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13" r:id="rId2"/>
    <p:sldMasterId id="2147483726" r:id="rId3"/>
    <p:sldMasterId id="2147483750" r:id="rId4"/>
  </p:sldMasterIdLst>
  <p:notesMasterIdLst>
    <p:notesMasterId r:id="rId6"/>
  </p:notesMasterIdLst>
  <p:sldIdLst>
    <p:sldId id="769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93" autoAdjust="0"/>
    <p:restoredTop sz="91667" autoAdjust="0"/>
  </p:normalViewPr>
  <p:slideViewPr>
    <p:cSldViewPr snapToObjects="1">
      <p:cViewPr>
        <p:scale>
          <a:sx n="80" d="100"/>
          <a:sy n="80" d="100"/>
        </p:scale>
        <p:origin x="-72" y="-72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F944BD55-9523-49DC-AC15-85F829B8B48F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4172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422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6884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611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438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8069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0604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69775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96499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60985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34658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12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8B9CF0C9-98AF-4C4F-B018-FA8F65D6260A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1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直線コネクタ 143"/>
          <p:cNvCxnSpPr/>
          <p:nvPr/>
        </p:nvCxnSpPr>
        <p:spPr bwMode="auto">
          <a:xfrm>
            <a:off x="8164681" y="3883931"/>
            <a:ext cx="1285756" cy="890708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0" y="656779"/>
            <a:ext cx="9906000" cy="35995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r>
              <a:rPr lang="ja-JP" altLang="en-US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＞　</a:t>
            </a:r>
            <a:r>
              <a:rPr lang="en-US" altLang="ja-JP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High sound </a:t>
            </a:r>
            <a:r>
              <a:rPr lang="en-US" altLang="ja-JP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and image quality</a:t>
            </a:r>
            <a:r>
              <a:rPr lang="en-US" altLang="ja-JP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Dual Network connectivity</a:t>
            </a:r>
            <a:endParaRPr lang="en-US" altLang="ja-JP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AutoShape 60"/>
          <p:cNvSpPr>
            <a:spLocks noChangeArrowheads="1"/>
          </p:cNvSpPr>
          <p:nvPr/>
        </p:nvSpPr>
        <p:spPr bwMode="auto">
          <a:xfrm>
            <a:off x="20452" y="1052736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Background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Text Box 167"/>
          <p:cNvSpPr txBox="1">
            <a:spLocks noChangeArrowheads="1"/>
          </p:cNvSpPr>
          <p:nvPr/>
        </p:nvSpPr>
        <p:spPr bwMode="auto">
          <a:xfrm>
            <a:off x="72426" y="1412487"/>
            <a:ext cx="4217827" cy="719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 conjunction with renewal of the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existing old system and moving of Headquarter, newly introduced the HDVC system.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56456" y="4977172"/>
            <a:ext cx="3386682" cy="756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KX-VC1600 4pcs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  9pcs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 12pcs 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KX-VCA001  11pcs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KX-VCS304W(4-site Expansion)  1pcs</a:t>
            </a: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31155" y="4597188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56456" y="3789038"/>
            <a:ext cx="3744416" cy="89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Meeting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with domestic / overseas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sites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Meeting with Group Company</a:t>
            </a:r>
          </a:p>
          <a:p>
            <a:pPr eaLnBrk="1" hangingPunct="1"/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0452" y="3428999"/>
            <a:ext cx="204152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Use of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Rectangle 213"/>
          <p:cNvSpPr>
            <a:spLocks noChangeArrowheads="1"/>
          </p:cNvSpPr>
          <p:nvPr/>
        </p:nvSpPr>
        <p:spPr bwMode="auto">
          <a:xfrm>
            <a:off x="39724" y="2642781"/>
            <a:ext cx="3689140" cy="687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okyo HQ(5-Room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Domestic 4-Branch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Shanghai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Singapore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Thailand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USA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Total 9-site</a:t>
            </a: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24438" y="2322542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Rectangle 213"/>
          <p:cNvSpPr>
            <a:spLocks noChangeArrowheads="1"/>
          </p:cNvSpPr>
          <p:nvPr/>
        </p:nvSpPr>
        <p:spPr bwMode="auto">
          <a:xfrm>
            <a:off x="82712" y="6011622"/>
            <a:ext cx="3286112" cy="80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Additional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deployment of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other group companies and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sites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AutoShape 60"/>
          <p:cNvSpPr>
            <a:spLocks noChangeArrowheads="1"/>
          </p:cNvSpPr>
          <p:nvPr/>
        </p:nvSpPr>
        <p:spPr bwMode="auto">
          <a:xfrm>
            <a:off x="72426" y="5821325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Further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Plan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AutoShape 60"/>
          <p:cNvSpPr>
            <a:spLocks noChangeArrowheads="1"/>
          </p:cNvSpPr>
          <p:nvPr/>
        </p:nvSpPr>
        <p:spPr bwMode="auto">
          <a:xfrm>
            <a:off x="5424901" y="1052736"/>
            <a:ext cx="1940367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36000" tIns="36000" rIns="36000" bIns="360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Benefit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ストライプ矢印 74"/>
          <p:cNvSpPr/>
          <p:nvPr/>
        </p:nvSpPr>
        <p:spPr bwMode="auto">
          <a:xfrm>
            <a:off x="4556956" y="1448780"/>
            <a:ext cx="482600" cy="733425"/>
          </a:xfrm>
          <a:prstGeom prst="stripedRightArrow">
            <a:avLst/>
          </a:prstGeom>
          <a:solidFill>
            <a:srgbClr val="99C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sx="88000" sy="88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ja-JP" altLang="en-US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368824" y="2843810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61740" y="1815319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 Box 167"/>
          <p:cNvSpPr txBox="1">
            <a:spLocks noChangeArrowheads="1"/>
          </p:cNvSpPr>
          <p:nvPr/>
        </p:nvSpPr>
        <p:spPr bwMode="auto">
          <a:xfrm>
            <a:off x="5253445" y="1295649"/>
            <a:ext cx="4596099" cy="81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2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Video conference quality is </a:t>
            </a:r>
            <a:r>
              <a:rPr lang="en-US" altLang="ja-JP" sz="12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significantly improved due to the high quality image and sound.</a:t>
            </a:r>
          </a:p>
          <a:p>
            <a:pPr eaLnBrk="1" hangingPunct="1"/>
            <a:r>
              <a:rPr lang="en-US" altLang="ja-JP" sz="12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Achieve the </a:t>
            </a:r>
            <a:r>
              <a:rPr lang="en-US" altLang="ja-JP" sz="12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business efficiency to connect the Group Company using NAT Traversal Service.</a:t>
            </a:r>
          </a:p>
        </p:txBody>
      </p:sp>
      <p:grpSp>
        <p:nvGrpSpPr>
          <p:cNvPr id="66" name="グループ化 65"/>
          <p:cNvGrpSpPr/>
          <p:nvPr/>
        </p:nvGrpSpPr>
        <p:grpSpPr>
          <a:xfrm>
            <a:off x="4304209" y="2353176"/>
            <a:ext cx="942109" cy="751714"/>
            <a:chOff x="6906491" y="5496685"/>
            <a:chExt cx="942109" cy="751714"/>
          </a:xfrm>
        </p:grpSpPr>
        <p:sp>
          <p:nvSpPr>
            <p:cNvPr id="77" name="円/楕円 76"/>
            <p:cNvSpPr/>
            <p:nvPr/>
          </p:nvSpPr>
          <p:spPr bwMode="auto">
            <a:xfrm>
              <a:off x="6906491" y="5978236"/>
              <a:ext cx="942109" cy="27016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78" name="Picture 14" descr="D:\共有\大川様\PPTネタ\本社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232" y="5496685"/>
              <a:ext cx="655484" cy="73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" name="Rectangle 1475"/>
          <p:cNvSpPr>
            <a:spLocks noChangeArrowheads="1"/>
          </p:cNvSpPr>
          <p:nvPr/>
        </p:nvSpPr>
        <p:spPr bwMode="auto">
          <a:xfrm>
            <a:off x="4196916" y="2168860"/>
            <a:ext cx="1056529" cy="24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0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 HQ</a:t>
            </a:r>
            <a:endParaRPr lang="ja-JP" altLang="en-US" sz="10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5" name="図 1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589" y="2810295"/>
            <a:ext cx="185839" cy="163930"/>
          </a:xfrm>
          <a:prstGeom prst="rect">
            <a:avLst/>
          </a:prstGeom>
        </p:spPr>
      </p:pic>
      <p:pic>
        <p:nvPicPr>
          <p:cNvPr id="137" name="図 1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048" y="2440140"/>
            <a:ext cx="1034244" cy="454282"/>
          </a:xfrm>
          <a:prstGeom prst="rect">
            <a:avLst/>
          </a:prstGeom>
        </p:spPr>
      </p:pic>
      <p:sp>
        <p:nvSpPr>
          <p:cNvPr id="139" name="テキスト ボックス 138"/>
          <p:cNvSpPr txBox="1"/>
          <p:nvPr/>
        </p:nvSpPr>
        <p:spPr>
          <a:xfrm>
            <a:off x="5349043" y="2800300"/>
            <a:ext cx="1059545" cy="2154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KX-C1600 (10)</a:t>
            </a:r>
          </a:p>
        </p:txBody>
      </p:sp>
      <p:sp>
        <p:nvSpPr>
          <p:cNvPr id="141" name="角丸四角形 140"/>
          <p:cNvSpPr/>
          <p:nvPr/>
        </p:nvSpPr>
        <p:spPr bwMode="auto">
          <a:xfrm>
            <a:off x="5347181" y="2060848"/>
            <a:ext cx="1324823" cy="104002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3" name="Rectangle 1475"/>
          <p:cNvSpPr>
            <a:spLocks noChangeArrowheads="1"/>
          </p:cNvSpPr>
          <p:nvPr/>
        </p:nvSpPr>
        <p:spPr bwMode="auto">
          <a:xfrm>
            <a:off x="6105128" y="3610946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Branch1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7" name="直線コネクタ 186"/>
          <p:cNvCxnSpPr>
            <a:endCxn id="95" idx="6"/>
          </p:cNvCxnSpPr>
          <p:nvPr/>
        </p:nvCxnSpPr>
        <p:spPr bwMode="auto">
          <a:xfrm flipH="1">
            <a:off x="6948592" y="3883931"/>
            <a:ext cx="348110" cy="1173270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直線コネクタ 188"/>
          <p:cNvCxnSpPr/>
          <p:nvPr/>
        </p:nvCxnSpPr>
        <p:spPr bwMode="auto">
          <a:xfrm flipH="1" flipV="1">
            <a:off x="5039557" y="3015745"/>
            <a:ext cx="2067303" cy="595201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直線コネクタ 189"/>
          <p:cNvCxnSpPr/>
          <p:nvPr/>
        </p:nvCxnSpPr>
        <p:spPr bwMode="auto">
          <a:xfrm>
            <a:off x="7812745" y="3937147"/>
            <a:ext cx="186527" cy="1225886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 Box 45"/>
          <p:cNvSpPr txBox="1">
            <a:spLocks noChangeArrowheads="1"/>
          </p:cNvSpPr>
          <p:nvPr/>
        </p:nvSpPr>
        <p:spPr bwMode="auto">
          <a:xfrm>
            <a:off x="95653" y="0"/>
            <a:ext cx="9823808" cy="57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HDVC Case Study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Distribution-1</a:t>
            </a:r>
            <a:endParaRPr lang="en-US" altLang="ja-JP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68" name="Rectangle 1475"/>
          <p:cNvSpPr>
            <a:spLocks noChangeArrowheads="1"/>
          </p:cNvSpPr>
          <p:nvPr/>
        </p:nvSpPr>
        <p:spPr bwMode="auto">
          <a:xfrm>
            <a:off x="3620852" y="5573590"/>
            <a:ext cx="6264696" cy="120378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  <a:effectLst/>
          <a:extLst/>
        </p:spPr>
        <p:txBody>
          <a:bodyPr wrap="square" lIns="36000" tIns="36000" rIns="36000" bIns="36000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ts val="0"/>
              </a:spcBef>
            </a:pPr>
            <a:r>
              <a:rPr lang="ja-JP" altLang="en-US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･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Network condition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is the exclusive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KDDI VPN for video conference(WVS).</a:t>
            </a:r>
            <a:endParaRPr lang="ja-JP" altLang="en-US" sz="105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KDDI had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responsible for the network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construction not only in Japan but overseas. </a:t>
            </a:r>
            <a:endParaRPr lang="ja-JP" altLang="en-US" sz="105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Conference room of Tokyo HQ is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operated in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cooperation with various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AV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equipment.</a:t>
            </a:r>
            <a:endParaRPr lang="ja-JP" altLang="en-US" sz="105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All domestic sites are operated with the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external speakers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 receive the high quality</a:t>
            </a:r>
          </a:p>
          <a:p>
            <a:pPr>
              <a:spcBef>
                <a:spcPts val="0"/>
              </a:spcBef>
            </a:pP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voice.</a:t>
            </a:r>
            <a:endParaRPr lang="ja-JP" altLang="en-US" sz="105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KX-VC1600 using NAT Traversal Service at Tokyo HQ are </a:t>
            </a: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connected with 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multiple </a:t>
            </a:r>
          </a:p>
          <a:p>
            <a:pPr>
              <a:spcBef>
                <a:spcPts val="0"/>
              </a:spcBef>
            </a:pPr>
            <a:r>
              <a:rPr lang="en-US" altLang="ja-JP" sz="1050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global IP address through special gateway.</a:t>
            </a:r>
            <a:endParaRPr lang="ja-JP" altLang="en-US" sz="105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433" y="2810295"/>
            <a:ext cx="185839" cy="16393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92" y="2440140"/>
            <a:ext cx="1034244" cy="454282"/>
          </a:xfrm>
          <a:prstGeom prst="rect">
            <a:avLst/>
          </a:prstGeom>
        </p:spPr>
      </p:pic>
      <p:sp>
        <p:nvSpPr>
          <p:cNvPr id="79" name="角丸四角形 78"/>
          <p:cNvSpPr/>
          <p:nvPr/>
        </p:nvSpPr>
        <p:spPr bwMode="auto">
          <a:xfrm>
            <a:off x="6752025" y="2060848"/>
            <a:ext cx="1324823" cy="104002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753200" y="2799720"/>
            <a:ext cx="1059545" cy="2154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KX-C1600 (6)</a:t>
            </a:r>
          </a:p>
        </p:txBody>
      </p:sp>
      <p:pic>
        <p:nvPicPr>
          <p:cNvPr id="82" name="図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089" y="2810295"/>
            <a:ext cx="185839" cy="163930"/>
          </a:xfrm>
          <a:prstGeom prst="rect">
            <a:avLst/>
          </a:prstGeom>
        </p:spPr>
      </p:pic>
      <p:pic>
        <p:nvPicPr>
          <p:cNvPr id="83" name="図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548" y="2440140"/>
            <a:ext cx="1034244" cy="454282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995" y="2140084"/>
            <a:ext cx="248605" cy="299596"/>
          </a:xfrm>
          <a:prstGeom prst="rect">
            <a:avLst/>
          </a:prstGeom>
        </p:spPr>
      </p:pic>
      <p:sp>
        <p:nvSpPr>
          <p:cNvPr id="90" name="テキスト ボックス 89"/>
          <p:cNvSpPr txBox="1"/>
          <p:nvPr/>
        </p:nvSpPr>
        <p:spPr>
          <a:xfrm>
            <a:off x="8166544" y="2417505"/>
            <a:ext cx="935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ja-JP" altLang="en-US" sz="8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 bwMode="auto">
          <a:xfrm>
            <a:off x="8164681" y="2060848"/>
            <a:ext cx="1324823" cy="1040025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8165856" y="2799720"/>
            <a:ext cx="1059545" cy="2154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KX-C1300 (4)</a:t>
            </a:r>
          </a:p>
        </p:txBody>
      </p:sp>
      <p:sp>
        <p:nvSpPr>
          <p:cNvPr id="93" name="Rectangle 1475"/>
          <p:cNvSpPr>
            <a:spLocks noChangeArrowheads="1"/>
          </p:cNvSpPr>
          <p:nvPr/>
        </p:nvSpPr>
        <p:spPr bwMode="auto">
          <a:xfrm>
            <a:off x="9527822" y="2475684"/>
            <a:ext cx="35772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1600" dirty="0" smtClean="0">
                <a:solidFill>
                  <a:srgbClr val="FF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×3</a:t>
            </a:r>
            <a:endParaRPr lang="ja-JP" altLang="en-US" sz="1600" dirty="0">
              <a:solidFill>
                <a:srgbClr val="FF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1" name="図 10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724" y="5075375"/>
            <a:ext cx="185839" cy="163930"/>
          </a:xfrm>
          <a:prstGeom prst="rect">
            <a:avLst/>
          </a:prstGeom>
        </p:spPr>
      </p:pic>
      <p:pic>
        <p:nvPicPr>
          <p:cNvPr id="102" name="図 10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71" y="4636384"/>
            <a:ext cx="1034244" cy="454282"/>
          </a:xfrm>
          <a:prstGeom prst="rect">
            <a:avLst/>
          </a:prstGeom>
        </p:spPr>
      </p:pic>
      <p:pic>
        <p:nvPicPr>
          <p:cNvPr id="103" name="図 10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318" y="4336328"/>
            <a:ext cx="248605" cy="299596"/>
          </a:xfrm>
          <a:prstGeom prst="rect">
            <a:avLst/>
          </a:prstGeom>
        </p:spPr>
      </p:pic>
      <p:sp>
        <p:nvSpPr>
          <p:cNvPr id="104" name="テキスト ボックス 103"/>
          <p:cNvSpPr txBox="1"/>
          <p:nvPr/>
        </p:nvSpPr>
        <p:spPr>
          <a:xfrm>
            <a:off x="4990867" y="4613749"/>
            <a:ext cx="935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ja-JP" altLang="en-US" sz="8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 bwMode="auto">
          <a:xfrm>
            <a:off x="4960325" y="4257092"/>
            <a:ext cx="1324823" cy="1040025"/>
          </a:xfrm>
          <a:prstGeom prst="round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4990179" y="4995964"/>
            <a:ext cx="1059545" cy="2154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KX-C1600 (6)</a:t>
            </a:r>
          </a:p>
        </p:txBody>
      </p:sp>
      <p:grpSp>
        <p:nvGrpSpPr>
          <p:cNvPr id="94" name="グループ化 93"/>
          <p:cNvGrpSpPr/>
          <p:nvPr/>
        </p:nvGrpSpPr>
        <p:grpSpPr>
          <a:xfrm>
            <a:off x="6415187" y="4594696"/>
            <a:ext cx="533405" cy="521385"/>
            <a:chOff x="6144485" y="4528596"/>
            <a:chExt cx="533405" cy="521385"/>
          </a:xfrm>
        </p:grpSpPr>
        <p:sp>
          <p:nvSpPr>
            <p:cNvPr id="95" name="円/楕円 94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00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6" name="グループ化 115"/>
          <p:cNvGrpSpPr/>
          <p:nvPr/>
        </p:nvGrpSpPr>
        <p:grpSpPr>
          <a:xfrm>
            <a:off x="9308509" y="4353009"/>
            <a:ext cx="533405" cy="521385"/>
            <a:chOff x="6144485" y="4528596"/>
            <a:chExt cx="533405" cy="521385"/>
          </a:xfrm>
        </p:grpSpPr>
        <p:sp>
          <p:nvSpPr>
            <p:cNvPr id="118" name="円/楕円 11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1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3" name="Rectangle 1475"/>
          <p:cNvSpPr>
            <a:spLocks noChangeArrowheads="1"/>
          </p:cNvSpPr>
          <p:nvPr/>
        </p:nvSpPr>
        <p:spPr bwMode="auto">
          <a:xfrm>
            <a:off x="6772338" y="3807715"/>
            <a:ext cx="679581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Branch2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4" name="グループ化 153"/>
          <p:cNvGrpSpPr/>
          <p:nvPr/>
        </p:nvGrpSpPr>
        <p:grpSpPr>
          <a:xfrm>
            <a:off x="6990088" y="4743819"/>
            <a:ext cx="533405" cy="521385"/>
            <a:chOff x="6144485" y="4528596"/>
            <a:chExt cx="533405" cy="521385"/>
          </a:xfrm>
        </p:grpSpPr>
        <p:sp>
          <p:nvSpPr>
            <p:cNvPr id="155" name="円/楕円 154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6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6" name="直線コネクタ 95"/>
          <p:cNvCxnSpPr>
            <a:endCxn id="119" idx="7"/>
          </p:cNvCxnSpPr>
          <p:nvPr/>
        </p:nvCxnSpPr>
        <p:spPr bwMode="auto">
          <a:xfrm flipH="1">
            <a:off x="7296655" y="3883931"/>
            <a:ext cx="186809" cy="535749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直線コネクタ 97"/>
          <p:cNvCxnSpPr/>
          <p:nvPr/>
        </p:nvCxnSpPr>
        <p:spPr bwMode="auto">
          <a:xfrm flipH="1">
            <a:off x="6731322" y="3807715"/>
            <a:ext cx="278017" cy="443368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グループ化 116"/>
          <p:cNvGrpSpPr/>
          <p:nvPr/>
        </p:nvGrpSpPr>
        <p:grpSpPr>
          <a:xfrm>
            <a:off x="6841365" y="3993913"/>
            <a:ext cx="533405" cy="521385"/>
            <a:chOff x="6144485" y="4528596"/>
            <a:chExt cx="533405" cy="521385"/>
          </a:xfrm>
        </p:grpSpPr>
        <p:sp>
          <p:nvSpPr>
            <p:cNvPr id="119" name="円/楕円 118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0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9" name="Rectangle 1475"/>
          <p:cNvSpPr>
            <a:spLocks noChangeArrowheads="1"/>
          </p:cNvSpPr>
          <p:nvPr/>
        </p:nvSpPr>
        <p:spPr bwMode="auto">
          <a:xfrm>
            <a:off x="6901711" y="4563799"/>
            <a:ext cx="753075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Shanghai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Rectangle 1475"/>
          <p:cNvSpPr>
            <a:spLocks noChangeArrowheads="1"/>
          </p:cNvSpPr>
          <p:nvPr/>
        </p:nvSpPr>
        <p:spPr bwMode="auto">
          <a:xfrm>
            <a:off x="6213140" y="4439038"/>
            <a:ext cx="893720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Singapore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8804" y="3894506"/>
            <a:ext cx="185839" cy="163930"/>
          </a:xfrm>
          <a:prstGeom prst="rect">
            <a:avLst/>
          </a:prstGeom>
        </p:spPr>
      </p:pic>
      <p:pic>
        <p:nvPicPr>
          <p:cNvPr id="106" name="図 10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263" y="3524351"/>
            <a:ext cx="1034244" cy="454282"/>
          </a:xfrm>
          <a:prstGeom prst="rect">
            <a:avLst/>
          </a:prstGeom>
        </p:spPr>
      </p:pic>
      <p:pic>
        <p:nvPicPr>
          <p:cNvPr id="108" name="図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710" y="3224295"/>
            <a:ext cx="248605" cy="299596"/>
          </a:xfrm>
          <a:prstGeom prst="rect">
            <a:avLst/>
          </a:prstGeom>
        </p:spPr>
      </p:pic>
      <p:sp>
        <p:nvSpPr>
          <p:cNvPr id="109" name="テキスト ボックス 108"/>
          <p:cNvSpPr txBox="1"/>
          <p:nvPr/>
        </p:nvSpPr>
        <p:spPr>
          <a:xfrm>
            <a:off x="8519259" y="3501716"/>
            <a:ext cx="935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ja-JP" altLang="en-US" sz="8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8518571" y="3883931"/>
            <a:ext cx="1059545" cy="21544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KX-C1300 (4)</a:t>
            </a:r>
          </a:p>
        </p:txBody>
      </p:sp>
      <p:grpSp>
        <p:nvGrpSpPr>
          <p:cNvPr id="126" name="グループ化 125"/>
          <p:cNvGrpSpPr/>
          <p:nvPr/>
        </p:nvGrpSpPr>
        <p:grpSpPr>
          <a:xfrm>
            <a:off x="7875979" y="4752483"/>
            <a:ext cx="533405" cy="521385"/>
            <a:chOff x="6144485" y="4528596"/>
            <a:chExt cx="533405" cy="521385"/>
          </a:xfrm>
        </p:grpSpPr>
        <p:sp>
          <p:nvSpPr>
            <p:cNvPr id="127" name="円/楕円 126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8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" name="Rectangle 1475"/>
          <p:cNvSpPr>
            <a:spLocks noChangeArrowheads="1"/>
          </p:cNvSpPr>
          <p:nvPr/>
        </p:nvSpPr>
        <p:spPr bwMode="auto">
          <a:xfrm>
            <a:off x="7760551" y="4546621"/>
            <a:ext cx="661444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Branch3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4" name="Rectangle 1475"/>
          <p:cNvSpPr>
            <a:spLocks noChangeArrowheads="1"/>
          </p:cNvSpPr>
          <p:nvPr/>
        </p:nvSpPr>
        <p:spPr bwMode="auto">
          <a:xfrm>
            <a:off x="8317887" y="4312351"/>
            <a:ext cx="705428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Branch4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6" name="Rectangle 1475"/>
          <p:cNvSpPr>
            <a:spLocks noChangeArrowheads="1"/>
          </p:cNvSpPr>
          <p:nvPr/>
        </p:nvSpPr>
        <p:spPr bwMode="auto">
          <a:xfrm>
            <a:off x="8895238" y="4600383"/>
            <a:ext cx="558262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USA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2" name="直線コネクタ 141"/>
          <p:cNvCxnSpPr>
            <a:endCxn id="124" idx="1"/>
          </p:cNvCxnSpPr>
          <p:nvPr/>
        </p:nvCxnSpPr>
        <p:spPr bwMode="auto">
          <a:xfrm>
            <a:off x="7971707" y="3937147"/>
            <a:ext cx="473541" cy="941793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直線コネクタ 142"/>
          <p:cNvCxnSpPr>
            <a:endCxn id="114" idx="3"/>
          </p:cNvCxnSpPr>
          <p:nvPr/>
        </p:nvCxnSpPr>
        <p:spPr bwMode="auto">
          <a:xfrm>
            <a:off x="8076848" y="3894506"/>
            <a:ext cx="922464" cy="1350293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グループ化 79"/>
          <p:cNvGrpSpPr/>
          <p:nvPr/>
        </p:nvGrpSpPr>
        <p:grpSpPr>
          <a:xfrm>
            <a:off x="6980925" y="3184505"/>
            <a:ext cx="1374653" cy="748551"/>
            <a:chOff x="4821771" y="4754600"/>
            <a:chExt cx="1718850" cy="748551"/>
          </a:xfrm>
          <a:noFill/>
        </p:grpSpPr>
        <p:pic>
          <p:nvPicPr>
            <p:cNvPr id="84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86" name="Rectangle 1475"/>
            <p:cNvSpPr>
              <a:spLocks noChangeArrowheads="1"/>
            </p:cNvSpPr>
            <p:nvPr/>
          </p:nvSpPr>
          <p:spPr bwMode="auto">
            <a:xfrm>
              <a:off x="4835225" y="4934620"/>
              <a:ext cx="1658267" cy="4020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2000" dirty="0" smtClean="0">
                  <a:solidFill>
                    <a:srgbClr val="2D2D8A">
                      <a:lumMod val="60000"/>
                      <a:lumOff val="40000"/>
                    </a:srgbClr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VPN</a:t>
              </a:r>
            </a:p>
          </p:txBody>
        </p:sp>
      </p:grpSp>
      <p:grpSp>
        <p:nvGrpSpPr>
          <p:cNvPr id="113" name="グループ化 112"/>
          <p:cNvGrpSpPr/>
          <p:nvPr/>
        </p:nvGrpSpPr>
        <p:grpSpPr>
          <a:xfrm>
            <a:off x="8921197" y="4745557"/>
            <a:ext cx="533405" cy="521385"/>
            <a:chOff x="6144485" y="4528596"/>
            <a:chExt cx="533405" cy="521385"/>
          </a:xfrm>
        </p:grpSpPr>
        <p:sp>
          <p:nvSpPr>
            <p:cNvPr id="114" name="円/楕円 113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2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45" name="直線コネクタ 144"/>
          <p:cNvCxnSpPr>
            <a:stCxn id="84" idx="2"/>
          </p:cNvCxnSpPr>
          <p:nvPr/>
        </p:nvCxnSpPr>
        <p:spPr bwMode="auto">
          <a:xfrm flipH="1">
            <a:off x="7451921" y="3933056"/>
            <a:ext cx="216331" cy="1161134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3" name="グループ化 122"/>
          <p:cNvGrpSpPr/>
          <p:nvPr/>
        </p:nvGrpSpPr>
        <p:grpSpPr>
          <a:xfrm>
            <a:off x="8367133" y="4453173"/>
            <a:ext cx="533405" cy="521385"/>
            <a:chOff x="6144485" y="4528596"/>
            <a:chExt cx="533405" cy="521385"/>
          </a:xfrm>
        </p:grpSpPr>
        <p:sp>
          <p:nvSpPr>
            <p:cNvPr id="124" name="円/楕円 123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25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9089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1" name="角丸四角形 110"/>
          <p:cNvSpPr/>
          <p:nvPr/>
        </p:nvSpPr>
        <p:spPr bwMode="auto">
          <a:xfrm>
            <a:off x="8517396" y="3145059"/>
            <a:ext cx="1324823" cy="1040025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ctr"/>
            <a:endParaRPr lang="ja-JP" altLang="en-US" sz="200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2" name="Rectangle 1475"/>
          <p:cNvSpPr>
            <a:spLocks noChangeArrowheads="1"/>
          </p:cNvSpPr>
          <p:nvPr/>
        </p:nvSpPr>
        <p:spPr bwMode="auto">
          <a:xfrm>
            <a:off x="9200065" y="4185084"/>
            <a:ext cx="685483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Thailand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9" name="グループ化 128"/>
          <p:cNvGrpSpPr/>
          <p:nvPr/>
        </p:nvGrpSpPr>
        <p:grpSpPr>
          <a:xfrm>
            <a:off x="4628964" y="3424173"/>
            <a:ext cx="1584176" cy="748551"/>
            <a:chOff x="4694843" y="4754600"/>
            <a:chExt cx="1980835" cy="748551"/>
          </a:xfrm>
          <a:noFill/>
        </p:grpSpPr>
        <p:pic>
          <p:nvPicPr>
            <p:cNvPr id="130" name="Picture 71" descr="\\Teraoka-intel\network\mpcs_png\kumo03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821771" y="4754600"/>
              <a:ext cx="1718850" cy="748551"/>
            </a:xfrm>
            <a:prstGeom prst="rect">
              <a:avLst/>
            </a:prstGeom>
            <a:grpFill/>
            <a:ln>
              <a:noFill/>
            </a:ln>
            <a:effectLst>
              <a:glow rad="127000">
                <a:schemeClr val="accent1">
                  <a:alpha val="0"/>
                </a:schemeClr>
              </a:glow>
              <a:softEdge rad="31750"/>
            </a:effectLst>
          </p:spPr>
        </p:pic>
        <p:sp>
          <p:nvSpPr>
            <p:cNvPr id="131" name="Rectangle 1475"/>
            <p:cNvSpPr>
              <a:spLocks noChangeArrowheads="1"/>
            </p:cNvSpPr>
            <p:nvPr/>
          </p:nvSpPr>
          <p:spPr bwMode="auto">
            <a:xfrm>
              <a:off x="4694843" y="4980787"/>
              <a:ext cx="1980835" cy="30971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681" rIns="90000" bIns="46681" anchor="ctr">
              <a:spAutoFit/>
            </a:bodyPr>
            <a:lstStyle>
              <a:lvl1pPr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>
                <a:spcBef>
                  <a:spcPct val="0"/>
                </a:spcBef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folHlink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lang="en-US" altLang="ja-JP" sz="1400" dirty="0" smtClean="0">
                  <a:solidFill>
                    <a:srgbClr val="FF3B60"/>
                  </a:solidFill>
                  <a:latin typeface="+mn-lt"/>
                  <a:ea typeface="Meiryo UI" panose="020B0604030504040204" pitchFamily="50" charset="-128"/>
                  <a:cs typeface="Meiryo UI" panose="020B0604030504040204" pitchFamily="50" charset="-128"/>
                </a:rPr>
                <a:t>Internet</a:t>
              </a:r>
            </a:p>
          </p:txBody>
        </p:sp>
      </p:grpSp>
      <p:cxnSp>
        <p:nvCxnSpPr>
          <p:cNvPr id="150" name="直線コネクタ 149"/>
          <p:cNvCxnSpPr>
            <a:stCxn id="88" idx="2"/>
          </p:cNvCxnSpPr>
          <p:nvPr/>
        </p:nvCxnSpPr>
        <p:spPr bwMode="auto">
          <a:xfrm flipH="1" flipV="1">
            <a:off x="5966263" y="3980098"/>
            <a:ext cx="253532" cy="254118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直線コネクタ 150"/>
          <p:cNvCxnSpPr/>
          <p:nvPr/>
        </p:nvCxnSpPr>
        <p:spPr bwMode="auto">
          <a:xfrm flipH="1" flipV="1">
            <a:off x="6035174" y="3921211"/>
            <a:ext cx="835350" cy="517827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7" name="グループ化 86"/>
          <p:cNvGrpSpPr/>
          <p:nvPr/>
        </p:nvGrpSpPr>
        <p:grpSpPr>
          <a:xfrm>
            <a:off x="6219795" y="3771711"/>
            <a:ext cx="533405" cy="521385"/>
            <a:chOff x="6144485" y="4528596"/>
            <a:chExt cx="533405" cy="521385"/>
          </a:xfrm>
        </p:grpSpPr>
        <p:sp>
          <p:nvSpPr>
            <p:cNvPr id="88" name="円/楕円 87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89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52" name="直線コネクタ 151"/>
          <p:cNvCxnSpPr/>
          <p:nvPr/>
        </p:nvCxnSpPr>
        <p:spPr bwMode="auto">
          <a:xfrm flipH="1" flipV="1">
            <a:off x="4906372" y="3100874"/>
            <a:ext cx="339946" cy="510072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グループ化 152"/>
          <p:cNvGrpSpPr/>
          <p:nvPr/>
        </p:nvGrpSpPr>
        <p:grpSpPr>
          <a:xfrm>
            <a:off x="4023551" y="4336328"/>
            <a:ext cx="533405" cy="521385"/>
            <a:chOff x="6144485" y="4528596"/>
            <a:chExt cx="533405" cy="521385"/>
          </a:xfrm>
        </p:grpSpPr>
        <p:sp>
          <p:nvSpPr>
            <p:cNvPr id="157" name="円/楕円 156"/>
            <p:cNvSpPr/>
            <p:nvPr/>
          </p:nvSpPr>
          <p:spPr bwMode="auto">
            <a:xfrm>
              <a:off x="6144485" y="4939146"/>
              <a:ext cx="533405" cy="103909"/>
            </a:xfrm>
            <a:prstGeom prst="ellipse">
              <a:avLst/>
            </a:prstGeom>
            <a:solidFill>
              <a:srgbClr val="CFEFE1"/>
            </a:solidFill>
            <a:ln>
              <a:noFill/>
            </a:ln>
            <a:effectLst/>
            <a:extLst/>
          </p:spPr>
          <p:txBody>
            <a:bodyPr vert="horz" wrap="none" lIns="91440" tIns="1080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endParaRPr lang="ja-JP" altLang="en-US" smtClean="0">
                <a:solidFill>
                  <a:srgbClr val="000000"/>
                </a:solidFill>
                <a:latin typeface="+mn-lt"/>
              </a:endParaRPr>
            </a:p>
          </p:txBody>
        </p:sp>
        <p:pic>
          <p:nvPicPr>
            <p:cNvPr id="158" name="Picture 12" descr="D:\共有\大川様\PPTネタ\支店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6885" y="4528596"/>
              <a:ext cx="352937" cy="521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59" name="直線コネクタ 158"/>
          <p:cNvCxnSpPr/>
          <p:nvPr/>
        </p:nvCxnSpPr>
        <p:spPr bwMode="auto">
          <a:xfrm flipH="1">
            <a:off x="4556956" y="4020324"/>
            <a:ext cx="433223" cy="754315"/>
          </a:xfrm>
          <a:prstGeom prst="line">
            <a:avLst/>
          </a:prstGeom>
          <a:solidFill>
            <a:srgbClr val="CC0000"/>
          </a:solidFill>
          <a:ln w="63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tangle 1475"/>
          <p:cNvSpPr>
            <a:spLocks noChangeArrowheads="1"/>
          </p:cNvSpPr>
          <p:nvPr/>
        </p:nvSpPr>
        <p:spPr bwMode="auto">
          <a:xfrm>
            <a:off x="3404828" y="4168335"/>
            <a:ext cx="1509585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Group Company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円/楕円 60"/>
          <p:cNvSpPr/>
          <p:nvPr/>
        </p:nvSpPr>
        <p:spPr bwMode="auto">
          <a:xfrm rot="20484051">
            <a:off x="4870281" y="3154154"/>
            <a:ext cx="755342" cy="195498"/>
          </a:xfrm>
          <a:prstGeom prst="ellipse">
            <a:avLst/>
          </a:prstGeom>
          <a:solidFill>
            <a:srgbClr val="FFFF99"/>
          </a:solidFill>
          <a:ln>
            <a:solidFill>
              <a:srgbClr val="FF0000"/>
            </a:solidFill>
          </a:ln>
          <a:effectLst/>
          <a:extLst/>
        </p:spPr>
        <p:txBody>
          <a:bodyPr wrap="square" lIns="90000" tIns="46681" rIns="90000" bIns="46681" rtlCol="0" anchor="ctr">
            <a:spAutoFit/>
          </a:bodyPr>
          <a:lstStyle/>
          <a:p>
            <a:pPr algn="ctr">
              <a:spcBef>
                <a:spcPct val="20000"/>
              </a:spcBef>
            </a:pPr>
            <a:endParaRPr lang="ja-JP" altLang="en-US" sz="1200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Rectangle 1475"/>
          <p:cNvSpPr>
            <a:spLocks noChangeArrowheads="1"/>
          </p:cNvSpPr>
          <p:nvPr/>
        </p:nvSpPr>
        <p:spPr bwMode="auto">
          <a:xfrm>
            <a:off x="3731447" y="3068960"/>
            <a:ext cx="1509585" cy="2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681" rIns="90000" bIns="46681" anchor="ctr">
            <a:spAutoFit/>
          </a:bodyPr>
          <a:lstStyle>
            <a:lvl1pPr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0"/>
              </a:spcBef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folHlink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ja-JP" sz="900" b="0" dirty="0" smtClean="0">
                <a:solidFill>
                  <a:srgbClr val="FF0066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Dual Network</a:t>
            </a:r>
            <a:endParaRPr lang="ja-JP" altLang="en-US" sz="900" b="0" dirty="0">
              <a:solidFill>
                <a:srgbClr val="FF0066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46" name="図 1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659" y="2132856"/>
            <a:ext cx="248605" cy="299596"/>
          </a:xfrm>
          <a:prstGeom prst="rect">
            <a:avLst/>
          </a:prstGeom>
        </p:spPr>
      </p:pic>
      <p:sp>
        <p:nvSpPr>
          <p:cNvPr id="147" name="テキスト ボックス 146"/>
          <p:cNvSpPr txBox="1"/>
          <p:nvPr/>
        </p:nvSpPr>
        <p:spPr>
          <a:xfrm>
            <a:off x="6825208" y="2410277"/>
            <a:ext cx="935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ja-JP" altLang="en-US" sz="8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8" name="AutoShape 60"/>
          <p:cNvSpPr>
            <a:spLocks noChangeArrowheads="1"/>
          </p:cNvSpPr>
          <p:nvPr/>
        </p:nvSpPr>
        <p:spPr bwMode="auto">
          <a:xfrm>
            <a:off x="3496579" y="5239305"/>
            <a:ext cx="1615259" cy="2851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52236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>
          <a:solidFill>
            <a:srgbClr val="FF0000"/>
          </a:solidFill>
        </a:ln>
        <a:effectLst/>
        <a:extLst/>
      </a:spPr>
      <a:bodyPr wrap="square" lIns="90000" tIns="46681" rIns="90000" bIns="46681" anchor="ctr">
        <a:spAutoFit/>
      </a:bodyPr>
      <a:lstStyle>
        <a:defPPr eaLnBrk="1" hangingPunct="1">
          <a:spcBef>
            <a:spcPct val="20000"/>
          </a:spcBef>
          <a:defRPr sz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080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17544</TotalTime>
  <Words>153</Words>
  <Application>Microsoft Office PowerPoint</Application>
  <PresentationFormat>A4 210 x 297 mm</PresentationFormat>
  <Paragraphs>53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1_デザインの設定</vt:lpstr>
      <vt:lpstr>2_デザインの設定</vt:lpstr>
      <vt:lpstr>標準デザイン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561</cp:revision>
  <cp:lastPrinted>2014-10-27T05:53:30Z</cp:lastPrinted>
  <dcterms:created xsi:type="dcterms:W3CDTF">2010-03-25T23:42:58Z</dcterms:created>
  <dcterms:modified xsi:type="dcterms:W3CDTF">2016-03-03T09:18:54Z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