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38" r:id="rId1"/>
    <p:sldMasterId id="2147483713" r:id="rId2"/>
    <p:sldMasterId id="2147483726" r:id="rId3"/>
    <p:sldMasterId id="2147483750" r:id="rId4"/>
  </p:sldMasterIdLst>
  <p:notesMasterIdLst>
    <p:notesMasterId r:id="rId6"/>
  </p:notesMasterIdLst>
  <p:sldIdLst>
    <p:sldId id="769" r:id="rId5"/>
  </p:sldIdLst>
  <p:sldSz cx="9906000" cy="6858000" type="A4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HGP創英角ｺﾞｼｯｸUB" pitchFamily="50" charset="-128"/>
        <a:ea typeface="HGP創英角ｺﾞｼｯｸUB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HGP創英角ｺﾞｼｯｸUB" pitchFamily="50" charset="-128"/>
        <a:ea typeface="HGP創英角ｺﾞｼｯｸUB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HGP創英角ｺﾞｼｯｸUB" pitchFamily="50" charset="-128"/>
        <a:ea typeface="HGP創英角ｺﾞｼｯｸUB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HGP創英角ｺﾞｼｯｸUB" pitchFamily="50" charset="-128"/>
        <a:ea typeface="HGP創英角ｺﾞｼｯｸUB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HGP創英角ｺﾞｼｯｸUB" pitchFamily="50" charset="-128"/>
        <a:ea typeface="HGP創英角ｺﾞｼｯｸUB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HGP創英角ｺﾞｼｯｸUB" pitchFamily="50" charset="-128"/>
        <a:ea typeface="HGP創英角ｺﾞｼｯｸUB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HGP創英角ｺﾞｼｯｸUB" pitchFamily="50" charset="-128"/>
        <a:ea typeface="HGP創英角ｺﾞｼｯｸUB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HGP創英角ｺﾞｼｯｸUB" pitchFamily="50" charset="-128"/>
        <a:ea typeface="HGP創英角ｺﾞｼｯｸUB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HGP創英角ｺﾞｼｯｸUB" pitchFamily="50" charset="-128"/>
        <a:ea typeface="HGP創英角ｺﾞｼｯｸUB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B6BEC43C-E4F0-423E-A6BB-DA9783B68F32}">
          <p14:sldIdLst>
            <p14:sldId id="76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CC"/>
    <a:srgbClr val="FFCCCC"/>
    <a:srgbClr val="A50021"/>
    <a:srgbClr val="006600"/>
    <a:srgbClr val="CCECFF"/>
    <a:srgbClr val="333399"/>
    <a:srgbClr val="C00000"/>
    <a:srgbClr val="00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193" autoAdjust="0"/>
    <p:restoredTop sz="91667" autoAdjust="0"/>
  </p:normalViewPr>
  <p:slideViewPr>
    <p:cSldViewPr snapToObjects="1">
      <p:cViewPr>
        <p:scale>
          <a:sx n="80" d="100"/>
          <a:sy n="80" d="100"/>
        </p:scale>
        <p:origin x="-72" y="-72"/>
      </p:cViewPr>
      <p:guideLst>
        <p:guide orient="horz" pos="4292"/>
        <p:guide orient="horz" pos="709"/>
        <p:guide orient="horz" pos="436"/>
        <p:guide orient="horz" pos="935"/>
        <p:guide pos="3120"/>
        <p:guide pos="6204"/>
        <p:guide pos="36"/>
        <p:guide pos="543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7" d="100"/>
        <a:sy n="97" d="100"/>
      </p:scale>
      <p:origin x="0" y="0"/>
    </p:cViewPr>
  </p:sorterViewPr>
  <p:notesViewPr>
    <p:cSldViewPr snapToObjects="1">
      <p:cViewPr varScale="1">
        <p:scale>
          <a:sx n="46" d="100"/>
          <a:sy n="46" d="100"/>
        </p:scale>
        <p:origin x="-2532" y="-108"/>
      </p:cViewPr>
      <p:guideLst>
        <p:guide orient="horz" pos="3130"/>
        <p:guide pos="2144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93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2788" y="746125"/>
            <a:ext cx="5381625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1225"/>
            <a:ext cx="5445125" cy="4471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4" rIns="91430" bIns="45714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4" rIns="91430" bIns="45714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FC410E12-F28E-4F91-B8CD-40A7CEE1537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72427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F4DAF6F1-93D1-4B6F-93B4-30B011D77AC9}" type="slidenum">
              <a:rPr lang="en-US" altLang="ja-JP">
                <a:solidFill>
                  <a:prstClr val="black"/>
                </a:solidFill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0</a:t>
            </a:fld>
            <a:endParaRPr lang="en-US" altLang="ja-JP">
              <a:solidFill>
                <a:prstClr val="black"/>
              </a:solidFill>
              <a:ea typeface="ＭＳ Ｐゴシック" pitchFamily="50" charset="-128"/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7550" y="746125"/>
            <a:ext cx="5380038" cy="3725863"/>
          </a:xfrm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DCB2-89BB-43A6-9695-56EC55AD5D32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F299-EF6F-4BCC-B13C-BB9802495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0917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DCB2-89BB-43A6-9695-56EC55AD5D32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F299-EF6F-4BCC-B13C-BB9802495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6779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DCB2-89BB-43A6-9695-56EC55AD5D32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F299-EF6F-4BCC-B13C-BB9802495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93723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6E3A-C9B9-49FE-974E-634D883E7100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B41-29AA-4DCB-AE0E-B1A1BB71F6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95095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6E3A-C9B9-49FE-974E-634D883E7100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B41-29AA-4DCB-AE0E-B1A1BB71F6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7028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6E3A-C9B9-49FE-974E-634D883E7100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B41-29AA-4DCB-AE0E-B1A1BB71F6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08608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6E3A-C9B9-49FE-974E-634D883E7100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B41-29AA-4DCB-AE0E-B1A1BB71F6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91999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6E3A-C9B9-49FE-974E-634D883E7100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B41-29AA-4DCB-AE0E-B1A1BB71F6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5034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6E3A-C9B9-49FE-974E-634D883E7100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B41-29AA-4DCB-AE0E-B1A1BB71F6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89076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6E3A-C9B9-49FE-974E-634D883E7100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B41-29AA-4DCB-AE0E-B1A1BB71F6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74980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6E3A-C9B9-49FE-974E-634D883E7100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B41-29AA-4DCB-AE0E-B1A1BB71F6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6062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DCB2-89BB-43A6-9695-56EC55AD5D32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F299-EF6F-4BCC-B13C-BB9802495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81230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6E3A-C9B9-49FE-974E-634D883E7100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B41-29AA-4DCB-AE0E-B1A1BB71F6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22435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6E3A-C9B9-49FE-974E-634D883E7100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B41-29AA-4DCB-AE0E-B1A1BB71F6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24990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6E3A-C9B9-49FE-974E-634D883E7100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B41-29AA-4DCB-AE0E-B1A1BB71F6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44981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6E3A-C9B9-49FE-974E-634D883E7100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B41-29AA-4DCB-AE0E-B1A1BB71F6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52177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1303-BC1F-4550-A0D7-16768BC862A0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93520-B50B-4C0E-9F85-46D1308A4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64887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1303-BC1F-4550-A0D7-16768BC862A0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93520-B50B-4C0E-9F85-46D1308A4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73388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1303-BC1F-4550-A0D7-16768BC862A0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93520-B50B-4C0E-9F85-46D1308A4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07249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1303-BC1F-4550-A0D7-16768BC862A0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93520-B50B-4C0E-9F85-46D1308A4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67568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1303-BC1F-4550-A0D7-16768BC862A0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93520-B50B-4C0E-9F85-46D1308A4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73307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1303-BC1F-4550-A0D7-16768BC862A0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93520-B50B-4C0E-9F85-46D1308A4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1353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DCB2-89BB-43A6-9695-56EC55AD5D32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F299-EF6F-4BCC-B13C-BB9802495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158863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1303-BC1F-4550-A0D7-16768BC862A0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93520-B50B-4C0E-9F85-46D1308A4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767196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1303-BC1F-4550-A0D7-16768BC862A0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93520-B50B-4C0E-9F85-46D1308A4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04273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1303-BC1F-4550-A0D7-16768BC862A0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93520-B50B-4C0E-9F85-46D1308A4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580609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1303-BC1F-4550-A0D7-16768BC862A0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93520-B50B-4C0E-9F85-46D1308A4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931761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1303-BC1F-4550-A0D7-16768BC862A0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93520-B50B-4C0E-9F85-46D1308A4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828462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ChangeArrowheads="1"/>
          </p:cNvSpPr>
          <p:nvPr userDrawn="1"/>
        </p:nvSpPr>
        <p:spPr bwMode="auto">
          <a:xfrm>
            <a:off x="0" y="0"/>
            <a:ext cx="9906000" cy="63817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10800" anchor="ctr"/>
          <a:lstStyle>
            <a:lvl1pPr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eaLnBrk="1" hangingPunct="1"/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" name="Rectangle 13"/>
          <p:cNvSpPr>
            <a:spLocks noChangeArrowheads="1"/>
          </p:cNvSpPr>
          <p:nvPr userDrawn="1"/>
        </p:nvSpPr>
        <p:spPr bwMode="auto">
          <a:xfrm>
            <a:off x="9123363" y="69850"/>
            <a:ext cx="606425" cy="476250"/>
          </a:xfrm>
          <a:prstGeom prst="rect">
            <a:avLst/>
          </a:prstGeom>
          <a:solidFill>
            <a:srgbClr val="00008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07" tIns="45705" rIns="91407" bIns="45705" anchor="ctr"/>
          <a:lstStyle/>
          <a:p>
            <a:pPr algn="ctr">
              <a:defRPr/>
            </a:pPr>
            <a:fld id="{F944BD55-9523-49DC-AC15-85F829B8B48F}" type="slidenum">
              <a:rPr lang="en-US" altLang="ja-JP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pPr algn="ctr">
                <a:defRPr/>
              </a:pPr>
              <a:t>‹#›</a:t>
            </a:fld>
            <a:endParaRPr lang="en-US" altLang="ja-JP" sz="28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7417240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4642273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80688402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966113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04387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DCB2-89BB-43A6-9695-56EC55AD5D32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F299-EF6F-4BCC-B13C-BB9802495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632191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8806904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006043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16977517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04964990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3609858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2346589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495300" y="274638"/>
            <a:ext cx="89154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51214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DCB2-89BB-43A6-9695-56EC55AD5D32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F299-EF6F-4BCC-B13C-BB9802495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1650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DCB2-89BB-43A6-9695-56EC55AD5D32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F299-EF6F-4BCC-B13C-BB9802495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288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DCB2-89BB-43A6-9695-56EC55AD5D32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F299-EF6F-4BCC-B13C-BB9802495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0289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DCB2-89BB-43A6-9695-56EC55AD5D32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F299-EF6F-4BCC-B13C-BB9802495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197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DCB2-89BB-43A6-9695-56EC55AD5D32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F299-EF6F-4BCC-B13C-BB9802495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6126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5DCB2-89BB-43A6-9695-56EC55AD5D32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CF299-EF6F-4BCC-B13C-BB9802495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7055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A6E3A-C9B9-49FE-974E-634D883E7100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1BB41-29AA-4DCB-AE0E-B1A1BB71F6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8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81303-BC1F-4550-A0D7-16768BC862A0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93520-B50B-4C0E-9F85-46D1308A4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4605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3"/>
          <p:cNvSpPr>
            <a:spLocks noChangeArrowheads="1"/>
          </p:cNvSpPr>
          <p:nvPr/>
        </p:nvSpPr>
        <p:spPr bwMode="auto">
          <a:xfrm>
            <a:off x="0" y="0"/>
            <a:ext cx="9906000" cy="63817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10800" anchor="ctr"/>
          <a:lstStyle>
            <a:lvl1pPr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eaLnBrk="1" hangingPunct="1"/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9123363" y="69850"/>
            <a:ext cx="606425" cy="476250"/>
          </a:xfrm>
          <a:prstGeom prst="rect">
            <a:avLst/>
          </a:prstGeom>
          <a:solidFill>
            <a:srgbClr val="00008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07" tIns="45705" rIns="91407" bIns="45705" anchor="ctr"/>
          <a:lstStyle/>
          <a:p>
            <a:pPr algn="ctr">
              <a:defRPr/>
            </a:pPr>
            <a:fld id="{8B9CF0C9-98AF-4C4F-B018-FA8F65D6260A}" type="slidenum">
              <a:rPr lang="en-US" altLang="ja-JP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pPr algn="ctr">
                <a:defRPr/>
              </a:pPr>
              <a:t>‹#›</a:t>
            </a:fld>
            <a:endParaRPr lang="en-US" altLang="ja-JP" sz="28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99117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4" name="直線コネクタ 143"/>
          <p:cNvCxnSpPr/>
          <p:nvPr/>
        </p:nvCxnSpPr>
        <p:spPr bwMode="auto">
          <a:xfrm>
            <a:off x="8164681" y="3883931"/>
            <a:ext cx="1285756" cy="890708"/>
          </a:xfrm>
          <a:prstGeom prst="line">
            <a:avLst/>
          </a:prstGeom>
          <a:solidFill>
            <a:srgbClr val="CC0000"/>
          </a:solidFill>
          <a:ln w="63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Text Box 59"/>
          <p:cNvSpPr txBox="1">
            <a:spLocks noChangeArrowheads="1"/>
          </p:cNvSpPr>
          <p:nvPr/>
        </p:nvSpPr>
        <p:spPr bwMode="auto">
          <a:xfrm>
            <a:off x="0" y="656779"/>
            <a:ext cx="9906000" cy="35995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 anchorCtr="0"/>
          <a:lstStyle>
            <a:lvl1pPr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eaLnBrk="1" hangingPunct="1"/>
            <a:r>
              <a:rPr lang="ja-JP" altLang="en-US" b="1" dirty="0">
                <a:solidFill>
                  <a:srgbClr val="FFFFFF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＜</a:t>
            </a:r>
            <a:r>
              <a:rPr lang="en-US" altLang="ja-JP" b="1" dirty="0">
                <a:solidFill>
                  <a:srgbClr val="FFFFFF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Key Point</a:t>
            </a:r>
            <a:r>
              <a:rPr lang="ja-JP" altLang="en-US" b="1" dirty="0">
                <a:solidFill>
                  <a:srgbClr val="FFFFFF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＞　</a:t>
            </a:r>
            <a:r>
              <a:rPr lang="en-US" altLang="ja-JP" b="1" dirty="0">
                <a:solidFill>
                  <a:srgbClr val="FFFFFF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High sound </a:t>
            </a:r>
            <a:r>
              <a:rPr lang="en-US" altLang="ja-JP" b="1" dirty="0" smtClean="0">
                <a:solidFill>
                  <a:srgbClr val="FFFFFF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and image quality</a:t>
            </a:r>
            <a:r>
              <a:rPr lang="en-US" altLang="ja-JP" b="1" dirty="0">
                <a:solidFill>
                  <a:srgbClr val="FFFFFF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, </a:t>
            </a:r>
            <a:r>
              <a:rPr lang="en-US" altLang="ja-JP" b="1" dirty="0" smtClean="0">
                <a:solidFill>
                  <a:srgbClr val="FFFFFF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Dual Network connectivity</a:t>
            </a:r>
            <a:endParaRPr lang="en-US" altLang="ja-JP" b="1" dirty="0">
              <a:solidFill>
                <a:srgbClr val="FFFFFF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7" name="AutoShape 60"/>
          <p:cNvSpPr>
            <a:spLocks noChangeArrowheads="1"/>
          </p:cNvSpPr>
          <p:nvPr/>
        </p:nvSpPr>
        <p:spPr bwMode="auto">
          <a:xfrm>
            <a:off x="20452" y="1052736"/>
            <a:ext cx="2039938" cy="306387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tIns="10800" anchor="ctr"/>
          <a:lstStyle>
            <a:lvl1pPr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algn="ctr" eaLnBrk="1" hangingPunct="1"/>
            <a:r>
              <a:rPr lang="en-US" altLang="ja-JP" sz="2000" b="1" dirty="0" smtClean="0">
                <a:solidFill>
                  <a:srgbClr val="FFFFFF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Background</a:t>
            </a:r>
            <a:endParaRPr lang="en-US" altLang="ja-JP" sz="2000" b="1" dirty="0">
              <a:solidFill>
                <a:srgbClr val="FFFFFF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9" name="Text Box 167"/>
          <p:cNvSpPr txBox="1">
            <a:spLocks noChangeArrowheads="1"/>
          </p:cNvSpPr>
          <p:nvPr/>
        </p:nvSpPr>
        <p:spPr bwMode="auto">
          <a:xfrm>
            <a:off x="72426" y="1412487"/>
            <a:ext cx="4217827" cy="719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 anchor="ctr" anchorCtr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eaLnBrk="1" hangingPunct="1"/>
            <a:r>
              <a:rPr lang="en-US" altLang="ja-JP" sz="1400" b="1" dirty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In conjunction with renewal of the </a:t>
            </a:r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existing old system and moving of Headquarter, newly introduced the HDVC system.</a:t>
            </a:r>
            <a:endParaRPr lang="en-US" altLang="ja-JP" sz="1400" b="1" dirty="0">
              <a:solidFill>
                <a:srgbClr val="000000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1" name="Rectangle 213"/>
          <p:cNvSpPr>
            <a:spLocks noChangeArrowheads="1"/>
          </p:cNvSpPr>
          <p:nvPr/>
        </p:nvSpPr>
        <p:spPr bwMode="auto">
          <a:xfrm>
            <a:off x="56456" y="4977172"/>
            <a:ext cx="3386682" cy="756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41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tIns="10800" rIns="18000" bIns="10800"/>
          <a:lstStyle>
            <a:lvl1pPr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eaLnBrk="1" hangingPunct="1"/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KX-VC1600 4pcs</a:t>
            </a:r>
            <a:r>
              <a:rPr lang="ja-JP" altLang="en-US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KX-VC1300  9pcs</a:t>
            </a:r>
          </a:p>
          <a:p>
            <a:pPr eaLnBrk="1" hangingPunct="1"/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GP-VD131 12pcs </a:t>
            </a:r>
            <a:r>
              <a:rPr lang="ja-JP" altLang="en-US" sz="1400" b="1" dirty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KX-VCA001  11pcs</a:t>
            </a:r>
          </a:p>
          <a:p>
            <a:pPr eaLnBrk="1" hangingPunct="1"/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KX-VCS304W(4-site Expansion)  1pcs</a:t>
            </a:r>
          </a:p>
        </p:txBody>
      </p:sp>
      <p:sp>
        <p:nvSpPr>
          <p:cNvPr id="53" name="AutoShape 60"/>
          <p:cNvSpPr>
            <a:spLocks noChangeArrowheads="1"/>
          </p:cNvSpPr>
          <p:nvPr/>
        </p:nvSpPr>
        <p:spPr bwMode="auto">
          <a:xfrm>
            <a:off x="31155" y="4597188"/>
            <a:ext cx="2041525" cy="307975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tIns="10800" anchor="ctr"/>
          <a:lstStyle>
            <a:lvl1pPr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algn="ctr" eaLnBrk="1" hangingPunct="1"/>
            <a:r>
              <a:rPr lang="en-US" altLang="ja-JP" sz="2000" b="1" dirty="0" smtClean="0">
                <a:solidFill>
                  <a:srgbClr val="FFFFFF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Configuration</a:t>
            </a:r>
            <a:endParaRPr lang="en-US" altLang="ja-JP" sz="2000" b="1" dirty="0">
              <a:solidFill>
                <a:srgbClr val="FFFFFF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5" name="Rectangle 213"/>
          <p:cNvSpPr>
            <a:spLocks noChangeArrowheads="1"/>
          </p:cNvSpPr>
          <p:nvPr/>
        </p:nvSpPr>
        <p:spPr bwMode="auto">
          <a:xfrm>
            <a:off x="56456" y="3789038"/>
            <a:ext cx="3744416" cy="89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41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tIns="10800" rIns="18000" bIns="10800"/>
          <a:lstStyle>
            <a:lvl1pPr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eaLnBrk="1" hangingPunct="1"/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- Meeting </a:t>
            </a:r>
            <a:r>
              <a:rPr lang="en-US" altLang="ja-JP" sz="1400" b="1" dirty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with domestic / overseas </a:t>
            </a:r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sites</a:t>
            </a:r>
          </a:p>
          <a:p>
            <a:pPr eaLnBrk="1" hangingPunct="1"/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- Meeting with Group Company</a:t>
            </a:r>
          </a:p>
          <a:p>
            <a:pPr eaLnBrk="1" hangingPunct="1"/>
            <a:endParaRPr lang="ja-JP" altLang="en-US" sz="1400" b="1" dirty="0">
              <a:solidFill>
                <a:srgbClr val="000000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6" name="AutoShape 60"/>
          <p:cNvSpPr>
            <a:spLocks noChangeArrowheads="1"/>
          </p:cNvSpPr>
          <p:nvPr/>
        </p:nvSpPr>
        <p:spPr bwMode="auto">
          <a:xfrm>
            <a:off x="20452" y="3428999"/>
            <a:ext cx="2041525" cy="306387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tIns="10800" anchor="ctr"/>
          <a:lstStyle>
            <a:lvl1pPr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algn="ctr" eaLnBrk="1" hangingPunct="1"/>
            <a:r>
              <a:rPr lang="en-US" altLang="ja-JP" sz="2000" b="1" dirty="0">
                <a:solidFill>
                  <a:srgbClr val="FFFFFF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Use of </a:t>
            </a:r>
            <a:r>
              <a:rPr lang="en-US" altLang="ja-JP" sz="2000" b="1" dirty="0" smtClean="0">
                <a:solidFill>
                  <a:srgbClr val="FFFFFF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HDVC</a:t>
            </a:r>
            <a:endParaRPr lang="en-US" altLang="ja-JP" sz="2000" b="1" dirty="0">
              <a:solidFill>
                <a:srgbClr val="FFFFFF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8" name="Rectangle 213"/>
          <p:cNvSpPr>
            <a:spLocks noChangeArrowheads="1"/>
          </p:cNvSpPr>
          <p:nvPr/>
        </p:nvSpPr>
        <p:spPr bwMode="auto">
          <a:xfrm>
            <a:off x="39724" y="2642781"/>
            <a:ext cx="3689140" cy="687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41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 anchorCtr="0"/>
          <a:lstStyle>
            <a:lvl1pPr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eaLnBrk="1" hangingPunct="1"/>
            <a:r>
              <a:rPr lang="en-US" altLang="ja-JP" sz="1400" b="1" dirty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T</a:t>
            </a:r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okyo HQ(5-Room</a:t>
            </a:r>
            <a:r>
              <a:rPr lang="ja-JP" altLang="en-US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Domestic 4-Branch</a:t>
            </a:r>
          </a:p>
          <a:p>
            <a:pPr eaLnBrk="1" hangingPunct="1"/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Shanghai</a:t>
            </a:r>
            <a:r>
              <a:rPr lang="ja-JP" altLang="en-US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 Singapore</a:t>
            </a:r>
          </a:p>
          <a:p>
            <a:pPr eaLnBrk="1" hangingPunct="1"/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Thailand</a:t>
            </a:r>
            <a:r>
              <a:rPr lang="ja-JP" altLang="en-US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b="1" dirty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USA</a:t>
            </a:r>
            <a:r>
              <a:rPr lang="ja-JP" altLang="en-US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Total 9-site</a:t>
            </a:r>
          </a:p>
        </p:txBody>
      </p:sp>
      <p:sp>
        <p:nvSpPr>
          <p:cNvPr id="59" name="AutoShape 60"/>
          <p:cNvSpPr>
            <a:spLocks noChangeArrowheads="1"/>
          </p:cNvSpPr>
          <p:nvPr/>
        </p:nvSpPr>
        <p:spPr bwMode="auto">
          <a:xfrm>
            <a:off x="24438" y="2322542"/>
            <a:ext cx="2039938" cy="306387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tIns="10800" anchor="ctr"/>
          <a:lstStyle>
            <a:lvl1pPr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algn="ctr" eaLnBrk="1" hangingPunct="1"/>
            <a:r>
              <a:rPr lang="en-US" altLang="ja-JP" sz="2000" b="1" dirty="0" smtClean="0">
                <a:solidFill>
                  <a:srgbClr val="FFFFFF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Introduction</a:t>
            </a:r>
            <a:endParaRPr lang="en-US" altLang="ja-JP" sz="2000" b="1" dirty="0">
              <a:solidFill>
                <a:srgbClr val="FFFFFF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0" name="Rectangle 213"/>
          <p:cNvSpPr>
            <a:spLocks noChangeArrowheads="1"/>
          </p:cNvSpPr>
          <p:nvPr/>
        </p:nvSpPr>
        <p:spPr bwMode="auto">
          <a:xfrm>
            <a:off x="82712" y="6011622"/>
            <a:ext cx="3286112" cy="801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41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 anchorCtr="0"/>
          <a:lstStyle>
            <a:lvl1pPr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eaLnBrk="1" hangingPunct="1"/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Additional </a:t>
            </a:r>
            <a:r>
              <a:rPr lang="en-US" altLang="ja-JP" sz="1400" b="1" dirty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deployment of </a:t>
            </a:r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HDVC</a:t>
            </a:r>
          </a:p>
          <a:p>
            <a:pPr eaLnBrk="1" hangingPunct="1"/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to </a:t>
            </a:r>
            <a:r>
              <a:rPr lang="en-US" altLang="ja-JP" sz="1400" b="1" dirty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other group companies and </a:t>
            </a:r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sites</a:t>
            </a:r>
            <a:endParaRPr lang="en-US" altLang="ja-JP" sz="1400" b="1" dirty="0">
              <a:solidFill>
                <a:srgbClr val="000000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1" name="AutoShape 60"/>
          <p:cNvSpPr>
            <a:spLocks noChangeArrowheads="1"/>
          </p:cNvSpPr>
          <p:nvPr/>
        </p:nvSpPr>
        <p:spPr bwMode="auto">
          <a:xfrm>
            <a:off x="72426" y="5821325"/>
            <a:ext cx="2041525" cy="307975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tIns="10800" anchor="ctr"/>
          <a:lstStyle>
            <a:lvl1pPr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algn="ctr" eaLnBrk="1" hangingPunct="1"/>
            <a:r>
              <a:rPr lang="en-US" altLang="ja-JP" sz="2000" b="1" dirty="0">
                <a:solidFill>
                  <a:srgbClr val="FFFFFF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Further </a:t>
            </a:r>
            <a:r>
              <a:rPr lang="en-US" altLang="ja-JP" sz="2000" b="1" dirty="0" smtClean="0">
                <a:solidFill>
                  <a:srgbClr val="FFFFFF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Plan</a:t>
            </a:r>
            <a:endParaRPr lang="en-US" altLang="ja-JP" sz="2000" b="1" dirty="0">
              <a:solidFill>
                <a:srgbClr val="FFFFFF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4" name="AutoShape 60"/>
          <p:cNvSpPr>
            <a:spLocks noChangeArrowheads="1"/>
          </p:cNvSpPr>
          <p:nvPr/>
        </p:nvSpPr>
        <p:spPr bwMode="auto">
          <a:xfrm>
            <a:off x="5424901" y="1052736"/>
            <a:ext cx="1940367" cy="306387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36000" tIns="36000" rIns="36000" bIns="36000" anchor="ctr"/>
          <a:lstStyle>
            <a:lvl1pPr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algn="ctr" eaLnBrk="1" hangingPunct="1"/>
            <a:r>
              <a:rPr lang="en-US" altLang="ja-JP" sz="2000" b="1" dirty="0" smtClean="0">
                <a:solidFill>
                  <a:srgbClr val="FFFFFF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Benefit</a:t>
            </a:r>
            <a:endParaRPr lang="en-US" altLang="ja-JP" sz="2000" b="1" dirty="0">
              <a:solidFill>
                <a:srgbClr val="FFFFFF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5" name="ストライプ矢印 74"/>
          <p:cNvSpPr/>
          <p:nvPr/>
        </p:nvSpPr>
        <p:spPr bwMode="auto">
          <a:xfrm>
            <a:off x="4556956" y="1448780"/>
            <a:ext cx="482600" cy="733425"/>
          </a:xfrm>
          <a:prstGeom prst="stripedRightArrow">
            <a:avLst/>
          </a:prstGeom>
          <a:solidFill>
            <a:srgbClr val="99CCFF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107763" dir="2700000" sx="88000" sy="88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endParaRPr lang="ja-JP" altLang="en-US" b="1" dirty="0">
              <a:solidFill>
                <a:srgbClr val="000000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5" name="直線コネクタ 4"/>
          <p:cNvCxnSpPr/>
          <p:nvPr/>
        </p:nvCxnSpPr>
        <p:spPr bwMode="auto">
          <a:xfrm>
            <a:off x="3368824" y="2843810"/>
            <a:ext cx="0" cy="3213482"/>
          </a:xfrm>
          <a:prstGeom prst="line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直線コネクタ 6"/>
          <p:cNvCxnSpPr/>
          <p:nvPr/>
        </p:nvCxnSpPr>
        <p:spPr bwMode="auto">
          <a:xfrm>
            <a:off x="61740" y="1815319"/>
            <a:ext cx="0" cy="900100"/>
          </a:xfrm>
          <a:prstGeom prst="line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9" name="Text Box 167"/>
          <p:cNvSpPr txBox="1">
            <a:spLocks noChangeArrowheads="1"/>
          </p:cNvSpPr>
          <p:nvPr/>
        </p:nvSpPr>
        <p:spPr bwMode="auto">
          <a:xfrm>
            <a:off x="5253445" y="1295649"/>
            <a:ext cx="4596099" cy="811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 anchor="ctr" anchorCtr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eaLnBrk="1" hangingPunct="1"/>
            <a:r>
              <a:rPr lang="en-US" altLang="ja-JP" sz="1200" b="1" dirty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Video conference quality is </a:t>
            </a:r>
            <a:r>
              <a:rPr lang="en-US" altLang="ja-JP" sz="12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significantly improved due to the high quality image and sound.</a:t>
            </a:r>
          </a:p>
          <a:p>
            <a:pPr eaLnBrk="1" hangingPunct="1"/>
            <a:r>
              <a:rPr lang="en-US" altLang="ja-JP" sz="1200" b="1" dirty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Achieve the </a:t>
            </a:r>
            <a:r>
              <a:rPr lang="en-US" altLang="ja-JP" sz="12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business efficiency to connect the Group Company using NAT Traversal Service.</a:t>
            </a:r>
          </a:p>
        </p:txBody>
      </p:sp>
      <p:grpSp>
        <p:nvGrpSpPr>
          <p:cNvPr id="66" name="グループ化 65"/>
          <p:cNvGrpSpPr/>
          <p:nvPr/>
        </p:nvGrpSpPr>
        <p:grpSpPr>
          <a:xfrm>
            <a:off x="4304209" y="2353176"/>
            <a:ext cx="942109" cy="751714"/>
            <a:chOff x="6906491" y="5496685"/>
            <a:chExt cx="942109" cy="751714"/>
          </a:xfrm>
        </p:grpSpPr>
        <p:sp>
          <p:nvSpPr>
            <p:cNvPr id="77" name="円/楕円 76"/>
            <p:cNvSpPr/>
            <p:nvPr/>
          </p:nvSpPr>
          <p:spPr bwMode="auto">
            <a:xfrm>
              <a:off x="6906491" y="5978236"/>
              <a:ext cx="942109" cy="270163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  <a:extLst/>
          </p:spPr>
          <p:txBody>
            <a:bodyPr vert="horz" wrap="none" lIns="91440" tIns="1080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endParaRPr lang="ja-JP" altLang="en-US" smtClean="0">
                <a:solidFill>
                  <a:srgbClr val="000000"/>
                </a:solidFill>
                <a:latin typeface="+mn-lt"/>
              </a:endParaRPr>
            </a:p>
          </p:txBody>
        </p:sp>
        <p:pic>
          <p:nvPicPr>
            <p:cNvPr id="78" name="Picture 14" descr="D:\共有\大川様\PPTネタ\本社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41232" y="5496685"/>
              <a:ext cx="655484" cy="733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7" name="Rectangle 1475"/>
          <p:cNvSpPr>
            <a:spLocks noChangeArrowheads="1"/>
          </p:cNvSpPr>
          <p:nvPr/>
        </p:nvSpPr>
        <p:spPr bwMode="auto">
          <a:xfrm>
            <a:off x="4196916" y="2168860"/>
            <a:ext cx="1056529" cy="248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681" rIns="90000" bIns="46681" anchor="ctr">
            <a:spAutoFit/>
          </a:bodyPr>
          <a:lstStyle>
            <a:lvl1pPr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ja-JP" sz="1000" b="0" dirty="0" smtClean="0">
                <a:solidFill>
                  <a:srgbClr val="FF0066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Tokyo HQ</a:t>
            </a:r>
            <a:endParaRPr lang="ja-JP" altLang="en-US" sz="1000" b="0" dirty="0">
              <a:solidFill>
                <a:srgbClr val="FF0066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35" name="図 13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8589" y="2810295"/>
            <a:ext cx="185839" cy="163930"/>
          </a:xfrm>
          <a:prstGeom prst="rect">
            <a:avLst/>
          </a:prstGeom>
        </p:spPr>
      </p:pic>
      <p:pic>
        <p:nvPicPr>
          <p:cNvPr id="137" name="図 13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5048" y="2440140"/>
            <a:ext cx="1034244" cy="454282"/>
          </a:xfrm>
          <a:prstGeom prst="rect">
            <a:avLst/>
          </a:prstGeom>
        </p:spPr>
      </p:pic>
      <p:sp>
        <p:nvSpPr>
          <p:cNvPr id="139" name="テキスト ボックス 138"/>
          <p:cNvSpPr txBox="1"/>
          <p:nvPr/>
        </p:nvSpPr>
        <p:spPr>
          <a:xfrm>
            <a:off x="5349043" y="2800300"/>
            <a:ext cx="1059545" cy="215444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altLang="ja-JP" sz="8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KX-C1600 (10)</a:t>
            </a:r>
          </a:p>
        </p:txBody>
      </p:sp>
      <p:sp>
        <p:nvSpPr>
          <p:cNvPr id="141" name="角丸四角形 140"/>
          <p:cNvSpPr/>
          <p:nvPr/>
        </p:nvSpPr>
        <p:spPr bwMode="auto">
          <a:xfrm>
            <a:off x="5347181" y="2060848"/>
            <a:ext cx="1324823" cy="1040025"/>
          </a:xfrm>
          <a:prstGeom prst="roundRect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ctr"/>
            <a:endParaRPr lang="ja-JP" altLang="en-US" sz="2000" smtClean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83" name="Rectangle 1475"/>
          <p:cNvSpPr>
            <a:spLocks noChangeArrowheads="1"/>
          </p:cNvSpPr>
          <p:nvPr/>
        </p:nvSpPr>
        <p:spPr bwMode="auto">
          <a:xfrm>
            <a:off x="6105128" y="3610946"/>
            <a:ext cx="679581" cy="232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681" rIns="90000" bIns="46681" anchor="ctr">
            <a:spAutoFit/>
          </a:bodyPr>
          <a:lstStyle>
            <a:lvl1pPr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ja-JP" sz="900" b="0" dirty="0" smtClean="0">
                <a:solidFill>
                  <a:srgbClr val="FF0066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Branch1</a:t>
            </a:r>
            <a:endParaRPr lang="ja-JP" altLang="en-US" sz="900" b="0" dirty="0">
              <a:solidFill>
                <a:srgbClr val="FF0066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87" name="直線コネクタ 186"/>
          <p:cNvCxnSpPr>
            <a:endCxn id="95" idx="6"/>
          </p:cNvCxnSpPr>
          <p:nvPr/>
        </p:nvCxnSpPr>
        <p:spPr bwMode="auto">
          <a:xfrm flipH="1">
            <a:off x="6948592" y="3883931"/>
            <a:ext cx="348110" cy="1173270"/>
          </a:xfrm>
          <a:prstGeom prst="line">
            <a:avLst/>
          </a:prstGeom>
          <a:solidFill>
            <a:srgbClr val="CC0000"/>
          </a:solidFill>
          <a:ln w="63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9" name="直線コネクタ 188"/>
          <p:cNvCxnSpPr/>
          <p:nvPr/>
        </p:nvCxnSpPr>
        <p:spPr bwMode="auto">
          <a:xfrm flipH="1" flipV="1">
            <a:off x="5039557" y="3015745"/>
            <a:ext cx="2067303" cy="595201"/>
          </a:xfrm>
          <a:prstGeom prst="line">
            <a:avLst/>
          </a:prstGeom>
          <a:solidFill>
            <a:srgbClr val="CC0000"/>
          </a:solidFill>
          <a:ln w="63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0" name="直線コネクタ 189"/>
          <p:cNvCxnSpPr/>
          <p:nvPr/>
        </p:nvCxnSpPr>
        <p:spPr bwMode="auto">
          <a:xfrm>
            <a:off x="7812745" y="3937147"/>
            <a:ext cx="186527" cy="1225886"/>
          </a:xfrm>
          <a:prstGeom prst="line">
            <a:avLst/>
          </a:prstGeom>
          <a:solidFill>
            <a:srgbClr val="CC0000"/>
          </a:solidFill>
          <a:ln w="63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7" name="Text Box 45"/>
          <p:cNvSpPr txBox="1">
            <a:spLocks noChangeArrowheads="1"/>
          </p:cNvSpPr>
          <p:nvPr/>
        </p:nvSpPr>
        <p:spPr bwMode="auto">
          <a:xfrm>
            <a:off x="95653" y="0"/>
            <a:ext cx="9823808" cy="57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altLang="ja-JP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HDVC Case Study </a:t>
            </a:r>
            <a:r>
              <a:rPr lang="en-US" altLang="ja-JP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Distribution-1</a:t>
            </a:r>
            <a:endParaRPr lang="en-US" altLang="ja-JP" sz="2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sp>
        <p:nvSpPr>
          <p:cNvPr id="68" name="Rectangle 1475"/>
          <p:cNvSpPr>
            <a:spLocks noChangeArrowheads="1"/>
          </p:cNvSpPr>
          <p:nvPr/>
        </p:nvSpPr>
        <p:spPr bwMode="auto">
          <a:xfrm>
            <a:off x="3620852" y="5573590"/>
            <a:ext cx="6264696" cy="1203782"/>
          </a:xfrm>
          <a:prstGeom prst="rect">
            <a:avLst/>
          </a:prstGeom>
          <a:solidFill>
            <a:srgbClr val="FFFF99"/>
          </a:solidFill>
          <a:ln>
            <a:solidFill>
              <a:srgbClr val="FF0000"/>
            </a:solidFill>
          </a:ln>
          <a:effectLst/>
          <a:extLst/>
        </p:spPr>
        <p:txBody>
          <a:bodyPr wrap="square" lIns="36000" tIns="36000" rIns="36000" bIns="36000" anchor="ctr">
            <a:spAutoFit/>
          </a:bodyPr>
          <a:lstStyle>
            <a:lvl1pPr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0"/>
              </a:spcBef>
            </a:pPr>
            <a:r>
              <a:rPr lang="ja-JP" altLang="en-US" sz="1050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･</a:t>
            </a:r>
            <a:r>
              <a:rPr lang="en-US" altLang="ja-JP" sz="1050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Network condition </a:t>
            </a:r>
            <a:r>
              <a:rPr lang="en-US" altLang="ja-JP" sz="1050" dirty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is the exclusive </a:t>
            </a:r>
            <a:r>
              <a:rPr lang="en-US" altLang="ja-JP" sz="1050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KDDI VPN for video conference(WVS).</a:t>
            </a:r>
            <a:endParaRPr lang="ja-JP" altLang="en-US" sz="1050" dirty="0">
              <a:solidFill>
                <a:srgbClr val="000000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Bef>
                <a:spcPts val="0"/>
              </a:spcBef>
            </a:pPr>
            <a:r>
              <a:rPr lang="ja-JP" altLang="en-US" sz="1050" dirty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050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- KDDI had </a:t>
            </a:r>
            <a:r>
              <a:rPr lang="en-US" altLang="ja-JP" sz="1050" dirty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responsible for the network </a:t>
            </a:r>
            <a:r>
              <a:rPr lang="en-US" altLang="ja-JP" sz="1050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construction not only in Japan but overseas. </a:t>
            </a:r>
            <a:endParaRPr lang="ja-JP" altLang="en-US" sz="1050" dirty="0">
              <a:solidFill>
                <a:srgbClr val="000000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Bef>
                <a:spcPts val="0"/>
              </a:spcBef>
            </a:pPr>
            <a:r>
              <a:rPr lang="en-US" altLang="ja-JP" sz="1050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- Conference room of Tokyo HQ is </a:t>
            </a:r>
            <a:r>
              <a:rPr lang="en-US" altLang="ja-JP" sz="1050" dirty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operated in </a:t>
            </a:r>
            <a:r>
              <a:rPr lang="en-US" altLang="ja-JP" sz="1050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cooperation with various </a:t>
            </a:r>
            <a:r>
              <a:rPr lang="en-US" altLang="ja-JP" sz="1050" dirty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AV </a:t>
            </a:r>
            <a:r>
              <a:rPr lang="en-US" altLang="ja-JP" sz="1050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equipment.</a:t>
            </a:r>
            <a:endParaRPr lang="ja-JP" altLang="en-US" sz="1050" dirty="0">
              <a:solidFill>
                <a:srgbClr val="000000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Bef>
                <a:spcPts val="0"/>
              </a:spcBef>
            </a:pPr>
            <a:r>
              <a:rPr lang="en-US" altLang="ja-JP" sz="1050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- All domestic sites are operated with the </a:t>
            </a:r>
            <a:r>
              <a:rPr lang="en-US" altLang="ja-JP" sz="1050" dirty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external speakers </a:t>
            </a:r>
            <a:r>
              <a:rPr lang="en-US" altLang="ja-JP" sz="1050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to receive the high quality</a:t>
            </a:r>
          </a:p>
          <a:p>
            <a:pPr>
              <a:spcBef>
                <a:spcPts val="0"/>
              </a:spcBef>
            </a:pPr>
            <a:r>
              <a:rPr lang="en-US" altLang="ja-JP" sz="1050" dirty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050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 voice.</a:t>
            </a:r>
            <a:endParaRPr lang="ja-JP" altLang="en-US" sz="1050" dirty="0">
              <a:solidFill>
                <a:srgbClr val="000000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Bef>
                <a:spcPts val="0"/>
              </a:spcBef>
            </a:pPr>
            <a:r>
              <a:rPr lang="en-US" altLang="ja-JP" sz="1050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- KX-VC1600 using NAT Traversal Service at Tokyo HQ are </a:t>
            </a:r>
            <a:r>
              <a:rPr lang="en-US" altLang="ja-JP" sz="1050" dirty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connected with  </a:t>
            </a:r>
            <a:r>
              <a:rPr lang="en-US" altLang="ja-JP" sz="1050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multiple </a:t>
            </a:r>
          </a:p>
          <a:p>
            <a:pPr>
              <a:spcBef>
                <a:spcPts val="0"/>
              </a:spcBef>
            </a:pPr>
            <a:r>
              <a:rPr lang="en-US" altLang="ja-JP" sz="1050" dirty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050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global IP address through special gateway.</a:t>
            </a:r>
            <a:endParaRPr lang="ja-JP" altLang="en-US" sz="1050" dirty="0">
              <a:solidFill>
                <a:srgbClr val="000000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70" name="図 6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433" y="2810295"/>
            <a:ext cx="185839" cy="163930"/>
          </a:xfrm>
          <a:prstGeom prst="rect">
            <a:avLst/>
          </a:prstGeom>
        </p:spPr>
      </p:pic>
      <p:pic>
        <p:nvPicPr>
          <p:cNvPr id="71" name="図 7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9892" y="2440140"/>
            <a:ext cx="1034244" cy="454282"/>
          </a:xfrm>
          <a:prstGeom prst="rect">
            <a:avLst/>
          </a:prstGeom>
        </p:spPr>
      </p:pic>
      <p:sp>
        <p:nvSpPr>
          <p:cNvPr id="79" name="角丸四角形 78"/>
          <p:cNvSpPr/>
          <p:nvPr/>
        </p:nvSpPr>
        <p:spPr bwMode="auto">
          <a:xfrm>
            <a:off x="6752025" y="2060848"/>
            <a:ext cx="1324823" cy="1040025"/>
          </a:xfrm>
          <a:prstGeom prst="roundRect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ctr"/>
            <a:endParaRPr lang="ja-JP" altLang="en-US" sz="2000" smtClean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6753200" y="2799720"/>
            <a:ext cx="1059545" cy="215444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altLang="ja-JP" sz="8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KX-C1600 (6)</a:t>
            </a:r>
          </a:p>
        </p:txBody>
      </p:sp>
      <p:pic>
        <p:nvPicPr>
          <p:cNvPr id="82" name="図 8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6089" y="2810295"/>
            <a:ext cx="185839" cy="163930"/>
          </a:xfrm>
          <a:prstGeom prst="rect">
            <a:avLst/>
          </a:prstGeom>
        </p:spPr>
      </p:pic>
      <p:pic>
        <p:nvPicPr>
          <p:cNvPr id="83" name="図 8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2548" y="2440140"/>
            <a:ext cx="1034244" cy="454282"/>
          </a:xfrm>
          <a:prstGeom prst="rect">
            <a:avLst/>
          </a:prstGeom>
        </p:spPr>
      </p:pic>
      <p:pic>
        <p:nvPicPr>
          <p:cNvPr id="85" name="図 8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1995" y="2140084"/>
            <a:ext cx="248605" cy="299596"/>
          </a:xfrm>
          <a:prstGeom prst="rect">
            <a:avLst/>
          </a:prstGeom>
        </p:spPr>
      </p:pic>
      <p:sp>
        <p:nvSpPr>
          <p:cNvPr id="90" name="テキスト ボックス 89"/>
          <p:cNvSpPr txBox="1"/>
          <p:nvPr/>
        </p:nvSpPr>
        <p:spPr>
          <a:xfrm>
            <a:off x="8166544" y="2417505"/>
            <a:ext cx="93534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GP-VD131</a:t>
            </a:r>
            <a:endParaRPr lang="ja-JP" altLang="en-US" sz="800" b="1" dirty="0">
              <a:solidFill>
                <a:srgbClr val="000000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1" name="角丸四角形 90"/>
          <p:cNvSpPr/>
          <p:nvPr/>
        </p:nvSpPr>
        <p:spPr bwMode="auto">
          <a:xfrm>
            <a:off x="8164681" y="2060848"/>
            <a:ext cx="1324823" cy="1040025"/>
          </a:xfrm>
          <a:prstGeom prst="roundRect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ctr"/>
            <a:endParaRPr lang="ja-JP" altLang="en-US" sz="2000" smtClean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8165856" y="2799720"/>
            <a:ext cx="1059545" cy="215444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altLang="ja-JP" sz="8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KX-C1300 (4)</a:t>
            </a:r>
          </a:p>
        </p:txBody>
      </p:sp>
      <p:sp>
        <p:nvSpPr>
          <p:cNvPr id="93" name="Rectangle 1475"/>
          <p:cNvSpPr>
            <a:spLocks noChangeArrowheads="1"/>
          </p:cNvSpPr>
          <p:nvPr/>
        </p:nvSpPr>
        <p:spPr bwMode="auto">
          <a:xfrm>
            <a:off x="9527822" y="2475684"/>
            <a:ext cx="357726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spAutoFit/>
          </a:bodyPr>
          <a:lstStyle>
            <a:lvl1pPr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ja-JP" sz="1600" dirty="0" smtClean="0">
                <a:solidFill>
                  <a:srgbClr val="FF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×3</a:t>
            </a:r>
            <a:endParaRPr lang="ja-JP" altLang="en-US" sz="1600" dirty="0">
              <a:solidFill>
                <a:srgbClr val="FF0000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01" name="図 10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9724" y="5075375"/>
            <a:ext cx="185839" cy="163930"/>
          </a:xfrm>
          <a:prstGeom prst="rect">
            <a:avLst/>
          </a:prstGeom>
        </p:spPr>
      </p:pic>
      <p:pic>
        <p:nvPicPr>
          <p:cNvPr id="102" name="図 10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6871" y="4636384"/>
            <a:ext cx="1034244" cy="454282"/>
          </a:xfrm>
          <a:prstGeom prst="rect">
            <a:avLst/>
          </a:prstGeom>
        </p:spPr>
      </p:pic>
      <p:pic>
        <p:nvPicPr>
          <p:cNvPr id="103" name="図 10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6318" y="4336328"/>
            <a:ext cx="248605" cy="299596"/>
          </a:xfrm>
          <a:prstGeom prst="rect">
            <a:avLst/>
          </a:prstGeom>
        </p:spPr>
      </p:pic>
      <p:sp>
        <p:nvSpPr>
          <p:cNvPr id="104" name="テキスト ボックス 103"/>
          <p:cNvSpPr txBox="1"/>
          <p:nvPr/>
        </p:nvSpPr>
        <p:spPr>
          <a:xfrm>
            <a:off x="4990867" y="4613749"/>
            <a:ext cx="93534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GP-VD131</a:t>
            </a:r>
            <a:endParaRPr lang="ja-JP" altLang="en-US" sz="800" b="1" dirty="0">
              <a:solidFill>
                <a:srgbClr val="000000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7" name="角丸四角形 106"/>
          <p:cNvSpPr/>
          <p:nvPr/>
        </p:nvSpPr>
        <p:spPr bwMode="auto">
          <a:xfrm>
            <a:off x="4960325" y="4257092"/>
            <a:ext cx="1324823" cy="1040025"/>
          </a:xfrm>
          <a:prstGeom prst="roundRect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ctr"/>
            <a:endParaRPr lang="ja-JP" altLang="en-US" sz="2000" smtClean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4990179" y="4995964"/>
            <a:ext cx="1059545" cy="215444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altLang="ja-JP" sz="8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KX-C1600 (6)</a:t>
            </a:r>
          </a:p>
        </p:txBody>
      </p:sp>
      <p:grpSp>
        <p:nvGrpSpPr>
          <p:cNvPr id="94" name="グループ化 93"/>
          <p:cNvGrpSpPr/>
          <p:nvPr/>
        </p:nvGrpSpPr>
        <p:grpSpPr>
          <a:xfrm>
            <a:off x="6415187" y="4594696"/>
            <a:ext cx="533405" cy="521385"/>
            <a:chOff x="6144485" y="4528596"/>
            <a:chExt cx="533405" cy="521385"/>
          </a:xfrm>
        </p:grpSpPr>
        <p:sp>
          <p:nvSpPr>
            <p:cNvPr id="95" name="円/楕円 94"/>
            <p:cNvSpPr/>
            <p:nvPr/>
          </p:nvSpPr>
          <p:spPr bwMode="auto">
            <a:xfrm>
              <a:off x="6144485" y="4939146"/>
              <a:ext cx="533405" cy="103909"/>
            </a:xfrm>
            <a:prstGeom prst="ellipse">
              <a:avLst/>
            </a:prstGeom>
            <a:solidFill>
              <a:srgbClr val="CFEFE1"/>
            </a:solidFill>
            <a:ln>
              <a:noFill/>
            </a:ln>
            <a:effectLst/>
            <a:extLst/>
          </p:spPr>
          <p:txBody>
            <a:bodyPr vert="horz" wrap="none" lIns="91440" tIns="1080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endParaRPr lang="ja-JP" altLang="en-US" smtClean="0">
                <a:solidFill>
                  <a:srgbClr val="000000"/>
                </a:solidFill>
                <a:latin typeface="+mn-lt"/>
              </a:endParaRPr>
            </a:p>
          </p:txBody>
        </p:sp>
        <p:pic>
          <p:nvPicPr>
            <p:cNvPr id="100" name="Picture 12" descr="D:\共有\大川様\PPTネタ\支店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6885" y="4528596"/>
              <a:ext cx="352937" cy="521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6" name="グループ化 115"/>
          <p:cNvGrpSpPr/>
          <p:nvPr/>
        </p:nvGrpSpPr>
        <p:grpSpPr>
          <a:xfrm>
            <a:off x="9308509" y="4353009"/>
            <a:ext cx="533405" cy="521385"/>
            <a:chOff x="6144485" y="4528596"/>
            <a:chExt cx="533405" cy="521385"/>
          </a:xfrm>
        </p:grpSpPr>
        <p:sp>
          <p:nvSpPr>
            <p:cNvPr id="118" name="円/楕円 117"/>
            <p:cNvSpPr/>
            <p:nvPr/>
          </p:nvSpPr>
          <p:spPr bwMode="auto">
            <a:xfrm>
              <a:off x="6144485" y="4939146"/>
              <a:ext cx="533405" cy="103909"/>
            </a:xfrm>
            <a:prstGeom prst="ellipse">
              <a:avLst/>
            </a:prstGeom>
            <a:solidFill>
              <a:srgbClr val="CFEFE1"/>
            </a:solidFill>
            <a:ln>
              <a:noFill/>
            </a:ln>
            <a:effectLst/>
            <a:extLst/>
          </p:spPr>
          <p:txBody>
            <a:bodyPr vert="horz" wrap="none" lIns="91440" tIns="1080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endParaRPr lang="ja-JP" altLang="en-US" smtClean="0">
                <a:solidFill>
                  <a:srgbClr val="000000"/>
                </a:solidFill>
                <a:latin typeface="+mn-lt"/>
              </a:endParaRPr>
            </a:p>
          </p:txBody>
        </p:sp>
        <p:pic>
          <p:nvPicPr>
            <p:cNvPr id="121" name="Picture 12" descr="D:\共有\大川様\PPTネタ\支店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6885" y="4528596"/>
              <a:ext cx="352937" cy="521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3" name="Rectangle 1475"/>
          <p:cNvSpPr>
            <a:spLocks noChangeArrowheads="1"/>
          </p:cNvSpPr>
          <p:nvPr/>
        </p:nvSpPr>
        <p:spPr bwMode="auto">
          <a:xfrm>
            <a:off x="6772338" y="3807715"/>
            <a:ext cx="679581" cy="232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681" rIns="90000" bIns="46681" anchor="ctr">
            <a:spAutoFit/>
          </a:bodyPr>
          <a:lstStyle>
            <a:lvl1pPr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ja-JP" sz="900" b="0" dirty="0" smtClean="0">
                <a:solidFill>
                  <a:srgbClr val="FF0066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Branch2</a:t>
            </a:r>
            <a:endParaRPr lang="ja-JP" altLang="en-US" sz="900" b="0" dirty="0">
              <a:solidFill>
                <a:srgbClr val="FF0066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154" name="グループ化 153"/>
          <p:cNvGrpSpPr/>
          <p:nvPr/>
        </p:nvGrpSpPr>
        <p:grpSpPr>
          <a:xfrm>
            <a:off x="6990088" y="4743819"/>
            <a:ext cx="533405" cy="521385"/>
            <a:chOff x="6144485" y="4528596"/>
            <a:chExt cx="533405" cy="521385"/>
          </a:xfrm>
        </p:grpSpPr>
        <p:sp>
          <p:nvSpPr>
            <p:cNvPr id="155" name="円/楕円 154"/>
            <p:cNvSpPr/>
            <p:nvPr/>
          </p:nvSpPr>
          <p:spPr bwMode="auto">
            <a:xfrm>
              <a:off x="6144485" y="4939146"/>
              <a:ext cx="533405" cy="103909"/>
            </a:xfrm>
            <a:prstGeom prst="ellipse">
              <a:avLst/>
            </a:prstGeom>
            <a:solidFill>
              <a:srgbClr val="CFEFE1"/>
            </a:solidFill>
            <a:ln>
              <a:noFill/>
            </a:ln>
            <a:effectLst/>
            <a:extLst/>
          </p:spPr>
          <p:txBody>
            <a:bodyPr vert="horz" wrap="none" lIns="91440" tIns="1080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endParaRPr lang="ja-JP" altLang="en-US" smtClean="0">
                <a:solidFill>
                  <a:srgbClr val="000000"/>
                </a:solidFill>
                <a:latin typeface="+mn-lt"/>
              </a:endParaRPr>
            </a:p>
          </p:txBody>
        </p:sp>
        <p:pic>
          <p:nvPicPr>
            <p:cNvPr id="156" name="Picture 12" descr="D:\共有\大川様\PPTネタ\支店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6885" y="4528596"/>
              <a:ext cx="352937" cy="521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96" name="直線コネクタ 95"/>
          <p:cNvCxnSpPr>
            <a:endCxn id="119" idx="7"/>
          </p:cNvCxnSpPr>
          <p:nvPr/>
        </p:nvCxnSpPr>
        <p:spPr bwMode="auto">
          <a:xfrm flipH="1">
            <a:off x="7296655" y="3883931"/>
            <a:ext cx="186809" cy="535749"/>
          </a:xfrm>
          <a:prstGeom prst="line">
            <a:avLst/>
          </a:prstGeom>
          <a:solidFill>
            <a:srgbClr val="CC0000"/>
          </a:solidFill>
          <a:ln w="63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直線コネクタ 97"/>
          <p:cNvCxnSpPr/>
          <p:nvPr/>
        </p:nvCxnSpPr>
        <p:spPr bwMode="auto">
          <a:xfrm flipH="1">
            <a:off x="6731322" y="3807715"/>
            <a:ext cx="278017" cy="443368"/>
          </a:xfrm>
          <a:prstGeom prst="line">
            <a:avLst/>
          </a:prstGeom>
          <a:solidFill>
            <a:srgbClr val="CC0000"/>
          </a:solidFill>
          <a:ln w="63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17" name="グループ化 116"/>
          <p:cNvGrpSpPr/>
          <p:nvPr/>
        </p:nvGrpSpPr>
        <p:grpSpPr>
          <a:xfrm>
            <a:off x="6841365" y="3993913"/>
            <a:ext cx="533405" cy="521385"/>
            <a:chOff x="6144485" y="4528596"/>
            <a:chExt cx="533405" cy="521385"/>
          </a:xfrm>
        </p:grpSpPr>
        <p:sp>
          <p:nvSpPr>
            <p:cNvPr id="119" name="円/楕円 118"/>
            <p:cNvSpPr/>
            <p:nvPr/>
          </p:nvSpPr>
          <p:spPr bwMode="auto">
            <a:xfrm>
              <a:off x="6144485" y="4939146"/>
              <a:ext cx="533405" cy="103909"/>
            </a:xfrm>
            <a:prstGeom prst="ellipse">
              <a:avLst/>
            </a:prstGeom>
            <a:solidFill>
              <a:srgbClr val="CFEFE1"/>
            </a:solidFill>
            <a:ln>
              <a:noFill/>
            </a:ln>
            <a:effectLst/>
            <a:extLst/>
          </p:spPr>
          <p:txBody>
            <a:bodyPr vert="horz" wrap="none" lIns="91440" tIns="1080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endParaRPr lang="ja-JP" altLang="en-US" smtClean="0">
                <a:solidFill>
                  <a:srgbClr val="000000"/>
                </a:solidFill>
                <a:latin typeface="+mn-lt"/>
              </a:endParaRPr>
            </a:p>
          </p:txBody>
        </p:sp>
        <p:pic>
          <p:nvPicPr>
            <p:cNvPr id="120" name="Picture 12" descr="D:\共有\大川様\PPTネタ\支店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6885" y="4528596"/>
              <a:ext cx="352937" cy="521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9" name="Rectangle 1475"/>
          <p:cNvSpPr>
            <a:spLocks noChangeArrowheads="1"/>
          </p:cNvSpPr>
          <p:nvPr/>
        </p:nvSpPr>
        <p:spPr bwMode="auto">
          <a:xfrm>
            <a:off x="6901711" y="4563799"/>
            <a:ext cx="753075" cy="232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681" rIns="90000" bIns="46681" anchor="ctr">
            <a:spAutoFit/>
          </a:bodyPr>
          <a:lstStyle>
            <a:lvl1pPr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ja-JP" sz="900" b="0" dirty="0" smtClean="0">
                <a:solidFill>
                  <a:srgbClr val="FF0066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Shanghai</a:t>
            </a:r>
            <a:endParaRPr lang="ja-JP" altLang="en-US" sz="900" b="0" dirty="0">
              <a:solidFill>
                <a:srgbClr val="FF0066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0" name="Rectangle 1475"/>
          <p:cNvSpPr>
            <a:spLocks noChangeArrowheads="1"/>
          </p:cNvSpPr>
          <p:nvPr/>
        </p:nvSpPr>
        <p:spPr bwMode="auto">
          <a:xfrm>
            <a:off x="6213140" y="4439038"/>
            <a:ext cx="893720" cy="232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681" rIns="90000" bIns="46681" anchor="ctr">
            <a:spAutoFit/>
          </a:bodyPr>
          <a:lstStyle>
            <a:lvl1pPr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ja-JP" sz="900" b="0" dirty="0" smtClean="0">
                <a:solidFill>
                  <a:srgbClr val="FF0066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Singapore</a:t>
            </a:r>
            <a:endParaRPr lang="ja-JP" altLang="en-US" sz="900" b="0" dirty="0">
              <a:solidFill>
                <a:srgbClr val="FF0066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05" name="図 10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8804" y="3894506"/>
            <a:ext cx="185839" cy="163930"/>
          </a:xfrm>
          <a:prstGeom prst="rect">
            <a:avLst/>
          </a:prstGeom>
        </p:spPr>
      </p:pic>
      <p:pic>
        <p:nvPicPr>
          <p:cNvPr id="106" name="図 10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5263" y="3524351"/>
            <a:ext cx="1034244" cy="454282"/>
          </a:xfrm>
          <a:prstGeom prst="rect">
            <a:avLst/>
          </a:prstGeom>
        </p:spPr>
      </p:pic>
      <p:pic>
        <p:nvPicPr>
          <p:cNvPr id="108" name="図 10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710" y="3224295"/>
            <a:ext cx="248605" cy="299596"/>
          </a:xfrm>
          <a:prstGeom prst="rect">
            <a:avLst/>
          </a:prstGeom>
        </p:spPr>
      </p:pic>
      <p:sp>
        <p:nvSpPr>
          <p:cNvPr id="109" name="テキスト ボックス 108"/>
          <p:cNvSpPr txBox="1"/>
          <p:nvPr/>
        </p:nvSpPr>
        <p:spPr>
          <a:xfrm>
            <a:off x="8519259" y="3501716"/>
            <a:ext cx="93534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GP-VD131</a:t>
            </a:r>
            <a:endParaRPr lang="ja-JP" altLang="en-US" sz="800" b="1" dirty="0">
              <a:solidFill>
                <a:srgbClr val="000000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8518571" y="3883931"/>
            <a:ext cx="1059545" cy="215444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altLang="ja-JP" sz="8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KX-C1300 (4)</a:t>
            </a:r>
          </a:p>
        </p:txBody>
      </p:sp>
      <p:grpSp>
        <p:nvGrpSpPr>
          <p:cNvPr id="126" name="グループ化 125"/>
          <p:cNvGrpSpPr/>
          <p:nvPr/>
        </p:nvGrpSpPr>
        <p:grpSpPr>
          <a:xfrm>
            <a:off x="7875979" y="4752483"/>
            <a:ext cx="533405" cy="521385"/>
            <a:chOff x="6144485" y="4528596"/>
            <a:chExt cx="533405" cy="521385"/>
          </a:xfrm>
        </p:grpSpPr>
        <p:sp>
          <p:nvSpPr>
            <p:cNvPr id="127" name="円/楕円 126"/>
            <p:cNvSpPr/>
            <p:nvPr/>
          </p:nvSpPr>
          <p:spPr bwMode="auto">
            <a:xfrm>
              <a:off x="6144485" y="4939146"/>
              <a:ext cx="533405" cy="103909"/>
            </a:xfrm>
            <a:prstGeom prst="ellipse">
              <a:avLst/>
            </a:prstGeom>
            <a:solidFill>
              <a:srgbClr val="CFEFE1"/>
            </a:solidFill>
            <a:ln>
              <a:noFill/>
            </a:ln>
            <a:effectLst/>
            <a:extLst/>
          </p:spPr>
          <p:txBody>
            <a:bodyPr vert="horz" wrap="none" lIns="91440" tIns="1080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endParaRPr lang="ja-JP" altLang="en-US" smtClean="0">
                <a:solidFill>
                  <a:srgbClr val="000000"/>
                </a:solidFill>
                <a:latin typeface="+mn-lt"/>
              </a:endParaRPr>
            </a:p>
          </p:txBody>
        </p:sp>
        <p:pic>
          <p:nvPicPr>
            <p:cNvPr id="128" name="Picture 12" descr="D:\共有\大川様\PPTネタ\支店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6885" y="4528596"/>
              <a:ext cx="352937" cy="521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3" name="Rectangle 1475"/>
          <p:cNvSpPr>
            <a:spLocks noChangeArrowheads="1"/>
          </p:cNvSpPr>
          <p:nvPr/>
        </p:nvSpPr>
        <p:spPr bwMode="auto">
          <a:xfrm>
            <a:off x="7760551" y="4546621"/>
            <a:ext cx="661444" cy="232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681" rIns="90000" bIns="46681" anchor="ctr">
            <a:spAutoFit/>
          </a:bodyPr>
          <a:lstStyle>
            <a:lvl1pPr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ja-JP" sz="900" b="0" dirty="0" smtClean="0">
                <a:solidFill>
                  <a:srgbClr val="FF0066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Branch3</a:t>
            </a:r>
            <a:endParaRPr lang="ja-JP" altLang="en-US" sz="900" b="0" dirty="0">
              <a:solidFill>
                <a:srgbClr val="FF0066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4" name="Rectangle 1475"/>
          <p:cNvSpPr>
            <a:spLocks noChangeArrowheads="1"/>
          </p:cNvSpPr>
          <p:nvPr/>
        </p:nvSpPr>
        <p:spPr bwMode="auto">
          <a:xfrm>
            <a:off x="8317887" y="4312351"/>
            <a:ext cx="705428" cy="232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681" rIns="90000" bIns="46681" anchor="ctr">
            <a:spAutoFit/>
          </a:bodyPr>
          <a:lstStyle>
            <a:lvl1pPr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ja-JP" sz="900" b="0" dirty="0" smtClean="0">
                <a:solidFill>
                  <a:srgbClr val="FF0066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Branch4</a:t>
            </a:r>
            <a:endParaRPr lang="ja-JP" altLang="en-US" sz="900" b="0" dirty="0">
              <a:solidFill>
                <a:srgbClr val="FF0066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6" name="Rectangle 1475"/>
          <p:cNvSpPr>
            <a:spLocks noChangeArrowheads="1"/>
          </p:cNvSpPr>
          <p:nvPr/>
        </p:nvSpPr>
        <p:spPr bwMode="auto">
          <a:xfrm>
            <a:off x="8895238" y="4600383"/>
            <a:ext cx="558262" cy="232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681" rIns="90000" bIns="46681" anchor="ctr">
            <a:spAutoFit/>
          </a:bodyPr>
          <a:lstStyle>
            <a:lvl1pPr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ja-JP" sz="900" b="0" dirty="0" smtClean="0">
                <a:solidFill>
                  <a:srgbClr val="FF0066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USA</a:t>
            </a:r>
            <a:endParaRPr lang="ja-JP" altLang="en-US" sz="900" b="0" dirty="0">
              <a:solidFill>
                <a:srgbClr val="FF0066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42" name="直線コネクタ 141"/>
          <p:cNvCxnSpPr>
            <a:endCxn id="124" idx="1"/>
          </p:cNvCxnSpPr>
          <p:nvPr/>
        </p:nvCxnSpPr>
        <p:spPr bwMode="auto">
          <a:xfrm>
            <a:off x="7971707" y="3937147"/>
            <a:ext cx="473541" cy="941793"/>
          </a:xfrm>
          <a:prstGeom prst="line">
            <a:avLst/>
          </a:prstGeom>
          <a:solidFill>
            <a:srgbClr val="CC0000"/>
          </a:solidFill>
          <a:ln w="63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直線コネクタ 142"/>
          <p:cNvCxnSpPr>
            <a:endCxn id="114" idx="3"/>
          </p:cNvCxnSpPr>
          <p:nvPr/>
        </p:nvCxnSpPr>
        <p:spPr bwMode="auto">
          <a:xfrm>
            <a:off x="8076848" y="3894506"/>
            <a:ext cx="922464" cy="1350293"/>
          </a:xfrm>
          <a:prstGeom prst="line">
            <a:avLst/>
          </a:prstGeom>
          <a:solidFill>
            <a:srgbClr val="CC0000"/>
          </a:solidFill>
          <a:ln w="63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0" name="グループ化 79"/>
          <p:cNvGrpSpPr/>
          <p:nvPr/>
        </p:nvGrpSpPr>
        <p:grpSpPr>
          <a:xfrm>
            <a:off x="6980925" y="3184505"/>
            <a:ext cx="1374653" cy="748551"/>
            <a:chOff x="4821771" y="4754600"/>
            <a:chExt cx="1718850" cy="748551"/>
          </a:xfrm>
          <a:noFill/>
        </p:grpSpPr>
        <p:pic>
          <p:nvPicPr>
            <p:cNvPr id="84" name="Picture 71" descr="\\Teraoka-intel\network\mpcs_png\kumo03.png"/>
            <p:cNvPicPr>
              <a:picLocks noChangeAspect="1" noChangeArrowheads="1"/>
            </p:cNvPicPr>
            <p:nvPr/>
          </p:nvPicPr>
          <p:blipFill>
            <a:blip r:embed="rId8" cstate="print"/>
            <a:stretch>
              <a:fillRect/>
            </a:stretch>
          </p:blipFill>
          <p:spPr bwMode="auto">
            <a:xfrm>
              <a:off x="4821771" y="4754600"/>
              <a:ext cx="1718850" cy="748551"/>
            </a:xfrm>
            <a:prstGeom prst="rect">
              <a:avLst/>
            </a:prstGeom>
            <a:grpFill/>
            <a:ln>
              <a:noFill/>
            </a:ln>
            <a:effectLst>
              <a:glow rad="127000">
                <a:schemeClr val="accent1">
                  <a:alpha val="0"/>
                </a:schemeClr>
              </a:glow>
              <a:softEdge rad="31750"/>
            </a:effectLst>
          </p:spPr>
        </p:pic>
        <p:sp>
          <p:nvSpPr>
            <p:cNvPr id="86" name="Rectangle 1475"/>
            <p:cNvSpPr>
              <a:spLocks noChangeArrowheads="1"/>
            </p:cNvSpPr>
            <p:nvPr/>
          </p:nvSpPr>
          <p:spPr bwMode="auto">
            <a:xfrm>
              <a:off x="4835225" y="4934620"/>
              <a:ext cx="1658267" cy="40205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90000" tIns="46681" rIns="90000" bIns="46681" anchor="ctr">
              <a:spAutoFit/>
            </a:bodyPr>
            <a:lstStyle>
              <a:lvl1pPr>
                <a:spcBef>
                  <a:spcPct val="0"/>
                </a:spcBef>
                <a:defRPr kumimoji="1" b="1">
                  <a:solidFill>
                    <a:schemeClr val="folHlink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0"/>
                </a:spcBef>
                <a:defRPr kumimoji="1" b="1">
                  <a:solidFill>
                    <a:schemeClr val="folHlink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0"/>
                </a:spcBef>
                <a:defRPr kumimoji="1" b="1">
                  <a:solidFill>
                    <a:schemeClr val="folHlink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0"/>
                </a:spcBef>
                <a:defRPr kumimoji="1" b="1">
                  <a:solidFill>
                    <a:schemeClr val="folHlink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0"/>
                </a:spcBef>
                <a:defRPr kumimoji="1" b="1">
                  <a:solidFill>
                    <a:schemeClr val="folHlink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folHlink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folHlink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folHlink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folHlink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spcBef>
                  <a:spcPct val="20000"/>
                </a:spcBef>
              </a:pPr>
              <a:r>
                <a:rPr lang="en-US" altLang="ja-JP" sz="2000" dirty="0" smtClean="0">
                  <a:solidFill>
                    <a:srgbClr val="2D2D8A">
                      <a:lumMod val="60000"/>
                      <a:lumOff val="40000"/>
                    </a:srgbClr>
                  </a:solidFill>
                  <a:latin typeface="+mn-lt"/>
                  <a:ea typeface="Meiryo UI" panose="020B0604030504040204" pitchFamily="50" charset="-128"/>
                  <a:cs typeface="Meiryo UI" panose="020B0604030504040204" pitchFamily="50" charset="-128"/>
                </a:rPr>
                <a:t>VPN</a:t>
              </a:r>
            </a:p>
          </p:txBody>
        </p:sp>
      </p:grpSp>
      <p:grpSp>
        <p:nvGrpSpPr>
          <p:cNvPr id="113" name="グループ化 112"/>
          <p:cNvGrpSpPr/>
          <p:nvPr/>
        </p:nvGrpSpPr>
        <p:grpSpPr>
          <a:xfrm>
            <a:off x="8921197" y="4745557"/>
            <a:ext cx="533405" cy="521385"/>
            <a:chOff x="6144485" y="4528596"/>
            <a:chExt cx="533405" cy="521385"/>
          </a:xfrm>
        </p:grpSpPr>
        <p:sp>
          <p:nvSpPr>
            <p:cNvPr id="114" name="円/楕円 113"/>
            <p:cNvSpPr/>
            <p:nvPr/>
          </p:nvSpPr>
          <p:spPr bwMode="auto">
            <a:xfrm>
              <a:off x="6144485" y="4939146"/>
              <a:ext cx="533405" cy="103909"/>
            </a:xfrm>
            <a:prstGeom prst="ellipse">
              <a:avLst/>
            </a:prstGeom>
            <a:solidFill>
              <a:srgbClr val="CFEFE1"/>
            </a:solidFill>
            <a:ln>
              <a:noFill/>
            </a:ln>
            <a:effectLst/>
            <a:extLst/>
          </p:spPr>
          <p:txBody>
            <a:bodyPr vert="horz" wrap="none" lIns="91440" tIns="1080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endParaRPr lang="ja-JP" altLang="en-US" smtClean="0">
                <a:solidFill>
                  <a:srgbClr val="000000"/>
                </a:solidFill>
                <a:latin typeface="+mn-lt"/>
              </a:endParaRPr>
            </a:p>
          </p:txBody>
        </p:sp>
        <p:pic>
          <p:nvPicPr>
            <p:cNvPr id="122" name="Picture 12" descr="D:\共有\大川様\PPTネタ\支店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6885" y="4528596"/>
              <a:ext cx="352937" cy="521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45" name="直線コネクタ 144"/>
          <p:cNvCxnSpPr>
            <a:stCxn id="84" idx="2"/>
          </p:cNvCxnSpPr>
          <p:nvPr/>
        </p:nvCxnSpPr>
        <p:spPr bwMode="auto">
          <a:xfrm flipH="1">
            <a:off x="7451921" y="3933056"/>
            <a:ext cx="216331" cy="1161134"/>
          </a:xfrm>
          <a:prstGeom prst="line">
            <a:avLst/>
          </a:prstGeom>
          <a:solidFill>
            <a:srgbClr val="CC0000"/>
          </a:solidFill>
          <a:ln w="63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23" name="グループ化 122"/>
          <p:cNvGrpSpPr/>
          <p:nvPr/>
        </p:nvGrpSpPr>
        <p:grpSpPr>
          <a:xfrm>
            <a:off x="8367133" y="4453173"/>
            <a:ext cx="533405" cy="521385"/>
            <a:chOff x="6144485" y="4528596"/>
            <a:chExt cx="533405" cy="521385"/>
          </a:xfrm>
        </p:grpSpPr>
        <p:sp>
          <p:nvSpPr>
            <p:cNvPr id="124" name="円/楕円 123"/>
            <p:cNvSpPr/>
            <p:nvPr/>
          </p:nvSpPr>
          <p:spPr bwMode="auto">
            <a:xfrm>
              <a:off x="6144485" y="4939146"/>
              <a:ext cx="533405" cy="103909"/>
            </a:xfrm>
            <a:prstGeom prst="ellipse">
              <a:avLst/>
            </a:prstGeom>
            <a:solidFill>
              <a:srgbClr val="CFEFE1"/>
            </a:solidFill>
            <a:ln>
              <a:noFill/>
            </a:ln>
            <a:effectLst/>
            <a:extLst/>
          </p:spPr>
          <p:txBody>
            <a:bodyPr vert="horz" wrap="none" lIns="91440" tIns="1080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endParaRPr lang="ja-JP" altLang="en-US" smtClean="0">
                <a:solidFill>
                  <a:srgbClr val="000000"/>
                </a:solidFill>
                <a:latin typeface="+mn-lt"/>
              </a:endParaRPr>
            </a:p>
          </p:txBody>
        </p:sp>
        <p:pic>
          <p:nvPicPr>
            <p:cNvPr id="125" name="Picture 12" descr="D:\共有\大川様\PPTネタ\支店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79089" y="4528596"/>
              <a:ext cx="352937" cy="521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1" name="角丸四角形 110"/>
          <p:cNvSpPr/>
          <p:nvPr/>
        </p:nvSpPr>
        <p:spPr bwMode="auto">
          <a:xfrm>
            <a:off x="8517396" y="3145059"/>
            <a:ext cx="1324823" cy="1040025"/>
          </a:xfrm>
          <a:prstGeom prst="roundRect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ctr"/>
            <a:endParaRPr lang="ja-JP" altLang="en-US" sz="2000" smtClean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32" name="Rectangle 1475"/>
          <p:cNvSpPr>
            <a:spLocks noChangeArrowheads="1"/>
          </p:cNvSpPr>
          <p:nvPr/>
        </p:nvSpPr>
        <p:spPr bwMode="auto">
          <a:xfrm>
            <a:off x="9200065" y="4185084"/>
            <a:ext cx="685483" cy="232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681" rIns="90000" bIns="46681" anchor="ctr">
            <a:spAutoFit/>
          </a:bodyPr>
          <a:lstStyle>
            <a:lvl1pPr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ja-JP" sz="900" b="0" dirty="0" smtClean="0">
                <a:solidFill>
                  <a:srgbClr val="FF0066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Thailand</a:t>
            </a:r>
            <a:endParaRPr lang="ja-JP" altLang="en-US" sz="900" b="0" dirty="0">
              <a:solidFill>
                <a:srgbClr val="FF0066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129" name="グループ化 128"/>
          <p:cNvGrpSpPr/>
          <p:nvPr/>
        </p:nvGrpSpPr>
        <p:grpSpPr>
          <a:xfrm>
            <a:off x="4628964" y="3424173"/>
            <a:ext cx="1584176" cy="748551"/>
            <a:chOff x="4694843" y="4754600"/>
            <a:chExt cx="1980835" cy="748551"/>
          </a:xfrm>
          <a:noFill/>
        </p:grpSpPr>
        <p:pic>
          <p:nvPicPr>
            <p:cNvPr id="130" name="Picture 71" descr="\\Teraoka-intel\network\mpcs_png\kumo03.png"/>
            <p:cNvPicPr>
              <a:picLocks noChangeAspect="1" noChangeArrowheads="1"/>
            </p:cNvPicPr>
            <p:nvPr/>
          </p:nvPicPr>
          <p:blipFill>
            <a:blip r:embed="rId8" cstate="print"/>
            <a:stretch>
              <a:fillRect/>
            </a:stretch>
          </p:blipFill>
          <p:spPr bwMode="auto">
            <a:xfrm>
              <a:off x="4821771" y="4754600"/>
              <a:ext cx="1718850" cy="748551"/>
            </a:xfrm>
            <a:prstGeom prst="rect">
              <a:avLst/>
            </a:prstGeom>
            <a:grpFill/>
            <a:ln>
              <a:noFill/>
            </a:ln>
            <a:effectLst>
              <a:glow rad="127000">
                <a:schemeClr val="accent1">
                  <a:alpha val="0"/>
                </a:schemeClr>
              </a:glow>
              <a:softEdge rad="31750"/>
            </a:effectLst>
          </p:spPr>
        </p:pic>
        <p:sp>
          <p:nvSpPr>
            <p:cNvPr id="131" name="Rectangle 1475"/>
            <p:cNvSpPr>
              <a:spLocks noChangeArrowheads="1"/>
            </p:cNvSpPr>
            <p:nvPr/>
          </p:nvSpPr>
          <p:spPr bwMode="auto">
            <a:xfrm>
              <a:off x="4694843" y="4980787"/>
              <a:ext cx="1980835" cy="30971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90000" tIns="46681" rIns="90000" bIns="46681" anchor="ctr">
              <a:spAutoFit/>
            </a:bodyPr>
            <a:lstStyle>
              <a:lvl1pPr>
                <a:spcBef>
                  <a:spcPct val="0"/>
                </a:spcBef>
                <a:defRPr kumimoji="1" b="1">
                  <a:solidFill>
                    <a:schemeClr val="folHlink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0"/>
                </a:spcBef>
                <a:defRPr kumimoji="1" b="1">
                  <a:solidFill>
                    <a:schemeClr val="folHlink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0"/>
                </a:spcBef>
                <a:defRPr kumimoji="1" b="1">
                  <a:solidFill>
                    <a:schemeClr val="folHlink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0"/>
                </a:spcBef>
                <a:defRPr kumimoji="1" b="1">
                  <a:solidFill>
                    <a:schemeClr val="folHlink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0"/>
                </a:spcBef>
                <a:defRPr kumimoji="1" b="1">
                  <a:solidFill>
                    <a:schemeClr val="folHlink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folHlink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folHlink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folHlink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folHlink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spcBef>
                  <a:spcPct val="20000"/>
                </a:spcBef>
              </a:pPr>
              <a:r>
                <a:rPr lang="en-US" altLang="ja-JP" sz="1400" dirty="0" smtClean="0">
                  <a:solidFill>
                    <a:srgbClr val="FF3B60"/>
                  </a:solidFill>
                  <a:latin typeface="+mn-lt"/>
                  <a:ea typeface="Meiryo UI" panose="020B0604030504040204" pitchFamily="50" charset="-128"/>
                  <a:cs typeface="Meiryo UI" panose="020B0604030504040204" pitchFamily="50" charset="-128"/>
                </a:rPr>
                <a:t>Internet</a:t>
              </a:r>
            </a:p>
          </p:txBody>
        </p:sp>
      </p:grpSp>
      <p:cxnSp>
        <p:nvCxnSpPr>
          <p:cNvPr id="150" name="直線コネクタ 149"/>
          <p:cNvCxnSpPr>
            <a:stCxn id="88" idx="2"/>
          </p:cNvCxnSpPr>
          <p:nvPr/>
        </p:nvCxnSpPr>
        <p:spPr bwMode="auto">
          <a:xfrm flipH="1" flipV="1">
            <a:off x="5966263" y="3980098"/>
            <a:ext cx="253532" cy="254118"/>
          </a:xfrm>
          <a:prstGeom prst="line">
            <a:avLst/>
          </a:prstGeom>
          <a:solidFill>
            <a:srgbClr val="CC0000"/>
          </a:solidFill>
          <a:ln w="63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1" name="直線コネクタ 150"/>
          <p:cNvCxnSpPr/>
          <p:nvPr/>
        </p:nvCxnSpPr>
        <p:spPr bwMode="auto">
          <a:xfrm flipH="1" flipV="1">
            <a:off x="6035174" y="3921211"/>
            <a:ext cx="835350" cy="517827"/>
          </a:xfrm>
          <a:prstGeom prst="line">
            <a:avLst/>
          </a:prstGeom>
          <a:solidFill>
            <a:srgbClr val="CC0000"/>
          </a:solidFill>
          <a:ln w="63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7" name="グループ化 86"/>
          <p:cNvGrpSpPr/>
          <p:nvPr/>
        </p:nvGrpSpPr>
        <p:grpSpPr>
          <a:xfrm>
            <a:off x="6219795" y="3771711"/>
            <a:ext cx="533405" cy="521385"/>
            <a:chOff x="6144485" y="4528596"/>
            <a:chExt cx="533405" cy="521385"/>
          </a:xfrm>
        </p:grpSpPr>
        <p:sp>
          <p:nvSpPr>
            <p:cNvPr id="88" name="円/楕円 87"/>
            <p:cNvSpPr/>
            <p:nvPr/>
          </p:nvSpPr>
          <p:spPr bwMode="auto">
            <a:xfrm>
              <a:off x="6144485" y="4939146"/>
              <a:ext cx="533405" cy="103909"/>
            </a:xfrm>
            <a:prstGeom prst="ellipse">
              <a:avLst/>
            </a:prstGeom>
            <a:solidFill>
              <a:srgbClr val="CFEFE1"/>
            </a:solidFill>
            <a:ln>
              <a:noFill/>
            </a:ln>
            <a:effectLst/>
            <a:extLst/>
          </p:spPr>
          <p:txBody>
            <a:bodyPr vert="horz" wrap="none" lIns="91440" tIns="1080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endParaRPr lang="ja-JP" altLang="en-US" smtClean="0">
                <a:solidFill>
                  <a:srgbClr val="000000"/>
                </a:solidFill>
                <a:latin typeface="+mn-lt"/>
              </a:endParaRPr>
            </a:p>
          </p:txBody>
        </p:sp>
        <p:pic>
          <p:nvPicPr>
            <p:cNvPr id="89" name="Picture 12" descr="D:\共有\大川様\PPTネタ\支店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6885" y="4528596"/>
              <a:ext cx="352937" cy="521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52" name="直線コネクタ 151"/>
          <p:cNvCxnSpPr/>
          <p:nvPr/>
        </p:nvCxnSpPr>
        <p:spPr bwMode="auto">
          <a:xfrm flipH="1" flipV="1">
            <a:off x="4906372" y="3100874"/>
            <a:ext cx="339946" cy="510072"/>
          </a:xfrm>
          <a:prstGeom prst="line">
            <a:avLst/>
          </a:prstGeom>
          <a:solidFill>
            <a:srgbClr val="CC0000"/>
          </a:solidFill>
          <a:ln w="63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53" name="グループ化 152"/>
          <p:cNvGrpSpPr/>
          <p:nvPr/>
        </p:nvGrpSpPr>
        <p:grpSpPr>
          <a:xfrm>
            <a:off x="4023551" y="4336328"/>
            <a:ext cx="533405" cy="521385"/>
            <a:chOff x="6144485" y="4528596"/>
            <a:chExt cx="533405" cy="521385"/>
          </a:xfrm>
        </p:grpSpPr>
        <p:sp>
          <p:nvSpPr>
            <p:cNvPr id="157" name="円/楕円 156"/>
            <p:cNvSpPr/>
            <p:nvPr/>
          </p:nvSpPr>
          <p:spPr bwMode="auto">
            <a:xfrm>
              <a:off x="6144485" y="4939146"/>
              <a:ext cx="533405" cy="103909"/>
            </a:xfrm>
            <a:prstGeom prst="ellipse">
              <a:avLst/>
            </a:prstGeom>
            <a:solidFill>
              <a:srgbClr val="CFEFE1"/>
            </a:solidFill>
            <a:ln>
              <a:noFill/>
            </a:ln>
            <a:effectLst/>
            <a:extLst/>
          </p:spPr>
          <p:txBody>
            <a:bodyPr vert="horz" wrap="none" lIns="91440" tIns="1080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endParaRPr lang="ja-JP" altLang="en-US" smtClean="0">
                <a:solidFill>
                  <a:srgbClr val="000000"/>
                </a:solidFill>
                <a:latin typeface="+mn-lt"/>
              </a:endParaRPr>
            </a:p>
          </p:txBody>
        </p:sp>
        <p:pic>
          <p:nvPicPr>
            <p:cNvPr id="158" name="Picture 12" descr="D:\共有\大川様\PPTネタ\支店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6885" y="4528596"/>
              <a:ext cx="352937" cy="521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59" name="直線コネクタ 158"/>
          <p:cNvCxnSpPr/>
          <p:nvPr/>
        </p:nvCxnSpPr>
        <p:spPr bwMode="auto">
          <a:xfrm flipH="1">
            <a:off x="4556956" y="4020324"/>
            <a:ext cx="433223" cy="754315"/>
          </a:xfrm>
          <a:prstGeom prst="line">
            <a:avLst/>
          </a:prstGeom>
          <a:solidFill>
            <a:srgbClr val="CC0000"/>
          </a:solidFill>
          <a:ln w="63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0" name="Rectangle 1475"/>
          <p:cNvSpPr>
            <a:spLocks noChangeArrowheads="1"/>
          </p:cNvSpPr>
          <p:nvPr/>
        </p:nvSpPr>
        <p:spPr bwMode="auto">
          <a:xfrm>
            <a:off x="3404828" y="4168335"/>
            <a:ext cx="1509585" cy="232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681" rIns="90000" bIns="46681" anchor="ctr">
            <a:spAutoFit/>
          </a:bodyPr>
          <a:lstStyle>
            <a:lvl1pPr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ja-JP" sz="900" b="0" dirty="0" smtClean="0">
                <a:solidFill>
                  <a:srgbClr val="FF0066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Group Company</a:t>
            </a:r>
            <a:endParaRPr lang="ja-JP" altLang="en-US" sz="900" b="0" dirty="0">
              <a:solidFill>
                <a:srgbClr val="FF0066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1" name="円/楕円 60"/>
          <p:cNvSpPr/>
          <p:nvPr/>
        </p:nvSpPr>
        <p:spPr bwMode="auto">
          <a:xfrm rot="20484051">
            <a:off x="4870281" y="3154154"/>
            <a:ext cx="755342" cy="195498"/>
          </a:xfrm>
          <a:prstGeom prst="ellipse">
            <a:avLst/>
          </a:prstGeom>
          <a:solidFill>
            <a:srgbClr val="FFFF99"/>
          </a:solidFill>
          <a:ln>
            <a:solidFill>
              <a:srgbClr val="FF0000"/>
            </a:solidFill>
          </a:ln>
          <a:effectLst/>
          <a:extLst/>
        </p:spPr>
        <p:txBody>
          <a:bodyPr wrap="square" lIns="90000" tIns="46681" rIns="90000" bIns="46681" rtlCol="0" anchor="ctr">
            <a:spAutoFit/>
          </a:bodyPr>
          <a:lstStyle/>
          <a:p>
            <a:pPr algn="ctr">
              <a:spcBef>
                <a:spcPct val="20000"/>
              </a:spcBef>
            </a:pPr>
            <a:endParaRPr lang="ja-JP" altLang="en-US" sz="1200" dirty="0">
              <a:solidFill>
                <a:srgbClr val="000000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1" name="Rectangle 1475"/>
          <p:cNvSpPr>
            <a:spLocks noChangeArrowheads="1"/>
          </p:cNvSpPr>
          <p:nvPr/>
        </p:nvSpPr>
        <p:spPr bwMode="auto">
          <a:xfrm>
            <a:off x="3731447" y="3068960"/>
            <a:ext cx="1509585" cy="232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681" rIns="90000" bIns="46681" anchor="ctr">
            <a:spAutoFit/>
          </a:bodyPr>
          <a:lstStyle>
            <a:lvl1pPr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ja-JP" sz="900" b="0" dirty="0" smtClean="0">
                <a:solidFill>
                  <a:srgbClr val="FF0066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Dual Network</a:t>
            </a:r>
            <a:endParaRPr lang="ja-JP" altLang="en-US" sz="900" b="0" dirty="0">
              <a:solidFill>
                <a:srgbClr val="FF0066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46" name="図 14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659" y="2132856"/>
            <a:ext cx="248605" cy="299596"/>
          </a:xfrm>
          <a:prstGeom prst="rect">
            <a:avLst/>
          </a:prstGeom>
        </p:spPr>
      </p:pic>
      <p:sp>
        <p:nvSpPr>
          <p:cNvPr id="147" name="テキスト ボックス 146"/>
          <p:cNvSpPr txBox="1"/>
          <p:nvPr/>
        </p:nvSpPr>
        <p:spPr>
          <a:xfrm>
            <a:off x="6825208" y="2410277"/>
            <a:ext cx="93534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GP-VD131</a:t>
            </a:r>
            <a:endParaRPr lang="ja-JP" altLang="en-US" sz="800" b="1" dirty="0">
              <a:solidFill>
                <a:srgbClr val="000000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8" name="AutoShape 60"/>
          <p:cNvSpPr>
            <a:spLocks noChangeArrowheads="1"/>
          </p:cNvSpPr>
          <p:nvPr/>
        </p:nvSpPr>
        <p:spPr bwMode="auto">
          <a:xfrm>
            <a:off x="3496579" y="5239305"/>
            <a:ext cx="1615259" cy="285150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tIns="10800" anchor="ctr"/>
          <a:lstStyle>
            <a:lvl1pPr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algn="ctr" eaLnBrk="1" hangingPunct="1"/>
            <a:r>
              <a:rPr lang="en-US" altLang="ja-JP" sz="2000" b="1" dirty="0" smtClean="0">
                <a:solidFill>
                  <a:srgbClr val="FFFFFF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Key Point</a:t>
            </a:r>
            <a:endParaRPr lang="en-US" altLang="ja-JP" sz="2000" b="1" dirty="0">
              <a:solidFill>
                <a:srgbClr val="FFFFFF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2522365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99"/>
        </a:solidFill>
        <a:ln>
          <a:solidFill>
            <a:srgbClr val="FF0000"/>
          </a:solidFill>
        </a:ln>
        <a:effectLst/>
        <a:extLst/>
      </a:spPr>
      <a:bodyPr wrap="square" lIns="90000" tIns="46681" rIns="90000" bIns="46681" anchor="ctr">
        <a:spAutoFit/>
      </a:bodyPr>
      <a:lstStyle>
        <a:defPPr eaLnBrk="1" hangingPunct="1">
          <a:spcBef>
            <a:spcPct val="20000"/>
          </a:spcBef>
          <a:defRPr sz="1200" dirty="0">
            <a:solidFill>
              <a:schemeClr val="tx1"/>
            </a:solidFill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0000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10800" rIns="91440" bIns="45720" numCol="1" anchor="ctr" anchorCtr="1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GP創英角ｺﾞｼｯｸUB" pitchFamily="50" charset="-128"/>
            <a:ea typeface="HGP創英角ｺﾞｼｯｸUB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17544</TotalTime>
  <Words>153</Words>
  <Application>Microsoft Office PowerPoint</Application>
  <PresentationFormat>A4 210 x 297 mm</PresentationFormat>
  <Paragraphs>53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4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3_デザインの設定</vt:lpstr>
      <vt:lpstr>1_デザインの設定</vt:lpstr>
      <vt:lpstr>2_デザインの設定</vt:lpstr>
      <vt:lpstr>標準デザイン</vt:lpstr>
      <vt:lpstr>PowerPoint プレゼンテーション</vt:lpstr>
    </vt:vector>
  </TitlesOfParts>
  <Company>HT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coa2</dc:creator>
  <cp:lastModifiedBy>加藤 美千夫&lt;kato.michio@jp.panasonic.com&gt;</cp:lastModifiedBy>
  <cp:revision>561</cp:revision>
  <cp:lastPrinted>2014-10-27T05:53:30Z</cp:lastPrinted>
  <dcterms:created xsi:type="dcterms:W3CDTF">2010-03-25T23:42:58Z</dcterms:created>
  <dcterms:modified xsi:type="dcterms:W3CDTF">2016-03-03T09:18:54Z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0008009c3f000000000001023720</vt:lpwstr>
  </property>
</Properties>
</file>