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8" r:id="rId1"/>
    <p:sldMasterId id="2147483701" r:id="rId2"/>
    <p:sldMasterId id="2147483713" r:id="rId3"/>
    <p:sldMasterId id="2147483726" r:id="rId4"/>
  </p:sldMasterIdLst>
  <p:notesMasterIdLst>
    <p:notesMasterId r:id="rId6"/>
  </p:notesMasterIdLst>
  <p:sldIdLst>
    <p:sldId id="775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BEC43C-E4F0-423E-A6BB-DA9783B68F32}">
          <p14:sldIdLst>
            <p14:sldId id="7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CCCC"/>
    <a:srgbClr val="A50021"/>
    <a:srgbClr val="006600"/>
    <a:srgbClr val="CCECFF"/>
    <a:srgbClr val="333399"/>
    <a:srgbClr val="C000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8" autoAdjust="0"/>
    <p:restoredTop sz="91667" autoAdjust="0"/>
  </p:normalViewPr>
  <p:slideViewPr>
    <p:cSldViewPr snapToObjects="1">
      <p:cViewPr>
        <p:scale>
          <a:sx n="90" d="100"/>
          <a:sy n="90" d="100"/>
        </p:scale>
        <p:origin x="-216" y="342"/>
      </p:cViewPr>
      <p:guideLst>
        <p:guide orient="horz" pos="4292"/>
        <p:guide orient="horz" pos="709"/>
        <p:guide orient="horz" pos="436"/>
        <p:guide orient="horz" pos="935"/>
        <p:guide pos="3120"/>
        <p:guide pos="6204"/>
        <p:guide pos="36"/>
        <p:guide pos="5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53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C410E12-F28E-4F91-B8CD-40A7CEE153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4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4DAF6F1-93D1-4B6F-93B4-30B011D77AC9}" type="slidenum">
              <a:rPr lang="en-US" altLang="ja-JP">
                <a:solidFill>
                  <a:prstClr val="black"/>
                </a:solidFill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0038" cy="372586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7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920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3802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74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858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048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457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89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6002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23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8299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30462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3140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09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028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60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99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3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076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9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621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3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99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81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887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38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249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56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3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21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533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19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73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060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176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8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DCB2-89BB-43A6-9695-56EC55AD5D32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273050" y="6624638"/>
            <a:ext cx="9109075" cy="0"/>
          </a:xfrm>
          <a:prstGeom prst="line">
            <a:avLst/>
          </a:prstGeom>
          <a:noFill/>
          <a:ln w="6350">
            <a:solidFill>
              <a:srgbClr val="0066FF">
                <a:alpha val="50195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ctr"/>
            <a:endParaRPr lang="ja-JP" altLang="en-US" sz="20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6E3A-C9B9-49FE-974E-634D883E710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03-BC1F-4550-A0D7-16768BC862A0}" type="datetimeFigureOut">
              <a:rPr kumimoji="1" lang="ja-JP" altLang="en-US" smtClean="0"/>
              <a:t>2016/1/21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3" name="直線コネクタ 242"/>
          <p:cNvCxnSpPr/>
          <p:nvPr/>
        </p:nvCxnSpPr>
        <p:spPr bwMode="auto">
          <a:xfrm>
            <a:off x="4664968" y="3138361"/>
            <a:ext cx="0" cy="175196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0" y="0"/>
            <a:ext cx="9906000" cy="57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HDVC Case Study</a:t>
            </a: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　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Transportation-2</a:t>
            </a:r>
            <a:endParaRPr lang="en-US" altLang="ja-JP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0" y="620775"/>
            <a:ext cx="9906000" cy="39595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2000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2000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r>
              <a:rPr lang="ja-JP" altLang="en-US" sz="2000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r>
              <a:rPr lang="en-US" altLang="ja-JP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10-site </a:t>
            </a:r>
            <a:r>
              <a:rPr lang="en-US" altLang="ja-JP" b="1" dirty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connection and possibility </a:t>
            </a:r>
            <a:r>
              <a:rPr lang="en-US" altLang="ja-JP" b="1" dirty="0" smtClean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of </a:t>
            </a:r>
            <a:r>
              <a:rPr lang="en-US" altLang="ja-JP" b="1" dirty="0">
                <a:solidFill>
                  <a:srgbClr val="FFFFFF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rPr>
              <a:t>mobile operation of VPN </a:t>
            </a:r>
            <a:endParaRPr lang="en-US" altLang="ja-JP" b="1" dirty="0" smtClean="0">
              <a:solidFill>
                <a:srgbClr val="FFFFFF"/>
              </a:solidFill>
              <a:latin typeface="+mj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AutoShape 60"/>
          <p:cNvSpPr>
            <a:spLocks noChangeArrowheads="1"/>
          </p:cNvSpPr>
          <p:nvPr/>
        </p:nvSpPr>
        <p:spPr bwMode="auto">
          <a:xfrm>
            <a:off x="32742" y="1088740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Background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Text Box 167"/>
          <p:cNvSpPr txBox="1">
            <a:spLocks noChangeArrowheads="1"/>
          </p:cNvSpPr>
          <p:nvPr/>
        </p:nvSpPr>
        <p:spPr bwMode="auto">
          <a:xfrm>
            <a:off x="98537" y="1418758"/>
            <a:ext cx="3918359" cy="71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conjunction with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renewal of the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existing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system, conduct the improvement of system environmental for the group companies.</a:t>
            </a:r>
          </a:p>
        </p:txBody>
      </p:sp>
      <p:sp>
        <p:nvSpPr>
          <p:cNvPr id="51" name="Rectangle 213"/>
          <p:cNvSpPr>
            <a:spLocks noChangeArrowheads="1"/>
          </p:cNvSpPr>
          <p:nvPr/>
        </p:nvSpPr>
        <p:spPr bwMode="auto">
          <a:xfrm>
            <a:off x="56455" y="4513994"/>
            <a:ext cx="4032449" cy="1183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Company A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: VC1600 4pcs, 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VC1300 4pcs</a:t>
            </a:r>
            <a:b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VCS304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4pcs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+ VCS351 8pcs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Company B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: VC1600 1pcs, 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VC1300 5pcs</a:t>
            </a:r>
            <a:b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VCS304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1pc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+ VCS351 6pcs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Common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: VD131 14pcs, VCA001 14pcs</a:t>
            </a: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31155" y="4170015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Rectangle 213"/>
          <p:cNvSpPr>
            <a:spLocks noChangeArrowheads="1"/>
          </p:cNvSpPr>
          <p:nvPr/>
        </p:nvSpPr>
        <p:spPr bwMode="auto">
          <a:xfrm>
            <a:off x="92460" y="3340931"/>
            <a:ext cx="2520280" cy="73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6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Executive meetings</a:t>
            </a:r>
            <a:endParaRPr lang="ja-JP" altLang="en-US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Staff Training</a:t>
            </a:r>
            <a:b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Staff meetings</a:t>
            </a:r>
          </a:p>
        </p:txBody>
      </p:sp>
      <p:sp>
        <p:nvSpPr>
          <p:cNvPr id="56" name="AutoShape 60"/>
          <p:cNvSpPr>
            <a:spLocks noChangeArrowheads="1"/>
          </p:cNvSpPr>
          <p:nvPr/>
        </p:nvSpPr>
        <p:spPr bwMode="auto">
          <a:xfrm>
            <a:off x="20452" y="2998540"/>
            <a:ext cx="2041525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Use of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HDVC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Rectangle 213"/>
          <p:cNvSpPr>
            <a:spLocks noChangeArrowheads="1"/>
          </p:cNvSpPr>
          <p:nvPr/>
        </p:nvSpPr>
        <p:spPr bwMode="auto">
          <a:xfrm>
            <a:off x="52137" y="2389159"/>
            <a:ext cx="3626086" cy="60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Company A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: 8-site + 15-site (Windows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Company B : 6-site +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HGｺﾞｼｯｸM" panose="020B0609000000000000" pitchFamily="49" charset="-128"/>
                <a:cs typeface="Meiryo UI" panose="020B0604030504040204" pitchFamily="50" charset="-128"/>
              </a:rPr>
              <a:t>α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-site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(Windows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AutoShape 60"/>
          <p:cNvSpPr>
            <a:spLocks noChangeArrowheads="1"/>
          </p:cNvSpPr>
          <p:nvPr/>
        </p:nvSpPr>
        <p:spPr bwMode="auto">
          <a:xfrm>
            <a:off x="32742" y="2118776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Rectangle 213"/>
          <p:cNvSpPr>
            <a:spLocks noChangeArrowheads="1"/>
          </p:cNvSpPr>
          <p:nvPr/>
        </p:nvSpPr>
        <p:spPr bwMode="auto">
          <a:xfrm>
            <a:off x="81708" y="6129300"/>
            <a:ext cx="7927824" cy="521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Mobile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conference in the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VPN (staff meeting)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is increased,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study the system expansion.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Proposal the server-less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ALM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for a morning assembly and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President message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delivery.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AutoShape 60"/>
          <p:cNvSpPr>
            <a:spLocks noChangeArrowheads="1"/>
          </p:cNvSpPr>
          <p:nvPr/>
        </p:nvSpPr>
        <p:spPr bwMode="auto">
          <a:xfrm>
            <a:off x="92460" y="5769260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Further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Plan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AutoShape 60"/>
          <p:cNvSpPr>
            <a:spLocks noChangeArrowheads="1"/>
          </p:cNvSpPr>
          <p:nvPr/>
        </p:nvSpPr>
        <p:spPr bwMode="auto">
          <a:xfrm>
            <a:off x="5424901" y="1232756"/>
            <a:ext cx="1940367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Benefit</a:t>
            </a:r>
            <a:endParaRPr lang="ja-JP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ストライプ矢印 74"/>
          <p:cNvSpPr/>
          <p:nvPr/>
        </p:nvSpPr>
        <p:spPr bwMode="auto">
          <a:xfrm>
            <a:off x="4088904" y="1268760"/>
            <a:ext cx="482600" cy="733425"/>
          </a:xfrm>
          <a:prstGeom prst="stripedRightArrow">
            <a:avLst/>
          </a:prstGeom>
          <a:solidFill>
            <a:srgbClr val="99C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sx="88000" sy="88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164468" y="1370013"/>
            <a:ext cx="0" cy="3213482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61740" y="1815319"/>
            <a:ext cx="0" cy="900100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 Box 167"/>
          <p:cNvSpPr txBox="1">
            <a:spLocks noChangeArrowheads="1"/>
          </p:cNvSpPr>
          <p:nvPr/>
        </p:nvSpPr>
        <p:spPr bwMode="auto">
          <a:xfrm>
            <a:off x="5493060" y="1531705"/>
            <a:ext cx="3553019" cy="56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6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Not only </a:t>
            </a:r>
            <a:r>
              <a:rPr lang="en-US" altLang="ja-JP" sz="16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the regular </a:t>
            </a:r>
            <a:r>
              <a:rPr lang="en-US" altLang="ja-JP" sz="16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meetings, </a:t>
            </a:r>
            <a:r>
              <a:rPr lang="en-US" altLang="ja-JP" sz="16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staff meeting can be done easily </a:t>
            </a:r>
            <a:r>
              <a:rPr lang="en-US" altLang="ja-JP" sz="16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at </a:t>
            </a:r>
            <a:r>
              <a:rPr lang="en-US" altLang="ja-JP" sz="16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desk.</a:t>
            </a:r>
          </a:p>
        </p:txBody>
      </p:sp>
      <p:cxnSp>
        <p:nvCxnSpPr>
          <p:cNvPr id="3" name="直線コネクタ 2"/>
          <p:cNvCxnSpPr/>
          <p:nvPr/>
        </p:nvCxnSpPr>
        <p:spPr bwMode="auto">
          <a:xfrm flipH="1" flipV="1">
            <a:off x="10497616" y="2492896"/>
            <a:ext cx="72008" cy="195409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コネクタ 7"/>
          <p:cNvCxnSpPr/>
          <p:nvPr/>
        </p:nvCxnSpPr>
        <p:spPr bwMode="auto">
          <a:xfrm>
            <a:off x="9576147" y="1700808"/>
            <a:ext cx="129381" cy="36004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円形吹き出し 123"/>
          <p:cNvSpPr/>
          <p:nvPr/>
        </p:nvSpPr>
        <p:spPr bwMode="auto">
          <a:xfrm>
            <a:off x="2252699" y="5697252"/>
            <a:ext cx="1425523" cy="324036"/>
          </a:xfrm>
          <a:prstGeom prst="wedgeEllipseCallout">
            <a:avLst>
              <a:gd name="adj1" fmla="val -62639"/>
              <a:gd name="adj2" fmla="val 47666"/>
            </a:avLst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none" lIns="91440" tIns="1080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altLang="ja-JP" sz="1400" dirty="0" smtClean="0">
                <a:solidFill>
                  <a:srgbClr val="FFFFFF"/>
                </a:solidFill>
                <a:latin typeface="+mn-lt"/>
              </a:rPr>
              <a:t>Key Point</a:t>
            </a:r>
            <a:endParaRPr lang="ja-JP" altLang="en-US" sz="1400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29064" y="2096852"/>
            <a:ext cx="148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+mn-lt"/>
              </a:rPr>
              <a:t>4-site</a:t>
            </a:r>
            <a:endParaRPr lang="ja-JP" alt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70960" y="2106144"/>
            <a:ext cx="148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+mn-lt"/>
              </a:rPr>
              <a:t> 4-site</a:t>
            </a:r>
            <a:endParaRPr lang="ja-JP" alt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262369" y="3049215"/>
            <a:ext cx="8670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+mn-lt"/>
              </a:rPr>
              <a:t>15-site</a:t>
            </a:r>
            <a:endParaRPr lang="ja-JP" alt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5637076" y="4905164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+mn-lt"/>
              </a:rPr>
              <a:t>1-site</a:t>
            </a:r>
            <a:endParaRPr lang="ja-JP" alt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7570960" y="4950460"/>
            <a:ext cx="148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000000"/>
                </a:solidFill>
                <a:latin typeface="+mn-lt"/>
              </a:rPr>
              <a:t>5-site</a:t>
            </a:r>
            <a:endParaRPr lang="ja-JP" alt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0" name="テキスト ボックス 229"/>
          <p:cNvSpPr txBox="1"/>
          <p:nvPr/>
        </p:nvSpPr>
        <p:spPr>
          <a:xfrm>
            <a:off x="8602823" y="5697252"/>
            <a:ext cx="742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ja-JP" sz="1400" dirty="0" smtClean="0">
                <a:solidFill>
                  <a:srgbClr val="000000"/>
                </a:solidFill>
                <a:latin typeface="+mn-lt"/>
                <a:ea typeface="HGｺﾞｼｯｸM" panose="020B0609000000000000" pitchFamily="49" charset="-128"/>
                <a:cs typeface="Meiryo UI" panose="020B0604030504040204" pitchFamily="50" charset="-128"/>
              </a:rPr>
              <a:t>α</a:t>
            </a:r>
            <a:r>
              <a:rPr lang="en-US" altLang="ja-JP" sz="1400" dirty="0" smtClean="0">
                <a:solidFill>
                  <a:srgbClr val="000000"/>
                </a:solidFill>
                <a:latin typeface="+mn-lt"/>
                <a:ea typeface="HGｺﾞｼｯｸM" panose="020B0609000000000000" pitchFamily="49" charset="-128"/>
                <a:cs typeface="Meiryo UI" panose="020B0604030504040204" pitchFamily="50" charset="-128"/>
              </a:rPr>
              <a:t>-site</a:t>
            </a:r>
            <a:endParaRPr lang="ja-JP" altLang="en-US" sz="14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31" name="直線コネクタ 230"/>
          <p:cNvCxnSpPr/>
          <p:nvPr/>
        </p:nvCxnSpPr>
        <p:spPr bwMode="auto">
          <a:xfrm>
            <a:off x="6969224" y="3117369"/>
            <a:ext cx="0" cy="46493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4" name="Group 35"/>
          <p:cNvGrpSpPr>
            <a:grpSpLocks/>
          </p:cNvGrpSpPr>
          <p:nvPr/>
        </p:nvGrpSpPr>
        <p:grpSpPr bwMode="auto">
          <a:xfrm>
            <a:off x="6894495" y="3319322"/>
            <a:ext cx="176212" cy="155575"/>
            <a:chOff x="2544" y="2112"/>
            <a:chExt cx="912" cy="528"/>
          </a:xfrm>
        </p:grpSpPr>
        <p:grpSp>
          <p:nvGrpSpPr>
            <p:cNvPr id="48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70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71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72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50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2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4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57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60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66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67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68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69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61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62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63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64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65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cxnSp>
        <p:nvCxnSpPr>
          <p:cNvPr id="18" name="直線コネクタ 17"/>
          <p:cNvCxnSpPr/>
          <p:nvPr/>
        </p:nvCxnSpPr>
        <p:spPr bwMode="auto">
          <a:xfrm>
            <a:off x="5529064" y="3109967"/>
            <a:ext cx="1044116" cy="5443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3" name="Group 35"/>
          <p:cNvGrpSpPr>
            <a:grpSpLocks/>
          </p:cNvGrpSpPr>
          <p:nvPr/>
        </p:nvGrpSpPr>
        <p:grpSpPr bwMode="auto">
          <a:xfrm>
            <a:off x="5964920" y="3294276"/>
            <a:ext cx="176212" cy="155575"/>
            <a:chOff x="2544" y="2112"/>
            <a:chExt cx="912" cy="528"/>
          </a:xfrm>
        </p:grpSpPr>
        <p:grpSp>
          <p:nvGrpSpPr>
            <p:cNvPr id="76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91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92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93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77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78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9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80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81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87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88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89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90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82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83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84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85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86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cxnSp>
        <p:nvCxnSpPr>
          <p:cNvPr id="232" name="直線コネクタ 231"/>
          <p:cNvCxnSpPr/>
          <p:nvPr/>
        </p:nvCxnSpPr>
        <p:spPr bwMode="auto">
          <a:xfrm flipH="1">
            <a:off x="7437276" y="2914491"/>
            <a:ext cx="746737" cy="7398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oup 35"/>
          <p:cNvGrpSpPr>
            <a:grpSpLocks/>
          </p:cNvGrpSpPr>
          <p:nvPr/>
        </p:nvGrpSpPr>
        <p:grpSpPr bwMode="auto">
          <a:xfrm>
            <a:off x="7617296" y="3300452"/>
            <a:ext cx="176212" cy="155575"/>
            <a:chOff x="2544" y="2112"/>
            <a:chExt cx="912" cy="528"/>
          </a:xfrm>
        </p:grpSpPr>
        <p:grpSp>
          <p:nvGrpSpPr>
            <p:cNvPr id="95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110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111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12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96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97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98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99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100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106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07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08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09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101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102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03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04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05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cxnSp>
        <p:nvCxnSpPr>
          <p:cNvPr id="233" name="直線コネクタ 232"/>
          <p:cNvCxnSpPr/>
          <p:nvPr/>
        </p:nvCxnSpPr>
        <p:spPr bwMode="auto">
          <a:xfrm>
            <a:off x="7014394" y="4605583"/>
            <a:ext cx="0" cy="36958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直線コネクタ 233"/>
          <p:cNvCxnSpPr/>
          <p:nvPr/>
        </p:nvCxnSpPr>
        <p:spPr bwMode="auto">
          <a:xfrm>
            <a:off x="7622830" y="4520779"/>
            <a:ext cx="1074066" cy="74472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直線コネクタ 234"/>
          <p:cNvCxnSpPr/>
          <p:nvPr/>
        </p:nvCxnSpPr>
        <p:spPr bwMode="auto">
          <a:xfrm flipH="1">
            <a:off x="5637076" y="4525676"/>
            <a:ext cx="828949" cy="4154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2" name="Group 35"/>
          <p:cNvGrpSpPr>
            <a:grpSpLocks/>
          </p:cNvGrpSpPr>
          <p:nvPr/>
        </p:nvGrpSpPr>
        <p:grpSpPr bwMode="auto">
          <a:xfrm>
            <a:off x="7833320" y="4668604"/>
            <a:ext cx="176212" cy="155575"/>
            <a:chOff x="2544" y="2112"/>
            <a:chExt cx="912" cy="528"/>
          </a:xfrm>
        </p:grpSpPr>
        <p:grpSp>
          <p:nvGrpSpPr>
            <p:cNvPr id="203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218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219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20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204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05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06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07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208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214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15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16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17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209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210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11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12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213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grpSp>
        <p:nvGrpSpPr>
          <p:cNvPr id="164" name="Group 35"/>
          <p:cNvGrpSpPr>
            <a:grpSpLocks/>
          </p:cNvGrpSpPr>
          <p:nvPr/>
        </p:nvGrpSpPr>
        <p:grpSpPr bwMode="auto">
          <a:xfrm>
            <a:off x="6933220" y="4687474"/>
            <a:ext cx="176212" cy="155575"/>
            <a:chOff x="2544" y="2112"/>
            <a:chExt cx="912" cy="528"/>
          </a:xfrm>
        </p:grpSpPr>
        <p:grpSp>
          <p:nvGrpSpPr>
            <p:cNvPr id="165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180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181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82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166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67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8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69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170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176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77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78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79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171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172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73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74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75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grpSp>
        <p:nvGrpSpPr>
          <p:cNvPr id="183" name="Group 35"/>
          <p:cNvGrpSpPr>
            <a:grpSpLocks/>
          </p:cNvGrpSpPr>
          <p:nvPr/>
        </p:nvGrpSpPr>
        <p:grpSpPr bwMode="auto">
          <a:xfrm>
            <a:off x="5925108" y="4662428"/>
            <a:ext cx="176212" cy="155575"/>
            <a:chOff x="2544" y="2112"/>
            <a:chExt cx="912" cy="528"/>
          </a:xfrm>
        </p:grpSpPr>
        <p:grpSp>
          <p:nvGrpSpPr>
            <p:cNvPr id="184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199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200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01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185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86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87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88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189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195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6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7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8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190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191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2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3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94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grpSp>
        <p:nvGrpSpPr>
          <p:cNvPr id="114" name="Group 35"/>
          <p:cNvGrpSpPr>
            <a:grpSpLocks/>
          </p:cNvGrpSpPr>
          <p:nvPr/>
        </p:nvGrpSpPr>
        <p:grpSpPr bwMode="auto">
          <a:xfrm>
            <a:off x="4596768" y="3768504"/>
            <a:ext cx="176212" cy="155575"/>
            <a:chOff x="2544" y="2112"/>
            <a:chExt cx="912" cy="528"/>
          </a:xfrm>
        </p:grpSpPr>
        <p:grpSp>
          <p:nvGrpSpPr>
            <p:cNvPr id="115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131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132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33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116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17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18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19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120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127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28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29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30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121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122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23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25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26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grpSp>
        <p:nvGrpSpPr>
          <p:cNvPr id="134" name="Group 35"/>
          <p:cNvGrpSpPr>
            <a:grpSpLocks/>
          </p:cNvGrpSpPr>
          <p:nvPr/>
        </p:nvGrpSpPr>
        <p:grpSpPr bwMode="auto">
          <a:xfrm>
            <a:off x="4596768" y="4362837"/>
            <a:ext cx="176212" cy="155575"/>
            <a:chOff x="2544" y="2112"/>
            <a:chExt cx="912" cy="528"/>
          </a:xfrm>
        </p:grpSpPr>
        <p:grpSp>
          <p:nvGrpSpPr>
            <p:cNvPr id="135" name="Group 36"/>
            <p:cNvGrpSpPr>
              <a:grpSpLocks/>
            </p:cNvGrpSpPr>
            <p:nvPr/>
          </p:nvGrpSpPr>
          <p:grpSpPr bwMode="auto">
            <a:xfrm>
              <a:off x="2562" y="2140"/>
              <a:ext cx="894" cy="500"/>
              <a:chOff x="1609" y="2195"/>
              <a:chExt cx="252" cy="179"/>
            </a:xfrm>
          </p:grpSpPr>
          <p:sp>
            <p:nvSpPr>
              <p:cNvPr id="151" name="図形 212004"/>
              <p:cNvSpPr>
                <a:spLocks/>
              </p:cNvSpPr>
              <p:nvPr/>
            </p:nvSpPr>
            <p:spPr bwMode="auto">
              <a:xfrm>
                <a:off x="1609" y="2252"/>
                <a:ext cx="252" cy="65"/>
              </a:xfrm>
              <a:custGeom>
                <a:avLst/>
                <a:gdLst>
                  <a:gd name="T0" fmla="*/ 0 w 252"/>
                  <a:gd name="T1" fmla="*/ 0 h 65"/>
                  <a:gd name="T2" fmla="*/ 251 w 252"/>
                  <a:gd name="T3" fmla="*/ 0 h 65"/>
                  <a:gd name="T4" fmla="*/ 251 w 252"/>
                  <a:gd name="T5" fmla="*/ 64 h 65"/>
                  <a:gd name="T6" fmla="*/ 0 w 252"/>
                  <a:gd name="T7" fmla="*/ 64 h 65"/>
                  <a:gd name="T8" fmla="*/ 0 w 252"/>
                  <a:gd name="T9" fmla="*/ 0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"/>
                  <a:gd name="T16" fmla="*/ 0 h 65"/>
                  <a:gd name="T17" fmla="*/ 252 w 252"/>
                  <a:gd name="T18" fmla="*/ 65 h 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" h="65">
                    <a:moveTo>
                      <a:pt x="0" y="0"/>
                    </a:moveTo>
                    <a:lnTo>
                      <a:pt x="251" y="0"/>
                    </a:lnTo>
                    <a:lnTo>
                      <a:pt x="251" y="64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152" name="円/楕円 212005"/>
              <p:cNvSpPr>
                <a:spLocks noChangeArrowheads="1"/>
              </p:cNvSpPr>
              <p:nvPr/>
            </p:nvSpPr>
            <p:spPr bwMode="auto">
              <a:xfrm>
                <a:off x="1612" y="2259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53" name="円/楕円 212006"/>
              <p:cNvSpPr>
                <a:spLocks noChangeArrowheads="1"/>
              </p:cNvSpPr>
              <p:nvPr/>
            </p:nvSpPr>
            <p:spPr bwMode="auto">
              <a:xfrm>
                <a:off x="1612" y="2195"/>
                <a:ext cx="248" cy="11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kumimoji="0" lang="ja-JP" altLang="ja-JP" sz="1800" b="1">
                  <a:solidFill>
                    <a:srgbClr val="000000"/>
                  </a:solidFill>
                  <a:latin typeface="+mn-lt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136" name="図形 212007"/>
            <p:cNvSpPr>
              <a:spLocks/>
            </p:cNvSpPr>
            <p:nvPr/>
          </p:nvSpPr>
          <p:spPr bwMode="auto">
            <a:xfrm>
              <a:off x="2544" y="2274"/>
              <a:ext cx="894" cy="182"/>
            </a:xfrm>
            <a:custGeom>
              <a:avLst/>
              <a:gdLst>
                <a:gd name="T0" fmla="*/ 0 w 252"/>
                <a:gd name="T1" fmla="*/ 0 h 65"/>
                <a:gd name="T2" fmla="*/ 6293618 w 252"/>
                <a:gd name="T3" fmla="*/ 0 h 65"/>
                <a:gd name="T4" fmla="*/ 6293618 w 252"/>
                <a:gd name="T5" fmla="*/ 241424 h 65"/>
                <a:gd name="T6" fmla="*/ 0 w 252"/>
                <a:gd name="T7" fmla="*/ 241424 h 65"/>
                <a:gd name="T8" fmla="*/ 0 w 252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"/>
                <a:gd name="T16" fmla="*/ 0 h 65"/>
                <a:gd name="T17" fmla="*/ 252 w 252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" h="65">
                  <a:moveTo>
                    <a:pt x="0" y="0"/>
                  </a:moveTo>
                  <a:lnTo>
                    <a:pt x="251" y="0"/>
                  </a:lnTo>
                  <a:lnTo>
                    <a:pt x="251" y="64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37" name="円/楕円 212008"/>
            <p:cNvSpPr>
              <a:spLocks noChangeArrowheads="1"/>
            </p:cNvSpPr>
            <p:nvPr/>
          </p:nvSpPr>
          <p:spPr bwMode="auto">
            <a:xfrm>
              <a:off x="2555" y="2291"/>
              <a:ext cx="880" cy="324"/>
            </a:xfrm>
            <a:prstGeom prst="ellipse">
              <a:avLst/>
            </a:prstGeom>
            <a:solidFill>
              <a:srgbClr val="004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38" name="円/楕円 212009"/>
            <p:cNvSpPr>
              <a:spLocks noChangeArrowheads="1"/>
            </p:cNvSpPr>
            <p:nvPr/>
          </p:nvSpPr>
          <p:spPr bwMode="auto">
            <a:xfrm>
              <a:off x="2544" y="2112"/>
              <a:ext cx="891" cy="324"/>
            </a:xfrm>
            <a:prstGeom prst="ellipse">
              <a:avLst/>
            </a:prstGeom>
            <a:solidFill>
              <a:srgbClr val="558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1800" b="1">
                <a:solidFill>
                  <a:srgbClr val="000000"/>
                </a:solidFill>
                <a:latin typeface="+mn-lt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39" name="Group 43"/>
            <p:cNvGrpSpPr>
              <a:grpSpLocks/>
            </p:cNvGrpSpPr>
            <p:nvPr/>
          </p:nvGrpSpPr>
          <p:grpSpPr bwMode="auto">
            <a:xfrm>
              <a:off x="2718" y="2157"/>
              <a:ext cx="557" cy="240"/>
              <a:chOff x="1653" y="2201"/>
              <a:chExt cx="157" cy="86"/>
            </a:xfrm>
          </p:grpSpPr>
          <p:grpSp>
            <p:nvGrpSpPr>
              <p:cNvPr id="140" name="Group 44"/>
              <p:cNvGrpSpPr>
                <a:grpSpLocks/>
              </p:cNvGrpSpPr>
              <p:nvPr/>
            </p:nvGrpSpPr>
            <p:grpSpPr bwMode="auto">
              <a:xfrm>
                <a:off x="1653" y="2201"/>
                <a:ext cx="157" cy="86"/>
                <a:chOff x="1653" y="2201"/>
                <a:chExt cx="157" cy="86"/>
              </a:xfrm>
            </p:grpSpPr>
            <p:sp>
              <p:nvSpPr>
                <p:cNvPr id="146" name="図形 212012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47" name="図形 212013"/>
                <p:cNvSpPr>
                  <a:spLocks/>
                </p:cNvSpPr>
                <p:nvPr/>
              </p:nvSpPr>
              <p:spPr bwMode="auto">
                <a:xfrm>
                  <a:off x="1653" y="2201"/>
                  <a:ext cx="72" cy="34"/>
                </a:xfrm>
                <a:custGeom>
                  <a:avLst/>
                  <a:gdLst>
                    <a:gd name="T0" fmla="*/ 0 w 72"/>
                    <a:gd name="T1" fmla="*/ 6 h 34"/>
                    <a:gd name="T2" fmla="*/ 17 w 72"/>
                    <a:gd name="T3" fmla="*/ 0 h 34"/>
                    <a:gd name="T4" fmla="*/ 54 w 72"/>
                    <a:gd name="T5" fmla="*/ 18 h 34"/>
                    <a:gd name="T6" fmla="*/ 71 w 72"/>
                    <a:gd name="T7" fmla="*/ 12 h 34"/>
                    <a:gd name="T8" fmla="*/ 66 w 72"/>
                    <a:gd name="T9" fmla="*/ 33 h 34"/>
                    <a:gd name="T10" fmla="*/ 17 w 72"/>
                    <a:gd name="T11" fmla="*/ 33 h 34"/>
                    <a:gd name="T12" fmla="*/ 39 w 72"/>
                    <a:gd name="T13" fmla="*/ 27 h 34"/>
                    <a:gd name="T14" fmla="*/ 0 w 72"/>
                    <a:gd name="T15" fmla="*/ 6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2"/>
                    <a:gd name="T25" fmla="*/ 0 h 34"/>
                    <a:gd name="T26" fmla="*/ 72 w 72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2" h="34">
                      <a:moveTo>
                        <a:pt x="0" y="6"/>
                      </a:moveTo>
                      <a:lnTo>
                        <a:pt x="17" y="0"/>
                      </a:lnTo>
                      <a:lnTo>
                        <a:pt x="54" y="18"/>
                      </a:lnTo>
                      <a:lnTo>
                        <a:pt x="71" y="12"/>
                      </a:lnTo>
                      <a:lnTo>
                        <a:pt x="66" y="33"/>
                      </a:lnTo>
                      <a:lnTo>
                        <a:pt x="17" y="33"/>
                      </a:lnTo>
                      <a:lnTo>
                        <a:pt x="39" y="2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48" name="図形 212014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50" name="図形 212015"/>
                <p:cNvSpPr>
                  <a:spLocks/>
                </p:cNvSpPr>
                <p:nvPr/>
              </p:nvSpPr>
              <p:spPr bwMode="auto">
                <a:xfrm>
                  <a:off x="1736" y="2256"/>
                  <a:ext cx="74" cy="31"/>
                </a:xfrm>
                <a:custGeom>
                  <a:avLst/>
                  <a:gdLst>
                    <a:gd name="T0" fmla="*/ 73 w 74"/>
                    <a:gd name="T1" fmla="*/ 24 h 31"/>
                    <a:gd name="T2" fmla="*/ 56 w 74"/>
                    <a:gd name="T3" fmla="*/ 30 h 31"/>
                    <a:gd name="T4" fmla="*/ 17 w 74"/>
                    <a:gd name="T5" fmla="*/ 15 h 31"/>
                    <a:gd name="T6" fmla="*/ 0 w 74"/>
                    <a:gd name="T7" fmla="*/ 24 h 31"/>
                    <a:gd name="T8" fmla="*/ 5 w 74"/>
                    <a:gd name="T9" fmla="*/ 0 h 31"/>
                    <a:gd name="T10" fmla="*/ 56 w 74"/>
                    <a:gd name="T11" fmla="*/ 0 h 31"/>
                    <a:gd name="T12" fmla="*/ 36 w 74"/>
                    <a:gd name="T13" fmla="*/ 9 h 31"/>
                    <a:gd name="T14" fmla="*/ 73 w 74"/>
                    <a:gd name="T15" fmla="*/ 24 h 3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1"/>
                    <a:gd name="T26" fmla="*/ 74 w 74"/>
                    <a:gd name="T27" fmla="*/ 31 h 3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1">
                      <a:moveTo>
                        <a:pt x="73" y="24"/>
                      </a:moveTo>
                      <a:lnTo>
                        <a:pt x="56" y="30"/>
                      </a:lnTo>
                      <a:lnTo>
                        <a:pt x="17" y="15"/>
                      </a:lnTo>
                      <a:lnTo>
                        <a:pt x="0" y="24"/>
                      </a:lnTo>
                      <a:lnTo>
                        <a:pt x="5" y="0"/>
                      </a:lnTo>
                      <a:lnTo>
                        <a:pt x="56" y="0"/>
                      </a:lnTo>
                      <a:lnTo>
                        <a:pt x="36" y="9"/>
                      </a:lnTo>
                      <a:lnTo>
                        <a:pt x="73" y="24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141" name="Group 49"/>
              <p:cNvGrpSpPr>
                <a:grpSpLocks/>
              </p:cNvGrpSpPr>
              <p:nvPr/>
            </p:nvGrpSpPr>
            <p:grpSpPr bwMode="auto">
              <a:xfrm>
                <a:off x="1658" y="2201"/>
                <a:ext cx="147" cy="86"/>
                <a:chOff x="1658" y="2201"/>
                <a:chExt cx="147" cy="86"/>
              </a:xfrm>
            </p:grpSpPr>
            <p:sp>
              <p:nvSpPr>
                <p:cNvPr id="142" name="図形 212017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43" name="図形 212018"/>
                <p:cNvSpPr>
                  <a:spLocks/>
                </p:cNvSpPr>
                <p:nvPr/>
              </p:nvSpPr>
              <p:spPr bwMode="auto">
                <a:xfrm>
                  <a:off x="1731" y="2201"/>
                  <a:ext cx="74" cy="34"/>
                </a:xfrm>
                <a:custGeom>
                  <a:avLst/>
                  <a:gdLst>
                    <a:gd name="T0" fmla="*/ 0 w 74"/>
                    <a:gd name="T1" fmla="*/ 27 h 34"/>
                    <a:gd name="T2" fmla="*/ 17 w 74"/>
                    <a:gd name="T3" fmla="*/ 33 h 34"/>
                    <a:gd name="T4" fmla="*/ 53 w 74"/>
                    <a:gd name="T5" fmla="*/ 12 h 34"/>
                    <a:gd name="T6" fmla="*/ 73 w 74"/>
                    <a:gd name="T7" fmla="*/ 18 h 34"/>
                    <a:gd name="T8" fmla="*/ 66 w 74"/>
                    <a:gd name="T9" fmla="*/ 0 h 34"/>
                    <a:gd name="T10" fmla="*/ 17 w 74"/>
                    <a:gd name="T11" fmla="*/ 0 h 34"/>
                    <a:gd name="T12" fmla="*/ 41 w 74"/>
                    <a:gd name="T13" fmla="*/ 6 h 34"/>
                    <a:gd name="T14" fmla="*/ 0 w 74"/>
                    <a:gd name="T15" fmla="*/ 27 h 3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4"/>
                    <a:gd name="T25" fmla="*/ 0 h 34"/>
                    <a:gd name="T26" fmla="*/ 74 w 74"/>
                    <a:gd name="T27" fmla="*/ 34 h 3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4" h="34">
                      <a:moveTo>
                        <a:pt x="0" y="27"/>
                      </a:moveTo>
                      <a:lnTo>
                        <a:pt x="17" y="33"/>
                      </a:lnTo>
                      <a:lnTo>
                        <a:pt x="53" y="12"/>
                      </a:lnTo>
                      <a:lnTo>
                        <a:pt x="73" y="18"/>
                      </a:lnTo>
                      <a:lnTo>
                        <a:pt x="66" y="0"/>
                      </a:lnTo>
                      <a:lnTo>
                        <a:pt x="17" y="0"/>
                      </a:lnTo>
                      <a:lnTo>
                        <a:pt x="41" y="6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44" name="図形 212019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45" name="図形 212020"/>
                <p:cNvSpPr>
                  <a:spLocks/>
                </p:cNvSpPr>
                <p:nvPr/>
              </p:nvSpPr>
              <p:spPr bwMode="auto">
                <a:xfrm>
                  <a:off x="1658" y="2249"/>
                  <a:ext cx="71" cy="38"/>
                </a:xfrm>
                <a:custGeom>
                  <a:avLst/>
                  <a:gdLst>
                    <a:gd name="T0" fmla="*/ 70 w 71"/>
                    <a:gd name="T1" fmla="*/ 7 h 38"/>
                    <a:gd name="T2" fmla="*/ 53 w 71"/>
                    <a:gd name="T3" fmla="*/ 0 h 38"/>
                    <a:gd name="T4" fmla="*/ 17 w 71"/>
                    <a:gd name="T5" fmla="*/ 22 h 38"/>
                    <a:gd name="T6" fmla="*/ 0 w 71"/>
                    <a:gd name="T7" fmla="*/ 16 h 38"/>
                    <a:gd name="T8" fmla="*/ 5 w 71"/>
                    <a:gd name="T9" fmla="*/ 37 h 38"/>
                    <a:gd name="T10" fmla="*/ 53 w 71"/>
                    <a:gd name="T11" fmla="*/ 37 h 38"/>
                    <a:gd name="T12" fmla="*/ 32 w 71"/>
                    <a:gd name="T13" fmla="*/ 31 h 38"/>
                    <a:gd name="T14" fmla="*/ 70 w 71"/>
                    <a:gd name="T15" fmla="*/ 7 h 3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1"/>
                    <a:gd name="T25" fmla="*/ 0 h 38"/>
                    <a:gd name="T26" fmla="*/ 71 w 71"/>
                    <a:gd name="T27" fmla="*/ 38 h 3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1" h="38">
                      <a:moveTo>
                        <a:pt x="70" y="7"/>
                      </a:moveTo>
                      <a:lnTo>
                        <a:pt x="53" y="0"/>
                      </a:lnTo>
                      <a:lnTo>
                        <a:pt x="17" y="22"/>
                      </a:lnTo>
                      <a:lnTo>
                        <a:pt x="0" y="16"/>
                      </a:lnTo>
                      <a:lnTo>
                        <a:pt x="5" y="37"/>
                      </a:lnTo>
                      <a:lnTo>
                        <a:pt x="53" y="37"/>
                      </a:lnTo>
                      <a:lnTo>
                        <a:pt x="32" y="31"/>
                      </a:lnTo>
                      <a:lnTo>
                        <a:pt x="70" y="7"/>
                      </a:ln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ja-JP" altLang="en-US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</p:grpSp>
        </p:grpSp>
      </p:grpSp>
      <p:sp>
        <p:nvSpPr>
          <p:cNvPr id="256" name="テキスト ボックス 255"/>
          <p:cNvSpPr txBox="1"/>
          <p:nvPr/>
        </p:nvSpPr>
        <p:spPr>
          <a:xfrm>
            <a:off x="5037253" y="2920298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KX-VCA001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27471" y="3635732"/>
            <a:ext cx="1621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solidFill>
                  <a:srgbClr val="000000"/>
                </a:solidFill>
                <a:latin typeface="+mn-lt"/>
              </a:rPr>
              <a:t>Group </a:t>
            </a:r>
            <a:r>
              <a:rPr lang="en-US" altLang="ja-JP" sz="1000" dirty="0">
                <a:solidFill>
                  <a:srgbClr val="000000"/>
                </a:solidFill>
                <a:latin typeface="+mn-lt"/>
              </a:rPr>
              <a:t>connection with </a:t>
            </a:r>
            <a:endParaRPr lang="en-US" altLang="ja-JP" sz="1000" dirty="0" smtClean="0">
              <a:solidFill>
                <a:srgbClr val="000000"/>
              </a:solidFill>
              <a:latin typeface="+mn-lt"/>
            </a:endParaRPr>
          </a:p>
          <a:p>
            <a:r>
              <a:rPr lang="en-US" altLang="ja-JP" sz="1000" dirty="0" smtClean="0">
                <a:solidFill>
                  <a:srgbClr val="000000"/>
                </a:solidFill>
                <a:latin typeface="+mn-lt"/>
              </a:rPr>
              <a:t>static NAT with global IP</a:t>
            </a:r>
            <a:endParaRPr lang="en-US" altLang="ja-JP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7053477" y="5825530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KX-VCA001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5037253" y="5765396"/>
            <a:ext cx="7798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srgbClr val="000000"/>
                </a:solidFill>
                <a:latin typeface="+mn-lt"/>
              </a:rPr>
              <a:t>   KX-VCA001</a:t>
            </a:r>
            <a:endParaRPr lang="ja-JP" altLang="en-US" sz="6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4232920" y="2061393"/>
            <a:ext cx="1361933" cy="1083796"/>
            <a:chOff x="4232920" y="2061393"/>
            <a:chExt cx="1361933" cy="1083796"/>
          </a:xfrm>
        </p:grpSpPr>
        <p:pic>
          <p:nvPicPr>
            <p:cNvPr id="249" name="図 2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830" y="2817289"/>
              <a:ext cx="185839" cy="152201"/>
            </a:xfrm>
            <a:prstGeom prst="rect">
              <a:avLst/>
            </a:prstGeom>
          </p:spPr>
        </p:pic>
        <p:pic>
          <p:nvPicPr>
            <p:cNvPr id="250" name="図 24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980" y="2168860"/>
              <a:ext cx="623714" cy="468052"/>
            </a:xfrm>
            <a:prstGeom prst="rect">
              <a:avLst/>
            </a:prstGeom>
          </p:spPr>
        </p:pic>
        <p:pic>
          <p:nvPicPr>
            <p:cNvPr id="251" name="図 25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646" y="2473619"/>
              <a:ext cx="1034244" cy="421778"/>
            </a:xfrm>
            <a:prstGeom prst="rect">
              <a:avLst/>
            </a:prstGeom>
          </p:spPr>
        </p:pic>
        <p:pic>
          <p:nvPicPr>
            <p:cNvPr id="252" name="図 25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5422" y="2179089"/>
              <a:ext cx="248605" cy="278160"/>
            </a:xfrm>
            <a:prstGeom prst="rect">
              <a:avLst/>
            </a:prstGeom>
          </p:spPr>
        </p:pic>
        <p:sp>
          <p:nvSpPr>
            <p:cNvPr id="253" name="テキスト ボックス 252"/>
            <p:cNvSpPr txBox="1"/>
            <p:nvPr/>
          </p:nvSpPr>
          <p:spPr>
            <a:xfrm>
              <a:off x="4232920" y="2797123"/>
              <a:ext cx="961263" cy="338554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KX-VC1600</a:t>
              </a:r>
            </a:p>
            <a:p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+ </a:t>
              </a:r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KX-VCS351</a:t>
              </a:r>
              <a:endParaRPr lang="ja-JP" altLang="en-US" sz="8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54" name="テキスト ボックス 253"/>
            <p:cNvSpPr txBox="1"/>
            <p:nvPr/>
          </p:nvSpPr>
          <p:spPr>
            <a:xfrm>
              <a:off x="4273416" y="2452603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" name="角丸四角形 1"/>
            <p:cNvSpPr/>
            <p:nvPr/>
          </p:nvSpPr>
          <p:spPr bwMode="auto">
            <a:xfrm>
              <a:off x="4309420" y="2061393"/>
              <a:ext cx="1285433" cy="1083796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273416" y="4888610"/>
            <a:ext cx="1448081" cy="1087162"/>
            <a:chOff x="4273416" y="4888610"/>
            <a:chExt cx="1327657" cy="1087162"/>
          </a:xfrm>
        </p:grpSpPr>
        <p:pic>
          <p:nvPicPr>
            <p:cNvPr id="269" name="図 2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830" y="5657384"/>
              <a:ext cx="185839" cy="152201"/>
            </a:xfrm>
            <a:prstGeom prst="rect">
              <a:avLst/>
            </a:prstGeom>
          </p:spPr>
        </p:pic>
        <p:pic>
          <p:nvPicPr>
            <p:cNvPr id="270" name="図 26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2980" y="5009312"/>
              <a:ext cx="623714" cy="468052"/>
            </a:xfrm>
            <a:prstGeom prst="rect">
              <a:avLst/>
            </a:prstGeom>
          </p:spPr>
        </p:pic>
        <p:pic>
          <p:nvPicPr>
            <p:cNvPr id="271" name="図 27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646" y="5313714"/>
              <a:ext cx="1034244" cy="421778"/>
            </a:xfrm>
            <a:prstGeom prst="rect">
              <a:avLst/>
            </a:prstGeom>
          </p:spPr>
        </p:pic>
        <p:pic>
          <p:nvPicPr>
            <p:cNvPr id="272" name="図 27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5422" y="5019184"/>
              <a:ext cx="248605" cy="278160"/>
            </a:xfrm>
            <a:prstGeom prst="rect">
              <a:avLst/>
            </a:prstGeom>
          </p:spPr>
        </p:pic>
        <p:sp>
          <p:nvSpPr>
            <p:cNvPr id="273" name="テキスト ボックス 272"/>
            <p:cNvSpPr txBox="1"/>
            <p:nvPr/>
          </p:nvSpPr>
          <p:spPr>
            <a:xfrm>
              <a:off x="4273416" y="5637218"/>
              <a:ext cx="935343" cy="338554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KX-VC1600</a:t>
              </a:r>
            </a:p>
            <a:p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+ </a:t>
              </a:r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KX-VCS351</a:t>
              </a:r>
              <a:endParaRPr lang="ja-JP" altLang="en-US" sz="8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74" name="テキスト ボックス 273"/>
            <p:cNvSpPr txBox="1"/>
            <p:nvPr/>
          </p:nvSpPr>
          <p:spPr>
            <a:xfrm>
              <a:off x="4273416" y="5292698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77" name="角丸四角形 276"/>
            <p:cNvSpPr/>
            <p:nvPr/>
          </p:nvSpPr>
          <p:spPr bwMode="auto">
            <a:xfrm>
              <a:off x="4273417" y="4888610"/>
              <a:ext cx="1327656" cy="1083796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193257" y="2081232"/>
            <a:ext cx="1604059" cy="1171994"/>
            <a:chOff x="6193257" y="2081232"/>
            <a:chExt cx="1604059" cy="1171994"/>
          </a:xfrm>
        </p:grpSpPr>
        <p:pic>
          <p:nvPicPr>
            <p:cNvPr id="238" name="図 2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6562" y="2848290"/>
              <a:ext cx="185839" cy="152201"/>
            </a:xfrm>
            <a:prstGeom prst="rect">
              <a:avLst/>
            </a:prstGeom>
          </p:spPr>
        </p:pic>
        <p:pic>
          <p:nvPicPr>
            <p:cNvPr id="239" name="図 23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7558" y="2200218"/>
              <a:ext cx="623714" cy="468052"/>
            </a:xfrm>
            <a:prstGeom prst="rect">
              <a:avLst/>
            </a:prstGeom>
          </p:spPr>
        </p:pic>
        <p:pic>
          <p:nvPicPr>
            <p:cNvPr id="240" name="図 23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1378" y="2504620"/>
              <a:ext cx="1034244" cy="421778"/>
            </a:xfrm>
            <a:prstGeom prst="rect">
              <a:avLst/>
            </a:prstGeom>
          </p:spPr>
        </p:pic>
        <p:pic>
          <p:nvPicPr>
            <p:cNvPr id="241" name="図 24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7154" y="2210090"/>
              <a:ext cx="248605" cy="278160"/>
            </a:xfrm>
            <a:prstGeom prst="rect">
              <a:avLst/>
            </a:prstGeom>
          </p:spPr>
        </p:pic>
        <p:sp>
          <p:nvSpPr>
            <p:cNvPr id="242" name="テキスト ボックス 241"/>
            <p:cNvSpPr txBox="1"/>
            <p:nvPr/>
          </p:nvSpPr>
          <p:spPr>
            <a:xfrm>
              <a:off x="6193257" y="2791561"/>
              <a:ext cx="1027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KX-VC1300</a:t>
              </a:r>
            </a:p>
            <a:p>
              <a:r>
                <a:rPr lang="en-US" altLang="ja-JP" sz="800" dirty="0">
                  <a:solidFill>
                    <a:srgbClr val="000000"/>
                  </a:solidFill>
                </a:rPr>
                <a:t>+ </a:t>
              </a:r>
              <a:r>
                <a:rPr lang="en-US" altLang="ja-JP" sz="800" dirty="0" smtClean="0">
                  <a:solidFill>
                    <a:srgbClr val="000000"/>
                  </a:solidFill>
                  <a:latin typeface="+mn-lt"/>
                </a:rPr>
                <a:t>KX-VCS351</a:t>
              </a:r>
              <a:endParaRPr lang="ja-JP" altLang="en-US" sz="800" dirty="0">
                <a:solidFill>
                  <a:srgbClr val="000000"/>
                </a:solidFill>
                <a:latin typeface="+mn-lt"/>
              </a:endParaRPr>
            </a:p>
            <a:p>
              <a:endParaRPr lang="ja-JP" altLang="en-US" sz="8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44" name="テキスト ボックス 243"/>
            <p:cNvSpPr txBox="1"/>
            <p:nvPr/>
          </p:nvSpPr>
          <p:spPr>
            <a:xfrm>
              <a:off x="6285148" y="2483604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46" name="テキスト ボックス 245"/>
            <p:cNvSpPr txBox="1"/>
            <p:nvPr/>
          </p:nvSpPr>
          <p:spPr>
            <a:xfrm>
              <a:off x="7017473" y="2956302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KX-VCA001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78" name="角丸四角形 277"/>
            <p:cNvSpPr/>
            <p:nvPr/>
          </p:nvSpPr>
          <p:spPr bwMode="auto">
            <a:xfrm>
              <a:off x="6193258" y="2081232"/>
              <a:ext cx="1405222" cy="102873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137074" y="4962996"/>
            <a:ext cx="1497409" cy="1028735"/>
            <a:chOff x="6321152" y="4962996"/>
            <a:chExt cx="1313331" cy="1028735"/>
          </a:xfrm>
        </p:grpSpPr>
        <p:pic>
          <p:nvPicPr>
            <p:cNvPr id="259" name="図 25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2566" y="5717518"/>
              <a:ext cx="185839" cy="152201"/>
            </a:xfrm>
            <a:prstGeom prst="rect">
              <a:avLst/>
            </a:prstGeom>
          </p:spPr>
        </p:pic>
        <p:pic>
          <p:nvPicPr>
            <p:cNvPr id="260" name="図 25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3562" y="5069446"/>
              <a:ext cx="623714" cy="468052"/>
            </a:xfrm>
            <a:prstGeom prst="rect">
              <a:avLst/>
            </a:prstGeom>
          </p:spPr>
        </p:pic>
        <p:pic>
          <p:nvPicPr>
            <p:cNvPr id="261" name="図 26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7382" y="5373848"/>
              <a:ext cx="1034244" cy="421778"/>
            </a:xfrm>
            <a:prstGeom prst="rect">
              <a:avLst/>
            </a:prstGeom>
          </p:spPr>
        </p:pic>
        <p:pic>
          <p:nvPicPr>
            <p:cNvPr id="262" name="図 26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3158" y="5079318"/>
              <a:ext cx="248605" cy="278160"/>
            </a:xfrm>
            <a:prstGeom prst="rect">
              <a:avLst/>
            </a:prstGeom>
          </p:spPr>
        </p:pic>
        <p:sp>
          <p:nvSpPr>
            <p:cNvPr id="264" name="テキスト ボックス 263"/>
            <p:cNvSpPr txBox="1"/>
            <p:nvPr/>
          </p:nvSpPr>
          <p:spPr>
            <a:xfrm>
              <a:off x="6321152" y="5352832"/>
              <a:ext cx="77984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" dirty="0" smtClean="0">
                  <a:solidFill>
                    <a:srgbClr val="000000"/>
                  </a:solidFill>
                  <a:latin typeface="+mn-lt"/>
                </a:rPr>
                <a:t>GP-VD131</a:t>
              </a:r>
              <a:endParaRPr lang="ja-JP" altLang="en-US" sz="6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79" name="角丸四角形 278"/>
            <p:cNvSpPr/>
            <p:nvPr/>
          </p:nvSpPr>
          <p:spPr bwMode="auto">
            <a:xfrm>
              <a:off x="6349050" y="4962996"/>
              <a:ext cx="1285433" cy="1028735"/>
            </a:xfrm>
            <a:prstGeom prst="round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ctr"/>
              <a:endParaRPr lang="ja-JP" alt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6181108" y="3490723"/>
            <a:ext cx="1552065" cy="626380"/>
            <a:chOff x="4821771" y="4754600"/>
            <a:chExt cx="1718850" cy="748551"/>
          </a:xfrm>
          <a:solidFill>
            <a:schemeClr val="accent1">
              <a:alpha val="0"/>
            </a:schemeClr>
          </a:solidFill>
        </p:grpSpPr>
        <p:pic>
          <p:nvPicPr>
            <p:cNvPr id="237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247" name="Rectangle 1475"/>
            <p:cNvSpPr>
              <a:spLocks noChangeArrowheads="1"/>
            </p:cNvSpPr>
            <p:nvPr/>
          </p:nvSpPr>
          <p:spPr bwMode="auto">
            <a:xfrm>
              <a:off x="4835226" y="4950582"/>
              <a:ext cx="1658268" cy="37012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1400" dirty="0" smtClean="0">
                  <a:solidFill>
                    <a:srgbClr val="2D2D8A">
                      <a:lumMod val="60000"/>
                      <a:lumOff val="40000"/>
                    </a:srgbClr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Intranet</a:t>
              </a:r>
            </a:p>
          </p:txBody>
        </p:sp>
      </p:grpSp>
      <p:grpSp>
        <p:nvGrpSpPr>
          <p:cNvPr id="248" name="グループ化 247"/>
          <p:cNvGrpSpPr/>
          <p:nvPr/>
        </p:nvGrpSpPr>
        <p:grpSpPr>
          <a:xfrm>
            <a:off x="6333508" y="4077072"/>
            <a:ext cx="1552065" cy="626380"/>
            <a:chOff x="4821771" y="4754600"/>
            <a:chExt cx="1718850" cy="748551"/>
          </a:xfrm>
          <a:solidFill>
            <a:schemeClr val="accent1">
              <a:alpha val="0"/>
            </a:schemeClr>
          </a:solidFill>
        </p:grpSpPr>
        <p:pic>
          <p:nvPicPr>
            <p:cNvPr id="257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258" name="Rectangle 1475"/>
            <p:cNvSpPr>
              <a:spLocks noChangeArrowheads="1"/>
            </p:cNvSpPr>
            <p:nvPr/>
          </p:nvSpPr>
          <p:spPr bwMode="auto">
            <a:xfrm>
              <a:off x="4835226" y="4950582"/>
              <a:ext cx="1658268" cy="37012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1400" dirty="0" smtClean="0">
                  <a:solidFill>
                    <a:srgbClr val="2D2D8A">
                      <a:lumMod val="60000"/>
                      <a:lumOff val="40000"/>
                    </a:srgbClr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Intranet</a:t>
              </a:r>
            </a:p>
          </p:txBody>
        </p:sp>
      </p:grpSp>
      <p:sp>
        <p:nvSpPr>
          <p:cNvPr id="267" name="Rectangle 1475"/>
          <p:cNvSpPr>
            <a:spLocks noChangeArrowheads="1"/>
          </p:cNvSpPr>
          <p:nvPr/>
        </p:nvSpPr>
        <p:spPr bwMode="auto">
          <a:xfrm>
            <a:off x="4664968" y="3180838"/>
            <a:ext cx="1056529" cy="24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Company A</a:t>
            </a:r>
            <a:endParaRPr lang="ja-JP" altLang="en-US" sz="10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Rectangle 1475"/>
          <p:cNvSpPr>
            <a:spLocks noChangeArrowheads="1"/>
          </p:cNvSpPr>
          <p:nvPr/>
        </p:nvSpPr>
        <p:spPr bwMode="auto">
          <a:xfrm>
            <a:off x="4664968" y="4584994"/>
            <a:ext cx="1056529" cy="24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Company  B</a:t>
            </a:r>
            <a:endParaRPr lang="ja-JP" altLang="en-US" sz="10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80" name="グループ化 279"/>
          <p:cNvGrpSpPr/>
          <p:nvPr/>
        </p:nvGrpSpPr>
        <p:grpSpPr>
          <a:xfrm>
            <a:off x="8146416" y="2312876"/>
            <a:ext cx="1019052" cy="722106"/>
            <a:chOff x="3203849" y="5845831"/>
            <a:chExt cx="1019052" cy="722106"/>
          </a:xfrm>
        </p:grpSpPr>
        <p:sp>
          <p:nvSpPr>
            <p:cNvPr id="281" name="角丸四角形 189"/>
            <p:cNvSpPr>
              <a:spLocks noChangeArrowheads="1"/>
            </p:cNvSpPr>
            <p:nvPr/>
          </p:nvSpPr>
          <p:spPr bwMode="auto">
            <a:xfrm>
              <a:off x="3203849" y="5845831"/>
              <a:ext cx="1019052" cy="722106"/>
            </a:xfrm>
            <a:prstGeom prst="roundRect">
              <a:avLst>
                <a:gd name="adj" fmla="val 8097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36000" tIns="36000" rIns="36000" bIns="36000"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endParaRPr lang="ja-JP" altLang="en-US" sz="600" b="1" dirty="0">
                <a:latin typeface="Arial Narrow" panose="020B0606020202030204" pitchFamily="34" charset="0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83" name="テキスト ボックス 156"/>
            <p:cNvSpPr txBox="1">
              <a:spLocks noChangeArrowheads="1"/>
            </p:cNvSpPr>
            <p:nvPr/>
          </p:nvSpPr>
          <p:spPr bwMode="auto">
            <a:xfrm>
              <a:off x="3283100" y="5877272"/>
              <a:ext cx="867793" cy="257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Arial Narrow" panose="020B0606020202030204" pitchFamily="34" charset="0"/>
                  <a:ea typeface="Meiryo UI" pitchFamily="50" charset="-128"/>
                  <a:cs typeface="Meiryo UI" pitchFamily="50" charset="-128"/>
                </a:rPr>
                <a:t>HDVC Mobile</a:t>
              </a:r>
              <a:endParaRPr lang="ja-JP" altLang="en-US" sz="1200" b="1" dirty="0">
                <a:latin typeface="Arial Narrow" panose="020B0606020202030204" pitchFamily="34" charset="0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84" name="グループ化 283"/>
            <p:cNvGrpSpPr/>
            <p:nvPr/>
          </p:nvGrpSpPr>
          <p:grpSpPr>
            <a:xfrm>
              <a:off x="3512172" y="6093296"/>
              <a:ext cx="555772" cy="452774"/>
              <a:chOff x="2340079" y="5626404"/>
              <a:chExt cx="1509713" cy="1229925"/>
            </a:xfrm>
          </p:grpSpPr>
          <p:pic>
            <p:nvPicPr>
              <p:cNvPr id="285" name="Picture 113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0079" y="5626404"/>
                <a:ext cx="1509713" cy="1229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6" name="Picture 10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6762" y="5706204"/>
                <a:ext cx="1200150" cy="697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288" name="グループ化 287"/>
          <p:cNvGrpSpPr/>
          <p:nvPr/>
        </p:nvGrpSpPr>
        <p:grpSpPr>
          <a:xfrm>
            <a:off x="8481393" y="4941168"/>
            <a:ext cx="1019052" cy="722106"/>
            <a:chOff x="3203849" y="5845831"/>
            <a:chExt cx="1019052" cy="722106"/>
          </a:xfrm>
        </p:grpSpPr>
        <p:sp>
          <p:nvSpPr>
            <p:cNvPr id="289" name="角丸四角形 189"/>
            <p:cNvSpPr>
              <a:spLocks noChangeArrowheads="1"/>
            </p:cNvSpPr>
            <p:nvPr/>
          </p:nvSpPr>
          <p:spPr bwMode="auto">
            <a:xfrm>
              <a:off x="3203849" y="5845831"/>
              <a:ext cx="1019052" cy="722106"/>
            </a:xfrm>
            <a:prstGeom prst="roundRect">
              <a:avLst>
                <a:gd name="adj" fmla="val 8097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36000" tIns="36000" rIns="36000" bIns="36000" anchor="ctr"/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endParaRPr lang="ja-JP" altLang="en-US" sz="600" b="1" dirty="0">
                <a:latin typeface="Arial Narrow" panose="020B0606020202030204" pitchFamily="34" charset="0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90" name="テキスト ボックス 156"/>
            <p:cNvSpPr txBox="1">
              <a:spLocks noChangeArrowheads="1"/>
            </p:cNvSpPr>
            <p:nvPr/>
          </p:nvSpPr>
          <p:spPr bwMode="auto">
            <a:xfrm>
              <a:off x="3272159" y="5877272"/>
              <a:ext cx="867793" cy="257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ctr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Arial Narrow" panose="020B0606020202030204" pitchFamily="34" charset="0"/>
                  <a:ea typeface="Meiryo UI" pitchFamily="50" charset="-128"/>
                  <a:cs typeface="Meiryo UI" pitchFamily="50" charset="-128"/>
                </a:rPr>
                <a:t>HDVC Mobile</a:t>
              </a:r>
              <a:endParaRPr lang="ja-JP" altLang="en-US" sz="1200" b="1" dirty="0">
                <a:latin typeface="Arial Narrow" panose="020B0606020202030204" pitchFamily="34" charset="0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91" name="グループ化 290"/>
            <p:cNvGrpSpPr/>
            <p:nvPr/>
          </p:nvGrpSpPr>
          <p:grpSpPr>
            <a:xfrm>
              <a:off x="3512172" y="6093296"/>
              <a:ext cx="555772" cy="452774"/>
              <a:chOff x="2340079" y="5626404"/>
              <a:chExt cx="1509713" cy="1229925"/>
            </a:xfrm>
          </p:grpSpPr>
          <p:pic>
            <p:nvPicPr>
              <p:cNvPr id="292" name="Picture 113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40079" y="5626404"/>
                <a:ext cx="1509713" cy="1229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3" name="Picture 10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06762" y="5706204"/>
                <a:ext cx="1200150" cy="697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94" name="Picture 71" descr="\\Teraoka-intel\network\mpcs_png\kumo03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4143969" y="3909443"/>
            <a:ext cx="1071545" cy="466653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  <a:effectLst>
            <a:glow rad="127000">
              <a:schemeClr val="accent1">
                <a:alpha val="0"/>
              </a:schemeClr>
            </a:glow>
            <a:softEdge rad="31750"/>
          </a:effectLst>
        </p:spPr>
      </p:pic>
      <p:sp>
        <p:nvSpPr>
          <p:cNvPr id="295" name="Rectangle 1475"/>
          <p:cNvSpPr>
            <a:spLocks noChangeArrowheads="1"/>
          </p:cNvSpPr>
          <p:nvPr/>
        </p:nvSpPr>
        <p:spPr bwMode="auto">
          <a:xfrm>
            <a:off x="3959695" y="4005064"/>
            <a:ext cx="1497361" cy="25585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50" dirty="0" smtClean="0">
                <a:solidFill>
                  <a:schemeClr val="tx1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Internet</a:t>
            </a:r>
          </a:p>
        </p:txBody>
      </p:sp>
      <p:sp>
        <p:nvSpPr>
          <p:cNvPr id="296" name="テキスト ボックス 295"/>
          <p:cNvSpPr txBox="1"/>
          <p:nvPr/>
        </p:nvSpPr>
        <p:spPr>
          <a:xfrm>
            <a:off x="6213140" y="5703639"/>
            <a:ext cx="102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KX-VC1300</a:t>
            </a:r>
          </a:p>
          <a:p>
            <a:r>
              <a:rPr lang="en-US" altLang="ja-JP" sz="800" dirty="0">
                <a:solidFill>
                  <a:srgbClr val="000000"/>
                </a:solidFill>
              </a:rPr>
              <a:t>+ </a:t>
            </a:r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KX-VCS351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  <a:p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5339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17960</TotalTime>
  <Words>178</Words>
  <Application>Microsoft Office PowerPoint</Application>
  <PresentationFormat>A4 210 x 297 mm</PresentationFormat>
  <Paragraphs>51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3_デザインの設定</vt:lpstr>
      <vt:lpstr>1_標準デザイン</vt:lpstr>
      <vt:lpstr>1_デザインの設定</vt:lpstr>
      <vt:lpstr>2_デザインの設定</vt:lpstr>
      <vt:lpstr>PowerPoint プレゼンテーション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coa2</dc:creator>
  <cp:lastModifiedBy>加藤 美千夫&lt;kato.michio@jp.panasonic.com&gt;</cp:lastModifiedBy>
  <cp:revision>574</cp:revision>
  <cp:lastPrinted>2014-10-27T05:53:30Z</cp:lastPrinted>
  <dcterms:created xsi:type="dcterms:W3CDTF">2010-03-25T23:42:58Z</dcterms:created>
  <dcterms:modified xsi:type="dcterms:W3CDTF">2016-01-21T00:38:05Z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0008009c3f000000000001023720</vt:lpwstr>
  </property>
</Properties>
</file>