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13" r:id="rId2"/>
    <p:sldMasterId id="2147483726" r:id="rId3"/>
    <p:sldMasterId id="2147483750" r:id="rId4"/>
  </p:sldMasterIdLst>
  <p:notesMasterIdLst>
    <p:notesMasterId r:id="rId6"/>
  </p:notesMasterIdLst>
  <p:sldIdLst>
    <p:sldId id="769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8" autoAdjust="0"/>
    <p:restoredTop sz="91667" autoAdjust="0"/>
  </p:normalViewPr>
  <p:slideViewPr>
    <p:cSldViewPr snapToObjects="1">
      <p:cViewPr>
        <p:scale>
          <a:sx n="90" d="100"/>
          <a:sy n="90" d="100"/>
        </p:scale>
        <p:origin x="-216" y="-90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F944BD55-9523-49DC-AC15-85F829B8B48F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2692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59822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81815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38659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84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1386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6099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890271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48380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97939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39476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068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8B9CF0C9-98AF-4C4F-B018-FA8F65D6260A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80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0" y="656779"/>
            <a:ext cx="9906000" cy="39595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ja-JP" altLang="en-US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r>
              <a:rPr lang="ja-JP" altLang="en-US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＞　</a:t>
            </a:r>
            <a:r>
              <a:rPr lang="en-US" altLang="ja-JP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High sound quality, low cost, 8-site connectivity</a:t>
            </a:r>
            <a:endParaRPr lang="ja-JP" altLang="en-US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AutoShape 60"/>
          <p:cNvSpPr>
            <a:spLocks noChangeArrowheads="1"/>
          </p:cNvSpPr>
          <p:nvPr/>
        </p:nvSpPr>
        <p:spPr bwMode="auto">
          <a:xfrm>
            <a:off x="32742" y="1178397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Background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Text Box 167"/>
          <p:cNvSpPr txBox="1">
            <a:spLocks noChangeArrowheads="1"/>
          </p:cNvSpPr>
          <p:nvPr/>
        </p:nvSpPr>
        <p:spPr bwMode="auto">
          <a:xfrm>
            <a:off x="56456" y="1521836"/>
            <a:ext cx="4816360" cy="71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 sound quality of existing TV conference was not good and it caused the trouble during the conference.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. Sound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interruption, Unstable connection 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100852" y="5158711"/>
            <a:ext cx="3386682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KX-VC1600 2pcs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KX-VCS304 2pcs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KX-VC1300 6pcs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 8pcs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KX-VCA001 8pcs</a:t>
            </a: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31155" y="4741205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16630" y="3626646"/>
            <a:ext cx="3682234" cy="106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Meeting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of all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sites (All 8-site connection)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Meeting between Tokyo HQ and Osaka Branch</a:t>
            </a:r>
          </a:p>
          <a:p>
            <a:pPr eaLnBrk="1" hangingPunct="1"/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* Conference </a:t>
            </a:r>
            <a:r>
              <a:rPr lang="en-US" altLang="ja-JP" sz="12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held in the same </a:t>
            </a:r>
            <a:r>
              <a:rPr lang="en-US" altLang="ja-JP" sz="12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time at 3-site and 4-site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Point-to Point meeting</a:t>
            </a:r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0452" y="3338637"/>
            <a:ext cx="204152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Use of 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  <a:endParaRPr lang="ja-JP" altLang="ja-JP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Rectangle 213"/>
          <p:cNvSpPr>
            <a:spLocks noChangeArrowheads="1"/>
          </p:cNvSpPr>
          <p:nvPr/>
        </p:nvSpPr>
        <p:spPr bwMode="auto">
          <a:xfrm>
            <a:off x="39724" y="2636912"/>
            <a:ext cx="4265204" cy="60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 HQ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Osaka Branch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Branch2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Branch3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Branch4 - Branch5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Branch6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Branch7</a:t>
            </a:r>
          </a:p>
          <a:p>
            <a:pPr eaLnBrk="1" hangingPunct="1"/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Total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8-site</a:t>
            </a:r>
            <a:endParaRPr lang="en-US" altLang="ja-JP" sz="14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32742" y="2312876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Rectangle 213"/>
          <p:cNvSpPr>
            <a:spLocks noChangeArrowheads="1"/>
          </p:cNvSpPr>
          <p:nvPr/>
        </p:nvSpPr>
        <p:spPr bwMode="auto">
          <a:xfrm>
            <a:off x="82711" y="6328084"/>
            <a:ext cx="7025015" cy="52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Plan to introduce mobile connection for domestic 1-site and overseas 4-site.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AutoShape 60"/>
          <p:cNvSpPr>
            <a:spLocks noChangeArrowheads="1"/>
          </p:cNvSpPr>
          <p:nvPr/>
        </p:nvSpPr>
        <p:spPr bwMode="auto">
          <a:xfrm>
            <a:off x="72426" y="6026564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Further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Plan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AutoShape 60"/>
          <p:cNvSpPr>
            <a:spLocks noChangeArrowheads="1"/>
          </p:cNvSpPr>
          <p:nvPr/>
        </p:nvSpPr>
        <p:spPr bwMode="auto">
          <a:xfrm>
            <a:off x="5424901" y="1160748"/>
            <a:ext cx="1940367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Benefit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ストライプ矢印 74"/>
          <p:cNvSpPr/>
          <p:nvPr/>
        </p:nvSpPr>
        <p:spPr bwMode="auto">
          <a:xfrm>
            <a:off x="4722428" y="1488164"/>
            <a:ext cx="482600" cy="733425"/>
          </a:xfrm>
          <a:prstGeom prst="stripedRightArrow">
            <a:avLst/>
          </a:prstGeom>
          <a:solidFill>
            <a:srgbClr val="99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sx="88000" sy="88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ja-JP" altLang="en-US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368824" y="2762136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61740" y="1815319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 Box 167"/>
          <p:cNvSpPr txBox="1">
            <a:spLocks noChangeArrowheads="1"/>
          </p:cNvSpPr>
          <p:nvPr/>
        </p:nvSpPr>
        <p:spPr bwMode="auto">
          <a:xfrm>
            <a:off x="5457056" y="1449826"/>
            <a:ext cx="3950572" cy="71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Since the setting (one-touch connections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and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profiles) are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easily changed by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remote, high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versatility than expected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4872816" y="2907615"/>
            <a:ext cx="942109" cy="751714"/>
            <a:chOff x="6906491" y="5496685"/>
            <a:chExt cx="942109" cy="751714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6906491" y="5978236"/>
              <a:ext cx="942109" cy="27016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78" name="Picture 14" descr="D:\共有\大川様\PPTネタ\本社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232" y="5496685"/>
              <a:ext cx="655484" cy="73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" name="Rectangle 1475"/>
          <p:cNvSpPr>
            <a:spLocks noChangeArrowheads="1"/>
          </p:cNvSpPr>
          <p:nvPr/>
        </p:nvSpPr>
        <p:spPr bwMode="auto">
          <a:xfrm>
            <a:off x="4722428" y="2670175"/>
            <a:ext cx="1056529" cy="24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 HQ</a:t>
            </a:r>
            <a:endParaRPr lang="ja-JP" altLang="en-US" sz="10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7764309" y="2810326"/>
            <a:ext cx="533405" cy="521385"/>
            <a:chOff x="6144485" y="4528596"/>
            <a:chExt cx="533405" cy="521385"/>
          </a:xfrm>
        </p:grpSpPr>
        <p:sp>
          <p:nvSpPr>
            <p:cNvPr id="119" name="円/楕円 118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0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6" name="グループ化 235"/>
          <p:cNvGrpSpPr/>
          <p:nvPr/>
        </p:nvGrpSpPr>
        <p:grpSpPr>
          <a:xfrm>
            <a:off x="7832174" y="4458719"/>
            <a:ext cx="533405" cy="521385"/>
            <a:chOff x="6144485" y="4528596"/>
            <a:chExt cx="533405" cy="521385"/>
          </a:xfrm>
        </p:grpSpPr>
        <p:sp>
          <p:nvSpPr>
            <p:cNvPr id="237" name="円/楕円 236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238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7" name="グループ化 86"/>
          <p:cNvGrpSpPr/>
          <p:nvPr/>
        </p:nvGrpSpPr>
        <p:grpSpPr>
          <a:xfrm>
            <a:off x="7194878" y="2646922"/>
            <a:ext cx="533405" cy="521385"/>
            <a:chOff x="6144485" y="4528596"/>
            <a:chExt cx="533405" cy="521385"/>
          </a:xfrm>
        </p:grpSpPr>
        <p:sp>
          <p:nvSpPr>
            <p:cNvPr id="88" name="円/楕円 8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89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1" name="グループ化 100"/>
          <p:cNvGrpSpPr/>
          <p:nvPr/>
        </p:nvGrpSpPr>
        <p:grpSpPr>
          <a:xfrm>
            <a:off x="5889132" y="4131751"/>
            <a:ext cx="533405" cy="521385"/>
            <a:chOff x="6144485" y="4528596"/>
            <a:chExt cx="533405" cy="521385"/>
          </a:xfrm>
        </p:grpSpPr>
        <p:sp>
          <p:nvSpPr>
            <p:cNvPr id="102" name="円/楕円 101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03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5" name="Rectangle 1475"/>
          <p:cNvSpPr>
            <a:spLocks noChangeArrowheads="1"/>
          </p:cNvSpPr>
          <p:nvPr/>
        </p:nvSpPr>
        <p:spPr bwMode="auto">
          <a:xfrm>
            <a:off x="3260812" y="5124905"/>
            <a:ext cx="6516724" cy="13284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  <a:effectLst/>
          <a:extLst/>
        </p:spPr>
        <p:txBody>
          <a:bodyPr wrap="square" lIns="36000" tIns="36000" rIns="36000" bIns="36000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replacement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from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existing Ricoh P3000.</a:t>
            </a:r>
            <a:endParaRPr lang="ja-JP" altLang="en-US" sz="12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ct val="20000"/>
              </a:spcBef>
            </a:pP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Network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condition : Corporate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VPN</a:t>
            </a:r>
            <a:endParaRPr lang="ja-JP" altLang="en-US" sz="12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ct val="20000"/>
              </a:spcBef>
            </a:pP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SONY and Polycom were competitor, then these two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companies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proposed the plan taking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advantage of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 MCU.</a:t>
            </a:r>
          </a:p>
          <a:p>
            <a:pPr>
              <a:spcBef>
                <a:spcPct val="20000"/>
              </a:spcBef>
            </a:pP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Panasonic propose the VC1600 (10-site built-in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MCU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)  at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 and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Osaka.</a:t>
            </a:r>
          </a:p>
          <a:p>
            <a:pPr>
              <a:spcBef>
                <a:spcPct val="20000"/>
              </a:spcBef>
            </a:pP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Hearing the </a:t>
            </a:r>
            <a:r>
              <a:rPr lang="en-US" altLang="ja-JP" sz="120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conference operation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form, confirmed that connection will fit within 10-site.</a:t>
            </a:r>
            <a:endParaRPr lang="ja-JP" altLang="en-US" sz="12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6328250" y="4436563"/>
            <a:ext cx="533405" cy="521385"/>
            <a:chOff x="6144485" y="4528596"/>
            <a:chExt cx="533405" cy="521385"/>
          </a:xfrm>
        </p:grpSpPr>
        <p:sp>
          <p:nvSpPr>
            <p:cNvPr id="81" name="円/楕円 80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82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7" name="円形吹き出し 106"/>
          <p:cNvSpPr/>
          <p:nvPr/>
        </p:nvSpPr>
        <p:spPr bwMode="auto">
          <a:xfrm>
            <a:off x="2800079" y="4509120"/>
            <a:ext cx="1425523" cy="324036"/>
          </a:xfrm>
          <a:prstGeom prst="wedgeEllipseCallout">
            <a:avLst>
              <a:gd name="adj1" fmla="val 35955"/>
              <a:gd name="adj2" fmla="val 131277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none" lIns="91440" tIns="1080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rgbClr val="FFFFFF"/>
                </a:solidFill>
                <a:latin typeface="+mn-lt"/>
              </a:rPr>
              <a:t>Key Point</a:t>
            </a:r>
            <a:endParaRPr lang="ja-JP" altLang="en-US" sz="1400" dirty="0" smtClean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134" name="グループ化 133"/>
          <p:cNvGrpSpPr/>
          <p:nvPr/>
        </p:nvGrpSpPr>
        <p:grpSpPr>
          <a:xfrm>
            <a:off x="5719795" y="2312875"/>
            <a:ext cx="1321437" cy="1167319"/>
            <a:chOff x="4273416" y="2061393"/>
            <a:chExt cx="1321437" cy="1083796"/>
          </a:xfrm>
        </p:grpSpPr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830" y="2817289"/>
              <a:ext cx="185839" cy="152201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980" y="2168860"/>
              <a:ext cx="623714" cy="468052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646" y="2473619"/>
              <a:ext cx="1034244" cy="421778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5422" y="2179089"/>
              <a:ext cx="248605" cy="278160"/>
            </a:xfrm>
            <a:prstGeom prst="rect">
              <a:avLst/>
            </a:prstGeom>
          </p:spPr>
        </p:pic>
        <p:sp>
          <p:nvSpPr>
            <p:cNvPr id="139" name="テキスト ボックス 138"/>
            <p:cNvSpPr txBox="1"/>
            <p:nvPr/>
          </p:nvSpPr>
          <p:spPr>
            <a:xfrm>
              <a:off x="4309421" y="2828608"/>
              <a:ext cx="899338" cy="257179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KX-VC1600</a:t>
              </a:r>
            </a:p>
            <a:p>
              <a:r>
                <a:rPr lang="ja-JP" altLang="en-US" sz="600" dirty="0" smtClean="0">
                  <a:solidFill>
                    <a:srgbClr val="000000"/>
                  </a:solidFill>
                  <a:latin typeface="+mn-lt"/>
                </a:rPr>
                <a:t>＋</a:t>
              </a:r>
              <a:r>
                <a:rPr lang="ja-JP" altLang="en-US" sz="600" dirty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KX-VCS304W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4273416" y="2452603"/>
              <a:ext cx="779843" cy="171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41" name="角丸四角形 140"/>
            <p:cNvSpPr/>
            <p:nvPr/>
          </p:nvSpPr>
          <p:spPr bwMode="auto">
            <a:xfrm>
              <a:off x="4309420" y="2061393"/>
              <a:ext cx="1285433" cy="1083796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42" name="Rectangle 1475"/>
          <p:cNvSpPr>
            <a:spLocks noChangeArrowheads="1"/>
          </p:cNvSpPr>
          <p:nvPr/>
        </p:nvSpPr>
        <p:spPr bwMode="auto">
          <a:xfrm>
            <a:off x="5728000" y="2158293"/>
            <a:ext cx="1277228" cy="226591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square" lIns="36000" tIns="36000" rIns="36000" bIns="36000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10-site connection</a:t>
            </a:r>
            <a:endParaRPr lang="ja-JP" altLang="en-US" sz="1000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Rectangle 1475"/>
          <p:cNvSpPr>
            <a:spLocks noChangeArrowheads="1"/>
          </p:cNvSpPr>
          <p:nvPr/>
        </p:nvSpPr>
        <p:spPr bwMode="auto">
          <a:xfrm>
            <a:off x="7432342" y="4943025"/>
            <a:ext cx="915745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Osaka Branch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4" name="グループ化 143"/>
          <p:cNvGrpSpPr/>
          <p:nvPr/>
        </p:nvGrpSpPr>
        <p:grpSpPr>
          <a:xfrm>
            <a:off x="8348087" y="3902309"/>
            <a:ext cx="1321437" cy="1167319"/>
            <a:chOff x="4273416" y="2061393"/>
            <a:chExt cx="1321437" cy="1083796"/>
          </a:xfrm>
        </p:grpSpPr>
        <p:pic>
          <p:nvPicPr>
            <p:cNvPr id="145" name="図 14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830" y="2817289"/>
              <a:ext cx="185839" cy="152201"/>
            </a:xfrm>
            <a:prstGeom prst="rect">
              <a:avLst/>
            </a:prstGeom>
          </p:spPr>
        </p:pic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980" y="2168860"/>
              <a:ext cx="623714" cy="468052"/>
            </a:xfrm>
            <a:prstGeom prst="rect">
              <a:avLst/>
            </a:prstGeom>
          </p:spPr>
        </p:pic>
        <p:pic>
          <p:nvPicPr>
            <p:cNvPr id="147" name="図 1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646" y="2473619"/>
              <a:ext cx="1034244" cy="421778"/>
            </a:xfrm>
            <a:prstGeom prst="rect">
              <a:avLst/>
            </a:prstGeom>
          </p:spPr>
        </p:pic>
        <p:pic>
          <p:nvPicPr>
            <p:cNvPr id="148" name="図 14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5422" y="2179089"/>
              <a:ext cx="248605" cy="278160"/>
            </a:xfrm>
            <a:prstGeom prst="rect">
              <a:avLst/>
            </a:prstGeom>
          </p:spPr>
        </p:pic>
        <p:sp>
          <p:nvSpPr>
            <p:cNvPr id="150" name="テキスト ボックス 149"/>
            <p:cNvSpPr txBox="1"/>
            <p:nvPr/>
          </p:nvSpPr>
          <p:spPr>
            <a:xfrm>
              <a:off x="4309421" y="2828608"/>
              <a:ext cx="899338" cy="257179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KX-VC1600</a:t>
              </a:r>
            </a:p>
            <a:p>
              <a:r>
                <a:rPr lang="ja-JP" altLang="en-US" sz="600" dirty="0" smtClean="0">
                  <a:solidFill>
                    <a:srgbClr val="000000"/>
                  </a:solidFill>
                  <a:latin typeface="+mn-lt"/>
                </a:rPr>
                <a:t>＋ </a:t>
              </a:r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KX-VCS304W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4273416" y="2452603"/>
              <a:ext cx="779843" cy="171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52" name="角丸四角形 151"/>
            <p:cNvSpPr/>
            <p:nvPr/>
          </p:nvSpPr>
          <p:spPr bwMode="auto">
            <a:xfrm>
              <a:off x="4309420" y="2061393"/>
              <a:ext cx="1285433" cy="1083796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53" name="Rectangle 1475"/>
          <p:cNvSpPr>
            <a:spLocks noChangeArrowheads="1"/>
          </p:cNvSpPr>
          <p:nvPr/>
        </p:nvSpPr>
        <p:spPr bwMode="auto">
          <a:xfrm>
            <a:off x="8308814" y="3753036"/>
            <a:ext cx="1396714" cy="226591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square" lIns="36000" tIns="36000" rIns="36000" bIns="36000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10-site connection</a:t>
            </a:r>
            <a:endParaRPr lang="ja-JP" altLang="en-US" sz="1000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4" name="グループ化 153"/>
          <p:cNvGrpSpPr/>
          <p:nvPr/>
        </p:nvGrpSpPr>
        <p:grpSpPr>
          <a:xfrm>
            <a:off x="8276079" y="3137944"/>
            <a:ext cx="533405" cy="521385"/>
            <a:chOff x="6144485" y="4528596"/>
            <a:chExt cx="533405" cy="521385"/>
          </a:xfrm>
        </p:grpSpPr>
        <p:sp>
          <p:nvSpPr>
            <p:cNvPr id="155" name="円/楕円 154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6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" name="グループ化 156"/>
          <p:cNvGrpSpPr/>
          <p:nvPr/>
        </p:nvGrpSpPr>
        <p:grpSpPr>
          <a:xfrm>
            <a:off x="5476253" y="3664175"/>
            <a:ext cx="533405" cy="521385"/>
            <a:chOff x="6144485" y="4528596"/>
            <a:chExt cx="533405" cy="521385"/>
          </a:xfrm>
        </p:grpSpPr>
        <p:sp>
          <p:nvSpPr>
            <p:cNvPr id="158" name="円/楕円 15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9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1" name="図 1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595" y="2840796"/>
            <a:ext cx="185839" cy="152201"/>
          </a:xfrm>
          <a:prstGeom prst="rect">
            <a:avLst/>
          </a:prstGeom>
        </p:spPr>
      </p:pic>
      <p:pic>
        <p:nvPicPr>
          <p:cNvPr id="162" name="図 1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591" y="2192724"/>
            <a:ext cx="623714" cy="468052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411" y="2497126"/>
            <a:ext cx="1034244" cy="421778"/>
          </a:xfrm>
          <a:prstGeom prst="rect">
            <a:avLst/>
          </a:prstGeom>
        </p:spPr>
      </p:pic>
      <p:pic>
        <p:nvPicPr>
          <p:cNvPr id="164" name="図 1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187" y="2202596"/>
            <a:ext cx="248605" cy="278160"/>
          </a:xfrm>
          <a:prstGeom prst="rect">
            <a:avLst/>
          </a:prstGeom>
        </p:spPr>
      </p:pic>
      <p:sp>
        <p:nvSpPr>
          <p:cNvPr id="165" name="テキスト ボックス 164"/>
          <p:cNvSpPr txBox="1"/>
          <p:nvPr/>
        </p:nvSpPr>
        <p:spPr>
          <a:xfrm>
            <a:off x="8403680" y="2812286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KX-VC1300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8248181" y="2476110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GP-VD131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9" name="角丸四角形 168"/>
          <p:cNvSpPr/>
          <p:nvPr/>
        </p:nvSpPr>
        <p:spPr bwMode="auto">
          <a:xfrm>
            <a:off x="8276079" y="2181800"/>
            <a:ext cx="1285433" cy="802655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70" name="図 1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735" y="4974666"/>
            <a:ext cx="185839" cy="152201"/>
          </a:xfrm>
          <a:prstGeom prst="rect">
            <a:avLst/>
          </a:prstGeom>
        </p:spPr>
      </p:pic>
      <p:pic>
        <p:nvPicPr>
          <p:cNvPr id="171" name="図 1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731" y="4326594"/>
            <a:ext cx="623714" cy="468052"/>
          </a:xfrm>
          <a:prstGeom prst="rect">
            <a:avLst/>
          </a:prstGeom>
        </p:spPr>
      </p:pic>
      <p:pic>
        <p:nvPicPr>
          <p:cNvPr id="172" name="図 1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551" y="4630996"/>
            <a:ext cx="1034244" cy="421778"/>
          </a:xfrm>
          <a:prstGeom prst="rect">
            <a:avLst/>
          </a:prstGeom>
        </p:spPr>
      </p:pic>
      <p:pic>
        <p:nvPicPr>
          <p:cNvPr id="173" name="図 1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327" y="4336466"/>
            <a:ext cx="248605" cy="278160"/>
          </a:xfrm>
          <a:prstGeom prst="rect">
            <a:avLst/>
          </a:prstGeom>
        </p:spPr>
      </p:pic>
      <p:sp>
        <p:nvSpPr>
          <p:cNvPr id="174" name="テキスト ボックス 173"/>
          <p:cNvSpPr txBox="1"/>
          <p:nvPr/>
        </p:nvSpPr>
        <p:spPr>
          <a:xfrm>
            <a:off x="4654820" y="4946156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KX-VC1300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4499321" y="4609980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GP-VD131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6" name="角丸四角形 175"/>
          <p:cNvSpPr/>
          <p:nvPr/>
        </p:nvSpPr>
        <p:spPr bwMode="auto">
          <a:xfrm>
            <a:off x="4527219" y="4315670"/>
            <a:ext cx="1285433" cy="802655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80" name="直線コネクタ 179"/>
          <p:cNvCxnSpPr>
            <a:endCxn id="81" idx="6"/>
          </p:cNvCxnSpPr>
          <p:nvPr/>
        </p:nvCxnSpPr>
        <p:spPr bwMode="auto">
          <a:xfrm flipH="1">
            <a:off x="6861655" y="3759780"/>
            <a:ext cx="211672" cy="1139288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Rectangle 1475"/>
          <p:cNvSpPr>
            <a:spLocks noChangeArrowheads="1"/>
          </p:cNvSpPr>
          <p:nvPr/>
        </p:nvSpPr>
        <p:spPr bwMode="auto">
          <a:xfrm>
            <a:off x="5742956" y="4603817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Branch6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Rectangle 1475"/>
          <p:cNvSpPr>
            <a:spLocks noChangeArrowheads="1"/>
          </p:cNvSpPr>
          <p:nvPr/>
        </p:nvSpPr>
        <p:spPr bwMode="auto">
          <a:xfrm>
            <a:off x="4939373" y="4006500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Branch7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Rectangle 1475"/>
          <p:cNvSpPr>
            <a:spLocks noChangeArrowheads="1"/>
          </p:cNvSpPr>
          <p:nvPr/>
        </p:nvSpPr>
        <p:spPr bwMode="auto">
          <a:xfrm>
            <a:off x="7107727" y="2447912"/>
            <a:ext cx="79223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Branch2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Rectangle 1475"/>
          <p:cNvSpPr>
            <a:spLocks noChangeArrowheads="1"/>
          </p:cNvSpPr>
          <p:nvPr/>
        </p:nvSpPr>
        <p:spPr bwMode="auto">
          <a:xfrm>
            <a:off x="7685998" y="2636912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Branch3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Rectangle 1475"/>
          <p:cNvSpPr>
            <a:spLocks noChangeArrowheads="1"/>
          </p:cNvSpPr>
          <p:nvPr/>
        </p:nvSpPr>
        <p:spPr bwMode="auto">
          <a:xfrm>
            <a:off x="8210302" y="2985460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Branch4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7" name="直線コネクタ 186"/>
          <p:cNvCxnSpPr/>
          <p:nvPr/>
        </p:nvCxnSpPr>
        <p:spPr bwMode="auto">
          <a:xfrm flipH="1">
            <a:off x="6361652" y="3852645"/>
            <a:ext cx="632098" cy="689749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直線コネクタ 187"/>
          <p:cNvCxnSpPr>
            <a:endCxn id="158" idx="7"/>
          </p:cNvCxnSpPr>
          <p:nvPr/>
        </p:nvCxnSpPr>
        <p:spPr bwMode="auto">
          <a:xfrm flipH="1">
            <a:off x="5931543" y="3741810"/>
            <a:ext cx="1375692" cy="348132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直線コネクタ 188"/>
          <p:cNvCxnSpPr/>
          <p:nvPr/>
        </p:nvCxnSpPr>
        <p:spPr bwMode="auto">
          <a:xfrm flipH="1" flipV="1">
            <a:off x="5694907" y="3586069"/>
            <a:ext cx="740474" cy="188941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直線コネクタ 189"/>
          <p:cNvCxnSpPr/>
          <p:nvPr/>
        </p:nvCxnSpPr>
        <p:spPr bwMode="auto">
          <a:xfrm>
            <a:off x="7040533" y="3852645"/>
            <a:ext cx="809262" cy="1061183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線コネクタ 190"/>
          <p:cNvCxnSpPr/>
          <p:nvPr/>
        </p:nvCxnSpPr>
        <p:spPr bwMode="auto">
          <a:xfrm flipH="1">
            <a:off x="7040533" y="3295679"/>
            <a:ext cx="797803" cy="556966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直線コネクタ 191"/>
          <p:cNvCxnSpPr/>
          <p:nvPr/>
        </p:nvCxnSpPr>
        <p:spPr bwMode="auto">
          <a:xfrm flipH="1">
            <a:off x="6993750" y="3161381"/>
            <a:ext cx="445685" cy="691264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直線コネクタ 192"/>
          <p:cNvCxnSpPr/>
          <p:nvPr/>
        </p:nvCxnSpPr>
        <p:spPr bwMode="auto">
          <a:xfrm flipV="1">
            <a:off x="7040533" y="3619872"/>
            <a:ext cx="1315847" cy="232773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グループ化 79"/>
          <p:cNvGrpSpPr/>
          <p:nvPr/>
        </p:nvGrpSpPr>
        <p:grpSpPr>
          <a:xfrm>
            <a:off x="6181108" y="3490722"/>
            <a:ext cx="1718850" cy="748551"/>
            <a:chOff x="4821771" y="4754600"/>
            <a:chExt cx="1718850" cy="748551"/>
          </a:xfrm>
          <a:solidFill>
            <a:schemeClr val="accent1">
              <a:alpha val="0"/>
            </a:schemeClr>
          </a:solidFill>
        </p:grpSpPr>
        <p:pic>
          <p:nvPicPr>
            <p:cNvPr id="84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86" name="Rectangle 1475"/>
            <p:cNvSpPr>
              <a:spLocks noChangeArrowheads="1"/>
            </p:cNvSpPr>
            <p:nvPr/>
          </p:nvSpPr>
          <p:spPr bwMode="auto">
            <a:xfrm>
              <a:off x="4835225" y="4934620"/>
              <a:ext cx="1658267" cy="4020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20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VPN</a:t>
              </a:r>
            </a:p>
          </p:txBody>
        </p:sp>
      </p:grpSp>
      <p:sp>
        <p:nvSpPr>
          <p:cNvPr id="181" name="Rectangle 1475"/>
          <p:cNvSpPr>
            <a:spLocks noChangeArrowheads="1"/>
          </p:cNvSpPr>
          <p:nvPr/>
        </p:nvSpPr>
        <p:spPr bwMode="auto">
          <a:xfrm>
            <a:off x="6218973" y="4957948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Branch5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Text Box 45"/>
          <p:cNvSpPr txBox="1">
            <a:spLocks noChangeArrowheads="1"/>
          </p:cNvSpPr>
          <p:nvPr/>
        </p:nvSpPr>
        <p:spPr bwMode="auto">
          <a:xfrm>
            <a:off x="95653" y="0"/>
            <a:ext cx="9823808" cy="57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HDVC Case Study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Retailer-1</a:t>
            </a:r>
            <a:endParaRPr lang="ja-JP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1582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>
          <a:solidFill>
            <a:srgbClr val="FF0000"/>
          </a:solidFill>
        </a:ln>
        <a:effectLst/>
        <a:extLst/>
      </a:spPr>
      <a:bodyPr wrap="square" lIns="90000" tIns="46681" rIns="90000" bIns="46681" anchor="ctr">
        <a:spAutoFit/>
      </a:bodyPr>
      <a:lstStyle>
        <a:defPPr eaLnBrk="1" hangingPunct="1">
          <a:spcBef>
            <a:spcPct val="20000"/>
          </a:spcBef>
          <a:defRPr sz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080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18011</TotalTime>
  <Words>201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1_デザインの設定</vt:lpstr>
      <vt:lpstr>2_デザインの設定</vt:lpstr>
      <vt:lpstr>標準デザイン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574</cp:revision>
  <cp:lastPrinted>2014-10-27T05:53:30Z</cp:lastPrinted>
  <dcterms:created xsi:type="dcterms:W3CDTF">2010-03-25T23:42:58Z</dcterms:created>
  <dcterms:modified xsi:type="dcterms:W3CDTF">2016-01-21T00:40:23Z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