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01" r:id="rId2"/>
    <p:sldMasterId id="2147483713" r:id="rId3"/>
    <p:sldMasterId id="2147483726" r:id="rId4"/>
  </p:sldMasterIdLst>
  <p:notesMasterIdLst>
    <p:notesMasterId r:id="rId6"/>
  </p:notesMasterIdLst>
  <p:sldIdLst>
    <p:sldId id="776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8" autoAdjust="0"/>
    <p:restoredTop sz="91667" autoAdjust="0"/>
  </p:normalViewPr>
  <p:slideViewPr>
    <p:cSldViewPr snapToObjects="1">
      <p:cViewPr>
        <p:scale>
          <a:sx n="90" d="100"/>
          <a:sy n="90" d="100"/>
        </p:scale>
        <p:origin x="-216" y="-72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92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380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74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858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04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457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89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6002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8299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3046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3140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273050" y="6624638"/>
            <a:ext cx="9109075" cy="0"/>
          </a:xfrm>
          <a:prstGeom prst="line">
            <a:avLst/>
          </a:prstGeom>
          <a:noFill/>
          <a:ln w="6350">
            <a:solidFill>
              <a:srgbClr val="0066FF">
                <a:alpha val="50195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ctr"/>
            <a:endParaRPr lang="ja-JP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-66762" y="45504"/>
            <a:ext cx="9001125" cy="6111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HD</a:t>
            </a:r>
            <a:r>
              <a:rPr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コム新製品納入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事例　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株式会社スギヨ</a:t>
            </a:r>
            <a:r>
              <a:rPr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様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endParaRPr lang="ja-JP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0" y="656779"/>
            <a:ext cx="9906000" cy="39595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ja-JP" altLang="en-US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r>
              <a:rPr lang="ja-JP" altLang="en-US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＞ </a:t>
            </a:r>
            <a:r>
              <a:rPr lang="en-US" altLang="ja-JP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High sound and Video quality,  low cost, 7-site connection ability.</a:t>
            </a:r>
            <a:endParaRPr lang="ja-JP" altLang="en-US" b="1" dirty="0">
              <a:solidFill>
                <a:srgbClr val="FFFFFF"/>
              </a:solidFill>
              <a:latin typeface="+mj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AutoShape 60"/>
          <p:cNvSpPr>
            <a:spLocks noChangeArrowheads="1"/>
          </p:cNvSpPr>
          <p:nvPr/>
        </p:nvSpPr>
        <p:spPr bwMode="auto">
          <a:xfrm>
            <a:off x="32742" y="1178397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Background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Text Box 167"/>
          <p:cNvSpPr txBox="1">
            <a:spLocks noChangeArrowheads="1"/>
          </p:cNvSpPr>
          <p:nvPr/>
        </p:nvSpPr>
        <p:spPr bwMode="auto">
          <a:xfrm>
            <a:off x="56456" y="1414114"/>
            <a:ext cx="4816360" cy="934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Their factories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and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branches are located at 7-site in Japan and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1-site in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USA. 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They want to create the systems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that respond quickly to incidents and accidents related to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Arial Unicode MS" panose="020B0604020202020204" pitchFamily="50" charset="-128"/>
                <a:cs typeface="Calibri" panose="020F0502020204030204" pitchFamily="34" charset="0"/>
              </a:rPr>
              <a:t>their  products.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Arial Unicode MS" panose="020B0604020202020204" pitchFamily="50" charset="-128"/>
              <a:cs typeface="Calibri" panose="020F0502020204030204" pitchFamily="34" charset="0"/>
            </a:endParaRP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92460" y="4558568"/>
            <a:ext cx="4104456" cy="141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&lt;Japan&gt;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KX-VC1600 1pc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 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KX-VC1300 6pcs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GP-VD131   7pcs   - KX-VCS703 (for USA)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&lt;USA&gt;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KX-VC1300 1pcs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GP-VD131×1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KX-VCS703</a:t>
            </a:r>
          </a:p>
          <a:p>
            <a:pPr eaLnBrk="1" hangingPunct="1"/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31155" y="4165141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107339" y="3679617"/>
            <a:ext cx="1260140" cy="64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Executive meetings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Production meetings</a:t>
            </a: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0452" y="3338637"/>
            <a:ext cx="204152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Use of HDVC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Rectangle 213"/>
          <p:cNvSpPr>
            <a:spLocks noChangeArrowheads="1"/>
          </p:cNvSpPr>
          <p:nvPr/>
        </p:nvSpPr>
        <p:spPr bwMode="auto">
          <a:xfrm>
            <a:off x="39723" y="2600908"/>
            <a:ext cx="4899650" cy="658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Head Quarter 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Factory1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Factory2 - Factory3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Factory4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Branch1  - Branch2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USA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Total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8-site</a:t>
            </a:r>
            <a:endParaRPr lang="en-US" altLang="ja-JP" sz="14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32742" y="2366529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Rectangle 213"/>
          <p:cNvSpPr>
            <a:spLocks noChangeArrowheads="1"/>
          </p:cNvSpPr>
          <p:nvPr/>
        </p:nvSpPr>
        <p:spPr bwMode="auto">
          <a:xfrm>
            <a:off x="82712" y="6309320"/>
            <a:ext cx="6733168" cy="52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6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Introduce </a:t>
            </a:r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more HDVC to other </a:t>
            </a:r>
            <a:r>
              <a:rPr lang="en-US" altLang="ja-JP" sz="16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offices</a:t>
            </a:r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lang="en-US" altLang="ja-JP" sz="16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AutoShape 60"/>
          <p:cNvSpPr>
            <a:spLocks noChangeArrowheads="1"/>
          </p:cNvSpPr>
          <p:nvPr/>
        </p:nvSpPr>
        <p:spPr bwMode="auto">
          <a:xfrm>
            <a:off x="72426" y="6026564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Further Plan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AutoShape 60"/>
          <p:cNvSpPr>
            <a:spLocks noChangeArrowheads="1"/>
          </p:cNvSpPr>
          <p:nvPr/>
        </p:nvSpPr>
        <p:spPr bwMode="auto">
          <a:xfrm>
            <a:off x="5424901" y="1214401"/>
            <a:ext cx="1940367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Benefit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ストライプ矢印 74"/>
          <p:cNvSpPr/>
          <p:nvPr/>
        </p:nvSpPr>
        <p:spPr bwMode="auto">
          <a:xfrm>
            <a:off x="4794436" y="1376772"/>
            <a:ext cx="482600" cy="733425"/>
          </a:xfrm>
          <a:prstGeom prst="stripedRightArrow">
            <a:avLst/>
          </a:prstGeom>
          <a:solidFill>
            <a:srgbClr val="99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sx="88000" sy="88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ja-JP" altLang="en-US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368824" y="2762136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61740" y="1815319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 Box 167"/>
          <p:cNvSpPr txBox="1">
            <a:spLocks noChangeArrowheads="1"/>
          </p:cNvSpPr>
          <p:nvPr/>
        </p:nvSpPr>
        <p:spPr bwMode="auto">
          <a:xfrm>
            <a:off x="5313040" y="1629556"/>
            <a:ext cx="4562130" cy="503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After installation, meetings by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 have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been held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more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than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expected. </a:t>
            </a:r>
          </a:p>
        </p:txBody>
      </p:sp>
      <p:grpSp>
        <p:nvGrpSpPr>
          <p:cNvPr id="66" name="グループ化 65"/>
          <p:cNvGrpSpPr/>
          <p:nvPr/>
        </p:nvGrpSpPr>
        <p:grpSpPr>
          <a:xfrm>
            <a:off x="4872816" y="2907615"/>
            <a:ext cx="942109" cy="751714"/>
            <a:chOff x="6906491" y="5496685"/>
            <a:chExt cx="942109" cy="751714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6906491" y="5978236"/>
              <a:ext cx="942109" cy="27016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78" name="Picture 14" descr="D:\共有\大川様\PPTネタ\本社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232" y="5496685"/>
              <a:ext cx="655484" cy="73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" name="Rectangle 1475"/>
          <p:cNvSpPr>
            <a:spLocks noChangeArrowheads="1"/>
          </p:cNvSpPr>
          <p:nvPr/>
        </p:nvSpPr>
        <p:spPr bwMode="auto">
          <a:xfrm>
            <a:off x="4722428" y="2670175"/>
            <a:ext cx="1056529" cy="24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Head Quarter</a:t>
            </a:r>
            <a:endParaRPr lang="ja-JP" altLang="en-US" sz="10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7737842" y="3256157"/>
            <a:ext cx="533405" cy="521385"/>
            <a:chOff x="6144485" y="4528596"/>
            <a:chExt cx="533405" cy="521385"/>
          </a:xfrm>
        </p:grpSpPr>
        <p:sp>
          <p:nvSpPr>
            <p:cNvPr id="119" name="円/楕円 118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0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6" name="グループ化 235"/>
          <p:cNvGrpSpPr/>
          <p:nvPr/>
        </p:nvGrpSpPr>
        <p:grpSpPr>
          <a:xfrm>
            <a:off x="7717112" y="4814098"/>
            <a:ext cx="533405" cy="521385"/>
            <a:chOff x="6144485" y="4528596"/>
            <a:chExt cx="533405" cy="521385"/>
          </a:xfrm>
        </p:grpSpPr>
        <p:sp>
          <p:nvSpPr>
            <p:cNvPr id="237" name="円/楕円 236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238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7" name="グループ化 86"/>
          <p:cNvGrpSpPr/>
          <p:nvPr/>
        </p:nvGrpSpPr>
        <p:grpSpPr>
          <a:xfrm>
            <a:off x="7105339" y="2925168"/>
            <a:ext cx="533405" cy="521385"/>
            <a:chOff x="6144485" y="4528596"/>
            <a:chExt cx="533405" cy="521385"/>
          </a:xfrm>
        </p:grpSpPr>
        <p:sp>
          <p:nvSpPr>
            <p:cNvPr id="88" name="円/楕円 8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89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1" name="グループ化 100"/>
          <p:cNvGrpSpPr/>
          <p:nvPr/>
        </p:nvGrpSpPr>
        <p:grpSpPr>
          <a:xfrm>
            <a:off x="6121733" y="5101354"/>
            <a:ext cx="533405" cy="521385"/>
            <a:chOff x="6144485" y="4528596"/>
            <a:chExt cx="533405" cy="521385"/>
          </a:xfrm>
        </p:grpSpPr>
        <p:sp>
          <p:nvSpPr>
            <p:cNvPr id="102" name="円/楕円 101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03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3" name="グループ化 72"/>
          <p:cNvGrpSpPr/>
          <p:nvPr/>
        </p:nvGrpSpPr>
        <p:grpSpPr>
          <a:xfrm>
            <a:off x="7122302" y="5069043"/>
            <a:ext cx="533405" cy="521385"/>
            <a:chOff x="6144485" y="4528596"/>
            <a:chExt cx="533405" cy="521385"/>
          </a:xfrm>
        </p:grpSpPr>
        <p:sp>
          <p:nvSpPr>
            <p:cNvPr id="81" name="円/楕円 80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82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9" name="グループ化 228"/>
          <p:cNvGrpSpPr/>
          <p:nvPr/>
        </p:nvGrpSpPr>
        <p:grpSpPr>
          <a:xfrm>
            <a:off x="5669610" y="2319090"/>
            <a:ext cx="1321437" cy="1025762"/>
            <a:chOff x="5719795" y="2312876"/>
            <a:chExt cx="1321437" cy="1025762"/>
          </a:xfrm>
        </p:grpSpPr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1209" y="3127024"/>
              <a:ext cx="185839" cy="163930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9359" y="2428624"/>
              <a:ext cx="623714" cy="504123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6025" y="2756869"/>
              <a:ext cx="1034244" cy="454282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1801" y="2439641"/>
              <a:ext cx="248605" cy="299596"/>
            </a:xfrm>
            <a:prstGeom prst="rect">
              <a:avLst/>
            </a:prstGeom>
          </p:spPr>
        </p:pic>
        <p:sp>
          <p:nvSpPr>
            <p:cNvPr id="139" name="テキスト ボックス 138"/>
            <p:cNvSpPr txBox="1"/>
            <p:nvPr/>
          </p:nvSpPr>
          <p:spPr>
            <a:xfrm>
              <a:off x="5755800" y="3139216"/>
              <a:ext cx="899338" cy="184666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KX-VC1600</a:t>
              </a:r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5719795" y="2734234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41" name="角丸四角形 140"/>
            <p:cNvSpPr/>
            <p:nvPr/>
          </p:nvSpPr>
          <p:spPr bwMode="auto">
            <a:xfrm>
              <a:off x="5755799" y="2312876"/>
              <a:ext cx="1285433" cy="1025762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7796969" y="4031880"/>
            <a:ext cx="533405" cy="521385"/>
            <a:chOff x="6144485" y="4528596"/>
            <a:chExt cx="533405" cy="521385"/>
          </a:xfrm>
        </p:grpSpPr>
        <p:sp>
          <p:nvSpPr>
            <p:cNvPr id="155" name="円/楕円 154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6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" name="グループ化 156"/>
          <p:cNvGrpSpPr/>
          <p:nvPr/>
        </p:nvGrpSpPr>
        <p:grpSpPr>
          <a:xfrm>
            <a:off x="4505108" y="5172140"/>
            <a:ext cx="533405" cy="521385"/>
            <a:chOff x="6144485" y="4528596"/>
            <a:chExt cx="533405" cy="521385"/>
          </a:xfrm>
        </p:grpSpPr>
        <p:sp>
          <p:nvSpPr>
            <p:cNvPr id="158" name="円/楕円 15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9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グループ化 2"/>
          <p:cNvGrpSpPr/>
          <p:nvPr/>
        </p:nvGrpSpPr>
        <p:grpSpPr>
          <a:xfrm>
            <a:off x="7224702" y="5682601"/>
            <a:ext cx="1313331" cy="815152"/>
            <a:chOff x="8248181" y="2181800"/>
            <a:chExt cx="1313331" cy="815152"/>
          </a:xfrm>
        </p:grpSpPr>
        <p:pic>
          <p:nvPicPr>
            <p:cNvPr id="161" name="図 16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162" name="図 1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163" name="図 16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164" name="図 16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165" name="テキスト ボックス 164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69" name="角丸四角形 168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974922" y="5754001"/>
            <a:ext cx="1313331" cy="815152"/>
            <a:chOff x="4499321" y="4315670"/>
            <a:chExt cx="1313331" cy="815152"/>
          </a:xfrm>
        </p:grpSpPr>
        <p:pic>
          <p:nvPicPr>
            <p:cNvPr id="170" name="図 16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0735" y="4974666"/>
              <a:ext cx="185839" cy="152201"/>
            </a:xfrm>
            <a:prstGeom prst="rect">
              <a:avLst/>
            </a:prstGeom>
          </p:spPr>
        </p:pic>
        <p:pic>
          <p:nvPicPr>
            <p:cNvPr id="171" name="図 17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1731" y="4326594"/>
              <a:ext cx="623714" cy="468052"/>
            </a:xfrm>
            <a:prstGeom prst="rect">
              <a:avLst/>
            </a:prstGeom>
          </p:spPr>
        </p:pic>
        <p:pic>
          <p:nvPicPr>
            <p:cNvPr id="172" name="図 17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551" y="4630996"/>
              <a:ext cx="1034244" cy="421778"/>
            </a:xfrm>
            <a:prstGeom prst="rect">
              <a:avLst/>
            </a:prstGeom>
          </p:spPr>
        </p:pic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1327" y="4336466"/>
              <a:ext cx="248605" cy="278160"/>
            </a:xfrm>
            <a:prstGeom prst="rect">
              <a:avLst/>
            </a:prstGeom>
          </p:spPr>
        </p:pic>
        <p:sp>
          <p:nvSpPr>
            <p:cNvPr id="174" name="テキスト ボックス 173"/>
            <p:cNvSpPr txBox="1"/>
            <p:nvPr/>
          </p:nvSpPr>
          <p:spPr>
            <a:xfrm>
              <a:off x="4654820" y="494615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4499321" y="460998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76" name="角丸四角形 175"/>
            <p:cNvSpPr/>
            <p:nvPr/>
          </p:nvSpPr>
          <p:spPr bwMode="auto">
            <a:xfrm>
              <a:off x="4527219" y="431567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cxnSp>
        <p:nvCxnSpPr>
          <p:cNvPr id="180" name="直線コネクタ 179"/>
          <p:cNvCxnSpPr>
            <a:endCxn id="81" idx="1"/>
          </p:cNvCxnSpPr>
          <p:nvPr/>
        </p:nvCxnSpPr>
        <p:spPr bwMode="auto">
          <a:xfrm>
            <a:off x="6844025" y="4315670"/>
            <a:ext cx="356392" cy="1179140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Rectangle 1475"/>
          <p:cNvSpPr>
            <a:spLocks noChangeArrowheads="1"/>
          </p:cNvSpPr>
          <p:nvPr/>
        </p:nvSpPr>
        <p:spPr bwMode="auto">
          <a:xfrm>
            <a:off x="7045727" y="4888415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Branch1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Rectangle 1475"/>
          <p:cNvSpPr>
            <a:spLocks noChangeArrowheads="1"/>
          </p:cNvSpPr>
          <p:nvPr/>
        </p:nvSpPr>
        <p:spPr bwMode="auto">
          <a:xfrm>
            <a:off x="4525447" y="4991875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USA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Rectangle 1475"/>
          <p:cNvSpPr>
            <a:spLocks noChangeArrowheads="1"/>
          </p:cNvSpPr>
          <p:nvPr/>
        </p:nvSpPr>
        <p:spPr bwMode="auto">
          <a:xfrm>
            <a:off x="7077796" y="2746698"/>
            <a:ext cx="741716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Factory1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Rectangle 1475"/>
          <p:cNvSpPr>
            <a:spLocks noChangeArrowheads="1"/>
          </p:cNvSpPr>
          <p:nvPr/>
        </p:nvSpPr>
        <p:spPr bwMode="auto">
          <a:xfrm>
            <a:off x="7689143" y="3077660"/>
            <a:ext cx="698369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Factory2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Rectangle 1475"/>
          <p:cNvSpPr>
            <a:spLocks noChangeArrowheads="1"/>
          </p:cNvSpPr>
          <p:nvPr/>
        </p:nvSpPr>
        <p:spPr bwMode="auto">
          <a:xfrm>
            <a:off x="7775226" y="3822377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Factory3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9" name="直線コネクタ 188"/>
          <p:cNvCxnSpPr/>
          <p:nvPr/>
        </p:nvCxnSpPr>
        <p:spPr bwMode="auto">
          <a:xfrm flipH="1" flipV="1">
            <a:off x="5694907" y="3586070"/>
            <a:ext cx="1148166" cy="661834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直線コネクタ 189"/>
          <p:cNvCxnSpPr>
            <a:endCxn id="123" idx="2"/>
          </p:cNvCxnSpPr>
          <p:nvPr/>
        </p:nvCxnSpPr>
        <p:spPr bwMode="auto">
          <a:xfrm flipH="1">
            <a:off x="5038513" y="3641315"/>
            <a:ext cx="179351" cy="751937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直線コネクタ 186"/>
          <p:cNvCxnSpPr/>
          <p:nvPr/>
        </p:nvCxnSpPr>
        <p:spPr bwMode="auto">
          <a:xfrm flipH="1">
            <a:off x="6815880" y="3421839"/>
            <a:ext cx="471356" cy="817434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直線コネクタ 187"/>
          <p:cNvCxnSpPr>
            <a:stCxn id="119" idx="3"/>
          </p:cNvCxnSpPr>
          <p:nvPr/>
        </p:nvCxnSpPr>
        <p:spPr bwMode="auto">
          <a:xfrm flipH="1">
            <a:off x="6844025" y="3755399"/>
            <a:ext cx="971932" cy="492505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線コネクタ 190"/>
          <p:cNvCxnSpPr>
            <a:stCxn id="155" idx="2"/>
          </p:cNvCxnSpPr>
          <p:nvPr/>
        </p:nvCxnSpPr>
        <p:spPr bwMode="auto">
          <a:xfrm flipH="1" flipV="1">
            <a:off x="6844025" y="4315670"/>
            <a:ext cx="952944" cy="178715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直線コネクタ 191"/>
          <p:cNvCxnSpPr>
            <a:endCxn id="102" idx="6"/>
          </p:cNvCxnSpPr>
          <p:nvPr/>
        </p:nvCxnSpPr>
        <p:spPr bwMode="auto">
          <a:xfrm flipH="1">
            <a:off x="6655138" y="4239273"/>
            <a:ext cx="187936" cy="1324586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直線コネクタ 192"/>
          <p:cNvCxnSpPr>
            <a:endCxn id="237" idx="1"/>
          </p:cNvCxnSpPr>
          <p:nvPr/>
        </p:nvCxnSpPr>
        <p:spPr bwMode="auto">
          <a:xfrm>
            <a:off x="6815880" y="4247904"/>
            <a:ext cx="979347" cy="991961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グループ化 79"/>
          <p:cNvGrpSpPr/>
          <p:nvPr/>
        </p:nvGrpSpPr>
        <p:grpSpPr>
          <a:xfrm>
            <a:off x="5936857" y="3815294"/>
            <a:ext cx="1718850" cy="748551"/>
            <a:chOff x="4821771" y="4754600"/>
            <a:chExt cx="1718850" cy="748551"/>
          </a:xfrm>
          <a:solidFill>
            <a:schemeClr val="accent2">
              <a:alpha val="0"/>
            </a:schemeClr>
          </a:solidFill>
        </p:grpSpPr>
        <p:pic>
          <p:nvPicPr>
            <p:cNvPr id="84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86" name="Rectangle 1475"/>
            <p:cNvSpPr>
              <a:spLocks noChangeArrowheads="1"/>
            </p:cNvSpPr>
            <p:nvPr/>
          </p:nvSpPr>
          <p:spPr bwMode="auto">
            <a:xfrm>
              <a:off x="4835225" y="4934620"/>
              <a:ext cx="1658267" cy="4020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20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VPN</a:t>
              </a:r>
            </a:p>
          </p:txBody>
        </p:sp>
      </p:grpSp>
      <p:sp>
        <p:nvSpPr>
          <p:cNvPr id="181" name="Rectangle 1475"/>
          <p:cNvSpPr>
            <a:spLocks noChangeArrowheads="1"/>
          </p:cNvSpPr>
          <p:nvPr/>
        </p:nvSpPr>
        <p:spPr bwMode="auto">
          <a:xfrm>
            <a:off x="6055573" y="4901469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Branch2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Rectangle 1475"/>
          <p:cNvSpPr>
            <a:spLocks noChangeArrowheads="1"/>
          </p:cNvSpPr>
          <p:nvPr/>
        </p:nvSpPr>
        <p:spPr bwMode="auto">
          <a:xfrm>
            <a:off x="7520193" y="4581325"/>
            <a:ext cx="820633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Factory4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4" name="直線コネクタ 123"/>
          <p:cNvCxnSpPr>
            <a:endCxn id="158" idx="6"/>
          </p:cNvCxnSpPr>
          <p:nvPr/>
        </p:nvCxnSpPr>
        <p:spPr bwMode="auto">
          <a:xfrm flipH="1">
            <a:off x="5038513" y="4428635"/>
            <a:ext cx="189485" cy="1206010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1" name="グループ化 120"/>
          <p:cNvGrpSpPr/>
          <p:nvPr/>
        </p:nvGrpSpPr>
        <p:grpSpPr>
          <a:xfrm>
            <a:off x="4195925" y="3857349"/>
            <a:ext cx="1718850" cy="748551"/>
            <a:chOff x="4821771" y="4754600"/>
            <a:chExt cx="1718850" cy="748551"/>
          </a:xfrm>
          <a:solidFill>
            <a:schemeClr val="accent2">
              <a:alpha val="0"/>
            </a:schemeClr>
          </a:solidFill>
        </p:grpSpPr>
        <p:pic>
          <p:nvPicPr>
            <p:cNvPr id="122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123" name="Rectangle 1475"/>
            <p:cNvSpPr>
              <a:spLocks noChangeArrowheads="1"/>
            </p:cNvSpPr>
            <p:nvPr/>
          </p:nvSpPr>
          <p:spPr bwMode="auto">
            <a:xfrm>
              <a:off x="4835225" y="4980786"/>
              <a:ext cx="1658267" cy="3097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14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NAT Traversal</a:t>
              </a:r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5727901" y="5671677"/>
            <a:ext cx="1313331" cy="815152"/>
            <a:chOff x="8248181" y="2181800"/>
            <a:chExt cx="1313331" cy="815152"/>
          </a:xfrm>
        </p:grpSpPr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130" name="図 1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131" name="図 13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132" name="テキスト ボックス 131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60" name="角丸四角形 159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8340826" y="4832289"/>
            <a:ext cx="1313331" cy="815152"/>
            <a:chOff x="8248181" y="2181800"/>
            <a:chExt cx="1313331" cy="815152"/>
          </a:xfrm>
        </p:grpSpPr>
        <p:pic>
          <p:nvPicPr>
            <p:cNvPr id="168" name="図 16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177" name="図 17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178" name="図 17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179" name="図 17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194" name="テキスト ボックス 193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95" name="テキスト ボックス 194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96" name="角丸四角形 195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197" name="グループ化 196"/>
          <p:cNvGrpSpPr/>
          <p:nvPr/>
        </p:nvGrpSpPr>
        <p:grpSpPr>
          <a:xfrm>
            <a:off x="8445176" y="3908094"/>
            <a:ext cx="1313331" cy="815152"/>
            <a:chOff x="8248181" y="2181800"/>
            <a:chExt cx="1313331" cy="815152"/>
          </a:xfrm>
        </p:grpSpPr>
        <p:pic>
          <p:nvPicPr>
            <p:cNvPr id="198" name="図 19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199" name="図 19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200" name="図 19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201" name="図 20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202" name="テキスト ボックス 201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04" name="角丸四角形 203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8447245" y="3045896"/>
            <a:ext cx="1313331" cy="815152"/>
            <a:chOff x="8248181" y="2181800"/>
            <a:chExt cx="1313331" cy="815152"/>
          </a:xfrm>
        </p:grpSpPr>
        <p:pic>
          <p:nvPicPr>
            <p:cNvPr id="206" name="図 20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207" name="図 20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208" name="図 20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209" name="図 20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210" name="テキスト ボックス 209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12" name="角丸四角形 211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13" name="グループ化 212"/>
          <p:cNvGrpSpPr/>
          <p:nvPr/>
        </p:nvGrpSpPr>
        <p:grpSpPr>
          <a:xfrm>
            <a:off x="7684160" y="2193332"/>
            <a:ext cx="1313331" cy="815152"/>
            <a:chOff x="8248181" y="2181800"/>
            <a:chExt cx="1313331" cy="815152"/>
          </a:xfrm>
        </p:grpSpPr>
        <p:pic>
          <p:nvPicPr>
            <p:cNvPr id="214" name="図 2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95" y="2840796"/>
              <a:ext cx="185839" cy="152201"/>
            </a:xfrm>
            <a:prstGeom prst="rect">
              <a:avLst/>
            </a:prstGeom>
          </p:spPr>
        </p:pic>
        <p:pic>
          <p:nvPicPr>
            <p:cNvPr id="215" name="図 2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591" y="2192724"/>
              <a:ext cx="623714" cy="468052"/>
            </a:xfrm>
            <a:prstGeom prst="rect">
              <a:avLst/>
            </a:prstGeom>
          </p:spPr>
        </p:pic>
        <p:pic>
          <p:nvPicPr>
            <p:cNvPr id="216" name="図 2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411" y="2497126"/>
              <a:ext cx="1034244" cy="421778"/>
            </a:xfrm>
            <a:prstGeom prst="rect">
              <a:avLst/>
            </a:prstGeom>
          </p:spPr>
        </p:pic>
        <p:pic>
          <p:nvPicPr>
            <p:cNvPr id="217" name="図 2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187" y="2202596"/>
              <a:ext cx="248605" cy="278160"/>
            </a:xfrm>
            <a:prstGeom prst="rect">
              <a:avLst/>
            </a:prstGeom>
          </p:spPr>
        </p:pic>
        <p:sp>
          <p:nvSpPr>
            <p:cNvPr id="218" name="テキスト ボックス 217"/>
            <p:cNvSpPr txBox="1"/>
            <p:nvPr/>
          </p:nvSpPr>
          <p:spPr>
            <a:xfrm>
              <a:off x="8403680" y="2812286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8248181" y="2476110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20" name="角丸四角形 219"/>
            <p:cNvSpPr/>
            <p:nvPr/>
          </p:nvSpPr>
          <p:spPr bwMode="auto">
            <a:xfrm>
              <a:off x="8276079" y="2181800"/>
              <a:ext cx="1285433" cy="80265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pic>
        <p:nvPicPr>
          <p:cNvPr id="230" name="図 2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188" y="4825549"/>
            <a:ext cx="388640" cy="206465"/>
          </a:xfrm>
          <a:prstGeom prst="rect">
            <a:avLst/>
          </a:prstGeom>
        </p:spPr>
      </p:pic>
      <p:sp>
        <p:nvSpPr>
          <p:cNvPr id="134" name="Text Box 45"/>
          <p:cNvSpPr txBox="1">
            <a:spLocks noChangeArrowheads="1"/>
          </p:cNvSpPr>
          <p:nvPr/>
        </p:nvSpPr>
        <p:spPr bwMode="auto">
          <a:xfrm>
            <a:off x="13318" y="6909"/>
            <a:ext cx="9894253" cy="62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HDVC Case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Study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　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Manufacturer-2</a:t>
            </a:r>
            <a:endParaRPr lang="ja-JP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16037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17963</TotalTime>
  <Words>132</Words>
  <Application>Microsoft Office PowerPoint</Application>
  <PresentationFormat>A4 210 x 297 mm</PresentationFormat>
  <Paragraphs>51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1_標準デザイン</vt:lpstr>
      <vt:lpstr>1_デザインの設定</vt:lpstr>
      <vt:lpstr>2_デザインの設定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575</cp:revision>
  <cp:lastPrinted>2014-10-27T05:53:30Z</cp:lastPrinted>
  <dcterms:created xsi:type="dcterms:W3CDTF">2010-03-25T23:42:58Z</dcterms:created>
  <dcterms:modified xsi:type="dcterms:W3CDTF">2016-01-21T00:39:24Z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