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719" r:id="rId2"/>
    <p:sldId id="740" r:id="rId3"/>
    <p:sldId id="720" r:id="rId4"/>
    <p:sldId id="729" r:id="rId5"/>
    <p:sldId id="734" r:id="rId6"/>
    <p:sldId id="739" r:id="rId7"/>
  </p:sldIdLst>
  <p:sldSz cx="9144000" cy="6858000" type="screen4x3"/>
  <p:notesSz cx="6699250" cy="9836150"/>
  <p:custDataLst>
    <p:tags r:id="rId10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66"/>
    <a:srgbClr val="0000FF"/>
    <a:srgbClr val="0000CC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422" autoAdjust="0"/>
    <p:restoredTop sz="94600" autoAdjust="0"/>
  </p:normalViewPr>
  <p:slideViewPr>
    <p:cSldViewPr snapToGrid="0">
      <p:cViewPr varScale="1">
        <p:scale>
          <a:sx n="110" d="100"/>
          <a:sy n="110" d="100"/>
        </p:scale>
        <p:origin x="-1224" y="-100"/>
      </p:cViewPr>
      <p:guideLst>
        <p:guide orient="horz" pos="3705"/>
        <p:guide orient="horz" pos="1185"/>
        <p:guide pos="254"/>
        <p:guide pos="2892"/>
        <p:guide pos="55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/>
            </a:lvl1pPr>
          </a:lstStyle>
          <a:p>
            <a:pPr>
              <a:defRPr/>
            </a:pPr>
            <a:fld id="{BDAA7F24-79FA-4A1A-A9D8-F381F80980B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96696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noProof="0" smtClean="0"/>
              <a:t>Klicken Sie, um die Formate des Vorlagentextes zu bearbeiten</a:t>
            </a:r>
          </a:p>
          <a:p>
            <a:pPr lvl="1"/>
            <a:r>
              <a:rPr lang="en-GB" altLang="ja-JP" noProof="0" smtClean="0"/>
              <a:t>Zweite Ebene</a:t>
            </a:r>
          </a:p>
          <a:p>
            <a:pPr lvl="2"/>
            <a:r>
              <a:rPr lang="en-GB" altLang="ja-JP" noProof="0" smtClean="0"/>
              <a:t>Dritte Ebene</a:t>
            </a:r>
          </a:p>
          <a:p>
            <a:pPr lvl="3"/>
            <a:r>
              <a:rPr lang="en-GB" altLang="ja-JP" noProof="0" smtClean="0"/>
              <a:t>Vierte Ebene</a:t>
            </a:r>
          </a:p>
          <a:p>
            <a:pPr lvl="4"/>
            <a:r>
              <a:rPr lang="en-GB" altLang="ja-JP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/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/>
            </a:lvl1pPr>
          </a:lstStyle>
          <a:p>
            <a:pPr>
              <a:defRPr/>
            </a:pPr>
            <a:fld id="{D4EE3C52-B299-4082-AB9F-E4CDB873ED3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777017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732">
              <a:defRPr>
                <a:solidFill>
                  <a:schemeClr val="tx1"/>
                </a:solidFill>
                <a:latin typeface="Arial" charset="0"/>
              </a:defRPr>
            </a:lvl1pPr>
            <a:lvl2pPr marL="742758" indent="-285676" defTabSz="942732">
              <a:defRPr>
                <a:solidFill>
                  <a:schemeClr val="tx1"/>
                </a:solidFill>
                <a:latin typeface="Arial" charset="0"/>
              </a:defRPr>
            </a:lvl2pPr>
            <a:lvl3pPr marL="1142706" indent="-228541" defTabSz="942732">
              <a:defRPr>
                <a:solidFill>
                  <a:schemeClr val="tx1"/>
                </a:solidFill>
                <a:latin typeface="Arial" charset="0"/>
              </a:defRPr>
            </a:lvl3pPr>
            <a:lvl4pPr marL="1599789" indent="-228541" defTabSz="942732">
              <a:defRPr>
                <a:solidFill>
                  <a:schemeClr val="tx1"/>
                </a:solidFill>
                <a:latin typeface="Arial" charset="0"/>
              </a:defRPr>
            </a:lvl4pPr>
            <a:lvl5pPr marL="2056871" indent="-228541" defTabSz="942732">
              <a:defRPr>
                <a:solidFill>
                  <a:schemeClr val="tx1"/>
                </a:solidFill>
                <a:latin typeface="Arial" charset="0"/>
              </a:defRPr>
            </a:lvl5pPr>
            <a:lvl6pPr marL="2513953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036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118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201" indent="-228541" defTabSz="94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>
                <a:solidFill>
                  <a:prstClr val="black"/>
                </a:solidFill>
              </a:rPr>
              <a:pPr/>
              <a:t>1</a:t>
            </a:fld>
            <a:endParaRPr lang="en-GB" altLang="ja-JP" dirty="0" smtClean="0">
              <a:solidFill>
                <a:prstClr val="black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0588" y="738188"/>
            <a:ext cx="4918075" cy="3687762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2</a:t>
            </a:fld>
            <a:endParaRPr lang="en-GB" altLang="ja-JP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3</a:t>
            </a:fld>
            <a:endParaRPr lang="en-GB" altLang="ja-JP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4</a:t>
            </a:fld>
            <a:endParaRPr lang="en-GB" altLang="ja-JP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BBBE0C-03B0-44BC-835E-431F20905B5B}" type="slidenum">
              <a:rPr lang="en-GB" altLang="ja-JP" smtClean="0"/>
              <a:pPr/>
              <a:t>5</a:t>
            </a:fld>
            <a:endParaRPr lang="en-GB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ter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immel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5550"/>
            <a:ext cx="91440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schatten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5550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0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27075" y="1260475"/>
            <a:ext cx="6757988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 anchor="b"/>
          <a:lstStyle>
            <a:lvl1pPr>
              <a:defRPr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en-US" altLang="ja-JP" noProof="0" smtClean="0"/>
              <a:t>Click to edit Master title style</a:t>
            </a:r>
            <a:endParaRPr lang="de-DE" altLang="ja-JP" noProof="0" smtClean="0"/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7075" y="2571752"/>
            <a:ext cx="6764338" cy="773113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en-US" altLang="ja-JP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590773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 bwMode="auto">
          <a:xfrm>
            <a:off x="0" y="648677"/>
            <a:ext cx="9144000" cy="4735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43150"/>
            <a:ext cx="9143999" cy="600075"/>
          </a:xfrm>
        </p:spPr>
        <p:txBody>
          <a:bodyPr/>
          <a:lstStyle>
            <a:lvl1pPr algn="ctr">
              <a:defRPr sz="36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0" y="648677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1653564380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6493" y="944694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1192956553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cxnSp>
        <p:nvCxnSpPr>
          <p:cNvPr id="3" name="直線コネクタ 2"/>
          <p:cNvCxnSpPr/>
          <p:nvPr userDrawn="1"/>
        </p:nvCxnSpPr>
        <p:spPr bwMode="auto">
          <a:xfrm>
            <a:off x="91" y="957053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2163170297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 bwMode="auto">
          <a:xfrm>
            <a:off x="0" y="942514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3219092973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 userDrawn="1"/>
        </p:nvSpPr>
        <p:spPr bwMode="auto">
          <a:xfrm>
            <a:off x="0" y="1003299"/>
            <a:ext cx="9144000" cy="543352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ja-JP" altLang="en-US" b="1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5" descr="Hintergrund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570"/>
          <a:stretch>
            <a:fillRect/>
          </a:stretch>
        </p:blipFill>
        <p:spPr bwMode="auto">
          <a:xfrm>
            <a:off x="0" y="6557658"/>
            <a:ext cx="9144000" cy="31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3224" y="230188"/>
            <a:ext cx="8423783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  <a:endParaRPr lang="de-DE" altLang="ja-JP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090613"/>
            <a:ext cx="8397875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pic>
        <p:nvPicPr>
          <p:cNvPr id="1031" name="Picture 6" descr="schatten"/>
          <p:cNvPicPr>
            <a:picLocks noChangeAspect="1" noChangeArrowheads="1"/>
          </p:cNvPicPr>
          <p:nvPr userDrawn="1"/>
        </p:nvPicPr>
        <p:blipFill>
          <a:blip r:embed="rId8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6823"/>
            <a:ext cx="91440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 userDrawn="1"/>
        </p:nvSpPr>
        <p:spPr>
          <a:xfrm>
            <a:off x="23344" y="6581103"/>
            <a:ext cx="4418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Arial Black" panose="020B0A040201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HD Visual 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Arial Black" panose="020B0A040201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Communication </a:t>
            </a:r>
            <a:r>
              <a:rPr kumimoji="1" lang="en-US" altLang="ja-JP" sz="11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System</a:t>
            </a:r>
            <a:endParaRPr kumimoji="1" lang="ja-JP" altLang="en-US" sz="11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cxnSp>
        <p:nvCxnSpPr>
          <p:cNvPr id="8" name="直線コネクタ 7"/>
          <p:cNvCxnSpPr/>
          <p:nvPr userDrawn="1"/>
        </p:nvCxnSpPr>
        <p:spPr bwMode="auto">
          <a:xfrm>
            <a:off x="-1227" y="960052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7" r:id="rId4"/>
    <p:sldLayoutId id="2147483728" r:id="rId5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 Black" panose="020B0A04020102020204" pitchFamily="34" charset="0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b="1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サブタイトル 2"/>
          <p:cNvSpPr>
            <a:spLocks noGrp="1"/>
          </p:cNvSpPr>
          <p:nvPr>
            <p:ph type="subTitle" sz="quarter" idx="1"/>
          </p:nvPr>
        </p:nvSpPr>
        <p:spPr>
          <a:xfrm>
            <a:off x="594220" y="1969486"/>
            <a:ext cx="7920000" cy="1800000"/>
          </a:xfrm>
        </p:spPr>
        <p:txBody>
          <a:bodyPr/>
          <a:lstStyle/>
          <a:p>
            <a:pPr algn="ctr"/>
            <a:r>
              <a:rPr lang="en-US" altLang="ja-JP" sz="3600" dirty="0" smtClean="0">
                <a:latin typeface="Arial Black" panose="020B0A04020102020204" pitchFamily="34" charset="0"/>
              </a:rPr>
              <a:t>Supplement</a:t>
            </a:r>
            <a:endParaRPr lang="de-DE" altLang="ja-JP" sz="2400" dirty="0">
              <a:latin typeface="Arial Black" panose="020B0A04020102020204" pitchFamily="34" charset="0"/>
            </a:endParaRPr>
          </a:p>
        </p:txBody>
      </p:sp>
      <p:pic>
        <p:nvPicPr>
          <p:cNvPr id="12" name="Picture 4" descr="KX_VC1600黒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654" y="4713546"/>
            <a:ext cx="2308566" cy="63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328230" y="226635"/>
            <a:ext cx="6426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1. This document can be disclosed to Panasonic Sales Partners</a:t>
            </a:r>
            <a:r>
              <a:rPr lang="ja-JP" altLang="en-US" sz="12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dirty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/>
            </a:r>
            <a:br>
              <a:rPr lang="ja-JP" altLang="en-US" sz="1200" dirty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en-US" altLang="ja-JP" sz="12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2. The specs might be changed without notice since it’s still under development.</a:t>
            </a:r>
            <a:endParaRPr lang="ja-JP" altLang="en-US" sz="12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"/>
          <p:cNvSpPr txBox="1">
            <a:spLocks noChangeArrowheads="1"/>
          </p:cNvSpPr>
          <p:nvPr/>
        </p:nvSpPr>
        <p:spPr bwMode="auto">
          <a:xfrm>
            <a:off x="430585" y="6084638"/>
            <a:ext cx="600846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en-US" altLang="ja-JP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Panasonic System Networks Co., Ltd.</a:t>
            </a:r>
          </a:p>
          <a:p>
            <a:r>
              <a:rPr kumimoji="1" lang="en-US" altLang="ja-JP" sz="1400" dirty="0" smtClean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Security System Business Division</a:t>
            </a:r>
            <a:endParaRPr kumimoji="1" lang="ja-JP" altLang="en-US" sz="14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017846" y="188641"/>
            <a:ext cx="2993216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400" b="1" dirty="0" smtClean="0">
                <a:solidFill>
                  <a:srgbClr val="FF0000"/>
                </a:solidFill>
                <a:ea typeface="HGP創英角ｺﾞｼｯｸUB" pitchFamily="50" charset="-128"/>
              </a:rPr>
              <a:t>For Panasonic Sales Company and Business Partner only</a:t>
            </a:r>
            <a:endParaRPr lang="ja-JP" altLang="en-US" sz="1400" b="1" dirty="0">
              <a:solidFill>
                <a:srgbClr val="FF0000"/>
              </a:solidFill>
              <a:ea typeface="HGP創英角ｺﾞｼｯｸUB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47797" y="3216809"/>
            <a:ext cx="1573909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381000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561975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752475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962025" indent="-2079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b="1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ja-JP" sz="28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Ver.4.20</a:t>
            </a:r>
            <a:endParaRPr lang="de-DE" altLang="ja-JP" sz="2800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318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Grp="1" noChangeArrowheads="1"/>
          </p:cNvSpPr>
          <p:nvPr>
            <p:ph type="title"/>
          </p:nvPr>
        </p:nvSpPr>
        <p:spPr>
          <a:xfrm>
            <a:off x="371836" y="26999"/>
            <a:ext cx="8423783" cy="600075"/>
          </a:xfrm>
        </p:spPr>
        <p:txBody>
          <a:bodyPr/>
          <a:lstStyle/>
          <a:p>
            <a:pPr algn="ctr" eaLnBrk="1" hangingPunct="1"/>
            <a:r>
              <a:rPr lang="en-US" altLang="ja-JP" sz="2800" dirty="0" smtClean="0">
                <a:latin typeface="Arial Black" panose="020B0A04020102020204" pitchFamily="34" charset="0"/>
              </a:rPr>
              <a:t>History of Revision</a:t>
            </a:r>
            <a:endParaRPr lang="de-DE" altLang="ja-JP" sz="2800" dirty="0" smtClean="0">
              <a:latin typeface="Arial Black" panose="020B0A040201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145441"/>
              </p:ext>
            </p:extLst>
          </p:nvPr>
        </p:nvGraphicFramePr>
        <p:xfrm>
          <a:off x="398585" y="1556792"/>
          <a:ext cx="8409352" cy="1786832"/>
        </p:xfrm>
        <a:graphic>
          <a:graphicData uri="http://schemas.openxmlformats.org/drawingml/2006/table">
            <a:tbl>
              <a:tblPr firstRow="1" bandRow="1"/>
              <a:tblGrid>
                <a:gridCol w="1156677"/>
                <a:gridCol w="4212492"/>
                <a:gridCol w="1122180"/>
                <a:gridCol w="1918003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Doc.</a:t>
                      </a:r>
                      <a:r>
                        <a:rPr kumimoji="1" lang="en-US" altLang="ja-JP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Ver.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Contents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Date of Issue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Remarks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4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Ver.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4.00/4.10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Issue of First</a:t>
                      </a:r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Edition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Nov. 2014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465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Ver.4.20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Correction of Dual Stream Receiving Capability of mobiles</a:t>
                      </a: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Aug. 2015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Page 04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2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Ver.4.20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Delete DMR-T4000R information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Aug. 2015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Due to not available in overseas market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3231" marR="33231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1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5576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2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" name="Rectangle 8"/>
          <p:cNvSpPr txBox="1">
            <a:spLocks noChangeArrowheads="1"/>
          </p:cNvSpPr>
          <p:nvPr/>
        </p:nvSpPr>
        <p:spPr bwMode="auto">
          <a:xfrm>
            <a:off x="1" y="43150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Interoperability between HDVC series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403412" y="838461"/>
            <a:ext cx="8371620" cy="72461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rIns="72000" anchor="ctr"/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Interoperability</a:t>
            </a: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comparison between VC1300/1600 </a:t>
            </a: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(Ver.4.20) and </a:t>
            </a: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other HDVC series are as follows.</a:t>
            </a:r>
            <a:endParaRPr lang="ja-JP" altLang="en-US" sz="16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057169" y="1302184"/>
            <a:ext cx="3770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smtClean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Recommend connection with latest firmware version</a:t>
            </a:r>
            <a:br>
              <a:rPr kumimoji="1" lang="en-US" altLang="ja-JP" sz="900" b="1" dirty="0" smtClean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1" lang="en-US" altLang="ja-JP" sz="900" b="1" dirty="0" smtClean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Interoperability status as “YES”, but AV-</a:t>
            </a:r>
            <a:r>
              <a:rPr kumimoji="1" lang="en-US" altLang="ja-JP" sz="9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QoS</a:t>
            </a:r>
            <a:r>
              <a:rPr kumimoji="1" lang="en-US" altLang="ja-JP" sz="900" b="1" dirty="0" smtClean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won’t be worked.</a:t>
            </a:r>
            <a:endParaRPr kumimoji="1" lang="ja-JP" altLang="en-US" sz="900" b="1" dirty="0">
              <a:solidFill>
                <a:srgbClr val="0070C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121" name="表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775027"/>
              </p:ext>
            </p:extLst>
          </p:nvPr>
        </p:nvGraphicFramePr>
        <p:xfrm>
          <a:off x="343878" y="1702295"/>
          <a:ext cx="8487300" cy="4618294"/>
        </p:xfrm>
        <a:graphic>
          <a:graphicData uri="http://schemas.openxmlformats.org/drawingml/2006/table">
            <a:tbl>
              <a:tblPr firstRow="1" bandRow="1"/>
              <a:tblGrid>
                <a:gridCol w="1152188"/>
                <a:gridCol w="858102"/>
                <a:gridCol w="1082197"/>
                <a:gridCol w="984732"/>
                <a:gridCol w="984732"/>
                <a:gridCol w="984732"/>
                <a:gridCol w="2440617"/>
              </a:tblGrid>
              <a:tr h="27571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Device</a:t>
                      </a:r>
                      <a:endParaRPr kumimoji="1" lang="ja-JP" altLang="en-US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Model</a:t>
                      </a:r>
                      <a:endParaRPr kumimoji="1" lang="ja-JP" altLang="en-US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Firmware Version</a:t>
                      </a:r>
                      <a:endParaRPr kumimoji="1" lang="ja-JP" altLang="en-US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Interoperability</a:t>
                      </a:r>
                      <a:endParaRPr kumimoji="1" lang="ja-JP" altLang="en-US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Remarks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6203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IP</a:t>
                      </a:r>
                      <a:r>
                        <a:rPr kumimoji="1" lang="en-US" altLang="ja-JP" sz="10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mode</a:t>
                      </a:r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(SIP)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IP mode</a:t>
                      </a:r>
                      <a:b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(H.323)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NAT Traversal mode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3579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HDVC</a:t>
                      </a:r>
                      <a:endParaRPr kumimoji="1" lang="ja-JP" altLang="en-US" sz="100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VC500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V2.4 older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YES*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* AK for connection expand is required.</a:t>
                      </a:r>
                      <a:b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IP mode (SIP): No encryption function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V2.42 onward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IP mode (SIP): No encryption function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VC600</a:t>
                      </a:r>
                      <a:b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VC300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V2.4</a:t>
                      </a:r>
                      <a:r>
                        <a:rPr kumimoji="1" lang="ja-JP" altLang="en-US" sz="10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older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IP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mode (SIP): No encryption function</a:t>
                      </a:r>
                      <a:endParaRPr kumimoji="1" lang="ja-JP" altLang="en-US" sz="9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V3.0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V3.1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V3.2 onward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 Oct. 2014 will be released</a:t>
                      </a:r>
                      <a:endParaRPr kumimoji="1" lang="ja-JP" altLang="en-US" sz="9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5719">
                <a:tc rowSpan="5">
                  <a:txBody>
                    <a:bodyPr/>
                    <a:lstStyle/>
                    <a:p>
                      <a:pPr algn="l"/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HDVC</a:t>
                      </a:r>
                      <a:r>
                        <a:rPr kumimoji="1" lang="en-US" altLang="ja-JP" sz="1000" b="1" baseline="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Mobile</a:t>
                      </a:r>
                      <a:endParaRPr kumimoji="1" lang="ja-JP" altLang="en-US" sz="100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Windows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V2.0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V3.0 onward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 Dec. 2014 will be released</a:t>
                      </a:r>
                      <a:endParaRPr kumimoji="1" lang="ja-JP" altLang="en-US" sz="9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iOS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V3.0 onward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Android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V2.0</a:t>
                      </a:r>
                      <a:r>
                        <a:rPr kumimoji="1" lang="ja-JP" altLang="en-US" sz="1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older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V3.0 onward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 Dec. 2014 will be released</a:t>
                      </a:r>
                      <a:endParaRPr kumimoji="1" lang="ja-JP" altLang="en-US" sz="9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5719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MPCS</a:t>
                      </a:r>
                      <a:endParaRPr kumimoji="1" lang="ja-JP" altLang="en-US" sz="100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MPCS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V1.0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2757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V2.0</a:t>
                      </a:r>
                      <a:endParaRPr kumimoji="1" lang="ja-JP" altLang="en-US" sz="10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Recommended</a:t>
                      </a:r>
                      <a:endParaRPr kumimoji="1" lang="ja-JP" altLang="en-US" sz="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2" name="正方形/長方形 121"/>
          <p:cNvSpPr/>
          <p:nvPr/>
        </p:nvSpPr>
        <p:spPr bwMode="auto">
          <a:xfrm>
            <a:off x="2344617" y="3026890"/>
            <a:ext cx="4045617" cy="257577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2344617" y="4133439"/>
            <a:ext cx="4045617" cy="257577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2344617" y="4678350"/>
            <a:ext cx="4061247" cy="257577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正方形/長方形 124"/>
          <p:cNvSpPr/>
          <p:nvPr/>
        </p:nvSpPr>
        <p:spPr bwMode="auto">
          <a:xfrm>
            <a:off x="2344617" y="5504080"/>
            <a:ext cx="4061247" cy="257577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6" name="正方形/長方形 125"/>
          <p:cNvSpPr/>
          <p:nvPr/>
        </p:nvSpPr>
        <p:spPr bwMode="auto">
          <a:xfrm>
            <a:off x="2344618" y="6046884"/>
            <a:ext cx="4053432" cy="257577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2344617" y="4954270"/>
            <a:ext cx="4061247" cy="257577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95479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3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9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Available Video Codec Comparison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graphicFrame>
        <p:nvGraphicFramePr>
          <p:cNvPr id="86" name="表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148020"/>
              </p:ext>
            </p:extLst>
          </p:nvPr>
        </p:nvGraphicFramePr>
        <p:xfrm>
          <a:off x="367324" y="1333754"/>
          <a:ext cx="8471876" cy="4858500"/>
        </p:xfrm>
        <a:graphic>
          <a:graphicData uri="http://schemas.openxmlformats.org/drawingml/2006/table">
            <a:tbl>
              <a:tblPr firstRow="1" bandRow="1"/>
              <a:tblGrid>
                <a:gridCol w="866890"/>
                <a:gridCol w="2079659"/>
                <a:gridCol w="1427303"/>
                <a:gridCol w="1247796"/>
                <a:gridCol w="1379142"/>
                <a:gridCol w="1471086"/>
              </a:tblGrid>
              <a:tr h="62506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Device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Model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Communication Protocol</a:t>
                      </a:r>
                      <a:endParaRPr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Video</a:t>
                      </a:r>
                      <a:r>
                        <a:rPr lang="en-US" altLang="ja-JP" sz="105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Codec</a:t>
                      </a:r>
                      <a:endParaRPr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8239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H.264</a:t>
                      </a:r>
                    </a:p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High-profile</a:t>
                      </a:r>
                      <a:endParaRPr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H.264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Baseline profile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H.263, H.263+, H.263++, H.261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68246"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HDVC</a:t>
                      </a:r>
                      <a:endParaRPr kumimoji="1" lang="ja-JP" altLang="en-US" sz="105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VC1600 / VC1300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SIP/H.323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68246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VC500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5682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VC600 / VC300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SIP/H.323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568246"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HDVC</a:t>
                      </a:r>
                      <a:r>
                        <a:rPr kumimoji="1" lang="en-US" altLang="ja-JP" sz="1050" b="1" baseline="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Mobile</a:t>
                      </a:r>
                      <a:endParaRPr kumimoji="1" lang="ja-JP" altLang="en-US" sz="105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Windows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5682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iOS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568246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Android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03412" y="838461"/>
            <a:ext cx="8371620" cy="49643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rIns="72000" anchor="ctr"/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Available Video Codec depends on devices are as follows.</a:t>
            </a:r>
            <a:endParaRPr lang="ja-JP" altLang="en-US" sz="16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0876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4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88076"/>
              </p:ext>
            </p:extLst>
          </p:nvPr>
        </p:nvGraphicFramePr>
        <p:xfrm>
          <a:off x="336064" y="1320784"/>
          <a:ext cx="8510951" cy="4281841"/>
        </p:xfrm>
        <a:graphic>
          <a:graphicData uri="http://schemas.openxmlformats.org/drawingml/2006/table">
            <a:tbl>
              <a:tblPr firstRow="1" bandRow="1"/>
              <a:tblGrid>
                <a:gridCol w="870889"/>
                <a:gridCol w="2414735"/>
                <a:gridCol w="1293135"/>
                <a:gridCol w="1715386"/>
                <a:gridCol w="1108403"/>
                <a:gridCol w="1108403"/>
              </a:tblGrid>
              <a:tr h="56491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Device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Model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Communication Protocol</a:t>
                      </a:r>
                      <a:endParaRPr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Dual Stream</a:t>
                      </a:r>
                      <a:endParaRPr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6355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Method</a:t>
                      </a:r>
                      <a:endParaRPr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Sending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Receiving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513562"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HDVC</a:t>
                      </a:r>
                      <a:endParaRPr kumimoji="1" lang="ja-JP" altLang="en-US" sz="105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VC1600 / VC1300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SIP/H.323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H.239, BFCP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13562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VC500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513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VC600 / VC300 ***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H.323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H.239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13562"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HDVC</a:t>
                      </a:r>
                      <a:r>
                        <a:rPr kumimoji="1" lang="en-US" altLang="ja-JP" sz="1050" b="1" baseline="0" dirty="0" smtClean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Mobile</a:t>
                      </a:r>
                      <a:endParaRPr kumimoji="1" lang="ja-JP" altLang="en-US" sz="1050" b="1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Windows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YES****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13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iOS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YES****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13562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Android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SIP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YES****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75806" y="5759377"/>
            <a:ext cx="8296834" cy="62845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72000" rIns="72000" anchor="ctr"/>
          <a:lstStyle/>
          <a:p>
            <a:pPr>
              <a:lnSpc>
                <a:spcPct val="110000"/>
              </a:lnSpc>
            </a:pPr>
            <a:r>
              <a:rPr lang="en-US" altLang="ja-JP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H.239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for multimedia communication of ITU-T, and it is a protocol for dual stream possible in H.323 protocol.</a:t>
            </a:r>
            <a:endParaRPr lang="en-US" altLang="ja-JP" sz="1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ja-JP" sz="1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BFCP (Binary Floor Control Protocol) </a:t>
            </a: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a protocol for dual stream possible in SIP protocol</a:t>
            </a: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endParaRPr lang="en-US" altLang="ja-JP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*** H.323 only, and AV-</a:t>
            </a:r>
            <a:r>
              <a:rPr lang="en-US" altLang="ja-JP" sz="1000" dirty="0" err="1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QoS</a:t>
            </a: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won’t be worked when connecting with H.323 protocol</a:t>
            </a:r>
            <a: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br>
              <a:rPr lang="en-US" altLang="ja-JP" sz="1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lang="en-US" altLang="ja-JP" sz="1000" dirty="0" smtClean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**** HDVC Mobiles version must be 3.10 onward.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Available Dual Stream Method Comparison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403411" y="838461"/>
            <a:ext cx="8451419" cy="49643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rIns="72000" anchor="ctr"/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Available Dual Stream Method depends on devices are as follows.</a:t>
            </a:r>
            <a:endParaRPr lang="ja-JP" altLang="en-US" sz="16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8" name="Group 708"/>
          <p:cNvGrpSpPr>
            <a:grpSpLocks/>
          </p:cNvGrpSpPr>
          <p:nvPr/>
        </p:nvGrpSpPr>
        <p:grpSpPr bwMode="auto">
          <a:xfrm>
            <a:off x="7351435" y="4058987"/>
            <a:ext cx="733425" cy="488950"/>
            <a:chOff x="132" y="2044"/>
            <a:chExt cx="462" cy="308"/>
          </a:xfrm>
        </p:grpSpPr>
        <p:pic>
          <p:nvPicPr>
            <p:cNvPr id="9" name="Picture 709" descr="名称未設定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174518">
              <a:off x="132" y="2044"/>
              <a:ext cx="46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710"/>
            <p:cNvSpPr txBox="1">
              <a:spLocks noChangeArrowheads="1"/>
            </p:cNvSpPr>
            <p:nvPr/>
          </p:nvSpPr>
          <p:spPr bwMode="auto">
            <a:xfrm rot="-1192966">
              <a:off x="158" y="2081"/>
              <a:ext cx="430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4D4D4D"/>
              </a:outerShdw>
            </a:effectLst>
          </p:spPr>
          <p:txBody>
            <a:bodyPr>
              <a:spAutoFit/>
            </a:bodyPr>
            <a:lstStyle/>
            <a:p>
              <a:pPr algn="ctr" defTabSz="1042988">
                <a:lnSpc>
                  <a:spcPct val="80000"/>
                </a:lnSpc>
                <a:defRPr/>
              </a:pPr>
              <a:r>
                <a:rPr kumimoji="1" lang="en-US" altLang="ja-JP" sz="1100" b="1" dirty="0">
                  <a:solidFill>
                    <a:schemeClr val="bg1"/>
                  </a:solidFill>
                  <a:ea typeface="ＭＳ Ｐゴシック" pitchFamily="50" charset="-128"/>
                </a:rPr>
                <a:t>This is new!</a:t>
              </a:r>
            </a:p>
          </p:txBody>
        </p:sp>
      </p:grpSp>
      <p:grpSp>
        <p:nvGrpSpPr>
          <p:cNvPr id="11" name="Group 708"/>
          <p:cNvGrpSpPr>
            <a:grpSpLocks/>
          </p:cNvGrpSpPr>
          <p:nvPr/>
        </p:nvGrpSpPr>
        <p:grpSpPr bwMode="auto">
          <a:xfrm>
            <a:off x="7343415" y="4577562"/>
            <a:ext cx="733425" cy="488950"/>
            <a:chOff x="132" y="2044"/>
            <a:chExt cx="462" cy="308"/>
          </a:xfrm>
        </p:grpSpPr>
        <p:pic>
          <p:nvPicPr>
            <p:cNvPr id="12" name="Picture 709" descr="名称未設定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174518">
              <a:off x="132" y="2044"/>
              <a:ext cx="46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710"/>
            <p:cNvSpPr txBox="1">
              <a:spLocks noChangeArrowheads="1"/>
            </p:cNvSpPr>
            <p:nvPr/>
          </p:nvSpPr>
          <p:spPr bwMode="auto">
            <a:xfrm rot="-1192966">
              <a:off x="158" y="2081"/>
              <a:ext cx="430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4D4D4D"/>
              </a:outerShdw>
            </a:effectLst>
          </p:spPr>
          <p:txBody>
            <a:bodyPr>
              <a:spAutoFit/>
            </a:bodyPr>
            <a:lstStyle/>
            <a:p>
              <a:pPr algn="ctr" defTabSz="1042988">
                <a:lnSpc>
                  <a:spcPct val="80000"/>
                </a:lnSpc>
                <a:defRPr/>
              </a:pPr>
              <a:r>
                <a:rPr kumimoji="1" lang="en-US" altLang="ja-JP" sz="1100" b="1" dirty="0">
                  <a:solidFill>
                    <a:schemeClr val="bg1"/>
                  </a:solidFill>
                  <a:ea typeface="ＭＳ Ｐゴシック" pitchFamily="50" charset="-128"/>
                </a:rPr>
                <a:t>This is new!</a:t>
              </a:r>
            </a:p>
          </p:txBody>
        </p:sp>
      </p:grpSp>
      <p:grpSp>
        <p:nvGrpSpPr>
          <p:cNvPr id="14" name="Group 708"/>
          <p:cNvGrpSpPr>
            <a:grpSpLocks/>
          </p:cNvGrpSpPr>
          <p:nvPr/>
        </p:nvGrpSpPr>
        <p:grpSpPr bwMode="auto">
          <a:xfrm>
            <a:off x="7343820" y="5109745"/>
            <a:ext cx="733425" cy="488950"/>
            <a:chOff x="132" y="2044"/>
            <a:chExt cx="462" cy="308"/>
          </a:xfrm>
        </p:grpSpPr>
        <p:pic>
          <p:nvPicPr>
            <p:cNvPr id="15" name="Picture 709" descr="名称未設定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174518">
              <a:off x="132" y="2044"/>
              <a:ext cx="462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 Box 710"/>
            <p:cNvSpPr txBox="1">
              <a:spLocks noChangeArrowheads="1"/>
            </p:cNvSpPr>
            <p:nvPr/>
          </p:nvSpPr>
          <p:spPr bwMode="auto">
            <a:xfrm rot="-1192966">
              <a:off x="158" y="2081"/>
              <a:ext cx="430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2700" algn="ctr" rotWithShape="0">
                <a:srgbClr val="4D4D4D"/>
              </a:outerShdw>
            </a:effectLst>
          </p:spPr>
          <p:txBody>
            <a:bodyPr>
              <a:spAutoFit/>
            </a:bodyPr>
            <a:lstStyle/>
            <a:p>
              <a:pPr algn="ctr" defTabSz="1042988">
                <a:lnSpc>
                  <a:spcPct val="80000"/>
                </a:lnSpc>
                <a:defRPr/>
              </a:pPr>
              <a:r>
                <a:rPr kumimoji="1" lang="en-US" altLang="ja-JP" sz="1100" b="1" dirty="0">
                  <a:solidFill>
                    <a:schemeClr val="bg1"/>
                  </a:solidFill>
                  <a:ea typeface="ＭＳ Ｐゴシック" pitchFamily="50" charset="-128"/>
                </a:rPr>
                <a:t>This is new!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130140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フッター プレースホルダー 3"/>
          <p:cNvSpPr txBox="1">
            <a:spLocks/>
          </p:cNvSpPr>
          <p:nvPr/>
        </p:nvSpPr>
        <p:spPr>
          <a:xfrm>
            <a:off x="8061203" y="6605691"/>
            <a:ext cx="1066800" cy="24765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altLang="ja-JP" sz="8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Page </a:t>
            </a:r>
            <a:fld id="{11D062A2-B506-4044-A2EC-4FDCB15F0732}" type="slidenum">
              <a:rPr lang="de-DE" altLang="ja-JP" sz="800" b="1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r"/>
              <a:t>5</a:t>
            </a:fld>
            <a:endParaRPr lang="de-DE" altLang="ja-JP" sz="8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8" name="Rectangle 8"/>
          <p:cNvSpPr txBox="1">
            <a:spLocks noChangeArrowheads="1"/>
          </p:cNvSpPr>
          <p:nvPr/>
        </p:nvSpPr>
        <p:spPr bwMode="auto">
          <a:xfrm>
            <a:off x="1" y="50965"/>
            <a:ext cx="9143999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ja-JP" sz="2800" kern="0" dirty="0" smtClean="0">
                <a:latin typeface="Arial Black" panose="020B0A04020102020204" pitchFamily="34" charset="0"/>
              </a:rPr>
              <a:t>Video Frequency Setting Change</a:t>
            </a:r>
            <a:endParaRPr lang="de-DE" altLang="ja-JP" sz="2800" kern="0" dirty="0" smtClean="0">
              <a:latin typeface="Arial Black" panose="020B0A040201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03412" y="908794"/>
            <a:ext cx="8371620" cy="54599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rIns="72000" anchor="ctr"/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Video Frequency setting change can be made easily from the switch on back side of the HDVC system.</a:t>
            </a:r>
          </a:p>
          <a:p>
            <a:pPr lvl="6">
              <a:lnSpc>
                <a:spcPct val="110000"/>
              </a:lnSpc>
            </a:pPr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Default Setting: 50Hz (PAL / SECAM)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endParaRPr lang="en-US" altLang="ja-JP" sz="16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This setting change effect for video output such as connecting with TV, Monitor and Projector so on. 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endParaRPr lang="en-US" altLang="ja-JP" sz="16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800100" lvl="1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When you encountered error message on the display, change frequency setting to become same video frequency between HDVC and output device.</a:t>
            </a:r>
          </a:p>
          <a:p>
            <a:pPr marL="800100" lvl="1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1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If video frequency does not meet between HDVC and output devices, the system goes to “safe mode” or display error message.</a:t>
            </a:r>
          </a:p>
          <a:p>
            <a:pPr lvl="1">
              <a:lnSpc>
                <a:spcPct val="110000"/>
              </a:lnSpc>
            </a:pPr>
            <a:r>
              <a:rPr lang="en-US" altLang="ja-JP" sz="16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</a:pPr>
            <a:endParaRPr lang="en-US" altLang="ja-JP" sz="16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altLang="ja-JP" sz="16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altLang="ja-JP" sz="16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altLang="ja-JP" sz="16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altLang="ja-JP" sz="16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altLang="ja-JP" sz="16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altLang="ja-JP" sz="1600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For video input side, it supports both 50Hz and 60Hz without any setting change. The HDVC system detects inputted video frequency automatically.  </a:t>
            </a:r>
            <a:endParaRPr lang="ja-JP" altLang="en-US" sz="12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27" y="4158841"/>
            <a:ext cx="7922419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7331306" y="3912340"/>
            <a:ext cx="9624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kumimoji="1" lang="en-US" altLang="en-US" sz="1000" b="1" dirty="0" smtClean="0">
                <a:solidFill>
                  <a:srgbClr val="FF0000"/>
                </a:solidFill>
              </a:rPr>
              <a:t>Video </a:t>
            </a:r>
            <a:r>
              <a:rPr kumimoji="1" lang="en-US" altLang="ja-JP" sz="1000" b="1" dirty="0" smtClean="0">
                <a:solidFill>
                  <a:srgbClr val="FF0000"/>
                </a:solidFill>
              </a:rPr>
              <a:t>switch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 bwMode="auto">
          <a:xfrm>
            <a:off x="4788566" y="3536173"/>
            <a:ext cx="2349140" cy="463792"/>
          </a:xfrm>
          <a:prstGeom prst="wedgeRoundRectCallout">
            <a:avLst>
              <a:gd name="adj1" fmla="val 54282"/>
              <a:gd name="adj2" fmla="val 166172"/>
              <a:gd name="adj3" fmla="val 16667"/>
            </a:avLst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Change suitable frequency depends on connected video output devices.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2324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94949"/>
      </a:dk2>
      <a:lt2>
        <a:srgbClr val="3E7EA6"/>
      </a:lt2>
      <a:accent1>
        <a:srgbClr val="6E6E6E"/>
      </a:accent1>
      <a:accent2>
        <a:srgbClr val="9B9B9B"/>
      </a:accent2>
      <a:accent3>
        <a:srgbClr val="FFFFFF"/>
      </a:accent3>
      <a:accent4>
        <a:srgbClr val="000000"/>
      </a:accent4>
      <a:accent5>
        <a:srgbClr val="BABABA"/>
      </a:accent5>
      <a:accent6>
        <a:srgbClr val="8C8C8C"/>
      </a:accent6>
      <a:hlink>
        <a:srgbClr val="C1C1C1"/>
      </a:hlink>
      <a:folHlink>
        <a:srgbClr val="E6E6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94949"/>
        </a:dk2>
        <a:lt2>
          <a:srgbClr val="3E7EA6"/>
        </a:lt2>
        <a:accent1>
          <a:srgbClr val="6E6E6E"/>
        </a:accent1>
        <a:accent2>
          <a:srgbClr val="9B9B9B"/>
        </a:accent2>
        <a:accent3>
          <a:srgbClr val="FFFFFF"/>
        </a:accent3>
        <a:accent4>
          <a:srgbClr val="000000"/>
        </a:accent4>
        <a:accent5>
          <a:srgbClr val="BABABA"/>
        </a:accent5>
        <a:accent6>
          <a:srgbClr val="8C8C8C"/>
        </a:accent6>
        <a:hlink>
          <a:srgbClr val="C1C1C1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20240</TotalTime>
  <Words>595</Words>
  <Application>Microsoft Office PowerPoint</Application>
  <PresentationFormat>画面に合わせる (4:3)</PresentationFormat>
  <Paragraphs>219</Paragraphs>
  <Slides>6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1_Standarddesign</vt:lpstr>
      <vt:lpstr>PowerPoint プレゼンテーション</vt:lpstr>
      <vt:lpstr>History of Revision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PresentationPoint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Panasonic HD映像コミュニケーションシステム</dc:title>
  <dc:creator>伊藤 重樹&lt;itou.shigeki@jp.panasonic.com&gt;</dc:creator>
  <cp:lastModifiedBy>全社標準ＰＣ</cp:lastModifiedBy>
  <cp:revision>1281</cp:revision>
  <cp:lastPrinted>2005-03-15T07:48:11Z</cp:lastPrinted>
  <dcterms:created xsi:type="dcterms:W3CDTF">2004-11-16T16:03:16Z</dcterms:created>
  <dcterms:modified xsi:type="dcterms:W3CDTF">2015-07-14T08:34:22Z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