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26"/>
  </p:notesMasterIdLst>
  <p:handoutMasterIdLst>
    <p:handoutMasterId r:id="rId27"/>
  </p:handoutMasterIdLst>
  <p:sldIdLst>
    <p:sldId id="671" r:id="rId2"/>
    <p:sldId id="739" r:id="rId3"/>
    <p:sldId id="717" r:id="rId4"/>
    <p:sldId id="718" r:id="rId5"/>
    <p:sldId id="719" r:id="rId6"/>
    <p:sldId id="720" r:id="rId7"/>
    <p:sldId id="721" r:id="rId8"/>
    <p:sldId id="722" r:id="rId9"/>
    <p:sldId id="723" r:id="rId10"/>
    <p:sldId id="736" r:id="rId11"/>
    <p:sldId id="737" r:id="rId12"/>
    <p:sldId id="738" r:id="rId13"/>
    <p:sldId id="740" r:id="rId14"/>
    <p:sldId id="724" r:id="rId15"/>
    <p:sldId id="727" r:id="rId16"/>
    <p:sldId id="728" r:id="rId17"/>
    <p:sldId id="729" r:id="rId18"/>
    <p:sldId id="730" r:id="rId19"/>
    <p:sldId id="731" r:id="rId20"/>
    <p:sldId id="732" r:id="rId21"/>
    <p:sldId id="735" r:id="rId22"/>
    <p:sldId id="733" r:id="rId23"/>
    <p:sldId id="734" r:id="rId24"/>
    <p:sldId id="686" r:id="rId25"/>
  </p:sldIdLst>
  <p:sldSz cx="9144000" cy="6858000" type="screen4x3"/>
  <p:notesSz cx="6699250" cy="9836150"/>
  <p:custDataLst>
    <p:tags r:id="rId28"/>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99CCFF"/>
    <a:srgbClr val="FF9966"/>
    <a:srgbClr val="0000FF"/>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422" autoAdjust="0"/>
    <p:restoredTop sz="94600" autoAdjust="0"/>
  </p:normalViewPr>
  <p:slideViewPr>
    <p:cSldViewPr snapToGrid="0">
      <p:cViewPr varScale="1">
        <p:scale>
          <a:sx n="110" d="100"/>
          <a:sy n="110" d="100"/>
        </p:scale>
        <p:origin x="-1224" y="-100"/>
      </p:cViewPr>
      <p:guideLst>
        <p:guide orient="horz" pos="3705"/>
        <p:guide orient="horz" pos="1185"/>
        <p:guide pos="254"/>
        <p:guide pos="2892"/>
        <p:guide pos="554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ja-JP"/>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ja-JP"/>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ja-JP"/>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BDAA7F24-79FA-4A1A-A9D8-F381F80980B2}" type="slidenum">
              <a:rPr lang="en-GB" altLang="ja-JP"/>
              <a:pPr>
                <a:defRPr/>
              </a:pPr>
              <a:t>‹#›</a:t>
            </a:fld>
            <a:endParaRPr lang="en-GB" altLang="ja-JP"/>
          </a:p>
        </p:txBody>
      </p:sp>
    </p:spTree>
    <p:extLst>
      <p:ext uri="{BB962C8B-B14F-4D97-AF65-F5344CB8AC3E}">
        <p14:creationId xmlns:p14="http://schemas.microsoft.com/office/powerpoint/2010/main" val="296696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ja-JP"/>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ja-JP"/>
          </a:p>
        </p:txBody>
      </p:sp>
      <p:sp>
        <p:nvSpPr>
          <p:cNvPr id="2458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altLang="ja-JP" noProof="0" smtClean="0"/>
              <a:t>Klicken Sie, um die Formate des Vorlagentextes zu bearbeiten</a:t>
            </a:r>
          </a:p>
          <a:p>
            <a:pPr lvl="1"/>
            <a:r>
              <a:rPr lang="en-GB" altLang="ja-JP" noProof="0" smtClean="0"/>
              <a:t>Zweite Ebene</a:t>
            </a:r>
          </a:p>
          <a:p>
            <a:pPr lvl="2"/>
            <a:r>
              <a:rPr lang="en-GB" altLang="ja-JP" noProof="0" smtClean="0"/>
              <a:t>Dritte Ebene</a:t>
            </a:r>
          </a:p>
          <a:p>
            <a:pPr lvl="3"/>
            <a:r>
              <a:rPr lang="en-GB" altLang="ja-JP" noProof="0" smtClean="0"/>
              <a:t>Vierte Ebene</a:t>
            </a:r>
          </a:p>
          <a:p>
            <a:pPr lvl="4"/>
            <a:r>
              <a:rPr lang="en-GB" altLang="ja-JP"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ja-JP"/>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D4EE3C52-B299-4082-AB9F-E4CDB873ED3A}" type="slidenum">
              <a:rPr lang="en-GB" altLang="ja-JP"/>
              <a:pPr>
                <a:defRPr/>
              </a:pPr>
              <a:t>‹#›</a:t>
            </a:fld>
            <a:endParaRPr lang="en-GB" altLang="ja-JP"/>
          </a:p>
        </p:txBody>
      </p:sp>
    </p:spTree>
    <p:extLst>
      <p:ext uri="{BB962C8B-B14F-4D97-AF65-F5344CB8AC3E}">
        <p14:creationId xmlns:p14="http://schemas.microsoft.com/office/powerpoint/2010/main" val="777017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732">
              <a:defRPr>
                <a:solidFill>
                  <a:schemeClr val="tx1"/>
                </a:solidFill>
                <a:latin typeface="Arial" charset="0"/>
              </a:defRPr>
            </a:lvl1pPr>
            <a:lvl2pPr marL="742758" indent="-285676" defTabSz="942732">
              <a:defRPr>
                <a:solidFill>
                  <a:schemeClr val="tx1"/>
                </a:solidFill>
                <a:latin typeface="Arial" charset="0"/>
              </a:defRPr>
            </a:lvl2pPr>
            <a:lvl3pPr marL="1142706" indent="-228541" defTabSz="942732">
              <a:defRPr>
                <a:solidFill>
                  <a:schemeClr val="tx1"/>
                </a:solidFill>
                <a:latin typeface="Arial" charset="0"/>
              </a:defRPr>
            </a:lvl3pPr>
            <a:lvl4pPr marL="1599789" indent="-228541" defTabSz="942732">
              <a:defRPr>
                <a:solidFill>
                  <a:schemeClr val="tx1"/>
                </a:solidFill>
                <a:latin typeface="Arial" charset="0"/>
              </a:defRPr>
            </a:lvl4pPr>
            <a:lvl5pPr marL="2056871" indent="-228541" defTabSz="942732">
              <a:defRPr>
                <a:solidFill>
                  <a:schemeClr val="tx1"/>
                </a:solidFill>
                <a:latin typeface="Arial" charset="0"/>
              </a:defRPr>
            </a:lvl5pPr>
            <a:lvl6pPr marL="2513953" indent="-228541" defTabSz="942732" eaLnBrk="0" fontAlgn="base" hangingPunct="0">
              <a:spcBef>
                <a:spcPct val="0"/>
              </a:spcBef>
              <a:spcAft>
                <a:spcPct val="0"/>
              </a:spcAft>
              <a:defRPr>
                <a:solidFill>
                  <a:schemeClr val="tx1"/>
                </a:solidFill>
                <a:latin typeface="Arial" charset="0"/>
              </a:defRPr>
            </a:lvl6pPr>
            <a:lvl7pPr marL="2971036" indent="-228541" defTabSz="942732" eaLnBrk="0" fontAlgn="base" hangingPunct="0">
              <a:spcBef>
                <a:spcPct val="0"/>
              </a:spcBef>
              <a:spcAft>
                <a:spcPct val="0"/>
              </a:spcAft>
              <a:defRPr>
                <a:solidFill>
                  <a:schemeClr val="tx1"/>
                </a:solidFill>
                <a:latin typeface="Arial" charset="0"/>
              </a:defRPr>
            </a:lvl7pPr>
            <a:lvl8pPr marL="3428118" indent="-228541" defTabSz="942732" eaLnBrk="0" fontAlgn="base" hangingPunct="0">
              <a:spcBef>
                <a:spcPct val="0"/>
              </a:spcBef>
              <a:spcAft>
                <a:spcPct val="0"/>
              </a:spcAft>
              <a:defRPr>
                <a:solidFill>
                  <a:schemeClr val="tx1"/>
                </a:solidFill>
                <a:latin typeface="Arial" charset="0"/>
              </a:defRPr>
            </a:lvl8pPr>
            <a:lvl9pPr marL="3885201" indent="-228541" defTabSz="942732"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solidFill>
                  <a:prstClr val="black"/>
                </a:solidFill>
              </a:rPr>
              <a:pPr/>
              <a:t>1</a:t>
            </a:fld>
            <a:endParaRPr lang="en-GB" altLang="ja-JP" dirty="0" smtClean="0">
              <a:solidFill>
                <a:prstClr val="black"/>
              </a:solidFill>
            </a:endParaRPr>
          </a:p>
        </p:txBody>
      </p:sp>
      <p:sp>
        <p:nvSpPr>
          <p:cNvPr id="26627" name="Rectangle 2"/>
          <p:cNvSpPr>
            <a:spLocks noGrp="1" noRot="1" noChangeAspect="1" noChangeArrowheads="1" noTextEdit="1"/>
          </p:cNvSpPr>
          <p:nvPr>
            <p:ph type="sldImg"/>
          </p:nvPr>
        </p:nvSpPr>
        <p:spPr>
          <a:xfrm>
            <a:off x="890588" y="738188"/>
            <a:ext cx="4918075" cy="3687762"/>
          </a:xfrm>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10</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11</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19</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20</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21</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708F808-DC92-48B3-B483-C3334EF1BA6A}" type="slidenum">
              <a:rPr lang="en-GB" altLang="ja-JP" smtClean="0"/>
              <a:pPr/>
              <a:t>23</a:t>
            </a:fld>
            <a:endParaRPr lang="en-GB"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9</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Grp="1" noChangeArrowheads="1"/>
          </p:cNvSpPr>
          <p:nvPr>
            <p:ph type="ctrTitle" sz="quarter"/>
          </p:nvPr>
        </p:nvSpPr>
        <p:spPr>
          <a:xfrm>
            <a:off x="727075" y="1260475"/>
            <a:ext cx="6757988"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28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title style</a:t>
            </a:r>
            <a:endParaRPr lang="de-DE" altLang="ja-JP" noProof="0" smtClean="0"/>
          </a:p>
        </p:txBody>
      </p:sp>
      <p:sp>
        <p:nvSpPr>
          <p:cNvPr id="1075205" name="Rectangle 5"/>
          <p:cNvSpPr>
            <a:spLocks noGrp="1" noChangeArrowheads="1"/>
          </p:cNvSpPr>
          <p:nvPr>
            <p:ph type="subTitle" sz="quarter" idx="1"/>
          </p:nvPr>
        </p:nvSpPr>
        <p:spPr>
          <a:xfrm>
            <a:off x="727075" y="2571752"/>
            <a:ext cx="6764338" cy="773113"/>
          </a:xfrm>
        </p:spPr>
        <p:txBody>
          <a:bodyPr lIns="91440" rIns="91440"/>
          <a:lstStyle>
            <a:lvl1pPr marL="0" indent="0">
              <a:buFont typeface="Wingdings" pitchFamily="2" charset="2"/>
              <a:buNone/>
              <a:defRPr sz="2200"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text styles</a:t>
            </a:r>
          </a:p>
        </p:txBody>
      </p:sp>
    </p:spTree>
    <p:extLst>
      <p:ext uri="{BB962C8B-B14F-4D97-AF65-F5344CB8AC3E}">
        <p14:creationId xmlns:p14="http://schemas.microsoft.com/office/powerpoint/2010/main" val="341590773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正方形/長方形 2"/>
          <p:cNvSpPr/>
          <p:nvPr userDrawn="1"/>
        </p:nvSpPr>
        <p:spPr bwMode="auto">
          <a:xfrm>
            <a:off x="0" y="648677"/>
            <a:ext cx="9144000" cy="473541"/>
          </a:xfrm>
          <a:prstGeom prst="rect">
            <a:avLst/>
          </a:prstGeom>
          <a:solidFill>
            <a:schemeClr val="accent6">
              <a:lumMod val="20000"/>
              <a:lumOff val="80000"/>
            </a:schemeClr>
          </a:solidFill>
          <a:ln w="12700" cap="flat" cmpd="sng" algn="ctr">
            <a:solidFill>
              <a:schemeClr val="accent6">
                <a:lumMod val="20000"/>
                <a:lumOff val="8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 name="タイトル 1"/>
          <p:cNvSpPr>
            <a:spLocks noGrp="1"/>
          </p:cNvSpPr>
          <p:nvPr>
            <p:ph type="title"/>
          </p:nvPr>
        </p:nvSpPr>
        <p:spPr>
          <a:xfrm>
            <a:off x="1" y="43150"/>
            <a:ext cx="9143999" cy="600075"/>
          </a:xfrm>
        </p:spPr>
        <p:txBody>
          <a:bodyPr/>
          <a:lstStyle>
            <a:lvl1pPr algn="ctr">
              <a:defRPr sz="3600" b="0">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cxnSp>
        <p:nvCxnSpPr>
          <p:cNvPr id="4" name="直線コネクタ 3"/>
          <p:cNvCxnSpPr/>
          <p:nvPr userDrawn="1"/>
        </p:nvCxnSpPr>
        <p:spPr bwMode="auto">
          <a:xfrm>
            <a:off x="0" y="648677"/>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165356438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19295655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6317029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09297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299"/>
            <a:ext cx="9144000" cy="5433523"/>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ja-JP" altLang="en-US" b="1"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5" descr="Hintergrund"/>
          <p:cNvPicPr>
            <a:picLocks noChangeAspect="1" noChangeArrowheads="1"/>
          </p:cNvPicPr>
          <p:nvPr userDrawn="1"/>
        </p:nvPicPr>
        <p:blipFill>
          <a:blip r:embed="rId7">
            <a:extLst>
              <a:ext uri="{28A0092B-C50C-407E-A947-70E740481C1C}">
                <a14:useLocalDpi xmlns:a14="http://schemas.microsoft.com/office/drawing/2010/main" val="0"/>
              </a:ext>
            </a:extLst>
          </a:blip>
          <a:srcRect b="92570"/>
          <a:stretch>
            <a:fillRect/>
          </a:stretch>
        </p:blipFill>
        <p:spPr bwMode="auto">
          <a:xfrm>
            <a:off x="0" y="6557658"/>
            <a:ext cx="9144000" cy="3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4" y="230188"/>
            <a:ext cx="842378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altLang="ja-JP" dirty="0" smtClean="0"/>
              <a:t>Click to edit Master title style</a:t>
            </a:r>
            <a:endParaRPr lang="de-DE" altLang="ja-JP" dirty="0"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1031" name="Picture 6" descr="schatten"/>
          <p:cNvPicPr>
            <a:picLocks noChangeAspect="1" noChangeArrowheads="1"/>
          </p:cNvPicPr>
          <p:nvPr userDrawn="1"/>
        </p:nvPicPr>
        <p:blipFill>
          <a:blip r:embed="rId8">
            <a:lum bright="36000"/>
            <a:extLst>
              <a:ext uri="{28A0092B-C50C-407E-A947-70E740481C1C}">
                <a14:useLocalDpi xmlns:a14="http://schemas.microsoft.com/office/drawing/2010/main" val="0"/>
              </a:ext>
            </a:extLst>
          </a:blip>
          <a:srcRect/>
          <a:stretch>
            <a:fillRect/>
          </a:stretch>
        </p:blipFill>
        <p:spPr bwMode="auto">
          <a:xfrm>
            <a:off x="0" y="6436823"/>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userDrawn="1"/>
        </p:nvSpPr>
        <p:spPr>
          <a:xfrm>
            <a:off x="23344" y="6581103"/>
            <a:ext cx="4418552" cy="261610"/>
          </a:xfrm>
          <a:prstGeom prst="rect">
            <a:avLst/>
          </a:prstGeom>
          <a:noFill/>
        </p:spPr>
        <p:txBody>
          <a:bodyPr wrap="square" rtlCol="0">
            <a:spAutoFit/>
          </a:bodyPr>
          <a:lstStyle/>
          <a:p>
            <a:r>
              <a:rPr kumimoji="1" lang="en-US" altLang="ja-JP" sz="1100" b="1" dirty="0" smtClean="0">
                <a:latin typeface="Arial Black" panose="020B0A04020102020204" pitchFamily="34" charset="0"/>
                <a:ea typeface="Meiryo UI" panose="020B0604030504040204" pitchFamily="50" charset="-128"/>
                <a:cs typeface="Arial" panose="020B0604020202020204" pitchFamily="34" charset="0"/>
              </a:rPr>
              <a:t>HD Visual </a:t>
            </a:r>
            <a:r>
              <a:rPr kumimoji="1" lang="en-US" altLang="ja-JP" sz="1100" b="1" dirty="0" smtClean="0">
                <a:solidFill>
                  <a:schemeClr val="tx1"/>
                </a:solidFill>
                <a:latin typeface="Arial Black" panose="020B0A04020102020204" pitchFamily="34" charset="0"/>
                <a:ea typeface="Meiryo UI" panose="020B0604030504040204" pitchFamily="50" charset="-128"/>
                <a:cs typeface="Arial" panose="020B0604020202020204" pitchFamily="34" charset="0"/>
              </a:rPr>
              <a:t>Communication </a:t>
            </a:r>
            <a:r>
              <a:rPr kumimoji="1" lang="en-US" altLang="ja-JP" sz="1100" b="1" dirty="0" smtClean="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rPr>
              <a:t>System</a:t>
            </a:r>
            <a:endParaRPr kumimoji="1" lang="ja-JP" altLang="en-US" sz="1100" b="1" dirty="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8" r:id="rId5"/>
  </p:sldLayoutIdLst>
  <p:transition spd="med">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tx1"/>
          </a:solidFill>
          <a:latin typeface="Arial Black" panose="020B0A04020102020204" pitchFamily="34" charset="0"/>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b="1">
          <a:solidFill>
            <a:schemeClr val="tx1"/>
          </a:solidFill>
          <a:latin typeface="Arial" panose="020B0604020202020204" pitchFamily="34" charset="0"/>
          <a:ea typeface="Meiryo UI" panose="020B0604030504040204" pitchFamily="50" charset="-128"/>
          <a:cs typeface="Arial" panose="020B0604020202020204" pitchFamily="34" charset="0"/>
        </a:defRPr>
      </a:lvl1pPr>
      <a:lvl2pPr marL="381000"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2pPr>
      <a:lvl3pPr marL="561975" indent="-179388"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3pPr>
      <a:lvl4pPr marL="752475"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4pPr>
      <a:lvl5pPr marL="962025" indent="-207963" algn="l" rtl="0" eaLnBrk="0" fontAlgn="base" hangingPunct="0">
        <a:spcBef>
          <a:spcPct val="20000"/>
        </a:spcBef>
        <a:spcAft>
          <a:spcPct val="0"/>
        </a:spcAft>
        <a:buClr>
          <a:schemeClr val="accent1"/>
        </a:buClr>
        <a:buFont typeface="Wingdings" pitchFamily="2" charset="2"/>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6.png"/><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0.wmf"/><Relationship Id="rId10" Type="http://schemas.openxmlformats.org/officeDocument/2006/relationships/image" Target="../media/image53.png"/><Relationship Id="rId4" Type="http://schemas.openxmlformats.org/officeDocument/2006/relationships/image" Target="../media/image35.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X_VC1600黒"/>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1654" y="471354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5" name="サブタイトル 2"/>
          <p:cNvSpPr>
            <a:spLocks noGrp="1"/>
          </p:cNvSpPr>
          <p:nvPr>
            <p:ph type="subTitle" sz="quarter" idx="1"/>
          </p:nvPr>
        </p:nvSpPr>
        <p:spPr>
          <a:xfrm>
            <a:off x="594220" y="1969486"/>
            <a:ext cx="7920000" cy="1800000"/>
          </a:xfrm>
        </p:spPr>
        <p:txBody>
          <a:bodyPr/>
          <a:lstStyle/>
          <a:p>
            <a:pPr algn="ctr"/>
            <a:r>
              <a:rPr lang="en-US" altLang="ja-JP" sz="3600" dirty="0" smtClean="0">
                <a:latin typeface="Arial Black" panose="020B0A04020102020204" pitchFamily="34" charset="0"/>
              </a:rPr>
              <a:t>Actual Case Study</a:t>
            </a:r>
          </a:p>
          <a:p>
            <a:pPr algn="ctr"/>
            <a:r>
              <a:rPr lang="en-US" altLang="ja-JP" sz="3600" dirty="0" smtClean="0">
                <a:latin typeface="Arial Black" panose="020B0A04020102020204" pitchFamily="34" charset="0"/>
              </a:rPr>
              <a:t>for Trouble Shooting</a:t>
            </a:r>
            <a:endParaRPr lang="de-DE" altLang="ja-JP" sz="2400" dirty="0">
              <a:latin typeface="Arial Black" panose="020B0A04020102020204" pitchFamily="34" charset="0"/>
            </a:endParaRPr>
          </a:p>
        </p:txBody>
      </p:sp>
      <p:sp>
        <p:nvSpPr>
          <p:cNvPr id="4" name="Text Box 37"/>
          <p:cNvSpPr txBox="1">
            <a:spLocks noChangeArrowheads="1"/>
          </p:cNvSpPr>
          <p:nvPr/>
        </p:nvSpPr>
        <p:spPr bwMode="auto">
          <a:xfrm>
            <a:off x="328230" y="226635"/>
            <a:ext cx="642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1. This document can be disclosed to Panasonic Sales Partners</a:t>
            </a:r>
            <a:r>
              <a:rPr lang="ja-JP" altLang="en-US" sz="1200" dirty="0" smtClean="0">
                <a:latin typeface="Arial" panose="020B0604020202020204" pitchFamily="34" charset="0"/>
                <a:ea typeface="HGS創英角ｺﾞｼｯｸUB" panose="020B0900000000000000" pitchFamily="50" charset="-128"/>
                <a:cs typeface="Arial" panose="020B0604020202020204" pitchFamily="34" charset="0"/>
              </a:rPr>
              <a:t> </a:t>
            </a:r>
            <a: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t/>
            </a:r>
            <a:b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b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2. The specs might be changed without notice since it’s still under development.</a:t>
            </a:r>
            <a:endParaRPr lang="ja-JP" altLang="en-US" sz="12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7" name="テキスト ボックス 1"/>
          <p:cNvSpPr txBox="1">
            <a:spLocks noChangeArrowheads="1"/>
          </p:cNvSpPr>
          <p:nvPr/>
        </p:nvSpPr>
        <p:spPr bwMode="auto">
          <a:xfrm>
            <a:off x="430585" y="6084638"/>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8" name="Text Box 13"/>
          <p:cNvSpPr txBox="1">
            <a:spLocks noChangeArrowheads="1"/>
          </p:cNvSpPr>
          <p:nvPr/>
        </p:nvSpPr>
        <p:spPr bwMode="auto">
          <a:xfrm>
            <a:off x="6017846" y="188641"/>
            <a:ext cx="2993216" cy="5232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b="1" dirty="0" smtClean="0">
                <a:solidFill>
                  <a:srgbClr val="FF0000"/>
                </a:solidFill>
                <a:ea typeface="HGP創英角ｺﾞｼｯｸUB" pitchFamily="50" charset="-128"/>
              </a:rPr>
              <a:t>For Panasonic Sales Company and Business Partner only</a:t>
            </a:r>
            <a:endParaRPr lang="ja-JP" altLang="en-US" sz="1400" b="1" dirty="0">
              <a:solidFill>
                <a:srgbClr val="FF0000"/>
              </a:solidFill>
              <a:ea typeface="HGP創英角ｺﾞｼｯｸUB" pitchFamily="50" charset="-128"/>
            </a:endParaRPr>
          </a:p>
        </p:txBody>
      </p:sp>
      <p:sp>
        <p:nvSpPr>
          <p:cNvPr id="9" name="テキスト ボックス 8"/>
          <p:cNvSpPr txBox="1"/>
          <p:nvPr/>
        </p:nvSpPr>
        <p:spPr>
          <a:xfrm>
            <a:off x="7237494" y="3219938"/>
            <a:ext cx="1734439" cy="369332"/>
          </a:xfrm>
          <a:prstGeom prst="rect">
            <a:avLst/>
          </a:prstGeom>
          <a:noFill/>
        </p:spPr>
        <p:txBody>
          <a:bodyPr wrap="square" rtlCol="0">
            <a:spAutoFit/>
          </a:bodyPr>
          <a:lstStyle/>
          <a:p>
            <a:pPr algn="ctr"/>
            <a:r>
              <a:rPr kumimoji="1" lang="en-US" altLang="ja-JP" b="1" dirty="0" smtClean="0"/>
              <a:t>Ver. 1.1</a:t>
            </a:r>
            <a:endParaRPr kumimoji="1" lang="ja-JP" altLang="en-US" b="1" dirty="0"/>
          </a:p>
        </p:txBody>
      </p:sp>
    </p:spTree>
    <p:extLst>
      <p:ext uri="{BB962C8B-B14F-4D97-AF65-F5344CB8AC3E}">
        <p14:creationId xmlns:p14="http://schemas.microsoft.com/office/powerpoint/2010/main" val="3247462996"/>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9</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dirty="0">
                <a:solidFill>
                  <a:srgbClr val="0000FF"/>
                </a:solidFill>
                <a:latin typeface="Arial Black" pitchFamily="34" charset="0"/>
              </a:rPr>
              <a:t>Case </a:t>
            </a:r>
            <a:r>
              <a:rPr lang="en-US" altLang="ja-JP" sz="1800" b="1" i="1" dirty="0" smtClean="0">
                <a:solidFill>
                  <a:srgbClr val="0000FF"/>
                </a:solidFill>
                <a:latin typeface="Arial Black" pitchFamily="34" charset="0"/>
              </a:rPr>
              <a:t>10</a:t>
            </a:r>
            <a:endParaRPr lang="en-US" altLang="ja-JP" sz="1800" b="1" i="1" dirty="0">
              <a:solidFill>
                <a:srgbClr val="0000FF"/>
              </a:solidFill>
              <a:latin typeface="Arial Black" pitchFamily="34" charset="0"/>
            </a:endParaRPr>
          </a:p>
        </p:txBody>
      </p:sp>
      <p:sp>
        <p:nvSpPr>
          <p:cNvPr id="8" name="Rectangle 7"/>
          <p:cNvSpPr>
            <a:spLocks noChangeArrowheads="1"/>
          </p:cNvSpPr>
          <p:nvPr/>
        </p:nvSpPr>
        <p:spPr bwMode="auto">
          <a:xfrm>
            <a:off x="437595" y="1383179"/>
            <a:ext cx="8229600" cy="190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a:t>
            </a:r>
            <a:r>
              <a:rPr lang="en-US" altLang="ja-JP" sz="1600" dirty="0" smtClean="0"/>
              <a:t>out of camera control</a:t>
            </a:r>
            <a:endParaRPr lang="en-US" altLang="ja-JP" sz="900" dirty="0"/>
          </a:p>
          <a:p>
            <a:r>
              <a:rPr lang="en-US" altLang="ja-JP" sz="1600" b="1" u="sng" dirty="0">
                <a:solidFill>
                  <a:srgbClr val="0000FF"/>
                </a:solidFill>
              </a:rPr>
              <a:t>Cause</a:t>
            </a:r>
            <a:r>
              <a:rPr lang="en-US" altLang="ja-JP" sz="1600" dirty="0"/>
              <a:t> : </a:t>
            </a:r>
          </a:p>
          <a:p>
            <a:pPr>
              <a:buFont typeface="Wingdings" pitchFamily="2" charset="2"/>
              <a:buNone/>
            </a:pPr>
            <a:r>
              <a:rPr kumimoji="0" lang="en-US" altLang="ja-JP" sz="1600" dirty="0"/>
              <a:t>	</a:t>
            </a:r>
            <a:r>
              <a:rPr kumimoji="0" lang="en-US" altLang="ja-JP" sz="1600" dirty="0" smtClean="0"/>
              <a:t>HDMI cable quality</a:t>
            </a:r>
            <a:endParaRPr kumimoji="0" lang="en-US" altLang="ja-JP" sz="1600" dirty="0"/>
          </a:p>
          <a:p>
            <a:pPr>
              <a:buFont typeface="Wingdings" pitchFamily="2" charset="2"/>
              <a:buNone/>
            </a:pPr>
            <a:endParaRPr kumimoji="0" lang="en-US" altLang="ja-JP" sz="900" dirty="0"/>
          </a:p>
          <a:p>
            <a:r>
              <a:rPr kumimoji="0" lang="en-US" altLang="ja-JP" sz="1600" b="1" u="sng" dirty="0">
                <a:solidFill>
                  <a:srgbClr val="0000FF"/>
                </a:solidFill>
              </a:rPr>
              <a:t>Action</a:t>
            </a:r>
            <a:r>
              <a:rPr kumimoji="0" lang="en-US" altLang="ja-JP" sz="1600" dirty="0"/>
              <a:t> : </a:t>
            </a:r>
            <a:r>
              <a:rPr kumimoji="0" lang="en-US" altLang="ja-JP" sz="1600" dirty="0" smtClean="0"/>
              <a:t>To change HDMI cable. </a:t>
            </a:r>
            <a:r>
              <a:rPr lang="en-US" altLang="ja-JP" sz="1600" dirty="0"/>
              <a:t>We would like to recommend you to </a:t>
            </a:r>
            <a:r>
              <a:rPr lang="en-US" altLang="ja-JP" sz="1600" b="1" dirty="0"/>
              <a:t>use Panasonic brand HDMI cable </a:t>
            </a:r>
            <a:r>
              <a:rPr lang="en-US" altLang="ja-JP" sz="1600" dirty="0"/>
              <a:t>as much as possible, or </a:t>
            </a:r>
            <a:r>
              <a:rPr lang="en-US" altLang="ja-JP" sz="1600" b="1" dirty="0"/>
              <a:t>use reliable brand in </a:t>
            </a:r>
            <a:r>
              <a:rPr lang="en-US" altLang="ja-JP" sz="1600" b="1" dirty="0" smtClean="0"/>
              <a:t>your market </a:t>
            </a:r>
            <a:r>
              <a:rPr lang="en-US" altLang="ja-JP" sz="1600" dirty="0"/>
              <a:t>and select "HIGH SPEED" type. You can see type label on the package.</a:t>
            </a:r>
            <a:endParaRPr kumimoji="0" lang="en-US" altLang="ja-JP" sz="1600" dirty="0">
              <a:solidFill>
                <a:srgbClr val="0000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93" y="3289738"/>
            <a:ext cx="71247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393" y="860083"/>
            <a:ext cx="31623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708"/>
          <p:cNvGrpSpPr>
            <a:grpSpLocks/>
          </p:cNvGrpSpPr>
          <p:nvPr/>
        </p:nvGrpSpPr>
        <p:grpSpPr bwMode="auto">
          <a:xfrm>
            <a:off x="90487" y="98712"/>
            <a:ext cx="733425" cy="488950"/>
            <a:chOff x="132" y="2044"/>
            <a:chExt cx="462" cy="308"/>
          </a:xfrm>
        </p:grpSpPr>
        <p:pic>
          <p:nvPicPr>
            <p:cNvPr id="29" name="Picture 709" descr="名称未設定-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10"/>
            <p:cNvSpPr txBox="1">
              <a:spLocks noChangeArrowheads="1"/>
            </p:cNvSpPr>
            <p:nvPr/>
          </p:nvSpPr>
          <p:spPr bwMode="auto">
            <a:xfrm rot="-1192966">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spTree>
    <p:extLst>
      <p:ext uri="{BB962C8B-B14F-4D97-AF65-F5344CB8AC3E}">
        <p14:creationId xmlns:p14="http://schemas.microsoft.com/office/powerpoint/2010/main" val="3767294190"/>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10</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dirty="0">
                <a:solidFill>
                  <a:srgbClr val="0000FF"/>
                </a:solidFill>
                <a:latin typeface="Arial Black" pitchFamily="34" charset="0"/>
              </a:rPr>
              <a:t>Case </a:t>
            </a:r>
            <a:r>
              <a:rPr lang="en-US" altLang="ja-JP" sz="1800" b="1" i="1" dirty="0" smtClean="0">
                <a:solidFill>
                  <a:srgbClr val="0000FF"/>
                </a:solidFill>
                <a:latin typeface="Arial Black" pitchFamily="34" charset="0"/>
              </a:rPr>
              <a:t>11</a:t>
            </a:r>
            <a:endParaRPr lang="en-US" altLang="ja-JP" sz="1800" b="1" i="1" dirty="0">
              <a:solidFill>
                <a:srgbClr val="0000FF"/>
              </a:solidFill>
              <a:latin typeface="Arial Black" pitchFamily="34" charset="0"/>
            </a:endParaRPr>
          </a:p>
        </p:txBody>
      </p:sp>
      <p:sp>
        <p:nvSpPr>
          <p:cNvPr id="8" name="Rectangle 7"/>
          <p:cNvSpPr>
            <a:spLocks noChangeArrowheads="1"/>
          </p:cNvSpPr>
          <p:nvPr/>
        </p:nvSpPr>
        <p:spPr bwMode="auto">
          <a:xfrm>
            <a:off x="437595" y="1383179"/>
            <a:ext cx="8229600" cy="230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a:t>
            </a:r>
            <a:r>
              <a:rPr lang="en-US" altLang="ja-JP" sz="1600" dirty="0" smtClean="0"/>
              <a:t>Back </a:t>
            </a:r>
            <a:r>
              <a:rPr lang="en-US" altLang="ja-JP" sz="1600" dirty="0"/>
              <a:t>to default (</a:t>
            </a:r>
            <a:r>
              <a:rPr lang="en-US" altLang="ja-JP" sz="1600" dirty="0" smtClean="0"/>
              <a:t>Auto) after </a:t>
            </a:r>
            <a:r>
              <a:rPr lang="en-US" altLang="ja-JP" sz="1600" dirty="0"/>
              <a:t>restart </a:t>
            </a:r>
            <a:r>
              <a:rPr lang="en-US" altLang="ja-JP" sz="1600" dirty="0" smtClean="0"/>
              <a:t>camera VD131/VD130</a:t>
            </a:r>
            <a:endParaRPr lang="en-US" altLang="ja-JP" sz="900" dirty="0"/>
          </a:p>
          <a:p>
            <a:r>
              <a:rPr lang="en-US" altLang="ja-JP" sz="1600" b="1" u="sng" dirty="0">
                <a:solidFill>
                  <a:srgbClr val="0000FF"/>
                </a:solidFill>
              </a:rPr>
              <a:t>Cause</a:t>
            </a:r>
            <a:r>
              <a:rPr lang="en-US" altLang="ja-JP" sz="1600" dirty="0"/>
              <a:t> : </a:t>
            </a:r>
          </a:p>
          <a:p>
            <a:pPr>
              <a:buNone/>
            </a:pPr>
            <a:r>
              <a:rPr kumimoji="0" lang="en-US" altLang="ja-JP" sz="1600" dirty="0"/>
              <a:t>	</a:t>
            </a:r>
            <a:r>
              <a:rPr kumimoji="0" lang="en-US" altLang="ja-JP" sz="1600" dirty="0" smtClean="0"/>
              <a:t>No </a:t>
            </a:r>
            <a:r>
              <a:rPr kumimoji="0" lang="en-US" altLang="ja-JP" sz="1600" dirty="0"/>
              <a:t>save </a:t>
            </a:r>
            <a:r>
              <a:rPr kumimoji="0" lang="en-US" altLang="ja-JP" sz="1600" dirty="0" smtClean="0"/>
              <a:t>the camera setting</a:t>
            </a:r>
            <a:r>
              <a:rPr kumimoji="0" lang="en-US" altLang="ja-JP" sz="1600" dirty="0"/>
              <a:t> (brightness, white balance etc.)</a:t>
            </a:r>
            <a:r>
              <a:rPr kumimoji="0" lang="en-US" altLang="ja-JP" sz="1600" dirty="0" smtClean="0"/>
              <a:t> to preset manually</a:t>
            </a:r>
            <a:endParaRPr kumimoji="0" lang="en-US" altLang="ja-JP" sz="1600" dirty="0"/>
          </a:p>
          <a:p>
            <a:pPr>
              <a:buFont typeface="Wingdings" pitchFamily="2" charset="2"/>
              <a:buNone/>
            </a:pPr>
            <a:endParaRPr kumimoji="0" lang="en-US" altLang="ja-JP" sz="900" dirty="0"/>
          </a:p>
          <a:p>
            <a:r>
              <a:rPr kumimoji="0" lang="en-US" altLang="ja-JP" sz="1600" b="1" u="sng" dirty="0">
                <a:solidFill>
                  <a:srgbClr val="0000FF"/>
                </a:solidFill>
              </a:rPr>
              <a:t>Action</a:t>
            </a:r>
            <a:r>
              <a:rPr kumimoji="0" lang="en-US" altLang="ja-JP" sz="1600" dirty="0"/>
              <a:t> </a:t>
            </a:r>
            <a:r>
              <a:rPr kumimoji="0" lang="en-US" altLang="ja-JP" sz="1600" dirty="0" smtClean="0"/>
              <a:t>:  </a:t>
            </a:r>
            <a:r>
              <a:rPr kumimoji="0" lang="en-US" altLang="ja-JP" sz="1600" dirty="0" smtClean="0"/>
              <a:t>Pick </a:t>
            </a:r>
            <a:r>
              <a:rPr kumimoji="0" lang="en-US" altLang="ja-JP" sz="1600" dirty="0" smtClean="0"/>
              <a:t>up from user manual page </a:t>
            </a:r>
            <a:r>
              <a:rPr kumimoji="0" lang="en-US" altLang="ja-JP" sz="1600" dirty="0" smtClean="0"/>
              <a:t>No.12</a:t>
            </a:r>
            <a:r>
              <a:rPr kumimoji="0" lang="en-US" altLang="ja-JP" sz="1600" dirty="0" smtClean="0"/>
              <a:t/>
            </a:r>
            <a:br>
              <a:rPr kumimoji="0" lang="en-US" altLang="ja-JP" sz="1600" dirty="0" smtClean="0"/>
            </a:br>
            <a:r>
              <a:rPr lang="en-US" altLang="ja-JP" sz="1600" dirty="0" smtClean="0"/>
              <a:t>The </a:t>
            </a:r>
            <a:r>
              <a:rPr lang="en-US" altLang="ja-JP" sz="1600" dirty="0"/>
              <a:t>‘home position’ refers to the position to which the lens moves first when the unit’s power has been turned on. The home position settings (position, brightness, white balance and focus) are the same as the preset 5 settings. To change any of the home position settings, register them in preset 5</a:t>
            </a:r>
            <a:r>
              <a:rPr lang="en-US" altLang="ja-JP" sz="1600" dirty="0" smtClean="0"/>
              <a:t>.</a:t>
            </a:r>
            <a:endParaRPr kumimoji="0" lang="en-US" altLang="ja-JP" sz="1600" dirty="0">
              <a:solidFill>
                <a:srgbClr val="0000FF"/>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395" y="4053760"/>
            <a:ext cx="4028908" cy="228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bwMode="auto">
          <a:xfrm>
            <a:off x="6847678" y="6148552"/>
            <a:ext cx="746234" cy="304800"/>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2" name="AutoShape 54"/>
          <p:cNvSpPr>
            <a:spLocks noChangeArrowheads="1"/>
          </p:cNvSpPr>
          <p:nvPr/>
        </p:nvSpPr>
        <p:spPr bwMode="auto">
          <a:xfrm>
            <a:off x="6847678" y="5266049"/>
            <a:ext cx="1700565" cy="501237"/>
          </a:xfrm>
          <a:prstGeom prst="wedgeRoundRectCallout">
            <a:avLst>
              <a:gd name="adj1" fmla="val -41175"/>
              <a:gd name="adj2" fmla="val 118528"/>
              <a:gd name="adj3" fmla="val 16667"/>
            </a:avLst>
          </a:prstGeom>
          <a:solidFill>
            <a:srgbClr val="FF9966"/>
          </a:solidFill>
          <a:ln w="9525">
            <a:solidFill>
              <a:schemeClr val="tx1"/>
            </a:solidFill>
            <a:miter lim="800000"/>
            <a:headEnd/>
            <a:tailEnd/>
          </a:ln>
          <a:effectLst/>
          <a:extLst/>
        </p:spPr>
        <p:txBody>
          <a:bodyPr/>
          <a:lstStyle/>
          <a:p>
            <a:pPr algn="ctr"/>
            <a:r>
              <a:rPr lang="en-US" altLang="ja-JP" sz="900" b="1" dirty="0" smtClean="0"/>
              <a:t>Register preset  No.5 which is used after the camera restart</a:t>
            </a:r>
            <a:endParaRPr lang="en-US" altLang="ja-JP" sz="900"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72" y="4053761"/>
            <a:ext cx="4310938" cy="239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bwMode="auto">
          <a:xfrm>
            <a:off x="159071" y="4209392"/>
            <a:ext cx="965535" cy="1150883"/>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5" name="AutoShape 54"/>
          <p:cNvSpPr>
            <a:spLocks noChangeArrowheads="1"/>
          </p:cNvSpPr>
          <p:nvPr/>
        </p:nvSpPr>
        <p:spPr bwMode="auto">
          <a:xfrm>
            <a:off x="1124606" y="4334700"/>
            <a:ext cx="1700565" cy="250619"/>
          </a:xfrm>
          <a:prstGeom prst="wedgeRoundRectCallout">
            <a:avLst>
              <a:gd name="adj1" fmla="val -41175"/>
              <a:gd name="adj2" fmla="val 118528"/>
              <a:gd name="adj3" fmla="val 16667"/>
            </a:avLst>
          </a:prstGeom>
          <a:solidFill>
            <a:srgbClr val="FF9966"/>
          </a:solidFill>
          <a:ln w="9525">
            <a:solidFill>
              <a:schemeClr val="tx1"/>
            </a:solidFill>
            <a:miter lim="800000"/>
            <a:headEnd/>
            <a:tailEnd/>
          </a:ln>
          <a:effectLst/>
          <a:extLst/>
        </p:spPr>
        <p:txBody>
          <a:bodyPr/>
          <a:lstStyle/>
          <a:p>
            <a:pPr algn="ctr"/>
            <a:r>
              <a:rPr lang="en-US" altLang="ja-JP" sz="900" b="1" dirty="0" smtClean="0"/>
              <a:t>Change the setting</a:t>
            </a:r>
            <a:endParaRPr lang="en-US" altLang="ja-JP" sz="900" b="1" dirty="0"/>
          </a:p>
        </p:txBody>
      </p:sp>
      <p:sp>
        <p:nvSpPr>
          <p:cNvPr id="16" name="Text Box 43"/>
          <p:cNvSpPr txBox="1">
            <a:spLocks noChangeArrowheads="1"/>
          </p:cNvSpPr>
          <p:nvPr/>
        </p:nvSpPr>
        <p:spPr bwMode="auto">
          <a:xfrm>
            <a:off x="138052" y="3735590"/>
            <a:ext cx="2346432" cy="276999"/>
          </a:xfrm>
          <a:prstGeom prst="rect">
            <a:avLst/>
          </a:prstGeom>
          <a:solidFill>
            <a:schemeClr val="bg1"/>
          </a:solidFill>
          <a:ln w="9525">
            <a:solidFill>
              <a:schemeClr val="tx1"/>
            </a:solidFill>
            <a:miter lim="800000"/>
            <a:headEnd/>
            <a:tailEnd/>
          </a:ln>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kumimoji="0" lang="en-US" altLang="ja-JP" sz="1200" b="1" dirty="0" smtClean="0">
                <a:solidFill>
                  <a:srgbClr val="FF0000"/>
                </a:solidFill>
              </a:rPr>
              <a:t>1) Change the setting</a:t>
            </a:r>
            <a:endParaRPr kumimoji="0" lang="en-US" altLang="ja-JP" sz="1200" b="1" dirty="0">
              <a:solidFill>
                <a:srgbClr val="FF0000"/>
              </a:solidFill>
            </a:endParaRPr>
          </a:p>
        </p:txBody>
      </p:sp>
      <p:sp>
        <p:nvSpPr>
          <p:cNvPr id="17" name="Text Box 43"/>
          <p:cNvSpPr txBox="1">
            <a:spLocks noChangeArrowheads="1"/>
          </p:cNvSpPr>
          <p:nvPr/>
        </p:nvSpPr>
        <p:spPr bwMode="auto">
          <a:xfrm>
            <a:off x="4552395" y="3720661"/>
            <a:ext cx="2346432" cy="276999"/>
          </a:xfrm>
          <a:prstGeom prst="rect">
            <a:avLst/>
          </a:prstGeom>
          <a:solidFill>
            <a:schemeClr val="bg1"/>
          </a:solidFill>
          <a:ln w="9525">
            <a:solidFill>
              <a:schemeClr val="tx1"/>
            </a:solidFill>
            <a:miter lim="800000"/>
            <a:headEnd/>
            <a:tailEnd/>
          </a:ln>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kumimoji="0" lang="en-US" altLang="ja-JP" sz="1200" b="1" dirty="0" smtClean="0">
                <a:solidFill>
                  <a:srgbClr val="FF0000"/>
                </a:solidFill>
              </a:rPr>
              <a:t>2) Register them in Preset 5</a:t>
            </a:r>
            <a:endParaRPr kumimoji="0" lang="en-US" altLang="ja-JP" sz="1200" b="1" dirty="0">
              <a:solidFill>
                <a:srgbClr val="FF0000"/>
              </a:solidFill>
            </a:endParaRPr>
          </a:p>
        </p:txBody>
      </p:sp>
      <p:grpSp>
        <p:nvGrpSpPr>
          <p:cNvPr id="18" name="Group 708"/>
          <p:cNvGrpSpPr>
            <a:grpSpLocks/>
          </p:cNvGrpSpPr>
          <p:nvPr/>
        </p:nvGrpSpPr>
        <p:grpSpPr bwMode="auto">
          <a:xfrm>
            <a:off x="90487" y="98712"/>
            <a:ext cx="733425" cy="488950"/>
            <a:chOff x="132" y="2044"/>
            <a:chExt cx="462" cy="308"/>
          </a:xfrm>
        </p:grpSpPr>
        <p:pic>
          <p:nvPicPr>
            <p:cNvPr id="19" name="Picture 709" descr="名称未設定-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10"/>
            <p:cNvSpPr txBox="1">
              <a:spLocks noChangeArrowheads="1"/>
            </p:cNvSpPr>
            <p:nvPr/>
          </p:nvSpPr>
          <p:spPr bwMode="auto">
            <a:xfrm rot="-1192966">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spTree>
    <p:extLst>
      <p:ext uri="{BB962C8B-B14F-4D97-AF65-F5344CB8AC3E}">
        <p14:creationId xmlns:p14="http://schemas.microsoft.com/office/powerpoint/2010/main" val="265692465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dirty="0">
                <a:solidFill>
                  <a:srgbClr val="0000FF"/>
                </a:solidFill>
                <a:latin typeface="Arial Black" pitchFamily="34" charset="0"/>
              </a:rPr>
              <a:t>Case </a:t>
            </a:r>
            <a:r>
              <a:rPr lang="en-US" altLang="ja-JP" sz="1800" b="1" i="1" dirty="0" smtClean="0">
                <a:solidFill>
                  <a:srgbClr val="0000FF"/>
                </a:solidFill>
                <a:latin typeface="Arial Black" pitchFamily="34" charset="0"/>
              </a:rPr>
              <a:t>12</a:t>
            </a:r>
            <a:endParaRPr lang="en-US" altLang="ja-JP" sz="1800" b="1" i="1" dirty="0">
              <a:solidFill>
                <a:srgbClr val="0000FF"/>
              </a:solidFill>
              <a:latin typeface="Arial Black" pitchFamily="34" charset="0"/>
            </a:endParaRPr>
          </a:p>
        </p:txBody>
      </p:sp>
      <p:sp>
        <p:nvSpPr>
          <p:cNvPr id="8" name="Rectangle 7"/>
          <p:cNvSpPr>
            <a:spLocks noChangeArrowheads="1"/>
          </p:cNvSpPr>
          <p:nvPr/>
        </p:nvSpPr>
        <p:spPr bwMode="auto">
          <a:xfrm>
            <a:off x="241739" y="1383179"/>
            <a:ext cx="4153992" cy="33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a:t>
            </a:r>
            <a:r>
              <a:rPr lang="en-US" altLang="ja-JP" sz="1600" dirty="0" smtClean="0"/>
              <a:t/>
            </a:r>
            <a:br>
              <a:rPr lang="en-US" altLang="ja-JP" sz="1600" dirty="0" smtClean="0"/>
            </a:br>
            <a:r>
              <a:rPr lang="en-US" altLang="ja-JP" sz="1600" dirty="0" smtClean="0"/>
              <a:t>No sound and lower video quality when HDVC communicate </a:t>
            </a:r>
            <a:r>
              <a:rPr lang="en-US" altLang="ja-JP" sz="1600" dirty="0" err="1" smtClean="0"/>
              <a:t>Kedacom</a:t>
            </a:r>
            <a:r>
              <a:rPr lang="ja-JP" altLang="en-US" sz="1600" dirty="0" smtClean="0"/>
              <a:t> </a:t>
            </a:r>
            <a:r>
              <a:rPr lang="en-US" altLang="ja-JP" sz="1600" dirty="0" smtClean="0"/>
              <a:t>TS6210</a:t>
            </a:r>
            <a:r>
              <a:rPr lang="ja-JP" altLang="en-US" sz="1600" dirty="0" smtClean="0"/>
              <a:t>　</a:t>
            </a:r>
            <a:endParaRPr lang="en-US" altLang="ja-JP" sz="900" dirty="0"/>
          </a:p>
          <a:p>
            <a:r>
              <a:rPr lang="en-US" altLang="ja-JP" sz="1600" b="1" u="sng" dirty="0">
                <a:solidFill>
                  <a:srgbClr val="0000FF"/>
                </a:solidFill>
              </a:rPr>
              <a:t>Cause</a:t>
            </a:r>
            <a:r>
              <a:rPr lang="en-US" altLang="ja-JP" sz="1600" dirty="0"/>
              <a:t> : </a:t>
            </a:r>
          </a:p>
          <a:p>
            <a:pPr>
              <a:buNone/>
            </a:pPr>
            <a:r>
              <a:rPr kumimoji="0" lang="en-US" altLang="ja-JP" sz="1600" dirty="0"/>
              <a:t>	</a:t>
            </a:r>
            <a:r>
              <a:rPr kumimoji="0" lang="en-US" altLang="ja-JP" sz="1600" dirty="0" smtClean="0"/>
              <a:t> (1) No audio at HDVC site: </a:t>
            </a:r>
            <a:r>
              <a:rPr kumimoji="0" lang="en-US" altLang="ja-JP" sz="1600" dirty="0" err="1" smtClean="0"/>
              <a:t>Kedacom</a:t>
            </a:r>
            <a:r>
              <a:rPr kumimoji="0" lang="en-US" altLang="ja-JP" sz="1600" dirty="0" smtClean="0"/>
              <a:t/>
            </a:r>
            <a:br>
              <a:rPr kumimoji="0" lang="en-US" altLang="ja-JP" sz="1600" dirty="0" smtClean="0"/>
            </a:br>
            <a:r>
              <a:rPr kumimoji="0" lang="en-US" altLang="ja-JP" sz="1600" dirty="0" smtClean="0"/>
              <a:t>      has defect  the audio negotiation </a:t>
            </a:r>
            <a:br>
              <a:rPr kumimoji="0" lang="en-US" altLang="ja-JP" sz="1600" dirty="0" smtClean="0"/>
            </a:br>
            <a:r>
              <a:rPr kumimoji="0" lang="en-US" altLang="ja-JP" sz="1600" dirty="0" smtClean="0"/>
              <a:t>      by G.711a-low/u-low</a:t>
            </a:r>
            <a:endParaRPr kumimoji="0" lang="en-US" altLang="ja-JP" sz="1600" dirty="0"/>
          </a:p>
          <a:p>
            <a:pPr>
              <a:buNone/>
            </a:pPr>
            <a:r>
              <a:rPr kumimoji="0" lang="en-US" altLang="ja-JP" sz="1600" dirty="0"/>
              <a:t> </a:t>
            </a:r>
            <a:r>
              <a:rPr kumimoji="0" lang="en-US" altLang="ja-JP" sz="1600" dirty="0" smtClean="0"/>
              <a:t>       (2) Lower video quality at HDVC site:</a:t>
            </a:r>
            <a:br>
              <a:rPr kumimoji="0" lang="en-US" altLang="ja-JP" sz="1600" dirty="0" smtClean="0"/>
            </a:br>
            <a:r>
              <a:rPr kumimoji="0" lang="en-US" altLang="ja-JP" sz="1600" dirty="0" smtClean="0"/>
              <a:t>       </a:t>
            </a:r>
            <a:r>
              <a:rPr kumimoji="0" lang="en-US" altLang="ja-JP" sz="1600" dirty="0" err="1" smtClean="0"/>
              <a:t>Kedacom</a:t>
            </a:r>
            <a:r>
              <a:rPr kumimoji="0" lang="en-US" altLang="ja-JP" sz="1600" dirty="0" smtClean="0"/>
              <a:t> has defect the H.264</a:t>
            </a:r>
            <a:br>
              <a:rPr kumimoji="0" lang="en-US" altLang="ja-JP" sz="1600" dirty="0" smtClean="0"/>
            </a:br>
            <a:r>
              <a:rPr kumimoji="0" lang="en-US" altLang="ja-JP" sz="1600" dirty="0" smtClean="0"/>
              <a:t>      video negotiation.</a:t>
            </a:r>
            <a:endParaRPr kumimoji="0" lang="en-US" altLang="ja-JP" sz="900" dirty="0"/>
          </a:p>
          <a:p>
            <a:r>
              <a:rPr kumimoji="0" lang="en-US" altLang="ja-JP" sz="1600" b="1" u="sng" dirty="0">
                <a:solidFill>
                  <a:srgbClr val="0000FF"/>
                </a:solidFill>
              </a:rPr>
              <a:t>Action</a:t>
            </a:r>
            <a:r>
              <a:rPr kumimoji="0" lang="en-US" altLang="ja-JP" sz="1600" dirty="0"/>
              <a:t> </a:t>
            </a:r>
            <a:r>
              <a:rPr kumimoji="0" lang="en-US" altLang="ja-JP" sz="1600" dirty="0" smtClean="0"/>
              <a:t>: </a:t>
            </a:r>
            <a:br>
              <a:rPr kumimoji="0" lang="en-US" altLang="ja-JP" sz="1600" dirty="0" smtClean="0"/>
            </a:br>
            <a:r>
              <a:rPr kumimoji="0" lang="en-US" altLang="ja-JP" sz="1600" dirty="0" smtClean="0"/>
              <a:t>To change the Audio/Video codec on HDVC web-</a:t>
            </a:r>
            <a:r>
              <a:rPr kumimoji="0" lang="en-US" altLang="ja-JP" sz="1600" dirty="0" err="1" smtClean="0"/>
              <a:t>cosole</a:t>
            </a:r>
            <a:r>
              <a:rPr kumimoji="0" lang="en-US" altLang="ja-JP" sz="1600" dirty="0" smtClean="0"/>
              <a:t> for avoiding the </a:t>
            </a:r>
            <a:r>
              <a:rPr kumimoji="0" lang="en-US" altLang="ja-JP" sz="1600" dirty="0" err="1" smtClean="0"/>
              <a:t>Kedacom</a:t>
            </a:r>
            <a:r>
              <a:rPr kumimoji="0" lang="en-US" altLang="ja-JP" sz="1600" dirty="0" smtClean="0"/>
              <a:t> defect.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802" y="755376"/>
            <a:ext cx="4043266" cy="574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5671619" y="1828800"/>
            <a:ext cx="3130449" cy="7050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001487" y="1932448"/>
            <a:ext cx="1547931" cy="49778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H.263 : ON</a:t>
            </a:r>
          </a:p>
          <a:p>
            <a:r>
              <a:rPr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H.264/H.261 : OFF</a:t>
            </a:r>
            <a:endPar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5" y="5428820"/>
            <a:ext cx="1518573" cy="92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7"/>
          <p:cNvSpPr txBox="1">
            <a:spLocks noChangeArrowheads="1"/>
          </p:cNvSpPr>
          <p:nvPr/>
        </p:nvSpPr>
        <p:spPr bwMode="auto">
          <a:xfrm>
            <a:off x="1634538" y="607758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1" lang="en-US" altLang="ja-JP" sz="1200" b="1" dirty="0" err="1" smtClean="0">
                <a:ea typeface="HGP創英角ｺﾞｼｯｸUB" pitchFamily="50" charset="-128"/>
              </a:rPr>
              <a:t>Kedacom</a:t>
            </a:r>
            <a:r>
              <a:rPr kumimoji="1" lang="en-US" altLang="ja-JP" sz="1200" b="1" dirty="0" smtClean="0">
                <a:ea typeface="HGP創英角ｺﾞｼｯｸUB" pitchFamily="50" charset="-128"/>
              </a:rPr>
              <a:t> TS6210</a:t>
            </a:r>
            <a:endParaRPr kumimoji="1" lang="en-US" altLang="ja-JP" sz="1200" b="1" dirty="0">
              <a:ea typeface="HGP創英角ｺﾞｼｯｸUB" pitchFamily="50" charset="-128"/>
            </a:endParaRPr>
          </a:p>
        </p:txBody>
      </p:sp>
      <p:sp>
        <p:nvSpPr>
          <p:cNvPr id="17" name="角丸四角形 16"/>
          <p:cNvSpPr/>
          <p:nvPr/>
        </p:nvSpPr>
        <p:spPr>
          <a:xfrm>
            <a:off x="5671618" y="3997287"/>
            <a:ext cx="3130449" cy="7050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046672" y="4100935"/>
            <a:ext cx="1547931" cy="49778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H.263 : ON</a:t>
            </a:r>
          </a:p>
          <a:p>
            <a:r>
              <a:rPr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H.264/H.261 : OFF</a:t>
            </a:r>
            <a:endPar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9" name="角丸四角形 18"/>
          <p:cNvSpPr/>
          <p:nvPr/>
        </p:nvSpPr>
        <p:spPr>
          <a:xfrm>
            <a:off x="5671619" y="2533880"/>
            <a:ext cx="3130449" cy="984020"/>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671617" y="4708947"/>
            <a:ext cx="3130449" cy="984020"/>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902450" y="2593514"/>
            <a:ext cx="1692153" cy="35923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G.711(A/u-Law):OFF</a:t>
            </a:r>
          </a:p>
        </p:txBody>
      </p:sp>
      <p:sp>
        <p:nvSpPr>
          <p:cNvPr id="22" name="正方形/長方形 21"/>
          <p:cNvSpPr/>
          <p:nvPr/>
        </p:nvSpPr>
        <p:spPr>
          <a:xfrm>
            <a:off x="6902450" y="4760385"/>
            <a:ext cx="1692153" cy="35923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S創英角ｺﾞｼｯｸUB" panose="020B0900000000000000" pitchFamily="50" charset="-128"/>
                <a:ea typeface="HGS創英角ｺﾞｼｯｸUB" panose="020B0900000000000000" pitchFamily="50" charset="-128"/>
              </a:rPr>
              <a:t>G.711(A/u-Law):OFF</a:t>
            </a:r>
          </a:p>
        </p:txBody>
      </p:sp>
      <p:sp>
        <p:nvSpPr>
          <p:cNvPr id="23" name="Text Box 55"/>
          <p:cNvSpPr txBox="1">
            <a:spLocks noChangeArrowheads="1"/>
          </p:cNvSpPr>
          <p:nvPr/>
        </p:nvSpPr>
        <p:spPr bwMode="auto">
          <a:xfrm>
            <a:off x="1924064" y="5119621"/>
            <a:ext cx="26479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900" b="1" dirty="0" smtClean="0">
                <a:latin typeface="Arial" panose="020B0604020202020204" pitchFamily="34" charset="0"/>
                <a:cs typeface="Arial" panose="020B0604020202020204" pitchFamily="34" charset="0"/>
              </a:rPr>
              <a:t>(*) H.264 /Baseline Profile (Pktmode0)</a:t>
            </a:r>
            <a:br>
              <a:rPr lang="en-US" altLang="ja-JP" sz="900" b="1" dirty="0" smtClean="0">
                <a:latin typeface="Arial" panose="020B0604020202020204" pitchFamily="34" charset="0"/>
                <a:cs typeface="Arial" panose="020B0604020202020204" pitchFamily="34" charset="0"/>
              </a:rPr>
            </a:br>
            <a:r>
              <a:rPr lang="en-US" altLang="ja-JP" sz="900" b="1" dirty="0" smtClean="0">
                <a:latin typeface="Arial" panose="020B0604020202020204" pitchFamily="34" charset="0"/>
                <a:cs typeface="Arial" panose="020B0604020202020204" pitchFamily="34" charset="0"/>
              </a:rPr>
              <a:t>     can not be changed to OFF on HDVC GUI.</a:t>
            </a:r>
            <a:endParaRPr lang="en-US" altLang="ja-JP" sz="900" b="1" dirty="0">
              <a:latin typeface="Arial" panose="020B0604020202020204" pitchFamily="34" charset="0"/>
              <a:cs typeface="Arial" panose="020B0604020202020204" pitchFamily="34" charset="0"/>
            </a:endParaRPr>
          </a:p>
        </p:txBody>
      </p:sp>
      <p:grpSp>
        <p:nvGrpSpPr>
          <p:cNvPr id="24" name="Group 708"/>
          <p:cNvGrpSpPr>
            <a:grpSpLocks/>
          </p:cNvGrpSpPr>
          <p:nvPr/>
        </p:nvGrpSpPr>
        <p:grpSpPr bwMode="auto">
          <a:xfrm>
            <a:off x="90487" y="98712"/>
            <a:ext cx="733425" cy="488950"/>
            <a:chOff x="132" y="2044"/>
            <a:chExt cx="462" cy="308"/>
          </a:xfrm>
        </p:grpSpPr>
        <p:pic>
          <p:nvPicPr>
            <p:cNvPr id="25" name="Picture 709" descr="名称未設定-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710"/>
            <p:cNvSpPr txBox="1">
              <a:spLocks noChangeArrowheads="1"/>
            </p:cNvSpPr>
            <p:nvPr/>
          </p:nvSpPr>
          <p:spPr bwMode="auto">
            <a:xfrm rot="-1192966">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spTree>
    <p:extLst>
      <p:ext uri="{BB962C8B-B14F-4D97-AF65-F5344CB8AC3E}">
        <p14:creationId xmlns:p14="http://schemas.microsoft.com/office/powerpoint/2010/main" val="180620782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dirty="0">
                <a:solidFill>
                  <a:srgbClr val="0000FF"/>
                </a:solidFill>
                <a:latin typeface="Arial Black" pitchFamily="34" charset="0"/>
              </a:rPr>
              <a:t>Case </a:t>
            </a:r>
            <a:r>
              <a:rPr lang="en-US" altLang="ja-JP" sz="1800" b="1" i="1" dirty="0" smtClean="0">
                <a:solidFill>
                  <a:srgbClr val="0000FF"/>
                </a:solidFill>
                <a:latin typeface="Arial Black" pitchFamily="34" charset="0"/>
              </a:rPr>
              <a:t>13</a:t>
            </a:r>
            <a:endParaRPr lang="en-US" altLang="ja-JP" sz="1800" b="1" i="1" dirty="0">
              <a:solidFill>
                <a:srgbClr val="0000FF"/>
              </a:solidFill>
              <a:latin typeface="Arial Black" pitchFamily="34" charset="0"/>
            </a:endParaRPr>
          </a:p>
        </p:txBody>
      </p:sp>
      <p:sp>
        <p:nvSpPr>
          <p:cNvPr id="8" name="Rectangle 7"/>
          <p:cNvSpPr>
            <a:spLocks noChangeArrowheads="1"/>
          </p:cNvSpPr>
          <p:nvPr/>
        </p:nvSpPr>
        <p:spPr bwMode="auto">
          <a:xfrm>
            <a:off x="241738" y="1383179"/>
            <a:ext cx="8902262" cy="20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a:t>
            </a:r>
            <a:r>
              <a:rPr lang="en-US" altLang="ja-JP" sz="1600" dirty="0" smtClean="0"/>
              <a:t/>
            </a:r>
            <a:br>
              <a:rPr lang="en-US" altLang="ja-JP" sz="1600" dirty="0" smtClean="0"/>
            </a:br>
            <a:r>
              <a:rPr lang="en-US" altLang="ja-JP" sz="1600" dirty="0" smtClean="0"/>
              <a:t>         No connection by HDVC mobile through mobile communication</a:t>
            </a:r>
            <a:r>
              <a:rPr lang="ja-JP" altLang="en-US" sz="1600" dirty="0" smtClean="0"/>
              <a:t>　</a:t>
            </a:r>
            <a:endParaRPr lang="en-US" altLang="ja-JP" sz="900" dirty="0"/>
          </a:p>
          <a:p>
            <a:r>
              <a:rPr lang="en-US" altLang="ja-JP" sz="1600" b="1" u="sng" dirty="0">
                <a:solidFill>
                  <a:srgbClr val="0000FF"/>
                </a:solidFill>
              </a:rPr>
              <a:t>Cause</a:t>
            </a:r>
            <a:r>
              <a:rPr lang="en-US" altLang="ja-JP" sz="1600" dirty="0"/>
              <a:t> : </a:t>
            </a:r>
          </a:p>
          <a:p>
            <a:pPr>
              <a:buNone/>
            </a:pPr>
            <a:r>
              <a:rPr kumimoji="0" lang="en-US" altLang="ja-JP" sz="1600" dirty="0"/>
              <a:t>	</a:t>
            </a:r>
            <a:r>
              <a:rPr kumimoji="0" lang="en-US" altLang="ja-JP" sz="1600" dirty="0" smtClean="0"/>
              <a:t>         Mobile ISP has symmetric NAT feature and the packet is cut by NAT Traversal mode.</a:t>
            </a:r>
            <a:endParaRPr kumimoji="0" lang="en-US" altLang="ja-JP" sz="900" dirty="0"/>
          </a:p>
          <a:p>
            <a:r>
              <a:rPr kumimoji="0" lang="en-US" altLang="ja-JP" sz="1600" b="1" u="sng" dirty="0">
                <a:solidFill>
                  <a:srgbClr val="0000FF"/>
                </a:solidFill>
              </a:rPr>
              <a:t>Action</a:t>
            </a:r>
            <a:r>
              <a:rPr kumimoji="0" lang="en-US" altLang="ja-JP" sz="1600" dirty="0"/>
              <a:t> </a:t>
            </a:r>
            <a:r>
              <a:rPr kumimoji="0" lang="en-US" altLang="ja-JP" sz="1600" dirty="0" smtClean="0"/>
              <a:t>: </a:t>
            </a:r>
            <a:br>
              <a:rPr kumimoji="0" lang="en-US" altLang="ja-JP" sz="1600" dirty="0" smtClean="0"/>
            </a:br>
            <a:r>
              <a:rPr kumimoji="0" lang="en-US" altLang="ja-JP" sz="1600" dirty="0" smtClean="0"/>
              <a:t>         The HDVC mobile software is updated to Ver3.1.</a:t>
            </a:r>
          </a:p>
        </p:txBody>
      </p:sp>
      <p:grpSp>
        <p:nvGrpSpPr>
          <p:cNvPr id="24" name="Group 708"/>
          <p:cNvGrpSpPr>
            <a:grpSpLocks/>
          </p:cNvGrpSpPr>
          <p:nvPr/>
        </p:nvGrpSpPr>
        <p:grpSpPr bwMode="auto">
          <a:xfrm>
            <a:off x="90487" y="98712"/>
            <a:ext cx="733425" cy="488950"/>
            <a:chOff x="132" y="2044"/>
            <a:chExt cx="462" cy="308"/>
          </a:xfrm>
        </p:grpSpPr>
        <p:pic>
          <p:nvPicPr>
            <p:cNvPr id="25" name="Picture 709" descr="名称未設定-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710"/>
            <p:cNvSpPr txBox="1">
              <a:spLocks noChangeArrowheads="1"/>
            </p:cNvSpPr>
            <p:nvPr/>
          </p:nvSpPr>
          <p:spPr bwMode="auto">
            <a:xfrm rot="-1192966">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graphicFrame>
        <p:nvGraphicFramePr>
          <p:cNvPr id="28" name="表 27"/>
          <p:cNvGraphicFramePr>
            <a:graphicFrameLocks noGrp="1"/>
          </p:cNvGraphicFramePr>
          <p:nvPr>
            <p:extLst>
              <p:ext uri="{D42A27DB-BD31-4B8C-83A1-F6EECF244321}">
                <p14:modId xmlns:p14="http://schemas.microsoft.com/office/powerpoint/2010/main" val="3131336866"/>
              </p:ext>
            </p:extLst>
          </p:nvPr>
        </p:nvGraphicFramePr>
        <p:xfrm>
          <a:off x="1744772" y="3373817"/>
          <a:ext cx="5423228" cy="2788874"/>
        </p:xfrm>
        <a:graphic>
          <a:graphicData uri="http://schemas.openxmlformats.org/drawingml/2006/table">
            <a:tbl>
              <a:tblPr firstRow="1" bandRow="1">
                <a:tableStyleId>{5940675A-B579-460E-94D1-54222C63F5DA}</a:tableStyleId>
              </a:tblPr>
              <a:tblGrid>
                <a:gridCol w="1424124"/>
                <a:gridCol w="1424124"/>
                <a:gridCol w="1287490"/>
                <a:gridCol w="1287490"/>
              </a:tblGrid>
              <a:tr h="322979">
                <a:tc>
                  <a:txBody>
                    <a:bodyPr/>
                    <a:lstStyle/>
                    <a:p>
                      <a:pPr algn="ctr"/>
                      <a:r>
                        <a:rPr kumimoji="1" lang="en-US" altLang="ja-JP" sz="1400" dirty="0" smtClean="0"/>
                        <a:t>country</a:t>
                      </a:r>
                      <a:endParaRPr kumimoji="1" lang="ja-JP" altLang="en-US" sz="1400" dirty="0"/>
                    </a:p>
                  </a:txBody>
                  <a:tcPr anchor="ctr">
                    <a:solidFill>
                      <a:srgbClr val="00B0F0"/>
                    </a:solidFill>
                  </a:tcPr>
                </a:tc>
                <a:tc>
                  <a:txBody>
                    <a:bodyPr/>
                    <a:lstStyle/>
                    <a:p>
                      <a:pPr algn="ctr"/>
                      <a:r>
                        <a:rPr kumimoji="1" lang="en-US" altLang="ja-JP" sz="1400" dirty="0" smtClean="0"/>
                        <a:t>Mobile</a:t>
                      </a:r>
                      <a:r>
                        <a:rPr kumimoji="1" lang="en-US" altLang="ja-JP" sz="1400" baseline="0" dirty="0" smtClean="0"/>
                        <a:t> carrier</a:t>
                      </a:r>
                      <a:endParaRPr kumimoji="1" lang="ja-JP" altLang="en-US" sz="1400" dirty="0"/>
                    </a:p>
                  </a:txBody>
                  <a:tcPr anchor="ctr">
                    <a:solidFill>
                      <a:srgbClr val="00B0F0"/>
                    </a:solidFill>
                  </a:tcPr>
                </a:tc>
                <a:tc gridSpan="2">
                  <a:txBody>
                    <a:bodyPr/>
                    <a:lstStyle/>
                    <a:p>
                      <a:pPr algn="ctr"/>
                      <a:r>
                        <a:rPr kumimoji="1" lang="en-US" altLang="ja-JP" sz="1400" dirty="0" smtClean="0"/>
                        <a:t>Result</a:t>
                      </a:r>
                    </a:p>
                    <a:p>
                      <a:pPr algn="ctr"/>
                      <a:r>
                        <a:rPr kumimoji="1" lang="en-US" altLang="ja-JP" sz="1400" dirty="0" smtClean="0"/>
                        <a:t>Ver3.0</a:t>
                      </a:r>
                      <a:r>
                        <a:rPr kumimoji="1" lang="en-US" altLang="ja-JP" sz="1400" baseline="0" dirty="0" smtClean="0"/>
                        <a:t>            Ver3.1</a:t>
                      </a:r>
                      <a:endParaRPr kumimoji="1" lang="ja-JP" altLang="en-US" sz="1400" dirty="0"/>
                    </a:p>
                  </a:txBody>
                  <a:tcPr anchor="ctr">
                    <a:solidFill>
                      <a:srgbClr val="00B0F0"/>
                    </a:solidFill>
                  </a:tcPr>
                </a:tc>
                <a:tc hMerge="1">
                  <a:txBody>
                    <a:bodyPr/>
                    <a:lstStyle/>
                    <a:p>
                      <a:pPr algn="ctr"/>
                      <a:endParaRPr kumimoji="1" lang="ja-JP" altLang="en-US" sz="1400" dirty="0"/>
                    </a:p>
                  </a:txBody>
                  <a:tcPr/>
                </a:tc>
              </a:tr>
              <a:tr h="129234">
                <a:tc rowSpan="3">
                  <a:txBody>
                    <a:bodyPr/>
                    <a:lstStyle/>
                    <a:p>
                      <a:pPr algn="ctr"/>
                      <a:r>
                        <a:rPr kumimoji="1" lang="en-US" altLang="ja-JP" sz="1400" dirty="0" smtClean="0"/>
                        <a:t>Singapore</a:t>
                      </a:r>
                    </a:p>
                  </a:txBody>
                  <a:tcPr anchor="ctr">
                    <a:solidFill>
                      <a:schemeClr val="bg1"/>
                    </a:solidFill>
                  </a:tcPr>
                </a:tc>
                <a:tc>
                  <a:txBody>
                    <a:bodyPr/>
                    <a:lstStyle/>
                    <a:p>
                      <a:pPr algn="ctr"/>
                      <a:r>
                        <a:rPr kumimoji="1" lang="en-US" altLang="ja-JP" sz="1400" dirty="0" err="1" smtClean="0"/>
                        <a:t>Singtel</a:t>
                      </a:r>
                      <a:endParaRPr kumimoji="1" lang="ja-JP" altLang="en-US" sz="1400" dirty="0"/>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175566">
                <a:tc vMerge="1">
                  <a:txBody>
                    <a:bodyPr/>
                    <a:lstStyle/>
                    <a:p>
                      <a:endParaRPr kumimoji="1" lang="ja-JP" altLang="en-US"/>
                    </a:p>
                  </a:txBody>
                  <a:tcPr/>
                </a:tc>
                <a:tc>
                  <a:txBody>
                    <a:bodyPr/>
                    <a:lstStyle/>
                    <a:p>
                      <a:pPr algn="ctr"/>
                      <a:r>
                        <a:rPr kumimoji="1" lang="en-US" altLang="ja-JP" sz="1400" dirty="0" err="1" smtClean="0"/>
                        <a:t>Starhup</a:t>
                      </a:r>
                      <a:endParaRPr kumimoji="1" lang="ja-JP" altLang="en-US" sz="1400" dirty="0"/>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129234">
                <a:tc vMerge="1">
                  <a:txBody>
                    <a:bodyPr/>
                    <a:lstStyle/>
                    <a:p>
                      <a:endParaRPr kumimoji="1" lang="ja-JP" altLang="en-US"/>
                    </a:p>
                  </a:txBody>
                  <a:tcPr/>
                </a:tc>
                <a:tc>
                  <a:txBody>
                    <a:bodyPr/>
                    <a:lstStyle/>
                    <a:p>
                      <a:pPr algn="ctr"/>
                      <a:r>
                        <a:rPr kumimoji="1" lang="en-US" altLang="ja-JP" sz="1400" dirty="0" smtClean="0"/>
                        <a:t>M1</a:t>
                      </a:r>
                      <a:endParaRPr kumimoji="1" lang="ja-JP" altLang="en-US" sz="1400" dirty="0"/>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441914">
                <a:tc>
                  <a:txBody>
                    <a:bodyPr/>
                    <a:lstStyle/>
                    <a:p>
                      <a:pPr algn="ctr"/>
                      <a:r>
                        <a:rPr kumimoji="1" lang="en-US" altLang="ja-JP" sz="1400" dirty="0" smtClean="0"/>
                        <a:t>Vietnam</a:t>
                      </a:r>
                    </a:p>
                  </a:txBody>
                  <a:tcPr anchor="ctr">
                    <a:solidFill>
                      <a:schemeClr val="bg1"/>
                    </a:solidFill>
                  </a:tcPr>
                </a:tc>
                <a:tc>
                  <a:txBody>
                    <a:bodyPr/>
                    <a:lstStyle/>
                    <a:p>
                      <a:pPr algn="ctr"/>
                      <a:r>
                        <a:rPr kumimoji="1" lang="en-US" altLang="ja-JP" sz="1400" dirty="0" err="1" smtClean="0"/>
                        <a:t>MobiPhone</a:t>
                      </a:r>
                      <a:endParaRPr kumimoji="1" lang="ja-JP" altLang="en-US" sz="1400" dirty="0"/>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267184">
                <a:tc rowSpan="2">
                  <a:txBody>
                    <a:bodyPr/>
                    <a:lstStyle/>
                    <a:p>
                      <a:pPr algn="ctr"/>
                      <a:r>
                        <a:rPr kumimoji="1" lang="en-US" altLang="ja-JP" sz="1400" dirty="0" smtClean="0"/>
                        <a:t>Thailand</a:t>
                      </a:r>
                    </a:p>
                  </a:txBody>
                  <a:tcPr anchor="ctr">
                    <a:solidFill>
                      <a:schemeClr val="bg1"/>
                    </a:solidFill>
                  </a:tcPr>
                </a:tc>
                <a:tc>
                  <a:txBody>
                    <a:bodyPr/>
                    <a:lstStyle/>
                    <a:p>
                      <a:pPr algn="ctr"/>
                      <a:r>
                        <a:rPr kumimoji="1" lang="en-US" altLang="ja-JP" sz="1400" dirty="0" smtClean="0"/>
                        <a:t>TRUE</a:t>
                      </a:r>
                      <a:endParaRPr kumimoji="1" lang="ja-JP" altLang="en-US" sz="1400" dirty="0"/>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267184">
                <a:tc vMerge="1">
                  <a:txBody>
                    <a:bodyPr/>
                    <a:lstStyle/>
                    <a:p>
                      <a:endParaRPr kumimoji="1" lang="ja-JP" altLang="en-US"/>
                    </a:p>
                  </a:txBody>
                  <a:tcPr/>
                </a:tc>
                <a:tc>
                  <a:txBody>
                    <a:bodyPr/>
                    <a:lstStyle/>
                    <a:p>
                      <a:pPr algn="ctr"/>
                      <a:r>
                        <a:rPr kumimoji="1" lang="en-US" altLang="ja-JP" sz="1400" dirty="0" smtClean="0"/>
                        <a:t>AIS</a:t>
                      </a:r>
                      <a:endParaRPr kumimoji="1" lang="ja-JP" altLang="en-US" sz="1400" dirty="0"/>
                    </a:p>
                  </a:txBody>
                  <a:tcPr anchor="ctr">
                    <a:solidFill>
                      <a:schemeClr val="bg1"/>
                    </a:solidFill>
                  </a:tcPr>
                </a:tc>
                <a:tc>
                  <a:txBody>
                    <a:bodyPr/>
                    <a:lstStyle/>
                    <a:p>
                      <a:pPr algn="ctr"/>
                      <a:r>
                        <a:rPr kumimoji="1" lang="en-US" altLang="ja-JP" sz="1400" dirty="0" smtClean="0"/>
                        <a:t>OK</a:t>
                      </a:r>
                      <a:endParaRPr kumimoji="1" lang="ja-JP" altLang="en-US" sz="1400" dirty="0"/>
                    </a:p>
                  </a:txBody>
                  <a:tcPr anchor="ctr">
                    <a:solidFill>
                      <a:srgbClr val="FFCCFF"/>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r h="297131">
                <a:tc>
                  <a:txBody>
                    <a:bodyPr/>
                    <a:lstStyle/>
                    <a:p>
                      <a:pPr algn="ctr"/>
                      <a:r>
                        <a:rPr kumimoji="1" lang="en-US" altLang="ja-JP" sz="1400" dirty="0" smtClean="0"/>
                        <a:t>Philippines</a:t>
                      </a:r>
                      <a:endParaRPr kumimoji="1" lang="ja-JP" altLang="en-US" sz="1400" dirty="0"/>
                    </a:p>
                  </a:txBody>
                  <a:tcPr anchor="ctr">
                    <a:solidFill>
                      <a:schemeClr val="bg1"/>
                    </a:solidFill>
                  </a:tcPr>
                </a:tc>
                <a:tc>
                  <a:txBody>
                    <a:bodyPr/>
                    <a:lstStyle/>
                    <a:p>
                      <a:pPr algn="ctr"/>
                      <a:r>
                        <a:rPr kumimoji="1" lang="en-US" altLang="ja-JP" sz="1400" dirty="0" smtClean="0"/>
                        <a:t>Glove</a:t>
                      </a:r>
                    </a:p>
                  </a:txBody>
                  <a:tcPr anchor="ctr">
                    <a:solidFill>
                      <a:schemeClr val="bg1"/>
                    </a:solidFill>
                  </a:tcPr>
                </a:tc>
                <a:tc>
                  <a:txBody>
                    <a:bodyPr/>
                    <a:lstStyle/>
                    <a:p>
                      <a:pPr algn="ctr"/>
                      <a:r>
                        <a:rPr kumimoji="1" lang="en-US" altLang="ja-JP" sz="1400" dirty="0" smtClean="0"/>
                        <a:t>NG</a:t>
                      </a:r>
                      <a:endParaRPr kumimoji="1" lang="ja-JP" altLang="en-US" sz="1400" dirty="0"/>
                    </a:p>
                  </a:txBody>
                  <a:tcPr anchor="ctr">
                    <a:solidFill>
                      <a:schemeClr val="accent6">
                        <a:lumMod val="40000"/>
                        <a:lumOff val="60000"/>
                      </a:schemeClr>
                    </a:solidFill>
                  </a:tcPr>
                </a:tc>
                <a:tc>
                  <a:txBody>
                    <a:bodyPr/>
                    <a:lstStyle/>
                    <a:p>
                      <a:pPr algn="ctr"/>
                      <a:r>
                        <a:rPr kumimoji="1" lang="en-US" altLang="ja-JP" sz="1400" dirty="0" smtClean="0"/>
                        <a:t>OK</a:t>
                      </a:r>
                      <a:endParaRPr kumimoji="1" lang="ja-JP" altLang="en-US" sz="1400" dirty="0"/>
                    </a:p>
                  </a:txBody>
                  <a:tcPr anchor="ctr">
                    <a:solidFill>
                      <a:srgbClr val="FFCCFF"/>
                    </a:solidFill>
                  </a:tcPr>
                </a:tc>
              </a:tr>
            </a:tbl>
          </a:graphicData>
        </a:graphic>
      </p:graphicFrame>
    </p:spTree>
    <p:extLst>
      <p:ext uri="{BB962C8B-B14F-4D97-AF65-F5344CB8AC3E}">
        <p14:creationId xmlns:p14="http://schemas.microsoft.com/office/powerpoint/2010/main" val="2864222569"/>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sp>
        <p:nvSpPr>
          <p:cNvPr id="5" name="Text Box 14"/>
          <p:cNvSpPr txBox="1">
            <a:spLocks noChangeArrowheads="1"/>
          </p:cNvSpPr>
          <p:nvPr/>
        </p:nvSpPr>
        <p:spPr bwMode="auto">
          <a:xfrm>
            <a:off x="468313" y="871038"/>
            <a:ext cx="8207375" cy="877163"/>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600" b="1" u="sng">
                <a:solidFill>
                  <a:srgbClr val="FF0000"/>
                </a:solidFill>
                <a:effectLst>
                  <a:outerShdw blurRad="38100" dist="38100" dir="2700000" algn="tl">
                    <a:srgbClr val="000000"/>
                  </a:outerShdw>
                </a:effectLst>
              </a:rPr>
              <a:t>This is important NOTICE!!</a:t>
            </a:r>
          </a:p>
          <a:p>
            <a:pPr>
              <a:spcBef>
                <a:spcPct val="50000"/>
              </a:spcBef>
            </a:pPr>
            <a:r>
              <a:rPr lang="en-US" altLang="ja-JP" sz="1400" b="1"/>
              <a:t>A Customer’s Site Survey is important activity before installing actual systems to avoid any unnecessary issues from happening and reduce installation time.</a:t>
            </a:r>
          </a:p>
        </p:txBody>
      </p:sp>
      <p:sp>
        <p:nvSpPr>
          <p:cNvPr id="6" name="Text Box 15"/>
          <p:cNvSpPr txBox="1">
            <a:spLocks noChangeArrowheads="1"/>
          </p:cNvSpPr>
          <p:nvPr/>
        </p:nvSpPr>
        <p:spPr bwMode="auto">
          <a:xfrm>
            <a:off x="468313" y="2079125"/>
            <a:ext cx="8207375" cy="425962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a:lnSpc>
                <a:spcPct val="200000"/>
              </a:lnSpc>
              <a:spcBef>
                <a:spcPct val="50000"/>
              </a:spcBef>
            </a:pPr>
            <a:r>
              <a:rPr lang="en-US" altLang="ja-JP" sz="1600" b="1" u="sng" dirty="0">
                <a:solidFill>
                  <a:srgbClr val="0000FF"/>
                </a:solidFill>
                <a:effectLst>
                  <a:outerShdw blurRad="38100" dist="38100" dir="2700000" algn="tl">
                    <a:srgbClr val="000000"/>
                  </a:outerShdw>
                </a:effectLst>
              </a:rPr>
              <a:t>What you should do is ;</a:t>
            </a:r>
          </a:p>
          <a:p>
            <a:pPr>
              <a:lnSpc>
                <a:spcPct val="170000"/>
              </a:lnSpc>
              <a:buFontTx/>
              <a:buAutoNum type="arabicPeriod"/>
            </a:pPr>
            <a:r>
              <a:rPr lang="en-US" altLang="ja-JP" sz="1200" b="1" dirty="0"/>
              <a:t>Confirm customer’s Internet Environmental by using </a:t>
            </a:r>
            <a:r>
              <a:rPr lang="en-US" altLang="ja-JP" sz="1200" b="1" dirty="0">
                <a:solidFill>
                  <a:srgbClr val="FF0000"/>
                </a:solidFill>
              </a:rPr>
              <a:t>NAT Traversal Diagnosis Tool</a:t>
            </a:r>
            <a:r>
              <a:rPr lang="en-US" altLang="ja-JP" sz="1200" b="1" dirty="0"/>
              <a:t>. </a:t>
            </a:r>
            <a:r>
              <a:rPr lang="en-US" altLang="ja-JP" sz="1200" b="1" dirty="0" smtClean="0"/>
              <a:t>This </a:t>
            </a:r>
            <a:r>
              <a:rPr lang="en-US" altLang="ja-JP" sz="1200" b="1" dirty="0"/>
              <a:t>tool confirm the Internet Connection Compatibility with Easy Connection Service.</a:t>
            </a:r>
          </a:p>
          <a:p>
            <a:pPr>
              <a:lnSpc>
                <a:spcPct val="200000"/>
              </a:lnSpc>
              <a:buFontTx/>
              <a:buAutoNum type="arabicPeriod"/>
            </a:pPr>
            <a:endParaRPr lang="en-US" altLang="ja-JP" sz="1200" b="1" dirty="0"/>
          </a:p>
          <a:p>
            <a:pPr>
              <a:lnSpc>
                <a:spcPct val="200000"/>
              </a:lnSpc>
              <a:buFontTx/>
              <a:buAutoNum type="arabicPeriod"/>
            </a:pPr>
            <a:endParaRPr lang="en-US" altLang="ja-JP" sz="1200" b="1" dirty="0" smtClean="0"/>
          </a:p>
          <a:p>
            <a:pPr>
              <a:lnSpc>
                <a:spcPct val="200000"/>
              </a:lnSpc>
              <a:buFontTx/>
              <a:buAutoNum type="arabicPeriod"/>
            </a:pPr>
            <a:endParaRPr lang="en-US" altLang="ja-JP" sz="1200" b="1" dirty="0"/>
          </a:p>
          <a:p>
            <a:pPr>
              <a:lnSpc>
                <a:spcPct val="200000"/>
              </a:lnSpc>
              <a:buFontTx/>
              <a:buAutoNum type="arabicPeriod"/>
            </a:pPr>
            <a:endParaRPr lang="en-US" altLang="ja-JP" sz="1200" b="1" dirty="0"/>
          </a:p>
          <a:p>
            <a:pPr>
              <a:lnSpc>
                <a:spcPct val="170000"/>
              </a:lnSpc>
              <a:buFontTx/>
              <a:buAutoNum type="arabicPeriod"/>
            </a:pPr>
            <a:r>
              <a:rPr lang="en-US" altLang="ja-JP" sz="1200" b="1" dirty="0"/>
              <a:t>Confirm customer’s Internet Condition such as </a:t>
            </a:r>
            <a:r>
              <a:rPr lang="en-US" altLang="ja-JP" sz="1200" b="1" dirty="0">
                <a:solidFill>
                  <a:srgbClr val="FF0000"/>
                </a:solidFill>
              </a:rPr>
              <a:t>ISP name, Line Type (Optical Fiber or ADSL, </a:t>
            </a:r>
            <a:r>
              <a:rPr lang="en-US" altLang="ja-JP" sz="1200" b="1" dirty="0" err="1">
                <a:solidFill>
                  <a:srgbClr val="FF0000"/>
                </a:solidFill>
              </a:rPr>
              <a:t>etc</a:t>
            </a:r>
            <a:r>
              <a:rPr lang="en-US" altLang="ja-JP" sz="1200" b="1" dirty="0">
                <a:solidFill>
                  <a:srgbClr val="FF0000"/>
                </a:solidFill>
              </a:rPr>
              <a:t>) and available Bandwidth (Both Up/Down)</a:t>
            </a:r>
            <a:r>
              <a:rPr lang="en-US" altLang="ja-JP" sz="1200" b="1" dirty="0"/>
              <a:t>.</a:t>
            </a:r>
          </a:p>
          <a:p>
            <a:pPr>
              <a:lnSpc>
                <a:spcPct val="170000"/>
              </a:lnSpc>
              <a:buFontTx/>
              <a:buAutoNum type="arabicPeriod"/>
            </a:pPr>
            <a:r>
              <a:rPr lang="en-US" altLang="ja-JP" sz="1200" b="1" dirty="0"/>
              <a:t>Confirm whether </a:t>
            </a:r>
            <a:r>
              <a:rPr lang="en-US" altLang="ja-JP" sz="1200" b="1" dirty="0">
                <a:solidFill>
                  <a:srgbClr val="FF0000"/>
                </a:solidFill>
              </a:rPr>
              <a:t>SIP-ALG</a:t>
            </a:r>
            <a:r>
              <a:rPr lang="en-US" altLang="ja-JP" sz="1200" b="1" dirty="0"/>
              <a:t> function is working on router? If the answer is YES, change to </a:t>
            </a:r>
            <a:r>
              <a:rPr lang="en-US" altLang="ja-JP" sz="1200" b="1" dirty="0">
                <a:solidFill>
                  <a:srgbClr val="FF0000"/>
                </a:solidFill>
              </a:rPr>
              <a:t>Disable it</a:t>
            </a:r>
            <a:r>
              <a:rPr lang="en-US" altLang="ja-JP" sz="1200" b="1" dirty="0"/>
              <a:t>.</a:t>
            </a:r>
          </a:p>
          <a:p>
            <a:pPr>
              <a:lnSpc>
                <a:spcPct val="170000"/>
              </a:lnSpc>
              <a:buFontTx/>
              <a:buAutoNum type="arabicPeriod"/>
            </a:pPr>
            <a:r>
              <a:rPr lang="en-US" altLang="ja-JP" sz="1200" b="1" dirty="0"/>
              <a:t>Confirm whether </a:t>
            </a:r>
            <a:r>
              <a:rPr lang="en-US" altLang="ja-JP" sz="1200" b="1" dirty="0">
                <a:solidFill>
                  <a:srgbClr val="FF0000"/>
                </a:solidFill>
              </a:rPr>
              <a:t>Firewall</a:t>
            </a:r>
            <a:r>
              <a:rPr lang="en-US" altLang="ja-JP" sz="1200" b="1" dirty="0"/>
              <a:t> is working on router? If the answer is YES, </a:t>
            </a:r>
            <a:r>
              <a:rPr lang="en-US" altLang="ja-JP" sz="1200" b="1" dirty="0">
                <a:solidFill>
                  <a:srgbClr val="FF0000"/>
                </a:solidFill>
              </a:rPr>
              <a:t>all necessary ports have to be opened up</a:t>
            </a:r>
            <a:r>
              <a:rPr lang="en-US" altLang="ja-JP" sz="1200" b="1" dirty="0"/>
              <a:t>. </a:t>
            </a:r>
            <a:r>
              <a:rPr lang="en-US" altLang="ja-JP" sz="900" dirty="0">
                <a:effectLst>
                  <a:outerShdw blurRad="38100" dist="38100" dir="2700000" algn="tl">
                    <a:srgbClr val="FFFFFF"/>
                  </a:outerShdw>
                </a:effectLst>
              </a:rPr>
              <a:t>*Refer to port information for the details.</a:t>
            </a:r>
            <a:endParaRPr lang="en-US" altLang="ja-JP" sz="800" dirty="0">
              <a:effectLst>
                <a:outerShdw blurRad="38100" dist="38100" dir="2700000" algn="tl">
                  <a:srgbClr val="FFFFFF"/>
                </a:outerShdw>
              </a:effectLst>
            </a:endParaRPr>
          </a:p>
        </p:txBody>
      </p:sp>
      <p:pic>
        <p:nvPicPr>
          <p:cNvPr id="7"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6163" y="3450490"/>
            <a:ext cx="1155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2650" y="3253640"/>
            <a:ext cx="11557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3"/>
          <p:cNvSpPr txBox="1">
            <a:spLocks noChangeArrowheads="1"/>
          </p:cNvSpPr>
          <p:nvPr/>
        </p:nvSpPr>
        <p:spPr bwMode="auto">
          <a:xfrm>
            <a:off x="4932363" y="4244240"/>
            <a:ext cx="914400" cy="20005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700" b="1"/>
              <a:t>Main Menu</a:t>
            </a:r>
          </a:p>
        </p:txBody>
      </p:sp>
      <p:sp>
        <p:nvSpPr>
          <p:cNvPr id="10" name="Text Box 34"/>
          <p:cNvSpPr txBox="1">
            <a:spLocks noChangeArrowheads="1"/>
          </p:cNvSpPr>
          <p:nvPr/>
        </p:nvSpPr>
        <p:spPr bwMode="auto">
          <a:xfrm>
            <a:off x="7240588" y="4399815"/>
            <a:ext cx="1219200" cy="20005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700" b="1"/>
              <a:t>Diagnosis Screen</a:t>
            </a:r>
          </a:p>
        </p:txBody>
      </p:sp>
      <p:sp>
        <p:nvSpPr>
          <p:cNvPr id="11" name="AutoShape 35"/>
          <p:cNvSpPr>
            <a:spLocks noChangeArrowheads="1"/>
          </p:cNvSpPr>
          <p:nvPr/>
        </p:nvSpPr>
        <p:spPr bwMode="auto">
          <a:xfrm>
            <a:off x="6172200" y="3482240"/>
            <a:ext cx="914400" cy="685800"/>
          </a:xfrm>
          <a:prstGeom prst="rightArrow">
            <a:avLst>
              <a:gd name="adj1" fmla="val 50000"/>
              <a:gd name="adj2" fmla="val 33333"/>
            </a:avLst>
          </a:prstGeom>
          <a:solidFill>
            <a:srgbClr val="FF9966"/>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ja-JP" altLang="en-US" sz="1200">
              <a:cs typeface="Arial" charset="0"/>
            </a:endParaRPr>
          </a:p>
        </p:txBody>
      </p:sp>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6"/>
          <p:cNvSpPr txBox="1">
            <a:spLocks noChangeArrowheads="1"/>
          </p:cNvSpPr>
          <p:nvPr/>
        </p:nvSpPr>
        <p:spPr bwMode="auto">
          <a:xfrm>
            <a:off x="457200" y="859680"/>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kumimoji="0" lang="en-US" altLang="ja-JP" b="1" i="1">
                <a:solidFill>
                  <a:srgbClr val="0000FF"/>
                </a:solidFill>
                <a:latin typeface="Arial Black" pitchFamily="34" charset="0"/>
                <a:cs typeface="Arial" charset="0"/>
              </a:rPr>
              <a:t>Case 1</a:t>
            </a:r>
          </a:p>
        </p:txBody>
      </p:sp>
      <p:sp>
        <p:nvSpPr>
          <p:cNvPr id="8" name="Rectangle 37"/>
          <p:cNvSpPr>
            <a:spLocks noChangeArrowheads="1"/>
          </p:cNvSpPr>
          <p:nvPr/>
        </p:nvSpPr>
        <p:spPr bwMode="auto">
          <a:xfrm>
            <a:off x="457200" y="1469280"/>
            <a:ext cx="483552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solidFill>
                  <a:srgbClr val="FF0000"/>
                </a:solidFill>
              </a:rPr>
              <a:t>	Terminal ID not assigned or No Communication</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SIP-ALG </a:t>
            </a:r>
            <a:r>
              <a:rPr kumimoji="0" lang="en-US" altLang="ja-JP" sz="1200" dirty="0"/>
              <a:t>(Session Initiation Protocol – Application Layer Gateway)</a:t>
            </a:r>
            <a:r>
              <a:rPr kumimoji="0" lang="en-US" altLang="ja-JP" sz="1400" dirty="0"/>
              <a:t> is working on the router. SIP-ALG may change SIP message. Because of this message change, HDVC can not communicate properly.</a:t>
            </a:r>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Change SIP-ALG function to disable </a:t>
            </a:r>
          </a:p>
          <a:p>
            <a:pPr eaLnBrk="0" hangingPunct="0">
              <a:lnSpc>
                <a:spcPct val="120000"/>
              </a:lnSpc>
              <a:spcBef>
                <a:spcPct val="20000"/>
              </a:spcBef>
              <a:buClr>
                <a:schemeClr val="bg2"/>
              </a:buClr>
              <a:buSzPct val="75000"/>
              <a:buFont typeface="Wingdings" pitchFamily="2" charset="2"/>
              <a:buNone/>
            </a:pPr>
            <a:r>
              <a:rPr kumimoji="0" lang="en-US" altLang="ja-JP" sz="1400" dirty="0"/>
              <a:t>	or </a:t>
            </a:r>
            <a:r>
              <a:rPr kumimoji="0" lang="en-US" altLang="ja-JP" sz="1400" u="sng" dirty="0">
                <a:solidFill>
                  <a:srgbClr val="0000FF"/>
                </a:solidFill>
              </a:rPr>
              <a:t>change Server Port No. from “5060” to “15060” at HDVC GUI menu.</a:t>
            </a:r>
            <a:endParaRPr lang="en-US" altLang="ja-JP" sz="1400" u="sng" dirty="0">
              <a:solidFill>
                <a:srgbClr val="0000FF"/>
              </a:solidFill>
            </a:endParaRPr>
          </a:p>
        </p:txBody>
      </p:sp>
      <p:pic>
        <p:nvPicPr>
          <p:cNvPr id="9" name="Pictur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7662" y="1833728"/>
            <a:ext cx="3305381" cy="45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3"/>
          <p:cNvSpPr>
            <a:spLocks noChangeArrowheads="1"/>
          </p:cNvSpPr>
          <p:nvPr/>
        </p:nvSpPr>
        <p:spPr bwMode="auto">
          <a:xfrm>
            <a:off x="6000750" y="5138136"/>
            <a:ext cx="2310287" cy="1090726"/>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AutoShape 54"/>
          <p:cNvSpPr>
            <a:spLocks noChangeArrowheads="1"/>
          </p:cNvSpPr>
          <p:nvPr/>
        </p:nvSpPr>
        <p:spPr bwMode="auto">
          <a:xfrm>
            <a:off x="4354513" y="4578375"/>
            <a:ext cx="1512887" cy="431800"/>
          </a:xfrm>
          <a:prstGeom prst="wedgeRoundRectCallout">
            <a:avLst>
              <a:gd name="adj1" fmla="val 61227"/>
              <a:gd name="adj2" fmla="val 72060"/>
              <a:gd name="adj3" fmla="val 16667"/>
            </a:avLst>
          </a:prstGeom>
          <a:solidFill>
            <a:srgbClr val="FF9966"/>
          </a:solidFill>
          <a:ln w="9525">
            <a:solidFill>
              <a:schemeClr val="tx1"/>
            </a:solidFill>
            <a:miter lim="800000"/>
            <a:headEnd/>
            <a:tailEnd/>
          </a:ln>
          <a:effectLst/>
          <a:extLst/>
        </p:spPr>
        <p:txBody>
          <a:bodyPr/>
          <a:lstStyle/>
          <a:p>
            <a:pPr algn="ctr"/>
            <a:r>
              <a:rPr lang="en-US" altLang="ja-JP" sz="900" b="1"/>
              <a:t>ALG Configuration Menu</a:t>
            </a:r>
          </a:p>
        </p:txBody>
      </p:sp>
      <p:sp>
        <p:nvSpPr>
          <p:cNvPr id="12" name="AutoShape 55"/>
          <p:cNvSpPr>
            <a:spLocks noChangeArrowheads="1"/>
          </p:cNvSpPr>
          <p:nvPr/>
        </p:nvSpPr>
        <p:spPr bwMode="auto">
          <a:xfrm>
            <a:off x="7235825" y="5652980"/>
            <a:ext cx="1512888" cy="431800"/>
          </a:xfrm>
          <a:prstGeom prst="wedgeRoundRectCallout">
            <a:avLst>
              <a:gd name="adj1" fmla="val -70778"/>
              <a:gd name="adj2" fmla="val 9190"/>
              <a:gd name="adj3" fmla="val 16667"/>
            </a:avLst>
          </a:prstGeom>
          <a:solidFill>
            <a:srgbClr val="FF9966"/>
          </a:solidFill>
          <a:ln w="9525">
            <a:solidFill>
              <a:schemeClr val="tx1"/>
            </a:solidFill>
            <a:miter lim="800000"/>
            <a:headEnd/>
            <a:tailEnd/>
          </a:ln>
          <a:effectLst/>
          <a:extLst/>
        </p:spPr>
        <p:txBody>
          <a:bodyPr/>
          <a:lstStyle/>
          <a:p>
            <a:pPr algn="ctr"/>
            <a:r>
              <a:rPr lang="en-US" altLang="ja-JP" sz="900" b="1">
                <a:solidFill>
                  <a:srgbClr val="FF0000"/>
                </a:solidFill>
              </a:rPr>
              <a:t>Change to Disable as necessary</a:t>
            </a:r>
          </a:p>
        </p:txBody>
      </p:sp>
      <p:pic>
        <p:nvPicPr>
          <p:cNvPr id="13"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878653"/>
            <a:ext cx="2514600" cy="141446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57"/>
          <p:cNvSpPr>
            <a:spLocks noChangeShapeType="1"/>
          </p:cNvSpPr>
          <p:nvPr/>
        </p:nvSpPr>
        <p:spPr bwMode="auto">
          <a:xfrm flipH="1" flipV="1">
            <a:off x="3033713" y="5031053"/>
            <a:ext cx="685800" cy="228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Text Box 58"/>
          <p:cNvSpPr txBox="1">
            <a:spLocks noChangeArrowheads="1"/>
          </p:cNvSpPr>
          <p:nvPr/>
        </p:nvSpPr>
        <p:spPr bwMode="auto">
          <a:xfrm>
            <a:off x="3708400" y="5156465"/>
            <a:ext cx="1234633" cy="73866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1100" u="sng" dirty="0">
                <a:latin typeface="Arial" panose="020B0604020202020204" pitchFamily="34" charset="0"/>
                <a:ea typeface="HG創英角ｺﾞｼｯｸUB" pitchFamily="49" charset="-128"/>
                <a:cs typeface="Arial" panose="020B0604020202020204" pitchFamily="34" charset="0"/>
              </a:rPr>
              <a:t>Server Port</a:t>
            </a:r>
          </a:p>
          <a:p>
            <a:endParaRPr kumimoji="0" lang="en-US" altLang="ja-JP" sz="800" dirty="0" smtClean="0">
              <a:latin typeface="Arial" panose="020B0604020202020204" pitchFamily="34" charset="0"/>
              <a:ea typeface="HG創英角ｺﾞｼｯｸUB" pitchFamily="49" charset="-128"/>
              <a:cs typeface="Arial" panose="020B0604020202020204" pitchFamily="34" charset="0"/>
            </a:endParaRPr>
          </a:p>
          <a:p>
            <a:r>
              <a:rPr kumimoji="0" lang="en-US" altLang="ja-JP" sz="1100" dirty="0" smtClean="0">
                <a:latin typeface="Arial" panose="020B0604020202020204" pitchFamily="34" charset="0"/>
                <a:ea typeface="HG創英角ｺﾞｼｯｸUB" pitchFamily="49" charset="-128"/>
                <a:cs typeface="Arial" panose="020B0604020202020204" pitchFamily="34" charset="0"/>
              </a:rPr>
              <a:t>Default:5060</a:t>
            </a:r>
            <a:endParaRPr kumimoji="0" lang="en-US" altLang="ja-JP" sz="1100" dirty="0">
              <a:latin typeface="Arial" panose="020B0604020202020204" pitchFamily="34" charset="0"/>
              <a:ea typeface="HG創英角ｺﾞｼｯｸUB" pitchFamily="49" charset="-128"/>
              <a:cs typeface="Arial" panose="020B0604020202020204" pitchFamily="34" charset="0"/>
            </a:endParaRPr>
          </a:p>
          <a:p>
            <a:r>
              <a:rPr kumimoji="0" lang="en-US" altLang="ja-JP" sz="1100" b="1" dirty="0">
                <a:solidFill>
                  <a:srgbClr val="FF0000"/>
                </a:solidFill>
                <a:latin typeface="Arial" panose="020B0604020202020204" pitchFamily="34" charset="0"/>
                <a:ea typeface="HG創英角ｺﾞｼｯｸUB" pitchFamily="49" charset="-128"/>
                <a:cs typeface="Arial" panose="020B0604020202020204" pitchFamily="34" charset="0"/>
              </a:rPr>
              <a:t>Alternate:15060</a:t>
            </a:r>
          </a:p>
        </p:txBody>
      </p:sp>
      <p:sp>
        <p:nvSpPr>
          <p:cNvPr id="16" name="Text Box 51"/>
          <p:cNvSpPr txBox="1">
            <a:spLocks noChangeArrowheads="1"/>
          </p:cNvSpPr>
          <p:nvPr/>
        </p:nvSpPr>
        <p:spPr bwMode="auto">
          <a:xfrm>
            <a:off x="5920773" y="1846253"/>
            <a:ext cx="2879725" cy="31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70000"/>
              </a:lnSpc>
              <a:spcBef>
                <a:spcPct val="50000"/>
              </a:spcBef>
              <a:buFont typeface="Wingdings" pitchFamily="2" charset="2"/>
              <a:buChar char="u"/>
            </a:pPr>
            <a:r>
              <a:rPr lang="en-US" altLang="ja-JP" sz="900" b="1" dirty="0"/>
              <a:t> The figure in below is one of example.</a:t>
            </a:r>
            <a:r>
              <a:rPr lang="en-US" altLang="ja-JP" sz="900" dirty="0"/>
              <a:t>   </a:t>
            </a:r>
          </a:p>
          <a:p>
            <a:pPr algn="r">
              <a:lnSpc>
                <a:spcPct val="70000"/>
              </a:lnSpc>
              <a:spcBef>
                <a:spcPct val="50000"/>
              </a:spcBef>
              <a:buFont typeface="Wingdings" pitchFamily="2" charset="2"/>
              <a:buNone/>
            </a:pPr>
            <a:r>
              <a:rPr lang="en-US" altLang="ja-JP" sz="700" dirty="0"/>
              <a:t>     (Router model D-Link DIR-655)</a:t>
            </a:r>
          </a:p>
        </p:txBody>
      </p:sp>
      <p:sp>
        <p:nvSpPr>
          <p:cNvPr id="17" name="Rectangle 38"/>
          <p:cNvSpPr>
            <a:spLocks noChangeArrowheads="1"/>
          </p:cNvSpPr>
          <p:nvPr/>
        </p:nvSpPr>
        <p:spPr bwMode="auto">
          <a:xfrm>
            <a:off x="3868615" y="752465"/>
            <a:ext cx="5167435" cy="1008063"/>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pic>
        <p:nvPicPr>
          <p:cNvPr id="18" name="Picture 40" descr="j04413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6228" y="75246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9"/>
          <p:cNvSpPr txBox="1">
            <a:spLocks noChangeArrowheads="1"/>
          </p:cNvSpPr>
          <p:nvPr/>
        </p:nvSpPr>
        <p:spPr bwMode="auto">
          <a:xfrm>
            <a:off x="4552965" y="896928"/>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dirty="0">
                <a:solidFill>
                  <a:srgbClr val="FF0000"/>
                </a:solidFill>
                <a:effectLst>
                  <a:outerShdw blurRad="38100" dist="38100" dir="2700000" algn="tl">
                    <a:srgbClr val="C0C0C0"/>
                  </a:outerShdw>
                </a:effectLst>
                <a:cs typeface="Arial" charset="0"/>
              </a:rPr>
              <a:t>One Point Advice</a:t>
            </a:r>
          </a:p>
        </p:txBody>
      </p:sp>
      <p:sp>
        <p:nvSpPr>
          <p:cNvPr id="20" name="Text Box 41"/>
          <p:cNvSpPr txBox="1">
            <a:spLocks noChangeArrowheads="1"/>
          </p:cNvSpPr>
          <p:nvPr/>
        </p:nvSpPr>
        <p:spPr bwMode="auto">
          <a:xfrm>
            <a:off x="3868615" y="1274753"/>
            <a:ext cx="5167435"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Confirm the router setting whether SIP-ALG function is enable.</a:t>
            </a:r>
          </a:p>
          <a:p>
            <a:pPr marL="171450" indent="-171450">
              <a:spcBef>
                <a:spcPct val="50000"/>
              </a:spcBef>
              <a:buFont typeface="Wingdings" panose="05000000000000000000" pitchFamily="2" charset="2"/>
              <a:buChar char="l"/>
            </a:pPr>
            <a:r>
              <a:rPr kumimoji="0" lang="en-US" altLang="ja-JP" sz="1050" dirty="0">
                <a:solidFill>
                  <a:srgbClr val="0000FF"/>
                </a:solidFill>
              </a:rPr>
              <a:t> </a:t>
            </a:r>
            <a:r>
              <a:rPr lang="en-US" altLang="ja-JP" sz="1050" dirty="0">
                <a:solidFill>
                  <a:srgbClr val="0000FF"/>
                </a:solidFill>
              </a:rPr>
              <a:t>Depends on the router model, the setting menu and setting method are different.</a:t>
            </a:r>
          </a:p>
        </p:txBody>
      </p:sp>
      <p:sp>
        <p:nvSpPr>
          <p:cNvPr id="21" name="正方形/長方形 20"/>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6"/>
          <p:cNvSpPr txBox="1">
            <a:spLocks noChangeArrowheads="1"/>
          </p:cNvSpPr>
          <p:nvPr/>
        </p:nvSpPr>
        <p:spPr bwMode="auto">
          <a:xfrm>
            <a:off x="457200" y="83623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a:solidFill>
                  <a:srgbClr val="0000FF"/>
                </a:solidFill>
                <a:latin typeface="Arial Black" pitchFamily="34" charset="0"/>
              </a:rPr>
              <a:t>Case 2</a:t>
            </a:r>
          </a:p>
        </p:txBody>
      </p:sp>
      <p:sp>
        <p:nvSpPr>
          <p:cNvPr id="8" name="Rectangle 37"/>
          <p:cNvSpPr>
            <a:spLocks noChangeArrowheads="1"/>
          </p:cNvSpPr>
          <p:nvPr/>
        </p:nvSpPr>
        <p:spPr bwMode="auto">
          <a:xfrm>
            <a:off x="457200" y="1445835"/>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r>
              <a:rPr lang="en-US" altLang="ja-JP" sz="1400" dirty="0">
                <a:solidFill>
                  <a:srgbClr val="FF0000"/>
                </a:solidFill>
              </a:rPr>
              <a:t>No Communication</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Customer used PC software based Router. The EC require Panasonic approved router, or router which is confirmed in locally. </a:t>
            </a:r>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Replace the router to approved / confirmed </a:t>
            </a:r>
            <a:r>
              <a:rPr kumimoji="0" lang="en-US" altLang="ja-JP" sz="1400" dirty="0" smtClean="0"/>
              <a:t>one by Panasonic.</a:t>
            </a:r>
            <a:endParaRPr lang="en-US" altLang="ja-JP" sz="1400" dirty="0"/>
          </a:p>
        </p:txBody>
      </p:sp>
      <p:sp>
        <p:nvSpPr>
          <p:cNvPr id="9" name="Rectangle 38"/>
          <p:cNvSpPr>
            <a:spLocks noChangeArrowheads="1"/>
          </p:cNvSpPr>
          <p:nvPr/>
        </p:nvSpPr>
        <p:spPr bwMode="auto">
          <a:xfrm>
            <a:off x="5435600" y="920373"/>
            <a:ext cx="3505200" cy="1150937"/>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10" name="Text Box 39"/>
          <p:cNvSpPr txBox="1">
            <a:spLocks noChangeArrowheads="1"/>
          </p:cNvSpPr>
          <p:nvPr/>
        </p:nvSpPr>
        <p:spPr bwMode="auto">
          <a:xfrm>
            <a:off x="6096000" y="1056898"/>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dirty="0">
                <a:solidFill>
                  <a:srgbClr val="FF0000"/>
                </a:solidFill>
                <a:effectLst>
                  <a:outerShdw blurRad="38100" dist="38100" dir="2700000" algn="tl">
                    <a:srgbClr val="C0C0C0"/>
                  </a:outerShdw>
                </a:effectLst>
                <a:cs typeface="Arial" charset="0"/>
              </a:rPr>
              <a:t>One Point Advice</a:t>
            </a:r>
          </a:p>
        </p:txBody>
      </p:sp>
      <p:pic>
        <p:nvPicPr>
          <p:cNvPr id="11" name="Picture 40" descr="j04413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0449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auto">
          <a:xfrm>
            <a:off x="5562600" y="1498223"/>
            <a:ext cx="3200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a:t>
            </a:r>
            <a:r>
              <a:rPr lang="en-US" altLang="ja-JP" sz="1050" dirty="0">
                <a:solidFill>
                  <a:srgbClr val="FF0000"/>
                </a:solidFill>
              </a:rPr>
              <a:t>Use Panasonic </a:t>
            </a:r>
            <a:r>
              <a:rPr lang="en-US" altLang="ja-JP" sz="1050" u="sng" dirty="0">
                <a:solidFill>
                  <a:schemeClr val="bg2"/>
                </a:solidFill>
                <a:effectLst>
                  <a:outerShdw blurRad="38100" dist="38100" dir="2700000" algn="tl">
                    <a:srgbClr val="C0C0C0"/>
                  </a:outerShdw>
                </a:effectLst>
              </a:rPr>
              <a:t>approved routers</a:t>
            </a:r>
            <a:r>
              <a:rPr lang="en-US" altLang="ja-JP" sz="1050" dirty="0">
                <a:solidFill>
                  <a:srgbClr val="FF0000"/>
                </a:solidFill>
              </a:rPr>
              <a:t> to avoid any unnecessary issues from happening.</a:t>
            </a:r>
            <a:endParaRPr kumimoji="0" lang="en-US" altLang="ja-JP" sz="1050" dirty="0">
              <a:solidFill>
                <a:srgbClr val="0000FF"/>
              </a:solidFill>
            </a:endParaRPr>
          </a:p>
        </p:txBody>
      </p:sp>
      <p:pic>
        <p:nvPicPr>
          <p:cNvPr id="13" name="Picture 3" descr="Z:\00_Technical_Support\02_eLearning_Website\04_Images_and_icons\01_Images_used_in_presentations\router_mik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2751143"/>
            <a:ext cx="7207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Group 73"/>
          <p:cNvGraphicFramePr>
            <a:graphicFrameLocks/>
          </p:cNvGraphicFramePr>
          <p:nvPr>
            <p:extLst>
              <p:ext uri="{D42A27DB-BD31-4B8C-83A1-F6EECF244321}">
                <p14:modId xmlns:p14="http://schemas.microsoft.com/office/powerpoint/2010/main" val="842185479"/>
              </p:ext>
            </p:extLst>
          </p:nvPr>
        </p:nvGraphicFramePr>
        <p:xfrm>
          <a:off x="468313" y="3708293"/>
          <a:ext cx="8507412" cy="2687811"/>
        </p:xfrm>
        <a:graphic>
          <a:graphicData uri="http://schemas.openxmlformats.org/drawingml/2006/table">
            <a:tbl>
              <a:tblPr/>
              <a:tblGrid>
                <a:gridCol w="1404937"/>
                <a:gridCol w="7102475"/>
              </a:tblGrid>
              <a:tr h="347663">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400" b="1" i="0" u="none" strike="noStrike" cap="none" normalizeH="0" baseline="0" dirty="0" smtClean="0">
                          <a:ln>
                            <a:noFill/>
                          </a:ln>
                          <a:solidFill>
                            <a:schemeClr val="tx1"/>
                          </a:solidFill>
                          <a:effectLst/>
                          <a:latin typeface="Arial" charset="0"/>
                          <a:ea typeface="ＭＳ Ｐゴシック" charset="-128"/>
                        </a:rPr>
                        <a:t>Area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400" b="1" i="0" u="none" strike="noStrike" cap="none" normalizeH="0" baseline="0" smtClean="0">
                          <a:ln>
                            <a:noFill/>
                          </a:ln>
                          <a:solidFill>
                            <a:schemeClr val="tx1"/>
                          </a:solidFill>
                          <a:effectLst/>
                          <a:latin typeface="Arial" charset="0"/>
                          <a:ea typeface="ＭＳ Ｐゴシック" charset="-128"/>
                        </a:rPr>
                        <a:t>Router</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011238">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400" b="1" i="0" u="none" strike="noStrike" cap="none" normalizeH="0" baseline="0" smtClean="0">
                          <a:ln>
                            <a:noFill/>
                          </a:ln>
                          <a:solidFill>
                            <a:schemeClr val="tx1"/>
                          </a:solidFill>
                          <a:effectLst/>
                          <a:latin typeface="Arial" charset="0"/>
                          <a:ea typeface="ＭＳ Ｐゴシック" charset="-128"/>
                        </a:rPr>
                        <a:t>Japan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YAMAHA RTX1200 / NVR500 / RTX1100</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Buffalo WHR-G301N / WZR-HP-G302H, WHR-HP-G300N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NEC PA-WR8170N-ST / PA-WR8700N-HP / PA-WR8750N-HP</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400" b="1" i="0" u="none" strike="noStrike" cap="none" normalizeH="0" baseline="0" smtClean="0">
                          <a:ln>
                            <a:noFill/>
                          </a:ln>
                          <a:solidFill>
                            <a:schemeClr val="tx1"/>
                          </a:solidFill>
                          <a:effectLst/>
                          <a:latin typeface="Arial" charset="0"/>
                          <a:ea typeface="ＭＳ Ｐゴシック" charset="-128"/>
                        </a:rPr>
                        <a:t>Overseas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Linksys E1000 / E4200</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NETGEAR N300 / N750</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TP-Link TL-R410</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D-Link DIR-655</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altLang="ja-JP" sz="1400" b="1" i="0" u="none" strike="noStrike" cap="none" normalizeH="0" baseline="0" dirty="0" smtClean="0">
                          <a:ln>
                            <a:noFill/>
                          </a:ln>
                          <a:solidFill>
                            <a:schemeClr val="tx1"/>
                          </a:solidFill>
                          <a:effectLst/>
                          <a:latin typeface="Arial" charset="0"/>
                          <a:ea typeface="ＭＳ Ｐゴシック" charset="-128"/>
                        </a:rPr>
                        <a:t> Buffalo WHR-HP-G300N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Text Box 72"/>
          <p:cNvSpPr txBox="1">
            <a:spLocks noChangeArrowheads="1"/>
          </p:cNvSpPr>
          <p:nvPr/>
        </p:nvSpPr>
        <p:spPr bwMode="auto">
          <a:xfrm>
            <a:off x="468313" y="3354643"/>
            <a:ext cx="5761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u"/>
            </a:pPr>
            <a:r>
              <a:rPr lang="en-US" altLang="ja-JP" sz="1600" b="1" dirty="0">
                <a:solidFill>
                  <a:srgbClr val="0000FF"/>
                </a:solidFill>
              </a:rPr>
              <a:t> Panasonic Approved / Confirmed Routers</a:t>
            </a:r>
          </a:p>
        </p:txBody>
      </p:sp>
      <p:sp>
        <p:nvSpPr>
          <p:cNvPr id="16" name="正方形/長方形 15"/>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5" name="Picture 6"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088" y="5235335"/>
            <a:ext cx="917575" cy="573088"/>
          </a:xfrm>
          <a:prstGeom prst="rect">
            <a:avLst/>
          </a:prstGeom>
          <a:noFill/>
          <a:extLst>
            <a:ext uri="{909E8E84-426E-40DD-AFC4-6F175D3DCCD1}">
              <a14:hiddenFill xmlns:a14="http://schemas.microsoft.com/office/drawing/2010/main">
                <a:solidFill>
                  <a:srgbClr val="FFFFFF"/>
                </a:solidFill>
              </a14:hiddenFill>
            </a:ext>
          </a:extLst>
        </p:spPr>
      </p:pic>
      <p:sp>
        <p:nvSpPr>
          <p:cNvPr id="6" name="Cloud"/>
          <p:cNvSpPr>
            <a:spLocks noChangeAspect="1" noEditPoints="1" noChangeArrowheads="1"/>
          </p:cNvSpPr>
          <p:nvPr/>
        </p:nvSpPr>
        <p:spPr bwMode="auto">
          <a:xfrm>
            <a:off x="827088" y="3630373"/>
            <a:ext cx="1584325" cy="587375"/>
          </a:xfrm>
          <a:custGeom>
            <a:avLst/>
            <a:gdLst>
              <a:gd name="T0" fmla="*/ 360434 w 21600"/>
              <a:gd name="T1" fmla="*/ 7986342 h 21600"/>
              <a:gd name="T2" fmla="*/ 58103872 w 21600"/>
              <a:gd name="T3" fmla="*/ 15955661 h 21600"/>
              <a:gd name="T4" fmla="*/ 116110852 w 21600"/>
              <a:gd name="T5" fmla="*/ 7986342 h 21600"/>
              <a:gd name="T6" fmla="*/ 58103872 w 21600"/>
              <a:gd name="T7" fmla="*/ 91325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18000" tIns="10800" rIns="18000" bIns="10800" anchor="ctr"/>
          <a:lstStyle/>
          <a:p>
            <a:pPr algn="ctr">
              <a:defRPr/>
            </a:pPr>
            <a:r>
              <a:rPr lang="en-US" altLang="ja-JP" sz="900" b="1">
                <a:solidFill>
                  <a:srgbClr val="FF0000"/>
                </a:solidFill>
                <a:latin typeface="Arial" panose="020B0604020202020204" pitchFamily="34" charset="0"/>
                <a:ea typeface="HGP創英角ｺﾞｼｯｸUB" pitchFamily="50" charset="-128"/>
                <a:cs typeface="Arial" panose="020B0604020202020204" pitchFamily="34" charset="0"/>
              </a:rPr>
              <a:t>Internet</a:t>
            </a:r>
          </a:p>
        </p:txBody>
      </p:sp>
      <p:sp>
        <p:nvSpPr>
          <p:cNvPr id="7" name="Text Box 36"/>
          <p:cNvSpPr txBox="1">
            <a:spLocks noChangeArrowheads="1"/>
          </p:cNvSpPr>
          <p:nvPr/>
        </p:nvSpPr>
        <p:spPr bwMode="auto">
          <a:xfrm>
            <a:off x="457200" y="83623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a:solidFill>
                  <a:srgbClr val="0000FF"/>
                </a:solidFill>
                <a:latin typeface="Arial Black" pitchFamily="34" charset="0"/>
              </a:rPr>
              <a:t>Case 3</a:t>
            </a:r>
          </a:p>
        </p:txBody>
      </p:sp>
      <p:sp>
        <p:nvSpPr>
          <p:cNvPr id="8" name="Rectangle 37"/>
          <p:cNvSpPr>
            <a:spLocks noChangeArrowheads="1"/>
          </p:cNvSpPr>
          <p:nvPr/>
        </p:nvSpPr>
        <p:spPr bwMode="auto">
          <a:xfrm>
            <a:off x="457200" y="1445835"/>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r>
              <a:rPr lang="en-US" altLang="ja-JP" sz="1400" dirty="0">
                <a:solidFill>
                  <a:srgbClr val="FF0000"/>
                </a:solidFill>
              </a:rPr>
              <a:t>Terminal ID not assigned</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Firewall disturbed connection to the SIP server. </a:t>
            </a:r>
          </a:p>
          <a:p>
            <a:pPr eaLnBrk="0" hangingPunct="0">
              <a:lnSpc>
                <a:spcPct val="120000"/>
              </a:lnSpc>
              <a:spcBef>
                <a:spcPct val="20000"/>
              </a:spcBef>
              <a:buClr>
                <a:schemeClr val="bg2"/>
              </a:buClr>
              <a:buSzPct val="75000"/>
              <a:buFont typeface="Wingdings" pitchFamily="2" charset="2"/>
              <a:buNone/>
            </a:pPr>
            <a:r>
              <a:rPr kumimoji="0" lang="en-US" altLang="ja-JP" sz="1400" dirty="0"/>
              <a:t>      But Firewall setting change won’t allow due to security issue.</a:t>
            </a:r>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Place the router for EC to bypass the Firewall to avoid any disturbance by Firewall feature for HDVC communication.</a:t>
            </a:r>
            <a:endParaRPr lang="en-US" altLang="ja-JP" sz="1400" dirty="0"/>
          </a:p>
        </p:txBody>
      </p:sp>
      <p:sp>
        <p:nvSpPr>
          <p:cNvPr id="9" name="Rectangle 38"/>
          <p:cNvSpPr>
            <a:spLocks noChangeArrowheads="1"/>
          </p:cNvSpPr>
          <p:nvPr/>
        </p:nvSpPr>
        <p:spPr bwMode="auto">
          <a:xfrm>
            <a:off x="5410200" y="806078"/>
            <a:ext cx="3505200" cy="1524000"/>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10" name="Text Box 39"/>
          <p:cNvSpPr txBox="1">
            <a:spLocks noChangeArrowheads="1"/>
          </p:cNvSpPr>
          <p:nvPr/>
        </p:nvSpPr>
        <p:spPr bwMode="auto">
          <a:xfrm>
            <a:off x="6096000" y="958478"/>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dirty="0">
                <a:solidFill>
                  <a:srgbClr val="FF0000"/>
                </a:solidFill>
                <a:effectLst>
                  <a:outerShdw blurRad="38100" dist="38100" dir="2700000" algn="tl">
                    <a:srgbClr val="C0C0C0"/>
                  </a:outerShdw>
                </a:effectLst>
                <a:cs typeface="Arial" charset="0"/>
              </a:rPr>
              <a:t>One Point Advice</a:t>
            </a:r>
          </a:p>
        </p:txBody>
      </p:sp>
      <p:pic>
        <p:nvPicPr>
          <p:cNvPr id="11" name="Picture 40" descr="j04413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80607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auto">
          <a:xfrm>
            <a:off x="5562600" y="1399803"/>
            <a:ext cx="32004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Confirm whether exist Firewall in the network</a:t>
            </a:r>
          </a:p>
          <a:p>
            <a:pPr marL="171450" indent="-171450">
              <a:spcBef>
                <a:spcPct val="50000"/>
              </a:spcBef>
              <a:buFont typeface="Wingdings" panose="05000000000000000000" pitchFamily="2" charset="2"/>
              <a:buChar char="l"/>
            </a:pPr>
            <a:r>
              <a:rPr kumimoji="0" lang="en-US" altLang="ja-JP" sz="1050" dirty="0">
                <a:solidFill>
                  <a:srgbClr val="0000FF"/>
                </a:solidFill>
              </a:rPr>
              <a:t> Confirm possibility of Firewall setting change with Customer’s IT manager</a:t>
            </a:r>
          </a:p>
          <a:p>
            <a:pPr marL="171450" indent="-171450">
              <a:spcBef>
                <a:spcPct val="50000"/>
              </a:spcBef>
              <a:buFont typeface="Wingdings" panose="05000000000000000000" pitchFamily="2" charset="2"/>
              <a:buChar char="l"/>
            </a:pPr>
            <a:r>
              <a:rPr kumimoji="0" lang="en-US" altLang="ja-JP" sz="1050" dirty="0">
                <a:solidFill>
                  <a:srgbClr val="0000FF"/>
                </a:solidFill>
              </a:rPr>
              <a:t> Bypass a Firewall </a:t>
            </a:r>
          </a:p>
        </p:txBody>
      </p:sp>
      <p:sp>
        <p:nvSpPr>
          <p:cNvPr id="13" name="Text Box 43"/>
          <p:cNvSpPr txBox="1">
            <a:spLocks noChangeArrowheads="1"/>
          </p:cNvSpPr>
          <p:nvPr/>
        </p:nvSpPr>
        <p:spPr bwMode="auto">
          <a:xfrm>
            <a:off x="533400" y="3352800"/>
            <a:ext cx="914400"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sz="1200" b="1">
                <a:solidFill>
                  <a:srgbClr val="FF0000"/>
                </a:solidFill>
              </a:rPr>
              <a:t>Before</a:t>
            </a:r>
          </a:p>
        </p:txBody>
      </p:sp>
      <p:sp>
        <p:nvSpPr>
          <p:cNvPr id="14" name="Text Box 44"/>
          <p:cNvSpPr txBox="1">
            <a:spLocks noChangeArrowheads="1"/>
          </p:cNvSpPr>
          <p:nvPr/>
        </p:nvSpPr>
        <p:spPr bwMode="auto">
          <a:xfrm>
            <a:off x="4648200" y="3352800"/>
            <a:ext cx="914400"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sz="1200" b="1">
                <a:solidFill>
                  <a:srgbClr val="0000FF"/>
                </a:solidFill>
              </a:rPr>
              <a:t>After</a:t>
            </a:r>
          </a:p>
        </p:txBody>
      </p:sp>
      <p:sp>
        <p:nvSpPr>
          <p:cNvPr id="15" name="Line 45"/>
          <p:cNvSpPr>
            <a:spLocks noChangeShapeType="1"/>
          </p:cNvSpPr>
          <p:nvPr/>
        </p:nvSpPr>
        <p:spPr bwMode="auto">
          <a:xfrm>
            <a:off x="4427538" y="3357563"/>
            <a:ext cx="0" cy="303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AutoShape 68"/>
          <p:cNvSpPr>
            <a:spLocks noChangeArrowheads="1"/>
          </p:cNvSpPr>
          <p:nvPr/>
        </p:nvSpPr>
        <p:spPr bwMode="auto">
          <a:xfrm>
            <a:off x="3970215" y="4103100"/>
            <a:ext cx="937847" cy="1371600"/>
          </a:xfrm>
          <a:prstGeom prst="rightArrow">
            <a:avLst>
              <a:gd name="adj1" fmla="val 50000"/>
              <a:gd name="adj2" fmla="val 35257"/>
            </a:avLst>
          </a:prstGeom>
          <a:solidFill>
            <a:srgbClr val="FF9966"/>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17" name="Line 26"/>
          <p:cNvSpPr>
            <a:spLocks noChangeShapeType="1"/>
          </p:cNvSpPr>
          <p:nvPr/>
        </p:nvSpPr>
        <p:spPr bwMode="auto">
          <a:xfrm>
            <a:off x="1625600" y="4190760"/>
            <a:ext cx="0" cy="12239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pic>
        <p:nvPicPr>
          <p:cNvPr id="18" name="Picture 156" descr="MC9004315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350" y="4711460"/>
            <a:ext cx="481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9"/>
          <p:cNvSpPr>
            <a:spLocks noChangeArrowheads="1"/>
          </p:cNvSpPr>
          <p:nvPr/>
        </p:nvSpPr>
        <p:spPr bwMode="auto">
          <a:xfrm>
            <a:off x="1544638" y="4443045"/>
            <a:ext cx="152400" cy="152400"/>
          </a:xfrm>
          <a:prstGeom prst="rect">
            <a:avLst/>
          </a:prstGeom>
          <a:solidFill>
            <a:schemeClr val="accent1"/>
          </a:solidFill>
          <a:ln w="9525">
            <a:solidFill>
              <a:schemeClr val="tx1"/>
            </a:solidFill>
            <a:miter lim="800000"/>
            <a:headEnd/>
            <a:tailEnd/>
          </a:ln>
          <a:effectLst>
            <a:prstShdw prst="shdw17" dist="17961" dir="2700000">
              <a:srgbClr val="5C5C99"/>
            </a:prstShdw>
          </a:effectLst>
        </p:spPr>
        <p:txBody>
          <a:bodyPr wrap="none" anchor="ctr"/>
          <a:lstStyle/>
          <a:p>
            <a:pPr>
              <a:defRPr/>
            </a:pPr>
            <a:endParaRPr lang="ja-JP" altLang="en-US" sz="900" b="1">
              <a:latin typeface="Arial" panose="020B0604020202020204" pitchFamily="34" charset="0"/>
              <a:cs typeface="Arial" panose="020B0604020202020204" pitchFamily="34" charset="0"/>
            </a:endParaRPr>
          </a:p>
        </p:txBody>
      </p:sp>
      <p:sp>
        <p:nvSpPr>
          <p:cNvPr id="20" name="Line 27"/>
          <p:cNvSpPr>
            <a:spLocks noChangeShapeType="1"/>
          </p:cNvSpPr>
          <p:nvPr/>
        </p:nvSpPr>
        <p:spPr bwMode="auto">
          <a:xfrm>
            <a:off x="1835150" y="5648085"/>
            <a:ext cx="0" cy="36146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sp>
        <p:nvSpPr>
          <p:cNvPr id="21" name="Line 28"/>
          <p:cNvSpPr>
            <a:spLocks noChangeShapeType="1"/>
          </p:cNvSpPr>
          <p:nvPr/>
        </p:nvSpPr>
        <p:spPr bwMode="auto">
          <a:xfrm>
            <a:off x="1835150" y="6009550"/>
            <a:ext cx="1584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pic>
        <p:nvPicPr>
          <p:cNvPr id="22" name="Picture 4" descr="C:\Users\5165705\AppData\Local\Microsoft\Windows\Temporary Internet Files\Content.IE5\D4YCULDJ\MC90039853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7763" y="5737113"/>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31"/>
          <p:cNvSpPr>
            <a:spLocks noChangeShapeType="1"/>
          </p:cNvSpPr>
          <p:nvPr/>
        </p:nvSpPr>
        <p:spPr bwMode="auto">
          <a:xfrm flipH="1">
            <a:off x="827088" y="5575060"/>
            <a:ext cx="792162"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sp>
        <p:nvSpPr>
          <p:cNvPr id="24" name="Line 32"/>
          <p:cNvSpPr>
            <a:spLocks noChangeShapeType="1"/>
          </p:cNvSpPr>
          <p:nvPr/>
        </p:nvSpPr>
        <p:spPr bwMode="auto">
          <a:xfrm flipH="1">
            <a:off x="1546225" y="5575060"/>
            <a:ext cx="144463" cy="504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pic>
        <p:nvPicPr>
          <p:cNvPr id="25" name="Picture 6" descr="intro_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1363" y="5521213"/>
            <a:ext cx="10033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4"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25" y="5752263"/>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8"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113" y="5235335"/>
            <a:ext cx="917575" cy="573088"/>
          </a:xfrm>
          <a:prstGeom prst="rect">
            <a:avLst/>
          </a:prstGeom>
          <a:noFill/>
          <a:extLst>
            <a:ext uri="{909E8E84-426E-40DD-AFC4-6F175D3DCCD1}">
              <a14:hiddenFill xmlns:a14="http://schemas.microsoft.com/office/drawing/2010/main">
                <a:solidFill>
                  <a:srgbClr val="FFFFFF"/>
                </a:solidFill>
              </a14:hiddenFill>
            </a:ext>
          </a:extLst>
        </p:spPr>
      </p:pic>
      <p:sp>
        <p:nvSpPr>
          <p:cNvPr id="30" name="Cloud"/>
          <p:cNvSpPr>
            <a:spLocks noChangeAspect="1" noEditPoints="1" noChangeArrowheads="1"/>
          </p:cNvSpPr>
          <p:nvPr/>
        </p:nvSpPr>
        <p:spPr bwMode="auto">
          <a:xfrm>
            <a:off x="5218113" y="3630373"/>
            <a:ext cx="1584325" cy="587375"/>
          </a:xfrm>
          <a:custGeom>
            <a:avLst/>
            <a:gdLst>
              <a:gd name="T0" fmla="*/ 360434 w 21600"/>
              <a:gd name="T1" fmla="*/ 7986342 h 21600"/>
              <a:gd name="T2" fmla="*/ 58103872 w 21600"/>
              <a:gd name="T3" fmla="*/ 15955661 h 21600"/>
              <a:gd name="T4" fmla="*/ 116110852 w 21600"/>
              <a:gd name="T5" fmla="*/ 7986342 h 21600"/>
              <a:gd name="T6" fmla="*/ 58103872 w 21600"/>
              <a:gd name="T7" fmla="*/ 91325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18000" tIns="10800" rIns="18000" bIns="10800" anchor="ctr"/>
          <a:lstStyle/>
          <a:p>
            <a:pPr algn="ctr">
              <a:defRPr/>
            </a:pPr>
            <a:r>
              <a:rPr lang="en-US" altLang="ja-JP" sz="900" b="1" dirty="0">
                <a:solidFill>
                  <a:srgbClr val="FF0000"/>
                </a:solidFill>
                <a:latin typeface="Arial" panose="020B0604020202020204" pitchFamily="34" charset="0"/>
                <a:ea typeface="HGP創英角ｺﾞｼｯｸUB" pitchFamily="50" charset="-128"/>
                <a:cs typeface="Arial" panose="020B0604020202020204" pitchFamily="34" charset="0"/>
              </a:rPr>
              <a:t>Internet</a:t>
            </a:r>
          </a:p>
        </p:txBody>
      </p:sp>
      <p:sp>
        <p:nvSpPr>
          <p:cNvPr id="31" name="Line 40"/>
          <p:cNvSpPr>
            <a:spLocks noChangeShapeType="1"/>
          </p:cNvSpPr>
          <p:nvPr/>
        </p:nvSpPr>
        <p:spPr bwMode="auto">
          <a:xfrm>
            <a:off x="6016625" y="4190760"/>
            <a:ext cx="0" cy="12239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latin typeface="Arial" panose="020B0604020202020204" pitchFamily="34" charset="0"/>
              <a:cs typeface="Arial" panose="020B0604020202020204" pitchFamily="34" charset="0"/>
            </a:endParaRPr>
          </a:p>
        </p:txBody>
      </p:sp>
      <p:pic>
        <p:nvPicPr>
          <p:cNvPr id="32" name="Picture 156" descr="MC9004315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0725" y="4676535"/>
            <a:ext cx="481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43"/>
          <p:cNvSpPr>
            <a:spLocks noChangeShapeType="1"/>
          </p:cNvSpPr>
          <p:nvPr/>
        </p:nvSpPr>
        <p:spPr bwMode="auto">
          <a:xfrm>
            <a:off x="8172450" y="4566998"/>
            <a:ext cx="0" cy="10810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latin typeface="Arial" panose="020B0604020202020204" pitchFamily="34" charset="0"/>
              <a:cs typeface="Arial" panose="020B0604020202020204" pitchFamily="34" charset="0"/>
            </a:endParaRPr>
          </a:p>
        </p:txBody>
      </p:sp>
      <p:sp>
        <p:nvSpPr>
          <p:cNvPr id="35" name="Line 44"/>
          <p:cNvSpPr>
            <a:spLocks noChangeShapeType="1"/>
          </p:cNvSpPr>
          <p:nvPr/>
        </p:nvSpPr>
        <p:spPr bwMode="auto">
          <a:xfrm>
            <a:off x="6011863" y="4566998"/>
            <a:ext cx="21605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latin typeface="Arial" panose="020B0604020202020204" pitchFamily="34" charset="0"/>
              <a:cs typeface="Arial" panose="020B0604020202020204" pitchFamily="34" charset="0"/>
            </a:endParaRPr>
          </a:p>
        </p:txBody>
      </p:sp>
      <p:pic>
        <p:nvPicPr>
          <p:cNvPr id="36" name="Picture 4" descr="C:\Users\5165705\AppData\Local\Microsoft\Windows\Temporary Internet Files\Content.IE5\D4YCULDJ\MC90039853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8800" y="4351098"/>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46"/>
          <p:cNvSpPr>
            <a:spLocks noChangeShapeType="1"/>
          </p:cNvSpPr>
          <p:nvPr/>
        </p:nvSpPr>
        <p:spPr bwMode="auto">
          <a:xfrm flipH="1">
            <a:off x="5218113" y="5575060"/>
            <a:ext cx="792162"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latin typeface="Arial" panose="020B0604020202020204" pitchFamily="34" charset="0"/>
              <a:cs typeface="Arial" panose="020B0604020202020204" pitchFamily="34" charset="0"/>
            </a:endParaRPr>
          </a:p>
        </p:txBody>
      </p:sp>
      <p:sp>
        <p:nvSpPr>
          <p:cNvPr id="38" name="Line 47"/>
          <p:cNvSpPr>
            <a:spLocks noChangeShapeType="1"/>
          </p:cNvSpPr>
          <p:nvPr/>
        </p:nvSpPr>
        <p:spPr bwMode="auto">
          <a:xfrm flipH="1">
            <a:off x="5937250" y="5575060"/>
            <a:ext cx="144463" cy="504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latin typeface="Arial" panose="020B0604020202020204" pitchFamily="34" charset="0"/>
              <a:cs typeface="Arial" panose="020B0604020202020204" pitchFamily="34" charset="0"/>
            </a:endParaRPr>
          </a:p>
        </p:txBody>
      </p:sp>
      <p:pic>
        <p:nvPicPr>
          <p:cNvPr id="39" name="Picture 6" descr="intro_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2388" y="5505583"/>
            <a:ext cx="10033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550" y="5799153"/>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53"/>
          <p:cNvSpPr txBox="1">
            <a:spLocks noChangeArrowheads="1"/>
          </p:cNvSpPr>
          <p:nvPr/>
        </p:nvSpPr>
        <p:spPr bwMode="auto">
          <a:xfrm>
            <a:off x="1692275" y="4412515"/>
            <a:ext cx="5032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a:latin typeface="Arial" panose="020B0604020202020204" pitchFamily="34" charset="0"/>
                <a:cs typeface="Arial" panose="020B0604020202020204" pitchFamily="34" charset="0"/>
              </a:rPr>
              <a:t>TA</a:t>
            </a:r>
          </a:p>
        </p:txBody>
      </p:sp>
      <p:sp>
        <p:nvSpPr>
          <p:cNvPr id="42" name="Text Box 54"/>
          <p:cNvSpPr txBox="1">
            <a:spLocks noChangeArrowheads="1"/>
          </p:cNvSpPr>
          <p:nvPr/>
        </p:nvSpPr>
        <p:spPr bwMode="auto">
          <a:xfrm>
            <a:off x="5623803" y="4435960"/>
            <a:ext cx="5032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dirty="0">
                <a:latin typeface="Arial" panose="020B0604020202020204" pitchFamily="34" charset="0"/>
                <a:cs typeface="Arial" panose="020B0604020202020204" pitchFamily="34" charset="0"/>
              </a:rPr>
              <a:t>TA</a:t>
            </a:r>
          </a:p>
        </p:txBody>
      </p:sp>
      <p:sp>
        <p:nvSpPr>
          <p:cNvPr id="43" name="Text Box 55"/>
          <p:cNvSpPr txBox="1">
            <a:spLocks noChangeArrowheads="1"/>
          </p:cNvSpPr>
          <p:nvPr/>
        </p:nvSpPr>
        <p:spPr bwMode="auto">
          <a:xfrm>
            <a:off x="1908175" y="4843223"/>
            <a:ext cx="719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a:latin typeface="Arial" panose="020B0604020202020204" pitchFamily="34" charset="0"/>
                <a:cs typeface="Arial" panose="020B0604020202020204" pitchFamily="34" charset="0"/>
              </a:rPr>
              <a:t>Firewall</a:t>
            </a:r>
          </a:p>
        </p:txBody>
      </p:sp>
      <p:sp>
        <p:nvSpPr>
          <p:cNvPr id="44" name="Text Box 56"/>
          <p:cNvSpPr txBox="1">
            <a:spLocks noChangeArrowheads="1"/>
          </p:cNvSpPr>
          <p:nvPr/>
        </p:nvSpPr>
        <p:spPr bwMode="auto">
          <a:xfrm>
            <a:off x="6227763" y="4843223"/>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a:latin typeface="Arial" panose="020B0604020202020204" pitchFamily="34" charset="0"/>
                <a:cs typeface="Arial" panose="020B0604020202020204" pitchFamily="34" charset="0"/>
              </a:rPr>
              <a:t>Firewall</a:t>
            </a:r>
          </a:p>
        </p:txBody>
      </p:sp>
      <p:sp>
        <p:nvSpPr>
          <p:cNvPr id="45" name="Text Box 57"/>
          <p:cNvSpPr txBox="1">
            <a:spLocks noChangeArrowheads="1"/>
          </p:cNvSpPr>
          <p:nvPr/>
        </p:nvSpPr>
        <p:spPr bwMode="auto">
          <a:xfrm>
            <a:off x="755650" y="5214698"/>
            <a:ext cx="719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a:latin typeface="Arial" panose="020B0604020202020204" pitchFamily="34" charset="0"/>
                <a:cs typeface="Arial" panose="020B0604020202020204" pitchFamily="34" charset="0"/>
              </a:rPr>
              <a:t>HUB</a:t>
            </a:r>
          </a:p>
        </p:txBody>
      </p:sp>
      <p:sp>
        <p:nvSpPr>
          <p:cNvPr id="46" name="Text Box 58"/>
          <p:cNvSpPr txBox="1">
            <a:spLocks noChangeArrowheads="1"/>
          </p:cNvSpPr>
          <p:nvPr/>
        </p:nvSpPr>
        <p:spPr bwMode="auto">
          <a:xfrm>
            <a:off x="5221288" y="5214698"/>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a:latin typeface="Arial" panose="020B0604020202020204" pitchFamily="34" charset="0"/>
                <a:cs typeface="Arial" panose="020B0604020202020204" pitchFamily="34" charset="0"/>
              </a:rPr>
              <a:t>HUB</a:t>
            </a:r>
          </a:p>
        </p:txBody>
      </p:sp>
      <p:sp>
        <p:nvSpPr>
          <p:cNvPr id="47" name="Text Box 59"/>
          <p:cNvSpPr txBox="1">
            <a:spLocks noChangeArrowheads="1"/>
          </p:cNvSpPr>
          <p:nvPr/>
        </p:nvSpPr>
        <p:spPr bwMode="auto">
          <a:xfrm>
            <a:off x="2195513" y="6100650"/>
            <a:ext cx="9366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a:latin typeface="Arial" panose="020B0604020202020204" pitchFamily="34" charset="0"/>
                <a:cs typeface="Arial" panose="020B0604020202020204" pitchFamily="34" charset="0"/>
              </a:rPr>
              <a:t>Router for EC</a:t>
            </a:r>
          </a:p>
        </p:txBody>
      </p:sp>
      <p:sp>
        <p:nvSpPr>
          <p:cNvPr id="48" name="Text Box 60"/>
          <p:cNvSpPr txBox="1">
            <a:spLocks noChangeArrowheads="1"/>
          </p:cNvSpPr>
          <p:nvPr/>
        </p:nvSpPr>
        <p:spPr bwMode="auto">
          <a:xfrm>
            <a:off x="6659563" y="4706698"/>
            <a:ext cx="10810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a:latin typeface="Arial" panose="020B0604020202020204" pitchFamily="34" charset="0"/>
                <a:cs typeface="Arial" panose="020B0604020202020204" pitchFamily="34" charset="0"/>
              </a:rPr>
              <a:t>Router for EC</a:t>
            </a:r>
          </a:p>
        </p:txBody>
      </p:sp>
      <p:sp>
        <p:nvSpPr>
          <p:cNvPr id="49" name="Text Box 61"/>
          <p:cNvSpPr txBox="1">
            <a:spLocks noChangeArrowheads="1"/>
          </p:cNvSpPr>
          <p:nvPr/>
        </p:nvSpPr>
        <p:spPr bwMode="auto">
          <a:xfrm>
            <a:off x="3452323" y="6186375"/>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dirty="0">
                <a:latin typeface="Arial" panose="020B0604020202020204" pitchFamily="34" charset="0"/>
                <a:cs typeface="Arial" panose="020B0604020202020204" pitchFamily="34" charset="0"/>
              </a:rPr>
              <a:t>HDVC</a:t>
            </a:r>
          </a:p>
        </p:txBody>
      </p:sp>
      <p:sp>
        <p:nvSpPr>
          <p:cNvPr id="50" name="Text Box 62"/>
          <p:cNvSpPr txBox="1">
            <a:spLocks noChangeArrowheads="1"/>
          </p:cNvSpPr>
          <p:nvPr/>
        </p:nvSpPr>
        <p:spPr bwMode="auto">
          <a:xfrm>
            <a:off x="7830408" y="6170745"/>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dirty="0">
                <a:latin typeface="Arial" panose="020B0604020202020204" pitchFamily="34" charset="0"/>
                <a:cs typeface="Arial" panose="020B0604020202020204" pitchFamily="34" charset="0"/>
              </a:rPr>
              <a:t>HDVC</a:t>
            </a:r>
          </a:p>
        </p:txBody>
      </p:sp>
      <p:pic>
        <p:nvPicPr>
          <p:cNvPr id="51" name="Picture 44"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605" y="5779623"/>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4"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1305" y="5787438"/>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69"/>
          <p:cNvSpPr>
            <a:spLocks noChangeArrowheads="1"/>
          </p:cNvSpPr>
          <p:nvPr/>
        </p:nvSpPr>
        <p:spPr bwMode="auto">
          <a:xfrm>
            <a:off x="5935663" y="4466490"/>
            <a:ext cx="152400" cy="152400"/>
          </a:xfrm>
          <a:prstGeom prst="rect">
            <a:avLst/>
          </a:prstGeom>
          <a:solidFill>
            <a:schemeClr val="accent1"/>
          </a:solidFill>
          <a:ln w="9525">
            <a:solidFill>
              <a:schemeClr val="tx1"/>
            </a:solidFill>
            <a:miter lim="800000"/>
            <a:headEnd/>
            <a:tailEnd/>
          </a:ln>
          <a:effectLst>
            <a:prstShdw prst="shdw17" dist="17961" dir="2700000">
              <a:srgbClr val="5C5C99"/>
            </a:prstShdw>
          </a:effectLst>
        </p:spPr>
        <p:txBody>
          <a:bodyPr wrap="none" anchor="ctr"/>
          <a:lstStyle/>
          <a:p>
            <a:pPr>
              <a:defRPr/>
            </a:pPr>
            <a:endParaRPr lang="ja-JP" altLang="en-US" sz="900">
              <a:latin typeface="Arial" panose="020B0604020202020204" pitchFamily="34" charset="0"/>
              <a:cs typeface="Arial" panose="020B0604020202020204" pitchFamily="34" charset="0"/>
            </a:endParaRPr>
          </a:p>
        </p:txBody>
      </p:sp>
      <p:sp>
        <p:nvSpPr>
          <p:cNvPr id="5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6"/>
          <p:cNvSpPr txBox="1">
            <a:spLocks noChangeArrowheads="1"/>
          </p:cNvSpPr>
          <p:nvPr/>
        </p:nvSpPr>
        <p:spPr bwMode="auto">
          <a:xfrm>
            <a:off x="457200" y="85186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a:solidFill>
                  <a:srgbClr val="0000FF"/>
                </a:solidFill>
                <a:latin typeface="Arial Black" pitchFamily="34" charset="0"/>
              </a:rPr>
              <a:t>Case 4</a:t>
            </a:r>
          </a:p>
        </p:txBody>
      </p:sp>
      <p:sp>
        <p:nvSpPr>
          <p:cNvPr id="8" name="Rectangle 38"/>
          <p:cNvSpPr>
            <a:spLocks noChangeArrowheads="1"/>
          </p:cNvSpPr>
          <p:nvPr/>
        </p:nvSpPr>
        <p:spPr bwMode="auto">
          <a:xfrm>
            <a:off x="5435600" y="864080"/>
            <a:ext cx="3505200" cy="1223963"/>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9" name="Text Box 39"/>
          <p:cNvSpPr txBox="1">
            <a:spLocks noChangeArrowheads="1"/>
          </p:cNvSpPr>
          <p:nvPr/>
        </p:nvSpPr>
        <p:spPr bwMode="auto">
          <a:xfrm>
            <a:off x="6096000" y="1000605"/>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dirty="0">
                <a:solidFill>
                  <a:srgbClr val="FF0000"/>
                </a:solidFill>
                <a:effectLst>
                  <a:outerShdw blurRad="38100" dist="38100" dir="2700000" algn="tl">
                    <a:srgbClr val="C0C0C0"/>
                  </a:outerShdw>
                </a:effectLst>
                <a:cs typeface="Arial" charset="0"/>
              </a:rPr>
              <a:t>One Point Advice</a:t>
            </a:r>
          </a:p>
        </p:txBody>
      </p:sp>
      <p:pic>
        <p:nvPicPr>
          <p:cNvPr id="10" name="Picture 40" descr="j04413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84820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1"/>
          <p:cNvSpPr txBox="1">
            <a:spLocks noChangeArrowheads="1"/>
          </p:cNvSpPr>
          <p:nvPr/>
        </p:nvSpPr>
        <p:spPr bwMode="auto">
          <a:xfrm>
            <a:off x="5562600" y="1441930"/>
            <a:ext cx="32004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Confirm connection status to understand actual status during connection, and confirm actual image quality level whether accept.</a:t>
            </a:r>
          </a:p>
        </p:txBody>
      </p:sp>
      <p:pic>
        <p:nvPicPr>
          <p:cNvPr id="12"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6475" y="3363883"/>
            <a:ext cx="28797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7"/>
          <p:cNvSpPr txBox="1">
            <a:spLocks noChangeArrowheads="1"/>
          </p:cNvSpPr>
          <p:nvPr/>
        </p:nvSpPr>
        <p:spPr bwMode="auto">
          <a:xfrm>
            <a:off x="6084888" y="3102798"/>
            <a:ext cx="28813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u"/>
            </a:pPr>
            <a:r>
              <a:rPr lang="en-US" altLang="ja-JP" sz="1100" b="1" dirty="0"/>
              <a:t> Connection Status Screen</a:t>
            </a:r>
          </a:p>
        </p:txBody>
      </p:sp>
      <p:sp>
        <p:nvSpPr>
          <p:cNvPr id="14" name="Text Box 28"/>
          <p:cNvSpPr txBox="1">
            <a:spLocks noChangeArrowheads="1"/>
          </p:cNvSpPr>
          <p:nvPr/>
        </p:nvSpPr>
        <p:spPr bwMode="auto">
          <a:xfrm>
            <a:off x="6086475" y="5641945"/>
            <a:ext cx="2879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a:spcBef>
                <a:spcPct val="50000"/>
              </a:spcBef>
              <a:buFont typeface="Wingdings" pitchFamily="2" charset="2"/>
              <a:buNone/>
            </a:pPr>
            <a:r>
              <a:rPr lang="en-US" altLang="ja-JP" sz="1000" b="1" u="sng">
                <a:solidFill>
                  <a:srgbClr val="0000FF"/>
                </a:solidFill>
              </a:rPr>
              <a:t>Displaying Connection Status</a:t>
            </a:r>
            <a:endParaRPr lang="en-US" altLang="ja-JP" sz="1000" b="1"/>
          </a:p>
          <a:p>
            <a:pPr>
              <a:spcBef>
                <a:spcPct val="50000"/>
              </a:spcBef>
              <a:buFont typeface="Wingdings" pitchFamily="2" charset="2"/>
              <a:buNone/>
            </a:pPr>
            <a:r>
              <a:rPr lang="en-US" altLang="ja-JP" sz="1000" b="1"/>
              <a:t>1. Press [Status] twice.</a:t>
            </a:r>
          </a:p>
          <a:p>
            <a:pPr>
              <a:spcBef>
                <a:spcPct val="50000"/>
              </a:spcBef>
              <a:buFont typeface="Wingdings" pitchFamily="2" charset="2"/>
              <a:buNone/>
            </a:pPr>
            <a:r>
              <a:rPr lang="en-US" altLang="ja-JP" sz="1000" b="1"/>
              <a:t>2. Then press [R] to display next screen</a:t>
            </a:r>
          </a:p>
        </p:txBody>
      </p:sp>
      <p:sp>
        <p:nvSpPr>
          <p:cNvPr id="15" name="Rectangle 29"/>
          <p:cNvSpPr>
            <a:spLocks noChangeArrowheads="1"/>
          </p:cNvSpPr>
          <p:nvPr/>
        </p:nvSpPr>
        <p:spPr bwMode="auto">
          <a:xfrm>
            <a:off x="6518275" y="3775045"/>
            <a:ext cx="2339975" cy="25241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Rectangle 30"/>
          <p:cNvSpPr>
            <a:spLocks noChangeArrowheads="1"/>
          </p:cNvSpPr>
          <p:nvPr/>
        </p:nvSpPr>
        <p:spPr bwMode="auto">
          <a:xfrm>
            <a:off x="6518275" y="4387820"/>
            <a:ext cx="2339975" cy="25241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AutoShape 31"/>
          <p:cNvSpPr>
            <a:spLocks noChangeArrowheads="1"/>
          </p:cNvSpPr>
          <p:nvPr/>
        </p:nvSpPr>
        <p:spPr bwMode="auto">
          <a:xfrm>
            <a:off x="3813175" y="4503220"/>
            <a:ext cx="2016125" cy="431800"/>
          </a:xfrm>
          <a:prstGeom prst="wedgeRoundRectCallout">
            <a:avLst>
              <a:gd name="adj1" fmla="val 84469"/>
              <a:gd name="adj2" fmla="val -155400"/>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a:t>These information are changing real time bases.</a:t>
            </a:r>
          </a:p>
        </p:txBody>
      </p:sp>
      <p:sp>
        <p:nvSpPr>
          <p:cNvPr id="18" name="AutoShape 32"/>
          <p:cNvSpPr>
            <a:spLocks noChangeArrowheads="1"/>
          </p:cNvSpPr>
          <p:nvPr/>
        </p:nvSpPr>
        <p:spPr bwMode="auto">
          <a:xfrm>
            <a:off x="6157913" y="4856133"/>
            <a:ext cx="2376487" cy="431800"/>
          </a:xfrm>
          <a:prstGeom prst="wedgeRoundRectCallout">
            <a:avLst>
              <a:gd name="adj1" fmla="val 39310"/>
              <a:gd name="adj2" fmla="val -145954"/>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dirty="0"/>
              <a:t>If the bandwidth below 256kbps, it cannot be seen any images</a:t>
            </a:r>
          </a:p>
        </p:txBody>
      </p:sp>
      <p:sp>
        <p:nvSpPr>
          <p:cNvPr id="19" name="Rectangle 37"/>
          <p:cNvSpPr>
            <a:spLocks noChangeArrowheads="1"/>
          </p:cNvSpPr>
          <p:nvPr/>
        </p:nvSpPr>
        <p:spPr bwMode="auto">
          <a:xfrm>
            <a:off x="457200" y="1461465"/>
            <a:ext cx="5699125" cy="43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solidFill>
                  <a:srgbClr val="FF0000"/>
                </a:solidFill>
              </a:rPr>
              <a:t>	Packet Loss / No Image / Disconnect</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Insufficient bandwidth for communication due to low bandwidth availability or many PC users are using same internet line, so on. </a:t>
            </a:r>
          </a:p>
          <a:p>
            <a:pPr eaLnBrk="0" hangingPunct="0">
              <a:lnSpc>
                <a:spcPct val="120000"/>
              </a:lnSpc>
              <a:spcBef>
                <a:spcPct val="20000"/>
              </a:spcBef>
              <a:buClr>
                <a:schemeClr val="bg2"/>
              </a:buClr>
              <a:buSzPct val="75000"/>
              <a:buFont typeface="Wingdings" pitchFamily="2" charset="2"/>
              <a:buNone/>
            </a:pPr>
            <a:endParaRPr kumimoji="0" lang="en-US" altLang="ja-JP" sz="1400" dirty="0"/>
          </a:p>
          <a:p>
            <a:pPr eaLnBrk="0" hangingPunct="0">
              <a:lnSpc>
                <a:spcPct val="120000"/>
              </a:lnSpc>
              <a:spcBef>
                <a:spcPct val="20000"/>
              </a:spcBef>
              <a:buClr>
                <a:schemeClr val="bg2"/>
              </a:buClr>
              <a:buSzPct val="75000"/>
              <a:buFont typeface="Wingdings" pitchFamily="2" charset="2"/>
              <a:buNone/>
            </a:pPr>
            <a:r>
              <a:rPr kumimoji="0" lang="en-US" altLang="ja-JP" sz="1400" dirty="0"/>
              <a:t>	HDVC is needed minimum 256kbps for both Video and Audio communication. If the available bandwidth during communication is below 256kbps, it cannot be seen any images </a:t>
            </a:r>
            <a:r>
              <a:rPr kumimoji="0" lang="en-US" altLang="ja-JP" sz="1100" dirty="0"/>
              <a:t>(Maybe Black)</a:t>
            </a:r>
            <a:r>
              <a:rPr kumimoji="0" lang="en-US" altLang="ja-JP" sz="1400" dirty="0"/>
              <a:t> or it can not see any information when going to connection status screen.</a:t>
            </a:r>
          </a:p>
          <a:p>
            <a:pPr eaLnBrk="0" hangingPunct="0">
              <a:lnSpc>
                <a:spcPct val="120000"/>
              </a:lnSpc>
              <a:spcBef>
                <a:spcPct val="20000"/>
              </a:spcBef>
              <a:buClr>
                <a:schemeClr val="bg2"/>
              </a:buClr>
              <a:buSzPct val="75000"/>
              <a:buFont typeface="Wingdings" pitchFamily="2" charset="2"/>
              <a:buNone/>
            </a:pPr>
            <a:endParaRPr kumimoji="0" lang="en-US" altLang="ja-JP" sz="1400" dirty="0"/>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Assign specific bandwidth for HDVC communication. </a:t>
            </a:r>
          </a:p>
          <a:p>
            <a:pPr eaLnBrk="0" hangingPunct="0">
              <a:lnSpc>
                <a:spcPct val="120000"/>
              </a:lnSpc>
              <a:spcBef>
                <a:spcPct val="20000"/>
              </a:spcBef>
              <a:buClr>
                <a:schemeClr val="bg2"/>
              </a:buClr>
              <a:buSzPct val="75000"/>
              <a:buFont typeface="Wingdings" pitchFamily="2" charset="2"/>
              <a:buNone/>
            </a:pPr>
            <a:r>
              <a:rPr kumimoji="0" lang="en-US" altLang="ja-JP" sz="1400" dirty="0"/>
              <a:t>      Please discuss with customer’s IT manager to conduct it.</a:t>
            </a:r>
            <a:endParaRPr lang="en-US" altLang="ja-JP" sz="1400" dirty="0"/>
          </a:p>
        </p:txBody>
      </p:sp>
      <p:sp>
        <p:nvSpPr>
          <p:cNvPr id="20" name="正方形/長方形 19"/>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6"/>
          <p:cNvSpPr txBox="1">
            <a:spLocks noChangeArrowheads="1"/>
          </p:cNvSpPr>
          <p:nvPr/>
        </p:nvSpPr>
        <p:spPr bwMode="auto">
          <a:xfrm>
            <a:off x="457200" y="85186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a:solidFill>
                  <a:srgbClr val="0000FF"/>
                </a:solidFill>
                <a:latin typeface="Arial Black" pitchFamily="34" charset="0"/>
              </a:rPr>
              <a:t>Case 5</a:t>
            </a:r>
          </a:p>
        </p:txBody>
      </p:sp>
      <p:sp>
        <p:nvSpPr>
          <p:cNvPr id="8" name="Rectangle 37"/>
          <p:cNvSpPr>
            <a:spLocks noChangeArrowheads="1"/>
          </p:cNvSpPr>
          <p:nvPr/>
        </p:nvSpPr>
        <p:spPr bwMode="auto">
          <a:xfrm>
            <a:off x="457200" y="1461465"/>
            <a:ext cx="82296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solidFill>
                  <a:srgbClr val="FF0000"/>
                </a:solidFill>
              </a:rPr>
              <a:t>	Terminal ID not assigned</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Customer’s network environmental was not DHCP condition. It is needed to assign fixed IP Address for HDVC system. </a:t>
            </a:r>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Assign fixed IP address to the HDVC system.</a:t>
            </a:r>
          </a:p>
          <a:p>
            <a:pPr eaLnBrk="0" hangingPunct="0">
              <a:lnSpc>
                <a:spcPct val="120000"/>
              </a:lnSpc>
              <a:spcBef>
                <a:spcPct val="20000"/>
              </a:spcBef>
              <a:buClr>
                <a:schemeClr val="bg2"/>
              </a:buClr>
              <a:buSzPct val="75000"/>
              <a:buFont typeface="Wingdings" pitchFamily="2" charset="2"/>
              <a:buNone/>
            </a:pPr>
            <a:r>
              <a:rPr kumimoji="0" lang="en-US" altLang="ja-JP" sz="1200" dirty="0"/>
              <a:t>	</a:t>
            </a:r>
            <a:r>
              <a:rPr kumimoji="0" lang="en-US" altLang="ja-JP" sz="1200" dirty="0">
                <a:solidFill>
                  <a:srgbClr val="FF0000"/>
                </a:solidFill>
              </a:rPr>
              <a:t>Note:</a:t>
            </a:r>
            <a:r>
              <a:rPr kumimoji="0" lang="en-US" altLang="ja-JP" sz="1200" dirty="0"/>
              <a:t> Basically, Recommended Network Settings for Easy Connection is “Auto” for both IP Address and DNS Server.</a:t>
            </a:r>
            <a:endParaRPr lang="en-US" altLang="ja-JP" sz="1200" dirty="0"/>
          </a:p>
        </p:txBody>
      </p:sp>
      <p:sp>
        <p:nvSpPr>
          <p:cNvPr id="9" name="Rectangle 38"/>
          <p:cNvSpPr>
            <a:spLocks noChangeArrowheads="1"/>
          </p:cNvSpPr>
          <p:nvPr/>
        </p:nvSpPr>
        <p:spPr bwMode="auto">
          <a:xfrm>
            <a:off x="5435600" y="871895"/>
            <a:ext cx="3505200" cy="1223963"/>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10" name="Text Box 39"/>
          <p:cNvSpPr txBox="1">
            <a:spLocks noChangeArrowheads="1"/>
          </p:cNvSpPr>
          <p:nvPr/>
        </p:nvSpPr>
        <p:spPr bwMode="auto">
          <a:xfrm>
            <a:off x="6096000" y="1008420"/>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dirty="0">
                <a:solidFill>
                  <a:srgbClr val="FF0000"/>
                </a:solidFill>
                <a:effectLst>
                  <a:outerShdw blurRad="38100" dist="38100" dir="2700000" algn="tl">
                    <a:srgbClr val="C0C0C0"/>
                  </a:outerShdw>
                </a:effectLst>
                <a:cs typeface="Arial" charset="0"/>
              </a:rPr>
              <a:t>One Point Advice</a:t>
            </a:r>
          </a:p>
        </p:txBody>
      </p:sp>
      <p:pic>
        <p:nvPicPr>
          <p:cNvPr id="11" name="Picture 40" descr="j04413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85602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auto">
          <a:xfrm>
            <a:off x="5580063" y="1448158"/>
            <a:ext cx="32004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Confirm customer’s network environmental in advance whether specific IP address is needed for HDVC connection.</a:t>
            </a:r>
          </a:p>
        </p:txBody>
      </p:sp>
      <p:pic>
        <p:nvPicPr>
          <p:cNvPr id="13"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369790"/>
            <a:ext cx="258445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4369790"/>
            <a:ext cx="258445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33"/>
          <p:cNvSpPr>
            <a:spLocks noChangeArrowheads="1"/>
          </p:cNvSpPr>
          <p:nvPr/>
        </p:nvSpPr>
        <p:spPr bwMode="auto">
          <a:xfrm>
            <a:off x="3779838" y="4874615"/>
            <a:ext cx="431800" cy="865188"/>
          </a:xfrm>
          <a:prstGeom prst="rightArrow">
            <a:avLst>
              <a:gd name="adj1" fmla="val 50000"/>
              <a:gd name="adj2" fmla="val 25000"/>
            </a:avLst>
          </a:prstGeom>
          <a:solidFill>
            <a:srgbClr val="FF9966"/>
          </a:solidFill>
          <a:ln w="9525">
            <a:solidFill>
              <a:schemeClr val="tx1"/>
            </a:solidFill>
            <a:miter lim="800000"/>
            <a:headEnd/>
            <a:tailEnd/>
          </a:ln>
          <a:effectLst/>
          <a:extLst/>
        </p:spPr>
        <p:txBody>
          <a:bodyPr wrap="none" anchor="ctr"/>
          <a:lstStyle/>
          <a:p>
            <a:endParaRPr lang="ja-JP" altLang="en-US"/>
          </a:p>
        </p:txBody>
      </p:sp>
      <p:sp>
        <p:nvSpPr>
          <p:cNvPr id="16" name="Text Box 34"/>
          <p:cNvSpPr txBox="1">
            <a:spLocks noChangeArrowheads="1"/>
          </p:cNvSpPr>
          <p:nvPr/>
        </p:nvSpPr>
        <p:spPr bwMode="auto">
          <a:xfrm>
            <a:off x="900113" y="4125315"/>
            <a:ext cx="2592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u"/>
            </a:pPr>
            <a:r>
              <a:rPr lang="en-US" altLang="ja-JP" sz="1000" b="1"/>
              <a:t> Basic Settings</a:t>
            </a:r>
          </a:p>
        </p:txBody>
      </p:sp>
      <p:sp>
        <p:nvSpPr>
          <p:cNvPr id="17" name="Text Box 35"/>
          <p:cNvSpPr txBox="1">
            <a:spLocks noChangeArrowheads="1"/>
          </p:cNvSpPr>
          <p:nvPr/>
        </p:nvSpPr>
        <p:spPr bwMode="auto">
          <a:xfrm>
            <a:off x="4500563" y="4125315"/>
            <a:ext cx="2592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u"/>
            </a:pPr>
            <a:r>
              <a:rPr lang="en-US" altLang="ja-JP" sz="1000" b="1"/>
              <a:t> Assign Specific IP Address</a:t>
            </a:r>
          </a:p>
        </p:txBody>
      </p:sp>
      <p:sp>
        <p:nvSpPr>
          <p:cNvPr id="18" name="Rectangle 36"/>
          <p:cNvSpPr>
            <a:spLocks noChangeArrowheads="1"/>
          </p:cNvSpPr>
          <p:nvPr/>
        </p:nvSpPr>
        <p:spPr bwMode="auto">
          <a:xfrm>
            <a:off x="4500563" y="4603153"/>
            <a:ext cx="2519362" cy="6477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Rectangle 37"/>
          <p:cNvSpPr>
            <a:spLocks noChangeArrowheads="1"/>
          </p:cNvSpPr>
          <p:nvPr/>
        </p:nvSpPr>
        <p:spPr bwMode="auto">
          <a:xfrm>
            <a:off x="4500563" y="5468340"/>
            <a:ext cx="2519362" cy="43021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AutoShape 38"/>
          <p:cNvSpPr>
            <a:spLocks noChangeArrowheads="1"/>
          </p:cNvSpPr>
          <p:nvPr/>
        </p:nvSpPr>
        <p:spPr bwMode="auto">
          <a:xfrm>
            <a:off x="7164388" y="4531715"/>
            <a:ext cx="1870075" cy="503238"/>
          </a:xfrm>
          <a:prstGeom prst="wedgeRoundRectCallout">
            <a:avLst>
              <a:gd name="adj1" fmla="val -57301"/>
              <a:gd name="adj2" fmla="val 30759"/>
              <a:gd name="adj3" fmla="val 16667"/>
            </a:avLst>
          </a:prstGeom>
          <a:solidFill>
            <a:srgbClr val="FF9966"/>
          </a:solidFill>
          <a:ln w="9525">
            <a:solidFill>
              <a:schemeClr val="tx1"/>
            </a:solidFill>
            <a:miter lim="800000"/>
            <a:headEnd/>
            <a:tailEnd/>
          </a:ln>
          <a:effectLst/>
          <a:extLst/>
        </p:spPr>
        <p:txBody>
          <a:bodyPr/>
          <a:lstStyle/>
          <a:p>
            <a:r>
              <a:rPr lang="en-US" altLang="ja-JP" sz="1000" b="1"/>
              <a:t>Input specific IP address as necessary</a:t>
            </a:r>
          </a:p>
        </p:txBody>
      </p:sp>
      <p:sp>
        <p:nvSpPr>
          <p:cNvPr id="21" name="AutoShape 39"/>
          <p:cNvSpPr>
            <a:spLocks noChangeArrowheads="1"/>
          </p:cNvSpPr>
          <p:nvPr/>
        </p:nvSpPr>
        <p:spPr bwMode="auto">
          <a:xfrm>
            <a:off x="7164388" y="5250853"/>
            <a:ext cx="1870075" cy="503237"/>
          </a:xfrm>
          <a:prstGeom prst="wedgeRoundRectCallout">
            <a:avLst>
              <a:gd name="adj1" fmla="val -57301"/>
              <a:gd name="adj2" fmla="val 30759"/>
              <a:gd name="adj3" fmla="val 16667"/>
            </a:avLst>
          </a:prstGeom>
          <a:solidFill>
            <a:srgbClr val="FF9966"/>
          </a:solidFill>
          <a:ln w="9525">
            <a:solidFill>
              <a:schemeClr val="tx1"/>
            </a:solidFill>
            <a:miter lim="800000"/>
            <a:headEnd/>
            <a:tailEnd/>
          </a:ln>
          <a:effectLst/>
          <a:extLst/>
        </p:spPr>
        <p:txBody>
          <a:bodyPr/>
          <a:lstStyle/>
          <a:p>
            <a:r>
              <a:rPr lang="en-US" altLang="ja-JP" sz="1000" b="1"/>
              <a:t>Input IP address of DNS server as necessary</a:t>
            </a:r>
          </a:p>
        </p:txBody>
      </p:sp>
      <p:sp>
        <p:nvSpPr>
          <p:cNvPr id="22" name="正方形/長方形 21"/>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a:xfrm>
            <a:off x="251521" y="26999"/>
            <a:ext cx="8423783" cy="600075"/>
          </a:xfrm>
        </p:spPr>
        <p:txBody>
          <a:bodyPr/>
          <a:lstStyle/>
          <a:p>
            <a:pPr algn="ctr" eaLnBrk="1" hangingPunct="1"/>
            <a:r>
              <a:rPr lang="en-US" altLang="ja-JP" sz="3200" dirty="0" smtClean="0">
                <a:latin typeface="Arial Black" panose="020B0A04020102020204" pitchFamily="34" charset="0"/>
              </a:rPr>
              <a:t>History of Revision</a:t>
            </a:r>
            <a:endParaRPr lang="de-DE" altLang="ja-JP" sz="3200" dirty="0" smtClean="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007868862"/>
              </p:ext>
            </p:extLst>
          </p:nvPr>
        </p:nvGraphicFramePr>
        <p:xfrm>
          <a:off x="398585" y="1556792"/>
          <a:ext cx="8409352" cy="2183072"/>
        </p:xfrm>
        <a:graphic>
          <a:graphicData uri="http://schemas.openxmlformats.org/drawingml/2006/table">
            <a:tbl>
              <a:tblPr firstRow="1" bandRow="1"/>
              <a:tblGrid>
                <a:gridCol w="1156677"/>
                <a:gridCol w="4212492"/>
                <a:gridCol w="1122180"/>
                <a:gridCol w="1918003"/>
              </a:tblGrid>
              <a:tr h="288032">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Doc.</a:t>
                      </a:r>
                      <a:r>
                        <a:rPr kumimoji="1" lang="en-US" altLang="ja-JP" sz="1000" b="1"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Ver.</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Contents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Date of Issue</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Remarks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46573">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Ver.</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1.0</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Issue of First</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Edition</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9</a:t>
                      </a:r>
                      <a:r>
                        <a:rPr kumimoji="1" lang="en-US" altLang="ja-JP" sz="1000" b="1" baseline="300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th</a:t>
                      </a: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 July 2014</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46573">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Ver.</a:t>
                      </a:r>
                      <a:r>
                        <a:rPr kumimoji="1" lang="ja-JP" altLang="en-US"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1.1</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Add</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and change of Version Information.</a:t>
                      </a:r>
                    </a:p>
                    <a:p>
                      <a:pPr marL="0" indent="0" algn="l">
                        <a:buNone/>
                      </a:pP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1. Camera control information (P9,10)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2. </a:t>
                      </a: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Audio </a:t>
                      </a: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&amp; Video Codec solution (e.g. </a:t>
                      </a:r>
                      <a:r>
                        <a:rPr kumimoji="1" lang="en-US" altLang="ja-JP" sz="900" b="0" baseline="0" dirty="0" err="1" smtClean="0">
                          <a:solidFill>
                            <a:schemeClr val="tx1"/>
                          </a:solidFill>
                          <a:latin typeface="Arial" panose="020B0604020202020204" pitchFamily="34" charset="0"/>
                          <a:ea typeface="Meiryo UI" panose="020B0604030504040204" pitchFamily="50" charset="-128"/>
                          <a:cs typeface="Arial" panose="020B0604020202020204" pitchFamily="34" charset="0"/>
                        </a:rPr>
                        <a:t>Kedacom</a:t>
                      </a: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TS6210) (P11)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3. </a:t>
                      </a: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HDVC </a:t>
                      </a: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mobile connection (P12)</a:t>
                      </a:r>
                    </a:p>
                    <a:p>
                      <a:pPr marL="0" indent="0" algn="l">
                        <a:buNone/>
                      </a:pPr>
                      <a:r>
                        <a:rPr kumimoji="1" lang="en-US" altLang="ja-JP" sz="9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4. NAT Traversal Mode with D-Link (P20)</a:t>
                      </a: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 16</a:t>
                      </a:r>
                      <a:r>
                        <a:rPr kumimoji="1" lang="en-US" altLang="ja-JP" sz="1000" b="1" baseline="300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th</a:t>
                      </a: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 August 2015</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Wingdings" panose="05000000000000000000" pitchFamily="2" charset="2"/>
                        <a:buChar char="l"/>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32321909"/>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19</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6"/>
          <p:cNvSpPr txBox="1">
            <a:spLocks noChangeArrowheads="1"/>
          </p:cNvSpPr>
          <p:nvPr/>
        </p:nvSpPr>
        <p:spPr bwMode="auto">
          <a:xfrm>
            <a:off x="457200" y="85186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a:solidFill>
                  <a:srgbClr val="0000FF"/>
                </a:solidFill>
                <a:latin typeface="Arial Black" pitchFamily="34" charset="0"/>
              </a:rPr>
              <a:t>Case 6</a:t>
            </a:r>
          </a:p>
        </p:txBody>
      </p:sp>
      <p:sp>
        <p:nvSpPr>
          <p:cNvPr id="8" name="Rectangle 37"/>
          <p:cNvSpPr>
            <a:spLocks noChangeArrowheads="1"/>
          </p:cNvSpPr>
          <p:nvPr/>
        </p:nvSpPr>
        <p:spPr bwMode="auto">
          <a:xfrm>
            <a:off x="468313" y="1439240"/>
            <a:ext cx="8229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solidFill>
                  <a:srgbClr val="FF0000"/>
                </a:solidFill>
              </a:rPr>
              <a:t>	Error “0700 000b” “0500 0008” displayed</a:t>
            </a:r>
          </a:p>
          <a:p>
            <a:pPr eaLnBrk="0" hangingPunct="0">
              <a:lnSpc>
                <a:spcPct val="120000"/>
              </a:lnSpc>
              <a:spcBef>
                <a:spcPct val="20000"/>
              </a:spcBef>
              <a:buClr>
                <a:schemeClr val="bg2"/>
              </a:buClr>
              <a:buSzPct val="75000"/>
              <a:buFont typeface="Wingdings" pitchFamily="2" charset="2"/>
              <a:buNone/>
            </a:pPr>
            <a:r>
              <a:rPr lang="en-US" altLang="ja-JP" sz="1400" dirty="0">
                <a:solidFill>
                  <a:srgbClr val="FF0000"/>
                </a:solidFill>
              </a:rPr>
              <a:t>	An “X” mark is displayed on LAN icon</a:t>
            </a: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eaLnBrk="0" hangingPunct="0">
              <a:lnSpc>
                <a:spcPct val="120000"/>
              </a:lnSpc>
              <a:spcBef>
                <a:spcPct val="20000"/>
              </a:spcBef>
              <a:buClr>
                <a:schemeClr val="bg2"/>
              </a:buClr>
              <a:buSzPct val="75000"/>
              <a:buFont typeface="Wingdings" pitchFamily="2" charset="2"/>
              <a:buNone/>
            </a:pPr>
            <a:r>
              <a:rPr kumimoji="0" lang="en-US" altLang="ja-JP" sz="1400" dirty="0"/>
              <a:t>	This is an error code that the system could not register to SIP server. There is possibility that the router or the LAN cables is not connected correctly to the HDVC system or because of Firewall and SIP ALG feature are working on the router.</a:t>
            </a:r>
            <a:endParaRPr lang="en-US" altLang="ja-JP" sz="1400" dirty="0"/>
          </a:p>
        </p:txBody>
      </p:sp>
      <p:sp>
        <p:nvSpPr>
          <p:cNvPr id="9" name="Rectangle 38"/>
          <p:cNvSpPr>
            <a:spLocks noChangeArrowheads="1"/>
          </p:cNvSpPr>
          <p:nvPr/>
        </p:nvSpPr>
        <p:spPr bwMode="auto">
          <a:xfrm>
            <a:off x="5017477" y="856265"/>
            <a:ext cx="3910623" cy="1584325"/>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endParaRPr lang="ja-JP" altLang="ja-JP" sz="1400"/>
          </a:p>
        </p:txBody>
      </p:sp>
      <p:sp>
        <p:nvSpPr>
          <p:cNvPr id="10" name="Text Box 39"/>
          <p:cNvSpPr txBox="1">
            <a:spLocks noChangeArrowheads="1"/>
          </p:cNvSpPr>
          <p:nvPr/>
        </p:nvSpPr>
        <p:spPr bwMode="auto">
          <a:xfrm>
            <a:off x="5583130" y="994378"/>
            <a:ext cx="2286000" cy="304800"/>
          </a:xfrm>
          <a:prstGeom prst="rect">
            <a:avLst/>
          </a:prstGeom>
          <a:noFill/>
          <a:ln w="9525">
            <a:noFill/>
            <a:miter lim="800000"/>
            <a:headEnd/>
            <a:tailEnd/>
          </a:ln>
          <a:effectLst/>
        </p:spPr>
        <p:txBody>
          <a:bodyPr>
            <a:spAutoFit/>
          </a:bodyPr>
          <a:lstStyle/>
          <a:p>
            <a:pPr>
              <a:spcBef>
                <a:spcPct val="50000"/>
              </a:spcBef>
              <a:defRPr/>
            </a:pPr>
            <a:r>
              <a:rPr kumimoji="0" lang="en-US" altLang="ja-JP" sz="1400" b="1" u="sng">
                <a:solidFill>
                  <a:srgbClr val="FF0000"/>
                </a:solidFill>
                <a:effectLst>
                  <a:outerShdw blurRad="38100" dist="38100" dir="2700000" algn="tl">
                    <a:srgbClr val="C0C0C0"/>
                  </a:outerShdw>
                </a:effectLst>
                <a:cs typeface="Arial" charset="0"/>
              </a:rPr>
              <a:t>One Point Advice</a:t>
            </a:r>
          </a:p>
        </p:txBody>
      </p:sp>
      <p:pic>
        <p:nvPicPr>
          <p:cNvPr id="11" name="Picture 40" descr="j04413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730" y="84197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auto">
          <a:xfrm>
            <a:off x="5076825" y="1435703"/>
            <a:ext cx="36734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171450" indent="-171450">
              <a:spcBef>
                <a:spcPct val="50000"/>
              </a:spcBef>
              <a:buFont typeface="Wingdings" panose="05000000000000000000" pitchFamily="2" charset="2"/>
              <a:buChar char="l"/>
            </a:pPr>
            <a:r>
              <a:rPr kumimoji="0" lang="en-US" altLang="ja-JP" sz="1050" dirty="0">
                <a:solidFill>
                  <a:srgbClr val="0000FF"/>
                </a:solidFill>
              </a:rPr>
              <a:t> Confirm LAN cable connection and LAN cable condition.</a:t>
            </a:r>
          </a:p>
          <a:p>
            <a:pPr marL="171450" indent="-171450">
              <a:spcBef>
                <a:spcPct val="50000"/>
              </a:spcBef>
              <a:buFont typeface="Wingdings" panose="05000000000000000000" pitchFamily="2" charset="2"/>
              <a:buChar char="l"/>
            </a:pPr>
            <a:r>
              <a:rPr kumimoji="0" lang="en-US" altLang="ja-JP" sz="1050" dirty="0">
                <a:solidFill>
                  <a:srgbClr val="0000FF"/>
                </a:solidFill>
              </a:rPr>
              <a:t> Confirm Firewall and SIP-ALG settings as necessary.</a:t>
            </a:r>
          </a:p>
          <a:p>
            <a:pPr marL="171450" indent="-171450">
              <a:spcBef>
                <a:spcPct val="50000"/>
              </a:spcBef>
              <a:buFont typeface="Wingdings" panose="05000000000000000000" pitchFamily="2" charset="2"/>
              <a:buChar char="l"/>
            </a:pPr>
            <a:r>
              <a:rPr kumimoji="0" lang="en-US" altLang="ja-JP" sz="1050" dirty="0">
                <a:solidFill>
                  <a:srgbClr val="0000FF"/>
                </a:solidFill>
              </a:rPr>
              <a:t>  * There is possibility that have to contact ISP side depends on Network environmental.</a:t>
            </a:r>
          </a:p>
        </p:txBody>
      </p:sp>
      <p:pic>
        <p:nvPicPr>
          <p:cNvPr id="1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675" y="3688145"/>
            <a:ext cx="3817938"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7"/>
          <p:cNvSpPr>
            <a:spLocks noChangeArrowheads="1"/>
          </p:cNvSpPr>
          <p:nvPr/>
        </p:nvSpPr>
        <p:spPr bwMode="auto">
          <a:xfrm>
            <a:off x="6811963" y="4893058"/>
            <a:ext cx="395287" cy="395287"/>
          </a:xfrm>
          <a:prstGeom prst="roundRect">
            <a:avLst>
              <a:gd name="adj" fmla="val 13250"/>
            </a:avLst>
          </a:prstGeom>
          <a:solidFill>
            <a:srgbClr val="FF3300">
              <a:alpha val="39999"/>
            </a:srgbClr>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 name="Group 31"/>
          <p:cNvGrpSpPr>
            <a:grpSpLocks/>
          </p:cNvGrpSpPr>
          <p:nvPr/>
        </p:nvGrpSpPr>
        <p:grpSpPr bwMode="auto">
          <a:xfrm>
            <a:off x="6948488" y="4972433"/>
            <a:ext cx="217487" cy="244475"/>
            <a:chOff x="4195" y="3441"/>
            <a:chExt cx="137" cy="154"/>
          </a:xfrm>
        </p:grpSpPr>
        <p:sp>
          <p:nvSpPr>
            <p:cNvPr id="16" name="Oval 28"/>
            <p:cNvSpPr>
              <a:spLocks noChangeArrowheads="1"/>
            </p:cNvSpPr>
            <p:nvPr/>
          </p:nvSpPr>
          <p:spPr bwMode="auto">
            <a:xfrm>
              <a:off x="4241" y="3475"/>
              <a:ext cx="91" cy="91"/>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Text Box 29"/>
            <p:cNvSpPr txBox="1">
              <a:spLocks noChangeArrowheads="1"/>
            </p:cNvSpPr>
            <p:nvPr/>
          </p:nvSpPr>
          <p:spPr bwMode="auto">
            <a:xfrm>
              <a:off x="4195" y="3441"/>
              <a:ext cx="1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b="1">
                  <a:solidFill>
                    <a:srgbClr val="333399"/>
                  </a:solidFill>
                  <a:effectLst>
                    <a:outerShdw blurRad="38100" dist="38100" dir="2700000" algn="tl">
                      <a:srgbClr val="C0C0C0"/>
                    </a:outerShdw>
                  </a:effectLst>
                  <a:latin typeface="Arial Black" pitchFamily="34" charset="0"/>
                </a:rPr>
                <a:t>X</a:t>
              </a:r>
            </a:p>
          </p:txBody>
        </p:sp>
      </p:grpSp>
      <p:sp>
        <p:nvSpPr>
          <p:cNvPr id="18" name="Text Box 33"/>
          <p:cNvSpPr txBox="1">
            <a:spLocks noChangeArrowheads="1"/>
          </p:cNvSpPr>
          <p:nvPr/>
        </p:nvSpPr>
        <p:spPr bwMode="auto">
          <a:xfrm>
            <a:off x="5724525" y="3427183"/>
            <a:ext cx="28813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Char char="u"/>
            </a:pPr>
            <a:r>
              <a:rPr lang="en-US" altLang="ja-JP" sz="1100" b="1" dirty="0"/>
              <a:t> Connection Status Screen</a:t>
            </a:r>
          </a:p>
        </p:txBody>
      </p:sp>
      <p:sp>
        <p:nvSpPr>
          <p:cNvPr id="19" name="Text Box 34"/>
          <p:cNvSpPr txBox="1">
            <a:spLocks noChangeArrowheads="1"/>
          </p:cNvSpPr>
          <p:nvPr/>
        </p:nvSpPr>
        <p:spPr bwMode="auto">
          <a:xfrm>
            <a:off x="5148263" y="5951920"/>
            <a:ext cx="287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a:spcBef>
                <a:spcPct val="50000"/>
              </a:spcBef>
              <a:buFont typeface="Wingdings" pitchFamily="2" charset="2"/>
              <a:buNone/>
            </a:pPr>
            <a:r>
              <a:rPr lang="en-US" altLang="ja-JP" sz="1000" b="1"/>
              <a:t>Press [Status] once to go to above screen.</a:t>
            </a:r>
          </a:p>
        </p:txBody>
      </p:sp>
      <p:sp>
        <p:nvSpPr>
          <p:cNvPr id="20" name="AutoShape 35"/>
          <p:cNvSpPr>
            <a:spLocks noChangeArrowheads="1"/>
          </p:cNvSpPr>
          <p:nvPr/>
        </p:nvSpPr>
        <p:spPr bwMode="auto">
          <a:xfrm>
            <a:off x="5076825" y="3748470"/>
            <a:ext cx="1798638" cy="647700"/>
          </a:xfrm>
          <a:prstGeom prst="wedgeRoundRectCallout">
            <a:avLst>
              <a:gd name="adj1" fmla="val 49204"/>
              <a:gd name="adj2" fmla="val 122796"/>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a:t>If “X” mark on LAN icon, you will see error “0700 000b” “0500 0008”</a:t>
            </a:r>
          </a:p>
        </p:txBody>
      </p:sp>
      <p:sp>
        <p:nvSpPr>
          <p:cNvPr id="21" name="Rectangle 37"/>
          <p:cNvSpPr>
            <a:spLocks noChangeArrowheads="1"/>
          </p:cNvSpPr>
          <p:nvPr/>
        </p:nvSpPr>
        <p:spPr bwMode="auto">
          <a:xfrm>
            <a:off x="468313" y="3744913"/>
            <a:ext cx="46085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p>
          <a:p>
            <a:pPr eaLnBrk="0" hangingPunct="0">
              <a:lnSpc>
                <a:spcPct val="120000"/>
              </a:lnSpc>
              <a:spcBef>
                <a:spcPct val="20000"/>
              </a:spcBef>
              <a:buClr>
                <a:schemeClr val="bg2"/>
              </a:buClr>
              <a:buSzPct val="75000"/>
              <a:buFont typeface="Wingdings" pitchFamily="2" charset="2"/>
              <a:buAutoNum type="arabicPeriod"/>
            </a:pPr>
            <a:r>
              <a:rPr kumimoji="0" lang="en-US" altLang="ja-JP" sz="1400" dirty="0"/>
              <a:t>Confirm physical cable connection between HDVC and router or HUB.</a:t>
            </a:r>
          </a:p>
          <a:p>
            <a:pPr eaLnBrk="0" hangingPunct="0">
              <a:lnSpc>
                <a:spcPct val="120000"/>
              </a:lnSpc>
              <a:spcBef>
                <a:spcPct val="20000"/>
              </a:spcBef>
              <a:buClr>
                <a:schemeClr val="bg2"/>
              </a:buClr>
              <a:buSzPct val="75000"/>
              <a:buFont typeface="Wingdings" pitchFamily="2" charset="2"/>
              <a:buAutoNum type="arabicPeriod"/>
            </a:pPr>
            <a:r>
              <a:rPr kumimoji="0" lang="en-US" altLang="ja-JP" sz="1400" dirty="0"/>
              <a:t>Confirm physical cable condition whether there is no damage.</a:t>
            </a:r>
          </a:p>
          <a:p>
            <a:pPr eaLnBrk="0" hangingPunct="0">
              <a:lnSpc>
                <a:spcPct val="120000"/>
              </a:lnSpc>
              <a:spcBef>
                <a:spcPct val="20000"/>
              </a:spcBef>
              <a:buClr>
                <a:schemeClr val="bg2"/>
              </a:buClr>
              <a:buSzPct val="75000"/>
              <a:buFont typeface="Wingdings" pitchFamily="2" charset="2"/>
              <a:buAutoNum type="arabicPeriod"/>
            </a:pPr>
            <a:r>
              <a:rPr kumimoji="0" lang="en-US" altLang="ja-JP" sz="1400" dirty="0"/>
              <a:t>Confirm Firewall and SIP-ALG feature are enable or not. If it is existing, try disable it.</a:t>
            </a:r>
            <a:endParaRPr lang="en-US" altLang="ja-JP" sz="1400" dirty="0"/>
          </a:p>
          <a:p>
            <a:pPr eaLnBrk="0" hangingPunct="0">
              <a:lnSpc>
                <a:spcPct val="120000"/>
              </a:lnSpc>
              <a:spcBef>
                <a:spcPct val="20000"/>
              </a:spcBef>
              <a:buClr>
                <a:schemeClr val="bg2"/>
              </a:buClr>
              <a:buSzPct val="75000"/>
              <a:buFont typeface="Wingdings" pitchFamily="2" charset="2"/>
              <a:buNone/>
            </a:pPr>
            <a:r>
              <a:rPr lang="en-US" altLang="ja-JP" sz="1200" dirty="0"/>
              <a:t>       </a:t>
            </a:r>
            <a:r>
              <a:rPr lang="en-US" altLang="ja-JP" sz="1200" b="1" dirty="0">
                <a:solidFill>
                  <a:srgbClr val="FF0000"/>
                </a:solidFill>
              </a:rPr>
              <a:t>Note:</a:t>
            </a:r>
            <a:r>
              <a:rPr lang="en-US" altLang="ja-JP" sz="1200" dirty="0"/>
              <a:t> Confirm to ISP side as necessary if there is no problem in locally.</a:t>
            </a:r>
          </a:p>
        </p:txBody>
      </p:sp>
      <p:sp>
        <p:nvSpPr>
          <p:cNvPr id="22" name="正方形/長方形 21"/>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20</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7" name="Text Box 36"/>
          <p:cNvSpPr txBox="1">
            <a:spLocks noChangeArrowheads="1"/>
          </p:cNvSpPr>
          <p:nvPr/>
        </p:nvSpPr>
        <p:spPr bwMode="auto">
          <a:xfrm>
            <a:off x="171853" y="806261"/>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kumimoji="0" lang="en-US" altLang="ja-JP" b="1" i="1" dirty="0">
                <a:solidFill>
                  <a:srgbClr val="0000FF"/>
                </a:solidFill>
                <a:latin typeface="Arial Black" pitchFamily="34" charset="0"/>
              </a:rPr>
              <a:t>Case 7</a:t>
            </a:r>
          </a:p>
        </p:txBody>
      </p:sp>
      <p:sp>
        <p:nvSpPr>
          <p:cNvPr id="8" name="Rectangle 37"/>
          <p:cNvSpPr>
            <a:spLocks noChangeArrowheads="1"/>
          </p:cNvSpPr>
          <p:nvPr/>
        </p:nvSpPr>
        <p:spPr bwMode="auto">
          <a:xfrm>
            <a:off x="176911" y="1212722"/>
            <a:ext cx="5659821" cy="167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Symptom</a:t>
            </a:r>
            <a:r>
              <a:rPr lang="en-US" altLang="ja-JP" sz="1400" dirty="0"/>
              <a:t> : </a:t>
            </a:r>
            <a:r>
              <a:rPr lang="en-US" altLang="ja-JP" sz="1400" dirty="0">
                <a:solidFill>
                  <a:srgbClr val="FF0000"/>
                </a:solidFill>
              </a:rPr>
              <a:t>Terminal ID </a:t>
            </a:r>
            <a:r>
              <a:rPr lang="en-US" altLang="ja-JP" sz="1400" dirty="0" smtClean="0">
                <a:solidFill>
                  <a:srgbClr val="FF0000"/>
                </a:solidFill>
              </a:rPr>
              <a:t>is assigned but no communication</a:t>
            </a:r>
            <a:endParaRPr lang="en-US" altLang="ja-JP" sz="1400" dirty="0">
              <a:solidFill>
                <a:srgbClr val="FF0000"/>
              </a:solidFill>
            </a:endParaRPr>
          </a:p>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Cause</a:t>
            </a:r>
            <a:r>
              <a:rPr lang="en-US" altLang="ja-JP" sz="1400" dirty="0"/>
              <a:t> : </a:t>
            </a:r>
          </a:p>
          <a:p>
            <a:pPr lvl="1">
              <a:lnSpc>
                <a:spcPct val="120000"/>
              </a:lnSpc>
              <a:spcBef>
                <a:spcPct val="20000"/>
              </a:spcBef>
              <a:buClr>
                <a:schemeClr val="bg2"/>
              </a:buClr>
              <a:buSzPct val="75000"/>
              <a:buFont typeface="Arial" panose="020B0604020202020204" pitchFamily="34" charset="0"/>
              <a:buChar char="•"/>
            </a:pPr>
            <a:r>
              <a:rPr kumimoji="0" lang="en-US" altLang="ja-JP" sz="1400" dirty="0" smtClean="0"/>
              <a:t>Firewall </a:t>
            </a:r>
            <a:r>
              <a:rPr kumimoji="0" lang="en-US" altLang="ja-JP" sz="1400" dirty="0"/>
              <a:t>disturbed connection to the </a:t>
            </a:r>
            <a:r>
              <a:rPr kumimoji="0" lang="en-US" altLang="ja-JP" sz="1400" dirty="0" smtClean="0"/>
              <a:t>STUN </a:t>
            </a:r>
            <a:r>
              <a:rPr kumimoji="0" lang="en-US" altLang="ja-JP" sz="1400" dirty="0"/>
              <a:t>server. </a:t>
            </a:r>
          </a:p>
          <a:p>
            <a:pPr lvl="1">
              <a:lnSpc>
                <a:spcPct val="120000"/>
              </a:lnSpc>
              <a:spcBef>
                <a:spcPct val="20000"/>
              </a:spcBef>
              <a:buClr>
                <a:schemeClr val="bg2"/>
              </a:buClr>
              <a:buSzPct val="75000"/>
              <a:buFont typeface="Arial" panose="020B0604020202020204" pitchFamily="34" charset="0"/>
              <a:buChar char="•"/>
            </a:pPr>
            <a:r>
              <a:rPr kumimoji="0" lang="en-US" altLang="ja-JP" sz="1400" dirty="0" smtClean="0"/>
              <a:t>D-Link Firewall has symmetric NAT feature.</a:t>
            </a:r>
            <a:endParaRPr kumimoji="0" lang="en-US" altLang="ja-JP" sz="1400" dirty="0"/>
          </a:p>
          <a:p>
            <a:pPr eaLnBrk="0" hangingPunct="0">
              <a:lnSpc>
                <a:spcPct val="120000"/>
              </a:lnSpc>
              <a:spcBef>
                <a:spcPct val="20000"/>
              </a:spcBef>
              <a:buClr>
                <a:schemeClr val="bg2"/>
              </a:buClr>
              <a:buSzPct val="75000"/>
              <a:buFont typeface="Wingdings" pitchFamily="2" charset="2"/>
              <a:buChar char="n"/>
            </a:pPr>
            <a:r>
              <a:rPr kumimoji="0" lang="en-US" altLang="ja-JP" sz="1400" b="1" u="sng" dirty="0">
                <a:solidFill>
                  <a:srgbClr val="0000FF"/>
                </a:solidFill>
              </a:rPr>
              <a:t>Action</a:t>
            </a:r>
            <a:r>
              <a:rPr kumimoji="0" lang="en-US" altLang="ja-JP" sz="1400" dirty="0"/>
              <a:t> : </a:t>
            </a:r>
            <a:r>
              <a:rPr kumimoji="0" lang="en-US" altLang="ja-JP" sz="1400" dirty="0" smtClean="0"/>
              <a:t>IP rules for both outgoing and incoming are </a:t>
            </a:r>
            <a:br>
              <a:rPr kumimoji="0" lang="en-US" altLang="ja-JP" sz="1400" dirty="0" smtClean="0"/>
            </a:br>
            <a:r>
              <a:rPr kumimoji="0" lang="en-US" altLang="ja-JP" sz="1400" dirty="0" smtClean="0"/>
              <a:t>              registered on the firewall.</a:t>
            </a:r>
            <a:endParaRPr lang="en-US" altLang="ja-JP" sz="1400" dirty="0"/>
          </a:p>
        </p:txBody>
      </p:sp>
      <p:sp>
        <p:nvSpPr>
          <p:cNvPr id="13" name="Text Box 43"/>
          <p:cNvSpPr txBox="1">
            <a:spLocks noChangeArrowheads="1"/>
          </p:cNvSpPr>
          <p:nvPr/>
        </p:nvSpPr>
        <p:spPr bwMode="auto">
          <a:xfrm>
            <a:off x="103150" y="2992588"/>
            <a:ext cx="2346432" cy="276999"/>
          </a:xfrm>
          <a:prstGeom prst="rect">
            <a:avLst/>
          </a:prstGeom>
          <a:solidFill>
            <a:schemeClr val="bg1"/>
          </a:solidFill>
          <a:ln w="9525">
            <a:solidFill>
              <a:schemeClr val="tx1"/>
            </a:solidFill>
            <a:miter lim="800000"/>
            <a:headEnd/>
            <a:tailEnd/>
          </a:ln>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kumimoji="0" lang="en-US" altLang="ja-JP" sz="1200" b="1" dirty="0" smtClean="0">
                <a:solidFill>
                  <a:srgbClr val="FF0000"/>
                </a:solidFill>
              </a:rPr>
              <a:t>1) Set up IP rules on Firewall </a:t>
            </a:r>
            <a:endParaRPr kumimoji="0" lang="en-US" altLang="ja-JP" sz="1200" b="1" dirty="0">
              <a:solidFill>
                <a:srgbClr val="FF0000"/>
              </a:solidFill>
            </a:endParaRPr>
          </a:p>
        </p:txBody>
      </p:sp>
      <p:sp>
        <p:nvSpPr>
          <p:cNvPr id="17" name="Line 26"/>
          <p:cNvSpPr>
            <a:spLocks noChangeShapeType="1"/>
          </p:cNvSpPr>
          <p:nvPr/>
        </p:nvSpPr>
        <p:spPr bwMode="auto">
          <a:xfrm flipV="1">
            <a:off x="6581795" y="1264140"/>
            <a:ext cx="1696576"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latin typeface="Arial" panose="020B0604020202020204" pitchFamily="34" charset="0"/>
              <a:cs typeface="Arial" panose="020B0604020202020204" pitchFamily="34" charset="0"/>
            </a:endParaRPr>
          </a:p>
        </p:txBody>
      </p:sp>
      <p:sp>
        <p:nvSpPr>
          <p:cNvPr id="19" name="Rectangle 69"/>
          <p:cNvSpPr>
            <a:spLocks noChangeArrowheads="1"/>
          </p:cNvSpPr>
          <p:nvPr/>
        </p:nvSpPr>
        <p:spPr bwMode="auto">
          <a:xfrm>
            <a:off x="6812971" y="1176942"/>
            <a:ext cx="152400" cy="152400"/>
          </a:xfrm>
          <a:prstGeom prst="rect">
            <a:avLst/>
          </a:prstGeom>
          <a:solidFill>
            <a:schemeClr val="accent1"/>
          </a:solidFill>
          <a:ln w="9525">
            <a:solidFill>
              <a:schemeClr val="tx1"/>
            </a:solidFill>
            <a:miter lim="800000"/>
            <a:headEnd/>
            <a:tailEnd/>
          </a:ln>
          <a:effectLst>
            <a:prstShdw prst="shdw17" dist="17961" dir="2700000">
              <a:srgbClr val="5C5C99"/>
            </a:prstShdw>
          </a:effectLst>
        </p:spPr>
        <p:txBody>
          <a:bodyPr wrap="none" anchor="ctr"/>
          <a:lstStyle/>
          <a:p>
            <a:pPr>
              <a:defRPr/>
            </a:pPr>
            <a:endParaRPr lang="ja-JP" altLang="en-US" sz="900" b="1">
              <a:latin typeface="Arial" panose="020B0604020202020204" pitchFamily="34" charset="0"/>
              <a:cs typeface="Arial" panose="020B0604020202020204" pitchFamily="34" charset="0"/>
            </a:endParaRPr>
          </a:p>
        </p:txBody>
      </p:sp>
      <p:pic>
        <p:nvPicPr>
          <p:cNvPr id="25" name="Picture 6" descr="intro_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102" y="942240"/>
            <a:ext cx="867555" cy="64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53"/>
          <p:cNvSpPr txBox="1">
            <a:spLocks noChangeArrowheads="1"/>
          </p:cNvSpPr>
          <p:nvPr/>
        </p:nvSpPr>
        <p:spPr bwMode="auto">
          <a:xfrm>
            <a:off x="6714199" y="921355"/>
            <a:ext cx="5032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a:latin typeface="Arial" panose="020B0604020202020204" pitchFamily="34" charset="0"/>
                <a:cs typeface="Arial" panose="020B0604020202020204" pitchFamily="34" charset="0"/>
              </a:rPr>
              <a:t>TA</a:t>
            </a:r>
          </a:p>
        </p:txBody>
      </p:sp>
      <p:sp>
        <p:nvSpPr>
          <p:cNvPr id="43" name="Text Box 55"/>
          <p:cNvSpPr txBox="1">
            <a:spLocks noChangeArrowheads="1"/>
          </p:cNvSpPr>
          <p:nvPr/>
        </p:nvSpPr>
        <p:spPr bwMode="auto">
          <a:xfrm>
            <a:off x="7143867" y="1383166"/>
            <a:ext cx="112414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900" b="1" dirty="0" smtClean="0">
                <a:latin typeface="Arial" panose="020B0604020202020204" pitchFamily="34" charset="0"/>
                <a:cs typeface="Arial" panose="020B0604020202020204" pitchFamily="34" charset="0"/>
              </a:rPr>
              <a:t>Firewall</a:t>
            </a:r>
          </a:p>
          <a:p>
            <a:pPr>
              <a:spcBef>
                <a:spcPct val="50000"/>
              </a:spcBef>
            </a:pPr>
            <a:r>
              <a:rPr lang="en-US" altLang="ja-JP" sz="900" b="1" dirty="0" smtClean="0">
                <a:latin typeface="Arial" panose="020B0604020202020204" pitchFamily="34" charset="0"/>
                <a:cs typeface="Arial" panose="020B0604020202020204" pitchFamily="34" charset="0"/>
              </a:rPr>
              <a:t>D-Link DFL2560</a:t>
            </a:r>
            <a:endParaRPr lang="en-US" altLang="ja-JP" sz="900" b="1" dirty="0">
              <a:latin typeface="Arial" panose="020B0604020202020204" pitchFamily="34" charset="0"/>
              <a:cs typeface="Arial" panose="020B0604020202020204" pitchFamily="34" charset="0"/>
            </a:endParaRPr>
          </a:p>
        </p:txBody>
      </p:sp>
      <p:sp>
        <p:nvSpPr>
          <p:cNvPr id="49" name="Text Box 61"/>
          <p:cNvSpPr txBox="1">
            <a:spLocks noChangeArrowheads="1"/>
          </p:cNvSpPr>
          <p:nvPr/>
        </p:nvSpPr>
        <p:spPr bwMode="auto">
          <a:xfrm>
            <a:off x="8233455" y="1579277"/>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900" b="1" dirty="0">
                <a:latin typeface="Arial" panose="020B0604020202020204" pitchFamily="34" charset="0"/>
                <a:cs typeface="Arial" panose="020B0604020202020204" pitchFamily="34" charset="0"/>
              </a:rPr>
              <a:t>HDVC</a:t>
            </a:r>
          </a:p>
        </p:txBody>
      </p:sp>
      <p:sp>
        <p:nvSpPr>
          <p:cNvPr id="5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t>
            </a:r>
            <a:r>
              <a:rPr lang="en-US" altLang="ja-JP" sz="2000" kern="0" dirty="0" smtClean="0">
                <a:latin typeface="Arial Black" panose="020B0A04020102020204" pitchFamily="34" charset="0"/>
              </a:rPr>
              <a:t>(Actual Case Example)</a:t>
            </a:r>
            <a:endParaRPr lang="de-DE" altLang="ja-JP" sz="2000" kern="0" dirty="0" smtClean="0">
              <a:latin typeface="Arial Black" panose="020B0A04020102020204" pitchFamily="34" charset="0"/>
            </a:endParaRPr>
          </a:p>
        </p:txBody>
      </p:sp>
      <p:pic>
        <p:nvPicPr>
          <p:cNvPr id="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6" name="Rectangle 37"/>
          <p:cNvSpPr>
            <a:spLocks noChangeArrowheads="1"/>
          </p:cNvSpPr>
          <p:nvPr/>
        </p:nvSpPr>
        <p:spPr bwMode="auto">
          <a:xfrm>
            <a:off x="5634016" y="2021231"/>
            <a:ext cx="3401100" cy="1699431"/>
          </a:xfrm>
          <a:prstGeom prst="rect">
            <a:avLst/>
          </a:prstGeom>
          <a:solidFill>
            <a:srgbClr val="99CCFF"/>
          </a:solidFill>
          <a:ln>
            <a:solidFill>
              <a:schemeClr val="tx1"/>
            </a:solidFill>
          </a:ln>
          <a:extLst/>
        </p:spPr>
        <p:txBody>
          <a:bodyPr lIns="36000" rIns="36000"/>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lvl="1" indent="0"/>
            <a:r>
              <a:rPr lang="en-US" altLang="ja-JP" sz="1200" dirty="0" smtClean="0"/>
              <a:t>Below D-Link Firewall models  are same with this setup.</a:t>
            </a:r>
          </a:p>
          <a:p>
            <a:pPr marL="171450" lvl="1" indent="-171450">
              <a:buFont typeface="Arial" panose="020B0604020202020204" pitchFamily="34" charset="0"/>
              <a:buChar char="•"/>
            </a:pPr>
            <a:r>
              <a:rPr lang="en-US" altLang="ja-JP" sz="1200" dirty="0" smtClean="0"/>
              <a:t> DFL-260</a:t>
            </a:r>
            <a:endParaRPr lang="en-US" altLang="ja-JP" sz="1200" dirty="0"/>
          </a:p>
          <a:p>
            <a:pPr marL="171450" lvl="1" indent="-171450">
              <a:buFont typeface="Arial" panose="020B0604020202020204" pitchFamily="34" charset="0"/>
              <a:buChar char="•"/>
            </a:pPr>
            <a:r>
              <a:rPr lang="en-US" altLang="ja-JP" sz="1200" dirty="0" smtClean="0"/>
              <a:t> DFL-260E</a:t>
            </a:r>
            <a:endParaRPr lang="en-US" altLang="ja-JP" sz="1200" dirty="0"/>
          </a:p>
          <a:p>
            <a:pPr marL="171450" lvl="1" indent="-171450">
              <a:buFont typeface="Arial" panose="020B0604020202020204" pitchFamily="34" charset="0"/>
              <a:buChar char="•"/>
            </a:pPr>
            <a:r>
              <a:rPr lang="en-US" altLang="ja-JP" sz="1200" dirty="0" smtClean="0"/>
              <a:t> DFL-800</a:t>
            </a:r>
            <a:endParaRPr lang="en-US" altLang="ja-JP" sz="1200" dirty="0"/>
          </a:p>
          <a:p>
            <a:pPr marL="171450" lvl="1" indent="-171450">
              <a:buFont typeface="Arial" panose="020B0604020202020204" pitchFamily="34" charset="0"/>
              <a:buChar char="•"/>
            </a:pPr>
            <a:r>
              <a:rPr lang="en-US" altLang="ja-JP" sz="1200" dirty="0" smtClean="0"/>
              <a:t> DFL-860</a:t>
            </a:r>
            <a:endParaRPr lang="en-US" altLang="ja-JP" sz="1200" dirty="0"/>
          </a:p>
          <a:p>
            <a:pPr marL="171450" lvl="1" indent="-171450">
              <a:buFont typeface="Arial" panose="020B0604020202020204" pitchFamily="34" charset="0"/>
              <a:buChar char="•"/>
            </a:pPr>
            <a:r>
              <a:rPr lang="en-US" altLang="ja-JP" sz="1200" dirty="0" smtClean="0"/>
              <a:t> DFL-860E</a:t>
            </a:r>
            <a:endParaRPr lang="en-US" altLang="ja-JP" sz="1200" dirty="0"/>
          </a:p>
          <a:p>
            <a:pPr marL="171450" lvl="1" indent="-171450">
              <a:buFont typeface="Arial" panose="020B0604020202020204" pitchFamily="34" charset="0"/>
              <a:buChar char="•"/>
            </a:pPr>
            <a:r>
              <a:rPr lang="en-US" altLang="ja-JP" sz="1200" dirty="0" smtClean="0"/>
              <a:t> DFL-1600 / DFL-1660</a:t>
            </a:r>
            <a:endParaRPr lang="en-US" altLang="ja-JP" sz="1200" dirty="0"/>
          </a:p>
          <a:p>
            <a:pPr marL="171450" lvl="1" indent="-171450">
              <a:buFont typeface="Arial" panose="020B0604020202020204" pitchFamily="34" charset="0"/>
              <a:buChar char="•"/>
            </a:pPr>
            <a:r>
              <a:rPr lang="en-US" altLang="ja-JP" sz="1200" dirty="0" smtClean="0"/>
              <a:t> DFL-2560 / DFL-2560G</a:t>
            </a:r>
            <a:endParaRPr lang="ja-JP" altLang="en-US" sz="1200" dirty="0"/>
          </a:p>
        </p:txBody>
      </p:sp>
      <p:pic>
        <p:nvPicPr>
          <p:cNvPr id="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3502" y="1123118"/>
            <a:ext cx="667171" cy="26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loud"/>
          <p:cNvSpPr>
            <a:spLocks noChangeAspect="1" noEditPoints="1" noChangeArrowheads="1"/>
          </p:cNvSpPr>
          <p:nvPr/>
        </p:nvSpPr>
        <p:spPr bwMode="auto">
          <a:xfrm>
            <a:off x="5789632" y="1035655"/>
            <a:ext cx="792163" cy="293688"/>
          </a:xfrm>
          <a:custGeom>
            <a:avLst/>
            <a:gdLst>
              <a:gd name="T0" fmla="*/ 360434 w 21600"/>
              <a:gd name="T1" fmla="*/ 7986342 h 21600"/>
              <a:gd name="T2" fmla="*/ 58103872 w 21600"/>
              <a:gd name="T3" fmla="*/ 15955661 h 21600"/>
              <a:gd name="T4" fmla="*/ 116110852 w 21600"/>
              <a:gd name="T5" fmla="*/ 7986342 h 21600"/>
              <a:gd name="T6" fmla="*/ 58103872 w 21600"/>
              <a:gd name="T7" fmla="*/ 91325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18000" tIns="10800" rIns="18000" bIns="10800" anchor="ctr"/>
          <a:lstStyle/>
          <a:p>
            <a:pPr algn="ctr">
              <a:defRPr/>
            </a:pPr>
            <a:r>
              <a:rPr lang="en-US" altLang="ja-JP" sz="900" b="1">
                <a:solidFill>
                  <a:srgbClr val="FF0000"/>
                </a:solidFill>
                <a:latin typeface="Arial" panose="020B0604020202020204" pitchFamily="34" charset="0"/>
                <a:ea typeface="HGP創英角ｺﾞｼｯｸUB" pitchFamily="50" charset="-128"/>
                <a:cs typeface="Arial" panose="020B0604020202020204" pitchFamily="34" charset="0"/>
              </a:rPr>
              <a:t>Internet</a:t>
            </a:r>
          </a:p>
        </p:txBody>
      </p:sp>
      <p:sp>
        <p:nvSpPr>
          <p:cNvPr id="2" name="正方形/長方形 1"/>
          <p:cNvSpPr/>
          <p:nvPr/>
        </p:nvSpPr>
        <p:spPr bwMode="auto">
          <a:xfrm>
            <a:off x="5644055" y="887902"/>
            <a:ext cx="3391061" cy="1045117"/>
          </a:xfrm>
          <a:prstGeom prst="rect">
            <a:avLst/>
          </a:prstGeom>
          <a:no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8" y="3291071"/>
            <a:ext cx="5140958" cy="15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正方形/長方形 58"/>
          <p:cNvSpPr/>
          <p:nvPr/>
        </p:nvSpPr>
        <p:spPr>
          <a:xfrm>
            <a:off x="230892" y="4186455"/>
            <a:ext cx="4991524" cy="22916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229745" y="4442926"/>
            <a:ext cx="4991524" cy="229163"/>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AutoShape 35"/>
          <p:cNvSpPr>
            <a:spLocks noChangeArrowheads="1"/>
          </p:cNvSpPr>
          <p:nvPr/>
        </p:nvSpPr>
        <p:spPr bwMode="auto">
          <a:xfrm>
            <a:off x="4951535" y="3941626"/>
            <a:ext cx="1200728" cy="464679"/>
          </a:xfrm>
          <a:prstGeom prst="wedgeRoundRectCallout">
            <a:avLst>
              <a:gd name="adj1" fmla="val -72704"/>
              <a:gd name="adj2" fmla="val 20029"/>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dirty="0" smtClean="0"/>
              <a:t>These are  rules </a:t>
            </a:r>
          </a:p>
          <a:p>
            <a:pPr algn="ctr"/>
            <a:r>
              <a:rPr lang="en-US" altLang="ja-JP" sz="1000" b="1" dirty="0" smtClean="0"/>
              <a:t>for outgoing</a:t>
            </a:r>
            <a:endParaRPr lang="en-US" altLang="ja-JP" sz="1000" b="1" dirty="0"/>
          </a:p>
        </p:txBody>
      </p:sp>
      <p:sp>
        <p:nvSpPr>
          <p:cNvPr id="64" name="AutoShape 35"/>
          <p:cNvSpPr>
            <a:spLocks noChangeArrowheads="1"/>
          </p:cNvSpPr>
          <p:nvPr/>
        </p:nvSpPr>
        <p:spPr bwMode="auto">
          <a:xfrm>
            <a:off x="4951535" y="4418955"/>
            <a:ext cx="1210767" cy="464679"/>
          </a:xfrm>
          <a:prstGeom prst="wedgeRoundRectCallout">
            <a:avLst>
              <a:gd name="adj1" fmla="val -72704"/>
              <a:gd name="adj2" fmla="val -20684"/>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dirty="0" smtClean="0"/>
              <a:t>These are rules </a:t>
            </a:r>
          </a:p>
          <a:p>
            <a:pPr algn="ctr"/>
            <a:r>
              <a:rPr lang="en-US" altLang="ja-JP" sz="1000" b="1" dirty="0" smtClean="0"/>
              <a:t>for incoming</a:t>
            </a:r>
            <a:endParaRPr lang="en-US" altLang="ja-JP" sz="1000" b="1" dirty="0"/>
          </a:p>
        </p:txBody>
      </p:sp>
      <p:sp>
        <p:nvSpPr>
          <p:cNvPr id="65" name="Text Box 43"/>
          <p:cNvSpPr txBox="1">
            <a:spLocks noChangeArrowheads="1"/>
          </p:cNvSpPr>
          <p:nvPr/>
        </p:nvSpPr>
        <p:spPr bwMode="auto">
          <a:xfrm>
            <a:off x="103150" y="4974907"/>
            <a:ext cx="2335251" cy="276999"/>
          </a:xfrm>
          <a:prstGeom prst="rect">
            <a:avLst/>
          </a:prstGeom>
          <a:solidFill>
            <a:schemeClr val="bg1"/>
          </a:solidFill>
          <a:ln w="9525">
            <a:solidFill>
              <a:schemeClr val="tx1"/>
            </a:solidFill>
            <a:miter lim="800000"/>
            <a:headEnd/>
            <a:tailEnd/>
          </a:ln>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kumimoji="0" lang="en-US" altLang="ja-JP" sz="1200" b="1" dirty="0" smtClean="0">
                <a:solidFill>
                  <a:srgbClr val="FF0000"/>
                </a:solidFill>
              </a:rPr>
              <a:t>2) Set up SAT on Firewall </a:t>
            </a:r>
            <a:endParaRPr kumimoji="0" lang="en-US" altLang="ja-JP" sz="1200" b="1" dirty="0">
              <a:solidFill>
                <a:srgbClr val="FF0000"/>
              </a:solidFill>
            </a:endParaRPr>
          </a:p>
        </p:txBody>
      </p:sp>
      <p:sp>
        <p:nvSpPr>
          <p:cNvPr id="66" name="Text Box 55"/>
          <p:cNvSpPr txBox="1">
            <a:spLocks noChangeArrowheads="1"/>
          </p:cNvSpPr>
          <p:nvPr/>
        </p:nvSpPr>
        <p:spPr bwMode="auto">
          <a:xfrm>
            <a:off x="2438401" y="4997990"/>
            <a:ext cx="34205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900" b="1" dirty="0" smtClean="0">
                <a:latin typeface="Arial" panose="020B0604020202020204" pitchFamily="34" charset="0"/>
                <a:cs typeface="Arial" panose="020B0604020202020204" pitchFamily="34" charset="0"/>
              </a:rPr>
              <a:t>(*) SAT means static NAT setting on this firewall.</a:t>
            </a:r>
            <a:endParaRPr lang="en-US" altLang="ja-JP" sz="9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7067" y="5335989"/>
            <a:ext cx="1131586" cy="107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745" y="5335989"/>
            <a:ext cx="1226816" cy="108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AutoShape 35"/>
          <p:cNvSpPr>
            <a:spLocks noChangeArrowheads="1"/>
          </p:cNvSpPr>
          <p:nvPr/>
        </p:nvSpPr>
        <p:spPr bwMode="auto">
          <a:xfrm>
            <a:off x="1145411" y="5597477"/>
            <a:ext cx="1694484" cy="550080"/>
          </a:xfrm>
          <a:prstGeom prst="wedgeRoundRectCallout">
            <a:avLst>
              <a:gd name="adj1" fmla="val -72704"/>
              <a:gd name="adj2" fmla="val 20029"/>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dirty="0" smtClean="0"/>
              <a:t>Translate “</a:t>
            </a:r>
            <a:r>
              <a:rPr lang="en-US" altLang="ja-JP" sz="1000" b="1" dirty="0" smtClean="0">
                <a:solidFill>
                  <a:srgbClr val="FF0000"/>
                </a:solidFill>
                <a:effectLst>
                  <a:outerShdw blurRad="38100" dist="38100" dir="2700000" algn="tl">
                    <a:srgbClr val="000000">
                      <a:alpha val="43137"/>
                    </a:srgbClr>
                  </a:outerShdw>
                </a:effectLst>
              </a:rPr>
              <a:t>Source IP</a:t>
            </a:r>
            <a:r>
              <a:rPr lang="en-US" altLang="ja-JP" sz="1000" b="1" dirty="0" smtClean="0"/>
              <a:t>” to WAN IP address on outgoing</a:t>
            </a:r>
            <a:endParaRPr lang="en-US" altLang="ja-JP" sz="1000" b="1" dirty="0"/>
          </a:p>
        </p:txBody>
      </p:sp>
      <p:sp>
        <p:nvSpPr>
          <p:cNvPr id="68" name="AutoShape 35"/>
          <p:cNvSpPr>
            <a:spLocks noChangeArrowheads="1"/>
          </p:cNvSpPr>
          <p:nvPr/>
        </p:nvSpPr>
        <p:spPr bwMode="auto">
          <a:xfrm>
            <a:off x="4044164" y="5633268"/>
            <a:ext cx="1814742" cy="550080"/>
          </a:xfrm>
          <a:prstGeom prst="wedgeRoundRectCallout">
            <a:avLst>
              <a:gd name="adj1" fmla="val -72704"/>
              <a:gd name="adj2" fmla="val 20029"/>
              <a:gd name="adj3" fmla="val 16667"/>
            </a:avLst>
          </a:prstGeom>
          <a:solidFill>
            <a:srgbClr val="FF9966"/>
          </a:solidFill>
          <a:ln w="9525">
            <a:solidFill>
              <a:schemeClr val="tx1"/>
            </a:solidFill>
            <a:miter lim="800000"/>
            <a:headEnd/>
            <a:tailEnd/>
          </a:ln>
          <a:effectLst/>
          <a:extLst/>
        </p:spPr>
        <p:txBody>
          <a:bodyPr/>
          <a:lstStyle/>
          <a:p>
            <a:pPr algn="ctr"/>
            <a:r>
              <a:rPr lang="en-US" altLang="ja-JP" sz="1000" b="1" dirty="0" smtClean="0"/>
              <a:t>Translate “</a:t>
            </a:r>
            <a:r>
              <a:rPr lang="en-US" altLang="ja-JP" sz="1000" b="1" dirty="0" smtClean="0">
                <a:solidFill>
                  <a:srgbClr val="FF0000"/>
                </a:solidFill>
                <a:effectLst>
                  <a:outerShdw blurRad="38100" dist="38100" dir="2700000" algn="tl">
                    <a:srgbClr val="000000">
                      <a:alpha val="43137"/>
                    </a:srgbClr>
                  </a:outerShdw>
                </a:effectLst>
              </a:rPr>
              <a:t>Destination IP</a:t>
            </a:r>
            <a:r>
              <a:rPr lang="en-US" altLang="ja-JP" sz="1000" b="1" dirty="0" smtClean="0"/>
              <a:t>” to HDVC IP address on incoming</a:t>
            </a:r>
            <a:endParaRPr lang="en-US" altLang="ja-JP" sz="1000" b="1" dirty="0"/>
          </a:p>
        </p:txBody>
      </p:sp>
      <p:sp>
        <p:nvSpPr>
          <p:cNvPr id="69" name="Text Box 43"/>
          <p:cNvSpPr txBox="1">
            <a:spLocks noChangeArrowheads="1"/>
          </p:cNvSpPr>
          <p:nvPr/>
        </p:nvSpPr>
        <p:spPr bwMode="auto">
          <a:xfrm>
            <a:off x="6257772" y="3946019"/>
            <a:ext cx="2335251" cy="276999"/>
          </a:xfrm>
          <a:prstGeom prst="rect">
            <a:avLst/>
          </a:prstGeom>
          <a:solidFill>
            <a:schemeClr val="bg1"/>
          </a:solidFill>
          <a:ln w="9525">
            <a:solidFill>
              <a:schemeClr val="tx1"/>
            </a:solidFill>
            <a:miter lim="800000"/>
            <a:headEnd/>
            <a:tailEnd/>
          </a:ln>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kumimoji="0" lang="en-US" altLang="ja-JP" sz="1200" b="1" dirty="0" smtClean="0">
                <a:solidFill>
                  <a:srgbClr val="FF0000"/>
                </a:solidFill>
              </a:rPr>
              <a:t>3) Set up Service on Firewall </a:t>
            </a:r>
            <a:endParaRPr kumimoji="0" lang="en-US" altLang="ja-JP" sz="1200" b="1" dirty="0">
              <a:solidFill>
                <a:srgbClr val="FF0000"/>
              </a:solidFill>
            </a:endParaRPr>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7772" y="4349051"/>
            <a:ext cx="1915081" cy="20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AutoShape 35"/>
          <p:cNvSpPr>
            <a:spLocks noChangeArrowheads="1"/>
          </p:cNvSpPr>
          <p:nvPr/>
        </p:nvSpPr>
        <p:spPr bwMode="auto">
          <a:xfrm>
            <a:off x="7272388" y="4974907"/>
            <a:ext cx="1680204" cy="1208441"/>
          </a:xfrm>
          <a:prstGeom prst="wedgeRoundRectCallout">
            <a:avLst>
              <a:gd name="adj1" fmla="val -72084"/>
              <a:gd name="adj2" fmla="val -36399"/>
              <a:gd name="adj3" fmla="val 16667"/>
            </a:avLst>
          </a:prstGeom>
          <a:solidFill>
            <a:srgbClr val="FF9966"/>
          </a:solidFill>
          <a:ln w="9525">
            <a:solidFill>
              <a:schemeClr val="tx1"/>
            </a:solidFill>
            <a:miter lim="800000"/>
            <a:headEnd/>
            <a:tailEnd/>
          </a:ln>
          <a:effectLst/>
          <a:extLst/>
        </p:spPr>
        <p:txBody>
          <a:bodyPr/>
          <a:lstStyle/>
          <a:p>
            <a:r>
              <a:rPr lang="en-US" altLang="ja-JP" sz="1000" b="1" dirty="0" smtClean="0"/>
              <a:t>Source:      0-65535</a:t>
            </a:r>
          </a:p>
          <a:p>
            <a:r>
              <a:rPr lang="en-US" altLang="ja-JP" sz="1000" b="1" dirty="0" smtClean="0"/>
              <a:t>Destination: 5100-5135   </a:t>
            </a:r>
          </a:p>
          <a:p>
            <a:r>
              <a:rPr lang="en-US" altLang="ja-JP" sz="1000" b="1" dirty="0"/>
              <a:t> </a:t>
            </a:r>
            <a:r>
              <a:rPr lang="en-US" altLang="ja-JP" sz="1000" b="1" dirty="0" smtClean="0"/>
              <a:t>                     5200-5235</a:t>
            </a:r>
          </a:p>
          <a:p>
            <a:r>
              <a:rPr lang="en-US" altLang="ja-JP" sz="1000" b="1" dirty="0"/>
              <a:t> </a:t>
            </a:r>
            <a:r>
              <a:rPr lang="en-US" altLang="ja-JP" sz="1000" b="1" dirty="0" smtClean="0"/>
              <a:t>                     5300-5335</a:t>
            </a:r>
          </a:p>
          <a:p>
            <a:r>
              <a:rPr lang="en-US" altLang="ja-JP" sz="1000" b="1" dirty="0" smtClean="0"/>
              <a:t>                      5400-5435</a:t>
            </a:r>
          </a:p>
          <a:p>
            <a:r>
              <a:rPr lang="en-US" altLang="ja-JP" sz="1000" b="1" dirty="0" smtClean="0"/>
              <a:t>                      5800-5808</a:t>
            </a:r>
          </a:p>
          <a:p>
            <a:r>
              <a:rPr lang="en-US" altLang="ja-JP" sz="1000" b="1" dirty="0" smtClean="0"/>
              <a:t>ALG:</a:t>
            </a:r>
            <a:r>
              <a:rPr lang="en-US" altLang="ja-JP" sz="1000" b="1" dirty="0"/>
              <a:t> </a:t>
            </a:r>
            <a:r>
              <a:rPr lang="en-US" altLang="ja-JP" sz="1000" b="1" dirty="0" smtClean="0"/>
              <a:t>  NONE</a:t>
            </a:r>
          </a:p>
        </p:txBody>
      </p:sp>
      <p:sp>
        <p:nvSpPr>
          <p:cNvPr id="73" name="Text Box 55"/>
          <p:cNvSpPr txBox="1">
            <a:spLocks noChangeArrowheads="1"/>
          </p:cNvSpPr>
          <p:nvPr/>
        </p:nvSpPr>
        <p:spPr bwMode="auto">
          <a:xfrm>
            <a:off x="2449582" y="3028170"/>
            <a:ext cx="264793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900" b="1" dirty="0" smtClean="0">
                <a:latin typeface="Arial" panose="020B0604020202020204" pitchFamily="34" charset="0"/>
                <a:cs typeface="Arial" panose="020B0604020202020204" pitchFamily="34" charset="0"/>
              </a:rPr>
              <a:t>(*) Both SAT rule and Allow rule are needed.</a:t>
            </a:r>
            <a:endParaRPr lang="en-US" altLang="ja-JP" sz="900" b="1" dirty="0">
              <a:latin typeface="Arial" panose="020B0604020202020204" pitchFamily="34" charset="0"/>
              <a:cs typeface="Arial" panose="020B0604020202020204" pitchFamily="34" charset="0"/>
            </a:endParaRPr>
          </a:p>
        </p:txBody>
      </p:sp>
      <p:grpSp>
        <p:nvGrpSpPr>
          <p:cNvPr id="74" name="Group 708"/>
          <p:cNvGrpSpPr>
            <a:grpSpLocks/>
          </p:cNvGrpSpPr>
          <p:nvPr/>
        </p:nvGrpSpPr>
        <p:grpSpPr bwMode="auto">
          <a:xfrm>
            <a:off x="90487" y="98712"/>
            <a:ext cx="733425" cy="488950"/>
            <a:chOff x="132" y="2044"/>
            <a:chExt cx="462" cy="308"/>
          </a:xfrm>
        </p:grpSpPr>
        <p:pic>
          <p:nvPicPr>
            <p:cNvPr id="75" name="Picture 709" descr="名称未設定-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710"/>
            <p:cNvSpPr txBox="1">
              <a:spLocks noChangeArrowheads="1"/>
            </p:cNvSpPr>
            <p:nvPr/>
          </p:nvSpPr>
          <p:spPr bwMode="auto">
            <a:xfrm rot="-1192966">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spTree>
    <p:extLst>
      <p:ext uri="{BB962C8B-B14F-4D97-AF65-F5344CB8AC3E}">
        <p14:creationId xmlns:p14="http://schemas.microsoft.com/office/powerpoint/2010/main" val="391122703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Necessary Logs for Investigation</a:t>
            </a:r>
            <a:endParaRPr lang="de-DE" altLang="ja-JP" sz="2400" kern="0" dirty="0" smtClean="0">
              <a:latin typeface="Arial Black" panose="020B0A04020102020204" pitchFamily="34" charset="0"/>
            </a:endParaRPr>
          </a:p>
        </p:txBody>
      </p:sp>
      <p:sp>
        <p:nvSpPr>
          <p:cNvPr id="6" name="Text Box 18"/>
          <p:cNvSpPr txBox="1">
            <a:spLocks noChangeArrowheads="1"/>
          </p:cNvSpPr>
          <p:nvPr/>
        </p:nvSpPr>
        <p:spPr bwMode="auto">
          <a:xfrm>
            <a:off x="468313" y="839778"/>
            <a:ext cx="8207375" cy="58477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600" b="1" u="sng">
                <a:solidFill>
                  <a:srgbClr val="FF0000"/>
                </a:solidFill>
                <a:effectLst>
                  <a:outerShdw blurRad="38100" dist="38100" dir="2700000" algn="tl">
                    <a:srgbClr val="000000"/>
                  </a:outerShdw>
                </a:effectLst>
              </a:rPr>
              <a:t>When the problem cannot be solved, and needs help, please acquire following Logs to make investigation better.</a:t>
            </a:r>
            <a:endParaRPr lang="en-US" altLang="ja-JP" sz="1400" b="1"/>
          </a:p>
        </p:txBody>
      </p:sp>
      <p:sp>
        <p:nvSpPr>
          <p:cNvPr id="7" name="Rectangle 37"/>
          <p:cNvSpPr>
            <a:spLocks noChangeArrowheads="1"/>
          </p:cNvSpPr>
          <p:nvPr/>
        </p:nvSpPr>
        <p:spPr bwMode="auto">
          <a:xfrm>
            <a:off x="457200" y="1506538"/>
            <a:ext cx="461962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a:solidFill>
                  <a:srgbClr val="0000FF"/>
                </a:solidFill>
              </a:rPr>
              <a:t>NAT Traversal Diagnosis Tool Log</a:t>
            </a:r>
            <a:r>
              <a:rPr lang="en-US" altLang="ja-JP" sz="1400"/>
              <a:t> : </a:t>
            </a:r>
          </a:p>
          <a:p>
            <a:pPr eaLnBrk="0" hangingPunct="0">
              <a:lnSpc>
                <a:spcPct val="120000"/>
              </a:lnSpc>
              <a:spcBef>
                <a:spcPct val="20000"/>
              </a:spcBef>
              <a:buClr>
                <a:schemeClr val="bg2"/>
              </a:buClr>
              <a:buSzPct val="75000"/>
              <a:buFont typeface="Wingdings" pitchFamily="2" charset="2"/>
              <a:buNone/>
            </a:pPr>
            <a:r>
              <a:rPr lang="en-US" altLang="ja-JP" sz="1400"/>
              <a:t>	</a:t>
            </a:r>
            <a:r>
              <a:rPr lang="en-US" altLang="ja-JP" sz="1200"/>
              <a:t>Recognize detailed information of test result from this log such a communication status with SIP server, NAT type and Multi NAT so on. A Log file is existing in the same folder of tool.</a:t>
            </a:r>
          </a:p>
        </p:txBody>
      </p:sp>
      <p:pic>
        <p:nvPicPr>
          <p:cNvPr id="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1628775"/>
            <a:ext cx="3856038" cy="2419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141663"/>
            <a:ext cx="1155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993775" y="3935413"/>
            <a:ext cx="914400" cy="21544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800" b="1"/>
              <a:t>Main Menu</a:t>
            </a:r>
          </a:p>
        </p:txBody>
      </p:sp>
      <p:sp>
        <p:nvSpPr>
          <p:cNvPr id="11" name="AutoShape 26"/>
          <p:cNvSpPr>
            <a:spLocks/>
          </p:cNvSpPr>
          <p:nvPr/>
        </p:nvSpPr>
        <p:spPr bwMode="auto">
          <a:xfrm>
            <a:off x="6659563" y="2420938"/>
            <a:ext cx="73025" cy="576262"/>
          </a:xfrm>
          <a:prstGeom prst="rightBrace">
            <a:avLst>
              <a:gd name="adj1" fmla="val 657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2" name="AutoShape 27"/>
          <p:cNvSpPr>
            <a:spLocks noChangeArrowheads="1"/>
          </p:cNvSpPr>
          <p:nvPr/>
        </p:nvSpPr>
        <p:spPr bwMode="auto">
          <a:xfrm>
            <a:off x="7235825" y="2349500"/>
            <a:ext cx="1296988" cy="287338"/>
          </a:xfrm>
          <a:prstGeom prst="wedgeRoundRectCallout">
            <a:avLst>
              <a:gd name="adj1" fmla="val -86231"/>
              <a:gd name="adj2" fmla="val 73204"/>
              <a:gd name="adj3" fmla="val 16667"/>
            </a:avLst>
          </a:prstGeom>
          <a:solidFill>
            <a:srgbClr val="FF9966"/>
          </a:solidFill>
          <a:ln w="9525">
            <a:solidFill>
              <a:schemeClr val="tx1"/>
            </a:solidFill>
            <a:miter lim="800000"/>
            <a:headEnd/>
            <a:tailEnd/>
          </a:ln>
          <a:effectLst/>
          <a:extLst/>
        </p:spPr>
        <p:txBody>
          <a:bodyPr anchor="ctr"/>
          <a:lstStyle/>
          <a:p>
            <a:pPr algn="ctr"/>
            <a:r>
              <a:rPr lang="en-US" altLang="ja-JP" sz="900"/>
              <a:t>These are Log files.</a:t>
            </a:r>
          </a:p>
        </p:txBody>
      </p:sp>
      <p:pic>
        <p:nvPicPr>
          <p:cNvPr id="1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450" y="2781300"/>
            <a:ext cx="11557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4"/>
          <p:cNvSpPr txBox="1">
            <a:spLocks noChangeArrowheads="1"/>
          </p:cNvSpPr>
          <p:nvPr/>
        </p:nvSpPr>
        <p:spPr bwMode="auto">
          <a:xfrm>
            <a:off x="3228388" y="3927475"/>
            <a:ext cx="1219200" cy="21544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800" b="1"/>
              <a:t>Diagnosis Screen</a:t>
            </a:r>
          </a:p>
        </p:txBody>
      </p:sp>
      <p:sp>
        <p:nvSpPr>
          <p:cNvPr id="15" name="AutoShape 35"/>
          <p:cNvSpPr>
            <a:spLocks noChangeArrowheads="1"/>
          </p:cNvSpPr>
          <p:nvPr/>
        </p:nvSpPr>
        <p:spPr bwMode="auto">
          <a:xfrm>
            <a:off x="2175743" y="3213100"/>
            <a:ext cx="914400" cy="685800"/>
          </a:xfrm>
          <a:prstGeom prst="rightArrow">
            <a:avLst>
              <a:gd name="adj1" fmla="val 50000"/>
              <a:gd name="adj2" fmla="val 33333"/>
            </a:avLst>
          </a:prstGeom>
          <a:solidFill>
            <a:srgbClr val="FF9966"/>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ja-JP" altLang="en-US" sz="1200">
              <a:cs typeface="Arial" charset="0"/>
            </a:endParaRPr>
          </a:p>
        </p:txBody>
      </p:sp>
      <p:sp>
        <p:nvSpPr>
          <p:cNvPr id="16" name="AutoShape 31"/>
          <p:cNvSpPr>
            <a:spLocks noChangeArrowheads="1"/>
          </p:cNvSpPr>
          <p:nvPr/>
        </p:nvSpPr>
        <p:spPr bwMode="auto">
          <a:xfrm>
            <a:off x="4392025" y="3213100"/>
            <a:ext cx="1511300" cy="503238"/>
          </a:xfrm>
          <a:prstGeom prst="wedgeRoundRectCallout">
            <a:avLst>
              <a:gd name="adj1" fmla="val -81093"/>
              <a:gd name="adj2" fmla="val 20347"/>
              <a:gd name="adj3" fmla="val 16667"/>
            </a:avLst>
          </a:prstGeom>
          <a:solidFill>
            <a:srgbClr val="FF9966"/>
          </a:solidFill>
          <a:ln w="9525">
            <a:solidFill>
              <a:schemeClr val="tx1"/>
            </a:solidFill>
            <a:miter lim="800000"/>
            <a:headEnd/>
            <a:tailEnd/>
          </a:ln>
          <a:effectLst/>
          <a:extLst/>
        </p:spPr>
        <p:txBody>
          <a:bodyPr anchor="ctr"/>
          <a:lstStyle/>
          <a:p>
            <a:pPr algn="ctr"/>
            <a:r>
              <a:rPr lang="en-US" altLang="ja-JP" sz="900"/>
              <a:t>Recognize more details of this test result</a:t>
            </a:r>
          </a:p>
        </p:txBody>
      </p:sp>
      <p:sp>
        <p:nvSpPr>
          <p:cNvPr id="17" name="Rectangle 37"/>
          <p:cNvSpPr>
            <a:spLocks noChangeArrowheads="1"/>
          </p:cNvSpPr>
          <p:nvPr/>
        </p:nvSpPr>
        <p:spPr bwMode="auto">
          <a:xfrm>
            <a:off x="468313" y="4170363"/>
            <a:ext cx="461962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a:solidFill>
                  <a:srgbClr val="0000FF"/>
                </a:solidFill>
              </a:rPr>
              <a:t>History Logs</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t>	</a:t>
            </a:r>
            <a:r>
              <a:rPr lang="en-US" altLang="ja-JP" sz="1200" dirty="0"/>
              <a:t>Recognize HDVC’s call history, error history and operation history so on. It can be saved all history Log files to USB Flash memory from GUI operation.</a:t>
            </a:r>
          </a:p>
        </p:txBody>
      </p:sp>
      <p:graphicFrame>
        <p:nvGraphicFramePr>
          <p:cNvPr id="18" name="Group 136"/>
          <p:cNvGraphicFramePr>
            <a:graphicFrameLocks/>
          </p:cNvGraphicFramePr>
          <p:nvPr>
            <p:extLst>
              <p:ext uri="{D42A27DB-BD31-4B8C-83A1-F6EECF244321}">
                <p14:modId xmlns:p14="http://schemas.microsoft.com/office/powerpoint/2010/main" val="3603649974"/>
              </p:ext>
            </p:extLst>
          </p:nvPr>
        </p:nvGraphicFramePr>
        <p:xfrm>
          <a:off x="5580063" y="4445937"/>
          <a:ext cx="3313112" cy="1999545"/>
        </p:xfrm>
        <a:graphic>
          <a:graphicData uri="http://schemas.openxmlformats.org/drawingml/2006/table">
            <a:tbl>
              <a:tblPr/>
              <a:tblGrid>
                <a:gridCol w="301625"/>
                <a:gridCol w="1300162"/>
                <a:gridCol w="1711325"/>
              </a:tblGrid>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smtClean="0">
                        <a:ln>
                          <a:noFill/>
                        </a:ln>
                        <a:solidFill>
                          <a:schemeClr val="tx1"/>
                        </a:solidFill>
                        <a:effectLst/>
                        <a:latin typeface="Arial" charset="0"/>
                        <a:ea typeface="ＭＳ Ｐゴシック"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File name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contents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6003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config.xml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Configuration data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address.xml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Address data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callhist.xml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Call history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alm_log.csv</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Error log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opr_log.csv</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User operation log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266">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inf_log.csv</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HDVC management log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373">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1"/>
                          </a:solidFill>
                          <a:effectLst/>
                          <a:latin typeface="Arial" charset="0"/>
                          <a:ea typeface="ＭＳ Ｐゴシック" charset="-128"/>
                        </a:rPr>
                        <a:t>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smtClean="0">
                          <a:ln>
                            <a:noFill/>
                          </a:ln>
                          <a:solidFill>
                            <a:schemeClr val="tx2"/>
                          </a:solidFill>
                          <a:effectLst/>
                          <a:latin typeface="Arial" charset="0"/>
                          <a:ea typeface="ＭＳ Ｐゴシック" charset="-128"/>
                        </a:rPr>
                        <a:t>debug_log.txt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itchFamily="2" charset="2"/>
                        <a:defRPr kumimoji="1" sz="28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defRPr kumimoji="1" sz="24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defRPr kumimoji="1">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Arial" charset="0"/>
                          <a:ea typeface="ＭＳ Ｐゴシック" charset="-128"/>
                        </a:rPr>
                        <a:t>System log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Text Box 34"/>
          <p:cNvSpPr txBox="1">
            <a:spLocks noChangeArrowheads="1"/>
          </p:cNvSpPr>
          <p:nvPr/>
        </p:nvSpPr>
        <p:spPr bwMode="auto">
          <a:xfrm>
            <a:off x="5578960" y="4176963"/>
            <a:ext cx="1800225" cy="2616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buFont typeface="Wingdings" pitchFamily="2" charset="2"/>
              <a:buChar char="u"/>
            </a:pPr>
            <a:r>
              <a:rPr lang="en-US" altLang="ja-JP" sz="1100" b="1" dirty="0"/>
              <a:t> Contents of Logs</a:t>
            </a:r>
          </a:p>
        </p:txBody>
      </p:sp>
      <p:pic>
        <p:nvPicPr>
          <p:cNvPr id="20" name="Picture 1" descr="E:\Documents and Settings\yuko_narimatsu\デスクトップ\memory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925" y="5599113"/>
            <a:ext cx="504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左矢印 20"/>
          <p:cNvSpPr/>
          <p:nvPr/>
        </p:nvSpPr>
        <p:spPr>
          <a:xfrm>
            <a:off x="2084388" y="5732463"/>
            <a:ext cx="255587" cy="255587"/>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pic>
        <p:nvPicPr>
          <p:cNvPr id="22" name="Picture 65" descr="E:\Documents and Settings\yuko_narimatsu\デスクトップ\Panasonic\Ver_3.0_HDコム_ご説明資料\V3.0_商品研修資料_制作データ\各種素材\KX_VC300_fro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5670550"/>
            <a:ext cx="11239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42"/>
          <p:cNvSpPr txBox="1">
            <a:spLocks noChangeArrowheads="1"/>
          </p:cNvSpPr>
          <p:nvPr/>
        </p:nvSpPr>
        <p:spPr bwMode="auto">
          <a:xfrm>
            <a:off x="3203575" y="5167813"/>
            <a:ext cx="2160588" cy="126957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b="1" dirty="0">
                <a:solidFill>
                  <a:srgbClr val="FF0000"/>
                </a:solidFill>
              </a:rPr>
              <a:t>[ Procedure ]</a:t>
            </a:r>
          </a:p>
          <a:p>
            <a:pPr>
              <a:spcBef>
                <a:spcPct val="50000"/>
              </a:spcBef>
            </a:pPr>
            <a:r>
              <a:rPr lang="en-US" altLang="ja-JP" sz="900" b="1" dirty="0"/>
              <a:t>Go to “Menu” -&gt; “Settings” </a:t>
            </a:r>
          </a:p>
          <a:p>
            <a:pPr>
              <a:spcBef>
                <a:spcPct val="50000"/>
              </a:spcBef>
            </a:pPr>
            <a:r>
              <a:rPr lang="en-US" altLang="ja-JP" sz="900" b="1" dirty="0"/>
              <a:t>-&gt; “Admin login” </a:t>
            </a:r>
          </a:p>
          <a:p>
            <a:pPr>
              <a:spcBef>
                <a:spcPct val="50000"/>
              </a:spcBef>
            </a:pPr>
            <a:r>
              <a:rPr lang="en-US" altLang="ja-JP" sz="800" dirty="0"/>
              <a:t>     *Default Password is “00000000” </a:t>
            </a:r>
          </a:p>
          <a:p>
            <a:pPr>
              <a:spcBef>
                <a:spcPct val="50000"/>
              </a:spcBef>
            </a:pPr>
            <a:r>
              <a:rPr lang="en-US" altLang="ja-JP" sz="900" b="1" dirty="0"/>
              <a:t>-&gt; “Save log”</a:t>
            </a:r>
          </a:p>
          <a:p>
            <a:pPr>
              <a:spcBef>
                <a:spcPct val="50000"/>
              </a:spcBef>
            </a:pPr>
            <a:r>
              <a:rPr lang="en-US" altLang="ja-JP" sz="800" dirty="0"/>
              <a:t>     *Insert USB memory to HDVC </a:t>
            </a:r>
          </a:p>
        </p:txBody>
      </p:sp>
      <p:pic>
        <p:nvPicPr>
          <p:cNvPr id="2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3990" y="26094"/>
            <a:ext cx="1594094" cy="57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25521" y="188574"/>
            <a:ext cx="1793440" cy="276999"/>
          </a:xfrm>
          <a:prstGeom prst="rect">
            <a:avLst/>
          </a:prstGeom>
          <a:noFill/>
        </p:spPr>
        <p:txBody>
          <a:bodyPr wrap="none" lIns="91440" tIns="45720" rIns="91440" bIns="45720">
            <a:spAutoFit/>
          </a:bodyPr>
          <a:lstStyle/>
          <a:p>
            <a:pPr algn="ctr"/>
            <a:r>
              <a:rPr lang="en-US" altLang="ja-JP"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Traversal Service</a:t>
            </a:r>
            <a:endParaRPr lang="ja-JP" altLang="en-US"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WordArt 54"/>
          <p:cNvSpPr>
            <a:spLocks noChangeArrowheads="1" noChangeShapeType="1" noTextEdit="1"/>
          </p:cNvSpPr>
          <p:nvPr/>
        </p:nvSpPr>
        <p:spPr bwMode="auto">
          <a:xfrm>
            <a:off x="75336" y="146045"/>
            <a:ext cx="1376433" cy="346320"/>
          </a:xfrm>
          <a:prstGeom prst="rect">
            <a:avLst/>
          </a:prstGeom>
        </p:spPr>
        <p:txBody>
          <a:bodyPr wrap="none" fromWordArt="1">
            <a:prstTxWarp prst="textSlantUp">
              <a:avLst>
                <a:gd name="adj" fmla="val 32056"/>
              </a:avLst>
            </a:prstTxWarp>
          </a:bodyPr>
          <a:lstStyle/>
          <a:p>
            <a:pPr algn="ctr"/>
            <a:r>
              <a:rPr lang="en-US" altLang="ja-JP" sz="20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Black"/>
              </a:rPr>
              <a:t>Advanced</a:t>
            </a:r>
            <a:endParaRPr lang="ja-JP" altLang="en-US" sz="20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Black"/>
            </a:endParaRPr>
          </a:p>
        </p:txBody>
      </p:sp>
      <p:sp>
        <p:nvSpPr>
          <p:cNvPr id="9"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Necessary Logs for Investigation</a:t>
            </a:r>
            <a:endParaRPr lang="de-DE" altLang="ja-JP" sz="2400" kern="0" dirty="0" smtClean="0">
              <a:latin typeface="Arial Black" panose="020B0A04020102020204" pitchFamily="34" charset="0"/>
            </a:endParaRPr>
          </a:p>
        </p:txBody>
      </p:sp>
      <p:sp>
        <p:nvSpPr>
          <p:cNvPr id="10" name="AutoShape 84"/>
          <p:cNvSpPr>
            <a:spLocks noChangeArrowheads="1"/>
          </p:cNvSpPr>
          <p:nvPr/>
        </p:nvSpPr>
        <p:spPr bwMode="auto">
          <a:xfrm>
            <a:off x="539750" y="2126888"/>
            <a:ext cx="2736850" cy="2016125"/>
          </a:xfrm>
          <a:prstGeom prst="roundRect">
            <a:avLst>
              <a:gd name="adj" fmla="val 4329"/>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1" name="Rectangle 37"/>
          <p:cNvSpPr>
            <a:spLocks noChangeArrowheads="1"/>
          </p:cNvSpPr>
          <p:nvPr/>
        </p:nvSpPr>
        <p:spPr bwMode="auto">
          <a:xfrm>
            <a:off x="457200" y="840635"/>
            <a:ext cx="8435975" cy="127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eaLnBrk="0" hangingPunct="0">
              <a:lnSpc>
                <a:spcPct val="120000"/>
              </a:lnSpc>
              <a:spcBef>
                <a:spcPct val="20000"/>
              </a:spcBef>
              <a:buClr>
                <a:schemeClr val="bg2"/>
              </a:buClr>
              <a:buSzPct val="75000"/>
              <a:buFont typeface="Wingdings" pitchFamily="2" charset="2"/>
              <a:buChar char="n"/>
            </a:pPr>
            <a:r>
              <a:rPr lang="en-US" altLang="ja-JP" sz="1400" b="1" u="sng" dirty="0" err="1">
                <a:solidFill>
                  <a:srgbClr val="0000FF"/>
                </a:solidFill>
              </a:rPr>
              <a:t>Wireshark</a:t>
            </a:r>
            <a:r>
              <a:rPr lang="en-US" altLang="ja-JP" sz="1400" b="1" u="sng" dirty="0">
                <a:solidFill>
                  <a:srgbClr val="0000FF"/>
                </a:solidFill>
              </a:rPr>
              <a:t> Capture</a:t>
            </a:r>
            <a:r>
              <a:rPr lang="en-US" altLang="ja-JP" sz="1400" dirty="0"/>
              <a:t> : </a:t>
            </a:r>
          </a:p>
          <a:p>
            <a:pPr eaLnBrk="0" hangingPunct="0">
              <a:lnSpc>
                <a:spcPct val="120000"/>
              </a:lnSpc>
              <a:spcBef>
                <a:spcPct val="20000"/>
              </a:spcBef>
              <a:buClr>
                <a:schemeClr val="bg2"/>
              </a:buClr>
              <a:buSzPct val="75000"/>
              <a:buFont typeface="Wingdings" pitchFamily="2" charset="2"/>
              <a:buNone/>
            </a:pPr>
            <a:r>
              <a:rPr lang="en-US" altLang="ja-JP" sz="1400" dirty="0"/>
              <a:t>			A </a:t>
            </a:r>
            <a:r>
              <a:rPr lang="en-US" altLang="ja-JP" sz="1400" dirty="0" err="1"/>
              <a:t>Wireshark</a:t>
            </a:r>
            <a:r>
              <a:rPr lang="en-US" altLang="ja-JP" sz="1400" dirty="0"/>
              <a:t> is free download capture </a:t>
            </a:r>
            <a:r>
              <a:rPr lang="en-US" altLang="ja-JP" sz="1400" dirty="0" smtClean="0"/>
              <a:t>software.</a:t>
            </a:r>
          </a:p>
          <a:p>
            <a:pPr>
              <a:lnSpc>
                <a:spcPct val="120000"/>
              </a:lnSpc>
              <a:spcBef>
                <a:spcPct val="20000"/>
              </a:spcBef>
              <a:buClr>
                <a:schemeClr val="bg2"/>
              </a:buClr>
              <a:buSzPct val="75000"/>
            </a:pPr>
            <a:r>
              <a:rPr lang="en-US" altLang="ja-JP" sz="1400" b="1" dirty="0">
                <a:solidFill>
                  <a:srgbClr val="FF0000"/>
                </a:solidFill>
              </a:rPr>
              <a:t>	</a:t>
            </a:r>
            <a:r>
              <a:rPr lang="en-US" altLang="ja-JP" sz="1400" b="1" dirty="0" smtClean="0">
                <a:solidFill>
                  <a:srgbClr val="FF0000"/>
                </a:solidFill>
              </a:rPr>
              <a:t>		</a:t>
            </a:r>
            <a:r>
              <a:rPr lang="en-US" altLang="ja-JP" sz="1200" b="1" dirty="0" smtClean="0">
                <a:solidFill>
                  <a:srgbClr val="0000FF"/>
                </a:solidFill>
              </a:rPr>
              <a:t>http</a:t>
            </a:r>
            <a:r>
              <a:rPr lang="en-US" altLang="ja-JP" sz="1200" b="1" dirty="0">
                <a:solidFill>
                  <a:srgbClr val="0000FF"/>
                </a:solidFill>
              </a:rPr>
              <a:t>://www.wireshark.org/download.html</a:t>
            </a:r>
          </a:p>
          <a:p>
            <a:pPr eaLnBrk="0" hangingPunct="0">
              <a:lnSpc>
                <a:spcPct val="120000"/>
              </a:lnSpc>
              <a:spcBef>
                <a:spcPct val="20000"/>
              </a:spcBef>
              <a:buClr>
                <a:schemeClr val="bg2"/>
              </a:buClr>
              <a:buSzPct val="75000"/>
              <a:buFont typeface="Wingdings" pitchFamily="2" charset="2"/>
              <a:buNone/>
            </a:pPr>
            <a:r>
              <a:rPr lang="en-US" altLang="ja-JP" sz="1200" dirty="0"/>
              <a:t>	By utilizing </a:t>
            </a:r>
            <a:r>
              <a:rPr lang="en-US" altLang="ja-JP" sz="1200" dirty="0" err="1"/>
              <a:t>Wireshark</a:t>
            </a:r>
            <a:r>
              <a:rPr lang="en-US" altLang="ja-JP" sz="1200" dirty="0"/>
              <a:t>, entire network communication status can be recognized.</a:t>
            </a:r>
          </a:p>
        </p:txBody>
      </p:sp>
      <p:pic>
        <p:nvPicPr>
          <p:cNvPr id="12" name="Picture 62" descr="wireshark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06135"/>
            <a:ext cx="990600" cy="333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63"/>
          <p:cNvSpPr txBox="1">
            <a:spLocks noChangeArrowheads="1"/>
          </p:cNvSpPr>
          <p:nvPr/>
        </p:nvSpPr>
        <p:spPr bwMode="auto">
          <a:xfrm>
            <a:off x="612775" y="2201500"/>
            <a:ext cx="2446338" cy="138499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200" b="1">
                <a:solidFill>
                  <a:srgbClr val="FF0000"/>
                </a:solidFill>
              </a:rPr>
              <a:t>[ Required Items]</a:t>
            </a:r>
          </a:p>
          <a:p>
            <a:pPr>
              <a:spcBef>
                <a:spcPct val="50000"/>
              </a:spcBef>
              <a:buFontTx/>
              <a:buAutoNum type="arabicPeriod"/>
            </a:pPr>
            <a:r>
              <a:rPr lang="en-US" altLang="ja-JP" sz="1200"/>
              <a:t>PC</a:t>
            </a:r>
          </a:p>
          <a:p>
            <a:pPr>
              <a:spcBef>
                <a:spcPct val="50000"/>
              </a:spcBef>
              <a:buFontTx/>
              <a:buAutoNum type="arabicPeriod"/>
            </a:pPr>
            <a:r>
              <a:rPr lang="en-US" altLang="ja-JP" sz="1200"/>
              <a:t>Wireshark Software</a:t>
            </a:r>
          </a:p>
          <a:p>
            <a:pPr>
              <a:spcBef>
                <a:spcPct val="50000"/>
              </a:spcBef>
              <a:buFontTx/>
              <a:buAutoNum type="arabicPeriod"/>
            </a:pPr>
            <a:r>
              <a:rPr lang="en-US" altLang="ja-JP" sz="1200"/>
              <a:t>Mirroring HUB</a:t>
            </a:r>
          </a:p>
          <a:p>
            <a:pPr>
              <a:spcBef>
                <a:spcPct val="50000"/>
              </a:spcBef>
              <a:buFontTx/>
              <a:buAutoNum type="arabicPeriod"/>
            </a:pPr>
            <a:r>
              <a:rPr lang="en-US" altLang="ja-JP" sz="1200"/>
              <a:t>LAN Cables (2-3 pcs.)</a:t>
            </a:r>
          </a:p>
        </p:txBody>
      </p:sp>
      <p:pic>
        <p:nvPicPr>
          <p:cNvPr id="14" name="Picture 44"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144475"/>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5"/>
          <p:cNvSpPr txBox="1">
            <a:spLocks noChangeArrowheads="1"/>
          </p:cNvSpPr>
          <p:nvPr/>
        </p:nvSpPr>
        <p:spPr bwMode="auto">
          <a:xfrm>
            <a:off x="3421063" y="2182450"/>
            <a:ext cx="45354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200" b="1">
                <a:solidFill>
                  <a:srgbClr val="FF0000"/>
                </a:solidFill>
              </a:rPr>
              <a:t>[ Basic Network Configuration to use Wireshark]</a:t>
            </a:r>
            <a:endParaRPr lang="en-US" altLang="ja-JP" sz="1200"/>
          </a:p>
        </p:txBody>
      </p:sp>
      <p:pic>
        <p:nvPicPr>
          <p:cNvPr id="16" name="Picture 165" descr="MC90022336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2630125"/>
            <a:ext cx="596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intro_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650" y="2630125"/>
            <a:ext cx="10033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8"/>
          <p:cNvSpPr txBox="1">
            <a:spLocks noChangeArrowheads="1"/>
          </p:cNvSpPr>
          <p:nvPr/>
        </p:nvSpPr>
        <p:spPr bwMode="auto">
          <a:xfrm>
            <a:off x="7880350" y="3295288"/>
            <a:ext cx="7191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800" b="1"/>
              <a:t>HDVC</a:t>
            </a:r>
          </a:p>
        </p:txBody>
      </p:sp>
      <p:pic>
        <p:nvPicPr>
          <p:cNvPr id="19" name="Picture 4" descr="C:\Users\5165705\AppData\Local\Microsoft\Windows\Temporary Internet Files\Content.IE5\D4YCULDJ\MC90039853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6025" y="2919050"/>
            <a:ext cx="54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0"/>
          <p:cNvSpPr txBox="1">
            <a:spLocks noChangeArrowheads="1"/>
          </p:cNvSpPr>
          <p:nvPr/>
        </p:nvSpPr>
        <p:spPr bwMode="auto">
          <a:xfrm>
            <a:off x="4787900" y="3282588"/>
            <a:ext cx="93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800" b="1"/>
              <a:t>Router for EC</a:t>
            </a:r>
          </a:p>
        </p:txBody>
      </p:sp>
      <p:sp>
        <p:nvSpPr>
          <p:cNvPr id="21" name="Cloud"/>
          <p:cNvSpPr>
            <a:spLocks noChangeAspect="1" noEditPoints="1" noChangeArrowheads="1"/>
          </p:cNvSpPr>
          <p:nvPr/>
        </p:nvSpPr>
        <p:spPr bwMode="auto">
          <a:xfrm>
            <a:off x="3563938" y="2919050"/>
            <a:ext cx="1008062" cy="587375"/>
          </a:xfrm>
          <a:custGeom>
            <a:avLst/>
            <a:gdLst>
              <a:gd name="T0" fmla="*/ 360434 w 21600"/>
              <a:gd name="T1" fmla="*/ 7986342 h 21600"/>
              <a:gd name="T2" fmla="*/ 58103872 w 21600"/>
              <a:gd name="T3" fmla="*/ 15955661 h 21600"/>
              <a:gd name="T4" fmla="*/ 116110852 w 21600"/>
              <a:gd name="T5" fmla="*/ 7986342 h 21600"/>
              <a:gd name="T6" fmla="*/ 58103872 w 21600"/>
              <a:gd name="T7" fmla="*/ 91325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18000" tIns="10800" rIns="18000" bIns="10800" anchor="ctr"/>
          <a:lstStyle/>
          <a:p>
            <a:pPr algn="ctr">
              <a:defRPr/>
            </a:pPr>
            <a:r>
              <a:rPr lang="en-US" altLang="ja-JP" sz="1100">
                <a:solidFill>
                  <a:srgbClr val="FF0000"/>
                </a:solidFill>
                <a:ea typeface="HGP創英角ｺﾞｼｯｸUB" pitchFamily="50" charset="-128"/>
              </a:rPr>
              <a:t>Internet</a:t>
            </a:r>
          </a:p>
        </p:txBody>
      </p:sp>
      <p:pic>
        <p:nvPicPr>
          <p:cNvPr id="22" name="Picture 72" descr="wireshark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646125"/>
            <a:ext cx="631825" cy="21272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73"/>
          <p:cNvSpPr>
            <a:spLocks noChangeShapeType="1"/>
          </p:cNvSpPr>
          <p:nvPr/>
        </p:nvSpPr>
        <p:spPr bwMode="auto">
          <a:xfrm>
            <a:off x="4572000" y="320638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24" name="Text Box 74"/>
          <p:cNvSpPr txBox="1">
            <a:spLocks noChangeArrowheads="1"/>
          </p:cNvSpPr>
          <p:nvPr/>
        </p:nvSpPr>
        <p:spPr bwMode="auto">
          <a:xfrm>
            <a:off x="6731000" y="2617425"/>
            <a:ext cx="11541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800" b="1"/>
              <a:t>Mirroring HUB</a:t>
            </a:r>
          </a:p>
        </p:txBody>
      </p:sp>
      <p:sp>
        <p:nvSpPr>
          <p:cNvPr id="25" name="Line 75"/>
          <p:cNvSpPr>
            <a:spLocks noChangeShapeType="1"/>
          </p:cNvSpPr>
          <p:nvPr/>
        </p:nvSpPr>
        <p:spPr bwMode="auto">
          <a:xfrm>
            <a:off x="5580063" y="32063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28" name="Line 76"/>
          <p:cNvSpPr>
            <a:spLocks noChangeShapeType="1"/>
          </p:cNvSpPr>
          <p:nvPr/>
        </p:nvSpPr>
        <p:spPr bwMode="auto">
          <a:xfrm>
            <a:off x="6227763" y="27745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29" name="Line 77"/>
          <p:cNvSpPr>
            <a:spLocks noChangeShapeType="1"/>
          </p:cNvSpPr>
          <p:nvPr/>
        </p:nvSpPr>
        <p:spPr bwMode="auto">
          <a:xfrm>
            <a:off x="6372225" y="277458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30" name="Line 78"/>
          <p:cNvSpPr>
            <a:spLocks noChangeShapeType="1"/>
          </p:cNvSpPr>
          <p:nvPr/>
        </p:nvSpPr>
        <p:spPr bwMode="auto">
          <a:xfrm>
            <a:off x="6300788" y="27745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31" name="Line 79"/>
          <p:cNvSpPr>
            <a:spLocks noChangeShapeType="1"/>
          </p:cNvSpPr>
          <p:nvPr/>
        </p:nvSpPr>
        <p:spPr bwMode="auto">
          <a:xfrm>
            <a:off x="6300788" y="3063513"/>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a:p>
        </p:txBody>
      </p:sp>
      <p:sp>
        <p:nvSpPr>
          <p:cNvPr id="32" name="Text Box 81"/>
          <p:cNvSpPr txBox="1">
            <a:spLocks noChangeArrowheads="1"/>
          </p:cNvSpPr>
          <p:nvPr/>
        </p:nvSpPr>
        <p:spPr bwMode="auto">
          <a:xfrm>
            <a:off x="5435600" y="3849325"/>
            <a:ext cx="18002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800" b="1"/>
              <a:t>PC for Capture + Wireshark</a:t>
            </a:r>
          </a:p>
        </p:txBody>
      </p:sp>
      <p:sp>
        <p:nvSpPr>
          <p:cNvPr id="33" name="AutoShape 82"/>
          <p:cNvSpPr>
            <a:spLocks noChangeArrowheads="1"/>
          </p:cNvSpPr>
          <p:nvPr/>
        </p:nvSpPr>
        <p:spPr bwMode="auto">
          <a:xfrm>
            <a:off x="7164388" y="3638188"/>
            <a:ext cx="1512887" cy="431800"/>
          </a:xfrm>
          <a:prstGeom prst="wedgeRoundRectCallout">
            <a:avLst>
              <a:gd name="adj1" fmla="val -100787"/>
              <a:gd name="adj2" fmla="val -244486"/>
              <a:gd name="adj3" fmla="val 16667"/>
            </a:avLst>
          </a:prstGeom>
          <a:solidFill>
            <a:srgbClr val="FF9966"/>
          </a:solidFill>
          <a:ln w="9525">
            <a:solidFill>
              <a:schemeClr val="tx1"/>
            </a:solidFill>
            <a:miter lim="800000"/>
            <a:headEnd/>
            <a:tailEnd/>
          </a:ln>
          <a:effectLst/>
          <a:extLst/>
        </p:spPr>
        <p:txBody>
          <a:bodyPr anchor="ctr"/>
          <a:lstStyle/>
          <a:p>
            <a:pPr algn="ctr"/>
            <a:r>
              <a:rPr lang="en-US" altLang="ja-JP" sz="900" b="1"/>
              <a:t>Use Mirroring Port especially for PC.</a:t>
            </a:r>
          </a:p>
        </p:txBody>
      </p:sp>
      <p:sp>
        <p:nvSpPr>
          <p:cNvPr id="34" name="AutoShape 83"/>
          <p:cNvSpPr>
            <a:spLocks noChangeArrowheads="1"/>
          </p:cNvSpPr>
          <p:nvPr/>
        </p:nvSpPr>
        <p:spPr bwMode="auto">
          <a:xfrm>
            <a:off x="3419475" y="2126888"/>
            <a:ext cx="5473700" cy="2016125"/>
          </a:xfrm>
          <a:prstGeom prst="roundRect">
            <a:avLst>
              <a:gd name="adj" fmla="val 432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pic>
        <p:nvPicPr>
          <p:cNvPr id="35" name="Picture 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0338" y="4351098"/>
            <a:ext cx="3652837" cy="21971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750" y="4422535"/>
            <a:ext cx="1824038"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0463" y="5071823"/>
            <a:ext cx="2428875" cy="1462087"/>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89"/>
          <p:cNvSpPr txBox="1">
            <a:spLocks noChangeArrowheads="1"/>
          </p:cNvSpPr>
          <p:nvPr/>
        </p:nvSpPr>
        <p:spPr bwMode="auto">
          <a:xfrm>
            <a:off x="973138" y="5575060"/>
            <a:ext cx="9350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800" b="1"/>
              <a:t>Main Screen</a:t>
            </a:r>
          </a:p>
        </p:txBody>
      </p:sp>
      <p:sp>
        <p:nvSpPr>
          <p:cNvPr id="39" name="Rectangle 90"/>
          <p:cNvSpPr>
            <a:spLocks noChangeArrowheads="1"/>
          </p:cNvSpPr>
          <p:nvPr/>
        </p:nvSpPr>
        <p:spPr bwMode="auto">
          <a:xfrm>
            <a:off x="539750" y="4711460"/>
            <a:ext cx="576263" cy="2159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0" name="Rectangle 91"/>
          <p:cNvSpPr>
            <a:spLocks noChangeArrowheads="1"/>
          </p:cNvSpPr>
          <p:nvPr/>
        </p:nvSpPr>
        <p:spPr bwMode="auto">
          <a:xfrm>
            <a:off x="2916238" y="5430598"/>
            <a:ext cx="1403350" cy="4318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1" name="AutoShape 92"/>
          <p:cNvSpPr>
            <a:spLocks noChangeArrowheads="1"/>
          </p:cNvSpPr>
          <p:nvPr/>
        </p:nvSpPr>
        <p:spPr bwMode="auto">
          <a:xfrm>
            <a:off x="2555875" y="4422535"/>
            <a:ext cx="2447925" cy="431800"/>
          </a:xfrm>
          <a:prstGeom prst="wedgeRoundRectCallout">
            <a:avLst>
              <a:gd name="adj1" fmla="val -114204"/>
              <a:gd name="adj2" fmla="val 37500"/>
              <a:gd name="adj3" fmla="val 16667"/>
            </a:avLst>
          </a:prstGeom>
          <a:solidFill>
            <a:srgbClr val="FF9966"/>
          </a:solidFill>
          <a:ln w="9525">
            <a:solidFill>
              <a:schemeClr val="tx1"/>
            </a:solidFill>
            <a:miter lim="800000"/>
            <a:headEnd/>
            <a:tailEnd/>
          </a:ln>
          <a:effectLst/>
          <a:extLst/>
        </p:spPr>
        <p:txBody>
          <a:bodyPr anchor="ctr"/>
          <a:lstStyle/>
          <a:p>
            <a:r>
              <a:rPr lang="en-US" altLang="ja-JP" sz="900" b="1"/>
              <a:t>Click “Interface List” to select specific Interface for the capturing</a:t>
            </a:r>
          </a:p>
        </p:txBody>
      </p:sp>
      <p:sp>
        <p:nvSpPr>
          <p:cNvPr id="42" name="AutoShape 93"/>
          <p:cNvSpPr>
            <a:spLocks noChangeArrowheads="1"/>
          </p:cNvSpPr>
          <p:nvPr/>
        </p:nvSpPr>
        <p:spPr bwMode="auto">
          <a:xfrm rot="1016614">
            <a:off x="1062038" y="4925773"/>
            <a:ext cx="1873250" cy="506412"/>
          </a:xfrm>
          <a:prstGeom prst="notchedRightArrow">
            <a:avLst>
              <a:gd name="adj1" fmla="val 50000"/>
              <a:gd name="adj2" fmla="val 9247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3" name="AutoShape 94"/>
          <p:cNvSpPr>
            <a:spLocks noChangeArrowheads="1"/>
          </p:cNvSpPr>
          <p:nvPr/>
        </p:nvSpPr>
        <p:spPr bwMode="auto">
          <a:xfrm>
            <a:off x="3203575" y="6222760"/>
            <a:ext cx="1873250" cy="431800"/>
          </a:xfrm>
          <a:prstGeom prst="wedgeRoundRectCallout">
            <a:avLst>
              <a:gd name="adj1" fmla="val -24407"/>
              <a:gd name="adj2" fmla="val -130148"/>
              <a:gd name="adj3" fmla="val 16667"/>
            </a:avLst>
          </a:prstGeom>
          <a:solidFill>
            <a:srgbClr val="FF9966"/>
          </a:solidFill>
          <a:ln w="9525">
            <a:solidFill>
              <a:schemeClr val="tx1"/>
            </a:solidFill>
            <a:miter lim="800000"/>
            <a:headEnd/>
            <a:tailEnd/>
          </a:ln>
          <a:effectLst/>
          <a:extLst/>
        </p:spPr>
        <p:txBody>
          <a:bodyPr anchor="ctr"/>
          <a:lstStyle/>
          <a:p>
            <a:r>
              <a:rPr lang="en-US" altLang="ja-JP" sz="900" b="1"/>
              <a:t>Click “Start” after selecting the interface</a:t>
            </a:r>
          </a:p>
        </p:txBody>
      </p:sp>
      <p:sp>
        <p:nvSpPr>
          <p:cNvPr id="44" name="AutoShape 95"/>
          <p:cNvSpPr>
            <a:spLocks noChangeArrowheads="1"/>
          </p:cNvSpPr>
          <p:nvPr/>
        </p:nvSpPr>
        <p:spPr bwMode="auto">
          <a:xfrm>
            <a:off x="4932363" y="5287723"/>
            <a:ext cx="287337" cy="647700"/>
          </a:xfrm>
          <a:prstGeom prst="rightArrow">
            <a:avLst>
              <a:gd name="adj1" fmla="val 50000"/>
              <a:gd name="adj2" fmla="val 4806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 name="Text Box 96"/>
          <p:cNvSpPr txBox="1">
            <a:spLocks noChangeArrowheads="1"/>
          </p:cNvSpPr>
          <p:nvPr/>
        </p:nvSpPr>
        <p:spPr bwMode="auto">
          <a:xfrm>
            <a:off x="5292725" y="4135198"/>
            <a:ext cx="172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800" b="1">
                <a:solidFill>
                  <a:srgbClr val="FF0000"/>
                </a:solidFill>
              </a:rPr>
              <a:t>Sample</a:t>
            </a:r>
            <a:r>
              <a:rPr lang="en-US" altLang="ja-JP" sz="800" b="1"/>
              <a:t> : Captured Data</a:t>
            </a:r>
          </a:p>
        </p:txBody>
      </p:sp>
      <p:sp>
        <p:nvSpPr>
          <p:cNvPr id="46" name="AutoShape 97"/>
          <p:cNvSpPr>
            <a:spLocks noChangeArrowheads="1"/>
          </p:cNvSpPr>
          <p:nvPr/>
        </p:nvSpPr>
        <p:spPr bwMode="auto">
          <a:xfrm>
            <a:off x="6877050" y="6006860"/>
            <a:ext cx="2016125" cy="504825"/>
          </a:xfrm>
          <a:prstGeom prst="wedgeRoundRectCallout">
            <a:avLst>
              <a:gd name="adj1" fmla="val -49213"/>
              <a:gd name="adj2" fmla="val -115407"/>
              <a:gd name="adj3" fmla="val 16667"/>
            </a:avLst>
          </a:prstGeom>
          <a:solidFill>
            <a:srgbClr val="FF9966"/>
          </a:solidFill>
          <a:ln w="9525">
            <a:solidFill>
              <a:schemeClr val="tx1"/>
            </a:solidFill>
            <a:miter lim="800000"/>
            <a:headEnd/>
            <a:tailEnd/>
          </a:ln>
          <a:effectLst/>
          <a:extLst/>
        </p:spPr>
        <p:txBody>
          <a:bodyPr anchor="ctr"/>
          <a:lstStyle/>
          <a:p>
            <a:r>
              <a:rPr lang="en-US" altLang="ja-JP" sz="900" b="1"/>
              <a:t>You can see entire network communication Status</a:t>
            </a: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Hintergrund"/>
          <p:cNvPicPr>
            <a:picLocks noChangeAspect="1" noChangeArrowheads="1"/>
          </p:cNvPicPr>
          <p:nvPr/>
        </p:nvPicPr>
        <p:blipFill>
          <a:blip r:embed="rId3">
            <a:extLst>
              <a:ext uri="{28A0092B-C50C-407E-A947-70E740481C1C}">
                <a14:useLocalDpi xmlns:a14="http://schemas.microsoft.com/office/drawing/2010/main" val="0"/>
              </a:ext>
            </a:extLst>
          </a:blip>
          <a:srcRect b="7220"/>
          <a:stretch>
            <a:fillRect/>
          </a:stretch>
        </p:blipFill>
        <p:spPr bwMode="auto">
          <a:xfrm>
            <a:off x="0" y="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chatten"/>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477108" y="2322786"/>
            <a:ext cx="6228861" cy="1200329"/>
          </a:xfrm>
          <a:prstGeom prst="rect">
            <a:avLst/>
          </a:prstGeom>
          <a:noFill/>
        </p:spPr>
        <p:txBody>
          <a:bodyPr wrap="square" rtlCol="0">
            <a:spAutoFit/>
          </a:bodyPr>
          <a:lstStyle/>
          <a:p>
            <a:pPr algn="ctr"/>
            <a:r>
              <a:rPr kumimoji="1" lang="en-US" altLang="ja-JP" sz="7200" dirty="0" smtClean="0">
                <a:latin typeface="Arial Black" panose="020B0A04020102020204" pitchFamily="34" charset="0"/>
                <a:ea typeface="HGP創英角ｺﾞｼｯｸUB" panose="020B0900000000000000" pitchFamily="50" charset="-128"/>
              </a:rPr>
              <a:t>Thank You !</a:t>
            </a:r>
            <a:endParaRPr kumimoji="1" lang="ja-JP" altLang="en-US" sz="7200" dirty="0">
              <a:latin typeface="Arial Black" panose="020B0A04020102020204" pitchFamily="34" charset="0"/>
              <a:ea typeface="HGP創英角ｺﾞｼｯｸUB" panose="020B0900000000000000" pitchFamily="50" charset="-128"/>
            </a:endParaRPr>
          </a:p>
        </p:txBody>
      </p:sp>
      <p:pic>
        <p:nvPicPr>
          <p:cNvPr id="6" name="Picture 4" descr="KX_VC1600黒"/>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7919" y="449472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1"/>
          <p:cNvSpPr txBox="1">
            <a:spLocks noChangeArrowheads="1"/>
          </p:cNvSpPr>
          <p:nvPr/>
        </p:nvSpPr>
        <p:spPr bwMode="auto">
          <a:xfrm>
            <a:off x="1587205" y="5686073"/>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pPr algn="ctr"/>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369913614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6" name="Text Box 5"/>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1</a:t>
            </a:r>
          </a:p>
        </p:txBody>
      </p:sp>
      <p:sp>
        <p:nvSpPr>
          <p:cNvPr id="7" name="Rectangle 6"/>
          <p:cNvSpPr>
            <a:spLocks noChangeArrowheads="1"/>
          </p:cNvSpPr>
          <p:nvPr/>
        </p:nvSpPr>
        <p:spPr bwMode="auto">
          <a:xfrm>
            <a:off x="457200" y="1475145"/>
            <a:ext cx="8229600" cy="164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No Communication</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Incorrect network settings on Main Unit </a:t>
            </a:r>
            <a:r>
              <a:rPr kumimoji="0" lang="en-US" altLang="ja-JP" sz="1400" dirty="0"/>
              <a:t>(Unit IP, Subnet Mask and Gateway)</a:t>
            </a:r>
          </a:p>
          <a:p>
            <a:pPr>
              <a:lnSpc>
                <a:spcPct val="120000"/>
              </a:lnSpc>
            </a:pPr>
            <a:r>
              <a:rPr kumimoji="0" lang="en-US" altLang="ja-JP" sz="1600" b="1" u="sng" dirty="0">
                <a:solidFill>
                  <a:srgbClr val="0000FF"/>
                </a:solidFill>
              </a:rPr>
              <a:t>Action</a:t>
            </a:r>
            <a:r>
              <a:rPr kumimoji="0" lang="en-US" altLang="ja-JP" sz="1600" dirty="0"/>
              <a:t> : Set correct </a:t>
            </a:r>
            <a:r>
              <a:rPr kumimoji="0" lang="en-US" altLang="ja-JP" sz="1600" dirty="0" smtClean="0"/>
              <a:t>settings</a:t>
            </a:r>
            <a:endParaRPr kumimoji="0" lang="en-US" altLang="ja-JP" sz="1600" dirty="0"/>
          </a:p>
        </p:txBody>
      </p:sp>
      <p:sp>
        <p:nvSpPr>
          <p:cNvPr id="8" name="Rectangle 7"/>
          <p:cNvSpPr>
            <a:spLocks noChangeArrowheads="1"/>
          </p:cNvSpPr>
          <p:nvPr/>
        </p:nvSpPr>
        <p:spPr bwMode="auto">
          <a:xfrm>
            <a:off x="5410200" y="2774462"/>
            <a:ext cx="3505200" cy="112933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00"/>
          </a:p>
        </p:txBody>
      </p:sp>
      <p:sp>
        <p:nvSpPr>
          <p:cNvPr id="9" name="Text Box 8"/>
          <p:cNvSpPr txBox="1">
            <a:spLocks noChangeArrowheads="1"/>
          </p:cNvSpPr>
          <p:nvPr/>
        </p:nvSpPr>
        <p:spPr bwMode="auto">
          <a:xfrm>
            <a:off x="6096000" y="300504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dirty="0">
                <a:solidFill>
                  <a:srgbClr val="FF0000"/>
                </a:solidFill>
                <a:effectLst>
                  <a:outerShdw blurRad="38100" dist="38100" dir="2700000" algn="tl">
                    <a:srgbClr val="C0C0C0"/>
                  </a:outerShdw>
                </a:effectLst>
              </a:rPr>
              <a:t>One Point Advice</a:t>
            </a:r>
          </a:p>
        </p:txBody>
      </p:sp>
      <p:pic>
        <p:nvPicPr>
          <p:cNvPr id="10" name="Picture 9" descr="j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85264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5562600" y="3386040"/>
            <a:ext cx="3200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ja-JP" altLang="en-US" sz="1050" dirty="0">
                <a:solidFill>
                  <a:srgbClr val="0000FF"/>
                </a:solidFill>
              </a:rPr>
              <a:t> </a:t>
            </a:r>
            <a:r>
              <a:rPr lang="en-US" altLang="ja-JP" sz="1050" dirty="0">
                <a:solidFill>
                  <a:srgbClr val="0000FF"/>
                </a:solidFill>
              </a:rPr>
              <a:t>Double check both Router and Main Unit setting before connecting</a:t>
            </a:r>
          </a:p>
        </p:txBody>
      </p:sp>
      <p:sp>
        <p:nvSpPr>
          <p:cNvPr id="12" name="Text Box 11"/>
          <p:cNvSpPr txBox="1">
            <a:spLocks noChangeArrowheads="1"/>
          </p:cNvSpPr>
          <p:nvPr/>
        </p:nvSpPr>
        <p:spPr bwMode="auto">
          <a:xfrm>
            <a:off x="457200" y="3527558"/>
            <a:ext cx="1524000" cy="376237"/>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2</a:t>
            </a:r>
          </a:p>
        </p:txBody>
      </p:sp>
      <p:sp>
        <p:nvSpPr>
          <p:cNvPr id="13" name="Line 13"/>
          <p:cNvSpPr>
            <a:spLocks noChangeShapeType="1"/>
          </p:cNvSpPr>
          <p:nvPr/>
        </p:nvSpPr>
        <p:spPr bwMode="auto">
          <a:xfrm>
            <a:off x="381000" y="3331320"/>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Text Box 14"/>
          <p:cNvSpPr txBox="1">
            <a:spLocks noChangeArrowheads="1"/>
          </p:cNvSpPr>
          <p:nvPr/>
        </p:nvSpPr>
        <p:spPr bwMode="auto">
          <a:xfrm>
            <a:off x="4175355" y="5802930"/>
            <a:ext cx="3429000" cy="569913"/>
          </a:xfrm>
          <a:prstGeom prst="rect">
            <a:avLst/>
          </a:prstGeom>
          <a:solidFill>
            <a:srgbClr val="FF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900" b="1" dirty="0">
                <a:solidFill>
                  <a:srgbClr val="FF0000"/>
                </a:solidFill>
              </a:rPr>
              <a:t>Note:</a:t>
            </a:r>
            <a:r>
              <a:rPr lang="en-US" altLang="ja-JP" sz="900" dirty="0"/>
              <a:t> In case of packet loss or low bandwidth problem occurred during connection, please change the setting as follows.</a:t>
            </a:r>
          </a:p>
          <a:p>
            <a:pPr algn="l">
              <a:spcBef>
                <a:spcPct val="50000"/>
              </a:spcBef>
            </a:pPr>
            <a:r>
              <a:rPr lang="en-US" altLang="ja-JP" sz="900" dirty="0"/>
              <a:t>                 duplex </a:t>
            </a:r>
            <a:r>
              <a:rPr lang="en-US" altLang="ja-JP" sz="900" dirty="0">
                <a:solidFill>
                  <a:srgbClr val="FF0000"/>
                </a:solidFill>
              </a:rPr>
              <a:t>full</a:t>
            </a:r>
            <a:r>
              <a:rPr lang="en-US" altLang="ja-JP" sz="900" dirty="0"/>
              <a:t>, speed </a:t>
            </a:r>
            <a:r>
              <a:rPr lang="en-US" altLang="ja-JP" sz="900" dirty="0">
                <a:solidFill>
                  <a:srgbClr val="FF0000"/>
                </a:solidFill>
              </a:rPr>
              <a:t>100</a:t>
            </a:r>
          </a:p>
        </p:txBody>
      </p:sp>
      <p:sp>
        <p:nvSpPr>
          <p:cNvPr id="15" name="Rectangle 12"/>
          <p:cNvSpPr>
            <a:spLocks noChangeArrowheads="1"/>
          </p:cNvSpPr>
          <p:nvPr/>
        </p:nvSpPr>
        <p:spPr bwMode="auto">
          <a:xfrm>
            <a:off x="457200" y="4069875"/>
            <a:ext cx="495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a:t>
            </a:r>
            <a:r>
              <a:rPr lang="en-US" altLang="ja-JP" sz="1600" dirty="0" smtClean="0"/>
              <a:t>Packet </a:t>
            </a:r>
            <a:r>
              <a:rPr lang="en-US" altLang="ja-JP" sz="1600" dirty="0"/>
              <a:t>Loss</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Wrong Router Configuration</a:t>
            </a:r>
          </a:p>
          <a:p>
            <a:pPr>
              <a:lnSpc>
                <a:spcPct val="120000"/>
              </a:lnSpc>
            </a:pPr>
            <a:r>
              <a:rPr kumimoji="0" lang="en-US" altLang="ja-JP" sz="1600" b="1" u="sng" dirty="0">
                <a:solidFill>
                  <a:srgbClr val="0000FF"/>
                </a:solidFill>
              </a:rPr>
              <a:t>Action</a:t>
            </a:r>
            <a:r>
              <a:rPr kumimoji="0" lang="en-US" altLang="ja-JP" sz="1600" dirty="0"/>
              <a:t> : Set configuration as follows</a:t>
            </a:r>
          </a:p>
          <a:p>
            <a:pPr lvl="3">
              <a:lnSpc>
                <a:spcPct val="120000"/>
              </a:lnSpc>
            </a:pPr>
            <a:r>
              <a:rPr kumimoji="0" lang="en-US" altLang="ja-JP" sz="1400" dirty="0"/>
              <a:t>Duplex </a:t>
            </a:r>
            <a:r>
              <a:rPr kumimoji="0" lang="en-US" altLang="ja-JP" sz="1400" dirty="0">
                <a:solidFill>
                  <a:srgbClr val="FF0000"/>
                </a:solidFill>
              </a:rPr>
              <a:t>Auto</a:t>
            </a:r>
          </a:p>
          <a:p>
            <a:pPr lvl="3">
              <a:lnSpc>
                <a:spcPct val="120000"/>
              </a:lnSpc>
            </a:pPr>
            <a:r>
              <a:rPr lang="en-US" altLang="ja-JP" sz="1400" dirty="0"/>
              <a:t>Speed </a:t>
            </a:r>
            <a:r>
              <a:rPr lang="en-US" altLang="ja-JP" sz="1400" dirty="0">
                <a:solidFill>
                  <a:srgbClr val="FF0000"/>
                </a:solidFill>
              </a:rPr>
              <a:t>Auto</a:t>
            </a:r>
          </a:p>
        </p:txBody>
      </p:sp>
    </p:spTree>
    <p:extLst>
      <p:ext uri="{BB962C8B-B14F-4D97-AF65-F5344CB8AC3E}">
        <p14:creationId xmlns:p14="http://schemas.microsoft.com/office/powerpoint/2010/main" val="348645639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Rectangle 2"/>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6" name="Text Box 5"/>
          <p:cNvSpPr txBox="1">
            <a:spLocks noChangeArrowheads="1"/>
          </p:cNvSpPr>
          <p:nvPr/>
        </p:nvSpPr>
        <p:spPr bwMode="auto">
          <a:xfrm>
            <a:off x="457200" y="83428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3</a:t>
            </a:r>
          </a:p>
        </p:txBody>
      </p:sp>
      <p:sp>
        <p:nvSpPr>
          <p:cNvPr id="7" name="Rectangle 6"/>
          <p:cNvSpPr>
            <a:spLocks noChangeArrowheads="1"/>
          </p:cNvSpPr>
          <p:nvPr/>
        </p:nvSpPr>
        <p:spPr bwMode="auto">
          <a:xfrm>
            <a:off x="457200" y="1443885"/>
            <a:ext cx="822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a:t>
            </a:r>
            <a:r>
              <a:rPr lang="en-US" altLang="ja-JP" sz="1600" dirty="0" smtClean="0"/>
              <a:t>Packet </a:t>
            </a:r>
            <a:r>
              <a:rPr lang="en-US" altLang="ja-JP" sz="1600" dirty="0"/>
              <a:t>Loss</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The customer is using VDSL. </a:t>
            </a:r>
          </a:p>
          <a:p>
            <a:pPr>
              <a:lnSpc>
                <a:spcPct val="120000"/>
              </a:lnSpc>
              <a:buFont typeface="Wingdings" pitchFamily="2" charset="2"/>
              <a:buNone/>
            </a:pPr>
            <a:r>
              <a:rPr kumimoji="0" lang="en-US" altLang="ja-JP" sz="1600" dirty="0"/>
              <a:t>     The </a:t>
            </a:r>
            <a:r>
              <a:rPr kumimoji="0" lang="en-US" altLang="ja-JP" sz="1600" dirty="0">
                <a:solidFill>
                  <a:srgbClr val="FF0000"/>
                </a:solidFill>
              </a:rPr>
              <a:t>VDSL</a:t>
            </a:r>
            <a:r>
              <a:rPr kumimoji="0" lang="en-US" altLang="ja-JP" sz="1600" dirty="0"/>
              <a:t> is an “</a:t>
            </a:r>
            <a:r>
              <a:rPr kumimoji="0" lang="en-US" altLang="ja-JP" sz="1600" dirty="0">
                <a:solidFill>
                  <a:srgbClr val="0000FF"/>
                </a:solidFill>
              </a:rPr>
              <a:t>Asymmetric</a:t>
            </a:r>
            <a:r>
              <a:rPr kumimoji="0" lang="en-US" altLang="ja-JP" sz="1600" dirty="0"/>
              <a:t>” type service same as ADSL. The Bandwidth (Downstream or Upstream) could be lower than the specify bandwidth.</a:t>
            </a:r>
          </a:p>
          <a:p>
            <a:pPr>
              <a:lnSpc>
                <a:spcPct val="120000"/>
              </a:lnSpc>
            </a:pPr>
            <a:r>
              <a:rPr kumimoji="0" lang="en-US" altLang="ja-JP" sz="1600" b="1" u="sng" dirty="0">
                <a:solidFill>
                  <a:srgbClr val="0000FF"/>
                </a:solidFill>
              </a:rPr>
              <a:t>Action</a:t>
            </a:r>
            <a:r>
              <a:rPr kumimoji="0" lang="en-US" altLang="ja-JP" sz="1600" dirty="0"/>
              <a:t> : Check with ISP</a:t>
            </a:r>
          </a:p>
          <a:p>
            <a:pPr>
              <a:lnSpc>
                <a:spcPct val="120000"/>
              </a:lnSpc>
            </a:pPr>
            <a:endParaRPr lang="en-US" altLang="ja-JP" sz="1600" dirty="0"/>
          </a:p>
        </p:txBody>
      </p:sp>
      <p:sp>
        <p:nvSpPr>
          <p:cNvPr id="8" name="Text Box 7"/>
          <p:cNvSpPr txBox="1">
            <a:spLocks noChangeArrowheads="1"/>
          </p:cNvSpPr>
          <p:nvPr/>
        </p:nvSpPr>
        <p:spPr bwMode="auto">
          <a:xfrm>
            <a:off x="457200" y="4038600"/>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4</a:t>
            </a:r>
          </a:p>
        </p:txBody>
      </p:sp>
      <p:sp>
        <p:nvSpPr>
          <p:cNvPr id="9" name="Rectangle 8"/>
          <p:cNvSpPr>
            <a:spLocks noChangeArrowheads="1"/>
          </p:cNvSpPr>
          <p:nvPr/>
        </p:nvSpPr>
        <p:spPr bwMode="auto">
          <a:xfrm>
            <a:off x="457200" y="4724400"/>
            <a:ext cx="82296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a:t>
            </a:r>
            <a:r>
              <a:rPr lang="en-US" altLang="ja-JP" sz="1600" dirty="0" smtClean="0"/>
              <a:t>Packet </a:t>
            </a:r>
            <a:r>
              <a:rPr lang="en-US" altLang="ja-JP" sz="1600" dirty="0"/>
              <a:t>Loss</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Defective Router</a:t>
            </a:r>
          </a:p>
          <a:p>
            <a:pPr>
              <a:lnSpc>
                <a:spcPct val="120000"/>
              </a:lnSpc>
            </a:pPr>
            <a:r>
              <a:rPr kumimoji="0" lang="en-US" altLang="ja-JP" sz="1600" b="1" u="sng" dirty="0">
                <a:solidFill>
                  <a:srgbClr val="0000FF"/>
                </a:solidFill>
              </a:rPr>
              <a:t>Action</a:t>
            </a:r>
            <a:r>
              <a:rPr kumimoji="0" lang="en-US" altLang="ja-JP" sz="1600" dirty="0"/>
              <a:t> : Replace Router</a:t>
            </a:r>
            <a:endParaRPr lang="en-US" altLang="ja-JP" sz="1600" dirty="0"/>
          </a:p>
        </p:txBody>
      </p:sp>
      <p:sp>
        <p:nvSpPr>
          <p:cNvPr id="10" name="Line 9"/>
          <p:cNvSpPr>
            <a:spLocks noChangeShapeType="1"/>
          </p:cNvSpPr>
          <p:nvPr/>
        </p:nvSpPr>
        <p:spPr bwMode="auto">
          <a:xfrm>
            <a:off x="381000" y="3886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Rectangle 10"/>
          <p:cNvSpPr>
            <a:spLocks noChangeArrowheads="1"/>
          </p:cNvSpPr>
          <p:nvPr/>
        </p:nvSpPr>
        <p:spPr bwMode="auto">
          <a:xfrm>
            <a:off x="5410200" y="914400"/>
            <a:ext cx="3505200" cy="134424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p>
        </p:txBody>
      </p:sp>
      <p:sp>
        <p:nvSpPr>
          <p:cNvPr id="12" name="Text Box 11"/>
          <p:cNvSpPr txBox="1">
            <a:spLocks noChangeArrowheads="1"/>
          </p:cNvSpPr>
          <p:nvPr/>
        </p:nvSpPr>
        <p:spPr bwMode="auto">
          <a:xfrm>
            <a:off x="6096000" y="114885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dirty="0">
                <a:solidFill>
                  <a:srgbClr val="FF0000"/>
                </a:solidFill>
                <a:effectLst>
                  <a:outerShdw blurRad="38100" dist="38100" dir="2700000" algn="tl">
                    <a:srgbClr val="C0C0C0"/>
                  </a:outerShdw>
                </a:effectLst>
              </a:rPr>
              <a:t>One Point Advice</a:t>
            </a:r>
          </a:p>
        </p:txBody>
      </p:sp>
      <p:pic>
        <p:nvPicPr>
          <p:cNvPr id="13" name="Picture 12" descr="j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99645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3"/>
          <p:cNvSpPr txBox="1">
            <a:spLocks noChangeArrowheads="1"/>
          </p:cNvSpPr>
          <p:nvPr/>
        </p:nvSpPr>
        <p:spPr bwMode="auto">
          <a:xfrm>
            <a:off x="5562600" y="1529850"/>
            <a:ext cx="3200400" cy="6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ja-JP" altLang="en-US" sz="1050" dirty="0">
                <a:solidFill>
                  <a:srgbClr val="0000FF"/>
                </a:solidFill>
              </a:rPr>
              <a:t> </a:t>
            </a:r>
            <a:r>
              <a:rPr lang="en-US" altLang="ja-JP" sz="1050" dirty="0">
                <a:solidFill>
                  <a:srgbClr val="0000FF"/>
                </a:solidFill>
              </a:rPr>
              <a:t>Confirm type of the Internet connection</a:t>
            </a:r>
          </a:p>
          <a:p>
            <a:pPr marL="171450" indent="-171450" algn="l">
              <a:spcBef>
                <a:spcPct val="50000"/>
              </a:spcBef>
              <a:buFont typeface="Wingdings" panose="05000000000000000000" pitchFamily="2" charset="2"/>
              <a:buChar char="l"/>
            </a:pPr>
            <a:r>
              <a:rPr lang="en-US" altLang="ja-JP" sz="1050" dirty="0">
                <a:solidFill>
                  <a:srgbClr val="0000FF"/>
                </a:solidFill>
              </a:rPr>
              <a:t> Confirm contract and actual Bandwidth for both downstream and upstream with ISP</a:t>
            </a:r>
          </a:p>
        </p:txBody>
      </p:sp>
      <p:sp>
        <p:nvSpPr>
          <p:cNvPr id="15" name="Rectangle 14"/>
          <p:cNvSpPr>
            <a:spLocks noChangeArrowheads="1"/>
          </p:cNvSpPr>
          <p:nvPr/>
        </p:nvSpPr>
        <p:spPr bwMode="auto">
          <a:xfrm>
            <a:off x="5410200" y="4126522"/>
            <a:ext cx="3505200" cy="111340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00"/>
          </a:p>
        </p:txBody>
      </p:sp>
      <p:sp>
        <p:nvSpPr>
          <p:cNvPr id="16" name="Text Box 15"/>
          <p:cNvSpPr txBox="1">
            <a:spLocks noChangeArrowheads="1"/>
          </p:cNvSpPr>
          <p:nvPr/>
        </p:nvSpPr>
        <p:spPr bwMode="auto">
          <a:xfrm>
            <a:off x="6096000" y="434340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a:solidFill>
                  <a:srgbClr val="FF0000"/>
                </a:solidFill>
                <a:effectLst>
                  <a:outerShdw blurRad="38100" dist="38100" dir="2700000" algn="tl">
                    <a:srgbClr val="C0C0C0"/>
                  </a:outerShdw>
                </a:effectLst>
              </a:rPr>
              <a:t>One Point Advice</a:t>
            </a:r>
          </a:p>
        </p:txBody>
      </p:sp>
      <p:pic>
        <p:nvPicPr>
          <p:cNvPr id="17" name="Picture 16" descr="j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635" y="41988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7"/>
          <p:cNvSpPr txBox="1">
            <a:spLocks noChangeArrowheads="1"/>
          </p:cNvSpPr>
          <p:nvPr/>
        </p:nvSpPr>
        <p:spPr bwMode="auto">
          <a:xfrm>
            <a:off x="5562600" y="4724400"/>
            <a:ext cx="32004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en-US" altLang="ja-JP" sz="1050" dirty="0">
                <a:solidFill>
                  <a:srgbClr val="0000FF"/>
                </a:solidFill>
              </a:rPr>
              <a:t> Router back up is required</a:t>
            </a:r>
          </a:p>
          <a:p>
            <a:pPr marL="171450" indent="-171450" algn="l">
              <a:spcBef>
                <a:spcPct val="50000"/>
              </a:spcBef>
              <a:buFont typeface="Wingdings" panose="05000000000000000000" pitchFamily="2" charset="2"/>
              <a:buChar char="l"/>
            </a:pPr>
            <a:r>
              <a:rPr lang="en-US" altLang="ja-JP" sz="1050" dirty="0">
                <a:solidFill>
                  <a:srgbClr val="0000FF"/>
                </a:solidFill>
              </a:rPr>
              <a:t> Make sure to Back up your data</a:t>
            </a:r>
          </a:p>
        </p:txBody>
      </p:sp>
      <p:pic>
        <p:nvPicPr>
          <p:cNvPr id="19" name="Picture 18" descr="図 1 Cisco ISR 1800 シリーズ サービス統合型ルー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470" y="5791215"/>
            <a:ext cx="1976438" cy="460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9"/>
          <p:cNvSpPr txBox="1">
            <a:spLocks noChangeArrowheads="1"/>
          </p:cNvSpPr>
          <p:nvPr/>
        </p:nvSpPr>
        <p:spPr bwMode="auto">
          <a:xfrm>
            <a:off x="4231170" y="4681954"/>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6000" dirty="0">
                <a:solidFill>
                  <a:srgbClr val="FF0000"/>
                </a:solidFill>
              </a:rPr>
              <a:t>?</a:t>
            </a:r>
          </a:p>
        </p:txBody>
      </p:sp>
      <p:sp>
        <p:nvSpPr>
          <p:cNvPr id="21" name="Line 20"/>
          <p:cNvSpPr>
            <a:spLocks noChangeShapeType="1"/>
          </p:cNvSpPr>
          <p:nvPr/>
        </p:nvSpPr>
        <p:spPr bwMode="auto">
          <a:xfrm>
            <a:off x="4193070" y="5715015"/>
            <a:ext cx="838200" cy="685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21"/>
          <p:cNvSpPr>
            <a:spLocks noChangeShapeType="1"/>
          </p:cNvSpPr>
          <p:nvPr/>
        </p:nvSpPr>
        <p:spPr bwMode="auto">
          <a:xfrm rot="-5400000">
            <a:off x="4231170" y="5600715"/>
            <a:ext cx="68580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Rectangle 2"/>
          <p:cNvSpPr>
            <a:spLocks noChangeArrowheads="1"/>
          </p:cNvSpPr>
          <p:nvPr/>
        </p:nvSpPr>
        <p:spPr bwMode="auto">
          <a:xfrm>
            <a:off x="5410200" y="840150"/>
            <a:ext cx="3505200" cy="112150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0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3571650"/>
            <a:ext cx="3876675" cy="2714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8" name="Text Box 7"/>
          <p:cNvSpPr txBox="1">
            <a:spLocks noChangeArrowheads="1"/>
          </p:cNvSpPr>
          <p:nvPr/>
        </p:nvSpPr>
        <p:spPr bwMode="auto">
          <a:xfrm>
            <a:off x="457200" y="842100"/>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5</a:t>
            </a:r>
          </a:p>
        </p:txBody>
      </p:sp>
      <p:sp>
        <p:nvSpPr>
          <p:cNvPr id="9" name="Rectangle 8"/>
          <p:cNvSpPr>
            <a:spLocks noChangeArrowheads="1"/>
          </p:cNvSpPr>
          <p:nvPr/>
        </p:nvSpPr>
        <p:spPr bwMode="auto">
          <a:xfrm>
            <a:off x="457200" y="1473195"/>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High Packet Loss</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Bad routing (Bad system condition at one or more routing points)</a:t>
            </a:r>
          </a:p>
          <a:p>
            <a:pPr>
              <a:lnSpc>
                <a:spcPct val="120000"/>
              </a:lnSpc>
            </a:pPr>
            <a:r>
              <a:rPr kumimoji="0" lang="en-US" altLang="ja-JP" sz="1600" b="1" u="sng" dirty="0">
                <a:solidFill>
                  <a:srgbClr val="0000FF"/>
                </a:solidFill>
              </a:rPr>
              <a:t>Action</a:t>
            </a:r>
            <a:r>
              <a:rPr kumimoji="0" lang="en-US" altLang="ja-JP" sz="1600" dirty="0"/>
              <a:t> : Escalate to the ISP to request route change</a:t>
            </a:r>
          </a:p>
          <a:p>
            <a:pPr>
              <a:lnSpc>
                <a:spcPct val="120000"/>
              </a:lnSpc>
            </a:pPr>
            <a:endParaRPr lang="en-US" altLang="ja-JP" sz="1600" dirty="0"/>
          </a:p>
        </p:txBody>
      </p:sp>
      <p:sp>
        <p:nvSpPr>
          <p:cNvPr id="10" name="Text Box 9"/>
          <p:cNvSpPr txBox="1">
            <a:spLocks noChangeArrowheads="1"/>
          </p:cNvSpPr>
          <p:nvPr/>
        </p:nvSpPr>
        <p:spPr bwMode="auto">
          <a:xfrm>
            <a:off x="533400" y="3190650"/>
            <a:ext cx="9144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FF0000"/>
                </a:solidFill>
              </a:rPr>
              <a:t>Before</a:t>
            </a:r>
          </a:p>
        </p:txBody>
      </p:sp>
      <p:sp>
        <p:nvSpPr>
          <p:cNvPr id="11" name="Text Box 10"/>
          <p:cNvSpPr txBox="1">
            <a:spLocks noChangeArrowheads="1"/>
          </p:cNvSpPr>
          <p:nvPr/>
        </p:nvSpPr>
        <p:spPr bwMode="auto">
          <a:xfrm>
            <a:off x="4648200" y="3190650"/>
            <a:ext cx="9144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FF"/>
                </a:solidFill>
              </a:rPr>
              <a:t>After</a:t>
            </a:r>
          </a:p>
        </p:txBody>
      </p:sp>
      <p:sp>
        <p:nvSpPr>
          <p:cNvPr id="12" name="Line 11"/>
          <p:cNvSpPr>
            <a:spLocks noChangeShapeType="1"/>
          </p:cNvSpPr>
          <p:nvPr/>
        </p:nvSpPr>
        <p:spPr bwMode="auto">
          <a:xfrm>
            <a:off x="4419600" y="3114450"/>
            <a:ext cx="0" cy="312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3"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7275" y="55528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3571650"/>
            <a:ext cx="387667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675" y="529250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8275" y="4867050"/>
            <a:ext cx="187325" cy="18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9432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75" y="47146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475" y="44860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9"/>
          <p:cNvSpPr>
            <a:spLocks noChangeShapeType="1"/>
          </p:cNvSpPr>
          <p:nvPr/>
        </p:nvSpPr>
        <p:spPr bwMode="auto">
          <a:xfrm flipV="1">
            <a:off x="2438400" y="5400450"/>
            <a:ext cx="76200"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20"/>
          <p:cNvSpPr>
            <a:spLocks noChangeShapeType="1"/>
          </p:cNvSpPr>
          <p:nvPr/>
        </p:nvSpPr>
        <p:spPr bwMode="auto">
          <a:xfrm flipV="1">
            <a:off x="2590800" y="5019450"/>
            <a:ext cx="15240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21"/>
          <p:cNvSpPr>
            <a:spLocks noChangeShapeType="1"/>
          </p:cNvSpPr>
          <p:nvPr/>
        </p:nvSpPr>
        <p:spPr bwMode="auto">
          <a:xfrm>
            <a:off x="2895600" y="5019450"/>
            <a:ext cx="152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22"/>
          <p:cNvSpPr>
            <a:spLocks noChangeShapeType="1"/>
          </p:cNvSpPr>
          <p:nvPr/>
        </p:nvSpPr>
        <p:spPr bwMode="auto">
          <a:xfrm flipV="1">
            <a:off x="3200400" y="4867050"/>
            <a:ext cx="152400"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23"/>
          <p:cNvSpPr>
            <a:spLocks noChangeShapeType="1"/>
          </p:cNvSpPr>
          <p:nvPr/>
        </p:nvSpPr>
        <p:spPr bwMode="auto">
          <a:xfrm flipV="1">
            <a:off x="3505200" y="4638450"/>
            <a:ext cx="762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25"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275" y="55528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675" y="529250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275" y="4867050"/>
            <a:ext cx="187325" cy="18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9432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875" y="47146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7475" y="4486050"/>
            <a:ext cx="187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30"/>
          <p:cNvSpPr>
            <a:spLocks noChangeShapeType="1"/>
          </p:cNvSpPr>
          <p:nvPr/>
        </p:nvSpPr>
        <p:spPr bwMode="auto">
          <a:xfrm flipV="1">
            <a:off x="6629400" y="5400450"/>
            <a:ext cx="76200"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31"/>
          <p:cNvSpPr>
            <a:spLocks noChangeShapeType="1"/>
          </p:cNvSpPr>
          <p:nvPr/>
        </p:nvSpPr>
        <p:spPr bwMode="auto">
          <a:xfrm flipV="1">
            <a:off x="6781800" y="5095650"/>
            <a:ext cx="457200" cy="1524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32"/>
          <p:cNvSpPr>
            <a:spLocks noChangeShapeType="1"/>
          </p:cNvSpPr>
          <p:nvPr/>
        </p:nvSpPr>
        <p:spPr bwMode="auto">
          <a:xfrm flipV="1">
            <a:off x="7391400" y="4867050"/>
            <a:ext cx="152400"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33"/>
          <p:cNvSpPr>
            <a:spLocks noChangeShapeType="1"/>
          </p:cNvSpPr>
          <p:nvPr/>
        </p:nvSpPr>
        <p:spPr bwMode="auto">
          <a:xfrm flipV="1">
            <a:off x="7696200" y="4638450"/>
            <a:ext cx="76200" cy="76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AutoShape 34"/>
          <p:cNvSpPr>
            <a:spLocks noChangeArrowheads="1"/>
          </p:cNvSpPr>
          <p:nvPr/>
        </p:nvSpPr>
        <p:spPr bwMode="auto">
          <a:xfrm>
            <a:off x="4191000" y="4409850"/>
            <a:ext cx="457200" cy="1371600"/>
          </a:xfrm>
          <a:prstGeom prst="rightArrow">
            <a:avLst>
              <a:gd name="adj1" fmla="val 50000"/>
              <a:gd name="adj2" fmla="val 25000"/>
            </a:avLst>
          </a:prstGeom>
          <a:solidFill>
            <a:srgbClr val="FF9966"/>
          </a:solidFill>
          <a:ln w="9525">
            <a:solidFill>
              <a:schemeClr val="tx1"/>
            </a:solidFill>
            <a:miter lim="800000"/>
            <a:headEnd/>
            <a:tailEnd/>
          </a:ln>
          <a:effectLst/>
          <a:extLst/>
        </p:spPr>
        <p:txBody>
          <a:bodyPr wrap="none" anchor="ctr"/>
          <a:lstStyle/>
          <a:p>
            <a:endParaRPr lang="ja-JP" altLang="en-US"/>
          </a:p>
        </p:txBody>
      </p:sp>
      <p:sp>
        <p:nvSpPr>
          <p:cNvPr id="38" name="Text Box 35"/>
          <p:cNvSpPr txBox="1">
            <a:spLocks noChangeArrowheads="1"/>
          </p:cNvSpPr>
          <p:nvPr/>
        </p:nvSpPr>
        <p:spPr bwMode="auto">
          <a:xfrm>
            <a:off x="6096000" y="99255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dirty="0">
                <a:solidFill>
                  <a:srgbClr val="FF0000"/>
                </a:solidFill>
                <a:effectLst>
                  <a:outerShdw blurRad="38100" dist="38100" dir="2700000" algn="tl">
                    <a:srgbClr val="C0C0C0"/>
                  </a:outerShdw>
                </a:effectLst>
              </a:rPr>
              <a:t>One Point Advice</a:t>
            </a:r>
          </a:p>
        </p:txBody>
      </p:sp>
      <p:pic>
        <p:nvPicPr>
          <p:cNvPr id="39" name="Picture 36" descr="j04413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84015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37"/>
          <p:cNvSpPr txBox="1">
            <a:spLocks noChangeArrowheads="1"/>
          </p:cNvSpPr>
          <p:nvPr/>
        </p:nvSpPr>
        <p:spPr bwMode="auto">
          <a:xfrm>
            <a:off x="5562600" y="1373550"/>
            <a:ext cx="32004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ja-JP" altLang="en-US" sz="1050" dirty="0">
                <a:solidFill>
                  <a:srgbClr val="0000FF"/>
                </a:solidFill>
              </a:rPr>
              <a:t> </a:t>
            </a:r>
            <a:r>
              <a:rPr lang="en-US" altLang="ja-JP" sz="1050" dirty="0">
                <a:solidFill>
                  <a:srgbClr val="0000FF"/>
                </a:solidFill>
              </a:rPr>
              <a:t>Run </a:t>
            </a:r>
            <a:r>
              <a:rPr lang="en-US" altLang="ja-JP" sz="1050" dirty="0" smtClean="0">
                <a:solidFill>
                  <a:srgbClr val="0000FF"/>
                </a:solidFill>
              </a:rPr>
              <a:t>Trace</a:t>
            </a:r>
            <a:r>
              <a:rPr lang="ja-JP" altLang="en-US" sz="1050" dirty="0">
                <a:solidFill>
                  <a:srgbClr val="0000FF"/>
                </a:solidFill>
              </a:rPr>
              <a:t> </a:t>
            </a:r>
            <a:r>
              <a:rPr lang="en-US" altLang="ja-JP" sz="1050" dirty="0" smtClean="0">
                <a:solidFill>
                  <a:srgbClr val="0000FF"/>
                </a:solidFill>
              </a:rPr>
              <a:t>route </a:t>
            </a:r>
            <a:r>
              <a:rPr lang="en-US" altLang="ja-JP" sz="1050" dirty="0">
                <a:solidFill>
                  <a:srgbClr val="0000FF"/>
                </a:solidFill>
              </a:rPr>
              <a:t>first</a:t>
            </a:r>
          </a:p>
          <a:p>
            <a:pPr marL="171450" indent="-171450" algn="l">
              <a:spcBef>
                <a:spcPct val="50000"/>
              </a:spcBef>
              <a:buFont typeface="Wingdings" panose="05000000000000000000" pitchFamily="2" charset="2"/>
              <a:buChar char="l"/>
            </a:pPr>
            <a:r>
              <a:rPr lang="en-US" altLang="ja-JP" sz="1050" dirty="0">
                <a:solidFill>
                  <a:srgbClr val="0000FF"/>
                </a:solidFill>
              </a:rPr>
              <a:t> Then, run “Ping” to each routing point</a:t>
            </a:r>
          </a:p>
        </p:txBody>
      </p:sp>
      <p:sp>
        <p:nvSpPr>
          <p:cNvPr id="41" name="Text Box 38"/>
          <p:cNvSpPr txBox="1">
            <a:spLocks noChangeArrowheads="1"/>
          </p:cNvSpPr>
          <p:nvPr/>
        </p:nvSpPr>
        <p:spPr bwMode="auto">
          <a:xfrm>
            <a:off x="6477000" y="2581050"/>
            <a:ext cx="2286000" cy="677108"/>
          </a:xfrm>
          <a:prstGeom prst="rect">
            <a:avLst/>
          </a:prstGeom>
          <a:solidFill>
            <a:srgbClr val="FFFF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a:effectLst>
                  <a:outerShdw blurRad="38100" dist="38100" dir="2700000" algn="tl">
                    <a:srgbClr val="FFFFFF"/>
                  </a:outerShdw>
                </a:effectLst>
              </a:rPr>
              <a:t>Convenient Command</a:t>
            </a:r>
          </a:p>
          <a:p>
            <a:pPr algn="l">
              <a:spcBef>
                <a:spcPct val="50000"/>
              </a:spcBef>
            </a:pPr>
            <a:r>
              <a:rPr lang="en-US" altLang="ja-JP" sz="800"/>
              <a:t>ip domain-lookup</a:t>
            </a:r>
          </a:p>
          <a:p>
            <a:pPr algn="l">
              <a:spcBef>
                <a:spcPct val="50000"/>
              </a:spcBef>
            </a:pPr>
            <a:r>
              <a:rPr lang="en-US" altLang="ja-JP" sz="800"/>
              <a:t>ip name-server 8.8.8.8</a:t>
            </a: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Text Box 2"/>
          <p:cNvSpPr txBox="1">
            <a:spLocks noChangeArrowheads="1"/>
          </p:cNvSpPr>
          <p:nvPr/>
        </p:nvSpPr>
        <p:spPr bwMode="auto">
          <a:xfrm>
            <a:off x="533400" y="4851420"/>
            <a:ext cx="4648200" cy="1473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ja-JP" sz="1000" b="1" dirty="0">
                <a:solidFill>
                  <a:srgbClr val="FF0000"/>
                </a:solidFill>
              </a:rPr>
              <a:t>Details of Problem and Solution :</a:t>
            </a:r>
          </a:p>
          <a:p>
            <a:pPr algn="l">
              <a:spcBef>
                <a:spcPct val="50000"/>
              </a:spcBef>
            </a:pPr>
            <a:r>
              <a:rPr kumimoji="1" lang="en-US" altLang="ja-JP" sz="1000" dirty="0"/>
              <a:t>When calling from Site B to Site A, at Site A side starts to ring. </a:t>
            </a:r>
          </a:p>
          <a:p>
            <a:pPr algn="l">
              <a:spcBef>
                <a:spcPct val="50000"/>
              </a:spcBef>
            </a:pPr>
            <a:r>
              <a:rPr kumimoji="1" lang="en-US" altLang="ja-JP" sz="1000" dirty="0"/>
              <a:t>Site A answer by pressing start button then see banner only on the screen. After that, error message appears.</a:t>
            </a:r>
          </a:p>
          <a:p>
            <a:pPr algn="l">
              <a:spcBef>
                <a:spcPct val="50000"/>
              </a:spcBef>
            </a:pPr>
            <a:r>
              <a:rPr kumimoji="1" lang="en-US" altLang="ja-JP" sz="1000" dirty="0"/>
              <a:t>Same problem happen when called from Site A then Site B answers.</a:t>
            </a:r>
          </a:p>
          <a:p>
            <a:pPr algn="l">
              <a:spcBef>
                <a:spcPct val="50000"/>
              </a:spcBef>
            </a:pPr>
            <a:r>
              <a:rPr kumimoji="1" lang="en-US" altLang="ja-JP" sz="1000" dirty="0"/>
              <a:t>Finally by turning ALG “OFF” for SIP packets on Site A Firewall then unit start working well and the problem resolved.</a:t>
            </a:r>
          </a:p>
        </p:txBody>
      </p:sp>
      <p:sp>
        <p:nvSpPr>
          <p:cNvPr id="6" name="Text Box 3"/>
          <p:cNvSpPr txBox="1">
            <a:spLocks noChangeArrowheads="1"/>
          </p:cNvSpPr>
          <p:nvPr/>
        </p:nvSpPr>
        <p:spPr bwMode="auto">
          <a:xfrm>
            <a:off x="4800600" y="2118796"/>
            <a:ext cx="990600" cy="3693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spAutoFit/>
          </a:bodyPr>
          <a:lstStyle/>
          <a:p>
            <a:pPr algn="ctr">
              <a:spcBef>
                <a:spcPct val="50000"/>
              </a:spcBef>
            </a:pPr>
            <a:r>
              <a:rPr kumimoji="1" lang="en-US" altLang="ja-JP" sz="900"/>
              <a:t>Firewall Juniper SSG120</a:t>
            </a:r>
          </a:p>
        </p:txBody>
      </p:sp>
      <p:sp>
        <p:nvSpPr>
          <p:cNvPr id="8" name="Text Box 5"/>
          <p:cNvSpPr txBox="1">
            <a:spLocks noChangeArrowheads="1"/>
          </p:cNvSpPr>
          <p:nvPr/>
        </p:nvSpPr>
        <p:spPr bwMode="auto">
          <a:xfrm>
            <a:off x="7543800" y="2124075"/>
            <a:ext cx="1219200" cy="374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spAutoFit/>
          </a:bodyPr>
          <a:lstStyle/>
          <a:p>
            <a:pPr algn="ctr">
              <a:spcBef>
                <a:spcPct val="50000"/>
              </a:spcBef>
            </a:pPr>
            <a:r>
              <a:rPr kumimoji="1" lang="en-US" altLang="ja-JP" sz="900"/>
              <a:t>Firewall Juniper 550M</a:t>
            </a:r>
          </a:p>
        </p:txBody>
      </p:sp>
      <p:cxnSp>
        <p:nvCxnSpPr>
          <p:cNvPr id="10" name="AutoShape 7"/>
          <p:cNvCxnSpPr>
            <a:cxnSpLocks noChangeShapeType="1"/>
          </p:cNvCxnSpPr>
          <p:nvPr/>
        </p:nvCxnSpPr>
        <p:spPr bwMode="auto">
          <a:xfrm rot="5400000">
            <a:off x="4408487" y="3446463"/>
            <a:ext cx="17748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8"/>
          <p:cNvCxnSpPr>
            <a:cxnSpLocks noChangeShapeType="1"/>
            <a:stCxn id="8" idx="2"/>
          </p:cNvCxnSpPr>
          <p:nvPr/>
        </p:nvCxnSpPr>
        <p:spPr bwMode="auto">
          <a:xfrm rot="5400000">
            <a:off x="6702425" y="3949700"/>
            <a:ext cx="29019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9"/>
          <p:cNvSpPr>
            <a:spLocks noChangeArrowheads="1"/>
          </p:cNvSpPr>
          <p:nvPr/>
        </p:nvSpPr>
        <p:spPr bwMode="auto">
          <a:xfrm rot="5400000">
            <a:off x="6557962" y="1481138"/>
            <a:ext cx="257175" cy="1638300"/>
          </a:xfrm>
          <a:prstGeom prst="can">
            <a:avLst>
              <a:gd name="adj" fmla="val 5804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nchorCtr="0"/>
          <a:lstStyle/>
          <a:p>
            <a:pPr algn="ctr"/>
            <a:r>
              <a:rPr kumimoji="1" lang="en-US" altLang="ja-JP" sz="900" b="1">
                <a:solidFill>
                  <a:srgbClr val="0000FF"/>
                </a:solidFill>
              </a:rPr>
              <a:t>Inter-Company VPN</a:t>
            </a:r>
          </a:p>
        </p:txBody>
      </p:sp>
      <p:sp>
        <p:nvSpPr>
          <p:cNvPr id="13" name="Cloud"/>
          <p:cNvSpPr>
            <a:spLocks noChangeAspect="1" noEditPoints="1" noChangeArrowheads="1"/>
          </p:cNvSpPr>
          <p:nvPr/>
        </p:nvSpPr>
        <p:spPr bwMode="auto">
          <a:xfrm>
            <a:off x="4648200" y="3038475"/>
            <a:ext cx="1219200" cy="8175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0"/>
          <a:lstStyle/>
          <a:p>
            <a:pPr algn="ctr"/>
            <a:r>
              <a:rPr kumimoji="1" lang="en-US" altLang="ja-JP" sz="900"/>
              <a:t>Intranet</a:t>
            </a:r>
          </a:p>
        </p:txBody>
      </p:sp>
      <p:sp>
        <p:nvSpPr>
          <p:cNvPr id="14" name="Cloud"/>
          <p:cNvSpPr>
            <a:spLocks noChangeAspect="1" noEditPoints="1" noChangeArrowheads="1"/>
          </p:cNvSpPr>
          <p:nvPr/>
        </p:nvSpPr>
        <p:spPr bwMode="auto">
          <a:xfrm>
            <a:off x="7315200" y="2809875"/>
            <a:ext cx="1600200" cy="10731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0"/>
          <a:lstStyle/>
          <a:p>
            <a:pPr algn="ctr"/>
            <a:r>
              <a:rPr kumimoji="1" lang="en-US" altLang="ja-JP" sz="900"/>
              <a:t>Intranet</a:t>
            </a:r>
          </a:p>
        </p:txBody>
      </p:sp>
      <p:sp>
        <p:nvSpPr>
          <p:cNvPr id="15" name="Cloud"/>
          <p:cNvSpPr>
            <a:spLocks noChangeAspect="1" noEditPoints="1" noChangeArrowheads="1"/>
          </p:cNvSpPr>
          <p:nvPr/>
        </p:nvSpPr>
        <p:spPr bwMode="auto">
          <a:xfrm>
            <a:off x="7315200" y="4029075"/>
            <a:ext cx="1600200" cy="10731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0"/>
          <a:lstStyle/>
          <a:p>
            <a:pPr algn="ctr"/>
            <a:r>
              <a:rPr kumimoji="1" lang="en-US" altLang="ja-JP" sz="900" dirty="0" smtClean="0"/>
              <a:t>VLAN</a:t>
            </a:r>
            <a:endParaRPr kumimoji="1" lang="en-US" altLang="ja-JP" sz="900" dirty="0"/>
          </a:p>
        </p:txBody>
      </p:sp>
      <p:sp>
        <p:nvSpPr>
          <p:cNvPr id="16" name="AutoShape 13"/>
          <p:cNvSpPr>
            <a:spLocks noChangeArrowheads="1"/>
          </p:cNvSpPr>
          <p:nvPr/>
        </p:nvSpPr>
        <p:spPr bwMode="auto">
          <a:xfrm>
            <a:off x="4800600" y="930031"/>
            <a:ext cx="3962400" cy="609600"/>
          </a:xfrm>
          <a:prstGeom prst="wedgeRoundRectCallout">
            <a:avLst>
              <a:gd name="adj1" fmla="val -33406"/>
              <a:gd name="adj2" fmla="val 130991"/>
              <a:gd name="adj3" fmla="val 16667"/>
            </a:avLst>
          </a:prstGeom>
          <a:solidFill>
            <a:srgbClr val="FF9966"/>
          </a:solidFill>
          <a:ln w="9525">
            <a:solidFill>
              <a:schemeClr val="tx1"/>
            </a:solidFill>
            <a:miter lim="800000"/>
            <a:headEnd/>
            <a:tailEnd/>
          </a:ln>
          <a:effectLst/>
          <a:extLst/>
        </p:spPr>
        <p:txBody>
          <a:bodyPr anchor="ctr" anchorCtr="0"/>
          <a:lstStyle/>
          <a:p>
            <a:pPr algn="l"/>
            <a:r>
              <a:rPr kumimoji="1" lang="en-US" altLang="ja-JP" sz="1050" dirty="0"/>
              <a:t>On Site A firewall, ALG is turned on and it is disturbing SIP communication between Site A and Site B. </a:t>
            </a:r>
          </a:p>
        </p:txBody>
      </p:sp>
      <p:sp>
        <p:nvSpPr>
          <p:cNvPr id="17" name="Text Box 15"/>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6</a:t>
            </a:r>
          </a:p>
        </p:txBody>
      </p:sp>
      <p:sp>
        <p:nvSpPr>
          <p:cNvPr id="18" name="Rectangle 16"/>
          <p:cNvSpPr>
            <a:spLocks noChangeArrowheads="1"/>
          </p:cNvSpPr>
          <p:nvPr/>
        </p:nvSpPr>
        <p:spPr bwMode="auto">
          <a:xfrm>
            <a:off x="457200" y="1551345"/>
            <a:ext cx="42672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nSpc>
                <a:spcPct val="120000"/>
              </a:lnSpc>
            </a:pPr>
            <a:r>
              <a:rPr lang="en-US" altLang="ja-JP" sz="1600" b="1" u="sng" dirty="0">
                <a:solidFill>
                  <a:srgbClr val="0000FF"/>
                </a:solidFill>
              </a:rPr>
              <a:t>Symptom</a:t>
            </a:r>
            <a:r>
              <a:rPr lang="en-US" altLang="ja-JP" sz="1600" dirty="0"/>
              <a:t> : </a:t>
            </a:r>
          </a:p>
          <a:p>
            <a:pPr>
              <a:lnSpc>
                <a:spcPct val="120000"/>
              </a:lnSpc>
              <a:buFont typeface="Wingdings" pitchFamily="2" charset="2"/>
              <a:buNone/>
            </a:pPr>
            <a:r>
              <a:rPr lang="en-US" altLang="ja-JP" sz="1600" dirty="0"/>
              <a:t>	No Connection through the Internal Network</a:t>
            </a:r>
          </a:p>
          <a:p>
            <a:pPr>
              <a:lnSpc>
                <a:spcPct val="120000"/>
              </a:lnSpc>
            </a:pPr>
            <a:r>
              <a:rPr lang="en-US" altLang="ja-JP" sz="1600" b="1" u="sng" dirty="0">
                <a:solidFill>
                  <a:srgbClr val="0000FF"/>
                </a:solidFill>
              </a:rPr>
              <a:t>Cause</a:t>
            </a:r>
            <a:r>
              <a:rPr lang="en-US" altLang="ja-JP" sz="1600" dirty="0"/>
              <a:t> : </a:t>
            </a:r>
          </a:p>
          <a:p>
            <a:pPr>
              <a:lnSpc>
                <a:spcPct val="120000"/>
              </a:lnSpc>
              <a:buFont typeface="Wingdings" pitchFamily="2" charset="2"/>
              <a:buNone/>
            </a:pPr>
            <a:r>
              <a:rPr kumimoji="0" lang="en-US" altLang="ja-JP" sz="1600" dirty="0"/>
              <a:t>	ALG on Site A Firewall disturbed SIP communication</a:t>
            </a:r>
          </a:p>
          <a:p>
            <a:pPr>
              <a:lnSpc>
                <a:spcPct val="120000"/>
              </a:lnSpc>
            </a:pPr>
            <a:r>
              <a:rPr kumimoji="0" lang="en-US" altLang="ja-JP" sz="1600" b="1" u="sng" dirty="0">
                <a:solidFill>
                  <a:srgbClr val="0000FF"/>
                </a:solidFill>
              </a:rPr>
              <a:t>Action</a:t>
            </a:r>
            <a:r>
              <a:rPr kumimoji="0" lang="en-US" altLang="ja-JP" sz="1600" dirty="0"/>
              <a:t> : </a:t>
            </a:r>
          </a:p>
          <a:p>
            <a:pPr>
              <a:lnSpc>
                <a:spcPct val="120000"/>
              </a:lnSpc>
              <a:buFont typeface="Wingdings" pitchFamily="2" charset="2"/>
              <a:buNone/>
            </a:pPr>
            <a:r>
              <a:rPr kumimoji="0" lang="en-US" altLang="ja-JP" sz="1600" dirty="0"/>
              <a:t>	Turned off ALG feature for SIP packets</a:t>
            </a:r>
          </a:p>
          <a:p>
            <a:pPr>
              <a:lnSpc>
                <a:spcPct val="120000"/>
              </a:lnSpc>
            </a:pPr>
            <a:endParaRPr lang="en-US" altLang="ja-JP" sz="1600" dirty="0"/>
          </a:p>
        </p:txBody>
      </p:sp>
      <p:sp>
        <p:nvSpPr>
          <p:cNvPr id="19" name="Text Box 17"/>
          <p:cNvSpPr txBox="1">
            <a:spLocks noChangeArrowheads="1"/>
          </p:cNvSpPr>
          <p:nvPr/>
        </p:nvSpPr>
        <p:spPr bwMode="auto">
          <a:xfrm>
            <a:off x="5791200" y="60039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000" b="1">
                <a:solidFill>
                  <a:srgbClr val="FF0000"/>
                </a:solidFill>
              </a:rPr>
              <a:t>ALG = Application Layer Gateway</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202" y="4291982"/>
            <a:ext cx="105050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147" y="5395927"/>
            <a:ext cx="105050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Text Box 2"/>
          <p:cNvSpPr txBox="1">
            <a:spLocks noChangeArrowheads="1"/>
          </p:cNvSpPr>
          <p:nvPr/>
        </p:nvSpPr>
        <p:spPr bwMode="auto">
          <a:xfrm>
            <a:off x="2209800" y="848573"/>
            <a:ext cx="6781800" cy="33855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ja-JP" sz="1600" b="1">
                <a:solidFill>
                  <a:srgbClr val="FF0000"/>
                </a:solidFill>
                <a:ea typeface="ＭＳ 明朝" pitchFamily="17" charset="-128"/>
              </a:rPr>
              <a:t>No image displayed due to damaged mini HDMI cable</a:t>
            </a:r>
            <a:endParaRPr kumimoji="1" lang="en-US" altLang="ja-JP" sz="1600" b="1">
              <a:solidFill>
                <a:srgbClr val="FF0000"/>
              </a:solidFill>
            </a:endParaRPr>
          </a:p>
        </p:txBody>
      </p:sp>
      <p:sp>
        <p:nvSpPr>
          <p:cNvPr id="6" name="Text Box 3"/>
          <p:cNvSpPr txBox="1">
            <a:spLocks noChangeArrowheads="1"/>
          </p:cNvSpPr>
          <p:nvPr/>
        </p:nvSpPr>
        <p:spPr bwMode="auto">
          <a:xfrm>
            <a:off x="468313" y="4133580"/>
            <a:ext cx="817245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Wingdings" panose="05000000000000000000" pitchFamily="2" charset="2"/>
              <a:buChar char="n"/>
            </a:pPr>
            <a:r>
              <a:rPr kumimoji="1" lang="en-US" altLang="ja-JP" sz="1400" dirty="0" smtClean="0">
                <a:ea typeface="ＭＳ 明朝" pitchFamily="17" charset="-128"/>
                <a:cs typeface="Arial" pitchFamily="34" charset="0"/>
              </a:rPr>
              <a:t>Connector </a:t>
            </a:r>
            <a:r>
              <a:rPr kumimoji="1" lang="en-US" altLang="ja-JP" sz="1400" dirty="0">
                <a:ea typeface="ＭＳ 明朝" pitchFamily="17" charset="-128"/>
                <a:cs typeface="Arial" pitchFamily="34" charset="0"/>
              </a:rPr>
              <a:t>for camera on the mini HDMI cable side is damaged due to being pulled by forced</a:t>
            </a:r>
            <a:r>
              <a:rPr kumimoji="1" lang="en-US" altLang="ja-JP" sz="1400" dirty="0" smtClean="0">
                <a:ea typeface="ＭＳ 明朝" pitchFamily="17" charset="-128"/>
                <a:cs typeface="Arial" pitchFamily="34" charset="0"/>
              </a:rPr>
              <a:t>.</a:t>
            </a:r>
          </a:p>
          <a:p>
            <a:pPr lvl="1" algn="just"/>
            <a:r>
              <a:rPr kumimoji="1" lang="en-US" altLang="ja-JP" sz="1100" dirty="0" smtClean="0">
                <a:ea typeface="ＭＳ 明朝" pitchFamily="17" charset="-128"/>
                <a:cs typeface="Arial" pitchFamily="34" charset="0"/>
              </a:rPr>
              <a:t>(</a:t>
            </a:r>
            <a:r>
              <a:rPr kumimoji="1" lang="en-US" altLang="ja-JP" sz="1100" dirty="0">
                <a:ea typeface="ＭＳ 明朝" pitchFamily="17" charset="-128"/>
                <a:cs typeface="Arial" pitchFamily="34" charset="0"/>
              </a:rPr>
              <a:t>Connector part completely fell off and the copper wire are exposed)</a:t>
            </a:r>
          </a:p>
          <a:p>
            <a:pPr algn="just"/>
            <a:endParaRPr kumimoji="1" lang="en-US" altLang="ja-JP" sz="1100" dirty="0">
              <a:ea typeface="ＭＳ 明朝" pitchFamily="17" charset="-128"/>
              <a:cs typeface="Arial" pitchFamily="34" charset="0"/>
            </a:endParaRPr>
          </a:p>
          <a:p>
            <a:pPr algn="l"/>
            <a:endParaRPr kumimoji="1" lang="en-US" altLang="ja-JP" sz="1400" dirty="0">
              <a:ea typeface="ＭＳ 明朝" pitchFamily="17" charset="-128"/>
              <a:cs typeface="Arial" pitchFamily="34" charset="0"/>
            </a:endParaRPr>
          </a:p>
        </p:txBody>
      </p:sp>
      <p:sp>
        <p:nvSpPr>
          <p:cNvPr id="7" name="Text Box 4"/>
          <p:cNvSpPr txBox="1">
            <a:spLocks noChangeArrowheads="1"/>
          </p:cNvSpPr>
          <p:nvPr/>
        </p:nvSpPr>
        <p:spPr bwMode="auto">
          <a:xfrm>
            <a:off x="466725" y="5607898"/>
            <a:ext cx="806608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Wingdings" panose="05000000000000000000" pitchFamily="2" charset="2"/>
              <a:buChar char="n"/>
            </a:pPr>
            <a:r>
              <a:rPr kumimoji="1" lang="en-US" altLang="ja-JP" sz="1400" dirty="0" smtClean="0">
                <a:ea typeface="ＭＳ 明朝" pitchFamily="17" charset="-128"/>
                <a:cs typeface="Arial" pitchFamily="34" charset="0"/>
              </a:rPr>
              <a:t>Make </a:t>
            </a:r>
            <a:r>
              <a:rPr kumimoji="1" lang="en-US" altLang="ja-JP" sz="1400" dirty="0">
                <a:ea typeface="ＭＳ 明朝" pitchFamily="17" charset="-128"/>
                <a:cs typeface="Arial" pitchFamily="34" charset="0"/>
              </a:rPr>
              <a:t>sure to disconnect the HDMI cable before moving or cleaning the camera. </a:t>
            </a:r>
            <a:endParaRPr kumimoji="1" lang="en-US" altLang="ja-JP" sz="1100" dirty="0">
              <a:ea typeface="ＭＳ 明朝" pitchFamily="17" charset="-128"/>
              <a:cs typeface="Arial" pitchFamily="34" charset="0"/>
            </a:endParaRPr>
          </a:p>
          <a:p>
            <a:pPr marL="285750" indent="-285750" algn="l">
              <a:buFont typeface="Wingdings" panose="05000000000000000000" pitchFamily="2" charset="2"/>
              <a:buChar char="n"/>
            </a:pPr>
            <a:r>
              <a:rPr kumimoji="1" lang="en-US" altLang="ja-JP" sz="1400" dirty="0" smtClean="0">
                <a:ea typeface="ＭＳ 明朝" pitchFamily="17" charset="-128"/>
                <a:cs typeface="Arial" pitchFamily="34" charset="0"/>
              </a:rPr>
              <a:t>When </a:t>
            </a:r>
            <a:r>
              <a:rPr kumimoji="1" lang="en-US" altLang="ja-JP" sz="1400" dirty="0">
                <a:ea typeface="ＭＳ 明朝" pitchFamily="17" charset="-128"/>
                <a:cs typeface="Arial" pitchFamily="34" charset="0"/>
              </a:rPr>
              <a:t>HDMI cable is short in case of the sub-camera, It is recommended to use a longer cable </a:t>
            </a:r>
            <a:endParaRPr kumimoji="1" lang="en-US" altLang="ja-JP" sz="1400" dirty="0" smtClean="0">
              <a:ea typeface="ＭＳ 明朝" pitchFamily="17" charset="-128"/>
              <a:cs typeface="Arial" pitchFamily="34" charset="0"/>
            </a:endParaRPr>
          </a:p>
          <a:p>
            <a:pPr lvl="1"/>
            <a:r>
              <a:rPr kumimoji="1" lang="en-US" altLang="ja-JP" sz="1100" dirty="0" smtClean="0">
                <a:ea typeface="ＭＳ 明朝" pitchFamily="17" charset="-128"/>
                <a:cs typeface="Arial" pitchFamily="34" charset="0"/>
              </a:rPr>
              <a:t>(</a:t>
            </a:r>
            <a:r>
              <a:rPr kumimoji="1" lang="en-US" altLang="ja-JP" sz="1100" dirty="0">
                <a:ea typeface="ＭＳ 明朝" pitchFamily="17" charset="-128"/>
                <a:cs typeface="Arial" pitchFamily="34" charset="0"/>
              </a:rPr>
              <a:t>if cable is too long you may need an HDMI repeater)</a:t>
            </a:r>
            <a:r>
              <a:rPr kumimoji="1" lang="en-US" altLang="ja-JP" sz="1400" dirty="0">
                <a:ea typeface="ＭＳ 明朝" pitchFamily="17" charset="-128"/>
                <a:cs typeface="Arial" pitchFamily="34" charset="0"/>
              </a:rPr>
              <a:t> . </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487960"/>
            <a:ext cx="514350"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775298"/>
            <a:ext cx="514350"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a:off x="884238" y="2487960"/>
            <a:ext cx="1095375" cy="6001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ja-JP" sz="1100"/>
              <a:t>HDMI Main</a:t>
            </a:r>
          </a:p>
          <a:p>
            <a:pPr algn="l"/>
            <a:endParaRPr kumimoji="1" lang="en-US" altLang="ja-JP" sz="1100"/>
          </a:p>
          <a:p>
            <a:pPr algn="l"/>
            <a:r>
              <a:rPr kumimoji="1" lang="en-US" altLang="ja-JP" sz="1100"/>
              <a:t>HDMI Sub</a:t>
            </a:r>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272060"/>
            <a:ext cx="4638675" cy="9239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2627313" y="2349848"/>
            <a:ext cx="98296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ja-JP" sz="1100">
                <a:ea typeface="HGP創英角ｺﾞｼｯｸUB" pitchFamily="50" charset="-128"/>
              </a:rPr>
              <a:t>HDMI A type</a:t>
            </a:r>
          </a:p>
        </p:txBody>
      </p:sp>
      <p:sp>
        <p:nvSpPr>
          <p:cNvPr id="13" name="Text Box 10"/>
          <p:cNvSpPr txBox="1">
            <a:spLocks noChangeArrowheads="1"/>
          </p:cNvSpPr>
          <p:nvPr/>
        </p:nvSpPr>
        <p:spPr bwMode="auto">
          <a:xfrm>
            <a:off x="4067175" y="2810223"/>
            <a:ext cx="114807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ja-JP" sz="1100">
                <a:solidFill>
                  <a:srgbClr val="FF0000"/>
                </a:solidFill>
                <a:ea typeface="HGP創英角ｺﾞｼｯｸUB" pitchFamily="50" charset="-128"/>
              </a:rPr>
              <a:t>HDMI mini type</a:t>
            </a:r>
          </a:p>
        </p:txBody>
      </p:sp>
      <p:sp>
        <p:nvSpPr>
          <p:cNvPr id="14" name="Oval 11"/>
          <p:cNvSpPr>
            <a:spLocks noChangeArrowheads="1"/>
          </p:cNvSpPr>
          <p:nvPr/>
        </p:nvSpPr>
        <p:spPr bwMode="auto">
          <a:xfrm>
            <a:off x="5219700" y="2416523"/>
            <a:ext cx="1152525" cy="5746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5" name="Text Box 12"/>
          <p:cNvSpPr txBox="1">
            <a:spLocks noChangeArrowheads="1"/>
          </p:cNvSpPr>
          <p:nvPr/>
        </p:nvSpPr>
        <p:spPr bwMode="auto">
          <a:xfrm>
            <a:off x="1570273" y="3156298"/>
            <a:ext cx="130837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ja-JP" sz="1100" dirty="0" smtClean="0"/>
              <a:t>HDVC </a:t>
            </a:r>
            <a:r>
              <a:rPr kumimoji="1" lang="en-US" altLang="ja-JP" sz="1100" dirty="0"/>
              <a:t>back panel</a:t>
            </a:r>
          </a:p>
        </p:txBody>
      </p:sp>
      <p:sp>
        <p:nvSpPr>
          <p:cNvPr id="16" name="Text Box 13"/>
          <p:cNvSpPr txBox="1">
            <a:spLocks noChangeArrowheads="1"/>
          </p:cNvSpPr>
          <p:nvPr/>
        </p:nvSpPr>
        <p:spPr bwMode="auto">
          <a:xfrm>
            <a:off x="2209800" y="1117723"/>
            <a:ext cx="404950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ja-JP" sz="1200" dirty="0">
                <a:ea typeface="ＭＳ 明朝" pitchFamily="17" charset="-128"/>
              </a:rPr>
              <a:t>Please inform customers to handle HDMI cable with care</a:t>
            </a:r>
            <a:endParaRPr kumimoji="1" lang="en-US" altLang="ja-JP" sz="1200" dirty="0"/>
          </a:p>
        </p:txBody>
      </p:sp>
      <p:sp>
        <p:nvSpPr>
          <p:cNvPr id="17" name="Rectangle 14"/>
          <p:cNvSpPr>
            <a:spLocks noChangeArrowheads="1"/>
          </p:cNvSpPr>
          <p:nvPr/>
        </p:nvSpPr>
        <p:spPr bwMode="auto">
          <a:xfrm>
            <a:off x="250825" y="1748685"/>
            <a:ext cx="2790825" cy="288925"/>
          </a:xfrm>
          <a:prstGeom prst="rect">
            <a:avLst/>
          </a:prstGeom>
          <a:solidFill>
            <a:srgbClr val="00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kumimoji="1" lang="en-US" altLang="ja-JP" sz="1600" b="1">
                <a:solidFill>
                  <a:schemeClr val="bg1"/>
                </a:solidFill>
              </a:rPr>
              <a:t>Connection method</a:t>
            </a:r>
          </a:p>
        </p:txBody>
      </p:sp>
      <p:sp>
        <p:nvSpPr>
          <p:cNvPr id="18" name="Rectangle 15"/>
          <p:cNvSpPr>
            <a:spLocks noChangeArrowheads="1"/>
          </p:cNvSpPr>
          <p:nvPr/>
        </p:nvSpPr>
        <p:spPr bwMode="auto">
          <a:xfrm>
            <a:off x="250825" y="3609225"/>
            <a:ext cx="2790825" cy="288925"/>
          </a:xfrm>
          <a:prstGeom prst="rect">
            <a:avLst/>
          </a:prstGeom>
          <a:solidFill>
            <a:srgbClr val="00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kumimoji="1" lang="en-US" altLang="ja-JP" sz="1600" b="1">
                <a:solidFill>
                  <a:schemeClr val="bg1"/>
                </a:solidFill>
              </a:rPr>
              <a:t>Case example</a:t>
            </a:r>
          </a:p>
        </p:txBody>
      </p:sp>
      <p:sp>
        <p:nvSpPr>
          <p:cNvPr id="19" name="Rectangle 16"/>
          <p:cNvSpPr>
            <a:spLocks noChangeArrowheads="1"/>
          </p:cNvSpPr>
          <p:nvPr/>
        </p:nvSpPr>
        <p:spPr bwMode="auto">
          <a:xfrm>
            <a:off x="250825" y="5152290"/>
            <a:ext cx="3531821" cy="280988"/>
          </a:xfrm>
          <a:prstGeom prst="rect">
            <a:avLst/>
          </a:prstGeom>
          <a:solidFill>
            <a:srgbClr val="00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kumimoji="1" lang="en-US" altLang="ja-JP" sz="1600" b="1" dirty="0">
                <a:solidFill>
                  <a:schemeClr val="bg1"/>
                </a:solidFill>
              </a:rPr>
              <a:t>Recommended operation method</a:t>
            </a:r>
          </a:p>
        </p:txBody>
      </p:sp>
      <p:sp>
        <p:nvSpPr>
          <p:cNvPr id="20" name="Text Box 18"/>
          <p:cNvSpPr txBox="1">
            <a:spLocks noChangeArrowheads="1"/>
          </p:cNvSpPr>
          <p:nvPr/>
        </p:nvSpPr>
        <p:spPr bwMode="auto">
          <a:xfrm>
            <a:off x="457200" y="834285"/>
            <a:ext cx="1524000" cy="369332"/>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b="1" i="1">
                <a:solidFill>
                  <a:srgbClr val="0000FF"/>
                </a:solidFill>
                <a:latin typeface="Arial Black" pitchFamily="34" charset="0"/>
              </a:rPr>
              <a:t>Case 7</a:t>
            </a: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Rectangle 2"/>
          <p:cNvSpPr>
            <a:spLocks noChangeArrowheads="1"/>
          </p:cNvSpPr>
          <p:nvPr/>
        </p:nvSpPr>
        <p:spPr bwMode="auto">
          <a:xfrm>
            <a:off x="4953000" y="762000"/>
            <a:ext cx="3962400" cy="1295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57730"/>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8</a:t>
            </a:r>
          </a:p>
        </p:txBody>
      </p:sp>
      <p:sp>
        <p:nvSpPr>
          <p:cNvPr id="8" name="Rectangle 7"/>
          <p:cNvSpPr>
            <a:spLocks noChangeArrowheads="1"/>
          </p:cNvSpPr>
          <p:nvPr/>
        </p:nvSpPr>
        <p:spPr bwMode="auto">
          <a:xfrm>
            <a:off x="457200" y="1543530"/>
            <a:ext cx="8229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High Packet Loss</a:t>
            </a:r>
          </a:p>
          <a:p>
            <a:r>
              <a:rPr lang="en-US" altLang="ja-JP" sz="1600" b="1" u="sng" dirty="0">
                <a:solidFill>
                  <a:srgbClr val="0000FF"/>
                </a:solidFill>
              </a:rPr>
              <a:t>Cause</a:t>
            </a:r>
            <a:r>
              <a:rPr lang="en-US" altLang="ja-JP" sz="1600" dirty="0"/>
              <a:t> : </a:t>
            </a:r>
            <a:endParaRPr kumimoji="0" lang="en-US" altLang="ja-JP" sz="1600" dirty="0"/>
          </a:p>
          <a:p>
            <a:pPr>
              <a:buFont typeface="Wingdings" pitchFamily="2" charset="2"/>
              <a:buNone/>
            </a:pPr>
            <a:r>
              <a:rPr kumimoji="0" lang="en-US" altLang="ja-JP" sz="1600" dirty="0"/>
              <a:t>	Because of improper setting of the Max. Bandwidth. The system will try to reach up to selected Max. Bandwidth as limit</a:t>
            </a:r>
            <a:r>
              <a:rPr kumimoji="0" lang="en-US" altLang="ja-JP" sz="1200" dirty="0"/>
              <a:t>,</a:t>
            </a:r>
            <a:r>
              <a:rPr kumimoji="0" lang="en-US" altLang="ja-JP" sz="1600" dirty="0"/>
              <a:t> even actual line does not have enough bandwidth. In fact, if the line condition might be unstable, then will have high packet  loss.</a:t>
            </a:r>
          </a:p>
          <a:p>
            <a:r>
              <a:rPr kumimoji="0" lang="en-US" altLang="ja-JP" sz="1600" b="1" u="sng" dirty="0">
                <a:solidFill>
                  <a:srgbClr val="0000FF"/>
                </a:solidFill>
              </a:rPr>
              <a:t>Action</a:t>
            </a:r>
            <a:r>
              <a:rPr kumimoji="0" lang="en-US" altLang="ja-JP" sz="1600" dirty="0"/>
              <a:t> : Change Maximum Bandwidth based on contracted Internet line.</a:t>
            </a:r>
            <a:endParaRPr lang="en-US" altLang="ja-JP" sz="1100" dirty="0"/>
          </a:p>
        </p:txBody>
      </p:sp>
      <p:sp>
        <p:nvSpPr>
          <p:cNvPr id="9" name="Text Box 8"/>
          <p:cNvSpPr txBox="1">
            <a:spLocks noChangeArrowheads="1"/>
          </p:cNvSpPr>
          <p:nvPr/>
        </p:nvSpPr>
        <p:spPr bwMode="auto">
          <a:xfrm>
            <a:off x="5715000" y="91440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dirty="0">
                <a:solidFill>
                  <a:srgbClr val="FF0000"/>
                </a:solidFill>
                <a:effectLst>
                  <a:outerShdw blurRad="38100" dist="38100" dir="2700000" algn="tl">
                    <a:srgbClr val="C0C0C0"/>
                  </a:outerShdw>
                </a:effectLst>
              </a:rPr>
              <a:t>One Point Advice</a:t>
            </a:r>
          </a:p>
        </p:txBody>
      </p:sp>
      <p:pic>
        <p:nvPicPr>
          <p:cNvPr id="10" name="Picture 9" descr="j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5105400" y="1295400"/>
            <a:ext cx="3657600" cy="6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ja-JP" altLang="en-US" sz="1050" dirty="0">
                <a:solidFill>
                  <a:srgbClr val="0000FF"/>
                </a:solidFill>
              </a:rPr>
              <a:t> </a:t>
            </a:r>
            <a:r>
              <a:rPr lang="en-US" altLang="ja-JP" sz="1050" dirty="0">
                <a:solidFill>
                  <a:srgbClr val="0000FF"/>
                </a:solidFill>
              </a:rPr>
              <a:t>Confirm your internet line condition (Bandwidth)</a:t>
            </a:r>
          </a:p>
          <a:p>
            <a:pPr marL="171450" indent="-171450" algn="l">
              <a:spcBef>
                <a:spcPct val="50000"/>
              </a:spcBef>
              <a:buFont typeface="Wingdings" panose="05000000000000000000" pitchFamily="2" charset="2"/>
              <a:buChar char="l"/>
            </a:pPr>
            <a:r>
              <a:rPr lang="en-US" altLang="ja-JP" sz="1050" dirty="0">
                <a:solidFill>
                  <a:srgbClr val="0000FF"/>
                </a:solidFill>
              </a:rPr>
              <a:t> Example: If your line is 4M/4M bandwidth, set Maximum Bandwidth as 4.0 Mbps.</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62225"/>
            <a:ext cx="3954463"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12"/>
          <p:cNvSpPr>
            <a:spLocks noChangeArrowheads="1"/>
          </p:cNvSpPr>
          <p:nvPr/>
        </p:nvSpPr>
        <p:spPr bwMode="auto">
          <a:xfrm>
            <a:off x="5334000" y="3438413"/>
            <a:ext cx="2971800" cy="2876418"/>
          </a:xfrm>
          <a:prstGeom prst="roundRect">
            <a:avLst>
              <a:gd name="adj" fmla="val 3911"/>
            </a:avLst>
          </a:prstGeom>
          <a:solidFill>
            <a:srgbClr val="FFFFCC"/>
          </a:solidFill>
          <a:ln w="9525" algn="ctr">
            <a:solidFill>
              <a:schemeClr val="tx1"/>
            </a:solidFill>
            <a:round/>
            <a:headEnd/>
            <a:tailEnd/>
          </a:ln>
          <a:effectLst>
            <a:outerShdw dist="35921" dir="2700000" algn="ctr" rotWithShape="0">
              <a:schemeClr val="bg2"/>
            </a:outerShdw>
          </a:effec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4" name="Text Box 13"/>
          <p:cNvSpPr txBox="1">
            <a:spLocks noChangeArrowheads="1"/>
          </p:cNvSpPr>
          <p:nvPr/>
        </p:nvSpPr>
        <p:spPr bwMode="auto">
          <a:xfrm>
            <a:off x="5783370" y="4042515"/>
            <a:ext cx="990600" cy="222208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altLang="ja-JP" sz="1000" b="1" dirty="0">
                <a:solidFill>
                  <a:srgbClr val="0000FF"/>
                </a:solidFill>
                <a:latin typeface="Arial" panose="020B0604020202020204" pitchFamily="34" charset="0"/>
                <a:ea typeface="HGP創英角ｺﾞｼｯｸUB" pitchFamily="50" charset="-128"/>
                <a:cs typeface="Arial" panose="020B0604020202020204" pitchFamily="34" charset="0"/>
              </a:rPr>
              <a:t>9.0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8.0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7.0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6.0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5.0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4.0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3.0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2.0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1.2 Mbps</a:t>
            </a:r>
          </a:p>
          <a:p>
            <a:pPr>
              <a:lnSpc>
                <a:spcPct val="60000"/>
              </a:lnSpc>
              <a:spcBef>
                <a:spcPct val="50000"/>
              </a:spcBef>
            </a:pPr>
            <a:r>
              <a:rPr lang="en-US" altLang="ja-JP" sz="1000" b="1" dirty="0">
                <a:latin typeface="Arial" panose="020B0604020202020204" pitchFamily="34" charset="0"/>
                <a:ea typeface="HGP創英角ｺﾞｼｯｸUB" pitchFamily="50" charset="-128"/>
                <a:cs typeface="Arial" panose="020B0604020202020204" pitchFamily="34" charset="0"/>
              </a:rPr>
              <a:t>1.0 </a:t>
            </a:r>
            <a:r>
              <a:rPr lang="en-US" altLang="ja-JP" sz="1000" b="1" dirty="0" smtClean="0">
                <a:latin typeface="Arial" panose="020B0604020202020204" pitchFamily="34" charset="0"/>
                <a:ea typeface="HGP創英角ｺﾞｼｯｸUB" pitchFamily="50" charset="-128"/>
                <a:cs typeface="Arial" panose="020B0604020202020204" pitchFamily="34" charset="0"/>
              </a:rPr>
              <a:t>Mbps</a:t>
            </a:r>
          </a:p>
          <a:p>
            <a:pPr>
              <a:lnSpc>
                <a:spcPct val="60000"/>
              </a:lnSpc>
              <a:spcBef>
                <a:spcPct val="50000"/>
              </a:spcBef>
            </a:pPr>
            <a:r>
              <a:rPr lang="en-US" altLang="ja-JP" sz="1000" b="1" dirty="0" smtClean="0">
                <a:latin typeface="Arial" panose="020B0604020202020204" pitchFamily="34" charset="0"/>
                <a:ea typeface="HGP創英角ｺﾞｼｯｸUB" pitchFamily="50" charset="-128"/>
                <a:cs typeface="Arial" panose="020B0604020202020204" pitchFamily="34" charset="0"/>
              </a:rPr>
              <a:t>768kbps</a:t>
            </a:r>
          </a:p>
          <a:p>
            <a:pPr>
              <a:lnSpc>
                <a:spcPct val="60000"/>
              </a:lnSpc>
              <a:spcBef>
                <a:spcPct val="50000"/>
              </a:spcBef>
            </a:pPr>
            <a:r>
              <a:rPr lang="en-US" altLang="ja-JP" sz="1000" b="1" dirty="0" smtClean="0">
                <a:latin typeface="Arial" panose="020B0604020202020204" pitchFamily="34" charset="0"/>
                <a:ea typeface="HGP創英角ｺﾞｼｯｸUB" pitchFamily="50" charset="-128"/>
                <a:cs typeface="Arial" panose="020B0604020202020204" pitchFamily="34" charset="0"/>
              </a:rPr>
              <a:t>512kbps</a:t>
            </a:r>
          </a:p>
          <a:p>
            <a:pPr>
              <a:lnSpc>
                <a:spcPct val="60000"/>
              </a:lnSpc>
              <a:spcBef>
                <a:spcPct val="50000"/>
              </a:spcBef>
            </a:pPr>
            <a:r>
              <a:rPr lang="en-US" altLang="ja-JP" sz="1000" b="1" dirty="0" smtClean="0">
                <a:latin typeface="Arial" panose="020B0604020202020204" pitchFamily="34" charset="0"/>
                <a:ea typeface="HGP創英角ｺﾞｼｯｸUB" pitchFamily="50" charset="-128"/>
                <a:cs typeface="Arial" panose="020B0604020202020204" pitchFamily="34" charset="0"/>
              </a:rPr>
              <a:t>256kbps</a:t>
            </a:r>
            <a:endParaRPr lang="en-US" altLang="ja-JP" sz="1000" b="1" dirty="0">
              <a:latin typeface="Arial" panose="020B0604020202020204" pitchFamily="34" charset="0"/>
              <a:ea typeface="HGP創英角ｺﾞｼｯｸUB" pitchFamily="50" charset="-128"/>
              <a:cs typeface="Arial" panose="020B0604020202020204" pitchFamily="34" charset="0"/>
            </a:endParaRPr>
          </a:p>
        </p:txBody>
      </p:sp>
      <p:sp>
        <p:nvSpPr>
          <p:cNvPr id="15" name="Text Box 14"/>
          <p:cNvSpPr txBox="1">
            <a:spLocks noChangeArrowheads="1"/>
          </p:cNvSpPr>
          <p:nvPr/>
        </p:nvSpPr>
        <p:spPr bwMode="auto">
          <a:xfrm>
            <a:off x="5486400" y="3485303"/>
            <a:ext cx="2667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000" dirty="0">
                <a:solidFill>
                  <a:srgbClr val="FF0000"/>
                </a:solidFill>
                <a:latin typeface="Arial" panose="020B0604020202020204" pitchFamily="34" charset="0"/>
                <a:ea typeface="HGP創英角ｺﾞｼｯｸUB" pitchFamily="50" charset="-128"/>
                <a:cs typeface="Arial" panose="020B0604020202020204" pitchFamily="34" charset="0"/>
              </a:rPr>
              <a:t>The following IP rate can be selected.</a:t>
            </a:r>
            <a:endParaRPr lang="ja-JP" altLang="en-US" sz="1000" dirty="0">
              <a:solidFill>
                <a:srgbClr val="FF0000"/>
              </a:solidFill>
              <a:latin typeface="Arial" panose="020B0604020202020204" pitchFamily="34" charset="0"/>
              <a:ea typeface="HGP創英角ｺﾞｼｯｸUB" pitchFamily="50" charset="-128"/>
              <a:cs typeface="Arial" panose="020B0604020202020204" pitchFamily="34" charset="0"/>
            </a:endParaRPr>
          </a:p>
          <a:p>
            <a:pPr algn="l">
              <a:spcBef>
                <a:spcPct val="50000"/>
              </a:spcBef>
            </a:pPr>
            <a:r>
              <a:rPr lang="en-US" altLang="ja-JP" sz="1000" dirty="0">
                <a:solidFill>
                  <a:srgbClr val="FF0000"/>
                </a:solidFill>
                <a:latin typeface="Arial" panose="020B0604020202020204" pitchFamily="34" charset="0"/>
                <a:ea typeface="HGP創英角ｺﾞｼｯｸUB" pitchFamily="50" charset="-128"/>
                <a:cs typeface="Arial" panose="020B0604020202020204" pitchFamily="34" charset="0"/>
              </a:rPr>
              <a:t>The factory default setting is </a:t>
            </a:r>
            <a:r>
              <a:rPr lang="ja-JP" altLang="en-US" sz="1000" dirty="0">
                <a:solidFill>
                  <a:srgbClr val="FF0000"/>
                </a:solidFill>
                <a:latin typeface="Arial" panose="020B0604020202020204" pitchFamily="34" charset="0"/>
                <a:ea typeface="HGP創英角ｺﾞｼｯｸUB" pitchFamily="50" charset="-128"/>
                <a:cs typeface="Arial" panose="020B0604020202020204" pitchFamily="34" charset="0"/>
              </a:rPr>
              <a:t>「</a:t>
            </a:r>
            <a:r>
              <a:rPr lang="en-US" altLang="ja-JP" sz="1000" dirty="0">
                <a:solidFill>
                  <a:srgbClr val="FF0000"/>
                </a:solidFill>
                <a:latin typeface="Arial" panose="020B0604020202020204" pitchFamily="34" charset="0"/>
                <a:ea typeface="HGP創英角ｺﾞｼｯｸUB" pitchFamily="50" charset="-128"/>
                <a:cs typeface="Arial" panose="020B0604020202020204" pitchFamily="34" charset="0"/>
              </a:rPr>
              <a:t>9M</a:t>
            </a:r>
            <a:r>
              <a:rPr lang="ja-JP" altLang="en-US" sz="1000" dirty="0">
                <a:solidFill>
                  <a:srgbClr val="FF0000"/>
                </a:solidFill>
                <a:latin typeface="Arial" panose="020B0604020202020204" pitchFamily="34" charset="0"/>
                <a:ea typeface="HGP創英角ｺﾞｼｯｸUB" pitchFamily="50" charset="-128"/>
                <a:cs typeface="Arial" panose="020B0604020202020204" pitchFamily="34" charset="0"/>
              </a:rPr>
              <a:t>」</a:t>
            </a:r>
            <a:r>
              <a:rPr lang="en-US" altLang="ja-JP" sz="1000" dirty="0">
                <a:solidFill>
                  <a:srgbClr val="FF0000"/>
                </a:solidFill>
                <a:latin typeface="Arial" panose="020B0604020202020204" pitchFamily="34" charset="0"/>
                <a:ea typeface="HGP創英角ｺﾞｼｯｸUB" pitchFamily="50" charset="-128"/>
                <a:cs typeface="Arial" panose="020B0604020202020204" pitchFamily="34" charset="0"/>
              </a:rPr>
              <a:t>.</a:t>
            </a:r>
            <a:endParaRPr lang="ja-JP" altLang="en-US" sz="1000" dirty="0">
              <a:solidFill>
                <a:srgbClr val="FF0000"/>
              </a:solidFill>
              <a:latin typeface="Arial" panose="020B0604020202020204" pitchFamily="34" charset="0"/>
              <a:ea typeface="HGP創英角ｺﾞｼｯｸUB" pitchFamily="50" charset="-128"/>
              <a:cs typeface="Arial" panose="020B0604020202020204" pitchFamily="34" charset="0"/>
            </a:endParaRPr>
          </a:p>
        </p:txBody>
      </p:sp>
      <p:sp>
        <p:nvSpPr>
          <p:cNvPr id="16" name="Text Box 15"/>
          <p:cNvSpPr txBox="1">
            <a:spLocks noChangeArrowheads="1"/>
          </p:cNvSpPr>
          <p:nvPr/>
        </p:nvSpPr>
        <p:spPr bwMode="auto">
          <a:xfrm>
            <a:off x="6934200" y="4018825"/>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b="1">
                <a:latin typeface="Arial" panose="020B0604020202020204" pitchFamily="34" charset="0"/>
                <a:ea typeface="HGP創英角ｺﾞｼｯｸUB" pitchFamily="50" charset="-128"/>
                <a:cs typeface="Arial" panose="020B0604020202020204" pitchFamily="34" charset="0"/>
              </a:rPr>
              <a:t>Factory Default</a:t>
            </a:r>
          </a:p>
        </p:txBody>
      </p:sp>
      <p:sp>
        <p:nvSpPr>
          <p:cNvPr id="17" name="Text Box 16"/>
          <p:cNvSpPr txBox="1">
            <a:spLocks noChangeArrowheads="1"/>
          </p:cNvSpPr>
          <p:nvPr/>
        </p:nvSpPr>
        <p:spPr bwMode="auto">
          <a:xfrm>
            <a:off x="7010400" y="4920525"/>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000" b="1">
                <a:latin typeface="Arial" panose="020B0604020202020204" pitchFamily="34" charset="0"/>
                <a:ea typeface="HGP創英角ｺﾞｼｯｸUB" pitchFamily="50" charset="-128"/>
                <a:cs typeface="Arial" panose="020B0604020202020204" pitchFamily="34" charset="0"/>
              </a:rPr>
              <a:t>Select specific IP rate based on contracted Internet line.</a:t>
            </a:r>
            <a:endParaRPr lang="ja-JP" altLang="en-US" sz="1000" b="1">
              <a:latin typeface="Arial" panose="020B0604020202020204" pitchFamily="34" charset="0"/>
              <a:ea typeface="HGP創英角ｺﾞｼｯｸUB" pitchFamily="50" charset="-128"/>
              <a:cs typeface="Arial" panose="020B0604020202020204" pitchFamily="34" charset="0"/>
            </a:endParaRPr>
          </a:p>
        </p:txBody>
      </p:sp>
      <p:sp>
        <p:nvSpPr>
          <p:cNvPr id="18" name="Line 17"/>
          <p:cNvSpPr>
            <a:spLocks noChangeShapeType="1"/>
          </p:cNvSpPr>
          <p:nvPr/>
        </p:nvSpPr>
        <p:spPr bwMode="auto">
          <a:xfrm flipH="1">
            <a:off x="6477000" y="41109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cs typeface="Arial" panose="020B0604020202020204" pitchFamily="34" charset="0"/>
            </a:endParaRPr>
          </a:p>
        </p:txBody>
      </p:sp>
      <p:sp>
        <p:nvSpPr>
          <p:cNvPr id="19" name="AutoShape 18"/>
          <p:cNvSpPr>
            <a:spLocks/>
          </p:cNvSpPr>
          <p:nvPr/>
        </p:nvSpPr>
        <p:spPr bwMode="auto">
          <a:xfrm>
            <a:off x="6553200" y="4224225"/>
            <a:ext cx="381000" cy="1981200"/>
          </a:xfrm>
          <a:prstGeom prst="rightBrace">
            <a:avLst>
              <a:gd name="adj1" fmla="val 4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990600" y="3909900"/>
            <a:ext cx="3733800" cy="252413"/>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AutoShape 20"/>
          <p:cNvSpPr>
            <a:spLocks noChangeArrowheads="1"/>
          </p:cNvSpPr>
          <p:nvPr/>
        </p:nvSpPr>
        <p:spPr bwMode="auto">
          <a:xfrm>
            <a:off x="4876800" y="3843225"/>
            <a:ext cx="381000" cy="381000"/>
          </a:xfrm>
          <a:prstGeom prst="leftArrow">
            <a:avLst>
              <a:gd name="adj1" fmla="val 50000"/>
              <a:gd name="adj2" fmla="val 25000"/>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Case Study (Actual Case Example)</a:t>
            </a:r>
            <a:endParaRPr lang="de-DE" altLang="ja-JP" sz="2800" kern="0" dirty="0" smtClean="0">
              <a:latin typeface="Arial Black" panose="020B0A04020102020204" pitchFamily="34" charset="0"/>
            </a:endParaRPr>
          </a:p>
        </p:txBody>
      </p:sp>
      <p:sp>
        <p:nvSpPr>
          <p:cNvPr id="5" name="Rectangle 2"/>
          <p:cNvSpPr>
            <a:spLocks noChangeArrowheads="1"/>
          </p:cNvSpPr>
          <p:nvPr/>
        </p:nvSpPr>
        <p:spPr bwMode="auto">
          <a:xfrm>
            <a:off x="4953000" y="1143000"/>
            <a:ext cx="3962400" cy="1447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00"/>
          </a:p>
        </p:txBody>
      </p:sp>
      <p:sp>
        <p:nvSpPr>
          <p:cNvPr id="6"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916" tIns="37458" rIns="74916" bIns="37458" anchor="ctr">
            <a:spAutoFit/>
          </a:bodyPr>
          <a:lstStyle/>
          <a:p>
            <a:endParaRPr lang="ja-JP" altLang="en-US"/>
          </a:p>
        </p:txBody>
      </p:sp>
      <p:sp>
        <p:nvSpPr>
          <p:cNvPr id="7" name="Text Box 6"/>
          <p:cNvSpPr txBox="1">
            <a:spLocks noChangeArrowheads="1"/>
          </p:cNvSpPr>
          <p:nvPr/>
        </p:nvSpPr>
        <p:spPr bwMode="auto">
          <a:xfrm>
            <a:off x="457200" y="865545"/>
            <a:ext cx="1524000" cy="37623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ja-JP" sz="1800" b="1" i="1">
                <a:solidFill>
                  <a:srgbClr val="0000FF"/>
                </a:solidFill>
                <a:latin typeface="Arial Black" pitchFamily="34" charset="0"/>
              </a:rPr>
              <a:t>Case 9</a:t>
            </a:r>
          </a:p>
        </p:txBody>
      </p:sp>
      <p:sp>
        <p:nvSpPr>
          <p:cNvPr id="8" name="Rectangle 7"/>
          <p:cNvSpPr>
            <a:spLocks noChangeArrowheads="1"/>
          </p:cNvSpPr>
          <p:nvPr/>
        </p:nvSpPr>
        <p:spPr bwMode="auto">
          <a:xfrm>
            <a:off x="457200" y="1551345"/>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r>
              <a:rPr lang="en-US" altLang="ja-JP" sz="1600" b="1" u="sng" dirty="0">
                <a:solidFill>
                  <a:srgbClr val="0000FF"/>
                </a:solidFill>
              </a:rPr>
              <a:t>Symptom</a:t>
            </a:r>
            <a:r>
              <a:rPr lang="en-US" altLang="ja-JP" sz="1600" dirty="0"/>
              <a:t> : Low Bandwidth</a:t>
            </a:r>
          </a:p>
          <a:p>
            <a:pPr lvl="1"/>
            <a:r>
              <a:rPr lang="en-US" altLang="ja-JP" sz="1400" dirty="0"/>
              <a:t>Site A to Site B = 2</a:t>
            </a:r>
            <a:r>
              <a:rPr lang="ja-JP" altLang="en-US" sz="1400" dirty="0"/>
              <a:t>～</a:t>
            </a:r>
            <a:r>
              <a:rPr lang="en-US" altLang="ja-JP" sz="1400" dirty="0"/>
              <a:t>6Mbps</a:t>
            </a:r>
          </a:p>
          <a:p>
            <a:pPr lvl="1"/>
            <a:r>
              <a:rPr lang="en-US" altLang="ja-JP" sz="1400" dirty="0">
                <a:solidFill>
                  <a:srgbClr val="FF0000"/>
                </a:solidFill>
              </a:rPr>
              <a:t>Site B to Site A = 1</a:t>
            </a:r>
            <a:r>
              <a:rPr lang="ja-JP" altLang="en-US" sz="1400" dirty="0">
                <a:solidFill>
                  <a:srgbClr val="FF0000"/>
                </a:solidFill>
              </a:rPr>
              <a:t>～</a:t>
            </a:r>
            <a:r>
              <a:rPr lang="en-US" altLang="ja-JP" sz="1400" dirty="0">
                <a:solidFill>
                  <a:srgbClr val="FF0000"/>
                </a:solidFill>
              </a:rPr>
              <a:t>2Mbps</a:t>
            </a:r>
          </a:p>
          <a:p>
            <a:pPr lvl="1"/>
            <a:endParaRPr lang="en-US" altLang="ja-JP" sz="900" dirty="0"/>
          </a:p>
          <a:p>
            <a:r>
              <a:rPr lang="en-US" altLang="ja-JP" sz="1600" b="1" u="sng" dirty="0">
                <a:solidFill>
                  <a:srgbClr val="0000FF"/>
                </a:solidFill>
              </a:rPr>
              <a:t>Cause</a:t>
            </a:r>
            <a:r>
              <a:rPr lang="en-US" altLang="ja-JP" sz="1600" dirty="0"/>
              <a:t> : </a:t>
            </a:r>
          </a:p>
          <a:p>
            <a:pPr>
              <a:buFont typeface="Wingdings" pitchFamily="2" charset="2"/>
              <a:buNone/>
            </a:pPr>
            <a:r>
              <a:rPr kumimoji="0" lang="en-US" altLang="ja-JP" sz="1600" dirty="0"/>
              <a:t>	Auto negotiation failed due to use of 10BASE-T Switching Hub </a:t>
            </a:r>
            <a:r>
              <a:rPr kumimoji="0" lang="en-US" altLang="ja-JP" sz="1200" dirty="0"/>
              <a:t>(Insufficient specification)</a:t>
            </a:r>
            <a:r>
              <a:rPr kumimoji="0" lang="en-US" altLang="ja-JP" sz="1600" dirty="0"/>
              <a:t>, system runs with 10Mbps half mode.</a:t>
            </a:r>
          </a:p>
          <a:p>
            <a:pPr>
              <a:buFont typeface="Wingdings" pitchFamily="2" charset="2"/>
              <a:buNone/>
            </a:pPr>
            <a:endParaRPr kumimoji="0" lang="en-US" altLang="ja-JP" sz="900" dirty="0"/>
          </a:p>
          <a:p>
            <a:r>
              <a:rPr kumimoji="0" lang="en-US" altLang="ja-JP" sz="1600" b="1" u="sng" dirty="0">
                <a:solidFill>
                  <a:srgbClr val="0000FF"/>
                </a:solidFill>
              </a:rPr>
              <a:t>Action</a:t>
            </a:r>
            <a:r>
              <a:rPr kumimoji="0" lang="en-US" altLang="ja-JP" sz="1600" dirty="0"/>
              <a:t> : Change Switching Hub to proper specification type. </a:t>
            </a:r>
            <a:r>
              <a:rPr kumimoji="0" lang="en-US" altLang="ja-JP" sz="1200" dirty="0"/>
              <a:t>(100BASE-TX)</a:t>
            </a:r>
            <a:r>
              <a:rPr kumimoji="0" lang="en-US" altLang="ja-JP" sz="1600" dirty="0"/>
              <a:t> </a:t>
            </a:r>
          </a:p>
          <a:p>
            <a:pPr lvl="1"/>
            <a:r>
              <a:rPr kumimoji="0" lang="en-US" altLang="ja-JP" sz="1400" dirty="0">
                <a:solidFill>
                  <a:srgbClr val="0000FF"/>
                </a:solidFill>
              </a:rPr>
              <a:t>Both Site A and Site B = 8.7Mbps with no loss</a:t>
            </a:r>
          </a:p>
        </p:txBody>
      </p:sp>
      <p:sp>
        <p:nvSpPr>
          <p:cNvPr id="9" name="Text Box 8"/>
          <p:cNvSpPr txBox="1">
            <a:spLocks noChangeArrowheads="1"/>
          </p:cNvSpPr>
          <p:nvPr/>
        </p:nvSpPr>
        <p:spPr bwMode="auto">
          <a:xfrm>
            <a:off x="5715000" y="1447800"/>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400" b="1" u="sng" dirty="0">
                <a:solidFill>
                  <a:srgbClr val="FF0000"/>
                </a:solidFill>
                <a:effectLst>
                  <a:outerShdw blurRad="38100" dist="38100" dir="2700000" algn="tl">
                    <a:srgbClr val="C0C0C0"/>
                  </a:outerShdw>
                </a:effectLst>
              </a:rPr>
              <a:t>One Point Advice</a:t>
            </a:r>
          </a:p>
        </p:txBody>
      </p:sp>
      <p:pic>
        <p:nvPicPr>
          <p:cNvPr id="10" name="Picture 9" descr="j04413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954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5105400" y="1828800"/>
            <a:ext cx="3657600"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l">
              <a:spcBef>
                <a:spcPct val="50000"/>
              </a:spcBef>
              <a:buFont typeface="Wingdings" panose="05000000000000000000" pitchFamily="2" charset="2"/>
              <a:buChar char="l"/>
            </a:pPr>
            <a:r>
              <a:rPr lang="ja-JP" altLang="en-US" sz="1050" dirty="0">
                <a:solidFill>
                  <a:srgbClr val="0000FF"/>
                </a:solidFill>
              </a:rPr>
              <a:t> </a:t>
            </a:r>
            <a:r>
              <a:rPr lang="en-US" altLang="ja-JP" sz="1050" dirty="0">
                <a:solidFill>
                  <a:srgbClr val="0000FF"/>
                </a:solidFill>
              </a:rPr>
              <a:t>Confirm equipment specification</a:t>
            </a:r>
          </a:p>
          <a:p>
            <a:pPr algn="l">
              <a:spcBef>
                <a:spcPct val="50000"/>
              </a:spcBef>
            </a:pPr>
            <a:r>
              <a:rPr lang="en-US" altLang="ja-JP" sz="800" dirty="0">
                <a:solidFill>
                  <a:srgbClr val="0000FF"/>
                </a:solidFill>
              </a:rPr>
              <a:t>  Recommended Switching Hub</a:t>
            </a:r>
          </a:p>
          <a:p>
            <a:pPr algn="r">
              <a:spcBef>
                <a:spcPct val="50000"/>
              </a:spcBef>
            </a:pPr>
            <a:r>
              <a:rPr lang="en-US" altLang="ja-JP" sz="800" dirty="0">
                <a:solidFill>
                  <a:srgbClr val="0000FF"/>
                </a:solidFill>
              </a:rPr>
              <a:t> = 100BASE-TX, 10BASE-T/100BASE-TX</a:t>
            </a:r>
          </a:p>
        </p:txBody>
      </p:sp>
      <p:sp>
        <p:nvSpPr>
          <p:cNvPr id="14" name="AutoShape 13"/>
          <p:cNvSpPr>
            <a:spLocks noChangeArrowheads="1"/>
          </p:cNvSpPr>
          <p:nvPr/>
        </p:nvSpPr>
        <p:spPr bwMode="auto">
          <a:xfrm>
            <a:off x="1265070" y="5092700"/>
            <a:ext cx="1481138" cy="865188"/>
          </a:xfrm>
          <a:prstGeom prst="cloudCallout">
            <a:avLst>
              <a:gd name="adj1" fmla="val -41648"/>
              <a:gd name="adj2" fmla="val 33301"/>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ja-JP" altLang="en-US" sz="1200" b="1" i="1">
                <a:ea typeface="HGP創英角ｺﾞｼｯｸUB" pitchFamily="50" charset="-128"/>
              </a:rPr>
              <a:t>Ｉｎｔｅｒｎｅｔ</a:t>
            </a:r>
          </a:p>
        </p:txBody>
      </p:sp>
      <p:sp>
        <p:nvSpPr>
          <p:cNvPr id="17" name="Text Box 16"/>
          <p:cNvSpPr txBox="1">
            <a:spLocks noChangeArrowheads="1"/>
          </p:cNvSpPr>
          <p:nvPr/>
        </p:nvSpPr>
        <p:spPr bwMode="auto">
          <a:xfrm>
            <a:off x="6244410" y="4983163"/>
            <a:ext cx="15986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ja-JP" sz="900" b="1" dirty="0">
                <a:ea typeface="HGP創英角ｺﾞｼｯｸUB" pitchFamily="50" charset="-128"/>
              </a:rPr>
              <a:t>HDVC Unit</a:t>
            </a:r>
          </a:p>
        </p:txBody>
      </p:sp>
      <p:sp>
        <p:nvSpPr>
          <p:cNvPr id="18" name="Text Box 17"/>
          <p:cNvSpPr txBox="1">
            <a:spLocks noChangeArrowheads="1"/>
          </p:cNvSpPr>
          <p:nvPr/>
        </p:nvSpPr>
        <p:spPr bwMode="auto">
          <a:xfrm>
            <a:off x="3485595" y="5715000"/>
            <a:ext cx="1066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ja-JP" sz="900" b="1" dirty="0">
                <a:ea typeface="HGP創英角ｺﾞｼｯｸUB" pitchFamily="50" charset="-128"/>
              </a:rPr>
              <a:t>Router</a:t>
            </a:r>
          </a:p>
        </p:txBody>
      </p:sp>
      <p:sp>
        <p:nvSpPr>
          <p:cNvPr id="19" name="Line 18"/>
          <p:cNvSpPr>
            <a:spLocks noChangeShapeType="1"/>
          </p:cNvSpPr>
          <p:nvPr/>
        </p:nvSpPr>
        <p:spPr bwMode="auto">
          <a:xfrm flipH="1">
            <a:off x="2746208" y="5516563"/>
            <a:ext cx="3406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p>
        </p:txBody>
      </p:sp>
      <p:pic>
        <p:nvPicPr>
          <p:cNvPr id="21" name="Picture 20" descr="j04289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475" y="5287963"/>
            <a:ext cx="479425" cy="425450"/>
          </a:xfrm>
          <a:prstGeom prst="rect">
            <a:avLst/>
          </a:prstGeom>
          <a:noFill/>
          <a:extLst>
            <a:ext uri="{909E8E84-426E-40DD-AFC4-6F175D3DCCD1}">
              <a14:hiddenFill xmlns:a14="http://schemas.microsoft.com/office/drawing/2010/main">
                <a:solidFill>
                  <a:srgbClr val="FFFFFF"/>
                </a:solidFill>
              </a14:hiddenFill>
            </a:ext>
          </a:extLst>
        </p:spPr>
      </p:pic>
      <p:sp>
        <p:nvSpPr>
          <p:cNvPr id="22" name="Line 21"/>
          <p:cNvSpPr>
            <a:spLocks noChangeShapeType="1"/>
          </p:cNvSpPr>
          <p:nvPr/>
        </p:nvSpPr>
        <p:spPr bwMode="auto">
          <a:xfrm flipH="1" flipV="1">
            <a:off x="5488274" y="5745163"/>
            <a:ext cx="210105" cy="2314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b="1"/>
          </a:p>
        </p:txBody>
      </p:sp>
      <p:sp>
        <p:nvSpPr>
          <p:cNvPr id="23" name="Text Box 22"/>
          <p:cNvSpPr txBox="1">
            <a:spLocks noChangeArrowheads="1"/>
          </p:cNvSpPr>
          <p:nvPr/>
        </p:nvSpPr>
        <p:spPr bwMode="auto">
          <a:xfrm>
            <a:off x="5025210" y="5950333"/>
            <a:ext cx="13716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ja-JP" sz="900" b="1" dirty="0">
                <a:solidFill>
                  <a:srgbClr val="FF0000"/>
                </a:solidFill>
                <a:ea typeface="HGP創英角ｺﾞｼｯｸUB" pitchFamily="50" charset="-128"/>
              </a:rPr>
              <a:t>Switching Hub</a:t>
            </a:r>
          </a:p>
        </p:txBody>
      </p:sp>
      <p:pic>
        <p:nvPicPr>
          <p:cNvPr id="24" name="Picture 23" descr="図 1 Cisco ISR 1800 シリーズ サービス統合型ルータ"/>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195" y="5334000"/>
            <a:ext cx="1392238" cy="3238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X_VC1600黒"/>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689" y="5299697"/>
            <a:ext cx="1815311" cy="50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19040</TotalTime>
  <Words>1981</Words>
  <Application>Microsoft Office PowerPoint</Application>
  <PresentationFormat>画面に合わせる (4:3)</PresentationFormat>
  <Paragraphs>522</Paragraphs>
  <Slides>24</Slides>
  <Notes>23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1_Standarddesign</vt:lpstr>
      <vt:lpstr>PowerPoint プレゼンテーション</vt:lpstr>
      <vt:lpstr>History of Revision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Panasonic HD映像コミュニケーションシステム</dc:title>
  <dc:creator>伊藤 重樹&lt;itou.shigeki@jp.panasonic.com&gt;</dc:creator>
  <cp:lastModifiedBy>全社標準ＰＣ</cp:lastModifiedBy>
  <cp:revision>1177</cp:revision>
  <cp:lastPrinted>2005-03-15T07:48:11Z</cp:lastPrinted>
  <dcterms:created xsi:type="dcterms:W3CDTF">2004-11-16T16:03:16Z</dcterms:created>
  <dcterms:modified xsi:type="dcterms:W3CDTF">2015-07-17T02:53:17Z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