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3" r:id="rId1"/>
  </p:sldMasterIdLst>
  <p:notesMasterIdLst>
    <p:notesMasterId r:id="rId12"/>
  </p:notesMasterIdLst>
  <p:handoutMasterIdLst>
    <p:handoutMasterId r:id="rId13"/>
  </p:handoutMasterIdLst>
  <p:sldIdLst>
    <p:sldId id="660" r:id="rId2"/>
    <p:sldId id="687" r:id="rId3"/>
    <p:sldId id="661" r:id="rId4"/>
    <p:sldId id="663" r:id="rId5"/>
    <p:sldId id="664" r:id="rId6"/>
    <p:sldId id="666" r:id="rId7"/>
    <p:sldId id="668" r:id="rId8"/>
    <p:sldId id="669" r:id="rId9"/>
    <p:sldId id="670" r:id="rId10"/>
    <p:sldId id="686" r:id="rId11"/>
  </p:sldIdLst>
  <p:sldSz cx="9144000" cy="6858000" type="screen4x3"/>
  <p:notesSz cx="6699250" cy="9836150"/>
  <p:custDataLst>
    <p:tags r:id="rId14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00FF"/>
    <a:srgbClr val="FFFFCC"/>
    <a:srgbClr val="FF99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422" autoAdjust="0"/>
    <p:restoredTop sz="94600" autoAdjust="0"/>
  </p:normalViewPr>
  <p:slideViewPr>
    <p:cSldViewPr snapToGrid="0">
      <p:cViewPr varScale="1">
        <p:scale>
          <a:sx n="110" d="100"/>
          <a:sy n="110" d="100"/>
        </p:scale>
        <p:origin x="-1224" y="-100"/>
      </p:cViewPr>
      <p:guideLst>
        <p:guide orient="horz" pos="3705"/>
        <p:guide orient="horz" pos="1185"/>
        <p:guide pos="254"/>
        <p:guide pos="2892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BDAA7F24-79FA-4A1A-A9D8-F381F80980B2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6696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noProof="0" smtClean="0"/>
              <a:t>Klicken Sie, um die Formate des Vorlagentextes zu bearbeiten</a:t>
            </a:r>
          </a:p>
          <a:p>
            <a:pPr lvl="1"/>
            <a:r>
              <a:rPr lang="en-GB" altLang="ja-JP" noProof="0" smtClean="0"/>
              <a:t>Zweite Ebene</a:t>
            </a:r>
          </a:p>
          <a:p>
            <a:pPr lvl="2"/>
            <a:r>
              <a:rPr lang="en-GB" altLang="ja-JP" noProof="0" smtClean="0"/>
              <a:t>Dritte Ebene</a:t>
            </a:r>
          </a:p>
          <a:p>
            <a:pPr lvl="3"/>
            <a:r>
              <a:rPr lang="en-GB" altLang="ja-JP" noProof="0" smtClean="0"/>
              <a:t>Vierte Ebene</a:t>
            </a:r>
          </a:p>
          <a:p>
            <a:pPr lvl="4"/>
            <a:r>
              <a:rPr lang="en-GB" altLang="ja-JP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D4EE3C52-B299-4082-AB9F-E4CDB873ED3A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77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732">
              <a:defRPr>
                <a:solidFill>
                  <a:schemeClr val="tx1"/>
                </a:solidFill>
                <a:latin typeface="Arial" charset="0"/>
              </a:defRPr>
            </a:lvl1pPr>
            <a:lvl2pPr marL="742758" indent="-285676" defTabSz="942732">
              <a:defRPr>
                <a:solidFill>
                  <a:schemeClr val="tx1"/>
                </a:solidFill>
                <a:latin typeface="Arial" charset="0"/>
              </a:defRPr>
            </a:lvl2pPr>
            <a:lvl3pPr marL="1142706" indent="-228541" defTabSz="942732">
              <a:defRPr>
                <a:solidFill>
                  <a:schemeClr val="tx1"/>
                </a:solidFill>
                <a:latin typeface="Arial" charset="0"/>
              </a:defRPr>
            </a:lvl3pPr>
            <a:lvl4pPr marL="1599789" indent="-228541" defTabSz="942732">
              <a:defRPr>
                <a:solidFill>
                  <a:schemeClr val="tx1"/>
                </a:solidFill>
                <a:latin typeface="Arial" charset="0"/>
              </a:defRPr>
            </a:lvl4pPr>
            <a:lvl5pPr marL="2056871" indent="-228541" defTabSz="942732">
              <a:defRPr>
                <a:solidFill>
                  <a:schemeClr val="tx1"/>
                </a:solidFill>
                <a:latin typeface="Arial" charset="0"/>
              </a:defRPr>
            </a:lvl5pPr>
            <a:lvl6pPr marL="2513953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36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18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01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>
                <a:solidFill>
                  <a:prstClr val="black"/>
                </a:solidFill>
              </a:rPr>
              <a:pPr/>
              <a:t>1</a:t>
            </a:fld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8188"/>
            <a:ext cx="4918075" cy="36877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5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6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7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8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F808-DC92-48B3-B483-C3334EF1BA6A}" type="slidenum">
              <a:rPr lang="en-GB" altLang="ja-JP" smtClean="0"/>
              <a:pPr/>
              <a:t>9</a:t>
            </a:fld>
            <a:endParaRPr lang="en-GB" altLang="ja-JP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immel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chatt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27075" y="1260475"/>
            <a:ext cx="6757988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en-US" altLang="ja-JP" noProof="0" smtClean="0"/>
              <a:t>Click to edit Master title style</a:t>
            </a:r>
            <a:endParaRPr lang="de-DE" altLang="ja-JP" noProof="0" smtClean="0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2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en-US" altLang="ja-JP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90773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 bwMode="auto">
          <a:xfrm>
            <a:off x="0" y="648677"/>
            <a:ext cx="9144000" cy="473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43150"/>
            <a:ext cx="9143999" cy="600075"/>
          </a:xfrm>
        </p:spPr>
        <p:txBody>
          <a:bodyPr/>
          <a:lstStyle>
            <a:lvl1pPr algn="ctr">
              <a:defRPr sz="36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 userDrawn="1"/>
        </p:nvCxnSpPr>
        <p:spPr bwMode="auto">
          <a:xfrm>
            <a:off x="0" y="648677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65356438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4" name="直線コネクタ 3"/>
          <p:cNvCxnSpPr/>
          <p:nvPr userDrawn="1"/>
        </p:nvCxnSpPr>
        <p:spPr bwMode="auto">
          <a:xfrm>
            <a:off x="16493" y="944694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19295655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cxnSp>
        <p:nvCxnSpPr>
          <p:cNvPr id="3" name="直線コネクタ 2"/>
          <p:cNvCxnSpPr/>
          <p:nvPr userDrawn="1"/>
        </p:nvCxnSpPr>
        <p:spPr bwMode="auto">
          <a:xfrm>
            <a:off x="91" y="957053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163170297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 bwMode="auto">
          <a:xfrm>
            <a:off x="0" y="942514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21909297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1003299"/>
            <a:ext cx="9144000" cy="543352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ja-JP" altLang="en-US" b="1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5" descr="Hintergrund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0"/>
          <a:stretch>
            <a:fillRect/>
          </a:stretch>
        </p:blipFill>
        <p:spPr bwMode="auto">
          <a:xfrm>
            <a:off x="0" y="6557658"/>
            <a:ext cx="9144000" cy="31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4" y="230188"/>
            <a:ext cx="842378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  <a:endParaRPr lang="de-DE" altLang="ja-JP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pic>
        <p:nvPicPr>
          <p:cNvPr id="1031" name="Picture 6" descr="schatten"/>
          <p:cNvPicPr>
            <a:picLocks noChangeAspect="1" noChangeArrowheads="1"/>
          </p:cNvPicPr>
          <p:nvPr userDrawn="1"/>
        </p:nvPicPr>
        <p:blipFill>
          <a:blip r:embed="rId8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823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 userDrawn="1"/>
        </p:nvSpPr>
        <p:spPr>
          <a:xfrm>
            <a:off x="23344" y="6581103"/>
            <a:ext cx="441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 Visual </a:t>
            </a:r>
            <a:r>
              <a:rPr kumimoji="1" lang="en-US" altLang="ja-JP" sz="1100" b="1" dirty="0" smtClean="0">
                <a:solidFill>
                  <a:schemeClr val="tx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Communication </a:t>
            </a:r>
            <a:r>
              <a:rPr kumimoji="1" lang="en-US" altLang="ja-JP" sz="11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</a:t>
            </a:r>
            <a:endParaRPr kumimoji="1" lang="ja-JP" altLang="en-US" sz="11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8" name="直線コネクタ 7"/>
          <p:cNvCxnSpPr/>
          <p:nvPr userDrawn="1"/>
        </p:nvCxnSpPr>
        <p:spPr bwMode="auto">
          <a:xfrm>
            <a:off x="-1227" y="960052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7" r:id="rId4"/>
    <p:sldLayoutId id="2147483728" r:id="rId5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Black" panose="020B0A04020102020204" pitchFamily="34" charset="0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1pPr>
      <a:lvl2pPr marL="381000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2pPr>
      <a:lvl3pPr marL="561975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3pPr>
      <a:lvl4pPr marL="752475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4pPr>
      <a:lvl5pPr marL="962025" indent="-2079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サブタイトル 2"/>
          <p:cNvSpPr>
            <a:spLocks noGrp="1"/>
          </p:cNvSpPr>
          <p:nvPr>
            <p:ph type="subTitle" sz="quarter" idx="1"/>
          </p:nvPr>
        </p:nvSpPr>
        <p:spPr>
          <a:xfrm>
            <a:off x="594220" y="1969486"/>
            <a:ext cx="7920000" cy="1800000"/>
          </a:xfrm>
        </p:spPr>
        <p:txBody>
          <a:bodyPr/>
          <a:lstStyle/>
          <a:p>
            <a:pPr algn="ctr"/>
            <a:r>
              <a:rPr lang="en-US" altLang="ja-JP" sz="3600" dirty="0" smtClean="0">
                <a:latin typeface="Arial Black" panose="020B0A04020102020204" pitchFamily="34" charset="0"/>
              </a:rPr>
              <a:t>Trouble Shooting</a:t>
            </a:r>
          </a:p>
        </p:txBody>
      </p:sp>
      <p:pic>
        <p:nvPicPr>
          <p:cNvPr id="12" name="Picture 4" descr="KX_VC1600黒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54" y="4713546"/>
            <a:ext cx="2308566" cy="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328230" y="226635"/>
            <a:ext cx="642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1. This document can be disclosed to Panasonic Sales Partners</a:t>
            </a:r>
            <a:r>
              <a:rPr lang="ja-JP" altLang="en-US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/>
            </a:r>
            <a:b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2. The specs might be changed without notice since it’s still under development.</a:t>
            </a:r>
            <a:endParaRPr lang="ja-JP" altLang="en-US" sz="12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430585" y="6084638"/>
            <a:ext cx="6008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 System Networks Co., Ltd.</a:t>
            </a:r>
          </a:p>
          <a:p>
            <a:r>
              <a:rPr kumimoji="1" lang="en-US" altLang="ja-JP" sz="14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Security System Business Division</a:t>
            </a:r>
            <a:endParaRPr kumimoji="1" lang="ja-JP" altLang="en-US" sz="14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17846" y="188641"/>
            <a:ext cx="2993216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ea typeface="HGP創英角ｺﾞｼｯｸUB" pitchFamily="50" charset="-128"/>
              </a:rPr>
              <a:t>For Panasonic Sales Company and Business Partner only</a:t>
            </a:r>
            <a:endParaRPr lang="ja-JP" altLang="en-US" sz="1400" b="1" dirty="0">
              <a:solidFill>
                <a:srgbClr val="FF0000"/>
              </a:solidFill>
              <a:ea typeface="HGP創英角ｺﾞｼｯｸUB" pitchFamily="50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38517" y="3207126"/>
            <a:ext cx="157390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ja-JP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Ver.4.00</a:t>
            </a:r>
            <a:endParaRPr lang="de-DE" altLang="ja-JP" sz="280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889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Hintergr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schatten"/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77108" y="2322786"/>
            <a:ext cx="622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dirty="0" smtClean="0"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Thank You !</a:t>
            </a:r>
            <a:endParaRPr kumimoji="1" lang="ja-JP" altLang="en-US" sz="7200" dirty="0"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KX_VC1600黒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19" y="4494726"/>
            <a:ext cx="2308566" cy="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1587205" y="5686073"/>
            <a:ext cx="6008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ja-JP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 System Networks Co., Ltd.</a:t>
            </a:r>
          </a:p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Security System Business Division</a:t>
            </a:r>
            <a:endParaRPr kumimoji="1" lang="ja-JP" altLang="en-US" sz="14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36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>
          <a:xfrm>
            <a:off x="371836" y="26999"/>
            <a:ext cx="8423783" cy="600075"/>
          </a:xfrm>
        </p:spPr>
        <p:txBody>
          <a:bodyPr/>
          <a:lstStyle/>
          <a:p>
            <a:pPr algn="ctr" eaLnBrk="1" hangingPunct="1"/>
            <a:r>
              <a:rPr lang="en-US" altLang="ja-JP" sz="2800" dirty="0" smtClean="0">
                <a:latin typeface="Arial Black" panose="020B0A04020102020204" pitchFamily="34" charset="0"/>
              </a:rPr>
              <a:t>History of Revision</a:t>
            </a:r>
            <a:endParaRPr lang="de-DE" altLang="ja-JP" sz="2800" dirty="0" smtClean="0">
              <a:latin typeface="Arial Black" panose="020B0A040201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1045"/>
              </p:ext>
            </p:extLst>
          </p:nvPr>
        </p:nvGraphicFramePr>
        <p:xfrm>
          <a:off x="398585" y="1556792"/>
          <a:ext cx="8409352" cy="1634432"/>
        </p:xfrm>
        <a:graphic>
          <a:graphicData uri="http://schemas.openxmlformats.org/drawingml/2006/table">
            <a:tbl>
              <a:tblPr firstRow="1" bandRow="1"/>
              <a:tblGrid>
                <a:gridCol w="1156677"/>
                <a:gridCol w="4212492"/>
                <a:gridCol w="1122180"/>
                <a:gridCol w="1918003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Doc.</a:t>
                      </a:r>
                      <a:r>
                        <a:rPr kumimoji="1" lang="en-US" altLang="ja-JP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Ver.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Contents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Date of Issue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465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Ver.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4.00/4.10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Issue of First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Edition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Nov. 2014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573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9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200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l"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919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22275" y="1371600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b="1" u="sng" dirty="0" smtClean="0">
                <a:cs typeface="Arial" panose="020B0604020202020204" pitchFamily="34" charset="0"/>
              </a:rPr>
              <a:t>1. Acquire detailed information of the trouble</a:t>
            </a: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ja-JP" altLang="en-US" sz="1100" dirty="0" smtClean="0"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cs typeface="Arial" panose="020B0604020202020204" pitchFamily="34" charset="0"/>
              </a:rPr>
              <a:t>Model Number and Firmware version. System and Network Configuration.</a:t>
            </a: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cs typeface="Arial" panose="020B0604020202020204" pitchFamily="34" charset="0"/>
              </a:rPr>
              <a:t>Detail of the Phenomenon, date and time when the problem is occurred.</a:t>
            </a: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cs typeface="Arial" panose="020B0604020202020204" pitchFamily="34" charset="0"/>
              </a:rPr>
              <a:t>Frequency of occurrence, site information and connection method. </a:t>
            </a: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cs typeface="Arial" panose="020B0604020202020204" pitchFamily="34" charset="0"/>
              </a:rPr>
              <a:t>Any others.</a:t>
            </a:r>
            <a:endParaRPr lang="ja-JP" altLang="en-US" sz="1100" dirty="0">
              <a:cs typeface="Arial" panose="020B06040202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22275" y="3001095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b="1" u="sng" dirty="0" smtClean="0">
                <a:cs typeface="Arial" panose="020B0604020202020204" pitchFamily="34" charset="0"/>
              </a:rPr>
              <a:t>2. Analysis of the trouble</a:t>
            </a: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ja-JP" altLang="en-US" sz="1100" dirty="0"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cs typeface="Arial" panose="020B0604020202020204" pitchFamily="34" charset="0"/>
              </a:rPr>
              <a:t>Confirm reproducibility.</a:t>
            </a:r>
            <a:endParaRPr lang="en-US" altLang="ja-JP" sz="1100" dirty="0">
              <a:cs typeface="Arial" panose="020B0604020202020204" pitchFamily="34" charset="0"/>
            </a:endParaRP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cs typeface="Arial" panose="020B0604020202020204" pitchFamily="34" charset="0"/>
              </a:rPr>
              <a:t>Confirm problem relations whether relating with Hardware or Network.</a:t>
            </a:r>
          </a:p>
          <a:p>
            <a:pPr marL="285750" eaLnBrk="1" hangingPunct="1">
              <a:buFont typeface="Wingdings" panose="05000000000000000000" pitchFamily="2" charset="2"/>
              <a:buChar char="l"/>
            </a:pPr>
            <a:endParaRPr lang="en-US" altLang="ja-JP" sz="1100" dirty="0">
              <a:cs typeface="Arial" panose="020B0604020202020204" pitchFamily="34" charset="0"/>
            </a:endParaRPr>
          </a:p>
          <a:p>
            <a:pPr marL="285750" eaLnBrk="1" hangingPunct="1"/>
            <a:r>
              <a:rPr lang="en-US" altLang="ja-JP" sz="1100" dirty="0" smtClean="0">
                <a:solidFill>
                  <a:srgbClr val="FF0000"/>
                </a:solidFill>
                <a:cs typeface="Arial" panose="020B0604020202020204" pitchFamily="34" charset="0"/>
              </a:rPr>
              <a:t>Note: </a:t>
            </a:r>
            <a:r>
              <a:rPr lang="en-US" altLang="ja-JP" sz="1100" dirty="0" smtClean="0">
                <a:cs typeface="Arial" panose="020B0604020202020204" pitchFamily="34" charset="0"/>
              </a:rPr>
              <a:t>In case of sort-time noise of Video / Audio, there is possibility that it is relating with insufficient Bandwidth or delay. 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22275" y="4613010"/>
            <a:ext cx="8229600" cy="1066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eaLnBrk="1" hangingPunct="1"/>
            <a:endParaRPr lang="en-US" altLang="ja-JP" sz="1800" u="sng" dirty="0" smtClean="0">
              <a:latin typeface="ＭＳ Ｐゴシック" pitchFamily="50" charset="-128"/>
            </a:endParaRPr>
          </a:p>
          <a:p>
            <a:pPr eaLnBrk="1" hangingPunct="1"/>
            <a:r>
              <a:rPr lang="en-US" altLang="ja-JP" sz="1800" b="1" u="sng" dirty="0" smtClean="0">
                <a:cs typeface="Arial" panose="020B0604020202020204" pitchFamily="34" charset="0"/>
              </a:rPr>
              <a:t>3. Acquirement of History Logs from HDVC, MPCS</a:t>
            </a:r>
            <a:endParaRPr lang="en-US" altLang="ja-JP" sz="1800" b="1" u="sng" dirty="0">
              <a:cs typeface="Arial" panose="020B0604020202020204" pitchFamily="34" charset="0"/>
            </a:endParaRP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ja-JP" altLang="en-US" sz="1100" dirty="0"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cs typeface="Arial" panose="020B0604020202020204" pitchFamily="34" charset="0"/>
              </a:rPr>
              <a:t>It possible to acquire through the Web Console.</a:t>
            </a:r>
          </a:p>
          <a:p>
            <a:pPr marL="914400" lvl="1" indent="-171450" eaLnBrk="1" hangingPunct="1">
              <a:buFont typeface="Wingdings" panose="05000000000000000000" pitchFamily="2" charset="2"/>
              <a:buChar char="ü"/>
            </a:pPr>
            <a:r>
              <a:rPr lang="en-US" altLang="ja-JP" sz="1000" dirty="0" smtClean="0">
                <a:cs typeface="Arial" panose="020B0604020202020204" pitchFamily="34" charset="0"/>
              </a:rPr>
              <a:t>Depends on hardware and Network Environmental, it is possible remote access.</a:t>
            </a:r>
          </a:p>
          <a:p>
            <a:pPr marL="914400" lvl="1" indent="-171450" eaLnBrk="1" hangingPunct="1">
              <a:buFont typeface="Wingdings" panose="05000000000000000000" pitchFamily="2" charset="2"/>
              <a:buChar char="ü"/>
            </a:pPr>
            <a:endParaRPr lang="en-US" altLang="ja-JP" sz="1000" dirty="0">
              <a:cs typeface="Arial" panose="020B0604020202020204" pitchFamily="34" charset="0"/>
            </a:endParaRP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cs typeface="Arial" panose="020B0604020202020204" pitchFamily="34" charset="0"/>
              </a:rPr>
              <a:t>Also possible to acquire by using USB Flash Memory.</a:t>
            </a:r>
          </a:p>
          <a:p>
            <a:pPr marL="285750" eaLnBrk="1" hangingPunct="1">
              <a:buFont typeface="Wingdings" panose="05000000000000000000" pitchFamily="2" charset="2"/>
              <a:buChar char="l"/>
            </a:pPr>
            <a:endParaRPr lang="en-US" altLang="ja-JP" sz="1100" b="1" dirty="0">
              <a:solidFill>
                <a:srgbClr val="FF0000"/>
              </a:solidFill>
              <a:latin typeface="ＭＳ Ｐゴシック" pitchFamily="50" charset="-128"/>
              <a:cs typeface="Arial" panose="020B0604020202020204" pitchFamily="34" charset="0"/>
            </a:endParaRPr>
          </a:p>
          <a:p>
            <a:pPr marL="285750" eaLnBrk="1" hangingPunct="1">
              <a:buFont typeface="Wingdings" panose="05000000000000000000" pitchFamily="2" charset="2"/>
              <a:buChar char="l"/>
            </a:pPr>
            <a:endParaRPr lang="en-US" altLang="ja-JP" sz="1100" b="1" dirty="0" smtClean="0">
              <a:solidFill>
                <a:srgbClr val="FF0000"/>
              </a:solidFill>
              <a:latin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73113" y="2620095"/>
            <a:ext cx="774700" cy="381000"/>
          </a:xfrm>
          <a:prstGeom prst="downArrow">
            <a:avLst>
              <a:gd name="adj1" fmla="val 50000"/>
              <a:gd name="adj2" fmla="val 5576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1050" dirty="0">
              <a:latin typeface="ＭＳ Ｐゴシック" panose="020B0600070205080204" pitchFamily="50" charset="-128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73113" y="4144095"/>
            <a:ext cx="774700" cy="381000"/>
          </a:xfrm>
          <a:prstGeom prst="downArrow">
            <a:avLst>
              <a:gd name="adj1" fmla="val 50000"/>
              <a:gd name="adj2" fmla="val 53718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1050" dirty="0">
              <a:latin typeface="ＭＳ Ｐゴシック" panose="020B0600070205080204" pitchFamily="50" charset="-128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2275" y="5779470"/>
            <a:ext cx="827246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Note: </a:t>
            </a:r>
            <a:r>
              <a:rPr lang="ja-JP" altLang="en-US" sz="1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ja-JP" altLang="en-US" sz="10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ja-JP" sz="1000" b="1" dirty="0" smtClean="0">
                <a:cs typeface="Arial" panose="020B0604020202020204" pitchFamily="34" charset="0"/>
              </a:rPr>
              <a:t>In case of the system with NAT Traversal Service connection and MPCS, it may not be used remote access.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ja-JP" sz="1000" b="1" dirty="0" smtClean="0">
                <a:cs typeface="Arial" panose="020B0604020202020204" pitchFamily="34" charset="0"/>
              </a:rPr>
              <a:t>Please grasp history logs at onsite.</a:t>
            </a:r>
            <a:endParaRPr lang="ja-JP" altLang="en-US" sz="1000" b="1" dirty="0">
              <a:cs typeface="Arial" panose="020B0604020202020204" pitchFamily="34" charset="0"/>
            </a:endParaRPr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4413735" y="5337900"/>
            <a:ext cx="665163" cy="264360"/>
            <a:chOff x="3288" y="2739"/>
            <a:chExt cx="613" cy="225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311" y="2739"/>
              <a:ext cx="168" cy="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sz="1050" dirty="0">
                <a:latin typeface="ＭＳ Ｐゴシック" panose="020B0600070205080204" pitchFamily="50" charset="-128"/>
              </a:endParaRPr>
            </a:p>
          </p:txBody>
        </p:sp>
        <p:pic>
          <p:nvPicPr>
            <p:cNvPr id="15" name="Picture 17" descr="img1024137744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772"/>
              <a:ext cx="61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354" descr="MC90043484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616940"/>
            <a:ext cx="922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46" y="5003193"/>
            <a:ext cx="1443833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Basic Procedure of Trouble Shooting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80988" y="836235"/>
            <a:ext cx="84359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is basic trouble shooting procedure.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548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912838"/>
              </p:ext>
            </p:extLst>
          </p:nvPr>
        </p:nvGraphicFramePr>
        <p:xfrm>
          <a:off x="381000" y="1326660"/>
          <a:ext cx="8382000" cy="3620690"/>
        </p:xfrm>
        <a:graphic>
          <a:graphicData uri="http://schemas.openxmlformats.org/drawingml/2006/table">
            <a:tbl>
              <a:tblPr/>
              <a:tblGrid>
                <a:gridCol w="1600200"/>
                <a:gridCol w="1524000"/>
                <a:gridCol w="1066800"/>
                <a:gridCol w="4191000"/>
              </a:tblGrid>
              <a:tr h="4319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Method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Type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31998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HD Visual Communication System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USB Flash Memory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Onsite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Most easy way to acquire history logs. It is better way when LAN connection impossible with PC.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7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Web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Console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Onsite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Utilize this method in case of NAT Traversal Service connection site and IP mode with Static NAT setting site.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7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Remote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Remote access can be made with INTRANET and VPN environmental.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98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Multi-point Connection Software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(MPCS)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Web Console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Onsite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Utilize this method in case of NAT Traversal Service connection.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7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Remote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Remote access can be made with INTRANET and VPN environmental.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Acquirement of History Logs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80988" y="836235"/>
            <a:ext cx="8651875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followings are acquirement method of History Logs.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7666892" y="5829545"/>
            <a:ext cx="394311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" descr="E:\Documents and Settings\yuko_narimatsu\デスクトップ\memory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31" y="5520463"/>
            <a:ext cx="56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46" y="5472093"/>
            <a:ext cx="1443833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角丸四角形 19"/>
          <p:cNvSpPr/>
          <p:nvPr/>
        </p:nvSpPr>
        <p:spPr bwMode="auto">
          <a:xfrm>
            <a:off x="2287892" y="5498357"/>
            <a:ext cx="1542144" cy="19123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4039275" y="5507765"/>
            <a:ext cx="540000" cy="638318"/>
          </a:xfrm>
          <a:custGeom>
            <a:avLst/>
            <a:gdLst>
              <a:gd name="T0" fmla="*/ 0 w 93"/>
              <a:gd name="T1" fmla="*/ 0 h 149"/>
              <a:gd name="T2" fmla="*/ 0 w 93"/>
              <a:gd name="T3" fmla="*/ 649287 h 149"/>
              <a:gd name="T4" fmla="*/ 138112 w 93"/>
              <a:gd name="T5" fmla="*/ 649287 h 149"/>
              <a:gd name="T6" fmla="*/ 0 60000 65536"/>
              <a:gd name="T7" fmla="*/ 0 60000 65536"/>
              <a:gd name="T8" fmla="*/ 0 60000 65536"/>
              <a:gd name="T9" fmla="*/ 0 w 93"/>
              <a:gd name="T10" fmla="*/ 0 h 149"/>
              <a:gd name="T11" fmla="*/ 93 w 93"/>
              <a:gd name="T12" fmla="*/ 149 h 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49">
                <a:moveTo>
                  <a:pt x="0" y="0"/>
                </a:moveTo>
                <a:lnTo>
                  <a:pt x="0" y="149"/>
                </a:lnTo>
                <a:lnTo>
                  <a:pt x="93" y="14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 flipH="1">
            <a:off x="2006549" y="5507765"/>
            <a:ext cx="153451" cy="638318"/>
          </a:xfrm>
          <a:custGeom>
            <a:avLst/>
            <a:gdLst>
              <a:gd name="T0" fmla="*/ 0 w 93"/>
              <a:gd name="T1" fmla="*/ 0 h 149"/>
              <a:gd name="T2" fmla="*/ 0 w 93"/>
              <a:gd name="T3" fmla="*/ 617537 h 149"/>
              <a:gd name="T4" fmla="*/ 163512 w 93"/>
              <a:gd name="T5" fmla="*/ 617537 h 149"/>
              <a:gd name="T6" fmla="*/ 0 60000 65536"/>
              <a:gd name="T7" fmla="*/ 0 60000 65536"/>
              <a:gd name="T8" fmla="*/ 0 60000 65536"/>
              <a:gd name="T9" fmla="*/ 0 w 93"/>
              <a:gd name="T10" fmla="*/ 0 h 149"/>
              <a:gd name="T11" fmla="*/ 93 w 93"/>
              <a:gd name="T12" fmla="*/ 149 h 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49">
                <a:moveTo>
                  <a:pt x="0" y="0"/>
                </a:moveTo>
                <a:lnTo>
                  <a:pt x="0" y="149"/>
                </a:lnTo>
                <a:lnTo>
                  <a:pt x="93" y="14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1611511" y="5633678"/>
            <a:ext cx="54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4044283" y="5603030"/>
            <a:ext cx="54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96947" y="6076230"/>
            <a:ext cx="1043876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Access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838838" y="6013558"/>
            <a:ext cx="9220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kumimoji="0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  <a:p>
            <a:pPr algn="ctr"/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(Onsite)</a:t>
            </a:r>
            <a:endParaRPr kumimoji="0" lang="en-US" altLang="ja-JP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6509" y="5498357"/>
            <a:ext cx="285752" cy="23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6399" y="5451467"/>
            <a:ext cx="285752" cy="23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21"/>
          <p:cNvSpPr>
            <a:spLocks/>
          </p:cNvSpPr>
          <p:nvPr/>
        </p:nvSpPr>
        <p:spPr bwMode="auto">
          <a:xfrm>
            <a:off x="4062722" y="5634780"/>
            <a:ext cx="498116" cy="501016"/>
          </a:xfrm>
          <a:custGeom>
            <a:avLst/>
            <a:gdLst>
              <a:gd name="T0" fmla="*/ 304300 w 305"/>
              <a:gd name="T1" fmla="*/ 339725 h 217"/>
              <a:gd name="T2" fmla="*/ 52466 w 305"/>
              <a:gd name="T3" fmla="*/ 295275 h 217"/>
              <a:gd name="T4" fmla="*/ 67456 w 305"/>
              <a:gd name="T5" fmla="*/ 44450 h 217"/>
              <a:gd name="T6" fmla="*/ 457200 w 305"/>
              <a:gd name="T7" fmla="*/ 30163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305"/>
              <a:gd name="T13" fmla="*/ 0 h 217"/>
              <a:gd name="T14" fmla="*/ 305 w 305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5" h="217">
                <a:moveTo>
                  <a:pt x="203" y="214"/>
                </a:moveTo>
                <a:cubicBezTo>
                  <a:pt x="175" y="209"/>
                  <a:pt x="61" y="217"/>
                  <a:pt x="35" y="186"/>
                </a:cubicBezTo>
                <a:cubicBezTo>
                  <a:pt x="9" y="155"/>
                  <a:pt x="0" y="56"/>
                  <a:pt x="45" y="28"/>
                </a:cubicBezTo>
                <a:cubicBezTo>
                  <a:pt x="90" y="0"/>
                  <a:pt x="251" y="21"/>
                  <a:pt x="305" y="1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フリーフォーム 39"/>
          <p:cNvSpPr/>
          <p:nvPr/>
        </p:nvSpPr>
        <p:spPr bwMode="auto">
          <a:xfrm>
            <a:off x="1808091" y="5570530"/>
            <a:ext cx="2752747" cy="487760"/>
          </a:xfrm>
          <a:custGeom>
            <a:avLst/>
            <a:gdLst>
              <a:gd name="connsiteX0" fmla="*/ 0 w 4306277"/>
              <a:gd name="connsiteY0" fmla="*/ 1279172 h 1286987"/>
              <a:gd name="connsiteX1" fmla="*/ 312616 w 4306277"/>
              <a:gd name="connsiteY1" fmla="*/ 1271357 h 1286987"/>
              <a:gd name="connsiteX2" fmla="*/ 382954 w 4306277"/>
              <a:gd name="connsiteY2" fmla="*/ 1138495 h 1286987"/>
              <a:gd name="connsiteX3" fmla="*/ 382954 w 4306277"/>
              <a:gd name="connsiteY3" fmla="*/ 739911 h 1286987"/>
              <a:gd name="connsiteX4" fmla="*/ 375139 w 4306277"/>
              <a:gd name="connsiteY4" fmla="*/ 411665 h 1286987"/>
              <a:gd name="connsiteX5" fmla="*/ 656493 w 4306277"/>
              <a:gd name="connsiteY5" fmla="*/ 52157 h 1286987"/>
              <a:gd name="connsiteX6" fmla="*/ 2141416 w 4306277"/>
              <a:gd name="connsiteY6" fmla="*/ 5265 h 1286987"/>
              <a:gd name="connsiteX7" fmla="*/ 3454400 w 4306277"/>
              <a:gd name="connsiteY7" fmla="*/ 44341 h 1286987"/>
              <a:gd name="connsiteX8" fmla="*/ 3735754 w 4306277"/>
              <a:gd name="connsiteY8" fmla="*/ 388218 h 1286987"/>
              <a:gd name="connsiteX9" fmla="*/ 3938954 w 4306277"/>
              <a:gd name="connsiteY9" fmla="*/ 450741 h 1286987"/>
              <a:gd name="connsiteX10" fmla="*/ 4306277 w 4306277"/>
              <a:gd name="connsiteY10" fmla="*/ 419480 h 128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6277" h="1286987">
                <a:moveTo>
                  <a:pt x="0" y="1279172"/>
                </a:moveTo>
                <a:cubicBezTo>
                  <a:pt x="124395" y="1286987"/>
                  <a:pt x="248790" y="1294803"/>
                  <a:pt x="312616" y="1271357"/>
                </a:cubicBezTo>
                <a:cubicBezTo>
                  <a:pt x="376442" y="1247911"/>
                  <a:pt x="371231" y="1227069"/>
                  <a:pt x="382954" y="1138495"/>
                </a:cubicBezTo>
                <a:cubicBezTo>
                  <a:pt x="394677" y="1049921"/>
                  <a:pt x="384257" y="861049"/>
                  <a:pt x="382954" y="739911"/>
                </a:cubicBezTo>
                <a:cubicBezTo>
                  <a:pt x="381652" y="618773"/>
                  <a:pt x="329549" y="526291"/>
                  <a:pt x="375139" y="411665"/>
                </a:cubicBezTo>
                <a:cubicBezTo>
                  <a:pt x="420729" y="297039"/>
                  <a:pt x="362113" y="119890"/>
                  <a:pt x="656493" y="52157"/>
                </a:cubicBezTo>
                <a:cubicBezTo>
                  <a:pt x="950873" y="-15576"/>
                  <a:pt x="1675098" y="6568"/>
                  <a:pt x="2141416" y="5265"/>
                </a:cubicBezTo>
                <a:cubicBezTo>
                  <a:pt x="2607734" y="3962"/>
                  <a:pt x="3188677" y="-19485"/>
                  <a:pt x="3454400" y="44341"/>
                </a:cubicBezTo>
                <a:cubicBezTo>
                  <a:pt x="3720123" y="108167"/>
                  <a:pt x="3654995" y="320485"/>
                  <a:pt x="3735754" y="388218"/>
                </a:cubicBezTo>
                <a:cubicBezTo>
                  <a:pt x="3816513" y="455951"/>
                  <a:pt x="3843867" y="445531"/>
                  <a:pt x="3938954" y="450741"/>
                </a:cubicBezTo>
                <a:cubicBezTo>
                  <a:pt x="4034041" y="455951"/>
                  <a:pt x="4170159" y="437715"/>
                  <a:pt x="4306277" y="41948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" name="図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38" y="5256020"/>
            <a:ext cx="1443833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図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0" y="5278056"/>
            <a:ext cx="1443833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直線コネクタ 42"/>
          <p:cNvCxnSpPr/>
          <p:nvPr/>
        </p:nvCxnSpPr>
        <p:spPr bwMode="auto">
          <a:xfrm>
            <a:off x="6002215" y="5111262"/>
            <a:ext cx="0" cy="12716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7705701" y="6131130"/>
            <a:ext cx="1236236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 Flash Memory</a:t>
            </a:r>
            <a:endParaRPr kumimoji="0" lang="en-US" altLang="ja-JP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84904" y="5021175"/>
            <a:ext cx="5563468" cy="28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 the Web Console (Both Remote and Onsite)</a:t>
            </a:r>
            <a:endParaRPr kumimoji="1" lang="ja-JP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6072554" y="5025090"/>
            <a:ext cx="2694728" cy="28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USB Flash Memory (Onsite only)</a:t>
            </a:r>
            <a:endParaRPr kumimoji="1" lang="ja-JP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01" y="5864540"/>
            <a:ext cx="604579" cy="45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92" y="5856725"/>
            <a:ext cx="604579" cy="45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369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905000"/>
            <a:ext cx="415925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1148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 rot="5400000">
            <a:off x="786520" y="3087347"/>
            <a:ext cx="609600" cy="264206"/>
            <a:chOff x="3288" y="2709"/>
            <a:chExt cx="613" cy="286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492" y="2709"/>
              <a:ext cx="183" cy="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sz="1050" dirty="0">
                <a:latin typeface="ＭＳ Ｐゴシック" panose="020B0600070205080204" pitchFamily="50" charset="-128"/>
              </a:endParaRPr>
            </a:p>
          </p:txBody>
        </p:sp>
        <p:pic>
          <p:nvPicPr>
            <p:cNvPr id="10" name="Picture 8" descr="img1024137744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772"/>
              <a:ext cx="61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58345" y="1516200"/>
            <a:ext cx="4049604" cy="172354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600" u="sng" dirty="0" smtClean="0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[ Procedure ]</a:t>
            </a:r>
            <a:r>
              <a:rPr lang="ja-JP" altLang="en-US" dirty="0">
                <a:cs typeface="Arial" panose="020B0604020202020204" pitchFamily="34" charset="0"/>
              </a:rPr>
              <a:t/>
            </a:r>
            <a:br>
              <a:rPr lang="ja-JP" altLang="en-US" dirty="0">
                <a:cs typeface="Arial" panose="020B0604020202020204" pitchFamily="34" charset="0"/>
              </a:rPr>
            </a:br>
            <a:r>
              <a:rPr lang="en-US" altLang="ja-JP" dirty="0" smtClean="0">
                <a:cs typeface="Arial" panose="020B0604020202020204" pitchFamily="34" charset="0"/>
              </a:rPr>
              <a:t>1. Insert USB Flash Memory to HDVC.</a:t>
            </a:r>
            <a:endParaRPr lang="ja-JP" altLang="en-US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ja-JP" dirty="0" smtClean="0">
                <a:cs typeface="Arial" panose="020B0604020202020204" pitchFamily="34" charset="0"/>
              </a:rPr>
              <a:t>2. Go to “Menu” =&gt; “Settings” =&gt; “Admin Login” =&gt; “Data Export”.</a:t>
            </a:r>
            <a:r>
              <a:rPr lang="ja-JP" altLang="en-US" dirty="0">
                <a:cs typeface="Arial" panose="020B0604020202020204" pitchFamily="34" charset="0"/>
              </a:rPr>
              <a:t>　</a:t>
            </a:r>
            <a:endParaRPr lang="en-US" altLang="ja-JP" dirty="0" smtClean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ja-JP" dirty="0" smtClean="0">
                <a:cs typeface="Arial" panose="020B0604020202020204" pitchFamily="34" charset="0"/>
              </a:rPr>
              <a:t>3. Select “USB”, then save the logs.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ja-JP" dirty="0" smtClean="0">
                <a:cs typeface="Arial" panose="020B0604020202020204" pitchFamily="34" charset="0"/>
              </a:rPr>
              <a:t>4. Remove USB Flash Memory after confirming data backup succeeded.</a:t>
            </a:r>
            <a:endParaRPr lang="ja-JP" altLang="en-US" dirty="0">
              <a:cs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69950" y="2362200"/>
            <a:ext cx="422275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1050" dirty="0">
              <a:latin typeface="ＭＳ Ｐゴシック" panose="020B0600070205080204" pitchFamily="50" charset="-12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34623" y="1693980"/>
            <a:ext cx="14540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000" b="1" dirty="0" smtClean="0">
                <a:cs typeface="Arial" panose="020B0604020202020204" pitchFamily="34" charset="0"/>
              </a:rPr>
              <a:t>Back Side</a:t>
            </a:r>
            <a:endParaRPr lang="ja-JP" altLang="en-US" sz="1000" b="1" dirty="0">
              <a:cs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266825" y="3048000"/>
            <a:ext cx="1171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000" b="1" dirty="0" smtClean="0">
                <a:cs typeface="Arial" panose="020B0604020202020204" pitchFamily="34" charset="0"/>
              </a:rPr>
              <a:t>USB Flash Memory</a:t>
            </a:r>
            <a:endParaRPr lang="ja-JP" altLang="en-US" sz="1000" b="1" dirty="0">
              <a:cs typeface="Arial" panose="020B0604020202020204" pitchFamily="34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1081088" y="2590800"/>
            <a:ext cx="0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736115" y="3663465"/>
            <a:ext cx="42828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Downloaded File name will be as follows.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ja-JP" sz="1400" b="1" dirty="0" smtClean="0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[ File Name ] </a:t>
            </a: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1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hdvclogall</a:t>
            </a:r>
            <a:r>
              <a:rPr kumimoji="1" lang="en-US" altLang="ja-JP" sz="11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_&lt;version&gt;_&lt;IP address&gt;_</a:t>
            </a:r>
            <a:r>
              <a:rPr kumimoji="1" lang="en-US" altLang="ja-JP" sz="11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YYMMDD_HHMISS.tar </a:t>
            </a:r>
            <a:r>
              <a:rPr kumimoji="1" lang="en-US" altLang="ja-JP" sz="11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kumimoji="1"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(Compressed File)</a:t>
            </a:r>
            <a:endParaRPr lang="ja-JP" altLang="en-US" sz="12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Log Acquirement by USB Flash Memory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80988" y="844050"/>
            <a:ext cx="8651875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followings are Log acquirement procedure by using USB Flash Memory.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128"/>
          <p:cNvSpPr txBox="1">
            <a:spLocks noChangeArrowheads="1"/>
          </p:cNvSpPr>
          <p:nvPr/>
        </p:nvSpPr>
        <p:spPr bwMode="auto">
          <a:xfrm>
            <a:off x="4839690" y="4968480"/>
            <a:ext cx="3905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buClr>
                <a:schemeClr val="tx2"/>
              </a:buClr>
            </a:pPr>
            <a:r>
              <a:rPr kumimoji="1" lang="en-US" altLang="ja-JP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USB Mass Storage Class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FAT16/FAT32 Format) </a:t>
            </a: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</a:p>
          <a:p>
            <a:pPr algn="just" eaLnBrk="1" hangingPunct="1">
              <a:buClr>
                <a:schemeClr val="tx2"/>
              </a:buClr>
            </a:pPr>
            <a:endParaRPr kumimoji="1" lang="en-US" altLang="ja-JP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tx2"/>
              </a:buClr>
            </a:pP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USB Flash Memory can not be used.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U3 Smart Drive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USB Flash Memory with Security function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Formatted by NTFS type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LUN (Logical Unit Number)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Partition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Inefficient Memory Capacity (Required more than 5M Byte)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3631" y="4525108"/>
            <a:ext cx="8518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/>
              <a:t>Data Export</a:t>
            </a:r>
            <a:endParaRPr kumimoji="1" lang="ja-JP" altLang="en-US" sz="900" b="1" dirty="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42913" y="4525108"/>
            <a:ext cx="990600" cy="230832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105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9023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93" y="1729606"/>
            <a:ext cx="3993540" cy="26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8398105" y="1661384"/>
            <a:ext cx="315668" cy="291386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1050" dirty="0">
              <a:latin typeface="ＭＳ Ｐゴシック" panose="020B0600070205080204" pitchFamily="50" charset="-128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8658083" y="1697437"/>
            <a:ext cx="342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①</a:t>
            </a: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4650162" y="2680733"/>
            <a:ext cx="992554" cy="279987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1050" dirty="0">
              <a:latin typeface="ＭＳ Ｐゴシック" panose="020B0600070205080204" pitchFamily="50" charset="-128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55950" y="2663407"/>
            <a:ext cx="342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②</a:t>
            </a: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6764163" y="3978085"/>
            <a:ext cx="788194" cy="225667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1050" dirty="0">
              <a:latin typeface="ＭＳ Ｐゴシック" panose="020B0600070205080204" pitchFamily="50" charset="-128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621719" y="3926753"/>
            <a:ext cx="342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③</a:t>
            </a: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>
            <a:off x="5509854" y="1952769"/>
            <a:ext cx="2888250" cy="727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5306655" y="2963796"/>
            <a:ext cx="1563077" cy="10142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04126" y="1772840"/>
            <a:ext cx="4064328" cy="1490160"/>
            <a:chOff x="-810128" y="4093894"/>
            <a:chExt cx="4754140" cy="174307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51" y="4093894"/>
              <a:ext cx="3735161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0128" y="4097491"/>
              <a:ext cx="1010653" cy="172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Log Acquirement Through Web Console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80988" y="844050"/>
            <a:ext cx="8651875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followings are Log acquirement procedure through Web Console.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4606925" y="1422400"/>
            <a:ext cx="0" cy="49471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339854" y="1997800"/>
            <a:ext cx="992554" cy="279987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1050" dirty="0">
              <a:latin typeface="ＭＳ Ｐゴシック" panose="020B0600070205080204" pitchFamily="50" charset="-128"/>
            </a:endParaRP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2473566" y="3049674"/>
            <a:ext cx="992554" cy="279987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1050" dirty="0">
              <a:latin typeface="ＭＳ Ｐゴシック" panose="020B0600070205080204" pitchFamily="50" charset="-128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275254" y="2231728"/>
            <a:ext cx="1413233" cy="8179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64681" y="1982762"/>
            <a:ext cx="342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①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176826" y="3052662"/>
            <a:ext cx="342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②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6138" y="1359888"/>
            <a:ext cx="185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en-US" altLang="ja-JP" sz="1600" b="1" dirty="0" smtClean="0">
                <a:solidFill>
                  <a:srgbClr val="0000FF"/>
                </a:solidFill>
              </a:rPr>
              <a:t>HDVC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29563" y="1387248"/>
            <a:ext cx="185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en-US" altLang="ja-JP" sz="1600" b="1" dirty="0">
                <a:solidFill>
                  <a:srgbClr val="0000FF"/>
                </a:solidFill>
              </a:rPr>
              <a:t>M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PCS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93077" y="3525486"/>
            <a:ext cx="406596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You can download the archive file that contains Configuration Data, Contact List, Local site data, and log data.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If you click "Execute" and specify a location to save the file, the archive file will be downloaded.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The name of the file downloaded is "hdvclogall_XXXX.tar".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The "XXXX" portion of the file name varies depending on the software version, IP address and the date of the download (YYMMDD_HHMMSS).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Example&gt;</a:t>
            </a:r>
            <a:r>
              <a:rPr lang="ja-JP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hdvclogall_V3_10_Rev1_192.168.1.10_131007_205008.tar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739910" y="4397911"/>
            <a:ext cx="419295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/>
              <a:t>You can confirm or obtain the history log.</a:t>
            </a:r>
          </a:p>
          <a:p>
            <a:r>
              <a:rPr lang="en-US" altLang="ja-JP" sz="1100" b="1" dirty="0"/>
              <a:t>1. </a:t>
            </a:r>
            <a:r>
              <a:rPr lang="en-US" altLang="ja-JP" sz="1100" dirty="0"/>
              <a:t>Click the </a:t>
            </a:r>
            <a:r>
              <a:rPr lang="en-US" altLang="ja-JP" sz="1100" b="1" dirty="0">
                <a:solidFill>
                  <a:srgbClr val="0000CC"/>
                </a:solidFill>
              </a:rPr>
              <a:t>"Maintenance" </a:t>
            </a:r>
            <a:r>
              <a:rPr lang="en-US" altLang="ja-JP" sz="1100" dirty="0"/>
              <a:t>screen selecting tab.</a:t>
            </a:r>
          </a:p>
          <a:p>
            <a:pPr lvl="1"/>
            <a:r>
              <a:rPr lang="en-US" altLang="ja-JP" sz="1100" dirty="0"/>
              <a:t>• The maintenance screen is displayed.</a:t>
            </a:r>
          </a:p>
          <a:p>
            <a:r>
              <a:rPr lang="en-US" altLang="ja-JP" sz="1100" b="1" dirty="0"/>
              <a:t>2. </a:t>
            </a:r>
            <a:r>
              <a:rPr lang="en-US" altLang="ja-JP" sz="1100" dirty="0"/>
              <a:t>Click </a:t>
            </a:r>
            <a:r>
              <a:rPr lang="en-US" altLang="ja-JP" sz="1100" b="1" dirty="0">
                <a:solidFill>
                  <a:srgbClr val="0000CC"/>
                </a:solidFill>
              </a:rPr>
              <a:t>"Log" </a:t>
            </a:r>
            <a:r>
              <a:rPr lang="en-US" altLang="ja-JP" sz="1100" dirty="0"/>
              <a:t>in the maintenance menu list.</a:t>
            </a:r>
          </a:p>
          <a:p>
            <a:pPr lvl="1"/>
            <a:r>
              <a:rPr lang="en-US" altLang="ja-JP" sz="1100" dirty="0"/>
              <a:t>• The log screen is displayed.</a:t>
            </a:r>
          </a:p>
          <a:p>
            <a:r>
              <a:rPr lang="en-US" altLang="ja-JP" sz="1100" b="1" dirty="0"/>
              <a:t>3. </a:t>
            </a:r>
            <a:r>
              <a:rPr lang="en-US" altLang="ja-JP" sz="1100" dirty="0"/>
              <a:t>Click </a:t>
            </a:r>
            <a:r>
              <a:rPr lang="en-US" altLang="ja-JP" sz="1100" b="1" dirty="0">
                <a:solidFill>
                  <a:srgbClr val="0000CC"/>
                </a:solidFill>
              </a:rPr>
              <a:t>"Download" </a:t>
            </a:r>
            <a:r>
              <a:rPr lang="en-US" altLang="ja-JP" sz="1100" dirty="0"/>
              <a:t>to obtain the history log.</a:t>
            </a:r>
          </a:p>
          <a:p>
            <a:pPr lvl="1"/>
            <a:r>
              <a:rPr lang="en-US" altLang="ja-JP" sz="1100" dirty="0"/>
              <a:t>• The screen to confirm the saving of the history log is displayed.</a:t>
            </a:r>
          </a:p>
          <a:p>
            <a:r>
              <a:rPr lang="en-US" altLang="ja-JP" sz="1100" b="1" dirty="0"/>
              <a:t>4. </a:t>
            </a:r>
            <a:r>
              <a:rPr lang="en-US" altLang="ja-JP" sz="1100" dirty="0"/>
              <a:t>Save the file.</a:t>
            </a:r>
          </a:p>
          <a:p>
            <a:pPr lvl="1"/>
            <a:r>
              <a:rPr lang="en-US" altLang="ja-JP" sz="1100" dirty="0"/>
              <a:t>• The history log file is downloaded, and the log screen is displayed.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870780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6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19540"/>
              </p:ext>
            </p:extLst>
          </p:nvPr>
        </p:nvGraphicFramePr>
        <p:xfrm>
          <a:off x="382954" y="1406148"/>
          <a:ext cx="8380046" cy="4869606"/>
        </p:xfrm>
        <a:graphic>
          <a:graphicData uri="http://schemas.openxmlformats.org/drawingml/2006/table">
            <a:tbl>
              <a:tblPr/>
              <a:tblGrid>
                <a:gridCol w="271985"/>
                <a:gridCol w="1165192"/>
                <a:gridCol w="1535349"/>
                <a:gridCol w="5407520"/>
              </a:tblGrid>
              <a:tr h="3206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File name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contents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Remark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04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config.xml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Configuration data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Xml format data, it contains various parameters.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Direct editing is NOT recommended to avoid data corrupt and serious problem.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e.g. Wrong IP address may happen no connection. 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1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address.xml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Address data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Xml format data. Direct editing is NOT recommended to avoid data corrupt.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Please use address book editor when you edit address data.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1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callhist.xml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Call history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It contains recent 30 calls for both Outgoing and Incoming,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&lt;</a:t>
                      </a: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HistType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&gt;0:Outgoing   1:Incoming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alm_log.csv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Error log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HDVC store the log when HDVC found error.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e.g. </a:t>
                      </a:r>
                      <a:r>
                        <a:rPr kumimoji="1" lang="pt-B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No video input device [HDMI1], 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network down,   network up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opr_log.csv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User operation log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User operations,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e.g. When/to Whom he called/disconnected.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inf_log.csv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HDVC management log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Internal log on HDVC.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1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debug_log.txt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System log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Detail log with more information.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(*)Because of limited log area, log period has a limit. It depend on the usage.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   It might be less than 30 minute. Then urgent log fetch is required.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Contents of History Logs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0988" y="836235"/>
            <a:ext cx="8651875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followings are contents of History Logs.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576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304800" y="2078865"/>
            <a:ext cx="6729046" cy="151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600" b="1" u="sng" dirty="0" smtClean="0">
                <a:cs typeface="Arial" panose="020B0604020202020204" pitchFamily="34" charset="0"/>
              </a:rPr>
              <a:t>1. Applicable Data of Import and Export</a:t>
            </a:r>
            <a:endParaRPr lang="en-US" altLang="ja-JP" sz="1600" dirty="0" smtClean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ja-JP" sz="1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&lt; Logs &gt;</a:t>
            </a:r>
            <a:r>
              <a:rPr lang="ja-JP" altLang="en-US" sz="1400" dirty="0">
                <a:cs typeface="Arial" panose="020B0604020202020204" pitchFamily="34" charset="0"/>
              </a:rPr>
              <a:t>　</a:t>
            </a:r>
            <a:r>
              <a:rPr lang="en-US" altLang="ja-JP" sz="1050" dirty="0" smtClean="0">
                <a:cs typeface="Arial" panose="020B0604020202020204" pitchFamily="34" charset="0"/>
              </a:rPr>
              <a:t>* Export only</a:t>
            </a:r>
            <a:r>
              <a:rPr lang="ja-JP" altLang="en-US" sz="1400" dirty="0" smtClean="0">
                <a:cs typeface="Arial" panose="020B0604020202020204" pitchFamily="34" charset="0"/>
              </a:rPr>
              <a:t/>
            </a:r>
            <a:br>
              <a:rPr lang="ja-JP" altLang="en-US" sz="1400" dirty="0" smtClean="0">
                <a:cs typeface="Arial" panose="020B0604020202020204" pitchFamily="34" charset="0"/>
              </a:rPr>
            </a:br>
            <a:r>
              <a:rPr lang="en-US" altLang="ja-JP" sz="1400" dirty="0" smtClean="0">
                <a:cs typeface="Arial" panose="020B0604020202020204" pitchFamily="34" charset="0"/>
              </a:rPr>
              <a:t>Histories (Call, Error, User Operation), Logs (Syslog, </a:t>
            </a:r>
            <a:r>
              <a:rPr lang="ja-JP" altLang="ja-JP" dirty="0" smtClean="0">
                <a:cs typeface="Arial" panose="020B0604020202020204" pitchFamily="34" charset="0"/>
              </a:rPr>
              <a:t>μ</a:t>
            </a:r>
            <a:r>
              <a:rPr lang="en-US" altLang="ja-JP" dirty="0" smtClean="0">
                <a:cs typeface="Arial" panose="020B0604020202020204" pitchFamily="34" charset="0"/>
              </a:rPr>
              <a:t>code logs, etc.)</a:t>
            </a:r>
            <a:endParaRPr lang="en-US" altLang="ja-JP" sz="1400" dirty="0" smtClean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ja-JP" altLang="en-US" sz="900" dirty="0">
                <a:cs typeface="Arial" panose="020B0604020202020204" pitchFamily="34" charset="0"/>
              </a:rPr>
              <a:t/>
            </a:r>
            <a:br>
              <a:rPr lang="ja-JP" altLang="en-US" sz="900" dirty="0">
                <a:cs typeface="Arial" panose="020B0604020202020204" pitchFamily="34" charset="0"/>
              </a:rPr>
            </a:br>
            <a:r>
              <a:rPr lang="en-US" altLang="ja-JP" sz="1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&lt; Setting Data &gt;</a:t>
            </a:r>
            <a:r>
              <a:rPr lang="ja-JP" altLang="en-US" sz="1400" dirty="0">
                <a:cs typeface="Arial" panose="020B0604020202020204" pitchFamily="34" charset="0"/>
              </a:rPr>
              <a:t/>
            </a:r>
            <a:br>
              <a:rPr lang="ja-JP" altLang="en-US" sz="1400" dirty="0">
                <a:cs typeface="Arial" panose="020B0604020202020204" pitchFamily="34" charset="0"/>
              </a:rPr>
            </a:br>
            <a:r>
              <a:rPr lang="en-US" altLang="ja-JP" sz="1400" dirty="0" smtClean="0">
                <a:cs typeface="Arial" panose="020B0604020202020204" pitchFamily="34" charset="0"/>
              </a:rPr>
              <a:t>Data (Configuration, Select Local Site), Contact List</a:t>
            </a:r>
            <a:endParaRPr lang="en-US" altLang="ja-JP" dirty="0">
              <a:cs typeface="Arial" panose="020B0604020202020204" pitchFamily="34" charset="0"/>
            </a:endParaRPr>
          </a:p>
        </p:txBody>
      </p:sp>
      <p:sp>
        <p:nvSpPr>
          <p:cNvPr id="6" name="Text Box 67"/>
          <p:cNvSpPr txBox="1">
            <a:spLocks noChangeArrowheads="1"/>
          </p:cNvSpPr>
          <p:nvPr/>
        </p:nvSpPr>
        <p:spPr bwMode="auto">
          <a:xfrm>
            <a:off x="304800" y="3765030"/>
            <a:ext cx="7026031" cy="199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800" b="1" u="sng" dirty="0" smtClean="0">
                <a:cs typeface="Arial" panose="020B0604020202020204" pitchFamily="34" charset="0"/>
              </a:rPr>
              <a:t>2. Method</a:t>
            </a:r>
            <a:r>
              <a:rPr lang="ja-JP" altLang="en-US" sz="1800" dirty="0">
                <a:cs typeface="Arial" panose="020B0604020202020204" pitchFamily="34" charset="0"/>
              </a:rPr>
              <a:t/>
            </a:r>
            <a:br>
              <a:rPr lang="ja-JP" altLang="en-US" sz="1800" dirty="0">
                <a:cs typeface="Arial" panose="020B0604020202020204" pitchFamily="34" charset="0"/>
              </a:rPr>
            </a:br>
            <a:r>
              <a:rPr lang="en-US" altLang="ja-JP" sz="1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&lt; by USB Flash Memory &gt;</a:t>
            </a:r>
            <a:r>
              <a:rPr lang="ja-JP" altLang="en-US" sz="1600" dirty="0">
                <a:cs typeface="Arial" panose="020B0604020202020204" pitchFamily="34" charset="0"/>
              </a:rPr>
              <a:t/>
            </a:r>
            <a:br>
              <a:rPr lang="ja-JP" altLang="en-US" sz="1600" dirty="0">
                <a:cs typeface="Arial" panose="020B0604020202020204" pitchFamily="34" charset="0"/>
              </a:rPr>
            </a:br>
            <a:r>
              <a:rPr lang="en-US" altLang="ja-JP" sz="1400" dirty="0" smtClean="0">
                <a:cs typeface="Arial" panose="020B0604020202020204" pitchFamily="34" charset="0"/>
              </a:rPr>
              <a:t>Operated by Remote Controller</a:t>
            </a:r>
            <a:r>
              <a:rPr lang="ja-JP" altLang="en-US" sz="1400" dirty="0" smtClean="0">
                <a:cs typeface="Arial" panose="020B0604020202020204" pitchFamily="34" charset="0"/>
              </a:rPr>
              <a:t/>
            </a:r>
            <a:br>
              <a:rPr lang="ja-JP" altLang="en-US" sz="1400" dirty="0" smtClean="0">
                <a:cs typeface="Arial" panose="020B0604020202020204" pitchFamily="34" charset="0"/>
              </a:rPr>
            </a:br>
            <a:r>
              <a:rPr lang="en-US" altLang="ja-JP" sz="1400" dirty="0" smtClean="0">
                <a:cs typeface="Arial" panose="020B0604020202020204" pitchFamily="34" charset="0"/>
              </a:rPr>
              <a:t>Go to “Menu” =&gt; “Settings” =&gt; “Admin Login” =&gt; “Data Export” or “Import”</a:t>
            </a:r>
            <a:r>
              <a:rPr lang="ja-JP" altLang="en-US" sz="1600" dirty="0">
                <a:cs typeface="Arial" panose="020B0604020202020204" pitchFamily="34" charset="0"/>
              </a:rPr>
              <a:t/>
            </a:r>
            <a:br>
              <a:rPr lang="ja-JP" altLang="en-US" sz="1600" dirty="0">
                <a:cs typeface="Arial" panose="020B0604020202020204" pitchFamily="34" charset="0"/>
              </a:rPr>
            </a:br>
            <a:r>
              <a:rPr lang="ja-JP" altLang="en-US" dirty="0">
                <a:cs typeface="Arial" panose="020B0604020202020204" pitchFamily="34" charset="0"/>
              </a:rPr>
              <a:t>　　　　</a:t>
            </a:r>
            <a:r>
              <a:rPr lang="ja-JP" altLang="en-US" sz="1600" dirty="0">
                <a:cs typeface="Arial" panose="020B0604020202020204" pitchFamily="34" charset="0"/>
              </a:rPr>
              <a:t>　　　</a:t>
            </a:r>
            <a:r>
              <a:rPr lang="ja-JP" altLang="en-US" sz="1600" dirty="0" smtClean="0">
                <a:cs typeface="Arial" panose="020B0604020202020204" pitchFamily="34" charset="0"/>
              </a:rPr>
              <a:t/>
            </a:r>
            <a:br>
              <a:rPr lang="ja-JP" altLang="en-US" sz="1600" dirty="0" smtClean="0">
                <a:cs typeface="Arial" panose="020B0604020202020204" pitchFamily="34" charset="0"/>
              </a:rPr>
            </a:br>
            <a:r>
              <a:rPr lang="en-US" altLang="ja-JP" sz="1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&lt; by PC (Web Console) &gt;</a:t>
            </a:r>
            <a:r>
              <a:rPr lang="ja-JP" altLang="en-US" sz="1600" dirty="0">
                <a:cs typeface="Arial" panose="020B0604020202020204" pitchFamily="34" charset="0"/>
              </a:rPr>
              <a:t/>
            </a:r>
            <a:br>
              <a:rPr lang="ja-JP" altLang="en-US" sz="1600" dirty="0">
                <a:cs typeface="Arial" panose="020B0604020202020204" pitchFamily="34" charset="0"/>
              </a:rPr>
            </a:br>
            <a:r>
              <a:rPr lang="en-US" altLang="ja-JP" sz="1400" dirty="0" smtClean="0">
                <a:cs typeface="Arial" panose="020B0604020202020204" pitchFamily="34" charset="0"/>
              </a:rPr>
              <a:t>Connect PC and HDVC.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ja-JP" sz="1050" dirty="0" smtClean="0">
                <a:cs typeface="Arial" panose="020B0604020202020204" pitchFamily="34" charset="0"/>
              </a:rPr>
              <a:t>* Please refer to Remote Maintenance section for the details.</a:t>
            </a:r>
            <a:endParaRPr lang="en-US" altLang="ja-JP" dirty="0">
              <a:cs typeface="Arial" panose="020B0604020202020204" pitchFamily="34" charset="0"/>
            </a:endParaRP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3322515" y="4039003"/>
            <a:ext cx="990600" cy="309563"/>
            <a:chOff x="3288" y="2772"/>
            <a:chExt cx="613" cy="177"/>
          </a:xfrm>
        </p:grpSpPr>
        <p:sp>
          <p:nvSpPr>
            <p:cNvPr id="9" name="Rectangle 71"/>
            <p:cNvSpPr>
              <a:spLocks noChangeArrowheads="1"/>
            </p:cNvSpPr>
            <p:nvPr/>
          </p:nvSpPr>
          <p:spPr bwMode="auto">
            <a:xfrm>
              <a:off x="3311" y="2772"/>
              <a:ext cx="113" cy="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ＭＳ Ｐゴシック" panose="020B0600070205080204" pitchFamily="50" charset="-128"/>
              </a:endParaRPr>
            </a:p>
          </p:txBody>
        </p:sp>
        <p:pic>
          <p:nvPicPr>
            <p:cNvPr id="10" name="Picture 72" descr="img1024137744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772"/>
              <a:ext cx="61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14" name="図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46" y="1769142"/>
            <a:ext cx="2104450" cy="97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7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89176" y="834240"/>
            <a:ext cx="843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dirty="0" smtClean="0">
                <a:ea typeface="HGP創英角ｺﾞｼｯｸUB" pitchFamily="50" charset="-128"/>
              </a:rPr>
              <a:t>Several </a:t>
            </a:r>
            <a:r>
              <a:rPr lang="en-US" altLang="ja-JP" dirty="0">
                <a:ea typeface="HGP創英角ｺﾞｼｯｸUB" pitchFamily="50" charset="-128"/>
              </a:rPr>
              <a:t>data of call history, Log data, setting data, Address book data can be imported / exported </a:t>
            </a:r>
            <a:r>
              <a:rPr lang="en-US" altLang="ja-JP" dirty="0" smtClean="0">
                <a:ea typeface="HGP創英角ｺﾞｼｯｸUB" pitchFamily="50" charset="-128"/>
              </a:rPr>
              <a:t>via </a:t>
            </a:r>
            <a:r>
              <a:rPr lang="en-US" altLang="ja-JP" dirty="0">
                <a:ea typeface="HGP創英角ｺﾞｼｯｸUB" pitchFamily="50" charset="-128"/>
              </a:rPr>
              <a:t>USB memory by remote controller operation.</a:t>
            </a:r>
            <a:endParaRPr lang="ja-JP" altLang="en-US" dirty="0">
              <a:ea typeface="HGP創英角ｺﾞｼｯｸUB" pitchFamily="50" charset="-12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Data Import / Export via USB Flash Memory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804064" y="4868985"/>
            <a:ext cx="4090015" cy="1499578"/>
            <a:chOff x="-810128" y="4093894"/>
            <a:chExt cx="4754140" cy="1743075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51" y="4093894"/>
              <a:ext cx="3735161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0128" y="4097491"/>
              <a:ext cx="1010653" cy="172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角丸四角形 12"/>
          <p:cNvSpPr/>
          <p:nvPr/>
        </p:nvSpPr>
        <p:spPr bwMode="auto">
          <a:xfrm>
            <a:off x="4804064" y="5162859"/>
            <a:ext cx="791751" cy="135972"/>
          </a:xfrm>
          <a:prstGeom prst="roundRect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5783386" y="5040924"/>
            <a:ext cx="3110694" cy="851876"/>
          </a:xfrm>
          <a:prstGeom prst="roundRect">
            <a:avLst>
              <a:gd name="adj" fmla="val 3009"/>
            </a:avLst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5779486" y="5963122"/>
            <a:ext cx="3110694" cy="425938"/>
          </a:xfrm>
          <a:prstGeom prst="roundRect">
            <a:avLst>
              <a:gd name="adj" fmla="val 3009"/>
            </a:avLst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直線矢印コネクタ 21"/>
          <p:cNvCxnSpPr>
            <a:endCxn id="19" idx="1"/>
          </p:cNvCxnSpPr>
          <p:nvPr/>
        </p:nvCxnSpPr>
        <p:spPr bwMode="auto">
          <a:xfrm>
            <a:off x="5595815" y="5298831"/>
            <a:ext cx="187571" cy="1680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99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矢印コネクタ 23"/>
          <p:cNvCxnSpPr>
            <a:stCxn id="13" idx="2"/>
            <a:endCxn id="20" idx="1"/>
          </p:cNvCxnSpPr>
          <p:nvPr/>
        </p:nvCxnSpPr>
        <p:spPr bwMode="auto">
          <a:xfrm>
            <a:off x="5199940" y="5298831"/>
            <a:ext cx="579546" cy="8772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99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1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83" y="4853355"/>
            <a:ext cx="818091" cy="60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6055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54" descr="MC90043484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65" y="1352025"/>
            <a:ext cx="922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8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Data Backup / Restore of MPCS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89176" y="834240"/>
            <a:ext cx="843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dirty="0" smtClean="0">
                <a:ea typeface="HGP創英角ｺﾞｼｯｸUB" pitchFamily="50" charset="-128"/>
              </a:rPr>
              <a:t>Backup and Restore of MPCS Configuration Data can be made.</a:t>
            </a:r>
            <a:endParaRPr lang="ja-JP" altLang="en-US" dirty="0">
              <a:ea typeface="HGP創英角ｺﾞｼｯｸUB" pitchFamily="50" charset="-128"/>
            </a:endParaRP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304800" y="1525416"/>
            <a:ext cx="6729046" cy="9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600" b="1" u="sng" dirty="0" smtClean="0">
                <a:cs typeface="Arial" panose="020B0604020202020204" pitchFamily="34" charset="0"/>
              </a:rPr>
              <a:t>1. Applicable Data of Backup</a:t>
            </a:r>
            <a:endParaRPr lang="en-US" altLang="ja-JP" sz="1600" dirty="0" smtClean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ja-JP" altLang="en-US" sz="900" dirty="0">
                <a:cs typeface="Arial" panose="020B0604020202020204" pitchFamily="34" charset="0"/>
              </a:rPr>
              <a:t/>
            </a:r>
            <a:br>
              <a:rPr lang="ja-JP" altLang="en-US" sz="900" dirty="0">
                <a:cs typeface="Arial" panose="020B0604020202020204" pitchFamily="34" charset="0"/>
              </a:rPr>
            </a:br>
            <a:r>
              <a:rPr lang="en-US" altLang="ja-JP" sz="1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&lt; Setting Data &gt;</a:t>
            </a:r>
            <a:r>
              <a:rPr lang="ja-JP" altLang="en-US" sz="1400" dirty="0">
                <a:cs typeface="Arial" panose="020B0604020202020204" pitchFamily="34" charset="0"/>
              </a:rPr>
              <a:t/>
            </a:r>
            <a:br>
              <a:rPr lang="ja-JP" altLang="en-US" sz="1400" dirty="0">
                <a:cs typeface="Arial" panose="020B0604020202020204" pitchFamily="34" charset="0"/>
              </a:rPr>
            </a:br>
            <a:r>
              <a:rPr lang="en-US" altLang="ja-JP" sz="1400" dirty="0" smtClean="0">
                <a:cs typeface="Arial" panose="020B0604020202020204" pitchFamily="34" charset="0"/>
              </a:rPr>
              <a:t>Configuration Data, Contact List</a:t>
            </a:r>
            <a:endParaRPr lang="en-US" altLang="ja-JP" dirty="0">
              <a:cs typeface="Arial" panose="020B0604020202020204" pitchFamily="34" charset="0"/>
            </a:endParaRPr>
          </a:p>
        </p:txBody>
      </p:sp>
      <p:sp>
        <p:nvSpPr>
          <p:cNvPr id="15" name="Text Box 67"/>
          <p:cNvSpPr txBox="1">
            <a:spLocks noChangeArrowheads="1"/>
          </p:cNvSpPr>
          <p:nvPr/>
        </p:nvSpPr>
        <p:spPr bwMode="auto">
          <a:xfrm>
            <a:off x="304800" y="2772525"/>
            <a:ext cx="6392985" cy="155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800" b="1" u="sng" dirty="0" smtClean="0">
                <a:cs typeface="Arial" panose="020B0604020202020204" pitchFamily="34" charset="0"/>
              </a:rPr>
              <a:t>2. Method</a:t>
            </a:r>
            <a:r>
              <a:rPr lang="ja-JP" altLang="en-US" sz="1000" dirty="0">
                <a:cs typeface="Arial" panose="020B0604020202020204" pitchFamily="34" charset="0"/>
              </a:rPr>
              <a:t/>
            </a:r>
            <a:br>
              <a:rPr lang="ja-JP" altLang="en-US" sz="1000" dirty="0">
                <a:cs typeface="Arial" panose="020B0604020202020204" pitchFamily="34" charset="0"/>
              </a:rPr>
            </a:br>
            <a:r>
              <a:rPr lang="ja-JP" altLang="en-US" sz="1000" dirty="0" smtClean="0">
                <a:cs typeface="Arial" panose="020B0604020202020204" pitchFamily="34" charset="0"/>
              </a:rPr>
              <a:t/>
            </a:r>
            <a:br>
              <a:rPr lang="ja-JP" altLang="en-US" sz="1000" dirty="0" smtClean="0">
                <a:cs typeface="Arial" panose="020B0604020202020204" pitchFamily="34" charset="0"/>
              </a:rPr>
            </a:br>
            <a:r>
              <a:rPr lang="en-US" altLang="ja-JP" sz="1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&lt; by PC (Web Console) &gt;</a:t>
            </a:r>
            <a:r>
              <a:rPr lang="ja-JP" altLang="en-US" sz="1600" dirty="0">
                <a:cs typeface="Arial" panose="020B0604020202020204" pitchFamily="34" charset="0"/>
              </a:rPr>
              <a:t/>
            </a:r>
            <a:br>
              <a:rPr lang="ja-JP" altLang="en-US" sz="1600" dirty="0">
                <a:cs typeface="Arial" panose="020B0604020202020204" pitchFamily="34" charset="0"/>
              </a:rPr>
            </a:br>
            <a:r>
              <a:rPr lang="en-US" altLang="ja-JP" sz="1400" dirty="0" smtClean="0">
                <a:cs typeface="Arial" panose="020B0604020202020204" pitchFamily="34" charset="0"/>
              </a:rPr>
              <a:t>Connect PC and HDVC.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ja-JP" sz="1400" dirty="0" smtClean="0">
                <a:cs typeface="Arial" panose="020B0604020202020204" pitchFamily="34" charset="0"/>
              </a:rPr>
              <a:t>Go to “Maintenance” =&gt; Configuration Data” =&gt; “Backup” or “Restore”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ja-JP" sz="1050" dirty="0" smtClean="0">
                <a:cs typeface="Arial" panose="020B0604020202020204" pitchFamily="34" charset="0"/>
              </a:rPr>
              <a:t>* Please refer to Remote Maintenance section for the details.</a:t>
            </a:r>
            <a:endParaRPr lang="en-US" altLang="ja-JP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56" y="4189046"/>
            <a:ext cx="4958988" cy="221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角丸四角形 16"/>
          <p:cNvSpPr/>
          <p:nvPr/>
        </p:nvSpPr>
        <p:spPr bwMode="auto">
          <a:xfrm>
            <a:off x="4061614" y="5638215"/>
            <a:ext cx="869905" cy="135972"/>
          </a:xfrm>
          <a:prstGeom prst="roundRect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6392990" y="5298831"/>
            <a:ext cx="390770" cy="148492"/>
          </a:xfrm>
          <a:prstGeom prst="roundRect">
            <a:avLst>
              <a:gd name="adj" fmla="val 3009"/>
            </a:avLst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6385175" y="5799007"/>
            <a:ext cx="390770" cy="156311"/>
          </a:xfrm>
          <a:prstGeom prst="roundRect">
            <a:avLst>
              <a:gd name="adj" fmla="val 3009"/>
            </a:avLst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直線矢印コネクタ 19"/>
          <p:cNvCxnSpPr>
            <a:endCxn id="18" idx="1"/>
          </p:cNvCxnSpPr>
          <p:nvPr/>
        </p:nvCxnSpPr>
        <p:spPr bwMode="auto">
          <a:xfrm flipV="1">
            <a:off x="4931519" y="5373077"/>
            <a:ext cx="1461471" cy="3331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99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矢印コネクタ 20"/>
          <p:cNvCxnSpPr>
            <a:stCxn id="17" idx="3"/>
            <a:endCxn id="19" idx="1"/>
          </p:cNvCxnSpPr>
          <p:nvPr/>
        </p:nvCxnSpPr>
        <p:spPr bwMode="auto">
          <a:xfrm>
            <a:off x="4931519" y="5706201"/>
            <a:ext cx="1453656" cy="1709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99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1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99" y="3032370"/>
            <a:ext cx="889860" cy="66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7807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19449</TotalTime>
  <Words>947</Words>
  <Application>Microsoft Office PowerPoint</Application>
  <PresentationFormat>画面に合わせる (4:3)</PresentationFormat>
  <Paragraphs>179</Paragraphs>
  <Slides>10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1_Standarddesign</vt:lpstr>
      <vt:lpstr>PowerPoint プレゼンテーション</vt:lpstr>
      <vt:lpstr>History of Revision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PresentationPoint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Panasonic HD映像コミュニケーションシステム</dc:title>
  <dc:creator>伊藤 重樹&lt;itou.shigeki@jp.panasonic.com&gt;</dc:creator>
  <cp:lastModifiedBy>全社標準ＰＣ</cp:lastModifiedBy>
  <cp:revision>1223</cp:revision>
  <cp:lastPrinted>2005-03-15T07:48:11Z</cp:lastPrinted>
  <dcterms:created xsi:type="dcterms:W3CDTF">2004-11-16T16:03:16Z</dcterms:created>
  <dcterms:modified xsi:type="dcterms:W3CDTF">2015-07-15T01:02:11Z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