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3" r:id="rId1"/>
  </p:sldMasterIdLst>
  <p:notesMasterIdLst>
    <p:notesMasterId r:id="rId15"/>
  </p:notesMasterIdLst>
  <p:handoutMasterIdLst>
    <p:handoutMasterId r:id="rId16"/>
  </p:handoutMasterIdLst>
  <p:sldIdLst>
    <p:sldId id="646" r:id="rId2"/>
    <p:sldId id="751" r:id="rId3"/>
    <p:sldId id="747" r:id="rId4"/>
    <p:sldId id="647" r:id="rId5"/>
    <p:sldId id="744" r:id="rId6"/>
    <p:sldId id="746" r:id="rId7"/>
    <p:sldId id="750" r:id="rId8"/>
    <p:sldId id="653" r:id="rId9"/>
    <p:sldId id="745" r:id="rId10"/>
    <p:sldId id="652" r:id="rId11"/>
    <p:sldId id="748" r:id="rId12"/>
    <p:sldId id="749" r:id="rId13"/>
    <p:sldId id="686" r:id="rId14"/>
  </p:sldIdLst>
  <p:sldSz cx="9144000" cy="6858000" type="screen4x3"/>
  <p:notesSz cx="6699250" cy="9836150"/>
  <p:custDataLst>
    <p:tags r:id="rId17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66"/>
    <a:srgbClr val="0000CC"/>
    <a:srgbClr val="FFFFCC"/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422" autoAdjust="0"/>
    <p:restoredTop sz="94600" autoAdjust="0"/>
  </p:normalViewPr>
  <p:slideViewPr>
    <p:cSldViewPr snapToGrid="0">
      <p:cViewPr varScale="1">
        <p:scale>
          <a:sx n="110" d="100"/>
          <a:sy n="110" d="100"/>
        </p:scale>
        <p:origin x="-1224" y="-100"/>
      </p:cViewPr>
      <p:guideLst>
        <p:guide orient="horz" pos="3705"/>
        <p:guide orient="horz" pos="1185"/>
        <p:guide pos="254"/>
        <p:guide pos="2892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BDAA7F24-79FA-4A1A-A9D8-F381F80980B2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966961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noProof="0" smtClean="0"/>
              <a:t>Klicken Sie, um die Formate des Vorlagentextes zu bearbeiten</a:t>
            </a:r>
          </a:p>
          <a:p>
            <a:pPr lvl="1"/>
            <a:r>
              <a:rPr lang="en-GB" altLang="ja-JP" noProof="0" smtClean="0"/>
              <a:t>Zweite Ebene</a:t>
            </a:r>
          </a:p>
          <a:p>
            <a:pPr lvl="2"/>
            <a:r>
              <a:rPr lang="en-GB" altLang="ja-JP" noProof="0" smtClean="0"/>
              <a:t>Dritte Ebene</a:t>
            </a:r>
          </a:p>
          <a:p>
            <a:pPr lvl="3"/>
            <a:r>
              <a:rPr lang="en-GB" altLang="ja-JP" noProof="0" smtClean="0"/>
              <a:t>Vierte Ebene</a:t>
            </a:r>
          </a:p>
          <a:p>
            <a:pPr lvl="4"/>
            <a:r>
              <a:rPr lang="en-GB" altLang="ja-JP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D4EE3C52-B299-4082-AB9F-E4CDB873ED3A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777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732">
              <a:defRPr>
                <a:solidFill>
                  <a:schemeClr val="tx1"/>
                </a:solidFill>
                <a:latin typeface="Arial" charset="0"/>
              </a:defRPr>
            </a:lvl1pPr>
            <a:lvl2pPr marL="742758" indent="-285676" defTabSz="942732">
              <a:defRPr>
                <a:solidFill>
                  <a:schemeClr val="tx1"/>
                </a:solidFill>
                <a:latin typeface="Arial" charset="0"/>
              </a:defRPr>
            </a:lvl2pPr>
            <a:lvl3pPr marL="1142706" indent="-228541" defTabSz="942732">
              <a:defRPr>
                <a:solidFill>
                  <a:schemeClr val="tx1"/>
                </a:solidFill>
                <a:latin typeface="Arial" charset="0"/>
              </a:defRPr>
            </a:lvl3pPr>
            <a:lvl4pPr marL="1599789" indent="-228541" defTabSz="942732">
              <a:defRPr>
                <a:solidFill>
                  <a:schemeClr val="tx1"/>
                </a:solidFill>
                <a:latin typeface="Arial" charset="0"/>
              </a:defRPr>
            </a:lvl4pPr>
            <a:lvl5pPr marL="2056871" indent="-228541" defTabSz="942732">
              <a:defRPr>
                <a:solidFill>
                  <a:schemeClr val="tx1"/>
                </a:solidFill>
                <a:latin typeface="Arial" charset="0"/>
              </a:defRPr>
            </a:lvl5pPr>
            <a:lvl6pPr marL="2513953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036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118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201" indent="-228541" defTabSz="942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>
                <a:solidFill>
                  <a:prstClr val="black"/>
                </a:solidFill>
              </a:rPr>
              <a:pPr/>
              <a:t>1</a:t>
            </a:fld>
            <a:endParaRPr lang="en-GB" altLang="ja-JP" dirty="0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8188"/>
            <a:ext cx="4918075" cy="368776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10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11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08F808-DC92-48B3-B483-C3334EF1BA6A}" type="slidenum">
              <a:rPr lang="en-GB" altLang="ja-JP" smtClean="0"/>
              <a:pPr/>
              <a:t>12</a:t>
            </a:fld>
            <a:endParaRPr lang="en-GB" altLang="ja-JP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2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3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4</a:t>
            </a:fld>
            <a:endParaRPr lang="en-GB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5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6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7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8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BBE0C-03B0-44BC-835E-431F20905B5B}" type="slidenum">
              <a:rPr lang="en-GB" altLang="ja-JP" smtClean="0"/>
              <a:pPr/>
              <a:t>9</a:t>
            </a:fld>
            <a:endParaRPr lang="en-GB" altLang="ja-JP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immel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chatt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27075" y="1260475"/>
            <a:ext cx="6757988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en-US" altLang="ja-JP" noProof="0" smtClean="0"/>
              <a:t>Click to edit Master title style</a:t>
            </a:r>
            <a:endParaRPr lang="de-DE" altLang="ja-JP" noProof="0" smtClean="0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2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lang="en-US" altLang="ja-JP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90773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 bwMode="auto">
          <a:xfrm>
            <a:off x="0" y="648677"/>
            <a:ext cx="9144000" cy="473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43150"/>
            <a:ext cx="9143999" cy="600075"/>
          </a:xfrm>
        </p:spPr>
        <p:txBody>
          <a:bodyPr/>
          <a:lstStyle>
            <a:lvl1pPr algn="ctr">
              <a:defRPr sz="3600" b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 userDrawn="1"/>
        </p:nvCxnSpPr>
        <p:spPr bwMode="auto">
          <a:xfrm>
            <a:off x="0" y="648677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65356438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4" name="直線コネクタ 3"/>
          <p:cNvCxnSpPr/>
          <p:nvPr userDrawn="1"/>
        </p:nvCxnSpPr>
        <p:spPr bwMode="auto">
          <a:xfrm>
            <a:off x="16493" y="944694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19295655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cxnSp>
        <p:nvCxnSpPr>
          <p:cNvPr id="3" name="直線コネクタ 2"/>
          <p:cNvCxnSpPr/>
          <p:nvPr userDrawn="1"/>
        </p:nvCxnSpPr>
        <p:spPr bwMode="auto">
          <a:xfrm>
            <a:off x="91" y="957053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2163170297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 bwMode="auto">
          <a:xfrm>
            <a:off x="0" y="942514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21909297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1003299"/>
            <a:ext cx="9144000" cy="543352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ja-JP" altLang="en-US" b="1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5" descr="Hintergrund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0"/>
          <a:stretch>
            <a:fillRect/>
          </a:stretch>
        </p:blipFill>
        <p:spPr bwMode="auto">
          <a:xfrm>
            <a:off x="0" y="6557658"/>
            <a:ext cx="9144000" cy="31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4" y="230188"/>
            <a:ext cx="842378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  <a:endParaRPr lang="de-DE" altLang="ja-JP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pic>
        <p:nvPicPr>
          <p:cNvPr id="1031" name="Picture 6" descr="schatten"/>
          <p:cNvPicPr>
            <a:picLocks noChangeAspect="1" noChangeArrowheads="1"/>
          </p:cNvPicPr>
          <p:nvPr userDrawn="1"/>
        </p:nvPicPr>
        <p:blipFill>
          <a:blip r:embed="rId8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823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 userDrawn="1"/>
        </p:nvSpPr>
        <p:spPr>
          <a:xfrm>
            <a:off x="23344" y="6581103"/>
            <a:ext cx="441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HD Visual </a:t>
            </a:r>
            <a:r>
              <a:rPr kumimoji="1" lang="en-US" altLang="ja-JP" sz="1100" b="1" dirty="0" smtClean="0">
                <a:solidFill>
                  <a:schemeClr val="tx1"/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Communication </a:t>
            </a:r>
            <a:r>
              <a:rPr kumimoji="1" lang="en-US" altLang="ja-JP" sz="11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</a:t>
            </a:r>
            <a:endParaRPr kumimoji="1" lang="ja-JP" altLang="en-US" sz="11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8" name="直線コネクタ 7"/>
          <p:cNvCxnSpPr/>
          <p:nvPr userDrawn="1"/>
        </p:nvCxnSpPr>
        <p:spPr bwMode="auto">
          <a:xfrm>
            <a:off x="-1227" y="960052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7" r:id="rId4"/>
    <p:sldLayoutId id="2147483728" r:id="rId5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 Black" panose="020B0A04020102020204" pitchFamily="34" charset="0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1pPr>
      <a:lvl2pPr marL="381000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2pPr>
      <a:lvl3pPr marL="561975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3pPr>
      <a:lvl4pPr marL="752475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4pPr>
      <a:lvl5pPr marL="962025" indent="-2079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Arial" panose="020B0604020202020204" pitchFamily="34" charset="0"/>
          <a:ea typeface="Meiryo UI" panose="020B0604030504040204" pitchFamily="50" charset="-128"/>
          <a:cs typeface="Arial" panose="020B0604020202020204" pitchFamily="34" charset="0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emf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サブタイトル 2"/>
          <p:cNvSpPr>
            <a:spLocks noGrp="1"/>
          </p:cNvSpPr>
          <p:nvPr>
            <p:ph type="subTitle" sz="quarter" idx="1"/>
          </p:nvPr>
        </p:nvSpPr>
        <p:spPr>
          <a:xfrm>
            <a:off x="594220" y="1969486"/>
            <a:ext cx="7920000" cy="1800000"/>
          </a:xfrm>
        </p:spPr>
        <p:txBody>
          <a:bodyPr/>
          <a:lstStyle/>
          <a:p>
            <a:pPr algn="ctr"/>
            <a:r>
              <a:rPr lang="en-US" altLang="ja-JP" sz="3600" dirty="0" smtClean="0">
                <a:latin typeface="Arial Black" panose="020B0A04020102020204" pitchFamily="34" charset="0"/>
              </a:rPr>
              <a:t>Activation Key Card</a:t>
            </a:r>
            <a:endParaRPr lang="de-DE" altLang="ja-JP" sz="2400" dirty="0">
              <a:latin typeface="Arial Black" panose="020B0A04020102020204" pitchFamily="34" charset="0"/>
            </a:endParaRPr>
          </a:p>
        </p:txBody>
      </p:sp>
      <p:pic>
        <p:nvPicPr>
          <p:cNvPr id="12" name="Picture 4" descr="KX_VC1600黒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54" y="4713546"/>
            <a:ext cx="2308566" cy="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328230" y="226635"/>
            <a:ext cx="642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1. This document can be disclosed to Panasonic Sales Partners</a:t>
            </a:r>
            <a:r>
              <a:rPr lang="ja-JP" altLang="en-US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/>
            </a:r>
            <a:br>
              <a:rPr lang="ja-JP" altLang="en-US" sz="1200" dirty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</a:br>
            <a:r>
              <a:rPr lang="en-US" altLang="ja-JP" sz="12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2. The specs might be changed without notice since it’s still under development.</a:t>
            </a:r>
            <a:endParaRPr lang="ja-JP" altLang="en-US" sz="12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430585" y="6084638"/>
            <a:ext cx="6008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ja-JP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 System Networks Co., Ltd.</a:t>
            </a:r>
          </a:p>
          <a:p>
            <a:r>
              <a:rPr kumimoji="1" lang="en-US" altLang="ja-JP" sz="14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Security System Business Division</a:t>
            </a:r>
            <a:endParaRPr kumimoji="1" lang="ja-JP" altLang="en-US" sz="14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17846" y="188641"/>
            <a:ext cx="2993216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 smtClean="0">
                <a:solidFill>
                  <a:srgbClr val="FF0000"/>
                </a:solidFill>
                <a:ea typeface="HGP創英角ｺﾞｼｯｸUB" pitchFamily="50" charset="-128"/>
              </a:rPr>
              <a:t>For Panasonic Sales Company and Business Partner only</a:t>
            </a:r>
            <a:endParaRPr lang="ja-JP" altLang="en-US" sz="1400" b="1" dirty="0">
              <a:solidFill>
                <a:srgbClr val="FF0000"/>
              </a:solidFill>
              <a:ea typeface="HGP創英角ｺﾞｼｯｸUB" pitchFamily="50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47797" y="3216809"/>
            <a:ext cx="157390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2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ja-JP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Ver.4.20</a:t>
            </a:r>
            <a:endParaRPr lang="de-DE" altLang="ja-JP" sz="2800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12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4" descr="MC90043484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69648"/>
            <a:ext cx="7334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04813" y="1686975"/>
            <a:ext cx="8215312" cy="1386298"/>
          </a:xfrm>
          <a:prstGeom prst="rect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0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459518" y="1729023"/>
            <a:ext cx="6800850" cy="132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ts val="1800"/>
              </a:lnSpc>
              <a:spcAft>
                <a:spcPct val="10000"/>
              </a:spcAft>
            </a:pPr>
            <a:r>
              <a:rPr kumimoji="1" lang="en-US" altLang="ja-JP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&lt; Necessary Information for Re-registration &gt;</a:t>
            </a:r>
          </a:p>
          <a:p>
            <a:pPr marL="171450" indent="-171450" algn="l" eaLnBrk="1" hangingPunct="1">
              <a:lnSpc>
                <a:spcPts val="1800"/>
              </a:lnSpc>
              <a:spcAft>
                <a:spcPct val="10000"/>
              </a:spcAft>
              <a:buFont typeface="Wingdings" panose="05000000000000000000" pitchFamily="2" charset="2"/>
              <a:buChar char="n"/>
            </a:pPr>
            <a:r>
              <a:rPr kumimoji="1"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Activation Key Information when register in beginning.</a:t>
            </a:r>
          </a:p>
          <a:p>
            <a:pPr algn="l" eaLnBrk="1" hangingPunct="1">
              <a:lnSpc>
                <a:spcPts val="1800"/>
              </a:lnSpc>
              <a:spcAft>
                <a:spcPct val="10000"/>
              </a:spcAft>
            </a:pPr>
            <a:r>
              <a:rPr kumimoji="1"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1. Activation </a:t>
            </a:r>
            <a:r>
              <a:rPr kumimoji="1"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Key </a:t>
            </a:r>
            <a:r>
              <a:rPr kumimoji="1"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No.</a:t>
            </a:r>
            <a:r>
              <a:rPr kumimoji="1"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kumimoji="1"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2. Registration </a:t>
            </a:r>
            <a:r>
              <a:rPr kumimoji="1"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ID</a:t>
            </a:r>
          </a:p>
          <a:p>
            <a:pPr marL="171450" indent="-171450" algn="l" eaLnBrk="1" hangingPunct="1">
              <a:lnSpc>
                <a:spcPts val="1800"/>
              </a:lnSpc>
              <a:spcAft>
                <a:spcPct val="10000"/>
              </a:spcAft>
              <a:buFont typeface="Wingdings" panose="05000000000000000000" pitchFamily="2" charset="2"/>
              <a:buChar char="n"/>
            </a:pPr>
            <a:r>
              <a:rPr kumimoji="1"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Terminal ID (Seven Digit Number) when registered.</a:t>
            </a:r>
          </a:p>
          <a:p>
            <a:pPr algn="l" eaLnBrk="1" hangingPunct="1">
              <a:lnSpc>
                <a:spcPts val="1800"/>
              </a:lnSpc>
              <a:spcAft>
                <a:spcPct val="10000"/>
              </a:spcAft>
            </a:pPr>
            <a:r>
              <a:rPr kumimoji="1"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Note: </a:t>
            </a:r>
            <a:r>
              <a:rPr kumimoji="1" lang="en-US" altLang="ja-JP" sz="10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case of using 3 Month Trial Key, the procedure is same as subscribed version.</a:t>
            </a:r>
            <a:endParaRPr kumimoji="1" lang="ja-JP" altLang="en-US" sz="105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1741968"/>
            <a:ext cx="89852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1462088" y="4204905"/>
            <a:ext cx="3169752" cy="63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05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Go to “Menu” =&gt; “Settings” =&gt; 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“Release Service”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ja-JP" sz="9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* Data linking of MAC Address of Device and Terminal ID will be released at KMS Administration Server</a:t>
            </a:r>
            <a:r>
              <a:rPr lang="en-US" altLang="ja-JP" sz="10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  <a:endParaRPr lang="ja-JP" altLang="en-US" sz="1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400050" y="3108443"/>
            <a:ext cx="82200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050" u="sng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Internet connection is required to proceed “Release Service” and “Re-registration”.</a:t>
            </a:r>
            <a:endParaRPr lang="en-US" altLang="ja-JP" sz="1050" u="sng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050" u="sng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case of service term expired, it can not be made.</a:t>
            </a:r>
            <a:endParaRPr lang="en-US" altLang="ja-JP" sz="1050" u="sng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050" u="sng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“Release Service” is mandatory required to proceed “Re-registration”. It is impossible to do this uninstall of application.</a:t>
            </a:r>
            <a:endParaRPr lang="ja-JP" altLang="en-US" sz="1050" u="sng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1087438" y="5269811"/>
            <a:ext cx="1438209" cy="769776"/>
            <a:chOff x="1241" y="1675"/>
            <a:chExt cx="870" cy="440"/>
          </a:xfrm>
        </p:grpSpPr>
        <p:pic>
          <p:nvPicPr>
            <p:cNvPr id="15" name="Picture 71" descr="\\Teraoka-intel\network\mpcs_png\kumo03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41" y="1675"/>
              <a:ext cx="870" cy="44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1261" y="1771"/>
              <a:ext cx="83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55" tIns="45677" rIns="91355" bIns="45677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91440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322388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30375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138363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95563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052763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509963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967163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900" b="1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Internet</a:t>
              </a:r>
              <a:endParaRPr lang="en-US" altLang="ja-JP" sz="9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253878" y="4819645"/>
            <a:ext cx="127158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ja-JP" sz="9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KMS Administration Server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2901950" y="5860673"/>
            <a:ext cx="508000" cy="431800"/>
            <a:chOff x="4343" y="2545"/>
            <a:chExt cx="1103" cy="934"/>
          </a:xfrm>
        </p:grpSpPr>
        <p:pic>
          <p:nvPicPr>
            <p:cNvPr id="19" name="Picture 6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2545"/>
              <a:ext cx="1103" cy="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C5C99"/>
                    </a:outerShdw>
                  </a:effectLst>
                </a14:hiddenEffects>
              </a:ext>
            </a:extLst>
          </p:spPr>
        </p:pic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4455" y="2619"/>
              <a:ext cx="864" cy="4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21" name="図 1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4953010"/>
            <a:ext cx="4841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414338" y="4185615"/>
            <a:ext cx="985837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STEP 1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 flipH="1">
            <a:off x="2328863" y="5568098"/>
            <a:ext cx="5143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4" name="Picture 354" descr="MC90043484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28" y="5296023"/>
            <a:ext cx="7334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5679590" y="4184390"/>
            <a:ext cx="3388209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105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Go to “Menu”=&gt; “Settings” =&gt; 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“Service Registration”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9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* Data linking of MAC Address of Device and Terminal ID will be </a:t>
            </a:r>
            <a:r>
              <a:rPr lang="en-US" altLang="ja-JP" sz="9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create at </a:t>
            </a:r>
            <a:r>
              <a:rPr lang="en-US" altLang="ja-JP" sz="9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KMS Administration Server.</a:t>
            </a:r>
            <a:endParaRPr lang="ja-JP" altLang="en-US" sz="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Note: </a:t>
            </a:r>
            <a:r>
              <a:rPr lang="en-US" altLang="ja-JP" sz="80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terminal ID (7 digit number) and expiration date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will be same as the original ones.</a:t>
            </a:r>
            <a:endParaRPr lang="ja-JP" altLang="en-US" sz="8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26" name="Group 67"/>
          <p:cNvGrpSpPr>
            <a:grpSpLocks/>
          </p:cNvGrpSpPr>
          <p:nvPr/>
        </p:nvGrpSpPr>
        <p:grpSpPr bwMode="auto">
          <a:xfrm>
            <a:off x="5539390" y="5288371"/>
            <a:ext cx="1438210" cy="769776"/>
            <a:chOff x="1241" y="1675"/>
            <a:chExt cx="870" cy="440"/>
          </a:xfrm>
        </p:grpSpPr>
        <p:pic>
          <p:nvPicPr>
            <p:cNvPr id="27" name="Picture 71" descr="\\Teraoka-intel\network\mpcs_png\kumo03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41" y="1675"/>
              <a:ext cx="870" cy="44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1261" y="1771"/>
              <a:ext cx="83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55" tIns="45677" rIns="91355" bIns="45677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91440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322388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730375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138363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95563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3052763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509963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967163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900" b="1" dirty="0" smtClean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Internet</a:t>
              </a:r>
              <a:endParaRPr lang="en-US" altLang="ja-JP" sz="9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30" name="Text Box 71"/>
          <p:cNvSpPr txBox="1">
            <a:spLocks noChangeArrowheads="1"/>
          </p:cNvSpPr>
          <p:nvPr/>
        </p:nvSpPr>
        <p:spPr bwMode="auto">
          <a:xfrm>
            <a:off x="4631840" y="4172915"/>
            <a:ext cx="985838" cy="3385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STEP 2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Line 72"/>
          <p:cNvSpPr>
            <a:spLocks noChangeShapeType="1"/>
          </p:cNvSpPr>
          <p:nvPr/>
        </p:nvSpPr>
        <p:spPr bwMode="auto">
          <a:xfrm flipH="1">
            <a:off x="6780815" y="5586658"/>
            <a:ext cx="5143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9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Text Box 73"/>
          <p:cNvSpPr txBox="1">
            <a:spLocks noChangeArrowheads="1"/>
          </p:cNvSpPr>
          <p:nvPr/>
        </p:nvSpPr>
        <p:spPr bwMode="auto">
          <a:xfrm>
            <a:off x="3275145" y="5381258"/>
            <a:ext cx="88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ja-JP" sz="9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Previous Devices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33" name="Group 74"/>
          <p:cNvGrpSpPr>
            <a:grpSpLocks/>
          </p:cNvGrpSpPr>
          <p:nvPr/>
        </p:nvGrpSpPr>
        <p:grpSpPr bwMode="auto">
          <a:xfrm>
            <a:off x="7411053" y="5879233"/>
            <a:ext cx="508000" cy="431800"/>
            <a:chOff x="4343" y="2545"/>
            <a:chExt cx="1103" cy="934"/>
          </a:xfrm>
        </p:grpSpPr>
        <p:pic>
          <p:nvPicPr>
            <p:cNvPr id="34" name="Picture 7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2545"/>
              <a:ext cx="1103" cy="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C5C99"/>
                    </a:outerShdw>
                  </a:effectLst>
                </a14:hiddenEffects>
              </a:ext>
            </a:extLst>
          </p:spPr>
        </p:pic>
        <p:sp>
          <p:nvSpPr>
            <p:cNvPr id="35" name="Rectangle 76"/>
            <p:cNvSpPr>
              <a:spLocks noChangeArrowheads="1"/>
            </p:cNvSpPr>
            <p:nvPr/>
          </p:nvSpPr>
          <p:spPr bwMode="auto">
            <a:xfrm>
              <a:off x="4455" y="2619"/>
              <a:ext cx="864" cy="48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36" name="図 1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90" y="4971570"/>
            <a:ext cx="4841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78"/>
          <p:cNvSpPr txBox="1">
            <a:spLocks noChangeArrowheads="1"/>
          </p:cNvSpPr>
          <p:nvPr/>
        </p:nvSpPr>
        <p:spPr bwMode="auto">
          <a:xfrm>
            <a:off x="7995253" y="5470153"/>
            <a:ext cx="8858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9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New Devices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69" y="5434217"/>
            <a:ext cx="322704" cy="36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40" y="5318147"/>
            <a:ext cx="455230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65" y="5454963"/>
            <a:ext cx="322704" cy="36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36" y="5338893"/>
            <a:ext cx="455230" cy="45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9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Release Service and Re-registration </a:t>
            </a:r>
            <a:r>
              <a:rPr lang="en-US" altLang="ja-JP" sz="1600" kern="0" dirty="0" smtClean="0">
                <a:latin typeface="Arial Black" panose="020B0A04020102020204" pitchFamily="34" charset="0"/>
              </a:rPr>
              <a:t>(Mobiles)</a:t>
            </a:r>
            <a:endParaRPr lang="ja-JP" altLang="en-US" sz="1050" kern="0" dirty="0">
              <a:latin typeface="Arial Black" panose="020B0A04020102020204" pitchFamily="34" charset="0"/>
            </a:endParaRP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280988" y="844050"/>
            <a:ext cx="843597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is procedure to Release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ervice and Re-registration in case of lost, broken or replacement of mobile device.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4665898" y="4836251"/>
            <a:ext cx="127158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ja-JP" sz="9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KMS Administration Server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右矢印 2"/>
          <p:cNvSpPr/>
          <p:nvPr/>
        </p:nvSpPr>
        <p:spPr bwMode="auto">
          <a:xfrm>
            <a:off x="4314092" y="5158138"/>
            <a:ext cx="461108" cy="861300"/>
          </a:xfrm>
          <a:prstGeom prst="rightArrow">
            <a:avLst/>
          </a:prstGeom>
          <a:solidFill>
            <a:srgbClr val="FF99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280988" y="3993662"/>
            <a:ext cx="85113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88215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10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Activation Key Transaction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323850" y="2325090"/>
            <a:ext cx="6991350" cy="383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04800" indent="-304800" algn="l" eaLnBrk="0" hangingPunct="0">
              <a:tabLst>
                <a:tab pos="73580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84263" indent="-457200" algn="l" eaLnBrk="0" hangingPunct="0">
              <a:tabLst>
                <a:tab pos="73580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720850" indent="-457200" algn="l" eaLnBrk="0" hangingPunct="0">
              <a:tabLst>
                <a:tab pos="73580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357438" indent="-457200" algn="l" eaLnBrk="0" hangingPunct="0">
              <a:tabLst>
                <a:tab pos="73580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994025" indent="-457200" algn="l" eaLnBrk="0" hangingPunct="0">
              <a:tabLst>
                <a:tab pos="73580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45122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580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90842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580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36562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580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822825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58063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kumimoji="1" lang="en-US" altLang="ja-JP" sz="2000" dirty="0" smtClean="0">
                <a:solidFill>
                  <a:srgbClr val="0000FF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[ Activation </a:t>
            </a:r>
            <a:r>
              <a:rPr kumimoji="1" lang="en-US" altLang="ja-JP" sz="2000" dirty="0">
                <a:solidFill>
                  <a:srgbClr val="0000FF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Key Transaction 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Flow ]</a:t>
            </a:r>
            <a:endParaRPr kumimoji="1" lang="ja-JP" altLang="en-US" sz="2000" dirty="0">
              <a:solidFill>
                <a:srgbClr val="0000FF"/>
              </a:solidFill>
              <a:latin typeface="Arial Black" panose="020B0A040201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AutoNum type="arabicPeriod"/>
            </a:pP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A transaction request email will be sent to Overseas </a:t>
            </a:r>
            <a:r>
              <a:rPr kumimoji="1" lang="en-US" altLang="ja-JP" sz="1400" dirty="0" smtClean="0">
                <a:ea typeface="HGP創英角ｺﾞｼｯｸUB" pitchFamily="50" charset="-128"/>
                <a:cs typeface="Arial" panose="020B0604020202020204" pitchFamily="34" charset="0"/>
              </a:rPr>
              <a:t>FE (CS) </a:t>
            </a: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section from the sales company with following Information: 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AutoNum type="arabicPeriod"/>
            </a:pPr>
            <a:endParaRPr kumimoji="1" lang="en-US" altLang="ja-JP" sz="1400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endParaRPr kumimoji="1" lang="en-US" altLang="ja-JP" sz="1400" dirty="0" smtClean="0">
              <a:ea typeface="HGP創英角ｺﾞｼｯｸUB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endParaRPr kumimoji="1" lang="ja-JP" altLang="en-US" sz="1400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endParaRPr kumimoji="1" lang="ja-JP" altLang="en-US" sz="1400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2.</a:t>
            </a:r>
            <a:r>
              <a:rPr kumimoji="1" lang="ja-JP" altLang="en-US" sz="1400" dirty="0">
                <a:ea typeface="HGP創英角ｺﾞｼｯｸUB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O</a:t>
            </a:r>
            <a:r>
              <a:rPr kumimoji="1" lang="en-US" altLang="ja-JP" sz="1400" dirty="0" smtClean="0">
                <a:ea typeface="HGP創英角ｺﾞｼｯｸUB" pitchFamily="50" charset="-128"/>
                <a:cs typeface="Arial" panose="020B0604020202020204" pitchFamily="34" charset="0"/>
              </a:rPr>
              <a:t>verseas FE section changes </a:t>
            </a: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the system setup to allow the transaction.</a:t>
            </a:r>
            <a:endParaRPr kumimoji="1" lang="ja-JP" altLang="en-US" sz="1400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3.</a:t>
            </a:r>
            <a:r>
              <a:rPr kumimoji="1" lang="ja-JP" altLang="en-US" sz="1400" dirty="0">
                <a:ea typeface="HGP創英角ｺﾞｼｯｸUB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The transaction acceptance will be reported from </a:t>
            </a:r>
            <a:r>
              <a:rPr kumimoji="1" lang="en-US" altLang="ja-JP" sz="1400" dirty="0" smtClean="0">
                <a:ea typeface="HGP創英角ｺﾞｼｯｸUB" pitchFamily="50" charset="-128"/>
                <a:cs typeface="Arial" panose="020B0604020202020204" pitchFamily="34" charset="0"/>
              </a:rPr>
              <a:t>FE </a:t>
            </a: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section to the </a:t>
            </a:r>
            <a:r>
              <a:rPr kumimoji="1" lang="en-US" altLang="ja-JP" sz="1400" dirty="0" err="1" smtClean="0">
                <a:ea typeface="HGP創英角ｺﾞｼｯｸUB" pitchFamily="50" charset="-128"/>
                <a:cs typeface="Arial" panose="020B0604020202020204" pitchFamily="34" charset="0"/>
              </a:rPr>
              <a:t>SIer</a:t>
            </a:r>
            <a:r>
              <a:rPr kumimoji="1" lang="en-US" altLang="ja-JP" sz="1400" dirty="0" smtClean="0">
                <a:ea typeface="HGP創英角ｺﾞｼｯｸUB" pitchFamily="50" charset="-128"/>
                <a:cs typeface="Arial" panose="020B0604020202020204" pitchFamily="34" charset="0"/>
              </a:rPr>
              <a:t>/Dealer </a:t>
            </a: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via sales company. </a:t>
            </a:r>
            <a:endParaRPr kumimoji="1" lang="ja-JP" altLang="en-US" sz="1400" dirty="0">
              <a:ea typeface="HGP創英角ｺﾞｼｯｸUB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4.</a:t>
            </a:r>
            <a:r>
              <a:rPr kumimoji="1" lang="ja-JP" altLang="en-US" sz="1400" dirty="0">
                <a:ea typeface="HGP創英角ｺﾞｼｯｸUB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The </a:t>
            </a:r>
            <a:r>
              <a:rPr kumimoji="1" lang="en-US" altLang="ja-JP" sz="1400" dirty="0" err="1" smtClean="0">
                <a:ea typeface="HGP創英角ｺﾞｼｯｸUB" pitchFamily="50" charset="-128"/>
                <a:cs typeface="Arial" panose="020B0604020202020204" pitchFamily="34" charset="0"/>
              </a:rPr>
              <a:t>SIer</a:t>
            </a:r>
            <a:r>
              <a:rPr kumimoji="1" lang="en-US" altLang="ja-JP" sz="1400" dirty="0" smtClean="0">
                <a:ea typeface="HGP創英角ｺﾞｼｯｸUB" pitchFamily="50" charset="-128"/>
                <a:cs typeface="Arial" panose="020B0604020202020204" pitchFamily="34" charset="0"/>
              </a:rPr>
              <a:t>/Dealer download </a:t>
            </a:r>
            <a:r>
              <a:rPr kumimoji="1" lang="en-US" altLang="ja-JP" sz="1400" dirty="0">
                <a:ea typeface="HGP創英角ｺﾞｼｯｸUB" pitchFamily="50" charset="-128"/>
                <a:cs typeface="Arial" panose="020B0604020202020204" pitchFamily="34" charset="0"/>
              </a:rPr>
              <a:t>the AK by using the new MPR ID.</a:t>
            </a:r>
            <a:endParaRPr kumimoji="1" lang="ja-JP" altLang="en-US" sz="1400" dirty="0"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758826" y="3561263"/>
            <a:ext cx="5454406" cy="10156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tabLst>
                <a:tab pos="3140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algn="l" eaLnBrk="0" hangingPunct="0">
              <a:tabLst>
                <a:tab pos="3140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eaLnBrk="0" hangingPunct="0">
              <a:tabLst>
                <a:tab pos="3140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eaLnBrk="0" hangingPunct="0">
              <a:tabLst>
                <a:tab pos="3140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eaLnBrk="0" hangingPunct="0">
              <a:tabLst>
                <a:tab pos="3140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140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140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140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140075" algn="l"/>
              </a:tabLs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200" b="1" dirty="0">
                <a:solidFill>
                  <a:srgbClr val="000066"/>
                </a:solidFill>
                <a:ea typeface="HGP創英角ｺﾞｼｯｸUB" pitchFamily="50" charset="-128"/>
              </a:rPr>
              <a:t>&lt;Dealer Name&gt;	XXXXXXXXXXXX</a:t>
            </a:r>
            <a:br>
              <a:rPr kumimoji="1" lang="en-US" altLang="ja-JP" sz="1200" b="1" dirty="0">
                <a:solidFill>
                  <a:srgbClr val="000066"/>
                </a:solidFill>
                <a:ea typeface="HGP創英角ｺﾞｼｯｸUB" pitchFamily="50" charset="-128"/>
              </a:rPr>
            </a:br>
            <a:r>
              <a:rPr kumimoji="1" lang="en-US" altLang="ja-JP" sz="1200" b="1" dirty="0">
                <a:solidFill>
                  <a:srgbClr val="000066"/>
                </a:solidFill>
                <a:ea typeface="HGP創英角ｺﾞｼｯｸUB" pitchFamily="50" charset="-128"/>
              </a:rPr>
              <a:t>&lt;User ID&gt;	XXXXXXXX</a:t>
            </a:r>
            <a:br>
              <a:rPr kumimoji="1" lang="en-US" altLang="ja-JP" sz="1200" b="1" dirty="0">
                <a:solidFill>
                  <a:srgbClr val="000066"/>
                </a:solidFill>
                <a:ea typeface="HGP創英角ｺﾞｼｯｸUB" pitchFamily="50" charset="-128"/>
              </a:rPr>
            </a:br>
            <a:r>
              <a:rPr kumimoji="1" lang="en-US" altLang="ja-JP" sz="1200" b="1" dirty="0">
                <a:solidFill>
                  <a:srgbClr val="000066"/>
                </a:solidFill>
                <a:ea typeface="HGP創英角ｺﾞｼｯｸUB" pitchFamily="50" charset="-128"/>
              </a:rPr>
              <a:t>&lt;Activation Key No.&gt;	XXXX-XXXX-XXXX-XXXX</a:t>
            </a:r>
            <a:br>
              <a:rPr kumimoji="1" lang="en-US" altLang="ja-JP" sz="1200" b="1" dirty="0">
                <a:solidFill>
                  <a:srgbClr val="000066"/>
                </a:solidFill>
                <a:ea typeface="HGP創英角ｺﾞｼｯｸUB" pitchFamily="50" charset="-128"/>
              </a:rPr>
            </a:br>
            <a:r>
              <a:rPr kumimoji="1" lang="en-US" altLang="ja-JP" sz="1200" b="1" dirty="0">
                <a:solidFill>
                  <a:srgbClr val="000066"/>
                </a:solidFill>
                <a:ea typeface="HGP創英角ｺﾞｼｯｸUB" pitchFamily="50" charset="-128"/>
              </a:rPr>
              <a:t>&lt;Registration ID&gt;	XXXXXXXX</a:t>
            </a:r>
            <a:br>
              <a:rPr kumimoji="1" lang="en-US" altLang="ja-JP" sz="1200" b="1" dirty="0">
                <a:solidFill>
                  <a:srgbClr val="000066"/>
                </a:solidFill>
                <a:ea typeface="HGP創英角ｺﾞｼｯｸUB" pitchFamily="50" charset="-128"/>
              </a:rPr>
            </a:br>
            <a:r>
              <a:rPr kumimoji="1" lang="en-US" altLang="ja-JP" sz="1200" b="1" dirty="0">
                <a:solidFill>
                  <a:srgbClr val="000066"/>
                </a:solidFill>
                <a:ea typeface="HGP創英角ｺﾞｼｯｸUB" pitchFamily="50" charset="-128"/>
              </a:rPr>
              <a:t>&lt;MPR ID of the former unit&gt;	XXXX-XXXX-XXXX-XXXX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04800" y="852135"/>
            <a:ext cx="8610600" cy="106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60000"/>
              </a:spcBef>
              <a:buFont typeface="Wingdings" pitchFamily="2" charset="2"/>
              <a:buChar char="n"/>
            </a:pPr>
            <a:r>
              <a:rPr kumimoji="1" lang="en-US" altLang="ja-JP" sz="16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Transaction means the AK transfers from one unit to </a:t>
            </a:r>
            <a:r>
              <a:rPr kumimoji="1" lang="en-US" altLang="ja-JP" sz="16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another.</a:t>
            </a:r>
            <a:endParaRPr kumimoji="1" lang="en-US" altLang="ja-JP" sz="1600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algn="l">
              <a:lnSpc>
                <a:spcPct val="70000"/>
              </a:lnSpc>
              <a:spcBef>
                <a:spcPct val="60000"/>
              </a:spcBef>
              <a:buFont typeface="Wingdings" pitchFamily="2" charset="2"/>
              <a:buChar char="n"/>
            </a:pPr>
            <a:r>
              <a:rPr kumimoji="1" lang="en-US" altLang="ja-JP" sz="16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600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Transaction will be prohibited unless specific reason such as follows</a:t>
            </a:r>
            <a:r>
              <a:rPr kumimoji="1" lang="en-US" altLang="ja-JP" sz="1600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. </a:t>
            </a:r>
            <a:endParaRPr kumimoji="1" lang="ja-JP" altLang="en-US" sz="1600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marL="742950" lvl="1" indent="-285750" algn="l">
              <a:lnSpc>
                <a:spcPct val="70000"/>
              </a:lnSpc>
              <a:spcBef>
                <a:spcPct val="60000"/>
              </a:spcBef>
              <a:buFont typeface="Wingdings" panose="05000000000000000000" pitchFamily="2" charset="2"/>
              <a:buChar char="l"/>
            </a:pPr>
            <a:r>
              <a:rPr kumimoji="1" lang="en-US" altLang="ja-JP" sz="1200" dirty="0" smtClean="0">
                <a:solidFill>
                  <a:srgbClr val="FF0000"/>
                </a:solidFill>
                <a:ea typeface="HGP創英角ｺﾞｼｯｸUB" pitchFamily="50" charset="-128"/>
              </a:rPr>
              <a:t>Replacement of the mother board.</a:t>
            </a:r>
            <a:endParaRPr kumimoji="1" lang="en-US" altLang="ja-JP" sz="1200" dirty="0">
              <a:solidFill>
                <a:srgbClr val="FF0000"/>
              </a:solidFill>
              <a:ea typeface="HGP創英角ｺﾞｼｯｸUB" pitchFamily="50" charset="-128"/>
            </a:endParaRPr>
          </a:p>
          <a:p>
            <a:pPr marL="742950" lvl="1" indent="-285750" algn="l">
              <a:lnSpc>
                <a:spcPct val="70000"/>
              </a:lnSpc>
              <a:spcBef>
                <a:spcPct val="60000"/>
              </a:spcBef>
              <a:buFont typeface="Wingdings" panose="05000000000000000000" pitchFamily="2" charset="2"/>
              <a:buChar char="l"/>
            </a:pPr>
            <a:r>
              <a:rPr kumimoji="1" lang="en-US" altLang="ja-JP" sz="1200" dirty="0" smtClean="0">
                <a:solidFill>
                  <a:srgbClr val="FF0000"/>
                </a:solidFill>
                <a:ea typeface="HGP創英角ｺﾞｼｯｸUB" pitchFamily="50" charset="-128"/>
              </a:rPr>
              <a:t>Swap with Link Unit for repairing purpose.</a:t>
            </a:r>
            <a:endParaRPr kumimoji="1" lang="ja-JP" altLang="en-US" sz="1200" dirty="0">
              <a:solidFill>
                <a:srgbClr val="FF0000"/>
              </a:solidFill>
              <a:ea typeface="HGP創英角ｺﾞｼｯｸUB" pitchFamily="50" charset="-128"/>
            </a:endParaRPr>
          </a:p>
        </p:txBody>
      </p:sp>
      <p:sp>
        <p:nvSpPr>
          <p:cNvPr id="52" name="AutoShape 7"/>
          <p:cNvSpPr>
            <a:spLocks/>
          </p:cNvSpPr>
          <p:nvPr/>
        </p:nvSpPr>
        <p:spPr bwMode="auto">
          <a:xfrm>
            <a:off x="7154985" y="2894513"/>
            <a:ext cx="185738" cy="3193671"/>
          </a:xfrm>
          <a:prstGeom prst="rightBrace">
            <a:avLst>
              <a:gd name="adj1" fmla="val 1570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7344511" y="4175875"/>
            <a:ext cx="1570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ja-JP" sz="1200" b="1" dirty="0">
                <a:solidFill>
                  <a:srgbClr val="FF0000"/>
                </a:solidFill>
                <a:ea typeface="HGP創英角ｺﾞｼｯｸUB" pitchFamily="50" charset="-128"/>
              </a:rPr>
              <a:t>These steps must be completed within 3 days.</a:t>
            </a:r>
            <a:endParaRPr kumimoji="1" lang="ja-JP" altLang="en-US" sz="1200" b="1" dirty="0">
              <a:solidFill>
                <a:srgbClr val="FF0000"/>
              </a:solidFill>
              <a:ea typeface="HGP創英角ｺﾞｼｯｸUB" pitchFamily="50" charset="-128"/>
            </a:endParaRPr>
          </a:p>
        </p:txBody>
      </p:sp>
      <p:sp>
        <p:nvSpPr>
          <p:cNvPr id="2" name="角丸四角形 1"/>
          <p:cNvSpPr/>
          <p:nvPr/>
        </p:nvSpPr>
        <p:spPr bwMode="auto">
          <a:xfrm>
            <a:off x="304800" y="2243015"/>
            <a:ext cx="8610600" cy="4142154"/>
          </a:xfrm>
          <a:prstGeom prst="roundRect">
            <a:avLst>
              <a:gd name="adj" fmla="val 308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182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Activation Key Transaction Scheme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5219700" y="2554773"/>
            <a:ext cx="2249488" cy="2106612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7920038" y="2305535"/>
            <a:ext cx="0" cy="25923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446713" y="1638785"/>
            <a:ext cx="280828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Office Building 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4623"/>
            <a:ext cx="16557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43350" y="1632435"/>
            <a:ext cx="1449388" cy="5540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60000"/>
              </a:spcBef>
            </a:pPr>
            <a:r>
              <a:rPr kumimoji="1" lang="en-US" altLang="ja-JP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Sales Company</a:t>
            </a:r>
            <a:r>
              <a:rPr kumimoji="1" lang="ja-JP" altLang="en-US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br>
              <a:rPr kumimoji="1" lang="ja-JP" altLang="en-US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kumimoji="1" lang="en-US" altLang="ja-JP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(CS)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55343" y="1349370"/>
            <a:ext cx="1582737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ja-JP" sz="11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Send the HDVC unit</a:t>
            </a:r>
            <a:r>
              <a:rPr kumimoji="1" lang="en-US" altLang="ja-JP" sz="1100" b="1" dirty="0">
                <a:solidFill>
                  <a:srgbClr val="FF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endParaRPr kumimoji="1" lang="ja-JP" altLang="en-US" sz="1100" b="1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990725" y="5171820"/>
            <a:ext cx="5472113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917700" y="5387720"/>
            <a:ext cx="5545138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8255000" y="1610210"/>
            <a:ext cx="0" cy="331311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Office Building 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878873"/>
            <a:ext cx="12239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5530850" y="2324585"/>
            <a:ext cx="237648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534032" y="5096360"/>
            <a:ext cx="1081332" cy="290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ja-JP" b="1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Sier/Dealer</a:t>
            </a:r>
            <a:r>
              <a:rPr kumimoji="1" lang="ja-JP" altLang="en-US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838200" y="1638785"/>
            <a:ext cx="302418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838200" y="1610210"/>
            <a:ext cx="0" cy="2880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180596" y="1250465"/>
            <a:ext cx="20627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30000"/>
              </a:spcBef>
              <a:spcAft>
                <a:spcPct val="20000"/>
              </a:spcAft>
            </a:pPr>
            <a:r>
              <a:rPr kumimoji="1" lang="en-US" altLang="ja-JP" sz="11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Inform former HDVC MPR ID, A.K No., </a:t>
            </a:r>
            <a:r>
              <a:rPr kumimoji="1" lang="en-US" altLang="ja-JP" sz="1100" b="1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Reg. </a:t>
            </a:r>
            <a:r>
              <a:rPr kumimoji="1" lang="en-US" altLang="ja-JP" sz="11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ID</a:t>
            </a:r>
            <a:endParaRPr kumimoji="1" lang="ja-JP" altLang="en-US" sz="1100" b="1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420813" y="1783248"/>
            <a:ext cx="2519362" cy="14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35000"/>
              </a:spcBef>
            </a:pPr>
            <a:endParaRPr kumimoji="1" lang="en-US" altLang="ja-JP" sz="120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1054100" y="2281962"/>
            <a:ext cx="0" cy="2160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1054100" y="2308828"/>
            <a:ext cx="280828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054123" y="1971548"/>
            <a:ext cx="1853216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0000"/>
              </a:spcBef>
            </a:pPr>
            <a:r>
              <a:rPr kumimoji="1" lang="en-US" altLang="ja-JP" sz="11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Sales company inform to the </a:t>
            </a:r>
            <a:r>
              <a:rPr kumimoji="1" lang="en-US" altLang="ja-JP" sz="1100" b="1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Sier / Dealer</a:t>
            </a:r>
            <a:endParaRPr kumimoji="1" lang="ja-JP" altLang="en-US" sz="1100" b="1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626460" y="4796803"/>
            <a:ext cx="2971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kumimoji="1" lang="en-US" altLang="ja-JP" sz="11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Login and input the new information.</a:t>
            </a:r>
            <a:r>
              <a:rPr kumimoji="1" lang="ja-JP" altLang="en-US" sz="11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/>
            </a:r>
            <a:br>
              <a:rPr kumimoji="1" lang="ja-JP" altLang="en-US" sz="11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kumimoji="1" lang="en-US" altLang="ja-JP" sz="9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(New MPR ID, A.K No., </a:t>
            </a:r>
            <a:r>
              <a:rPr kumimoji="1" lang="en-US" altLang="ja-JP" sz="900" b="1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Reg. </a:t>
            </a:r>
            <a:r>
              <a:rPr kumimoji="1" lang="en-US" altLang="ja-JP" sz="9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ID)</a:t>
            </a:r>
            <a:endParaRPr kumimoji="1" lang="ja-JP" altLang="en-US" sz="900" b="1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598260" y="5524245"/>
            <a:ext cx="175260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ja-JP" sz="1100" b="1" dirty="0">
                <a:solidFill>
                  <a:srgbClr val="FF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New Registration Key</a:t>
            </a:r>
            <a:endParaRPr kumimoji="1" lang="ja-JP" altLang="en-US" sz="1100" b="1" dirty="0">
              <a:solidFill>
                <a:srgbClr val="FF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pic>
        <p:nvPicPr>
          <p:cNvPr id="25" name="Picture 24" descr="hosp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35348"/>
            <a:ext cx="15128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766763" y="5488728"/>
            <a:ext cx="1223962" cy="379214"/>
          </a:xfrm>
          <a:prstGeom prst="can">
            <a:avLst>
              <a:gd name="adj" fmla="val 1301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66738" y="4755998"/>
            <a:ext cx="863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ＰＳＮ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76288" y="5351310"/>
            <a:ext cx="11525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kumimoji="1" lang="en-US" altLang="ja-JP" b="1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KMS</a:t>
            </a:r>
            <a:endParaRPr kumimoji="1" lang="ja-JP" altLang="en-US" b="1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697910" y="1279060"/>
            <a:ext cx="287338" cy="308290"/>
            <a:chOff x="3530" y="593"/>
            <a:chExt cx="172" cy="206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552" y="593"/>
              <a:ext cx="111" cy="20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FF0000"/>
                  </a:solidFill>
                  <a:latin typeface="Arial" panose="020B0604020202020204" pitchFamily="34" charset="0"/>
                  <a:ea typeface="HGP創英角ｺﾞｼｯｸUB" pitchFamily="50" charset="-128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823040" y="1279060"/>
            <a:ext cx="287338" cy="308290"/>
            <a:chOff x="3530" y="593"/>
            <a:chExt cx="172" cy="206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552" y="593"/>
              <a:ext cx="111" cy="20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FF0000"/>
                  </a:solidFill>
                  <a:latin typeface="Arial" panose="020B0604020202020204" pitchFamily="34" charset="0"/>
                  <a:ea typeface="HGP創英角ｺﾞｼｯｸUB" pitchFamily="50" charset="-128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715005" y="1964860"/>
            <a:ext cx="287338" cy="308290"/>
            <a:chOff x="3530" y="593"/>
            <a:chExt cx="172" cy="206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552" y="593"/>
              <a:ext cx="111" cy="20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FF0000"/>
                  </a:solidFill>
                  <a:latin typeface="Arial" panose="020B0604020202020204" pitchFamily="34" charset="0"/>
                  <a:ea typeface="HGP創英角ｺﾞｼｯｸUB" pitchFamily="50" charset="-128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264150" y="5451858"/>
            <a:ext cx="287338" cy="308289"/>
            <a:chOff x="3530" y="593"/>
            <a:chExt cx="172" cy="206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552" y="593"/>
              <a:ext cx="111" cy="20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FF0000"/>
                  </a:solidFill>
                  <a:latin typeface="Arial" panose="020B0604020202020204" pitchFamily="34" charset="0"/>
                  <a:ea typeface="HGP創英角ｺﾞｼｯｸUB" pitchFamily="50" charset="-128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131755" y="1918088"/>
            <a:ext cx="287338" cy="308289"/>
            <a:chOff x="3530" y="593"/>
            <a:chExt cx="172" cy="206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552" y="593"/>
              <a:ext cx="111" cy="20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FF0000"/>
                  </a:solidFill>
                  <a:latin typeface="Arial" panose="020B0604020202020204" pitchFamily="34" charset="0"/>
                  <a:ea typeface="HGP創英角ｺﾞｼｯｸUB" pitchFamily="50" charset="-128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6" name="Group 43"/>
          <p:cNvGrpSpPr>
            <a:grpSpLocks/>
          </p:cNvGrpSpPr>
          <p:nvPr/>
        </p:nvGrpSpPr>
        <p:grpSpPr bwMode="auto">
          <a:xfrm>
            <a:off x="2292350" y="4780345"/>
            <a:ext cx="287338" cy="308290"/>
            <a:chOff x="3530" y="593"/>
            <a:chExt cx="172" cy="206"/>
          </a:xfrm>
        </p:grpSpPr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3552" y="593"/>
              <a:ext cx="111" cy="20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FF0000"/>
                  </a:solidFill>
                  <a:latin typeface="Arial" panose="020B0604020202020204" pitchFamily="34" charset="0"/>
                  <a:ea typeface="HGP創英角ｺﾞｼｯｸUB" pitchFamily="50" charset="-128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5195053" y="2871420"/>
            <a:ext cx="2080892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ja-JP" sz="11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The sales company confirms returned unit</a:t>
            </a: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5232694" y="3372335"/>
            <a:ext cx="2613919" cy="477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5000"/>
              </a:spcBef>
            </a:pPr>
            <a:r>
              <a:rPr kumimoji="1" lang="en-US" altLang="ja-JP" sz="11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The sales company gets the following info from the </a:t>
            </a:r>
            <a:r>
              <a:rPr kumimoji="1" lang="en-US" altLang="ja-JP" sz="1100" b="1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Sier / Dealer</a:t>
            </a:r>
            <a:endParaRPr kumimoji="1" lang="en-US" altLang="ja-JP" sz="1100" b="1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35000"/>
              </a:spcBef>
            </a:pPr>
            <a:r>
              <a:rPr kumimoji="1" lang="ja-JP" altLang="en-US" sz="9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9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(Former MPR ID , A.K No.. </a:t>
            </a:r>
            <a:r>
              <a:rPr kumimoji="1" lang="en-US" altLang="ja-JP" sz="900" b="1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Reg. </a:t>
            </a:r>
            <a:r>
              <a:rPr kumimoji="1" lang="en-US" altLang="ja-JP" sz="9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ID )</a:t>
            </a:r>
          </a:p>
        </p:txBody>
      </p:sp>
      <p:grpSp>
        <p:nvGrpSpPr>
          <p:cNvPr id="51" name="Group 48"/>
          <p:cNvGrpSpPr>
            <a:grpSpLocks/>
          </p:cNvGrpSpPr>
          <p:nvPr/>
        </p:nvGrpSpPr>
        <p:grpSpPr bwMode="auto">
          <a:xfrm>
            <a:off x="4870743" y="3443920"/>
            <a:ext cx="287337" cy="308290"/>
            <a:chOff x="3530" y="593"/>
            <a:chExt cx="172" cy="206"/>
          </a:xfrm>
        </p:grpSpPr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552" y="593"/>
              <a:ext cx="111" cy="20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FF0000"/>
                  </a:solidFill>
                  <a:latin typeface="Arial" panose="020B0604020202020204" pitchFamily="34" charset="0"/>
                  <a:ea typeface="HGP創英角ｺﾞｼｯｸUB" pitchFamily="50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4" name="Group 51"/>
          <p:cNvGrpSpPr>
            <a:grpSpLocks/>
          </p:cNvGrpSpPr>
          <p:nvPr/>
        </p:nvGrpSpPr>
        <p:grpSpPr bwMode="auto">
          <a:xfrm>
            <a:off x="4861065" y="2879260"/>
            <a:ext cx="287338" cy="308290"/>
            <a:chOff x="3530" y="593"/>
            <a:chExt cx="172" cy="206"/>
          </a:xfrm>
        </p:grpSpPr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3552" y="593"/>
              <a:ext cx="111" cy="20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FF0000"/>
                  </a:solidFill>
                  <a:latin typeface="Arial" panose="020B0604020202020204" pitchFamily="34" charset="0"/>
                  <a:ea typeface="HGP創英角ｺﾞｼｯｸUB" pitchFamily="50" charset="-128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1498223" y="1918793"/>
            <a:ext cx="2233990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5000"/>
              </a:spcBef>
            </a:pPr>
            <a:r>
              <a:rPr kumimoji="1" lang="en-US" altLang="ja-JP" sz="1100" b="1" dirty="0">
                <a:solidFill>
                  <a:srgbClr val="FF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PSN</a:t>
            </a:r>
            <a:r>
              <a:rPr kumimoji="1" lang="en-US" altLang="ja-JP" sz="11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  changes the data link, and inform to the sales company</a:t>
            </a:r>
          </a:p>
        </p:txBody>
      </p: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500063" y="6155973"/>
            <a:ext cx="68151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FF"/>
                    </a:gs>
                    <a:gs pos="100000">
                      <a:srgbClr val="CCEC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ja-JP" altLang="en-US" sz="10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* </a:t>
            </a:r>
            <a:r>
              <a:rPr kumimoji="1" lang="en-US" altLang="ja-JP" sz="10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The “A.K No.” stands for “Activation Key No.” and “</a:t>
            </a:r>
            <a:r>
              <a:rPr kumimoji="1" lang="en-US" altLang="ja-JP" sz="1000" b="1" dirty="0" smtClean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Reg. </a:t>
            </a:r>
            <a:r>
              <a:rPr kumimoji="1" lang="en-US" altLang="ja-JP" sz="10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ID” stands for “Registration No.”</a:t>
            </a:r>
            <a:endParaRPr kumimoji="1" lang="ja-JP" altLang="en-US" sz="1000" b="1" dirty="0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" name="角丸四角形 1"/>
          <p:cNvSpPr/>
          <p:nvPr/>
        </p:nvSpPr>
        <p:spPr bwMode="auto">
          <a:xfrm>
            <a:off x="164123" y="867508"/>
            <a:ext cx="8753231" cy="5241575"/>
          </a:xfrm>
          <a:prstGeom prst="roundRect">
            <a:avLst>
              <a:gd name="adj" fmla="val 309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194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Hintergr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0"/>
          <a:stretch>
            <a:fillRect/>
          </a:stretch>
        </p:blipFill>
        <p:spPr bwMode="auto">
          <a:xfrm>
            <a:off x="0" y="0"/>
            <a:ext cx="91440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schatten"/>
          <p:cNvPicPr>
            <a:picLocks noChangeAspect="1"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477108" y="2322786"/>
            <a:ext cx="622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dirty="0" smtClean="0"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Thank You !</a:t>
            </a:r>
            <a:endParaRPr kumimoji="1" lang="ja-JP" altLang="en-US" sz="7200" dirty="0"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KX_VC1600黒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19" y="4494726"/>
            <a:ext cx="2308566" cy="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1587205" y="5686073"/>
            <a:ext cx="60084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ja-JP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Panasonic System Networks Co., Ltd.</a:t>
            </a:r>
          </a:p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ea typeface="HGS創英角ｺﾞｼｯｸUB" panose="020B0900000000000000" pitchFamily="50" charset="-128"/>
                <a:cs typeface="Arial" panose="020B0604020202020204" pitchFamily="34" charset="0"/>
              </a:rPr>
              <a:t>Security System Business Division</a:t>
            </a:r>
            <a:endParaRPr kumimoji="1" lang="ja-JP" altLang="en-US" sz="1400" dirty="0">
              <a:latin typeface="Arial" panose="020B0604020202020204" pitchFamily="34" charset="0"/>
              <a:ea typeface="HGS創英角ｺﾞｼｯｸUB" panose="020B09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36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>
          <a:xfrm>
            <a:off x="371836" y="26999"/>
            <a:ext cx="8423783" cy="600075"/>
          </a:xfrm>
        </p:spPr>
        <p:txBody>
          <a:bodyPr/>
          <a:lstStyle/>
          <a:p>
            <a:pPr algn="ctr" eaLnBrk="1" hangingPunct="1"/>
            <a:r>
              <a:rPr lang="en-US" altLang="ja-JP" sz="2800" dirty="0" smtClean="0">
                <a:latin typeface="Arial Black" panose="020B0A04020102020204" pitchFamily="34" charset="0"/>
              </a:rPr>
              <a:t>History of Revision</a:t>
            </a:r>
            <a:endParaRPr lang="de-DE" altLang="ja-JP" sz="2800" dirty="0" smtClean="0">
              <a:latin typeface="Arial Black" panose="020B0A04020102020204" pitchFamily="34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20609"/>
              </p:ext>
            </p:extLst>
          </p:nvPr>
        </p:nvGraphicFramePr>
        <p:xfrm>
          <a:off x="398585" y="1556792"/>
          <a:ext cx="8409352" cy="1634432"/>
        </p:xfrm>
        <a:graphic>
          <a:graphicData uri="http://schemas.openxmlformats.org/drawingml/2006/table">
            <a:tbl>
              <a:tblPr firstRow="1" bandRow="1"/>
              <a:tblGrid>
                <a:gridCol w="1156677"/>
                <a:gridCol w="4212492"/>
                <a:gridCol w="1122180"/>
                <a:gridCol w="1918003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Doc.</a:t>
                      </a:r>
                      <a:r>
                        <a:rPr kumimoji="1" lang="en-US" altLang="ja-JP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Ver.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Contents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Date of Issue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465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Ver.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4.00/4.10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Issue of First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Edition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Nov. 2014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465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Ver.4.20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Add New Activation Key information (KX-VCS351)</a:t>
                      </a:r>
                      <a:endParaRPr kumimoji="1" lang="en-US" altLang="ja-JP" sz="10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Aug.</a:t>
                      </a:r>
                      <a:r>
                        <a:rPr kumimoji="1" lang="en-US" altLang="ja-JP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2015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Page 03 and 04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200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l"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marL="33231" marR="33231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1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38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2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Administration Scheme of AK Card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7895" y="1665283"/>
            <a:ext cx="8982075" cy="471866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7791083" y="2543017"/>
            <a:ext cx="1057275" cy="443091"/>
          </a:xfrm>
          <a:prstGeom prst="can">
            <a:avLst>
              <a:gd name="adj" fmla="val 25375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" descr="Office Building 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5" y="2344503"/>
            <a:ext cx="69691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Office Building 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8" y="2496893"/>
            <a:ext cx="922337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423985" y="1914168"/>
            <a:ext cx="1584555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2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</a:t>
            </a:r>
            <a:r>
              <a:rPr kumimoji="1" lang="en-US" altLang="ja-JP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kumimoji="1" lang="en-US" altLang="ja-JP" sz="12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 flipV="1">
            <a:off x="5181233" y="2719153"/>
            <a:ext cx="2438400" cy="0"/>
          </a:xfrm>
          <a:prstGeom prst="line">
            <a:avLst/>
          </a:prstGeom>
          <a:noFill/>
          <a:ln w="508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V="1">
            <a:off x="1733183" y="2709628"/>
            <a:ext cx="2438400" cy="0"/>
          </a:xfrm>
          <a:prstGeom prst="line">
            <a:avLst/>
          </a:prstGeom>
          <a:noFill/>
          <a:ln w="50800">
            <a:solidFill>
              <a:srgbClr val="3333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 flipV="1">
            <a:off x="1771283" y="2879490"/>
            <a:ext cx="243840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4022838" y="4115888"/>
            <a:ext cx="1195387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2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 / Dealer</a:t>
            </a:r>
            <a:r>
              <a:rPr kumimoji="1" lang="ja-JP" altLang="en-US" sz="12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4638170" y="5298575"/>
            <a:ext cx="0" cy="449263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5358896" y="5769220"/>
            <a:ext cx="1135674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2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939843" y="4061193"/>
            <a:ext cx="15208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Download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6552833" y="5101725"/>
            <a:ext cx="18081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Login </a:t>
            </a:r>
          </a:p>
          <a:p>
            <a:pPr algn="l" eaLnBrk="0" hangingPunct="0"/>
            <a:r>
              <a:rPr lang="ja-JP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MPR ID</a:t>
            </a:r>
          </a:p>
          <a:p>
            <a:pPr algn="l" eaLnBrk="0" hangingPunct="0"/>
            <a:r>
              <a:rPr lang="ja-JP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A.K No</a:t>
            </a:r>
            <a:r>
              <a:rPr lang="ja-JP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　　    </a:t>
            </a:r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Input</a:t>
            </a:r>
          </a:p>
          <a:p>
            <a:pPr algn="l" eaLnBrk="0" hangingPunct="0"/>
            <a:r>
              <a:rPr lang="ja-JP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Reg. ID</a:t>
            </a:r>
            <a:endParaRPr lang="en-US" altLang="ja-JP" sz="1000" b="1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algn="l" eaLnBrk="0" hangingPunct="0"/>
            <a:endParaRPr lang="en-US" altLang="ja-JP" sz="1000" b="1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  <a:p>
            <a:pPr algn="l" eaLnBrk="0" hangingPunct="0"/>
            <a:endParaRPr lang="ja-JP" altLang="en-US" sz="1000" b="1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5521938" y="2277328"/>
            <a:ext cx="2065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Info input for manufacture</a:t>
            </a:r>
            <a:r>
              <a:rPr lang="ja-JP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　</a:t>
            </a:r>
          </a:p>
          <a:p>
            <a:pPr algn="l" eaLnBrk="0" hangingPunct="0"/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(Model No. &amp; quantity)</a:t>
            </a:r>
            <a:r>
              <a:rPr lang="ja-JP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2426920" y="2273423"/>
            <a:ext cx="1358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Sell </a:t>
            </a:r>
          </a:p>
          <a:p>
            <a:pPr algn="l" eaLnBrk="0" hangingPunct="0"/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AK Card</a:t>
            </a:r>
            <a:r>
              <a:rPr lang="ja-JP" alt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 18"/>
          <p:cNvSpPr>
            <a:spLocks/>
          </p:cNvSpPr>
          <p:nvPr/>
        </p:nvSpPr>
        <p:spPr bwMode="auto">
          <a:xfrm>
            <a:off x="1391870" y="3365383"/>
            <a:ext cx="2700000" cy="1620000"/>
          </a:xfrm>
          <a:custGeom>
            <a:avLst/>
            <a:gdLst>
              <a:gd name="T0" fmla="*/ 0 w 1872"/>
              <a:gd name="T1" fmla="*/ 0 h 1584"/>
              <a:gd name="T2" fmla="*/ 0 w 1872"/>
              <a:gd name="T3" fmla="*/ 1584 h 1584"/>
              <a:gd name="T4" fmla="*/ 1872 w 1872"/>
              <a:gd name="T5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" h="1584">
                <a:moveTo>
                  <a:pt x="0" y="0"/>
                </a:moveTo>
                <a:lnTo>
                  <a:pt x="0" y="1584"/>
                </a:lnTo>
                <a:lnTo>
                  <a:pt x="1872" y="1584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19"/>
          <p:cNvSpPr>
            <a:spLocks/>
          </p:cNvSpPr>
          <p:nvPr/>
        </p:nvSpPr>
        <p:spPr bwMode="auto">
          <a:xfrm>
            <a:off x="1564908" y="3176112"/>
            <a:ext cx="2286000" cy="1620000"/>
          </a:xfrm>
          <a:custGeom>
            <a:avLst/>
            <a:gdLst>
              <a:gd name="T0" fmla="*/ 1440 w 1440"/>
              <a:gd name="T1" fmla="*/ 1392 h 1392"/>
              <a:gd name="T2" fmla="*/ 0 w 1440"/>
              <a:gd name="T3" fmla="*/ 1392 h 1392"/>
              <a:gd name="T4" fmla="*/ 0 w 1440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0" h="1392">
                <a:moveTo>
                  <a:pt x="1440" y="1392"/>
                </a:moveTo>
                <a:lnTo>
                  <a:pt x="0" y="1392"/>
                </a:lnTo>
                <a:lnTo>
                  <a:pt x="0" y="0"/>
                </a:ln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475883" y="3893638"/>
            <a:ext cx="1098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kumimoji="1" lang="en-US" altLang="ja-JP" sz="10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Sell </a:t>
            </a:r>
          </a:p>
          <a:p>
            <a:pPr algn="l" eaLnBrk="0" hangingPunct="0"/>
            <a:r>
              <a:rPr kumimoji="1" lang="en-US" altLang="ja-JP" sz="100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AK Card</a:t>
            </a:r>
          </a:p>
        </p:txBody>
      </p:sp>
      <p:sp>
        <p:nvSpPr>
          <p:cNvPr id="67" name="Freeform 21"/>
          <p:cNvSpPr>
            <a:spLocks/>
          </p:cNvSpPr>
          <p:nvPr/>
        </p:nvSpPr>
        <p:spPr bwMode="auto">
          <a:xfrm>
            <a:off x="5474920" y="3188444"/>
            <a:ext cx="2724150" cy="1620000"/>
          </a:xfrm>
          <a:custGeom>
            <a:avLst/>
            <a:gdLst>
              <a:gd name="T0" fmla="*/ 0 w 1536"/>
              <a:gd name="T1" fmla="*/ 1392 h 1392"/>
              <a:gd name="T2" fmla="*/ 1536 w 1536"/>
              <a:gd name="T3" fmla="*/ 1392 h 1392"/>
              <a:gd name="T4" fmla="*/ 1536 w 1536"/>
              <a:gd name="T5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6" h="1392">
                <a:moveTo>
                  <a:pt x="0" y="1392"/>
                </a:moveTo>
                <a:lnTo>
                  <a:pt x="1536" y="1392"/>
                </a:lnTo>
                <a:lnTo>
                  <a:pt x="1536" y="0"/>
                </a:lnTo>
              </a:path>
            </a:pathLst>
          </a:custGeom>
          <a:noFill/>
          <a:ln w="50800" cap="flat" cmpd="sng">
            <a:solidFill>
              <a:srgbClr val="FF66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22"/>
          <p:cNvSpPr>
            <a:spLocks/>
          </p:cNvSpPr>
          <p:nvPr/>
        </p:nvSpPr>
        <p:spPr bwMode="auto">
          <a:xfrm>
            <a:off x="5322520" y="3209694"/>
            <a:ext cx="3038475" cy="1800000"/>
          </a:xfrm>
          <a:custGeom>
            <a:avLst/>
            <a:gdLst>
              <a:gd name="T0" fmla="*/ 0 w 1728"/>
              <a:gd name="T1" fmla="*/ 1584 h 1584"/>
              <a:gd name="T2" fmla="*/ 1728 w 1728"/>
              <a:gd name="T3" fmla="*/ 1584 h 1584"/>
              <a:gd name="T4" fmla="*/ 1728 w 1728"/>
              <a:gd name="T5" fmla="*/ 0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8" h="1584">
                <a:moveTo>
                  <a:pt x="0" y="1584"/>
                </a:moveTo>
                <a:lnTo>
                  <a:pt x="1728" y="1584"/>
                </a:lnTo>
                <a:lnTo>
                  <a:pt x="1728" y="0"/>
                </a:lnTo>
              </a:path>
            </a:pathLst>
          </a:custGeom>
          <a:noFill/>
          <a:ln w="50800" cap="flat" cmpd="sng">
            <a:solidFill>
              <a:srgbClr val="FF66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loud"/>
          <p:cNvSpPr>
            <a:spLocks noChangeAspect="1" noEditPoints="1" noChangeArrowheads="1"/>
          </p:cNvSpPr>
          <p:nvPr/>
        </p:nvSpPr>
        <p:spPr bwMode="auto">
          <a:xfrm>
            <a:off x="7513270" y="3477493"/>
            <a:ext cx="1447800" cy="5302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B2B2B2"/>
              </a:gs>
              <a:gs pos="50000">
                <a:srgbClr val="B2B2B2">
                  <a:gamma/>
                  <a:tint val="39216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2000" anchor="ctr" anchorCtr="1"/>
          <a:lstStyle/>
          <a:p>
            <a:pPr eaLnBrk="0" hangingPunct="0"/>
            <a:r>
              <a:rPr lang="en-US" altLang="ja-JP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5259025" y="2325688"/>
            <a:ext cx="273050" cy="304800"/>
            <a:chOff x="3530" y="600"/>
            <a:chExt cx="172" cy="192"/>
          </a:xfrm>
        </p:grpSpPr>
        <p:sp>
          <p:nvSpPr>
            <p:cNvPr id="71" name="Rectangle 25"/>
            <p:cNvSpPr>
              <a:spLocks noChangeArrowheads="1"/>
            </p:cNvSpPr>
            <p:nvPr/>
          </p:nvSpPr>
          <p:spPr bwMode="auto">
            <a:xfrm>
              <a:off x="3552" y="610"/>
              <a:ext cx="116" cy="17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kumimoji="1" lang="en-US" altLang="ja-JP" sz="11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3" name="Group 27"/>
          <p:cNvGrpSpPr>
            <a:grpSpLocks/>
          </p:cNvGrpSpPr>
          <p:nvPr/>
        </p:nvGrpSpPr>
        <p:grpSpPr bwMode="auto">
          <a:xfrm>
            <a:off x="2155458" y="2309578"/>
            <a:ext cx="273050" cy="333375"/>
            <a:chOff x="3530" y="600"/>
            <a:chExt cx="172" cy="192"/>
          </a:xfrm>
        </p:grpSpPr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3552" y="617"/>
              <a:ext cx="116" cy="16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 Box 29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kumimoji="1" lang="en-US" altLang="ja-JP" sz="11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223470" y="3812675"/>
            <a:ext cx="273050" cy="304800"/>
            <a:chOff x="3530" y="600"/>
            <a:chExt cx="172" cy="192"/>
          </a:xfrm>
        </p:grpSpPr>
        <p:sp>
          <p:nvSpPr>
            <p:cNvPr id="77" name="Rectangle 31"/>
            <p:cNvSpPr>
              <a:spLocks noChangeArrowheads="1"/>
            </p:cNvSpPr>
            <p:nvPr/>
          </p:nvSpPr>
          <p:spPr bwMode="auto">
            <a:xfrm>
              <a:off x="3552" y="610"/>
              <a:ext cx="116" cy="17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kumimoji="1" lang="en-US" altLang="ja-JP" sz="11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79" name="Group 33"/>
          <p:cNvGrpSpPr>
            <a:grpSpLocks/>
          </p:cNvGrpSpPr>
          <p:nvPr/>
        </p:nvGrpSpPr>
        <p:grpSpPr bwMode="auto">
          <a:xfrm>
            <a:off x="6276608" y="5135063"/>
            <a:ext cx="273050" cy="304800"/>
            <a:chOff x="3530" y="600"/>
            <a:chExt cx="172" cy="192"/>
          </a:xfrm>
        </p:grpSpPr>
        <p:sp>
          <p:nvSpPr>
            <p:cNvPr id="80" name="Rectangle 34"/>
            <p:cNvSpPr>
              <a:spLocks noChangeArrowheads="1"/>
            </p:cNvSpPr>
            <p:nvPr/>
          </p:nvSpPr>
          <p:spPr bwMode="auto">
            <a:xfrm>
              <a:off x="3552" y="610"/>
              <a:ext cx="116" cy="17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 Box 35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kumimoji="1" lang="en-US" altLang="ja-JP" sz="11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82" name="Group 36"/>
          <p:cNvGrpSpPr>
            <a:grpSpLocks/>
          </p:cNvGrpSpPr>
          <p:nvPr/>
        </p:nvGrpSpPr>
        <p:grpSpPr bwMode="auto">
          <a:xfrm>
            <a:off x="5698543" y="4083418"/>
            <a:ext cx="273050" cy="304800"/>
            <a:chOff x="3530" y="600"/>
            <a:chExt cx="172" cy="192"/>
          </a:xfrm>
        </p:grpSpPr>
        <p:sp>
          <p:nvSpPr>
            <p:cNvPr id="83" name="Rectangle 37"/>
            <p:cNvSpPr>
              <a:spLocks noChangeArrowheads="1"/>
            </p:cNvSpPr>
            <p:nvPr/>
          </p:nvSpPr>
          <p:spPr bwMode="auto">
            <a:xfrm>
              <a:off x="3552" y="610"/>
              <a:ext cx="116" cy="17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 Box 38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kumimoji="1" lang="en-US" altLang="ja-JP" sz="11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85" name="Text Box 39"/>
          <p:cNvSpPr txBox="1">
            <a:spLocks noChangeArrowheads="1"/>
          </p:cNvSpPr>
          <p:nvPr/>
        </p:nvSpPr>
        <p:spPr bwMode="auto">
          <a:xfrm>
            <a:off x="3987193" y="1914290"/>
            <a:ext cx="1243012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200" b="1" i="1">
                <a:solidFill>
                  <a:srgbClr val="0000FF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PSN Factory</a:t>
            </a:r>
          </a:p>
        </p:txBody>
      </p:sp>
      <p:sp>
        <p:nvSpPr>
          <p:cNvPr id="86" name="Text Box 40"/>
          <p:cNvSpPr txBox="1">
            <a:spLocks noChangeArrowheads="1"/>
          </p:cNvSpPr>
          <p:nvPr/>
        </p:nvSpPr>
        <p:spPr bwMode="auto">
          <a:xfrm>
            <a:off x="4274770" y="2982678"/>
            <a:ext cx="1130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ja-JP" sz="1000" b="1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Manufacture AK Card</a:t>
            </a:r>
            <a:endParaRPr kumimoji="1" lang="en-US" altLang="ja-JP" sz="1000" b="1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grpSp>
        <p:nvGrpSpPr>
          <p:cNvPr id="87" name="Group 41"/>
          <p:cNvGrpSpPr>
            <a:grpSpLocks/>
          </p:cNvGrpSpPr>
          <p:nvPr/>
        </p:nvGrpSpPr>
        <p:grpSpPr bwMode="auto">
          <a:xfrm>
            <a:off x="4036645" y="2995378"/>
            <a:ext cx="273050" cy="304800"/>
            <a:chOff x="3530" y="600"/>
            <a:chExt cx="172" cy="192"/>
          </a:xfrm>
        </p:grpSpPr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3552" y="610"/>
              <a:ext cx="116" cy="17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 Box 43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kumimoji="1" lang="en-US" altLang="ja-JP" sz="11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0" name="Text Box 44"/>
          <p:cNvSpPr txBox="1">
            <a:spLocks noChangeArrowheads="1"/>
          </p:cNvSpPr>
          <p:nvPr/>
        </p:nvSpPr>
        <p:spPr bwMode="auto">
          <a:xfrm>
            <a:off x="2433270" y="2942623"/>
            <a:ext cx="1358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Payment</a:t>
            </a:r>
            <a:r>
              <a:rPr lang="ja-JP" alt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45"/>
          <p:cNvGrpSpPr>
            <a:grpSpLocks/>
          </p:cNvGrpSpPr>
          <p:nvPr/>
        </p:nvGrpSpPr>
        <p:grpSpPr bwMode="auto">
          <a:xfrm>
            <a:off x="2157045" y="2922353"/>
            <a:ext cx="273050" cy="304800"/>
            <a:chOff x="3530" y="600"/>
            <a:chExt cx="172" cy="192"/>
          </a:xfrm>
        </p:grpSpPr>
        <p:sp>
          <p:nvSpPr>
            <p:cNvPr id="92" name="Rectangle 46"/>
            <p:cNvSpPr>
              <a:spLocks noChangeArrowheads="1"/>
            </p:cNvSpPr>
            <p:nvPr/>
          </p:nvSpPr>
          <p:spPr bwMode="auto">
            <a:xfrm>
              <a:off x="3552" y="610"/>
              <a:ext cx="116" cy="17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 Box 47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kumimoji="1" lang="en-US" altLang="ja-JP" sz="11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1953845" y="4169863"/>
            <a:ext cx="1358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ja-JP" sz="1000" b="1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Payment</a:t>
            </a:r>
            <a:endParaRPr kumimoji="1" lang="en-US" altLang="ja-JP" sz="1000" b="1"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grpSp>
        <p:nvGrpSpPr>
          <p:cNvPr id="95" name="Group 49"/>
          <p:cNvGrpSpPr>
            <a:grpSpLocks/>
          </p:cNvGrpSpPr>
          <p:nvPr/>
        </p:nvGrpSpPr>
        <p:grpSpPr bwMode="auto">
          <a:xfrm>
            <a:off x="1715720" y="4192088"/>
            <a:ext cx="273050" cy="304800"/>
            <a:chOff x="3530" y="600"/>
            <a:chExt cx="172" cy="192"/>
          </a:xfrm>
        </p:grpSpPr>
        <p:sp>
          <p:nvSpPr>
            <p:cNvPr id="96" name="Rectangle 50"/>
            <p:cNvSpPr>
              <a:spLocks noChangeArrowheads="1"/>
            </p:cNvSpPr>
            <p:nvPr/>
          </p:nvSpPr>
          <p:spPr bwMode="auto">
            <a:xfrm>
              <a:off x="3552" y="610"/>
              <a:ext cx="116" cy="17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 Box 51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kumimoji="1" lang="en-US" altLang="ja-JP" sz="11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98" name="Text Box 52"/>
          <p:cNvSpPr txBox="1">
            <a:spLocks noChangeArrowheads="1"/>
          </p:cNvSpPr>
          <p:nvPr/>
        </p:nvSpPr>
        <p:spPr bwMode="auto">
          <a:xfrm>
            <a:off x="1586158" y="5084635"/>
            <a:ext cx="27003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Input the Registration Key No. in the unit  </a:t>
            </a:r>
          </a:p>
        </p:txBody>
      </p:sp>
      <p:grpSp>
        <p:nvGrpSpPr>
          <p:cNvPr id="99" name="Group 53"/>
          <p:cNvGrpSpPr>
            <a:grpSpLocks/>
          </p:cNvGrpSpPr>
          <p:nvPr/>
        </p:nvGrpSpPr>
        <p:grpSpPr bwMode="auto">
          <a:xfrm>
            <a:off x="1264870" y="5081100"/>
            <a:ext cx="366713" cy="279103"/>
            <a:chOff x="3530" y="600"/>
            <a:chExt cx="172" cy="194"/>
          </a:xfrm>
        </p:grpSpPr>
        <p:sp>
          <p:nvSpPr>
            <p:cNvPr id="100" name="Rectangle 54"/>
            <p:cNvSpPr>
              <a:spLocks noChangeArrowheads="1"/>
            </p:cNvSpPr>
            <p:nvPr/>
          </p:nvSpPr>
          <p:spPr bwMode="auto">
            <a:xfrm>
              <a:off x="3552" y="601"/>
              <a:ext cx="87" cy="19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 Box 55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kumimoji="1" lang="en-US" altLang="ja-JP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02" name="AutoShape 56"/>
          <p:cNvSpPr>
            <a:spLocks noChangeArrowheads="1"/>
          </p:cNvSpPr>
          <p:nvPr/>
        </p:nvSpPr>
        <p:spPr bwMode="auto">
          <a:xfrm>
            <a:off x="6220943" y="4381745"/>
            <a:ext cx="1374990" cy="361950"/>
          </a:xfrm>
          <a:prstGeom prst="flowChart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57"/>
          <p:cNvGrpSpPr>
            <a:grpSpLocks/>
          </p:cNvGrpSpPr>
          <p:nvPr/>
        </p:nvGrpSpPr>
        <p:grpSpPr bwMode="auto">
          <a:xfrm>
            <a:off x="6176002" y="4316258"/>
            <a:ext cx="1607223" cy="587385"/>
            <a:chOff x="3936" y="2706"/>
            <a:chExt cx="862" cy="370"/>
          </a:xfrm>
        </p:grpSpPr>
        <p:pic>
          <p:nvPicPr>
            <p:cNvPr id="104" name="Picture 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2706"/>
              <a:ext cx="206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5" name="Text Box 59"/>
            <p:cNvSpPr txBox="1">
              <a:spLocks noChangeArrowheads="1"/>
            </p:cNvSpPr>
            <p:nvPr/>
          </p:nvSpPr>
          <p:spPr bwMode="auto">
            <a:xfrm>
              <a:off x="3936" y="2804"/>
              <a:ext cx="86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lnSpc>
                  <a:spcPct val="72000"/>
                </a:lnSpc>
              </a:pPr>
              <a:r>
                <a:rPr lang="en-US" altLang="ja-JP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Registration Key No.</a:t>
              </a:r>
            </a:p>
          </p:txBody>
        </p:sp>
      </p:grpSp>
      <p:sp>
        <p:nvSpPr>
          <p:cNvPr id="106" name="Text Box 60"/>
          <p:cNvSpPr txBox="1">
            <a:spLocks noChangeArrowheads="1"/>
          </p:cNvSpPr>
          <p:nvPr/>
        </p:nvSpPr>
        <p:spPr bwMode="auto">
          <a:xfrm>
            <a:off x="5693994" y="2906478"/>
            <a:ext cx="739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ja-JP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AK No.</a:t>
            </a:r>
            <a:br>
              <a:rPr lang="en-US" altLang="ja-JP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</a:br>
            <a:r>
              <a:rPr lang="ja-JP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Reg. ID</a:t>
            </a:r>
            <a:endParaRPr lang="en-US" altLang="ja-JP" sz="1000" b="1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107" name="Line 61"/>
          <p:cNvSpPr>
            <a:spLocks noChangeShapeType="1"/>
          </p:cNvSpPr>
          <p:nvPr/>
        </p:nvSpPr>
        <p:spPr bwMode="auto">
          <a:xfrm flipV="1">
            <a:off x="5149483" y="2871553"/>
            <a:ext cx="2438400" cy="0"/>
          </a:xfrm>
          <a:prstGeom prst="line">
            <a:avLst/>
          </a:prstGeom>
          <a:noFill/>
          <a:ln w="50800">
            <a:solidFill>
              <a:srgbClr val="3333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oup 62"/>
          <p:cNvGrpSpPr>
            <a:grpSpLocks/>
          </p:cNvGrpSpPr>
          <p:nvPr/>
        </p:nvGrpSpPr>
        <p:grpSpPr bwMode="auto">
          <a:xfrm>
            <a:off x="5443170" y="2962040"/>
            <a:ext cx="273050" cy="304800"/>
            <a:chOff x="3530" y="600"/>
            <a:chExt cx="172" cy="192"/>
          </a:xfrm>
        </p:grpSpPr>
        <p:sp>
          <p:nvSpPr>
            <p:cNvPr id="109" name="Rectangle 63"/>
            <p:cNvSpPr>
              <a:spLocks noChangeArrowheads="1"/>
            </p:cNvSpPr>
            <p:nvPr/>
          </p:nvSpPr>
          <p:spPr bwMode="auto">
            <a:xfrm>
              <a:off x="3552" y="610"/>
              <a:ext cx="116" cy="17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 Box 64"/>
            <p:cNvSpPr txBox="1">
              <a:spLocks noChangeArrowheads="1"/>
            </p:cNvSpPr>
            <p:nvPr/>
          </p:nvSpPr>
          <p:spPr bwMode="auto">
            <a:xfrm>
              <a:off x="3530" y="600"/>
              <a:ext cx="172" cy="19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r>
                <a:rPr kumimoji="1" lang="en-US" altLang="ja-JP" sz="11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1" name="Text Box 65"/>
          <p:cNvSpPr txBox="1">
            <a:spLocks noChangeArrowheads="1"/>
          </p:cNvSpPr>
          <p:nvPr/>
        </p:nvSpPr>
        <p:spPr bwMode="auto">
          <a:xfrm>
            <a:off x="7898053" y="2662083"/>
            <a:ext cx="91757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kumimoji="1" lang="en-US" altLang="ja-JP" sz="1050" b="1" dirty="0"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AK Card admin system</a:t>
            </a:r>
          </a:p>
        </p:txBody>
      </p:sp>
      <p:sp>
        <p:nvSpPr>
          <p:cNvPr id="112" name="AutoShape 66"/>
          <p:cNvSpPr>
            <a:spLocks/>
          </p:cNvSpPr>
          <p:nvPr/>
        </p:nvSpPr>
        <p:spPr bwMode="auto">
          <a:xfrm>
            <a:off x="6301650" y="2979747"/>
            <a:ext cx="263883" cy="274329"/>
          </a:xfrm>
          <a:prstGeom prst="rightBrace">
            <a:avLst>
              <a:gd name="adj1" fmla="val 95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AutoShape 67"/>
          <p:cNvSpPr>
            <a:spLocks/>
          </p:cNvSpPr>
          <p:nvPr/>
        </p:nvSpPr>
        <p:spPr bwMode="auto">
          <a:xfrm>
            <a:off x="7222763" y="5306273"/>
            <a:ext cx="152400" cy="441565"/>
          </a:xfrm>
          <a:prstGeom prst="rightBrace">
            <a:avLst>
              <a:gd name="adj1" fmla="val 318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 Box 68"/>
          <p:cNvSpPr txBox="1">
            <a:spLocks noChangeArrowheads="1"/>
          </p:cNvSpPr>
          <p:nvPr/>
        </p:nvSpPr>
        <p:spPr bwMode="auto">
          <a:xfrm>
            <a:off x="4236655" y="6107720"/>
            <a:ext cx="84296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MPR ID</a:t>
            </a:r>
          </a:p>
        </p:txBody>
      </p:sp>
      <p:sp>
        <p:nvSpPr>
          <p:cNvPr id="115" name="Text Box 69"/>
          <p:cNvSpPr txBox="1">
            <a:spLocks noChangeArrowheads="1"/>
          </p:cNvSpPr>
          <p:nvPr/>
        </p:nvSpPr>
        <p:spPr bwMode="auto">
          <a:xfrm>
            <a:off x="250825" y="834285"/>
            <a:ext cx="8740775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62000" indent="-3048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219200" indent="-3048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76400" indent="-3048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133600" indent="-304800" algn="l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90800" indent="-304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048000" indent="-304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505200" indent="-304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62400" indent="-304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n"/>
            </a:pPr>
            <a:r>
              <a:rPr kumimoji="1" lang="en-US" altLang="ja-JP" dirty="0">
                <a:ea typeface="HGP創英角ｺﾞｼｯｸUB" pitchFamily="50" charset="-128"/>
              </a:rPr>
              <a:t>The administration scheme will be based on the </a:t>
            </a:r>
            <a:r>
              <a:rPr kumimoji="1" lang="en-US" altLang="ja-JP" dirty="0" smtClean="0">
                <a:ea typeface="HGP創英角ｺﾞｼｯｸUB" pitchFamily="50" charset="-128"/>
              </a:rPr>
              <a:t>SSBD </a:t>
            </a:r>
            <a:r>
              <a:rPr kumimoji="1" lang="en-US" altLang="ja-JP" dirty="0">
                <a:ea typeface="HGP創英角ｺﾞｼｯｸUB" pitchFamily="50" charset="-128"/>
              </a:rPr>
              <a:t>AK software administration scheme.</a:t>
            </a:r>
          </a:p>
          <a:p>
            <a:pPr eaLnBrk="1" hangingPunct="1">
              <a:buFont typeface="Wingdings" pitchFamily="2" charset="2"/>
              <a:buChar char="n"/>
            </a:pPr>
            <a:r>
              <a:rPr kumimoji="1" lang="en-US" altLang="ja-JP" dirty="0">
                <a:ea typeface="HGP創英角ｺﾞｼｯｸUB" pitchFamily="50" charset="-128"/>
              </a:rPr>
              <a:t>The card which provides the Registration Key No. needs to be purchased from a sales company before hands.</a:t>
            </a:r>
          </a:p>
        </p:txBody>
      </p:sp>
      <p:pic>
        <p:nvPicPr>
          <p:cNvPr id="118" name="Picture 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58" y="2200040"/>
            <a:ext cx="7191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5" y="4406400"/>
            <a:ext cx="7191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図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15" y="5646462"/>
            <a:ext cx="1070724" cy="49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xt Box 14"/>
          <p:cNvSpPr txBox="1">
            <a:spLocks noChangeArrowheads="1"/>
          </p:cNvSpPr>
          <p:nvPr/>
        </p:nvSpPr>
        <p:spPr bwMode="auto">
          <a:xfrm>
            <a:off x="6521333" y="2985037"/>
            <a:ext cx="15208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ja-JP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Generate &amp; Transfer</a:t>
            </a:r>
            <a:endParaRPr lang="en-US" altLang="ja-JP" sz="1000" b="1" dirty="0">
              <a:solidFill>
                <a:srgbClr val="000000"/>
              </a:solidFill>
              <a:latin typeface="Arial" panose="020B0604020202020204" pitchFamily="34" charset="0"/>
              <a:ea typeface="HGP創英角ｺﾞｼｯｸUB" pitchFamily="50" charset="-128"/>
              <a:cs typeface="Arial" panose="020B0604020202020204" pitchFamily="34" charset="0"/>
            </a:endParaRPr>
          </a:p>
        </p:txBody>
      </p:sp>
      <p:sp>
        <p:nvSpPr>
          <p:cNvPr id="2" name="角丸四角形吹き出し 1"/>
          <p:cNvSpPr/>
          <p:nvPr/>
        </p:nvSpPr>
        <p:spPr bwMode="auto">
          <a:xfrm>
            <a:off x="1311775" y="5703014"/>
            <a:ext cx="2480395" cy="573983"/>
          </a:xfrm>
          <a:prstGeom prst="wedgeRoundRectCallout">
            <a:avLst>
              <a:gd name="adj1" fmla="val 78909"/>
              <a:gd name="adj2" fmla="val -102206"/>
              <a:gd name="adj3" fmla="val 16667"/>
            </a:avLst>
          </a:prstGeom>
          <a:solidFill>
            <a:srgbClr val="FF99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By inputting the Registration Key No.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(16-digit) in the unit, the software gets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activated.</a:t>
            </a:r>
            <a:endParaRPr kumimoji="0" lang="ja-JP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6" name="Picture 1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30" y="4475747"/>
            <a:ext cx="906448" cy="67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 bwMode="auto">
          <a:xfrm>
            <a:off x="1842720" y="3733299"/>
            <a:ext cx="5439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21191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31732"/>
              </p:ext>
            </p:extLst>
          </p:nvPr>
        </p:nvGraphicFramePr>
        <p:xfrm>
          <a:off x="381000" y="1375500"/>
          <a:ext cx="8410575" cy="4226249"/>
        </p:xfrm>
        <a:graphic>
          <a:graphicData uri="http://schemas.openxmlformats.org/drawingml/2006/table">
            <a:tbl>
              <a:tblPr/>
              <a:tblGrid>
                <a:gridCol w="1857375"/>
                <a:gridCol w="1301994"/>
                <a:gridCol w="2188308"/>
                <a:gridCol w="3062898"/>
              </a:tblGrid>
              <a:tr h="3352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Applicable Device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Model No.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Description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7534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HD Visual Communication System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KX-VC1300/VC1600</a:t>
                      </a: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KX-VCS304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Add. 4 points (For VC1600)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KX-VCS701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KX-VCS703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License for NAT Traversal Service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 year License / 3 years License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KX-VCS351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Mobile License Control Activation Key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Register to HDVC, then possible to connect HDVC Mobile for Windows, iOS and Android in IP mode.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2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Multi-Points Connection Software (MPCS)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KX-VCM206 / 208 / 212 / 216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License for MPCS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6, 8, 12 and 16 ports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KX-VCMS001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Add. 4 points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Available for 8 and 12 ports license. (Not for 6 ports and 16 ports)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KX-VCS701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KX-VCS703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License for NAT Traversal Service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 year License / 3 years License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Same Activation Key Card with HDVC System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HDVC Mobile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       </a:t>
                      </a: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for Android and iOS</a:t>
                      </a: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KX-VCS751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KX-VCS753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License for NAT Traversal Service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 year License / 3 years License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5keys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It is required minimum 1 year license key even in case of use IP mode connection only.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8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HDVC Mobile</a:t>
                      </a: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for Windows</a:t>
                      </a: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KX-VCS781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KX-VCS783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License for NAT Traversal Service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 year License / 3 years License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1key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It is required minimum 1 year license key even in case of use IP mode connection only.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テキスト ボックス 62"/>
          <p:cNvSpPr txBox="1">
            <a:spLocks noChangeArrowheads="1"/>
          </p:cNvSpPr>
          <p:nvPr/>
        </p:nvSpPr>
        <p:spPr bwMode="auto">
          <a:xfrm>
            <a:off x="379963" y="5651667"/>
            <a:ext cx="6475859" cy="7539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3698" tIns="41849" rIns="83698" bIns="41849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Issue of Registration Key and Registration Method are different depends on type of Activation Key.</a:t>
            </a: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 Month Free Trial Key is available, and it comes with HDVC main unit. (A piece of paper is inside of box.)</a:t>
            </a:r>
          </a:p>
          <a:p>
            <a:pPr marL="171450" indent="-1714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 License Key for </a:t>
            </a:r>
            <a:r>
              <a:rPr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HDVC	1 </a:t>
            </a:r>
            <a:r>
              <a:rPr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License Key for Mobile (Android/iOS</a:t>
            </a:r>
            <a:r>
              <a:rPr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		1 </a:t>
            </a:r>
            <a:r>
              <a:rPr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License Key for Windows</a:t>
            </a:r>
            <a:endParaRPr lang="ja-JP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54" descr="MC90043484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9" y="3589738"/>
            <a:ext cx="658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14"/>
          <p:cNvGrpSpPr>
            <a:grpSpLocks/>
          </p:cNvGrpSpPr>
          <p:nvPr/>
        </p:nvGrpSpPr>
        <p:grpSpPr bwMode="auto">
          <a:xfrm>
            <a:off x="6794050" y="5931885"/>
            <a:ext cx="533400" cy="381000"/>
            <a:chOff x="4876" y="2251"/>
            <a:chExt cx="544" cy="389"/>
          </a:xfrm>
        </p:grpSpPr>
        <p:pic>
          <p:nvPicPr>
            <p:cNvPr id="12" name="Picture 3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251"/>
              <a:ext cx="54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316"/>
            <p:cNvSpPr>
              <a:spLocks noChangeArrowheads="1"/>
            </p:cNvSpPr>
            <p:nvPr/>
          </p:nvSpPr>
          <p:spPr bwMode="auto">
            <a:xfrm>
              <a:off x="4939" y="2296"/>
              <a:ext cx="408" cy="27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 sz="1050"/>
            </a:p>
          </p:txBody>
        </p:sp>
      </p:grpSp>
      <p:pic>
        <p:nvPicPr>
          <p:cNvPr id="21" name="図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9" y="2550111"/>
            <a:ext cx="1070724" cy="49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42" y="5905625"/>
            <a:ext cx="382946" cy="4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13" y="5771771"/>
            <a:ext cx="540212" cy="54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3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Activation Key Card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80988" y="836235"/>
            <a:ext cx="628393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followings are Activation Key Card Line-up.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37" y="728940"/>
            <a:ext cx="983273" cy="59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203" y="5722349"/>
            <a:ext cx="747294" cy="55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708"/>
          <p:cNvGrpSpPr>
            <a:grpSpLocks/>
          </p:cNvGrpSpPr>
          <p:nvPr/>
        </p:nvGrpSpPr>
        <p:grpSpPr bwMode="auto">
          <a:xfrm>
            <a:off x="1600200" y="2631525"/>
            <a:ext cx="733425" cy="488950"/>
            <a:chOff x="132" y="2044"/>
            <a:chExt cx="462" cy="308"/>
          </a:xfrm>
        </p:grpSpPr>
        <p:pic>
          <p:nvPicPr>
            <p:cNvPr id="24" name="Picture 709" descr="名称未設定-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4518">
              <a:off x="132" y="2044"/>
              <a:ext cx="46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710"/>
            <p:cNvSpPr txBox="1">
              <a:spLocks noChangeArrowheads="1"/>
            </p:cNvSpPr>
            <p:nvPr/>
          </p:nvSpPr>
          <p:spPr bwMode="auto">
            <a:xfrm rot="-1192966">
              <a:off x="158" y="2081"/>
              <a:ext cx="43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4D4D4D"/>
              </a:outerShdw>
            </a:effectLst>
          </p:spPr>
          <p:txBody>
            <a:bodyPr>
              <a:spAutoFit/>
            </a:bodyPr>
            <a:lstStyle/>
            <a:p>
              <a:pPr algn="ctr" defTabSz="1042988">
                <a:lnSpc>
                  <a:spcPct val="80000"/>
                </a:lnSpc>
                <a:defRPr/>
              </a:pPr>
              <a:r>
                <a:rPr kumimoji="1" lang="en-US" altLang="ja-JP" sz="1100" b="1" dirty="0">
                  <a:solidFill>
                    <a:schemeClr val="bg1"/>
                  </a:solidFill>
                  <a:ea typeface="ＭＳ Ｐゴシック" pitchFamily="50" charset="-128"/>
                </a:rPr>
                <a:t>This is new!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8118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2"/>
          <p:cNvSpPr txBox="1">
            <a:spLocks noChangeArrowheads="1"/>
          </p:cNvSpPr>
          <p:nvPr/>
        </p:nvSpPr>
        <p:spPr bwMode="auto">
          <a:xfrm>
            <a:off x="315795" y="846240"/>
            <a:ext cx="8695343" cy="10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698" tIns="41849" rIns="83698" bIns="41849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Issue of Registration Key and Registration Method are different depends on type of Activation Key.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 Information is also different depends on type of Activation Key.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two kinds of URL to issue of Registration Key.</a:t>
            </a:r>
          </a:p>
        </p:txBody>
      </p:sp>
      <p:sp>
        <p:nvSpPr>
          <p:cNvPr id="16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4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Activation Key Card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402675"/>
              </p:ext>
            </p:extLst>
          </p:nvPr>
        </p:nvGraphicFramePr>
        <p:xfrm>
          <a:off x="429846" y="2014420"/>
          <a:ext cx="8370276" cy="426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16"/>
                <a:gridCol w="1719384"/>
                <a:gridCol w="1234831"/>
                <a:gridCol w="1641231"/>
                <a:gridCol w="1965568"/>
                <a:gridCol w="1395046"/>
              </a:tblGrid>
              <a:tr h="482025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r>
                        <a:rPr kumimoji="1" lang="en-US" altLang="ja-JP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(Example)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Necessary Information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URL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55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 Function Key</a:t>
                      </a:r>
                      <a:endParaRPr kumimoji="1" lang="ja-JP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KX-VCS304</a:t>
                      </a:r>
                    </a:p>
                    <a:p>
                      <a:r>
                        <a:rPr kumimoji="1" lang="en-US" altLang="ja-JP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(Add. 4 sites for KX-VC1600)</a:t>
                      </a:r>
                      <a:endParaRPr kumimoji="1" lang="ja-JP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Activation Key No.</a:t>
                      </a:r>
                    </a:p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ID</a:t>
                      </a:r>
                    </a:p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MPR-ID of HDVC</a:t>
                      </a:r>
                      <a:endParaRPr lang="ja-JP" altLang="en-US" sz="9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https://kms.business.panasonic.net/hdcomkms/pc/home.htm</a:t>
                      </a:r>
                      <a:endParaRPr kumimoji="1" lang="ja-JP" altLang="en-US" sz="10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Access KMS Web Site, ID and Password are required.</a:t>
                      </a:r>
                      <a:r>
                        <a:rPr kumimoji="1" lang="en-US" altLang="ja-JP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kumimoji="1" lang="en-US" altLang="ja-JP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it is needed register your information in advance. </a:t>
                      </a:r>
                    </a:p>
                    <a:p>
                      <a:endParaRPr kumimoji="1" lang="en-US" altLang="ja-JP" sz="9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 contact your local Panasonic Sales Company.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40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kumimoji="1" lang="en-US" altLang="ja-JP" sz="11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License Control</a:t>
                      </a:r>
                      <a:endParaRPr kumimoji="1" lang="ja-JP" altLang="en-US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KX-VCS351</a:t>
                      </a:r>
                      <a:endParaRPr kumimoji="1" lang="en-US" altLang="ja-JP" sz="11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None/>
                      </a:pPr>
                      <a:endParaRPr lang="ja-JP" altLang="en-US" sz="9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194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MPCS Registration</a:t>
                      </a:r>
                      <a:endParaRPr kumimoji="1" lang="ja-JP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KX-VCM206/208</a:t>
                      </a:r>
                    </a:p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KX-VCM212/216</a:t>
                      </a:r>
                    </a:p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KX-VCMS001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Activation Key No.</a:t>
                      </a:r>
                    </a:p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ID</a:t>
                      </a:r>
                    </a:p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en-US" altLang="ja-JP" sz="9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Address of MPCS Server</a:t>
                      </a:r>
                      <a:endParaRPr lang="ja-JP" altLang="en-US" sz="9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48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 Traversal Service for HDVC</a:t>
                      </a:r>
                      <a:endParaRPr kumimoji="1" lang="ja-JP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KX-VCS701/703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Activation Key No.</a:t>
                      </a:r>
                    </a:p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ID</a:t>
                      </a:r>
                    </a:p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MPR-ID of HDVC</a:t>
                      </a:r>
                      <a:endParaRPr lang="ja-JP" altLang="en-US" sz="9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https://www.tsunagarunet.com/hdcom/main</a:t>
                      </a:r>
                      <a:endParaRPr lang="ja-JP" altLang="en-US" sz="100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Web Site allows to access both End User and Sier/Dealers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194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 Traversal Service for MPCS</a:t>
                      </a:r>
                      <a:endParaRPr kumimoji="1" lang="ja-JP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Activation Key No.</a:t>
                      </a:r>
                    </a:p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ID</a:t>
                      </a:r>
                    </a:p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en-US" altLang="ja-JP" sz="9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Address of MPCS Server</a:t>
                      </a:r>
                      <a:endParaRPr lang="ja-JP" altLang="en-US" sz="9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0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 Traversal Service for Mobiles</a:t>
                      </a:r>
                      <a:endParaRPr kumimoji="1" lang="ja-JP" alt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KX-VCS751/753</a:t>
                      </a:r>
                      <a:endParaRPr kumimoji="1" lang="en-US" altLang="ja-JP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KX-VCS781/783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Activation Key No.</a:t>
                      </a:r>
                    </a:p>
                    <a:p>
                      <a:pPr marL="171450" indent="-171450" eaLnBrk="1" hangingPunct="1">
                        <a:spcBef>
                          <a:spcPct val="50000"/>
                        </a:spcBef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9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ID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needs to issue Registration Key. Just follow the diagram on the display to activate NAT Traversal Service available.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17095" y="6283423"/>
            <a:ext cx="837397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having Registration Key (16 Digits) on the Web Site, please make a note. Then input it to HDVC or MPCS Server  to activate.</a:t>
            </a:r>
          </a:p>
        </p:txBody>
      </p:sp>
      <p:grpSp>
        <p:nvGrpSpPr>
          <p:cNvPr id="8" name="Group 708"/>
          <p:cNvGrpSpPr>
            <a:grpSpLocks/>
          </p:cNvGrpSpPr>
          <p:nvPr/>
        </p:nvGrpSpPr>
        <p:grpSpPr bwMode="auto">
          <a:xfrm>
            <a:off x="3308673" y="3024554"/>
            <a:ext cx="733425" cy="488950"/>
            <a:chOff x="132" y="2044"/>
            <a:chExt cx="462" cy="308"/>
          </a:xfrm>
        </p:grpSpPr>
        <p:pic>
          <p:nvPicPr>
            <p:cNvPr id="9" name="Picture 709" descr="名称未設定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4518">
              <a:off x="132" y="2044"/>
              <a:ext cx="46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10"/>
            <p:cNvSpPr txBox="1">
              <a:spLocks noChangeArrowheads="1"/>
            </p:cNvSpPr>
            <p:nvPr/>
          </p:nvSpPr>
          <p:spPr bwMode="auto">
            <a:xfrm rot="-1192966">
              <a:off x="158" y="2081"/>
              <a:ext cx="43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ctr" rotWithShape="0">
                <a:srgbClr val="4D4D4D"/>
              </a:outerShdw>
            </a:effectLst>
          </p:spPr>
          <p:txBody>
            <a:bodyPr>
              <a:spAutoFit/>
            </a:bodyPr>
            <a:lstStyle/>
            <a:p>
              <a:pPr algn="ctr" defTabSz="1042988">
                <a:lnSpc>
                  <a:spcPct val="80000"/>
                </a:lnSpc>
                <a:defRPr/>
              </a:pPr>
              <a:r>
                <a:rPr kumimoji="1" lang="en-US" altLang="ja-JP" sz="1100" b="1" dirty="0">
                  <a:solidFill>
                    <a:schemeClr val="bg1"/>
                  </a:solidFill>
                  <a:ea typeface="ＭＳ Ｐゴシック" pitchFamily="50" charset="-128"/>
                </a:rPr>
                <a:t>This is new!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5700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5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Confirmation of MPR-ID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80988" y="851865"/>
            <a:ext cx="8456616" cy="171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3 ways to confirm MPR-ID.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Carton Box of HDVC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serial number plate on the back side of HDVC.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 to “Menu” =&gt; “Settings” =&gt; “Enhancement” by using remote controller.</a:t>
            </a:r>
          </a:p>
          <a:p>
            <a:pPr>
              <a:lnSpc>
                <a:spcPct val="130000"/>
              </a:lnSpc>
            </a:pPr>
            <a:endParaRPr kumimoji="1" lang="en-US" altLang="ja-JP" sz="105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ja-JP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MPR-ID: </a:t>
            </a:r>
            <a:r>
              <a:rPr kumimoji="1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 unique number provide to each terminal. It is needed to get Registration Key No..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65" y="2829172"/>
            <a:ext cx="5162475" cy="353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 bwMode="auto">
          <a:xfrm>
            <a:off x="2289908" y="2829172"/>
            <a:ext cx="5001846" cy="461105"/>
          </a:xfrm>
          <a:prstGeom prst="roundRect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796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6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Issue of Registration Key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80988" y="851865"/>
            <a:ext cx="8456616" cy="165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2 kinds of Web Site to issue registration key.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Optional Functions and MPCS Registration</a:t>
            </a:r>
          </a:p>
          <a:p>
            <a:pPr marL="1200150" lvl="2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https://kms.business.panasonic.net/hdcomkms/pc/home.htm</a:t>
            </a:r>
            <a:endParaRPr kumimoji="1" lang="ja-JP" alt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>
              <a:lnSpc>
                <a:spcPct val="130000"/>
              </a:lnSpc>
            </a:pPr>
            <a:r>
              <a:rPr kumimoji="1" lang="en-US" altLang="ja-JP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needed User ID and Password to access. (Please contact to your local Panasonic Sales Company to get them.)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NAT Traversal Service (HDVC and MPCS, Except HDVC Mobiles)</a:t>
            </a:r>
          </a:p>
          <a:p>
            <a:pPr marL="1200150" lvl="2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altLang="ja-JP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www.tsunagarunet.com/hdcom/main</a:t>
            </a:r>
            <a:endParaRPr lang="ja-JP" alt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8" y="2813479"/>
            <a:ext cx="1720215" cy="10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8" y="3898051"/>
            <a:ext cx="4003834" cy="247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 bwMode="auto">
          <a:xfrm>
            <a:off x="4509296" y="2735329"/>
            <a:ext cx="0" cy="36396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テキスト ボックス 4"/>
          <p:cNvSpPr txBox="1"/>
          <p:nvPr/>
        </p:nvSpPr>
        <p:spPr>
          <a:xfrm>
            <a:off x="282278" y="2547835"/>
            <a:ext cx="4088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200" b="1" dirty="0" smtClean="0">
                <a:solidFill>
                  <a:srgbClr val="0000CC"/>
                </a:solidFill>
              </a:rPr>
              <a:t>For Optional Functions and MPCS Registration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29738" y="2551750"/>
            <a:ext cx="4207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kumimoji="1" lang="en-US" altLang="ja-JP" sz="1200" b="1" dirty="0" smtClean="0">
                <a:solidFill>
                  <a:srgbClr val="0000CC"/>
                </a:solidFill>
              </a:rPr>
              <a:t>For NAT Traversal Service (HDVC and MPCS)</a:t>
            </a:r>
            <a:endParaRPr kumimoji="1" lang="ja-JP" altLang="en-US" sz="1200" b="1" dirty="0">
              <a:solidFill>
                <a:srgbClr val="0000CC"/>
              </a:solidFill>
            </a:endParaRPr>
          </a:p>
        </p:txBody>
      </p:sp>
      <p:sp>
        <p:nvSpPr>
          <p:cNvPr id="6" name="屈折矢印 5"/>
          <p:cNvSpPr/>
          <p:nvPr/>
        </p:nvSpPr>
        <p:spPr bwMode="auto">
          <a:xfrm flipV="1">
            <a:off x="2500924" y="3251219"/>
            <a:ext cx="539262" cy="504245"/>
          </a:xfrm>
          <a:prstGeom prst="bentUpArrow">
            <a:avLst/>
          </a:prstGeom>
          <a:solidFill>
            <a:srgbClr val="FF99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492369" y="3182914"/>
            <a:ext cx="851877" cy="295193"/>
          </a:xfrm>
          <a:prstGeom prst="roundRect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808892" y="4901474"/>
            <a:ext cx="605694" cy="84742"/>
          </a:xfrm>
          <a:prstGeom prst="roundRect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角丸四角形吹き出し 6"/>
          <p:cNvSpPr/>
          <p:nvPr/>
        </p:nvSpPr>
        <p:spPr bwMode="auto">
          <a:xfrm>
            <a:off x="2211754" y="2899508"/>
            <a:ext cx="1664761" cy="252000"/>
          </a:xfrm>
          <a:prstGeom prst="wedgeRoundRectCallout">
            <a:avLst>
              <a:gd name="adj1" fmla="val -100172"/>
              <a:gd name="adj2" fmla="val 62500"/>
              <a:gd name="adj3" fmla="val 16667"/>
            </a:avLst>
          </a:prstGeom>
          <a:solidFill>
            <a:srgbClr val="FF99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Enter</a:t>
            </a:r>
            <a:r>
              <a:rPr kumimoji="0" lang="en-US" altLang="ja-JP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User ID and Password</a:t>
            </a:r>
            <a:endParaRPr kumimoji="0" lang="ja-JP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角丸四角形吹き出し 17"/>
          <p:cNvSpPr/>
          <p:nvPr/>
        </p:nvSpPr>
        <p:spPr bwMode="auto">
          <a:xfrm>
            <a:off x="2134102" y="5373078"/>
            <a:ext cx="1901948" cy="252000"/>
          </a:xfrm>
          <a:prstGeom prst="wedgeRoundRectCallout">
            <a:avLst>
              <a:gd name="adj1" fmla="val -90126"/>
              <a:gd name="adj2" fmla="val -197811"/>
              <a:gd name="adj3" fmla="val 16667"/>
            </a:avLst>
          </a:prstGeom>
          <a:solidFill>
            <a:srgbClr val="FF99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800" b="1" dirty="0" smtClean="0"/>
              <a:t>Click here to issue registration key</a:t>
            </a:r>
            <a:endParaRPr kumimoji="0" lang="ja-JP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22" y="2824834"/>
            <a:ext cx="1715929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屈折矢印 18"/>
          <p:cNvSpPr/>
          <p:nvPr/>
        </p:nvSpPr>
        <p:spPr bwMode="auto">
          <a:xfrm flipV="1">
            <a:off x="6787459" y="3247319"/>
            <a:ext cx="539262" cy="504245"/>
          </a:xfrm>
          <a:prstGeom prst="bentUpArrow">
            <a:avLst/>
          </a:prstGeom>
          <a:solidFill>
            <a:srgbClr val="FF99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58" y="3906307"/>
            <a:ext cx="3993832" cy="247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中かっこ 7"/>
          <p:cNvSpPr/>
          <p:nvPr/>
        </p:nvSpPr>
        <p:spPr bwMode="auto">
          <a:xfrm>
            <a:off x="6947680" y="4783015"/>
            <a:ext cx="422233" cy="1180123"/>
          </a:xfrm>
          <a:prstGeom prst="rightBrace">
            <a:avLst/>
          </a:prstGeom>
          <a:noFill/>
          <a:ln w="127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85541" y="5149276"/>
            <a:ext cx="1162172" cy="461665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/>
              <a:t>Choose specific menu to issue registration key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307670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7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Activation Procedure of HDVC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80988" y="836235"/>
            <a:ext cx="845661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is Activation Procedure for HDVC.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procedure is same for both Optional Function and NAT Traversal Service.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20838" y="5655690"/>
            <a:ext cx="841836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confirm Internet Access ready when making NAT Traversal Service registration. It is needed to access to System Administration Server in cloud during activation.</a:t>
            </a: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 expand service term of NAT Traversal service, it can be made through above specific Web site. But it is not necessary to input Registration Key same as initial activation.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2270"/>
            <a:ext cx="4344421" cy="321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84903" y="1715430"/>
            <a:ext cx="4412143" cy="373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1800" u="sng" dirty="0" smtClean="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[ Procedure ]</a:t>
            </a:r>
          </a:p>
          <a:p>
            <a:pPr>
              <a:lnSpc>
                <a:spcPct val="130000"/>
              </a:lnSpc>
            </a:pP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To perform the activation, you must obtain a Registration Key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 to “Menu” =&gt; “Settings” =&gt; “Admin Login” =&gt; “Enhancement”, then press [G] </a:t>
            </a:r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(Green Button)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Enter the 16-digit registration key.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Press [G] </a:t>
            </a:r>
            <a:r>
              <a:rPr kumimoji="1" lang="en-US" altLang="ja-JP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(Green Button)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 dialogue box to confirm the saving of settings and system restart after saving is displayed.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“YES” and press [Enter].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system will automatically restart to reflect changes to system settings.</a:t>
            </a:r>
          </a:p>
          <a:p>
            <a:pPr lvl="1">
              <a:lnSpc>
                <a:spcPct val="130000"/>
              </a:lnSpc>
            </a:pPr>
            <a:r>
              <a:rPr kumimoji="1" lang="en-US" altLang="ja-JP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kumimoji="1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registration key you entered is invalid, </a:t>
            </a:r>
            <a:r>
              <a:rPr kumimoji="1" lang="en-US" altLang="ja-JP" sz="11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“Failed Registration Key code authentication.”</a:t>
            </a:r>
            <a:r>
              <a:rPr kumimoji="1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is displayed.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4697046" y="1977338"/>
            <a:ext cx="4110818" cy="289128"/>
          </a:xfrm>
          <a:prstGeom prst="roundRect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6525845" y="4767388"/>
            <a:ext cx="1008185" cy="295193"/>
          </a:xfrm>
          <a:prstGeom prst="roundRect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572326" y="1995852"/>
            <a:ext cx="342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167770" y="4793397"/>
            <a:ext cx="342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" name="下矢印 2"/>
          <p:cNvSpPr/>
          <p:nvPr/>
        </p:nvSpPr>
        <p:spPr bwMode="auto">
          <a:xfrm rot="736143">
            <a:off x="7151052" y="2368065"/>
            <a:ext cx="304800" cy="2289908"/>
          </a:xfrm>
          <a:prstGeom prst="downArrow">
            <a:avLst/>
          </a:prstGeom>
          <a:solidFill>
            <a:srgbClr val="FF99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343877" y="5572841"/>
            <a:ext cx="849532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67558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ッター プレースホルダー 3"/>
          <p:cNvSpPr txBox="1">
            <a:spLocks/>
          </p:cNvSpPr>
          <p:nvPr/>
        </p:nvSpPr>
        <p:spPr>
          <a:xfrm>
            <a:off x="8061203" y="6605691"/>
            <a:ext cx="1066800" cy="2476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altLang="ja-JP" sz="800" dirty="0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Page </a:t>
            </a:r>
            <a:fld id="{11D062A2-B506-4044-A2EC-4FDCB15F0732}" type="slidenum">
              <a:rPr lang="de-DE" altLang="ja-JP" sz="800" b="1" smtClean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 algn="r"/>
              <a:t>8</a:t>
            </a:fld>
            <a:endParaRPr lang="de-DE" altLang="ja-JP" sz="800" b="1" dirty="0" smtClean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58258"/>
            <a:ext cx="91440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800" kern="0" dirty="0" smtClean="0">
                <a:latin typeface="Arial Black" panose="020B0A04020102020204" pitchFamily="34" charset="0"/>
              </a:rPr>
              <a:t>Activation Procedure of MPCS</a:t>
            </a:r>
            <a:endParaRPr lang="ja-JP" altLang="en-US" sz="1600" kern="0" dirty="0">
              <a:latin typeface="Arial Black" panose="020B0A040201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80987" y="844050"/>
            <a:ext cx="8558213" cy="41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is Activation Procedure for MPCS.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420838" y="5686950"/>
            <a:ext cx="841836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confirm Internet Access ready when making NAT Traversal Service registration. It is needed to access to System Administration Server in cloud during activation.</a:t>
            </a:r>
          </a:p>
          <a:p>
            <a:pPr marL="171450" indent="-171450" algn="l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 expand service term of NAT Traversal service, it can be made through above specific Web site. But it is not necessary to input Registration Key same as initial activation.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18" y="1484931"/>
            <a:ext cx="4329895" cy="33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4903" y="1324680"/>
            <a:ext cx="4345116" cy="419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1800" u="sng" dirty="0" smtClean="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[ Procedure ]</a:t>
            </a:r>
          </a:p>
          <a:p>
            <a:pPr algn="l">
              <a:lnSpc>
                <a:spcPct val="130000"/>
              </a:lnSpc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perform the activation, you must obtain a Registration Key.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the “Maintenance” screen selecting tab.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“Activation” in the maintenance menu list.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Enter the Registration Key.</a:t>
            </a:r>
          </a:p>
          <a:p>
            <a:pPr lvl="1">
              <a:lnSpc>
                <a:spcPct val="130000"/>
              </a:lnSpc>
            </a:pPr>
            <a:r>
              <a:rPr kumimoji="1" lang="en-US" altLang="ja-JP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kumimoji="1" lang="en-US" altLang="ja-JP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NAT Traversal Service, both License Registration and NAT Traversal Service Registration are required.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“Register”.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 message to confirm the performing of activation  is displayed.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“OK”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is performed, and a message to show the completion of license registration is displayed.</a:t>
            </a: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“OK”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kumimoji="1"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activation screen is displayed.</a:t>
            </a:r>
          </a:p>
        </p:txBody>
      </p:sp>
      <p:sp>
        <p:nvSpPr>
          <p:cNvPr id="11" name="角丸四角形 10"/>
          <p:cNvSpPr/>
          <p:nvPr/>
        </p:nvSpPr>
        <p:spPr bwMode="auto">
          <a:xfrm>
            <a:off x="5525476" y="2876061"/>
            <a:ext cx="3219939" cy="226609"/>
          </a:xfrm>
          <a:prstGeom prst="roundRect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5529391" y="3544253"/>
            <a:ext cx="3219939" cy="222762"/>
          </a:xfrm>
          <a:prstGeom prst="roundRect">
            <a:avLst/>
          </a:prstGeom>
          <a:noFill/>
          <a:ln w="38100" cap="flat" cmpd="sng" algn="ctr">
            <a:solidFill>
              <a:srgbClr val="FF99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343877" y="5572841"/>
            <a:ext cx="849532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405821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19639</TotalTime>
  <Words>1694</Words>
  <Application>Microsoft Office PowerPoint</Application>
  <PresentationFormat>画面に合わせる (4:3)</PresentationFormat>
  <Paragraphs>301</Paragraphs>
  <Slides>13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1_Standarddesign</vt:lpstr>
      <vt:lpstr>PowerPoint プレゼンテーション</vt:lpstr>
      <vt:lpstr>History of Revision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PresentationPoint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Panasonic HD映像コミュニケーションシステム</dc:title>
  <dc:creator>伊藤 重樹&lt;itou.shigeki@jp.panasonic.com&gt;</dc:creator>
  <cp:lastModifiedBy>全社標準ＰＣ</cp:lastModifiedBy>
  <cp:revision>1238</cp:revision>
  <cp:lastPrinted>2005-03-15T07:48:11Z</cp:lastPrinted>
  <dcterms:created xsi:type="dcterms:W3CDTF">2004-11-16T16:03:16Z</dcterms:created>
  <dcterms:modified xsi:type="dcterms:W3CDTF">2015-07-14T03:18:17Z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