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752" r:id="rId2"/>
    <p:sldId id="760" r:id="rId3"/>
    <p:sldId id="753" r:id="rId4"/>
    <p:sldId id="754" r:id="rId5"/>
    <p:sldId id="755" r:id="rId6"/>
    <p:sldId id="756" r:id="rId7"/>
    <p:sldId id="757" r:id="rId8"/>
    <p:sldId id="759" r:id="rId9"/>
    <p:sldId id="686" r:id="rId10"/>
  </p:sldIdLst>
  <p:sldSz cx="9144000" cy="6858000" type="screen4x3"/>
  <p:notesSz cx="6699250" cy="9836150"/>
  <p:custDataLst>
    <p:tags r:id="rId13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CC"/>
    <a:srgbClr val="0000FF"/>
    <a:srgbClr val="FF99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422" autoAdjust="0"/>
    <p:restoredTop sz="94600" autoAdjust="0"/>
  </p:normalViewPr>
  <p:slideViewPr>
    <p:cSldViewPr snapToGrid="0">
      <p:cViewPr varScale="1">
        <p:scale>
          <a:sx n="110" d="100"/>
          <a:sy n="110" d="100"/>
        </p:scale>
        <p:origin x="-1224" y="-100"/>
      </p:cViewPr>
      <p:guideLst>
        <p:guide orient="horz" pos="3705"/>
        <p:guide orient="horz" pos="1185"/>
        <p:guide pos="254"/>
        <p:guide pos="2892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7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fld id="{BDAA7F24-79FA-4A1A-A9D8-F381F80980B2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66961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noProof="0" smtClean="0"/>
              <a:t>Klicken Sie, um die Formate des Vorlagentextes zu bearbeiten</a:t>
            </a:r>
          </a:p>
          <a:p>
            <a:pPr lvl="1"/>
            <a:r>
              <a:rPr lang="en-GB" altLang="ja-JP" noProof="0" smtClean="0"/>
              <a:t>Zweite Ebene</a:t>
            </a:r>
          </a:p>
          <a:p>
            <a:pPr lvl="2"/>
            <a:r>
              <a:rPr lang="en-GB" altLang="ja-JP" noProof="0" smtClean="0"/>
              <a:t>Dritte Ebene</a:t>
            </a:r>
          </a:p>
          <a:p>
            <a:pPr lvl="3"/>
            <a:r>
              <a:rPr lang="en-GB" altLang="ja-JP" noProof="0" smtClean="0"/>
              <a:t>Vierte Ebene</a:t>
            </a:r>
          </a:p>
          <a:p>
            <a:pPr lvl="4"/>
            <a:r>
              <a:rPr lang="en-GB" altLang="ja-JP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fld id="{D4EE3C52-B299-4082-AB9F-E4CDB873ED3A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770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732">
              <a:defRPr>
                <a:solidFill>
                  <a:schemeClr val="tx1"/>
                </a:solidFill>
                <a:latin typeface="Arial" charset="0"/>
              </a:defRPr>
            </a:lvl1pPr>
            <a:lvl2pPr marL="742758" indent="-285676" defTabSz="942732">
              <a:defRPr>
                <a:solidFill>
                  <a:schemeClr val="tx1"/>
                </a:solidFill>
                <a:latin typeface="Arial" charset="0"/>
              </a:defRPr>
            </a:lvl2pPr>
            <a:lvl3pPr marL="1142706" indent="-228541" defTabSz="942732">
              <a:defRPr>
                <a:solidFill>
                  <a:schemeClr val="tx1"/>
                </a:solidFill>
                <a:latin typeface="Arial" charset="0"/>
              </a:defRPr>
            </a:lvl3pPr>
            <a:lvl4pPr marL="1599789" indent="-228541" defTabSz="942732">
              <a:defRPr>
                <a:solidFill>
                  <a:schemeClr val="tx1"/>
                </a:solidFill>
                <a:latin typeface="Arial" charset="0"/>
              </a:defRPr>
            </a:lvl4pPr>
            <a:lvl5pPr marL="2056871" indent="-228541" defTabSz="942732">
              <a:defRPr>
                <a:solidFill>
                  <a:schemeClr val="tx1"/>
                </a:solidFill>
                <a:latin typeface="Arial" charset="0"/>
              </a:defRPr>
            </a:lvl5pPr>
            <a:lvl6pPr marL="2513953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36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18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01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>
                <a:solidFill>
                  <a:prstClr val="black"/>
                </a:solidFill>
              </a:rPr>
              <a:pPr/>
              <a:t>1</a:t>
            </a:fld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8188"/>
            <a:ext cx="4918075" cy="368776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2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3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4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5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6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7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08F808-DC92-48B3-B483-C3334EF1BA6A}" type="slidenum">
              <a:rPr lang="en-GB" altLang="ja-JP" smtClean="0"/>
              <a:pPr/>
              <a:t>8</a:t>
            </a:fld>
            <a:endParaRPr lang="en-GB" altLang="ja-JP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tergr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immel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chatt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27075" y="1260475"/>
            <a:ext cx="6757988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b"/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en-US" altLang="ja-JP" noProof="0" smtClean="0"/>
              <a:t>Click to edit Master title style</a:t>
            </a:r>
            <a:endParaRPr lang="de-DE" altLang="ja-JP" noProof="0" smtClean="0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7075" y="2571752"/>
            <a:ext cx="6764338" cy="773113"/>
          </a:xfr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22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en-US" altLang="ja-JP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90773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 bwMode="auto">
          <a:xfrm>
            <a:off x="0" y="648677"/>
            <a:ext cx="9144000" cy="473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43150"/>
            <a:ext cx="9143999" cy="600075"/>
          </a:xfrm>
        </p:spPr>
        <p:txBody>
          <a:bodyPr/>
          <a:lstStyle>
            <a:lvl1pPr algn="ctr">
              <a:defRPr sz="36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 userDrawn="1"/>
        </p:nvCxnSpPr>
        <p:spPr bwMode="auto">
          <a:xfrm>
            <a:off x="0" y="648677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65356438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4" name="直線コネクタ 3"/>
          <p:cNvCxnSpPr/>
          <p:nvPr userDrawn="1"/>
        </p:nvCxnSpPr>
        <p:spPr bwMode="auto">
          <a:xfrm>
            <a:off x="16493" y="944694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19295655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cxnSp>
        <p:nvCxnSpPr>
          <p:cNvPr id="3" name="直線コネクタ 2"/>
          <p:cNvCxnSpPr/>
          <p:nvPr userDrawn="1"/>
        </p:nvCxnSpPr>
        <p:spPr bwMode="auto">
          <a:xfrm>
            <a:off x="91" y="957053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2163170297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 bwMode="auto">
          <a:xfrm>
            <a:off x="0" y="942514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21909297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1003299"/>
            <a:ext cx="9144000" cy="543352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ja-JP" altLang="en-US" b="1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5" descr="Hintergrund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70"/>
          <a:stretch>
            <a:fillRect/>
          </a:stretch>
        </p:blipFill>
        <p:spPr bwMode="auto">
          <a:xfrm>
            <a:off x="0" y="6557658"/>
            <a:ext cx="9144000" cy="31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224" y="230188"/>
            <a:ext cx="842378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title style</a:t>
            </a:r>
            <a:endParaRPr lang="de-DE" altLang="ja-JP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090613"/>
            <a:ext cx="83978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pic>
        <p:nvPicPr>
          <p:cNvPr id="1031" name="Picture 6" descr="schatten"/>
          <p:cNvPicPr>
            <a:picLocks noChangeAspect="1" noChangeArrowheads="1"/>
          </p:cNvPicPr>
          <p:nvPr userDrawn="1"/>
        </p:nvPicPr>
        <p:blipFill>
          <a:blip r:embed="rId8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6823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 userDrawn="1"/>
        </p:nvSpPr>
        <p:spPr>
          <a:xfrm>
            <a:off x="23344" y="6581103"/>
            <a:ext cx="441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 Visual </a:t>
            </a:r>
            <a:r>
              <a:rPr kumimoji="1" lang="en-US" altLang="ja-JP" sz="1100" b="1" dirty="0" smtClean="0">
                <a:solidFill>
                  <a:schemeClr val="tx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Communication </a:t>
            </a:r>
            <a:r>
              <a:rPr kumimoji="1" lang="en-US" altLang="ja-JP" sz="11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System</a:t>
            </a:r>
            <a:endParaRPr kumimoji="1" lang="ja-JP" altLang="en-US" sz="11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8" name="直線コネクタ 7"/>
          <p:cNvCxnSpPr/>
          <p:nvPr userDrawn="1"/>
        </p:nvCxnSpPr>
        <p:spPr bwMode="auto">
          <a:xfrm>
            <a:off x="-1227" y="960052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7" r:id="rId4"/>
    <p:sldLayoutId id="2147483728" r:id="rId5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Black" panose="020B0A04020102020204" pitchFamily="34" charset="0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1pPr>
      <a:lvl2pPr marL="381000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2pPr>
      <a:lvl3pPr marL="561975" indent="-1793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3pPr>
      <a:lvl4pPr marL="752475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4pPr>
      <a:lvl5pPr marL="962025" indent="-2079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5pPr>
      <a:lvl6pPr marL="14192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サブタイトル 2"/>
          <p:cNvSpPr>
            <a:spLocks noGrp="1"/>
          </p:cNvSpPr>
          <p:nvPr>
            <p:ph type="subTitle" sz="quarter" idx="1"/>
          </p:nvPr>
        </p:nvSpPr>
        <p:spPr>
          <a:xfrm>
            <a:off x="594220" y="1969486"/>
            <a:ext cx="7920000" cy="1800000"/>
          </a:xfrm>
        </p:spPr>
        <p:txBody>
          <a:bodyPr/>
          <a:lstStyle/>
          <a:p>
            <a:pPr algn="ctr"/>
            <a:r>
              <a:rPr lang="en-US" altLang="ja-JP" sz="3600" dirty="0" smtClean="0">
                <a:latin typeface="Arial Black" panose="020B0A04020102020204" pitchFamily="34" charset="0"/>
              </a:rPr>
              <a:t>Firmware Version Up</a:t>
            </a:r>
            <a:endParaRPr lang="de-DE" altLang="ja-JP" sz="2400" dirty="0">
              <a:latin typeface="Arial Black" panose="020B0A04020102020204" pitchFamily="34" charset="0"/>
            </a:endParaRPr>
          </a:p>
        </p:txBody>
      </p:sp>
      <p:pic>
        <p:nvPicPr>
          <p:cNvPr id="13" name="Picture 4" descr="KX_VC1600黒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54" y="4713546"/>
            <a:ext cx="2308566" cy="6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328230" y="226635"/>
            <a:ext cx="642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1. This document can be disclosed to Panasonic Sales Partners</a:t>
            </a:r>
            <a:r>
              <a:rPr lang="ja-JP" altLang="en-US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lang="ja-JP" altLang="en-US" sz="1200" dirty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/>
            </a:r>
            <a:br>
              <a:rPr lang="ja-JP" altLang="en-US" sz="1200" dirty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</a:br>
            <a:r>
              <a:rPr lang="en-US" altLang="ja-JP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2. The specs might be changed without notice since it’s still under development.</a:t>
            </a:r>
            <a:endParaRPr lang="ja-JP" altLang="en-US" sz="12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430585" y="6084638"/>
            <a:ext cx="60084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Panasonic System Networks Co., Ltd.</a:t>
            </a:r>
          </a:p>
          <a:p>
            <a:r>
              <a:rPr kumimoji="1" lang="en-US" altLang="ja-JP" sz="14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Security System Business Division</a:t>
            </a:r>
            <a:endParaRPr kumimoji="1" lang="ja-JP" altLang="en-US" sz="14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017846" y="188641"/>
            <a:ext cx="2993216" cy="5232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solidFill>
                  <a:srgbClr val="FF0000"/>
                </a:solidFill>
                <a:ea typeface="HGP創英角ｺﾞｼｯｸUB" pitchFamily="50" charset="-128"/>
              </a:rPr>
              <a:t>For Panasonic Sales Company and Business Partner only</a:t>
            </a:r>
            <a:endParaRPr lang="ja-JP" altLang="en-US" sz="1400" b="1" dirty="0">
              <a:solidFill>
                <a:srgbClr val="FF0000"/>
              </a:solidFill>
              <a:ea typeface="HGP創英角ｺﾞｼｯｸUB" pitchFamily="50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38007" y="3207126"/>
            <a:ext cx="157390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ja-JP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Ver.4.00</a:t>
            </a:r>
            <a:endParaRPr lang="de-DE" altLang="ja-JP" sz="280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326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Grp="1" noChangeArrowheads="1"/>
          </p:cNvSpPr>
          <p:nvPr>
            <p:ph type="title"/>
          </p:nvPr>
        </p:nvSpPr>
        <p:spPr>
          <a:xfrm>
            <a:off x="371836" y="26999"/>
            <a:ext cx="8423783" cy="600075"/>
          </a:xfrm>
        </p:spPr>
        <p:txBody>
          <a:bodyPr/>
          <a:lstStyle/>
          <a:p>
            <a:pPr algn="ctr" eaLnBrk="1" hangingPunct="1"/>
            <a:r>
              <a:rPr lang="en-US" altLang="ja-JP" sz="2800" dirty="0" smtClean="0">
                <a:latin typeface="Arial Black" panose="020B0A04020102020204" pitchFamily="34" charset="0"/>
              </a:rPr>
              <a:t>History of Revision</a:t>
            </a:r>
            <a:endParaRPr lang="de-DE" altLang="ja-JP" sz="2800" dirty="0" smtClean="0">
              <a:latin typeface="Arial Black" panose="020B0A0402010202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02283"/>
              </p:ext>
            </p:extLst>
          </p:nvPr>
        </p:nvGraphicFramePr>
        <p:xfrm>
          <a:off x="398585" y="1556792"/>
          <a:ext cx="8409352" cy="1634432"/>
        </p:xfrm>
        <a:graphic>
          <a:graphicData uri="http://schemas.openxmlformats.org/drawingml/2006/table">
            <a:tbl>
              <a:tblPr firstRow="1" bandRow="1"/>
              <a:tblGrid>
                <a:gridCol w="1156677"/>
                <a:gridCol w="4212492"/>
                <a:gridCol w="1122180"/>
                <a:gridCol w="1918003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Doc.</a:t>
                      </a:r>
                      <a:r>
                        <a:rPr kumimoji="1" lang="en-US" altLang="ja-JP" sz="1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Ver.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Contents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Date of Issue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465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Ver.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4.00/4.10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Issue of First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Edition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Nov. 2014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6573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9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200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l"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38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08598"/>
              </p:ext>
            </p:extLst>
          </p:nvPr>
        </p:nvGraphicFramePr>
        <p:xfrm>
          <a:off x="380999" y="1328610"/>
          <a:ext cx="8551985" cy="4986220"/>
        </p:xfrm>
        <a:graphic>
          <a:graphicData uri="http://schemas.openxmlformats.org/drawingml/2006/table">
            <a:tbl>
              <a:tblPr/>
              <a:tblGrid>
                <a:gridCol w="2039923"/>
                <a:gridCol w="1333796"/>
                <a:gridCol w="2432216"/>
                <a:gridCol w="2746050"/>
              </a:tblGrid>
              <a:tr h="6346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Software Fee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Version Up Method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34614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HD Visual Communication Systems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KX-VC1300/VC1600</a:t>
                      </a: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Free of Charge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Server Download Method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Version up via Internet.</a:t>
                      </a: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96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USB Memory Method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Version up by using USB Flash Memory Device.</a:t>
                      </a: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40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PC Method</a:t>
                      </a: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Version up through the PC.</a:t>
                      </a: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7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Multi-Points Connection Software</a:t>
                      </a:r>
                      <a:b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MPCS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Subscribed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Onsite at MPCS Server site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Activation Key for version up is required.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6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HDVC Mobile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for Android</a:t>
                      </a: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Free of Charge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Update from Google Play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HDVC Mobile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for iOS</a:t>
                      </a: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Free of Charge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Update from Apple Store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6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HDVC Mobile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for Windows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Free of Charge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Download updated software from “Panasonic.net” web site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http://panasonic.net/psn/products/hdvc/product/index.html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2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Version Up Method by Devices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80988" y="828420"/>
            <a:ext cx="8651875" cy="3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followings are version up method comparison by Devices.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215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52425" y="865575"/>
            <a:ext cx="8299450" cy="10023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sz="1400">
              <a:ea typeface="ＭＳ Ｐゴシック" pitchFamily="50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325" y="2528323"/>
            <a:ext cx="3095625" cy="1395022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105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0408" y="886335"/>
            <a:ext cx="7983537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followings are Basic 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hilosophy of HDVC Version Up. </a:t>
            </a:r>
            <a:endParaRPr kumimoji="1" lang="ja-JP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171450"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System Part: Free Update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171450"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Optional Functions Part: Conducted by Subscribed Activation Key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324225" y="2528323"/>
            <a:ext cx="2952750" cy="1395022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System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5942"/>
              </p:ext>
            </p:extLst>
          </p:nvPr>
        </p:nvGraphicFramePr>
        <p:xfrm>
          <a:off x="4302066" y="2905520"/>
          <a:ext cx="1899443" cy="912924"/>
        </p:xfrm>
        <a:graphic>
          <a:graphicData uri="http://schemas.openxmlformats.org/drawingml/2006/table">
            <a:tbl>
              <a:tblPr/>
              <a:tblGrid>
                <a:gridCol w="1899443"/>
              </a:tblGrid>
              <a:tr h="280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Optional Functions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202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Add. 4 points (For VC1600)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NAT Traversal Service (Easy Connection)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65919" y="2749193"/>
            <a:ext cx="119648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HDVC</a:t>
            </a:r>
            <a:endParaRPr lang="ja-JP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V="1">
            <a:off x="1970088" y="2528321"/>
            <a:ext cx="1265237" cy="444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1970088" y="3407335"/>
            <a:ext cx="1265237" cy="5160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/>
          </a:p>
        </p:txBody>
      </p: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3208215"/>
            <a:ext cx="9318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490913" y="2217998"/>
            <a:ext cx="23907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 Formation of Software &gt;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6447690" y="2538045"/>
            <a:ext cx="22510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By upgrading the operating system, an optional feature also upgraded at the same time.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7473950" y="3415320"/>
            <a:ext cx="13890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 Key</a:t>
            </a:r>
            <a:endParaRPr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81355" y="4268690"/>
            <a:ext cx="80883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three method to update the Operating System as follows.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64"/>
          <p:cNvSpPr txBox="1">
            <a:spLocks noChangeArrowheads="1"/>
          </p:cNvSpPr>
          <p:nvPr/>
        </p:nvSpPr>
        <p:spPr bwMode="auto">
          <a:xfrm>
            <a:off x="512763" y="3372360"/>
            <a:ext cx="17589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VC1300/VC1600</a:t>
            </a:r>
            <a:endParaRPr lang="en-US" altLang="ja-JP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4865085" y="5398980"/>
            <a:ext cx="12282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USB Flash Memory</a:t>
            </a:r>
            <a:endParaRPr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auto">
          <a:xfrm>
            <a:off x="3337170" y="4904670"/>
            <a:ext cx="27561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Version up by USB Flash Memory Device</a:t>
            </a:r>
            <a:endParaRPr lang="ja-JP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71"/>
          <p:cNvSpPr txBox="1">
            <a:spLocks noChangeArrowheads="1"/>
          </p:cNvSpPr>
          <p:nvPr/>
        </p:nvSpPr>
        <p:spPr bwMode="auto">
          <a:xfrm>
            <a:off x="3161325" y="4623583"/>
            <a:ext cx="23875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USB Memory Method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72"/>
          <p:cNvSpPr>
            <a:spLocks noChangeShapeType="1"/>
          </p:cNvSpPr>
          <p:nvPr/>
        </p:nvSpPr>
        <p:spPr bwMode="auto">
          <a:xfrm flipH="1">
            <a:off x="4636485" y="600858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1" descr="E:\Documents and Settings\yuko_narimatsu\デスクトップ\memory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85" y="5627580"/>
            <a:ext cx="609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74"/>
          <p:cNvSpPr txBox="1">
            <a:spLocks noChangeArrowheads="1"/>
          </p:cNvSpPr>
          <p:nvPr/>
        </p:nvSpPr>
        <p:spPr bwMode="auto">
          <a:xfrm>
            <a:off x="265725" y="4628685"/>
            <a:ext cx="2819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Server Download Method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75"/>
          <p:cNvSpPr txBox="1">
            <a:spLocks noChangeArrowheads="1"/>
          </p:cNvSpPr>
          <p:nvPr/>
        </p:nvSpPr>
        <p:spPr bwMode="auto">
          <a:xfrm>
            <a:off x="2780325" y="6068905"/>
            <a:ext cx="1066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76"/>
          <p:cNvSpPr txBox="1">
            <a:spLocks noChangeArrowheads="1"/>
          </p:cNvSpPr>
          <p:nvPr/>
        </p:nvSpPr>
        <p:spPr bwMode="auto">
          <a:xfrm>
            <a:off x="2271712" y="5383105"/>
            <a:ext cx="74112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77"/>
          <p:cNvSpPr>
            <a:spLocks noChangeShapeType="1"/>
          </p:cNvSpPr>
          <p:nvPr/>
        </p:nvSpPr>
        <p:spPr bwMode="auto">
          <a:xfrm flipH="1">
            <a:off x="1641240" y="5992705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78"/>
          <p:cNvSpPr txBox="1">
            <a:spLocks noChangeArrowheads="1"/>
          </p:cNvSpPr>
          <p:nvPr/>
        </p:nvSpPr>
        <p:spPr bwMode="auto">
          <a:xfrm>
            <a:off x="468915" y="4911143"/>
            <a:ext cx="220278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Version up via Internet</a:t>
            </a:r>
            <a:endParaRPr lang="ja-JP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79"/>
          <p:cNvSpPr txBox="1">
            <a:spLocks noChangeArrowheads="1"/>
          </p:cNvSpPr>
          <p:nvPr/>
        </p:nvSpPr>
        <p:spPr bwMode="auto">
          <a:xfrm>
            <a:off x="422040" y="5459305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approximately 20 min to complete as maximum.</a:t>
            </a:r>
            <a:endParaRPr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83" descr="inter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0" y="5687905"/>
            <a:ext cx="71278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40" y="5535505"/>
            <a:ext cx="674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 Box 86"/>
          <p:cNvSpPr txBox="1">
            <a:spLocks noChangeArrowheads="1"/>
          </p:cNvSpPr>
          <p:nvPr/>
        </p:nvSpPr>
        <p:spPr bwMode="auto">
          <a:xfrm>
            <a:off x="6015165" y="4608064"/>
            <a:ext cx="30194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PC Method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Line 88"/>
          <p:cNvSpPr>
            <a:spLocks noChangeShapeType="1"/>
          </p:cNvSpPr>
          <p:nvPr/>
        </p:nvSpPr>
        <p:spPr bwMode="auto">
          <a:xfrm flipH="1">
            <a:off x="7276125" y="5770455"/>
            <a:ext cx="12017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89"/>
          <p:cNvSpPr txBox="1">
            <a:spLocks noChangeArrowheads="1"/>
          </p:cNvSpPr>
          <p:nvPr/>
        </p:nvSpPr>
        <p:spPr bwMode="auto">
          <a:xfrm>
            <a:off x="7276125" y="5541855"/>
            <a:ext cx="1371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RS-232C </a:t>
            </a:r>
            <a:r>
              <a:rPr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Straight Type)</a:t>
            </a:r>
            <a:endParaRPr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7276125" y="5997468"/>
            <a:ext cx="10604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7276125" y="5999055"/>
            <a:ext cx="11318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 (Cross Cable)</a:t>
            </a:r>
            <a:endParaRPr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92"/>
          <p:cNvSpPr>
            <a:spLocks noChangeShapeType="1"/>
          </p:cNvSpPr>
          <p:nvPr/>
        </p:nvSpPr>
        <p:spPr bwMode="auto">
          <a:xfrm flipH="1">
            <a:off x="7276125" y="5922855"/>
            <a:ext cx="1143000" cy="1588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93"/>
          <p:cNvSpPr txBox="1">
            <a:spLocks noChangeArrowheads="1"/>
          </p:cNvSpPr>
          <p:nvPr/>
        </p:nvSpPr>
        <p:spPr bwMode="auto">
          <a:xfrm>
            <a:off x="6192961" y="4902960"/>
            <a:ext cx="250323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Version up through the PC</a:t>
            </a:r>
            <a:endParaRPr lang="ja-JP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6514125" y="5543805"/>
            <a:ext cx="11318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D-Sub9Pin</a:t>
            </a:r>
            <a:endParaRPr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図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0" y="2834193"/>
            <a:ext cx="1424355" cy="66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図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78" y="5609758"/>
            <a:ext cx="1424355" cy="66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図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38" y="5631498"/>
            <a:ext cx="1424355" cy="66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図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5" y="5644300"/>
            <a:ext cx="1424355" cy="66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3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5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Philosophy of HDVC Version Up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cxnSp>
        <p:nvCxnSpPr>
          <p:cNvPr id="22" name="直線コネクタ 21"/>
          <p:cNvCxnSpPr/>
          <p:nvPr/>
        </p:nvCxnSpPr>
        <p:spPr bwMode="auto">
          <a:xfrm>
            <a:off x="3161325" y="4623583"/>
            <a:ext cx="0" cy="17564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直線コネクタ 55"/>
          <p:cNvCxnSpPr/>
          <p:nvPr/>
        </p:nvCxnSpPr>
        <p:spPr bwMode="auto">
          <a:xfrm>
            <a:off x="6025530" y="4627498"/>
            <a:ext cx="0" cy="17564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" name="Picture 1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75" y="5718703"/>
            <a:ext cx="604579" cy="45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8712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3" descr="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155" y="1576740"/>
            <a:ext cx="7731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80" y="1500540"/>
            <a:ext cx="7334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7755" y="2316239"/>
            <a:ext cx="11954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Software Download Server</a:t>
            </a:r>
            <a:endParaRPr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267868" y="1424340"/>
            <a:ext cx="98583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Internet</a:t>
            </a:r>
            <a:endParaRPr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22275" y="2982575"/>
            <a:ext cx="8299450" cy="763954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1. Connect Internet Line Cable to HDVC</a:t>
            </a:r>
            <a:endParaRPr lang="en-US" altLang="ja-JP" sz="1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eaLnBrk="1" hangingPunct="1">
              <a:buFont typeface="Wingdings" panose="05000000000000000000" pitchFamily="2" charset="2"/>
              <a:buChar char="l"/>
            </a:pPr>
            <a:r>
              <a:rPr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Set IP Address, Subnet Mask and Default Gateway.</a:t>
            </a:r>
          </a:p>
          <a:p>
            <a:pPr marL="285750" eaLnBrk="1" hangingPunct="1">
              <a:buFont typeface="Wingdings" panose="05000000000000000000" pitchFamily="2" charset="2"/>
              <a:buChar char="l"/>
            </a:pP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If the HDVC cannot access to the Internet, software update can not be made.</a:t>
            </a:r>
            <a:endParaRPr lang="ja-JP" altLang="en-US" sz="1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22275" y="3914274"/>
            <a:ext cx="8299450" cy="58932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2. Set necessary setting by remote controller</a:t>
            </a:r>
          </a:p>
          <a:p>
            <a:pPr marL="285750" eaLnBrk="1" hangingPunct="1">
              <a:buFont typeface="Wingdings" panose="05000000000000000000" pitchFamily="2" charset="2"/>
              <a:buChar char="l"/>
            </a:pP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DNS Server, IP Address and Port Number of Proxy Server.</a:t>
            </a:r>
            <a:endParaRPr lang="ja-JP" altLang="en-US" sz="1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22275" y="4679696"/>
            <a:ext cx="8299450" cy="908294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3. Go to Admin. Menu: Proceed Software Update via Internet</a:t>
            </a:r>
            <a:endParaRPr lang="en-US" altLang="ja-JP" sz="1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eaLnBrk="1" hangingPunct="1">
              <a:buFont typeface="Wingdings" panose="05000000000000000000" pitchFamily="2" charset="2"/>
              <a:buChar char="l"/>
            </a:pP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In this software update process, HDVC automatically reboots twice. </a:t>
            </a:r>
            <a:b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(This process takes approximately 10 minutes, but it may take up to 20 minutes.) </a:t>
            </a:r>
          </a:p>
          <a:p>
            <a:pPr marL="285750" eaLnBrk="1" hangingPunct="1">
              <a:buFont typeface="Wingdings" panose="05000000000000000000" pitchFamily="2" charset="2"/>
              <a:buChar char="l"/>
            </a:pP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System data (NW settings, contact list, etc.) will be succeeded to the up-graded firmware</a:t>
            </a:r>
            <a:endParaRPr lang="ja-JP" altLang="en-US" sz="1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22275" y="5728676"/>
            <a:ext cx="8299450" cy="59592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6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4. Check Software Version after version up completion</a:t>
            </a:r>
            <a:endParaRPr lang="en-US" altLang="ja-JP" sz="16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eaLnBrk="1" hangingPunct="1">
              <a:buFont typeface="Wingdings" panose="05000000000000000000" pitchFamily="2" charset="2"/>
              <a:buChar char="l"/>
            </a:pPr>
            <a:r>
              <a:rPr lang="ja-JP" altLang="en-US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Press “Status” button, then confirm installed software version.</a:t>
            </a:r>
            <a:endParaRPr lang="ja-JP" altLang="en-US" sz="1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6291385" y="2110140"/>
            <a:ext cx="111777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54778" y="1367604"/>
            <a:ext cx="2641715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Necessary Settings in advance</a:t>
            </a:r>
          </a:p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9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Setting of DNS Server</a:t>
            </a:r>
          </a:p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ja-JP" sz="9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DNS server setting is necessary to check for upgrades and to download the latest software from the network.</a:t>
            </a:r>
            <a:endParaRPr lang="en-US" altLang="ja-JP" sz="9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9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IP Address of Proxy Server</a:t>
            </a:r>
          </a:p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9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Port Number of Proxy Server</a:t>
            </a:r>
            <a:endParaRPr lang="ja-JP" altLang="en-US" sz="9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861097" y="1531800"/>
            <a:ext cx="23680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9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HDVC access to Software Download Server to download available software.</a:t>
            </a:r>
            <a:endParaRPr lang="ja-JP" altLang="en-US" sz="9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23" name="図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24" y="1762371"/>
            <a:ext cx="1424355" cy="66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4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HDVC software update Procedure </a:t>
            </a:r>
            <a:r>
              <a:rPr lang="en-US" altLang="ja-JP" sz="1400" kern="0" dirty="0" smtClean="0">
                <a:latin typeface="Arial Black" panose="020B0A04020102020204" pitchFamily="34" charset="0"/>
              </a:rPr>
              <a:t>(Server Download)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80988" y="828420"/>
            <a:ext cx="8651875" cy="3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This page shows software update procedure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via Internet (Sever Download)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64"/>
          <p:cNvSpPr txBox="1">
            <a:spLocks noChangeArrowheads="1"/>
          </p:cNvSpPr>
          <p:nvPr/>
        </p:nvSpPr>
        <p:spPr bwMode="auto">
          <a:xfrm>
            <a:off x="4931431" y="2280594"/>
            <a:ext cx="129734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VC1300/VC1600</a:t>
            </a:r>
            <a:endParaRPr lang="en-US" altLang="ja-JP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43" y="1417744"/>
            <a:ext cx="1813170" cy="132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2962043" y="2193856"/>
            <a:ext cx="1766198" cy="252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" name="右矢印 2"/>
          <p:cNvSpPr/>
          <p:nvPr/>
        </p:nvSpPr>
        <p:spPr bwMode="auto">
          <a:xfrm rot="1284677">
            <a:off x="2673273" y="2158266"/>
            <a:ext cx="226646" cy="206099"/>
          </a:xfrm>
          <a:prstGeom prst="rightArrow">
            <a:avLst/>
          </a:prstGeom>
          <a:solidFill>
            <a:srgbClr val="FF99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575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80988" y="820605"/>
            <a:ext cx="8651875" cy="3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This page shows software update procedure by USB memory stick.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977063" y="1462625"/>
            <a:ext cx="153202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USB memory stick</a:t>
            </a:r>
            <a:endParaRPr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422275" y="3048000"/>
            <a:ext cx="8299450" cy="1066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marL="266700" indent="-266700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2. Access “admin. Login” menu and select “software update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altLang="ja-JP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l"/>
            </a:pPr>
            <a:r>
              <a:rPr kumimoji="1" lang="ja-JP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this software update process, HDVC automatically reboots twice. </a:t>
            </a:r>
            <a:r>
              <a:rPr lang="ja-JP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ja-JP" alt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This process takes approximately 10 minutes, but it may take up to 20 minutes.) </a:t>
            </a:r>
            <a:endParaRPr lang="en-US" altLang="ja-JP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l"/>
            </a:pPr>
            <a:r>
              <a:rPr lang="ja-JP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data (NW settings, contact list, </a:t>
            </a: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etc.) </a:t>
            </a: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will be succeeded to the up-graded firmware.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422275" y="5779485"/>
            <a:ext cx="8299450" cy="609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marL="266700" indent="-266700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3. Once software update is completed, please check its software version.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l"/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the software version on the “System Info.” screen.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2825750" y="1828080"/>
            <a:ext cx="1406525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96790" y="1370880"/>
            <a:ext cx="3375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Insert USB memory stick into USB port on the back side.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9"/>
          <p:cNvGrpSpPr>
            <a:grpSpLocks/>
          </p:cNvGrpSpPr>
          <p:nvPr/>
        </p:nvGrpSpPr>
        <p:grpSpPr bwMode="auto">
          <a:xfrm>
            <a:off x="1489075" y="1623293"/>
            <a:ext cx="1346200" cy="481012"/>
            <a:chOff x="4884" y="1266"/>
            <a:chExt cx="919" cy="303"/>
          </a:xfrm>
        </p:grpSpPr>
        <p:pic>
          <p:nvPicPr>
            <p:cNvPr id="30" name="Picture 65" descr="KX_VC600_1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" y="1266"/>
              <a:ext cx="919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5022" y="1386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800">
                  <a:solidFill>
                    <a:srgbClr val="33CC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・</a:t>
              </a:r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1" descr="E:\Documents and Settings\yuko_narimatsu\デスクトップ\memory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47068"/>
            <a:ext cx="5619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3822465" y="4341808"/>
            <a:ext cx="49053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" indent="-171450" algn="l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“Software up-dates” to check any new version of software available. 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(It verifies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USB root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directory software with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HDVC software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any new version software exists, press “Update software now”, and execute software update.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51570"/>
            <a:ext cx="2344738" cy="14430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テキスト ボックス 128"/>
          <p:cNvSpPr txBox="1">
            <a:spLocks noChangeArrowheads="1"/>
          </p:cNvSpPr>
          <p:nvPr/>
        </p:nvSpPr>
        <p:spPr bwMode="auto">
          <a:xfrm>
            <a:off x="5058510" y="1709625"/>
            <a:ext cx="39057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ts val="1800"/>
              </a:lnSpc>
              <a:buClr>
                <a:schemeClr val="tx2"/>
              </a:buClr>
            </a:pPr>
            <a:r>
              <a:rPr kumimoji="1" lang="en-US" altLang="ja-JP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USB Mass Storage Class </a:t>
            </a:r>
            <a:r>
              <a: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FAT16/FAT32 Format) supported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422275" y="2198085"/>
            <a:ext cx="8299450" cy="609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62000" indent="-304800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19200" indent="-304800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76400" indent="-304800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33600" indent="-304800" algn="l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90800" indent="-304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48000" indent="-304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505200" indent="-304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2400" indent="-304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1. Store a update software into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oot directory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of USB memory stick.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eaLnBrk="1" hangingPunct="1">
              <a:buFont typeface="Wingdings" panose="05000000000000000000" pitchFamily="2" charset="2"/>
              <a:buChar char="l"/>
            </a:pPr>
            <a:r>
              <a:rPr kumimoji="1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Store</a:t>
            </a:r>
            <a:r>
              <a:rPr kumimoji="1" lang="en-US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version up firmware only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. Do not change file name.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258"/>
            <a:ext cx="9144000" cy="600075"/>
          </a:xfrm>
        </p:spPr>
        <p:txBody>
          <a:bodyPr/>
          <a:lstStyle/>
          <a:p>
            <a:r>
              <a:rPr lang="en-US" altLang="ja-JP" sz="2800" dirty="0">
                <a:latin typeface="Arial Black" panose="020B0A04020102020204" pitchFamily="34" charset="0"/>
              </a:rPr>
              <a:t>HDVC software update Procedure </a:t>
            </a:r>
            <a:r>
              <a:rPr lang="en-US" altLang="ja-JP" sz="1400" dirty="0">
                <a:latin typeface="Arial Black" panose="020B0A04020102020204" pitchFamily="34" charset="0"/>
              </a:rPr>
              <a:t>(by USB memory stick)</a:t>
            </a:r>
            <a:endParaRPr lang="ja-JP" altLang="en-US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5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フッター プレースホルダー 3"/>
          <p:cNvSpPr txBox="1">
            <a:spLocks/>
          </p:cNvSpPr>
          <p:nvPr/>
        </p:nvSpPr>
        <p:spPr>
          <a:xfrm>
            <a:off x="8213603" y="67580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5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46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22275" y="2843981"/>
            <a:ext cx="8416925" cy="952037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150000"/>
              </a:lnSpc>
            </a:pPr>
            <a:endParaRPr lang="en-US" altLang="ja-JP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 Web Port open to allow PC access</a:t>
            </a:r>
            <a:endParaRPr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17145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Temporally Open: </a:t>
            </a: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60 min. (Change by Remote Controller or CLI)</a:t>
            </a:r>
            <a:endParaRPr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17145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Permanently Open:</a:t>
            </a:r>
            <a:r>
              <a:rPr lang="ja-JP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by CLI  </a:t>
            </a: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Web Port will be always opened even conducting power OFF/ON.</a:t>
            </a:r>
            <a:r>
              <a:rPr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ja-JP" alt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ja-JP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22275" y="3938961"/>
            <a:ext cx="8416925" cy="60957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2. Back up Configuration data and Contact List after accessing by Web Console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171450" eaLnBrk="1" hangingPunct="1">
              <a:buFont typeface="Wingdings" panose="05000000000000000000" pitchFamily="2" charset="2"/>
              <a:buChar char="l"/>
            </a:pP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to avoid un-expendable cases.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22275" y="4712675"/>
            <a:ext cx="8416925" cy="849304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indent="-285750" eaLnBrk="1" hangingPunct="1"/>
            <a:r>
              <a:rPr lang="en-US" altLang="ja-JP" sz="1800" dirty="0" smtClean="0">
                <a:latin typeface="ＭＳ Ｐゴシック" charset="-128"/>
              </a:rPr>
              <a:t>3. Proceed version up from Web Console.</a:t>
            </a:r>
            <a:r>
              <a:rPr lang="ja-JP" altLang="en-US" sz="1800" dirty="0" smtClean="0">
                <a:latin typeface="ＭＳ Ｐゴシック" charset="-128"/>
              </a:rPr>
              <a:t> </a:t>
            </a:r>
            <a:endParaRPr lang="en-US" altLang="ja-JP" sz="1800" dirty="0">
              <a:latin typeface="ＭＳ Ｐゴシック" charset="-128"/>
            </a:endParaRPr>
          </a:p>
          <a:p>
            <a:pPr marL="914400" lvl="1" indent="-171450" eaLnBrk="1" hangingPunct="1">
              <a:buFont typeface="Wingdings" panose="05000000000000000000" pitchFamily="2" charset="2"/>
              <a:buChar char="l"/>
            </a:pPr>
            <a:r>
              <a:rPr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</a:t>
            </a: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this software update process, HDVC automatically reboots twice. </a:t>
            </a:r>
            <a:endParaRPr lang="en-US" altLang="ja-JP" sz="11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914400" lvl="1" indent="-171450" eaLnBrk="1" hangingPunct="1">
              <a:buFont typeface="Wingdings" panose="05000000000000000000" pitchFamily="2" charset="2"/>
              <a:buChar char="l"/>
            </a:pPr>
            <a:r>
              <a:rPr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This </a:t>
            </a: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process takes approximately 10 </a:t>
            </a:r>
            <a:r>
              <a:rPr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minutes </a:t>
            </a:r>
          </a:p>
          <a:p>
            <a:pPr marL="914400" lvl="1" indent="-171450" eaLnBrk="1" hangingPunct="1">
              <a:buFont typeface="Wingdings" panose="05000000000000000000" pitchFamily="2" charset="2"/>
              <a:buChar char="l"/>
            </a:pPr>
            <a:r>
              <a:rPr lang="en-US" altLang="ja-JP" sz="11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System </a:t>
            </a:r>
            <a:r>
              <a:rPr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data (NW settings, contact list, etc.) will be succeeded to the up-graded firmware</a:t>
            </a:r>
            <a:endParaRPr lang="ja-JP" altLang="en-US" sz="1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22275" y="5713041"/>
            <a:ext cx="8416925" cy="55489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4. Check Software Version after version up </a:t>
            </a: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</a:p>
          <a:p>
            <a:pPr marL="1028700" lvl="1" eaLnBrk="1" hangingPunct="1"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“Status” button, then confirm installed software version.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822836" y="3012795"/>
            <a:ext cx="19147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 ID and Password for CLI access &gt;</a:t>
            </a:r>
            <a:endParaRPr lang="en-US" altLang="ja-JP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User ID: admin</a:t>
            </a:r>
            <a:endParaRPr lang="en-US" altLang="ja-JP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Password: </a:t>
            </a:r>
            <a:r>
              <a:rPr lang="en-US" altLang="ja-JP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HDVC_admin</a:t>
            </a:r>
            <a:endParaRPr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752501" y="1759502"/>
            <a:ext cx="2038042" cy="900246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050" b="1" dirty="0" smtClean="0">
                <a:solidFill>
                  <a:srgbClr val="0000FF"/>
                </a:solidFill>
                <a:latin typeface="ＭＳ Ｐゴシック" charset="-128"/>
              </a:rPr>
              <a:t>Web Port open is required.</a:t>
            </a:r>
          </a:p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050" b="1" dirty="0" smtClean="0">
                <a:solidFill>
                  <a:srgbClr val="0000FF"/>
                </a:solidFill>
                <a:latin typeface="ＭＳ Ｐゴシック" charset="-128"/>
              </a:rPr>
              <a:t>Use Web Console to update software.</a:t>
            </a:r>
          </a:p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endParaRPr lang="ja-JP" altLang="en-US" sz="1050" b="1" dirty="0">
              <a:solidFill>
                <a:srgbClr val="0000FF"/>
              </a:solidFill>
              <a:latin typeface="ＭＳ Ｐゴシック" charset="-128"/>
            </a:endParaRPr>
          </a:p>
        </p:txBody>
      </p:sp>
      <p:sp>
        <p:nvSpPr>
          <p:cNvPr id="19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6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HDVC software update Procedure </a:t>
            </a:r>
            <a:r>
              <a:rPr lang="en-US" altLang="ja-JP" sz="1400" kern="0" dirty="0" smtClean="0">
                <a:latin typeface="Arial Black" panose="020B0A04020102020204" pitchFamily="34" charset="0"/>
              </a:rPr>
              <a:t>(by PC)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80988" y="836235"/>
            <a:ext cx="6283939" cy="3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This page shows software update procedure by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PC.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681167" y="1665890"/>
            <a:ext cx="3063409" cy="102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105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＜</a:t>
            </a:r>
            <a:r>
              <a:rPr lang="en-US" altLang="ja-JP" sz="105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PC, Terminal Emulator and Web Browser</a:t>
            </a:r>
            <a:r>
              <a:rPr lang="ja-JP" altLang="en-US" sz="105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＞</a:t>
            </a:r>
            <a:endParaRPr lang="en-US" altLang="ja-JP" sz="1050" b="1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1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OS </a:t>
            </a:r>
            <a:r>
              <a:rPr lang="ja-JP" altLang="en-US" sz="1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 </a:t>
            </a:r>
            <a:r>
              <a:rPr lang="en-US" altLang="ja-JP" sz="1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Windows 7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1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Terminal Emulator: </a:t>
            </a:r>
            <a:r>
              <a:rPr lang="en-US" altLang="ja-JP" sz="100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Tera</a:t>
            </a:r>
            <a:r>
              <a:rPr lang="en-US" altLang="ja-JP" sz="1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Term Ver.4.64</a:t>
            </a:r>
            <a:endParaRPr lang="en-US" altLang="ja-JP" sz="1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1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Internet </a:t>
            </a:r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Explorer version 10</a:t>
            </a:r>
          </a:p>
        </p:txBody>
      </p:sp>
      <p:sp>
        <p:nvSpPr>
          <p:cNvPr id="25" name="Line 88"/>
          <p:cNvSpPr>
            <a:spLocks noChangeShapeType="1"/>
          </p:cNvSpPr>
          <p:nvPr/>
        </p:nvSpPr>
        <p:spPr bwMode="auto">
          <a:xfrm flipH="1">
            <a:off x="1861282" y="2004095"/>
            <a:ext cx="12017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89"/>
          <p:cNvSpPr txBox="1">
            <a:spLocks noChangeArrowheads="1"/>
          </p:cNvSpPr>
          <p:nvPr/>
        </p:nvSpPr>
        <p:spPr bwMode="auto">
          <a:xfrm>
            <a:off x="1861282" y="1775495"/>
            <a:ext cx="1371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RS-232C </a:t>
            </a:r>
            <a:r>
              <a:rPr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Straight Type)</a:t>
            </a:r>
            <a:endParaRPr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90"/>
          <p:cNvSpPr>
            <a:spLocks noChangeShapeType="1"/>
          </p:cNvSpPr>
          <p:nvPr/>
        </p:nvSpPr>
        <p:spPr bwMode="auto">
          <a:xfrm>
            <a:off x="1861282" y="2231108"/>
            <a:ext cx="10604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91"/>
          <p:cNvSpPr txBox="1">
            <a:spLocks noChangeArrowheads="1"/>
          </p:cNvSpPr>
          <p:nvPr/>
        </p:nvSpPr>
        <p:spPr bwMode="auto">
          <a:xfrm>
            <a:off x="1861282" y="2232695"/>
            <a:ext cx="11318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 (Cross Cable)</a:t>
            </a:r>
            <a:endParaRPr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ine 92"/>
          <p:cNvSpPr>
            <a:spLocks noChangeShapeType="1"/>
          </p:cNvSpPr>
          <p:nvPr/>
        </p:nvSpPr>
        <p:spPr bwMode="auto">
          <a:xfrm flipH="1">
            <a:off x="1861282" y="2156495"/>
            <a:ext cx="1143000" cy="1588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94"/>
          <p:cNvSpPr txBox="1">
            <a:spLocks noChangeArrowheads="1"/>
          </p:cNvSpPr>
          <p:nvPr/>
        </p:nvSpPr>
        <p:spPr bwMode="auto">
          <a:xfrm>
            <a:off x="1099282" y="1777445"/>
            <a:ext cx="11318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D-Sub9Pin</a:t>
            </a:r>
            <a:endParaRPr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図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5" y="1843398"/>
            <a:ext cx="1424355" cy="66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30" y="1934853"/>
            <a:ext cx="697537" cy="51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7155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18" y="2195743"/>
            <a:ext cx="1274092" cy="379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7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HDVC Status Check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80988" y="836235"/>
            <a:ext cx="8636366" cy="111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system information can be confirmed by pressing [Status] key of the remote controller.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Press [ STATUS ] key twice to display the Network and Firmware information.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kumimoji="1"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The unit information display screen is displayed over 2 to </a:t>
            </a:r>
            <a:r>
              <a:rPr kumimoji="1"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3 screens</a:t>
            </a:r>
            <a:r>
              <a:rPr kumimoji="1"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. To view all the items, press [R] to move to the </a:t>
            </a:r>
            <a:r>
              <a:rPr kumimoji="1"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next page</a:t>
            </a:r>
            <a:r>
              <a:rPr kumimoji="1"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, and press [B] to move to the previous page.</a:t>
            </a:r>
            <a:endParaRPr kumimoji="1" lang="ja-JP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96" y="2176645"/>
            <a:ext cx="5998759" cy="3544542"/>
          </a:xfrm>
          <a:prstGeom prst="rect">
            <a:avLst/>
          </a:prstGeom>
        </p:spPr>
      </p:pic>
      <p:sp>
        <p:nvSpPr>
          <p:cNvPr id="44" name="円/楕円 43"/>
          <p:cNvSpPr/>
          <p:nvPr/>
        </p:nvSpPr>
        <p:spPr bwMode="auto">
          <a:xfrm>
            <a:off x="7666220" y="2432084"/>
            <a:ext cx="242214" cy="22331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角丸四角形吹き出し 1"/>
          <p:cNvSpPr/>
          <p:nvPr/>
        </p:nvSpPr>
        <p:spPr bwMode="auto">
          <a:xfrm>
            <a:off x="7229242" y="1797538"/>
            <a:ext cx="1331868" cy="289170"/>
          </a:xfrm>
          <a:prstGeom prst="wedgeRoundRectCallout">
            <a:avLst>
              <a:gd name="adj1" fmla="val -9684"/>
              <a:gd name="adj2" fmla="val 154392"/>
              <a:gd name="adj3" fmla="val 16667"/>
            </a:avLst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 smtClean="0"/>
              <a:t>[ STATUS ] Key</a:t>
            </a:r>
            <a:endParaRPr kumimoji="0" lang="ja-JP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27387" y="2240925"/>
            <a:ext cx="1260000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800" b="1" dirty="0" smtClean="0"/>
              <a:t>Name</a:t>
            </a:r>
            <a:endParaRPr kumimoji="1" lang="ja-JP" altLang="en-US" sz="800" b="1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235217" y="2631690"/>
            <a:ext cx="1260000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800" b="1" dirty="0" smtClean="0"/>
              <a:t>IP Address</a:t>
            </a:r>
            <a:endParaRPr kumimoji="1" lang="ja-JP" altLang="en-US" sz="800" b="1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227417" y="2858340"/>
            <a:ext cx="1260000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800" b="1" dirty="0" smtClean="0"/>
              <a:t>Subnet Mask</a:t>
            </a:r>
            <a:endParaRPr kumimoji="1" lang="ja-JP" altLang="en-US" sz="800" b="1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239147" y="3112335"/>
            <a:ext cx="1260000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800" b="1" dirty="0" smtClean="0"/>
              <a:t>MAC address</a:t>
            </a:r>
            <a:endParaRPr kumimoji="1" lang="ja-JP" altLang="en-US" sz="800" b="1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910740" y="2236904"/>
            <a:ext cx="1260000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800" b="1" dirty="0" smtClean="0"/>
              <a:t>Tokyo</a:t>
            </a:r>
            <a:endParaRPr kumimoji="1" lang="ja-JP" altLang="en-US" sz="800" b="1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239162" y="3354615"/>
            <a:ext cx="1260000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800" b="1" dirty="0" smtClean="0"/>
              <a:t>Default Gateway</a:t>
            </a:r>
            <a:endParaRPr kumimoji="1" lang="ja-JP" altLang="en-US" sz="800" b="1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243077" y="3577350"/>
            <a:ext cx="1260000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800" b="1" dirty="0" smtClean="0"/>
              <a:t>DNS Server Address</a:t>
            </a:r>
            <a:endParaRPr kumimoji="1" lang="ja-JP" altLang="en-US" sz="800" b="1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242192" y="3839020"/>
            <a:ext cx="1260000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800" b="1" dirty="0" smtClean="0"/>
              <a:t>Max. Bandwidth</a:t>
            </a:r>
            <a:endParaRPr kumimoji="1" lang="ja-JP" altLang="en-US" sz="800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243092" y="4100970"/>
            <a:ext cx="1260000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800" b="1" dirty="0" smtClean="0"/>
              <a:t>Encryption (SIP)</a:t>
            </a:r>
            <a:endParaRPr kumimoji="1" lang="ja-JP" altLang="en-US" sz="800" b="1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247817" y="4331760"/>
            <a:ext cx="1260000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800" b="1" dirty="0" smtClean="0"/>
              <a:t>Encryption (H.323)</a:t>
            </a:r>
            <a:endParaRPr kumimoji="1" lang="ja-JP" altLang="en-US" sz="800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236104" y="4578499"/>
            <a:ext cx="1260000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800" b="1" dirty="0" smtClean="0"/>
              <a:t>Software version</a:t>
            </a:r>
            <a:endParaRPr kumimoji="1" lang="ja-JP" altLang="en-US" sz="800" b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246077" y="4812038"/>
            <a:ext cx="1260000" cy="21544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800" b="1" dirty="0" smtClean="0"/>
              <a:t>Frequency</a:t>
            </a:r>
            <a:endParaRPr kumimoji="1" lang="ja-JP" altLang="en-US" sz="800" b="1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44485" y="2207574"/>
            <a:ext cx="1260000" cy="2308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en-US" altLang="ja-JP" sz="900" b="1" dirty="0" smtClean="0"/>
              <a:t>System Information</a:t>
            </a:r>
            <a:endParaRPr kumimoji="1" lang="ja-JP" altLang="en-US" sz="900" b="1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36249" y="4335454"/>
            <a:ext cx="473691" cy="20005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en-US" altLang="ja-JP" sz="700" b="1" dirty="0" smtClean="0"/>
              <a:t>HOME</a:t>
            </a:r>
            <a:endParaRPr kumimoji="1" lang="ja-JP" altLang="en-US" sz="700" b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676369" y="4331554"/>
            <a:ext cx="473691" cy="20005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en-US" altLang="ja-JP" sz="700" b="1" dirty="0" smtClean="0"/>
              <a:t>BACK</a:t>
            </a:r>
            <a:endParaRPr kumimoji="1" lang="ja-JP" altLang="en-US" sz="700" b="1" dirty="0"/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>
            <a:off x="2182635" y="4536288"/>
            <a:ext cx="4490014" cy="275749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11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2182636" y="2177434"/>
            <a:ext cx="4490014" cy="1653161"/>
          </a:xfrm>
          <a:prstGeom prst="roundRect">
            <a:avLst>
              <a:gd name="adj" fmla="val 10856"/>
            </a:avLst>
          </a:prstGeom>
          <a:noFill/>
          <a:ln w="5715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11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5657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Hintergr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0"/>
          <a:stretch>
            <a:fillRect/>
          </a:stretch>
        </p:blipFill>
        <p:spPr bwMode="auto">
          <a:xfrm>
            <a:off x="0" y="0"/>
            <a:ext cx="91440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schatten"/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477108" y="2322786"/>
            <a:ext cx="6228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dirty="0" smtClean="0"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Thank You !</a:t>
            </a:r>
            <a:endParaRPr kumimoji="1" lang="ja-JP" altLang="en-US" sz="7200" dirty="0"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KX_VC1600黒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19" y="4494726"/>
            <a:ext cx="2308566" cy="6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1587205" y="5686073"/>
            <a:ext cx="60084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en-US" altLang="ja-JP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Panasonic System Networks Co., Ltd.</a:t>
            </a:r>
          </a:p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Security System Business Division</a:t>
            </a:r>
            <a:endParaRPr kumimoji="1" lang="ja-JP" altLang="en-US" sz="14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361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19480</TotalTime>
  <Words>984</Words>
  <Application>Microsoft Office PowerPoint</Application>
  <PresentationFormat>画面に合わせる (4:3)</PresentationFormat>
  <Paragraphs>170</Paragraphs>
  <Slides>9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1_Standarddesign</vt:lpstr>
      <vt:lpstr>PowerPoint プレゼンテーション</vt:lpstr>
      <vt:lpstr>History of Revision</vt:lpstr>
      <vt:lpstr>PowerPoint プレゼンテーション</vt:lpstr>
      <vt:lpstr>PowerPoint プレゼンテーション</vt:lpstr>
      <vt:lpstr>PowerPoint プレゼンテーション</vt:lpstr>
      <vt:lpstr>HDVC software update Procedure (by USB memory stick)</vt:lpstr>
      <vt:lpstr>PowerPoint プレゼンテーション</vt:lpstr>
      <vt:lpstr>PowerPoint プレゼンテーション</vt:lpstr>
      <vt:lpstr>PowerPoint プレゼンテーション</vt:lpstr>
    </vt:vector>
  </TitlesOfParts>
  <Company>PresentationPoint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Panasonic HD映像コミュニケーションシステム</dc:title>
  <dc:creator>伊藤 重樹&lt;itou.shigeki@jp.panasonic.com&gt;</dc:creator>
  <cp:lastModifiedBy>全社標準ＰＣ</cp:lastModifiedBy>
  <cp:revision>1227</cp:revision>
  <cp:lastPrinted>2005-03-15T07:48:11Z</cp:lastPrinted>
  <dcterms:created xsi:type="dcterms:W3CDTF">2004-11-16T16:03:16Z</dcterms:created>
  <dcterms:modified xsi:type="dcterms:W3CDTF">2015-07-15T01:01:38Z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</Properties>
</file>