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719" r:id="rId2"/>
    <p:sldId id="736" r:id="rId3"/>
    <p:sldId id="720" r:id="rId4"/>
    <p:sldId id="729" r:id="rId5"/>
    <p:sldId id="730" r:id="rId6"/>
    <p:sldId id="732" r:id="rId7"/>
    <p:sldId id="721" r:id="rId8"/>
    <p:sldId id="722" r:id="rId9"/>
    <p:sldId id="723" r:id="rId10"/>
    <p:sldId id="735" r:id="rId11"/>
    <p:sldId id="686" r:id="rId12"/>
  </p:sldIdLst>
  <p:sldSz cx="9144000" cy="6858000" type="screen4x3"/>
  <p:notesSz cx="6699250" cy="9836150"/>
  <p:custDataLst>
    <p:tags r:id="rId15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0000FF"/>
    <a:srgbClr val="0000CC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422" autoAdjust="0"/>
    <p:restoredTop sz="94600" autoAdjust="0"/>
  </p:normalViewPr>
  <p:slideViewPr>
    <p:cSldViewPr snapToGrid="0">
      <p:cViewPr varScale="1">
        <p:scale>
          <a:sx n="110" d="100"/>
          <a:sy n="110" d="100"/>
        </p:scale>
        <p:origin x="-1224" y="-100"/>
      </p:cViewPr>
      <p:guideLst>
        <p:guide orient="horz" pos="3705"/>
        <p:guide orient="horz" pos="1185"/>
        <p:guide pos="254"/>
        <p:guide pos="2892"/>
        <p:guide pos="55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0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pPr>
              <a:defRPr/>
            </a:pPr>
            <a:fld id="{BDAA7F24-79FA-4A1A-A9D8-F381F80980B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96696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noProof="0" smtClean="0"/>
              <a:t>Klicken Sie, um die Formate des Vorlagentextes zu bearbeiten</a:t>
            </a:r>
          </a:p>
          <a:p>
            <a:pPr lvl="1"/>
            <a:r>
              <a:rPr lang="en-GB" altLang="ja-JP" noProof="0" smtClean="0"/>
              <a:t>Zweite Ebene</a:t>
            </a:r>
          </a:p>
          <a:p>
            <a:pPr lvl="2"/>
            <a:r>
              <a:rPr lang="en-GB" altLang="ja-JP" noProof="0" smtClean="0"/>
              <a:t>Dritte Ebene</a:t>
            </a:r>
          </a:p>
          <a:p>
            <a:pPr lvl="3"/>
            <a:r>
              <a:rPr lang="en-GB" altLang="ja-JP" noProof="0" smtClean="0"/>
              <a:t>Vierte Ebene</a:t>
            </a:r>
          </a:p>
          <a:p>
            <a:pPr lvl="4"/>
            <a:r>
              <a:rPr lang="en-GB" altLang="ja-JP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pPr>
              <a:defRPr/>
            </a:pPr>
            <a:fld id="{D4EE3C52-B299-4082-AB9F-E4CDB873ED3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777017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732">
              <a:defRPr>
                <a:solidFill>
                  <a:schemeClr val="tx1"/>
                </a:solidFill>
                <a:latin typeface="Arial" charset="0"/>
              </a:defRPr>
            </a:lvl1pPr>
            <a:lvl2pPr marL="742758" indent="-285676" defTabSz="942732">
              <a:defRPr>
                <a:solidFill>
                  <a:schemeClr val="tx1"/>
                </a:solidFill>
                <a:latin typeface="Arial" charset="0"/>
              </a:defRPr>
            </a:lvl2pPr>
            <a:lvl3pPr marL="1142706" indent="-228541" defTabSz="942732">
              <a:defRPr>
                <a:solidFill>
                  <a:schemeClr val="tx1"/>
                </a:solidFill>
                <a:latin typeface="Arial" charset="0"/>
              </a:defRPr>
            </a:lvl3pPr>
            <a:lvl4pPr marL="1599789" indent="-228541" defTabSz="942732">
              <a:defRPr>
                <a:solidFill>
                  <a:schemeClr val="tx1"/>
                </a:solidFill>
                <a:latin typeface="Arial" charset="0"/>
              </a:defRPr>
            </a:lvl4pPr>
            <a:lvl5pPr marL="2056871" indent="-228541" defTabSz="942732">
              <a:defRPr>
                <a:solidFill>
                  <a:schemeClr val="tx1"/>
                </a:solidFill>
                <a:latin typeface="Arial" charset="0"/>
              </a:defRPr>
            </a:lvl5pPr>
            <a:lvl6pPr marL="2513953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036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118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201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>
                <a:solidFill>
                  <a:prstClr val="black"/>
                </a:solidFill>
              </a:rPr>
              <a:pPr/>
              <a:t>1</a:t>
            </a:fld>
            <a:endParaRPr lang="en-GB" altLang="ja-JP" dirty="0" smtClean="0">
              <a:solidFill>
                <a:prstClr val="black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738188"/>
            <a:ext cx="4918075" cy="3687762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08F808-DC92-48B3-B483-C3334EF1BA6A}" type="slidenum">
              <a:rPr lang="en-GB" altLang="ja-JP" smtClean="0"/>
              <a:pPr/>
              <a:t>10</a:t>
            </a:fld>
            <a:endParaRPr lang="en-GB" altLang="ja-JP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2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3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4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5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6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7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8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9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ter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immel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91440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schatten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27075" y="1260475"/>
            <a:ext cx="6757988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 anchor="b"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altLang="ja-JP" noProof="0" smtClean="0"/>
              <a:t>Click to edit Master title style</a:t>
            </a:r>
            <a:endParaRPr lang="de-DE" altLang="ja-JP" noProof="0" smtClean="0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7075" y="2571752"/>
            <a:ext cx="6764338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altLang="ja-JP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590773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0" y="648677"/>
            <a:ext cx="9144000" cy="4735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43150"/>
            <a:ext cx="9143999" cy="600075"/>
          </a:xfrm>
        </p:spPr>
        <p:txBody>
          <a:bodyPr/>
          <a:lstStyle>
            <a:lvl1pPr algn="ctr">
              <a:defRPr sz="36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0" y="648677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1653564380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6493" y="944694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119295655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cxnSp>
        <p:nvCxnSpPr>
          <p:cNvPr id="3" name="直線コネクタ 2"/>
          <p:cNvCxnSpPr/>
          <p:nvPr userDrawn="1"/>
        </p:nvCxnSpPr>
        <p:spPr bwMode="auto">
          <a:xfrm>
            <a:off x="91" y="957053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2163170297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 bwMode="auto">
          <a:xfrm>
            <a:off x="0" y="942514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3219092973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 userDrawn="1"/>
        </p:nvSpPr>
        <p:spPr bwMode="auto">
          <a:xfrm>
            <a:off x="0" y="1003299"/>
            <a:ext cx="9144000" cy="543352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ja-JP" altLang="en-US" b="1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5" descr="Hintergrund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570"/>
          <a:stretch>
            <a:fillRect/>
          </a:stretch>
        </p:blipFill>
        <p:spPr bwMode="auto">
          <a:xfrm>
            <a:off x="0" y="6557658"/>
            <a:ext cx="9144000" cy="31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3224" y="230188"/>
            <a:ext cx="8423783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  <a:endParaRPr lang="de-DE" altLang="ja-JP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090613"/>
            <a:ext cx="8397875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pic>
        <p:nvPicPr>
          <p:cNvPr id="1031" name="Picture 6" descr="schatten"/>
          <p:cNvPicPr>
            <a:picLocks noChangeAspect="1" noChangeArrowheads="1"/>
          </p:cNvPicPr>
          <p:nvPr userDrawn="1"/>
        </p:nvPicPr>
        <p:blipFill>
          <a:blip r:embed="rId8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6823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 userDrawn="1"/>
        </p:nvSpPr>
        <p:spPr>
          <a:xfrm>
            <a:off x="23344" y="6581103"/>
            <a:ext cx="441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HD Visual 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Communication </a:t>
            </a:r>
            <a:r>
              <a:rPr kumimoji="1" lang="en-US" altLang="ja-JP" sz="11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System</a:t>
            </a:r>
            <a:endParaRPr kumimoji="1" lang="ja-JP" altLang="en-US" sz="11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8" name="直線コネクタ 7"/>
          <p:cNvCxnSpPr/>
          <p:nvPr userDrawn="1"/>
        </p:nvCxnSpPr>
        <p:spPr bwMode="auto">
          <a:xfrm>
            <a:off x="-1227" y="960052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7" r:id="rId4"/>
    <p:sldLayoutId id="2147483728" r:id="rId5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 Black" panose="020B0A04020102020204" pitchFamily="34" charset="0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サブタイトル 2"/>
          <p:cNvSpPr>
            <a:spLocks noGrp="1"/>
          </p:cNvSpPr>
          <p:nvPr>
            <p:ph type="subTitle" sz="quarter" idx="1"/>
          </p:nvPr>
        </p:nvSpPr>
        <p:spPr>
          <a:xfrm>
            <a:off x="594220" y="1969486"/>
            <a:ext cx="7920000" cy="1800000"/>
          </a:xfrm>
        </p:spPr>
        <p:txBody>
          <a:bodyPr/>
          <a:lstStyle/>
          <a:p>
            <a:pPr algn="ctr"/>
            <a:r>
              <a:rPr lang="en-US" altLang="ja-JP" sz="3600" dirty="0" smtClean="0">
                <a:latin typeface="Arial Black" panose="020B0A04020102020204" pitchFamily="34" charset="0"/>
              </a:rPr>
              <a:t>CLI Function</a:t>
            </a:r>
          </a:p>
          <a:p>
            <a:pPr algn="ctr"/>
            <a:r>
              <a:rPr lang="en-US" altLang="ja-JP" sz="3600" dirty="0" smtClean="0">
                <a:latin typeface="Arial Black" panose="020B0A04020102020204" pitchFamily="34" charset="0"/>
              </a:rPr>
              <a:t> (Command Line Input)</a:t>
            </a:r>
            <a:endParaRPr lang="de-DE" altLang="ja-JP" sz="2400" dirty="0">
              <a:latin typeface="Arial Black" panose="020B0A04020102020204" pitchFamily="34" charset="0"/>
            </a:endParaRPr>
          </a:p>
        </p:txBody>
      </p:sp>
      <p:pic>
        <p:nvPicPr>
          <p:cNvPr id="12" name="Picture 4" descr="KX_VC1600黒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654" y="4713546"/>
            <a:ext cx="2308566" cy="63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328230" y="226635"/>
            <a:ext cx="6426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1. This document can be disclosed to Panasonic Sales Partners</a:t>
            </a:r>
            <a:r>
              <a:rPr lang="ja-JP" altLang="en-US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/>
            </a:r>
            <a:br>
              <a:rPr lang="ja-JP" altLang="en-US" sz="12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en-US" altLang="ja-JP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2. The specs might be changed without notice since it’s still under development.</a:t>
            </a:r>
            <a:endParaRPr lang="ja-JP" altLang="en-US" sz="12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"/>
          <p:cNvSpPr txBox="1">
            <a:spLocks noChangeArrowheads="1"/>
          </p:cNvSpPr>
          <p:nvPr/>
        </p:nvSpPr>
        <p:spPr bwMode="auto">
          <a:xfrm>
            <a:off x="430585" y="6084638"/>
            <a:ext cx="60084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altLang="ja-JP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Panasonic System Networks Co., Ltd.</a:t>
            </a:r>
          </a:p>
          <a:p>
            <a:r>
              <a:rPr kumimoji="1" lang="en-US" altLang="ja-JP" sz="14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Security System Business Division</a:t>
            </a:r>
            <a:endParaRPr kumimoji="1" lang="ja-JP" altLang="en-US" sz="14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017846" y="188641"/>
            <a:ext cx="2993216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 b="1" dirty="0" smtClean="0">
                <a:solidFill>
                  <a:srgbClr val="FF0000"/>
                </a:solidFill>
                <a:ea typeface="HGP創英角ｺﾞｼｯｸUB" pitchFamily="50" charset="-128"/>
              </a:rPr>
              <a:t>For Panasonic Sales Company and Business Partner only</a:t>
            </a:r>
            <a:endParaRPr lang="ja-JP" altLang="en-US" sz="1400" b="1" dirty="0">
              <a:solidFill>
                <a:srgbClr val="FF0000"/>
              </a:solidFill>
              <a:ea typeface="HGP創英角ｺﾞｼｯｸUB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47797" y="3216809"/>
            <a:ext cx="1573909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3810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561975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752475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962025" indent="-2079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ja-JP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Ver.4.20</a:t>
            </a:r>
            <a:endParaRPr lang="de-DE" altLang="ja-JP" sz="2800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318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/>
          <p:cNvSpPr txBox="1">
            <a:spLocks noChangeArrowheads="1"/>
          </p:cNvSpPr>
          <p:nvPr/>
        </p:nvSpPr>
        <p:spPr bwMode="auto">
          <a:xfrm>
            <a:off x="1" y="43150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Outline of using Telnet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22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9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9507" y="846448"/>
            <a:ext cx="8424985" cy="541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Default of </a:t>
            </a:r>
            <a:r>
              <a:rPr lang="en-US" altLang="ja-JP" sz="16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 port is Well</a:t>
            </a:r>
            <a:r>
              <a:rPr lang="ja-JP" altLang="en-US" sz="16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Known</a:t>
            </a:r>
            <a:r>
              <a:rPr lang="ja-JP" altLang="en-US" sz="1600" b="1" dirty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Port (Port23) </a:t>
            </a: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and changeable.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tabLst>
                <a:tab pos="809625" algn="l"/>
              </a:tabLst>
            </a:pPr>
            <a:r>
              <a:rPr lang="en-US" altLang="ja-JP" sz="1600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(</a:t>
            </a: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Range of port number is </a:t>
            </a:r>
            <a:r>
              <a:rPr lang="en-US" altLang="ja-JP" sz="1600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from </a:t>
            </a: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20000</a:t>
            </a:r>
            <a:r>
              <a:rPr lang="ja-JP" altLang="en-US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to 29999 by CLI command.)</a:t>
            </a:r>
            <a:endParaRPr lang="en-US" altLang="ja-JP" sz="1600" dirty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6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 port </a:t>
            </a:r>
            <a:r>
              <a:rPr lang="en-US" altLang="ja-JP" sz="1600" b="1" dirty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is close </a:t>
            </a:r>
            <a:r>
              <a:rPr lang="en-US" altLang="ja-JP" sz="16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at default</a:t>
            </a:r>
            <a:r>
              <a:rPr lang="en-US" altLang="ja-JP" sz="16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. It will be open when rebooting the equipment after open-setting by CLI/Web console.</a:t>
            </a:r>
          </a:p>
          <a:p>
            <a:pPr marL="812800" lvl="1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dirty="0" smtClean="0">
                <a:solidFill>
                  <a:srgbClr val="FF0000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Command for Telnet Port Open: </a:t>
            </a:r>
          </a:p>
          <a:p>
            <a:pPr marL="1270000" lvl="2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tabLst>
                <a:tab pos="809625" algn="l"/>
              </a:tabLst>
            </a:pP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“telnet open” --- Temporarily open (60 min.)</a:t>
            </a:r>
          </a:p>
          <a:p>
            <a:pPr marL="1270000" lvl="2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tabLst>
                <a:tab pos="809625" algn="l"/>
              </a:tabLst>
            </a:pP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“</a:t>
            </a:r>
            <a:r>
              <a:rPr lang="en-US" altLang="ja-JP" sz="1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telnetenable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set 1” --- Always open after restarting the system</a:t>
            </a:r>
            <a:endParaRPr lang="en-US" altLang="ja-JP" sz="1200" b="1" dirty="0">
              <a:solidFill>
                <a:srgbClr val="FF0000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812800" lvl="1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endParaRPr lang="en-US" altLang="ja-JP" sz="1400" dirty="0" smtClean="0">
              <a:solidFill>
                <a:srgbClr val="FF0000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812800" lvl="1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endParaRPr lang="en-US" altLang="ja-JP" sz="1400" dirty="0">
              <a:solidFill>
                <a:srgbClr val="FF0000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812800" lvl="1" indent="-355600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endParaRPr lang="en-US" altLang="ja-JP" sz="1400" dirty="0" smtClean="0">
              <a:solidFill>
                <a:srgbClr val="FF0000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tabLst>
                <a:tab pos="809625" algn="l"/>
              </a:tabLst>
            </a:pPr>
            <a:endParaRPr lang="en-US" altLang="ja-JP" sz="1400" dirty="0" smtClean="0">
              <a:solidFill>
                <a:srgbClr val="FF0000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 login can be made by only admin user.</a:t>
            </a:r>
            <a:endParaRPr lang="en-US" altLang="ja-JP" sz="1400" dirty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 is not operated by normal Linux command but by specific shell/command table.</a:t>
            </a:r>
            <a:r>
              <a:rPr lang="ja-JP" altLang="en-US" sz="1400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</a:t>
            </a:r>
            <a:endParaRPr lang="en-US" altLang="ja-JP" sz="1400" dirty="0" smtClean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b="1" dirty="0" smtClean="0">
                <a:solidFill>
                  <a:srgbClr val="0000FF"/>
                </a:solidFill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All CLI commands of HDVC can be used.</a:t>
            </a:r>
            <a:endParaRPr lang="en-US" altLang="ja-JP" sz="1400" b="1" dirty="0">
              <a:solidFill>
                <a:srgbClr val="0000FF"/>
              </a:solidFill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Exclusive control with other interface, such as GUI, Web console, cannot be made.</a:t>
            </a:r>
            <a:endParaRPr lang="en-US" altLang="ja-JP" sz="1400" dirty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n"/>
              <a:tabLst>
                <a:tab pos="809625" algn="l"/>
              </a:tabLst>
            </a:pPr>
            <a:r>
              <a:rPr lang="en-US" altLang="ja-JP" sz="1400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Telnet port does not have </a:t>
            </a:r>
            <a:r>
              <a:rPr lang="en-US" altLang="ja-JP" sz="14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encryption</a:t>
            </a:r>
            <a:r>
              <a:rPr lang="ja-JP" altLang="en-US" sz="14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function.</a:t>
            </a:r>
            <a:endParaRPr lang="en-US" altLang="ja-JP" sz="1400" dirty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64374" y="3807689"/>
            <a:ext cx="99798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HDVC</a:t>
            </a:r>
            <a:endParaRPr lang="ja-JP" altLang="en-US" sz="1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86154" y="4389944"/>
            <a:ext cx="114011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VC1600/1300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662361" y="4189421"/>
            <a:ext cx="35727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230651" y="3751054"/>
            <a:ext cx="20383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LAN Connection</a:t>
            </a:r>
            <a:endParaRPr lang="ja-JP" altLang="en-US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Line 35"/>
          <p:cNvSpPr>
            <a:spLocks noChangeShapeType="1"/>
          </p:cNvSpPr>
          <p:nvPr/>
        </p:nvSpPr>
        <p:spPr bwMode="auto">
          <a:xfrm flipH="1">
            <a:off x="1726264" y="4055249"/>
            <a:ext cx="856382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1855571" y="3576945"/>
            <a:ext cx="7270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CLI</a:t>
            </a:r>
            <a:endParaRPr lang="ja-JP" altLang="en-US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1" name="図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63" y="3845329"/>
            <a:ext cx="144383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667" y="3874165"/>
            <a:ext cx="761262" cy="66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グループ化 12"/>
          <p:cNvGrpSpPr/>
          <p:nvPr/>
        </p:nvGrpSpPr>
        <p:grpSpPr>
          <a:xfrm>
            <a:off x="2683685" y="3726287"/>
            <a:ext cx="1417189" cy="879508"/>
            <a:chOff x="6010618" y="3820174"/>
            <a:chExt cx="1363262" cy="774054"/>
          </a:xfrm>
        </p:grpSpPr>
        <p:sp>
          <p:nvSpPr>
            <p:cNvPr id="14" name="Cloud"/>
            <p:cNvSpPr>
              <a:spLocks noChangeAspect="1" noEditPoints="1" noChangeArrowheads="1"/>
            </p:cNvSpPr>
            <p:nvPr/>
          </p:nvSpPr>
          <p:spPr bwMode="auto">
            <a:xfrm>
              <a:off x="6010618" y="3820174"/>
              <a:ext cx="1363262" cy="77405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bg2">
                    <a:lumMod val="20000"/>
                    <a:lumOff val="80000"/>
                  </a:schemeClr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/>
              <a:endParaRPr lang="ja-JP" altLang="en-US" sz="70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5" name="テキスト ボックス 127"/>
            <p:cNvSpPr txBox="1">
              <a:spLocks noChangeArrowheads="1"/>
            </p:cNvSpPr>
            <p:nvPr/>
          </p:nvSpPr>
          <p:spPr bwMode="auto">
            <a:xfrm>
              <a:off x="6196688" y="4060628"/>
              <a:ext cx="1008113" cy="230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altLang="ja-JP" dirty="0" smtClean="0"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INTRANET</a:t>
              </a:r>
            </a:p>
          </p:txBody>
        </p:sp>
      </p:grp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2498005" y="4055249"/>
            <a:ext cx="443638" cy="268343"/>
            <a:chOff x="2544" y="2112"/>
            <a:chExt cx="912" cy="528"/>
          </a:xfrm>
        </p:grpSpPr>
        <p:grpSp>
          <p:nvGrpSpPr>
            <p:cNvPr id="17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34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0 w 252"/>
                  <a:gd name="T18" fmla="*/ 0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5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6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251 w 252"/>
                <a:gd name="T3" fmla="*/ 0 h 65"/>
                <a:gd name="T4" fmla="*/ 251 w 252"/>
                <a:gd name="T5" fmla="*/ 64 h 65"/>
                <a:gd name="T6" fmla="*/ 0 w 252"/>
                <a:gd name="T7" fmla="*/ 6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0 w 252"/>
                <a:gd name="T18" fmla="*/ 0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9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20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grpSp>
          <p:nvGrpSpPr>
            <p:cNvPr id="23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24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30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0 w 72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0 w 72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0 w 74"/>
                    <a:gd name="T27" fmla="*/ 0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0 w 74"/>
                    <a:gd name="T27" fmla="*/ 0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26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0 w 74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0 w 74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0 w 71"/>
                    <a:gd name="T27" fmla="*/ 0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0 w 71"/>
                    <a:gd name="T27" fmla="*/ 0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37" name="Group 35"/>
          <p:cNvGrpSpPr>
            <a:grpSpLocks/>
          </p:cNvGrpSpPr>
          <p:nvPr/>
        </p:nvGrpSpPr>
        <p:grpSpPr bwMode="auto">
          <a:xfrm>
            <a:off x="3973355" y="4066177"/>
            <a:ext cx="443638" cy="268343"/>
            <a:chOff x="2544" y="2112"/>
            <a:chExt cx="912" cy="528"/>
          </a:xfrm>
        </p:grpSpPr>
        <p:grpSp>
          <p:nvGrpSpPr>
            <p:cNvPr id="38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53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0 w 252"/>
                  <a:gd name="T18" fmla="*/ 0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4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5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kumimoji="0" lang="ja-JP" altLang="en-US" sz="2000">
                  <a:solidFill>
                    <a:srgbClr val="00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9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251 w 252"/>
                <a:gd name="T3" fmla="*/ 0 h 65"/>
                <a:gd name="T4" fmla="*/ 251 w 252"/>
                <a:gd name="T5" fmla="*/ 64 h 65"/>
                <a:gd name="T6" fmla="*/ 0 w 252"/>
                <a:gd name="T7" fmla="*/ 6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0 w 252"/>
                <a:gd name="T18" fmla="*/ 0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0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1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kumimoji="0" lang="ja-JP" altLang="en-US" sz="20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grpSp>
          <p:nvGrpSpPr>
            <p:cNvPr id="42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43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49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0 w 72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0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0 w 72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0 w 74"/>
                    <a:gd name="T27" fmla="*/ 0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0 w 74"/>
                    <a:gd name="T27" fmla="*/ 0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4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45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0 w 74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0 w 74"/>
                    <a:gd name="T27" fmla="*/ 0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0 w 71"/>
                    <a:gd name="T27" fmla="*/ 0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0 w 71"/>
                    <a:gd name="T27" fmla="*/ 0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endParaRPr kumimoji="0" lang="ja-JP" altLang="en-US" sz="2000">
                    <a:solidFill>
                      <a:srgbClr val="000000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</p:grpSp>
        </p:grpSp>
      </p:grp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0466" y="2688493"/>
            <a:ext cx="2613468" cy="184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角丸四角形 1"/>
          <p:cNvSpPr/>
          <p:nvPr/>
        </p:nvSpPr>
        <p:spPr bwMode="auto">
          <a:xfrm>
            <a:off x="7416809" y="3153515"/>
            <a:ext cx="906584" cy="8206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7397279" y="3360620"/>
            <a:ext cx="316514" cy="8206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7229231" y="2243015"/>
            <a:ext cx="1704703" cy="336062"/>
          </a:xfrm>
          <a:prstGeom prst="wedgeRoundRectCallout">
            <a:avLst>
              <a:gd name="adj1" fmla="val -33386"/>
              <a:gd name="adj2" fmla="val 197384"/>
              <a:gd name="adj3" fmla="val 16667"/>
            </a:avLst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Input IP address of HDVC</a:t>
            </a:r>
            <a:endParaRPr kumimoji="0" lang="ja-JP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角丸四角形吹き出し 57"/>
          <p:cNvSpPr/>
          <p:nvPr/>
        </p:nvSpPr>
        <p:spPr bwMode="auto">
          <a:xfrm>
            <a:off x="7381632" y="4599245"/>
            <a:ext cx="1212972" cy="336062"/>
          </a:xfrm>
          <a:prstGeom prst="wedgeRoundRectCallout">
            <a:avLst>
              <a:gd name="adj1" fmla="val -38429"/>
              <a:gd name="adj2" fmla="val -388662"/>
              <a:gd name="adj3" fmla="val 16667"/>
            </a:avLst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Choose “Telnet”</a:t>
            </a:r>
            <a:endParaRPr kumimoji="0" lang="ja-JP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6807170" y="3169101"/>
            <a:ext cx="45719" cy="45719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634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 descr="Hintergr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0"/>
          <a:stretch>
            <a:fillRect/>
          </a:stretch>
        </p:blipFill>
        <p:spPr bwMode="auto">
          <a:xfrm>
            <a:off x="0" y="0"/>
            <a:ext cx="9144000" cy="636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 descr="schatten"/>
          <p:cNvPicPr>
            <a:picLocks noChangeAspect="1" noChangeArrowheads="1"/>
          </p:cNvPicPr>
          <p:nvPr/>
        </p:nvPicPr>
        <p:blipFill>
          <a:blip r:embed="rId4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638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477108" y="2322786"/>
            <a:ext cx="6228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dirty="0" smtClean="0"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Thank You !</a:t>
            </a:r>
            <a:endParaRPr kumimoji="1" lang="ja-JP" altLang="en-US" sz="7200" dirty="0">
              <a:latin typeface="Arial Black" panose="020B0A04020102020204" pitchFamily="34" charset="0"/>
              <a:ea typeface="HGP創英角ｺﾞｼｯｸUB" panose="020B0900000000000000" pitchFamily="50" charset="-128"/>
            </a:endParaRPr>
          </a:p>
        </p:txBody>
      </p:sp>
      <p:pic>
        <p:nvPicPr>
          <p:cNvPr id="6" name="Picture 4" descr="KX_VC1600黒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919" y="4494726"/>
            <a:ext cx="2308566" cy="63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1"/>
          <p:cNvSpPr txBox="1">
            <a:spLocks noChangeArrowheads="1"/>
          </p:cNvSpPr>
          <p:nvPr/>
        </p:nvSpPr>
        <p:spPr bwMode="auto">
          <a:xfrm>
            <a:off x="1587205" y="5686073"/>
            <a:ext cx="60084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kumimoji="1" lang="en-US" altLang="ja-JP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Panasonic System Networks Co., Ltd.</a:t>
            </a:r>
          </a:p>
          <a:p>
            <a:pPr algn="ctr"/>
            <a:r>
              <a:rPr kumimoji="1" lang="en-US" altLang="ja-JP" sz="14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Security System Business Division</a:t>
            </a:r>
            <a:endParaRPr kumimoji="1" lang="ja-JP" altLang="en-US" sz="14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361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Grp="1" noChangeArrowheads="1"/>
          </p:cNvSpPr>
          <p:nvPr>
            <p:ph type="title"/>
          </p:nvPr>
        </p:nvSpPr>
        <p:spPr>
          <a:xfrm>
            <a:off x="371836" y="26999"/>
            <a:ext cx="8423783" cy="600075"/>
          </a:xfrm>
        </p:spPr>
        <p:txBody>
          <a:bodyPr/>
          <a:lstStyle/>
          <a:p>
            <a:pPr algn="ctr" eaLnBrk="1" hangingPunct="1"/>
            <a:r>
              <a:rPr lang="en-US" altLang="ja-JP" sz="2800" dirty="0" smtClean="0">
                <a:latin typeface="Arial Black" panose="020B0A04020102020204" pitchFamily="34" charset="0"/>
              </a:rPr>
              <a:t>History of Revision</a:t>
            </a:r>
            <a:endParaRPr lang="de-DE" altLang="ja-JP" sz="2800" dirty="0" smtClean="0">
              <a:latin typeface="Arial Black" panose="020B0A040201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84322"/>
              </p:ext>
            </p:extLst>
          </p:nvPr>
        </p:nvGraphicFramePr>
        <p:xfrm>
          <a:off x="398585" y="1556792"/>
          <a:ext cx="8409352" cy="1634432"/>
        </p:xfrm>
        <a:graphic>
          <a:graphicData uri="http://schemas.openxmlformats.org/drawingml/2006/table">
            <a:tbl>
              <a:tblPr firstRow="1" bandRow="1"/>
              <a:tblGrid>
                <a:gridCol w="1156677"/>
                <a:gridCol w="4212492"/>
                <a:gridCol w="1122180"/>
                <a:gridCol w="191800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Doc.</a:t>
                      </a:r>
                      <a:r>
                        <a:rPr kumimoji="1" lang="en-US" altLang="ja-JP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Ver.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Contents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Date of Issue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Remarks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4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Ver.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4.00/4.10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Issue of First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Edition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Nov. 2014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573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900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20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l"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1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335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58090" y="3294150"/>
            <a:ext cx="1140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HDVC</a:t>
            </a:r>
            <a:endParaRPr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42460" y="3899850"/>
            <a:ext cx="1140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VC1600/1300</a:t>
            </a:r>
            <a:endParaRPr lang="en-US" altLang="ja-JP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944688" y="3780660"/>
            <a:ext cx="2390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547452" y="2559510"/>
            <a:ext cx="3438801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71450" indent="-171450" eaLnBrk="1" hangingPunct="1"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Recommended Terminal Emulator Application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sz="11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</a:t>
            </a:r>
            <a:r>
              <a:rPr lang="en-US" altLang="ja-JP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version 4.64</a:t>
            </a:r>
            <a:endParaRPr lang="ja-JP" altLang="en-US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85975" y="3554010"/>
            <a:ext cx="20383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RS-232C (Straight Type)</a:t>
            </a:r>
            <a:endParaRPr lang="ja-JP" alt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929654" y="4439100"/>
            <a:ext cx="21272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use USB-Serial Convertor depends on available interface of the PC.</a:t>
            </a:r>
            <a:endParaRPr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874838" y="3794340"/>
            <a:ext cx="9842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800" b="1" dirty="0">
                <a:latin typeface="Arial" panose="020B0604020202020204" pitchFamily="34" charset="0"/>
                <a:cs typeface="Arial" panose="020B0604020202020204" pitchFamily="34" charset="0"/>
              </a:rPr>
              <a:t>D-Sub </a:t>
            </a:r>
            <a:r>
              <a:rPr lang="en-US" altLang="ja-JP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pins</a:t>
            </a:r>
            <a:endParaRPr lang="ja-JP" alt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147113" y="3980435"/>
            <a:ext cx="2723349" cy="73866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＜</a:t>
            </a:r>
            <a:r>
              <a:rPr lang="en-US" altLang="ja-JP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ID and Password</a:t>
            </a:r>
            <a:r>
              <a:rPr lang="ja-JP" altLang="en-US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＞</a:t>
            </a:r>
            <a:endParaRPr lang="en-US" altLang="ja-JP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User ID: </a:t>
            </a:r>
            <a:r>
              <a:rPr lang="en-US" altLang="ja-JP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Password: </a:t>
            </a:r>
            <a:r>
              <a:rPr lang="en-US" altLang="ja-JP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HDVC_admin</a:t>
            </a:r>
            <a:endParaRPr lang="ja-JP" alt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6147113" y="2491125"/>
            <a:ext cx="2723349" cy="143116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＜</a:t>
            </a:r>
            <a:r>
              <a:rPr lang="en-US" altLang="ja-JP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RS-232C Port Settings</a:t>
            </a:r>
            <a:r>
              <a:rPr lang="ja-JP" altLang="en-US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＞</a:t>
            </a:r>
            <a:endParaRPr lang="en-US" altLang="ja-JP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Baud rate: </a:t>
            </a:r>
            <a:r>
              <a:rPr lang="en-US" altLang="ja-JP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38400</a:t>
            </a: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Data: 8 bit</a:t>
            </a: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Parity: none</a:t>
            </a: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Stop: 1 bit</a:t>
            </a:r>
          </a:p>
          <a:p>
            <a:pPr marL="171450" indent="-171450" algn="l" eaLnBrk="1" hangingPunct="1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Flow control: none</a:t>
            </a:r>
            <a:endParaRPr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484377"/>
              </p:ext>
            </p:extLst>
          </p:nvPr>
        </p:nvGraphicFramePr>
        <p:xfrm>
          <a:off x="561975" y="5035393"/>
          <a:ext cx="8308488" cy="1249361"/>
        </p:xfrm>
        <a:graphic>
          <a:graphicData uri="http://schemas.openxmlformats.org/drawingml/2006/table">
            <a:tbl>
              <a:tblPr/>
              <a:tblGrid>
                <a:gridCol w="2288289"/>
                <a:gridCol w="6020199"/>
              </a:tblGrid>
              <a:tr h="30472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Item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Main Functions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9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Control Command</a:t>
                      </a: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Service Stop, Configuration Data Back-up, Web Port Open, System </a:t>
                      </a:r>
                      <a:r>
                        <a:rPr kumimoji="1" lang="en-US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Inititilization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Ping, Back-up Logs, etc.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Acquirement / Setting Command</a:t>
                      </a: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Various settings that can be done by remote control, LAN mode (Auto/100M FULL), Web / CLI Password, Default Max. Bandwidth, Microphone Mute Mode, etc.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T="45708" marB="4570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Line 35"/>
          <p:cNvSpPr>
            <a:spLocks noChangeShapeType="1"/>
          </p:cNvSpPr>
          <p:nvPr/>
        </p:nvSpPr>
        <p:spPr bwMode="auto">
          <a:xfrm flipH="1">
            <a:off x="1898283" y="3542280"/>
            <a:ext cx="2892548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2884488" y="3190590"/>
            <a:ext cx="7270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CLI</a:t>
            </a:r>
            <a:endParaRPr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図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33" y="3355235"/>
            <a:ext cx="1443833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2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" name="Rectangle 8"/>
          <p:cNvSpPr txBox="1">
            <a:spLocks noChangeArrowheads="1"/>
          </p:cNvSpPr>
          <p:nvPr/>
        </p:nvSpPr>
        <p:spPr bwMode="auto">
          <a:xfrm>
            <a:off x="1" y="43150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Outline of CLI Function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28" name="テキスト ボックス 6"/>
          <p:cNvSpPr txBox="1">
            <a:spLocks noChangeArrowheads="1"/>
          </p:cNvSpPr>
          <p:nvPr/>
        </p:nvSpPr>
        <p:spPr bwMode="auto">
          <a:xfrm>
            <a:off x="457199" y="839573"/>
            <a:ext cx="85226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1600" dirty="0"/>
              <a:t>CLI allows installer to configure HDVC system over Serial Cable </a:t>
            </a:r>
            <a:r>
              <a:rPr lang="en-US" altLang="ja-JP" sz="1600" dirty="0" smtClean="0"/>
              <a:t>(RS-232) and Telnet.</a:t>
            </a:r>
            <a:endParaRPr lang="en-US" altLang="ja-JP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1600" dirty="0"/>
              <a:t>The CLI provides many features which are not supported by GUI</a:t>
            </a:r>
            <a:r>
              <a:rPr lang="en-US" altLang="ja-JP" sz="1600" dirty="0" smtClean="0"/>
              <a:t>.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PC to HDVC using Serial Cable. The Cable must be “Straight” type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674" y="3219088"/>
            <a:ext cx="1143803" cy="85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547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3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Basic Procedure of CLI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916" tIns="37458" rIns="74916" bIns="37458" anchor="ctr">
            <a:spAutoFit/>
          </a:bodyPr>
          <a:lstStyle/>
          <a:p>
            <a:pPr algn="ctr"/>
            <a:endParaRPr kumimoji="0" lang="ja-JP" altLang="en-US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81000" y="930032"/>
            <a:ext cx="79248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04800" indent="-304800">
              <a:spcBef>
                <a:spcPct val="50000"/>
              </a:spcBef>
            </a:pPr>
            <a:r>
              <a:rPr kumimoji="0" lang="en-US" altLang="ja-JP" sz="1600" dirty="0"/>
              <a:t>1. Connect RS-232C (Serial) cable to the Main Unit and PC.</a:t>
            </a:r>
          </a:p>
          <a:p>
            <a:pPr marL="762000" lvl="1" indent="-304800">
              <a:spcBef>
                <a:spcPct val="50000"/>
              </a:spcBef>
            </a:pPr>
            <a:r>
              <a:rPr kumimoji="0" lang="en-US" altLang="ja-JP" sz="1200" dirty="0">
                <a:solidFill>
                  <a:srgbClr val="0000CC"/>
                </a:solidFill>
              </a:rPr>
              <a:t>Note1: Use “Straight” RS-232C cable. </a:t>
            </a:r>
          </a:p>
          <a:p>
            <a:pPr marL="762000" lvl="1" indent="-304800">
              <a:spcBef>
                <a:spcPct val="50000"/>
              </a:spcBef>
            </a:pPr>
            <a:r>
              <a:rPr kumimoji="0" lang="en-US" altLang="ja-JP" sz="1200" dirty="0">
                <a:solidFill>
                  <a:srgbClr val="0000CC"/>
                </a:solidFill>
              </a:rPr>
              <a:t>Note2: Use </a:t>
            </a:r>
            <a:r>
              <a:rPr lang="en-US" altLang="ja-JP" sz="1200" dirty="0">
                <a:solidFill>
                  <a:srgbClr val="0000CC"/>
                </a:solidFill>
              </a:rPr>
              <a:t>USB Serial Converter (D-Sub 9pin) If your PC does not have Serial Port.</a:t>
            </a:r>
          </a:p>
          <a:p>
            <a:pPr marL="304800" indent="-304800">
              <a:spcBef>
                <a:spcPct val="50000"/>
              </a:spcBef>
            </a:pPr>
            <a:r>
              <a:rPr kumimoji="0" lang="en-US" altLang="ja-JP" sz="1600" dirty="0"/>
              <a:t>2. Start </a:t>
            </a:r>
            <a:r>
              <a:rPr kumimoji="0" lang="en-US" altLang="ja-JP" sz="1600" dirty="0" err="1"/>
              <a:t>Tera</a:t>
            </a:r>
            <a:r>
              <a:rPr kumimoji="0" lang="en-US" altLang="ja-JP" sz="1600" dirty="0"/>
              <a:t> Term</a:t>
            </a:r>
          </a:p>
          <a:p>
            <a:pPr marL="762000" lvl="1" indent="-304800">
              <a:spcBef>
                <a:spcPct val="50000"/>
              </a:spcBef>
            </a:pPr>
            <a:r>
              <a:rPr kumimoji="0" lang="en-US" altLang="ja-JP" sz="1200" dirty="0"/>
              <a:t>When you start </a:t>
            </a:r>
            <a:r>
              <a:rPr kumimoji="0" lang="en-US" altLang="ja-JP" sz="1200" dirty="0" err="1"/>
              <a:t>Tera</a:t>
            </a:r>
            <a:r>
              <a:rPr kumimoji="0" lang="en-US" altLang="ja-JP" sz="1200" dirty="0"/>
              <a:t> Term, you will be asked to choose how to connect. </a:t>
            </a:r>
          </a:p>
          <a:p>
            <a:pPr marL="762000" lvl="1" indent="-304800">
              <a:spcBef>
                <a:spcPct val="50000"/>
              </a:spcBef>
            </a:pPr>
            <a:r>
              <a:rPr kumimoji="0" lang="en-US" altLang="ja-JP" sz="1200" dirty="0"/>
              <a:t>Choose “Serial” then select proper “Port” as shown in </a:t>
            </a:r>
            <a:r>
              <a:rPr kumimoji="0" lang="en-US" altLang="ja-JP" sz="1200" dirty="0" smtClean="0"/>
              <a:t>Figure.1</a:t>
            </a:r>
            <a:endParaRPr kumimoji="0" lang="en-US" altLang="ja-JP" sz="1000" dirty="0"/>
          </a:p>
          <a:p>
            <a:pPr marL="304800" indent="-304800">
              <a:spcBef>
                <a:spcPct val="50000"/>
              </a:spcBef>
            </a:pPr>
            <a:r>
              <a:rPr kumimoji="0" lang="en-US" altLang="ja-JP" sz="1600" dirty="0"/>
              <a:t>3. Go to “Setup </a:t>
            </a:r>
            <a:r>
              <a:rPr kumimoji="0" lang="en-US" altLang="ja-JP" sz="1600" dirty="0">
                <a:sym typeface="Wingdings" pitchFamily="2" charset="2"/>
              </a:rPr>
              <a:t> Serial port…” from the Menu then c</a:t>
            </a:r>
            <a:r>
              <a:rPr kumimoji="0" lang="en-US" altLang="ja-JP" sz="1600" dirty="0"/>
              <a:t>onfigure </a:t>
            </a:r>
            <a:r>
              <a:rPr kumimoji="0" lang="en-US" altLang="ja-JP" sz="1600" dirty="0" err="1"/>
              <a:t>Tera</a:t>
            </a:r>
            <a:r>
              <a:rPr kumimoji="0" lang="en-US" altLang="ja-JP" sz="1600" dirty="0"/>
              <a:t> Term serial port as shown in Fgure.2.</a:t>
            </a:r>
          </a:p>
        </p:txBody>
      </p:sp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395" y="3553157"/>
            <a:ext cx="277495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5521320" y="4069094"/>
            <a:ext cx="990600" cy="2286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6511920" y="418339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7502520" y="3927807"/>
            <a:ext cx="1516429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ja-JP" sz="1050" dirty="0"/>
              <a:t>Change Baud rate to “</a:t>
            </a:r>
            <a:r>
              <a:rPr kumimoji="0" lang="en-US" altLang="ja-JP" sz="1050" b="1" u="sng" dirty="0">
                <a:solidFill>
                  <a:srgbClr val="FF0000"/>
                </a:solidFill>
              </a:rPr>
              <a:t>38400</a:t>
            </a:r>
            <a:r>
              <a:rPr kumimoji="0" lang="en-US" altLang="ja-JP" sz="1050" dirty="0"/>
              <a:t>” from “9600”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108" y="3349967"/>
            <a:ext cx="3882292" cy="273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テキスト ボックス 13"/>
          <p:cNvSpPr txBox="1">
            <a:spLocks noChangeArrowheads="1"/>
          </p:cNvSpPr>
          <p:nvPr/>
        </p:nvSpPr>
        <p:spPr bwMode="auto">
          <a:xfrm>
            <a:off x="5765633" y="6180224"/>
            <a:ext cx="176041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2. Serial port setup</a:t>
            </a:r>
            <a:endParaRPr lang="ja-JP" altLang="en-US" sz="1000" b="1" dirty="0"/>
          </a:p>
        </p:txBody>
      </p:sp>
      <p:sp>
        <p:nvSpPr>
          <p:cNvPr id="36" name="テキスト ボックス 1"/>
          <p:cNvSpPr txBox="1">
            <a:spLocks noChangeArrowheads="1"/>
          </p:cNvSpPr>
          <p:nvPr/>
        </p:nvSpPr>
        <p:spPr bwMode="auto">
          <a:xfrm>
            <a:off x="1526053" y="6188054"/>
            <a:ext cx="17908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1. New Connection </a:t>
            </a:r>
            <a:endParaRPr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4900876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4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Basic Procedure of CLI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80999" y="940507"/>
            <a:ext cx="841912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en-US" altLang="ja-JP" sz="1600" dirty="0">
                <a:ea typeface="ＭＳ Ｐゴシック" pitchFamily="50" charset="-128"/>
              </a:rPr>
              <a:t>4. After you configure “Serial port…” setting, press Enter several times on the </a:t>
            </a:r>
            <a:r>
              <a:rPr kumimoji="0" lang="en-US" altLang="ja-JP" sz="1600" dirty="0" err="1">
                <a:ea typeface="ＭＳ Ｐゴシック" pitchFamily="50" charset="-128"/>
              </a:rPr>
              <a:t>Tera</a:t>
            </a:r>
            <a:r>
              <a:rPr kumimoji="0" lang="en-US" altLang="ja-JP" sz="1600" dirty="0">
                <a:ea typeface="ＭＳ Ｐゴシック" pitchFamily="50" charset="-128"/>
              </a:rPr>
              <a:t> Term console to show login prompt. If you get proper configuration, you will see following login prompt</a:t>
            </a:r>
            <a:r>
              <a:rPr kumimoji="0" lang="en-US" altLang="ja-JP" sz="1600" dirty="0" smtClean="0">
                <a:ea typeface="ＭＳ Ｐゴシック" pitchFamily="50" charset="-128"/>
              </a:rPr>
              <a:t>.</a:t>
            </a:r>
            <a:endParaRPr kumimoji="0" lang="en-US" altLang="ja-JP" sz="1600" dirty="0">
              <a:ea typeface="ＭＳ Ｐゴシック" pitchFamily="50" charset="-128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855" y="1793122"/>
            <a:ext cx="64103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34995" y="3668100"/>
            <a:ext cx="7924800" cy="108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400" dirty="0"/>
              <a:t>4-1. If you see scrambled letters as you pressing Enter key, Serial Port configuration like Baud rate is wrong. Check configuration in “Setup </a:t>
            </a:r>
            <a:r>
              <a:rPr kumimoji="0" lang="en-US" altLang="ja-JP" sz="1400" dirty="0">
                <a:sym typeface="Wingdings" pitchFamily="2" charset="2"/>
              </a:rPr>
              <a:t> Serial port…”. </a:t>
            </a:r>
          </a:p>
          <a:p>
            <a:pPr marL="400050" indent="-40005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400" dirty="0"/>
              <a:t>If you see nothing on the console when you press Enter key, first of all check cables are properly</a:t>
            </a:r>
          </a:p>
          <a:p>
            <a:pPr marL="400050" indent="-40005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400" dirty="0"/>
              <a:t>connected. If connection has no problem, Port setting in “Setup </a:t>
            </a:r>
            <a:r>
              <a:rPr kumimoji="0" lang="en-US" altLang="ja-JP" sz="1400" dirty="0">
                <a:sym typeface="Wingdings" pitchFamily="2" charset="2"/>
              </a:rPr>
              <a:t> Serial port…” probably wrong.</a:t>
            </a:r>
            <a:endParaRPr kumimoji="0" lang="ja-JP" altLang="en-US" sz="14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/>
          <a:srcRect b="25999"/>
          <a:stretch>
            <a:fillRect/>
          </a:stretch>
        </p:blipFill>
        <p:spPr bwMode="auto">
          <a:xfrm>
            <a:off x="1057275" y="5076948"/>
            <a:ext cx="27717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20"/>
          <p:cNvSpPr txBox="1">
            <a:spLocks noChangeArrowheads="1"/>
          </p:cNvSpPr>
          <p:nvPr/>
        </p:nvSpPr>
        <p:spPr bwMode="auto">
          <a:xfrm>
            <a:off x="3056520" y="3274132"/>
            <a:ext cx="19784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3. HDVC Login prompt</a:t>
            </a:r>
            <a:endParaRPr lang="ja-JP" altLang="en-US" sz="1000" b="1" dirty="0"/>
          </a:p>
        </p:txBody>
      </p:sp>
      <p:sp>
        <p:nvSpPr>
          <p:cNvPr id="18" name="テキスト ボックス 21"/>
          <p:cNvSpPr txBox="1">
            <a:spLocks noChangeArrowheads="1"/>
          </p:cNvSpPr>
          <p:nvPr/>
        </p:nvSpPr>
        <p:spPr bwMode="auto">
          <a:xfrm>
            <a:off x="1592370" y="5960695"/>
            <a:ext cx="18229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4. Scrambled letters</a:t>
            </a:r>
            <a:endParaRPr lang="ja-JP" altLang="en-US" sz="1000" b="1" dirty="0"/>
          </a:p>
        </p:txBody>
      </p:sp>
      <p:sp>
        <p:nvSpPr>
          <p:cNvPr id="21" name="テキスト ボックス 22"/>
          <p:cNvSpPr txBox="1">
            <a:spLocks noChangeArrowheads="1"/>
          </p:cNvSpPr>
          <p:nvPr/>
        </p:nvSpPr>
        <p:spPr bwMode="auto">
          <a:xfrm>
            <a:off x="4573695" y="5951415"/>
            <a:ext cx="28216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5. Nothing displayed on the Console</a:t>
            </a:r>
            <a:endParaRPr lang="ja-JP" altLang="en-US" sz="1000" b="1" dirty="0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5"/>
          <a:srcRect r="21899" b="18013"/>
          <a:stretch>
            <a:fillRect/>
          </a:stretch>
        </p:blipFill>
        <p:spPr bwMode="auto">
          <a:xfrm>
            <a:off x="4572000" y="5072308"/>
            <a:ext cx="28194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89485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5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Basic Procedure of CLI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16225" y="1275885"/>
            <a:ext cx="27241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1000" y="936903"/>
            <a:ext cx="7924800" cy="152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en-US" altLang="ja-JP" sz="1600" dirty="0">
                <a:ea typeface="ＭＳ Ｐゴシック" pitchFamily="50" charset="-128"/>
              </a:rPr>
              <a:t>5. Type following username and password to login to the system.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ja-JP" sz="1400" dirty="0" smtClean="0">
                <a:ea typeface="ＭＳ Ｐゴシック" pitchFamily="50" charset="-128"/>
              </a:rPr>
              <a:t>login: </a:t>
            </a:r>
            <a:r>
              <a:rPr kumimoji="0" lang="en-US" altLang="ja-JP" sz="1400" dirty="0" smtClean="0">
                <a:solidFill>
                  <a:srgbClr val="FF0000"/>
                </a:solidFill>
                <a:ea typeface="ＭＳ Ｐゴシック" pitchFamily="50" charset="-128"/>
              </a:rPr>
              <a:t>“</a:t>
            </a:r>
            <a:r>
              <a:rPr kumimoji="0" lang="en-US" altLang="ja-JP" sz="1400" dirty="0">
                <a:solidFill>
                  <a:srgbClr val="FF0000"/>
                </a:solidFill>
                <a:ea typeface="ＭＳ Ｐゴシック" pitchFamily="50" charset="-128"/>
              </a:rPr>
              <a:t>admin”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ja-JP" sz="1400" dirty="0" smtClean="0">
                <a:ea typeface="ＭＳ Ｐゴシック" pitchFamily="50" charset="-128"/>
              </a:rPr>
              <a:t>password: </a:t>
            </a:r>
            <a:r>
              <a:rPr kumimoji="0" lang="en-US" altLang="ja-JP" sz="1400" dirty="0" smtClean="0">
                <a:solidFill>
                  <a:srgbClr val="FF0000"/>
                </a:solidFill>
                <a:ea typeface="ＭＳ Ｐゴシック" pitchFamily="50" charset="-128"/>
              </a:rPr>
              <a:t>“</a:t>
            </a:r>
            <a:r>
              <a:rPr kumimoji="0" lang="en-US" altLang="ja-JP" sz="1400" dirty="0" err="1">
                <a:solidFill>
                  <a:srgbClr val="FF0000"/>
                </a:solidFill>
                <a:ea typeface="ＭＳ Ｐゴシック" pitchFamily="50" charset="-128"/>
              </a:rPr>
              <a:t>HDVC_admin</a:t>
            </a:r>
            <a:r>
              <a:rPr kumimoji="0" lang="en-US" altLang="ja-JP" sz="1400" dirty="0">
                <a:solidFill>
                  <a:srgbClr val="FF0000"/>
                </a:solidFill>
                <a:ea typeface="ＭＳ Ｐゴシック" pitchFamily="50" charset="-128"/>
              </a:rPr>
              <a:t>” </a:t>
            </a:r>
            <a:endParaRPr kumimoji="0" lang="en-US" altLang="ja-JP" sz="14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 marL="228600" indent="-228600">
              <a:lnSpc>
                <a:spcPct val="90000"/>
              </a:lnSpc>
              <a:spcBef>
                <a:spcPct val="50000"/>
              </a:spcBef>
              <a:defRPr/>
            </a:pPr>
            <a:endParaRPr kumimoji="0" lang="en-US" altLang="ja-JP" sz="1600" dirty="0">
              <a:ea typeface="ＭＳ Ｐゴシック" pitchFamily="50" charset="-128"/>
            </a:endParaRPr>
          </a:p>
          <a:p>
            <a:pPr marL="228600">
              <a:lnSpc>
                <a:spcPct val="90000"/>
              </a:lnSpc>
              <a:spcBef>
                <a:spcPct val="50000"/>
              </a:spcBef>
              <a:tabLst>
                <a:tab pos="4000500" algn="l"/>
                <a:tab pos="4064000" algn="l"/>
                <a:tab pos="4229100" algn="l"/>
                <a:tab pos="4343400" algn="l"/>
              </a:tabLst>
              <a:defRPr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itchFamily="50" charset="-128"/>
              </a:rPr>
              <a:t>Note: </a:t>
            </a:r>
            <a:r>
              <a:rPr kumimoji="0" lang="en-US" altLang="ja-JP" sz="1200" u="sng" dirty="0">
                <a:ea typeface="ＭＳ Ｐゴシック" pitchFamily="50" charset="-128"/>
              </a:rPr>
              <a:t>Some of CLI commands only </a:t>
            </a:r>
            <a:r>
              <a:rPr kumimoji="0" lang="en-US" altLang="ja-JP" sz="1200" u="sng" dirty="0" smtClean="0">
                <a:ea typeface="ＭＳ Ｐゴシック" pitchFamily="50" charset="-128"/>
              </a:rPr>
              <a:t>available in </a:t>
            </a:r>
            <a:r>
              <a:rPr kumimoji="0" lang="en-US" altLang="ja-JP" sz="1200" u="sng" dirty="0">
                <a:ea typeface="ＭＳ Ｐゴシック" pitchFamily="50" charset="-128"/>
              </a:rPr>
              <a:t>the Maintenance Mode.</a:t>
            </a:r>
          </a:p>
        </p:txBody>
      </p:sp>
      <p:sp>
        <p:nvSpPr>
          <p:cNvPr id="6" name="テキスト ボックス 17"/>
          <p:cNvSpPr txBox="1">
            <a:spLocks noChangeArrowheads="1"/>
          </p:cNvSpPr>
          <p:nvPr/>
        </p:nvSpPr>
        <p:spPr bwMode="auto">
          <a:xfrm>
            <a:off x="6510053" y="2904660"/>
            <a:ext cx="16738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6. Login success.</a:t>
            </a:r>
            <a:endParaRPr lang="ja-JP" altLang="en-US" sz="10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3351233"/>
            <a:ext cx="4535906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600" dirty="0"/>
              <a:t>6. Sample 1: How to execute command.</a:t>
            </a:r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600" dirty="0"/>
              <a:t>	</a:t>
            </a:r>
            <a:r>
              <a:rPr kumimoji="0" lang="en-US" altLang="ja-JP" sz="1400" dirty="0"/>
              <a:t>Table 1. and Figure 7. show some command examples. 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65151"/>
              </p:ext>
            </p:extLst>
          </p:nvPr>
        </p:nvGraphicFramePr>
        <p:xfrm>
          <a:off x="4837932" y="3455966"/>
          <a:ext cx="3810000" cy="855663"/>
        </p:xfrm>
        <a:graphic>
          <a:graphicData uri="http://schemas.openxmlformats.org/drawingml/2006/table">
            <a:tbl>
              <a:tblPr/>
              <a:tblGrid>
                <a:gridCol w="1828800"/>
                <a:gridCol w="19812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Command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Description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webport open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Open web port temporarily.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httpenable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set </a:t>
                      </a:r>
                      <a:r>
                        <a:rPr kumimoji="1" lang="en-US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defenable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Open web port permanently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network get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Show network settings.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23"/>
          <p:cNvSpPr txBox="1">
            <a:spLocks noChangeArrowheads="1"/>
          </p:cNvSpPr>
          <p:nvPr/>
        </p:nvSpPr>
        <p:spPr bwMode="auto">
          <a:xfrm>
            <a:off x="1695236" y="6227887"/>
            <a:ext cx="19367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7. command example.</a:t>
            </a:r>
            <a:endParaRPr lang="ja-JP" altLang="en-US" sz="1000" b="1" dirty="0"/>
          </a:p>
        </p:txBody>
      </p:sp>
      <p:sp>
        <p:nvSpPr>
          <p:cNvPr id="11" name="テキスト ボックス 24"/>
          <p:cNvSpPr txBox="1">
            <a:spLocks noChangeArrowheads="1"/>
          </p:cNvSpPr>
          <p:nvPr/>
        </p:nvSpPr>
        <p:spPr bwMode="auto">
          <a:xfrm>
            <a:off x="5798285" y="4323918"/>
            <a:ext cx="176041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Table 3. CLI command list</a:t>
            </a:r>
            <a:endParaRPr lang="ja-JP" altLang="en-US" sz="10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04" y="4556409"/>
            <a:ext cx="4640681" cy="168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5696689" y="4986228"/>
            <a:ext cx="3009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 smtClean="0"/>
              <a:t>A: Command Name</a:t>
            </a:r>
          </a:p>
          <a:p>
            <a:pPr>
              <a:lnSpc>
                <a:spcPct val="150000"/>
              </a:lnSpc>
            </a:pPr>
            <a:r>
              <a:rPr kumimoji="1" lang="en-US" altLang="ja-JP" sz="1200" dirty="0" smtClean="0"/>
              <a:t>B: set: change set up</a:t>
            </a:r>
          </a:p>
          <a:p>
            <a:pPr>
              <a:lnSpc>
                <a:spcPct val="150000"/>
              </a:lnSpc>
            </a:pPr>
            <a:r>
              <a:rPr kumimoji="1" lang="en-US" altLang="ja-JP" sz="1200" dirty="0"/>
              <a:t> </a:t>
            </a:r>
            <a:r>
              <a:rPr kumimoji="1" lang="en-US" altLang="ja-JP" sz="1200" dirty="0" smtClean="0"/>
              <a:t>   get: input current set up value</a:t>
            </a:r>
          </a:p>
          <a:p>
            <a:pPr>
              <a:lnSpc>
                <a:spcPct val="150000"/>
              </a:lnSpc>
            </a:pPr>
            <a:r>
              <a:rPr kumimoji="1" lang="en-US" altLang="ja-JP" sz="1200" dirty="0" smtClean="0"/>
              <a:t>C: Set up value or parameter set up value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901663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6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Basic Procedure of CLI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81000" y="929210"/>
            <a:ext cx="83343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600" dirty="0"/>
              <a:t>7. Sample 2: How to execute command.</a:t>
            </a:r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600" dirty="0"/>
              <a:t>	Some command needs HDVC system to get into the Maintenance Mode. To go to maintenance mode, type </a:t>
            </a:r>
            <a:r>
              <a:rPr kumimoji="0" lang="en-US" altLang="ja-JP" sz="1600" dirty="0">
                <a:solidFill>
                  <a:srgbClr val="FF0000"/>
                </a:solidFill>
              </a:rPr>
              <a:t>“service stop</a:t>
            </a:r>
            <a:r>
              <a:rPr kumimoji="0" lang="en-US" altLang="ja-JP" sz="1600" dirty="0" smtClean="0">
                <a:solidFill>
                  <a:srgbClr val="FF0000"/>
                </a:solidFill>
              </a:rPr>
              <a:t>”</a:t>
            </a:r>
            <a:r>
              <a:rPr kumimoji="0" lang="en-US" altLang="ja-JP" sz="1600" dirty="0" smtClean="0"/>
              <a:t>.</a:t>
            </a:r>
            <a:endParaRPr kumimoji="0" lang="en-US" altLang="ja-JP" sz="1600" dirty="0"/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kumimoji="0" lang="en-US" altLang="ja-JP" sz="1600" dirty="0"/>
              <a:t>    For example, network set command need HDVC to be in the Maintenance Mode.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851423"/>
              </p:ext>
            </p:extLst>
          </p:nvPr>
        </p:nvGraphicFramePr>
        <p:xfrm>
          <a:off x="1295370" y="3198568"/>
          <a:ext cx="3124200" cy="855663"/>
        </p:xfrm>
        <a:graphic>
          <a:graphicData uri="http://schemas.openxmlformats.org/drawingml/2006/table">
            <a:tbl>
              <a:tblPr/>
              <a:tblGrid>
                <a:gridCol w="914400"/>
                <a:gridCol w="220980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Command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Description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network set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Configure network setttings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mode3d set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Enable/disable 3D feature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Icondisp set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Disable connection icon warding.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45720" marR="45720"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7"/>
          <p:cNvSpPr txBox="1">
            <a:spLocks noChangeArrowheads="1"/>
          </p:cNvSpPr>
          <p:nvPr/>
        </p:nvSpPr>
        <p:spPr bwMode="auto">
          <a:xfrm>
            <a:off x="1483650" y="2749790"/>
            <a:ext cx="25971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Table 2. Some CLI Commands example </a:t>
            </a:r>
          </a:p>
          <a:p>
            <a:r>
              <a:rPr lang="en-US" altLang="ja-JP" sz="1000" b="1" dirty="0"/>
              <a:t>              in Maintenance Mode </a:t>
            </a:r>
            <a:endParaRPr lang="ja-JP" altLang="en-US" sz="1000" b="1" dirty="0"/>
          </a:p>
        </p:txBody>
      </p:sp>
      <p:sp>
        <p:nvSpPr>
          <p:cNvPr id="20" name="テキスト ボックス 8"/>
          <p:cNvSpPr txBox="1">
            <a:spLocks noChangeArrowheads="1"/>
          </p:cNvSpPr>
          <p:nvPr/>
        </p:nvSpPr>
        <p:spPr bwMode="auto">
          <a:xfrm>
            <a:off x="5406118" y="5257800"/>
            <a:ext cx="3252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b="1" dirty="0"/>
              <a:t>Figure 7. Command example in Maintenance Mode</a:t>
            </a:r>
            <a:endParaRPr lang="ja-JP" altLang="en-US" sz="1000" b="1" dirty="0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2240" y="2225675"/>
            <a:ext cx="33528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正方形/長方形 2"/>
          <p:cNvSpPr/>
          <p:nvPr/>
        </p:nvSpPr>
        <p:spPr>
          <a:xfrm>
            <a:off x="410053" y="5582652"/>
            <a:ext cx="8248879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lang="en-US" altLang="ja-JP" sz="1600" dirty="0" smtClean="0"/>
              <a:t>8</a:t>
            </a:r>
            <a:r>
              <a:rPr lang="en-US" altLang="ja-JP" sz="1600" dirty="0"/>
              <a:t>. You need to execute</a:t>
            </a:r>
            <a:r>
              <a:rPr lang="en-US" altLang="ja-JP" sz="1600" dirty="0">
                <a:solidFill>
                  <a:srgbClr val="FF0000"/>
                </a:solidFill>
              </a:rPr>
              <a:t> “</a:t>
            </a:r>
            <a:r>
              <a:rPr lang="en-US" altLang="ja-JP" sz="1600" dirty="0" err="1">
                <a:solidFill>
                  <a:srgbClr val="FF0000"/>
                </a:solidFill>
              </a:rPr>
              <a:t>syssave</a:t>
            </a:r>
            <a:r>
              <a:rPr lang="en-US" altLang="ja-JP" sz="1600" dirty="0"/>
              <a:t>” command to save changes. </a:t>
            </a:r>
            <a:endParaRPr lang="en-US" altLang="ja-JP" sz="1600" dirty="0" smtClean="0"/>
          </a:p>
          <a:p>
            <a:pPr marL="228600" indent="-228600">
              <a:lnSpc>
                <a:spcPct val="90000"/>
              </a:lnSpc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FF0000"/>
                </a:solidFill>
              </a:rPr>
              <a:t>Note: </a:t>
            </a:r>
            <a:r>
              <a:rPr lang="en-US" altLang="ja-JP" sz="1200" dirty="0" smtClean="0"/>
              <a:t>If </a:t>
            </a:r>
            <a:r>
              <a:rPr lang="en-US" altLang="ja-JP" sz="1200" dirty="0"/>
              <a:t>you restart system without “</a:t>
            </a:r>
            <a:r>
              <a:rPr lang="en-US" altLang="ja-JP" sz="1200" dirty="0" err="1"/>
              <a:t>syssave</a:t>
            </a:r>
            <a:r>
              <a:rPr lang="en-US" altLang="ja-JP" sz="1200" dirty="0"/>
              <a:t>” </a:t>
            </a:r>
            <a:r>
              <a:rPr lang="en-US" altLang="ja-JP" sz="1200" dirty="0" smtClean="0"/>
              <a:t>all changes </a:t>
            </a:r>
            <a:r>
              <a:rPr lang="en-US" altLang="ja-JP" sz="1200" dirty="0"/>
              <a:t>will be discarded</a:t>
            </a:r>
            <a:r>
              <a:rPr lang="en-US" altLang="ja-JP" sz="1200" dirty="0" smtClean="0"/>
              <a:t>.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7152842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07" y="1460775"/>
            <a:ext cx="4832473" cy="136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5005520" y="1428226"/>
            <a:ext cx="340170" cy="298978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05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181575" y="1443856"/>
            <a:ext cx="685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60107" y="2469660"/>
            <a:ext cx="924816" cy="272197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05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70155" y="2772525"/>
            <a:ext cx="685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H="1">
            <a:off x="1484922" y="1582355"/>
            <a:ext cx="3520597" cy="96224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/>
          </a:p>
        </p:txBody>
      </p:sp>
      <p:sp>
        <p:nvSpPr>
          <p:cNvPr id="14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7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Rectangle 8"/>
          <p:cNvSpPr txBox="1">
            <a:spLocks noChangeArrowheads="1"/>
          </p:cNvSpPr>
          <p:nvPr/>
        </p:nvSpPr>
        <p:spPr bwMode="auto">
          <a:xfrm>
            <a:off x="1" y="43150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Execute CLI through Web Console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56" y="2916244"/>
            <a:ext cx="4950897" cy="345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6"/>
          <p:cNvSpPr txBox="1">
            <a:spLocks noChangeArrowheads="1"/>
          </p:cNvSpPr>
          <p:nvPr/>
        </p:nvSpPr>
        <p:spPr bwMode="auto">
          <a:xfrm>
            <a:off x="457199" y="868473"/>
            <a:ext cx="8522677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1600" dirty="0" smtClean="0"/>
              <a:t>It can be executed CLI commands of HDVC remotely through the Web Console.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下矢印 2"/>
          <p:cNvSpPr/>
          <p:nvPr/>
        </p:nvSpPr>
        <p:spPr bwMode="auto">
          <a:xfrm rot="18098156">
            <a:off x="1657540" y="2732738"/>
            <a:ext cx="876506" cy="1454232"/>
          </a:xfrm>
          <a:prstGeom prst="down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626400" y="4022414"/>
            <a:ext cx="3423145" cy="369332"/>
          </a:xfrm>
          <a:prstGeom prst="rect">
            <a:avLst/>
          </a:prstGeom>
          <a:ln w="28575">
            <a:solidFill>
              <a:srgbClr val="FF9966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/>
              <a:t>Enter the CLI command, and then click "Execute".</a:t>
            </a:r>
          </a:p>
          <a:p>
            <a:pPr algn="ctr"/>
            <a:r>
              <a:rPr lang="en-US" altLang="ja-JP" sz="900" b="1" dirty="0"/>
              <a:t>Note&gt; Enter key is ignored.</a:t>
            </a:r>
            <a:endParaRPr lang="ja-JP" altLang="en-US" sz="9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4229994" y="5335006"/>
            <a:ext cx="4468542" cy="923330"/>
          </a:xfrm>
          <a:prstGeom prst="rect">
            <a:avLst/>
          </a:prstGeom>
          <a:ln w="28575">
            <a:solidFill>
              <a:srgbClr val="FF9966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ja-JP" sz="900" b="1" dirty="0"/>
              <a:t>The result is displayed sequentially under the previous results.</a:t>
            </a:r>
          </a:p>
          <a:p>
            <a:r>
              <a:rPr lang="en-US" altLang="ja-JP" sz="900" b="1" dirty="0"/>
              <a:t>Check the latest results by operating the scroll bar.</a:t>
            </a:r>
          </a:p>
          <a:p>
            <a:r>
              <a:rPr lang="en-US" altLang="ja-JP" sz="900" b="1" dirty="0"/>
              <a:t>Supplement&gt; Status notification from HDVC will be displayed each time.</a:t>
            </a:r>
          </a:p>
          <a:p>
            <a:r>
              <a:rPr lang="en-US" altLang="ja-JP" sz="900" b="1" dirty="0"/>
              <a:t>Note&gt; The oldest results will be deleted if displayed results is more than 500 lines.</a:t>
            </a:r>
          </a:p>
          <a:p>
            <a:r>
              <a:rPr lang="en-US" altLang="ja-JP" sz="900" b="1" dirty="0"/>
              <a:t>Displayed results are cleared when jumping to another page.</a:t>
            </a:r>
            <a:endParaRPr lang="ja-JP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341911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8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1" y="43150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CLI Command List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50" y="1537165"/>
            <a:ext cx="1929336" cy="27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6"/>
          <p:cNvSpPr txBox="1">
            <a:spLocks noChangeArrowheads="1"/>
          </p:cNvSpPr>
          <p:nvPr/>
        </p:nvSpPr>
        <p:spPr bwMode="auto">
          <a:xfrm>
            <a:off x="457199" y="868473"/>
            <a:ext cx="8522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1600" dirty="0" smtClean="0"/>
              <a:t>All available command lists are described in other Technical Document.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7419" y="2290034"/>
            <a:ext cx="153181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b="1" dirty="0" smtClean="0"/>
              <a:t>KX-VC1300 / 1600 </a:t>
            </a:r>
            <a:r>
              <a:rPr kumimoji="1" lang="en-US" altLang="ja-JP" sz="600" b="1" dirty="0" smtClean="0"/>
              <a:t>V4.20</a:t>
            </a:r>
            <a:endParaRPr kumimoji="1" lang="en-US" altLang="ja-JP" sz="600" b="1" dirty="0" smtClean="0"/>
          </a:p>
          <a:p>
            <a:pPr algn="ctr"/>
            <a:r>
              <a:rPr kumimoji="1" lang="en-US" altLang="ja-JP" sz="600" b="1" dirty="0" smtClean="0"/>
              <a:t>CLI Command List</a:t>
            </a:r>
            <a:endParaRPr kumimoji="1" lang="ja-JP" altLang="en-US" sz="600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31" y="1531820"/>
            <a:ext cx="6441193" cy="451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3415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19540</TotalTime>
  <Words>1020</Words>
  <Application>Microsoft Office PowerPoint</Application>
  <PresentationFormat>画面に合わせる (4:3)</PresentationFormat>
  <Paragraphs>161</Paragraphs>
  <Slides>11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1_Standarddesign</vt:lpstr>
      <vt:lpstr>PowerPoint プレゼンテーション</vt:lpstr>
      <vt:lpstr>History of Revision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PresentationPoint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Panasonic HD映像コミュニケーションシステム</dc:title>
  <dc:creator>伊藤 重樹&lt;itou.shigeki@jp.panasonic.com&gt;</dc:creator>
  <cp:lastModifiedBy>全社標準ＰＣ</cp:lastModifiedBy>
  <cp:revision>1228</cp:revision>
  <cp:lastPrinted>2005-03-15T07:48:11Z</cp:lastPrinted>
  <dcterms:created xsi:type="dcterms:W3CDTF">2004-11-16T16:03:16Z</dcterms:created>
  <dcterms:modified xsi:type="dcterms:W3CDTF">2015-07-14T01:56:38Z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