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3" r:id="rId1"/>
  </p:sldMasterIdLst>
  <p:notesMasterIdLst>
    <p:notesMasterId r:id="rId107"/>
  </p:notesMasterIdLst>
  <p:handoutMasterIdLst>
    <p:handoutMasterId r:id="rId108"/>
  </p:handoutMasterIdLst>
  <p:sldIdLst>
    <p:sldId id="719" r:id="rId2"/>
    <p:sldId id="970" r:id="rId3"/>
    <p:sldId id="720" r:id="rId4"/>
    <p:sldId id="846" r:id="rId5"/>
    <p:sldId id="732" r:id="rId6"/>
    <p:sldId id="721" r:id="rId7"/>
    <p:sldId id="956" r:id="rId8"/>
    <p:sldId id="957" r:id="rId9"/>
    <p:sldId id="958" r:id="rId10"/>
    <p:sldId id="959" r:id="rId11"/>
    <p:sldId id="960" r:id="rId12"/>
    <p:sldId id="961" r:id="rId13"/>
    <p:sldId id="962" r:id="rId14"/>
    <p:sldId id="963" r:id="rId15"/>
    <p:sldId id="964" r:id="rId16"/>
    <p:sldId id="965" r:id="rId17"/>
    <p:sldId id="967" r:id="rId18"/>
    <p:sldId id="966" r:id="rId19"/>
    <p:sldId id="969" r:id="rId20"/>
    <p:sldId id="848" r:id="rId21"/>
    <p:sldId id="849" r:id="rId22"/>
    <p:sldId id="856" r:id="rId23"/>
    <p:sldId id="857" r:id="rId24"/>
    <p:sldId id="858" r:id="rId25"/>
    <p:sldId id="859" r:id="rId26"/>
    <p:sldId id="860" r:id="rId27"/>
    <p:sldId id="861" r:id="rId28"/>
    <p:sldId id="862" r:id="rId29"/>
    <p:sldId id="863" r:id="rId30"/>
    <p:sldId id="864" r:id="rId31"/>
    <p:sldId id="866" r:id="rId32"/>
    <p:sldId id="865" r:id="rId33"/>
    <p:sldId id="867" r:id="rId34"/>
    <p:sldId id="868" r:id="rId35"/>
    <p:sldId id="869" r:id="rId36"/>
    <p:sldId id="870" r:id="rId37"/>
    <p:sldId id="871" r:id="rId38"/>
    <p:sldId id="872" r:id="rId39"/>
    <p:sldId id="873" r:id="rId40"/>
    <p:sldId id="874" r:id="rId41"/>
    <p:sldId id="875" r:id="rId42"/>
    <p:sldId id="876" r:id="rId43"/>
    <p:sldId id="877" r:id="rId44"/>
    <p:sldId id="878" r:id="rId45"/>
    <p:sldId id="879" r:id="rId46"/>
    <p:sldId id="880" r:id="rId47"/>
    <p:sldId id="881" r:id="rId48"/>
    <p:sldId id="882" r:id="rId49"/>
    <p:sldId id="883" r:id="rId50"/>
    <p:sldId id="884" r:id="rId51"/>
    <p:sldId id="885" r:id="rId52"/>
    <p:sldId id="886" r:id="rId53"/>
    <p:sldId id="887" r:id="rId54"/>
    <p:sldId id="888" r:id="rId55"/>
    <p:sldId id="889" r:id="rId56"/>
    <p:sldId id="890" r:id="rId57"/>
    <p:sldId id="891" r:id="rId58"/>
    <p:sldId id="893" r:id="rId59"/>
    <p:sldId id="894" r:id="rId60"/>
    <p:sldId id="895" r:id="rId61"/>
    <p:sldId id="896" r:id="rId62"/>
    <p:sldId id="897" r:id="rId63"/>
    <p:sldId id="898" r:id="rId64"/>
    <p:sldId id="899" r:id="rId65"/>
    <p:sldId id="900" r:id="rId66"/>
    <p:sldId id="901" r:id="rId67"/>
    <p:sldId id="902" r:id="rId68"/>
    <p:sldId id="903" r:id="rId69"/>
    <p:sldId id="904" r:id="rId70"/>
    <p:sldId id="905" r:id="rId71"/>
    <p:sldId id="906" r:id="rId72"/>
    <p:sldId id="907" r:id="rId73"/>
    <p:sldId id="908" r:id="rId74"/>
    <p:sldId id="910" r:id="rId75"/>
    <p:sldId id="911" r:id="rId76"/>
    <p:sldId id="912" r:id="rId77"/>
    <p:sldId id="913" r:id="rId78"/>
    <p:sldId id="914" r:id="rId79"/>
    <p:sldId id="915" r:id="rId80"/>
    <p:sldId id="916" r:id="rId81"/>
    <p:sldId id="917" r:id="rId82"/>
    <p:sldId id="918" r:id="rId83"/>
    <p:sldId id="919" r:id="rId84"/>
    <p:sldId id="921" r:id="rId85"/>
    <p:sldId id="920" r:id="rId86"/>
    <p:sldId id="922" r:id="rId87"/>
    <p:sldId id="923" r:id="rId88"/>
    <p:sldId id="924" r:id="rId89"/>
    <p:sldId id="925" r:id="rId90"/>
    <p:sldId id="926" r:id="rId91"/>
    <p:sldId id="927" r:id="rId92"/>
    <p:sldId id="824" r:id="rId93"/>
    <p:sldId id="929" r:id="rId94"/>
    <p:sldId id="930" r:id="rId95"/>
    <p:sldId id="931" r:id="rId96"/>
    <p:sldId id="932" r:id="rId97"/>
    <p:sldId id="933" r:id="rId98"/>
    <p:sldId id="934" r:id="rId99"/>
    <p:sldId id="935" r:id="rId100"/>
    <p:sldId id="936" r:id="rId101"/>
    <p:sldId id="937" r:id="rId102"/>
    <p:sldId id="938" r:id="rId103"/>
    <p:sldId id="939" r:id="rId104"/>
    <p:sldId id="940" r:id="rId105"/>
    <p:sldId id="686" r:id="rId106"/>
  </p:sldIdLst>
  <p:sldSz cx="9144000" cy="6858000" type="screen4x3"/>
  <p:notesSz cx="6699250" cy="9836150"/>
  <p:custDataLst>
    <p:tags r:id="rId109"/>
  </p:custDataLst>
  <p:defaultTex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00CC"/>
    <a:srgbClr val="FFCCFF"/>
    <a:srgbClr val="FFCC99"/>
    <a:srgbClr val="FF99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3422" autoAdjust="0"/>
    <p:restoredTop sz="94600" autoAdjust="0"/>
  </p:normalViewPr>
  <p:slideViewPr>
    <p:cSldViewPr snapToGrid="0">
      <p:cViewPr varScale="1">
        <p:scale>
          <a:sx n="123" d="100"/>
          <a:sy n="123" d="100"/>
        </p:scale>
        <p:origin x="-814" y="-94"/>
      </p:cViewPr>
      <p:guideLst>
        <p:guide orient="horz" pos="3705"/>
        <p:guide orient="horz" pos="1185"/>
        <p:guide pos="254"/>
        <p:guide pos="2892"/>
        <p:guide pos="5547"/>
      </p:guideLst>
    </p:cSldViewPr>
  </p:slideViewPr>
  <p:notesTextViewPr>
    <p:cViewPr>
      <p:scale>
        <a:sx n="100" d="100"/>
        <a:sy n="100"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gs" Target="tags/tag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9106" name="Rectangle 2"/>
          <p:cNvSpPr>
            <a:spLocks noGrp="1" noChangeArrowheads="1"/>
          </p:cNvSpPr>
          <p:nvPr>
            <p:ph type="hdr" sz="quarter"/>
          </p:nvPr>
        </p:nvSpPr>
        <p:spPr bwMode="auto">
          <a:xfrm>
            <a:off x="0" y="0"/>
            <a:ext cx="2878138"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101" tIns="44550" rIns="89101" bIns="44550" numCol="1" anchor="t" anchorCtr="0" compatLnSpc="1">
            <a:prstTxWarp prst="textNoShape">
              <a:avLst/>
            </a:prstTxWarp>
          </a:bodyPr>
          <a:lstStyle>
            <a:lvl1pPr defTabSz="889000" eaLnBrk="1" hangingPunct="1">
              <a:defRPr sz="1200"/>
            </a:lvl1pPr>
          </a:lstStyle>
          <a:p>
            <a:pPr>
              <a:defRPr/>
            </a:pPr>
            <a:endParaRPr lang="en-GB" altLang="ja-JP"/>
          </a:p>
        </p:txBody>
      </p:sp>
      <p:sp>
        <p:nvSpPr>
          <p:cNvPr id="559107" name="Rectangle 3"/>
          <p:cNvSpPr>
            <a:spLocks noGrp="1" noChangeArrowheads="1"/>
          </p:cNvSpPr>
          <p:nvPr>
            <p:ph type="dt" sz="quarter" idx="1"/>
          </p:nvPr>
        </p:nvSpPr>
        <p:spPr bwMode="auto">
          <a:xfrm>
            <a:off x="3762375" y="0"/>
            <a:ext cx="29527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101" tIns="44550" rIns="89101" bIns="44550" numCol="1" anchor="t" anchorCtr="0" compatLnSpc="1">
            <a:prstTxWarp prst="textNoShape">
              <a:avLst/>
            </a:prstTxWarp>
          </a:bodyPr>
          <a:lstStyle>
            <a:lvl1pPr algn="r" defTabSz="889000" eaLnBrk="1" hangingPunct="1">
              <a:defRPr sz="1200"/>
            </a:lvl1pPr>
          </a:lstStyle>
          <a:p>
            <a:pPr>
              <a:defRPr/>
            </a:pPr>
            <a:endParaRPr lang="en-GB" altLang="ja-JP"/>
          </a:p>
        </p:txBody>
      </p:sp>
      <p:sp>
        <p:nvSpPr>
          <p:cNvPr id="559108" name="Rectangle 4"/>
          <p:cNvSpPr>
            <a:spLocks noGrp="1" noChangeArrowheads="1"/>
          </p:cNvSpPr>
          <p:nvPr>
            <p:ph type="ftr" sz="quarter" idx="2"/>
          </p:nvPr>
        </p:nvSpPr>
        <p:spPr bwMode="auto">
          <a:xfrm>
            <a:off x="0" y="9323388"/>
            <a:ext cx="2878138"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101" tIns="44550" rIns="89101" bIns="44550" numCol="1" anchor="b" anchorCtr="0" compatLnSpc="1">
            <a:prstTxWarp prst="textNoShape">
              <a:avLst/>
            </a:prstTxWarp>
          </a:bodyPr>
          <a:lstStyle>
            <a:lvl1pPr defTabSz="889000" eaLnBrk="1" hangingPunct="1">
              <a:defRPr sz="1200"/>
            </a:lvl1pPr>
          </a:lstStyle>
          <a:p>
            <a:pPr>
              <a:defRPr/>
            </a:pPr>
            <a:endParaRPr lang="en-GB" altLang="ja-JP"/>
          </a:p>
        </p:txBody>
      </p:sp>
      <p:sp>
        <p:nvSpPr>
          <p:cNvPr id="559109" name="Rectangle 5"/>
          <p:cNvSpPr>
            <a:spLocks noGrp="1" noChangeArrowheads="1"/>
          </p:cNvSpPr>
          <p:nvPr>
            <p:ph type="sldNum" sz="quarter" idx="3"/>
          </p:nvPr>
        </p:nvSpPr>
        <p:spPr bwMode="auto">
          <a:xfrm>
            <a:off x="3762375" y="9323388"/>
            <a:ext cx="29527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101" tIns="44550" rIns="89101" bIns="44550" numCol="1" anchor="b" anchorCtr="0" compatLnSpc="1">
            <a:prstTxWarp prst="textNoShape">
              <a:avLst/>
            </a:prstTxWarp>
          </a:bodyPr>
          <a:lstStyle>
            <a:lvl1pPr algn="r" defTabSz="889000" eaLnBrk="1" hangingPunct="1">
              <a:defRPr sz="1200"/>
            </a:lvl1pPr>
          </a:lstStyle>
          <a:p>
            <a:pPr>
              <a:defRPr/>
            </a:pPr>
            <a:fld id="{BDAA7F24-79FA-4A1A-A9D8-F381F80980B2}" type="slidenum">
              <a:rPr lang="en-GB" altLang="ja-JP"/>
              <a:pPr>
                <a:defRPr/>
              </a:pPr>
              <a:t>‹#›</a:t>
            </a:fld>
            <a:endParaRPr lang="en-GB" altLang="ja-JP"/>
          </a:p>
        </p:txBody>
      </p:sp>
    </p:spTree>
    <p:extLst>
      <p:ext uri="{BB962C8B-B14F-4D97-AF65-F5344CB8AC3E}">
        <p14:creationId xmlns:p14="http://schemas.microsoft.com/office/powerpoint/2010/main" val="296696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019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5" tIns="47239" rIns="94475" bIns="47239" numCol="1" anchor="t" anchorCtr="0" compatLnSpc="1">
            <a:prstTxWarp prst="textNoShape">
              <a:avLst/>
            </a:prstTxWarp>
          </a:bodyPr>
          <a:lstStyle>
            <a:lvl1pPr defTabSz="942975" eaLnBrk="1" hangingPunct="1">
              <a:defRPr sz="1300"/>
            </a:lvl1pPr>
          </a:lstStyle>
          <a:p>
            <a:pPr>
              <a:defRPr/>
            </a:pPr>
            <a:endParaRPr lang="en-GB" altLang="ja-JP"/>
          </a:p>
        </p:txBody>
      </p:sp>
      <p:sp>
        <p:nvSpPr>
          <p:cNvPr id="6147" name="Rectangle 3"/>
          <p:cNvSpPr>
            <a:spLocks noGrp="1" noChangeArrowheads="1"/>
          </p:cNvSpPr>
          <p:nvPr>
            <p:ph type="dt" idx="1"/>
          </p:nvPr>
        </p:nvSpPr>
        <p:spPr bwMode="auto">
          <a:xfrm>
            <a:off x="3797300" y="0"/>
            <a:ext cx="29019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5" tIns="47239" rIns="94475" bIns="47239" numCol="1" anchor="t" anchorCtr="0" compatLnSpc="1">
            <a:prstTxWarp prst="textNoShape">
              <a:avLst/>
            </a:prstTxWarp>
          </a:bodyPr>
          <a:lstStyle>
            <a:lvl1pPr algn="r" defTabSz="942975" eaLnBrk="1" hangingPunct="1">
              <a:defRPr sz="1300"/>
            </a:lvl1pPr>
          </a:lstStyle>
          <a:p>
            <a:pPr>
              <a:defRPr/>
            </a:pPr>
            <a:endParaRPr lang="en-GB" altLang="ja-JP"/>
          </a:p>
        </p:txBody>
      </p:sp>
      <p:sp>
        <p:nvSpPr>
          <p:cNvPr id="24580" name="Rectangle 4"/>
          <p:cNvSpPr>
            <a:spLocks noGrp="1" noRot="1" noChangeAspect="1" noChangeArrowheads="1" noTextEdit="1"/>
          </p:cNvSpPr>
          <p:nvPr>
            <p:ph type="sldImg" idx="2"/>
          </p:nvPr>
        </p:nvSpPr>
        <p:spPr bwMode="auto">
          <a:xfrm>
            <a:off x="890588" y="738188"/>
            <a:ext cx="4919662" cy="36893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893763" y="4672013"/>
            <a:ext cx="4911725"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5" tIns="47239" rIns="94475" bIns="47239" numCol="1" anchor="t" anchorCtr="0" compatLnSpc="1">
            <a:prstTxWarp prst="textNoShape">
              <a:avLst/>
            </a:prstTxWarp>
          </a:bodyPr>
          <a:lstStyle/>
          <a:p>
            <a:pPr lvl="0"/>
            <a:r>
              <a:rPr lang="en-GB" altLang="ja-JP" noProof="0" smtClean="0"/>
              <a:t>Klicken Sie, um die Formate des Vorlagentextes zu bearbeiten</a:t>
            </a:r>
          </a:p>
          <a:p>
            <a:pPr lvl="1"/>
            <a:r>
              <a:rPr lang="en-GB" altLang="ja-JP" noProof="0" smtClean="0"/>
              <a:t>Zweite Ebene</a:t>
            </a:r>
          </a:p>
          <a:p>
            <a:pPr lvl="2"/>
            <a:r>
              <a:rPr lang="en-GB" altLang="ja-JP" noProof="0" smtClean="0"/>
              <a:t>Dritte Ebene</a:t>
            </a:r>
          </a:p>
          <a:p>
            <a:pPr lvl="3"/>
            <a:r>
              <a:rPr lang="en-GB" altLang="ja-JP" noProof="0" smtClean="0"/>
              <a:t>Vierte Ebene</a:t>
            </a:r>
          </a:p>
          <a:p>
            <a:pPr lvl="4"/>
            <a:r>
              <a:rPr lang="en-GB" altLang="ja-JP" noProof="0" smtClean="0"/>
              <a:t>Fünfte Ebene</a:t>
            </a:r>
          </a:p>
        </p:txBody>
      </p:sp>
      <p:sp>
        <p:nvSpPr>
          <p:cNvPr id="6150" name="Rectangle 6"/>
          <p:cNvSpPr>
            <a:spLocks noGrp="1" noChangeArrowheads="1"/>
          </p:cNvSpPr>
          <p:nvPr>
            <p:ph type="ftr" sz="quarter" idx="4"/>
          </p:nvPr>
        </p:nvSpPr>
        <p:spPr bwMode="auto">
          <a:xfrm>
            <a:off x="0" y="9345613"/>
            <a:ext cx="29019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5" tIns="47239" rIns="94475" bIns="47239" numCol="1" anchor="b" anchorCtr="0" compatLnSpc="1">
            <a:prstTxWarp prst="textNoShape">
              <a:avLst/>
            </a:prstTxWarp>
          </a:bodyPr>
          <a:lstStyle>
            <a:lvl1pPr defTabSz="942975" eaLnBrk="1" hangingPunct="1">
              <a:defRPr sz="1300"/>
            </a:lvl1pPr>
          </a:lstStyle>
          <a:p>
            <a:pPr>
              <a:defRPr/>
            </a:pPr>
            <a:endParaRPr lang="en-GB" altLang="ja-JP"/>
          </a:p>
        </p:txBody>
      </p:sp>
      <p:sp>
        <p:nvSpPr>
          <p:cNvPr id="6151" name="Rectangle 7"/>
          <p:cNvSpPr>
            <a:spLocks noGrp="1" noChangeArrowheads="1"/>
          </p:cNvSpPr>
          <p:nvPr>
            <p:ph type="sldNum" sz="quarter" idx="5"/>
          </p:nvPr>
        </p:nvSpPr>
        <p:spPr bwMode="auto">
          <a:xfrm>
            <a:off x="3797300" y="9345613"/>
            <a:ext cx="29019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5" tIns="47239" rIns="94475" bIns="47239" numCol="1" anchor="b" anchorCtr="0" compatLnSpc="1">
            <a:prstTxWarp prst="textNoShape">
              <a:avLst/>
            </a:prstTxWarp>
          </a:bodyPr>
          <a:lstStyle>
            <a:lvl1pPr algn="r" defTabSz="942975" eaLnBrk="1" hangingPunct="1">
              <a:defRPr sz="1300"/>
            </a:lvl1pPr>
          </a:lstStyle>
          <a:p>
            <a:pPr>
              <a:defRPr/>
            </a:pPr>
            <a:fld id="{D4EE3C52-B299-4082-AB9F-E4CDB873ED3A}" type="slidenum">
              <a:rPr lang="en-GB" altLang="ja-JP"/>
              <a:pPr>
                <a:defRPr/>
              </a:pPr>
              <a:t>‹#›</a:t>
            </a:fld>
            <a:endParaRPr lang="en-GB" altLang="ja-JP"/>
          </a:p>
        </p:txBody>
      </p:sp>
    </p:spTree>
    <p:extLst>
      <p:ext uri="{BB962C8B-B14F-4D97-AF65-F5344CB8AC3E}">
        <p14:creationId xmlns:p14="http://schemas.microsoft.com/office/powerpoint/2010/main" val="7770175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732">
              <a:defRPr>
                <a:solidFill>
                  <a:schemeClr val="tx1"/>
                </a:solidFill>
                <a:latin typeface="Arial" charset="0"/>
              </a:defRPr>
            </a:lvl1pPr>
            <a:lvl2pPr marL="742758" indent="-285676" defTabSz="942732">
              <a:defRPr>
                <a:solidFill>
                  <a:schemeClr val="tx1"/>
                </a:solidFill>
                <a:latin typeface="Arial" charset="0"/>
              </a:defRPr>
            </a:lvl2pPr>
            <a:lvl3pPr marL="1142706" indent="-228541" defTabSz="942732">
              <a:defRPr>
                <a:solidFill>
                  <a:schemeClr val="tx1"/>
                </a:solidFill>
                <a:latin typeface="Arial" charset="0"/>
              </a:defRPr>
            </a:lvl3pPr>
            <a:lvl4pPr marL="1599789" indent="-228541" defTabSz="942732">
              <a:defRPr>
                <a:solidFill>
                  <a:schemeClr val="tx1"/>
                </a:solidFill>
                <a:latin typeface="Arial" charset="0"/>
              </a:defRPr>
            </a:lvl4pPr>
            <a:lvl5pPr marL="2056871" indent="-228541" defTabSz="942732">
              <a:defRPr>
                <a:solidFill>
                  <a:schemeClr val="tx1"/>
                </a:solidFill>
                <a:latin typeface="Arial" charset="0"/>
              </a:defRPr>
            </a:lvl5pPr>
            <a:lvl6pPr marL="2513953" indent="-228541" defTabSz="942732" eaLnBrk="0" fontAlgn="base" hangingPunct="0">
              <a:spcBef>
                <a:spcPct val="0"/>
              </a:spcBef>
              <a:spcAft>
                <a:spcPct val="0"/>
              </a:spcAft>
              <a:defRPr>
                <a:solidFill>
                  <a:schemeClr val="tx1"/>
                </a:solidFill>
                <a:latin typeface="Arial" charset="0"/>
              </a:defRPr>
            </a:lvl6pPr>
            <a:lvl7pPr marL="2971036" indent="-228541" defTabSz="942732" eaLnBrk="0" fontAlgn="base" hangingPunct="0">
              <a:spcBef>
                <a:spcPct val="0"/>
              </a:spcBef>
              <a:spcAft>
                <a:spcPct val="0"/>
              </a:spcAft>
              <a:defRPr>
                <a:solidFill>
                  <a:schemeClr val="tx1"/>
                </a:solidFill>
                <a:latin typeface="Arial" charset="0"/>
              </a:defRPr>
            </a:lvl7pPr>
            <a:lvl8pPr marL="3428118" indent="-228541" defTabSz="942732" eaLnBrk="0" fontAlgn="base" hangingPunct="0">
              <a:spcBef>
                <a:spcPct val="0"/>
              </a:spcBef>
              <a:spcAft>
                <a:spcPct val="0"/>
              </a:spcAft>
              <a:defRPr>
                <a:solidFill>
                  <a:schemeClr val="tx1"/>
                </a:solidFill>
                <a:latin typeface="Arial" charset="0"/>
              </a:defRPr>
            </a:lvl8pPr>
            <a:lvl9pPr marL="3885201" indent="-228541" defTabSz="942732"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solidFill>
                  <a:prstClr val="black"/>
                </a:solidFill>
              </a:rPr>
              <a:pPr/>
              <a:t>1</a:t>
            </a:fld>
            <a:endParaRPr lang="en-GB" altLang="ja-JP" dirty="0" smtClean="0">
              <a:solidFill>
                <a:prstClr val="black"/>
              </a:solidFill>
            </a:endParaRPr>
          </a:p>
        </p:txBody>
      </p:sp>
      <p:sp>
        <p:nvSpPr>
          <p:cNvPr id="26627" name="Rectangle 2"/>
          <p:cNvSpPr>
            <a:spLocks noGrp="1" noRot="1" noChangeAspect="1" noChangeArrowheads="1" noTextEdit="1"/>
          </p:cNvSpPr>
          <p:nvPr>
            <p:ph type="sldImg"/>
          </p:nvPr>
        </p:nvSpPr>
        <p:spPr>
          <a:xfrm>
            <a:off x="890588" y="738188"/>
            <a:ext cx="4918075" cy="3687762"/>
          </a:xfrm>
          <a:ln/>
        </p:spPr>
      </p:sp>
      <p:sp>
        <p:nvSpPr>
          <p:cNvPr id="26628" name="Rectangle 3"/>
          <p:cNvSpPr>
            <a:spLocks noGrp="1" noChangeArrowheads="1"/>
          </p:cNvSpPr>
          <p:nvPr>
            <p:ph type="body" idx="1"/>
          </p:nvPr>
        </p:nvSpPr>
        <p:spPr>
          <a:noFill/>
        </p:spPr>
        <p:txBody>
          <a:bodyPr/>
          <a:lstStyle/>
          <a:p>
            <a:pPr eaLnBrk="1" hangingPunct="1"/>
            <a:endParaRPr lang="en-US" altLang="ja-JP"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100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101</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102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103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6708F808-DC92-48B3-B483-C3334EF1BA6A}" type="slidenum">
              <a:rPr lang="en-GB" altLang="ja-JP" smtClean="0"/>
              <a:pPr/>
              <a:t>104</a:t>
            </a:fld>
            <a:endParaRPr lang="en-GB" altLang="ja-JP"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11</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19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21</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29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31</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39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41</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49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51</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59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61</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69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71</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79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81</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89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90</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92</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93</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94</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95</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96</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97</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98</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2975">
              <a:defRPr>
                <a:solidFill>
                  <a:schemeClr val="tx1"/>
                </a:solidFill>
                <a:latin typeface="Arial" charset="0"/>
              </a:defRPr>
            </a:lvl1pPr>
            <a:lvl2pPr marL="742950" indent="-285750" defTabSz="942975">
              <a:defRPr>
                <a:solidFill>
                  <a:schemeClr val="tx1"/>
                </a:solidFill>
                <a:latin typeface="Arial" charset="0"/>
              </a:defRPr>
            </a:lvl2pPr>
            <a:lvl3pPr marL="1143000" indent="-228600" defTabSz="942975">
              <a:defRPr>
                <a:solidFill>
                  <a:schemeClr val="tx1"/>
                </a:solidFill>
                <a:latin typeface="Arial" charset="0"/>
              </a:defRPr>
            </a:lvl3pPr>
            <a:lvl4pPr marL="1600200" indent="-228600" defTabSz="942975">
              <a:defRPr>
                <a:solidFill>
                  <a:schemeClr val="tx1"/>
                </a:solidFill>
                <a:latin typeface="Arial" charset="0"/>
              </a:defRPr>
            </a:lvl4pPr>
            <a:lvl5pPr marL="2057400" indent="-228600" defTabSz="942975">
              <a:defRPr>
                <a:solidFill>
                  <a:schemeClr val="tx1"/>
                </a:solidFill>
                <a:latin typeface="Arial" charset="0"/>
              </a:defRPr>
            </a:lvl5pPr>
            <a:lvl6pPr marL="2514600" indent="-228600" defTabSz="942975" eaLnBrk="0" fontAlgn="base" hangingPunct="0">
              <a:spcBef>
                <a:spcPct val="0"/>
              </a:spcBef>
              <a:spcAft>
                <a:spcPct val="0"/>
              </a:spcAft>
              <a:defRPr>
                <a:solidFill>
                  <a:schemeClr val="tx1"/>
                </a:solidFill>
                <a:latin typeface="Arial" charset="0"/>
              </a:defRPr>
            </a:lvl6pPr>
            <a:lvl7pPr marL="2971800" indent="-228600" defTabSz="942975" eaLnBrk="0" fontAlgn="base" hangingPunct="0">
              <a:spcBef>
                <a:spcPct val="0"/>
              </a:spcBef>
              <a:spcAft>
                <a:spcPct val="0"/>
              </a:spcAft>
              <a:defRPr>
                <a:solidFill>
                  <a:schemeClr val="tx1"/>
                </a:solidFill>
                <a:latin typeface="Arial" charset="0"/>
              </a:defRPr>
            </a:lvl7pPr>
            <a:lvl8pPr marL="3429000" indent="-228600" defTabSz="942975" eaLnBrk="0" fontAlgn="base" hangingPunct="0">
              <a:spcBef>
                <a:spcPct val="0"/>
              </a:spcBef>
              <a:spcAft>
                <a:spcPct val="0"/>
              </a:spcAft>
              <a:defRPr>
                <a:solidFill>
                  <a:schemeClr val="tx1"/>
                </a:solidFill>
                <a:latin typeface="Arial" charset="0"/>
              </a:defRPr>
            </a:lvl8pPr>
            <a:lvl9pPr marL="3886200" indent="-228600" defTabSz="942975" eaLnBrk="0" fontAlgn="base" hangingPunct="0">
              <a:spcBef>
                <a:spcPct val="0"/>
              </a:spcBef>
              <a:spcAft>
                <a:spcPct val="0"/>
              </a:spcAft>
              <a:defRPr>
                <a:solidFill>
                  <a:schemeClr val="tx1"/>
                </a:solidFill>
                <a:latin typeface="Arial" charset="0"/>
              </a:defRPr>
            </a:lvl9pPr>
          </a:lstStyle>
          <a:p>
            <a:fld id="{C5BBBE0C-03B0-44BC-835E-431F20905B5B}" type="slidenum">
              <a:rPr lang="en-GB" altLang="ja-JP" smtClean="0"/>
              <a:pPr/>
              <a:t>99</a:t>
            </a:fld>
            <a:endParaRPr lang="en-GB" altLang="ja-JP"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 descr="Hintergr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Himmel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765550"/>
            <a:ext cx="9144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schatte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765550"/>
            <a:ext cx="91440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04" name="Rectangle 4"/>
          <p:cNvSpPr>
            <a:spLocks noGrp="1" noChangeArrowheads="1"/>
          </p:cNvSpPr>
          <p:nvPr>
            <p:ph type="ctrTitle" sz="quarter"/>
          </p:nvPr>
        </p:nvSpPr>
        <p:spPr>
          <a:xfrm>
            <a:off x="727075" y="1260475"/>
            <a:ext cx="6757988"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rIns="91440" anchor="b"/>
          <a:lstStyle>
            <a:lvl1pPr>
              <a:defRPr sz="2800">
                <a:latin typeface="Meiryo UI" panose="020B0604030504040204" pitchFamily="50" charset="-128"/>
                <a:ea typeface="Meiryo UI" panose="020B0604030504040204" pitchFamily="50" charset="-128"/>
                <a:cs typeface="Meiryo UI" panose="020B0604030504040204" pitchFamily="50" charset="-128"/>
              </a:defRPr>
            </a:lvl1pPr>
          </a:lstStyle>
          <a:p>
            <a:pPr lvl="0"/>
            <a:r>
              <a:rPr lang="en-US" altLang="ja-JP" noProof="0" smtClean="0"/>
              <a:t>Click to edit Master title style</a:t>
            </a:r>
            <a:endParaRPr lang="de-DE" altLang="ja-JP" noProof="0" smtClean="0"/>
          </a:p>
        </p:txBody>
      </p:sp>
      <p:sp>
        <p:nvSpPr>
          <p:cNvPr id="1075205" name="Rectangle 5"/>
          <p:cNvSpPr>
            <a:spLocks noGrp="1" noChangeArrowheads="1"/>
          </p:cNvSpPr>
          <p:nvPr>
            <p:ph type="subTitle" sz="quarter" idx="1"/>
          </p:nvPr>
        </p:nvSpPr>
        <p:spPr>
          <a:xfrm>
            <a:off x="727075" y="2571752"/>
            <a:ext cx="6764338" cy="773113"/>
          </a:xfrm>
        </p:spPr>
        <p:txBody>
          <a:bodyPr lIns="91440" rIns="91440"/>
          <a:lstStyle>
            <a:lvl1pPr marL="0" indent="0">
              <a:buFont typeface="Wingdings" pitchFamily="2" charset="2"/>
              <a:buNone/>
              <a:defRPr sz="2200" b="1">
                <a:latin typeface="Meiryo UI" panose="020B0604030504040204" pitchFamily="50" charset="-128"/>
                <a:ea typeface="Meiryo UI" panose="020B0604030504040204" pitchFamily="50" charset="-128"/>
                <a:cs typeface="Meiryo UI" panose="020B0604030504040204" pitchFamily="50" charset="-128"/>
              </a:defRPr>
            </a:lvl1pPr>
          </a:lstStyle>
          <a:p>
            <a:pPr lvl="0"/>
            <a:r>
              <a:rPr lang="en-US" altLang="ja-JP" noProof="0" smtClean="0"/>
              <a:t>Click to edit Master text styles</a:t>
            </a:r>
          </a:p>
        </p:txBody>
      </p:sp>
    </p:spTree>
    <p:extLst>
      <p:ext uri="{BB962C8B-B14F-4D97-AF65-F5344CB8AC3E}">
        <p14:creationId xmlns:p14="http://schemas.microsoft.com/office/powerpoint/2010/main" val="341590773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正方形/長方形 2"/>
          <p:cNvSpPr/>
          <p:nvPr userDrawn="1"/>
        </p:nvSpPr>
        <p:spPr bwMode="auto">
          <a:xfrm>
            <a:off x="0" y="648677"/>
            <a:ext cx="9144000" cy="473541"/>
          </a:xfrm>
          <a:prstGeom prst="rect">
            <a:avLst/>
          </a:prstGeom>
          <a:solidFill>
            <a:schemeClr val="accent6">
              <a:lumMod val="20000"/>
              <a:lumOff val="80000"/>
            </a:schemeClr>
          </a:solidFill>
          <a:ln w="12700" cap="flat" cmpd="sng" algn="ctr">
            <a:solidFill>
              <a:schemeClr val="accent6">
                <a:lumMod val="20000"/>
                <a:lumOff val="8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ndParaRPr>
          </a:p>
        </p:txBody>
      </p:sp>
      <p:sp>
        <p:nvSpPr>
          <p:cNvPr id="2" name="タイトル 1"/>
          <p:cNvSpPr>
            <a:spLocks noGrp="1"/>
          </p:cNvSpPr>
          <p:nvPr>
            <p:ph type="title"/>
          </p:nvPr>
        </p:nvSpPr>
        <p:spPr>
          <a:xfrm>
            <a:off x="1" y="43150"/>
            <a:ext cx="9143999" cy="600075"/>
          </a:xfrm>
        </p:spPr>
        <p:txBody>
          <a:bodyPr/>
          <a:lstStyle>
            <a:lvl1pPr algn="ctr">
              <a:defRPr sz="3600" b="0">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stStyle>
          <a:p>
            <a:r>
              <a:rPr lang="ja-JP" altLang="en-US" dirty="0" smtClean="0"/>
              <a:t>マスター タイトルの書式設定</a:t>
            </a:r>
            <a:endParaRPr lang="ja-JP" altLang="en-US" dirty="0"/>
          </a:p>
        </p:txBody>
      </p:sp>
      <p:cxnSp>
        <p:nvCxnSpPr>
          <p:cNvPr id="4" name="直線コネクタ 3"/>
          <p:cNvCxnSpPr/>
          <p:nvPr userDrawn="1"/>
        </p:nvCxnSpPr>
        <p:spPr bwMode="auto">
          <a:xfrm>
            <a:off x="0" y="648677"/>
            <a:ext cx="9144000" cy="0"/>
          </a:xfrm>
          <a:prstGeom prst="line">
            <a:avLst/>
          </a:prstGeom>
          <a:solidFill>
            <a:schemeClr val="accent1"/>
          </a:solidFill>
          <a:ln w="76200" cap="flat" cmpd="sng" algn="ctr">
            <a:solidFill>
              <a:schemeClr val="accent4"/>
            </a:solidFill>
            <a:prstDash val="solid"/>
            <a:round/>
            <a:headEnd type="none" w="med" len="med"/>
            <a:tailEnd type="none" w="med" len="med"/>
          </a:ln>
          <a:effectLst>
            <a:outerShdw blurRad="50800" dist="38100" dir="16200000" rotWithShape="0">
              <a:prstClr val="black">
                <a:alpha val="40000"/>
              </a:prstClr>
            </a:outerShdw>
          </a:effectLst>
          <a:extLst/>
        </p:spPr>
      </p:cxnSp>
    </p:spTree>
    <p:extLst>
      <p:ext uri="{BB962C8B-B14F-4D97-AF65-F5344CB8AC3E}">
        <p14:creationId xmlns:p14="http://schemas.microsoft.com/office/powerpoint/2010/main" val="165356438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atin typeface="Meiryo UI" panose="020B0604030504040204" pitchFamily="50" charset="-128"/>
                <a:ea typeface="Meiryo UI" panose="020B0604030504040204" pitchFamily="50" charset="-128"/>
                <a:cs typeface="Meiryo UI" panose="020B0604030504040204" pitchFamily="50" charset="-128"/>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cxnSp>
        <p:nvCxnSpPr>
          <p:cNvPr id="4" name="直線コネクタ 3"/>
          <p:cNvCxnSpPr/>
          <p:nvPr userDrawn="1"/>
        </p:nvCxnSpPr>
        <p:spPr bwMode="auto">
          <a:xfrm>
            <a:off x="16493" y="944694"/>
            <a:ext cx="9144000" cy="0"/>
          </a:xfrm>
          <a:prstGeom prst="line">
            <a:avLst/>
          </a:prstGeom>
          <a:solidFill>
            <a:schemeClr val="accent1"/>
          </a:solidFill>
          <a:ln w="76200" cap="flat" cmpd="sng" algn="ctr">
            <a:solidFill>
              <a:schemeClr val="accent4"/>
            </a:solidFill>
            <a:prstDash val="solid"/>
            <a:round/>
            <a:headEnd type="none" w="med" len="med"/>
            <a:tailEnd type="none" w="med" len="med"/>
          </a:ln>
          <a:effectLst>
            <a:outerShdw blurRad="50800" dist="38100" dir="16200000" rotWithShape="0">
              <a:prstClr val="black">
                <a:alpha val="40000"/>
              </a:prstClr>
            </a:outerShdw>
          </a:effectLst>
          <a:extLst/>
        </p:spPr>
      </p:cxnSp>
    </p:spTree>
    <p:extLst>
      <p:ext uri="{BB962C8B-B14F-4D97-AF65-F5344CB8AC3E}">
        <p14:creationId xmlns:p14="http://schemas.microsoft.com/office/powerpoint/2010/main" val="119295655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mtClean="0"/>
              <a:t>マスター タイトルの書式設定</a:t>
            </a:r>
            <a:endParaRPr lang="ja-JP" altLang="en-US"/>
          </a:p>
        </p:txBody>
      </p:sp>
      <p:cxnSp>
        <p:nvCxnSpPr>
          <p:cNvPr id="3" name="直線コネクタ 2"/>
          <p:cNvCxnSpPr/>
          <p:nvPr userDrawn="1"/>
        </p:nvCxnSpPr>
        <p:spPr bwMode="auto">
          <a:xfrm>
            <a:off x="91" y="957053"/>
            <a:ext cx="9144000" cy="0"/>
          </a:xfrm>
          <a:prstGeom prst="line">
            <a:avLst/>
          </a:prstGeom>
          <a:solidFill>
            <a:schemeClr val="accent1"/>
          </a:solidFill>
          <a:ln w="76200" cap="flat" cmpd="sng" algn="ctr">
            <a:solidFill>
              <a:schemeClr val="accent4"/>
            </a:solidFill>
            <a:prstDash val="solid"/>
            <a:round/>
            <a:headEnd type="none" w="med" len="med"/>
            <a:tailEnd type="none" w="med" len="med"/>
          </a:ln>
          <a:effectLst>
            <a:outerShdw blurRad="50800" dist="38100" dir="16200000" rotWithShape="0">
              <a:prstClr val="black">
                <a:alpha val="40000"/>
              </a:prstClr>
            </a:outerShdw>
          </a:effectLst>
          <a:extLst/>
        </p:spPr>
      </p:cxnSp>
    </p:spTree>
    <p:extLst>
      <p:ext uri="{BB962C8B-B14F-4D97-AF65-F5344CB8AC3E}">
        <p14:creationId xmlns:p14="http://schemas.microsoft.com/office/powerpoint/2010/main" val="2163170297"/>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2" name="直線コネクタ 1"/>
          <p:cNvCxnSpPr/>
          <p:nvPr userDrawn="1"/>
        </p:nvCxnSpPr>
        <p:spPr bwMode="auto">
          <a:xfrm>
            <a:off x="0" y="942514"/>
            <a:ext cx="9144000" cy="0"/>
          </a:xfrm>
          <a:prstGeom prst="line">
            <a:avLst/>
          </a:prstGeom>
          <a:solidFill>
            <a:schemeClr val="accent1"/>
          </a:solidFill>
          <a:ln w="76200" cap="flat" cmpd="sng" algn="ctr">
            <a:solidFill>
              <a:schemeClr val="accent4"/>
            </a:solidFill>
            <a:prstDash val="solid"/>
            <a:round/>
            <a:headEnd type="none" w="med" len="med"/>
            <a:tailEnd type="none" w="med" len="med"/>
          </a:ln>
          <a:effectLst>
            <a:outerShdw blurRad="50800" dist="38100" dir="16200000" rotWithShape="0">
              <a:prstClr val="black">
                <a:alpha val="40000"/>
              </a:prstClr>
            </a:outerShdw>
          </a:effectLst>
          <a:extLst/>
        </p:spPr>
      </p:cxnSp>
    </p:spTree>
    <p:extLst>
      <p:ext uri="{BB962C8B-B14F-4D97-AF65-F5344CB8AC3E}">
        <p14:creationId xmlns:p14="http://schemas.microsoft.com/office/powerpoint/2010/main" val="3219092973"/>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userDrawn="1"/>
        </p:nvSpPr>
        <p:spPr bwMode="auto">
          <a:xfrm>
            <a:off x="0" y="1003299"/>
            <a:ext cx="9144000" cy="5433523"/>
          </a:xfrm>
          <a:prstGeom prst="rect">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ja-JP" altLang="en-US" b="1"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5" descr="Hintergrund"/>
          <p:cNvPicPr>
            <a:picLocks noChangeAspect="1" noChangeArrowheads="1"/>
          </p:cNvPicPr>
          <p:nvPr userDrawn="1"/>
        </p:nvPicPr>
        <p:blipFill>
          <a:blip r:embed="rId7">
            <a:extLst>
              <a:ext uri="{28A0092B-C50C-407E-A947-70E740481C1C}">
                <a14:useLocalDpi xmlns:a14="http://schemas.microsoft.com/office/drawing/2010/main" val="0"/>
              </a:ext>
            </a:extLst>
          </a:blip>
          <a:srcRect b="92570"/>
          <a:stretch>
            <a:fillRect/>
          </a:stretch>
        </p:blipFill>
        <p:spPr bwMode="auto">
          <a:xfrm>
            <a:off x="0" y="6557658"/>
            <a:ext cx="9144000" cy="31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03224" y="230188"/>
            <a:ext cx="842378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p>
            <a:pPr lvl="0"/>
            <a:r>
              <a:rPr lang="en-US" altLang="ja-JP" dirty="0" smtClean="0"/>
              <a:t>Click to edit Master title style</a:t>
            </a:r>
            <a:endParaRPr lang="de-DE" altLang="ja-JP" dirty="0" smtClean="0"/>
          </a:p>
        </p:txBody>
      </p:sp>
      <p:sp>
        <p:nvSpPr>
          <p:cNvPr id="1029" name="Rectangle 3"/>
          <p:cNvSpPr>
            <a:spLocks noGrp="1" noChangeArrowheads="1"/>
          </p:cNvSpPr>
          <p:nvPr>
            <p:ph type="body" idx="1"/>
          </p:nvPr>
        </p:nvSpPr>
        <p:spPr bwMode="auto">
          <a:xfrm>
            <a:off x="407988" y="1090613"/>
            <a:ext cx="8397875" cy="479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altLang="ja-JP" dirty="0" smtClean="0"/>
              <a:t>Click to edit Master text styles</a:t>
            </a:r>
          </a:p>
          <a:p>
            <a:pPr lvl="1"/>
            <a:r>
              <a:rPr lang="en-US" altLang="ja-JP" dirty="0" smtClean="0"/>
              <a:t>Second level</a:t>
            </a:r>
          </a:p>
          <a:p>
            <a:pPr lvl="2"/>
            <a:r>
              <a:rPr lang="en-US" altLang="ja-JP" dirty="0" smtClean="0"/>
              <a:t>Third level</a:t>
            </a:r>
          </a:p>
          <a:p>
            <a:pPr lvl="3"/>
            <a:r>
              <a:rPr lang="en-US" altLang="ja-JP" dirty="0" smtClean="0"/>
              <a:t>Fourth level</a:t>
            </a:r>
          </a:p>
          <a:p>
            <a:pPr lvl="4"/>
            <a:r>
              <a:rPr lang="en-US" altLang="ja-JP" dirty="0" smtClean="0"/>
              <a:t>Fifth level</a:t>
            </a:r>
          </a:p>
        </p:txBody>
      </p:sp>
      <p:pic>
        <p:nvPicPr>
          <p:cNvPr id="1031" name="Picture 6" descr="schatten"/>
          <p:cNvPicPr>
            <a:picLocks noChangeAspect="1" noChangeArrowheads="1"/>
          </p:cNvPicPr>
          <p:nvPr userDrawn="1"/>
        </p:nvPicPr>
        <p:blipFill>
          <a:blip r:embed="rId8">
            <a:lum bright="36000"/>
            <a:extLst>
              <a:ext uri="{28A0092B-C50C-407E-A947-70E740481C1C}">
                <a14:useLocalDpi xmlns:a14="http://schemas.microsoft.com/office/drawing/2010/main" val="0"/>
              </a:ext>
            </a:extLst>
          </a:blip>
          <a:srcRect/>
          <a:stretch>
            <a:fillRect/>
          </a:stretch>
        </p:blipFill>
        <p:spPr bwMode="auto">
          <a:xfrm>
            <a:off x="0" y="6436823"/>
            <a:ext cx="91440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userDrawn="1"/>
        </p:nvSpPr>
        <p:spPr>
          <a:xfrm>
            <a:off x="23344" y="6581103"/>
            <a:ext cx="4418552" cy="261610"/>
          </a:xfrm>
          <a:prstGeom prst="rect">
            <a:avLst/>
          </a:prstGeom>
          <a:noFill/>
        </p:spPr>
        <p:txBody>
          <a:bodyPr wrap="square" rtlCol="0">
            <a:spAutoFit/>
          </a:bodyPr>
          <a:lstStyle/>
          <a:p>
            <a:r>
              <a:rPr kumimoji="1" lang="en-US" altLang="ja-JP" sz="1100" b="1" dirty="0" smtClean="0">
                <a:latin typeface="Arial Black" panose="020B0A04020102020204" pitchFamily="34" charset="0"/>
                <a:ea typeface="Meiryo UI" panose="020B0604030504040204" pitchFamily="50" charset="-128"/>
                <a:cs typeface="Arial" panose="020B0604020202020204" pitchFamily="34" charset="0"/>
              </a:rPr>
              <a:t>HD Visual </a:t>
            </a:r>
            <a:r>
              <a:rPr kumimoji="1" lang="en-US" altLang="ja-JP" sz="1100" b="1" dirty="0" smtClean="0">
                <a:solidFill>
                  <a:schemeClr val="tx1"/>
                </a:solidFill>
                <a:latin typeface="Arial Black" panose="020B0A04020102020204" pitchFamily="34" charset="0"/>
                <a:ea typeface="Meiryo UI" panose="020B0604030504040204" pitchFamily="50" charset="-128"/>
                <a:cs typeface="Arial" panose="020B0604020202020204" pitchFamily="34" charset="0"/>
              </a:rPr>
              <a:t>Communication </a:t>
            </a:r>
            <a:r>
              <a:rPr kumimoji="1" lang="en-US" altLang="ja-JP" sz="1100" b="1" dirty="0" smtClean="0">
                <a:solidFill>
                  <a:schemeClr val="accent5">
                    <a:lumMod val="75000"/>
                  </a:schemeClr>
                </a:solidFill>
                <a:latin typeface="Arial Black" panose="020B0A04020102020204" pitchFamily="34" charset="0"/>
                <a:ea typeface="Meiryo UI" panose="020B0604030504040204" pitchFamily="50" charset="-128"/>
                <a:cs typeface="Arial" panose="020B0604020202020204" pitchFamily="34" charset="0"/>
              </a:rPr>
              <a:t>System</a:t>
            </a:r>
            <a:endParaRPr kumimoji="1" lang="ja-JP" altLang="en-US" sz="1100" b="1" dirty="0">
              <a:solidFill>
                <a:schemeClr val="accent5">
                  <a:lumMod val="75000"/>
                </a:schemeClr>
              </a:solidFill>
              <a:latin typeface="Arial Black" panose="020B0A04020102020204" pitchFamily="34" charset="0"/>
              <a:ea typeface="Meiryo UI" panose="020B0604030504040204" pitchFamily="50" charset="-128"/>
              <a:cs typeface="Arial" panose="020B0604020202020204" pitchFamily="34" charset="0"/>
            </a:endParaRPr>
          </a:p>
        </p:txBody>
      </p:sp>
      <p:cxnSp>
        <p:nvCxnSpPr>
          <p:cNvPr id="8" name="直線コネクタ 7"/>
          <p:cNvCxnSpPr/>
          <p:nvPr userDrawn="1"/>
        </p:nvCxnSpPr>
        <p:spPr bwMode="auto">
          <a:xfrm>
            <a:off x="-1227" y="960052"/>
            <a:ext cx="9144000" cy="0"/>
          </a:xfrm>
          <a:prstGeom prst="line">
            <a:avLst/>
          </a:prstGeom>
          <a:solidFill>
            <a:schemeClr val="accent1"/>
          </a:solidFill>
          <a:ln w="76200" cap="flat" cmpd="sng" algn="ctr">
            <a:solidFill>
              <a:schemeClr val="accent4"/>
            </a:solidFill>
            <a:prstDash val="solid"/>
            <a:round/>
            <a:headEnd type="none" w="med" len="med"/>
            <a:tailEnd type="none" w="med" len="med"/>
          </a:ln>
          <a:effectLst>
            <a:outerShdw blurRad="50800" dist="38100" dir="16200000" rotWithShape="0">
              <a:prstClr val="black">
                <a:alpha val="40000"/>
              </a:prstClr>
            </a:outerShdw>
          </a:effectLst>
          <a:extLst/>
        </p:spPr>
      </p:cxn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7" r:id="rId4"/>
    <p:sldLayoutId id="2147483728" r:id="rId5"/>
  </p:sldLayoutIdLst>
  <p:transition spd="med">
    <p:wipe dir="r"/>
  </p:transition>
  <p:timing>
    <p:tnLst>
      <p:par>
        <p:cTn id="1" dur="indefinite" restart="never" nodeType="tmRoot"/>
      </p:par>
    </p:tnLst>
  </p:timing>
  <p:hf sldNum="0" hdr="0" dt="0"/>
  <p:txStyles>
    <p:titleStyle>
      <a:lvl1pPr algn="l" rtl="0" eaLnBrk="0" fontAlgn="base" hangingPunct="0">
        <a:spcBef>
          <a:spcPct val="0"/>
        </a:spcBef>
        <a:spcAft>
          <a:spcPct val="0"/>
        </a:spcAft>
        <a:defRPr sz="2200" b="1">
          <a:solidFill>
            <a:schemeClr val="tx1"/>
          </a:solidFill>
          <a:latin typeface="Arial Black" panose="020B0A04020102020204" pitchFamily="34" charset="0"/>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p:titleStyle>
    <p:bodyStyle>
      <a:lvl1pPr marL="190500" indent="-1905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Arial" panose="020B0604020202020204" pitchFamily="34" charset="0"/>
          <a:ea typeface="Meiryo UI" panose="020B0604030504040204" pitchFamily="50" charset="-128"/>
          <a:cs typeface="Arial" panose="020B0604020202020204" pitchFamily="34" charset="0"/>
        </a:defRPr>
      </a:lvl1pPr>
      <a:lvl2pPr marL="381000" indent="-188913" algn="l" rtl="0" eaLnBrk="0" fontAlgn="base" hangingPunct="0">
        <a:spcBef>
          <a:spcPct val="20000"/>
        </a:spcBef>
        <a:spcAft>
          <a:spcPct val="0"/>
        </a:spcAft>
        <a:buClr>
          <a:schemeClr val="accent1"/>
        </a:buClr>
        <a:buChar char="-"/>
        <a:defRPr b="1">
          <a:solidFill>
            <a:schemeClr val="tx1"/>
          </a:solidFill>
          <a:latin typeface="Arial" panose="020B0604020202020204" pitchFamily="34" charset="0"/>
          <a:ea typeface="Meiryo UI" panose="020B0604030504040204" pitchFamily="50" charset="-128"/>
          <a:cs typeface="Arial" panose="020B0604020202020204" pitchFamily="34" charset="0"/>
        </a:defRPr>
      </a:lvl2pPr>
      <a:lvl3pPr marL="561975" indent="-179388" algn="l" rtl="0" eaLnBrk="0" fontAlgn="base" hangingPunct="0">
        <a:spcBef>
          <a:spcPct val="20000"/>
        </a:spcBef>
        <a:spcAft>
          <a:spcPct val="0"/>
        </a:spcAft>
        <a:buClr>
          <a:schemeClr val="accent1"/>
        </a:buClr>
        <a:buChar char="-"/>
        <a:defRPr b="1">
          <a:solidFill>
            <a:schemeClr val="tx1"/>
          </a:solidFill>
          <a:latin typeface="Arial" panose="020B0604020202020204" pitchFamily="34" charset="0"/>
          <a:ea typeface="Meiryo UI" panose="020B0604030504040204" pitchFamily="50" charset="-128"/>
          <a:cs typeface="Arial" panose="020B0604020202020204" pitchFamily="34" charset="0"/>
        </a:defRPr>
      </a:lvl3pPr>
      <a:lvl4pPr marL="752475" indent="-188913" algn="l" rtl="0" eaLnBrk="0" fontAlgn="base" hangingPunct="0">
        <a:spcBef>
          <a:spcPct val="20000"/>
        </a:spcBef>
        <a:spcAft>
          <a:spcPct val="0"/>
        </a:spcAft>
        <a:buClr>
          <a:schemeClr val="accent1"/>
        </a:buClr>
        <a:buChar char="-"/>
        <a:defRPr b="1">
          <a:solidFill>
            <a:schemeClr val="tx1"/>
          </a:solidFill>
          <a:latin typeface="Arial" panose="020B0604020202020204" pitchFamily="34" charset="0"/>
          <a:ea typeface="Meiryo UI" panose="020B0604030504040204" pitchFamily="50" charset="-128"/>
          <a:cs typeface="Arial" panose="020B0604020202020204" pitchFamily="34" charset="0"/>
        </a:defRPr>
      </a:lvl4pPr>
      <a:lvl5pPr marL="962025" indent="-207963" algn="l" rtl="0" eaLnBrk="0" fontAlgn="base" hangingPunct="0">
        <a:spcBef>
          <a:spcPct val="20000"/>
        </a:spcBef>
        <a:spcAft>
          <a:spcPct val="0"/>
        </a:spcAft>
        <a:buClr>
          <a:schemeClr val="accent1"/>
        </a:buClr>
        <a:buFont typeface="Wingdings" pitchFamily="2" charset="2"/>
        <a:buChar char="§"/>
        <a:defRPr b="1">
          <a:solidFill>
            <a:schemeClr val="tx1"/>
          </a:solidFill>
          <a:latin typeface="Arial" panose="020B0604020202020204" pitchFamily="34" charset="0"/>
          <a:ea typeface="Meiryo UI" panose="020B0604030504040204" pitchFamily="50" charset="-128"/>
          <a:cs typeface="Arial" panose="020B0604020202020204" pitchFamily="34" charset="0"/>
        </a:defRPr>
      </a:lvl5pPr>
      <a:lvl6pPr marL="1419225" indent="-207963" algn="l" rtl="0" fontAlgn="base">
        <a:spcBef>
          <a:spcPct val="20000"/>
        </a:spcBef>
        <a:spcAft>
          <a:spcPct val="0"/>
        </a:spcAft>
        <a:buClr>
          <a:schemeClr val="accent1"/>
        </a:buClr>
        <a:buFont typeface="Wingdings" pitchFamily="2" charset="2"/>
        <a:buChar char="§"/>
        <a:defRPr>
          <a:solidFill>
            <a:schemeClr val="tx1"/>
          </a:solidFill>
          <a:latin typeface="+mn-lt"/>
        </a:defRPr>
      </a:lvl6pPr>
      <a:lvl7pPr marL="1876425" indent="-207963" algn="l" rtl="0" fontAlgn="base">
        <a:spcBef>
          <a:spcPct val="20000"/>
        </a:spcBef>
        <a:spcAft>
          <a:spcPct val="0"/>
        </a:spcAft>
        <a:buClr>
          <a:schemeClr val="accent1"/>
        </a:buClr>
        <a:buFont typeface="Wingdings" pitchFamily="2" charset="2"/>
        <a:buChar char="§"/>
        <a:defRPr>
          <a:solidFill>
            <a:schemeClr val="tx1"/>
          </a:solidFill>
          <a:latin typeface="+mn-lt"/>
        </a:defRPr>
      </a:lvl7pPr>
      <a:lvl8pPr marL="2333625" indent="-207963" algn="l" rtl="0" fontAlgn="base">
        <a:spcBef>
          <a:spcPct val="20000"/>
        </a:spcBef>
        <a:spcAft>
          <a:spcPct val="0"/>
        </a:spcAft>
        <a:buClr>
          <a:schemeClr val="accent1"/>
        </a:buClr>
        <a:buFont typeface="Wingdings" pitchFamily="2" charset="2"/>
        <a:buChar char="§"/>
        <a:defRPr>
          <a:solidFill>
            <a:schemeClr val="tx1"/>
          </a:solidFill>
          <a:latin typeface="+mn-lt"/>
        </a:defRPr>
      </a:lvl8pPr>
      <a:lvl9pPr marL="2790825" indent="-207963" algn="l" rtl="0" fontAlgn="base">
        <a:spcBef>
          <a:spcPct val="20000"/>
        </a:spcBef>
        <a:spcAft>
          <a:spcPct val="0"/>
        </a:spcAft>
        <a:buClr>
          <a:schemeClr val="accent1"/>
        </a:buClr>
        <a:buFont typeface="Wingdings" pitchFamily="2" charset="2"/>
        <a:buChar char="§"/>
        <a:defRPr>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jpeg"/></Relationships>
</file>

<file path=ppt/slides/_rels/slide10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image" Target="../media/image75.png"/><Relationship Id="rId7" Type="http://schemas.openxmlformats.org/officeDocument/2006/relationships/image" Target="../media/image65.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111.png"/><Relationship Id="rId5" Type="http://schemas.openxmlformats.org/officeDocument/2006/relationships/image" Target="../media/image86.jpe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112.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12.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85.jpeg"/><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120.png"/><Relationship Id="rId3" Type="http://schemas.openxmlformats.org/officeDocument/2006/relationships/image" Target="../media/image117.jpeg"/><Relationship Id="rId7" Type="http://schemas.openxmlformats.org/officeDocument/2006/relationships/image" Target="../media/image64.png"/><Relationship Id="rId12"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119.jpeg"/><Relationship Id="rId5" Type="http://schemas.openxmlformats.org/officeDocument/2006/relationships/image" Target="../media/image70.png"/><Relationship Id="rId15" Type="http://schemas.openxmlformats.org/officeDocument/2006/relationships/image" Target="../media/image122.png"/><Relationship Id="rId10" Type="http://schemas.openxmlformats.org/officeDocument/2006/relationships/image" Target="../media/image118.png"/><Relationship Id="rId4" Type="http://schemas.openxmlformats.org/officeDocument/2006/relationships/image" Target="../media/image62.png"/><Relationship Id="rId9" Type="http://schemas.openxmlformats.org/officeDocument/2006/relationships/image" Target="../media/image66.wmf"/><Relationship Id="rId14" Type="http://schemas.openxmlformats.org/officeDocument/2006/relationships/image" Target="../media/image1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jpeg"/><Relationship Id="rId26" Type="http://schemas.openxmlformats.org/officeDocument/2006/relationships/image" Target="../media/image32.png"/><Relationship Id="rId3" Type="http://schemas.openxmlformats.org/officeDocument/2006/relationships/image" Target="../media/image9.emf"/><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22.jpeg"/><Relationship Id="rId20" Type="http://schemas.openxmlformats.org/officeDocument/2006/relationships/image" Target="../media/image26.png"/><Relationship Id="rId29"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jpeg"/><Relationship Id="rId24" Type="http://schemas.openxmlformats.org/officeDocument/2006/relationships/image" Target="../media/image30.jpeg"/><Relationship Id="rId5" Type="http://schemas.openxmlformats.org/officeDocument/2006/relationships/image" Target="../media/image11.emf"/><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jpeg"/><Relationship Id="rId10" Type="http://schemas.openxmlformats.org/officeDocument/2006/relationships/image" Target="../media/image16.png"/><Relationship Id="rId19" Type="http://schemas.openxmlformats.org/officeDocument/2006/relationships/image" Target="../media/image25.jpeg"/><Relationship Id="rId4" Type="http://schemas.openxmlformats.org/officeDocument/2006/relationships/image" Target="../media/image10.emf"/><Relationship Id="rId9" Type="http://schemas.openxmlformats.org/officeDocument/2006/relationships/image" Target="../media/image15.png"/><Relationship Id="rId14" Type="http://schemas.openxmlformats.org/officeDocument/2006/relationships/image" Target="../media/image20.jpeg"/><Relationship Id="rId22" Type="http://schemas.openxmlformats.org/officeDocument/2006/relationships/image" Target="../media/image28.jpeg"/><Relationship Id="rId27" Type="http://schemas.openxmlformats.org/officeDocument/2006/relationships/image" Target="../media/image33.jpeg"/><Relationship Id="rId30" Type="http://schemas.openxmlformats.org/officeDocument/2006/relationships/image" Target="../media/image36.jpeg"/></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3.emf"/><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9.emf"/><Relationship Id="rId21" Type="http://schemas.openxmlformats.org/officeDocument/2006/relationships/image" Target="../media/image49.emf"/><Relationship Id="rId34" Type="http://schemas.openxmlformats.org/officeDocument/2006/relationships/image" Target="../media/image36.jpeg"/><Relationship Id="rId7" Type="http://schemas.openxmlformats.org/officeDocument/2006/relationships/image" Target="../media/image37.emf"/><Relationship Id="rId12" Type="http://schemas.openxmlformats.org/officeDocument/2006/relationships/image" Target="../media/image42.emf"/><Relationship Id="rId17" Type="http://schemas.openxmlformats.org/officeDocument/2006/relationships/image" Target="../media/image45.png"/><Relationship Id="rId25" Type="http://schemas.openxmlformats.org/officeDocument/2006/relationships/image" Target="../media/image53.jpeg"/><Relationship Id="rId33" Type="http://schemas.openxmlformats.org/officeDocument/2006/relationships/image" Target="../media/image35.jpeg"/><Relationship Id="rId2" Type="http://schemas.openxmlformats.org/officeDocument/2006/relationships/notesSlide" Target="../notesSlides/notesSlide5.xml"/><Relationship Id="rId16" Type="http://schemas.openxmlformats.org/officeDocument/2006/relationships/image" Target="../media/image44.jpeg"/><Relationship Id="rId20" Type="http://schemas.openxmlformats.org/officeDocument/2006/relationships/image" Target="../media/image48.emf"/><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41.emf"/><Relationship Id="rId24" Type="http://schemas.openxmlformats.org/officeDocument/2006/relationships/image" Target="../media/image52.jpeg"/><Relationship Id="rId32" Type="http://schemas.openxmlformats.org/officeDocument/2006/relationships/image" Target="../media/image32.png"/><Relationship Id="rId5" Type="http://schemas.openxmlformats.org/officeDocument/2006/relationships/image" Target="../media/image11.emf"/><Relationship Id="rId15" Type="http://schemas.openxmlformats.org/officeDocument/2006/relationships/image" Target="../media/image14.png"/><Relationship Id="rId23" Type="http://schemas.openxmlformats.org/officeDocument/2006/relationships/image" Target="../media/image51.emf"/><Relationship Id="rId28" Type="http://schemas.openxmlformats.org/officeDocument/2006/relationships/image" Target="../media/image56.png"/><Relationship Id="rId10" Type="http://schemas.openxmlformats.org/officeDocument/2006/relationships/image" Target="../media/image40.emf"/><Relationship Id="rId19" Type="http://schemas.openxmlformats.org/officeDocument/2006/relationships/image" Target="../media/image47.wmf"/><Relationship Id="rId31" Type="http://schemas.openxmlformats.org/officeDocument/2006/relationships/image" Target="../media/image59.png"/><Relationship Id="rId4" Type="http://schemas.openxmlformats.org/officeDocument/2006/relationships/image" Target="../media/image10.emf"/><Relationship Id="rId9" Type="http://schemas.openxmlformats.org/officeDocument/2006/relationships/image" Target="../media/image39.emf"/><Relationship Id="rId14" Type="http://schemas.openxmlformats.org/officeDocument/2006/relationships/image" Target="../media/image16.png"/><Relationship Id="rId22" Type="http://schemas.openxmlformats.org/officeDocument/2006/relationships/image" Target="../media/image50.emf"/><Relationship Id="rId27" Type="http://schemas.openxmlformats.org/officeDocument/2006/relationships/image" Target="../media/image55.png"/><Relationship Id="rId30" Type="http://schemas.openxmlformats.org/officeDocument/2006/relationships/image" Target="../media/image58.png"/></Relationships>
</file>

<file path=ppt/slides/_rels/slide6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5.png"/><Relationship Id="rId7" Type="http://schemas.openxmlformats.org/officeDocument/2006/relationships/image" Target="../media/image147.png"/><Relationship Id="rId12" Type="http://schemas.openxmlformats.org/officeDocument/2006/relationships/image" Target="../media/image152.w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46.png"/><Relationship Id="rId10" Type="http://schemas.openxmlformats.org/officeDocument/2006/relationships/image" Target="../media/image150.wmf"/><Relationship Id="rId4" Type="http://schemas.openxmlformats.org/officeDocument/2006/relationships/image" Target="../media/image45.png"/><Relationship Id="rId9" Type="http://schemas.openxmlformats.org/officeDocument/2006/relationships/image" Target="../media/image149.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6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3.png"/></Relationships>
</file>

<file path=ppt/slides/_rels/slide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6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7.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6.xml"/><Relationship Id="rId16"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jpeg"/><Relationship Id="rId10" Type="http://schemas.openxmlformats.org/officeDocument/2006/relationships/image" Target="../media/image67.png"/><Relationship Id="rId4" Type="http://schemas.openxmlformats.org/officeDocument/2006/relationships/image" Target="../media/image61.emf"/><Relationship Id="rId9" Type="http://schemas.openxmlformats.org/officeDocument/2006/relationships/image" Target="../media/image66.wmf"/><Relationship Id="rId14" Type="http://schemas.openxmlformats.org/officeDocument/2006/relationships/image" Target="../media/image71.png"/></Relationships>
</file>

<file path=ppt/slides/_rels/slide7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74.png"/></Relationships>
</file>

<file path=ppt/slides/_rels/slide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7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7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png"/></Relationships>
</file>

<file path=ppt/slides/_rels/slide7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78.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87.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7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8.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65.wmf"/><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image" Target="../media/image75.png"/><Relationship Id="rId21" Type="http://schemas.openxmlformats.org/officeDocument/2006/relationships/image" Target="../media/image90.png"/><Relationship Id="rId34" Type="http://schemas.openxmlformats.org/officeDocument/2006/relationships/image" Target="../media/image103.png"/><Relationship Id="rId7" Type="http://schemas.openxmlformats.org/officeDocument/2006/relationships/image" Target="../media/image79.png"/><Relationship Id="rId12" Type="http://schemas.openxmlformats.org/officeDocument/2006/relationships/image" Target="../media/image64.png"/><Relationship Id="rId17" Type="http://schemas.openxmlformats.org/officeDocument/2006/relationships/image" Target="../media/image86.jpeg"/><Relationship Id="rId25" Type="http://schemas.openxmlformats.org/officeDocument/2006/relationships/image" Target="../media/image94.png"/><Relationship Id="rId33" Type="http://schemas.openxmlformats.org/officeDocument/2006/relationships/image" Target="../media/image102.png"/><Relationship Id="rId2" Type="http://schemas.openxmlformats.org/officeDocument/2006/relationships/notesSlide" Target="../notesSlides/notesSlide7.xml"/><Relationship Id="rId16" Type="http://schemas.openxmlformats.org/officeDocument/2006/relationships/image" Target="../media/image85.jpe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jpeg"/><Relationship Id="rId24" Type="http://schemas.openxmlformats.org/officeDocument/2006/relationships/image" Target="../media/image93.jpeg"/><Relationship Id="rId32" Type="http://schemas.openxmlformats.org/officeDocument/2006/relationships/image" Target="../media/image101.png"/><Relationship Id="rId5" Type="http://schemas.openxmlformats.org/officeDocument/2006/relationships/image" Target="../media/image77.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jpeg"/><Relationship Id="rId10" Type="http://schemas.openxmlformats.org/officeDocument/2006/relationships/image" Target="../media/image82.jpeg"/><Relationship Id="rId19" Type="http://schemas.openxmlformats.org/officeDocument/2006/relationships/image" Target="../media/image88.png"/><Relationship Id="rId31" Type="http://schemas.openxmlformats.org/officeDocument/2006/relationships/image" Target="../media/image100.jpeg"/><Relationship Id="rId4" Type="http://schemas.openxmlformats.org/officeDocument/2006/relationships/image" Target="../media/image76.jpeg"/><Relationship Id="rId9" Type="http://schemas.openxmlformats.org/officeDocument/2006/relationships/image" Target="../media/image81.png"/><Relationship Id="rId14" Type="http://schemas.openxmlformats.org/officeDocument/2006/relationships/image" Target="../media/image66.wmf"/><Relationship Id="rId22" Type="http://schemas.openxmlformats.org/officeDocument/2006/relationships/image" Target="../media/image91.jpeg"/><Relationship Id="rId27" Type="http://schemas.openxmlformats.org/officeDocument/2006/relationships/image" Target="../media/image96.png"/><Relationship Id="rId30" Type="http://schemas.openxmlformats.org/officeDocument/2006/relationships/image" Target="../media/image99.png"/><Relationship Id="rId35" Type="http://schemas.openxmlformats.org/officeDocument/2006/relationships/image" Target="../media/image104.png"/></Relationships>
</file>

<file path=ppt/slides/_rels/slide8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81.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8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5.png"/></Relationships>
</file>

<file path=ppt/slides/_rels/slide8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8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7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9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9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9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サブタイトル 2"/>
          <p:cNvSpPr>
            <a:spLocks noGrp="1"/>
          </p:cNvSpPr>
          <p:nvPr>
            <p:ph type="subTitle" sz="quarter" idx="1"/>
          </p:nvPr>
        </p:nvSpPr>
        <p:spPr>
          <a:xfrm>
            <a:off x="594220" y="1969486"/>
            <a:ext cx="7920000" cy="1800000"/>
          </a:xfrm>
        </p:spPr>
        <p:txBody>
          <a:bodyPr/>
          <a:lstStyle/>
          <a:p>
            <a:pPr algn="ctr"/>
            <a:r>
              <a:rPr lang="en-US" altLang="ja-JP" sz="3600" dirty="0" smtClean="0">
                <a:latin typeface="Arial Black" panose="020B0A04020102020204" pitchFamily="34" charset="0"/>
              </a:rPr>
              <a:t>MPCS</a:t>
            </a:r>
          </a:p>
          <a:p>
            <a:pPr algn="ctr"/>
            <a:r>
              <a:rPr lang="en-US" altLang="ja-JP" sz="2800" dirty="0" smtClean="0">
                <a:latin typeface="Arial Black" panose="020B0A04020102020204" pitchFamily="34" charset="0"/>
              </a:rPr>
              <a:t> (Multi-points Connection Software)</a:t>
            </a:r>
          </a:p>
          <a:p>
            <a:pPr algn="ctr"/>
            <a:r>
              <a:rPr lang="en-US" altLang="ja-JP" sz="2800" dirty="0" smtClean="0">
                <a:latin typeface="Arial Black" panose="020B0A04020102020204" pitchFamily="34" charset="0"/>
              </a:rPr>
              <a:t>Version 2.00/2.10</a:t>
            </a:r>
            <a:endParaRPr lang="de-DE" altLang="ja-JP" sz="1800" dirty="0">
              <a:latin typeface="Arial Black" panose="020B0A04020102020204" pitchFamily="34" charset="0"/>
            </a:endParaRPr>
          </a:p>
        </p:txBody>
      </p:sp>
      <p:pic>
        <p:nvPicPr>
          <p:cNvPr id="12" name="Picture 4" descr="KX_VC1600黒"/>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1654" y="4713546"/>
            <a:ext cx="2308566" cy="6371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7"/>
          <p:cNvSpPr txBox="1">
            <a:spLocks noChangeArrowheads="1"/>
          </p:cNvSpPr>
          <p:nvPr/>
        </p:nvSpPr>
        <p:spPr bwMode="auto">
          <a:xfrm>
            <a:off x="328230" y="226635"/>
            <a:ext cx="642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200" dirty="0" smtClean="0">
                <a:latin typeface="Arial" panose="020B0604020202020204" pitchFamily="34" charset="0"/>
                <a:ea typeface="HGS創英角ｺﾞｼｯｸUB" panose="020B0900000000000000" pitchFamily="50" charset="-128"/>
                <a:cs typeface="Arial" panose="020B0604020202020204" pitchFamily="34" charset="0"/>
              </a:rPr>
              <a:t>1. This document can be disclosed to Panasonic Sales Partners</a:t>
            </a:r>
            <a:r>
              <a:rPr lang="ja-JP" altLang="en-US" sz="1200" dirty="0" smtClean="0">
                <a:latin typeface="Arial" panose="020B0604020202020204" pitchFamily="34" charset="0"/>
                <a:ea typeface="HGS創英角ｺﾞｼｯｸUB" panose="020B0900000000000000" pitchFamily="50" charset="-128"/>
                <a:cs typeface="Arial" panose="020B0604020202020204" pitchFamily="34" charset="0"/>
              </a:rPr>
              <a:t> </a:t>
            </a:r>
            <a:r>
              <a:rPr lang="ja-JP" altLang="en-US" sz="1200" dirty="0">
                <a:latin typeface="Arial" panose="020B0604020202020204" pitchFamily="34" charset="0"/>
                <a:ea typeface="HGS創英角ｺﾞｼｯｸUB" panose="020B0900000000000000" pitchFamily="50" charset="-128"/>
                <a:cs typeface="Arial" panose="020B0604020202020204" pitchFamily="34" charset="0"/>
              </a:rPr>
              <a:t/>
            </a:r>
            <a:br>
              <a:rPr lang="ja-JP" altLang="en-US" sz="1200" dirty="0">
                <a:latin typeface="Arial" panose="020B0604020202020204" pitchFamily="34" charset="0"/>
                <a:ea typeface="HGS創英角ｺﾞｼｯｸUB" panose="020B0900000000000000" pitchFamily="50" charset="-128"/>
                <a:cs typeface="Arial" panose="020B0604020202020204" pitchFamily="34" charset="0"/>
              </a:rPr>
            </a:br>
            <a:r>
              <a:rPr lang="en-US" altLang="ja-JP" sz="1200" dirty="0" smtClean="0">
                <a:latin typeface="Arial" panose="020B0604020202020204" pitchFamily="34" charset="0"/>
                <a:ea typeface="HGS創英角ｺﾞｼｯｸUB" panose="020B0900000000000000" pitchFamily="50" charset="-128"/>
                <a:cs typeface="Arial" panose="020B0604020202020204" pitchFamily="34" charset="0"/>
              </a:rPr>
              <a:t>2. The specs might be changed without notice since it’s still under development.</a:t>
            </a:r>
            <a:endParaRPr lang="ja-JP" altLang="en-US" sz="1200" dirty="0">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14" name="テキスト ボックス 1"/>
          <p:cNvSpPr txBox="1">
            <a:spLocks noChangeArrowheads="1"/>
          </p:cNvSpPr>
          <p:nvPr/>
        </p:nvSpPr>
        <p:spPr bwMode="auto">
          <a:xfrm>
            <a:off x="430585" y="6084638"/>
            <a:ext cx="600846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kumimoji="1" lang="en-US" altLang="ja-JP" sz="2000" b="1" dirty="0" smtClean="0">
                <a:solidFill>
                  <a:srgbClr val="0000CC"/>
                </a:solidFill>
                <a:latin typeface="Arial" panose="020B0604020202020204" pitchFamily="34" charset="0"/>
                <a:ea typeface="HGS創英角ｺﾞｼｯｸUB" panose="020B0900000000000000" pitchFamily="50" charset="-128"/>
                <a:cs typeface="Arial" panose="020B0604020202020204" pitchFamily="34" charset="0"/>
              </a:rPr>
              <a:t>Panasonic System Networks Co., Ltd.</a:t>
            </a:r>
          </a:p>
          <a:p>
            <a:r>
              <a:rPr kumimoji="1" lang="en-US" altLang="ja-JP" sz="1400" dirty="0" smtClean="0">
                <a:latin typeface="Arial" panose="020B0604020202020204" pitchFamily="34" charset="0"/>
                <a:ea typeface="HGS創英角ｺﾞｼｯｸUB" panose="020B0900000000000000" pitchFamily="50" charset="-128"/>
                <a:cs typeface="Arial" panose="020B0604020202020204" pitchFamily="34" charset="0"/>
              </a:rPr>
              <a:t>Security System Business Division</a:t>
            </a:r>
            <a:endParaRPr kumimoji="1" lang="ja-JP" altLang="en-US" sz="1400" dirty="0">
              <a:latin typeface="Arial" panose="020B0604020202020204" pitchFamily="34" charset="0"/>
              <a:ea typeface="HGS創英角ｺﾞｼｯｸUB" panose="020B0900000000000000" pitchFamily="50" charset="-128"/>
              <a:cs typeface="Arial" panose="020B0604020202020204" pitchFamily="34" charset="0"/>
            </a:endParaRPr>
          </a:p>
        </p:txBody>
      </p:sp>
      <p:grpSp>
        <p:nvGrpSpPr>
          <p:cNvPr id="6" name="Group 64"/>
          <p:cNvGrpSpPr>
            <a:grpSpLocks/>
          </p:cNvGrpSpPr>
          <p:nvPr/>
        </p:nvGrpSpPr>
        <p:grpSpPr bwMode="auto">
          <a:xfrm>
            <a:off x="2590800" y="4046185"/>
            <a:ext cx="2103438" cy="1692275"/>
            <a:chOff x="1773" y="2726"/>
            <a:chExt cx="1184" cy="953"/>
          </a:xfrm>
        </p:grpSpPr>
        <p:sp>
          <p:nvSpPr>
            <p:cNvPr id="7" name="AutoShape 60"/>
            <p:cNvSpPr>
              <a:spLocks noChangeArrowheads="1"/>
            </p:cNvSpPr>
            <p:nvPr/>
          </p:nvSpPr>
          <p:spPr bwMode="auto">
            <a:xfrm rot="2075881">
              <a:off x="1842" y="2757"/>
              <a:ext cx="1039" cy="8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58 h 21600"/>
                <a:gd name="T20" fmla="*/ 18440 w 21600"/>
                <a:gd name="T21" fmla="*/ 1844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035" y="9159"/>
                  </a:moveTo>
                  <a:cubicBezTo>
                    <a:pt x="19239" y="4681"/>
                    <a:pt x="15347" y="1420"/>
                    <a:pt x="10800" y="1420"/>
                  </a:cubicBezTo>
                  <a:cubicBezTo>
                    <a:pt x="5619" y="1420"/>
                    <a:pt x="1420" y="5619"/>
                    <a:pt x="1420" y="10800"/>
                  </a:cubicBezTo>
                  <a:cubicBezTo>
                    <a:pt x="1419" y="13463"/>
                    <a:pt x="2552" y="16001"/>
                    <a:pt x="4534" y="17780"/>
                  </a:cubicBezTo>
                  <a:lnTo>
                    <a:pt x="3586" y="18837"/>
                  </a:lnTo>
                  <a:cubicBezTo>
                    <a:pt x="1303" y="16788"/>
                    <a:pt x="0" y="13866"/>
                    <a:pt x="0" y="10800"/>
                  </a:cubicBezTo>
                  <a:cubicBezTo>
                    <a:pt x="0" y="4835"/>
                    <a:pt x="4835" y="0"/>
                    <a:pt x="10800" y="0"/>
                  </a:cubicBezTo>
                  <a:cubicBezTo>
                    <a:pt x="16035" y="-1"/>
                    <a:pt x="20517" y="3755"/>
                    <a:pt x="21433" y="8910"/>
                  </a:cubicBezTo>
                  <a:lnTo>
                    <a:pt x="24091" y="8438"/>
                  </a:lnTo>
                  <a:lnTo>
                    <a:pt x="21331" y="12392"/>
                  </a:lnTo>
                  <a:lnTo>
                    <a:pt x="17376" y="9631"/>
                  </a:lnTo>
                  <a:lnTo>
                    <a:pt x="20035" y="9159"/>
                  </a:lnTo>
                  <a:close/>
                </a:path>
              </a:pathLst>
            </a:custGeom>
            <a:solidFill>
              <a:srgbClr val="3333FF">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pic>
          <p:nvPicPr>
            <p:cNvPr id="8" name="Picture 47" descr="sonot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8" y="3109"/>
              <a:ext cx="326"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50"/>
            <p:cNvSpPr>
              <a:spLocks noChangeShapeType="1"/>
            </p:cNvSpPr>
            <p:nvPr/>
          </p:nvSpPr>
          <p:spPr bwMode="auto">
            <a:xfrm>
              <a:off x="2370" y="2783"/>
              <a:ext cx="0" cy="367"/>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 name="Line 51"/>
            <p:cNvSpPr>
              <a:spLocks noChangeShapeType="1"/>
            </p:cNvSpPr>
            <p:nvPr/>
          </p:nvSpPr>
          <p:spPr bwMode="auto">
            <a:xfrm>
              <a:off x="2370" y="3353"/>
              <a:ext cx="0" cy="143"/>
            </a:xfrm>
            <a:prstGeom prst="line">
              <a:avLst/>
            </a:prstGeom>
            <a:noFill/>
            <a:ln w="57150">
              <a:solidFill>
                <a:srgbClr val="0033C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 name="Line 52"/>
            <p:cNvSpPr>
              <a:spLocks noChangeShapeType="1"/>
            </p:cNvSpPr>
            <p:nvPr/>
          </p:nvSpPr>
          <p:spPr bwMode="auto">
            <a:xfrm rot="-5400000">
              <a:off x="2093" y="3116"/>
              <a:ext cx="0" cy="271"/>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 name="Line 53"/>
            <p:cNvSpPr>
              <a:spLocks noChangeShapeType="1"/>
            </p:cNvSpPr>
            <p:nvPr/>
          </p:nvSpPr>
          <p:spPr bwMode="auto">
            <a:xfrm rot="-5400000">
              <a:off x="2655" y="3150"/>
              <a:ext cx="0" cy="204"/>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17" name="Picture 39" descr="serve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9" y="3434"/>
              <a:ext cx="13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62"/>
            <p:cNvSpPr>
              <a:spLocks noChangeShapeType="1"/>
            </p:cNvSpPr>
            <p:nvPr/>
          </p:nvSpPr>
          <p:spPr bwMode="auto">
            <a:xfrm rot="2375227">
              <a:off x="2540" y="2880"/>
              <a:ext cx="65" cy="257"/>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63"/>
            <p:cNvSpPr>
              <a:spLocks noChangeShapeType="1"/>
            </p:cNvSpPr>
            <p:nvPr/>
          </p:nvSpPr>
          <p:spPr bwMode="auto">
            <a:xfrm rot="18953432" flipH="1">
              <a:off x="2163" y="2806"/>
              <a:ext cx="1" cy="435"/>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 name="Line 64"/>
            <p:cNvSpPr>
              <a:spLocks noChangeShapeType="1"/>
            </p:cNvSpPr>
            <p:nvPr/>
          </p:nvSpPr>
          <p:spPr bwMode="auto">
            <a:xfrm rot="-2646568">
              <a:off x="2014" y="2981"/>
              <a:ext cx="151" cy="333"/>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 name="Line 65"/>
            <p:cNvSpPr>
              <a:spLocks noChangeShapeType="1"/>
            </p:cNvSpPr>
            <p:nvPr/>
          </p:nvSpPr>
          <p:spPr bwMode="auto">
            <a:xfrm rot="2375227" flipH="1">
              <a:off x="2622" y="3012"/>
              <a:ext cx="86" cy="247"/>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Oval 67"/>
            <p:cNvSpPr>
              <a:spLocks noChangeArrowheads="1"/>
            </p:cNvSpPr>
            <p:nvPr/>
          </p:nvSpPr>
          <p:spPr bwMode="auto">
            <a:xfrm>
              <a:off x="1804" y="3154"/>
              <a:ext cx="224" cy="200"/>
            </a:xfrm>
            <a:prstGeom prst="ellipse">
              <a:avLst/>
            </a:prstGeom>
            <a:gradFill rotWithShape="1">
              <a:gsLst>
                <a:gs pos="0">
                  <a:srgbClr val="0033CC">
                    <a:alpha val="73000"/>
                  </a:srgbClr>
                </a:gs>
                <a:gs pos="100000">
                  <a:schemeClr val="bg1">
                    <a:alpha val="14998"/>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lang="ja-JP" altLang="en-US" sz="1400"/>
            </a:p>
          </p:txBody>
        </p:sp>
        <p:pic>
          <p:nvPicPr>
            <p:cNvPr id="23" name="Picture 46" descr="vc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3" y="3211"/>
              <a:ext cx="26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68"/>
            <p:cNvSpPr>
              <a:spLocks noChangeArrowheads="1"/>
            </p:cNvSpPr>
            <p:nvPr/>
          </p:nvSpPr>
          <p:spPr bwMode="auto">
            <a:xfrm>
              <a:off x="1794" y="2967"/>
              <a:ext cx="224" cy="199"/>
            </a:xfrm>
            <a:prstGeom prst="ellipse">
              <a:avLst/>
            </a:prstGeom>
            <a:gradFill rotWithShape="1">
              <a:gsLst>
                <a:gs pos="0">
                  <a:srgbClr val="0033CC">
                    <a:alpha val="73000"/>
                  </a:srgbClr>
                </a:gs>
                <a:gs pos="100000">
                  <a:schemeClr val="bg1">
                    <a:alpha val="14998"/>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lang="ja-JP" altLang="en-US" sz="1400"/>
            </a:p>
          </p:txBody>
        </p:sp>
        <p:sp>
          <p:nvSpPr>
            <p:cNvPr id="25" name="Oval 69"/>
            <p:cNvSpPr>
              <a:spLocks noChangeArrowheads="1"/>
            </p:cNvSpPr>
            <p:nvPr/>
          </p:nvSpPr>
          <p:spPr bwMode="auto">
            <a:xfrm>
              <a:off x="1900" y="2765"/>
              <a:ext cx="224" cy="199"/>
            </a:xfrm>
            <a:prstGeom prst="ellipse">
              <a:avLst/>
            </a:prstGeom>
            <a:gradFill rotWithShape="1">
              <a:gsLst>
                <a:gs pos="0">
                  <a:srgbClr val="0033CC">
                    <a:alpha val="73000"/>
                  </a:srgbClr>
                </a:gs>
                <a:gs pos="100000">
                  <a:schemeClr val="bg1">
                    <a:alpha val="14998"/>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lang="ja-JP" altLang="en-US" sz="1400"/>
            </a:p>
          </p:txBody>
        </p:sp>
        <p:sp>
          <p:nvSpPr>
            <p:cNvPr id="26" name="Oval 71"/>
            <p:cNvSpPr>
              <a:spLocks noChangeArrowheads="1"/>
            </p:cNvSpPr>
            <p:nvPr/>
          </p:nvSpPr>
          <p:spPr bwMode="auto">
            <a:xfrm>
              <a:off x="2516" y="2788"/>
              <a:ext cx="204" cy="181"/>
            </a:xfrm>
            <a:prstGeom prst="ellipse">
              <a:avLst/>
            </a:prstGeom>
            <a:gradFill rotWithShape="1">
              <a:gsLst>
                <a:gs pos="0">
                  <a:srgbClr val="0033CC">
                    <a:alpha val="73000"/>
                  </a:srgbClr>
                </a:gs>
                <a:gs pos="100000">
                  <a:schemeClr val="bg1">
                    <a:alpha val="14998"/>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lang="ja-JP" altLang="en-US" sz="1400"/>
            </a:p>
          </p:txBody>
        </p:sp>
        <p:sp>
          <p:nvSpPr>
            <p:cNvPr id="27" name="Oval 72"/>
            <p:cNvSpPr>
              <a:spLocks noChangeArrowheads="1"/>
            </p:cNvSpPr>
            <p:nvPr/>
          </p:nvSpPr>
          <p:spPr bwMode="auto">
            <a:xfrm>
              <a:off x="2681" y="2957"/>
              <a:ext cx="224" cy="199"/>
            </a:xfrm>
            <a:prstGeom prst="ellipse">
              <a:avLst/>
            </a:prstGeom>
            <a:gradFill rotWithShape="1">
              <a:gsLst>
                <a:gs pos="0">
                  <a:srgbClr val="0033CC">
                    <a:alpha val="73000"/>
                  </a:srgbClr>
                </a:gs>
                <a:gs pos="100000">
                  <a:schemeClr val="bg1">
                    <a:alpha val="14998"/>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lang="ja-JP" altLang="en-US" sz="1400"/>
            </a:p>
          </p:txBody>
        </p:sp>
        <p:sp>
          <p:nvSpPr>
            <p:cNvPr id="28" name="Oval 73"/>
            <p:cNvSpPr>
              <a:spLocks noChangeArrowheads="1"/>
            </p:cNvSpPr>
            <p:nvPr/>
          </p:nvSpPr>
          <p:spPr bwMode="auto">
            <a:xfrm>
              <a:off x="2713" y="3154"/>
              <a:ext cx="224" cy="200"/>
            </a:xfrm>
            <a:prstGeom prst="ellipse">
              <a:avLst/>
            </a:prstGeom>
            <a:gradFill rotWithShape="1">
              <a:gsLst>
                <a:gs pos="0">
                  <a:srgbClr val="0033CC">
                    <a:alpha val="73000"/>
                  </a:srgbClr>
                </a:gs>
                <a:gs pos="100000">
                  <a:schemeClr val="bg1">
                    <a:alpha val="14998"/>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lang="ja-JP" altLang="en-US" sz="1400"/>
            </a:p>
          </p:txBody>
        </p:sp>
        <p:pic>
          <p:nvPicPr>
            <p:cNvPr id="29" name="Picture 42" descr="vc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846"/>
              <a:ext cx="26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3" descr="vc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7" y="3019"/>
              <a:ext cx="26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4" descr="vc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0" y="2726"/>
              <a:ext cx="264"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1" descr="vc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0" y="2827"/>
              <a:ext cx="26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0" descr="vc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 y="3028"/>
              <a:ext cx="26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5" descr="vc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3" y="3212"/>
              <a:ext cx="264"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 Box 13"/>
          <p:cNvSpPr txBox="1">
            <a:spLocks noChangeArrowheads="1"/>
          </p:cNvSpPr>
          <p:nvPr/>
        </p:nvSpPr>
        <p:spPr bwMode="auto">
          <a:xfrm>
            <a:off x="6017846" y="188641"/>
            <a:ext cx="2993216" cy="52322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50000"/>
              </a:spcBef>
              <a:buFontTx/>
              <a:buNone/>
            </a:pPr>
            <a:r>
              <a:rPr lang="en-US" altLang="ja-JP" sz="1400" b="1" dirty="0" smtClean="0">
                <a:solidFill>
                  <a:srgbClr val="FF0000"/>
                </a:solidFill>
                <a:ea typeface="HGP創英角ｺﾞｼｯｸUB" pitchFamily="50" charset="-128"/>
              </a:rPr>
              <a:t>For Panasonic Sales Company and Business Partner only</a:t>
            </a:r>
            <a:endParaRPr lang="ja-JP" altLang="en-US" sz="1400" b="1" dirty="0">
              <a:solidFill>
                <a:srgbClr val="FF0000"/>
              </a:solidFill>
              <a:ea typeface="HGP創英角ｺﾞｼｯｸUB" pitchFamily="50" charset="-128"/>
            </a:endParaRPr>
          </a:p>
        </p:txBody>
      </p:sp>
    </p:spTree>
    <p:extLst>
      <p:ext uri="{BB962C8B-B14F-4D97-AF65-F5344CB8AC3E}">
        <p14:creationId xmlns:p14="http://schemas.microsoft.com/office/powerpoint/2010/main" val="2615631879"/>
      </p:ext>
    </p:extLst>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 </a:t>
            </a:r>
            <a:r>
              <a:rPr lang="en-US" altLang="ja-JP" sz="1800" kern="0" dirty="0" smtClean="0">
                <a:latin typeface="Arial Black" panose="020B0A04020102020204" pitchFamily="34" charset="0"/>
              </a:rPr>
              <a:t>(Multi-point Connection AV Quality)</a:t>
            </a:r>
            <a:endParaRPr lang="de-DE" altLang="ja-JP" sz="1050" kern="0" dirty="0" smtClean="0">
              <a:latin typeface="Arial Black" panose="020B0A04020102020204" pitchFamily="34" charset="0"/>
            </a:endParaRPr>
          </a:p>
        </p:txBody>
      </p:sp>
      <p:sp>
        <p:nvSpPr>
          <p:cNvPr id="5" name="正方形/長方形 6"/>
          <p:cNvSpPr>
            <a:spLocks noChangeArrowheads="1"/>
          </p:cNvSpPr>
          <p:nvPr/>
        </p:nvSpPr>
        <p:spPr bwMode="auto">
          <a:xfrm>
            <a:off x="350838" y="826598"/>
            <a:ext cx="849153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22375" eaLnBrk="0" hangingPunct="0">
              <a:defRPr kumimoji="1">
                <a:solidFill>
                  <a:schemeClr val="tx1"/>
                </a:solidFill>
                <a:latin typeface="Arial" charset="0"/>
                <a:ea typeface="ＭＳ Ｐゴシック" charset="-128"/>
              </a:defRPr>
            </a:lvl1pPr>
            <a:lvl2pPr marL="742950" indent="-285750" defTabSz="1222375" eaLnBrk="0" hangingPunct="0">
              <a:defRPr kumimoji="1">
                <a:solidFill>
                  <a:schemeClr val="tx1"/>
                </a:solidFill>
                <a:latin typeface="Arial" charset="0"/>
                <a:ea typeface="ＭＳ Ｐゴシック" charset="-128"/>
              </a:defRPr>
            </a:lvl2pPr>
            <a:lvl3pPr marL="1143000" indent="-228600" defTabSz="1222375" eaLnBrk="0" hangingPunct="0">
              <a:defRPr kumimoji="1">
                <a:solidFill>
                  <a:schemeClr val="tx1"/>
                </a:solidFill>
                <a:latin typeface="Arial" charset="0"/>
                <a:ea typeface="ＭＳ Ｐゴシック" charset="-128"/>
              </a:defRPr>
            </a:lvl3pPr>
            <a:lvl4pPr marL="1600200" indent="-228600" defTabSz="1222375" eaLnBrk="0" hangingPunct="0">
              <a:defRPr kumimoji="1">
                <a:solidFill>
                  <a:schemeClr val="tx1"/>
                </a:solidFill>
                <a:latin typeface="Arial" charset="0"/>
                <a:ea typeface="ＭＳ Ｐゴシック" charset="-128"/>
              </a:defRPr>
            </a:lvl4pPr>
            <a:lvl5pPr marL="2057400" indent="-228600" defTabSz="1222375" eaLnBrk="0" hangingPunct="0">
              <a:defRPr kumimoji="1">
                <a:solidFill>
                  <a:schemeClr val="tx1"/>
                </a:solidFill>
                <a:latin typeface="Arial" charset="0"/>
                <a:ea typeface="ＭＳ Ｐゴシック" charset="-128"/>
              </a:defRPr>
            </a:lvl5pPr>
            <a:lvl6pPr marL="2514600" indent="-228600" defTabSz="1222375"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1222375"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1222375"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1222375"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lnSpc>
                <a:spcPts val="2700"/>
              </a:lnSpc>
              <a:spcAft>
                <a:spcPct val="10000"/>
              </a:spcAft>
              <a:buFont typeface="Wingdings" panose="05000000000000000000" pitchFamily="2" charset="2"/>
              <a:buChar char="n"/>
            </a:pPr>
            <a:r>
              <a:rPr lang="en-US" altLang="ja-JP" sz="1600" b="1" dirty="0">
                <a:ea typeface="HGP創英角ｺﾞｼｯｸUB" pitchFamily="50" charset="-128"/>
              </a:rPr>
              <a:t>HDVC core technology, AV-</a:t>
            </a:r>
            <a:r>
              <a:rPr lang="en-US" altLang="ja-JP" sz="1600" b="1" dirty="0" err="1">
                <a:ea typeface="HGP創英角ｺﾞｼｯｸUB" pitchFamily="50" charset="-128"/>
              </a:rPr>
              <a:t>QoS</a:t>
            </a:r>
            <a:r>
              <a:rPr lang="en-US" altLang="ja-JP" sz="1600" b="1" dirty="0">
                <a:ea typeface="HGP創英角ｺﾞｼｯｸUB" pitchFamily="50" charset="-128"/>
              </a:rPr>
              <a:t> works on multi-Points connection for better AV quality &amp; stable internet connection. </a:t>
            </a:r>
            <a:endParaRPr lang="ja-JP" altLang="en-US" sz="1600" b="1" dirty="0">
              <a:ea typeface="HGP創英角ｺﾞｼｯｸUB" pitchFamily="50" charset="-128"/>
            </a:endParaRPr>
          </a:p>
        </p:txBody>
      </p:sp>
      <p:sp>
        <p:nvSpPr>
          <p:cNvPr id="6" name="Text Box 5"/>
          <p:cNvSpPr txBox="1">
            <a:spLocks noChangeArrowheads="1"/>
          </p:cNvSpPr>
          <p:nvPr/>
        </p:nvSpPr>
        <p:spPr bwMode="auto">
          <a:xfrm>
            <a:off x="741588" y="1668463"/>
            <a:ext cx="798172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171450" indent="-171450" eaLnBrk="1" hangingPunct="1">
              <a:spcBef>
                <a:spcPct val="50000"/>
              </a:spcBef>
              <a:buFont typeface="Wingdings" panose="05000000000000000000" pitchFamily="2" charset="2"/>
              <a:buChar char="ü"/>
            </a:pPr>
            <a:r>
              <a:rPr lang="en-US" altLang="ja-JP" sz="1100" b="1" dirty="0">
                <a:ea typeface="HGP創英角ｺﾞｼｯｸUB" pitchFamily="50" charset="-128"/>
              </a:rPr>
              <a:t>Multi-Points connection software (MPCS) </a:t>
            </a:r>
            <a:r>
              <a:rPr lang="en-US" altLang="ja-JP" sz="1100" b="1" dirty="0" smtClean="0">
                <a:ea typeface="HGP創英角ｺﾞｼｯｸUB" pitchFamily="50" charset="-128"/>
              </a:rPr>
              <a:t>Ver.2.0/2.1 </a:t>
            </a:r>
            <a:r>
              <a:rPr lang="en-US" altLang="ja-JP" sz="1100" b="1" dirty="0">
                <a:ea typeface="HGP創英角ｺﾞｼｯｸUB" pitchFamily="50" charset="-128"/>
              </a:rPr>
              <a:t>supports dual networks. IP mode and NAT traversal mode works simultaneously. AV-</a:t>
            </a:r>
            <a:r>
              <a:rPr lang="en-US" altLang="ja-JP" sz="1100" b="1" dirty="0" err="1">
                <a:ea typeface="HGP創英角ｺﾞｼｯｸUB" pitchFamily="50" charset="-128"/>
              </a:rPr>
              <a:t>QoS</a:t>
            </a:r>
            <a:r>
              <a:rPr lang="en-US" altLang="ja-JP" sz="1100" b="1" dirty="0">
                <a:ea typeface="HGP創英角ｺﾞｼｯｸUB" pitchFamily="50" charset="-128"/>
              </a:rPr>
              <a:t> works on both networks.</a:t>
            </a:r>
            <a:endParaRPr lang="ja-JP" altLang="en-US" sz="1100" b="1" dirty="0">
              <a:ea typeface="HGP創英角ｺﾞｼｯｸUB" pitchFamily="50" charset="-128"/>
            </a:endParaRPr>
          </a:p>
        </p:txBody>
      </p:sp>
      <p:pic>
        <p:nvPicPr>
          <p:cNvPr id="7"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5019675"/>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3100388"/>
            <a:ext cx="1152525"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4981575"/>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4"/>
          <p:cNvSpPr>
            <a:spLocks noChangeShapeType="1"/>
          </p:cNvSpPr>
          <p:nvPr/>
        </p:nvSpPr>
        <p:spPr bwMode="auto">
          <a:xfrm flipV="1">
            <a:off x="1079500" y="4427538"/>
            <a:ext cx="476250" cy="646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p>
        </p:txBody>
      </p:sp>
      <p:sp>
        <p:nvSpPr>
          <p:cNvPr id="11" name="Line 16"/>
          <p:cNvSpPr>
            <a:spLocks noChangeShapeType="1"/>
          </p:cNvSpPr>
          <p:nvPr/>
        </p:nvSpPr>
        <p:spPr bwMode="auto">
          <a:xfrm>
            <a:off x="2139950" y="4537075"/>
            <a:ext cx="0" cy="4762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p>
        </p:txBody>
      </p:sp>
      <p:pic>
        <p:nvPicPr>
          <p:cNvPr id="12"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304006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9"/>
          <p:cNvSpPr>
            <a:spLocks noChangeShapeType="1"/>
          </p:cNvSpPr>
          <p:nvPr/>
        </p:nvSpPr>
        <p:spPr bwMode="auto">
          <a:xfrm>
            <a:off x="1628775" y="3281363"/>
            <a:ext cx="0" cy="219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p>
        </p:txBody>
      </p:sp>
      <p:sp>
        <p:nvSpPr>
          <p:cNvPr id="14" name="Line 20"/>
          <p:cNvSpPr>
            <a:spLocks noChangeShapeType="1"/>
          </p:cNvSpPr>
          <p:nvPr/>
        </p:nvSpPr>
        <p:spPr bwMode="auto">
          <a:xfrm>
            <a:off x="2600325" y="3290888"/>
            <a:ext cx="0" cy="219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p>
        </p:txBody>
      </p:sp>
      <p:sp>
        <p:nvSpPr>
          <p:cNvPr id="16" name="Rectangle 22"/>
          <p:cNvSpPr>
            <a:spLocks noChangeArrowheads="1"/>
          </p:cNvSpPr>
          <p:nvPr/>
        </p:nvSpPr>
        <p:spPr bwMode="auto">
          <a:xfrm>
            <a:off x="849150" y="2591828"/>
            <a:ext cx="1331913" cy="71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Multi-Points</a:t>
            </a:r>
          </a:p>
          <a:p>
            <a:pPr algn="ctr" eaLnBrk="1" hangingPunct="1"/>
            <a:r>
              <a:rPr lang="en-US" altLang="ja-JP" sz="900" b="1" dirty="0" smtClean="0">
                <a:latin typeface="Arial" panose="020B0604020202020204" pitchFamily="34" charset="0"/>
                <a:ea typeface="HGP創英角ｺﾞｼｯｸUB" pitchFamily="50" charset="-128"/>
                <a:cs typeface="Arial" panose="020B0604020202020204" pitchFamily="34" charset="0"/>
              </a:rPr>
              <a:t>Connection Software</a:t>
            </a:r>
            <a:endParaRPr lang="en-US" altLang="ja-JP" sz="900" b="1" dirty="0">
              <a:latin typeface="Arial" panose="020B0604020202020204" pitchFamily="34" charset="0"/>
              <a:ea typeface="HGP創英角ｺﾞｼｯｸUB" pitchFamily="50" charset="-128"/>
              <a:cs typeface="Arial" panose="020B0604020202020204" pitchFamily="34" charset="0"/>
            </a:endParaRPr>
          </a:p>
          <a:p>
            <a:pPr algn="ctr" eaLnBrk="1" hangingPunct="1"/>
            <a:r>
              <a:rPr lang="ja-JP" altLang="en-US" sz="900" b="1" dirty="0">
                <a:latin typeface="Arial" panose="020B0604020202020204" pitchFamily="34" charset="0"/>
                <a:ea typeface="HGP創英角ｺﾞｼｯｸUB" pitchFamily="50" charset="-128"/>
                <a:cs typeface="Arial" panose="020B0604020202020204" pitchFamily="34" charset="0"/>
              </a:rPr>
              <a:t>（</a:t>
            </a:r>
            <a:r>
              <a:rPr lang="en-US" altLang="ja-JP" sz="900" b="1" dirty="0">
                <a:latin typeface="Arial" panose="020B0604020202020204" pitchFamily="34" charset="0"/>
                <a:ea typeface="HGP創英角ｺﾞｼｯｸUB" pitchFamily="50" charset="-128"/>
                <a:cs typeface="Arial" panose="020B0604020202020204" pitchFamily="34" charset="0"/>
              </a:rPr>
              <a:t>MPCS</a:t>
            </a:r>
            <a:r>
              <a:rPr lang="ja-JP" altLang="en-US" sz="900" b="1" dirty="0">
                <a:latin typeface="Arial" panose="020B0604020202020204" pitchFamily="34" charset="0"/>
                <a:ea typeface="HGP創英角ｺﾞｼｯｸUB" pitchFamily="50" charset="-128"/>
                <a:cs typeface="Arial" panose="020B0604020202020204" pitchFamily="34" charset="0"/>
              </a:rPr>
              <a:t>）</a:t>
            </a:r>
          </a:p>
        </p:txBody>
      </p:sp>
      <p:sp>
        <p:nvSpPr>
          <p:cNvPr id="17" name="Rectangle 23"/>
          <p:cNvSpPr>
            <a:spLocks noChangeArrowheads="1"/>
          </p:cNvSpPr>
          <p:nvPr/>
        </p:nvSpPr>
        <p:spPr bwMode="auto">
          <a:xfrm>
            <a:off x="1657350" y="5367338"/>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HDVC</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sp>
        <p:nvSpPr>
          <p:cNvPr id="18" name="Text Box 27"/>
          <p:cNvSpPr txBox="1">
            <a:spLocks noChangeArrowheads="1"/>
          </p:cNvSpPr>
          <p:nvPr/>
        </p:nvSpPr>
        <p:spPr bwMode="auto">
          <a:xfrm>
            <a:off x="263525" y="5961971"/>
            <a:ext cx="8731983" cy="45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10800" rIns="18000" bIns="1080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b="1" dirty="0">
                <a:solidFill>
                  <a:srgbClr val="FF3300"/>
                </a:solidFill>
                <a:ea typeface="HGP創英角ｺﾞｼｯｸUB" pitchFamily="50" charset="-128"/>
              </a:rPr>
              <a:t>This function works together with MPCS </a:t>
            </a:r>
            <a:r>
              <a:rPr lang="en-US" altLang="ja-JP" sz="1000" b="1" dirty="0" smtClean="0">
                <a:solidFill>
                  <a:srgbClr val="FF3300"/>
                </a:solidFill>
                <a:ea typeface="HGP創英角ｺﾞｼｯｸUB" pitchFamily="50" charset="-128"/>
              </a:rPr>
              <a:t>Ver.2.0/2.1 </a:t>
            </a:r>
            <a:r>
              <a:rPr lang="en-US" altLang="ja-JP" sz="1000" b="1" dirty="0">
                <a:solidFill>
                  <a:srgbClr val="FF3300"/>
                </a:solidFill>
                <a:ea typeface="HGP創英角ｺﾞｼｯｸUB" pitchFamily="50" charset="-128"/>
              </a:rPr>
              <a:t>and HDVC </a:t>
            </a:r>
            <a:r>
              <a:rPr lang="en-US" altLang="ja-JP" sz="1000" b="1" dirty="0" smtClean="0">
                <a:solidFill>
                  <a:srgbClr val="FF3300"/>
                </a:solidFill>
                <a:ea typeface="HGP創英角ｺﾞｼｯｸUB" pitchFamily="50" charset="-128"/>
              </a:rPr>
              <a:t>ver.3.1 onward, and </a:t>
            </a:r>
            <a:r>
              <a:rPr lang="en-US" altLang="ja-JP" sz="1000" b="1" dirty="0">
                <a:solidFill>
                  <a:srgbClr val="FF3300"/>
                </a:solidFill>
                <a:ea typeface="HGP創英角ｺﾞｼｯｸUB" pitchFamily="50" charset="-128"/>
              </a:rPr>
              <a:t>won’t work at combination use of HDVC mobile Ver.1.0 nor HDVC Ver.3.0 (or earlier version).</a:t>
            </a:r>
          </a:p>
          <a:p>
            <a:pPr eaLnBrk="1" hangingPunct="1"/>
            <a:r>
              <a:rPr lang="en-US" altLang="ja-JP" sz="800" dirty="0">
                <a:solidFill>
                  <a:srgbClr val="FF3300"/>
                </a:solidFill>
                <a:ea typeface="HGP創英角ｺﾞｼｯｸUB" pitchFamily="50" charset="-128"/>
              </a:rPr>
              <a:t>  Note  FIR </a:t>
            </a:r>
            <a:r>
              <a:rPr lang="en-US" altLang="ja-JP" sz="800" dirty="0" err="1">
                <a:solidFill>
                  <a:srgbClr val="FF3300"/>
                </a:solidFill>
                <a:ea typeface="HGP創英角ｺﾞｼｯｸUB" pitchFamily="50" charset="-128"/>
              </a:rPr>
              <a:t>QoS</a:t>
            </a:r>
            <a:r>
              <a:rPr lang="en-US" altLang="ja-JP" sz="800" dirty="0">
                <a:solidFill>
                  <a:srgbClr val="FF3300"/>
                </a:solidFill>
                <a:ea typeface="HGP創英角ｺﾞｼｯｸUB" pitchFamily="50" charset="-128"/>
              </a:rPr>
              <a:t> control will be applied at combination use of </a:t>
            </a:r>
            <a:r>
              <a:rPr lang="en-US" altLang="en-US" sz="800" dirty="0">
                <a:solidFill>
                  <a:srgbClr val="FF3300"/>
                </a:solidFill>
                <a:ea typeface="HGP創英角ｺﾞｼｯｸUB" pitchFamily="50" charset="-128"/>
              </a:rPr>
              <a:t>HDVC mobile Ver.1.0 or HDVC Ver.3.0 (or earlier version)</a:t>
            </a:r>
            <a:r>
              <a:rPr lang="en-US" altLang="ja-JP" sz="800" dirty="0">
                <a:solidFill>
                  <a:srgbClr val="FF3300"/>
                </a:solidFill>
                <a:ea typeface="HGP創英角ｺﾞｼｯｸUB" pitchFamily="50" charset="-128"/>
              </a:rPr>
              <a:t>.</a:t>
            </a:r>
            <a:endParaRPr lang="ja-JP" altLang="en-US" sz="800" dirty="0">
              <a:solidFill>
                <a:srgbClr val="FF3300"/>
              </a:solidFill>
              <a:ea typeface="HGP創英角ｺﾞｼｯｸUB" pitchFamily="50" charset="-128"/>
            </a:endParaRPr>
          </a:p>
        </p:txBody>
      </p:sp>
      <p:sp>
        <p:nvSpPr>
          <p:cNvPr id="19" name="Text Box 29"/>
          <p:cNvSpPr txBox="1">
            <a:spLocks noChangeArrowheads="1"/>
          </p:cNvSpPr>
          <p:nvPr/>
        </p:nvSpPr>
        <p:spPr bwMode="auto">
          <a:xfrm>
            <a:off x="6487362" y="3064850"/>
            <a:ext cx="2245603" cy="80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10800" rIns="18000" bIns="1080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en-US" altLang="ja-JP" sz="1100" b="1" dirty="0">
                <a:solidFill>
                  <a:srgbClr val="0000FF"/>
                </a:solidFill>
                <a:latin typeface="Arial" panose="020B0604020202020204" pitchFamily="34" charset="0"/>
                <a:cs typeface="Arial" panose="020B0604020202020204" pitchFamily="34" charset="0"/>
              </a:rPr>
              <a:t>&lt;Bandwidth Estimation&gt;</a:t>
            </a:r>
            <a:r>
              <a:rPr kumimoji="0" lang="ja-JP" altLang="en-US" sz="1050" b="1" dirty="0">
                <a:solidFill>
                  <a:srgbClr val="0000FF"/>
                </a:solidFill>
                <a:latin typeface="Arial" panose="020B0604020202020204" pitchFamily="34" charset="0"/>
                <a:cs typeface="Arial" panose="020B0604020202020204" pitchFamily="34" charset="0"/>
              </a:rPr>
              <a:t/>
            </a:r>
            <a:br>
              <a:rPr kumimoji="0" lang="ja-JP" altLang="en-US" sz="1050" b="1" dirty="0">
                <a:solidFill>
                  <a:srgbClr val="0000FF"/>
                </a:solidFill>
                <a:latin typeface="Arial" panose="020B0604020202020204" pitchFamily="34" charset="0"/>
                <a:cs typeface="Arial" panose="020B0604020202020204" pitchFamily="34" charset="0"/>
              </a:rPr>
            </a:br>
            <a:endParaRPr kumimoji="0" lang="en-US" altLang="ja-JP" sz="1050" b="1" dirty="0" smtClean="0">
              <a:solidFill>
                <a:srgbClr val="0000FF"/>
              </a:solidFill>
              <a:latin typeface="Arial" panose="020B0604020202020204" pitchFamily="34" charset="0"/>
              <a:cs typeface="Arial" panose="020B0604020202020204" pitchFamily="34" charset="0"/>
            </a:endParaRPr>
          </a:p>
          <a:p>
            <a:pPr eaLnBrk="1" hangingPunct="1"/>
            <a:r>
              <a:rPr kumimoji="0" lang="en-US" altLang="ja-JP" sz="1000" b="1" dirty="0" smtClean="0">
                <a:latin typeface="Arial" panose="020B0604020202020204" pitchFamily="34" charset="0"/>
                <a:cs typeface="Arial" panose="020B0604020202020204" pitchFamily="34" charset="0"/>
              </a:rPr>
              <a:t>This </a:t>
            </a:r>
            <a:r>
              <a:rPr kumimoji="0" lang="en-US" altLang="ja-JP" sz="1000" b="1" dirty="0">
                <a:latin typeface="Arial" panose="020B0604020202020204" pitchFamily="34" charset="0"/>
                <a:cs typeface="Arial" panose="020B0604020202020204" pitchFamily="34" charset="0"/>
              </a:rPr>
              <a:t>is a core technology to prevent packet loss and to minimize AV data cut-off nor block noise.</a:t>
            </a:r>
            <a:endParaRPr kumimoji="0" lang="ja-JP" altLang="en-US" sz="1000" b="1" dirty="0">
              <a:latin typeface="Arial" panose="020B0604020202020204" pitchFamily="34" charset="0"/>
              <a:cs typeface="Arial" panose="020B0604020202020204" pitchFamily="34" charset="0"/>
            </a:endParaRPr>
          </a:p>
        </p:txBody>
      </p:sp>
      <p:sp>
        <p:nvSpPr>
          <p:cNvPr id="20" name="Text Box 30"/>
          <p:cNvSpPr txBox="1">
            <a:spLocks noChangeArrowheads="1"/>
          </p:cNvSpPr>
          <p:nvPr/>
        </p:nvSpPr>
        <p:spPr bwMode="auto">
          <a:xfrm>
            <a:off x="3849688" y="2533650"/>
            <a:ext cx="4873625" cy="276999"/>
          </a:xfrm>
          <a:prstGeom prst="rect">
            <a:avLst/>
          </a:prstGeom>
          <a:solidFill>
            <a:schemeClr val="bg2"/>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200" b="1">
                <a:ea typeface="HGP創英角ｺﾞｼｯｸUB" pitchFamily="50" charset="-128"/>
              </a:rPr>
              <a:t>AV-QoS Technology</a:t>
            </a:r>
            <a:endParaRPr lang="ja-JP" altLang="en-US" sz="1200" b="1">
              <a:ea typeface="HGP創英角ｺﾞｼｯｸUB" pitchFamily="50" charset="-128"/>
            </a:endParaRPr>
          </a:p>
        </p:txBody>
      </p:sp>
      <p:sp>
        <p:nvSpPr>
          <p:cNvPr id="21" name="Text Box 31"/>
          <p:cNvSpPr txBox="1">
            <a:spLocks noChangeArrowheads="1"/>
          </p:cNvSpPr>
          <p:nvPr/>
        </p:nvSpPr>
        <p:spPr bwMode="auto">
          <a:xfrm>
            <a:off x="3873628" y="5132505"/>
            <a:ext cx="4859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800" b="1" dirty="0">
                <a:solidFill>
                  <a:srgbClr val="FF0000"/>
                </a:solidFill>
              </a:rPr>
              <a:t>Note</a:t>
            </a:r>
            <a:r>
              <a:rPr lang="en-US" altLang="ja-JP" sz="800" dirty="0"/>
              <a:t>  Although HDVC </a:t>
            </a:r>
            <a:r>
              <a:rPr lang="en-US" altLang="ja-JP" sz="800" dirty="0" err="1"/>
              <a:t>QoS</a:t>
            </a:r>
            <a:r>
              <a:rPr lang="en-US" altLang="ja-JP" sz="800" dirty="0"/>
              <a:t> applies FEC as packet loss recovery technology, this FEC won’t be applied for multi-points connection (MPCS) in order to improve AV quality at lower bandwidth operation. </a:t>
            </a:r>
          </a:p>
          <a:p>
            <a:pPr eaLnBrk="1" hangingPunct="1">
              <a:spcBef>
                <a:spcPct val="50000"/>
              </a:spcBef>
            </a:pPr>
            <a:r>
              <a:rPr lang="en-US" altLang="ja-JP" sz="800" b="1" dirty="0">
                <a:solidFill>
                  <a:srgbClr val="FF0000"/>
                </a:solidFill>
              </a:rPr>
              <a:t>Note </a:t>
            </a:r>
            <a:r>
              <a:rPr lang="en-US" altLang="ja-JP" sz="800" dirty="0"/>
              <a:t> MPCS TX resolution and frame rate is fixed, and it controls AV quality based on bandwidth.</a:t>
            </a:r>
            <a:endParaRPr lang="ja-JP" altLang="en-US" sz="800" dirty="0"/>
          </a:p>
        </p:txBody>
      </p:sp>
      <p:sp>
        <p:nvSpPr>
          <p:cNvPr id="22" name="Rectangle 42"/>
          <p:cNvSpPr>
            <a:spLocks noChangeArrowheads="1"/>
          </p:cNvSpPr>
          <p:nvPr/>
        </p:nvSpPr>
        <p:spPr bwMode="auto">
          <a:xfrm>
            <a:off x="501650" y="5383213"/>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HDVC</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pic>
        <p:nvPicPr>
          <p:cNvPr id="23"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588" y="5011738"/>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45"/>
          <p:cNvSpPr>
            <a:spLocks noChangeArrowheads="1"/>
          </p:cNvSpPr>
          <p:nvPr/>
        </p:nvSpPr>
        <p:spPr bwMode="auto">
          <a:xfrm>
            <a:off x="2687638" y="5368925"/>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HDVC</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sp>
        <p:nvSpPr>
          <p:cNvPr id="25" name="Line 46"/>
          <p:cNvSpPr>
            <a:spLocks noChangeShapeType="1"/>
          </p:cNvSpPr>
          <p:nvPr/>
        </p:nvSpPr>
        <p:spPr bwMode="auto">
          <a:xfrm flipH="1" flipV="1">
            <a:off x="2836863" y="4383088"/>
            <a:ext cx="411162" cy="646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p>
        </p:txBody>
      </p:sp>
      <p:sp>
        <p:nvSpPr>
          <p:cNvPr id="26" name="Cloud"/>
          <p:cNvSpPr>
            <a:spLocks noChangeAspect="1" noEditPoints="1" noChangeArrowheads="1"/>
          </p:cNvSpPr>
          <p:nvPr/>
        </p:nvSpPr>
        <p:spPr bwMode="auto">
          <a:xfrm>
            <a:off x="915988" y="3740150"/>
            <a:ext cx="2368550" cy="987425"/>
          </a:xfrm>
          <a:custGeom>
            <a:avLst/>
            <a:gdLst>
              <a:gd name="T0" fmla="*/ 7347 w 21600"/>
              <a:gd name="T1" fmla="*/ 493713 h 21600"/>
              <a:gd name="T2" fmla="*/ 1184275 w 21600"/>
              <a:gd name="T3" fmla="*/ 986374 h 21600"/>
              <a:gd name="T4" fmla="*/ 2366576 w 21600"/>
              <a:gd name="T5" fmla="*/ 493713 h 21600"/>
              <a:gd name="T6" fmla="*/ 1184275 w 21600"/>
              <a:gd name="T7" fmla="*/ 5645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00FF00"/>
              </a:gs>
            </a:gsLst>
            <a:path path="rect">
              <a:fillToRect l="50000" t="50000" r="50000" b="50000"/>
            </a:path>
          </a:gradFill>
          <a:ln w="12700">
            <a:solidFill>
              <a:srgbClr val="008000"/>
            </a:solidFill>
            <a:miter lim="800000"/>
            <a:headEnd/>
            <a:tailEnd/>
          </a:ln>
          <a:effectLst>
            <a:outerShdw dist="107763" dir="2700000" algn="ctr" rotWithShape="0">
              <a:srgbClr val="808080"/>
            </a:outerShdw>
          </a:effec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endParaRPr lang="en-US" altLang="ja-JP" sz="1050">
              <a:latin typeface="Arial Narrow" pitchFamily="34" charset="0"/>
              <a:ea typeface="HGP創英角ｺﾞｼｯｸUB" pitchFamily="50" charset="-128"/>
            </a:endParaRPr>
          </a:p>
          <a:p>
            <a:pPr algn="ctr" eaLnBrk="1" hangingPunct="1"/>
            <a:endParaRPr lang="ja-JP" altLang="en-US" sz="700">
              <a:latin typeface="Arial Narrow" pitchFamily="34" charset="0"/>
              <a:ea typeface="HGP創英角ｺﾞｼｯｸUB" pitchFamily="50" charset="-128"/>
            </a:endParaRPr>
          </a:p>
        </p:txBody>
      </p:sp>
      <p:sp>
        <p:nvSpPr>
          <p:cNvPr id="27" name="Line 13"/>
          <p:cNvSpPr>
            <a:spLocks noChangeShapeType="1"/>
          </p:cNvSpPr>
          <p:nvPr/>
        </p:nvSpPr>
        <p:spPr bwMode="auto">
          <a:xfrm>
            <a:off x="2076450" y="3506788"/>
            <a:ext cx="0" cy="25717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p>
        </p:txBody>
      </p:sp>
      <p:sp>
        <p:nvSpPr>
          <p:cNvPr id="28" name="Line 18"/>
          <p:cNvSpPr>
            <a:spLocks noChangeShapeType="1"/>
          </p:cNvSpPr>
          <p:nvPr/>
        </p:nvSpPr>
        <p:spPr bwMode="auto">
          <a:xfrm>
            <a:off x="1484313" y="3505200"/>
            <a:ext cx="11826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p>
        </p:txBody>
      </p:sp>
      <p:sp>
        <p:nvSpPr>
          <p:cNvPr id="29" name="Rectangle 24"/>
          <p:cNvSpPr>
            <a:spLocks noChangeArrowheads="1"/>
          </p:cNvSpPr>
          <p:nvPr/>
        </p:nvSpPr>
        <p:spPr bwMode="auto">
          <a:xfrm>
            <a:off x="1463675" y="3794125"/>
            <a:ext cx="126682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a:latin typeface="Arial Narrow" pitchFamily="34" charset="0"/>
                <a:ea typeface="HGP創英角ｺﾞｼｯｸUB" pitchFamily="50" charset="-128"/>
              </a:rPr>
              <a:t>Intranet/VPN</a:t>
            </a:r>
          </a:p>
        </p:txBody>
      </p:sp>
      <p:sp>
        <p:nvSpPr>
          <p:cNvPr id="30" name="Text Box 4"/>
          <p:cNvSpPr txBox="1">
            <a:spLocks noChangeArrowheads="1"/>
          </p:cNvSpPr>
          <p:nvPr/>
        </p:nvSpPr>
        <p:spPr bwMode="auto">
          <a:xfrm>
            <a:off x="1001713" y="4057650"/>
            <a:ext cx="2212975" cy="19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eaLnBrk="0" hangingPunct="0">
              <a:defRPr kumimoji="1">
                <a:solidFill>
                  <a:schemeClr val="tx1"/>
                </a:solidFill>
                <a:latin typeface="Arial" charset="0"/>
                <a:ea typeface="ＭＳ Ｐゴシック" charset="-128"/>
              </a:defRPr>
            </a:lvl1pPr>
            <a:lvl2pPr marL="915988" indent="-285750" eaLnBrk="0" hangingPunct="0">
              <a:defRPr kumimoji="1">
                <a:solidFill>
                  <a:schemeClr val="tx1"/>
                </a:solidFill>
                <a:latin typeface="Arial" charset="0"/>
                <a:ea typeface="ＭＳ Ｐゴシック" charset="-128"/>
              </a:defRPr>
            </a:lvl2pPr>
            <a:lvl3pPr marL="1323975" indent="-228600" eaLnBrk="0" hangingPunct="0">
              <a:defRPr kumimoji="1">
                <a:solidFill>
                  <a:schemeClr val="tx1"/>
                </a:solidFill>
                <a:latin typeface="Arial" charset="0"/>
                <a:ea typeface="ＭＳ Ｐゴシック" charset="-128"/>
              </a:defRPr>
            </a:lvl3pPr>
            <a:lvl4pPr marL="1731963" indent="-228600" eaLnBrk="0" hangingPunct="0">
              <a:defRPr kumimoji="1">
                <a:solidFill>
                  <a:schemeClr val="tx1"/>
                </a:solidFill>
                <a:latin typeface="Arial" charset="0"/>
                <a:ea typeface="ＭＳ Ｐゴシック" charset="-128"/>
              </a:defRPr>
            </a:lvl4pPr>
            <a:lvl5pPr marL="2139950" indent="-228600" eaLnBrk="0" hangingPunct="0">
              <a:defRPr kumimoji="1">
                <a:solidFill>
                  <a:schemeClr val="tx1"/>
                </a:solidFill>
                <a:latin typeface="Arial" charset="0"/>
                <a:ea typeface="ＭＳ Ｐゴシック" charset="-128"/>
              </a:defRPr>
            </a:lvl5pPr>
            <a:lvl6pPr marL="2597150" indent="-228600" eaLnBrk="0" fontAlgn="base" hangingPunct="0">
              <a:spcBef>
                <a:spcPct val="0"/>
              </a:spcBef>
              <a:spcAft>
                <a:spcPct val="0"/>
              </a:spcAft>
              <a:defRPr kumimoji="1">
                <a:solidFill>
                  <a:schemeClr val="tx1"/>
                </a:solidFill>
                <a:latin typeface="Arial" charset="0"/>
                <a:ea typeface="ＭＳ Ｐゴシック" charset="-128"/>
              </a:defRPr>
            </a:lvl6pPr>
            <a:lvl7pPr marL="3054350" indent="-228600" eaLnBrk="0" fontAlgn="base" hangingPunct="0">
              <a:spcBef>
                <a:spcPct val="0"/>
              </a:spcBef>
              <a:spcAft>
                <a:spcPct val="0"/>
              </a:spcAft>
              <a:defRPr kumimoji="1">
                <a:solidFill>
                  <a:schemeClr val="tx1"/>
                </a:solidFill>
                <a:latin typeface="Arial" charset="0"/>
                <a:ea typeface="ＭＳ Ｐゴシック" charset="-128"/>
              </a:defRPr>
            </a:lvl7pPr>
            <a:lvl8pPr marL="3511550" indent="-228600" eaLnBrk="0" fontAlgn="base" hangingPunct="0">
              <a:spcBef>
                <a:spcPct val="0"/>
              </a:spcBef>
              <a:spcAft>
                <a:spcPct val="0"/>
              </a:spcAft>
              <a:defRPr kumimoji="1">
                <a:solidFill>
                  <a:schemeClr val="tx1"/>
                </a:solidFill>
                <a:latin typeface="Arial" charset="0"/>
                <a:ea typeface="ＭＳ Ｐゴシック" charset="-128"/>
              </a:defRPr>
            </a:lvl8pPr>
            <a:lvl9pPr marL="396875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a:latin typeface="Arial Narrow" pitchFamily="34" charset="0"/>
                <a:ea typeface="HGP創英角ｺﾞｼｯｸUB" pitchFamily="50" charset="-128"/>
              </a:rPr>
              <a:t>HDVC Easy Connection Service</a:t>
            </a:r>
          </a:p>
        </p:txBody>
      </p:sp>
      <p:sp>
        <p:nvSpPr>
          <p:cNvPr id="31" name="WordArt 49"/>
          <p:cNvSpPr>
            <a:spLocks noChangeArrowheads="1" noChangeShapeType="1" noTextEdit="1"/>
          </p:cNvSpPr>
          <p:nvPr/>
        </p:nvSpPr>
        <p:spPr bwMode="auto">
          <a:xfrm>
            <a:off x="1465263" y="4292600"/>
            <a:ext cx="1295400" cy="206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ja-JP" sz="2400" b="1" kern="10">
                <a:solidFill>
                  <a:srgbClr val="0000FF"/>
                </a:solidFill>
                <a:effectLst>
                  <a:outerShdw dist="45791" dir="2021404" algn="ctr" rotWithShape="0">
                    <a:srgbClr val="B2B2B2">
                      <a:alpha val="79999"/>
                    </a:srgbClr>
                  </a:outerShdw>
                </a:effectLst>
                <a:latin typeface="Arial Narrow"/>
              </a:rPr>
              <a:t>NAT Traversal Service</a:t>
            </a:r>
            <a:endParaRPr lang="ja-JP" altLang="en-US" sz="2400" b="1" kern="10">
              <a:solidFill>
                <a:srgbClr val="0000FF"/>
              </a:solidFill>
              <a:effectLst>
                <a:outerShdw dist="45791" dir="2021404" algn="ctr" rotWithShape="0">
                  <a:srgbClr val="B2B2B2">
                    <a:alpha val="79999"/>
                  </a:srgbClr>
                </a:outerShdw>
              </a:effectLst>
              <a:latin typeface="Arial Narrow"/>
            </a:endParaRPr>
          </a:p>
        </p:txBody>
      </p:sp>
      <p:grpSp>
        <p:nvGrpSpPr>
          <p:cNvPr id="32" name="Group 61"/>
          <p:cNvGrpSpPr>
            <a:grpSpLocks/>
          </p:cNvGrpSpPr>
          <p:nvPr/>
        </p:nvGrpSpPr>
        <p:grpSpPr bwMode="auto">
          <a:xfrm>
            <a:off x="3942600" y="3038475"/>
            <a:ext cx="2613025" cy="2043113"/>
            <a:chOff x="2262" y="1914"/>
            <a:chExt cx="1646" cy="1287"/>
          </a:xfrm>
        </p:grpSpPr>
        <p:pic>
          <p:nvPicPr>
            <p:cNvPr id="3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2" y="1914"/>
              <a:ext cx="1603" cy="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51"/>
            <p:cNvSpPr>
              <a:spLocks noChangeArrowheads="1"/>
            </p:cNvSpPr>
            <p:nvPr/>
          </p:nvSpPr>
          <p:spPr bwMode="auto">
            <a:xfrm rot="5400000" flipV="1">
              <a:off x="2142" y="2678"/>
              <a:ext cx="552" cy="136"/>
            </a:xfrm>
            <a:prstGeom prst="hexagon">
              <a:avLst>
                <a:gd name="adj" fmla="val 42636"/>
                <a:gd name="vf" fmla="val 115470"/>
              </a:avLst>
            </a:prstGeom>
            <a:solidFill>
              <a:srgbClr val="88888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400" b="1">
                  <a:solidFill>
                    <a:schemeClr val="bg1"/>
                  </a:solidFill>
                  <a:latin typeface="Arial Narrow" pitchFamily="34" charset="0"/>
                </a:rPr>
                <a:t>Available Bandwidth</a:t>
              </a:r>
            </a:p>
          </p:txBody>
        </p:sp>
        <p:sp>
          <p:nvSpPr>
            <p:cNvPr id="35" name="Rectangle 52"/>
            <p:cNvSpPr>
              <a:spLocks noChangeArrowheads="1"/>
            </p:cNvSpPr>
            <p:nvPr/>
          </p:nvSpPr>
          <p:spPr bwMode="auto">
            <a:xfrm>
              <a:off x="2948" y="2828"/>
              <a:ext cx="328" cy="108"/>
            </a:xfrm>
            <a:prstGeom prst="rect">
              <a:avLst/>
            </a:prstGeom>
            <a:solidFill>
              <a:srgbClr val="50969A"/>
            </a:solidFill>
            <a:ln>
              <a:noFill/>
            </a:ln>
            <a:effectLst/>
            <a:extLst>
              <a:ext uri="{91240B29-F687-4F45-9708-019B960494DF}">
                <a14:hiddenLine xmlns:a14="http://schemas.microsoft.com/office/drawing/2010/main" w="9525">
                  <a:solidFill>
                    <a:srgbClr val="7DC1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500" b="1">
                  <a:solidFill>
                    <a:schemeClr val="bg1"/>
                  </a:solidFill>
                  <a:latin typeface="Arial Narrow" pitchFamily="34" charset="0"/>
                </a:rPr>
                <a:t>With control</a:t>
              </a:r>
            </a:p>
          </p:txBody>
        </p:sp>
        <p:sp>
          <p:nvSpPr>
            <p:cNvPr id="36" name="Rectangle 53"/>
            <p:cNvSpPr>
              <a:spLocks noChangeArrowheads="1"/>
            </p:cNvSpPr>
            <p:nvPr/>
          </p:nvSpPr>
          <p:spPr bwMode="auto">
            <a:xfrm>
              <a:off x="3292" y="2824"/>
              <a:ext cx="440" cy="1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pPr>
              <a:r>
                <a:rPr lang="en-US" altLang="ja-JP" sz="300" b="1">
                  <a:solidFill>
                    <a:srgbClr val="777777"/>
                  </a:solidFill>
                  <a:latin typeface="Arial Narrow" pitchFamily="34" charset="0"/>
                </a:rPr>
                <a:t>Adjust TX data Rate </a:t>
              </a:r>
            </a:p>
            <a:p>
              <a:pPr algn="ctr" eaLnBrk="1" hangingPunct="1">
                <a:lnSpc>
                  <a:spcPct val="80000"/>
                </a:lnSpc>
              </a:pPr>
              <a:r>
                <a:rPr lang="en-US" altLang="ja-JP" sz="300" b="1">
                  <a:solidFill>
                    <a:srgbClr val="777777"/>
                  </a:solidFill>
                  <a:latin typeface="Arial Narrow" pitchFamily="34" charset="0"/>
                </a:rPr>
                <a:t>with NW congestion</a:t>
              </a:r>
            </a:p>
          </p:txBody>
        </p:sp>
        <p:sp>
          <p:nvSpPr>
            <p:cNvPr id="37" name="Rectangle 54"/>
            <p:cNvSpPr>
              <a:spLocks noChangeArrowheads="1"/>
            </p:cNvSpPr>
            <p:nvPr/>
          </p:nvSpPr>
          <p:spPr bwMode="auto">
            <a:xfrm>
              <a:off x="2748" y="2104"/>
              <a:ext cx="312" cy="108"/>
            </a:xfrm>
            <a:prstGeom prst="rect">
              <a:avLst/>
            </a:prstGeom>
            <a:solidFill>
              <a:srgbClr val="E1952F"/>
            </a:solidFill>
            <a:ln>
              <a:noFill/>
            </a:ln>
            <a:effectLst/>
            <a:extLst>
              <a:ext uri="{91240B29-F687-4F45-9708-019B960494DF}">
                <a14:hiddenLine xmlns:a14="http://schemas.microsoft.com/office/drawing/2010/main" w="9525">
                  <a:solidFill>
                    <a:srgbClr val="7DC1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500" b="1">
                  <a:solidFill>
                    <a:schemeClr val="bg1"/>
                  </a:solidFill>
                  <a:latin typeface="Arial Narrow" pitchFamily="34" charset="0"/>
                </a:rPr>
                <a:t>No control</a:t>
              </a:r>
            </a:p>
          </p:txBody>
        </p:sp>
        <p:sp>
          <p:nvSpPr>
            <p:cNvPr id="38" name="Rectangle 55"/>
            <p:cNvSpPr>
              <a:spLocks noChangeArrowheads="1"/>
            </p:cNvSpPr>
            <p:nvPr/>
          </p:nvSpPr>
          <p:spPr bwMode="auto">
            <a:xfrm>
              <a:off x="3072" y="2104"/>
              <a:ext cx="360" cy="1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pPr>
              <a:r>
                <a:rPr lang="en-US" altLang="ja-JP" sz="300" b="1">
                  <a:solidFill>
                    <a:srgbClr val="777777"/>
                  </a:solidFill>
                  <a:latin typeface="Arial Narrow" pitchFamily="34" charset="0"/>
                </a:rPr>
                <a:t>TX data excess BW</a:t>
              </a:r>
            </a:p>
            <a:p>
              <a:pPr algn="ctr" eaLnBrk="1" hangingPunct="1">
                <a:lnSpc>
                  <a:spcPct val="80000"/>
                </a:lnSpc>
              </a:pPr>
              <a:r>
                <a:rPr lang="en-US" altLang="ja-JP" sz="300" b="1">
                  <a:solidFill>
                    <a:srgbClr val="777777"/>
                  </a:solidFill>
                  <a:latin typeface="Arial Narrow" pitchFamily="34" charset="0"/>
                </a:rPr>
                <a:t>at NW congestion</a:t>
              </a:r>
            </a:p>
          </p:txBody>
        </p:sp>
        <p:sp>
          <p:nvSpPr>
            <p:cNvPr id="39" name="Rectangle 56"/>
            <p:cNvSpPr>
              <a:spLocks noChangeArrowheads="1"/>
            </p:cNvSpPr>
            <p:nvPr/>
          </p:nvSpPr>
          <p:spPr bwMode="auto">
            <a:xfrm>
              <a:off x="3576" y="1944"/>
              <a:ext cx="240"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pPr>
              <a:r>
                <a:rPr lang="en-US" altLang="ja-JP" sz="300" b="1">
                  <a:solidFill>
                    <a:srgbClr val="777777"/>
                  </a:solidFill>
                  <a:latin typeface="Arial Narrow" pitchFamily="34" charset="0"/>
                </a:rPr>
                <a:t>Packet Loss</a:t>
              </a:r>
            </a:p>
          </p:txBody>
        </p:sp>
        <p:sp>
          <p:nvSpPr>
            <p:cNvPr id="40" name="Rectangle 57"/>
            <p:cNvSpPr>
              <a:spLocks noChangeArrowheads="1"/>
            </p:cNvSpPr>
            <p:nvPr/>
          </p:nvSpPr>
          <p:spPr bwMode="auto">
            <a:xfrm>
              <a:off x="2704" y="3100"/>
              <a:ext cx="240"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0" rIns="18000" bIns="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pPr>
              <a:r>
                <a:rPr lang="en-US" altLang="ja-JP" sz="300" b="1">
                  <a:solidFill>
                    <a:srgbClr val="777777"/>
                  </a:solidFill>
                  <a:latin typeface="Arial Narrow" pitchFamily="34" charset="0"/>
                </a:rPr>
                <a:t>Congestion</a:t>
              </a:r>
            </a:p>
          </p:txBody>
        </p:sp>
        <p:sp>
          <p:nvSpPr>
            <p:cNvPr id="41" name="Rectangle 58"/>
            <p:cNvSpPr>
              <a:spLocks noChangeArrowheads="1"/>
            </p:cNvSpPr>
            <p:nvPr/>
          </p:nvSpPr>
          <p:spPr bwMode="auto">
            <a:xfrm>
              <a:off x="3324" y="3104"/>
              <a:ext cx="240"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0" rIns="18000" bIns="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pPr>
              <a:r>
                <a:rPr lang="en-US" altLang="ja-JP" sz="300" b="1">
                  <a:solidFill>
                    <a:srgbClr val="777777"/>
                  </a:solidFill>
                  <a:latin typeface="Arial Narrow" pitchFamily="34" charset="0"/>
                </a:rPr>
                <a:t>Congestion</a:t>
              </a:r>
            </a:p>
          </p:txBody>
        </p:sp>
        <p:sp>
          <p:nvSpPr>
            <p:cNvPr id="42" name="Rectangle 59"/>
            <p:cNvSpPr>
              <a:spLocks noChangeArrowheads="1"/>
            </p:cNvSpPr>
            <p:nvPr/>
          </p:nvSpPr>
          <p:spPr bwMode="auto">
            <a:xfrm>
              <a:off x="2704" y="3108"/>
              <a:ext cx="240"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0" rIns="18000" bIns="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pPr>
              <a:r>
                <a:rPr lang="en-US" altLang="ja-JP" sz="300" b="1">
                  <a:solidFill>
                    <a:srgbClr val="777777"/>
                  </a:solidFill>
                  <a:latin typeface="Arial Narrow" pitchFamily="34" charset="0"/>
                </a:rPr>
                <a:t>Congestion</a:t>
              </a:r>
            </a:p>
          </p:txBody>
        </p:sp>
        <p:sp>
          <p:nvSpPr>
            <p:cNvPr id="43" name="Rectangle 60"/>
            <p:cNvSpPr>
              <a:spLocks noChangeArrowheads="1"/>
            </p:cNvSpPr>
            <p:nvPr/>
          </p:nvSpPr>
          <p:spPr bwMode="auto">
            <a:xfrm>
              <a:off x="3668" y="3056"/>
              <a:ext cx="240"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0" rIns="18000" bIns="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pPr>
              <a:r>
                <a:rPr lang="en-US" altLang="ja-JP" sz="300" b="1">
                  <a:solidFill>
                    <a:srgbClr val="777777"/>
                  </a:solidFill>
                  <a:latin typeface="Arial Narrow" pitchFamily="34" charset="0"/>
                </a:rPr>
                <a:t>time</a:t>
              </a:r>
            </a:p>
          </p:txBody>
        </p:sp>
      </p:grpSp>
      <p:sp>
        <p:nvSpPr>
          <p:cNvPr id="44" name="Text Box 28"/>
          <p:cNvSpPr txBox="1">
            <a:spLocks noChangeArrowheads="1"/>
          </p:cNvSpPr>
          <p:nvPr/>
        </p:nvSpPr>
        <p:spPr bwMode="auto">
          <a:xfrm>
            <a:off x="6493104" y="4092575"/>
            <a:ext cx="2230209" cy="72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10800" rIns="18000" bIns="1080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kumimoji="0" lang="en-US" altLang="ja-JP" sz="1100" b="1" dirty="0">
                <a:solidFill>
                  <a:srgbClr val="0000FF"/>
                </a:solidFill>
                <a:latin typeface="Arial" panose="020B0604020202020204" pitchFamily="34" charset="0"/>
                <a:cs typeface="Arial" panose="020B0604020202020204" pitchFamily="34" charset="0"/>
              </a:rPr>
              <a:t>&lt;ARQ (Packet re-send control</a:t>
            </a:r>
            <a:r>
              <a:rPr kumimoji="0" lang="en-US" altLang="ja-JP" sz="1100" b="1" dirty="0" smtClean="0">
                <a:solidFill>
                  <a:srgbClr val="0000FF"/>
                </a:solidFill>
                <a:latin typeface="Arial" panose="020B0604020202020204" pitchFamily="34" charset="0"/>
                <a:cs typeface="Arial" panose="020B0604020202020204" pitchFamily="34" charset="0"/>
              </a:rPr>
              <a:t>&gt;</a:t>
            </a:r>
            <a:endParaRPr kumimoji="0" lang="en-US" altLang="ja-JP" sz="1050" b="1" dirty="0" smtClean="0">
              <a:solidFill>
                <a:srgbClr val="0000FF"/>
              </a:solidFill>
              <a:latin typeface="Arial" panose="020B0604020202020204" pitchFamily="34" charset="0"/>
              <a:cs typeface="Arial" panose="020B0604020202020204" pitchFamily="34" charset="0"/>
            </a:endParaRPr>
          </a:p>
          <a:p>
            <a:pPr eaLnBrk="1" hangingPunct="1">
              <a:spcBef>
                <a:spcPct val="50000"/>
              </a:spcBef>
            </a:pPr>
            <a:r>
              <a:rPr kumimoji="0" lang="en-US" altLang="ja-JP" sz="1000" b="1" dirty="0" smtClean="0">
                <a:latin typeface="Arial" panose="020B0604020202020204" pitchFamily="34" charset="0"/>
                <a:cs typeface="Arial" panose="020B0604020202020204" pitchFamily="34" charset="0"/>
              </a:rPr>
              <a:t>Core </a:t>
            </a:r>
            <a:r>
              <a:rPr kumimoji="0" lang="en-US" altLang="ja-JP" sz="1000" b="1" dirty="0">
                <a:latin typeface="Arial" panose="020B0604020202020204" pitchFamily="34" charset="0"/>
                <a:cs typeface="Arial" panose="020B0604020202020204" pitchFamily="34" charset="0"/>
              </a:rPr>
              <a:t>technology to re-transmit lost packet and to prevent AV cut-off or block noise.</a:t>
            </a:r>
            <a:endParaRPr kumimoji="0" lang="ja-JP" alt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Change Name “eth0” and “eth1”, etc.</a:t>
            </a:r>
            <a:endParaRPr lang="de-DE" altLang="ja-JP" sz="400" kern="0" dirty="0" smtClean="0">
              <a:latin typeface="Arial Black" panose="020B0A04020102020204" pitchFamily="34" charset="0"/>
            </a:endParaRPr>
          </a:p>
        </p:txBody>
      </p:sp>
      <p:pic>
        <p:nvPicPr>
          <p:cNvPr id="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248873"/>
            <a:ext cx="5948664" cy="505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sp>
        <p:nvSpPr>
          <p:cNvPr id="6" name="正方形/長方形 5"/>
          <p:cNvSpPr/>
          <p:nvPr/>
        </p:nvSpPr>
        <p:spPr>
          <a:xfrm>
            <a:off x="488460" y="864810"/>
            <a:ext cx="3101975"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1. Execute </a:t>
            </a:r>
            <a:r>
              <a:rPr lang="en-US" sz="1000" b="1" dirty="0" err="1">
                <a:solidFill>
                  <a:schemeClr val="tx1"/>
                </a:solidFill>
                <a:latin typeface="Arial" panose="020B0604020202020204" pitchFamily="34" charset="0"/>
                <a:cs typeface="Arial" panose="020B0604020202020204" pitchFamily="34" charset="0"/>
              </a:rPr>
              <a:t>ifconfig</a:t>
            </a:r>
            <a:r>
              <a:rPr lang="en-US" sz="1000" b="1" dirty="0">
                <a:solidFill>
                  <a:schemeClr val="tx1"/>
                </a:solidFill>
                <a:latin typeface="Arial" panose="020B0604020202020204" pitchFamily="34" charset="0"/>
                <a:cs typeface="Arial" panose="020B0604020202020204" pitchFamily="34" charset="0"/>
              </a:rPr>
              <a:t> –a to see current situation</a:t>
            </a:r>
          </a:p>
        </p:txBody>
      </p:sp>
      <p:sp>
        <p:nvSpPr>
          <p:cNvPr id="7" name="正方形/長方形 6"/>
          <p:cNvSpPr/>
          <p:nvPr/>
        </p:nvSpPr>
        <p:spPr>
          <a:xfrm>
            <a:off x="467578" y="1750890"/>
            <a:ext cx="350837"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dirty="0">
              <a:solidFill>
                <a:schemeClr val="tx1"/>
              </a:solidFill>
              <a:latin typeface="Arial" panose="020B0604020202020204" pitchFamily="34" charset="0"/>
              <a:cs typeface="Arial" panose="020B0604020202020204" pitchFamily="34" charset="0"/>
            </a:endParaRPr>
          </a:p>
        </p:txBody>
      </p:sp>
      <p:sp>
        <p:nvSpPr>
          <p:cNvPr id="9" name="正方形/長方形 8"/>
          <p:cNvSpPr/>
          <p:nvPr/>
        </p:nvSpPr>
        <p:spPr>
          <a:xfrm>
            <a:off x="1857376" y="1671638"/>
            <a:ext cx="2245702"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Show how to change eth2 to eth1</a:t>
            </a:r>
          </a:p>
        </p:txBody>
      </p:sp>
      <p:sp>
        <p:nvSpPr>
          <p:cNvPr id="11" name="正方形/長方形 10"/>
          <p:cNvSpPr/>
          <p:nvPr/>
        </p:nvSpPr>
        <p:spPr>
          <a:xfrm>
            <a:off x="467700" y="2867760"/>
            <a:ext cx="350838"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dirty="0">
              <a:solidFill>
                <a:schemeClr val="tx1"/>
              </a:solidFill>
              <a:latin typeface="Arial" panose="020B0604020202020204" pitchFamily="34" charset="0"/>
              <a:cs typeface="Arial" panose="020B0604020202020204" pitchFamily="34" charset="0"/>
            </a:endParaRPr>
          </a:p>
        </p:txBody>
      </p:sp>
      <p:cxnSp>
        <p:nvCxnSpPr>
          <p:cNvPr id="12" name="直線矢印コネクタ 23"/>
          <p:cNvCxnSpPr>
            <a:cxnSpLocks noChangeShapeType="1"/>
          </p:cNvCxnSpPr>
          <p:nvPr/>
        </p:nvCxnSpPr>
        <p:spPr bwMode="auto">
          <a:xfrm flipH="1">
            <a:off x="818538" y="1924050"/>
            <a:ext cx="1038837" cy="99060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13" name="正方形/長方形 12"/>
          <p:cNvSpPr/>
          <p:nvPr/>
        </p:nvSpPr>
        <p:spPr>
          <a:xfrm>
            <a:off x="454025" y="5070225"/>
            <a:ext cx="3086100"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2. Edit /</a:t>
            </a:r>
            <a:r>
              <a:rPr lang="en-US" sz="1000" b="1" dirty="0" err="1">
                <a:solidFill>
                  <a:schemeClr val="tx1"/>
                </a:solidFill>
                <a:latin typeface="Arial" panose="020B0604020202020204" pitchFamily="34" charset="0"/>
                <a:cs typeface="Arial" panose="020B0604020202020204" pitchFamily="34" charset="0"/>
              </a:rPr>
              <a:t>etc</a:t>
            </a:r>
            <a:r>
              <a:rPr lang="en-US" sz="1000" b="1" dirty="0">
                <a:solidFill>
                  <a:schemeClr val="tx1"/>
                </a:solidFill>
                <a:latin typeface="Arial" panose="020B0604020202020204" pitchFamily="34" charset="0"/>
                <a:cs typeface="Arial" panose="020B0604020202020204" pitchFamily="34" charset="0"/>
              </a:rPr>
              <a:t>/</a:t>
            </a:r>
            <a:r>
              <a:rPr lang="en-US" sz="1000" b="1" dirty="0" err="1">
                <a:solidFill>
                  <a:schemeClr val="tx1"/>
                </a:solidFill>
                <a:latin typeface="Arial" panose="020B0604020202020204" pitchFamily="34" charset="0"/>
                <a:cs typeface="Arial" panose="020B0604020202020204" pitchFamily="34" charset="0"/>
              </a:rPr>
              <a:t>udev</a:t>
            </a:r>
            <a:r>
              <a:rPr lang="en-US" sz="1000" b="1" dirty="0">
                <a:solidFill>
                  <a:schemeClr val="tx1"/>
                </a:solidFill>
                <a:latin typeface="Arial" panose="020B0604020202020204" pitchFamily="34" charset="0"/>
                <a:cs typeface="Arial" panose="020B0604020202020204" pitchFamily="34" charset="0"/>
              </a:rPr>
              <a:t>/</a:t>
            </a:r>
            <a:r>
              <a:rPr lang="en-US" sz="1000" b="1" dirty="0" err="1">
                <a:solidFill>
                  <a:schemeClr val="tx1"/>
                </a:solidFill>
                <a:latin typeface="Arial" panose="020B0604020202020204" pitchFamily="34" charset="0"/>
                <a:cs typeface="Arial" panose="020B0604020202020204" pitchFamily="34" charset="0"/>
              </a:rPr>
              <a:t>rules.d</a:t>
            </a:r>
            <a:r>
              <a:rPr lang="en-US" sz="1000" b="1" dirty="0">
                <a:solidFill>
                  <a:schemeClr val="tx1"/>
                </a:solidFill>
                <a:latin typeface="Arial" panose="020B0604020202020204" pitchFamily="34" charset="0"/>
                <a:cs typeface="Arial" panose="020B0604020202020204" pitchFamily="34" charset="0"/>
              </a:rPr>
              <a:t>/70-persistent-net.rules</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100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Change Name “eth0” and “eth1”, etc.</a:t>
            </a:r>
            <a:endParaRPr lang="de-DE" altLang="ja-JP" sz="400" kern="0" dirty="0" smtClean="0">
              <a:latin typeface="Arial Black" panose="020B0A04020102020204" pitchFamily="34" charset="0"/>
            </a:endParaRPr>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10" y="852719"/>
            <a:ext cx="5080000" cy="54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sp>
        <p:nvSpPr>
          <p:cNvPr id="6" name="正方形/長方形 5"/>
          <p:cNvSpPr/>
          <p:nvPr/>
        </p:nvSpPr>
        <p:spPr>
          <a:xfrm>
            <a:off x="5697420" y="3505200"/>
            <a:ext cx="2803403"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Change eth2 to eth0 (change as you want)</a:t>
            </a:r>
          </a:p>
        </p:txBody>
      </p:sp>
      <p:sp>
        <p:nvSpPr>
          <p:cNvPr id="7" name="正方形/長方形 6"/>
          <p:cNvSpPr/>
          <p:nvPr/>
        </p:nvSpPr>
        <p:spPr>
          <a:xfrm>
            <a:off x="4009303" y="3880590"/>
            <a:ext cx="812317"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cxnSp>
        <p:nvCxnSpPr>
          <p:cNvPr id="9" name="直線矢印コネクタ 15"/>
          <p:cNvCxnSpPr>
            <a:cxnSpLocks noChangeShapeType="1"/>
            <a:stCxn id="6" idx="1"/>
          </p:cNvCxnSpPr>
          <p:nvPr/>
        </p:nvCxnSpPr>
        <p:spPr bwMode="auto">
          <a:xfrm flipH="1">
            <a:off x="4821620" y="3649200"/>
            <a:ext cx="875800" cy="34569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10" name="正方形/長方形 9"/>
          <p:cNvSpPr/>
          <p:nvPr/>
        </p:nvSpPr>
        <p:spPr>
          <a:xfrm>
            <a:off x="554902" y="2514600"/>
            <a:ext cx="4484077" cy="561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sp>
        <p:nvSpPr>
          <p:cNvPr id="11" name="正方形/長方形 10"/>
          <p:cNvSpPr/>
          <p:nvPr/>
        </p:nvSpPr>
        <p:spPr>
          <a:xfrm>
            <a:off x="5680320" y="2506035"/>
            <a:ext cx="2820503"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Delete this line if you think this is useless</a:t>
            </a:r>
          </a:p>
        </p:txBody>
      </p:sp>
      <p:cxnSp>
        <p:nvCxnSpPr>
          <p:cNvPr id="12" name="直線矢印コネクタ 25"/>
          <p:cNvCxnSpPr>
            <a:cxnSpLocks noChangeShapeType="1"/>
            <a:stCxn id="11" idx="1"/>
            <a:endCxn id="10" idx="3"/>
          </p:cNvCxnSpPr>
          <p:nvPr/>
        </p:nvCxnSpPr>
        <p:spPr bwMode="auto">
          <a:xfrm flipH="1">
            <a:off x="5038979" y="2650035"/>
            <a:ext cx="641341" cy="145553"/>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13" name="直線矢印コネクタ 27"/>
          <p:cNvCxnSpPr>
            <a:cxnSpLocks noChangeShapeType="1"/>
          </p:cNvCxnSpPr>
          <p:nvPr/>
        </p:nvCxnSpPr>
        <p:spPr bwMode="auto">
          <a:xfrm>
            <a:off x="2897443" y="4313238"/>
            <a:ext cx="0" cy="38100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14" name="正方形/長方形 13"/>
          <p:cNvSpPr/>
          <p:nvPr/>
        </p:nvSpPr>
        <p:spPr>
          <a:xfrm>
            <a:off x="5685720" y="865545"/>
            <a:ext cx="2020260"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3. Change setting and save it.</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101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Change Name “eth0” and “eth1”, etc.</a:t>
            </a:r>
            <a:endParaRPr lang="de-DE" altLang="ja-JP" sz="400" kern="0" dirty="0" smtClean="0">
              <a:latin typeface="Arial Black" panose="020B0A04020102020204" pitchFamily="34" charset="0"/>
            </a:endParaRPr>
          </a:p>
        </p:txBody>
      </p:sp>
      <p:sp>
        <p:nvSpPr>
          <p:cNvPr id="4" name="正方形/長方形 3"/>
          <p:cNvSpPr/>
          <p:nvPr/>
        </p:nvSpPr>
        <p:spPr>
          <a:xfrm>
            <a:off x="451335" y="881175"/>
            <a:ext cx="5089769"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tx1"/>
                </a:solidFill>
                <a:latin typeface="Arial" panose="020B0604020202020204" pitchFamily="34" charset="0"/>
                <a:cs typeface="Arial" panose="020B0604020202020204" pitchFamily="34" charset="0"/>
              </a:rPr>
              <a:t>4. </a:t>
            </a:r>
            <a:r>
              <a:rPr lang="en-US" sz="1000" b="1" dirty="0">
                <a:solidFill>
                  <a:schemeClr val="tx1"/>
                </a:solidFill>
                <a:latin typeface="Arial" panose="020B0604020202020204" pitchFamily="34" charset="0"/>
                <a:cs typeface="Arial" panose="020B0604020202020204" pitchFamily="34" charset="0"/>
              </a:rPr>
              <a:t>Remove ifcfg-eth0, ifcfg-eth1, ifcfg-eth2 </a:t>
            </a:r>
            <a:r>
              <a:rPr lang="en-US" sz="1000" b="1" dirty="0" err="1">
                <a:solidFill>
                  <a:schemeClr val="tx1"/>
                </a:solidFill>
                <a:latin typeface="Arial" panose="020B0604020202020204" pitchFamily="34" charset="0"/>
                <a:cs typeface="Arial" panose="020B0604020202020204" pitchFamily="34" charset="0"/>
              </a:rPr>
              <a:t>etc</a:t>
            </a:r>
            <a:r>
              <a:rPr lang="en-US" sz="1000" b="1" dirty="0">
                <a:solidFill>
                  <a:schemeClr val="tx1"/>
                </a:solidFill>
                <a:latin typeface="Arial" panose="020B0604020202020204" pitchFamily="34" charset="0"/>
                <a:cs typeface="Arial" panose="020B0604020202020204" pitchFamily="34" charset="0"/>
              </a:rPr>
              <a:t> in /</a:t>
            </a:r>
            <a:r>
              <a:rPr lang="en-US" sz="1000" b="1" dirty="0" err="1">
                <a:solidFill>
                  <a:schemeClr val="tx1"/>
                </a:solidFill>
                <a:latin typeface="Arial" panose="020B0604020202020204" pitchFamily="34" charset="0"/>
                <a:cs typeface="Arial" panose="020B0604020202020204" pitchFamily="34" charset="0"/>
              </a:rPr>
              <a:t>etc</a:t>
            </a:r>
            <a:r>
              <a:rPr lang="en-US" sz="1000" b="1" dirty="0">
                <a:solidFill>
                  <a:schemeClr val="tx1"/>
                </a:solidFill>
                <a:latin typeface="Arial" panose="020B0604020202020204" pitchFamily="34" charset="0"/>
                <a:cs typeface="Arial" panose="020B0604020202020204" pitchFamily="34" charset="0"/>
              </a:rPr>
              <a:t>/</a:t>
            </a:r>
            <a:r>
              <a:rPr lang="en-US" sz="1000" b="1" dirty="0" err="1">
                <a:solidFill>
                  <a:schemeClr val="tx1"/>
                </a:solidFill>
                <a:latin typeface="Arial" panose="020B0604020202020204" pitchFamily="34" charset="0"/>
                <a:cs typeface="Arial" panose="020B0604020202020204" pitchFamily="34" charset="0"/>
              </a:rPr>
              <a:t>sysconfig</a:t>
            </a:r>
            <a:r>
              <a:rPr lang="en-US" sz="1000" b="1" dirty="0">
                <a:solidFill>
                  <a:schemeClr val="tx1"/>
                </a:solidFill>
                <a:latin typeface="Arial" panose="020B0604020202020204" pitchFamily="34" charset="0"/>
                <a:cs typeface="Arial" panose="020B0604020202020204" pitchFamily="34" charset="0"/>
              </a:rPr>
              <a:t>/network-scripts </a:t>
            </a:r>
          </a:p>
        </p:txBody>
      </p:sp>
      <p:sp>
        <p:nvSpPr>
          <p:cNvPr id="5" name="正方形/長方形 4"/>
          <p:cNvSpPr/>
          <p:nvPr/>
        </p:nvSpPr>
        <p:spPr>
          <a:xfrm>
            <a:off x="451334" y="4419600"/>
            <a:ext cx="2026143"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tx1"/>
                </a:solidFill>
                <a:latin typeface="Arial" panose="020B0604020202020204" pitchFamily="34" charset="0"/>
                <a:cs typeface="Arial" panose="020B0604020202020204" pitchFamily="34" charset="0"/>
              </a:rPr>
              <a:t>5. </a:t>
            </a:r>
            <a:r>
              <a:rPr lang="en-US" sz="1000" b="1" dirty="0">
                <a:solidFill>
                  <a:schemeClr val="tx1"/>
                </a:solidFill>
                <a:latin typeface="Arial" panose="020B0604020202020204" pitchFamily="34" charset="0"/>
                <a:cs typeface="Arial" panose="020B0604020202020204" pitchFamily="34" charset="0"/>
              </a:rPr>
              <a:t>Restart system</a:t>
            </a:r>
          </a:p>
        </p:txBody>
      </p:sp>
      <p:sp>
        <p:nvSpPr>
          <p:cNvPr id="6" name="正方形/長方形 5"/>
          <p:cNvSpPr/>
          <p:nvPr/>
        </p:nvSpPr>
        <p:spPr>
          <a:xfrm>
            <a:off x="443766" y="4921755"/>
            <a:ext cx="2033712"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tx1"/>
                </a:solidFill>
                <a:latin typeface="Arial" panose="020B0604020202020204" pitchFamily="34" charset="0"/>
                <a:cs typeface="Arial" panose="020B0604020202020204" pitchFamily="34" charset="0"/>
              </a:rPr>
              <a:t>6. </a:t>
            </a:r>
            <a:r>
              <a:rPr lang="en-US" sz="1000" b="1" dirty="0">
                <a:solidFill>
                  <a:schemeClr val="tx1"/>
                </a:solidFill>
                <a:latin typeface="Arial" panose="020B0604020202020204" pitchFamily="34" charset="0"/>
                <a:cs typeface="Arial" panose="020B0604020202020204" pitchFamily="34" charset="0"/>
              </a:rPr>
              <a:t>Start over IP address setup</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85" y="1371600"/>
            <a:ext cx="6321425" cy="2816225"/>
          </a:xfrm>
          <a:prstGeom prst="rect">
            <a:avLst/>
          </a:prstGeom>
          <a:solidFill>
            <a:srgbClr val="FF9966"/>
          </a:solidFill>
          <a:ln>
            <a:noFill/>
          </a:ln>
          <a:effectLst/>
        </p:spPr>
      </p:pic>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102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正方形/長方形 3"/>
          <p:cNvSpPr/>
          <p:nvPr/>
        </p:nvSpPr>
        <p:spPr>
          <a:xfrm>
            <a:off x="513870" y="838185"/>
            <a:ext cx="3401638"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1. Execute setup command on the console terminal</a:t>
            </a:r>
          </a:p>
        </p:txBody>
      </p:sp>
      <p:sp>
        <p:nvSpPr>
          <p:cNvPr id="5" name="正方形/長方形 4"/>
          <p:cNvSpPr/>
          <p:nvPr/>
        </p:nvSpPr>
        <p:spPr>
          <a:xfrm>
            <a:off x="521685" y="2358285"/>
            <a:ext cx="3847115"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2. Execute Keyboard configuration then select desired one</a:t>
            </a:r>
          </a:p>
        </p:txBody>
      </p:sp>
      <p:sp>
        <p:nvSpPr>
          <p:cNvPr id="6" name="正方形/長方形 5"/>
          <p:cNvSpPr/>
          <p:nvPr/>
        </p:nvSpPr>
        <p:spPr>
          <a:xfrm>
            <a:off x="5742743" y="3202365"/>
            <a:ext cx="1947618" cy="432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Actual setting is written in </a:t>
            </a:r>
          </a:p>
          <a:p>
            <a:pPr>
              <a:defRPr/>
            </a:pPr>
            <a:r>
              <a:rPr lang="en-US" sz="1000" b="1" dirty="0">
                <a:solidFill>
                  <a:schemeClr val="tx1"/>
                </a:solidFill>
                <a:latin typeface="Arial" panose="020B0604020202020204" pitchFamily="34" charset="0"/>
                <a:cs typeface="Arial" panose="020B0604020202020204" pitchFamily="34" charset="0"/>
              </a:rPr>
              <a:t>/</a:t>
            </a:r>
            <a:r>
              <a:rPr lang="en-US" sz="1000" b="1" dirty="0" err="1">
                <a:solidFill>
                  <a:schemeClr val="tx1"/>
                </a:solidFill>
                <a:latin typeface="Arial" panose="020B0604020202020204" pitchFamily="34" charset="0"/>
                <a:cs typeface="Arial" panose="020B0604020202020204" pitchFamily="34" charset="0"/>
              </a:rPr>
              <a:t>etc</a:t>
            </a:r>
            <a:r>
              <a:rPr lang="en-US" sz="1000" b="1" dirty="0">
                <a:solidFill>
                  <a:schemeClr val="tx1"/>
                </a:solidFill>
                <a:latin typeface="Arial" panose="020B0604020202020204" pitchFamily="34" charset="0"/>
                <a:cs typeface="Arial" panose="020B0604020202020204" pitchFamily="34" charset="0"/>
              </a:rPr>
              <a:t>/</a:t>
            </a:r>
            <a:r>
              <a:rPr lang="en-US" sz="1000" b="1" dirty="0" err="1">
                <a:solidFill>
                  <a:schemeClr val="tx1"/>
                </a:solidFill>
                <a:latin typeface="Arial" panose="020B0604020202020204" pitchFamily="34" charset="0"/>
                <a:cs typeface="Arial" panose="020B0604020202020204" pitchFamily="34" charset="0"/>
              </a:rPr>
              <a:t>sysconfig</a:t>
            </a:r>
            <a:r>
              <a:rPr lang="en-US" sz="1000" b="1" dirty="0">
                <a:solidFill>
                  <a:schemeClr val="tx1"/>
                </a:solidFill>
                <a:latin typeface="Arial" panose="020B0604020202020204" pitchFamily="34" charset="0"/>
                <a:cs typeface="Arial" panose="020B0604020202020204" pitchFamily="34" charset="0"/>
              </a:rPr>
              <a:t>/keyboard</a:t>
            </a:r>
          </a:p>
        </p:txBody>
      </p:sp>
      <p:pic>
        <p:nvPicPr>
          <p:cNvPr id="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25" y="1182075"/>
            <a:ext cx="5889711" cy="514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sp>
        <p:nvSpPr>
          <p:cNvPr id="9"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Change Keyboard Setting</a:t>
            </a:r>
            <a:endParaRPr lang="de-DE" altLang="ja-JP" sz="4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103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graphicFrame>
        <p:nvGraphicFramePr>
          <p:cNvPr id="3" name="表 2"/>
          <p:cNvGraphicFramePr>
            <a:graphicFrameLocks noGrp="1"/>
          </p:cNvGraphicFramePr>
          <p:nvPr>
            <p:extLst>
              <p:ext uri="{D42A27DB-BD31-4B8C-83A1-F6EECF244321}">
                <p14:modId xmlns:p14="http://schemas.microsoft.com/office/powerpoint/2010/main" val="226104055"/>
              </p:ext>
            </p:extLst>
          </p:nvPr>
        </p:nvGraphicFramePr>
        <p:xfrm>
          <a:off x="382954" y="1004265"/>
          <a:ext cx="8393723" cy="4154485"/>
        </p:xfrm>
        <a:graphic>
          <a:graphicData uri="http://schemas.openxmlformats.org/drawingml/2006/table">
            <a:tbl>
              <a:tblPr/>
              <a:tblGrid>
                <a:gridCol w="1532767"/>
                <a:gridCol w="2043689"/>
                <a:gridCol w="4817267"/>
              </a:tblGrid>
              <a:tr h="371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FFFFFF"/>
                          </a:solidFill>
                          <a:effectLst/>
                          <a:latin typeface="Arial" panose="020B0604020202020204" pitchFamily="34" charset="0"/>
                          <a:ea typeface="ＭＳ Ｐゴシック" charset="-128"/>
                          <a:cs typeface="Arial" panose="020B0604020202020204" pitchFamily="34" charset="0"/>
                        </a:rPr>
                        <a:t>Command</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panose="020B0604020202020204" pitchFamily="34" charset="0"/>
                          <a:ea typeface="ＭＳ Ｐゴシック" charset="-128"/>
                          <a:cs typeface="Arial" panose="020B0604020202020204" pitchFamily="34" charset="0"/>
                        </a:rPr>
                        <a:t>Description</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panose="020B0604020202020204" pitchFamily="34" charset="0"/>
                          <a:ea typeface="ＭＳ Ｐゴシック" charset="-128"/>
                          <a:cs typeface="Arial" panose="020B0604020202020204" pitchFamily="34" charset="0"/>
                        </a:rPr>
                        <a:t>Example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4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passwd</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Change password</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passwd &lt;- change current user’s password</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passwd username &lt;- change Other user’s password </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3714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adduser</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Add user</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adduser username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6400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top</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Show CPU usage.</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Stop with ‘q’ </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top</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3714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df</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Show disk usage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df –h</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3714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ps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Show process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ps aux</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3714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less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Show file content</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less /etc/sysconfig/network-scripts/ifcfg-eth0</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3714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halt</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Turn off system</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3714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reboot</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anose="020B0604020202020204" pitchFamily="34" charset="0"/>
                          <a:ea typeface="ＭＳ Ｐゴシック" charset="-128"/>
                          <a:cs typeface="Arial" panose="020B0604020202020204" pitchFamily="34" charset="0"/>
                        </a:rPr>
                        <a:t>Restart system</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dirty="0" smtClean="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bl>
          </a:graphicData>
        </a:graphic>
      </p:graphicFrame>
      <p:sp>
        <p:nvSpPr>
          <p:cNvPr id="4"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Other Linux Commands</a:t>
            </a:r>
            <a:endParaRPr lang="de-DE" altLang="ja-JP" sz="4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4" descr="Hintergrund"/>
          <p:cNvPicPr>
            <a:picLocks noChangeAspect="1" noChangeArrowheads="1"/>
          </p:cNvPicPr>
          <p:nvPr/>
        </p:nvPicPr>
        <p:blipFill>
          <a:blip r:embed="rId3">
            <a:extLst>
              <a:ext uri="{28A0092B-C50C-407E-A947-70E740481C1C}">
                <a14:useLocalDpi xmlns:a14="http://schemas.microsoft.com/office/drawing/2010/main" val="0"/>
              </a:ext>
            </a:extLst>
          </a:blip>
          <a:srcRect b="7220"/>
          <a:stretch>
            <a:fillRect/>
          </a:stretch>
        </p:blipFill>
        <p:spPr bwMode="auto">
          <a:xfrm>
            <a:off x="0" y="0"/>
            <a:ext cx="9144000" cy="636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schatten"/>
          <p:cNvPicPr>
            <a:picLocks noChangeAspect="1" noChangeArrowheads="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a:off x="0" y="6243638"/>
            <a:ext cx="91440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477108" y="2322786"/>
            <a:ext cx="6228861" cy="1200329"/>
          </a:xfrm>
          <a:prstGeom prst="rect">
            <a:avLst/>
          </a:prstGeom>
          <a:noFill/>
        </p:spPr>
        <p:txBody>
          <a:bodyPr wrap="square" rtlCol="0">
            <a:spAutoFit/>
          </a:bodyPr>
          <a:lstStyle/>
          <a:p>
            <a:pPr algn="ctr"/>
            <a:r>
              <a:rPr kumimoji="1" lang="en-US" altLang="ja-JP" sz="7200" dirty="0" smtClean="0">
                <a:latin typeface="Arial Black" panose="020B0A04020102020204" pitchFamily="34" charset="0"/>
                <a:ea typeface="HGP創英角ｺﾞｼｯｸUB" panose="020B0900000000000000" pitchFamily="50" charset="-128"/>
              </a:rPr>
              <a:t>Thank You !</a:t>
            </a:r>
            <a:endParaRPr kumimoji="1" lang="ja-JP" altLang="en-US" sz="7200" dirty="0">
              <a:latin typeface="Arial Black" panose="020B0A04020102020204" pitchFamily="34" charset="0"/>
              <a:ea typeface="HGP創英角ｺﾞｼｯｸUB" panose="020B0900000000000000" pitchFamily="50" charset="-128"/>
            </a:endParaRPr>
          </a:p>
        </p:txBody>
      </p:sp>
      <p:pic>
        <p:nvPicPr>
          <p:cNvPr id="6" name="Picture 4" descr="KX_VC1600黒"/>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87919" y="4494726"/>
            <a:ext cx="2308566" cy="63719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1"/>
          <p:cNvSpPr txBox="1">
            <a:spLocks noChangeArrowheads="1"/>
          </p:cNvSpPr>
          <p:nvPr/>
        </p:nvSpPr>
        <p:spPr bwMode="auto">
          <a:xfrm>
            <a:off x="1587205" y="5686073"/>
            <a:ext cx="600846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kumimoji="1" lang="en-US" altLang="ja-JP" sz="2000" b="1" dirty="0" smtClean="0">
                <a:solidFill>
                  <a:srgbClr val="0000CC"/>
                </a:solidFill>
                <a:latin typeface="Arial" panose="020B0604020202020204" pitchFamily="34" charset="0"/>
                <a:ea typeface="HGS創英角ｺﾞｼｯｸUB" panose="020B0900000000000000" pitchFamily="50" charset="-128"/>
                <a:cs typeface="Arial" panose="020B0604020202020204" pitchFamily="34" charset="0"/>
              </a:rPr>
              <a:t>Panasonic System Networks Co., Ltd.</a:t>
            </a:r>
          </a:p>
          <a:p>
            <a:pPr algn="ctr"/>
            <a:r>
              <a:rPr kumimoji="1" lang="en-US" altLang="ja-JP" sz="1400" dirty="0" smtClean="0">
                <a:latin typeface="Arial" panose="020B0604020202020204" pitchFamily="34" charset="0"/>
                <a:ea typeface="HGS創英角ｺﾞｼｯｸUB" panose="020B0900000000000000" pitchFamily="50" charset="-128"/>
                <a:cs typeface="Arial" panose="020B0604020202020204" pitchFamily="34" charset="0"/>
              </a:rPr>
              <a:t>Security System Business Division</a:t>
            </a:r>
            <a:endParaRPr kumimoji="1" lang="ja-JP" altLang="en-US" sz="1400" dirty="0">
              <a:latin typeface="Arial" panose="020B0604020202020204" pitchFamily="34" charset="0"/>
              <a:ea typeface="HGS創英角ｺﾞｼｯｸUB" panose="020B0900000000000000" pitchFamily="50" charset="-128"/>
              <a:cs typeface="Arial" panose="020B0604020202020204" pitchFamily="34" charset="0"/>
            </a:endParaRPr>
          </a:p>
        </p:txBody>
      </p:sp>
    </p:spTree>
    <p:extLst>
      <p:ext uri="{BB962C8B-B14F-4D97-AF65-F5344CB8AC3E}">
        <p14:creationId xmlns:p14="http://schemas.microsoft.com/office/powerpoint/2010/main" val="3699136146"/>
      </p:ext>
    </p:extLst>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 </a:t>
            </a:r>
            <a:r>
              <a:rPr lang="en-US" altLang="ja-JP" sz="1800" kern="0" dirty="0" smtClean="0">
                <a:latin typeface="Arial Black" panose="020B0A04020102020204" pitchFamily="34" charset="0"/>
              </a:rPr>
              <a:t>(Multi-point Connection AV Quality)</a:t>
            </a:r>
            <a:endParaRPr lang="de-DE" altLang="ja-JP" sz="1050" kern="0" dirty="0" smtClean="0">
              <a:latin typeface="Arial Black" panose="020B0A04020102020204" pitchFamily="34" charset="0"/>
            </a:endParaRPr>
          </a:p>
        </p:txBody>
      </p:sp>
      <p:sp>
        <p:nvSpPr>
          <p:cNvPr id="5" name="テキスト ボックス 2"/>
          <p:cNvSpPr txBox="1">
            <a:spLocks noChangeArrowheads="1"/>
          </p:cNvSpPr>
          <p:nvPr/>
        </p:nvSpPr>
        <p:spPr bwMode="auto">
          <a:xfrm>
            <a:off x="304800" y="861645"/>
            <a:ext cx="8382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800100" indent="-34290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pPr>
            <a:r>
              <a:rPr lang="en-US" altLang="ja-JP" sz="1600" b="1" dirty="0">
                <a:latin typeface="Arial" panose="020B0604020202020204" pitchFamily="34" charset="0"/>
                <a:ea typeface="HGP創英角ｺﾞｼｯｸUB" pitchFamily="50" charset="-128"/>
                <a:cs typeface="Arial" panose="020B0604020202020204" pitchFamily="34" charset="0"/>
              </a:rPr>
              <a:t>Optimize AV quality when low band width sites or mobile terminals are in multi-points connection</a:t>
            </a:r>
            <a:r>
              <a:rPr lang="en-US" altLang="ja-JP" sz="1600" b="1" dirty="0" smtClean="0">
                <a:latin typeface="Arial" panose="020B0604020202020204" pitchFamily="34" charset="0"/>
                <a:ea typeface="HGP創英角ｺﾞｼｯｸUB" pitchFamily="50" charset="-128"/>
                <a:cs typeface="Arial" panose="020B0604020202020204" pitchFamily="34" charset="0"/>
              </a:rPr>
              <a:t>.</a:t>
            </a:r>
            <a:r>
              <a:rPr lang="ja-JP" altLang="en-US" sz="1600" b="1" dirty="0" smtClean="0">
                <a:latin typeface="Arial" panose="020B0604020202020204" pitchFamily="34" charset="0"/>
                <a:ea typeface="HGP創英角ｺﾞｼｯｸUB" pitchFamily="50" charset="-128"/>
                <a:cs typeface="Arial" panose="020B0604020202020204" pitchFamily="34" charset="0"/>
              </a:rPr>
              <a:t> </a:t>
            </a:r>
            <a:r>
              <a:rPr lang="en-US" altLang="ja-JP" sz="1600" b="1" dirty="0" smtClean="0">
                <a:latin typeface="Arial" panose="020B0604020202020204" pitchFamily="34" charset="0"/>
                <a:ea typeface="HGP創英角ｺﾞｼｯｸUB" pitchFamily="50" charset="-128"/>
                <a:cs typeface="Arial" panose="020B0604020202020204" pitchFamily="34" charset="0"/>
              </a:rPr>
              <a:t>(HD</a:t>
            </a:r>
            <a:r>
              <a:rPr lang="en-US" altLang="ja-JP" sz="1600" b="1" dirty="0">
                <a:latin typeface="Arial" panose="020B0604020202020204" pitchFamily="34" charset="0"/>
                <a:ea typeface="HGP創英角ｺﾞｼｯｸUB" pitchFamily="50" charset="-128"/>
                <a:cs typeface="Arial" panose="020B0604020202020204" pitchFamily="34" charset="0"/>
              </a:rPr>
              <a:t>, SD mixed</a:t>
            </a:r>
            <a:r>
              <a:rPr lang="en-US" altLang="ja-JP" sz="1600" b="1" dirty="0" smtClean="0">
                <a:latin typeface="Arial" panose="020B0604020202020204" pitchFamily="34" charset="0"/>
                <a:ea typeface="HGP創英角ｺﾞｼｯｸUB" pitchFamily="50" charset="-128"/>
                <a:cs typeface="Arial" panose="020B0604020202020204" pitchFamily="34" charset="0"/>
              </a:rPr>
              <a:t>)</a:t>
            </a:r>
          </a:p>
          <a:p>
            <a:pPr lvl="1" eaLnBrk="1" hangingPunct="1">
              <a:spcBef>
                <a:spcPct val="0"/>
              </a:spcBef>
              <a:buClrTx/>
              <a:buSzTx/>
              <a:buFont typeface="Wingdings" panose="05000000000000000000" pitchFamily="2" charset="2"/>
              <a:buChar char="ü"/>
            </a:pPr>
            <a:r>
              <a:rPr lang="en-US" altLang="ja-JP" sz="1200" dirty="0">
                <a:ea typeface="HGP創英角ｺﾞｼｯｸUB" pitchFamily="50" charset="-128"/>
              </a:rPr>
              <a:t>MPCS automatically analyzes bandwidth from each terminal, and adjusts image quality in such HD for HDVC or SD for HD mobile. Resolution of HD or SD can be assigned for each screen layout (CP1 to CP16).</a:t>
            </a:r>
            <a:r>
              <a:rPr lang="ja-JP" altLang="en-US" sz="1200" dirty="0">
                <a:ea typeface="HGP創英角ｺﾞｼｯｸUB" pitchFamily="50" charset="-128"/>
              </a:rPr>
              <a:t> </a:t>
            </a:r>
          </a:p>
          <a:p>
            <a:pPr eaLnBrk="1" hangingPunct="1">
              <a:spcBef>
                <a:spcPct val="0"/>
              </a:spcBef>
              <a:buClrTx/>
              <a:buSzTx/>
            </a:pPr>
            <a:endParaRPr lang="ja-JP" altLang="en-US" sz="1600" b="1" dirty="0">
              <a:latin typeface="Arial" panose="020B0604020202020204" pitchFamily="34" charset="0"/>
              <a:ea typeface="HGP創英角ｺﾞｼｯｸUB" pitchFamily="50" charset="-128"/>
              <a:cs typeface="Arial" panose="020B0604020202020204" pitchFamily="34" charset="0"/>
            </a:endParaRPr>
          </a:p>
          <a:p>
            <a:pPr eaLnBrk="1" hangingPunct="1">
              <a:spcBef>
                <a:spcPct val="0"/>
              </a:spcBef>
              <a:buClrTx/>
              <a:buSzTx/>
            </a:pPr>
            <a:r>
              <a:rPr lang="en-US" altLang="ja-JP" sz="1600" b="1" dirty="0" smtClean="0">
                <a:latin typeface="Arial" panose="020B0604020202020204" pitchFamily="34" charset="0"/>
                <a:cs typeface="Arial" panose="020B0604020202020204" pitchFamily="34" charset="0"/>
              </a:rPr>
              <a:t>SD </a:t>
            </a:r>
            <a:r>
              <a:rPr lang="en-US" altLang="ja-JP" sz="1600" b="1" dirty="0">
                <a:latin typeface="Arial" panose="020B0604020202020204" pitchFamily="34" charset="0"/>
                <a:cs typeface="Arial" panose="020B0604020202020204" pitchFamily="34" charset="0"/>
              </a:rPr>
              <a:t>and HD Encoder selection will be done</a:t>
            </a:r>
            <a:r>
              <a:rPr lang="ja-JP" altLang="en-US" sz="1600" b="1" dirty="0">
                <a:latin typeface="Arial" panose="020B0604020202020204" pitchFamily="34" charset="0"/>
                <a:cs typeface="Arial" panose="020B0604020202020204" pitchFamily="34" charset="0"/>
              </a:rPr>
              <a:t> </a:t>
            </a:r>
            <a:r>
              <a:rPr lang="en-US" altLang="ja-JP" sz="1600" b="1" dirty="0">
                <a:latin typeface="Arial" panose="020B0604020202020204" pitchFamily="34" charset="0"/>
                <a:cs typeface="Arial" panose="020B0604020202020204" pitchFamily="34" charset="0"/>
              </a:rPr>
              <a:t>as following</a:t>
            </a:r>
            <a:r>
              <a:rPr lang="en-US" altLang="ja-JP" sz="1600" b="1" dirty="0" smtClean="0">
                <a:latin typeface="Arial" panose="020B0604020202020204" pitchFamily="34" charset="0"/>
                <a:cs typeface="Arial" panose="020B0604020202020204" pitchFamily="34" charset="0"/>
              </a:rPr>
              <a:t>.</a:t>
            </a:r>
            <a:endParaRPr lang="en-US" altLang="ja-JP" sz="1400" dirty="0">
              <a:solidFill>
                <a:srgbClr val="0000FF"/>
              </a:solidFill>
              <a:latin typeface="Arial" panose="020B0604020202020204" pitchFamily="34" charset="0"/>
              <a:cs typeface="Arial" panose="020B0604020202020204" pitchFamily="34" charset="0"/>
            </a:endParaRPr>
          </a:p>
          <a:p>
            <a:pPr lvl="1" eaLnBrk="1" hangingPunct="1">
              <a:spcBef>
                <a:spcPct val="0"/>
              </a:spcBef>
              <a:buClrTx/>
              <a:buSzTx/>
              <a:buFont typeface="Arial" charset="0"/>
              <a:buAutoNum type="arabicPeriod"/>
            </a:pPr>
            <a:r>
              <a:rPr lang="en-US" altLang="ja-JP" sz="1200" dirty="0">
                <a:latin typeface="Arial" panose="020B0604020202020204" pitchFamily="34" charset="0"/>
                <a:cs typeface="Arial" panose="020B0604020202020204" pitchFamily="34" charset="0"/>
              </a:rPr>
              <a:t>HDVC Mobile for </a:t>
            </a:r>
            <a:r>
              <a:rPr lang="en-US" altLang="ja-JP" sz="1200" b="1" dirty="0" smtClean="0">
                <a:solidFill>
                  <a:srgbClr val="0000FF"/>
                </a:solidFill>
                <a:latin typeface="Arial" panose="020B0604020202020204" pitchFamily="34" charset="0"/>
                <a:cs typeface="Arial" panose="020B0604020202020204" pitchFamily="34" charset="0"/>
              </a:rPr>
              <a:t>Android/iOS</a:t>
            </a:r>
            <a:r>
              <a:rPr lang="en-US" altLang="ja-JP" sz="1200" dirty="0" smtClean="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will be connected to </a:t>
            </a:r>
            <a:r>
              <a:rPr lang="en-US" altLang="ja-JP" sz="1200" b="1" dirty="0">
                <a:solidFill>
                  <a:srgbClr val="0000FF"/>
                </a:solidFill>
                <a:latin typeface="Arial" panose="020B0604020202020204" pitchFamily="34" charset="0"/>
                <a:cs typeface="Arial" panose="020B0604020202020204" pitchFamily="34" charset="0"/>
              </a:rPr>
              <a:t>SD</a:t>
            </a:r>
            <a:r>
              <a:rPr lang="en-US" altLang="ja-JP" sz="1200" dirty="0">
                <a:latin typeface="Arial" panose="020B0604020202020204" pitchFamily="34" charset="0"/>
                <a:cs typeface="Arial" panose="020B0604020202020204" pitchFamily="34" charset="0"/>
              </a:rPr>
              <a:t> encoder regardless of its bandwidth settings.</a:t>
            </a:r>
          </a:p>
          <a:p>
            <a:pPr lvl="1" eaLnBrk="1" hangingPunct="1">
              <a:spcBef>
                <a:spcPct val="0"/>
              </a:spcBef>
              <a:buClrTx/>
              <a:buSzTx/>
              <a:buFont typeface="Arial" charset="0"/>
              <a:buAutoNum type="arabicPeriod"/>
            </a:pPr>
            <a:endParaRPr lang="en-US" altLang="ja-JP" sz="1200" dirty="0">
              <a:latin typeface="Arial" panose="020B0604020202020204" pitchFamily="34" charset="0"/>
              <a:cs typeface="Arial" panose="020B0604020202020204" pitchFamily="34" charset="0"/>
            </a:endParaRPr>
          </a:p>
          <a:p>
            <a:pPr lvl="1" eaLnBrk="1" hangingPunct="1">
              <a:spcBef>
                <a:spcPct val="0"/>
              </a:spcBef>
              <a:buClrTx/>
              <a:buSzTx/>
              <a:buFont typeface="Arial" charset="0"/>
              <a:buAutoNum type="arabicPeriod"/>
            </a:pPr>
            <a:r>
              <a:rPr lang="en-US" altLang="ja-JP" sz="1200" b="1" dirty="0">
                <a:solidFill>
                  <a:srgbClr val="0000FF"/>
                </a:solidFill>
                <a:latin typeface="Arial" panose="020B0604020202020204" pitchFamily="34" charset="0"/>
                <a:cs typeface="Arial" panose="020B0604020202020204" pitchFamily="34" charset="0"/>
              </a:rPr>
              <a:t>HDVC</a:t>
            </a:r>
            <a:r>
              <a:rPr lang="en-US" altLang="ja-JP" sz="1200" dirty="0">
                <a:latin typeface="Arial" panose="020B0604020202020204" pitchFamily="34" charset="0"/>
                <a:cs typeface="Arial" panose="020B0604020202020204" pitchFamily="34" charset="0"/>
              </a:rPr>
              <a:t> </a:t>
            </a:r>
            <a:r>
              <a:rPr lang="en-US" altLang="ja-JP" sz="1200" dirty="0">
                <a:solidFill>
                  <a:srgbClr val="0000FF"/>
                </a:solidFill>
                <a:latin typeface="Arial" panose="020B0604020202020204" pitchFamily="34" charset="0"/>
                <a:cs typeface="Arial" panose="020B0604020202020204" pitchFamily="34" charset="0"/>
              </a:rPr>
              <a:t>and</a:t>
            </a:r>
            <a:r>
              <a:rPr lang="en-US" altLang="ja-JP" sz="1200" dirty="0">
                <a:latin typeface="Arial" panose="020B0604020202020204" pitchFamily="34" charset="0"/>
                <a:cs typeface="Arial" panose="020B0604020202020204" pitchFamily="34" charset="0"/>
              </a:rPr>
              <a:t> HDVC Mobile for </a:t>
            </a:r>
            <a:r>
              <a:rPr lang="en-US" altLang="ja-JP" sz="1200" b="1" dirty="0">
                <a:solidFill>
                  <a:srgbClr val="0000FF"/>
                </a:solidFill>
                <a:latin typeface="Arial" panose="020B0604020202020204" pitchFamily="34" charset="0"/>
                <a:cs typeface="Arial" panose="020B0604020202020204" pitchFamily="34" charset="0"/>
              </a:rPr>
              <a:t>Windows</a:t>
            </a:r>
            <a:r>
              <a:rPr lang="en-US" altLang="ja-JP" sz="1200" dirty="0">
                <a:latin typeface="Arial" panose="020B0604020202020204" pitchFamily="34" charset="0"/>
                <a:cs typeface="Arial" panose="020B0604020202020204" pitchFamily="34" charset="0"/>
              </a:rPr>
              <a:t> will be connected to the encoder </a:t>
            </a:r>
            <a:r>
              <a:rPr lang="en-US" altLang="ja-JP" sz="1200" b="1" dirty="0">
                <a:solidFill>
                  <a:srgbClr val="0000FF"/>
                </a:solidFill>
                <a:latin typeface="Arial" panose="020B0604020202020204" pitchFamily="34" charset="0"/>
                <a:cs typeface="Arial" panose="020B0604020202020204" pitchFamily="34" charset="0"/>
              </a:rPr>
              <a:t>based on their bandwidth settings</a:t>
            </a:r>
            <a:r>
              <a:rPr lang="en-US" altLang="ja-JP" sz="1200" dirty="0">
                <a:latin typeface="Arial" panose="020B0604020202020204" pitchFamily="34" charset="0"/>
                <a:cs typeface="Arial" panose="020B0604020202020204" pitchFamily="34" charset="0"/>
              </a:rPr>
              <a:t>.</a:t>
            </a:r>
          </a:p>
          <a:p>
            <a:pPr lvl="1" eaLnBrk="1" hangingPunct="1">
              <a:spcBef>
                <a:spcPct val="0"/>
              </a:spcBef>
              <a:buClrTx/>
              <a:buSzTx/>
              <a:buFont typeface="Arial" charset="0"/>
              <a:buNone/>
            </a:pPr>
            <a:r>
              <a:rPr lang="en-US" altLang="ja-JP" sz="1200" dirty="0">
                <a:latin typeface="Arial" panose="020B0604020202020204" pitchFamily="34" charset="0"/>
                <a:cs typeface="Arial" panose="020B0604020202020204" pitchFamily="34" charset="0"/>
              </a:rPr>
              <a:t> 	If HDVC and HDVC Mobile fro Windows bandwidth settings are above HD encoder setting, they will be connected to HD encoder.</a:t>
            </a:r>
          </a:p>
          <a:p>
            <a:pPr lvl="1" eaLnBrk="1" hangingPunct="1">
              <a:spcBef>
                <a:spcPct val="0"/>
              </a:spcBef>
              <a:buClrTx/>
              <a:buSzTx/>
              <a:buFont typeface="Arial" charset="0"/>
              <a:buNone/>
            </a:pPr>
            <a:r>
              <a:rPr lang="en-US" altLang="ja-JP" sz="1200" dirty="0">
                <a:latin typeface="Arial" panose="020B0604020202020204" pitchFamily="34" charset="0"/>
                <a:cs typeface="Arial" panose="020B0604020202020204" pitchFamily="34" charset="0"/>
              </a:rPr>
              <a:t>	If not, they will connected to SD encoder. </a:t>
            </a:r>
            <a:r>
              <a:rPr lang="en-US" altLang="ja-JP" sz="1200" b="1" dirty="0">
                <a:solidFill>
                  <a:srgbClr val="0000FF"/>
                </a:solidFill>
                <a:latin typeface="Arial" panose="020B0604020202020204" pitchFamily="34" charset="0"/>
                <a:cs typeface="Arial" panose="020B0604020202020204" pitchFamily="34" charset="0"/>
              </a:rPr>
              <a:t>If endpoint bandwidth setting is lower than 256kbps, the endpoint can not connect to MPCS.</a:t>
            </a:r>
          </a:p>
        </p:txBody>
      </p:sp>
      <p:pic>
        <p:nvPicPr>
          <p:cNvPr id="6"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99" y="5364559"/>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8349" y="4144496"/>
            <a:ext cx="1152525"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799" y="5383609"/>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8"/>
          <p:cNvSpPr>
            <a:spLocks noChangeArrowheads="1"/>
          </p:cNvSpPr>
          <p:nvPr/>
        </p:nvSpPr>
        <p:spPr bwMode="auto">
          <a:xfrm>
            <a:off x="1653404" y="3881574"/>
            <a:ext cx="1306513"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Multi-Points Connection</a:t>
            </a:r>
            <a:br>
              <a:rPr lang="en-US" altLang="ja-JP" sz="900" b="1" dirty="0">
                <a:latin typeface="Arial" panose="020B0604020202020204" pitchFamily="34" charset="0"/>
                <a:ea typeface="HGP創英角ｺﾞｼｯｸUB" pitchFamily="50" charset="-128"/>
                <a:cs typeface="Arial" panose="020B0604020202020204" pitchFamily="34" charset="0"/>
              </a:rPr>
            </a:br>
            <a:r>
              <a:rPr lang="en-US" altLang="ja-JP" sz="900" b="1" dirty="0">
                <a:latin typeface="Arial" panose="020B0604020202020204" pitchFamily="34" charset="0"/>
                <a:ea typeface="HGP創英角ｺﾞｼｯｸUB" pitchFamily="50" charset="-128"/>
                <a:cs typeface="Arial" panose="020B0604020202020204" pitchFamily="34" charset="0"/>
              </a:rPr>
              <a:t>(MPCS)</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sp>
        <p:nvSpPr>
          <p:cNvPr id="10" name="Rectangle 19"/>
          <p:cNvSpPr>
            <a:spLocks noChangeArrowheads="1"/>
          </p:cNvSpPr>
          <p:nvPr/>
        </p:nvSpPr>
        <p:spPr bwMode="auto">
          <a:xfrm>
            <a:off x="2928417" y="5704770"/>
            <a:ext cx="11303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HDVC</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grpSp>
        <p:nvGrpSpPr>
          <p:cNvPr id="11" name="Group 28"/>
          <p:cNvGrpSpPr>
            <a:grpSpLocks/>
          </p:cNvGrpSpPr>
          <p:nvPr/>
        </p:nvGrpSpPr>
        <p:grpSpPr bwMode="auto">
          <a:xfrm>
            <a:off x="1617387" y="5280421"/>
            <a:ext cx="735012" cy="493713"/>
            <a:chOff x="3622" y="3032"/>
            <a:chExt cx="669" cy="449"/>
          </a:xfrm>
        </p:grpSpPr>
        <p:pic>
          <p:nvPicPr>
            <p:cNvPr id="12"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2" y="3032"/>
              <a:ext cx="66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 y="3094"/>
              <a:ext cx="503"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31"/>
            <p:cNvGrpSpPr>
              <a:grpSpLocks noChangeAspect="1"/>
            </p:cNvGrpSpPr>
            <p:nvPr/>
          </p:nvGrpSpPr>
          <p:grpSpPr bwMode="auto">
            <a:xfrm>
              <a:off x="3716" y="3122"/>
              <a:ext cx="415" cy="273"/>
              <a:chOff x="2984" y="4320"/>
              <a:chExt cx="1866" cy="1066"/>
            </a:xfrm>
          </p:grpSpPr>
          <p:sp>
            <p:nvSpPr>
              <p:cNvPr id="19" name="Rectangle 32"/>
              <p:cNvSpPr>
                <a:spLocks noChangeAspect="1" noChangeArrowheads="1"/>
              </p:cNvSpPr>
              <p:nvPr/>
            </p:nvSpPr>
            <p:spPr bwMode="auto">
              <a:xfrm>
                <a:off x="2984" y="4320"/>
                <a:ext cx="1866" cy="1065"/>
              </a:xfrm>
              <a:prstGeom prst="rect">
                <a:avLst/>
              </a:prstGeom>
              <a:solidFill>
                <a:schemeClr val="bg1"/>
              </a:solidFill>
              <a:ln>
                <a:noFill/>
              </a:ln>
              <a:effectLst/>
              <a:extLst>
                <a:ext uri="{91240B29-F687-4F45-9708-019B960494DF}">
                  <a14:hiddenLine xmlns:a14="http://schemas.microsoft.com/office/drawing/2010/main" w="9525" algn="ctr">
                    <a:solidFill>
                      <a:srgbClr val="0000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000">
                  <a:latin typeface="Arial" panose="020B0604020202020204" pitchFamily="34" charset="0"/>
                  <a:cs typeface="Arial" panose="020B0604020202020204" pitchFamily="34" charset="0"/>
                </a:endParaRPr>
              </a:p>
            </p:txBody>
          </p:sp>
          <p:pic>
            <p:nvPicPr>
              <p:cNvPr id="20" name="Picture 33" descr="MC90044550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4" y="4320"/>
                <a:ext cx="1866"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ectangle 34"/>
            <p:cNvSpPr>
              <a:spLocks noChangeArrowheads="1"/>
            </p:cNvSpPr>
            <p:nvPr/>
          </p:nvSpPr>
          <p:spPr bwMode="auto">
            <a:xfrm>
              <a:off x="4034" y="3122"/>
              <a:ext cx="117" cy="84"/>
            </a:xfrm>
            <a:prstGeom prst="rect">
              <a:avLst/>
            </a:prstGeom>
            <a:solidFill>
              <a:schemeClr val="bg1"/>
            </a:solidFill>
            <a:ln w="9525" algn="ctr">
              <a:solidFill>
                <a:srgbClr val="000000">
                  <a:alpha val="70195"/>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000">
                <a:latin typeface="Arial" panose="020B0604020202020204" pitchFamily="34" charset="0"/>
                <a:cs typeface="Arial" panose="020B0604020202020204" pitchFamily="34" charset="0"/>
              </a:endParaRPr>
            </a:p>
          </p:txBody>
        </p:sp>
        <p:pic>
          <p:nvPicPr>
            <p:cNvPr id="17" name="Picture 35" descr="MC900446184[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7" y="3131"/>
              <a:ext cx="57"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6" descr="見える化アイコン"/>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8" y="3130"/>
              <a:ext cx="37"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37"/>
          <p:cNvSpPr>
            <a:spLocks noChangeArrowheads="1"/>
          </p:cNvSpPr>
          <p:nvPr/>
        </p:nvSpPr>
        <p:spPr bwMode="auto">
          <a:xfrm>
            <a:off x="1438412" y="5711369"/>
            <a:ext cx="1130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Mobile</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sp>
        <p:nvSpPr>
          <p:cNvPr id="22" name="Rectangle 38"/>
          <p:cNvSpPr>
            <a:spLocks noChangeArrowheads="1"/>
          </p:cNvSpPr>
          <p:nvPr/>
        </p:nvSpPr>
        <p:spPr bwMode="auto">
          <a:xfrm>
            <a:off x="526583" y="5712089"/>
            <a:ext cx="1130300" cy="17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HDVC</a:t>
            </a:r>
          </a:p>
        </p:txBody>
      </p:sp>
      <p:sp>
        <p:nvSpPr>
          <p:cNvPr id="23" name="Rectangle 106"/>
          <p:cNvSpPr>
            <a:spLocks noChangeArrowheads="1"/>
          </p:cNvSpPr>
          <p:nvPr/>
        </p:nvSpPr>
        <p:spPr bwMode="auto">
          <a:xfrm>
            <a:off x="2912787" y="4828836"/>
            <a:ext cx="877887" cy="276225"/>
          </a:xfrm>
          <a:prstGeom prst="rect">
            <a:avLst/>
          </a:prstGeom>
          <a:solidFill>
            <a:srgbClr val="CCFFCC"/>
          </a:solidFill>
          <a:ln>
            <a:noFill/>
          </a:ln>
          <a:effectLst>
            <a:prstShdw prst="shdw17" dist="17961" dir="2700000">
              <a:srgbClr val="7A997A"/>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HD Image</a:t>
            </a:r>
          </a:p>
        </p:txBody>
      </p:sp>
      <p:sp>
        <p:nvSpPr>
          <p:cNvPr id="24" name="Rectangle 107"/>
          <p:cNvSpPr>
            <a:spLocks noChangeArrowheads="1"/>
          </p:cNvSpPr>
          <p:nvPr/>
        </p:nvSpPr>
        <p:spPr bwMode="auto">
          <a:xfrm>
            <a:off x="1053824" y="4814549"/>
            <a:ext cx="877888" cy="276225"/>
          </a:xfrm>
          <a:prstGeom prst="rect">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SD image</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pic>
        <p:nvPicPr>
          <p:cNvPr id="25" name="Picture 109"/>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7424" y="5131196"/>
            <a:ext cx="385763" cy="40798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8100" dir="2700000" algn="tl" rotWithShape="0">
                    <a:srgbClr val="000000">
                      <a:alpha val="39998"/>
                    </a:srgbClr>
                  </a:outerShdw>
                </a:effectLst>
              </a14:hiddenEffects>
            </a:ext>
          </a:extLst>
        </p:spPr>
      </p:pic>
      <p:pic>
        <p:nvPicPr>
          <p:cNvPr id="26" name="Picture 110"/>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5924" y="5135959"/>
            <a:ext cx="344488" cy="3651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8100" dir="2700000" algn="tl" rotWithShape="0">
                    <a:srgbClr val="000000">
                      <a:alpha val="39998"/>
                    </a:srgbClr>
                  </a:outerShdw>
                </a:effectLst>
              </a14:hiddenEffects>
            </a:ext>
          </a:extLst>
        </p:spPr>
      </p:pic>
      <p:sp>
        <p:nvSpPr>
          <p:cNvPr id="27" name="Line 114"/>
          <p:cNvSpPr>
            <a:spLocks noChangeShapeType="1"/>
          </p:cNvSpPr>
          <p:nvPr/>
        </p:nvSpPr>
        <p:spPr bwMode="auto">
          <a:xfrm flipH="1">
            <a:off x="1588811" y="4425611"/>
            <a:ext cx="213105" cy="28416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000">
              <a:latin typeface="Arial" panose="020B0604020202020204" pitchFamily="34" charset="0"/>
              <a:cs typeface="Arial" panose="020B0604020202020204" pitchFamily="34" charset="0"/>
            </a:endParaRPr>
          </a:p>
        </p:txBody>
      </p:sp>
      <p:sp>
        <p:nvSpPr>
          <p:cNvPr id="28" name="Line 115"/>
          <p:cNvSpPr>
            <a:spLocks noChangeShapeType="1"/>
          </p:cNvSpPr>
          <p:nvPr/>
        </p:nvSpPr>
        <p:spPr bwMode="auto">
          <a:xfrm>
            <a:off x="2850873" y="4441486"/>
            <a:ext cx="195263" cy="2651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000">
              <a:latin typeface="Arial" panose="020B0604020202020204" pitchFamily="34" charset="0"/>
              <a:cs typeface="Arial" panose="020B0604020202020204" pitchFamily="34" charset="0"/>
            </a:endParaRPr>
          </a:p>
        </p:txBody>
      </p:sp>
      <p:sp>
        <p:nvSpPr>
          <p:cNvPr id="29" name="Rectangle 117"/>
          <p:cNvSpPr>
            <a:spLocks noChangeArrowheads="1"/>
          </p:cNvSpPr>
          <p:nvPr/>
        </p:nvSpPr>
        <p:spPr bwMode="auto">
          <a:xfrm>
            <a:off x="963185" y="5805452"/>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solidFill>
                  <a:srgbClr val="FF0000"/>
                </a:solidFill>
                <a:latin typeface="Arial" panose="020B0604020202020204" pitchFamily="34" charset="0"/>
                <a:ea typeface="HGP創英角ｺﾞｼｯｸUB" pitchFamily="50" charset="-128"/>
                <a:cs typeface="Arial" panose="020B0604020202020204" pitchFamily="34" charset="0"/>
              </a:rPr>
              <a:t>Narrow Bandwidth</a:t>
            </a:r>
            <a:endParaRPr lang="ja-JP" altLang="en-US" sz="900" b="1" dirty="0">
              <a:solidFill>
                <a:srgbClr val="FF0000"/>
              </a:solidFill>
              <a:latin typeface="Arial" panose="020B0604020202020204" pitchFamily="34" charset="0"/>
              <a:ea typeface="HGP創英角ｺﾞｼｯｸUB" pitchFamily="50" charset="-128"/>
              <a:cs typeface="Arial" panose="020B0604020202020204" pitchFamily="34" charset="0"/>
            </a:endParaRPr>
          </a:p>
        </p:txBody>
      </p:sp>
      <p:sp>
        <p:nvSpPr>
          <p:cNvPr id="30" name="Rectangle 119"/>
          <p:cNvSpPr>
            <a:spLocks noChangeArrowheads="1"/>
          </p:cNvSpPr>
          <p:nvPr/>
        </p:nvSpPr>
        <p:spPr bwMode="auto">
          <a:xfrm>
            <a:off x="2819007" y="5798517"/>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solidFill>
                  <a:srgbClr val="0000FF"/>
                </a:solidFill>
                <a:latin typeface="Arial" panose="020B0604020202020204" pitchFamily="34" charset="0"/>
                <a:ea typeface="HGP創英角ｺﾞｼｯｸUB" pitchFamily="50" charset="-128"/>
                <a:cs typeface="Arial" panose="020B0604020202020204" pitchFamily="34" charset="0"/>
              </a:rPr>
              <a:t>Wide Bandwidth</a:t>
            </a:r>
            <a:endParaRPr lang="ja-JP" altLang="en-US" sz="900" b="1" dirty="0">
              <a:solidFill>
                <a:srgbClr val="0000FF"/>
              </a:solidFill>
              <a:latin typeface="Arial" panose="020B0604020202020204" pitchFamily="34" charset="0"/>
              <a:ea typeface="HGP創英角ｺﾞｼｯｸUB" pitchFamily="50" charset="-128"/>
              <a:cs typeface="Arial" panose="020B0604020202020204" pitchFamily="34" charset="0"/>
            </a:endParaRPr>
          </a:p>
        </p:txBody>
      </p:sp>
      <p:sp>
        <p:nvSpPr>
          <p:cNvPr id="31" name="Rectangle 143"/>
          <p:cNvSpPr>
            <a:spLocks noChangeArrowheads="1"/>
          </p:cNvSpPr>
          <p:nvPr/>
        </p:nvSpPr>
        <p:spPr bwMode="auto">
          <a:xfrm>
            <a:off x="680762" y="4441486"/>
            <a:ext cx="7207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dirty="0">
                <a:latin typeface="Arial" panose="020B0604020202020204" pitchFamily="34" charset="0"/>
                <a:ea typeface="HGP創英角ｺﾞｼｯｸUB" pitchFamily="50" charset="-128"/>
                <a:cs typeface="Arial" panose="020B0604020202020204" pitchFamily="34" charset="0"/>
              </a:rPr>
              <a:t>Ex : CP4</a:t>
            </a:r>
            <a:endParaRPr lang="ja-JP" altLang="en-US" sz="700" b="1" dirty="0">
              <a:latin typeface="Arial" panose="020B0604020202020204" pitchFamily="34" charset="0"/>
              <a:ea typeface="HGP創英角ｺﾞｼｯｸUB" pitchFamily="50" charset="-128"/>
              <a:cs typeface="Arial" panose="020B0604020202020204" pitchFamily="34" charset="0"/>
            </a:endParaRPr>
          </a:p>
        </p:txBody>
      </p:sp>
      <p:sp>
        <p:nvSpPr>
          <p:cNvPr id="32" name="Rectangle 144"/>
          <p:cNvSpPr>
            <a:spLocks noChangeArrowheads="1"/>
          </p:cNvSpPr>
          <p:nvPr/>
        </p:nvSpPr>
        <p:spPr bwMode="auto">
          <a:xfrm>
            <a:off x="3230287" y="4425611"/>
            <a:ext cx="7207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a:latin typeface="Arial" panose="020B0604020202020204" pitchFamily="34" charset="0"/>
                <a:ea typeface="HGP創英角ｺﾞｼｯｸUB" pitchFamily="50" charset="-128"/>
                <a:cs typeface="Arial" panose="020B0604020202020204" pitchFamily="34" charset="0"/>
              </a:rPr>
              <a:t>Ex : CP8</a:t>
            </a:r>
            <a:endParaRPr lang="ja-JP" altLang="en-US" sz="700" b="1">
              <a:latin typeface="Arial" panose="020B0604020202020204" pitchFamily="34" charset="0"/>
              <a:ea typeface="HGP創英角ｺﾞｼｯｸUB" pitchFamily="50" charset="-128"/>
              <a:cs typeface="Arial" panose="020B0604020202020204" pitchFamily="34" charset="0"/>
            </a:endParaRPr>
          </a:p>
        </p:txBody>
      </p:sp>
      <p:sp>
        <p:nvSpPr>
          <p:cNvPr id="33" name="Text Box 23"/>
          <p:cNvSpPr txBox="1">
            <a:spLocks noChangeArrowheads="1"/>
          </p:cNvSpPr>
          <p:nvPr/>
        </p:nvSpPr>
        <p:spPr bwMode="auto">
          <a:xfrm>
            <a:off x="333513" y="6193818"/>
            <a:ext cx="84613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b="1" dirty="0">
                <a:solidFill>
                  <a:srgbClr val="FF3300"/>
                </a:solidFill>
                <a:ea typeface="HGP創英角ｺﾞｼｯｸUB" pitchFamily="50" charset="-128"/>
              </a:rPr>
              <a:t>Recommended is to set overseas HDVC (usually low BW) in SD group</a:t>
            </a:r>
            <a:r>
              <a:rPr lang="en-US" altLang="ja-JP" sz="1000" b="1" dirty="0" smtClean="0">
                <a:solidFill>
                  <a:srgbClr val="FF3300"/>
                </a:solidFill>
                <a:ea typeface="HGP創英角ｺﾞｼｯｸUB" pitchFamily="50" charset="-128"/>
              </a:rPr>
              <a:t>. HDVC </a:t>
            </a:r>
            <a:r>
              <a:rPr lang="en-US" altLang="ja-JP" sz="1000" b="1" dirty="0">
                <a:solidFill>
                  <a:srgbClr val="FF3300"/>
                </a:solidFill>
                <a:ea typeface="HGP創英角ｺﾞｼｯｸUB" pitchFamily="50" charset="-128"/>
              </a:rPr>
              <a:t>mobile to be connected in SD group.</a:t>
            </a:r>
            <a:endParaRPr lang="ja-JP" altLang="en-US" sz="1000" b="1" dirty="0">
              <a:solidFill>
                <a:srgbClr val="FF3300"/>
              </a:solidFill>
              <a:ea typeface="HGP創英角ｺﾞｼｯｸUB" pitchFamily="50" charset="-128"/>
            </a:endParaRPr>
          </a:p>
        </p:txBody>
      </p:sp>
      <p:graphicFrame>
        <p:nvGraphicFramePr>
          <p:cNvPr id="35" name="Group 269"/>
          <p:cNvGraphicFramePr>
            <a:graphicFrameLocks noGrp="1"/>
          </p:cNvGraphicFramePr>
          <p:nvPr>
            <p:extLst>
              <p:ext uri="{D42A27DB-BD31-4B8C-83A1-F6EECF244321}">
                <p14:modId xmlns:p14="http://schemas.microsoft.com/office/powerpoint/2010/main" val="1422785682"/>
              </p:ext>
            </p:extLst>
          </p:nvPr>
        </p:nvGraphicFramePr>
        <p:xfrm>
          <a:off x="4026900" y="3522980"/>
          <a:ext cx="4945063" cy="795338"/>
        </p:xfrm>
        <a:graphic>
          <a:graphicData uri="http://schemas.openxmlformats.org/drawingml/2006/table">
            <a:tbl>
              <a:tblPr/>
              <a:tblGrid>
                <a:gridCol w="812800"/>
                <a:gridCol w="1485900"/>
                <a:gridCol w="1447800"/>
                <a:gridCol w="1198563"/>
              </a:tblGrid>
              <a:tr h="285438">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Resolution</a:t>
                      </a: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BW setting</a:t>
                      </a:r>
                      <a:endParaRPr kumimoji="1" lang="ja-JP" altLang="en-US" sz="900" b="1" i="0" u="none" strike="noStrike" cap="none" normalizeH="0" baseline="0" dirty="0" smtClean="0">
                        <a:ln>
                          <a:noFill/>
                        </a:ln>
                        <a:solidFill>
                          <a:schemeClr val="tx1"/>
                        </a:solidFill>
                        <a:effectLst/>
                        <a:latin typeface="Arial" charset="0"/>
                        <a:ea typeface="HGP創英角ｺﾞｼｯｸUB" pitchFamily="50" charset="-128"/>
                      </a:endParaRP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TX resolution</a:t>
                      </a:r>
                      <a:endParaRPr kumimoji="1" lang="ja-JP" altLang="en-US" sz="900" b="1" i="0" u="none" strike="noStrike" cap="none" normalizeH="0" baseline="0" dirty="0" smtClean="0">
                        <a:ln>
                          <a:noFill/>
                        </a:ln>
                        <a:solidFill>
                          <a:schemeClr val="tx1"/>
                        </a:solidFill>
                        <a:effectLst/>
                        <a:latin typeface="Arial" charset="0"/>
                        <a:ea typeface="HGP創英角ｺﾞｼｯｸUB" pitchFamily="50" charset="-128"/>
                      </a:endParaRP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QoS apply</a:t>
                      </a:r>
                      <a:endParaRPr kumimoji="1" lang="ja-JP" altLang="en-US" sz="900" b="1" i="0" u="none" strike="noStrike" cap="none" normalizeH="0" baseline="0" smtClean="0">
                        <a:ln>
                          <a:noFill/>
                        </a:ln>
                        <a:solidFill>
                          <a:schemeClr val="tx1"/>
                        </a:solidFill>
                        <a:effectLst/>
                        <a:latin typeface="Arial" charset="0"/>
                        <a:ea typeface="HGP創英角ｺﾞｼｯｸUB" pitchFamily="50" charset="-128"/>
                      </a:endParaRP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r>
              <a:tr h="2549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HD</a:t>
                      </a: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2Mbps – 512kbps</a:t>
                      </a: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HD(720p)/30fps</a:t>
                      </a: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512kbps or up</a:t>
                      </a: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2549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SD</a:t>
                      </a:r>
                      <a:endParaRPr kumimoji="1" lang="ja-JP" altLang="en-US" sz="900" b="1" i="0" u="none" strike="noStrike" cap="none" normalizeH="0" baseline="0" smtClean="0">
                        <a:ln>
                          <a:noFill/>
                        </a:ln>
                        <a:solidFill>
                          <a:schemeClr val="tx1"/>
                        </a:solidFill>
                        <a:effectLst/>
                        <a:latin typeface="Arial" charset="0"/>
                        <a:ea typeface="HGP創英角ｺﾞｼｯｸUB" pitchFamily="50" charset="-128"/>
                      </a:endParaRP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1.5Mbps – 374kbps</a:t>
                      </a: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SD(w432p)/20fps</a:t>
                      </a: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256kbps or up</a:t>
                      </a:r>
                    </a:p>
                  </a:txBody>
                  <a:tcPr marL="36000" marR="36000" marT="36010" marB="3601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 name="Text Box 145"/>
          <p:cNvSpPr txBox="1">
            <a:spLocks noChangeArrowheads="1"/>
          </p:cNvSpPr>
          <p:nvPr/>
        </p:nvSpPr>
        <p:spPr bwMode="auto">
          <a:xfrm>
            <a:off x="4033220" y="4317249"/>
            <a:ext cx="49388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rIns="1800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900" b="1" dirty="0">
                <a:solidFill>
                  <a:srgbClr val="FF0000"/>
                </a:solidFill>
                <a:latin typeface="Arial" panose="020B0604020202020204" pitchFamily="34" charset="0"/>
                <a:cs typeface="Arial" panose="020B0604020202020204" pitchFamily="34" charset="0"/>
              </a:rPr>
              <a:t>Note</a:t>
            </a:r>
            <a:r>
              <a:rPr lang="en-US" altLang="ja-JP" sz="900" dirty="0">
                <a:solidFill>
                  <a:srgbClr val="FF0000"/>
                </a:solidFill>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SD image BW setting needs to be lower than HD image BW setting. </a:t>
            </a:r>
            <a:r>
              <a:rPr lang="ja-JP" altLang="en-US" sz="900" dirty="0">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(HD 720p : 1280 x 720, SD  w432p : 768 x 432</a:t>
            </a:r>
            <a:r>
              <a:rPr lang="en-US" altLang="ja-JP" sz="900" dirty="0" smtClean="0">
                <a:latin typeface="Arial" panose="020B0604020202020204" pitchFamily="34" charset="0"/>
                <a:cs typeface="Arial" panose="020B0604020202020204" pitchFamily="34" charset="0"/>
              </a:rPr>
              <a:t>)</a:t>
            </a:r>
            <a:r>
              <a:rPr lang="en-US" altLang="ja-JP" sz="900" dirty="0">
                <a:latin typeface="Arial" panose="020B0604020202020204" pitchFamily="34" charset="0"/>
                <a:ea typeface="HGP創英角ｺﾞｼｯｸUB" pitchFamily="50" charset="-128"/>
                <a:cs typeface="Arial" panose="020B0604020202020204" pitchFamily="34" charset="0"/>
              </a:rPr>
              <a:t> </a:t>
            </a:r>
            <a:endParaRPr lang="en-US" altLang="ja-JP" sz="900" dirty="0" smtClean="0">
              <a:latin typeface="Arial" panose="020B0604020202020204" pitchFamily="34" charset="0"/>
              <a:ea typeface="HGP創英角ｺﾞｼｯｸUB" pitchFamily="50" charset="-128"/>
              <a:cs typeface="Arial" panose="020B0604020202020204" pitchFamily="34" charset="0"/>
            </a:endParaRPr>
          </a:p>
          <a:p>
            <a:pPr marL="171450" indent="-171450" eaLnBrk="1" hangingPunct="1">
              <a:buFont typeface="Wingdings" panose="05000000000000000000" pitchFamily="2" charset="2"/>
              <a:buChar char="l"/>
            </a:pPr>
            <a:r>
              <a:rPr lang="en-US" altLang="ja-JP" sz="900" dirty="0" smtClean="0">
                <a:latin typeface="Arial" panose="020B0604020202020204" pitchFamily="34" charset="0"/>
                <a:ea typeface="HGP創英角ｺﾞｼｯｸUB" pitchFamily="50" charset="-128"/>
                <a:cs typeface="Arial" panose="020B0604020202020204" pitchFamily="34" charset="0"/>
              </a:rPr>
              <a:t>MPCS </a:t>
            </a:r>
            <a:r>
              <a:rPr lang="en-US" altLang="ja-JP" sz="900" dirty="0">
                <a:latin typeface="Arial" panose="020B0604020202020204" pitchFamily="34" charset="0"/>
                <a:ea typeface="HGP創英角ｺﾞｼｯｸUB" pitchFamily="50" charset="-128"/>
                <a:cs typeface="Arial" panose="020B0604020202020204" pitchFamily="34" charset="0"/>
              </a:rPr>
              <a:t>requires BW need to be set for each of HD and SD connection.</a:t>
            </a:r>
            <a:r>
              <a:rPr lang="ja-JP" altLang="en-US" sz="900" dirty="0">
                <a:latin typeface="Arial" panose="020B0604020202020204" pitchFamily="34" charset="0"/>
                <a:ea typeface="HGP創英角ｺﾞｼｯｸUB" pitchFamily="50" charset="-128"/>
                <a:cs typeface="Arial" panose="020B0604020202020204" pitchFamily="34" charset="0"/>
              </a:rPr>
              <a:t> </a:t>
            </a:r>
            <a:endParaRPr lang="en-US" altLang="ja-JP" sz="900" dirty="0" smtClean="0">
              <a:latin typeface="Arial" panose="020B0604020202020204" pitchFamily="34" charset="0"/>
              <a:ea typeface="HGP創英角ｺﾞｼｯｸUB" pitchFamily="50" charset="-128"/>
              <a:cs typeface="Arial" panose="020B0604020202020204" pitchFamily="34" charset="0"/>
            </a:endParaRPr>
          </a:p>
          <a:p>
            <a:pPr marL="171450" indent="-171450" eaLnBrk="1" hangingPunct="1">
              <a:buFont typeface="Wingdings" panose="05000000000000000000" pitchFamily="2" charset="2"/>
              <a:buChar char="l"/>
            </a:pPr>
            <a:r>
              <a:rPr lang="en-US" altLang="ja-JP" sz="900" dirty="0" smtClean="0">
                <a:latin typeface="Arial" panose="020B0604020202020204" pitchFamily="34" charset="0"/>
                <a:ea typeface="HGP創英角ｺﾞｼｯｸUB" pitchFamily="50" charset="-128"/>
                <a:cs typeface="Arial" panose="020B0604020202020204" pitchFamily="34" charset="0"/>
              </a:rPr>
              <a:t>HD </a:t>
            </a:r>
            <a:r>
              <a:rPr lang="en-US" altLang="ja-JP" sz="900" dirty="0">
                <a:latin typeface="Arial" panose="020B0604020202020204" pitchFamily="34" charset="0"/>
                <a:ea typeface="HGP創英角ｺﾞｼｯｸUB" pitchFamily="50" charset="-128"/>
                <a:cs typeface="Arial" panose="020B0604020202020204" pitchFamily="34" charset="0"/>
              </a:rPr>
              <a:t>or SD setting won’t be changed during communication</a:t>
            </a:r>
            <a:r>
              <a:rPr lang="en-US" altLang="ja-JP" sz="900" dirty="0" smtClean="0">
                <a:latin typeface="Arial" panose="020B0604020202020204" pitchFamily="34" charset="0"/>
                <a:ea typeface="HGP創英角ｺﾞｼｯｸUB" pitchFamily="50" charset="-128"/>
                <a:cs typeface="Arial" panose="020B0604020202020204" pitchFamily="34" charset="0"/>
              </a:rPr>
              <a:t>.</a:t>
            </a:r>
            <a:endParaRPr lang="ja-JP" altLang="en-US" sz="900" dirty="0">
              <a:latin typeface="Arial" panose="020B0604020202020204" pitchFamily="34" charset="0"/>
              <a:ea typeface="HGP創英角ｺﾞｼｯｸUB" pitchFamily="50" charset="-128"/>
              <a:cs typeface="Arial" panose="020B0604020202020204" pitchFamily="34" charset="0"/>
            </a:endParaRPr>
          </a:p>
        </p:txBody>
      </p:sp>
      <p:graphicFrame>
        <p:nvGraphicFramePr>
          <p:cNvPr id="38" name="Group 313"/>
          <p:cNvGraphicFramePr>
            <a:graphicFrameLocks noGrp="1"/>
          </p:cNvGraphicFramePr>
          <p:nvPr>
            <p:extLst>
              <p:ext uri="{D42A27DB-BD31-4B8C-83A1-F6EECF244321}">
                <p14:modId xmlns:p14="http://schemas.microsoft.com/office/powerpoint/2010/main" val="2433287933"/>
              </p:ext>
            </p:extLst>
          </p:nvPr>
        </p:nvGraphicFramePr>
        <p:xfrm>
          <a:off x="4081703" y="4972285"/>
          <a:ext cx="4890358" cy="860424"/>
        </p:xfrm>
        <a:graphic>
          <a:graphicData uri="http://schemas.openxmlformats.org/drawingml/2006/table">
            <a:tbl>
              <a:tblPr/>
              <a:tblGrid>
                <a:gridCol w="1118074"/>
                <a:gridCol w="946312"/>
                <a:gridCol w="1003025"/>
                <a:gridCol w="1822947"/>
              </a:tblGrid>
              <a:tr h="30714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PC resolution</a:t>
                      </a:r>
                      <a:endParaRPr kumimoji="1" lang="ja-JP" altLang="en-US" sz="900" b="1" i="0" u="none" strike="noStrike" cap="none" normalizeH="0" baseline="0" dirty="0" smtClean="0">
                        <a:ln>
                          <a:noFill/>
                        </a:ln>
                        <a:solidFill>
                          <a:schemeClr val="tx1"/>
                        </a:solidFill>
                        <a:effectLst/>
                        <a:latin typeface="Arial" charset="0"/>
                        <a:ea typeface="HGP創英角ｺﾞｼｯｸUB" pitchFamily="50" charset="-128"/>
                      </a:endParaRP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VGA</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SVGA</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HD, XGA, WXGA1/2</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r>
              <a:tr h="276642">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HD</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640 x 480</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800 x 608</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1280 x 720</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276642">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smtClean="0">
                          <a:ln>
                            <a:noFill/>
                          </a:ln>
                          <a:solidFill>
                            <a:schemeClr val="tx1"/>
                          </a:solidFill>
                          <a:effectLst/>
                          <a:latin typeface="Arial" charset="0"/>
                          <a:ea typeface="HGP創英角ｺﾞｼｯｸUB" pitchFamily="50" charset="-128"/>
                        </a:rPr>
                        <a:t>SD</a:t>
                      </a:r>
                      <a:endParaRPr kumimoji="1" lang="ja-JP" altLang="en-US" sz="900" b="1" i="0" u="none" strike="noStrike" cap="none" normalizeH="0" baseline="0" smtClean="0">
                        <a:ln>
                          <a:noFill/>
                        </a:ln>
                        <a:solidFill>
                          <a:schemeClr val="tx1"/>
                        </a:solidFill>
                        <a:effectLst/>
                        <a:latin typeface="Arial" charset="0"/>
                        <a:ea typeface="HGP創英角ｺﾞｼｯｸUB" pitchFamily="50" charset="-128"/>
                      </a:endParaRP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640 x 480</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640 x 480</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eaLnBrk="0" hangingPunct="0">
                        <a:spcBef>
                          <a:spcPct val="20000"/>
                        </a:spcBef>
                        <a:buFont typeface="Arial" charset="0"/>
                        <a:defRPr kumimoji="1">
                          <a:solidFill>
                            <a:schemeClr val="tx1"/>
                          </a:solidFill>
                          <a:latin typeface="Calibri" pitchFamily="34" charset="0"/>
                          <a:ea typeface="ＭＳ Ｐゴシック" pitchFamily="50" charset="-128"/>
                        </a:defRPr>
                      </a:lvl4pPr>
                      <a:lvl5pPr eaLnBrk="0" hangingPunct="0">
                        <a:spcBef>
                          <a:spcPct val="20000"/>
                        </a:spcBef>
                        <a:buFont typeface="Arial" charset="0"/>
                        <a:defRPr kumimoji="1">
                          <a:solidFill>
                            <a:schemeClr val="tx1"/>
                          </a:solidFill>
                          <a:latin typeface="Calibri" pitchFamily="34" charset="0"/>
                          <a:ea typeface="ＭＳ Ｐゴシック" pitchFamily="50" charset="-128"/>
                        </a:defRPr>
                      </a:lvl5pPr>
                      <a:lvl6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900" b="1" i="0" u="none" strike="noStrike" cap="none" normalizeH="0" baseline="0" dirty="0" smtClean="0">
                          <a:ln>
                            <a:noFill/>
                          </a:ln>
                          <a:solidFill>
                            <a:schemeClr val="tx1"/>
                          </a:solidFill>
                          <a:effectLst/>
                          <a:latin typeface="Arial" charset="0"/>
                          <a:ea typeface="HGP創英角ｺﾞｼｯｸUB" pitchFamily="50" charset="-128"/>
                        </a:rPr>
                        <a:t>768 x 432 (w432p)</a:t>
                      </a:r>
                    </a:p>
                  </a:txBody>
                  <a:tcPr marL="18000" marR="18000" marT="46827" marB="4682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 name="Text Box 220"/>
          <p:cNvSpPr txBox="1">
            <a:spLocks noChangeArrowheads="1"/>
          </p:cNvSpPr>
          <p:nvPr/>
        </p:nvSpPr>
        <p:spPr bwMode="auto">
          <a:xfrm>
            <a:off x="4004011" y="5843578"/>
            <a:ext cx="49133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900" b="1" dirty="0" smtClean="0">
                <a:solidFill>
                  <a:srgbClr val="FF0000"/>
                </a:solidFill>
                <a:latin typeface="Arial" panose="020B0604020202020204" pitchFamily="34" charset="0"/>
                <a:cs typeface="Arial" panose="020B0604020202020204" pitchFamily="34" charset="0"/>
              </a:rPr>
              <a:t>Note:</a:t>
            </a:r>
            <a:r>
              <a:rPr lang="en-US" altLang="ja-JP" sz="900" dirty="0" smtClean="0">
                <a:solidFill>
                  <a:srgbClr val="FF0000"/>
                </a:solidFill>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PC image of contents sharing to be re-sized in resolution above. </a:t>
            </a:r>
          </a:p>
          <a:p>
            <a:pPr eaLnBrk="1" hangingPunct="1"/>
            <a:r>
              <a:rPr lang="en-US" altLang="ja-JP" sz="900" b="1" dirty="0" smtClean="0">
                <a:solidFill>
                  <a:srgbClr val="FF0000"/>
                </a:solidFill>
                <a:latin typeface="Arial" panose="020B0604020202020204" pitchFamily="34" charset="0"/>
                <a:cs typeface="Arial" panose="020B0604020202020204" pitchFamily="34" charset="0"/>
              </a:rPr>
              <a:t>Note: </a:t>
            </a:r>
            <a:r>
              <a:rPr lang="en-US" altLang="ja-JP" sz="900" dirty="0" smtClean="0">
                <a:solidFill>
                  <a:srgbClr val="FF0000"/>
                </a:solidFill>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HD or up of PC image sharing requires HDVC ver.3.0 or up.</a:t>
            </a:r>
            <a:endParaRPr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 </a:t>
            </a:r>
            <a:r>
              <a:rPr lang="en-US" altLang="ja-JP" sz="1800" kern="0" dirty="0" smtClean="0">
                <a:latin typeface="Arial Black" panose="020B0A04020102020204" pitchFamily="34" charset="0"/>
              </a:rPr>
              <a:t>(Multi-point Connection AV Quality)</a:t>
            </a:r>
            <a:endParaRPr lang="de-DE" altLang="ja-JP" sz="1050" kern="0" dirty="0" smtClean="0">
              <a:latin typeface="Arial Black" panose="020B0A04020102020204" pitchFamily="34" charset="0"/>
            </a:endParaRPr>
          </a:p>
        </p:txBody>
      </p:sp>
      <p:grpSp>
        <p:nvGrpSpPr>
          <p:cNvPr id="5" name="Group 169"/>
          <p:cNvGrpSpPr>
            <a:grpSpLocks/>
          </p:cNvGrpSpPr>
          <p:nvPr/>
        </p:nvGrpSpPr>
        <p:grpSpPr bwMode="auto">
          <a:xfrm>
            <a:off x="701675" y="971335"/>
            <a:ext cx="1525588" cy="1016000"/>
            <a:chOff x="2956" y="1013"/>
            <a:chExt cx="961" cy="640"/>
          </a:xfrm>
        </p:grpSpPr>
        <p:pic>
          <p:nvPicPr>
            <p:cNvPr id="6" name="Picture 8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 y="1255"/>
              <a:ext cx="726"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86"/>
            <p:cNvSpPr>
              <a:spLocks noChangeArrowheads="1"/>
            </p:cNvSpPr>
            <p:nvPr/>
          </p:nvSpPr>
          <p:spPr bwMode="auto">
            <a:xfrm>
              <a:off x="3014" y="1432"/>
              <a:ext cx="823"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dirty="0">
                  <a:latin typeface="Arial" panose="020B0604020202020204" pitchFamily="34" charset="0"/>
                  <a:ea typeface="HGP創英角ｺﾞｼｯｸUB" pitchFamily="50" charset="-128"/>
                  <a:cs typeface="Arial" panose="020B0604020202020204" pitchFamily="34" charset="0"/>
                </a:rPr>
                <a:t>Multi-Point SW</a:t>
              </a:r>
              <a:br>
                <a:rPr lang="en-US" altLang="ja-JP" sz="1050" b="1" dirty="0">
                  <a:latin typeface="Arial" panose="020B0604020202020204" pitchFamily="34" charset="0"/>
                  <a:ea typeface="HGP創英角ｺﾞｼｯｸUB" pitchFamily="50" charset="-128"/>
                  <a:cs typeface="Arial" panose="020B0604020202020204" pitchFamily="34" charset="0"/>
                </a:rPr>
              </a:br>
              <a:r>
                <a:rPr lang="en-US" altLang="ja-JP" sz="1050" b="1" dirty="0">
                  <a:latin typeface="Arial" panose="020B0604020202020204" pitchFamily="34" charset="0"/>
                  <a:ea typeface="HGP創英角ｺﾞｼｯｸUB" pitchFamily="50" charset="-128"/>
                  <a:cs typeface="Arial" panose="020B0604020202020204" pitchFamily="34" charset="0"/>
                </a:rPr>
                <a:t>(HDVC-MPCS)</a:t>
              </a:r>
              <a:endParaRPr lang="ja-JP" altLang="en-US" sz="1050" b="1" dirty="0">
                <a:latin typeface="Arial" panose="020B0604020202020204" pitchFamily="34" charset="0"/>
                <a:ea typeface="HGP創英角ｺﾞｼｯｸUB" pitchFamily="50" charset="-128"/>
                <a:cs typeface="Arial" panose="020B0604020202020204" pitchFamily="34" charset="0"/>
              </a:endParaRPr>
            </a:p>
          </p:txBody>
        </p:sp>
        <p:sp>
          <p:nvSpPr>
            <p:cNvPr id="8" name="Rectangle 90"/>
            <p:cNvSpPr>
              <a:spLocks noChangeArrowheads="1"/>
            </p:cNvSpPr>
            <p:nvPr/>
          </p:nvSpPr>
          <p:spPr bwMode="auto">
            <a:xfrm>
              <a:off x="2956" y="1013"/>
              <a:ext cx="961"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dirty="0">
                  <a:latin typeface="Arial" panose="020B0604020202020204" pitchFamily="34" charset="0"/>
                  <a:ea typeface="HGP創英角ｺﾞｼｯｸUB" pitchFamily="50" charset="-128"/>
                  <a:cs typeface="Arial" panose="020B0604020202020204" pitchFamily="34" charset="0"/>
                </a:rPr>
                <a:t>B/W set : 1Mbps</a:t>
              </a:r>
            </a:p>
          </p:txBody>
        </p:sp>
      </p:grpSp>
      <p:grpSp>
        <p:nvGrpSpPr>
          <p:cNvPr id="9" name="Group 170"/>
          <p:cNvGrpSpPr>
            <a:grpSpLocks/>
          </p:cNvGrpSpPr>
          <p:nvPr/>
        </p:nvGrpSpPr>
        <p:grpSpPr bwMode="auto">
          <a:xfrm>
            <a:off x="4057650" y="982448"/>
            <a:ext cx="1920875" cy="1020762"/>
            <a:chOff x="746" y="1055"/>
            <a:chExt cx="1210" cy="643"/>
          </a:xfrm>
        </p:grpSpPr>
        <p:pic>
          <p:nvPicPr>
            <p:cNvPr id="10"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 y="1271"/>
              <a:ext cx="68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8"/>
            <p:cNvSpPr>
              <a:spLocks noChangeArrowheads="1"/>
            </p:cNvSpPr>
            <p:nvPr/>
          </p:nvSpPr>
          <p:spPr bwMode="auto">
            <a:xfrm>
              <a:off x="970" y="1477"/>
              <a:ext cx="712"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a:latin typeface="Arial" panose="020B0604020202020204" pitchFamily="34" charset="0"/>
                  <a:ea typeface="HGP創英角ｺﾞｼｯｸUB" pitchFamily="50" charset="-128"/>
                  <a:cs typeface="Arial" panose="020B0604020202020204" pitchFamily="34" charset="0"/>
                </a:rPr>
                <a:t>HDVC</a:t>
              </a:r>
              <a:endParaRPr lang="ja-JP" altLang="en-US" sz="1050" b="1">
                <a:latin typeface="Arial" panose="020B0604020202020204" pitchFamily="34" charset="0"/>
                <a:ea typeface="HGP創英角ｺﾞｼｯｸUB" pitchFamily="50" charset="-128"/>
                <a:cs typeface="Arial" panose="020B0604020202020204" pitchFamily="34" charset="0"/>
              </a:endParaRPr>
            </a:p>
          </p:txBody>
        </p:sp>
        <p:sp>
          <p:nvSpPr>
            <p:cNvPr id="12" name="Rectangle 91"/>
            <p:cNvSpPr>
              <a:spLocks noChangeArrowheads="1"/>
            </p:cNvSpPr>
            <p:nvPr/>
          </p:nvSpPr>
          <p:spPr bwMode="auto">
            <a:xfrm>
              <a:off x="746" y="1055"/>
              <a:ext cx="1210"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a:latin typeface="Arial" panose="020B0604020202020204" pitchFamily="34" charset="0"/>
                  <a:ea typeface="HGP創英角ｺﾞｼｯｸUB" pitchFamily="50" charset="-128"/>
                  <a:cs typeface="Arial" panose="020B0604020202020204" pitchFamily="34" charset="0"/>
                </a:rPr>
                <a:t>B/W set : 2Mbps</a:t>
              </a:r>
            </a:p>
          </p:txBody>
        </p:sp>
      </p:grpSp>
      <p:sp>
        <p:nvSpPr>
          <p:cNvPr id="13" name="Line 92"/>
          <p:cNvSpPr>
            <a:spLocks noChangeShapeType="1"/>
          </p:cNvSpPr>
          <p:nvPr/>
        </p:nvSpPr>
        <p:spPr bwMode="auto">
          <a:xfrm>
            <a:off x="2287588" y="1492035"/>
            <a:ext cx="1843087" cy="0"/>
          </a:xfrm>
          <a:prstGeom prst="line">
            <a:avLst/>
          </a:prstGeom>
          <a:noFill/>
          <a:ln w="38100">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latin typeface="Arial" panose="020B0604020202020204" pitchFamily="34" charset="0"/>
              <a:cs typeface="Arial" panose="020B0604020202020204" pitchFamily="34" charset="0"/>
            </a:endParaRPr>
          </a:p>
        </p:txBody>
      </p:sp>
      <p:sp>
        <p:nvSpPr>
          <p:cNvPr id="14" name="Oval 93"/>
          <p:cNvSpPr>
            <a:spLocks noChangeArrowheads="1"/>
          </p:cNvSpPr>
          <p:nvPr/>
        </p:nvSpPr>
        <p:spPr bwMode="auto">
          <a:xfrm>
            <a:off x="2720975" y="1171360"/>
            <a:ext cx="968375" cy="654050"/>
          </a:xfrm>
          <a:prstGeom prst="ellipse">
            <a:avLst/>
          </a:prstGeom>
          <a:solidFill>
            <a:srgbClr val="CCFFFF"/>
          </a:solidFill>
          <a:ln w="9525">
            <a:solidFill>
              <a:schemeClr val="tx1"/>
            </a:solidFill>
            <a:round/>
            <a:headEnd/>
            <a:tailEnd/>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a:latin typeface="Arial" panose="020B0604020202020204" pitchFamily="34" charset="0"/>
                <a:ea typeface="HGP創英角ｺﾞｼｯｸUB" pitchFamily="50" charset="-128"/>
                <a:cs typeface="Arial" panose="020B0604020202020204" pitchFamily="34" charset="0"/>
              </a:rPr>
              <a:t>Connection</a:t>
            </a:r>
          </a:p>
          <a:p>
            <a:pPr algn="ctr" eaLnBrk="1" hangingPunct="1"/>
            <a:r>
              <a:rPr lang="en-US" altLang="ja-JP" sz="1050" b="1">
                <a:latin typeface="Arial" panose="020B0604020202020204" pitchFamily="34" charset="0"/>
                <a:ea typeface="HGP創英角ｺﾞｼｯｸUB" pitchFamily="50" charset="-128"/>
                <a:cs typeface="Arial" panose="020B0604020202020204" pitchFamily="34" charset="0"/>
              </a:rPr>
              <a:t>@1Mbps</a:t>
            </a:r>
            <a:endParaRPr lang="ja-JP" altLang="en-US" sz="1050" b="1">
              <a:latin typeface="Arial" panose="020B0604020202020204" pitchFamily="34" charset="0"/>
              <a:ea typeface="HGP創英角ｺﾞｼｯｸUB" pitchFamily="50" charset="-128"/>
              <a:cs typeface="Arial" panose="020B0604020202020204" pitchFamily="34" charset="0"/>
            </a:endParaRPr>
          </a:p>
        </p:txBody>
      </p:sp>
      <p:sp>
        <p:nvSpPr>
          <p:cNvPr id="16" name="Text Box 94"/>
          <p:cNvSpPr txBox="1">
            <a:spLocks noChangeArrowheads="1"/>
          </p:cNvSpPr>
          <p:nvPr/>
        </p:nvSpPr>
        <p:spPr bwMode="auto">
          <a:xfrm>
            <a:off x="366713" y="2248048"/>
            <a:ext cx="85613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spcBef>
                <a:spcPct val="50000"/>
              </a:spcBef>
              <a:buFont typeface="Wingdings" panose="05000000000000000000" pitchFamily="2" charset="2"/>
              <a:buChar char="n"/>
            </a:pPr>
            <a:r>
              <a:rPr lang="en-US" altLang="ja-JP" sz="1600" b="1" dirty="0">
                <a:latin typeface="Arial" panose="020B0604020202020204" pitchFamily="34" charset="0"/>
                <a:ea typeface="HGP創英角ｺﾞｼｯｸUB" pitchFamily="50" charset="-128"/>
                <a:cs typeface="Arial" panose="020B0604020202020204" pitchFamily="34" charset="0"/>
              </a:rPr>
              <a:t>Described below is the relationship between bandwidth and resolution of Multi-Point Connection SW (MPCS) by dual speed HD group and SD group. </a:t>
            </a:r>
            <a:endParaRPr lang="ja-JP" altLang="en-US" sz="1600" b="1" dirty="0">
              <a:latin typeface="Arial" panose="020B0604020202020204" pitchFamily="34" charset="0"/>
              <a:ea typeface="HGP創英角ｺﾞｼｯｸUB" pitchFamily="50" charset="-128"/>
              <a:cs typeface="Arial" panose="020B0604020202020204" pitchFamily="34" charset="0"/>
            </a:endParaRPr>
          </a:p>
        </p:txBody>
      </p:sp>
      <p:sp>
        <p:nvSpPr>
          <p:cNvPr id="17" name="Rectangle 218"/>
          <p:cNvSpPr>
            <a:spLocks noChangeArrowheads="1"/>
          </p:cNvSpPr>
          <p:nvPr/>
        </p:nvSpPr>
        <p:spPr bwMode="auto">
          <a:xfrm>
            <a:off x="6989763" y="5421695"/>
            <a:ext cx="1493837" cy="430213"/>
          </a:xfrm>
          <a:prstGeom prst="rect">
            <a:avLst/>
          </a:prstGeom>
          <a:gradFill rotWithShape="1">
            <a:gsLst>
              <a:gs pos="0">
                <a:srgbClr val="00CC99"/>
              </a:gs>
              <a:gs pos="50000">
                <a:schemeClr val="bg1"/>
              </a:gs>
              <a:gs pos="100000">
                <a:srgbClr val="00CC99"/>
              </a:gs>
            </a:gsLst>
            <a:lin ang="5400000" scaled="1"/>
          </a:gradFill>
          <a:ln w="9525">
            <a:solidFill>
              <a:srgbClr val="000000"/>
            </a:solidFill>
            <a:miter lim="800000"/>
            <a:headEnd/>
            <a:tailEnd/>
          </a:ln>
          <a:effec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lnSpc>
                <a:spcPts val="2800"/>
              </a:lnSpc>
              <a:spcBef>
                <a:spcPct val="20000"/>
              </a:spcBef>
              <a:buFont typeface="Calibri" pitchFamily="34" charset="0"/>
              <a:buNone/>
              <a:defRPr/>
            </a:pPr>
            <a:endParaRPr lang="ja-JP" altLang="en-US" sz="1100" b="1" smtClean="0">
              <a:latin typeface="Arial" panose="020B0604020202020204" pitchFamily="34" charset="0"/>
              <a:ea typeface="HGSｺﾞｼｯｸE" pitchFamily="50" charset="-128"/>
              <a:cs typeface="Arial" panose="020B0604020202020204" pitchFamily="34" charset="0"/>
            </a:endParaRPr>
          </a:p>
        </p:txBody>
      </p:sp>
      <p:sp>
        <p:nvSpPr>
          <p:cNvPr id="18" name="Rectangle 211"/>
          <p:cNvSpPr>
            <a:spLocks noChangeArrowheads="1"/>
          </p:cNvSpPr>
          <p:nvPr/>
        </p:nvSpPr>
        <p:spPr bwMode="auto">
          <a:xfrm>
            <a:off x="4114800" y="4740658"/>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2M</a:t>
            </a:r>
          </a:p>
        </p:txBody>
      </p:sp>
      <p:sp>
        <p:nvSpPr>
          <p:cNvPr id="19" name="Rectangle 212"/>
          <p:cNvSpPr>
            <a:spLocks noChangeArrowheads="1"/>
          </p:cNvSpPr>
          <p:nvPr/>
        </p:nvSpPr>
        <p:spPr bwMode="auto">
          <a:xfrm>
            <a:off x="3043238" y="4740658"/>
            <a:ext cx="471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1M</a:t>
            </a:r>
          </a:p>
        </p:txBody>
      </p:sp>
      <p:sp>
        <p:nvSpPr>
          <p:cNvPr id="20" name="Line 213"/>
          <p:cNvSpPr>
            <a:spLocks noChangeShapeType="1"/>
          </p:cNvSpPr>
          <p:nvPr/>
        </p:nvSpPr>
        <p:spPr bwMode="auto">
          <a:xfrm>
            <a:off x="1460500" y="5426458"/>
            <a:ext cx="321310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21" name="Line 214"/>
          <p:cNvSpPr>
            <a:spLocks noChangeShapeType="1"/>
          </p:cNvSpPr>
          <p:nvPr/>
        </p:nvSpPr>
        <p:spPr bwMode="auto">
          <a:xfrm>
            <a:off x="1460500" y="5210558"/>
            <a:ext cx="32131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22" name="Line 215"/>
          <p:cNvSpPr>
            <a:spLocks noChangeShapeType="1"/>
          </p:cNvSpPr>
          <p:nvPr/>
        </p:nvSpPr>
        <p:spPr bwMode="auto">
          <a:xfrm>
            <a:off x="2228850" y="4967670"/>
            <a:ext cx="0" cy="892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23" name="Line 216"/>
          <p:cNvSpPr>
            <a:spLocks noChangeShapeType="1"/>
          </p:cNvSpPr>
          <p:nvPr/>
        </p:nvSpPr>
        <p:spPr bwMode="auto">
          <a:xfrm>
            <a:off x="3278188" y="4967670"/>
            <a:ext cx="0" cy="89217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24" name="Line 217"/>
          <p:cNvSpPr>
            <a:spLocks noChangeShapeType="1"/>
          </p:cNvSpPr>
          <p:nvPr/>
        </p:nvSpPr>
        <p:spPr bwMode="auto">
          <a:xfrm>
            <a:off x="4324350" y="4967670"/>
            <a:ext cx="0" cy="89217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25" name="Rectangle 219"/>
          <p:cNvSpPr>
            <a:spLocks noChangeArrowheads="1"/>
          </p:cNvSpPr>
          <p:nvPr/>
        </p:nvSpPr>
        <p:spPr bwMode="auto">
          <a:xfrm>
            <a:off x="2840038" y="5426458"/>
            <a:ext cx="1484312" cy="431800"/>
          </a:xfrm>
          <a:prstGeom prst="rect">
            <a:avLst/>
          </a:prstGeom>
          <a:gradFill rotWithShape="1">
            <a:gsLst>
              <a:gs pos="0">
                <a:srgbClr val="CC66FF"/>
              </a:gs>
              <a:gs pos="50000">
                <a:schemeClr val="bg1"/>
              </a:gs>
              <a:gs pos="100000">
                <a:srgbClr val="CC66FF"/>
              </a:gs>
            </a:gsLst>
            <a:lin ang="5400000" scaled="1"/>
          </a:gradFill>
          <a:ln w="9525">
            <a:solidFill>
              <a:srgbClr val="000000"/>
            </a:solidFill>
            <a:miter lim="800000"/>
            <a:headEnd/>
            <a:tailEnd/>
          </a:ln>
          <a:effec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lnSpc>
                <a:spcPts val="2800"/>
              </a:lnSpc>
              <a:spcBef>
                <a:spcPct val="20000"/>
              </a:spcBef>
              <a:buFont typeface="Calibri" pitchFamily="34" charset="0"/>
              <a:buNone/>
              <a:defRPr/>
            </a:pPr>
            <a:endParaRPr lang="ja-JP" altLang="en-US" sz="1100" b="1" smtClean="0">
              <a:latin typeface="Arial" panose="020B0604020202020204" pitchFamily="34" charset="0"/>
              <a:ea typeface="HGSｺﾞｼｯｸE" pitchFamily="50" charset="-128"/>
              <a:cs typeface="Arial" panose="020B0604020202020204" pitchFamily="34" charset="0"/>
            </a:endParaRPr>
          </a:p>
        </p:txBody>
      </p:sp>
      <p:sp>
        <p:nvSpPr>
          <p:cNvPr id="26" name="Line 224"/>
          <p:cNvSpPr>
            <a:spLocks noChangeShapeType="1"/>
          </p:cNvSpPr>
          <p:nvPr/>
        </p:nvSpPr>
        <p:spPr bwMode="auto">
          <a:xfrm>
            <a:off x="1460500" y="4970845"/>
            <a:ext cx="0" cy="8921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27" name="Rectangle 229"/>
          <p:cNvSpPr>
            <a:spLocks noChangeArrowheads="1"/>
          </p:cNvSpPr>
          <p:nvPr/>
        </p:nvSpPr>
        <p:spPr bwMode="auto">
          <a:xfrm>
            <a:off x="1435100" y="4956785"/>
            <a:ext cx="6479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pPr>
            <a:r>
              <a:rPr lang="en-US" altLang="ja-JP" sz="800" b="1">
                <a:latin typeface="Arial" panose="020B0604020202020204" pitchFamily="34" charset="0"/>
                <a:ea typeface="HGPｺﾞｼｯｸE" pitchFamily="50" charset="-128"/>
                <a:cs typeface="Arial" panose="020B0604020202020204" pitchFamily="34" charset="0"/>
              </a:rPr>
              <a:t>Line Rate</a:t>
            </a:r>
          </a:p>
        </p:txBody>
      </p:sp>
      <p:sp>
        <p:nvSpPr>
          <p:cNvPr id="28" name="Rectangle 230"/>
          <p:cNvSpPr>
            <a:spLocks noChangeArrowheads="1"/>
          </p:cNvSpPr>
          <p:nvPr/>
        </p:nvSpPr>
        <p:spPr bwMode="auto">
          <a:xfrm>
            <a:off x="1460500" y="5202848"/>
            <a:ext cx="534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pPr>
            <a:r>
              <a:rPr lang="en-US" altLang="ja-JP" sz="800" b="1">
                <a:latin typeface="Arial" panose="020B0604020202020204" pitchFamily="34" charset="0"/>
                <a:ea typeface="HGPｺﾞｼｯｸE" pitchFamily="50" charset="-128"/>
                <a:cs typeface="Arial" panose="020B0604020202020204" pitchFamily="34" charset="0"/>
              </a:rPr>
              <a:t>IP Rate</a:t>
            </a:r>
            <a:endParaRPr lang="ja-JP" altLang="en-US" sz="800" b="1">
              <a:latin typeface="Arial" panose="020B0604020202020204" pitchFamily="34" charset="0"/>
              <a:ea typeface="HGPｺﾞｼｯｸE" pitchFamily="50" charset="-128"/>
              <a:cs typeface="Arial" panose="020B0604020202020204" pitchFamily="34" charset="0"/>
            </a:endParaRPr>
          </a:p>
        </p:txBody>
      </p:sp>
      <p:sp>
        <p:nvSpPr>
          <p:cNvPr id="29" name="Rectangle 232"/>
          <p:cNvSpPr>
            <a:spLocks noChangeArrowheads="1"/>
          </p:cNvSpPr>
          <p:nvPr/>
        </p:nvSpPr>
        <p:spPr bwMode="auto">
          <a:xfrm>
            <a:off x="2638425" y="4986720"/>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600K</a:t>
            </a:r>
          </a:p>
        </p:txBody>
      </p:sp>
      <p:sp>
        <p:nvSpPr>
          <p:cNvPr id="30" name="Rectangle 233"/>
          <p:cNvSpPr>
            <a:spLocks noChangeArrowheads="1"/>
          </p:cNvSpPr>
          <p:nvPr/>
        </p:nvSpPr>
        <p:spPr bwMode="auto">
          <a:xfrm>
            <a:off x="3068638" y="4986720"/>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1.16M</a:t>
            </a:r>
          </a:p>
        </p:txBody>
      </p:sp>
      <p:sp>
        <p:nvSpPr>
          <p:cNvPr id="31" name="Rectangle 234"/>
          <p:cNvSpPr>
            <a:spLocks noChangeArrowheads="1"/>
          </p:cNvSpPr>
          <p:nvPr/>
        </p:nvSpPr>
        <p:spPr bwMode="auto">
          <a:xfrm>
            <a:off x="4114800" y="4986720"/>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2.3M</a:t>
            </a:r>
          </a:p>
        </p:txBody>
      </p:sp>
      <p:sp>
        <p:nvSpPr>
          <p:cNvPr id="32" name="Rectangle 235"/>
          <p:cNvSpPr>
            <a:spLocks noChangeArrowheads="1"/>
          </p:cNvSpPr>
          <p:nvPr/>
        </p:nvSpPr>
        <p:spPr bwMode="auto">
          <a:xfrm>
            <a:off x="3627438" y="4981958"/>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1.75M</a:t>
            </a:r>
          </a:p>
        </p:txBody>
      </p:sp>
      <p:sp>
        <p:nvSpPr>
          <p:cNvPr id="33" name="Rectangle 236"/>
          <p:cNvSpPr>
            <a:spLocks noChangeArrowheads="1"/>
          </p:cNvSpPr>
          <p:nvPr/>
        </p:nvSpPr>
        <p:spPr bwMode="auto">
          <a:xfrm>
            <a:off x="3232150" y="5480433"/>
            <a:ext cx="6286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HD(720p)</a:t>
            </a:r>
          </a:p>
          <a:p>
            <a:pPr algn="ct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30fps</a:t>
            </a:r>
          </a:p>
        </p:txBody>
      </p:sp>
      <p:sp>
        <p:nvSpPr>
          <p:cNvPr id="34" name="Rectangle 237"/>
          <p:cNvSpPr>
            <a:spLocks noChangeArrowheads="1"/>
          </p:cNvSpPr>
          <p:nvPr/>
        </p:nvSpPr>
        <p:spPr bwMode="auto">
          <a:xfrm>
            <a:off x="3084513" y="5186745"/>
            <a:ext cx="417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1M</a:t>
            </a:r>
          </a:p>
        </p:txBody>
      </p:sp>
      <p:sp>
        <p:nvSpPr>
          <p:cNvPr id="35" name="Rectangle 238"/>
          <p:cNvSpPr>
            <a:spLocks noChangeArrowheads="1"/>
          </p:cNvSpPr>
          <p:nvPr/>
        </p:nvSpPr>
        <p:spPr bwMode="auto">
          <a:xfrm>
            <a:off x="4124325" y="5186745"/>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2M</a:t>
            </a:r>
          </a:p>
        </p:txBody>
      </p:sp>
      <p:sp>
        <p:nvSpPr>
          <p:cNvPr id="36" name="Rectangle 239"/>
          <p:cNvSpPr>
            <a:spLocks noChangeArrowheads="1"/>
          </p:cNvSpPr>
          <p:nvPr/>
        </p:nvSpPr>
        <p:spPr bwMode="auto">
          <a:xfrm>
            <a:off x="2649538" y="5191508"/>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512K</a:t>
            </a:r>
          </a:p>
        </p:txBody>
      </p:sp>
      <p:sp>
        <p:nvSpPr>
          <p:cNvPr id="37" name="Rectangle 243"/>
          <p:cNvSpPr>
            <a:spLocks noChangeArrowheads="1"/>
          </p:cNvSpPr>
          <p:nvPr/>
        </p:nvSpPr>
        <p:spPr bwMode="auto">
          <a:xfrm>
            <a:off x="3584575" y="5181983"/>
            <a:ext cx="4175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1.5M</a:t>
            </a:r>
          </a:p>
        </p:txBody>
      </p:sp>
      <p:sp>
        <p:nvSpPr>
          <p:cNvPr id="38" name="Rectangle 244"/>
          <p:cNvSpPr>
            <a:spLocks noChangeArrowheads="1"/>
          </p:cNvSpPr>
          <p:nvPr/>
        </p:nvSpPr>
        <p:spPr bwMode="auto">
          <a:xfrm>
            <a:off x="623888" y="4964495"/>
            <a:ext cx="4049712" cy="8921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ts val="2800"/>
              </a:lnSpc>
              <a:spcBef>
                <a:spcPct val="20000"/>
              </a:spcBef>
              <a:buFont typeface="Calibri" pitchFamily="34" charset="0"/>
              <a:buNone/>
            </a:pPr>
            <a:endParaRPr lang="ja-JP" altLang="en-US" sz="1100" b="1">
              <a:latin typeface="Arial" panose="020B0604020202020204" pitchFamily="34" charset="0"/>
              <a:ea typeface="HGSｺﾞｼｯｸE" pitchFamily="50" charset="-128"/>
              <a:cs typeface="Arial" panose="020B0604020202020204" pitchFamily="34" charset="0"/>
            </a:endParaRPr>
          </a:p>
        </p:txBody>
      </p:sp>
      <p:sp>
        <p:nvSpPr>
          <p:cNvPr id="39" name="Text Box 138"/>
          <p:cNvSpPr txBox="1">
            <a:spLocks noChangeArrowheads="1"/>
          </p:cNvSpPr>
          <p:nvPr/>
        </p:nvSpPr>
        <p:spPr bwMode="auto">
          <a:xfrm>
            <a:off x="1300163" y="5910645"/>
            <a:ext cx="27352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200" b="1">
                <a:latin typeface="Arial" panose="020B0604020202020204" pitchFamily="34" charset="0"/>
                <a:ea typeface="HGP創英角ｺﾞｼｯｸUB" pitchFamily="50" charset="-128"/>
                <a:cs typeface="Arial" panose="020B0604020202020204" pitchFamily="34" charset="0"/>
              </a:rPr>
              <a:t>&lt; HD Resolution Group &gt;</a:t>
            </a:r>
            <a:endParaRPr lang="ja-JP" altLang="en-US" sz="1200" b="1">
              <a:latin typeface="Arial" panose="020B0604020202020204" pitchFamily="34" charset="0"/>
              <a:ea typeface="HGP創英角ｺﾞｼｯｸUB" pitchFamily="50" charset="-128"/>
              <a:cs typeface="Arial" panose="020B0604020202020204" pitchFamily="34" charset="0"/>
            </a:endParaRPr>
          </a:p>
        </p:txBody>
      </p:sp>
      <p:sp>
        <p:nvSpPr>
          <p:cNvPr id="40" name="Rectangle 211"/>
          <p:cNvSpPr>
            <a:spLocks noChangeArrowheads="1"/>
          </p:cNvSpPr>
          <p:nvPr/>
        </p:nvSpPr>
        <p:spPr bwMode="auto">
          <a:xfrm>
            <a:off x="8274050" y="4737483"/>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1.5M</a:t>
            </a:r>
          </a:p>
        </p:txBody>
      </p:sp>
      <p:sp>
        <p:nvSpPr>
          <p:cNvPr id="41" name="Rectangle 212"/>
          <p:cNvSpPr>
            <a:spLocks noChangeArrowheads="1"/>
          </p:cNvSpPr>
          <p:nvPr/>
        </p:nvSpPr>
        <p:spPr bwMode="auto">
          <a:xfrm>
            <a:off x="7202488" y="4737483"/>
            <a:ext cx="471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512K</a:t>
            </a:r>
          </a:p>
        </p:txBody>
      </p:sp>
      <p:sp>
        <p:nvSpPr>
          <p:cNvPr id="42" name="Line 213"/>
          <p:cNvSpPr>
            <a:spLocks noChangeShapeType="1"/>
          </p:cNvSpPr>
          <p:nvPr/>
        </p:nvSpPr>
        <p:spPr bwMode="auto">
          <a:xfrm>
            <a:off x="5619750" y="5423283"/>
            <a:ext cx="321310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43" name="Line 214"/>
          <p:cNvSpPr>
            <a:spLocks noChangeShapeType="1"/>
          </p:cNvSpPr>
          <p:nvPr/>
        </p:nvSpPr>
        <p:spPr bwMode="auto">
          <a:xfrm>
            <a:off x="5619750" y="5207383"/>
            <a:ext cx="32131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44" name="Line 215"/>
          <p:cNvSpPr>
            <a:spLocks noChangeShapeType="1"/>
          </p:cNvSpPr>
          <p:nvPr/>
        </p:nvSpPr>
        <p:spPr bwMode="auto">
          <a:xfrm>
            <a:off x="6388100" y="4964495"/>
            <a:ext cx="0" cy="892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45" name="Line 216"/>
          <p:cNvSpPr>
            <a:spLocks noChangeShapeType="1"/>
          </p:cNvSpPr>
          <p:nvPr/>
        </p:nvSpPr>
        <p:spPr bwMode="auto">
          <a:xfrm>
            <a:off x="7437438" y="4964495"/>
            <a:ext cx="0" cy="89217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46" name="Line 217"/>
          <p:cNvSpPr>
            <a:spLocks noChangeShapeType="1"/>
          </p:cNvSpPr>
          <p:nvPr/>
        </p:nvSpPr>
        <p:spPr bwMode="auto">
          <a:xfrm>
            <a:off x="8483600" y="4964495"/>
            <a:ext cx="0" cy="89217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47" name="Line 224"/>
          <p:cNvSpPr>
            <a:spLocks noChangeShapeType="1"/>
          </p:cNvSpPr>
          <p:nvPr/>
        </p:nvSpPr>
        <p:spPr bwMode="auto">
          <a:xfrm>
            <a:off x="5619750" y="4967670"/>
            <a:ext cx="0" cy="8921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Arial" panose="020B0604020202020204" pitchFamily="34" charset="0"/>
              <a:cs typeface="Arial" panose="020B0604020202020204" pitchFamily="34" charset="0"/>
            </a:endParaRPr>
          </a:p>
        </p:txBody>
      </p:sp>
      <p:sp>
        <p:nvSpPr>
          <p:cNvPr id="48" name="Rectangle 229"/>
          <p:cNvSpPr>
            <a:spLocks noChangeArrowheads="1"/>
          </p:cNvSpPr>
          <p:nvPr/>
        </p:nvSpPr>
        <p:spPr bwMode="auto">
          <a:xfrm>
            <a:off x="5594350" y="4953610"/>
            <a:ext cx="6479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pPr>
            <a:r>
              <a:rPr lang="en-US" altLang="ja-JP" sz="800" b="1">
                <a:latin typeface="Arial" panose="020B0604020202020204" pitchFamily="34" charset="0"/>
                <a:ea typeface="HGPｺﾞｼｯｸE" pitchFamily="50" charset="-128"/>
                <a:cs typeface="Arial" panose="020B0604020202020204" pitchFamily="34" charset="0"/>
              </a:rPr>
              <a:t>Line Rate</a:t>
            </a:r>
            <a:endParaRPr lang="ja-JP" altLang="en-US" sz="800" b="1">
              <a:latin typeface="Arial" panose="020B0604020202020204" pitchFamily="34" charset="0"/>
              <a:ea typeface="HGPｺﾞｼｯｸE" pitchFamily="50" charset="-128"/>
              <a:cs typeface="Arial" panose="020B0604020202020204" pitchFamily="34" charset="0"/>
            </a:endParaRPr>
          </a:p>
        </p:txBody>
      </p:sp>
      <p:sp>
        <p:nvSpPr>
          <p:cNvPr id="49" name="Rectangle 230"/>
          <p:cNvSpPr>
            <a:spLocks noChangeArrowheads="1"/>
          </p:cNvSpPr>
          <p:nvPr/>
        </p:nvSpPr>
        <p:spPr bwMode="auto">
          <a:xfrm>
            <a:off x="5619750" y="5199673"/>
            <a:ext cx="534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pPr>
            <a:r>
              <a:rPr lang="en-US" altLang="ja-JP" sz="800" b="1">
                <a:latin typeface="Arial" panose="020B0604020202020204" pitchFamily="34" charset="0"/>
                <a:ea typeface="HGPｺﾞｼｯｸE" pitchFamily="50" charset="-128"/>
                <a:cs typeface="Arial" panose="020B0604020202020204" pitchFamily="34" charset="0"/>
              </a:rPr>
              <a:t>IP Rate</a:t>
            </a:r>
            <a:endParaRPr lang="ja-JP" altLang="en-US" sz="800" b="1">
              <a:latin typeface="Arial" panose="020B0604020202020204" pitchFamily="34" charset="0"/>
              <a:ea typeface="HGPｺﾞｼｯｸE" pitchFamily="50" charset="-128"/>
              <a:cs typeface="Arial" panose="020B0604020202020204" pitchFamily="34" charset="0"/>
            </a:endParaRPr>
          </a:p>
        </p:txBody>
      </p:sp>
      <p:sp>
        <p:nvSpPr>
          <p:cNvPr id="50" name="Rectangle 232"/>
          <p:cNvSpPr>
            <a:spLocks noChangeArrowheads="1"/>
          </p:cNvSpPr>
          <p:nvPr/>
        </p:nvSpPr>
        <p:spPr bwMode="auto">
          <a:xfrm>
            <a:off x="6797675" y="4983545"/>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458K</a:t>
            </a:r>
          </a:p>
        </p:txBody>
      </p:sp>
      <p:sp>
        <p:nvSpPr>
          <p:cNvPr id="51" name="Rectangle 233"/>
          <p:cNvSpPr>
            <a:spLocks noChangeArrowheads="1"/>
          </p:cNvSpPr>
          <p:nvPr/>
        </p:nvSpPr>
        <p:spPr bwMode="auto">
          <a:xfrm>
            <a:off x="7227888" y="4983545"/>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600K</a:t>
            </a:r>
            <a:endParaRPr lang="ja-JP" altLang="en-US" sz="800" b="1">
              <a:latin typeface="Arial" panose="020B0604020202020204" pitchFamily="34" charset="0"/>
              <a:ea typeface="HGPｺﾞｼｯｸE" pitchFamily="50" charset="-128"/>
              <a:cs typeface="Arial" panose="020B0604020202020204" pitchFamily="34" charset="0"/>
            </a:endParaRPr>
          </a:p>
        </p:txBody>
      </p:sp>
      <p:sp>
        <p:nvSpPr>
          <p:cNvPr id="52" name="Rectangle 234"/>
          <p:cNvSpPr>
            <a:spLocks noChangeArrowheads="1"/>
          </p:cNvSpPr>
          <p:nvPr/>
        </p:nvSpPr>
        <p:spPr bwMode="auto">
          <a:xfrm>
            <a:off x="8274050" y="4983545"/>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1.75M</a:t>
            </a:r>
          </a:p>
        </p:txBody>
      </p:sp>
      <p:sp>
        <p:nvSpPr>
          <p:cNvPr id="53" name="Rectangle 236"/>
          <p:cNvSpPr>
            <a:spLocks noChangeArrowheads="1"/>
          </p:cNvSpPr>
          <p:nvPr/>
        </p:nvSpPr>
        <p:spPr bwMode="auto">
          <a:xfrm>
            <a:off x="7439025" y="5491545"/>
            <a:ext cx="6286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w432p</a:t>
            </a:r>
          </a:p>
          <a:p>
            <a:pPr algn="ct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20fps</a:t>
            </a:r>
          </a:p>
        </p:txBody>
      </p:sp>
      <p:sp>
        <p:nvSpPr>
          <p:cNvPr id="54" name="Rectangle 237"/>
          <p:cNvSpPr>
            <a:spLocks noChangeArrowheads="1"/>
          </p:cNvSpPr>
          <p:nvPr/>
        </p:nvSpPr>
        <p:spPr bwMode="auto">
          <a:xfrm>
            <a:off x="7243763" y="5183570"/>
            <a:ext cx="417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512K</a:t>
            </a:r>
            <a:endParaRPr lang="ja-JP" altLang="en-US" sz="800" b="1">
              <a:latin typeface="Arial" panose="020B0604020202020204" pitchFamily="34" charset="0"/>
              <a:ea typeface="HGPｺﾞｼｯｸE" pitchFamily="50" charset="-128"/>
              <a:cs typeface="Arial" panose="020B0604020202020204" pitchFamily="34" charset="0"/>
            </a:endParaRPr>
          </a:p>
        </p:txBody>
      </p:sp>
      <p:sp>
        <p:nvSpPr>
          <p:cNvPr id="55" name="Rectangle 238"/>
          <p:cNvSpPr>
            <a:spLocks noChangeArrowheads="1"/>
          </p:cNvSpPr>
          <p:nvPr/>
        </p:nvSpPr>
        <p:spPr bwMode="auto">
          <a:xfrm>
            <a:off x="8283575" y="5183570"/>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1.5M</a:t>
            </a:r>
          </a:p>
        </p:txBody>
      </p:sp>
      <p:sp>
        <p:nvSpPr>
          <p:cNvPr id="56" name="Rectangle 239"/>
          <p:cNvSpPr>
            <a:spLocks noChangeArrowheads="1"/>
          </p:cNvSpPr>
          <p:nvPr/>
        </p:nvSpPr>
        <p:spPr bwMode="auto">
          <a:xfrm>
            <a:off x="6808788" y="5188333"/>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spcBef>
                <a:spcPct val="20000"/>
              </a:spcBef>
              <a:buFont typeface="Arial" charset="0"/>
              <a:buNone/>
            </a:pPr>
            <a:r>
              <a:rPr lang="en-US" altLang="ja-JP" sz="800" b="1">
                <a:latin typeface="Arial" panose="020B0604020202020204" pitchFamily="34" charset="0"/>
                <a:ea typeface="HGPｺﾞｼｯｸE" pitchFamily="50" charset="-128"/>
                <a:cs typeface="Arial" panose="020B0604020202020204" pitchFamily="34" charset="0"/>
              </a:rPr>
              <a:t>384K</a:t>
            </a:r>
          </a:p>
        </p:txBody>
      </p:sp>
      <p:sp>
        <p:nvSpPr>
          <p:cNvPr id="57" name="Rectangle 244"/>
          <p:cNvSpPr>
            <a:spLocks noChangeArrowheads="1"/>
          </p:cNvSpPr>
          <p:nvPr/>
        </p:nvSpPr>
        <p:spPr bwMode="auto">
          <a:xfrm>
            <a:off x="4783138" y="4961320"/>
            <a:ext cx="4049712" cy="8921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ts val="2800"/>
              </a:lnSpc>
              <a:spcBef>
                <a:spcPct val="20000"/>
              </a:spcBef>
              <a:buFont typeface="Calibri" pitchFamily="34" charset="0"/>
              <a:buNone/>
            </a:pPr>
            <a:endParaRPr lang="ja-JP" altLang="en-US" sz="1100" b="1">
              <a:latin typeface="Arial" panose="020B0604020202020204" pitchFamily="34" charset="0"/>
              <a:ea typeface="HGSｺﾞｼｯｸE" pitchFamily="50" charset="-128"/>
              <a:cs typeface="Arial" panose="020B0604020202020204" pitchFamily="34" charset="0"/>
            </a:endParaRPr>
          </a:p>
        </p:txBody>
      </p:sp>
      <p:sp>
        <p:nvSpPr>
          <p:cNvPr id="58" name="Text Box 164"/>
          <p:cNvSpPr txBox="1">
            <a:spLocks noChangeArrowheads="1"/>
          </p:cNvSpPr>
          <p:nvPr/>
        </p:nvSpPr>
        <p:spPr bwMode="auto">
          <a:xfrm>
            <a:off x="5721350" y="5907470"/>
            <a:ext cx="24463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200" b="1">
                <a:latin typeface="Arial" panose="020B0604020202020204" pitchFamily="34" charset="0"/>
                <a:ea typeface="HGP創英角ｺﾞｼｯｸUB" pitchFamily="50" charset="-128"/>
                <a:cs typeface="Arial" panose="020B0604020202020204" pitchFamily="34" charset="0"/>
              </a:rPr>
              <a:t>&lt; SD Resolution Group &gt;</a:t>
            </a:r>
            <a:endParaRPr lang="ja-JP" altLang="en-US" sz="1200" b="1">
              <a:latin typeface="Arial" panose="020B0604020202020204" pitchFamily="34" charset="0"/>
              <a:ea typeface="HGP創英角ｺﾞｼｯｸUB" pitchFamily="50" charset="-128"/>
              <a:cs typeface="Arial" panose="020B0604020202020204" pitchFamily="34" charset="0"/>
            </a:endParaRPr>
          </a:p>
        </p:txBody>
      </p:sp>
      <p:sp>
        <p:nvSpPr>
          <p:cNvPr id="59" name="Text Box 167"/>
          <p:cNvSpPr txBox="1">
            <a:spLocks noChangeArrowheads="1"/>
          </p:cNvSpPr>
          <p:nvPr/>
        </p:nvSpPr>
        <p:spPr bwMode="auto">
          <a:xfrm>
            <a:off x="1145945" y="6158295"/>
            <a:ext cx="323373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000" b="1" dirty="0">
                <a:latin typeface="Arial" panose="020B0604020202020204" pitchFamily="34" charset="0"/>
                <a:ea typeface="HGP創英角ｺﾞｼｯｸUB" pitchFamily="50" charset="-128"/>
                <a:cs typeface="Arial" panose="020B0604020202020204" pitchFamily="34" charset="0"/>
              </a:rPr>
              <a:t>Available BW Setting : 512Kbps - 2Mbps</a:t>
            </a:r>
          </a:p>
        </p:txBody>
      </p:sp>
      <p:sp>
        <p:nvSpPr>
          <p:cNvPr id="60" name="Text Box 168"/>
          <p:cNvSpPr txBox="1">
            <a:spLocks noChangeArrowheads="1"/>
          </p:cNvSpPr>
          <p:nvPr/>
        </p:nvSpPr>
        <p:spPr bwMode="auto">
          <a:xfrm>
            <a:off x="5415595" y="6169408"/>
            <a:ext cx="312834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000" b="1" dirty="0">
                <a:latin typeface="Arial" panose="020B0604020202020204" pitchFamily="34" charset="0"/>
                <a:ea typeface="HGP創英角ｺﾞｼｯｸUB" pitchFamily="50" charset="-128"/>
                <a:cs typeface="Arial" panose="020B0604020202020204" pitchFamily="34" charset="0"/>
              </a:rPr>
              <a:t>Available BW Setting : 384Kbps - 1.5Mbps</a:t>
            </a:r>
          </a:p>
        </p:txBody>
      </p:sp>
      <p:pic>
        <p:nvPicPr>
          <p:cNvPr id="61" name="Picture 17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980" y="3405453"/>
            <a:ext cx="1152525"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173"/>
          <p:cNvSpPr>
            <a:spLocks noChangeArrowheads="1"/>
          </p:cNvSpPr>
          <p:nvPr/>
        </p:nvSpPr>
        <p:spPr bwMode="auto">
          <a:xfrm>
            <a:off x="613393" y="3686440"/>
            <a:ext cx="1306512"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dirty="0">
                <a:latin typeface="Arial" panose="020B0604020202020204" pitchFamily="34" charset="0"/>
                <a:ea typeface="HGP創英角ｺﾞｼｯｸUB" pitchFamily="50" charset="-128"/>
                <a:cs typeface="Arial" panose="020B0604020202020204" pitchFamily="34" charset="0"/>
              </a:rPr>
              <a:t>Multi-Point SW</a:t>
            </a:r>
          </a:p>
          <a:p>
            <a:pPr algn="ctr" eaLnBrk="1" hangingPunct="1"/>
            <a:r>
              <a:rPr lang="en-US" altLang="ja-JP" sz="1050" b="1" dirty="0">
                <a:latin typeface="Arial" panose="020B0604020202020204" pitchFamily="34" charset="0"/>
                <a:ea typeface="HGP創英角ｺﾞｼｯｸUB" pitchFamily="50" charset="-128"/>
                <a:cs typeface="Arial" panose="020B0604020202020204" pitchFamily="34" charset="0"/>
              </a:rPr>
              <a:t>(HDVC-MPCS)</a:t>
            </a:r>
            <a:endParaRPr lang="ja-JP" altLang="en-US" sz="1050" b="1" dirty="0">
              <a:latin typeface="Arial" panose="020B0604020202020204" pitchFamily="34" charset="0"/>
              <a:ea typeface="HGP創英角ｺﾞｼｯｸUB" pitchFamily="50" charset="-128"/>
              <a:cs typeface="Arial" panose="020B0604020202020204" pitchFamily="34" charset="0"/>
            </a:endParaRPr>
          </a:p>
        </p:txBody>
      </p:sp>
      <p:sp>
        <p:nvSpPr>
          <p:cNvPr id="63" name="Rectangle 174"/>
          <p:cNvSpPr>
            <a:spLocks noChangeArrowheads="1"/>
          </p:cNvSpPr>
          <p:nvPr/>
        </p:nvSpPr>
        <p:spPr bwMode="auto">
          <a:xfrm>
            <a:off x="2081830" y="3154628"/>
            <a:ext cx="1758950" cy="473075"/>
          </a:xfrm>
          <a:prstGeom prst="rect">
            <a:avLst/>
          </a:prstGeom>
          <a:solidFill>
            <a:srgbClr val="FFCCFF"/>
          </a:solidFill>
          <a:ln w="9525">
            <a:solidFill>
              <a:schemeClr val="tx1"/>
            </a:solidFill>
            <a:miter lim="800000"/>
            <a:headEnd/>
            <a:tailEnd/>
          </a:ln>
          <a:effectLst/>
        </p:spPr>
        <p:txBody>
          <a:bodyPr wrap="none" lIns="18000" rIns="18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a:latin typeface="Arial" panose="020B0604020202020204" pitchFamily="34" charset="0"/>
                <a:ea typeface="HGP創英角ｺﾞｼｯｸUB" pitchFamily="50" charset="-128"/>
                <a:cs typeface="Arial" panose="020B0604020202020204" pitchFamily="34" charset="0"/>
              </a:rPr>
              <a:t>Resolution : HD</a:t>
            </a:r>
            <a:r>
              <a:rPr lang="ja-JP" altLang="en-US" sz="1050" b="1">
                <a:latin typeface="Arial" panose="020B0604020202020204" pitchFamily="34" charset="0"/>
                <a:ea typeface="HGP創英角ｺﾞｼｯｸUB" pitchFamily="50" charset="-128"/>
                <a:cs typeface="Arial" panose="020B0604020202020204" pitchFamily="34" charset="0"/>
              </a:rPr>
              <a:t/>
            </a:r>
            <a:br>
              <a:rPr lang="ja-JP" altLang="en-US" sz="1050" b="1">
                <a:latin typeface="Arial" panose="020B0604020202020204" pitchFamily="34" charset="0"/>
                <a:ea typeface="HGP創英角ｺﾞｼｯｸUB" pitchFamily="50" charset="-128"/>
                <a:cs typeface="Arial" panose="020B0604020202020204" pitchFamily="34" charset="0"/>
              </a:rPr>
            </a:br>
            <a:r>
              <a:rPr lang="en-US" altLang="ja-JP" sz="1050" b="1">
                <a:latin typeface="Arial" panose="020B0604020202020204" pitchFamily="34" charset="0"/>
                <a:ea typeface="HGP創英角ｺﾞｼｯｸUB" pitchFamily="50" charset="-128"/>
                <a:cs typeface="Arial" panose="020B0604020202020204" pitchFamily="34" charset="0"/>
              </a:rPr>
              <a:t>Bandwidth : 1Mbps</a:t>
            </a:r>
          </a:p>
        </p:txBody>
      </p:sp>
      <p:sp>
        <p:nvSpPr>
          <p:cNvPr id="64" name="Rectangle 175"/>
          <p:cNvSpPr>
            <a:spLocks noChangeArrowheads="1"/>
          </p:cNvSpPr>
          <p:nvPr/>
        </p:nvSpPr>
        <p:spPr bwMode="auto">
          <a:xfrm>
            <a:off x="2105643" y="3848365"/>
            <a:ext cx="1690687" cy="488950"/>
          </a:xfrm>
          <a:prstGeom prst="rect">
            <a:avLst/>
          </a:prstGeom>
          <a:solidFill>
            <a:srgbClr val="92D050"/>
          </a:solidFill>
          <a:ln w="9525">
            <a:solidFill>
              <a:schemeClr val="tx1"/>
            </a:solidFill>
            <a:miter lim="800000"/>
            <a:headEnd/>
            <a:tailEnd/>
          </a:ln>
          <a:effectLst/>
        </p:spPr>
        <p:txBody>
          <a:bodyPr wrap="none" lIns="18000" rIns="180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a:latin typeface="Arial" panose="020B0604020202020204" pitchFamily="34" charset="0"/>
                <a:ea typeface="HGP創英角ｺﾞｼｯｸUB" pitchFamily="50" charset="-128"/>
                <a:cs typeface="Arial" panose="020B0604020202020204" pitchFamily="34" charset="0"/>
              </a:rPr>
              <a:t>Resolution : SD</a:t>
            </a:r>
            <a:r>
              <a:rPr lang="ja-JP" altLang="en-US" sz="1050" b="1">
                <a:latin typeface="Arial" panose="020B0604020202020204" pitchFamily="34" charset="0"/>
                <a:ea typeface="HGP創英角ｺﾞｼｯｸUB" pitchFamily="50" charset="-128"/>
                <a:cs typeface="Arial" panose="020B0604020202020204" pitchFamily="34" charset="0"/>
              </a:rPr>
              <a:t/>
            </a:r>
            <a:br>
              <a:rPr lang="ja-JP" altLang="en-US" sz="1050" b="1">
                <a:latin typeface="Arial" panose="020B0604020202020204" pitchFamily="34" charset="0"/>
                <a:ea typeface="HGP創英角ｺﾞｼｯｸUB" pitchFamily="50" charset="-128"/>
                <a:cs typeface="Arial" panose="020B0604020202020204" pitchFamily="34" charset="0"/>
              </a:rPr>
            </a:br>
            <a:r>
              <a:rPr lang="en-US" altLang="ja-JP" sz="1050" b="1">
                <a:latin typeface="Arial" panose="020B0604020202020204" pitchFamily="34" charset="0"/>
                <a:ea typeface="HGP創英角ｺﾞｼｯｸUB" pitchFamily="50" charset="-128"/>
                <a:cs typeface="Arial" panose="020B0604020202020204" pitchFamily="34" charset="0"/>
              </a:rPr>
              <a:t>Bandwidth : 512kbps</a:t>
            </a:r>
          </a:p>
        </p:txBody>
      </p:sp>
      <p:pic>
        <p:nvPicPr>
          <p:cNvPr id="65"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855" y="3245115"/>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178"/>
          <p:cNvSpPr>
            <a:spLocks noChangeArrowheads="1"/>
          </p:cNvSpPr>
          <p:nvPr/>
        </p:nvSpPr>
        <p:spPr bwMode="auto">
          <a:xfrm>
            <a:off x="4669455" y="2970478"/>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dirty="0">
                <a:latin typeface="Arial" panose="020B0604020202020204" pitchFamily="34" charset="0"/>
                <a:ea typeface="HGP創英角ｺﾞｼｯｸUB" pitchFamily="50" charset="-128"/>
                <a:cs typeface="Arial" panose="020B0604020202020204" pitchFamily="34" charset="0"/>
              </a:rPr>
              <a:t>HDVC</a:t>
            </a:r>
            <a:endParaRPr lang="ja-JP" altLang="en-US" sz="1050" b="1" dirty="0">
              <a:latin typeface="Arial" panose="020B0604020202020204" pitchFamily="34" charset="0"/>
              <a:ea typeface="HGP創英角ｺﾞｼｯｸUB" pitchFamily="50" charset="-128"/>
              <a:cs typeface="Arial" panose="020B0604020202020204" pitchFamily="34" charset="0"/>
            </a:endParaRPr>
          </a:p>
        </p:txBody>
      </p:sp>
      <p:sp>
        <p:nvSpPr>
          <p:cNvPr id="67" name="Rectangle 179"/>
          <p:cNvSpPr>
            <a:spLocks noChangeArrowheads="1"/>
          </p:cNvSpPr>
          <p:nvPr/>
        </p:nvSpPr>
        <p:spPr bwMode="auto">
          <a:xfrm>
            <a:off x="5618785" y="3910278"/>
            <a:ext cx="1157288"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dirty="0">
                <a:latin typeface="Arial" panose="020B0604020202020204" pitchFamily="34" charset="0"/>
                <a:ea typeface="HGP創英角ｺﾞｼｯｸUB" pitchFamily="50" charset="-128"/>
                <a:cs typeface="Arial" panose="020B0604020202020204" pitchFamily="34" charset="0"/>
              </a:rPr>
              <a:t>Bandwidth</a:t>
            </a:r>
            <a:r>
              <a:rPr lang="ja-JP" altLang="en-US" sz="1050" b="1" dirty="0">
                <a:latin typeface="Arial" panose="020B0604020202020204" pitchFamily="34" charset="0"/>
                <a:ea typeface="HGP創英角ｺﾞｼｯｸUB" pitchFamily="50" charset="-128"/>
                <a:cs typeface="Arial" panose="020B0604020202020204" pitchFamily="34" charset="0"/>
              </a:rPr>
              <a:t/>
            </a:r>
            <a:br>
              <a:rPr lang="ja-JP" altLang="en-US" sz="1050" b="1" dirty="0">
                <a:latin typeface="Arial" panose="020B0604020202020204" pitchFamily="34" charset="0"/>
                <a:ea typeface="HGP創英角ｺﾞｼｯｸUB" pitchFamily="50" charset="-128"/>
                <a:cs typeface="Arial" panose="020B0604020202020204" pitchFamily="34" charset="0"/>
              </a:rPr>
            </a:br>
            <a:r>
              <a:rPr lang="en-US" altLang="ja-JP" sz="1050" b="1" dirty="0">
                <a:solidFill>
                  <a:srgbClr val="0000FF"/>
                </a:solidFill>
                <a:latin typeface="Arial" panose="020B0604020202020204" pitchFamily="34" charset="0"/>
                <a:ea typeface="HGP創英角ｺﾞｼｯｸUB" pitchFamily="50" charset="-128"/>
                <a:cs typeface="Arial" panose="020B0604020202020204" pitchFamily="34" charset="0"/>
              </a:rPr>
              <a:t>2Mbps</a:t>
            </a:r>
          </a:p>
        </p:txBody>
      </p:sp>
      <p:pic>
        <p:nvPicPr>
          <p:cNvPr id="68"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168" y="3915040"/>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182"/>
          <p:cNvSpPr>
            <a:spLocks noChangeArrowheads="1"/>
          </p:cNvSpPr>
          <p:nvPr/>
        </p:nvSpPr>
        <p:spPr bwMode="auto">
          <a:xfrm>
            <a:off x="5627453" y="3214953"/>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dirty="0">
                <a:latin typeface="Arial" panose="020B0604020202020204" pitchFamily="34" charset="0"/>
                <a:ea typeface="HGP創英角ｺﾞｼｯｸUB" pitchFamily="50" charset="-128"/>
                <a:cs typeface="Arial" panose="020B0604020202020204" pitchFamily="34" charset="0"/>
              </a:rPr>
              <a:t>Bandwidth</a:t>
            </a:r>
            <a:r>
              <a:rPr lang="ja-JP" altLang="en-US" sz="1050" b="1" dirty="0">
                <a:latin typeface="Arial" panose="020B0604020202020204" pitchFamily="34" charset="0"/>
                <a:ea typeface="HGP創英角ｺﾞｼｯｸUB" pitchFamily="50" charset="-128"/>
                <a:cs typeface="Arial" panose="020B0604020202020204" pitchFamily="34" charset="0"/>
              </a:rPr>
              <a:t/>
            </a:r>
            <a:br>
              <a:rPr lang="ja-JP" altLang="en-US" sz="1050" b="1" dirty="0">
                <a:latin typeface="Arial" panose="020B0604020202020204" pitchFamily="34" charset="0"/>
                <a:ea typeface="HGP創英角ｺﾞｼｯｸUB" pitchFamily="50" charset="-128"/>
                <a:cs typeface="Arial" panose="020B0604020202020204" pitchFamily="34" charset="0"/>
              </a:rPr>
            </a:br>
            <a:r>
              <a:rPr lang="en-US" altLang="ja-JP" sz="1050" b="1" dirty="0">
                <a:solidFill>
                  <a:srgbClr val="FF0000"/>
                </a:solidFill>
                <a:latin typeface="Arial" panose="020B0604020202020204" pitchFamily="34" charset="0"/>
                <a:ea typeface="HGP創英角ｺﾞｼｯｸUB" pitchFamily="50" charset="-128"/>
                <a:cs typeface="Arial" panose="020B0604020202020204" pitchFamily="34" charset="0"/>
              </a:rPr>
              <a:t>512kbps</a:t>
            </a:r>
          </a:p>
        </p:txBody>
      </p:sp>
      <p:sp>
        <p:nvSpPr>
          <p:cNvPr id="70" name="Line 185"/>
          <p:cNvSpPr>
            <a:spLocks noChangeShapeType="1"/>
          </p:cNvSpPr>
          <p:nvPr/>
        </p:nvSpPr>
        <p:spPr bwMode="auto">
          <a:xfrm flipV="1">
            <a:off x="3837605" y="3394340"/>
            <a:ext cx="860425" cy="682625"/>
          </a:xfrm>
          <a:prstGeom prst="line">
            <a:avLst/>
          </a:prstGeom>
          <a:noFill/>
          <a:ln w="38100">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latin typeface="Arial" panose="020B0604020202020204" pitchFamily="34" charset="0"/>
              <a:cs typeface="Arial" panose="020B0604020202020204" pitchFamily="34" charset="0"/>
            </a:endParaRPr>
          </a:p>
        </p:txBody>
      </p:sp>
      <p:sp>
        <p:nvSpPr>
          <p:cNvPr id="71" name="Line 186"/>
          <p:cNvSpPr>
            <a:spLocks noChangeShapeType="1"/>
          </p:cNvSpPr>
          <p:nvPr/>
        </p:nvSpPr>
        <p:spPr bwMode="auto">
          <a:xfrm>
            <a:off x="3889993" y="3407040"/>
            <a:ext cx="765175" cy="641350"/>
          </a:xfrm>
          <a:prstGeom prst="line">
            <a:avLst/>
          </a:prstGeom>
          <a:noFill/>
          <a:ln w="38100">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latin typeface="Arial" panose="020B0604020202020204" pitchFamily="34" charset="0"/>
              <a:cs typeface="Arial" panose="020B0604020202020204" pitchFamily="34" charset="0"/>
            </a:endParaRPr>
          </a:p>
        </p:txBody>
      </p:sp>
      <p:sp>
        <p:nvSpPr>
          <p:cNvPr id="72" name="Text Box 190"/>
          <p:cNvSpPr txBox="1">
            <a:spLocks noChangeArrowheads="1"/>
          </p:cNvSpPr>
          <p:nvPr/>
        </p:nvSpPr>
        <p:spPr bwMode="auto">
          <a:xfrm>
            <a:off x="431800" y="4464433"/>
            <a:ext cx="840105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171450" indent="-171450" eaLnBrk="1" hangingPunct="1">
              <a:spcBef>
                <a:spcPct val="50000"/>
              </a:spcBef>
              <a:buFont typeface="Wingdings" panose="05000000000000000000" pitchFamily="2" charset="2"/>
              <a:buChar char="n"/>
            </a:pPr>
            <a:r>
              <a:rPr lang="en-US" altLang="ja-JP" sz="1100" b="1" dirty="0">
                <a:latin typeface="Arial" panose="020B0604020202020204" pitchFamily="34" charset="0"/>
                <a:ea typeface="HGP創英角ｺﾞｼｯｸUB" pitchFamily="50" charset="-128"/>
                <a:cs typeface="Arial" panose="020B0604020202020204" pitchFamily="34" charset="0"/>
              </a:rPr>
              <a:t>Resolution and frame rate of MPCS TX image are fixed, and it controls image quality based on the bandwidth.</a:t>
            </a:r>
            <a:endParaRPr lang="ja-JP" altLang="en-US" sz="1200" b="1" dirty="0">
              <a:latin typeface="Arial" panose="020B0604020202020204" pitchFamily="34" charset="0"/>
              <a:cs typeface="Arial" panose="020B0604020202020204" pitchFamily="34" charset="0"/>
            </a:endParaRPr>
          </a:p>
        </p:txBody>
      </p:sp>
      <p:sp>
        <p:nvSpPr>
          <p:cNvPr id="74" name="Text Box 188"/>
          <p:cNvSpPr txBox="1">
            <a:spLocks noChangeArrowheads="1"/>
          </p:cNvSpPr>
          <p:nvPr/>
        </p:nvSpPr>
        <p:spPr bwMode="auto">
          <a:xfrm>
            <a:off x="6619635" y="3206272"/>
            <a:ext cx="236317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900" dirty="0">
                <a:latin typeface="Arial" panose="020B0604020202020204" pitchFamily="34" charset="0"/>
                <a:cs typeface="Arial" panose="020B0604020202020204" pitchFamily="34" charset="0"/>
              </a:rPr>
              <a:t>Equal or lower than SD group BW setting</a:t>
            </a:r>
            <a:r>
              <a:rPr lang="ja-JP" altLang="en-US" sz="900" dirty="0">
                <a:latin typeface="Arial" panose="020B0604020202020204" pitchFamily="34" charset="0"/>
                <a:cs typeface="Arial" panose="020B0604020202020204" pitchFamily="34" charset="0"/>
              </a:rPr>
              <a:t/>
            </a:r>
            <a:br>
              <a:rPr lang="ja-JP" altLang="en-US" sz="900" dirty="0">
                <a:latin typeface="Arial" panose="020B0604020202020204" pitchFamily="34" charset="0"/>
                <a:cs typeface="Arial" panose="020B0604020202020204" pitchFamily="34" charset="0"/>
              </a:rPr>
            </a:br>
            <a:r>
              <a:rPr lang="ja-JP" altLang="en-US" sz="900" b="1" dirty="0">
                <a:solidFill>
                  <a:srgbClr val="FF0000"/>
                </a:solidFill>
                <a:latin typeface="Arial" panose="020B0604020202020204" pitchFamily="34" charset="0"/>
                <a:cs typeface="Arial" panose="020B0604020202020204" pitchFamily="34" charset="0"/>
              </a:rPr>
              <a:t>     </a:t>
            </a:r>
            <a:r>
              <a:rPr lang="en-US" altLang="ja-JP" sz="1000" b="1" dirty="0">
                <a:solidFill>
                  <a:srgbClr val="FF0000"/>
                </a:solidFill>
                <a:latin typeface="Arial" panose="020B0604020202020204" pitchFamily="34" charset="0"/>
                <a:cs typeface="Arial" panose="020B0604020202020204" pitchFamily="34" charset="0"/>
              </a:rPr>
              <a:t>SD resolution Group</a:t>
            </a:r>
            <a:endParaRPr lang="ja-JP" altLang="en-US" sz="1000" b="1" dirty="0">
              <a:solidFill>
                <a:srgbClr val="FF0000"/>
              </a:solidFill>
              <a:latin typeface="Arial" panose="020B0604020202020204" pitchFamily="34" charset="0"/>
              <a:cs typeface="Arial" panose="020B0604020202020204" pitchFamily="34" charset="0"/>
            </a:endParaRPr>
          </a:p>
        </p:txBody>
      </p:sp>
      <p:sp>
        <p:nvSpPr>
          <p:cNvPr id="75" name="Line 192"/>
          <p:cNvSpPr>
            <a:spLocks noChangeShapeType="1"/>
          </p:cNvSpPr>
          <p:nvPr/>
        </p:nvSpPr>
        <p:spPr bwMode="auto">
          <a:xfrm>
            <a:off x="6556432" y="3472252"/>
            <a:ext cx="20854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latin typeface="Arial" panose="020B0604020202020204" pitchFamily="34" charset="0"/>
              <a:cs typeface="Arial" panose="020B0604020202020204" pitchFamily="34" charset="0"/>
            </a:endParaRPr>
          </a:p>
        </p:txBody>
      </p:sp>
      <p:sp>
        <p:nvSpPr>
          <p:cNvPr id="77" name="Text Box 187"/>
          <p:cNvSpPr txBox="1">
            <a:spLocks noChangeArrowheads="1"/>
          </p:cNvSpPr>
          <p:nvPr/>
        </p:nvSpPr>
        <p:spPr bwMode="auto">
          <a:xfrm>
            <a:off x="6640845" y="3894027"/>
            <a:ext cx="2310699"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900" dirty="0">
                <a:latin typeface="Arial" panose="020B0604020202020204" pitchFamily="34" charset="0"/>
                <a:cs typeface="Arial" panose="020B0604020202020204" pitchFamily="34" charset="0"/>
              </a:rPr>
              <a:t>Equal or higher than SD group BW setting</a:t>
            </a:r>
            <a:r>
              <a:rPr lang="ja-JP" altLang="en-US" sz="900" dirty="0">
                <a:latin typeface="Arial" panose="020B0604020202020204" pitchFamily="34" charset="0"/>
                <a:cs typeface="Arial" panose="020B0604020202020204" pitchFamily="34" charset="0"/>
              </a:rPr>
              <a:t/>
            </a:r>
            <a:br>
              <a:rPr lang="ja-JP" altLang="en-US" sz="900" dirty="0">
                <a:latin typeface="Arial" panose="020B0604020202020204" pitchFamily="34" charset="0"/>
                <a:cs typeface="Arial" panose="020B0604020202020204" pitchFamily="34" charset="0"/>
              </a:rPr>
            </a:br>
            <a:r>
              <a:rPr lang="ja-JP" altLang="en-US" sz="900" dirty="0">
                <a:latin typeface="Arial" panose="020B0604020202020204" pitchFamily="34" charset="0"/>
                <a:cs typeface="Arial" panose="020B0604020202020204" pitchFamily="34" charset="0"/>
              </a:rPr>
              <a:t>    </a:t>
            </a:r>
            <a:r>
              <a:rPr lang="en-US" altLang="ja-JP" sz="1000" b="1" dirty="0">
                <a:solidFill>
                  <a:srgbClr val="0000FF"/>
                </a:solidFill>
                <a:latin typeface="Arial" panose="020B0604020202020204" pitchFamily="34" charset="0"/>
                <a:cs typeface="Arial" panose="020B0604020202020204" pitchFamily="34" charset="0"/>
              </a:rPr>
              <a:t>HD resolution group</a:t>
            </a:r>
            <a:endParaRPr lang="ja-JP" altLang="en-US" sz="1000" b="1" dirty="0">
              <a:solidFill>
                <a:srgbClr val="0000FF"/>
              </a:solidFill>
              <a:latin typeface="Arial" panose="020B0604020202020204" pitchFamily="34" charset="0"/>
              <a:cs typeface="Arial" panose="020B0604020202020204" pitchFamily="34" charset="0"/>
            </a:endParaRPr>
          </a:p>
        </p:txBody>
      </p:sp>
      <p:sp>
        <p:nvSpPr>
          <p:cNvPr id="78" name="Line 193"/>
          <p:cNvSpPr>
            <a:spLocks noChangeShapeType="1"/>
          </p:cNvSpPr>
          <p:nvPr/>
        </p:nvSpPr>
        <p:spPr bwMode="auto">
          <a:xfrm>
            <a:off x="6579236" y="4171742"/>
            <a:ext cx="1857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latin typeface="Arial" panose="020B0604020202020204" pitchFamily="34" charset="0"/>
              <a:cs typeface="Arial" panose="020B0604020202020204" pitchFamily="34" charset="0"/>
            </a:endParaRPr>
          </a:p>
        </p:txBody>
      </p:sp>
      <p:sp>
        <p:nvSpPr>
          <p:cNvPr id="79" name="Rectangle 228"/>
          <p:cNvSpPr>
            <a:spLocks noChangeArrowheads="1"/>
          </p:cNvSpPr>
          <p:nvPr/>
        </p:nvSpPr>
        <p:spPr bwMode="auto">
          <a:xfrm>
            <a:off x="666750" y="5199901"/>
            <a:ext cx="7635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050" b="1">
                <a:latin typeface="Arial" panose="020B0604020202020204" pitchFamily="34" charset="0"/>
                <a:ea typeface="HGPｺﾞｼｯｸE" pitchFamily="50" charset="-128"/>
                <a:cs typeface="Arial" panose="020B0604020202020204" pitchFamily="34" charset="0"/>
              </a:rPr>
              <a:t>Bandwidth per site</a:t>
            </a:r>
            <a:endParaRPr lang="ja-JP" altLang="en-US" sz="1050" b="1">
              <a:latin typeface="Arial" panose="020B0604020202020204" pitchFamily="34" charset="0"/>
              <a:ea typeface="HGPｺﾞｼｯｸE" pitchFamily="50" charset="-128"/>
              <a:cs typeface="Arial" panose="020B0604020202020204" pitchFamily="34" charset="0"/>
            </a:endParaRPr>
          </a:p>
        </p:txBody>
      </p:sp>
      <p:sp>
        <p:nvSpPr>
          <p:cNvPr id="80" name="Rectangle 228"/>
          <p:cNvSpPr>
            <a:spLocks noChangeArrowheads="1"/>
          </p:cNvSpPr>
          <p:nvPr/>
        </p:nvSpPr>
        <p:spPr bwMode="auto">
          <a:xfrm>
            <a:off x="4819650" y="5174501"/>
            <a:ext cx="7635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lang="en-US" altLang="ja-JP" sz="1050" b="1">
                <a:latin typeface="Arial" panose="020B0604020202020204" pitchFamily="34" charset="0"/>
                <a:ea typeface="HGPｺﾞｼｯｸE" pitchFamily="50" charset="-128"/>
                <a:cs typeface="Arial" panose="020B0604020202020204" pitchFamily="34" charset="0"/>
              </a:rPr>
              <a:t>Bandwidth per site</a:t>
            </a:r>
            <a:endParaRPr lang="ja-JP" altLang="en-US" sz="1050" b="1">
              <a:latin typeface="Arial" panose="020B0604020202020204" pitchFamily="34" charset="0"/>
              <a:ea typeface="HGPｺﾞｼｯｸE" pitchFamily="50" charset="-128"/>
              <a:cs typeface="Arial" panose="020B0604020202020204" pitchFamily="34" charset="0"/>
            </a:endParaRPr>
          </a:p>
        </p:txBody>
      </p:sp>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80"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 </a:t>
            </a:r>
            <a:r>
              <a:rPr lang="en-US" altLang="ja-JP" sz="1800" kern="0" dirty="0" smtClean="0">
                <a:latin typeface="Arial Black" panose="020B0A04020102020204" pitchFamily="34" charset="0"/>
              </a:rPr>
              <a:t>(Multi-point Connection AV Quality)</a:t>
            </a:r>
            <a:endParaRPr lang="de-DE" altLang="ja-JP" sz="1050" kern="0" dirty="0" smtClean="0">
              <a:latin typeface="Arial Black" panose="020B0A04020102020204" pitchFamily="34" charset="0"/>
            </a:endParaRPr>
          </a:p>
        </p:txBody>
      </p:sp>
      <p:sp>
        <p:nvSpPr>
          <p:cNvPr id="81" name="AutoShape 101"/>
          <p:cNvSpPr>
            <a:spLocks noChangeArrowheads="1"/>
          </p:cNvSpPr>
          <p:nvPr/>
        </p:nvSpPr>
        <p:spPr bwMode="auto">
          <a:xfrm>
            <a:off x="490538" y="1419225"/>
            <a:ext cx="8134350" cy="1996098"/>
          </a:xfrm>
          <a:prstGeom prst="roundRect">
            <a:avLst>
              <a:gd name="adj" fmla="val 7509"/>
            </a:avLst>
          </a:prstGeom>
          <a:solidFill>
            <a:srgbClr val="F8F8F8"/>
          </a:solidFill>
          <a:ln w="9525">
            <a:solidFill>
              <a:schemeClr val="tx1"/>
            </a:solidFill>
            <a:round/>
            <a:headEnd/>
            <a:tailEnd/>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2" name="Text Box 11"/>
          <p:cNvSpPr txBox="1">
            <a:spLocks noChangeArrowheads="1"/>
          </p:cNvSpPr>
          <p:nvPr/>
        </p:nvSpPr>
        <p:spPr bwMode="auto">
          <a:xfrm>
            <a:off x="306388" y="857495"/>
            <a:ext cx="83335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spcBef>
                <a:spcPct val="50000"/>
              </a:spcBef>
              <a:buFont typeface="Wingdings" panose="05000000000000000000" pitchFamily="2" charset="2"/>
              <a:buChar char="n"/>
            </a:pPr>
            <a:r>
              <a:rPr lang="en-US" altLang="ja-JP" sz="1600" b="1" dirty="0">
                <a:latin typeface="Arial" panose="020B0604020202020204" pitchFamily="34" charset="0"/>
                <a:ea typeface="HGP創英角ｺﾞｼｯｸUB" pitchFamily="50" charset="-128"/>
                <a:cs typeface="Arial" panose="020B0604020202020204" pitchFamily="34" charset="0"/>
              </a:rPr>
              <a:t>Consider the combination below as MPCS </a:t>
            </a:r>
            <a:r>
              <a:rPr lang="en-US" altLang="ja-JP" sz="1600" b="1" dirty="0" smtClean="0">
                <a:latin typeface="Arial" panose="020B0604020202020204" pitchFamily="34" charset="0"/>
                <a:ea typeface="HGP創英角ｺﾞｼｯｸUB" pitchFamily="50" charset="-128"/>
                <a:cs typeface="Arial" panose="020B0604020202020204" pitchFamily="34" charset="0"/>
              </a:rPr>
              <a:t>Ver.2.0/2.1 </a:t>
            </a:r>
            <a:r>
              <a:rPr lang="en-US" altLang="ja-JP" sz="1600" b="1" dirty="0">
                <a:latin typeface="Arial" panose="020B0604020202020204" pitchFamily="34" charset="0"/>
                <a:ea typeface="HGP創英角ｺﾞｼｯｸUB" pitchFamily="50" charset="-128"/>
                <a:cs typeface="Arial" panose="020B0604020202020204" pitchFamily="34" charset="0"/>
              </a:rPr>
              <a:t>basic system configuration.</a:t>
            </a:r>
            <a:endParaRPr lang="ja-JP" altLang="en-US" sz="1600" b="1" dirty="0">
              <a:latin typeface="Arial" panose="020B0604020202020204" pitchFamily="34" charset="0"/>
              <a:ea typeface="HGP創英角ｺﾞｼｯｸUB" pitchFamily="50" charset="-128"/>
              <a:cs typeface="Arial" panose="020B0604020202020204" pitchFamily="34" charset="0"/>
            </a:endParaRPr>
          </a:p>
        </p:txBody>
      </p:sp>
      <p:pic>
        <p:nvPicPr>
          <p:cNvPr id="83" name="Picture 8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0738" y="2203569"/>
            <a:ext cx="1451280" cy="3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Rectangle 89"/>
          <p:cNvSpPr>
            <a:spLocks noChangeArrowheads="1"/>
          </p:cNvSpPr>
          <p:nvPr/>
        </p:nvSpPr>
        <p:spPr bwMode="auto">
          <a:xfrm>
            <a:off x="1363663" y="1687513"/>
            <a:ext cx="1306512"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a:latin typeface="Arial" panose="020B0604020202020204" pitchFamily="34" charset="0"/>
                <a:ea typeface="HGP創英角ｺﾞｼｯｸUB" pitchFamily="50" charset="-128"/>
                <a:cs typeface="Arial" panose="020B0604020202020204" pitchFamily="34" charset="0"/>
              </a:rPr>
              <a:t>Multi-Points Connection SW</a:t>
            </a:r>
            <a:br>
              <a:rPr lang="en-US" altLang="ja-JP" sz="1050" b="1">
                <a:latin typeface="Arial" panose="020B0604020202020204" pitchFamily="34" charset="0"/>
                <a:ea typeface="HGP創英角ｺﾞｼｯｸUB" pitchFamily="50" charset="-128"/>
                <a:cs typeface="Arial" panose="020B0604020202020204" pitchFamily="34" charset="0"/>
              </a:rPr>
            </a:br>
            <a:r>
              <a:rPr lang="en-US" altLang="ja-JP" sz="1050" b="1">
                <a:latin typeface="Arial" panose="020B0604020202020204" pitchFamily="34" charset="0"/>
                <a:ea typeface="HGP創英角ｺﾞｼｯｸUB" pitchFamily="50" charset="-128"/>
                <a:cs typeface="Arial" panose="020B0604020202020204" pitchFamily="34" charset="0"/>
              </a:rPr>
              <a:t>(HDVC-MPCS)</a:t>
            </a:r>
            <a:endParaRPr lang="ja-JP" altLang="en-US" sz="1050" b="1">
              <a:latin typeface="Arial" panose="020B0604020202020204" pitchFamily="34" charset="0"/>
              <a:ea typeface="HGP創英角ｺﾞｼｯｸUB" pitchFamily="50" charset="-128"/>
              <a:cs typeface="Arial" panose="020B0604020202020204" pitchFamily="34" charset="0"/>
            </a:endParaRPr>
          </a:p>
        </p:txBody>
      </p:sp>
      <p:pic>
        <p:nvPicPr>
          <p:cNvPr id="85"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713" y="2128955"/>
            <a:ext cx="1363324" cy="49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91"/>
          <p:cNvSpPr>
            <a:spLocks noChangeArrowheads="1"/>
          </p:cNvSpPr>
          <p:nvPr/>
        </p:nvSpPr>
        <p:spPr bwMode="auto">
          <a:xfrm>
            <a:off x="3876675" y="1604963"/>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dirty="0" smtClean="0">
                <a:latin typeface="Arial" panose="020B0604020202020204" pitchFamily="34" charset="0"/>
                <a:ea typeface="HGP創英角ｺﾞｼｯｸUB" pitchFamily="50" charset="-128"/>
                <a:cs typeface="Arial" panose="020B0604020202020204" pitchFamily="34" charset="0"/>
              </a:rPr>
              <a:t>HDVC</a:t>
            </a:r>
            <a:endParaRPr lang="en-US" altLang="ja-JP" sz="1050" b="1" dirty="0">
              <a:latin typeface="Arial" panose="020B0604020202020204" pitchFamily="34" charset="0"/>
              <a:ea typeface="HGP創英角ｺﾞｼｯｸUB" pitchFamily="50" charset="-128"/>
              <a:cs typeface="Arial" panose="020B0604020202020204" pitchFamily="34" charset="0"/>
            </a:endParaRPr>
          </a:p>
        </p:txBody>
      </p:sp>
      <p:sp>
        <p:nvSpPr>
          <p:cNvPr id="87" name="Text Box 92"/>
          <p:cNvSpPr txBox="1">
            <a:spLocks noChangeArrowheads="1"/>
          </p:cNvSpPr>
          <p:nvPr/>
        </p:nvSpPr>
        <p:spPr bwMode="auto">
          <a:xfrm>
            <a:off x="3876675" y="2673580"/>
            <a:ext cx="118561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050" b="1" dirty="0" smtClean="0">
                <a:latin typeface="Arial" panose="020B0604020202020204" pitchFamily="34" charset="0"/>
                <a:ea typeface="HGP創英角ｺﾞｼｯｸUB" pitchFamily="50" charset="-128"/>
                <a:cs typeface="Arial" panose="020B0604020202020204" pitchFamily="34" charset="0"/>
              </a:rPr>
              <a:t>Ver.3.1 onward</a:t>
            </a:r>
            <a:endParaRPr lang="en-US" altLang="ja-JP" sz="1050" b="1" dirty="0">
              <a:latin typeface="Arial" panose="020B0604020202020204" pitchFamily="34" charset="0"/>
              <a:ea typeface="HGP創英角ｺﾞｼｯｸUB" pitchFamily="50" charset="-128"/>
              <a:cs typeface="Arial" panose="020B0604020202020204" pitchFamily="34" charset="0"/>
            </a:endParaRPr>
          </a:p>
        </p:txBody>
      </p:sp>
      <p:sp>
        <p:nvSpPr>
          <p:cNvPr id="88" name="Text Box 93"/>
          <p:cNvSpPr txBox="1">
            <a:spLocks noChangeArrowheads="1"/>
          </p:cNvSpPr>
          <p:nvPr/>
        </p:nvSpPr>
        <p:spPr bwMode="auto">
          <a:xfrm>
            <a:off x="1543050" y="2656118"/>
            <a:ext cx="107791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050" b="1" dirty="0" smtClean="0">
                <a:latin typeface="Arial" panose="020B0604020202020204" pitchFamily="34" charset="0"/>
                <a:ea typeface="HGP創英角ｺﾞｼｯｸUB" pitchFamily="50" charset="-128"/>
                <a:cs typeface="Arial" panose="020B0604020202020204" pitchFamily="34" charset="0"/>
              </a:rPr>
              <a:t>Ver.2.0/2.1</a:t>
            </a:r>
            <a:endParaRPr lang="en-US" altLang="ja-JP" sz="1050" b="1" dirty="0">
              <a:latin typeface="Arial" panose="020B0604020202020204" pitchFamily="34" charset="0"/>
              <a:ea typeface="HGP創英角ｺﾞｼｯｸUB" pitchFamily="50" charset="-128"/>
              <a:cs typeface="Arial" panose="020B0604020202020204" pitchFamily="34" charset="0"/>
            </a:endParaRPr>
          </a:p>
        </p:txBody>
      </p:sp>
      <p:pic>
        <p:nvPicPr>
          <p:cNvPr id="89" name="図 15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6450" y="2020394"/>
            <a:ext cx="773616" cy="52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95"/>
          <p:cNvSpPr>
            <a:spLocks noChangeArrowheads="1"/>
          </p:cNvSpPr>
          <p:nvPr/>
        </p:nvSpPr>
        <p:spPr bwMode="auto">
          <a:xfrm>
            <a:off x="5956423" y="1605203"/>
            <a:ext cx="1703387"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dirty="0">
                <a:latin typeface="Arial" panose="020B0604020202020204" pitchFamily="34" charset="0"/>
                <a:ea typeface="HGP創英角ｺﾞｼｯｸUB" pitchFamily="50" charset="-128"/>
                <a:cs typeface="Arial" panose="020B0604020202020204" pitchFamily="34" charset="0"/>
              </a:rPr>
              <a:t>HDVC Mobile</a:t>
            </a:r>
          </a:p>
        </p:txBody>
      </p:sp>
      <p:sp>
        <p:nvSpPr>
          <p:cNvPr id="91" name="Text Box 96"/>
          <p:cNvSpPr txBox="1">
            <a:spLocks noChangeArrowheads="1"/>
          </p:cNvSpPr>
          <p:nvPr/>
        </p:nvSpPr>
        <p:spPr bwMode="auto">
          <a:xfrm>
            <a:off x="6229600" y="2670405"/>
            <a:ext cx="130443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050" b="1" dirty="0" smtClean="0">
                <a:latin typeface="Arial" panose="020B0604020202020204" pitchFamily="34" charset="0"/>
                <a:ea typeface="HGP創英角ｺﾞｼｯｸUB" pitchFamily="50" charset="-128"/>
                <a:cs typeface="Arial" panose="020B0604020202020204" pitchFamily="34" charset="0"/>
              </a:rPr>
              <a:t>Ver.2.0 onward</a:t>
            </a:r>
            <a:endParaRPr lang="en-US" altLang="ja-JP" sz="1050" b="1" dirty="0">
              <a:latin typeface="Arial" panose="020B0604020202020204" pitchFamily="34" charset="0"/>
              <a:ea typeface="HGP創英角ｺﾞｼｯｸUB" pitchFamily="50" charset="-128"/>
              <a:cs typeface="Arial" panose="020B0604020202020204" pitchFamily="34" charset="0"/>
            </a:endParaRPr>
          </a:p>
        </p:txBody>
      </p:sp>
      <p:sp>
        <p:nvSpPr>
          <p:cNvPr id="92" name="Text Box 97"/>
          <p:cNvSpPr txBox="1">
            <a:spLocks noChangeArrowheads="1"/>
          </p:cNvSpPr>
          <p:nvPr/>
        </p:nvSpPr>
        <p:spPr bwMode="auto">
          <a:xfrm>
            <a:off x="2828925" y="1919288"/>
            <a:ext cx="79057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050" b="1">
                <a:latin typeface="Arial" panose="020B0604020202020204" pitchFamily="34" charset="0"/>
                <a:cs typeface="Arial" panose="020B0604020202020204" pitchFamily="34" charset="0"/>
              </a:rPr>
              <a:t>＋</a:t>
            </a:r>
          </a:p>
        </p:txBody>
      </p:sp>
      <p:sp>
        <p:nvSpPr>
          <p:cNvPr id="93" name="Text Box 98"/>
          <p:cNvSpPr txBox="1">
            <a:spLocks noChangeArrowheads="1"/>
          </p:cNvSpPr>
          <p:nvPr/>
        </p:nvSpPr>
        <p:spPr bwMode="auto">
          <a:xfrm>
            <a:off x="5365750" y="1889125"/>
            <a:ext cx="79057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050" b="1">
                <a:latin typeface="Arial" panose="020B0604020202020204" pitchFamily="34" charset="0"/>
                <a:cs typeface="Arial" panose="020B0604020202020204" pitchFamily="34" charset="0"/>
              </a:rPr>
              <a:t>＋</a:t>
            </a:r>
          </a:p>
        </p:txBody>
      </p:sp>
      <p:sp>
        <p:nvSpPr>
          <p:cNvPr id="94" name="Text Box 99"/>
          <p:cNvSpPr txBox="1">
            <a:spLocks noChangeArrowheads="1"/>
          </p:cNvSpPr>
          <p:nvPr/>
        </p:nvSpPr>
        <p:spPr bwMode="auto">
          <a:xfrm>
            <a:off x="608013" y="2930525"/>
            <a:ext cx="798512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1000" b="1" dirty="0" smtClean="0">
                <a:solidFill>
                  <a:srgbClr val="FF0000"/>
                </a:solidFill>
                <a:latin typeface="Arial" panose="020B0604020202020204" pitchFamily="34" charset="0"/>
                <a:ea typeface="HGP創英角ｺﾞｼｯｸUB" pitchFamily="50" charset="-128"/>
                <a:cs typeface="Arial" panose="020B0604020202020204" pitchFamily="34" charset="0"/>
              </a:rPr>
              <a:t>Note: </a:t>
            </a:r>
            <a:r>
              <a:rPr lang="en-US" altLang="ja-JP" sz="1000" dirty="0" smtClean="0">
                <a:latin typeface="Arial" panose="020B0604020202020204" pitchFamily="34" charset="0"/>
                <a:ea typeface="HGP創英角ｺﾞｼｯｸUB" pitchFamily="50" charset="-128"/>
                <a:cs typeface="Arial" panose="020B0604020202020204" pitchFamily="34" charset="0"/>
              </a:rPr>
              <a:t>Ver.3.0 </a:t>
            </a:r>
            <a:r>
              <a:rPr lang="en-US" altLang="ja-JP" sz="1000" dirty="0">
                <a:latin typeface="Arial" panose="020B0604020202020204" pitchFamily="34" charset="0"/>
                <a:ea typeface="HGP創英角ｺﾞｼｯｸUB" pitchFamily="50" charset="-128"/>
                <a:cs typeface="Arial" panose="020B0604020202020204" pitchFamily="34" charset="0"/>
              </a:rPr>
              <a:t>or earlier version of HDVC (includes </a:t>
            </a:r>
            <a:r>
              <a:rPr lang="en-US" altLang="ja-JP" sz="1000" dirty="0" smtClean="0">
                <a:latin typeface="Arial" panose="020B0604020202020204" pitchFamily="34" charset="0"/>
                <a:ea typeface="HGP創英角ｺﾞｼｯｸUB" pitchFamily="50" charset="-128"/>
                <a:cs typeface="Arial" panose="020B0604020202020204" pitchFamily="34" charset="0"/>
              </a:rPr>
              <a:t>VC500</a:t>
            </a:r>
            <a:r>
              <a:rPr lang="en-US" altLang="ja-JP" sz="1000" dirty="0">
                <a:latin typeface="Arial" panose="020B0604020202020204" pitchFamily="34" charset="0"/>
                <a:ea typeface="HGP創英角ｺﾞｼｯｸUB" pitchFamily="50" charset="-128"/>
                <a:cs typeface="Arial" panose="020B0604020202020204" pitchFamily="34" charset="0"/>
              </a:rPr>
              <a:t>) can be connected to MPCS, but under some condition applied</a:t>
            </a:r>
            <a:r>
              <a:rPr lang="en-US" altLang="ja-JP" sz="1000" b="1" dirty="0">
                <a:latin typeface="Arial" panose="020B0604020202020204" pitchFamily="34" charset="0"/>
                <a:ea typeface="HGP創英角ｺﾞｼｯｸUB" pitchFamily="50" charset="-128"/>
                <a:cs typeface="Arial" panose="020B0604020202020204" pitchFamily="34" charset="0"/>
              </a:rPr>
              <a:t>. </a:t>
            </a:r>
            <a:r>
              <a:rPr lang="ja-JP" altLang="en-US" sz="1000" b="1" dirty="0">
                <a:latin typeface="Arial" panose="020B0604020202020204" pitchFamily="34" charset="0"/>
                <a:ea typeface="HGP創英角ｺﾞｼｯｸUB" pitchFamily="50" charset="-128"/>
                <a:cs typeface="Arial" panose="020B0604020202020204" pitchFamily="34" charset="0"/>
              </a:rPr>
              <a:t/>
            </a:r>
            <a:br>
              <a:rPr lang="ja-JP" altLang="en-US" sz="1000" b="1" dirty="0">
                <a:latin typeface="Arial" panose="020B0604020202020204" pitchFamily="34" charset="0"/>
                <a:ea typeface="HGP創英角ｺﾞｼｯｸUB" pitchFamily="50" charset="-128"/>
                <a:cs typeface="Arial" panose="020B0604020202020204" pitchFamily="34" charset="0"/>
              </a:rPr>
            </a:br>
            <a:r>
              <a:rPr lang="en-US" altLang="ja-JP" sz="1000" b="1" dirty="0" smtClean="0">
                <a:solidFill>
                  <a:srgbClr val="FF0000"/>
                </a:solidFill>
                <a:latin typeface="Arial" panose="020B0604020202020204" pitchFamily="34" charset="0"/>
                <a:ea typeface="HGP創英角ｺﾞｼｯｸUB" pitchFamily="50" charset="-128"/>
                <a:cs typeface="Arial" panose="020B0604020202020204" pitchFamily="34" charset="0"/>
              </a:rPr>
              <a:t>Note: </a:t>
            </a:r>
            <a:r>
              <a:rPr lang="en-US" altLang="ja-JP" sz="1000" dirty="0">
                <a:latin typeface="Arial" panose="020B0604020202020204" pitchFamily="34" charset="0"/>
                <a:ea typeface="HGP創英角ｺﾞｼｯｸUB" pitchFamily="50" charset="-128"/>
                <a:cs typeface="Arial" panose="020B0604020202020204" pitchFamily="34" charset="0"/>
              </a:rPr>
              <a:t>HDVC mobile </a:t>
            </a:r>
            <a:r>
              <a:rPr lang="en-US" altLang="ja-JP" sz="1000" dirty="0" smtClean="0">
                <a:latin typeface="Arial" panose="020B0604020202020204" pitchFamily="34" charset="0"/>
                <a:ea typeface="HGP創英角ｺﾞｼｯｸUB" pitchFamily="50" charset="-128"/>
                <a:cs typeface="Arial" panose="020B0604020202020204" pitchFamily="34" charset="0"/>
              </a:rPr>
              <a:t>Ver.1.0 </a:t>
            </a:r>
            <a:r>
              <a:rPr lang="en-US" altLang="ja-JP" sz="1000" dirty="0">
                <a:latin typeface="Arial" panose="020B0604020202020204" pitchFamily="34" charset="0"/>
                <a:ea typeface="HGP創英角ｺﾞｼｯｸUB" pitchFamily="50" charset="-128"/>
                <a:cs typeface="Arial" panose="020B0604020202020204" pitchFamily="34" charset="0"/>
              </a:rPr>
              <a:t>can not be connected to MPCS </a:t>
            </a:r>
            <a:r>
              <a:rPr lang="en-US" altLang="ja-JP" sz="1000" dirty="0" smtClean="0">
                <a:latin typeface="Arial" panose="020B0604020202020204" pitchFamily="34" charset="0"/>
                <a:ea typeface="HGP創英角ｺﾞｼｯｸUB" pitchFamily="50" charset="-128"/>
                <a:cs typeface="Arial" panose="020B0604020202020204" pitchFamily="34" charset="0"/>
              </a:rPr>
              <a:t>Ver.2.0/2.1.</a:t>
            </a:r>
            <a:endParaRPr lang="ja-JP" altLang="en-US" sz="1000" dirty="0">
              <a:latin typeface="Arial" panose="020B0604020202020204" pitchFamily="34" charset="0"/>
              <a:ea typeface="HGP創英角ｺﾞｼｯｸUB" pitchFamily="50" charset="-128"/>
              <a:cs typeface="Arial" panose="020B0604020202020204" pitchFamily="34" charset="0"/>
            </a:endParaRPr>
          </a:p>
        </p:txBody>
      </p:sp>
      <p:sp>
        <p:nvSpPr>
          <p:cNvPr id="95" name="Text Box 100"/>
          <p:cNvSpPr txBox="1">
            <a:spLocks noChangeArrowheads="1"/>
          </p:cNvSpPr>
          <p:nvPr/>
        </p:nvSpPr>
        <p:spPr bwMode="auto">
          <a:xfrm>
            <a:off x="325565" y="3838575"/>
            <a:ext cx="84391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spcBef>
                <a:spcPct val="50000"/>
              </a:spcBef>
              <a:buFont typeface="Wingdings" panose="05000000000000000000" pitchFamily="2" charset="2"/>
              <a:buChar char="n"/>
            </a:pPr>
            <a:r>
              <a:rPr lang="en-US" altLang="ja-JP" sz="1600" b="1" dirty="0">
                <a:solidFill>
                  <a:srgbClr val="FF3300"/>
                </a:solidFill>
                <a:latin typeface="Arial" panose="020B0604020202020204" pitchFamily="34" charset="0"/>
                <a:ea typeface="HGP創英角ｺﾞｼｯｸUB" pitchFamily="50" charset="-128"/>
                <a:cs typeface="Arial" panose="020B0604020202020204" pitchFamily="34" charset="0"/>
              </a:rPr>
              <a:t>Described below are major conditions applied to connect HDVC </a:t>
            </a:r>
            <a:r>
              <a:rPr lang="en-US" altLang="ja-JP" sz="1600" b="1" dirty="0" smtClean="0">
                <a:solidFill>
                  <a:srgbClr val="FF3300"/>
                </a:solidFill>
                <a:latin typeface="Arial" panose="020B0604020202020204" pitchFamily="34" charset="0"/>
                <a:ea typeface="HGP創英角ｺﾞｼｯｸUB" pitchFamily="50" charset="-128"/>
                <a:cs typeface="Arial" panose="020B0604020202020204" pitchFamily="34" charset="0"/>
              </a:rPr>
              <a:t>Ver.3.0 </a:t>
            </a:r>
            <a:r>
              <a:rPr lang="en-US" altLang="ja-JP" sz="1600" b="1" dirty="0">
                <a:solidFill>
                  <a:srgbClr val="FF3300"/>
                </a:solidFill>
                <a:latin typeface="Arial" panose="020B0604020202020204" pitchFamily="34" charset="0"/>
                <a:ea typeface="HGP創英角ｺﾞｼｯｸUB" pitchFamily="50" charset="-128"/>
                <a:cs typeface="Arial" panose="020B0604020202020204" pitchFamily="34" charset="0"/>
              </a:rPr>
              <a:t>or earlier version (includes VC500).</a:t>
            </a:r>
          </a:p>
        </p:txBody>
      </p:sp>
      <p:sp>
        <p:nvSpPr>
          <p:cNvPr id="96" name="Text Box 102"/>
          <p:cNvSpPr txBox="1">
            <a:spLocks noChangeArrowheads="1"/>
          </p:cNvSpPr>
          <p:nvPr/>
        </p:nvSpPr>
        <p:spPr bwMode="auto">
          <a:xfrm>
            <a:off x="320434" y="4407518"/>
            <a:ext cx="8503139"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150000"/>
              </a:lnSpc>
              <a:buFont typeface="Wingdings" pitchFamily="2" charset="2"/>
              <a:buChar char="n"/>
            </a:pPr>
            <a:r>
              <a:rPr lang="ja-JP" altLang="en-US" sz="1400" dirty="0">
                <a:latin typeface="Arial" panose="020B0604020202020204" pitchFamily="34" charset="0"/>
                <a:ea typeface="HGP創英角ｺﾞｼｯｸUB" pitchFamily="50" charset="-128"/>
                <a:cs typeface="Arial" panose="020B0604020202020204" pitchFamily="34" charset="0"/>
              </a:rPr>
              <a:t> </a:t>
            </a:r>
            <a:r>
              <a:rPr lang="en-US" altLang="ja-JP" sz="1400" dirty="0">
                <a:latin typeface="Arial" panose="020B0604020202020204" pitchFamily="34" charset="0"/>
                <a:ea typeface="HGP創英角ｺﾞｼｯｸUB" pitchFamily="50" charset="-128"/>
                <a:cs typeface="Arial" panose="020B0604020202020204" pitchFamily="34" charset="0"/>
              </a:rPr>
              <a:t>These particular HDVCs can’t send HD image at 512kbps, the resolution on the other </a:t>
            </a:r>
            <a:r>
              <a:rPr lang="en-US" altLang="ja-JP" sz="1400" dirty="0" smtClean="0">
                <a:latin typeface="Arial" panose="020B0604020202020204" pitchFamily="34" charset="0"/>
                <a:ea typeface="HGP創英角ｺﾞｼｯｸUB" pitchFamily="50" charset="-128"/>
                <a:cs typeface="Arial" panose="020B0604020202020204" pitchFamily="34" charset="0"/>
              </a:rPr>
              <a:t>side come </a:t>
            </a:r>
            <a:r>
              <a:rPr lang="en-US" altLang="ja-JP" sz="1400" dirty="0">
                <a:latin typeface="Arial" panose="020B0604020202020204" pitchFamily="34" charset="0"/>
                <a:ea typeface="HGP創英角ｺﾞｼｯｸUB" pitchFamily="50" charset="-128"/>
                <a:cs typeface="Arial" panose="020B0604020202020204" pitchFamily="34" charset="0"/>
              </a:rPr>
              <a:t>down.</a:t>
            </a:r>
          </a:p>
          <a:p>
            <a:pPr eaLnBrk="1" hangingPunct="1">
              <a:lnSpc>
                <a:spcPct val="150000"/>
              </a:lnSpc>
              <a:buFont typeface="Wingdings" pitchFamily="2" charset="2"/>
              <a:buChar char="n"/>
            </a:pPr>
            <a:r>
              <a:rPr lang="ja-JP" altLang="en-US" sz="1400" dirty="0">
                <a:latin typeface="Arial" panose="020B0604020202020204" pitchFamily="34" charset="0"/>
                <a:ea typeface="HGP創英角ｺﾞｼｯｸUB" pitchFamily="50" charset="-128"/>
                <a:cs typeface="Arial" panose="020B0604020202020204" pitchFamily="34" charset="0"/>
              </a:rPr>
              <a:t> </a:t>
            </a:r>
            <a:r>
              <a:rPr lang="en-US" altLang="ja-JP" sz="1400" dirty="0">
                <a:latin typeface="Arial" panose="020B0604020202020204" pitchFamily="34" charset="0"/>
                <a:ea typeface="HGP創英角ｺﾞｼｯｸUB" pitchFamily="50" charset="-128"/>
                <a:cs typeface="Arial" panose="020B0604020202020204" pitchFamily="34" charset="0"/>
              </a:rPr>
              <a:t>AV-</a:t>
            </a:r>
            <a:r>
              <a:rPr lang="en-US" altLang="ja-JP" sz="1400" dirty="0" err="1">
                <a:latin typeface="Arial" panose="020B0604020202020204" pitchFamily="34" charset="0"/>
                <a:ea typeface="HGP創英角ｺﾞｼｯｸUB" pitchFamily="50" charset="-128"/>
                <a:cs typeface="Arial" panose="020B0604020202020204" pitchFamily="34" charset="0"/>
              </a:rPr>
              <a:t>QoS</a:t>
            </a:r>
            <a:r>
              <a:rPr lang="en-US" altLang="ja-JP" sz="1400" dirty="0">
                <a:latin typeface="Arial" panose="020B0604020202020204" pitchFamily="34" charset="0"/>
                <a:ea typeface="HGP創英角ｺﾞｼｯｸUB" pitchFamily="50" charset="-128"/>
                <a:cs typeface="Arial" panose="020B0604020202020204" pitchFamily="34" charset="0"/>
              </a:rPr>
              <a:t> to provide stable connection on internet won’t work. </a:t>
            </a:r>
          </a:p>
          <a:p>
            <a:pPr eaLnBrk="1" hangingPunct="1">
              <a:lnSpc>
                <a:spcPct val="150000"/>
              </a:lnSpc>
              <a:buFont typeface="Wingdings" pitchFamily="2" charset="2"/>
              <a:buChar char="n"/>
            </a:pPr>
            <a:r>
              <a:rPr lang="ja-JP" altLang="en-US" sz="1400" dirty="0">
                <a:latin typeface="Arial" panose="020B0604020202020204" pitchFamily="34" charset="0"/>
                <a:ea typeface="HGP創英角ｺﾞｼｯｸUB" pitchFamily="50" charset="-128"/>
                <a:cs typeface="Arial" panose="020B0604020202020204" pitchFamily="34" charset="0"/>
              </a:rPr>
              <a:t> </a:t>
            </a:r>
            <a:r>
              <a:rPr lang="en-US" altLang="ja-JP" sz="1400" dirty="0">
                <a:latin typeface="Arial" panose="020B0604020202020204" pitchFamily="34" charset="0"/>
                <a:ea typeface="HGP創英角ｺﾞｼｯｸUB" pitchFamily="50" charset="-128"/>
                <a:cs typeface="Arial" panose="020B0604020202020204" pitchFamily="34" charset="0"/>
              </a:rPr>
              <a:t>MCPS TX image to these particular HDVC will be via H.264 baseline profile, then won’t </a:t>
            </a:r>
            <a:r>
              <a:rPr lang="en-US" altLang="ja-JP" sz="1400" dirty="0" smtClean="0">
                <a:latin typeface="Arial" panose="020B0604020202020204" pitchFamily="34" charset="0"/>
                <a:ea typeface="HGP創英角ｺﾞｼｯｸUB" pitchFamily="50" charset="-128"/>
                <a:cs typeface="Arial" panose="020B0604020202020204" pitchFamily="34" charset="0"/>
              </a:rPr>
              <a:t>provide </a:t>
            </a:r>
            <a:r>
              <a:rPr lang="en-US" altLang="ja-JP" sz="1400" dirty="0">
                <a:latin typeface="Arial" panose="020B0604020202020204" pitchFamily="34" charset="0"/>
                <a:ea typeface="HGP創英角ｺﾞｼｯｸUB" pitchFamily="50" charset="-128"/>
                <a:cs typeface="Arial" panose="020B0604020202020204" pitchFamily="34" charset="0"/>
              </a:rPr>
              <a:t>improved quality of image.</a:t>
            </a:r>
            <a:r>
              <a:rPr lang="ja-JP" altLang="en-US" sz="1400" dirty="0">
                <a:latin typeface="Arial" panose="020B0604020202020204" pitchFamily="34" charset="0"/>
                <a:ea typeface="HGP創英角ｺﾞｼｯｸUB" pitchFamily="50" charset="-128"/>
                <a:cs typeface="Arial" panose="020B0604020202020204" pitchFamily="34" charset="0"/>
              </a:rPr>
              <a:t> </a:t>
            </a:r>
          </a:p>
          <a:p>
            <a:pPr eaLnBrk="1" hangingPunct="1">
              <a:lnSpc>
                <a:spcPct val="150000"/>
              </a:lnSpc>
              <a:buFont typeface="Wingdings" pitchFamily="2" charset="2"/>
              <a:buChar char="n"/>
            </a:pPr>
            <a:r>
              <a:rPr lang="en-US" altLang="ja-JP" sz="1400" dirty="0">
                <a:latin typeface="Arial" panose="020B0604020202020204" pitchFamily="34" charset="0"/>
                <a:ea typeface="HGP創英角ｺﾞｼｯｸUB" pitchFamily="50" charset="-128"/>
                <a:cs typeface="Arial" panose="020B0604020202020204" pitchFamily="34" charset="0"/>
              </a:rPr>
              <a:t> TX packet amount to MPCS won’t be decreased, then load on MPCS center router won’t </a:t>
            </a:r>
            <a:r>
              <a:rPr lang="en-US" altLang="ja-JP" sz="1400" dirty="0" smtClean="0">
                <a:latin typeface="Arial" panose="020B0604020202020204" pitchFamily="34" charset="0"/>
                <a:ea typeface="HGP創英角ｺﾞｼｯｸUB" pitchFamily="50" charset="-128"/>
                <a:cs typeface="Arial" panose="020B0604020202020204" pitchFamily="34" charset="0"/>
              </a:rPr>
              <a:t>be reduced</a:t>
            </a:r>
            <a:r>
              <a:rPr lang="en-US" altLang="ja-JP" sz="1400" dirty="0">
                <a:latin typeface="Arial" panose="020B0604020202020204" pitchFamily="34" charset="0"/>
                <a:ea typeface="HGP創英角ｺﾞｼｯｸUB" pitchFamily="50" charset="-128"/>
                <a:cs typeface="Arial" panose="020B0604020202020204" pitchFamily="34" charset="0"/>
              </a:rPr>
              <a:t>.</a:t>
            </a:r>
            <a:endParaRPr lang="ja-JP" altLang="en-US" sz="1400" dirty="0">
              <a:latin typeface="Arial" panose="020B0604020202020204" pitchFamily="34" charset="0"/>
              <a:ea typeface="HGP創英角ｺﾞｼｯｸUB" pitchFamily="50" charset="-128"/>
              <a:cs typeface="Arial" panose="020B0604020202020204" pitchFamily="34" charset="0"/>
            </a:endParaRPr>
          </a:p>
        </p:txBody>
      </p:sp>
      <p:pic>
        <p:nvPicPr>
          <p:cNvPr id="97" name="Picture 3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3598" y="5826875"/>
            <a:ext cx="63341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24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a:t>
            </a:r>
            <a:endParaRPr lang="de-DE" altLang="ja-JP" sz="1400" kern="0" dirty="0" smtClean="0">
              <a:latin typeface="Arial Black" panose="020B0A04020102020204" pitchFamily="34" charset="0"/>
            </a:endParaRPr>
          </a:p>
        </p:txBody>
      </p:sp>
      <p:sp>
        <p:nvSpPr>
          <p:cNvPr id="4" name="正方形/長方形 6"/>
          <p:cNvSpPr>
            <a:spLocks noChangeArrowheads="1"/>
          </p:cNvSpPr>
          <p:nvPr/>
        </p:nvSpPr>
        <p:spPr bwMode="auto">
          <a:xfrm>
            <a:off x="319088" y="850043"/>
            <a:ext cx="8691562" cy="89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22375" eaLnBrk="0" hangingPunct="0">
              <a:defRPr kumimoji="1">
                <a:solidFill>
                  <a:schemeClr val="tx1"/>
                </a:solidFill>
                <a:latin typeface="Arial" charset="0"/>
                <a:ea typeface="ＭＳ Ｐゴシック" charset="-128"/>
              </a:defRPr>
            </a:lvl1pPr>
            <a:lvl2pPr marL="742950" indent="-285750" defTabSz="1222375" eaLnBrk="0" hangingPunct="0">
              <a:defRPr kumimoji="1">
                <a:solidFill>
                  <a:schemeClr val="tx1"/>
                </a:solidFill>
                <a:latin typeface="Arial" charset="0"/>
                <a:ea typeface="ＭＳ Ｐゴシック" charset="-128"/>
              </a:defRPr>
            </a:lvl2pPr>
            <a:lvl3pPr marL="1143000" indent="-228600" defTabSz="1222375" eaLnBrk="0" hangingPunct="0">
              <a:defRPr kumimoji="1">
                <a:solidFill>
                  <a:schemeClr val="tx1"/>
                </a:solidFill>
                <a:latin typeface="Arial" charset="0"/>
                <a:ea typeface="ＭＳ Ｐゴシック" charset="-128"/>
              </a:defRPr>
            </a:lvl3pPr>
            <a:lvl4pPr marL="1600200" indent="-228600" defTabSz="1222375" eaLnBrk="0" hangingPunct="0">
              <a:defRPr kumimoji="1">
                <a:solidFill>
                  <a:schemeClr val="tx1"/>
                </a:solidFill>
                <a:latin typeface="Arial" charset="0"/>
                <a:ea typeface="ＭＳ Ｐゴシック" charset="-128"/>
              </a:defRPr>
            </a:lvl4pPr>
            <a:lvl5pPr marL="2057400" indent="-228600" defTabSz="1222375" eaLnBrk="0" hangingPunct="0">
              <a:defRPr kumimoji="1">
                <a:solidFill>
                  <a:schemeClr val="tx1"/>
                </a:solidFill>
                <a:latin typeface="Arial" charset="0"/>
                <a:ea typeface="ＭＳ Ｐゴシック" charset="-128"/>
              </a:defRPr>
            </a:lvl5pPr>
            <a:lvl6pPr marL="2514600" indent="-228600" defTabSz="1222375"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1222375"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1222375"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1222375"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lnSpc>
                <a:spcPts val="2700"/>
              </a:lnSpc>
              <a:spcAft>
                <a:spcPct val="10000"/>
              </a:spcAft>
              <a:buFont typeface="Wingdings" panose="05000000000000000000" pitchFamily="2" charset="2"/>
              <a:buChar char="n"/>
            </a:pPr>
            <a:r>
              <a:rPr lang="en-US" altLang="ja-JP" sz="1600" b="1" dirty="0">
                <a:ea typeface="HGP創英角ｺﾞｼｯｸUB" pitchFamily="50" charset="-128"/>
              </a:rPr>
              <a:t>Provides up-to 16 sites of HDVCs and tablets multi-points video conference</a:t>
            </a:r>
            <a:r>
              <a:rPr lang="en-US" altLang="ja-JP" sz="1600" b="1" dirty="0" smtClean="0">
                <a:ea typeface="HGP創英角ｺﾞｼｯｸUB" pitchFamily="50" charset="-128"/>
              </a:rPr>
              <a:t>.</a:t>
            </a:r>
            <a:r>
              <a:rPr lang="en-US" altLang="ja-JP" sz="1600" b="1" dirty="0">
                <a:ea typeface="HGP創英角ｺﾞｼｯｸUB" pitchFamily="50" charset="-128"/>
              </a:rPr>
              <a:t> </a:t>
            </a:r>
            <a:endParaRPr lang="en-US" altLang="ja-JP" sz="1600" b="1" dirty="0" smtClean="0">
              <a:ea typeface="HGP創英角ｺﾞｼｯｸUB" pitchFamily="50" charset="-128"/>
            </a:endParaRPr>
          </a:p>
          <a:p>
            <a:pPr marL="1028700" lvl="1" eaLnBrk="1" hangingPunct="1">
              <a:spcAft>
                <a:spcPct val="10000"/>
              </a:spcAft>
              <a:buFont typeface="Wingdings" panose="05000000000000000000" pitchFamily="2" charset="2"/>
              <a:buChar char="n"/>
            </a:pPr>
            <a:r>
              <a:rPr lang="en-US" altLang="ja-JP" sz="1400" dirty="0" smtClean="0">
                <a:ea typeface="HGP創英角ｺﾞｼｯｸUB" pitchFamily="50" charset="-128"/>
              </a:rPr>
              <a:t>MPCS Ver.2.0/2.1 </a:t>
            </a:r>
            <a:r>
              <a:rPr lang="en-US" altLang="ja-JP" sz="1400" dirty="0">
                <a:ea typeface="HGP創英角ｺﾞｼｯｸUB" pitchFamily="50" charset="-128"/>
              </a:rPr>
              <a:t>will provide multi-site tele-conference not only with HDVC but with tablets, smart </a:t>
            </a:r>
            <a:r>
              <a:rPr lang="en-US" altLang="ja-JP" sz="1400" dirty="0" smtClean="0">
                <a:ea typeface="HGP創英角ｺﾞｼｯｸUB" pitchFamily="50" charset="-128"/>
              </a:rPr>
              <a:t>phones </a:t>
            </a:r>
            <a:r>
              <a:rPr lang="en-US" altLang="ja-JP" sz="1400" dirty="0">
                <a:ea typeface="HGP創英角ｺﾞｼｯｸUB" pitchFamily="50" charset="-128"/>
              </a:rPr>
              <a:t>and Windows PC</a:t>
            </a:r>
            <a:r>
              <a:rPr lang="en-US" altLang="ja-JP" sz="1400" dirty="0" smtClean="0">
                <a:ea typeface="HGP創英角ｺﾞｼｯｸUB" pitchFamily="50" charset="-128"/>
              </a:rPr>
              <a:t>.</a:t>
            </a:r>
            <a:endParaRPr lang="ja-JP" altLang="en-US" sz="1400" dirty="0">
              <a:ea typeface="HGP創英角ｺﾞｼｯｸUB" pitchFamily="50" charset="-128"/>
            </a:endParaRPr>
          </a:p>
        </p:txBody>
      </p:sp>
      <p:pic>
        <p:nvPicPr>
          <p:cNvPr id="5" name="Picture 7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575" y="2876550"/>
            <a:ext cx="1152525"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38" y="5024438"/>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500856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p:cNvSpPr>
            <a:spLocks noChangeAspect="1" noEditPoints="1" noChangeArrowheads="1"/>
          </p:cNvSpPr>
          <p:nvPr/>
        </p:nvSpPr>
        <p:spPr bwMode="auto">
          <a:xfrm>
            <a:off x="1484313" y="3516313"/>
            <a:ext cx="1725612" cy="790575"/>
          </a:xfrm>
          <a:custGeom>
            <a:avLst/>
            <a:gdLst>
              <a:gd name="T0" fmla="*/ 5353 w 21600"/>
              <a:gd name="T1" fmla="*/ 395288 h 21600"/>
              <a:gd name="T2" fmla="*/ 862806 w 21600"/>
              <a:gd name="T3" fmla="*/ 789733 h 21600"/>
              <a:gd name="T4" fmla="*/ 1724174 w 21600"/>
              <a:gd name="T5" fmla="*/ 395288 h 21600"/>
              <a:gd name="T6" fmla="*/ 862806 w 21600"/>
              <a:gd name="T7" fmla="*/ 45202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00FF00"/>
              </a:gs>
            </a:gsLst>
            <a:path path="rect">
              <a:fillToRect l="50000" t="50000" r="50000" b="50000"/>
            </a:path>
          </a:gradFill>
          <a:ln w="12700">
            <a:solidFill>
              <a:srgbClr val="008000"/>
            </a:solidFill>
            <a:miter lim="800000"/>
            <a:headEnd/>
            <a:tailEnd/>
          </a:ln>
          <a:effectLst>
            <a:outerShdw dist="107763" dir="2700000" algn="ctr" rotWithShape="0">
              <a:srgbClr val="808080"/>
            </a:outerShdw>
          </a:effec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endParaRPr lang="en-US" altLang="ja-JP" sz="1100" b="1">
              <a:ea typeface="HGP創英角ｺﾞｼｯｸUB" pitchFamily="50" charset="-128"/>
            </a:endParaRPr>
          </a:p>
          <a:p>
            <a:pPr algn="ctr" eaLnBrk="1" hangingPunct="1"/>
            <a:endParaRPr lang="ja-JP" altLang="en-US" sz="800" b="1">
              <a:ea typeface="HGP創英角ｺﾞｼｯｸUB" pitchFamily="50" charset="-128"/>
            </a:endParaRPr>
          </a:p>
        </p:txBody>
      </p:sp>
      <p:sp>
        <p:nvSpPr>
          <p:cNvPr id="9" name="Line 79"/>
          <p:cNvSpPr>
            <a:spLocks noChangeShapeType="1"/>
          </p:cNvSpPr>
          <p:nvPr/>
        </p:nvSpPr>
        <p:spPr bwMode="auto">
          <a:xfrm>
            <a:off x="2333625" y="3282950"/>
            <a:ext cx="0" cy="25717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pic>
        <p:nvPicPr>
          <p:cNvPr id="10"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275" y="2816225"/>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81"/>
          <p:cNvSpPr>
            <a:spLocks noChangeShapeType="1"/>
          </p:cNvSpPr>
          <p:nvPr/>
        </p:nvSpPr>
        <p:spPr bwMode="auto">
          <a:xfrm>
            <a:off x="1741488" y="3281363"/>
            <a:ext cx="11826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12" name="Line 82"/>
          <p:cNvSpPr>
            <a:spLocks noChangeShapeType="1"/>
          </p:cNvSpPr>
          <p:nvPr/>
        </p:nvSpPr>
        <p:spPr bwMode="auto">
          <a:xfrm>
            <a:off x="1885950" y="3057525"/>
            <a:ext cx="0" cy="219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13" name="Line 83"/>
          <p:cNvSpPr>
            <a:spLocks noChangeShapeType="1"/>
          </p:cNvSpPr>
          <p:nvPr/>
        </p:nvSpPr>
        <p:spPr bwMode="auto">
          <a:xfrm>
            <a:off x="2857500" y="3067050"/>
            <a:ext cx="0" cy="219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14" name="Rectangle 84"/>
          <p:cNvSpPr>
            <a:spLocks noChangeArrowheads="1"/>
          </p:cNvSpPr>
          <p:nvPr/>
        </p:nvSpPr>
        <p:spPr bwMode="auto">
          <a:xfrm>
            <a:off x="477838" y="3221038"/>
            <a:ext cx="1306512"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latin typeface="Arial" panose="020B0604020202020204" pitchFamily="34" charset="0"/>
                <a:ea typeface="HGP創英角ｺﾞｼｯｸUB" pitchFamily="50" charset="-128"/>
                <a:cs typeface="Arial" panose="020B0604020202020204" pitchFamily="34" charset="0"/>
              </a:rPr>
              <a:t>Multi-Point SW</a:t>
            </a:r>
          </a:p>
          <a:p>
            <a:pPr algn="ctr" eaLnBrk="1" hangingPunct="1"/>
            <a:r>
              <a:rPr lang="en-US" altLang="ja-JP" sz="1000" b="1" dirty="0">
                <a:latin typeface="Arial" panose="020B0604020202020204" pitchFamily="34" charset="0"/>
                <a:ea typeface="HGP創英角ｺﾞｼｯｸUB" pitchFamily="50" charset="-128"/>
                <a:cs typeface="Arial" panose="020B0604020202020204" pitchFamily="34" charset="0"/>
              </a:rPr>
              <a:t>(MPCS)</a:t>
            </a:r>
            <a:endParaRPr lang="ja-JP" altLang="en-US" sz="1000" b="1" dirty="0">
              <a:latin typeface="Arial" panose="020B0604020202020204" pitchFamily="34" charset="0"/>
              <a:ea typeface="HGP創英角ｺﾞｼｯｸUB" pitchFamily="50" charset="-128"/>
              <a:cs typeface="Arial" panose="020B0604020202020204" pitchFamily="34" charset="0"/>
            </a:endParaRPr>
          </a:p>
        </p:txBody>
      </p:sp>
      <p:sp>
        <p:nvSpPr>
          <p:cNvPr id="16" name="Rectangle 85"/>
          <p:cNvSpPr>
            <a:spLocks noChangeArrowheads="1"/>
          </p:cNvSpPr>
          <p:nvPr/>
        </p:nvSpPr>
        <p:spPr bwMode="auto">
          <a:xfrm>
            <a:off x="1614488" y="5410200"/>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a:latin typeface="Arial" panose="020B0604020202020204" pitchFamily="34" charset="0"/>
                <a:ea typeface="HGP創英角ｺﾞｼｯｸUB" pitchFamily="50" charset="-128"/>
                <a:cs typeface="Arial" panose="020B0604020202020204" pitchFamily="34" charset="0"/>
              </a:rPr>
              <a:t>HDVC</a:t>
            </a:r>
            <a:endParaRPr lang="ja-JP" altLang="en-US" sz="1000" b="1">
              <a:latin typeface="Arial" panose="020B0604020202020204" pitchFamily="34" charset="0"/>
              <a:ea typeface="HGP創英角ｺﾞｼｯｸUB" pitchFamily="50" charset="-128"/>
              <a:cs typeface="Arial" panose="020B0604020202020204" pitchFamily="34" charset="0"/>
            </a:endParaRPr>
          </a:p>
        </p:txBody>
      </p:sp>
      <p:sp>
        <p:nvSpPr>
          <p:cNvPr id="17" name="Rectangle 86"/>
          <p:cNvSpPr>
            <a:spLocks noChangeArrowheads="1"/>
          </p:cNvSpPr>
          <p:nvPr/>
        </p:nvSpPr>
        <p:spPr bwMode="auto">
          <a:xfrm>
            <a:off x="1711325" y="3744913"/>
            <a:ext cx="126682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a:ea typeface="HGP創英角ｺﾞｼｯｸUB" pitchFamily="50" charset="-128"/>
              </a:rPr>
              <a:t>Intranet/VPN</a:t>
            </a:r>
          </a:p>
        </p:txBody>
      </p:sp>
      <p:sp>
        <p:nvSpPr>
          <p:cNvPr id="18" name="Rectangle 89"/>
          <p:cNvSpPr>
            <a:spLocks noChangeArrowheads="1"/>
          </p:cNvSpPr>
          <p:nvPr/>
        </p:nvSpPr>
        <p:spPr bwMode="auto">
          <a:xfrm>
            <a:off x="577850" y="5392738"/>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a:latin typeface="Arial" panose="020B0604020202020204" pitchFamily="34" charset="0"/>
                <a:ea typeface="HGP創英角ｺﾞｼｯｸUB" pitchFamily="50" charset="-128"/>
                <a:cs typeface="Arial" panose="020B0604020202020204" pitchFamily="34" charset="0"/>
              </a:rPr>
              <a:t>HDVC</a:t>
            </a:r>
            <a:endParaRPr lang="ja-JP" altLang="en-US" sz="1000" b="1">
              <a:latin typeface="Arial" panose="020B0604020202020204" pitchFamily="34" charset="0"/>
              <a:ea typeface="HGP創英角ｺﾞｼｯｸUB" pitchFamily="50" charset="-128"/>
              <a:cs typeface="Arial" panose="020B0604020202020204" pitchFamily="34" charset="0"/>
            </a:endParaRPr>
          </a:p>
        </p:txBody>
      </p:sp>
      <p:sp>
        <p:nvSpPr>
          <p:cNvPr id="19" name="Rectangle 93"/>
          <p:cNvSpPr>
            <a:spLocks noChangeArrowheads="1"/>
          </p:cNvSpPr>
          <p:nvPr/>
        </p:nvSpPr>
        <p:spPr bwMode="auto">
          <a:xfrm>
            <a:off x="2822575" y="5502275"/>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a:latin typeface="Arial" panose="020B0604020202020204" pitchFamily="34" charset="0"/>
                <a:ea typeface="HGP創英角ｺﾞｼｯｸUB" pitchFamily="50" charset="-128"/>
                <a:cs typeface="Arial" panose="020B0604020202020204" pitchFamily="34" charset="0"/>
              </a:rPr>
              <a:t>HDVC</a:t>
            </a:r>
            <a:r>
              <a:rPr lang="ja-JP" altLang="en-US" sz="1000" b="1">
                <a:latin typeface="Arial" panose="020B0604020202020204" pitchFamily="34" charset="0"/>
                <a:ea typeface="HGP創英角ｺﾞｼｯｸUB" pitchFamily="50" charset="-128"/>
                <a:cs typeface="Arial" panose="020B0604020202020204" pitchFamily="34" charset="0"/>
              </a:rPr>
              <a:t/>
            </a:r>
            <a:br>
              <a:rPr lang="ja-JP" altLang="en-US" sz="1000" b="1">
                <a:latin typeface="Arial" panose="020B0604020202020204" pitchFamily="34" charset="0"/>
                <a:ea typeface="HGP創英角ｺﾞｼｯｸUB" pitchFamily="50" charset="-128"/>
                <a:cs typeface="Arial" panose="020B0604020202020204" pitchFamily="34" charset="0"/>
              </a:rPr>
            </a:br>
            <a:r>
              <a:rPr lang="en-US" altLang="ja-JP" sz="1000" b="1">
                <a:latin typeface="Arial" panose="020B0604020202020204" pitchFamily="34" charset="0"/>
                <a:ea typeface="HGP創英角ｺﾞｼｯｸUB" pitchFamily="50" charset="-128"/>
                <a:cs typeface="Arial" panose="020B0604020202020204" pitchFamily="34" charset="0"/>
              </a:rPr>
              <a:t>Mobile</a:t>
            </a:r>
          </a:p>
        </p:txBody>
      </p:sp>
      <p:sp>
        <p:nvSpPr>
          <p:cNvPr id="20" name="Line 96"/>
          <p:cNvSpPr>
            <a:spLocks noChangeShapeType="1"/>
          </p:cNvSpPr>
          <p:nvPr/>
        </p:nvSpPr>
        <p:spPr bwMode="auto">
          <a:xfrm flipV="1">
            <a:off x="1193800" y="4194175"/>
            <a:ext cx="476250" cy="8509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pic>
        <p:nvPicPr>
          <p:cNvPr id="21" name="図 15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338" y="5013325"/>
            <a:ext cx="61436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Documents and Settings\荒木一人\デスクトップ\Wifi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2463" y="4708525"/>
            <a:ext cx="41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104"/>
          <p:cNvSpPr>
            <a:spLocks noChangeShapeType="1"/>
          </p:cNvSpPr>
          <p:nvPr/>
        </p:nvSpPr>
        <p:spPr bwMode="auto">
          <a:xfrm>
            <a:off x="2284413" y="4297363"/>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24" name="Line 105"/>
          <p:cNvSpPr>
            <a:spLocks noChangeShapeType="1"/>
          </p:cNvSpPr>
          <p:nvPr/>
        </p:nvSpPr>
        <p:spPr bwMode="auto">
          <a:xfrm>
            <a:off x="2898775" y="4160838"/>
            <a:ext cx="368300" cy="368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grpSp>
        <p:nvGrpSpPr>
          <p:cNvPr id="25" name="Group 103"/>
          <p:cNvGrpSpPr>
            <a:grpSpLocks/>
          </p:cNvGrpSpPr>
          <p:nvPr/>
        </p:nvGrpSpPr>
        <p:grpSpPr bwMode="auto">
          <a:xfrm>
            <a:off x="3209925" y="4251325"/>
            <a:ext cx="300038" cy="398463"/>
            <a:chOff x="2870" y="3220"/>
            <a:chExt cx="189" cy="251"/>
          </a:xfrm>
        </p:grpSpPr>
        <p:sp>
          <p:nvSpPr>
            <p:cNvPr id="26" name="Rectangle 99"/>
            <p:cNvSpPr>
              <a:spLocks noChangeArrowheads="1"/>
            </p:cNvSpPr>
            <p:nvPr/>
          </p:nvSpPr>
          <p:spPr bwMode="auto">
            <a:xfrm>
              <a:off x="2870" y="3283"/>
              <a:ext cx="189" cy="18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27" name="Line 100"/>
            <p:cNvSpPr>
              <a:spLocks noChangeShapeType="1"/>
            </p:cNvSpPr>
            <p:nvPr/>
          </p:nvSpPr>
          <p:spPr bwMode="auto">
            <a:xfrm>
              <a:off x="2933" y="3220"/>
              <a:ext cx="0" cy="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28" name="Line 101"/>
            <p:cNvSpPr>
              <a:spLocks noChangeShapeType="1"/>
            </p:cNvSpPr>
            <p:nvPr/>
          </p:nvSpPr>
          <p:spPr bwMode="auto">
            <a:xfrm>
              <a:off x="2995" y="3220"/>
              <a:ext cx="0" cy="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grpSp>
      <p:sp>
        <p:nvSpPr>
          <p:cNvPr id="29" name="Rectangle 106"/>
          <p:cNvSpPr>
            <a:spLocks noChangeArrowheads="1"/>
          </p:cNvSpPr>
          <p:nvPr/>
        </p:nvSpPr>
        <p:spPr bwMode="auto">
          <a:xfrm>
            <a:off x="3506788" y="4291013"/>
            <a:ext cx="65405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a:latin typeface="Arial" panose="020B0604020202020204" pitchFamily="34" charset="0"/>
                <a:ea typeface="HGP創英角ｺﾞｼｯｸUB" pitchFamily="50" charset="-128"/>
                <a:cs typeface="Arial" panose="020B0604020202020204" pitchFamily="34" charset="0"/>
              </a:rPr>
              <a:t>Wi-Fi</a:t>
            </a:r>
            <a:br>
              <a:rPr lang="en-US" altLang="ja-JP" sz="1000" b="1">
                <a:latin typeface="Arial" panose="020B0604020202020204" pitchFamily="34" charset="0"/>
                <a:ea typeface="HGP創英角ｺﾞｼｯｸUB" pitchFamily="50" charset="-128"/>
                <a:cs typeface="Arial" panose="020B0604020202020204" pitchFamily="34" charset="0"/>
              </a:rPr>
            </a:br>
            <a:r>
              <a:rPr lang="en-US" altLang="ja-JP" sz="1000" b="1">
                <a:latin typeface="Arial" panose="020B0604020202020204" pitchFamily="34" charset="0"/>
                <a:ea typeface="HGP創英角ｺﾞｼｯｸUB" pitchFamily="50" charset="-128"/>
                <a:cs typeface="Arial" panose="020B0604020202020204" pitchFamily="34" charset="0"/>
              </a:rPr>
              <a:t>AP</a:t>
            </a:r>
          </a:p>
        </p:txBody>
      </p:sp>
      <p:sp>
        <p:nvSpPr>
          <p:cNvPr id="30" name="Text Box 107"/>
          <p:cNvSpPr txBox="1">
            <a:spLocks noChangeArrowheads="1"/>
          </p:cNvSpPr>
          <p:nvPr/>
        </p:nvSpPr>
        <p:spPr bwMode="auto">
          <a:xfrm>
            <a:off x="679444" y="2433638"/>
            <a:ext cx="31670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rIns="1800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400" b="1" dirty="0">
                <a:solidFill>
                  <a:srgbClr val="0000CC"/>
                </a:solidFill>
                <a:ea typeface="HGP創英角ｺﾞｼｯｸUB" pitchFamily="50" charset="-128"/>
              </a:rPr>
              <a:t>Up-to 16 of HDVC and Mobile</a:t>
            </a:r>
            <a:endParaRPr lang="ja-JP" altLang="en-US" sz="1400" b="1" dirty="0">
              <a:solidFill>
                <a:srgbClr val="0000CC"/>
              </a:solidFill>
              <a:ea typeface="HGP創英角ｺﾞｼｯｸUB" pitchFamily="50" charset="-128"/>
            </a:endParaRPr>
          </a:p>
        </p:txBody>
      </p:sp>
      <p:pic>
        <p:nvPicPr>
          <p:cNvPr id="32" name="図 64" descr="148337663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5125" y="3419475"/>
            <a:ext cx="266223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10"/>
          <p:cNvSpPr txBox="1">
            <a:spLocks noChangeArrowheads="1"/>
          </p:cNvSpPr>
          <p:nvPr/>
        </p:nvSpPr>
        <p:spPr bwMode="auto">
          <a:xfrm>
            <a:off x="4178300" y="2290763"/>
            <a:ext cx="46530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rIns="1800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buFont typeface="Wingdings" pitchFamily="2" charset="2"/>
              <a:buChar char="n"/>
            </a:pPr>
            <a:r>
              <a:rPr lang="ja-JP" altLang="en-US" sz="1200" dirty="0">
                <a:latin typeface="Arial" panose="020B0604020202020204" pitchFamily="34" charset="0"/>
                <a:ea typeface="HGP創英角ｺﾞｼｯｸUB" pitchFamily="50" charset="-128"/>
                <a:cs typeface="Arial" panose="020B0604020202020204" pitchFamily="34" charset="0"/>
              </a:rPr>
              <a:t> </a:t>
            </a:r>
            <a:r>
              <a:rPr lang="en-US" altLang="ja-JP" sz="1200" dirty="0">
                <a:latin typeface="Arial" panose="020B0604020202020204" pitchFamily="34" charset="0"/>
                <a:ea typeface="HGP創英角ｺﾞｼｯｸUB" pitchFamily="50" charset="-128"/>
                <a:cs typeface="Arial" panose="020B0604020202020204" pitchFamily="34" charset="0"/>
              </a:rPr>
              <a:t>HDVC mobile </a:t>
            </a:r>
            <a:r>
              <a:rPr lang="en-US" altLang="ja-JP" sz="1200" dirty="0" smtClean="0">
                <a:latin typeface="Arial" panose="020B0604020202020204" pitchFamily="34" charset="0"/>
                <a:ea typeface="HGP創英角ｺﾞｼｯｸUB" pitchFamily="50" charset="-128"/>
                <a:cs typeface="Arial" panose="020B0604020202020204" pitchFamily="34" charset="0"/>
              </a:rPr>
              <a:t>Ver.2.0 onward supports </a:t>
            </a:r>
            <a:r>
              <a:rPr lang="en-US" altLang="ja-JP" sz="1200" dirty="0">
                <a:latin typeface="Arial" panose="020B0604020202020204" pitchFamily="34" charset="0"/>
                <a:ea typeface="HGP創英角ｺﾞｼｯｸUB" pitchFamily="50" charset="-128"/>
                <a:cs typeface="Arial" panose="020B0604020202020204" pitchFamily="34" charset="0"/>
              </a:rPr>
              <a:t>IP mode </a:t>
            </a:r>
            <a:r>
              <a:rPr lang="en-US" altLang="ja-JP" sz="1200" dirty="0" smtClean="0">
                <a:latin typeface="Arial" panose="020B0604020202020204" pitchFamily="34" charset="0"/>
                <a:ea typeface="HGP創英角ｺﾞｼｯｸUB" pitchFamily="50" charset="-128"/>
                <a:cs typeface="Arial" panose="020B0604020202020204" pitchFamily="34" charset="0"/>
              </a:rPr>
              <a:t>connection.</a:t>
            </a:r>
          </a:p>
          <a:p>
            <a:pPr eaLnBrk="1" hangingPunct="1">
              <a:buFont typeface="Wingdings" pitchFamily="2" charset="2"/>
              <a:buChar char="n"/>
            </a:pPr>
            <a:r>
              <a:rPr lang="en-US" altLang="ja-JP" sz="1200" dirty="0">
                <a:latin typeface="Arial" panose="020B0604020202020204" pitchFamily="34" charset="0"/>
                <a:ea typeface="HGP創英角ｺﾞｼｯｸUB" pitchFamily="50" charset="-128"/>
                <a:cs typeface="Arial" panose="020B0604020202020204" pitchFamily="34" charset="0"/>
              </a:rPr>
              <a:t> </a:t>
            </a:r>
            <a:r>
              <a:rPr lang="en-US" altLang="ja-JP" sz="1200" dirty="0" smtClean="0">
                <a:latin typeface="Arial" panose="020B0604020202020204" pitchFamily="34" charset="0"/>
                <a:ea typeface="HGP創英角ｺﾞｼｯｸUB" pitchFamily="50" charset="-128"/>
                <a:cs typeface="Arial" panose="020B0604020202020204" pitchFamily="34" charset="0"/>
              </a:rPr>
              <a:t>Tablet, smart </a:t>
            </a:r>
            <a:r>
              <a:rPr lang="en-US" altLang="ja-JP" sz="1200" dirty="0">
                <a:latin typeface="Arial" panose="020B0604020202020204" pitchFamily="34" charset="0"/>
                <a:ea typeface="HGP創英角ｺﾞｼｯｸUB" pitchFamily="50" charset="-128"/>
                <a:cs typeface="Arial" panose="020B0604020202020204" pitchFamily="34" charset="0"/>
              </a:rPr>
              <a:t>phones </a:t>
            </a:r>
            <a:r>
              <a:rPr lang="en-US" altLang="ja-JP" sz="1200" dirty="0" smtClean="0">
                <a:latin typeface="Arial" panose="020B0604020202020204" pitchFamily="34" charset="0"/>
                <a:ea typeface="HGP創英角ｺﾞｼｯｸUB" pitchFamily="50" charset="-128"/>
                <a:cs typeface="Arial" panose="020B0604020202020204" pitchFamily="34" charset="0"/>
              </a:rPr>
              <a:t>and Windows PC will </a:t>
            </a:r>
            <a:r>
              <a:rPr lang="en-US" altLang="ja-JP" sz="1200" dirty="0">
                <a:latin typeface="Arial" panose="020B0604020202020204" pitchFamily="34" charset="0"/>
                <a:ea typeface="HGP創英角ｺﾞｼｯｸUB" pitchFamily="50" charset="-128"/>
                <a:cs typeface="Arial" panose="020B0604020202020204" pitchFamily="34" charset="0"/>
              </a:rPr>
              <a:t>work under intranet </a:t>
            </a:r>
            <a:r>
              <a:rPr lang="en-US" altLang="ja-JP" sz="1200" dirty="0" smtClean="0">
                <a:latin typeface="Arial" panose="020B0604020202020204" pitchFamily="34" charset="0"/>
                <a:ea typeface="HGP創英角ｺﾞｼｯｸUB" pitchFamily="50" charset="-128"/>
                <a:cs typeface="Arial" panose="020B0604020202020204" pitchFamily="34" charset="0"/>
              </a:rPr>
              <a:t>or</a:t>
            </a:r>
          </a:p>
          <a:p>
            <a:pPr eaLnBrk="1" hangingPunct="1"/>
            <a:r>
              <a:rPr lang="en-US" altLang="ja-JP" sz="1200" dirty="0">
                <a:latin typeface="Arial" panose="020B0604020202020204" pitchFamily="34" charset="0"/>
                <a:ea typeface="HGP創英角ｺﾞｼｯｸUB" pitchFamily="50" charset="-128"/>
                <a:cs typeface="Arial" panose="020B0604020202020204" pitchFamily="34" charset="0"/>
              </a:rPr>
              <a:t> </a:t>
            </a:r>
            <a:r>
              <a:rPr lang="en-US" altLang="ja-JP" sz="1200" dirty="0" smtClean="0">
                <a:latin typeface="Arial" panose="020B0604020202020204" pitchFamily="34" charset="0"/>
                <a:ea typeface="HGP創英角ｺﾞｼｯｸUB" pitchFamily="50" charset="-128"/>
                <a:cs typeface="Arial" panose="020B0604020202020204" pitchFamily="34" charset="0"/>
              </a:rPr>
              <a:t>   VPN </a:t>
            </a:r>
            <a:r>
              <a:rPr lang="en-US" altLang="ja-JP" sz="1200" dirty="0">
                <a:latin typeface="Arial" panose="020B0604020202020204" pitchFamily="34" charset="0"/>
                <a:ea typeface="HGP創英角ｺﾞｼｯｸUB" pitchFamily="50" charset="-128"/>
                <a:cs typeface="Arial" panose="020B0604020202020204" pitchFamily="34" charset="0"/>
              </a:rPr>
              <a:t>network like HDVC via </a:t>
            </a:r>
            <a:r>
              <a:rPr lang="en-US" altLang="ja-JP" sz="1200" dirty="0" smtClean="0">
                <a:latin typeface="Arial" panose="020B0604020202020204" pitchFamily="34" charset="0"/>
                <a:ea typeface="HGP創英角ｺﾞｼｯｸUB" pitchFamily="50" charset="-128"/>
                <a:cs typeface="Arial" panose="020B0604020202020204" pitchFamily="34" charset="0"/>
              </a:rPr>
              <a:t>Wi-Fi </a:t>
            </a:r>
            <a:r>
              <a:rPr lang="en-US" altLang="ja-JP" sz="1200" dirty="0">
                <a:latin typeface="Arial" panose="020B0604020202020204" pitchFamily="34" charset="0"/>
                <a:ea typeface="HGP創英角ｺﾞｼｯｸUB" pitchFamily="50" charset="-128"/>
                <a:cs typeface="Arial" panose="020B0604020202020204" pitchFamily="34" charset="0"/>
              </a:rPr>
              <a:t>connection.</a:t>
            </a:r>
          </a:p>
          <a:p>
            <a:pPr eaLnBrk="1" hangingPunct="1">
              <a:buFont typeface="Wingdings" pitchFamily="2" charset="2"/>
              <a:buChar char="n"/>
            </a:pPr>
            <a:r>
              <a:rPr lang="ja-JP" altLang="en-US" sz="1200" dirty="0">
                <a:latin typeface="Arial" panose="020B0604020202020204" pitchFamily="34" charset="0"/>
                <a:ea typeface="HGP創英角ｺﾞｼｯｸUB" pitchFamily="50" charset="-128"/>
                <a:cs typeface="Arial" panose="020B0604020202020204" pitchFamily="34" charset="0"/>
              </a:rPr>
              <a:t> </a:t>
            </a:r>
            <a:r>
              <a:rPr lang="en-US" altLang="ja-JP" sz="1200" dirty="0">
                <a:latin typeface="Arial" panose="020B0604020202020204" pitchFamily="34" charset="0"/>
                <a:ea typeface="HGP創英角ｺﾞｼｯｸUB" pitchFamily="50" charset="-128"/>
                <a:cs typeface="Arial" panose="020B0604020202020204" pitchFamily="34" charset="0"/>
              </a:rPr>
              <a:t>HDVC-Mobile also can join MPCS multi-site conference.</a:t>
            </a:r>
          </a:p>
        </p:txBody>
      </p:sp>
      <p:sp>
        <p:nvSpPr>
          <p:cNvPr id="34" name="Text Box 112"/>
          <p:cNvSpPr txBox="1">
            <a:spLocks noChangeArrowheads="1"/>
          </p:cNvSpPr>
          <p:nvPr/>
        </p:nvSpPr>
        <p:spPr bwMode="auto">
          <a:xfrm>
            <a:off x="411270" y="6049728"/>
            <a:ext cx="82638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b="1" dirty="0">
                <a:solidFill>
                  <a:srgbClr val="FF3300"/>
                </a:solidFill>
                <a:ea typeface="HGP創英角ｺﾞｼｯｸUB" pitchFamily="50" charset="-128"/>
              </a:rPr>
              <a:t>This function works together with MPCS </a:t>
            </a:r>
            <a:r>
              <a:rPr lang="en-US" altLang="ja-JP" sz="1000" b="1" dirty="0" smtClean="0">
                <a:solidFill>
                  <a:srgbClr val="FF3300"/>
                </a:solidFill>
                <a:ea typeface="HGP創英角ｺﾞｼｯｸUB" pitchFamily="50" charset="-128"/>
              </a:rPr>
              <a:t>Ver.2.0/2.1, </a:t>
            </a:r>
            <a:r>
              <a:rPr lang="en-US" altLang="ja-JP" sz="1000" b="1" dirty="0">
                <a:solidFill>
                  <a:srgbClr val="FF3300"/>
                </a:solidFill>
                <a:ea typeface="HGP創英角ｺﾞｼｯｸUB" pitchFamily="50" charset="-128"/>
              </a:rPr>
              <a:t>HDVC, and HDVC-Mobile </a:t>
            </a:r>
            <a:r>
              <a:rPr lang="en-US" altLang="ja-JP" sz="1000" b="1" dirty="0" smtClean="0">
                <a:solidFill>
                  <a:srgbClr val="FF3300"/>
                </a:solidFill>
                <a:ea typeface="HGP創英角ｺﾞｼｯｸUB" pitchFamily="50" charset="-128"/>
              </a:rPr>
              <a:t>Ver.2.0 onward.</a:t>
            </a:r>
            <a:endParaRPr lang="en-US" altLang="ja-JP" sz="1000" b="1" dirty="0">
              <a:solidFill>
                <a:srgbClr val="FF3300"/>
              </a:solidFill>
              <a:ea typeface="HGP創英角ｺﾞｼｯｸUB" pitchFamily="50" charset="-128"/>
            </a:endParaRPr>
          </a:p>
          <a:p>
            <a:pPr eaLnBrk="1" hangingPunct="1"/>
            <a:r>
              <a:rPr lang="en-US" altLang="ja-JP" sz="1000" b="1" dirty="0">
                <a:solidFill>
                  <a:srgbClr val="FF3300"/>
                </a:solidFill>
                <a:ea typeface="HGP創英角ｺﾞｼｯｸUB" pitchFamily="50" charset="-128"/>
              </a:rPr>
              <a:t>(For HDVC, recommended is to up-grade to </a:t>
            </a:r>
            <a:r>
              <a:rPr lang="en-US" altLang="ja-JP" sz="1000" b="1" dirty="0" smtClean="0">
                <a:solidFill>
                  <a:srgbClr val="FF3300"/>
                </a:solidFill>
                <a:ea typeface="HGP創英角ｺﾞｼｯｸUB" pitchFamily="50" charset="-128"/>
              </a:rPr>
              <a:t>Ver.3.1 </a:t>
            </a:r>
            <a:r>
              <a:rPr lang="en-US" altLang="ja-JP" sz="1000" b="1" dirty="0">
                <a:solidFill>
                  <a:srgbClr val="FF3300"/>
                </a:solidFill>
                <a:ea typeface="HGP創英角ｺﾞｼｯｸUB" pitchFamily="50" charset="-128"/>
              </a:rPr>
              <a:t>or later version.)</a:t>
            </a:r>
            <a:endParaRPr lang="ja-JP" altLang="en-US" sz="1000" b="1" dirty="0">
              <a:solidFill>
                <a:srgbClr val="FF3300"/>
              </a:solidFill>
              <a:ea typeface="HGP創英角ｺﾞｼｯｸUB" pitchFamily="50" charset="-128"/>
            </a:endParaRPr>
          </a:p>
        </p:txBody>
      </p:sp>
      <p:sp>
        <p:nvSpPr>
          <p:cNvPr id="35" name="Text Box 114"/>
          <p:cNvSpPr txBox="1">
            <a:spLocks noChangeArrowheads="1"/>
          </p:cNvSpPr>
          <p:nvPr/>
        </p:nvSpPr>
        <p:spPr bwMode="auto">
          <a:xfrm>
            <a:off x="4160588" y="5199798"/>
            <a:ext cx="467079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900" b="1" dirty="0" smtClean="0">
                <a:solidFill>
                  <a:srgbClr val="FF0000"/>
                </a:solidFill>
              </a:rPr>
              <a:t>Note:</a:t>
            </a:r>
            <a:r>
              <a:rPr lang="en-US" altLang="ja-JP" sz="900" dirty="0" smtClean="0">
                <a:solidFill>
                  <a:srgbClr val="FF0000"/>
                </a:solidFill>
              </a:rPr>
              <a:t> </a:t>
            </a:r>
            <a:r>
              <a:rPr lang="en-US" altLang="ja-JP" sz="900" dirty="0"/>
              <a:t>Communication between HDVC-Mobile need to be via </a:t>
            </a:r>
            <a:r>
              <a:rPr lang="en-US" altLang="ja-JP" sz="900" dirty="0" smtClean="0"/>
              <a:t>MPCS. </a:t>
            </a:r>
            <a:endParaRPr lang="en-US" altLang="ja-JP" sz="900" dirty="0"/>
          </a:p>
          <a:p>
            <a:pPr eaLnBrk="1" hangingPunct="1"/>
            <a:r>
              <a:rPr lang="en-US" altLang="ja-JP" sz="900" b="1" dirty="0" smtClean="0">
                <a:solidFill>
                  <a:srgbClr val="FF0000"/>
                </a:solidFill>
              </a:rPr>
              <a:t>Note:</a:t>
            </a:r>
            <a:r>
              <a:rPr lang="en-US" altLang="ja-JP" sz="900" dirty="0" smtClean="0">
                <a:solidFill>
                  <a:srgbClr val="FF0000"/>
                </a:solidFill>
              </a:rPr>
              <a:t> </a:t>
            </a:r>
            <a:r>
              <a:rPr lang="en-US" altLang="ja-JP" sz="900" dirty="0"/>
              <a:t>Recommended is IEEE802.11n for HDVC-Mobile </a:t>
            </a:r>
            <a:r>
              <a:rPr lang="en-US" altLang="ja-JP" sz="900" dirty="0" smtClean="0"/>
              <a:t>Wi-Fi </a:t>
            </a:r>
            <a:r>
              <a:rPr lang="en-US" altLang="ja-JP" sz="900" dirty="0"/>
              <a:t>connection.</a:t>
            </a:r>
          </a:p>
          <a:p>
            <a:pPr eaLnBrk="1" hangingPunct="1"/>
            <a:r>
              <a:rPr lang="en-US" altLang="ja-JP" sz="900" b="1" dirty="0" smtClean="0">
                <a:solidFill>
                  <a:srgbClr val="FF0000"/>
                </a:solidFill>
              </a:rPr>
              <a:t>Note:</a:t>
            </a:r>
            <a:r>
              <a:rPr lang="en-US" altLang="ja-JP" sz="900" dirty="0" smtClean="0">
                <a:solidFill>
                  <a:srgbClr val="FF0000"/>
                </a:solidFill>
              </a:rPr>
              <a:t> </a:t>
            </a:r>
            <a:r>
              <a:rPr lang="en-US" altLang="ja-JP" sz="900" dirty="0"/>
              <a:t>HDVC-Mobile connection will be in SD image group. </a:t>
            </a:r>
          </a:p>
        </p:txBody>
      </p:sp>
      <p:sp>
        <p:nvSpPr>
          <p:cNvPr id="36" name="Text Box 115"/>
          <p:cNvSpPr txBox="1">
            <a:spLocks noChangeArrowheads="1"/>
          </p:cNvSpPr>
          <p:nvPr/>
        </p:nvSpPr>
        <p:spPr bwMode="auto">
          <a:xfrm>
            <a:off x="6862764" y="3430103"/>
            <a:ext cx="191391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en-US" altLang="ja-JP" sz="1000" dirty="0">
                <a:solidFill>
                  <a:srgbClr val="0000FF"/>
                </a:solidFill>
              </a:rPr>
              <a:t>Wireless is the maximum benefit of Tablet or Smart Phones. Join the meeting from anywhere your are. </a:t>
            </a:r>
            <a:endParaRPr kumimoji="0" lang="en-US" altLang="ja-JP" sz="1000" dirty="0" smtClean="0">
              <a:solidFill>
                <a:srgbClr val="0000FF"/>
              </a:solidFill>
            </a:endParaRPr>
          </a:p>
          <a:p>
            <a:pPr eaLnBrk="1" hangingPunct="1"/>
            <a:endParaRPr kumimoji="0" lang="en-US" altLang="ja-JP" sz="1000" dirty="0">
              <a:solidFill>
                <a:srgbClr val="0000FF"/>
              </a:solidFill>
            </a:endParaRPr>
          </a:p>
          <a:p>
            <a:pPr eaLnBrk="1" hangingPunct="1"/>
            <a:r>
              <a:rPr kumimoji="0" lang="en-US" altLang="ja-JP" sz="1000" dirty="0">
                <a:solidFill>
                  <a:srgbClr val="0000FF"/>
                </a:solidFill>
              </a:rPr>
              <a:t>In addition, many valuable information and image can be shared from its out-sight camera.</a:t>
            </a:r>
            <a:endParaRPr kumimoji="0" lang="ja-JP" altLang="en-US" sz="1000" dirty="0">
              <a:solidFill>
                <a:srgbClr val="0000FF"/>
              </a:solidFill>
            </a:endParaRPr>
          </a:p>
        </p:txBody>
      </p:sp>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24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a:t>
            </a:r>
            <a:endParaRPr lang="de-DE" altLang="ja-JP" sz="1400" kern="0" dirty="0" smtClean="0">
              <a:latin typeface="Arial Black" panose="020B0A04020102020204" pitchFamily="34" charset="0"/>
            </a:endParaRPr>
          </a:p>
        </p:txBody>
      </p:sp>
      <p:pic>
        <p:nvPicPr>
          <p:cNvPr id="4"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3075" y="2954700"/>
            <a:ext cx="1152525"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38" y="5102588"/>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508671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p:cNvSpPr>
            <a:spLocks noChangeAspect="1" noEditPoints="1" noChangeArrowheads="1"/>
          </p:cNvSpPr>
          <p:nvPr/>
        </p:nvSpPr>
        <p:spPr bwMode="auto">
          <a:xfrm>
            <a:off x="1484313" y="3594463"/>
            <a:ext cx="1725612" cy="790575"/>
          </a:xfrm>
          <a:custGeom>
            <a:avLst/>
            <a:gdLst>
              <a:gd name="T0" fmla="*/ 5353 w 21600"/>
              <a:gd name="T1" fmla="*/ 395288 h 21600"/>
              <a:gd name="T2" fmla="*/ 862806 w 21600"/>
              <a:gd name="T3" fmla="*/ 789733 h 21600"/>
              <a:gd name="T4" fmla="*/ 1724174 w 21600"/>
              <a:gd name="T5" fmla="*/ 395288 h 21600"/>
              <a:gd name="T6" fmla="*/ 862806 w 21600"/>
              <a:gd name="T7" fmla="*/ 45202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00FF00"/>
              </a:gs>
            </a:gsLst>
            <a:path path="rect">
              <a:fillToRect l="50000" t="50000" r="50000" b="50000"/>
            </a:path>
          </a:gradFill>
          <a:ln w="12700">
            <a:solidFill>
              <a:srgbClr val="008000"/>
            </a:solidFill>
            <a:miter lim="800000"/>
            <a:headEnd/>
            <a:tailEnd/>
          </a:ln>
          <a:effectLst>
            <a:outerShdw dist="107763" dir="2700000" algn="ctr" rotWithShape="0">
              <a:srgbClr val="808080"/>
            </a:outerShdw>
          </a:effec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endParaRPr lang="en-US" altLang="ja-JP" sz="1050">
              <a:latin typeface="HGP創英角ｺﾞｼｯｸUB" pitchFamily="50" charset="-128"/>
              <a:ea typeface="HGP創英角ｺﾞｼｯｸUB" pitchFamily="50" charset="-128"/>
            </a:endParaRPr>
          </a:p>
          <a:p>
            <a:pPr algn="ctr" eaLnBrk="1" hangingPunct="1"/>
            <a:endParaRPr lang="ja-JP" altLang="en-US" sz="700">
              <a:latin typeface="HGP創英角ｺﾞｼｯｸUB" pitchFamily="50" charset="-128"/>
              <a:ea typeface="HGP創英角ｺﾞｼｯｸUB" pitchFamily="50" charset="-128"/>
            </a:endParaRPr>
          </a:p>
        </p:txBody>
      </p:sp>
      <p:sp>
        <p:nvSpPr>
          <p:cNvPr id="8" name="Line 10"/>
          <p:cNvSpPr>
            <a:spLocks noChangeShapeType="1"/>
          </p:cNvSpPr>
          <p:nvPr/>
        </p:nvSpPr>
        <p:spPr bwMode="auto">
          <a:xfrm>
            <a:off x="2333625" y="3115038"/>
            <a:ext cx="0" cy="503237"/>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p>
        </p:txBody>
      </p:sp>
      <p:sp>
        <p:nvSpPr>
          <p:cNvPr id="9" name="Rectangle 15"/>
          <p:cNvSpPr>
            <a:spLocks noChangeArrowheads="1"/>
          </p:cNvSpPr>
          <p:nvPr/>
        </p:nvSpPr>
        <p:spPr bwMode="auto">
          <a:xfrm>
            <a:off x="528638" y="3210288"/>
            <a:ext cx="1306512"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ea typeface="HGP創英角ｺﾞｼｯｸUB" pitchFamily="50" charset="-128"/>
              </a:rPr>
              <a:t>Multi-Point</a:t>
            </a:r>
          </a:p>
          <a:p>
            <a:pPr algn="ctr" eaLnBrk="1" hangingPunct="1"/>
            <a:r>
              <a:rPr lang="en-US" altLang="ja-JP" sz="1000" b="1" dirty="0">
                <a:ea typeface="HGP創英角ｺﾞｼｯｸUB" pitchFamily="50" charset="-128"/>
              </a:rPr>
              <a:t>Communication Software</a:t>
            </a:r>
            <a:r>
              <a:rPr lang="ja-JP" altLang="en-US" sz="1000" b="1" dirty="0">
                <a:ea typeface="HGP創英角ｺﾞｼｯｸUB" pitchFamily="50" charset="-128"/>
              </a:rPr>
              <a:t/>
            </a:r>
            <a:br>
              <a:rPr lang="ja-JP" altLang="en-US" sz="1000" b="1" dirty="0">
                <a:ea typeface="HGP創英角ｺﾞｼｯｸUB" pitchFamily="50" charset="-128"/>
              </a:rPr>
            </a:br>
            <a:r>
              <a:rPr lang="ja-JP" altLang="en-US" sz="1000" b="1" dirty="0">
                <a:ea typeface="HGP創英角ｺﾞｼｯｸUB" pitchFamily="50" charset="-128"/>
              </a:rPr>
              <a:t>（</a:t>
            </a:r>
            <a:r>
              <a:rPr lang="en-US" altLang="ja-JP" sz="1000" b="1" dirty="0">
                <a:ea typeface="HGP創英角ｺﾞｼｯｸUB" pitchFamily="50" charset="-128"/>
              </a:rPr>
              <a:t>MPCS</a:t>
            </a:r>
            <a:r>
              <a:rPr lang="ja-JP" altLang="en-US" sz="1000" b="1" dirty="0">
                <a:ea typeface="HGP創英角ｺﾞｼｯｸUB" pitchFamily="50" charset="-128"/>
              </a:rPr>
              <a:t>）</a:t>
            </a:r>
          </a:p>
        </p:txBody>
      </p:sp>
      <p:sp>
        <p:nvSpPr>
          <p:cNvPr id="10" name="Rectangle 16"/>
          <p:cNvSpPr>
            <a:spLocks noChangeArrowheads="1"/>
          </p:cNvSpPr>
          <p:nvPr/>
        </p:nvSpPr>
        <p:spPr bwMode="auto">
          <a:xfrm>
            <a:off x="1614488" y="5488350"/>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ea typeface="HGP創英角ｺﾞｼｯｸUB" pitchFamily="50" charset="-128"/>
              </a:rPr>
              <a:t>HDVC</a:t>
            </a:r>
            <a:endParaRPr lang="ja-JP" altLang="en-US" sz="1000" b="1" dirty="0">
              <a:ea typeface="HGP創英角ｺﾞｼｯｸUB" pitchFamily="50" charset="-128"/>
            </a:endParaRPr>
          </a:p>
        </p:txBody>
      </p:sp>
      <p:sp>
        <p:nvSpPr>
          <p:cNvPr id="11" name="Rectangle 18"/>
          <p:cNvSpPr>
            <a:spLocks noChangeArrowheads="1"/>
          </p:cNvSpPr>
          <p:nvPr/>
        </p:nvSpPr>
        <p:spPr bwMode="auto">
          <a:xfrm>
            <a:off x="429365" y="5470888"/>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ea typeface="HGP創英角ｺﾞｼｯｸUB" pitchFamily="50" charset="-128"/>
              </a:rPr>
              <a:t>HDVC</a:t>
            </a:r>
            <a:endParaRPr lang="ja-JP" altLang="en-US" sz="1000" b="1" dirty="0">
              <a:ea typeface="HGP創英角ｺﾞｼｯｸUB" pitchFamily="50" charset="-128"/>
            </a:endParaRPr>
          </a:p>
        </p:txBody>
      </p:sp>
      <p:sp>
        <p:nvSpPr>
          <p:cNvPr id="12" name="Rectangle 19"/>
          <p:cNvSpPr>
            <a:spLocks noChangeArrowheads="1"/>
          </p:cNvSpPr>
          <p:nvPr/>
        </p:nvSpPr>
        <p:spPr bwMode="auto">
          <a:xfrm>
            <a:off x="2822575" y="5494460"/>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ea typeface="HGP創英角ｺﾞｼｯｸUB" pitchFamily="50" charset="-128"/>
              </a:rPr>
              <a:t>HDVC Mobile</a:t>
            </a:r>
          </a:p>
        </p:txBody>
      </p:sp>
      <p:sp>
        <p:nvSpPr>
          <p:cNvPr id="13" name="Line 20"/>
          <p:cNvSpPr>
            <a:spLocks noChangeShapeType="1"/>
          </p:cNvSpPr>
          <p:nvPr/>
        </p:nvSpPr>
        <p:spPr bwMode="auto">
          <a:xfrm flipV="1">
            <a:off x="1193800" y="4272325"/>
            <a:ext cx="476250" cy="85090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p>
        </p:txBody>
      </p:sp>
      <p:pic>
        <p:nvPicPr>
          <p:cNvPr id="14" name="図 15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338" y="5091475"/>
            <a:ext cx="61436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23"/>
          <p:cNvSpPr>
            <a:spLocks noChangeShapeType="1"/>
          </p:cNvSpPr>
          <p:nvPr/>
        </p:nvSpPr>
        <p:spPr bwMode="auto">
          <a:xfrm>
            <a:off x="2284413" y="4375513"/>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7" name="Text Box 33"/>
          <p:cNvSpPr txBox="1">
            <a:spLocks noChangeArrowheads="1"/>
          </p:cNvSpPr>
          <p:nvPr/>
        </p:nvSpPr>
        <p:spPr bwMode="auto">
          <a:xfrm>
            <a:off x="4048369" y="2665163"/>
            <a:ext cx="4783012" cy="151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93663" indent="-9366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10000"/>
              </a:spcBef>
              <a:buFont typeface="Wingdings" pitchFamily="2" charset="2"/>
              <a:buChar char="n"/>
            </a:pPr>
            <a:r>
              <a:rPr lang="en-US" altLang="ja-JP" sz="1100" dirty="0">
                <a:latin typeface="Arial" panose="020B0604020202020204" pitchFamily="34" charset="0"/>
                <a:ea typeface="HGP創英角ｺﾞｼｯｸUB" pitchFamily="50" charset="-128"/>
                <a:cs typeface="Arial" panose="020B0604020202020204" pitchFamily="34" charset="0"/>
              </a:rPr>
              <a:t> </a:t>
            </a:r>
            <a:r>
              <a:rPr lang="en-US" altLang="ja-JP" sz="1100" dirty="0" smtClean="0">
                <a:latin typeface="Arial" panose="020B0604020202020204" pitchFamily="34" charset="0"/>
                <a:ea typeface="HGP創英角ｺﾞｼｯｸUB" pitchFamily="50" charset="-128"/>
                <a:cs typeface="Arial" panose="020B0604020202020204" pitchFamily="34" charset="0"/>
              </a:rPr>
              <a:t>“NAT Traversal / Easy </a:t>
            </a:r>
            <a:r>
              <a:rPr lang="en-US" altLang="ja-JP" sz="1100" dirty="0">
                <a:latin typeface="Arial" panose="020B0604020202020204" pitchFamily="34" charset="0"/>
                <a:ea typeface="HGP創英角ｺﾞｼｯｸUB" pitchFamily="50" charset="-128"/>
                <a:cs typeface="Arial" panose="020B0604020202020204" pitchFamily="34" charset="0"/>
              </a:rPr>
              <a:t>Connection” service.</a:t>
            </a:r>
            <a:r>
              <a:rPr lang="ja-JP" altLang="en-US" sz="1100" dirty="0">
                <a:latin typeface="Arial" panose="020B0604020202020204" pitchFamily="34" charset="0"/>
                <a:ea typeface="HGP創英角ｺﾞｼｯｸUB" pitchFamily="50" charset="-128"/>
                <a:cs typeface="Arial" panose="020B0604020202020204" pitchFamily="34" charset="0"/>
              </a:rPr>
              <a:t> </a:t>
            </a:r>
            <a:r>
              <a:rPr lang="en-US" altLang="ja-JP" sz="1100" dirty="0">
                <a:latin typeface="Arial" panose="020B0604020202020204" pitchFamily="34" charset="0"/>
                <a:ea typeface="HGP創英角ｺﾞｼｯｸUB" pitchFamily="50" charset="-128"/>
                <a:cs typeface="Arial" panose="020B0604020202020204" pitchFamily="34" charset="0"/>
              </a:rPr>
              <a:t>now supports Multi- Points </a:t>
            </a:r>
            <a:r>
              <a:rPr lang="en-US" altLang="ja-JP" sz="1100" dirty="0" smtClean="0">
                <a:latin typeface="Arial" panose="020B0604020202020204" pitchFamily="34" charset="0"/>
                <a:ea typeface="HGP創英角ｺﾞｼｯｸUB" pitchFamily="50" charset="-128"/>
                <a:cs typeface="Arial" panose="020B0604020202020204" pitchFamily="34" charset="0"/>
              </a:rPr>
              <a:t>Connection </a:t>
            </a:r>
            <a:r>
              <a:rPr lang="en-US" altLang="ja-JP" sz="1100" dirty="0">
                <a:latin typeface="Arial" panose="020B0604020202020204" pitchFamily="34" charset="0"/>
                <a:ea typeface="HGP創英角ｺﾞｼｯｸUB" pitchFamily="50" charset="-128"/>
                <a:cs typeface="Arial" panose="020B0604020202020204" pitchFamily="34" charset="0"/>
              </a:rPr>
              <a:t>(MPCS).</a:t>
            </a:r>
            <a:r>
              <a:rPr lang="ja-JP" altLang="en-US" sz="1100" dirty="0">
                <a:latin typeface="Arial" panose="020B0604020202020204" pitchFamily="34" charset="0"/>
                <a:ea typeface="HGP創英角ｺﾞｼｯｸUB" pitchFamily="50" charset="-128"/>
                <a:cs typeface="Arial" panose="020B0604020202020204" pitchFamily="34" charset="0"/>
              </a:rPr>
              <a:t> </a:t>
            </a:r>
            <a:r>
              <a:rPr lang="en-US" altLang="ja-JP" sz="1100" dirty="0">
                <a:latin typeface="Arial" panose="020B0604020202020204" pitchFamily="34" charset="0"/>
                <a:ea typeface="HGP創英角ｺﾞｼｯｸUB" pitchFamily="50" charset="-128"/>
                <a:cs typeface="Arial" panose="020B0604020202020204" pitchFamily="34" charset="0"/>
              </a:rPr>
              <a:t>Register activation key as same as HDVC</a:t>
            </a:r>
            <a:r>
              <a:rPr lang="en-US" altLang="ja-JP" sz="1100" dirty="0" smtClean="0">
                <a:latin typeface="Arial" panose="020B0604020202020204" pitchFamily="34" charset="0"/>
                <a:ea typeface="HGP創英角ｺﾞｼｯｸUB" pitchFamily="50" charset="-128"/>
                <a:cs typeface="Arial" panose="020B0604020202020204" pitchFamily="34" charset="0"/>
              </a:rPr>
              <a:t>.</a:t>
            </a:r>
          </a:p>
          <a:p>
            <a:pPr marL="0" indent="0" eaLnBrk="1" hangingPunct="1">
              <a:spcBef>
                <a:spcPct val="10000"/>
              </a:spcBef>
            </a:pPr>
            <a:r>
              <a:rPr lang="en-US" altLang="ja-JP" sz="1100" dirty="0" smtClean="0">
                <a:latin typeface="Arial" panose="020B0604020202020204" pitchFamily="34" charset="0"/>
                <a:ea typeface="HGP創英角ｺﾞｼｯｸUB" pitchFamily="50" charset="-128"/>
                <a:cs typeface="Arial" panose="020B0604020202020204" pitchFamily="34" charset="0"/>
              </a:rPr>
              <a:t> </a:t>
            </a:r>
            <a:endParaRPr lang="en-US" altLang="ja-JP" sz="1100" dirty="0">
              <a:latin typeface="Arial" panose="020B0604020202020204" pitchFamily="34" charset="0"/>
              <a:ea typeface="HGP創英角ｺﾞｼｯｸUB" pitchFamily="50" charset="-128"/>
              <a:cs typeface="Arial" panose="020B0604020202020204" pitchFamily="34" charset="0"/>
            </a:endParaRPr>
          </a:p>
          <a:p>
            <a:pPr eaLnBrk="1" hangingPunct="1">
              <a:spcBef>
                <a:spcPct val="10000"/>
              </a:spcBef>
              <a:buFont typeface="Wingdings" pitchFamily="2" charset="2"/>
              <a:buChar char="n"/>
            </a:pPr>
            <a:r>
              <a:rPr lang="ja-JP" altLang="en-US" sz="1100" dirty="0">
                <a:latin typeface="Arial" panose="020B0604020202020204" pitchFamily="34" charset="0"/>
                <a:ea typeface="HGP創英角ｺﾞｼｯｸUB" pitchFamily="50" charset="-128"/>
                <a:cs typeface="Arial" panose="020B0604020202020204" pitchFamily="34" charset="0"/>
              </a:rPr>
              <a:t> </a:t>
            </a:r>
            <a:r>
              <a:rPr lang="en-US" altLang="ja-JP" sz="1100" dirty="0">
                <a:latin typeface="Arial" panose="020B0604020202020204" pitchFamily="34" charset="0"/>
                <a:ea typeface="HGP創英角ｺﾞｼｯｸUB" pitchFamily="50" charset="-128"/>
                <a:cs typeface="Arial" panose="020B0604020202020204" pitchFamily="34" charset="0"/>
              </a:rPr>
              <a:t>Multi-Points Connection (MPCS) requires network bandwidth concerned design as a center machine</a:t>
            </a:r>
            <a:r>
              <a:rPr lang="en-US" altLang="ja-JP" sz="1100" dirty="0" smtClean="0">
                <a:latin typeface="Arial" panose="020B0604020202020204" pitchFamily="34" charset="0"/>
                <a:ea typeface="HGP創英角ｺﾞｼｯｸUB" pitchFamily="50" charset="-128"/>
                <a:cs typeface="Arial" panose="020B0604020202020204" pitchFamily="34" charset="0"/>
              </a:rPr>
              <a:t>.</a:t>
            </a:r>
          </a:p>
          <a:p>
            <a:pPr marL="0" indent="0" eaLnBrk="1" hangingPunct="1">
              <a:spcBef>
                <a:spcPct val="10000"/>
              </a:spcBef>
            </a:pPr>
            <a:r>
              <a:rPr lang="ja-JP" altLang="en-US" sz="1100" dirty="0" smtClean="0">
                <a:latin typeface="Arial" panose="020B0604020202020204" pitchFamily="34" charset="0"/>
                <a:ea typeface="HGP創英角ｺﾞｼｯｸUB" pitchFamily="50" charset="-128"/>
                <a:cs typeface="Arial" panose="020B0604020202020204" pitchFamily="34" charset="0"/>
              </a:rPr>
              <a:t> </a:t>
            </a:r>
            <a:endParaRPr lang="ja-JP" altLang="en-US" sz="1100" dirty="0">
              <a:latin typeface="Arial" panose="020B0604020202020204" pitchFamily="34" charset="0"/>
              <a:ea typeface="HGP創英角ｺﾞｼｯｸUB" pitchFamily="50" charset="-128"/>
              <a:cs typeface="Arial" panose="020B0604020202020204" pitchFamily="34" charset="0"/>
            </a:endParaRPr>
          </a:p>
          <a:p>
            <a:pPr eaLnBrk="1" hangingPunct="1">
              <a:spcBef>
                <a:spcPct val="10000"/>
              </a:spcBef>
              <a:buFont typeface="Wingdings" pitchFamily="2" charset="2"/>
              <a:buChar char="n"/>
            </a:pPr>
            <a:r>
              <a:rPr lang="en-US" altLang="ja-JP" sz="1100" dirty="0">
                <a:latin typeface="Arial" panose="020B0604020202020204" pitchFamily="34" charset="0"/>
                <a:ea typeface="HGP創英角ｺﾞｼｯｸUB" pitchFamily="50" charset="-128"/>
                <a:cs typeface="Arial" panose="020B0604020202020204" pitchFamily="34" charset="0"/>
              </a:rPr>
              <a:t> Each of MPCS and HDVC requires confirmed router for </a:t>
            </a:r>
            <a:r>
              <a:rPr lang="en-US" altLang="ja-JP" sz="1100" dirty="0" smtClean="0">
                <a:latin typeface="Arial" panose="020B0604020202020204" pitchFamily="34" charset="0"/>
                <a:ea typeface="HGP創英角ｺﾞｼｯｸUB" pitchFamily="50" charset="-128"/>
                <a:cs typeface="Arial" panose="020B0604020202020204" pitchFamily="34" charset="0"/>
              </a:rPr>
              <a:t>“NAT Traversal / Easy Connection” </a:t>
            </a:r>
            <a:r>
              <a:rPr lang="en-US" altLang="ja-JP" sz="1100" dirty="0">
                <a:latin typeface="Arial" panose="020B0604020202020204" pitchFamily="34" charset="0"/>
                <a:ea typeface="HGP創英角ｺﾞｼｯｸUB" pitchFamily="50" charset="-128"/>
                <a:cs typeface="Arial" panose="020B0604020202020204" pitchFamily="34" charset="0"/>
              </a:rPr>
              <a:t>service.</a:t>
            </a:r>
            <a:endParaRPr lang="ja-JP" altLang="en-US" sz="1100" dirty="0">
              <a:latin typeface="Arial" panose="020B0604020202020204" pitchFamily="34" charset="0"/>
              <a:ea typeface="HGP創英角ｺﾞｼｯｸUB" pitchFamily="50" charset="-128"/>
              <a:cs typeface="Arial" panose="020B0604020202020204" pitchFamily="34" charset="0"/>
            </a:endParaRPr>
          </a:p>
        </p:txBody>
      </p:sp>
      <p:sp>
        <p:nvSpPr>
          <p:cNvPr id="20" name="Cloud"/>
          <p:cNvSpPr>
            <a:spLocks noChangeAspect="1" noEditPoints="1" noChangeArrowheads="1"/>
          </p:cNvSpPr>
          <p:nvPr/>
        </p:nvSpPr>
        <p:spPr bwMode="auto">
          <a:xfrm>
            <a:off x="2646363" y="4124688"/>
            <a:ext cx="936625" cy="531812"/>
          </a:xfrm>
          <a:custGeom>
            <a:avLst/>
            <a:gdLst>
              <a:gd name="T0" fmla="*/ 2905 w 21600"/>
              <a:gd name="T1" fmla="*/ 265906 h 21600"/>
              <a:gd name="T2" fmla="*/ 468313 w 21600"/>
              <a:gd name="T3" fmla="*/ 531246 h 21600"/>
              <a:gd name="T4" fmla="*/ 935844 w 21600"/>
              <a:gd name="T5" fmla="*/ 265906 h 21600"/>
              <a:gd name="T6" fmla="*/ 468313 w 21600"/>
              <a:gd name="T7" fmla="*/ 3040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FFCCFF"/>
              </a:gs>
            </a:gsLst>
            <a:path path="rect">
              <a:fillToRect l="50000" t="50000" r="50000" b="50000"/>
            </a:path>
          </a:gradFill>
          <a:ln w="12700">
            <a:solidFill>
              <a:srgbClr val="FF00FF"/>
            </a:solidFill>
            <a:miter lim="800000"/>
            <a:headEnd/>
            <a:tailEnd/>
          </a:ln>
          <a:effectLst>
            <a:outerShdw dist="107763" dir="2700000" algn="ctr" rotWithShape="0">
              <a:srgbClr val="808080"/>
            </a:outerShdw>
          </a:effectLst>
        </p:spPr>
        <p:txBody>
          <a:bodyPr/>
          <a:lstStyle/>
          <a:p>
            <a:endParaRPr lang="ja-JP" altLang="en-US" sz="1200"/>
          </a:p>
        </p:txBody>
      </p:sp>
      <p:sp>
        <p:nvSpPr>
          <p:cNvPr id="21" name="Rectangle 40"/>
          <p:cNvSpPr>
            <a:spLocks noChangeArrowheads="1"/>
          </p:cNvSpPr>
          <p:nvPr/>
        </p:nvSpPr>
        <p:spPr bwMode="auto">
          <a:xfrm>
            <a:off x="2646363" y="4277088"/>
            <a:ext cx="93503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700">
                <a:ea typeface="HGP創英角ｺﾞｼｯｸUB" pitchFamily="50" charset="-128"/>
              </a:rPr>
              <a:t>通信キャリア</a:t>
            </a:r>
          </a:p>
        </p:txBody>
      </p:sp>
      <p:grpSp>
        <p:nvGrpSpPr>
          <p:cNvPr id="22" name="Group 41"/>
          <p:cNvGrpSpPr>
            <a:grpSpLocks/>
          </p:cNvGrpSpPr>
          <p:nvPr/>
        </p:nvGrpSpPr>
        <p:grpSpPr bwMode="auto">
          <a:xfrm>
            <a:off x="3509963" y="4204063"/>
            <a:ext cx="215900" cy="287337"/>
            <a:chOff x="1979" y="2939"/>
            <a:chExt cx="136" cy="181"/>
          </a:xfrm>
        </p:grpSpPr>
        <p:sp>
          <p:nvSpPr>
            <p:cNvPr id="23" name="Rectangle 42"/>
            <p:cNvSpPr>
              <a:spLocks noChangeArrowheads="1"/>
            </p:cNvSpPr>
            <p:nvPr/>
          </p:nvSpPr>
          <p:spPr bwMode="auto">
            <a:xfrm>
              <a:off x="1979" y="2984"/>
              <a:ext cx="136" cy="13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24" name="Line 43"/>
            <p:cNvSpPr>
              <a:spLocks noChangeShapeType="1"/>
            </p:cNvSpPr>
            <p:nvPr/>
          </p:nvSpPr>
          <p:spPr bwMode="auto">
            <a:xfrm>
              <a:off x="2024" y="2939"/>
              <a:ext cx="0"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5" name="Line 44"/>
            <p:cNvSpPr>
              <a:spLocks noChangeShapeType="1"/>
            </p:cNvSpPr>
            <p:nvPr/>
          </p:nvSpPr>
          <p:spPr bwMode="auto">
            <a:xfrm>
              <a:off x="2069" y="2939"/>
              <a:ext cx="0"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grpSp>
      <p:pic>
        <p:nvPicPr>
          <p:cNvPr id="26" name="Picture 70" descr="\\Teraoka-intel\network\mpcs_png\wav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06125">
            <a:off x="3306762" y="4624751"/>
            <a:ext cx="46196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35"/>
          <p:cNvGrpSpPr>
            <a:grpSpLocks/>
          </p:cNvGrpSpPr>
          <p:nvPr/>
        </p:nvGrpSpPr>
        <p:grpSpPr bwMode="auto">
          <a:xfrm>
            <a:off x="2208213" y="3267438"/>
            <a:ext cx="215900" cy="134937"/>
            <a:chOff x="2544" y="2112"/>
            <a:chExt cx="912" cy="528"/>
          </a:xfrm>
        </p:grpSpPr>
        <p:grpSp>
          <p:nvGrpSpPr>
            <p:cNvPr id="29" name="Group 36"/>
            <p:cNvGrpSpPr>
              <a:grpSpLocks/>
            </p:cNvGrpSpPr>
            <p:nvPr/>
          </p:nvGrpSpPr>
          <p:grpSpPr bwMode="auto">
            <a:xfrm>
              <a:off x="2562" y="2140"/>
              <a:ext cx="894" cy="500"/>
              <a:chOff x="1609" y="2195"/>
              <a:chExt cx="252" cy="179"/>
            </a:xfrm>
          </p:grpSpPr>
          <p:sp>
            <p:nvSpPr>
              <p:cNvPr id="44"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45"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sp>
            <p:nvSpPr>
              <p:cNvPr id="46"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grpSp>
        <p:sp>
          <p:nvSpPr>
            <p:cNvPr id="30" name="図形 212007"/>
            <p:cNvSpPr>
              <a:spLocks/>
            </p:cNvSpPr>
            <p:nvPr/>
          </p:nvSpPr>
          <p:spPr bwMode="auto">
            <a:xfrm>
              <a:off x="2544" y="2274"/>
              <a:ext cx="894" cy="182"/>
            </a:xfrm>
            <a:custGeom>
              <a:avLst/>
              <a:gdLst>
                <a:gd name="T0" fmla="*/ 0 w 252"/>
                <a:gd name="T1" fmla="*/ 0 h 65"/>
                <a:gd name="T2" fmla="*/ 890 w 252"/>
                <a:gd name="T3" fmla="*/ 0 h 65"/>
                <a:gd name="T4" fmla="*/ 890 w 252"/>
                <a:gd name="T5" fmla="*/ 179 h 65"/>
                <a:gd name="T6" fmla="*/ 0 w 252"/>
                <a:gd name="T7" fmla="*/ 179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31" name="円/楕円 212008"/>
            <p:cNvSpPr>
              <a:spLocks noChangeArrowheads="1"/>
            </p:cNvSpPr>
            <p:nvPr/>
          </p:nvSpPr>
          <p:spPr bwMode="auto">
            <a:xfrm>
              <a:off x="2555" y="2291"/>
              <a:ext cx="880" cy="324"/>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sp>
          <p:nvSpPr>
            <p:cNvPr id="32" name="円/楕円 212009"/>
            <p:cNvSpPr>
              <a:spLocks noChangeArrowheads="1"/>
            </p:cNvSpPr>
            <p:nvPr/>
          </p:nvSpPr>
          <p:spPr bwMode="auto">
            <a:xfrm>
              <a:off x="2544" y="2112"/>
              <a:ext cx="891" cy="324"/>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grpSp>
          <p:nvGrpSpPr>
            <p:cNvPr id="33" name="Group 43"/>
            <p:cNvGrpSpPr>
              <a:grpSpLocks/>
            </p:cNvGrpSpPr>
            <p:nvPr/>
          </p:nvGrpSpPr>
          <p:grpSpPr bwMode="auto">
            <a:xfrm>
              <a:off x="2718" y="2157"/>
              <a:ext cx="557" cy="240"/>
              <a:chOff x="1653" y="2201"/>
              <a:chExt cx="157" cy="86"/>
            </a:xfrm>
          </p:grpSpPr>
          <p:grpSp>
            <p:nvGrpSpPr>
              <p:cNvPr id="34" name="Group 44"/>
              <p:cNvGrpSpPr>
                <a:grpSpLocks/>
              </p:cNvGrpSpPr>
              <p:nvPr/>
            </p:nvGrpSpPr>
            <p:grpSpPr bwMode="auto">
              <a:xfrm>
                <a:off x="1653" y="2201"/>
                <a:ext cx="157" cy="86"/>
                <a:chOff x="1653" y="2201"/>
                <a:chExt cx="157" cy="86"/>
              </a:xfrm>
            </p:grpSpPr>
            <p:sp>
              <p:nvSpPr>
                <p:cNvPr id="40"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41"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42"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43"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nvGrpSpPr>
              <p:cNvPr id="35" name="Group 49"/>
              <p:cNvGrpSpPr>
                <a:grpSpLocks/>
              </p:cNvGrpSpPr>
              <p:nvPr/>
            </p:nvGrpSpPr>
            <p:grpSpPr bwMode="auto">
              <a:xfrm>
                <a:off x="1658" y="2201"/>
                <a:ext cx="147" cy="86"/>
                <a:chOff x="1658" y="2201"/>
                <a:chExt cx="147" cy="86"/>
              </a:xfrm>
            </p:grpSpPr>
            <p:sp>
              <p:nvSpPr>
                <p:cNvPr id="36"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37"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38"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39"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grpSp>
      <p:grpSp>
        <p:nvGrpSpPr>
          <p:cNvPr id="47" name="Group 35"/>
          <p:cNvGrpSpPr>
            <a:grpSpLocks/>
          </p:cNvGrpSpPr>
          <p:nvPr/>
        </p:nvGrpSpPr>
        <p:grpSpPr bwMode="auto">
          <a:xfrm>
            <a:off x="2166938" y="4700950"/>
            <a:ext cx="215900" cy="134938"/>
            <a:chOff x="2544" y="2112"/>
            <a:chExt cx="912" cy="528"/>
          </a:xfrm>
        </p:grpSpPr>
        <p:grpSp>
          <p:nvGrpSpPr>
            <p:cNvPr id="48" name="Group 36"/>
            <p:cNvGrpSpPr>
              <a:grpSpLocks/>
            </p:cNvGrpSpPr>
            <p:nvPr/>
          </p:nvGrpSpPr>
          <p:grpSpPr bwMode="auto">
            <a:xfrm>
              <a:off x="2562" y="2140"/>
              <a:ext cx="894" cy="500"/>
              <a:chOff x="1609" y="2195"/>
              <a:chExt cx="252" cy="179"/>
            </a:xfrm>
          </p:grpSpPr>
          <p:sp>
            <p:nvSpPr>
              <p:cNvPr id="63"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64"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sp>
            <p:nvSpPr>
              <p:cNvPr id="65"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grpSp>
        <p:sp>
          <p:nvSpPr>
            <p:cNvPr id="49" name="図形 212007"/>
            <p:cNvSpPr>
              <a:spLocks/>
            </p:cNvSpPr>
            <p:nvPr/>
          </p:nvSpPr>
          <p:spPr bwMode="auto">
            <a:xfrm>
              <a:off x="2544" y="2274"/>
              <a:ext cx="894" cy="182"/>
            </a:xfrm>
            <a:custGeom>
              <a:avLst/>
              <a:gdLst>
                <a:gd name="T0" fmla="*/ 0 w 252"/>
                <a:gd name="T1" fmla="*/ 0 h 65"/>
                <a:gd name="T2" fmla="*/ 890 w 252"/>
                <a:gd name="T3" fmla="*/ 0 h 65"/>
                <a:gd name="T4" fmla="*/ 890 w 252"/>
                <a:gd name="T5" fmla="*/ 179 h 65"/>
                <a:gd name="T6" fmla="*/ 0 w 252"/>
                <a:gd name="T7" fmla="*/ 179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50" name="円/楕円 212008"/>
            <p:cNvSpPr>
              <a:spLocks noChangeArrowheads="1"/>
            </p:cNvSpPr>
            <p:nvPr/>
          </p:nvSpPr>
          <p:spPr bwMode="auto">
            <a:xfrm>
              <a:off x="2555" y="2291"/>
              <a:ext cx="880" cy="324"/>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sp>
          <p:nvSpPr>
            <p:cNvPr id="51" name="円/楕円 212009"/>
            <p:cNvSpPr>
              <a:spLocks noChangeArrowheads="1"/>
            </p:cNvSpPr>
            <p:nvPr/>
          </p:nvSpPr>
          <p:spPr bwMode="auto">
            <a:xfrm>
              <a:off x="2544" y="2112"/>
              <a:ext cx="891" cy="324"/>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grpSp>
          <p:nvGrpSpPr>
            <p:cNvPr id="52" name="Group 43"/>
            <p:cNvGrpSpPr>
              <a:grpSpLocks/>
            </p:cNvGrpSpPr>
            <p:nvPr/>
          </p:nvGrpSpPr>
          <p:grpSpPr bwMode="auto">
            <a:xfrm>
              <a:off x="2718" y="2157"/>
              <a:ext cx="557" cy="240"/>
              <a:chOff x="1653" y="2201"/>
              <a:chExt cx="157" cy="86"/>
            </a:xfrm>
          </p:grpSpPr>
          <p:grpSp>
            <p:nvGrpSpPr>
              <p:cNvPr id="53" name="Group 44"/>
              <p:cNvGrpSpPr>
                <a:grpSpLocks/>
              </p:cNvGrpSpPr>
              <p:nvPr/>
            </p:nvGrpSpPr>
            <p:grpSpPr bwMode="auto">
              <a:xfrm>
                <a:off x="1653" y="2201"/>
                <a:ext cx="157" cy="86"/>
                <a:chOff x="1653" y="2201"/>
                <a:chExt cx="157" cy="86"/>
              </a:xfrm>
            </p:grpSpPr>
            <p:sp>
              <p:nvSpPr>
                <p:cNvPr id="59"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60"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61"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62"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nvGrpSpPr>
              <p:cNvPr id="54" name="Group 49"/>
              <p:cNvGrpSpPr>
                <a:grpSpLocks/>
              </p:cNvGrpSpPr>
              <p:nvPr/>
            </p:nvGrpSpPr>
            <p:grpSpPr bwMode="auto">
              <a:xfrm>
                <a:off x="1658" y="2201"/>
                <a:ext cx="147" cy="86"/>
                <a:chOff x="1658" y="2201"/>
                <a:chExt cx="147" cy="86"/>
              </a:xfrm>
            </p:grpSpPr>
            <p:sp>
              <p:nvSpPr>
                <p:cNvPr id="55"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56"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57"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58"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grpSp>
      <p:grpSp>
        <p:nvGrpSpPr>
          <p:cNvPr id="66" name="Group 35"/>
          <p:cNvGrpSpPr>
            <a:grpSpLocks/>
          </p:cNvGrpSpPr>
          <p:nvPr/>
        </p:nvGrpSpPr>
        <p:grpSpPr bwMode="auto">
          <a:xfrm>
            <a:off x="1306513" y="4718413"/>
            <a:ext cx="215900" cy="134937"/>
            <a:chOff x="2544" y="2112"/>
            <a:chExt cx="912" cy="528"/>
          </a:xfrm>
        </p:grpSpPr>
        <p:grpSp>
          <p:nvGrpSpPr>
            <p:cNvPr id="67" name="Group 36"/>
            <p:cNvGrpSpPr>
              <a:grpSpLocks/>
            </p:cNvGrpSpPr>
            <p:nvPr/>
          </p:nvGrpSpPr>
          <p:grpSpPr bwMode="auto">
            <a:xfrm>
              <a:off x="2562" y="2140"/>
              <a:ext cx="894" cy="500"/>
              <a:chOff x="1609" y="2195"/>
              <a:chExt cx="252" cy="179"/>
            </a:xfrm>
          </p:grpSpPr>
          <p:sp>
            <p:nvSpPr>
              <p:cNvPr id="82"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83"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sp>
            <p:nvSpPr>
              <p:cNvPr id="84"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grpSp>
        <p:sp>
          <p:nvSpPr>
            <p:cNvPr id="68" name="図形 212007"/>
            <p:cNvSpPr>
              <a:spLocks/>
            </p:cNvSpPr>
            <p:nvPr/>
          </p:nvSpPr>
          <p:spPr bwMode="auto">
            <a:xfrm>
              <a:off x="2544" y="2274"/>
              <a:ext cx="894" cy="182"/>
            </a:xfrm>
            <a:custGeom>
              <a:avLst/>
              <a:gdLst>
                <a:gd name="T0" fmla="*/ 0 w 252"/>
                <a:gd name="T1" fmla="*/ 0 h 65"/>
                <a:gd name="T2" fmla="*/ 890 w 252"/>
                <a:gd name="T3" fmla="*/ 0 h 65"/>
                <a:gd name="T4" fmla="*/ 890 w 252"/>
                <a:gd name="T5" fmla="*/ 179 h 65"/>
                <a:gd name="T6" fmla="*/ 0 w 252"/>
                <a:gd name="T7" fmla="*/ 179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69" name="円/楕円 212008"/>
            <p:cNvSpPr>
              <a:spLocks noChangeArrowheads="1"/>
            </p:cNvSpPr>
            <p:nvPr/>
          </p:nvSpPr>
          <p:spPr bwMode="auto">
            <a:xfrm>
              <a:off x="2555" y="2291"/>
              <a:ext cx="880" cy="324"/>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sp>
          <p:nvSpPr>
            <p:cNvPr id="70" name="円/楕円 212009"/>
            <p:cNvSpPr>
              <a:spLocks noChangeArrowheads="1"/>
            </p:cNvSpPr>
            <p:nvPr/>
          </p:nvSpPr>
          <p:spPr bwMode="auto">
            <a:xfrm>
              <a:off x="2544" y="2112"/>
              <a:ext cx="891" cy="324"/>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200">
                <a:solidFill>
                  <a:srgbClr val="000000"/>
                </a:solidFill>
              </a:endParaRPr>
            </a:p>
          </p:txBody>
        </p:sp>
        <p:grpSp>
          <p:nvGrpSpPr>
            <p:cNvPr id="71" name="Group 43"/>
            <p:cNvGrpSpPr>
              <a:grpSpLocks/>
            </p:cNvGrpSpPr>
            <p:nvPr/>
          </p:nvGrpSpPr>
          <p:grpSpPr bwMode="auto">
            <a:xfrm>
              <a:off x="2718" y="2157"/>
              <a:ext cx="557" cy="240"/>
              <a:chOff x="1653" y="2201"/>
              <a:chExt cx="157" cy="86"/>
            </a:xfrm>
          </p:grpSpPr>
          <p:grpSp>
            <p:nvGrpSpPr>
              <p:cNvPr id="72" name="Group 44"/>
              <p:cNvGrpSpPr>
                <a:grpSpLocks/>
              </p:cNvGrpSpPr>
              <p:nvPr/>
            </p:nvGrpSpPr>
            <p:grpSpPr bwMode="auto">
              <a:xfrm>
                <a:off x="1653" y="2201"/>
                <a:ext cx="157" cy="86"/>
                <a:chOff x="1653" y="2201"/>
                <a:chExt cx="157" cy="86"/>
              </a:xfrm>
            </p:grpSpPr>
            <p:sp>
              <p:nvSpPr>
                <p:cNvPr id="78"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79"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80"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81"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nvGrpSpPr>
              <p:cNvPr id="73" name="Group 49"/>
              <p:cNvGrpSpPr>
                <a:grpSpLocks/>
              </p:cNvGrpSpPr>
              <p:nvPr/>
            </p:nvGrpSpPr>
            <p:grpSpPr bwMode="auto">
              <a:xfrm>
                <a:off x="1658" y="2201"/>
                <a:ext cx="147" cy="86"/>
                <a:chOff x="1658" y="2201"/>
                <a:chExt cx="147" cy="86"/>
              </a:xfrm>
            </p:grpSpPr>
            <p:sp>
              <p:nvSpPr>
                <p:cNvPr id="74"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75"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76"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77"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grpSp>
      <p:pic>
        <p:nvPicPr>
          <p:cNvPr id="89" name="Picture 28" descr="\\Teraoka-intel\network\mpcs_png\dv2047014a.jpg"/>
          <p:cNvPicPr>
            <a:picLocks noChangeAspect="1" noChangeArrowheads="1"/>
          </p:cNvPicPr>
          <p:nvPr/>
        </p:nvPicPr>
        <p:blipFill>
          <a:blip r:embed="rId7" cstate="print"/>
          <a:srcRect/>
          <a:stretch>
            <a:fillRect/>
          </a:stretch>
        </p:blipFill>
        <p:spPr bwMode="auto">
          <a:xfrm>
            <a:off x="4285283" y="4334116"/>
            <a:ext cx="2113704" cy="1575966"/>
          </a:xfrm>
          <a:prstGeom prst="rect">
            <a:avLst/>
          </a:prstGeom>
          <a:ln>
            <a:noFill/>
          </a:ln>
          <a:effectLst>
            <a:softEdge rad="112500"/>
          </a:effectLst>
        </p:spPr>
      </p:pic>
      <p:sp>
        <p:nvSpPr>
          <p:cNvPr id="90" name="Text Box 109"/>
          <p:cNvSpPr txBox="1">
            <a:spLocks noChangeArrowheads="1"/>
          </p:cNvSpPr>
          <p:nvPr/>
        </p:nvSpPr>
        <p:spPr bwMode="auto">
          <a:xfrm>
            <a:off x="6557963" y="5118100"/>
            <a:ext cx="22891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171450" indent="-171450" eaLnBrk="1" hangingPunct="1">
              <a:spcBef>
                <a:spcPct val="50000"/>
              </a:spcBef>
              <a:buFont typeface="Wingdings" panose="05000000000000000000" pitchFamily="2" charset="2"/>
              <a:buChar char="l"/>
            </a:pPr>
            <a:r>
              <a:rPr lang="en-US" altLang="ja-JP" sz="800" b="1" dirty="0" smtClean="0"/>
              <a:t>MPCS/HDVC </a:t>
            </a:r>
            <a:r>
              <a:rPr lang="en-US" altLang="ja-JP" sz="800" b="1" dirty="0"/>
              <a:t>$</a:t>
            </a:r>
            <a:r>
              <a:rPr lang="en-US" altLang="ja-JP" sz="800" b="1" dirty="0" smtClean="0"/>
              <a:t>30.00/month/unit</a:t>
            </a:r>
          </a:p>
          <a:p>
            <a:pPr marL="171450" indent="-171450" eaLnBrk="1" hangingPunct="1">
              <a:spcBef>
                <a:spcPct val="50000"/>
              </a:spcBef>
              <a:buFont typeface="Wingdings" panose="05000000000000000000" pitchFamily="2" charset="2"/>
              <a:buChar char="l"/>
            </a:pPr>
            <a:r>
              <a:rPr lang="en-US" altLang="ja-JP" sz="800" b="1" dirty="0" smtClean="0"/>
              <a:t>HDVC </a:t>
            </a:r>
            <a:r>
              <a:rPr lang="en-US" altLang="ja-JP" sz="800" b="1" dirty="0"/>
              <a:t>mobile   $2.50/month/unit</a:t>
            </a:r>
          </a:p>
          <a:p>
            <a:pPr eaLnBrk="1" hangingPunct="1">
              <a:spcBef>
                <a:spcPct val="50000"/>
              </a:spcBef>
            </a:pPr>
            <a:r>
              <a:rPr lang="en-US" altLang="ja-JP" sz="800" b="1" dirty="0"/>
              <a:t>      </a:t>
            </a:r>
            <a:r>
              <a:rPr lang="en-US" altLang="ja-JP" sz="800" b="1" dirty="0">
                <a:solidFill>
                  <a:srgbClr val="FF0000"/>
                </a:solidFill>
              </a:rPr>
              <a:t>Ask dealers for exact pricing</a:t>
            </a:r>
          </a:p>
        </p:txBody>
      </p:sp>
      <p:sp>
        <p:nvSpPr>
          <p:cNvPr id="91" name="Text Box 110"/>
          <p:cNvSpPr txBox="1">
            <a:spLocks noChangeArrowheads="1"/>
          </p:cNvSpPr>
          <p:nvPr/>
        </p:nvSpPr>
        <p:spPr bwMode="auto">
          <a:xfrm>
            <a:off x="6398987" y="4368800"/>
            <a:ext cx="2429101" cy="4154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050" b="1" dirty="0" smtClean="0"/>
              <a:t>“NAT Traversal / Easy </a:t>
            </a:r>
            <a:r>
              <a:rPr lang="en-US" altLang="ja-JP" sz="1050" b="1" dirty="0"/>
              <a:t>Connection” service price reference</a:t>
            </a:r>
            <a:endParaRPr lang="ja-JP" altLang="en-US" sz="1050" b="1" dirty="0"/>
          </a:p>
        </p:txBody>
      </p:sp>
      <p:sp>
        <p:nvSpPr>
          <p:cNvPr id="92" name="Oval 111"/>
          <p:cNvSpPr>
            <a:spLocks noChangeArrowheads="1"/>
          </p:cNvSpPr>
          <p:nvPr/>
        </p:nvSpPr>
        <p:spPr bwMode="auto">
          <a:xfrm>
            <a:off x="2130425" y="3121388"/>
            <a:ext cx="395288" cy="889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93" name="Text Box 112"/>
          <p:cNvSpPr txBox="1">
            <a:spLocks noChangeArrowheads="1"/>
          </p:cNvSpPr>
          <p:nvPr/>
        </p:nvSpPr>
        <p:spPr bwMode="auto">
          <a:xfrm>
            <a:off x="2838823" y="2943828"/>
            <a:ext cx="130968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000" b="1" dirty="0">
                <a:solidFill>
                  <a:srgbClr val="FF3300"/>
                </a:solidFill>
              </a:rPr>
              <a:t>Assigned one Terminal ID to MPCS</a:t>
            </a:r>
            <a:endParaRPr lang="ja-JP" altLang="en-US" sz="1000" b="1" dirty="0">
              <a:solidFill>
                <a:srgbClr val="FF3300"/>
              </a:solidFill>
            </a:endParaRPr>
          </a:p>
        </p:txBody>
      </p:sp>
      <p:sp>
        <p:nvSpPr>
          <p:cNvPr id="94" name="Line 113"/>
          <p:cNvSpPr>
            <a:spLocks noChangeShapeType="1"/>
          </p:cNvSpPr>
          <p:nvPr/>
        </p:nvSpPr>
        <p:spPr bwMode="auto">
          <a:xfrm flipH="1">
            <a:off x="2552700" y="3189650"/>
            <a:ext cx="477838"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95" name="正方形/長方形 6"/>
          <p:cNvSpPr>
            <a:spLocks noChangeArrowheads="1"/>
          </p:cNvSpPr>
          <p:nvPr/>
        </p:nvSpPr>
        <p:spPr bwMode="auto">
          <a:xfrm>
            <a:off x="319088" y="857858"/>
            <a:ext cx="8621712" cy="124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22375" eaLnBrk="0" hangingPunct="0">
              <a:defRPr kumimoji="1">
                <a:solidFill>
                  <a:schemeClr val="tx1"/>
                </a:solidFill>
                <a:latin typeface="Arial" charset="0"/>
                <a:ea typeface="ＭＳ Ｐゴシック" charset="-128"/>
              </a:defRPr>
            </a:lvl1pPr>
            <a:lvl2pPr marL="742950" indent="-285750" defTabSz="1222375" eaLnBrk="0" hangingPunct="0">
              <a:defRPr kumimoji="1">
                <a:solidFill>
                  <a:schemeClr val="tx1"/>
                </a:solidFill>
                <a:latin typeface="Arial" charset="0"/>
                <a:ea typeface="ＭＳ Ｐゴシック" charset="-128"/>
              </a:defRPr>
            </a:lvl2pPr>
            <a:lvl3pPr marL="1143000" indent="-228600" defTabSz="1222375" eaLnBrk="0" hangingPunct="0">
              <a:defRPr kumimoji="1">
                <a:solidFill>
                  <a:schemeClr val="tx1"/>
                </a:solidFill>
                <a:latin typeface="Arial" charset="0"/>
                <a:ea typeface="ＭＳ Ｐゴシック" charset="-128"/>
              </a:defRPr>
            </a:lvl3pPr>
            <a:lvl4pPr marL="1600200" indent="-228600" defTabSz="1222375" eaLnBrk="0" hangingPunct="0">
              <a:defRPr kumimoji="1">
                <a:solidFill>
                  <a:schemeClr val="tx1"/>
                </a:solidFill>
                <a:latin typeface="Arial" charset="0"/>
                <a:ea typeface="ＭＳ Ｐゴシック" charset="-128"/>
              </a:defRPr>
            </a:lvl4pPr>
            <a:lvl5pPr marL="2057400" indent="-228600" defTabSz="1222375" eaLnBrk="0" hangingPunct="0">
              <a:defRPr kumimoji="1">
                <a:solidFill>
                  <a:schemeClr val="tx1"/>
                </a:solidFill>
                <a:latin typeface="Arial" charset="0"/>
                <a:ea typeface="ＭＳ Ｐゴシック" charset="-128"/>
              </a:defRPr>
            </a:lvl5pPr>
            <a:lvl6pPr marL="2514600" indent="-228600" defTabSz="1222375"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1222375"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1222375"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1222375"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lnSpc>
                <a:spcPts val="2700"/>
              </a:lnSpc>
              <a:spcAft>
                <a:spcPct val="10000"/>
              </a:spcAft>
              <a:buFont typeface="Wingdings" panose="05000000000000000000" pitchFamily="2" charset="2"/>
              <a:buChar char="n"/>
            </a:pPr>
            <a:r>
              <a:rPr lang="en-US" altLang="ja-JP" sz="1600" b="1" dirty="0">
                <a:ea typeface="HGP創英角ｺﾞｼｯｸUB" pitchFamily="50" charset="-128"/>
              </a:rPr>
              <a:t>Up-to 16 sites multi-point conference is available also with HDVC </a:t>
            </a:r>
            <a:r>
              <a:rPr lang="en-US" altLang="ja-JP" sz="1600" b="1" dirty="0" smtClean="0">
                <a:ea typeface="HGP創英角ｺﾞｼｯｸUB" pitchFamily="50" charset="-128"/>
              </a:rPr>
              <a:t>“NAT Traversal / Easy Connection” </a:t>
            </a:r>
            <a:r>
              <a:rPr lang="en-US" altLang="ja-JP" sz="1600" b="1" dirty="0">
                <a:ea typeface="HGP創英角ｺﾞｼｯｸUB" pitchFamily="50" charset="-128"/>
              </a:rPr>
              <a:t>service</a:t>
            </a:r>
            <a:r>
              <a:rPr lang="en-US" altLang="ja-JP" sz="1600" b="1" dirty="0" smtClean="0">
                <a:ea typeface="HGP創英角ｺﾞｼｯｸUB" pitchFamily="50" charset="-128"/>
              </a:rPr>
              <a:t>.</a:t>
            </a:r>
            <a:r>
              <a:rPr lang="en-US" altLang="ja-JP" sz="1600" b="1" dirty="0">
                <a:ea typeface="HGP創英角ｺﾞｼｯｸUB" pitchFamily="50" charset="-128"/>
              </a:rPr>
              <a:t> </a:t>
            </a:r>
            <a:endParaRPr lang="en-US" altLang="ja-JP" sz="1600" b="1" dirty="0" smtClean="0">
              <a:ea typeface="HGP創英角ｺﾞｼｯｸUB" pitchFamily="50" charset="-128"/>
            </a:endParaRPr>
          </a:p>
          <a:p>
            <a:pPr marL="1028700" lvl="1" eaLnBrk="1" hangingPunct="1">
              <a:spcAft>
                <a:spcPct val="10000"/>
              </a:spcAft>
              <a:buFont typeface="Wingdings" panose="05000000000000000000" pitchFamily="2" charset="2"/>
              <a:buChar char="n"/>
            </a:pPr>
            <a:r>
              <a:rPr lang="en-US" altLang="ja-JP" sz="1400" dirty="0" smtClean="0">
                <a:ea typeface="HGP創英角ｺﾞｼｯｸUB" pitchFamily="50" charset="-128"/>
              </a:rPr>
              <a:t>With </a:t>
            </a:r>
            <a:r>
              <a:rPr lang="en-US" altLang="ja-JP" sz="1400" dirty="0">
                <a:ea typeface="HGP創英角ｺﾞｼｯｸUB" pitchFamily="50" charset="-128"/>
              </a:rPr>
              <a:t>using </a:t>
            </a:r>
            <a:r>
              <a:rPr lang="en-US" altLang="ja-JP" sz="1400" dirty="0" smtClean="0">
                <a:ea typeface="HGP創英角ｺﾞｼｯｸUB" pitchFamily="50" charset="-128"/>
              </a:rPr>
              <a:t>“NAT Traversal / Easy Connection” </a:t>
            </a:r>
            <a:r>
              <a:rPr lang="en-US" altLang="ja-JP" sz="1400" dirty="0">
                <a:ea typeface="HGP創英角ｺﾞｼｯｸUB" pitchFamily="50" charset="-128"/>
              </a:rPr>
              <a:t>service, Tablet terminals or smart phone can join to MPCS multi-points conference from outside via carrier service</a:t>
            </a:r>
            <a:r>
              <a:rPr lang="en-US" altLang="ja-JP" sz="1400" dirty="0" smtClean="0">
                <a:ea typeface="HGP創英角ｺﾞｼｯｸUB" pitchFamily="50" charset="-128"/>
              </a:rPr>
              <a:t>.</a:t>
            </a:r>
            <a:endParaRPr lang="ja-JP" altLang="en-US" sz="1400" dirty="0">
              <a:ea typeface="HGP創英角ｺﾞｼｯｸUB" pitchFamily="50" charset="-128"/>
            </a:endParaRPr>
          </a:p>
        </p:txBody>
      </p:sp>
      <p:sp>
        <p:nvSpPr>
          <p:cNvPr id="96" name="Text Box 117"/>
          <p:cNvSpPr txBox="1">
            <a:spLocks noChangeArrowheads="1"/>
          </p:cNvSpPr>
          <p:nvPr/>
        </p:nvSpPr>
        <p:spPr bwMode="auto">
          <a:xfrm>
            <a:off x="859690" y="2652458"/>
            <a:ext cx="29399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rIns="1800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200" b="1" dirty="0">
                <a:solidFill>
                  <a:srgbClr val="0000FF"/>
                </a:solidFill>
                <a:ea typeface="HGP創英角ｺﾞｼｯｸUB" pitchFamily="50" charset="-128"/>
              </a:rPr>
              <a:t>Up-to 16 of HDVC and Mobile</a:t>
            </a:r>
            <a:endParaRPr lang="ja-JP" altLang="en-US" sz="1200" b="1" dirty="0">
              <a:solidFill>
                <a:srgbClr val="0000FF"/>
              </a:solidFill>
              <a:ea typeface="HGP創英角ｺﾞｼｯｸUB" pitchFamily="50" charset="-128"/>
            </a:endParaRPr>
          </a:p>
        </p:txBody>
      </p:sp>
      <p:sp>
        <p:nvSpPr>
          <p:cNvPr id="97" name="Text Box 118"/>
          <p:cNvSpPr txBox="1">
            <a:spLocks noChangeArrowheads="1"/>
          </p:cNvSpPr>
          <p:nvPr/>
        </p:nvSpPr>
        <p:spPr bwMode="auto">
          <a:xfrm>
            <a:off x="301860" y="6041913"/>
            <a:ext cx="84513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b="1" dirty="0">
                <a:solidFill>
                  <a:srgbClr val="FF3300"/>
                </a:solidFill>
                <a:ea typeface="HGP創英角ｺﾞｼｯｸUB" pitchFamily="50" charset="-128"/>
              </a:rPr>
              <a:t>This function works together with MPCS </a:t>
            </a:r>
            <a:r>
              <a:rPr lang="en-US" altLang="ja-JP" sz="1000" b="1" dirty="0" smtClean="0">
                <a:solidFill>
                  <a:srgbClr val="FF3300"/>
                </a:solidFill>
                <a:ea typeface="HGP創英角ｺﾞｼｯｸUB" pitchFamily="50" charset="-128"/>
              </a:rPr>
              <a:t>Ver.2.0/2.1, </a:t>
            </a:r>
            <a:r>
              <a:rPr lang="en-US" altLang="ja-JP" sz="1000" b="1" dirty="0">
                <a:solidFill>
                  <a:srgbClr val="FF3300"/>
                </a:solidFill>
                <a:ea typeface="HGP創英角ｺﾞｼｯｸUB" pitchFamily="50" charset="-128"/>
              </a:rPr>
              <a:t>HDVC, and HDVC-Mobile </a:t>
            </a:r>
            <a:r>
              <a:rPr lang="en-US" altLang="ja-JP" sz="1000" b="1" dirty="0" smtClean="0">
                <a:solidFill>
                  <a:srgbClr val="FF3300"/>
                </a:solidFill>
                <a:ea typeface="HGP創英角ｺﾞｼｯｸUB" pitchFamily="50" charset="-128"/>
              </a:rPr>
              <a:t>Ver.2.0 onward.</a:t>
            </a:r>
            <a:endParaRPr lang="en-US" altLang="ja-JP" sz="1000" b="1" dirty="0">
              <a:solidFill>
                <a:srgbClr val="FF3300"/>
              </a:solidFill>
              <a:ea typeface="HGP創英角ｺﾞｼｯｸUB" pitchFamily="50" charset="-128"/>
            </a:endParaRPr>
          </a:p>
          <a:p>
            <a:pPr eaLnBrk="1" hangingPunct="1"/>
            <a:r>
              <a:rPr lang="en-US" altLang="ja-JP" sz="1000" b="1" dirty="0">
                <a:solidFill>
                  <a:srgbClr val="FF3300"/>
                </a:solidFill>
                <a:ea typeface="HGP創英角ｺﾞｼｯｸUB" pitchFamily="50" charset="-128"/>
              </a:rPr>
              <a:t>(For HDVC, recommended is to up-grade to </a:t>
            </a:r>
            <a:r>
              <a:rPr lang="en-US" altLang="ja-JP" sz="1000" b="1" dirty="0" smtClean="0">
                <a:solidFill>
                  <a:srgbClr val="FF3300"/>
                </a:solidFill>
                <a:ea typeface="HGP創英角ｺﾞｼｯｸUB" pitchFamily="50" charset="-128"/>
              </a:rPr>
              <a:t>Ver.3.1 </a:t>
            </a:r>
            <a:r>
              <a:rPr lang="en-US" altLang="ja-JP" sz="1000" b="1" dirty="0">
                <a:solidFill>
                  <a:srgbClr val="FF3300"/>
                </a:solidFill>
                <a:ea typeface="HGP創英角ｺﾞｼｯｸUB" pitchFamily="50" charset="-128"/>
              </a:rPr>
              <a:t>or later version.)</a:t>
            </a:r>
            <a:endParaRPr lang="ja-JP" altLang="en-US" sz="700" b="1" dirty="0">
              <a:solidFill>
                <a:srgbClr val="FF3300"/>
              </a:solidFill>
              <a:ea typeface="HGP創英角ｺﾞｼｯｸUB" pitchFamily="50" charset="-128"/>
            </a:endParaRPr>
          </a:p>
        </p:txBody>
      </p:sp>
      <p:sp>
        <p:nvSpPr>
          <p:cNvPr id="98" name="Rectangle 24"/>
          <p:cNvSpPr>
            <a:spLocks noChangeArrowheads="1"/>
          </p:cNvSpPr>
          <p:nvPr/>
        </p:nvSpPr>
        <p:spPr bwMode="auto">
          <a:xfrm>
            <a:off x="1698125" y="3684715"/>
            <a:ext cx="126682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dirty="0">
                <a:latin typeface="Arial Narrow" pitchFamily="34" charset="0"/>
                <a:ea typeface="HGP創英角ｺﾞｼｯｸUB" pitchFamily="50" charset="-128"/>
              </a:rPr>
              <a:t>Intranet/VPN</a:t>
            </a:r>
          </a:p>
        </p:txBody>
      </p:sp>
      <p:sp>
        <p:nvSpPr>
          <p:cNvPr id="99" name="WordArt 49"/>
          <p:cNvSpPr>
            <a:spLocks noChangeArrowheads="1" noChangeShapeType="1" noTextEdit="1"/>
          </p:cNvSpPr>
          <p:nvPr/>
        </p:nvSpPr>
        <p:spPr bwMode="auto">
          <a:xfrm>
            <a:off x="1699713" y="3987815"/>
            <a:ext cx="1295400" cy="206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ja-JP" sz="2400" b="1" kern="10">
                <a:solidFill>
                  <a:srgbClr val="0000FF"/>
                </a:solidFill>
                <a:effectLst>
                  <a:outerShdw dist="45791" dir="2021404" algn="ctr" rotWithShape="0">
                    <a:srgbClr val="B2B2B2">
                      <a:alpha val="79999"/>
                    </a:srgbClr>
                  </a:outerShdw>
                </a:effectLst>
                <a:latin typeface="Arial Narrow"/>
              </a:rPr>
              <a:t>NAT Traversal Service</a:t>
            </a:r>
            <a:endParaRPr lang="ja-JP" altLang="en-US" sz="2400" b="1" kern="10">
              <a:solidFill>
                <a:srgbClr val="0000FF"/>
              </a:solidFill>
              <a:effectLst>
                <a:outerShdw dist="45791" dir="2021404" algn="ctr" rotWithShape="0">
                  <a:srgbClr val="B2B2B2">
                    <a:alpha val="79999"/>
                  </a:srgbClr>
                </a:outerShdw>
              </a:effectLst>
              <a:latin typeface="Arial Narrow"/>
            </a:endParaRPr>
          </a:p>
        </p:txBody>
      </p:sp>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24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a:t>
            </a:r>
            <a:endParaRPr lang="de-DE" altLang="ja-JP" sz="1400" kern="0" dirty="0" smtClean="0">
              <a:latin typeface="Arial Black" panose="020B0A04020102020204" pitchFamily="34" charset="0"/>
            </a:endParaRPr>
          </a:p>
        </p:txBody>
      </p:sp>
      <p:sp>
        <p:nvSpPr>
          <p:cNvPr id="4" name="正方形/長方形 6"/>
          <p:cNvSpPr>
            <a:spLocks noChangeArrowheads="1"/>
          </p:cNvSpPr>
          <p:nvPr/>
        </p:nvSpPr>
        <p:spPr bwMode="auto">
          <a:xfrm>
            <a:off x="328246" y="795338"/>
            <a:ext cx="8682404" cy="14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22375" eaLnBrk="0" hangingPunct="0">
              <a:defRPr kumimoji="1">
                <a:solidFill>
                  <a:schemeClr val="tx1"/>
                </a:solidFill>
                <a:latin typeface="Arial" charset="0"/>
                <a:ea typeface="ＭＳ Ｐゴシック" charset="-128"/>
              </a:defRPr>
            </a:lvl1pPr>
            <a:lvl2pPr marL="742950" indent="-285750" defTabSz="1222375" eaLnBrk="0" hangingPunct="0">
              <a:defRPr kumimoji="1">
                <a:solidFill>
                  <a:schemeClr val="tx1"/>
                </a:solidFill>
                <a:latin typeface="Arial" charset="0"/>
                <a:ea typeface="ＭＳ Ｐゴシック" charset="-128"/>
              </a:defRPr>
            </a:lvl2pPr>
            <a:lvl3pPr marL="1143000" indent="-228600" defTabSz="1222375" eaLnBrk="0" hangingPunct="0">
              <a:defRPr kumimoji="1">
                <a:solidFill>
                  <a:schemeClr val="tx1"/>
                </a:solidFill>
                <a:latin typeface="Arial" charset="0"/>
                <a:ea typeface="ＭＳ Ｐゴシック" charset="-128"/>
              </a:defRPr>
            </a:lvl3pPr>
            <a:lvl4pPr marL="1600200" indent="-228600" defTabSz="1222375" eaLnBrk="0" hangingPunct="0">
              <a:defRPr kumimoji="1">
                <a:solidFill>
                  <a:schemeClr val="tx1"/>
                </a:solidFill>
                <a:latin typeface="Arial" charset="0"/>
                <a:ea typeface="ＭＳ Ｐゴシック" charset="-128"/>
              </a:defRPr>
            </a:lvl4pPr>
            <a:lvl5pPr marL="2057400" indent="-228600" defTabSz="1222375" eaLnBrk="0" hangingPunct="0">
              <a:defRPr kumimoji="1">
                <a:solidFill>
                  <a:schemeClr val="tx1"/>
                </a:solidFill>
                <a:latin typeface="Arial" charset="0"/>
                <a:ea typeface="ＭＳ Ｐゴシック" charset="-128"/>
              </a:defRPr>
            </a:lvl5pPr>
            <a:lvl6pPr marL="2514600" indent="-228600" defTabSz="1222375"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1222375"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1222375"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1222375"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lnSpc>
                <a:spcPts val="2700"/>
              </a:lnSpc>
              <a:spcAft>
                <a:spcPct val="10000"/>
              </a:spcAft>
              <a:buFont typeface="Wingdings" panose="05000000000000000000" pitchFamily="2" charset="2"/>
              <a:buChar char="n"/>
            </a:pPr>
            <a:r>
              <a:rPr lang="en-US" altLang="ja-JP" sz="1600" b="1" dirty="0">
                <a:ea typeface="HGP創英角ｺﾞｼｯｸUB" pitchFamily="50" charset="-128"/>
              </a:rPr>
              <a:t>Multi-Points Connection (MPCS) supports dual operation of Intranet/VPN and </a:t>
            </a:r>
            <a:r>
              <a:rPr lang="en-US" altLang="ja-JP" sz="1600" b="1" dirty="0" smtClean="0">
                <a:ea typeface="HGP創英角ｺﾞｼｯｸUB" pitchFamily="50" charset="-128"/>
              </a:rPr>
              <a:t>“NAT Traversal / Easy Connection” </a:t>
            </a:r>
            <a:r>
              <a:rPr lang="en-US" altLang="ja-JP" sz="1600" b="1" dirty="0">
                <a:ea typeface="HGP創英角ｺﾞｼｯｸUB" pitchFamily="50" charset="-128"/>
              </a:rPr>
              <a:t>service</a:t>
            </a:r>
            <a:r>
              <a:rPr lang="en-US" altLang="ja-JP" sz="1600" b="1" dirty="0" smtClean="0">
                <a:ea typeface="HGP創英角ｺﾞｼｯｸUB" pitchFamily="50" charset="-128"/>
              </a:rPr>
              <a:t>.</a:t>
            </a:r>
            <a:r>
              <a:rPr lang="en-US" altLang="ja-JP" sz="1600" b="1" dirty="0">
                <a:ea typeface="HGP創英角ｺﾞｼｯｸUB" pitchFamily="50" charset="-128"/>
              </a:rPr>
              <a:t> </a:t>
            </a:r>
            <a:endParaRPr lang="en-US" altLang="ja-JP" sz="1600" b="1" dirty="0" smtClean="0">
              <a:ea typeface="HGP創英角ｺﾞｼｯｸUB" pitchFamily="50" charset="-128"/>
            </a:endParaRPr>
          </a:p>
          <a:p>
            <a:pPr marL="1028700" lvl="1" eaLnBrk="1" hangingPunct="1">
              <a:spcAft>
                <a:spcPct val="10000"/>
              </a:spcAft>
              <a:buFont typeface="Wingdings" panose="05000000000000000000" pitchFamily="2" charset="2"/>
              <a:buChar char="n"/>
            </a:pPr>
            <a:r>
              <a:rPr lang="en-US" altLang="ja-JP" sz="1400" dirty="0" smtClean="0">
                <a:ea typeface="HGP創英角ｺﾞｼｯｸUB" pitchFamily="50" charset="-128"/>
              </a:rPr>
              <a:t>As </a:t>
            </a:r>
            <a:r>
              <a:rPr lang="en-US" altLang="ja-JP" sz="1400" dirty="0">
                <a:ea typeface="HGP創英角ｺﾞｼｯｸUB" pitchFamily="50" charset="-128"/>
              </a:rPr>
              <a:t>example, Intranet/VPN is dedicated for internal HDVC connection, and use “Easy Connection / NAT traversal” service via Internet for outside connection, such as overseas sites, customer’s sites, or HDVC mobiles on business trip</a:t>
            </a:r>
            <a:r>
              <a:rPr lang="en-US" altLang="ja-JP" sz="1400" dirty="0" smtClean="0">
                <a:ea typeface="HGP創英角ｺﾞｼｯｸUB" pitchFamily="50" charset="-128"/>
              </a:rPr>
              <a:t>.</a:t>
            </a:r>
            <a:endParaRPr lang="ja-JP" altLang="en-US" sz="1400" dirty="0">
              <a:ea typeface="HGP創英角ｺﾞｼｯｸUB" pitchFamily="50" charset="-128"/>
            </a:endParaRPr>
          </a:p>
        </p:txBody>
      </p:sp>
      <p:pic>
        <p:nvPicPr>
          <p:cNvPr id="5"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5034218"/>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501834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p:cNvSpPr>
            <a:spLocks noChangeAspect="1" noEditPoints="1" noChangeArrowheads="1"/>
          </p:cNvSpPr>
          <p:nvPr/>
        </p:nvSpPr>
        <p:spPr bwMode="auto">
          <a:xfrm>
            <a:off x="1584325" y="3526093"/>
            <a:ext cx="1725613" cy="790575"/>
          </a:xfrm>
          <a:custGeom>
            <a:avLst/>
            <a:gdLst>
              <a:gd name="T0" fmla="*/ 5353 w 21600"/>
              <a:gd name="T1" fmla="*/ 395288 h 21600"/>
              <a:gd name="T2" fmla="*/ 862807 w 21600"/>
              <a:gd name="T3" fmla="*/ 789733 h 21600"/>
              <a:gd name="T4" fmla="*/ 1724175 w 21600"/>
              <a:gd name="T5" fmla="*/ 395288 h 21600"/>
              <a:gd name="T6" fmla="*/ 862807 w 21600"/>
              <a:gd name="T7" fmla="*/ 45202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00FF00"/>
              </a:gs>
            </a:gsLst>
            <a:path path="rect">
              <a:fillToRect l="50000" t="50000" r="50000" b="50000"/>
            </a:path>
          </a:gradFill>
          <a:ln w="12700">
            <a:solidFill>
              <a:srgbClr val="008000"/>
            </a:solidFill>
            <a:miter lim="800000"/>
            <a:headEnd/>
            <a:tailEnd/>
          </a:ln>
          <a:effectLst>
            <a:outerShdw dist="107763" dir="2700000" algn="ctr" rotWithShape="0">
              <a:srgbClr val="808080"/>
            </a:outerShdw>
          </a:effec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endParaRPr lang="en-US" altLang="ja-JP" sz="1100" b="1">
              <a:ea typeface="HGP創英角ｺﾞｼｯｸUB" pitchFamily="50" charset="-128"/>
            </a:endParaRPr>
          </a:p>
          <a:p>
            <a:pPr algn="ctr" eaLnBrk="1" hangingPunct="1"/>
            <a:endParaRPr lang="ja-JP" altLang="en-US" sz="800" b="1">
              <a:ea typeface="HGP創英角ｺﾞｼｯｸUB" pitchFamily="50" charset="-128"/>
            </a:endParaRPr>
          </a:p>
        </p:txBody>
      </p:sp>
      <p:sp>
        <p:nvSpPr>
          <p:cNvPr id="8" name="Line 99"/>
          <p:cNvSpPr>
            <a:spLocks noChangeShapeType="1"/>
          </p:cNvSpPr>
          <p:nvPr/>
        </p:nvSpPr>
        <p:spPr bwMode="auto">
          <a:xfrm>
            <a:off x="2433638" y="3292730"/>
            <a:ext cx="0" cy="25717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pic>
        <p:nvPicPr>
          <p:cNvPr id="9"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2759330"/>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01"/>
          <p:cNvSpPr>
            <a:spLocks noChangeShapeType="1"/>
          </p:cNvSpPr>
          <p:nvPr/>
        </p:nvSpPr>
        <p:spPr bwMode="auto">
          <a:xfrm>
            <a:off x="1841500" y="3291143"/>
            <a:ext cx="25749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11" name="Line 102"/>
          <p:cNvSpPr>
            <a:spLocks noChangeShapeType="1"/>
          </p:cNvSpPr>
          <p:nvPr/>
        </p:nvSpPr>
        <p:spPr bwMode="auto">
          <a:xfrm>
            <a:off x="1985963" y="3067305"/>
            <a:ext cx="0" cy="219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12" name="Line 103"/>
          <p:cNvSpPr>
            <a:spLocks noChangeShapeType="1"/>
          </p:cNvSpPr>
          <p:nvPr/>
        </p:nvSpPr>
        <p:spPr bwMode="auto">
          <a:xfrm>
            <a:off x="4267200" y="2940305"/>
            <a:ext cx="0" cy="355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14" name="Rectangle 105"/>
          <p:cNvSpPr>
            <a:spLocks noChangeArrowheads="1"/>
          </p:cNvSpPr>
          <p:nvPr/>
        </p:nvSpPr>
        <p:spPr bwMode="auto">
          <a:xfrm>
            <a:off x="1714500" y="5419980"/>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ea typeface="HGP創英角ｺﾞｼｯｸUB" pitchFamily="50" charset="-128"/>
              </a:rPr>
              <a:t>HDVC</a:t>
            </a:r>
          </a:p>
        </p:txBody>
      </p:sp>
      <p:sp>
        <p:nvSpPr>
          <p:cNvPr id="16" name="Rectangle 106"/>
          <p:cNvSpPr>
            <a:spLocks noChangeArrowheads="1"/>
          </p:cNvSpPr>
          <p:nvPr/>
        </p:nvSpPr>
        <p:spPr bwMode="auto">
          <a:xfrm>
            <a:off x="1811338" y="3754693"/>
            <a:ext cx="126682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a:ea typeface="HGP創英角ｺﾞｼｯｸUB" pitchFamily="50" charset="-128"/>
              </a:rPr>
              <a:t>Intranet/VPN</a:t>
            </a:r>
          </a:p>
        </p:txBody>
      </p:sp>
      <p:sp>
        <p:nvSpPr>
          <p:cNvPr id="19" name="Line 109"/>
          <p:cNvSpPr>
            <a:spLocks noChangeShapeType="1"/>
          </p:cNvSpPr>
          <p:nvPr/>
        </p:nvSpPr>
        <p:spPr bwMode="auto">
          <a:xfrm flipV="1">
            <a:off x="1293813" y="4203955"/>
            <a:ext cx="476250" cy="85090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pic>
        <p:nvPicPr>
          <p:cNvPr id="20" name="図 15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1350" y="5023105"/>
            <a:ext cx="61436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Documents and Settings\荒木一人\デスクトップ\Wifi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475" y="4718305"/>
            <a:ext cx="41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112"/>
          <p:cNvSpPr>
            <a:spLocks noChangeShapeType="1"/>
          </p:cNvSpPr>
          <p:nvPr/>
        </p:nvSpPr>
        <p:spPr bwMode="auto">
          <a:xfrm>
            <a:off x="2384425" y="4307143"/>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23" name="Line 113"/>
          <p:cNvSpPr>
            <a:spLocks noChangeShapeType="1"/>
          </p:cNvSpPr>
          <p:nvPr/>
        </p:nvSpPr>
        <p:spPr bwMode="auto">
          <a:xfrm>
            <a:off x="2998788" y="4170618"/>
            <a:ext cx="368300" cy="368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grpSp>
        <p:nvGrpSpPr>
          <p:cNvPr id="24" name="Group 114"/>
          <p:cNvGrpSpPr>
            <a:grpSpLocks/>
          </p:cNvGrpSpPr>
          <p:nvPr/>
        </p:nvGrpSpPr>
        <p:grpSpPr bwMode="auto">
          <a:xfrm>
            <a:off x="3309938" y="4261105"/>
            <a:ext cx="300037" cy="398463"/>
            <a:chOff x="2870" y="3220"/>
            <a:chExt cx="189" cy="251"/>
          </a:xfrm>
        </p:grpSpPr>
        <p:sp>
          <p:nvSpPr>
            <p:cNvPr id="25" name="Rectangle 115"/>
            <p:cNvSpPr>
              <a:spLocks noChangeArrowheads="1"/>
            </p:cNvSpPr>
            <p:nvPr/>
          </p:nvSpPr>
          <p:spPr bwMode="auto">
            <a:xfrm>
              <a:off x="2870" y="3283"/>
              <a:ext cx="189" cy="18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26" name="Line 116"/>
            <p:cNvSpPr>
              <a:spLocks noChangeShapeType="1"/>
            </p:cNvSpPr>
            <p:nvPr/>
          </p:nvSpPr>
          <p:spPr bwMode="auto">
            <a:xfrm>
              <a:off x="2933" y="3220"/>
              <a:ext cx="0" cy="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27" name="Line 117"/>
            <p:cNvSpPr>
              <a:spLocks noChangeShapeType="1"/>
            </p:cNvSpPr>
            <p:nvPr/>
          </p:nvSpPr>
          <p:spPr bwMode="auto">
            <a:xfrm>
              <a:off x="2995" y="3220"/>
              <a:ext cx="0" cy="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grpSp>
      <p:sp>
        <p:nvSpPr>
          <p:cNvPr id="28" name="Rectangle 118"/>
          <p:cNvSpPr>
            <a:spLocks noChangeArrowheads="1"/>
          </p:cNvSpPr>
          <p:nvPr/>
        </p:nvSpPr>
        <p:spPr bwMode="auto">
          <a:xfrm>
            <a:off x="3224213" y="3876930"/>
            <a:ext cx="65405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ea typeface="HGP創英角ｺﾞｼｯｸUB" pitchFamily="50" charset="-128"/>
              </a:rPr>
              <a:t>Wi-Fi</a:t>
            </a:r>
            <a:br>
              <a:rPr lang="en-US" altLang="ja-JP" sz="1000" b="1" dirty="0">
                <a:ea typeface="HGP創英角ｺﾞｼｯｸUB" pitchFamily="50" charset="-128"/>
              </a:rPr>
            </a:br>
            <a:r>
              <a:rPr lang="en-US" altLang="ja-JP" sz="1000" b="1" dirty="0">
                <a:ea typeface="HGP創英角ｺﾞｼｯｸUB" pitchFamily="50" charset="-128"/>
              </a:rPr>
              <a:t>AP</a:t>
            </a:r>
          </a:p>
        </p:txBody>
      </p:sp>
      <p:pic>
        <p:nvPicPr>
          <p:cNvPr id="29"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525" y="4970718"/>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338" y="495484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loud"/>
          <p:cNvSpPr>
            <a:spLocks noChangeAspect="1" noEditPoints="1" noChangeArrowheads="1"/>
          </p:cNvSpPr>
          <p:nvPr/>
        </p:nvSpPr>
        <p:spPr bwMode="auto">
          <a:xfrm>
            <a:off x="5734050" y="3462593"/>
            <a:ext cx="1725613" cy="790575"/>
          </a:xfrm>
          <a:custGeom>
            <a:avLst/>
            <a:gdLst>
              <a:gd name="T0" fmla="*/ 5353 w 21600"/>
              <a:gd name="T1" fmla="*/ 395288 h 21600"/>
              <a:gd name="T2" fmla="*/ 862807 w 21600"/>
              <a:gd name="T3" fmla="*/ 789733 h 21600"/>
              <a:gd name="T4" fmla="*/ 1724175 w 21600"/>
              <a:gd name="T5" fmla="*/ 395288 h 21600"/>
              <a:gd name="T6" fmla="*/ 862807 w 21600"/>
              <a:gd name="T7" fmla="*/ 45202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00FF00"/>
              </a:gs>
            </a:gsLst>
            <a:path path="rect">
              <a:fillToRect l="50000" t="50000" r="50000" b="50000"/>
            </a:path>
          </a:gradFill>
          <a:ln w="12700">
            <a:solidFill>
              <a:srgbClr val="008000"/>
            </a:solidFill>
            <a:miter lim="800000"/>
            <a:headEnd/>
            <a:tailEnd/>
          </a:ln>
          <a:effectLst>
            <a:outerShdw dist="107763" dir="2700000" algn="ctr" rotWithShape="0">
              <a:srgbClr val="808080"/>
            </a:outerShdw>
          </a:effec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endParaRPr lang="en-US" altLang="ja-JP" sz="1100" b="1">
              <a:ea typeface="HGP創英角ｺﾞｼｯｸUB" pitchFamily="50" charset="-128"/>
            </a:endParaRPr>
          </a:p>
          <a:p>
            <a:pPr algn="ctr" eaLnBrk="1" hangingPunct="1"/>
            <a:endParaRPr lang="ja-JP" altLang="en-US" sz="800" b="1">
              <a:ea typeface="HGP創英角ｺﾞｼｯｸUB" pitchFamily="50" charset="-128"/>
            </a:endParaRPr>
          </a:p>
        </p:txBody>
      </p:sp>
      <p:sp>
        <p:nvSpPr>
          <p:cNvPr id="32" name="Rectangle 123"/>
          <p:cNvSpPr>
            <a:spLocks noChangeArrowheads="1"/>
          </p:cNvSpPr>
          <p:nvPr/>
        </p:nvSpPr>
        <p:spPr bwMode="auto">
          <a:xfrm>
            <a:off x="6378575" y="5356480"/>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a:latin typeface="Arial" panose="020B0604020202020204" pitchFamily="34" charset="0"/>
                <a:ea typeface="HGP創英角ｺﾞｼｯｸUB" pitchFamily="50" charset="-128"/>
                <a:cs typeface="Arial" panose="020B0604020202020204" pitchFamily="34" charset="0"/>
              </a:rPr>
              <a:t>HDVC</a:t>
            </a:r>
          </a:p>
        </p:txBody>
      </p:sp>
      <p:sp>
        <p:nvSpPr>
          <p:cNvPr id="33" name="Rectangle 124"/>
          <p:cNvSpPr>
            <a:spLocks noChangeArrowheads="1"/>
          </p:cNvSpPr>
          <p:nvPr/>
        </p:nvSpPr>
        <p:spPr bwMode="auto">
          <a:xfrm>
            <a:off x="5341938" y="5339018"/>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latin typeface="Arial" panose="020B0604020202020204" pitchFamily="34" charset="0"/>
                <a:ea typeface="HGP創英角ｺﾞｼｯｸUB" pitchFamily="50" charset="-128"/>
                <a:cs typeface="Arial" panose="020B0604020202020204" pitchFamily="34" charset="0"/>
              </a:rPr>
              <a:t>HDVC</a:t>
            </a:r>
          </a:p>
        </p:txBody>
      </p:sp>
      <p:sp>
        <p:nvSpPr>
          <p:cNvPr id="34" name="Rectangle 125"/>
          <p:cNvSpPr>
            <a:spLocks noChangeArrowheads="1"/>
          </p:cNvSpPr>
          <p:nvPr/>
        </p:nvSpPr>
        <p:spPr bwMode="auto">
          <a:xfrm>
            <a:off x="7586663" y="5448555"/>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a:latin typeface="Arial" panose="020B0604020202020204" pitchFamily="34" charset="0"/>
                <a:ea typeface="HGP創英角ｺﾞｼｯｸUB" pitchFamily="50" charset="-128"/>
                <a:cs typeface="Arial" panose="020B0604020202020204" pitchFamily="34" charset="0"/>
              </a:rPr>
              <a:t>HDVC</a:t>
            </a:r>
            <a:r>
              <a:rPr lang="ja-JP" altLang="en-US" sz="1000" b="1">
                <a:latin typeface="Arial" panose="020B0604020202020204" pitchFamily="34" charset="0"/>
                <a:ea typeface="HGP創英角ｺﾞｼｯｸUB" pitchFamily="50" charset="-128"/>
                <a:cs typeface="Arial" panose="020B0604020202020204" pitchFamily="34" charset="0"/>
              </a:rPr>
              <a:t/>
            </a:r>
            <a:br>
              <a:rPr lang="ja-JP" altLang="en-US" sz="1000" b="1">
                <a:latin typeface="Arial" panose="020B0604020202020204" pitchFamily="34" charset="0"/>
                <a:ea typeface="HGP創英角ｺﾞｼｯｸUB" pitchFamily="50" charset="-128"/>
                <a:cs typeface="Arial" panose="020B0604020202020204" pitchFamily="34" charset="0"/>
              </a:rPr>
            </a:br>
            <a:r>
              <a:rPr lang="en-US" altLang="ja-JP" sz="1000" b="1">
                <a:latin typeface="Arial" panose="020B0604020202020204" pitchFamily="34" charset="0"/>
                <a:ea typeface="HGP創英角ｺﾞｼｯｸUB" pitchFamily="50" charset="-128"/>
                <a:cs typeface="Arial" panose="020B0604020202020204" pitchFamily="34" charset="0"/>
              </a:rPr>
              <a:t>mobile</a:t>
            </a:r>
          </a:p>
        </p:txBody>
      </p:sp>
      <p:sp>
        <p:nvSpPr>
          <p:cNvPr id="35" name="Line 126"/>
          <p:cNvSpPr>
            <a:spLocks noChangeShapeType="1"/>
          </p:cNvSpPr>
          <p:nvPr/>
        </p:nvSpPr>
        <p:spPr bwMode="auto">
          <a:xfrm flipV="1">
            <a:off x="5586413" y="4140455"/>
            <a:ext cx="476250" cy="85090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pic>
        <p:nvPicPr>
          <p:cNvPr id="36" name="図 15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5425" y="4959605"/>
            <a:ext cx="61436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128"/>
          <p:cNvSpPr>
            <a:spLocks noChangeShapeType="1"/>
          </p:cNvSpPr>
          <p:nvPr/>
        </p:nvSpPr>
        <p:spPr bwMode="auto">
          <a:xfrm>
            <a:off x="6534150" y="4243643"/>
            <a:ext cx="258763" cy="779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38" name="Text Box 4"/>
          <p:cNvSpPr txBox="1">
            <a:spLocks noChangeArrowheads="1"/>
          </p:cNvSpPr>
          <p:nvPr/>
        </p:nvSpPr>
        <p:spPr bwMode="auto">
          <a:xfrm>
            <a:off x="5770563" y="3497518"/>
            <a:ext cx="1758950" cy="28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eaLnBrk="0" hangingPunct="0">
              <a:defRPr kumimoji="1">
                <a:solidFill>
                  <a:schemeClr val="tx1"/>
                </a:solidFill>
                <a:latin typeface="Arial" charset="0"/>
                <a:ea typeface="ＭＳ Ｐゴシック" charset="-128"/>
              </a:defRPr>
            </a:lvl1pPr>
            <a:lvl2pPr marL="915988" indent="-285750" eaLnBrk="0" hangingPunct="0">
              <a:defRPr kumimoji="1">
                <a:solidFill>
                  <a:schemeClr val="tx1"/>
                </a:solidFill>
                <a:latin typeface="Arial" charset="0"/>
                <a:ea typeface="ＭＳ Ｐゴシック" charset="-128"/>
              </a:defRPr>
            </a:lvl2pPr>
            <a:lvl3pPr marL="1323975" indent="-228600" eaLnBrk="0" hangingPunct="0">
              <a:defRPr kumimoji="1">
                <a:solidFill>
                  <a:schemeClr val="tx1"/>
                </a:solidFill>
                <a:latin typeface="Arial" charset="0"/>
                <a:ea typeface="ＭＳ Ｐゴシック" charset="-128"/>
              </a:defRPr>
            </a:lvl3pPr>
            <a:lvl4pPr marL="1731963" indent="-228600" eaLnBrk="0" hangingPunct="0">
              <a:defRPr kumimoji="1">
                <a:solidFill>
                  <a:schemeClr val="tx1"/>
                </a:solidFill>
                <a:latin typeface="Arial" charset="0"/>
                <a:ea typeface="ＭＳ Ｐゴシック" charset="-128"/>
              </a:defRPr>
            </a:lvl4pPr>
            <a:lvl5pPr marL="2139950" indent="-228600" eaLnBrk="0" hangingPunct="0">
              <a:defRPr kumimoji="1">
                <a:solidFill>
                  <a:schemeClr val="tx1"/>
                </a:solidFill>
                <a:latin typeface="Arial" charset="0"/>
                <a:ea typeface="ＭＳ Ｐゴシック" charset="-128"/>
              </a:defRPr>
            </a:lvl5pPr>
            <a:lvl6pPr marL="2597150" indent="-228600" eaLnBrk="0" fontAlgn="base" hangingPunct="0">
              <a:spcBef>
                <a:spcPct val="0"/>
              </a:spcBef>
              <a:spcAft>
                <a:spcPct val="0"/>
              </a:spcAft>
              <a:defRPr kumimoji="1">
                <a:solidFill>
                  <a:schemeClr val="tx1"/>
                </a:solidFill>
                <a:latin typeface="Arial" charset="0"/>
                <a:ea typeface="ＭＳ Ｐゴシック" charset="-128"/>
              </a:defRPr>
            </a:lvl6pPr>
            <a:lvl7pPr marL="3054350" indent="-228600" eaLnBrk="0" fontAlgn="base" hangingPunct="0">
              <a:spcBef>
                <a:spcPct val="0"/>
              </a:spcBef>
              <a:spcAft>
                <a:spcPct val="0"/>
              </a:spcAft>
              <a:defRPr kumimoji="1">
                <a:solidFill>
                  <a:schemeClr val="tx1"/>
                </a:solidFill>
                <a:latin typeface="Arial" charset="0"/>
                <a:ea typeface="ＭＳ Ｐゴシック" charset="-128"/>
              </a:defRPr>
            </a:lvl7pPr>
            <a:lvl8pPr marL="3511550" indent="-228600" eaLnBrk="0" fontAlgn="base" hangingPunct="0">
              <a:spcBef>
                <a:spcPct val="0"/>
              </a:spcBef>
              <a:spcAft>
                <a:spcPct val="0"/>
              </a:spcAft>
              <a:defRPr kumimoji="1">
                <a:solidFill>
                  <a:schemeClr val="tx1"/>
                </a:solidFill>
                <a:latin typeface="Arial" charset="0"/>
                <a:ea typeface="ＭＳ Ｐゴシック" charset="-128"/>
              </a:defRPr>
            </a:lvl8pPr>
            <a:lvl9pPr marL="396875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pPr>
            <a:r>
              <a:rPr lang="en-US" altLang="ja-JP" sz="800" b="1">
                <a:ea typeface="HGP創英角ｺﾞｼｯｸUB" pitchFamily="50" charset="-128"/>
              </a:rPr>
              <a:t>HDVC</a:t>
            </a:r>
          </a:p>
          <a:p>
            <a:pPr algn="ctr" eaLnBrk="1" hangingPunct="1">
              <a:lnSpc>
                <a:spcPct val="80000"/>
              </a:lnSpc>
            </a:pPr>
            <a:r>
              <a:rPr lang="en-US" altLang="ja-JP" sz="800" b="1">
                <a:ea typeface="HGP創英角ｺﾞｼｯｸUB" pitchFamily="50" charset="-128"/>
              </a:rPr>
              <a:t>“Easy Connection” Service</a:t>
            </a:r>
            <a:endParaRPr lang="ja-JP" altLang="en-US" sz="800" b="1">
              <a:ea typeface="HGP創英角ｺﾞｼｯｸUB" pitchFamily="50" charset="-128"/>
            </a:endParaRPr>
          </a:p>
        </p:txBody>
      </p:sp>
      <p:sp>
        <p:nvSpPr>
          <p:cNvPr id="39" name="Cloud"/>
          <p:cNvSpPr>
            <a:spLocks noChangeAspect="1" noEditPoints="1" noChangeArrowheads="1"/>
          </p:cNvSpPr>
          <p:nvPr/>
        </p:nvSpPr>
        <p:spPr bwMode="auto">
          <a:xfrm>
            <a:off x="6896100" y="3992818"/>
            <a:ext cx="936625" cy="531812"/>
          </a:xfrm>
          <a:custGeom>
            <a:avLst/>
            <a:gdLst>
              <a:gd name="T0" fmla="*/ 2905 w 21600"/>
              <a:gd name="T1" fmla="*/ 265906 h 21600"/>
              <a:gd name="T2" fmla="*/ 468313 w 21600"/>
              <a:gd name="T3" fmla="*/ 531246 h 21600"/>
              <a:gd name="T4" fmla="*/ 935844 w 21600"/>
              <a:gd name="T5" fmla="*/ 265906 h 21600"/>
              <a:gd name="T6" fmla="*/ 468313 w 21600"/>
              <a:gd name="T7" fmla="*/ 3040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FFCCFF"/>
              </a:gs>
            </a:gsLst>
            <a:path path="rect">
              <a:fillToRect l="50000" t="50000" r="50000" b="50000"/>
            </a:path>
          </a:gradFill>
          <a:ln w="12700">
            <a:solidFill>
              <a:srgbClr val="FF00FF"/>
            </a:solidFill>
            <a:miter lim="800000"/>
            <a:headEnd/>
            <a:tailEnd/>
          </a:ln>
          <a:effectLst>
            <a:outerShdw dist="107763" dir="2700000" algn="ctr" rotWithShape="0">
              <a:srgbClr val="808080"/>
            </a:outerShdw>
          </a:effectLst>
        </p:spPr>
        <p:txBody>
          <a:bodyPr/>
          <a:lstStyle/>
          <a:p>
            <a:endParaRPr lang="ja-JP" altLang="en-US" sz="1400"/>
          </a:p>
        </p:txBody>
      </p:sp>
      <p:sp>
        <p:nvSpPr>
          <p:cNvPr id="40" name="Rectangle 132"/>
          <p:cNvSpPr>
            <a:spLocks noChangeArrowheads="1"/>
          </p:cNvSpPr>
          <p:nvPr/>
        </p:nvSpPr>
        <p:spPr bwMode="auto">
          <a:xfrm>
            <a:off x="6896100" y="4145218"/>
            <a:ext cx="9350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800" b="1">
                <a:ea typeface="HGP創英角ｺﾞｼｯｸUB" pitchFamily="50" charset="-128"/>
              </a:rPr>
              <a:t>ISP</a:t>
            </a:r>
            <a:endParaRPr lang="ja-JP" altLang="en-US" sz="800" b="1">
              <a:ea typeface="HGP創英角ｺﾞｼｯｸUB" pitchFamily="50" charset="-128"/>
            </a:endParaRPr>
          </a:p>
        </p:txBody>
      </p:sp>
      <p:grpSp>
        <p:nvGrpSpPr>
          <p:cNvPr id="41" name="Group 133"/>
          <p:cNvGrpSpPr>
            <a:grpSpLocks/>
          </p:cNvGrpSpPr>
          <p:nvPr/>
        </p:nvGrpSpPr>
        <p:grpSpPr bwMode="auto">
          <a:xfrm>
            <a:off x="7759700" y="4072193"/>
            <a:ext cx="215900" cy="287337"/>
            <a:chOff x="1979" y="2939"/>
            <a:chExt cx="136" cy="181"/>
          </a:xfrm>
        </p:grpSpPr>
        <p:sp>
          <p:nvSpPr>
            <p:cNvPr id="42" name="Rectangle 134"/>
            <p:cNvSpPr>
              <a:spLocks noChangeArrowheads="1"/>
            </p:cNvSpPr>
            <p:nvPr/>
          </p:nvSpPr>
          <p:spPr bwMode="auto">
            <a:xfrm>
              <a:off x="1979" y="2984"/>
              <a:ext cx="136" cy="13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43" name="Line 135"/>
            <p:cNvSpPr>
              <a:spLocks noChangeShapeType="1"/>
            </p:cNvSpPr>
            <p:nvPr/>
          </p:nvSpPr>
          <p:spPr bwMode="auto">
            <a:xfrm>
              <a:off x="2024" y="2939"/>
              <a:ext cx="0"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44" name="Line 136"/>
            <p:cNvSpPr>
              <a:spLocks noChangeShapeType="1"/>
            </p:cNvSpPr>
            <p:nvPr/>
          </p:nvSpPr>
          <p:spPr bwMode="auto">
            <a:xfrm>
              <a:off x="2069" y="2939"/>
              <a:ext cx="0"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grpSp>
      <p:pic>
        <p:nvPicPr>
          <p:cNvPr id="45" name="Picture 70" descr="\\Teraoka-intel\network\mpcs_png\wav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06125">
            <a:off x="7843837" y="4492881"/>
            <a:ext cx="46196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35"/>
          <p:cNvGrpSpPr>
            <a:grpSpLocks/>
          </p:cNvGrpSpPr>
          <p:nvPr/>
        </p:nvGrpSpPr>
        <p:grpSpPr bwMode="auto">
          <a:xfrm>
            <a:off x="6530975" y="4569080"/>
            <a:ext cx="215900" cy="134938"/>
            <a:chOff x="2544" y="2112"/>
            <a:chExt cx="912" cy="528"/>
          </a:xfrm>
        </p:grpSpPr>
        <p:grpSp>
          <p:nvGrpSpPr>
            <p:cNvPr id="47" name="Group 36"/>
            <p:cNvGrpSpPr>
              <a:grpSpLocks/>
            </p:cNvGrpSpPr>
            <p:nvPr/>
          </p:nvGrpSpPr>
          <p:grpSpPr bwMode="auto">
            <a:xfrm>
              <a:off x="2562" y="2140"/>
              <a:ext cx="894" cy="500"/>
              <a:chOff x="1609" y="2195"/>
              <a:chExt cx="252" cy="179"/>
            </a:xfrm>
          </p:grpSpPr>
          <p:sp>
            <p:nvSpPr>
              <p:cNvPr id="62"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63"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sp>
            <p:nvSpPr>
              <p:cNvPr id="64"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grpSp>
        <p:sp>
          <p:nvSpPr>
            <p:cNvPr id="48" name="図形 212007"/>
            <p:cNvSpPr>
              <a:spLocks/>
            </p:cNvSpPr>
            <p:nvPr/>
          </p:nvSpPr>
          <p:spPr bwMode="auto">
            <a:xfrm>
              <a:off x="2544" y="2274"/>
              <a:ext cx="894" cy="182"/>
            </a:xfrm>
            <a:custGeom>
              <a:avLst/>
              <a:gdLst>
                <a:gd name="T0" fmla="*/ 0 w 252"/>
                <a:gd name="T1" fmla="*/ 0 h 65"/>
                <a:gd name="T2" fmla="*/ 890 w 252"/>
                <a:gd name="T3" fmla="*/ 0 h 65"/>
                <a:gd name="T4" fmla="*/ 890 w 252"/>
                <a:gd name="T5" fmla="*/ 179 h 65"/>
                <a:gd name="T6" fmla="*/ 0 w 252"/>
                <a:gd name="T7" fmla="*/ 179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49" name="円/楕円 212008"/>
            <p:cNvSpPr>
              <a:spLocks noChangeArrowheads="1"/>
            </p:cNvSpPr>
            <p:nvPr/>
          </p:nvSpPr>
          <p:spPr bwMode="auto">
            <a:xfrm>
              <a:off x="2555" y="2291"/>
              <a:ext cx="880" cy="324"/>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sp>
          <p:nvSpPr>
            <p:cNvPr id="50" name="円/楕円 212009"/>
            <p:cNvSpPr>
              <a:spLocks noChangeArrowheads="1"/>
            </p:cNvSpPr>
            <p:nvPr/>
          </p:nvSpPr>
          <p:spPr bwMode="auto">
            <a:xfrm>
              <a:off x="2544" y="2112"/>
              <a:ext cx="891" cy="324"/>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grpSp>
          <p:nvGrpSpPr>
            <p:cNvPr id="51" name="Group 43"/>
            <p:cNvGrpSpPr>
              <a:grpSpLocks/>
            </p:cNvGrpSpPr>
            <p:nvPr/>
          </p:nvGrpSpPr>
          <p:grpSpPr bwMode="auto">
            <a:xfrm>
              <a:off x="2718" y="2157"/>
              <a:ext cx="557" cy="240"/>
              <a:chOff x="1653" y="2201"/>
              <a:chExt cx="157" cy="86"/>
            </a:xfrm>
          </p:grpSpPr>
          <p:grpSp>
            <p:nvGrpSpPr>
              <p:cNvPr id="52" name="Group 44"/>
              <p:cNvGrpSpPr>
                <a:grpSpLocks/>
              </p:cNvGrpSpPr>
              <p:nvPr/>
            </p:nvGrpSpPr>
            <p:grpSpPr bwMode="auto">
              <a:xfrm>
                <a:off x="1653" y="2201"/>
                <a:ext cx="157" cy="86"/>
                <a:chOff x="1653" y="2201"/>
                <a:chExt cx="157" cy="86"/>
              </a:xfrm>
            </p:grpSpPr>
            <p:sp>
              <p:nvSpPr>
                <p:cNvPr id="58"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59"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60"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61"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grpSp>
          <p:grpSp>
            <p:nvGrpSpPr>
              <p:cNvPr id="53" name="Group 49"/>
              <p:cNvGrpSpPr>
                <a:grpSpLocks/>
              </p:cNvGrpSpPr>
              <p:nvPr/>
            </p:nvGrpSpPr>
            <p:grpSpPr bwMode="auto">
              <a:xfrm>
                <a:off x="1658" y="2201"/>
                <a:ext cx="147" cy="86"/>
                <a:chOff x="1658" y="2201"/>
                <a:chExt cx="147" cy="86"/>
              </a:xfrm>
            </p:grpSpPr>
            <p:sp>
              <p:nvSpPr>
                <p:cNvPr id="54"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55"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56"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57"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grpSp>
        </p:grpSp>
      </p:grpSp>
      <p:grpSp>
        <p:nvGrpSpPr>
          <p:cNvPr id="65" name="Group 35"/>
          <p:cNvGrpSpPr>
            <a:grpSpLocks/>
          </p:cNvGrpSpPr>
          <p:nvPr/>
        </p:nvGrpSpPr>
        <p:grpSpPr bwMode="auto">
          <a:xfrm>
            <a:off x="5641975" y="4586543"/>
            <a:ext cx="215900" cy="134937"/>
            <a:chOff x="2544" y="2112"/>
            <a:chExt cx="912" cy="528"/>
          </a:xfrm>
        </p:grpSpPr>
        <p:grpSp>
          <p:nvGrpSpPr>
            <p:cNvPr id="66" name="Group 36"/>
            <p:cNvGrpSpPr>
              <a:grpSpLocks/>
            </p:cNvGrpSpPr>
            <p:nvPr/>
          </p:nvGrpSpPr>
          <p:grpSpPr bwMode="auto">
            <a:xfrm>
              <a:off x="2562" y="2140"/>
              <a:ext cx="894" cy="500"/>
              <a:chOff x="1609" y="2195"/>
              <a:chExt cx="252" cy="179"/>
            </a:xfrm>
          </p:grpSpPr>
          <p:sp>
            <p:nvSpPr>
              <p:cNvPr id="81"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82"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sp>
            <p:nvSpPr>
              <p:cNvPr id="83"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grpSp>
        <p:sp>
          <p:nvSpPr>
            <p:cNvPr id="67" name="図形 212007"/>
            <p:cNvSpPr>
              <a:spLocks/>
            </p:cNvSpPr>
            <p:nvPr/>
          </p:nvSpPr>
          <p:spPr bwMode="auto">
            <a:xfrm>
              <a:off x="2544" y="2274"/>
              <a:ext cx="894" cy="182"/>
            </a:xfrm>
            <a:custGeom>
              <a:avLst/>
              <a:gdLst>
                <a:gd name="T0" fmla="*/ 0 w 252"/>
                <a:gd name="T1" fmla="*/ 0 h 65"/>
                <a:gd name="T2" fmla="*/ 890 w 252"/>
                <a:gd name="T3" fmla="*/ 0 h 65"/>
                <a:gd name="T4" fmla="*/ 890 w 252"/>
                <a:gd name="T5" fmla="*/ 179 h 65"/>
                <a:gd name="T6" fmla="*/ 0 w 252"/>
                <a:gd name="T7" fmla="*/ 179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68" name="円/楕円 212008"/>
            <p:cNvSpPr>
              <a:spLocks noChangeArrowheads="1"/>
            </p:cNvSpPr>
            <p:nvPr/>
          </p:nvSpPr>
          <p:spPr bwMode="auto">
            <a:xfrm>
              <a:off x="2555" y="2291"/>
              <a:ext cx="880" cy="324"/>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sp>
          <p:nvSpPr>
            <p:cNvPr id="69" name="円/楕円 212009"/>
            <p:cNvSpPr>
              <a:spLocks noChangeArrowheads="1"/>
            </p:cNvSpPr>
            <p:nvPr/>
          </p:nvSpPr>
          <p:spPr bwMode="auto">
            <a:xfrm>
              <a:off x="2544" y="2112"/>
              <a:ext cx="891" cy="324"/>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grpSp>
          <p:nvGrpSpPr>
            <p:cNvPr id="70" name="Group 43"/>
            <p:cNvGrpSpPr>
              <a:grpSpLocks/>
            </p:cNvGrpSpPr>
            <p:nvPr/>
          </p:nvGrpSpPr>
          <p:grpSpPr bwMode="auto">
            <a:xfrm>
              <a:off x="2718" y="2157"/>
              <a:ext cx="557" cy="240"/>
              <a:chOff x="1653" y="2201"/>
              <a:chExt cx="157" cy="86"/>
            </a:xfrm>
          </p:grpSpPr>
          <p:grpSp>
            <p:nvGrpSpPr>
              <p:cNvPr id="71" name="Group 44"/>
              <p:cNvGrpSpPr>
                <a:grpSpLocks/>
              </p:cNvGrpSpPr>
              <p:nvPr/>
            </p:nvGrpSpPr>
            <p:grpSpPr bwMode="auto">
              <a:xfrm>
                <a:off x="1653" y="2201"/>
                <a:ext cx="157" cy="86"/>
                <a:chOff x="1653" y="2201"/>
                <a:chExt cx="157" cy="86"/>
              </a:xfrm>
            </p:grpSpPr>
            <p:sp>
              <p:nvSpPr>
                <p:cNvPr id="77"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78"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79"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80"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grpSp>
          <p:grpSp>
            <p:nvGrpSpPr>
              <p:cNvPr id="72" name="Group 49"/>
              <p:cNvGrpSpPr>
                <a:grpSpLocks/>
              </p:cNvGrpSpPr>
              <p:nvPr/>
            </p:nvGrpSpPr>
            <p:grpSpPr bwMode="auto">
              <a:xfrm>
                <a:off x="1658" y="2201"/>
                <a:ext cx="147" cy="86"/>
                <a:chOff x="1658" y="2201"/>
                <a:chExt cx="147" cy="86"/>
              </a:xfrm>
            </p:grpSpPr>
            <p:sp>
              <p:nvSpPr>
                <p:cNvPr id="73"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74"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75"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76"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grpSp>
        </p:grpSp>
      </p:grpSp>
      <p:sp>
        <p:nvSpPr>
          <p:cNvPr id="84" name="Rectangle 195"/>
          <p:cNvSpPr>
            <a:spLocks noChangeArrowheads="1"/>
          </p:cNvSpPr>
          <p:nvPr/>
        </p:nvSpPr>
        <p:spPr bwMode="auto">
          <a:xfrm>
            <a:off x="7473950" y="3700718"/>
            <a:ext cx="86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ea typeface="HGP創英角ｺﾞｼｯｸUB" pitchFamily="50" charset="-128"/>
              </a:rPr>
              <a:t>LTE/WiMAX/</a:t>
            </a:r>
            <a:br>
              <a:rPr lang="en-US" altLang="ja-JP" sz="1000" b="1" dirty="0">
                <a:ea typeface="HGP創英角ｺﾞｼｯｸUB" pitchFamily="50" charset="-128"/>
              </a:rPr>
            </a:br>
            <a:r>
              <a:rPr lang="en-US" altLang="ja-JP" sz="1000" b="1" dirty="0" smtClean="0">
                <a:ea typeface="HGP創英角ｺﾞｼｯｸUB" pitchFamily="50" charset="-128"/>
              </a:rPr>
              <a:t>Wi-Fi</a:t>
            </a:r>
            <a:endParaRPr lang="en-US" altLang="ja-JP" sz="1000" b="1" dirty="0">
              <a:ea typeface="HGP創英角ｺﾞｼｯｸUB" pitchFamily="50" charset="-128"/>
            </a:endParaRPr>
          </a:p>
        </p:txBody>
      </p:sp>
      <p:sp>
        <p:nvSpPr>
          <p:cNvPr id="87" name="Line 199"/>
          <p:cNvSpPr>
            <a:spLocks noChangeShapeType="1"/>
          </p:cNvSpPr>
          <p:nvPr/>
        </p:nvSpPr>
        <p:spPr bwMode="auto">
          <a:xfrm>
            <a:off x="4948238" y="2924430"/>
            <a:ext cx="0" cy="355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88" name="Line 201"/>
          <p:cNvSpPr>
            <a:spLocks noChangeShapeType="1"/>
          </p:cNvSpPr>
          <p:nvPr/>
        </p:nvSpPr>
        <p:spPr bwMode="auto">
          <a:xfrm>
            <a:off x="6619875" y="3264155"/>
            <a:ext cx="0" cy="25717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89" name="Line 202"/>
          <p:cNvSpPr>
            <a:spLocks noChangeShapeType="1"/>
          </p:cNvSpPr>
          <p:nvPr/>
        </p:nvSpPr>
        <p:spPr bwMode="auto">
          <a:xfrm>
            <a:off x="4760913" y="3289555"/>
            <a:ext cx="25749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grpSp>
        <p:nvGrpSpPr>
          <p:cNvPr id="90" name="Group 35"/>
          <p:cNvGrpSpPr>
            <a:grpSpLocks/>
          </p:cNvGrpSpPr>
          <p:nvPr/>
        </p:nvGrpSpPr>
        <p:grpSpPr bwMode="auto">
          <a:xfrm>
            <a:off x="6508750" y="3178430"/>
            <a:ext cx="215900" cy="134938"/>
            <a:chOff x="2544" y="2112"/>
            <a:chExt cx="912" cy="528"/>
          </a:xfrm>
        </p:grpSpPr>
        <p:grpSp>
          <p:nvGrpSpPr>
            <p:cNvPr id="91" name="Group 36"/>
            <p:cNvGrpSpPr>
              <a:grpSpLocks/>
            </p:cNvGrpSpPr>
            <p:nvPr/>
          </p:nvGrpSpPr>
          <p:grpSpPr bwMode="auto">
            <a:xfrm>
              <a:off x="2562" y="2140"/>
              <a:ext cx="894" cy="500"/>
              <a:chOff x="1609" y="2195"/>
              <a:chExt cx="252" cy="179"/>
            </a:xfrm>
          </p:grpSpPr>
          <p:sp>
            <p:nvSpPr>
              <p:cNvPr id="106"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107"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sp>
            <p:nvSpPr>
              <p:cNvPr id="108"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grpSp>
        <p:sp>
          <p:nvSpPr>
            <p:cNvPr id="92" name="図形 212007"/>
            <p:cNvSpPr>
              <a:spLocks/>
            </p:cNvSpPr>
            <p:nvPr/>
          </p:nvSpPr>
          <p:spPr bwMode="auto">
            <a:xfrm>
              <a:off x="2544" y="2274"/>
              <a:ext cx="894" cy="182"/>
            </a:xfrm>
            <a:custGeom>
              <a:avLst/>
              <a:gdLst>
                <a:gd name="T0" fmla="*/ 0 w 252"/>
                <a:gd name="T1" fmla="*/ 0 h 65"/>
                <a:gd name="T2" fmla="*/ 890 w 252"/>
                <a:gd name="T3" fmla="*/ 0 h 65"/>
                <a:gd name="T4" fmla="*/ 890 w 252"/>
                <a:gd name="T5" fmla="*/ 179 h 65"/>
                <a:gd name="T6" fmla="*/ 0 w 252"/>
                <a:gd name="T7" fmla="*/ 179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93" name="円/楕円 212008"/>
            <p:cNvSpPr>
              <a:spLocks noChangeArrowheads="1"/>
            </p:cNvSpPr>
            <p:nvPr/>
          </p:nvSpPr>
          <p:spPr bwMode="auto">
            <a:xfrm>
              <a:off x="2555" y="2291"/>
              <a:ext cx="880" cy="324"/>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sp>
          <p:nvSpPr>
            <p:cNvPr id="94" name="円/楕円 212009"/>
            <p:cNvSpPr>
              <a:spLocks noChangeArrowheads="1"/>
            </p:cNvSpPr>
            <p:nvPr/>
          </p:nvSpPr>
          <p:spPr bwMode="auto">
            <a:xfrm>
              <a:off x="2544" y="2112"/>
              <a:ext cx="891" cy="324"/>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sz="1400" b="1">
                <a:solidFill>
                  <a:srgbClr val="000000"/>
                </a:solidFill>
              </a:endParaRPr>
            </a:p>
          </p:txBody>
        </p:sp>
        <p:grpSp>
          <p:nvGrpSpPr>
            <p:cNvPr id="95" name="Group 43"/>
            <p:cNvGrpSpPr>
              <a:grpSpLocks/>
            </p:cNvGrpSpPr>
            <p:nvPr/>
          </p:nvGrpSpPr>
          <p:grpSpPr bwMode="auto">
            <a:xfrm>
              <a:off x="2718" y="2157"/>
              <a:ext cx="557" cy="240"/>
              <a:chOff x="1653" y="2201"/>
              <a:chExt cx="157" cy="86"/>
            </a:xfrm>
          </p:grpSpPr>
          <p:grpSp>
            <p:nvGrpSpPr>
              <p:cNvPr id="96" name="Group 44"/>
              <p:cNvGrpSpPr>
                <a:grpSpLocks/>
              </p:cNvGrpSpPr>
              <p:nvPr/>
            </p:nvGrpSpPr>
            <p:grpSpPr bwMode="auto">
              <a:xfrm>
                <a:off x="1653" y="2201"/>
                <a:ext cx="157" cy="86"/>
                <a:chOff x="1653" y="2201"/>
                <a:chExt cx="157" cy="86"/>
              </a:xfrm>
            </p:grpSpPr>
            <p:sp>
              <p:nvSpPr>
                <p:cNvPr id="102"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103"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104"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105"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grpSp>
          <p:grpSp>
            <p:nvGrpSpPr>
              <p:cNvPr id="97" name="Group 49"/>
              <p:cNvGrpSpPr>
                <a:grpSpLocks/>
              </p:cNvGrpSpPr>
              <p:nvPr/>
            </p:nvGrpSpPr>
            <p:grpSpPr bwMode="auto">
              <a:xfrm>
                <a:off x="1658" y="2201"/>
                <a:ext cx="147" cy="86"/>
                <a:chOff x="1658" y="2201"/>
                <a:chExt cx="147" cy="86"/>
              </a:xfrm>
            </p:grpSpPr>
            <p:sp>
              <p:nvSpPr>
                <p:cNvPr id="98"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99"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100"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sp>
              <p:nvSpPr>
                <p:cNvPr id="101"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00"/>
                </a:p>
              </p:txBody>
            </p:sp>
          </p:grpSp>
        </p:grpSp>
      </p:grpSp>
      <p:sp>
        <p:nvSpPr>
          <p:cNvPr id="110" name="Text Box 4"/>
          <p:cNvSpPr txBox="1">
            <a:spLocks noChangeArrowheads="1"/>
          </p:cNvSpPr>
          <p:nvPr/>
        </p:nvSpPr>
        <p:spPr bwMode="auto">
          <a:xfrm>
            <a:off x="5349875" y="5631118"/>
            <a:ext cx="1128713" cy="26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a:ea typeface="HGP創英角ｺﾞｼｯｸUB" pitchFamily="50" charset="-128"/>
              </a:rPr>
              <a:t>overseas</a:t>
            </a:r>
          </a:p>
        </p:txBody>
      </p:sp>
      <p:sp>
        <p:nvSpPr>
          <p:cNvPr id="111" name="Text Box 4"/>
          <p:cNvSpPr txBox="1">
            <a:spLocks noChangeArrowheads="1"/>
          </p:cNvSpPr>
          <p:nvPr/>
        </p:nvSpPr>
        <p:spPr bwMode="auto">
          <a:xfrm>
            <a:off x="6462713" y="5632705"/>
            <a:ext cx="1128712" cy="26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a:ea typeface="HGP創英角ｺﾞｼｯｸUB" pitchFamily="50" charset="-128"/>
              </a:rPr>
              <a:t>customer</a:t>
            </a:r>
          </a:p>
        </p:txBody>
      </p:sp>
      <p:pic>
        <p:nvPicPr>
          <p:cNvPr id="113" name="Picture 9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350" y="2806955"/>
            <a:ext cx="13843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 name="Text Box 226"/>
          <p:cNvSpPr txBox="1">
            <a:spLocks noChangeArrowheads="1"/>
          </p:cNvSpPr>
          <p:nvPr/>
        </p:nvSpPr>
        <p:spPr bwMode="auto">
          <a:xfrm>
            <a:off x="449263" y="6041428"/>
            <a:ext cx="3448050" cy="307777"/>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400" b="1">
                <a:ea typeface="HGP創英角ｺﾞｼｯｸUB" pitchFamily="50" charset="-128"/>
              </a:rPr>
              <a:t>Operation by IP address</a:t>
            </a:r>
            <a:endParaRPr lang="ja-JP" altLang="en-US" sz="1400" b="1">
              <a:ea typeface="HGP創英角ｺﾞｼｯｸUB" pitchFamily="50" charset="-128"/>
            </a:endParaRPr>
          </a:p>
        </p:txBody>
      </p:sp>
      <p:sp>
        <p:nvSpPr>
          <p:cNvPr id="115" name="Text Box 227"/>
          <p:cNvSpPr txBox="1">
            <a:spLocks noChangeArrowheads="1"/>
          </p:cNvSpPr>
          <p:nvPr/>
        </p:nvSpPr>
        <p:spPr bwMode="auto">
          <a:xfrm>
            <a:off x="5211763" y="6027508"/>
            <a:ext cx="3505200" cy="307777"/>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400" b="1">
                <a:ea typeface="HGP創英角ｺﾞｼｯｸUB" pitchFamily="50" charset="-128"/>
              </a:rPr>
              <a:t>Operation by Terminal ID </a:t>
            </a:r>
            <a:r>
              <a:rPr lang="en-US" altLang="ja-JP" sz="1100" b="1">
                <a:ea typeface="HGP創英角ｺﾞｼｯｸUB" pitchFamily="50" charset="-128"/>
              </a:rPr>
              <a:t>(7-digits)</a:t>
            </a:r>
            <a:endParaRPr lang="ja-JP" altLang="en-US" sz="1100" b="1">
              <a:ea typeface="HGP創英角ｺﾞｼｯｸUB" pitchFamily="50" charset="-128"/>
            </a:endParaRPr>
          </a:p>
        </p:txBody>
      </p:sp>
      <p:sp>
        <p:nvSpPr>
          <p:cNvPr id="116" name="AutoShape 228"/>
          <p:cNvSpPr>
            <a:spLocks noChangeArrowheads="1"/>
          </p:cNvSpPr>
          <p:nvPr/>
        </p:nvSpPr>
        <p:spPr bwMode="auto">
          <a:xfrm>
            <a:off x="3857625" y="3686430"/>
            <a:ext cx="1784350" cy="777875"/>
          </a:xfrm>
          <a:prstGeom prst="leftRightArrow">
            <a:avLst>
              <a:gd name="adj1" fmla="val 50000"/>
              <a:gd name="adj2" fmla="val 45878"/>
            </a:avLst>
          </a:prstGeom>
          <a:solidFill>
            <a:srgbClr val="CCFFFF"/>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a:solidFill>
                  <a:srgbClr val="FF3300"/>
                </a:solidFill>
                <a:ea typeface="HGP創英角ｺﾞｼｯｸUB" pitchFamily="50" charset="-128"/>
              </a:rPr>
              <a:t>Inter-connection</a:t>
            </a:r>
            <a:endParaRPr lang="ja-JP" altLang="en-US" sz="1100" b="1">
              <a:solidFill>
                <a:srgbClr val="FF3300"/>
              </a:solidFill>
              <a:ea typeface="HGP創英角ｺﾞｼｯｸUB" pitchFamily="50" charset="-128"/>
            </a:endParaRPr>
          </a:p>
        </p:txBody>
      </p:sp>
      <p:sp>
        <p:nvSpPr>
          <p:cNvPr id="117" name="Oval 229"/>
          <p:cNvSpPr>
            <a:spLocks noChangeArrowheads="1"/>
          </p:cNvSpPr>
          <p:nvPr/>
        </p:nvSpPr>
        <p:spPr bwMode="auto">
          <a:xfrm>
            <a:off x="2239963" y="3370518"/>
            <a:ext cx="395287" cy="889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118" name="Oval 230"/>
          <p:cNvSpPr>
            <a:spLocks noChangeArrowheads="1"/>
          </p:cNvSpPr>
          <p:nvPr/>
        </p:nvSpPr>
        <p:spPr bwMode="auto">
          <a:xfrm>
            <a:off x="6427788" y="3341943"/>
            <a:ext cx="395287" cy="889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119" name="Text Box 231"/>
          <p:cNvSpPr txBox="1">
            <a:spLocks noChangeArrowheads="1"/>
          </p:cNvSpPr>
          <p:nvPr/>
        </p:nvSpPr>
        <p:spPr bwMode="auto">
          <a:xfrm>
            <a:off x="3325813" y="3299080"/>
            <a:ext cx="2679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000" b="1" dirty="0">
                <a:solidFill>
                  <a:srgbClr val="FF3300"/>
                </a:solidFill>
              </a:rPr>
              <a:t>Bandwidth concerned NW design required as a center machine.</a:t>
            </a:r>
            <a:endParaRPr lang="ja-JP" altLang="en-US" sz="1000" b="1" dirty="0">
              <a:solidFill>
                <a:srgbClr val="FF3300"/>
              </a:solidFill>
            </a:endParaRPr>
          </a:p>
        </p:txBody>
      </p:sp>
      <p:sp>
        <p:nvSpPr>
          <p:cNvPr id="120" name="Line 232"/>
          <p:cNvSpPr>
            <a:spLocks noChangeShapeType="1"/>
          </p:cNvSpPr>
          <p:nvPr/>
        </p:nvSpPr>
        <p:spPr bwMode="auto">
          <a:xfrm flipH="1" flipV="1">
            <a:off x="2743200" y="3437192"/>
            <a:ext cx="808038" cy="84137"/>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121" name="Line 233"/>
          <p:cNvSpPr>
            <a:spLocks noChangeShapeType="1"/>
          </p:cNvSpPr>
          <p:nvPr/>
        </p:nvSpPr>
        <p:spPr bwMode="auto">
          <a:xfrm flipV="1">
            <a:off x="5753100" y="3448305"/>
            <a:ext cx="654050" cy="109538"/>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122" name="Text Box 234"/>
          <p:cNvSpPr txBox="1">
            <a:spLocks noChangeArrowheads="1"/>
          </p:cNvSpPr>
          <p:nvPr/>
        </p:nvSpPr>
        <p:spPr bwMode="auto">
          <a:xfrm>
            <a:off x="5384183" y="2738075"/>
            <a:ext cx="17835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1000" b="1" dirty="0">
                <a:solidFill>
                  <a:srgbClr val="FF3300"/>
                </a:solidFill>
              </a:rPr>
              <a:t>One terminal ID (7-digits) to be assigned.</a:t>
            </a:r>
            <a:endParaRPr lang="ja-JP" altLang="en-US" sz="1000" b="1" dirty="0">
              <a:solidFill>
                <a:srgbClr val="FF3300"/>
              </a:solidFill>
            </a:endParaRPr>
          </a:p>
        </p:txBody>
      </p:sp>
      <p:sp>
        <p:nvSpPr>
          <p:cNvPr id="123" name="Oval 235"/>
          <p:cNvSpPr>
            <a:spLocks noChangeArrowheads="1"/>
          </p:cNvSpPr>
          <p:nvPr/>
        </p:nvSpPr>
        <p:spPr bwMode="auto">
          <a:xfrm>
            <a:off x="4719638" y="3024443"/>
            <a:ext cx="395287" cy="889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124" name="Line 236"/>
          <p:cNvSpPr>
            <a:spLocks noChangeShapeType="1"/>
          </p:cNvSpPr>
          <p:nvPr/>
        </p:nvSpPr>
        <p:spPr bwMode="auto">
          <a:xfrm flipH="1">
            <a:off x="5022849" y="2924429"/>
            <a:ext cx="379413" cy="92075"/>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125" name="Text Box 237"/>
          <p:cNvSpPr txBox="1">
            <a:spLocks noChangeArrowheads="1"/>
          </p:cNvSpPr>
          <p:nvPr/>
        </p:nvSpPr>
        <p:spPr bwMode="auto">
          <a:xfrm>
            <a:off x="6527800" y="2346580"/>
            <a:ext cx="2552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1000" b="1" dirty="0" smtClean="0">
                <a:solidFill>
                  <a:srgbClr val="FF0000"/>
                </a:solidFill>
              </a:rPr>
              <a:t>Note: </a:t>
            </a:r>
            <a:r>
              <a:rPr lang="en-US" altLang="ja-JP" sz="1000" dirty="0"/>
              <a:t>2 NICs (LAN ports) are required for this dual NW operation.</a:t>
            </a:r>
            <a:endParaRPr lang="ja-JP" altLang="en-US" sz="1000" dirty="0"/>
          </a:p>
        </p:txBody>
      </p:sp>
      <p:sp>
        <p:nvSpPr>
          <p:cNvPr id="126" name="Text Box 238"/>
          <p:cNvSpPr txBox="1">
            <a:spLocks noChangeArrowheads="1"/>
          </p:cNvSpPr>
          <p:nvPr/>
        </p:nvSpPr>
        <p:spPr bwMode="auto">
          <a:xfrm>
            <a:off x="3846513" y="4456368"/>
            <a:ext cx="15557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000" b="1">
                <a:solidFill>
                  <a:srgbClr val="FF3300"/>
                </a:solidFill>
              </a:rPr>
              <a:t>Inter-connection via  MPCS</a:t>
            </a:r>
            <a:endParaRPr lang="ja-JP" altLang="en-US" sz="1000" b="1">
              <a:solidFill>
                <a:srgbClr val="FF3300"/>
              </a:solidFill>
            </a:endParaRPr>
          </a:p>
        </p:txBody>
      </p:sp>
      <p:sp>
        <p:nvSpPr>
          <p:cNvPr id="127" name="Rectangle 239"/>
          <p:cNvSpPr>
            <a:spLocks noChangeArrowheads="1"/>
          </p:cNvSpPr>
          <p:nvPr/>
        </p:nvSpPr>
        <p:spPr bwMode="auto">
          <a:xfrm>
            <a:off x="450850" y="4858005"/>
            <a:ext cx="3465513" cy="1133475"/>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128" name="Rectangle 240"/>
          <p:cNvSpPr>
            <a:spLocks noChangeArrowheads="1"/>
          </p:cNvSpPr>
          <p:nvPr/>
        </p:nvSpPr>
        <p:spPr bwMode="auto">
          <a:xfrm>
            <a:off x="5211763" y="4829430"/>
            <a:ext cx="3465512" cy="1133475"/>
          </a:xfrm>
          <a:prstGeom prst="rect">
            <a:avLst/>
          </a:prstGeom>
          <a:noFill/>
          <a:ln w="28575">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129" name="Line 241"/>
          <p:cNvSpPr>
            <a:spLocks noChangeShapeType="1"/>
          </p:cNvSpPr>
          <p:nvPr/>
        </p:nvSpPr>
        <p:spPr bwMode="auto">
          <a:xfrm>
            <a:off x="3833813" y="5219955"/>
            <a:ext cx="1404937" cy="0"/>
          </a:xfrm>
          <a:prstGeom prst="line">
            <a:avLst/>
          </a:prstGeom>
          <a:noFill/>
          <a:ln w="76200">
            <a:solidFill>
              <a:srgbClr val="FF33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130" name="Text Box 242"/>
          <p:cNvSpPr txBox="1">
            <a:spLocks noChangeArrowheads="1"/>
          </p:cNvSpPr>
          <p:nvPr/>
        </p:nvSpPr>
        <p:spPr bwMode="auto">
          <a:xfrm>
            <a:off x="3957638" y="5372355"/>
            <a:ext cx="1150937" cy="461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800" b="1">
                <a:solidFill>
                  <a:srgbClr val="FF3300"/>
                </a:solidFill>
              </a:rPr>
              <a:t>No connection between HDVC mobiles only.</a:t>
            </a:r>
            <a:endParaRPr lang="ja-JP" altLang="en-US" sz="800" b="1">
              <a:solidFill>
                <a:srgbClr val="FF3300"/>
              </a:solidFill>
            </a:endParaRPr>
          </a:p>
        </p:txBody>
      </p:sp>
      <p:sp>
        <p:nvSpPr>
          <p:cNvPr id="131" name="WordArt 245"/>
          <p:cNvSpPr>
            <a:spLocks noChangeArrowheads="1" noChangeShapeType="1" noTextEdit="1"/>
          </p:cNvSpPr>
          <p:nvPr/>
        </p:nvSpPr>
        <p:spPr bwMode="auto">
          <a:xfrm>
            <a:off x="6083663" y="3781626"/>
            <a:ext cx="1158875" cy="22463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ja-JP" sz="600" b="1" kern="10" dirty="0">
                <a:solidFill>
                  <a:srgbClr val="0000FF"/>
                </a:solidFill>
                <a:effectLst>
                  <a:outerShdw dist="45791" dir="2021404" algn="ctr" rotWithShape="0">
                    <a:srgbClr val="B2B2B2">
                      <a:alpha val="79999"/>
                    </a:srgbClr>
                  </a:outerShdw>
                </a:effectLst>
                <a:latin typeface="Arial"/>
                <a:cs typeface="Arial"/>
              </a:rPr>
              <a:t>NAT Traversal Service</a:t>
            </a:r>
            <a:endParaRPr lang="ja-JP" altLang="en-US" sz="600" b="1" kern="10" dirty="0">
              <a:solidFill>
                <a:srgbClr val="0000FF"/>
              </a:solidFill>
              <a:effectLst>
                <a:outerShdw dist="45791" dir="2021404" algn="ctr" rotWithShape="0">
                  <a:srgbClr val="B2B2B2">
                    <a:alpha val="79999"/>
                  </a:srgbClr>
                </a:outerShdw>
              </a:effectLst>
              <a:latin typeface="Arial"/>
              <a:cs typeface="Arial"/>
            </a:endParaRPr>
          </a:p>
        </p:txBody>
      </p:sp>
      <p:sp>
        <p:nvSpPr>
          <p:cNvPr id="132" name="Rectangle 104"/>
          <p:cNvSpPr>
            <a:spLocks noChangeArrowheads="1"/>
          </p:cNvSpPr>
          <p:nvPr/>
        </p:nvSpPr>
        <p:spPr bwMode="auto">
          <a:xfrm>
            <a:off x="3243645" y="2479260"/>
            <a:ext cx="2786062"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latin typeface="Arial" panose="020B0604020202020204" pitchFamily="34" charset="0"/>
                <a:ea typeface="HGP創英角ｺﾞｼｯｸUB" pitchFamily="50" charset="-128"/>
                <a:cs typeface="Arial" panose="020B0604020202020204" pitchFamily="34" charset="0"/>
              </a:rPr>
              <a:t>Multi-Points Connection</a:t>
            </a:r>
            <a:br>
              <a:rPr lang="en-US" altLang="ja-JP" sz="1000" b="1" dirty="0">
                <a:latin typeface="Arial" panose="020B0604020202020204" pitchFamily="34" charset="0"/>
                <a:ea typeface="HGP創英角ｺﾞｼｯｸUB" pitchFamily="50" charset="-128"/>
                <a:cs typeface="Arial" panose="020B0604020202020204" pitchFamily="34" charset="0"/>
              </a:rPr>
            </a:br>
            <a:r>
              <a:rPr lang="en-US" altLang="ja-JP" sz="1000" b="1" dirty="0">
                <a:latin typeface="Arial" panose="020B0604020202020204" pitchFamily="34" charset="0"/>
                <a:ea typeface="HGP創英角ｺﾞｼｯｸUB" pitchFamily="50" charset="-128"/>
                <a:cs typeface="Arial" panose="020B0604020202020204" pitchFamily="34" charset="0"/>
              </a:rPr>
              <a:t>(MPCS)</a:t>
            </a:r>
            <a:endParaRPr lang="ja-JP" altLang="en-US" sz="1000" b="1" dirty="0">
              <a:latin typeface="Arial" panose="020B0604020202020204" pitchFamily="34" charset="0"/>
              <a:ea typeface="HGP創英角ｺﾞｼｯｸUB" pitchFamily="50" charset="-128"/>
              <a:cs typeface="Arial" panose="020B0604020202020204" pitchFamily="34" charset="0"/>
            </a:endParaRPr>
          </a:p>
        </p:txBody>
      </p:sp>
      <p:sp>
        <p:nvSpPr>
          <p:cNvPr id="134" name="Rectangle 107"/>
          <p:cNvSpPr>
            <a:spLocks noChangeArrowheads="1"/>
          </p:cNvSpPr>
          <p:nvPr/>
        </p:nvSpPr>
        <p:spPr bwMode="auto">
          <a:xfrm>
            <a:off x="516330" y="5420535"/>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latin typeface="Arial" panose="020B0604020202020204" pitchFamily="34" charset="0"/>
                <a:ea typeface="HGP創英角ｺﾞｼｯｸUB" pitchFamily="50" charset="-128"/>
                <a:cs typeface="Arial" panose="020B0604020202020204" pitchFamily="34" charset="0"/>
              </a:rPr>
              <a:t>HDVC</a:t>
            </a:r>
          </a:p>
        </p:txBody>
      </p:sp>
      <p:sp>
        <p:nvSpPr>
          <p:cNvPr id="135" name="Rectangle 108"/>
          <p:cNvSpPr>
            <a:spLocks noChangeArrowheads="1"/>
          </p:cNvSpPr>
          <p:nvPr/>
        </p:nvSpPr>
        <p:spPr bwMode="auto">
          <a:xfrm>
            <a:off x="2956430" y="5483182"/>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dirty="0">
                <a:latin typeface="Arial" panose="020B0604020202020204" pitchFamily="34" charset="0"/>
                <a:ea typeface="HGP創英角ｺﾞｼｯｸUB" pitchFamily="50" charset="-128"/>
                <a:cs typeface="Arial" panose="020B0604020202020204" pitchFamily="34" charset="0"/>
              </a:rPr>
              <a:t>HDVC</a:t>
            </a:r>
            <a:br>
              <a:rPr lang="en-US" altLang="ja-JP" sz="1000" b="1" dirty="0">
                <a:latin typeface="Arial" panose="020B0604020202020204" pitchFamily="34" charset="0"/>
                <a:ea typeface="HGP創英角ｺﾞｼｯｸUB" pitchFamily="50" charset="-128"/>
                <a:cs typeface="Arial" panose="020B0604020202020204" pitchFamily="34" charset="0"/>
              </a:rPr>
            </a:br>
            <a:r>
              <a:rPr lang="en-US" altLang="ja-JP" sz="1000" b="1" dirty="0">
                <a:latin typeface="Arial" panose="020B0604020202020204" pitchFamily="34" charset="0"/>
                <a:ea typeface="HGP創英角ｺﾞｼｯｸUB" pitchFamily="50" charset="-128"/>
                <a:cs typeface="Arial" panose="020B0604020202020204" pitchFamily="34" charset="0"/>
              </a:rPr>
              <a:t>mobile</a:t>
            </a:r>
          </a:p>
        </p:txBody>
      </p:sp>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24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 </a:t>
            </a:r>
            <a:r>
              <a:rPr lang="en-US" altLang="ja-JP" sz="1800" kern="0" dirty="0" smtClean="0">
                <a:latin typeface="Arial Black" panose="020B0A04020102020204" pitchFamily="34" charset="0"/>
              </a:rPr>
              <a:t>(Others)</a:t>
            </a:r>
            <a:endParaRPr lang="de-DE" altLang="ja-JP" sz="1050" kern="0" dirty="0" smtClean="0">
              <a:latin typeface="Arial Black" panose="020B0A04020102020204" pitchFamily="34" charset="0"/>
            </a:endParaRPr>
          </a:p>
        </p:txBody>
      </p:sp>
      <p:sp>
        <p:nvSpPr>
          <p:cNvPr id="4" name="テキスト ボックス 62"/>
          <p:cNvSpPr txBox="1">
            <a:spLocks noChangeArrowheads="1"/>
          </p:cNvSpPr>
          <p:nvPr/>
        </p:nvSpPr>
        <p:spPr bwMode="auto">
          <a:xfrm>
            <a:off x="323850" y="865305"/>
            <a:ext cx="8294688" cy="3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698" tIns="41849" rIns="83698" bIns="41849">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buFont typeface="Wingdings" panose="05000000000000000000" pitchFamily="2" charset="2"/>
              <a:buChar char="n"/>
            </a:pPr>
            <a:r>
              <a:rPr lang="en-US" altLang="ja-JP" sz="1600" b="1" dirty="0">
                <a:ea typeface="HGP創英角ｺﾞｼｯｸUB" pitchFamily="50" charset="-128"/>
              </a:rPr>
              <a:t>Other </a:t>
            </a:r>
            <a:r>
              <a:rPr lang="en-US" altLang="ja-JP" sz="1600" b="1" dirty="0" smtClean="0">
                <a:ea typeface="HGP創英角ｺﾞｼｯｸUB" pitchFamily="50" charset="-128"/>
              </a:rPr>
              <a:t>features </a:t>
            </a:r>
            <a:r>
              <a:rPr lang="en-US" altLang="ja-JP" sz="1600" b="1" dirty="0">
                <a:ea typeface="HGP創英角ｺﾞｼｯｸUB" pitchFamily="50" charset="-128"/>
              </a:rPr>
              <a:t>for Multi-Points Connection System (MPCS) are described below.</a:t>
            </a:r>
            <a:endParaRPr lang="ja-JP" altLang="en-US" sz="1600" b="1" dirty="0">
              <a:ea typeface="HGP創英角ｺﾞｼｯｸUB" pitchFamily="50" charset="-128"/>
            </a:endParaRPr>
          </a:p>
        </p:txBody>
      </p:sp>
      <p:sp>
        <p:nvSpPr>
          <p:cNvPr id="6" name="Text Box 5"/>
          <p:cNvSpPr txBox="1">
            <a:spLocks noChangeArrowheads="1"/>
          </p:cNvSpPr>
          <p:nvPr/>
        </p:nvSpPr>
        <p:spPr bwMode="auto">
          <a:xfrm>
            <a:off x="303094" y="1359670"/>
            <a:ext cx="8598633" cy="487056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93663" indent="-93663" eaLnBrk="0" hangingPunct="0">
              <a:defRPr kumimoji="1">
                <a:solidFill>
                  <a:schemeClr val="tx1"/>
                </a:solidFill>
                <a:latin typeface="Arial" charset="0"/>
                <a:ea typeface="ＭＳ Ｐゴシック" pitchFamily="50" charset="-128"/>
              </a:defRPr>
            </a:lvl1pPr>
            <a:lvl2pPr eaLnBrk="0" hangingPunct="0">
              <a:defRPr kumimoji="1">
                <a:solidFill>
                  <a:schemeClr val="tx1"/>
                </a:solidFill>
                <a:latin typeface="Arial" charset="0"/>
                <a:ea typeface="ＭＳ Ｐゴシック" pitchFamily="50" charset="-128"/>
              </a:defRPr>
            </a:lvl2pPr>
            <a:lvl3pPr eaLnBrk="0" hangingPunct="0">
              <a:defRPr kumimoji="1">
                <a:solidFill>
                  <a:schemeClr val="tx1"/>
                </a:solidFill>
                <a:latin typeface="Arial" charset="0"/>
                <a:ea typeface="ＭＳ Ｐゴシック" pitchFamily="50" charset="-128"/>
              </a:defRPr>
            </a:lvl3pPr>
            <a:lvl4pPr eaLnBrk="0" hangingPunct="0">
              <a:defRPr kumimoji="1">
                <a:solidFill>
                  <a:schemeClr val="tx1"/>
                </a:solidFill>
                <a:latin typeface="Arial" charset="0"/>
                <a:ea typeface="ＭＳ Ｐゴシック" pitchFamily="50" charset="-128"/>
              </a:defRPr>
            </a:lvl4pPr>
            <a:lvl5pPr eaLnBrk="0" hangingPunct="0">
              <a:defRPr kumimoji="1">
                <a:solidFill>
                  <a:schemeClr val="tx1"/>
                </a:solidFill>
                <a:latin typeface="Arial" charset="0"/>
                <a:ea typeface="ＭＳ Ｐゴシック" pitchFamily="50" charset="-128"/>
              </a:defRPr>
            </a:lvl5pPr>
            <a:lvl6pPr eaLnBrk="0" fontAlgn="base" hangingPunct="0">
              <a:spcBef>
                <a:spcPct val="0"/>
              </a:spcBef>
              <a:spcAft>
                <a:spcPct val="0"/>
              </a:spcAft>
              <a:defRPr kumimoji="1">
                <a:solidFill>
                  <a:schemeClr val="tx1"/>
                </a:solidFill>
                <a:latin typeface="Arial" charset="0"/>
                <a:ea typeface="ＭＳ Ｐゴシック" pitchFamily="50" charset="-128"/>
              </a:defRPr>
            </a:lvl6pPr>
            <a:lvl7pPr eaLnBrk="0" fontAlgn="base" hangingPunct="0">
              <a:spcBef>
                <a:spcPct val="0"/>
              </a:spcBef>
              <a:spcAft>
                <a:spcPct val="0"/>
              </a:spcAft>
              <a:defRPr kumimoji="1">
                <a:solidFill>
                  <a:schemeClr val="tx1"/>
                </a:solidFill>
                <a:latin typeface="Arial" charset="0"/>
                <a:ea typeface="ＭＳ Ｐゴシック" pitchFamily="50" charset="-128"/>
              </a:defRPr>
            </a:lvl7pPr>
            <a:lvl8pPr eaLnBrk="0" fontAlgn="base" hangingPunct="0">
              <a:spcBef>
                <a:spcPct val="0"/>
              </a:spcBef>
              <a:spcAft>
                <a:spcPct val="0"/>
              </a:spcAft>
              <a:defRPr kumimoji="1">
                <a:solidFill>
                  <a:schemeClr val="tx1"/>
                </a:solidFill>
                <a:latin typeface="Arial" charset="0"/>
                <a:ea typeface="ＭＳ Ｐゴシック" pitchFamily="50" charset="-128"/>
              </a:defRPr>
            </a:lvl8pPr>
            <a:lvl9pP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lnSpc>
                <a:spcPct val="150000"/>
              </a:lnSpc>
              <a:buFont typeface="Wingdings" pitchFamily="2" charset="2"/>
              <a:buChar char="n"/>
              <a:defRPr/>
            </a:pPr>
            <a:r>
              <a:rPr lang="en-US" altLang="ja-JP" sz="1600" b="1" u="sng" dirty="0" smtClean="0">
                <a:solidFill>
                  <a:srgbClr val="0000CC"/>
                </a:solidFill>
                <a:ea typeface="HGP創英角ｺﾞｼｯｸUB" pitchFamily="50" charset="-128"/>
              </a:rPr>
              <a:t> Ad-hoc mode dial out function by remote control operation</a:t>
            </a:r>
            <a:endParaRPr lang="en-US" altLang="ja-JP" sz="1600" b="1" dirty="0">
              <a:ea typeface="HGP創英角ｺﾞｼｯｸUB" pitchFamily="50" charset="-128"/>
            </a:endParaRPr>
          </a:p>
          <a:p>
            <a:pPr marL="0" indent="0" eaLnBrk="1" hangingPunct="1">
              <a:defRPr/>
            </a:pPr>
            <a:r>
              <a:rPr lang="en-US" altLang="ja-JP" sz="1400" b="1" dirty="0" smtClean="0">
                <a:ea typeface="HGP創英角ｺﾞｼｯｸUB" pitchFamily="50" charset="-128"/>
              </a:rPr>
              <a:t>Once a moderator calls into MPCS meeting room, he/she can dial out to pre-assigned profile members (max. 10 profiles) by remote control operation. At the end of the conference, he/she also can have all members disconnected by remote control operation.</a:t>
            </a:r>
            <a:r>
              <a:rPr lang="ja-JP" altLang="en-US" sz="1400" b="1" dirty="0" smtClean="0">
                <a:ea typeface="HGP創英角ｺﾞｼｯｸUB" pitchFamily="50" charset="-128"/>
              </a:rPr>
              <a:t> </a:t>
            </a:r>
          </a:p>
          <a:p>
            <a:pPr marL="0" indent="0" eaLnBrk="1" hangingPunct="1">
              <a:defRPr/>
            </a:pPr>
            <a:endParaRPr lang="en-US" altLang="ja-JP" sz="1400" b="1" dirty="0" smtClean="0">
              <a:ea typeface="HGP創英角ｺﾞｼｯｸUB" pitchFamily="50" charset="-128"/>
            </a:endParaRPr>
          </a:p>
          <a:p>
            <a:pPr marL="0" indent="0" eaLnBrk="1" hangingPunct="1">
              <a:defRPr/>
            </a:pPr>
            <a:r>
              <a:rPr lang="en-US" altLang="ja-JP" sz="1200" b="1" dirty="0" smtClean="0">
                <a:ea typeface="HGP創英角ｺﾞｼｯｸUB" pitchFamily="50" charset="-128"/>
              </a:rPr>
              <a:t>&lt;Operation&gt;</a:t>
            </a:r>
          </a:p>
          <a:p>
            <a:pPr marL="285750" indent="-285750" eaLnBrk="1" hangingPunct="1">
              <a:buFont typeface="Wingdings" panose="05000000000000000000" pitchFamily="2" charset="2"/>
              <a:buChar char="l"/>
              <a:defRPr/>
            </a:pPr>
            <a:r>
              <a:rPr lang="en-US" altLang="ja-JP" sz="1200" b="1" dirty="0" smtClean="0">
                <a:ea typeface="HGP創英角ｺﾞｼｯｸUB" pitchFamily="50" charset="-128"/>
              </a:rPr>
              <a:t>Dial out : While a moderator is connected to MPCS, dial #101</a:t>
            </a:r>
            <a:r>
              <a:rPr lang="ja-JP" altLang="en-US" sz="1200" b="1" dirty="0" smtClean="0">
                <a:ea typeface="HGP創英角ｺﾞｼｯｸUB" pitchFamily="50" charset="-128"/>
              </a:rPr>
              <a:t>～</a:t>
            </a:r>
            <a:r>
              <a:rPr lang="en-US" altLang="ja-JP" sz="1200" b="1" dirty="0" smtClean="0">
                <a:ea typeface="HGP創英角ｺﾞｼｯｸUB" pitchFamily="50" charset="-128"/>
              </a:rPr>
              <a:t>110 from a remote controller.</a:t>
            </a:r>
            <a:endParaRPr lang="en-US" altLang="ja-JP" sz="1200" b="1" dirty="0">
              <a:ea typeface="HGP創英角ｺﾞｼｯｸUB" pitchFamily="50" charset="-128"/>
            </a:endParaRPr>
          </a:p>
          <a:p>
            <a:pPr marL="285750" indent="-285750" eaLnBrk="1" hangingPunct="1">
              <a:buFont typeface="Wingdings" panose="05000000000000000000" pitchFamily="2" charset="2"/>
              <a:buChar char="l"/>
              <a:defRPr/>
            </a:pPr>
            <a:r>
              <a:rPr lang="en-US" altLang="ja-JP" sz="1200" b="1" dirty="0" smtClean="0">
                <a:ea typeface="HGP創英角ｺﾞｼｯｸUB" pitchFamily="50" charset="-128"/>
              </a:rPr>
              <a:t>Disconnect : a moderator to dial #199 from a remote controller.</a:t>
            </a:r>
            <a:r>
              <a:rPr lang="ja-JP" altLang="en-US" sz="1200" b="1" dirty="0" smtClean="0">
                <a:ea typeface="HGP創英角ｺﾞｼｯｸUB" pitchFamily="50" charset="-128"/>
              </a:rPr>
              <a:t> </a:t>
            </a:r>
          </a:p>
          <a:p>
            <a:pPr eaLnBrk="1" hangingPunct="1">
              <a:defRPr/>
            </a:pPr>
            <a:r>
              <a:rPr lang="en-US" altLang="ja-JP" sz="1000" b="1" dirty="0">
                <a:latin typeface="Arial" panose="020B0604020202020204" pitchFamily="34" charset="0"/>
                <a:ea typeface="HGP創英角ｺﾞｼｯｸUB" pitchFamily="50" charset="-128"/>
                <a:cs typeface="Arial" panose="020B0604020202020204" pitchFamily="34" charset="0"/>
              </a:rPr>
              <a:t>	 </a:t>
            </a:r>
            <a:r>
              <a:rPr lang="en-US" altLang="ja-JP" sz="1000" b="1" dirty="0" smtClean="0">
                <a:latin typeface="Arial" panose="020B0604020202020204" pitchFamily="34" charset="0"/>
                <a:ea typeface="HGP創英角ｺﾞｼｯｸUB" pitchFamily="50" charset="-128"/>
                <a:cs typeface="Arial" panose="020B0604020202020204" pitchFamily="34" charset="0"/>
              </a:rPr>
              <a:t>     </a:t>
            </a:r>
            <a:r>
              <a:rPr lang="en-US" altLang="ja-JP" sz="1000" b="1" dirty="0" smtClean="0">
                <a:solidFill>
                  <a:srgbClr val="FF0000"/>
                </a:solidFill>
                <a:latin typeface="Arial" panose="020B0604020202020204" pitchFamily="34" charset="0"/>
                <a:ea typeface="HGP創英角ｺﾞｼｯｸUB" pitchFamily="50" charset="-128"/>
                <a:cs typeface="Arial" panose="020B0604020202020204" pitchFamily="34" charset="0"/>
              </a:rPr>
              <a:t>Note : </a:t>
            </a:r>
            <a:r>
              <a:rPr lang="en-US" altLang="ja-JP" sz="1000" dirty="0" smtClean="0">
                <a:latin typeface="Arial" panose="020B0604020202020204" pitchFamily="34" charset="0"/>
                <a:ea typeface="HGP創英角ｺﾞｼｯｸUB" pitchFamily="50" charset="-128"/>
                <a:cs typeface="Arial" panose="020B0604020202020204" pitchFamily="34" charset="0"/>
              </a:rPr>
              <a:t>It is required to pre-assign attendee’s IP address in the MPCS profiles. (#101-#110, max.10 profiles)</a:t>
            </a:r>
          </a:p>
          <a:p>
            <a:pPr eaLnBrk="1" hangingPunct="1">
              <a:defRPr/>
            </a:pPr>
            <a:r>
              <a:rPr lang="en-US" altLang="ja-JP" sz="1000" b="1" dirty="0">
                <a:latin typeface="Arial" panose="020B0604020202020204" pitchFamily="34" charset="0"/>
                <a:ea typeface="HGP創英角ｺﾞｼｯｸUB" pitchFamily="50" charset="-128"/>
                <a:cs typeface="Arial" panose="020B0604020202020204" pitchFamily="34" charset="0"/>
              </a:rPr>
              <a:t>	</a:t>
            </a:r>
            <a:r>
              <a:rPr lang="en-US" altLang="ja-JP" sz="1000" b="1" dirty="0" smtClean="0">
                <a:latin typeface="Arial" panose="020B0604020202020204" pitchFamily="34" charset="0"/>
                <a:ea typeface="HGP創英角ｺﾞｼｯｸUB" pitchFamily="50" charset="-128"/>
                <a:cs typeface="Arial" panose="020B0604020202020204" pitchFamily="34" charset="0"/>
              </a:rPr>
              <a:t>      </a:t>
            </a:r>
            <a:r>
              <a:rPr lang="en-US" altLang="ja-JP" sz="1000" b="1" dirty="0" smtClean="0">
                <a:solidFill>
                  <a:srgbClr val="FF0000"/>
                </a:solidFill>
                <a:latin typeface="Arial" panose="020B0604020202020204" pitchFamily="34" charset="0"/>
                <a:ea typeface="HGP創英角ｺﾞｼｯｸUB" pitchFamily="50" charset="-128"/>
                <a:cs typeface="Arial" panose="020B0604020202020204" pitchFamily="34" charset="0"/>
              </a:rPr>
              <a:t>Note : </a:t>
            </a:r>
            <a:r>
              <a:rPr lang="en-US" altLang="ja-JP" sz="1000" dirty="0" smtClean="0">
                <a:latin typeface="Arial" panose="020B0604020202020204" pitchFamily="34" charset="0"/>
                <a:ea typeface="HGP創英角ｺﾞｼｯｸUB" pitchFamily="50" charset="-128"/>
                <a:cs typeface="Arial" panose="020B0604020202020204" pitchFamily="34" charset="0"/>
              </a:rPr>
              <a:t>It is possible to re-access same profile number in case that there is  any un-answered attendees.</a:t>
            </a:r>
          </a:p>
          <a:p>
            <a:pPr eaLnBrk="1" hangingPunct="1">
              <a:defRPr/>
            </a:pPr>
            <a:r>
              <a:rPr lang="en-US" altLang="ja-JP" sz="1000" b="1" dirty="0">
                <a:latin typeface="Arial" panose="020B0604020202020204" pitchFamily="34" charset="0"/>
                <a:ea typeface="HGP創英角ｺﾞｼｯｸUB" pitchFamily="50" charset="-128"/>
                <a:cs typeface="Arial" panose="020B0604020202020204" pitchFamily="34" charset="0"/>
              </a:rPr>
              <a:t>	</a:t>
            </a:r>
            <a:r>
              <a:rPr lang="en-US" altLang="ja-JP" sz="1000" b="1" dirty="0" smtClean="0">
                <a:latin typeface="Arial" panose="020B0604020202020204" pitchFamily="34" charset="0"/>
                <a:ea typeface="HGP創英角ｺﾞｼｯｸUB" pitchFamily="50" charset="-128"/>
                <a:cs typeface="Arial" panose="020B0604020202020204" pitchFamily="34" charset="0"/>
              </a:rPr>
              <a:t>      </a:t>
            </a:r>
            <a:r>
              <a:rPr lang="en-US" altLang="ja-JP" sz="1000" b="1" dirty="0" smtClean="0">
                <a:solidFill>
                  <a:srgbClr val="FF0000"/>
                </a:solidFill>
                <a:latin typeface="Arial" panose="020B0604020202020204" pitchFamily="34" charset="0"/>
                <a:ea typeface="HGP創英角ｺﾞｼｯｸUB" pitchFamily="50" charset="-128"/>
                <a:cs typeface="Arial" panose="020B0604020202020204" pitchFamily="34" charset="0"/>
              </a:rPr>
              <a:t>Note : </a:t>
            </a:r>
            <a:r>
              <a:rPr lang="en-US" altLang="ja-JP" sz="1000" dirty="0" smtClean="0">
                <a:latin typeface="Arial" panose="020B0604020202020204" pitchFamily="34" charset="0"/>
                <a:ea typeface="HGP創英角ｺﾞｼｯｸUB" pitchFamily="50" charset="-128"/>
                <a:cs typeface="Arial" panose="020B0604020202020204" pitchFamily="34" charset="0"/>
              </a:rPr>
              <a:t>Even after a meeting starts by Web console operation, this function will be available.</a:t>
            </a:r>
            <a:endParaRPr lang="en-US" altLang="ja-JP" sz="1000" dirty="0">
              <a:latin typeface="Arial" panose="020B0604020202020204" pitchFamily="34" charset="0"/>
              <a:ea typeface="HGP創英角ｺﾞｼｯｸUB" pitchFamily="50" charset="-128"/>
              <a:cs typeface="Arial" panose="020B0604020202020204" pitchFamily="34" charset="0"/>
            </a:endParaRPr>
          </a:p>
          <a:p>
            <a:pPr eaLnBrk="1" hangingPunct="1">
              <a:defRPr/>
            </a:pPr>
            <a:r>
              <a:rPr lang="en-US" altLang="ja-JP" sz="1000" b="1" dirty="0" smtClean="0">
                <a:latin typeface="Arial" panose="020B0604020202020204" pitchFamily="34" charset="0"/>
                <a:ea typeface="HGP創英角ｺﾞｼｯｸUB" pitchFamily="50" charset="-128"/>
                <a:cs typeface="Arial" panose="020B0604020202020204" pitchFamily="34" charset="0"/>
              </a:rPr>
              <a:t>	      </a:t>
            </a:r>
            <a:r>
              <a:rPr lang="en-US" altLang="ja-JP" sz="1000" b="1" dirty="0" smtClean="0">
                <a:solidFill>
                  <a:srgbClr val="FF0000"/>
                </a:solidFill>
                <a:latin typeface="Arial" panose="020B0604020202020204" pitchFamily="34" charset="0"/>
                <a:ea typeface="HGP創英角ｺﾞｼｯｸUB" pitchFamily="50" charset="-128"/>
                <a:cs typeface="Arial" panose="020B0604020202020204" pitchFamily="34" charset="0"/>
              </a:rPr>
              <a:t>Note : </a:t>
            </a:r>
            <a:r>
              <a:rPr lang="en-US" altLang="ja-JP" sz="1000" dirty="0" smtClean="0">
                <a:latin typeface="Arial" panose="020B0604020202020204" pitchFamily="34" charset="0"/>
                <a:ea typeface="HGP創英角ｺﾞｼｯｸUB" pitchFamily="50" charset="-128"/>
                <a:cs typeface="Arial" panose="020B0604020202020204" pitchFamily="34" charset="0"/>
              </a:rPr>
              <a:t>The profile numbers #101-#110 (max.10 profiles) can be accessed either by Web console or ad-hoc mode calling out function.</a:t>
            </a:r>
          </a:p>
          <a:p>
            <a:pPr eaLnBrk="1" hangingPunct="1">
              <a:lnSpc>
                <a:spcPct val="150000"/>
              </a:lnSpc>
              <a:defRPr/>
            </a:pPr>
            <a:endParaRPr lang="ja-JP" altLang="en-US" sz="700" b="1" dirty="0" smtClean="0">
              <a:ea typeface="HGP創英角ｺﾞｼｯｸUB" pitchFamily="50" charset="-128"/>
            </a:endParaRPr>
          </a:p>
          <a:p>
            <a:pPr eaLnBrk="1" hangingPunct="1">
              <a:lnSpc>
                <a:spcPct val="150000"/>
              </a:lnSpc>
              <a:buFont typeface="Wingdings" pitchFamily="2" charset="2"/>
              <a:buChar char="n"/>
              <a:defRPr/>
            </a:pPr>
            <a:r>
              <a:rPr lang="en-US" altLang="ja-JP" sz="1600" b="1" u="sng" dirty="0" smtClean="0">
                <a:solidFill>
                  <a:srgbClr val="0000CC"/>
                </a:solidFill>
                <a:ea typeface="HGP創英角ｺﾞｼｯｸUB" pitchFamily="50" charset="-128"/>
              </a:rPr>
              <a:t> Encryption function during meetings</a:t>
            </a:r>
            <a:endParaRPr lang="en-US" altLang="ja-JP" sz="1600" b="1" dirty="0" smtClean="0">
              <a:solidFill>
                <a:srgbClr val="0000CC"/>
              </a:solidFill>
              <a:ea typeface="HGP創英角ｺﾞｼｯｸUB" pitchFamily="50" charset="-128"/>
            </a:endParaRPr>
          </a:p>
          <a:p>
            <a:pPr eaLnBrk="1" hangingPunct="1">
              <a:defRPr/>
            </a:pPr>
            <a:r>
              <a:rPr lang="en-US" altLang="ja-JP" sz="1400" b="1" dirty="0" smtClean="0">
                <a:ea typeface="HGP創英角ｺﾞｼｯｸUB" pitchFamily="50" charset="-128"/>
              </a:rPr>
              <a:t>Encryption key can be set-up to prevent any un-authorized attendees join the meeting.</a:t>
            </a:r>
          </a:p>
          <a:p>
            <a:pPr eaLnBrk="1" hangingPunct="1">
              <a:defRPr/>
            </a:pPr>
            <a:r>
              <a:rPr lang="en-US" altLang="ja-JP" sz="1400" b="1" dirty="0" smtClean="0">
                <a:ea typeface="HGP創英角ｺﾞｼｯｸUB" pitchFamily="50" charset="-128"/>
              </a:rPr>
              <a:t>Only when the encryption key matches to the one on MPCS, HDVC or HDVC mobile terminals can</a:t>
            </a:r>
          </a:p>
          <a:p>
            <a:pPr eaLnBrk="1" hangingPunct="1">
              <a:defRPr/>
            </a:pPr>
            <a:r>
              <a:rPr lang="en-US" altLang="ja-JP" sz="1400" b="1" dirty="0" smtClean="0">
                <a:ea typeface="HGP創英角ｺﾞｼｯｸUB" pitchFamily="50" charset="-128"/>
              </a:rPr>
              <a:t>be connect. </a:t>
            </a:r>
          </a:p>
          <a:p>
            <a:pPr eaLnBrk="1" hangingPunct="1">
              <a:defRPr/>
            </a:pPr>
            <a:r>
              <a:rPr lang="en-US" altLang="ja-JP" sz="1400" b="1" dirty="0" smtClean="0">
                <a:ea typeface="HGP創英角ｺﾞｼｯｸUB" pitchFamily="50" charset="-128"/>
              </a:rPr>
              <a:t>This will be useful to secure security both for Intranet/VPN connection and for Internet connection.</a:t>
            </a:r>
          </a:p>
          <a:p>
            <a:pPr eaLnBrk="1" hangingPunct="1">
              <a:lnSpc>
                <a:spcPct val="150000"/>
              </a:lnSpc>
              <a:defRPr/>
            </a:pPr>
            <a:endParaRPr lang="en-US" altLang="ja-JP" sz="800" b="1" dirty="0" smtClean="0">
              <a:ea typeface="HGP創英角ｺﾞｼｯｸUB" pitchFamily="50" charset="-128"/>
            </a:endParaRPr>
          </a:p>
          <a:p>
            <a:pPr eaLnBrk="1" hangingPunct="1">
              <a:lnSpc>
                <a:spcPct val="150000"/>
              </a:lnSpc>
              <a:buFont typeface="Wingdings" pitchFamily="2" charset="2"/>
              <a:buChar char="n"/>
              <a:defRPr/>
            </a:pPr>
            <a:r>
              <a:rPr lang="en-US" altLang="ja-JP" sz="1600" b="1" u="sng" dirty="0" smtClean="0">
                <a:solidFill>
                  <a:srgbClr val="0000CC"/>
                </a:solidFill>
                <a:ea typeface="HGP創英角ｺﾞｼｯｸUB" pitchFamily="50" charset="-128"/>
              </a:rPr>
              <a:t> Ad-hoc mode automatic start function</a:t>
            </a:r>
            <a:endParaRPr lang="en-US" altLang="ja-JP" sz="1600" b="1" dirty="0" smtClean="0">
              <a:solidFill>
                <a:srgbClr val="0000CC"/>
              </a:solidFill>
              <a:ea typeface="HGP創英角ｺﾞｼｯｸUB" pitchFamily="50" charset="-128"/>
            </a:endParaRPr>
          </a:p>
          <a:p>
            <a:pPr eaLnBrk="1" hangingPunct="1">
              <a:defRPr/>
            </a:pPr>
            <a:r>
              <a:rPr lang="en-US" altLang="ja-JP" sz="1400" b="1" dirty="0" smtClean="0">
                <a:ea typeface="HGP創英角ｺﾞｼｯｸUB" pitchFamily="50" charset="-128"/>
              </a:rPr>
              <a:t>It is possible to set Ad-hoc mode automatic start mode, which is MPCS to be at Ad-hoc mode </a:t>
            </a:r>
          </a:p>
          <a:p>
            <a:pPr eaLnBrk="1" hangingPunct="1">
              <a:defRPr/>
            </a:pPr>
            <a:r>
              <a:rPr lang="en-US" altLang="ja-JP" sz="1400" b="1" dirty="0" smtClean="0">
                <a:ea typeface="HGP創英角ｺﾞｼｯｸUB" pitchFamily="50" charset="-128"/>
              </a:rPr>
              <a:t>when MPCS is booted up or re-started. This is useful when MPCS re-started right after power failure.</a:t>
            </a:r>
            <a:endParaRPr lang="ja-JP" altLang="en-US" sz="1400" b="1" dirty="0" smtClean="0">
              <a:ea typeface="HGP創英角ｺﾞｼｯｸUB" pitchFamily="50" charset="-128"/>
            </a:endParaRPr>
          </a:p>
        </p:txBody>
      </p:sp>
      <p:cxnSp>
        <p:nvCxnSpPr>
          <p:cNvPr id="3" name="直線コネクタ 2"/>
          <p:cNvCxnSpPr/>
          <p:nvPr/>
        </p:nvCxnSpPr>
        <p:spPr bwMode="auto">
          <a:xfrm>
            <a:off x="390769" y="1328410"/>
            <a:ext cx="8432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71164375"/>
      </p:ext>
    </p:extLst>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Text Box 4"/>
          <p:cNvSpPr txBox="1">
            <a:spLocks noChangeArrowheads="1"/>
          </p:cNvSpPr>
          <p:nvPr/>
        </p:nvSpPr>
        <p:spPr bwMode="auto">
          <a:xfrm>
            <a:off x="312743" y="891813"/>
            <a:ext cx="8513762" cy="49090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3663" indent="-93663" eaLnBrk="0" hangingPunct="0">
              <a:defRPr kumimoji="1">
                <a:solidFill>
                  <a:schemeClr val="tx1"/>
                </a:solidFill>
                <a:latin typeface="Arial" charset="0"/>
                <a:ea typeface="ＭＳ Ｐゴシック" pitchFamily="50" charset="-128"/>
              </a:defRPr>
            </a:lvl1pPr>
            <a:lvl2pPr eaLnBrk="0" hangingPunct="0">
              <a:defRPr kumimoji="1">
                <a:solidFill>
                  <a:schemeClr val="tx1"/>
                </a:solidFill>
                <a:latin typeface="Arial" charset="0"/>
                <a:ea typeface="ＭＳ Ｐゴシック" pitchFamily="50" charset="-128"/>
              </a:defRPr>
            </a:lvl2pPr>
            <a:lvl3pPr eaLnBrk="0" hangingPunct="0">
              <a:defRPr kumimoji="1">
                <a:solidFill>
                  <a:schemeClr val="tx1"/>
                </a:solidFill>
                <a:latin typeface="Arial" charset="0"/>
                <a:ea typeface="ＭＳ Ｐゴシック" pitchFamily="50" charset="-128"/>
              </a:defRPr>
            </a:lvl3pPr>
            <a:lvl4pPr eaLnBrk="0" hangingPunct="0">
              <a:defRPr kumimoji="1">
                <a:solidFill>
                  <a:schemeClr val="tx1"/>
                </a:solidFill>
                <a:latin typeface="Arial" charset="0"/>
                <a:ea typeface="ＭＳ Ｐゴシック" pitchFamily="50" charset="-128"/>
              </a:defRPr>
            </a:lvl4pPr>
            <a:lvl5pPr eaLnBrk="0" hangingPunct="0">
              <a:defRPr kumimoji="1">
                <a:solidFill>
                  <a:schemeClr val="tx1"/>
                </a:solidFill>
                <a:latin typeface="Arial" charset="0"/>
                <a:ea typeface="ＭＳ Ｐゴシック" pitchFamily="50" charset="-128"/>
              </a:defRPr>
            </a:lvl5pPr>
            <a:lvl6pPr eaLnBrk="0" fontAlgn="base" hangingPunct="0">
              <a:spcBef>
                <a:spcPct val="0"/>
              </a:spcBef>
              <a:spcAft>
                <a:spcPct val="0"/>
              </a:spcAft>
              <a:defRPr kumimoji="1">
                <a:solidFill>
                  <a:schemeClr val="tx1"/>
                </a:solidFill>
                <a:latin typeface="Arial" charset="0"/>
                <a:ea typeface="ＭＳ Ｐゴシック" pitchFamily="50" charset="-128"/>
              </a:defRPr>
            </a:lvl6pPr>
            <a:lvl7pPr eaLnBrk="0" fontAlgn="base" hangingPunct="0">
              <a:spcBef>
                <a:spcPct val="0"/>
              </a:spcBef>
              <a:spcAft>
                <a:spcPct val="0"/>
              </a:spcAft>
              <a:defRPr kumimoji="1">
                <a:solidFill>
                  <a:schemeClr val="tx1"/>
                </a:solidFill>
                <a:latin typeface="Arial" charset="0"/>
                <a:ea typeface="ＭＳ Ｐゴシック" pitchFamily="50" charset="-128"/>
              </a:defRPr>
            </a:lvl7pPr>
            <a:lvl8pPr eaLnBrk="0" fontAlgn="base" hangingPunct="0">
              <a:spcBef>
                <a:spcPct val="0"/>
              </a:spcBef>
              <a:spcAft>
                <a:spcPct val="0"/>
              </a:spcAft>
              <a:defRPr kumimoji="1">
                <a:solidFill>
                  <a:schemeClr val="tx1"/>
                </a:solidFill>
                <a:latin typeface="Arial" charset="0"/>
                <a:ea typeface="ＭＳ Ｐゴシック" pitchFamily="50" charset="-128"/>
              </a:defRPr>
            </a:lvl8pPr>
            <a:lvl9pP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buFont typeface="Wingdings" pitchFamily="2" charset="2"/>
              <a:buChar char="n"/>
              <a:defRPr/>
            </a:pPr>
            <a:r>
              <a:rPr lang="en-US" altLang="ja-JP" sz="1600" b="1" u="sng" dirty="0" smtClean="0">
                <a:solidFill>
                  <a:srgbClr val="0000FF"/>
                </a:solidFill>
                <a:ea typeface="HGP創英角ｺﾞｼｯｸUB" pitchFamily="50" charset="-128"/>
              </a:rPr>
              <a:t> Max. number of registration members in one profile</a:t>
            </a:r>
            <a:endParaRPr lang="en-US" altLang="ja-JP" sz="1600" b="1" dirty="0">
              <a:ea typeface="HGP創英角ｺﾞｼｯｸUB" pitchFamily="50" charset="-128"/>
            </a:endParaRPr>
          </a:p>
          <a:p>
            <a:pPr marL="0" indent="0" eaLnBrk="1" hangingPunct="1">
              <a:defRPr/>
            </a:pPr>
            <a:r>
              <a:rPr lang="en-US" altLang="ja-JP" sz="1400" b="1" dirty="0" smtClean="0">
                <a:ea typeface="HGP創英角ｺﾞｼｯｸUB" pitchFamily="50" charset="-128"/>
              </a:rPr>
              <a:t>Both for normal mode and for ad-hoc mode, max. number of registration members is expanded from 16 members to </a:t>
            </a:r>
            <a:r>
              <a:rPr lang="en-US" altLang="ja-JP" sz="1400" b="1" dirty="0" smtClean="0">
                <a:solidFill>
                  <a:srgbClr val="FF0000"/>
                </a:solidFill>
                <a:ea typeface="HGP創英角ｺﾞｼｯｸUB" pitchFamily="50" charset="-128"/>
              </a:rPr>
              <a:t>32</a:t>
            </a:r>
            <a:r>
              <a:rPr lang="en-US" altLang="ja-JP" sz="1400" b="1" dirty="0" smtClean="0">
                <a:ea typeface="HGP創英角ｺﾞｼｯｸUB" pitchFamily="50" charset="-128"/>
              </a:rPr>
              <a:t> members.</a:t>
            </a:r>
            <a:r>
              <a:rPr lang="ja-JP" altLang="en-US" sz="1400" b="1" dirty="0" smtClean="0">
                <a:ea typeface="HGP創英角ｺﾞｼｯｸUB" pitchFamily="50" charset="-128"/>
              </a:rPr>
              <a:t> </a:t>
            </a:r>
            <a:br>
              <a:rPr lang="ja-JP" altLang="en-US" sz="1400" b="1" dirty="0" smtClean="0">
                <a:ea typeface="HGP創英角ｺﾞｼｯｸUB" pitchFamily="50" charset="-128"/>
              </a:rPr>
            </a:br>
            <a:r>
              <a:rPr lang="en-US" altLang="ja-JP" sz="1400" b="1" dirty="0" smtClean="0">
                <a:ea typeface="HGP創英角ｺﾞｼｯｸUB" pitchFamily="50" charset="-128"/>
              </a:rPr>
              <a:t>At the ad-hoc mode calling out from profile, priority to dial will be from top to the bottom, or to the max. number of connection assigned by MPCS license.</a:t>
            </a:r>
          </a:p>
          <a:p>
            <a:pPr eaLnBrk="1" hangingPunct="1">
              <a:defRPr/>
            </a:pPr>
            <a:endParaRPr lang="ja-JP" altLang="en-US" sz="700" b="1" dirty="0" smtClean="0">
              <a:ea typeface="HGP創英角ｺﾞｼｯｸUB" pitchFamily="50" charset="-128"/>
            </a:endParaRPr>
          </a:p>
          <a:p>
            <a:pPr eaLnBrk="1" hangingPunct="1">
              <a:buFont typeface="Wingdings" pitchFamily="2" charset="2"/>
              <a:buChar char="n"/>
              <a:defRPr/>
            </a:pPr>
            <a:r>
              <a:rPr lang="en-US" altLang="ja-JP" sz="1600" b="1" u="sng" dirty="0" smtClean="0">
                <a:solidFill>
                  <a:srgbClr val="0000FF"/>
                </a:solidFill>
                <a:ea typeface="HGP創英角ｺﾞｼｯｸUB" pitchFamily="50" charset="-128"/>
              </a:rPr>
              <a:t> Traffic display function</a:t>
            </a:r>
            <a:endParaRPr lang="en-US" altLang="ja-JP" sz="1600" b="1" dirty="0">
              <a:ea typeface="HGP創英角ｺﾞｼｯｸUB" pitchFamily="50" charset="-128"/>
            </a:endParaRPr>
          </a:p>
          <a:p>
            <a:pPr marL="0" indent="0" eaLnBrk="1" hangingPunct="1">
              <a:defRPr/>
            </a:pPr>
            <a:r>
              <a:rPr lang="en-US" altLang="ja-JP" sz="1400" b="1" dirty="0" smtClean="0">
                <a:ea typeface="HGP創英角ｺﾞｼｯｸUB" pitchFamily="50" charset="-128"/>
              </a:rPr>
              <a:t>Sending and receiving bit rates, frame rates, resolution, and packet loss rate of the sites connected to the MPCS can be verified on the Web console screen.</a:t>
            </a:r>
          </a:p>
          <a:p>
            <a:pPr eaLnBrk="1" hangingPunct="1">
              <a:defRPr/>
            </a:pPr>
            <a:r>
              <a:rPr lang="ja-JP" altLang="en-US" sz="700" b="1" dirty="0" smtClean="0">
                <a:ea typeface="HGP創英角ｺﾞｼｯｸUB" pitchFamily="50" charset="-128"/>
              </a:rPr>
              <a:t> </a:t>
            </a:r>
          </a:p>
          <a:p>
            <a:pPr eaLnBrk="1" hangingPunct="1">
              <a:buFont typeface="Wingdings" pitchFamily="2" charset="2"/>
              <a:buChar char="n"/>
              <a:defRPr/>
            </a:pPr>
            <a:r>
              <a:rPr lang="en-US" altLang="ja-JP" sz="1600" b="1" u="sng" dirty="0" smtClean="0">
                <a:solidFill>
                  <a:srgbClr val="0000FF"/>
                </a:solidFill>
                <a:ea typeface="HGP創英角ｺﾞｼｯｸUB" pitchFamily="50" charset="-128"/>
              </a:rPr>
              <a:t> SIP connection by TCP protocol in normal mode</a:t>
            </a:r>
            <a:endParaRPr lang="en-US" altLang="ja-JP" sz="1600" b="1" dirty="0">
              <a:ea typeface="HGP創英角ｺﾞｼｯｸUB" pitchFamily="50" charset="-128"/>
            </a:endParaRPr>
          </a:p>
          <a:p>
            <a:pPr marL="0" indent="0" eaLnBrk="1" hangingPunct="1">
              <a:defRPr/>
            </a:pPr>
            <a:r>
              <a:rPr lang="en-US" altLang="ja-JP" sz="1400" b="1" dirty="0" smtClean="0">
                <a:ea typeface="HGP創英角ｺﾞｼｯｸUB" pitchFamily="50" charset="-128"/>
              </a:rPr>
              <a:t>In order to adapt to various routers, SIP connection by TCP protocol is also available.</a:t>
            </a:r>
          </a:p>
          <a:p>
            <a:pPr eaLnBrk="1" hangingPunct="1">
              <a:defRPr/>
            </a:pPr>
            <a:r>
              <a:rPr lang="ja-JP" altLang="en-US" sz="1400" b="1" dirty="0" smtClean="0">
                <a:ea typeface="HGP創英角ｺﾞｼｯｸUB" pitchFamily="50" charset="-128"/>
              </a:rPr>
              <a:t>   </a:t>
            </a:r>
            <a:r>
              <a:rPr lang="en-US" altLang="ja-JP" sz="1400" b="1" dirty="0" smtClean="0">
                <a:ea typeface="HGP創英角ｺﾞｼｯｸUB" pitchFamily="50" charset="-128"/>
              </a:rPr>
              <a:t>(“NAT Traversal Easy Connection” service use TCP protocol.)</a:t>
            </a:r>
          </a:p>
          <a:p>
            <a:pPr eaLnBrk="1" hangingPunct="1">
              <a:defRPr/>
            </a:pPr>
            <a:endParaRPr lang="ja-JP" altLang="en-US" sz="700" b="1" dirty="0" smtClean="0">
              <a:ea typeface="HGP創英角ｺﾞｼｯｸUB" pitchFamily="50" charset="-128"/>
            </a:endParaRPr>
          </a:p>
          <a:p>
            <a:pPr eaLnBrk="1" hangingPunct="1">
              <a:buFont typeface="Wingdings" pitchFamily="2" charset="2"/>
              <a:buChar char="n"/>
              <a:defRPr/>
            </a:pPr>
            <a:r>
              <a:rPr lang="en-US" altLang="ja-JP" sz="1600" b="1" u="sng" dirty="0" smtClean="0">
                <a:solidFill>
                  <a:srgbClr val="0000FF"/>
                </a:solidFill>
                <a:ea typeface="HGP創英角ｺﾞｼｯｸUB" pitchFamily="50" charset="-128"/>
              </a:rPr>
              <a:t> Dial out check all function</a:t>
            </a:r>
            <a:endParaRPr lang="en-US" altLang="ja-JP" sz="1600" b="1" dirty="0">
              <a:ea typeface="HGP創英角ｺﾞｼｯｸUB" pitchFamily="50" charset="-128"/>
            </a:endParaRPr>
          </a:p>
          <a:p>
            <a:pPr marL="0" indent="0" eaLnBrk="1" hangingPunct="1">
              <a:defRPr/>
            </a:pPr>
            <a:r>
              <a:rPr lang="en-US" altLang="ja-JP" sz="1400" b="1" dirty="0" smtClean="0">
                <a:ea typeface="HGP創英角ｺﾞｼｯｸUB" pitchFamily="50" charset="-128"/>
              </a:rPr>
              <a:t>Check all connection sites when dial out from MPCS Web console becomes available.</a:t>
            </a:r>
          </a:p>
          <a:p>
            <a:pPr eaLnBrk="1" hangingPunct="1">
              <a:defRPr/>
            </a:pPr>
            <a:endParaRPr lang="ja-JP" altLang="en-US" sz="700" b="1" dirty="0" smtClean="0">
              <a:ea typeface="HGP創英角ｺﾞｼｯｸUB" pitchFamily="50" charset="-128"/>
            </a:endParaRPr>
          </a:p>
          <a:p>
            <a:pPr eaLnBrk="1" hangingPunct="1">
              <a:buFont typeface="Wingdings" pitchFamily="2" charset="2"/>
              <a:buChar char="n"/>
              <a:defRPr/>
            </a:pPr>
            <a:r>
              <a:rPr lang="en-US" altLang="ja-JP" sz="1600" b="1" u="sng" dirty="0" smtClean="0">
                <a:solidFill>
                  <a:srgbClr val="0000FF"/>
                </a:solidFill>
                <a:ea typeface="HGP創英角ｺﾞｼｯｸUB" pitchFamily="50" charset="-128"/>
              </a:rPr>
              <a:t> External control interface commands</a:t>
            </a:r>
            <a:endParaRPr lang="en-US" altLang="ja-JP" sz="1600" b="1" dirty="0">
              <a:ea typeface="HGP創英角ｺﾞｼｯｸUB" pitchFamily="50" charset="-128"/>
            </a:endParaRPr>
          </a:p>
          <a:p>
            <a:pPr marL="0" indent="0" eaLnBrk="1" hangingPunct="1">
              <a:defRPr/>
            </a:pPr>
            <a:r>
              <a:rPr lang="en-US" altLang="ja-JP" sz="1400" b="1" dirty="0" smtClean="0">
                <a:ea typeface="HGP創英角ｺﾞｼｯｸUB" pitchFamily="50" charset="-128"/>
              </a:rPr>
              <a:t>To be matched to MPCS Ver.2.0/2.1 additional functions, external control commands are added accordingly.</a:t>
            </a:r>
            <a:endParaRPr lang="ja-JP" altLang="en-US" sz="1400" b="1" dirty="0" smtClean="0">
              <a:ea typeface="HGP創英角ｺﾞｼｯｸUB" pitchFamily="50" charset="-128"/>
            </a:endParaRPr>
          </a:p>
          <a:p>
            <a:pPr eaLnBrk="1" hangingPunct="1">
              <a:defRPr/>
            </a:pPr>
            <a:endParaRPr lang="ja-JP" altLang="en-US" sz="700" b="1" dirty="0" smtClean="0">
              <a:ea typeface="HGP創英角ｺﾞｼｯｸUB" pitchFamily="50" charset="-128"/>
            </a:endParaRPr>
          </a:p>
          <a:p>
            <a:pPr eaLnBrk="1" hangingPunct="1">
              <a:buFont typeface="Wingdings" pitchFamily="2" charset="2"/>
              <a:buChar char="n"/>
              <a:defRPr/>
            </a:pPr>
            <a:r>
              <a:rPr lang="en-US" altLang="ja-JP" sz="1600" b="1" u="sng" dirty="0" smtClean="0">
                <a:solidFill>
                  <a:srgbClr val="0000FF"/>
                </a:solidFill>
                <a:ea typeface="HGP創英角ｺﾞｼｯｸUB" pitchFamily="50" charset="-128"/>
              </a:rPr>
              <a:t> Web console adapted browser change</a:t>
            </a:r>
            <a:endParaRPr lang="en-US" altLang="ja-JP" sz="1600" b="1" dirty="0">
              <a:ea typeface="HGP創英角ｺﾞｼｯｸUB" pitchFamily="50" charset="-128"/>
            </a:endParaRPr>
          </a:p>
          <a:p>
            <a:pPr marL="0" indent="0" eaLnBrk="1" hangingPunct="1">
              <a:defRPr/>
            </a:pPr>
            <a:r>
              <a:rPr lang="en-US" altLang="ja-JP" sz="1400" b="1" dirty="0" smtClean="0">
                <a:ea typeface="HGP創英角ｺﾞｼｯｸUB" pitchFamily="50" charset="-128"/>
              </a:rPr>
              <a:t>Browsers adapted to MPCS Web console are changed to IE8.0 </a:t>
            </a:r>
            <a:r>
              <a:rPr lang="ja-JP" altLang="en-US" sz="1400" b="1" dirty="0" smtClean="0">
                <a:ea typeface="HGP創英角ｺﾞｼｯｸUB" pitchFamily="50" charset="-128"/>
              </a:rPr>
              <a:t>（</a:t>
            </a:r>
            <a:r>
              <a:rPr lang="en-US" altLang="ja-JP" sz="1400" b="1" dirty="0" smtClean="0">
                <a:ea typeface="HGP創英角ｺﾞｼｯｸUB" pitchFamily="50" charset="-128"/>
              </a:rPr>
              <a:t>Windows7</a:t>
            </a:r>
            <a:r>
              <a:rPr lang="ja-JP" altLang="en-US" sz="1400" b="1" dirty="0" smtClean="0">
                <a:ea typeface="HGP創英角ｺﾞｼｯｸUB" pitchFamily="50" charset="-128"/>
              </a:rPr>
              <a:t>）、</a:t>
            </a:r>
            <a:r>
              <a:rPr lang="en-US" altLang="ja-JP" sz="1400" b="1" dirty="0" smtClean="0">
                <a:ea typeface="HGP創英角ｺﾞｼｯｸUB" pitchFamily="50" charset="-128"/>
              </a:rPr>
              <a:t>IE10 </a:t>
            </a:r>
            <a:r>
              <a:rPr lang="ja-JP" altLang="en-US" sz="1400" b="1" dirty="0" smtClean="0">
                <a:ea typeface="HGP創英角ｺﾞｼｯｸUB" pitchFamily="50" charset="-128"/>
              </a:rPr>
              <a:t>（</a:t>
            </a:r>
            <a:r>
              <a:rPr lang="en-US" altLang="ja-JP" sz="1400" b="1" dirty="0" smtClean="0">
                <a:ea typeface="HGP創英角ｺﾞｼｯｸUB" pitchFamily="50" charset="-128"/>
              </a:rPr>
              <a:t>Windows7</a:t>
            </a:r>
            <a:r>
              <a:rPr lang="ja-JP" altLang="en-US" sz="1400" b="1" dirty="0">
                <a:ea typeface="HGP創英角ｺﾞｼｯｸUB" pitchFamily="50" charset="-128"/>
              </a:rPr>
              <a:t> </a:t>
            </a:r>
            <a:r>
              <a:rPr lang="en-US" altLang="ja-JP" sz="1400" b="1" dirty="0" smtClean="0">
                <a:ea typeface="HGP創英角ｺﾞｼｯｸUB" pitchFamily="50" charset="-128"/>
              </a:rPr>
              <a:t>and8</a:t>
            </a:r>
            <a:r>
              <a:rPr lang="ja-JP" altLang="en-US" sz="1400" b="1" dirty="0" smtClean="0">
                <a:ea typeface="HGP創英角ｺﾞｼｯｸUB" pitchFamily="50" charset="-128"/>
              </a:rPr>
              <a:t>）、</a:t>
            </a:r>
            <a:r>
              <a:rPr lang="en-US" altLang="ja-JP" sz="1400" b="1" dirty="0" smtClean="0">
                <a:ea typeface="HGP創英角ｺﾞｼｯｸUB" pitchFamily="50" charset="-128"/>
              </a:rPr>
              <a:t>Firefox.</a:t>
            </a:r>
            <a:endParaRPr lang="ja-JP" altLang="en-US" sz="1400" b="1" dirty="0" smtClean="0">
              <a:ea typeface="HGP創英角ｺﾞｼｯｸUB" pitchFamily="50" charset="-128"/>
            </a:endParaRPr>
          </a:p>
        </p:txBody>
      </p:sp>
      <p:sp>
        <p:nvSpPr>
          <p:cNvPr id="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 </a:t>
            </a:r>
            <a:r>
              <a:rPr lang="en-US" altLang="ja-JP" sz="1800" kern="0" dirty="0" smtClean="0">
                <a:latin typeface="Arial Black" panose="020B0A04020102020204" pitchFamily="34" charset="0"/>
              </a:rPr>
              <a:t>(Others)</a:t>
            </a:r>
            <a:endParaRPr lang="de-DE" altLang="ja-JP" sz="1050" kern="0" dirty="0" smtClean="0">
              <a:latin typeface="Arial Black" panose="020B0A04020102020204" pitchFamily="34" charset="0"/>
            </a:endParaRPr>
          </a:p>
        </p:txBody>
      </p:sp>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Licenses</a:t>
            </a:r>
            <a:endParaRPr lang="de-DE" altLang="ja-JP" sz="1400" kern="0" dirty="0" smtClean="0">
              <a:latin typeface="Arial Black" panose="020B0A04020102020204" pitchFamily="34" charset="0"/>
            </a:endParaRPr>
          </a:p>
        </p:txBody>
      </p:sp>
      <p:sp>
        <p:nvSpPr>
          <p:cNvPr id="5" name="Text Box 70"/>
          <p:cNvSpPr txBox="1">
            <a:spLocks noChangeArrowheads="1"/>
          </p:cNvSpPr>
          <p:nvPr/>
        </p:nvSpPr>
        <p:spPr bwMode="auto">
          <a:xfrm>
            <a:off x="375138" y="844688"/>
            <a:ext cx="85031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285750" indent="-285750" eaLnBrk="1" hangingPunct="1">
              <a:spcBef>
                <a:spcPct val="0"/>
              </a:spcBef>
              <a:buClrTx/>
              <a:buSzTx/>
            </a:pPr>
            <a:r>
              <a:rPr kumimoji="0" lang="en-US" altLang="ja-JP" sz="1600" dirty="0">
                <a:latin typeface="Arial" panose="020B0604020202020204" pitchFamily="34" charset="0"/>
                <a:cs typeface="Arial" panose="020B0604020202020204" pitchFamily="34" charset="0"/>
              </a:rPr>
              <a:t>MPCS is a software Product. Registration Key is required for Activation. </a:t>
            </a:r>
            <a:endParaRPr kumimoji="0" lang="en-US" altLang="ja-JP" sz="1600" dirty="0" smtClean="0">
              <a:latin typeface="Arial" panose="020B0604020202020204" pitchFamily="34" charset="0"/>
              <a:cs typeface="Arial" panose="020B0604020202020204" pitchFamily="34" charset="0"/>
            </a:endParaRPr>
          </a:p>
          <a:p>
            <a:pPr marL="285750" indent="-285750" eaLnBrk="1" hangingPunct="1">
              <a:spcBef>
                <a:spcPct val="0"/>
              </a:spcBef>
              <a:buClrTx/>
              <a:buSzTx/>
            </a:pPr>
            <a:r>
              <a:rPr kumimoji="0" lang="en-US" altLang="ja-JP" sz="1600" dirty="0" smtClean="0">
                <a:latin typeface="Arial" panose="020B0604020202020204" pitchFamily="34" charset="0"/>
                <a:cs typeface="Arial" panose="020B0604020202020204" pitchFamily="34" charset="0"/>
              </a:rPr>
              <a:t>The </a:t>
            </a:r>
            <a:r>
              <a:rPr kumimoji="0" lang="en-US" altLang="ja-JP" sz="1600" dirty="0">
                <a:latin typeface="Arial" panose="020B0604020202020204" pitchFamily="34" charset="0"/>
                <a:cs typeface="Arial" panose="020B0604020202020204" pitchFamily="34" charset="0"/>
              </a:rPr>
              <a:t>Registration Key </a:t>
            </a:r>
            <a:r>
              <a:rPr kumimoji="0" lang="en-US" altLang="ja-JP" sz="1600" dirty="0" smtClean="0">
                <a:latin typeface="Arial" panose="020B0604020202020204" pitchFamily="34" charset="0"/>
                <a:cs typeface="Arial" panose="020B0604020202020204" pitchFamily="34" charset="0"/>
              </a:rPr>
              <a:t>can be obtained from KMS system. </a:t>
            </a:r>
          </a:p>
          <a:p>
            <a:pPr eaLnBrk="1" hangingPunct="1">
              <a:spcBef>
                <a:spcPct val="0"/>
              </a:spcBef>
              <a:buClrTx/>
              <a:buSzTx/>
              <a:buNone/>
            </a:pPr>
            <a:r>
              <a:rPr kumimoji="0" lang="en-US" altLang="ja-JP" sz="1600" dirty="0" smtClean="0">
                <a:latin typeface="Arial" panose="020B0604020202020204" pitchFamily="34" charset="0"/>
                <a:cs typeface="Arial" panose="020B0604020202020204" pitchFamily="34" charset="0"/>
              </a:rPr>
              <a:t>		</a:t>
            </a:r>
            <a:r>
              <a:rPr kumimoji="0" lang="en-US" altLang="ja-JP" sz="1400" dirty="0" smtClean="0">
                <a:latin typeface="Arial" panose="020B0604020202020204" pitchFamily="34" charset="0"/>
                <a:cs typeface="Arial" panose="020B0604020202020204" pitchFamily="34" charset="0"/>
              </a:rPr>
              <a:t>KMS URL: </a:t>
            </a:r>
            <a:r>
              <a:rPr kumimoji="0" lang="en-US" altLang="ja-JP" sz="1400" dirty="0" smtClean="0">
                <a:solidFill>
                  <a:srgbClr val="0000FF"/>
                </a:solidFill>
                <a:latin typeface="Arial" panose="020B0604020202020204" pitchFamily="34" charset="0"/>
                <a:cs typeface="Arial" panose="020B0604020202020204" pitchFamily="34" charset="0"/>
              </a:rPr>
              <a:t>https</a:t>
            </a:r>
            <a:r>
              <a:rPr kumimoji="0" lang="en-US" altLang="ja-JP" sz="1400" dirty="0">
                <a:solidFill>
                  <a:srgbClr val="0000FF"/>
                </a:solidFill>
                <a:latin typeface="Arial" panose="020B0604020202020204" pitchFamily="34" charset="0"/>
                <a:cs typeface="Arial" panose="020B0604020202020204" pitchFamily="34" charset="0"/>
              </a:rPr>
              <a:t>://eww.netreg.panasonic.co.jp/hdcomkms/pc</a:t>
            </a:r>
            <a:r>
              <a:rPr kumimoji="0" lang="en-US" altLang="ja-JP" sz="1400" dirty="0" smtClean="0">
                <a:solidFill>
                  <a:srgbClr val="0000FF"/>
                </a:solidFill>
                <a:latin typeface="Arial" panose="020B0604020202020204" pitchFamily="34" charset="0"/>
                <a:cs typeface="Arial" panose="020B0604020202020204" pitchFamily="34" charset="0"/>
              </a:rPr>
              <a:t>/</a:t>
            </a:r>
            <a:endParaRPr kumimoji="0" lang="en-US" altLang="ja-JP" sz="1400" dirty="0">
              <a:solidFill>
                <a:srgbClr val="0000FF"/>
              </a:solidFill>
              <a:latin typeface="Arial" panose="020B0604020202020204" pitchFamily="34" charset="0"/>
              <a:cs typeface="Arial" panose="020B0604020202020204" pitchFamily="34" charset="0"/>
            </a:endParaRPr>
          </a:p>
        </p:txBody>
      </p:sp>
      <p:graphicFrame>
        <p:nvGraphicFramePr>
          <p:cNvPr id="6" name="Group 130"/>
          <p:cNvGraphicFramePr>
            <a:graphicFrameLocks noGrp="1"/>
          </p:cNvGraphicFramePr>
          <p:nvPr>
            <p:extLst>
              <p:ext uri="{D42A27DB-BD31-4B8C-83A1-F6EECF244321}">
                <p14:modId xmlns:p14="http://schemas.microsoft.com/office/powerpoint/2010/main" val="302853514"/>
              </p:ext>
            </p:extLst>
          </p:nvPr>
        </p:nvGraphicFramePr>
        <p:xfrm>
          <a:off x="385763" y="1653120"/>
          <a:ext cx="8543925" cy="4814885"/>
        </p:xfrm>
        <a:graphic>
          <a:graphicData uri="http://schemas.openxmlformats.org/drawingml/2006/table">
            <a:tbl>
              <a:tblPr/>
              <a:tblGrid>
                <a:gridCol w="4186237"/>
                <a:gridCol w="1941513"/>
                <a:gridCol w="2416175"/>
              </a:tblGrid>
              <a:tr h="428602">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09638" rtl="0" eaLnBrk="0" fontAlgn="base" latinLnBrk="0" hangingPunct="0">
                        <a:lnSpc>
                          <a:spcPct val="100000"/>
                        </a:lnSpc>
                        <a:spcBef>
                          <a:spcPct val="20000"/>
                        </a:spcBef>
                        <a:spcAft>
                          <a:spcPct val="0"/>
                        </a:spcAft>
                        <a:buClrTx/>
                        <a:buSzTx/>
                        <a:buFont typeface="Arial" charset="0"/>
                        <a:buNone/>
                        <a:tabLst/>
                      </a:pPr>
                      <a:r>
                        <a:rPr kumimoji="1" lang="en-US" altLang="ja-JP" sz="1200" b="1" i="0" u="none" strike="noStrike" cap="none" normalizeH="0" baseline="0" dirty="0" smtClean="0">
                          <a:ln>
                            <a:noFill/>
                          </a:ln>
                          <a:solidFill>
                            <a:schemeClr val="tx1"/>
                          </a:solidFill>
                          <a:effectLst/>
                          <a:latin typeface="Arial" charset="0"/>
                          <a:ea typeface="HGP創英角ｺﾞｼｯｸUB" pitchFamily="50" charset="-128"/>
                        </a:rPr>
                        <a:t>Products</a:t>
                      </a:r>
                    </a:p>
                  </a:txBody>
                  <a:tcPr marT="45713" marB="4571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09638" rtl="0" eaLnBrk="0" fontAlgn="base" latinLnBrk="0" hangingPunct="0">
                        <a:lnSpc>
                          <a:spcPct val="100000"/>
                        </a:lnSpc>
                        <a:spcBef>
                          <a:spcPct val="20000"/>
                        </a:spcBef>
                        <a:spcAft>
                          <a:spcPct val="0"/>
                        </a:spcAft>
                        <a:buClrTx/>
                        <a:buSzTx/>
                        <a:buFont typeface="Arial" charset="0"/>
                        <a:buNone/>
                        <a:tabLst/>
                      </a:pPr>
                      <a:r>
                        <a:rPr kumimoji="1" lang="en-US" altLang="ja-JP" sz="1200" b="1" i="0" u="none" strike="noStrike" cap="none" normalizeH="0" baseline="0" dirty="0" smtClean="0">
                          <a:ln>
                            <a:noFill/>
                          </a:ln>
                          <a:solidFill>
                            <a:schemeClr val="tx1"/>
                          </a:solidFill>
                          <a:effectLst/>
                          <a:latin typeface="Arial" charset="0"/>
                          <a:ea typeface="HGP創英角ｺﾞｼｯｸUB" pitchFamily="50" charset="-128"/>
                        </a:rPr>
                        <a:t>Main Unit</a:t>
                      </a:r>
                    </a:p>
                  </a:txBody>
                  <a:tcPr marT="45713" marB="4571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09638" rtl="0" eaLnBrk="0" fontAlgn="base" latinLnBrk="0" hangingPunct="0">
                        <a:lnSpc>
                          <a:spcPct val="100000"/>
                        </a:lnSpc>
                        <a:spcBef>
                          <a:spcPct val="20000"/>
                        </a:spcBef>
                        <a:spcAft>
                          <a:spcPct val="0"/>
                        </a:spcAft>
                        <a:buClrTx/>
                        <a:buSzTx/>
                        <a:buFont typeface="Arial" charset="0"/>
                        <a:buNone/>
                        <a:tabLst/>
                      </a:pPr>
                      <a:r>
                        <a:rPr kumimoji="1" lang="en-US" altLang="ja-JP" sz="1200" b="1" i="0" u="none" strike="noStrike" cap="none" normalizeH="0" baseline="0" dirty="0" smtClean="0">
                          <a:ln>
                            <a:noFill/>
                          </a:ln>
                          <a:solidFill>
                            <a:schemeClr val="tx1"/>
                          </a:solidFill>
                          <a:effectLst/>
                          <a:latin typeface="Arial" charset="0"/>
                          <a:ea typeface="HGP創英角ｺﾞｼｯｸUB" pitchFamily="50" charset="-128"/>
                        </a:rPr>
                        <a:t>Notes</a:t>
                      </a:r>
                    </a:p>
                  </a:txBody>
                  <a:tcPr marT="45713" marB="4571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CFFFF"/>
                    </a:solidFill>
                  </a:tcPr>
                </a:tc>
              </a:tr>
              <a:tr h="1005361">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09638" rtl="0" eaLnBrk="0" fontAlgn="base" latinLnBrk="0" hangingPunct="0">
                        <a:lnSpc>
                          <a:spcPct val="100000"/>
                        </a:lnSpc>
                        <a:spcBef>
                          <a:spcPct val="20000"/>
                        </a:spcBef>
                        <a:spcAft>
                          <a:spcPct val="0"/>
                        </a:spcAft>
                        <a:buClrTx/>
                        <a:buSzTx/>
                        <a:buFont typeface="Arial" charset="0"/>
                        <a:buNone/>
                        <a:tabLst/>
                      </a:pPr>
                      <a:r>
                        <a:rPr kumimoji="1" lang="en-US" altLang="ja-JP"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MPCS Activation Keys</a:t>
                      </a:r>
                      <a:endParaRPr kumimoji="1" lang="ja-JP" altLang="en-US"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09638" rtl="0" eaLnBrk="0" fontAlgn="base" latinLnBrk="0" hangingPunct="0">
                        <a:lnSpc>
                          <a:spcPct val="100000"/>
                        </a:lnSpc>
                        <a:spcBef>
                          <a:spcPct val="20000"/>
                        </a:spcBef>
                        <a:spcAft>
                          <a:spcPct val="0"/>
                        </a:spcAft>
                        <a:buClrTx/>
                        <a:buSzTx/>
                        <a:buFont typeface="Arial" charset="0"/>
                        <a:buNone/>
                        <a:tabLst/>
                      </a:pPr>
                      <a:endParaRPr kumimoji="1" lang="ja-JP" altLang="en-US" sz="2000" b="1" i="0" u="none" strike="noStrike" cap="none" normalizeH="0" baseline="0" dirty="0" smtClean="0">
                        <a:ln>
                          <a:noFill/>
                        </a:ln>
                        <a:solidFill>
                          <a:schemeClr val="tx1"/>
                        </a:solidFill>
                        <a:effectLst/>
                        <a:latin typeface="Arial" charset="0"/>
                        <a:ea typeface="HGP創英角ｺﾞｼｯｸUB" pitchFamily="50" charset="-128"/>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09638" rtl="0" eaLnBrk="0" fontAlgn="base" latinLnBrk="0" hangingPunct="0">
                        <a:lnSpc>
                          <a:spcPct val="100000"/>
                        </a:lnSpc>
                        <a:spcBef>
                          <a:spcPct val="20000"/>
                        </a:spcBef>
                        <a:spcAft>
                          <a:spcPct val="0"/>
                        </a:spcAft>
                        <a:buClrTx/>
                        <a:buSzTx/>
                        <a:buFont typeface="Wingdings" panose="05000000000000000000" pitchFamily="2" charset="2"/>
                        <a:buNone/>
                        <a:tabLst/>
                      </a:pPr>
                      <a:endParaRPr kumimoji="1" lang="ja-JP" altLang="en-US" sz="10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1227378">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09638" rtl="0" eaLnBrk="0" fontAlgn="base" latinLnBrk="0" hangingPunct="0">
                        <a:lnSpc>
                          <a:spcPct val="100000"/>
                        </a:lnSpc>
                        <a:spcBef>
                          <a:spcPct val="20000"/>
                        </a:spcBef>
                        <a:spcAft>
                          <a:spcPct val="0"/>
                        </a:spcAft>
                        <a:buClrTx/>
                        <a:buSzTx/>
                        <a:buFont typeface="Arial" charset="0"/>
                        <a:buNone/>
                        <a:tabLst/>
                      </a:pPr>
                      <a:r>
                        <a:rPr kumimoji="1" lang="en-US" altLang="ja-JP"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“NAT Traversal / Easy Connection” Service</a:t>
                      </a:r>
                    </a:p>
                    <a:p>
                      <a:pPr marL="0" marR="0" lvl="0" indent="0" algn="l" defTabSz="909638" rtl="0" eaLnBrk="0" fontAlgn="base" latinLnBrk="0" hangingPunct="0">
                        <a:lnSpc>
                          <a:spcPct val="100000"/>
                        </a:lnSpc>
                        <a:spcBef>
                          <a:spcPct val="20000"/>
                        </a:spcBef>
                        <a:spcAft>
                          <a:spcPct val="0"/>
                        </a:spcAft>
                        <a:buClrTx/>
                        <a:buSzTx/>
                        <a:buFont typeface="Arial" charset="0"/>
                        <a:buNone/>
                        <a:tabLst/>
                      </a:pPr>
                      <a:r>
                        <a:rPr kumimoji="1" lang="en-US" altLang="ja-JP"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Activation Keys</a:t>
                      </a:r>
                      <a:endParaRPr kumimoji="1" lang="ja-JP" altLang="en-US"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09638" rtl="0" eaLnBrk="0" fontAlgn="base" latinLnBrk="0" hangingPunct="0">
                        <a:lnSpc>
                          <a:spcPct val="100000"/>
                        </a:lnSpc>
                        <a:spcBef>
                          <a:spcPct val="20000"/>
                        </a:spcBef>
                        <a:spcAft>
                          <a:spcPct val="0"/>
                        </a:spcAft>
                        <a:buClrTx/>
                        <a:buSzTx/>
                        <a:buFont typeface="Arial" charset="0"/>
                        <a:buNone/>
                        <a:tabLst/>
                      </a:pPr>
                      <a:endParaRPr kumimoji="1" lang="ja-JP" altLang="en-US" sz="2000" b="1" i="0" u="none" strike="noStrike" cap="none" normalizeH="0" baseline="0" smtClean="0">
                        <a:ln>
                          <a:noFill/>
                        </a:ln>
                        <a:solidFill>
                          <a:schemeClr val="tx1"/>
                        </a:solidFill>
                        <a:effectLst/>
                        <a:latin typeface="Arial" charset="0"/>
                        <a:ea typeface="HGP創英角ｺﾞｼｯｸUB" pitchFamily="50" charset="-128"/>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marL="93663" indent="-93663"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171450" marR="0" lvl="0" indent="-171450" algn="l" defTabSz="909638" rtl="0" eaLnBrk="0" fontAlgn="base" latinLnBrk="0" hangingPunct="0">
                        <a:lnSpc>
                          <a:spcPct val="100000"/>
                        </a:lnSpc>
                        <a:spcBef>
                          <a:spcPct val="20000"/>
                        </a:spcBef>
                        <a:spcAft>
                          <a:spcPct val="0"/>
                        </a:spcAft>
                        <a:buClrTx/>
                        <a:buSzTx/>
                        <a:buFont typeface="Wingdings" panose="05000000000000000000" pitchFamily="2" charset="2"/>
                        <a:buChar char="n"/>
                        <a:tabLst/>
                      </a:pPr>
                      <a:r>
                        <a:rPr kumimoji="1" lang="en-US" altLang="ja-JP" sz="1000" b="1" i="0" u="none" strike="noStrike" cap="none" normalizeH="0" baseline="0" dirty="0" smtClean="0">
                          <a:ln>
                            <a:noFill/>
                          </a:ln>
                          <a:solidFill>
                            <a:schemeClr val="tx1"/>
                          </a:solidFill>
                          <a:effectLst/>
                          <a:latin typeface="Arial" charset="0"/>
                          <a:ea typeface="HGP創英角ｺﾞｼｯｸUB" pitchFamily="50" charset="-128"/>
                        </a:rPr>
                        <a:t>One activation key is required for one MPCS. </a:t>
                      </a:r>
                    </a:p>
                    <a:p>
                      <a:pPr marL="171450" marR="0" lvl="0" indent="-171450" algn="l" defTabSz="909638" rtl="0" eaLnBrk="0" fontAlgn="base" latinLnBrk="0" hangingPunct="0">
                        <a:lnSpc>
                          <a:spcPct val="100000"/>
                        </a:lnSpc>
                        <a:spcBef>
                          <a:spcPct val="20000"/>
                        </a:spcBef>
                        <a:spcAft>
                          <a:spcPct val="0"/>
                        </a:spcAft>
                        <a:buClrTx/>
                        <a:buSzTx/>
                        <a:buFont typeface="Wingdings" panose="05000000000000000000" pitchFamily="2" charset="2"/>
                        <a:buChar char="n"/>
                        <a:tabLst/>
                      </a:pPr>
                      <a:r>
                        <a:rPr kumimoji="1" lang="en-US" altLang="ja-JP" sz="1000" b="1" i="0" u="none" strike="noStrike" cap="none" normalizeH="0" baseline="0" dirty="0" smtClean="0">
                          <a:ln>
                            <a:noFill/>
                          </a:ln>
                          <a:solidFill>
                            <a:schemeClr val="tx1"/>
                          </a:solidFill>
                          <a:effectLst/>
                          <a:latin typeface="Arial" charset="0"/>
                          <a:ea typeface="HGP創英角ｺﾞｼｯｸUB" pitchFamily="50" charset="-128"/>
                        </a:rPr>
                        <a:t>IP mode and “NAT Traversal / Easy Connection” service</a:t>
                      </a:r>
                      <a:r>
                        <a:rPr kumimoji="1" lang="ja-JP" altLang="en-US" sz="1000" b="1" i="0" u="none" strike="noStrike" cap="none" normalizeH="0" baseline="0" dirty="0" smtClean="0">
                          <a:ln>
                            <a:noFill/>
                          </a:ln>
                          <a:solidFill>
                            <a:schemeClr val="tx1"/>
                          </a:solidFill>
                          <a:effectLst/>
                          <a:latin typeface="Arial" charset="0"/>
                          <a:ea typeface="HGP創英角ｺﾞｼｯｸUB" pitchFamily="50" charset="-128"/>
                        </a:rPr>
                        <a:t> </a:t>
                      </a:r>
                      <a:r>
                        <a:rPr kumimoji="1" lang="en-US" altLang="ja-JP" sz="1000" b="1" i="0" u="none" strike="noStrike" cap="none" normalizeH="0" baseline="0" dirty="0" smtClean="0">
                          <a:ln>
                            <a:noFill/>
                          </a:ln>
                          <a:solidFill>
                            <a:schemeClr val="tx1"/>
                          </a:solidFill>
                          <a:effectLst/>
                          <a:latin typeface="Arial" charset="0"/>
                          <a:ea typeface="HGP創英角ｺﾞｼｯｸUB" pitchFamily="50" charset="-128"/>
                        </a:rPr>
                        <a:t>Dual NW operation requires two NIC (LAN ports).</a:t>
                      </a:r>
                      <a:endParaRPr kumimoji="1" lang="ja-JP" altLang="en-US" sz="1000" b="1" i="0" u="none" strike="noStrike" cap="none" normalizeH="0" baseline="0" dirty="0" smtClean="0">
                        <a:ln>
                          <a:noFill/>
                        </a:ln>
                        <a:solidFill>
                          <a:schemeClr val="tx1"/>
                        </a:solidFill>
                        <a:effectLst/>
                        <a:latin typeface="Arial" charset="0"/>
                        <a:ea typeface="HGP創英角ｺﾞｼｯｸUB" pitchFamily="50" charset="-128"/>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1117238">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09638" rtl="0" eaLnBrk="0" fontAlgn="base" latinLnBrk="0" hangingPunct="0">
                        <a:lnSpc>
                          <a:spcPct val="100000"/>
                        </a:lnSpc>
                        <a:spcBef>
                          <a:spcPct val="20000"/>
                        </a:spcBef>
                        <a:spcAft>
                          <a:spcPct val="0"/>
                        </a:spcAft>
                        <a:buClrTx/>
                        <a:buSzTx/>
                        <a:buFont typeface="Arial" charset="0"/>
                        <a:buNone/>
                        <a:tabLst/>
                      </a:pPr>
                      <a:r>
                        <a:rPr kumimoji="1" lang="en-US" altLang="ja-JP"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“NAT Traversal / Easy Connection” Service</a:t>
                      </a:r>
                    </a:p>
                    <a:p>
                      <a:pPr marL="0" marR="0" lvl="0" indent="0" algn="l" defTabSz="909638" rtl="0" eaLnBrk="0" fontAlgn="base" latinLnBrk="0" hangingPunct="0">
                        <a:lnSpc>
                          <a:spcPct val="100000"/>
                        </a:lnSpc>
                        <a:spcBef>
                          <a:spcPct val="20000"/>
                        </a:spcBef>
                        <a:spcAft>
                          <a:spcPct val="0"/>
                        </a:spcAft>
                        <a:buClrTx/>
                        <a:buSzTx/>
                        <a:buFont typeface="Arial" charset="0"/>
                        <a:buNone/>
                        <a:tabLst/>
                      </a:pPr>
                      <a:r>
                        <a:rPr kumimoji="1" lang="en-US" altLang="ja-JP"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(HDVC Mobile for Android / iOS) Activation Keys</a:t>
                      </a:r>
                      <a:endParaRPr kumimoji="1" lang="ja-JP" altLang="en-US"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09638" rtl="0" eaLnBrk="0" fontAlgn="base" latinLnBrk="0" hangingPunct="0">
                        <a:lnSpc>
                          <a:spcPct val="100000"/>
                        </a:lnSpc>
                        <a:spcBef>
                          <a:spcPct val="20000"/>
                        </a:spcBef>
                        <a:spcAft>
                          <a:spcPct val="0"/>
                        </a:spcAft>
                        <a:buClrTx/>
                        <a:buSzTx/>
                        <a:buFont typeface="Arial" charset="0"/>
                        <a:buNone/>
                        <a:tabLst/>
                      </a:pPr>
                      <a:endParaRPr kumimoji="1" lang="ja-JP" altLang="en-US" sz="2000" b="1" i="0" u="none" strike="noStrike" cap="none" normalizeH="0" baseline="0" dirty="0" smtClean="0">
                        <a:ln>
                          <a:noFill/>
                        </a:ln>
                        <a:solidFill>
                          <a:schemeClr val="tx1"/>
                        </a:solidFill>
                        <a:effectLst/>
                        <a:latin typeface="Arial" charset="0"/>
                        <a:ea typeface="HGP創英角ｺﾞｼｯｸUB" pitchFamily="50" charset="-128"/>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defTabSz="909638"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455613" defTabSz="909638"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911225" defTabSz="909638"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3700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1827213" defTabSz="909638"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2844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7416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1988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656013" defTabSz="909638"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171450" marR="0" lvl="0" indent="-171450" algn="l" defTabSz="909638" rtl="0" eaLnBrk="0" fontAlgn="base" latinLnBrk="0" hangingPunct="0">
                        <a:lnSpc>
                          <a:spcPct val="100000"/>
                        </a:lnSpc>
                        <a:spcBef>
                          <a:spcPct val="20000"/>
                        </a:spcBef>
                        <a:spcAft>
                          <a:spcPct val="0"/>
                        </a:spcAft>
                        <a:buClrTx/>
                        <a:buSzTx/>
                        <a:buFont typeface="Wingdings" panose="05000000000000000000" pitchFamily="2" charset="2"/>
                        <a:buChar char="n"/>
                        <a:tabLst/>
                      </a:pPr>
                      <a:r>
                        <a:rPr kumimoji="1" lang="en-US" altLang="ja-JP" sz="1000" b="1" i="0" u="none" strike="noStrike" cap="none" normalizeH="0" baseline="0" dirty="0" smtClean="0">
                          <a:ln>
                            <a:noFill/>
                          </a:ln>
                          <a:solidFill>
                            <a:schemeClr val="tx1"/>
                          </a:solidFill>
                          <a:effectLst/>
                          <a:latin typeface="Arial" charset="0"/>
                          <a:ea typeface="HGP創英角ｺﾞｼｯｸUB" pitchFamily="50" charset="-128"/>
                        </a:rPr>
                        <a:t>The software to be downloaded from </a:t>
                      </a:r>
                      <a:r>
                        <a:rPr kumimoji="1" lang="en-US" altLang="ja-JP" sz="1000" b="1" i="0" u="none" strike="noStrike" cap="none" normalizeH="0" baseline="0" dirty="0" smtClean="0">
                          <a:ln>
                            <a:noFill/>
                          </a:ln>
                          <a:solidFill>
                            <a:srgbClr val="FF0000"/>
                          </a:solidFill>
                          <a:effectLst/>
                          <a:latin typeface="Arial" charset="0"/>
                          <a:ea typeface="HGP創英角ｺﾞｼｯｸUB" pitchFamily="50" charset="-128"/>
                        </a:rPr>
                        <a:t>Google Play / Apple Store </a:t>
                      </a:r>
                      <a:r>
                        <a:rPr kumimoji="1" lang="en-US" altLang="ja-JP" sz="1000" b="1" i="0" u="none" strike="noStrike" cap="none" normalizeH="0" baseline="0" dirty="0" smtClean="0">
                          <a:ln>
                            <a:noFill/>
                          </a:ln>
                          <a:solidFill>
                            <a:schemeClr val="tx1"/>
                          </a:solidFill>
                          <a:effectLst/>
                          <a:latin typeface="Arial" charset="0"/>
                          <a:ea typeface="HGP創英角ｺﾞｼｯｸUB" pitchFamily="50" charset="-128"/>
                        </a:rPr>
                        <a:t>as free of charge.</a:t>
                      </a:r>
                      <a:r>
                        <a:rPr kumimoji="1" lang="ja-JP" altLang="en-US" sz="1000" b="1" i="0" u="none" strike="noStrike" cap="none" normalizeH="0" baseline="0" dirty="0" smtClean="0">
                          <a:ln>
                            <a:noFill/>
                          </a:ln>
                          <a:solidFill>
                            <a:schemeClr val="tx1"/>
                          </a:solidFill>
                          <a:effectLst/>
                          <a:latin typeface="Arial" charset="0"/>
                          <a:ea typeface="HGP創英角ｺﾞｼｯｸUB" pitchFamily="50" charset="-128"/>
                        </a:rPr>
                        <a:t> </a:t>
                      </a:r>
                    </a:p>
                    <a:p>
                      <a:pPr marL="171450" marR="0" lvl="0" indent="-171450" algn="l" defTabSz="909638" rtl="0" eaLnBrk="0" fontAlgn="base" latinLnBrk="0" hangingPunct="0">
                        <a:lnSpc>
                          <a:spcPct val="100000"/>
                        </a:lnSpc>
                        <a:spcBef>
                          <a:spcPct val="20000"/>
                        </a:spcBef>
                        <a:spcAft>
                          <a:spcPct val="0"/>
                        </a:spcAft>
                        <a:buClrTx/>
                        <a:buSzTx/>
                        <a:buFont typeface="Wingdings" panose="05000000000000000000" pitchFamily="2" charset="2"/>
                        <a:buChar char="n"/>
                        <a:tabLst/>
                      </a:pPr>
                      <a:r>
                        <a:rPr kumimoji="1" lang="en-US" altLang="ja-JP" sz="1000" b="1" i="0" u="none" strike="noStrike" cap="none" normalizeH="0" baseline="0" dirty="0" smtClean="0">
                          <a:ln>
                            <a:noFill/>
                          </a:ln>
                          <a:solidFill>
                            <a:schemeClr val="tx1"/>
                          </a:solidFill>
                          <a:effectLst/>
                          <a:latin typeface="Arial" charset="0"/>
                          <a:ea typeface="HGP創英角ｺﾞｼｯｸUB" pitchFamily="50" charset="-128"/>
                        </a:rPr>
                        <a:t>IP mode only use also requires minimum one year activation key registration.</a:t>
                      </a:r>
                      <a:endParaRPr kumimoji="1" lang="ja-JP" altLang="en-US" sz="1000" b="1" i="0" u="none" strike="noStrike" cap="none" normalizeH="0" baseline="0" dirty="0" smtClean="0">
                        <a:ln>
                          <a:noFill/>
                        </a:ln>
                        <a:solidFill>
                          <a:schemeClr val="tx1"/>
                        </a:solidFill>
                        <a:effectLst/>
                        <a:latin typeface="Arial" charset="0"/>
                        <a:ea typeface="HGP創英角ｺﾞｼｯｸUB" pitchFamily="50" charset="-128"/>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464372">
                <a:tc>
                  <a:txBody>
                    <a:bodyPr/>
                    <a:lstStyle/>
                    <a:p>
                      <a:pPr marL="0" marR="0" lvl="0" indent="0" algn="l" defTabSz="909638" rtl="0" eaLnBrk="0" fontAlgn="base" latinLnBrk="0" hangingPunct="0">
                        <a:lnSpc>
                          <a:spcPct val="100000"/>
                        </a:lnSpc>
                        <a:spcBef>
                          <a:spcPct val="20000"/>
                        </a:spcBef>
                        <a:spcAft>
                          <a:spcPct val="0"/>
                        </a:spcAft>
                        <a:buClrTx/>
                        <a:buSzTx/>
                        <a:buFont typeface="Arial" charset="0"/>
                        <a:buNone/>
                        <a:tabLst/>
                      </a:pPr>
                      <a:r>
                        <a:rPr kumimoji="1" lang="en-US" altLang="ja-JP"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“NAT Traversal / Easy Connection” Service</a:t>
                      </a:r>
                    </a:p>
                    <a:p>
                      <a:pPr marL="0" marR="0" lvl="0" indent="0" algn="l" defTabSz="909638" rtl="0" eaLnBrk="0" fontAlgn="base" latinLnBrk="0" hangingPunct="0">
                        <a:lnSpc>
                          <a:spcPct val="100000"/>
                        </a:lnSpc>
                        <a:spcBef>
                          <a:spcPct val="20000"/>
                        </a:spcBef>
                        <a:spcAft>
                          <a:spcPct val="0"/>
                        </a:spcAft>
                        <a:buClrTx/>
                        <a:buSzTx/>
                        <a:buFont typeface="Arial" charset="0"/>
                        <a:buNone/>
                        <a:tabLst/>
                      </a:pPr>
                      <a:r>
                        <a:rPr kumimoji="1" lang="en-US" altLang="ja-JP"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(HDVC Mobile for Windows) Activation Keys</a:t>
                      </a:r>
                      <a:endParaRPr kumimoji="1" lang="ja-JP" altLang="en-US" sz="11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09638" rtl="0" eaLnBrk="0" fontAlgn="base" latinLnBrk="0" hangingPunct="0">
                        <a:lnSpc>
                          <a:spcPct val="100000"/>
                        </a:lnSpc>
                        <a:spcBef>
                          <a:spcPct val="20000"/>
                        </a:spcBef>
                        <a:spcAft>
                          <a:spcPct val="0"/>
                        </a:spcAft>
                        <a:buClrTx/>
                        <a:buSzTx/>
                        <a:buFont typeface="Arial" charset="0"/>
                        <a:buNone/>
                        <a:tabLst/>
                      </a:pPr>
                      <a:endParaRPr kumimoji="1" lang="ja-JP" altLang="en-US" sz="2000" b="1" i="0" u="none" strike="noStrike" cap="none" normalizeH="0" baseline="0" dirty="0" smtClean="0">
                        <a:ln>
                          <a:noFill/>
                        </a:ln>
                        <a:solidFill>
                          <a:schemeClr val="tx1"/>
                        </a:solidFill>
                        <a:effectLst/>
                        <a:latin typeface="Arial" charset="0"/>
                        <a:ea typeface="HGP創英角ｺﾞｼｯｸUB" pitchFamily="50" charset="-128"/>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171450" marR="0" lvl="0" indent="-171450" algn="l" defTabSz="909638" rtl="0" eaLnBrk="0" fontAlgn="base" latinLnBrk="0" hangingPunct="0">
                        <a:lnSpc>
                          <a:spcPct val="100000"/>
                        </a:lnSpc>
                        <a:spcBef>
                          <a:spcPct val="20000"/>
                        </a:spcBef>
                        <a:spcAft>
                          <a:spcPct val="0"/>
                        </a:spcAft>
                        <a:buClrTx/>
                        <a:buSzTx/>
                        <a:buFont typeface="Wingdings" panose="05000000000000000000" pitchFamily="2" charset="2"/>
                        <a:buChar char="n"/>
                        <a:tabLst/>
                      </a:pPr>
                      <a:r>
                        <a:rPr kumimoji="1" lang="en-US" altLang="ja-JP" sz="10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The software to be downloaded from </a:t>
                      </a:r>
                      <a:r>
                        <a:rPr kumimoji="1" lang="en-US" altLang="ja-JP" sz="1000" b="1" i="0" u="none" strike="noStrike" cap="none" normalizeH="0" baseline="0" dirty="0" smtClean="0">
                          <a:ln>
                            <a:noFill/>
                          </a:ln>
                          <a:solidFill>
                            <a:srgbClr val="FF0000"/>
                          </a:solidFill>
                          <a:effectLst/>
                          <a:latin typeface="Arial" panose="020B0604020202020204" pitchFamily="34" charset="0"/>
                          <a:ea typeface="HGP創英角ｺﾞｼｯｸUB" pitchFamily="50" charset="-128"/>
                          <a:cs typeface="Arial" panose="020B0604020202020204" pitchFamily="34" charset="0"/>
                        </a:rPr>
                        <a:t>Pansonic.net web site </a:t>
                      </a:r>
                      <a:r>
                        <a:rPr kumimoji="1" lang="en-US" altLang="ja-JP" sz="10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as free of charge.</a:t>
                      </a:r>
                      <a:r>
                        <a:rPr kumimoji="1" lang="ja-JP" altLang="en-US" sz="10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 </a:t>
                      </a:r>
                    </a:p>
                    <a:p>
                      <a:pPr marL="171450" marR="0" lvl="0" indent="-171450" algn="l" defTabSz="909638" rtl="0" eaLnBrk="0" fontAlgn="base" latinLnBrk="0" hangingPunct="0">
                        <a:lnSpc>
                          <a:spcPct val="100000"/>
                        </a:lnSpc>
                        <a:spcBef>
                          <a:spcPct val="20000"/>
                        </a:spcBef>
                        <a:spcAft>
                          <a:spcPct val="0"/>
                        </a:spcAft>
                        <a:buClrTx/>
                        <a:buSzTx/>
                        <a:buFont typeface="Wingdings" panose="05000000000000000000" pitchFamily="2" charset="2"/>
                        <a:buChar char="n"/>
                        <a:tabLst/>
                      </a:pPr>
                      <a:r>
                        <a:rPr kumimoji="1" lang="en-US" altLang="ja-JP" sz="1000" b="1" i="0" u="none" strike="noStrike" cap="none" normalizeH="0" baseline="0" dirty="0" smtClean="0">
                          <a:ln>
                            <a:noFill/>
                          </a:ln>
                          <a:solidFill>
                            <a:schemeClr val="tx1"/>
                          </a:solidFill>
                          <a:effectLst/>
                          <a:latin typeface="Arial" panose="020B0604020202020204" pitchFamily="34" charset="0"/>
                          <a:ea typeface="HGP創英角ｺﾞｼｯｸUB" pitchFamily="50" charset="-128"/>
                          <a:cs typeface="Arial" panose="020B0604020202020204" pitchFamily="34" charset="0"/>
                        </a:rPr>
                        <a:t>IP mode only use also requires minimum one year activation key registration.</a:t>
                      </a:r>
                      <a:endParaRPr kumimoji="1" lang="ja-JP" altLang="en-US" sz="1600" b="1" i="0" u="none" strike="noStrike" cap="none" normalizeH="0" baseline="0" dirty="0" smtClean="0">
                        <a:ln>
                          <a:noFill/>
                        </a:ln>
                        <a:solidFill>
                          <a:schemeClr val="tx1"/>
                        </a:solidFill>
                        <a:effectLst/>
                        <a:latin typeface="Arial" charset="0"/>
                        <a:ea typeface="HGP創英角ｺﾞｼｯｸUB" pitchFamily="50" charset="-128"/>
                      </a:endParaRPr>
                    </a:p>
                  </a:txBody>
                  <a:tcPr marT="45713" marB="4571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Rectangle 26"/>
          <p:cNvSpPr>
            <a:spLocks noChangeArrowheads="1"/>
          </p:cNvSpPr>
          <p:nvPr/>
        </p:nvSpPr>
        <p:spPr bwMode="auto">
          <a:xfrm>
            <a:off x="2377708" y="2168133"/>
            <a:ext cx="2135917" cy="81945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171450" indent="-171450">
              <a:lnSpc>
                <a:spcPct val="90000"/>
              </a:lnSpc>
              <a:buFont typeface="Wingdings" panose="05000000000000000000" pitchFamily="2" charset="2"/>
              <a:buChar char="l"/>
              <a:defRPr/>
            </a:pPr>
            <a:r>
              <a:rPr lang="en-US" altLang="ja-JP" sz="1050" b="1" dirty="0" smtClean="0">
                <a:ea typeface="HGP創英角ｺﾞｼｯｸUB" pitchFamily="50" charset="-128"/>
              </a:rPr>
              <a:t>KX-VCM</a:t>
            </a:r>
            <a:r>
              <a:rPr lang="en-US" altLang="ja-JP" sz="1050" b="1" dirty="0" smtClean="0">
                <a:solidFill>
                  <a:srgbClr val="FF0000"/>
                </a:solidFill>
                <a:ea typeface="HGP創英角ｺﾞｼｯｸUB" pitchFamily="50" charset="-128"/>
              </a:rPr>
              <a:t>2</a:t>
            </a:r>
            <a:r>
              <a:rPr lang="en-US" altLang="ja-JP" sz="1050" b="1" dirty="0" smtClean="0">
                <a:ea typeface="HGP創英角ｺﾞｼｯｸUB" pitchFamily="50" charset="-128"/>
              </a:rPr>
              <a:t>06 </a:t>
            </a:r>
            <a:r>
              <a:rPr lang="en-US" altLang="ja-JP" sz="1050" b="1" dirty="0">
                <a:ea typeface="HGP創英角ｺﾞｼｯｸUB" pitchFamily="50" charset="-128"/>
              </a:rPr>
              <a:t>( 6 sites)</a:t>
            </a:r>
            <a:r>
              <a:rPr lang="ja-JP" altLang="en-US" sz="1050" b="1" dirty="0">
                <a:ea typeface="HGP創英角ｺﾞｼｯｸUB" pitchFamily="50" charset="-128"/>
              </a:rPr>
              <a:t> </a:t>
            </a:r>
            <a:endParaRPr lang="en-US" altLang="ja-JP" sz="1050" b="1" dirty="0" smtClean="0">
              <a:ea typeface="HGP創英角ｺﾞｼｯｸUB" pitchFamily="50" charset="-128"/>
            </a:endParaRPr>
          </a:p>
          <a:p>
            <a:pPr marL="171450" indent="-171450">
              <a:lnSpc>
                <a:spcPct val="90000"/>
              </a:lnSpc>
              <a:buFont typeface="Wingdings" panose="05000000000000000000" pitchFamily="2" charset="2"/>
              <a:buChar char="l"/>
              <a:defRPr/>
            </a:pPr>
            <a:r>
              <a:rPr lang="en-US" altLang="ja-JP" sz="1050" b="1" dirty="0" smtClean="0">
                <a:ea typeface="HGP創英角ｺﾞｼｯｸUB" pitchFamily="50" charset="-128"/>
              </a:rPr>
              <a:t>KX-VCM</a:t>
            </a:r>
            <a:r>
              <a:rPr lang="en-US" altLang="ja-JP" sz="1050" b="1" dirty="0" smtClean="0">
                <a:solidFill>
                  <a:srgbClr val="FF0000"/>
                </a:solidFill>
                <a:ea typeface="HGP創英角ｺﾞｼｯｸUB" pitchFamily="50" charset="-128"/>
              </a:rPr>
              <a:t>2</a:t>
            </a:r>
            <a:r>
              <a:rPr lang="en-US" altLang="ja-JP" sz="1050" b="1" dirty="0" smtClean="0">
                <a:ea typeface="HGP創英角ｺﾞｼｯｸUB" pitchFamily="50" charset="-128"/>
              </a:rPr>
              <a:t>08 </a:t>
            </a:r>
            <a:r>
              <a:rPr lang="en-US" altLang="ja-JP" sz="1050" b="1" dirty="0">
                <a:ea typeface="HGP創英角ｺﾞｼｯｸUB" pitchFamily="50" charset="-128"/>
              </a:rPr>
              <a:t>( 8 sites) </a:t>
            </a:r>
            <a:endParaRPr lang="en-US" altLang="ja-JP" sz="1050" b="1" dirty="0" smtClean="0">
              <a:ea typeface="HGP創英角ｺﾞｼｯｸUB" pitchFamily="50" charset="-128"/>
            </a:endParaRPr>
          </a:p>
          <a:p>
            <a:pPr marL="171450" indent="-171450">
              <a:lnSpc>
                <a:spcPct val="90000"/>
              </a:lnSpc>
              <a:buFont typeface="Wingdings" panose="05000000000000000000" pitchFamily="2" charset="2"/>
              <a:buChar char="l"/>
              <a:defRPr/>
            </a:pPr>
            <a:r>
              <a:rPr lang="en-US" altLang="ja-JP" sz="1050" b="1" dirty="0" smtClean="0">
                <a:ea typeface="HGP創英角ｺﾞｼｯｸUB" pitchFamily="50" charset="-128"/>
              </a:rPr>
              <a:t>KX-VCM</a:t>
            </a:r>
            <a:r>
              <a:rPr lang="en-US" altLang="ja-JP" sz="1050" b="1" dirty="0" smtClean="0">
                <a:solidFill>
                  <a:srgbClr val="FF0000"/>
                </a:solidFill>
                <a:ea typeface="HGP創英角ｺﾞｼｯｸUB" pitchFamily="50" charset="-128"/>
              </a:rPr>
              <a:t>2</a:t>
            </a:r>
            <a:r>
              <a:rPr lang="en-US" altLang="ja-JP" sz="1050" b="1" dirty="0" smtClean="0">
                <a:ea typeface="HGP創英角ｺﾞｼｯｸUB" pitchFamily="50" charset="-128"/>
              </a:rPr>
              <a:t>12 </a:t>
            </a:r>
            <a:r>
              <a:rPr lang="en-US" altLang="ja-JP" sz="1050" b="1" dirty="0">
                <a:ea typeface="HGP創英角ｺﾞｼｯｸUB" pitchFamily="50" charset="-128"/>
              </a:rPr>
              <a:t>(12 sites)</a:t>
            </a:r>
            <a:r>
              <a:rPr lang="ja-JP" altLang="en-US" sz="1050" b="1" dirty="0">
                <a:ea typeface="HGP創英角ｺﾞｼｯｸUB" pitchFamily="50" charset="-128"/>
              </a:rPr>
              <a:t> </a:t>
            </a:r>
            <a:endParaRPr lang="en-US" altLang="ja-JP" sz="1050" b="1" dirty="0" smtClean="0">
              <a:ea typeface="HGP創英角ｺﾞｼｯｸUB" pitchFamily="50" charset="-128"/>
            </a:endParaRPr>
          </a:p>
          <a:p>
            <a:pPr marL="171450" indent="-171450">
              <a:lnSpc>
                <a:spcPct val="90000"/>
              </a:lnSpc>
              <a:buFont typeface="Wingdings" panose="05000000000000000000" pitchFamily="2" charset="2"/>
              <a:buChar char="l"/>
              <a:defRPr/>
            </a:pPr>
            <a:r>
              <a:rPr lang="en-US" altLang="ja-JP" sz="1050" b="1" dirty="0" smtClean="0">
                <a:ea typeface="HGP創英角ｺﾞｼｯｸUB" pitchFamily="50" charset="-128"/>
              </a:rPr>
              <a:t>KX-VCM</a:t>
            </a:r>
            <a:r>
              <a:rPr lang="en-US" altLang="ja-JP" sz="1050" b="1" dirty="0" smtClean="0">
                <a:solidFill>
                  <a:srgbClr val="FF0000"/>
                </a:solidFill>
                <a:ea typeface="HGP創英角ｺﾞｼｯｸUB" pitchFamily="50" charset="-128"/>
              </a:rPr>
              <a:t>2</a:t>
            </a:r>
            <a:r>
              <a:rPr lang="en-US" altLang="ja-JP" sz="1050" b="1" dirty="0" smtClean="0">
                <a:ea typeface="HGP創英角ｺﾞｼｯｸUB" pitchFamily="50" charset="-128"/>
              </a:rPr>
              <a:t>16 </a:t>
            </a:r>
            <a:r>
              <a:rPr lang="en-US" altLang="ja-JP" sz="1050" b="1" dirty="0">
                <a:ea typeface="HGP創英角ｺﾞｼｯｸUB" pitchFamily="50" charset="-128"/>
              </a:rPr>
              <a:t>(16 sites)</a:t>
            </a:r>
            <a:r>
              <a:rPr lang="ja-JP" altLang="en-US" sz="1050" b="1" dirty="0">
                <a:ea typeface="HGP創英角ｺﾞｼｯｸUB" pitchFamily="50" charset="-128"/>
              </a:rPr>
              <a:t> </a:t>
            </a:r>
            <a:endParaRPr lang="en-US" altLang="ja-JP" sz="1050" b="1" dirty="0" smtClean="0">
              <a:ea typeface="HGP創英角ｺﾞｼｯｸUB" pitchFamily="50" charset="-128"/>
            </a:endParaRPr>
          </a:p>
          <a:p>
            <a:pPr marL="171450" indent="-171450">
              <a:lnSpc>
                <a:spcPct val="90000"/>
              </a:lnSpc>
              <a:buFont typeface="Wingdings" panose="05000000000000000000" pitchFamily="2" charset="2"/>
              <a:buChar char="l"/>
              <a:defRPr/>
            </a:pPr>
            <a:r>
              <a:rPr lang="en-US" altLang="ja-JP" sz="1050" b="1" dirty="0" smtClean="0">
                <a:ea typeface="HGP創英角ｺﾞｼｯｸUB" pitchFamily="50" charset="-128"/>
              </a:rPr>
              <a:t>KX-VCMS001 </a:t>
            </a:r>
            <a:r>
              <a:rPr lang="en-US" altLang="ja-JP" sz="1050" b="1" dirty="0">
                <a:ea typeface="HGP創英角ｺﾞｼｯｸUB" pitchFamily="50" charset="-128"/>
              </a:rPr>
              <a:t>(add. 4 sites)</a:t>
            </a:r>
            <a:endParaRPr lang="ja-JP" altLang="en-US" sz="1050" b="1" dirty="0">
              <a:ea typeface="HGP創英角ｺﾞｼｯｸUB" pitchFamily="50" charset="-128"/>
            </a:endParaRPr>
          </a:p>
        </p:txBody>
      </p:sp>
      <p:pic>
        <p:nvPicPr>
          <p:cNvPr id="9" name="Picture 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4180" y="2225048"/>
            <a:ext cx="15954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30"/>
          <p:cNvSpPr txBox="1">
            <a:spLocks noChangeArrowheads="1"/>
          </p:cNvSpPr>
          <p:nvPr/>
        </p:nvSpPr>
        <p:spPr bwMode="auto">
          <a:xfrm>
            <a:off x="2368668" y="3478693"/>
            <a:ext cx="2160587" cy="49629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171450" indent="-171450">
              <a:spcBef>
                <a:spcPct val="50000"/>
              </a:spcBef>
              <a:buFont typeface="Wingdings" panose="05000000000000000000" pitchFamily="2" charset="2"/>
              <a:buChar char="l"/>
              <a:defRPr/>
            </a:pPr>
            <a:r>
              <a:rPr lang="en-US" altLang="ja-JP" sz="1050" b="1" dirty="0" smtClean="0">
                <a:ea typeface="HGP創英角ｺﾞｼｯｸUB" pitchFamily="50" charset="-128"/>
              </a:rPr>
              <a:t>KX-VCS701 </a:t>
            </a:r>
            <a:r>
              <a:rPr lang="en-US" altLang="ja-JP" sz="1050" b="1" dirty="0">
                <a:ea typeface="HGP創英角ｺﾞｼｯｸUB" pitchFamily="50" charset="-128"/>
              </a:rPr>
              <a:t>(for 1 </a:t>
            </a:r>
            <a:r>
              <a:rPr lang="en-US" altLang="ja-JP" sz="1050" b="1" dirty="0" smtClean="0">
                <a:ea typeface="HGP創英角ｺﾞｼｯｸUB" pitchFamily="50" charset="-128"/>
              </a:rPr>
              <a:t>year)</a:t>
            </a:r>
          </a:p>
          <a:p>
            <a:pPr marL="171450" indent="-171450">
              <a:spcBef>
                <a:spcPct val="50000"/>
              </a:spcBef>
              <a:buFont typeface="Wingdings" panose="05000000000000000000" pitchFamily="2" charset="2"/>
              <a:buChar char="l"/>
              <a:defRPr/>
            </a:pPr>
            <a:r>
              <a:rPr lang="en-US" altLang="ja-JP" sz="1050" b="1" dirty="0" smtClean="0">
                <a:ea typeface="HGP創英角ｺﾞｼｯｸUB" pitchFamily="50" charset="-128"/>
              </a:rPr>
              <a:t>KX-VCS703 </a:t>
            </a:r>
            <a:r>
              <a:rPr lang="en-US" altLang="ja-JP" sz="1050" b="1" dirty="0">
                <a:ea typeface="HGP創英角ｺﾞｼｯｸUB" pitchFamily="50" charset="-128"/>
              </a:rPr>
              <a:t>(for 3 year)</a:t>
            </a:r>
            <a:endParaRPr lang="ja-JP" altLang="en-US" sz="1050" b="1" dirty="0">
              <a:ea typeface="HGP創英角ｺﾞｼｯｸUB" pitchFamily="50" charset="-128"/>
            </a:endParaRPr>
          </a:p>
        </p:txBody>
      </p:sp>
      <p:sp>
        <p:nvSpPr>
          <p:cNvPr id="12" name="Text Box 31"/>
          <p:cNvSpPr txBox="1">
            <a:spLocks noChangeArrowheads="1"/>
          </p:cNvSpPr>
          <p:nvPr/>
        </p:nvSpPr>
        <p:spPr bwMode="auto">
          <a:xfrm>
            <a:off x="2376482" y="4912078"/>
            <a:ext cx="2164257" cy="49629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171450" indent="-171450">
              <a:spcBef>
                <a:spcPct val="50000"/>
              </a:spcBef>
              <a:buFont typeface="Wingdings" panose="05000000000000000000" pitchFamily="2" charset="2"/>
              <a:buChar char="l"/>
              <a:defRPr/>
            </a:pPr>
            <a:r>
              <a:rPr lang="en-US" altLang="ja-JP" sz="1050" b="1" dirty="0" smtClean="0">
                <a:ea typeface="HGP創英角ｺﾞｼｯｸUB" pitchFamily="50" charset="-128"/>
              </a:rPr>
              <a:t>KX-VCS711 </a:t>
            </a:r>
            <a:r>
              <a:rPr lang="en-US" altLang="ja-JP" sz="1050" b="1" dirty="0">
                <a:ea typeface="HGP創英角ｺﾞｼｯｸUB" pitchFamily="50" charset="-128"/>
              </a:rPr>
              <a:t>(for 1 year)</a:t>
            </a:r>
            <a:r>
              <a:rPr lang="ja-JP" altLang="en-US" sz="1050" b="1" dirty="0">
                <a:ea typeface="HGP創英角ｺﾞｼｯｸUB" pitchFamily="50" charset="-128"/>
              </a:rPr>
              <a:t> </a:t>
            </a:r>
            <a:endParaRPr lang="en-US" altLang="ja-JP" sz="1050" b="1" dirty="0" smtClean="0">
              <a:ea typeface="HGP創英角ｺﾞｼｯｸUB" pitchFamily="50" charset="-128"/>
            </a:endParaRPr>
          </a:p>
          <a:p>
            <a:pPr marL="171450" indent="-171450">
              <a:spcBef>
                <a:spcPct val="50000"/>
              </a:spcBef>
              <a:buFont typeface="Wingdings" panose="05000000000000000000" pitchFamily="2" charset="2"/>
              <a:buChar char="l"/>
              <a:defRPr/>
            </a:pPr>
            <a:r>
              <a:rPr lang="en-US" altLang="ja-JP" sz="1050" b="1" dirty="0" smtClean="0">
                <a:ea typeface="HGP創英角ｺﾞｼｯｸUB" pitchFamily="50" charset="-128"/>
              </a:rPr>
              <a:t>KX-VCS713 </a:t>
            </a:r>
            <a:r>
              <a:rPr lang="en-US" altLang="ja-JP" sz="1050" b="1" dirty="0">
                <a:ea typeface="HGP創英角ｺﾞｼｯｸUB" pitchFamily="50" charset="-128"/>
              </a:rPr>
              <a:t>(for 3 years)</a:t>
            </a:r>
            <a:endParaRPr lang="ja-JP" altLang="en-US" sz="1050" b="1" dirty="0">
              <a:ea typeface="HGP創英角ｺﾞｼｯｸUB" pitchFamily="50" charset="-128"/>
            </a:endParaRPr>
          </a:p>
        </p:txBody>
      </p:sp>
      <p:pic>
        <p:nvPicPr>
          <p:cNvPr id="13" name="Picture 3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9163" y="3120643"/>
            <a:ext cx="15954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7" descr="C:\Users\fujita\Desktop\HDコム_サイトセラー\110825_大木さんへ\KX-VC600_VC300_photos\png\KX_VC600_fro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813" y="3746118"/>
            <a:ext cx="11398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5"/>
          <p:cNvGrpSpPr>
            <a:grpSpLocks/>
          </p:cNvGrpSpPr>
          <p:nvPr/>
        </p:nvGrpSpPr>
        <p:grpSpPr bwMode="auto">
          <a:xfrm>
            <a:off x="4865129" y="4481272"/>
            <a:ext cx="787243" cy="489186"/>
            <a:chOff x="4728" y="3388"/>
            <a:chExt cx="689" cy="464"/>
          </a:xfrm>
        </p:grpSpPr>
        <p:pic>
          <p:nvPicPr>
            <p:cNvPr id="17"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841" y="3275"/>
              <a:ext cx="464"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37"/>
            <p:cNvGrpSpPr>
              <a:grpSpLocks/>
            </p:cNvGrpSpPr>
            <p:nvPr/>
          </p:nvGrpSpPr>
          <p:grpSpPr bwMode="auto">
            <a:xfrm>
              <a:off x="4809" y="3470"/>
              <a:ext cx="550" cy="303"/>
              <a:chOff x="3357" y="2952"/>
              <a:chExt cx="2306" cy="1296"/>
            </a:xfrm>
          </p:grpSpPr>
          <p:pic>
            <p:nvPicPr>
              <p:cNvPr id="19"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7" y="2952"/>
                <a:ext cx="2306"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39"/>
              <p:cNvGrpSpPr>
                <a:grpSpLocks noChangeAspect="1"/>
              </p:cNvGrpSpPr>
              <p:nvPr/>
            </p:nvGrpSpPr>
            <p:grpSpPr bwMode="auto">
              <a:xfrm>
                <a:off x="3474" y="3071"/>
                <a:ext cx="1896" cy="1168"/>
                <a:chOff x="2984" y="4320"/>
                <a:chExt cx="1866" cy="1066"/>
              </a:xfrm>
            </p:grpSpPr>
            <p:sp>
              <p:nvSpPr>
                <p:cNvPr id="24" name="Rectangle 40"/>
                <p:cNvSpPr>
                  <a:spLocks noChangeAspect="1" noChangeArrowheads="1"/>
                </p:cNvSpPr>
                <p:nvPr/>
              </p:nvSpPr>
              <p:spPr bwMode="auto">
                <a:xfrm>
                  <a:off x="2984" y="4320"/>
                  <a:ext cx="1866" cy="1065"/>
                </a:xfrm>
                <a:prstGeom prst="rect">
                  <a:avLst/>
                </a:prstGeom>
                <a:solidFill>
                  <a:schemeClr val="bg1"/>
                </a:solidFill>
                <a:ln>
                  <a:noFill/>
                </a:ln>
                <a:effectLst/>
                <a:extLst>
                  <a:ext uri="{91240B29-F687-4F45-9708-019B960494DF}">
                    <a14:hiddenLine xmlns:a14="http://schemas.microsoft.com/office/drawing/2010/main" w="9525" algn="ctr">
                      <a:solidFill>
                        <a:srgbClr val="0000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pic>
              <p:nvPicPr>
                <p:cNvPr id="25" name="Picture 41" descr="MC900445506[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4" y="4320"/>
                  <a:ext cx="1866"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42"/>
              <p:cNvSpPr>
                <a:spLocks noChangeArrowheads="1"/>
              </p:cNvSpPr>
              <p:nvPr/>
            </p:nvSpPr>
            <p:spPr bwMode="auto">
              <a:xfrm>
                <a:off x="4925" y="3070"/>
                <a:ext cx="544" cy="360"/>
              </a:xfrm>
              <a:prstGeom prst="rect">
                <a:avLst/>
              </a:prstGeom>
              <a:solidFill>
                <a:schemeClr val="bg1"/>
              </a:solidFill>
              <a:ln w="9525" algn="ctr">
                <a:solidFill>
                  <a:srgbClr val="000000">
                    <a:alpha val="70195"/>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pic>
            <p:nvPicPr>
              <p:cNvPr id="22" name="Picture 43" descr="MC900446184[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9" y="3109"/>
                <a:ext cx="26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4" descr="見える化アイコン"/>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91" y="3104"/>
                <a:ext cx="16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6" name="Text Box 45"/>
          <p:cNvSpPr txBox="1">
            <a:spLocks noChangeArrowheads="1"/>
          </p:cNvSpPr>
          <p:nvPr/>
        </p:nvSpPr>
        <p:spPr bwMode="auto">
          <a:xfrm>
            <a:off x="4662488" y="5001718"/>
            <a:ext cx="1758950"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altLang="ja-JP" sz="900" b="1" dirty="0" smtClean="0">
                <a:latin typeface="Arial" panose="020B0604020202020204" pitchFamily="34" charset="0"/>
                <a:ea typeface="HGP創英角ｺﾞｼｯｸUB" pitchFamily="50" charset="-128"/>
                <a:cs typeface="Arial" panose="020B0604020202020204" pitchFamily="34" charset="0"/>
              </a:rPr>
              <a:t>Tablet /</a:t>
            </a:r>
            <a:r>
              <a:rPr lang="en-US" altLang="ja-JP" sz="900" b="1" dirty="0">
                <a:latin typeface="Arial" panose="020B0604020202020204" pitchFamily="34" charset="0"/>
                <a:ea typeface="HGP創英角ｺﾞｼｯｸUB" pitchFamily="50" charset="-128"/>
                <a:cs typeface="Arial" panose="020B0604020202020204" pitchFamily="34" charset="0"/>
              </a:rPr>
              <a:t>Smart Phone</a:t>
            </a:r>
            <a:r>
              <a:rPr lang="ja-JP" altLang="en-US" sz="900" b="1" dirty="0">
                <a:latin typeface="Arial" panose="020B0604020202020204" pitchFamily="34" charset="0"/>
                <a:ea typeface="HGP創英角ｺﾞｼｯｸUB" pitchFamily="50" charset="-128"/>
                <a:cs typeface="Arial" panose="020B0604020202020204" pitchFamily="34" charset="0"/>
              </a:rPr>
              <a:t/>
            </a:r>
            <a:br>
              <a:rPr lang="ja-JP" altLang="en-US" sz="900" b="1" dirty="0">
                <a:latin typeface="Arial" panose="020B0604020202020204" pitchFamily="34" charset="0"/>
                <a:ea typeface="HGP創英角ｺﾞｼｯｸUB" pitchFamily="50" charset="-128"/>
                <a:cs typeface="Arial" panose="020B0604020202020204" pitchFamily="34" charset="0"/>
              </a:rPr>
            </a:br>
            <a:r>
              <a:rPr lang="ja-JP" altLang="en-US" sz="900" b="1" dirty="0">
                <a:latin typeface="Arial" panose="020B0604020202020204" pitchFamily="34" charset="0"/>
                <a:ea typeface="HGP創英角ｺﾞｼｯｸUB" pitchFamily="50" charset="-128"/>
                <a:cs typeface="Arial" panose="020B0604020202020204" pitchFamily="34" charset="0"/>
              </a:rPr>
              <a:t>（</a:t>
            </a:r>
            <a:r>
              <a:rPr lang="en-US" altLang="ja-JP" sz="900" b="1" dirty="0" smtClean="0">
                <a:latin typeface="Arial" panose="020B0604020202020204" pitchFamily="34" charset="0"/>
                <a:ea typeface="HGP創英角ｺﾞｼｯｸUB" pitchFamily="50" charset="-128"/>
                <a:cs typeface="Arial" panose="020B0604020202020204" pitchFamily="34" charset="0"/>
              </a:rPr>
              <a:t>Android / iOS</a:t>
            </a:r>
            <a:r>
              <a:rPr lang="ja-JP" altLang="en-US" sz="900" b="1" dirty="0" smtClean="0">
                <a:latin typeface="Arial" panose="020B0604020202020204" pitchFamily="34" charset="0"/>
                <a:ea typeface="HGP創英角ｺﾞｼｯｸUB" pitchFamily="50" charset="-128"/>
                <a:cs typeface="Arial" panose="020B0604020202020204" pitchFamily="34" charset="0"/>
              </a:rPr>
              <a:t>）</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sp>
        <p:nvSpPr>
          <p:cNvPr id="27" name="Text Box 46"/>
          <p:cNvSpPr txBox="1">
            <a:spLocks noChangeArrowheads="1"/>
          </p:cNvSpPr>
          <p:nvPr/>
        </p:nvSpPr>
        <p:spPr bwMode="auto">
          <a:xfrm>
            <a:off x="4652110" y="4074608"/>
            <a:ext cx="1758950" cy="2308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altLang="ja-JP" sz="900" b="1" dirty="0">
                <a:latin typeface="Arial" panose="020B0604020202020204" pitchFamily="34" charset="0"/>
                <a:ea typeface="HGP創英角ｺﾞｼｯｸUB" pitchFamily="50" charset="-128"/>
                <a:cs typeface="Arial" panose="020B0604020202020204" pitchFamily="34" charset="0"/>
              </a:rPr>
              <a:t>HDVC</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sp>
        <p:nvSpPr>
          <p:cNvPr id="28" name="Text Box 48"/>
          <p:cNvSpPr txBox="1">
            <a:spLocks noChangeArrowheads="1"/>
          </p:cNvSpPr>
          <p:nvPr/>
        </p:nvSpPr>
        <p:spPr bwMode="auto">
          <a:xfrm>
            <a:off x="4645634" y="2495898"/>
            <a:ext cx="1783620" cy="5078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en-US" altLang="ja-JP" sz="900" b="1" dirty="0">
                <a:latin typeface="Arial" panose="020B0604020202020204" pitchFamily="34" charset="0"/>
                <a:ea typeface="HGP創英角ｺﾞｼｯｸUB" pitchFamily="50" charset="-128"/>
                <a:cs typeface="Arial" panose="020B0604020202020204" pitchFamily="34" charset="0"/>
              </a:rPr>
              <a:t>Multi-Points Connection </a:t>
            </a:r>
            <a:r>
              <a:rPr lang="en-US" altLang="ja-JP" sz="900" b="1" dirty="0" smtClean="0">
                <a:latin typeface="Arial" panose="020B0604020202020204" pitchFamily="34" charset="0"/>
                <a:ea typeface="HGP創英角ｺﾞｼｯｸUB" pitchFamily="50" charset="-128"/>
                <a:cs typeface="Arial" panose="020B0604020202020204" pitchFamily="34" charset="0"/>
              </a:rPr>
              <a:t>Software</a:t>
            </a:r>
            <a:r>
              <a:rPr lang="ja-JP" altLang="en-US" sz="900" b="1" dirty="0">
                <a:latin typeface="Arial" panose="020B0604020202020204" pitchFamily="34" charset="0"/>
                <a:ea typeface="HGP創英角ｺﾞｼｯｸUB" pitchFamily="50" charset="-128"/>
                <a:cs typeface="Arial" panose="020B0604020202020204" pitchFamily="34" charset="0"/>
              </a:rPr>
              <a:t/>
            </a:r>
            <a:br>
              <a:rPr lang="ja-JP" altLang="en-US" sz="900" b="1" dirty="0">
                <a:latin typeface="Arial" panose="020B0604020202020204" pitchFamily="34" charset="0"/>
                <a:ea typeface="HGP創英角ｺﾞｼｯｸUB" pitchFamily="50" charset="-128"/>
                <a:cs typeface="Arial" panose="020B0604020202020204" pitchFamily="34" charset="0"/>
              </a:rPr>
            </a:br>
            <a:r>
              <a:rPr lang="en-US" altLang="ja-JP" sz="900" b="1" dirty="0">
                <a:latin typeface="Arial" panose="020B0604020202020204" pitchFamily="34" charset="0"/>
                <a:ea typeface="HGP創英角ｺﾞｼｯｸUB" pitchFamily="50" charset="-128"/>
                <a:cs typeface="Arial" panose="020B0604020202020204" pitchFamily="34" charset="0"/>
              </a:rPr>
              <a:t>(HDVC-MPCS)</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pic>
        <p:nvPicPr>
          <p:cNvPr id="29" name="Picture 10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80553" y="930030"/>
            <a:ext cx="1025907" cy="64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14"/>
          <p:cNvSpPr txBox="1">
            <a:spLocks noChangeArrowheads="1"/>
          </p:cNvSpPr>
          <p:nvPr/>
        </p:nvSpPr>
        <p:spPr bwMode="auto">
          <a:xfrm>
            <a:off x="4658215" y="3394178"/>
            <a:ext cx="1805845" cy="4247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80000"/>
              </a:lnSpc>
              <a:defRPr/>
            </a:pPr>
            <a:r>
              <a:rPr lang="en-US" altLang="ja-JP" sz="900" b="1" dirty="0">
                <a:latin typeface="Arial" panose="020B0604020202020204" pitchFamily="34" charset="0"/>
                <a:ea typeface="HGP創英角ｺﾞｼｯｸUB" pitchFamily="50" charset="-128"/>
                <a:cs typeface="Arial" panose="020B0604020202020204" pitchFamily="34" charset="0"/>
              </a:rPr>
              <a:t>Multi-Points Connection </a:t>
            </a:r>
            <a:r>
              <a:rPr lang="en-US" altLang="ja-JP" sz="900" b="1" dirty="0" smtClean="0">
                <a:latin typeface="Arial" panose="020B0604020202020204" pitchFamily="34" charset="0"/>
                <a:ea typeface="HGP創英角ｺﾞｼｯｸUB" pitchFamily="50" charset="-128"/>
                <a:cs typeface="Arial" panose="020B0604020202020204" pitchFamily="34" charset="0"/>
              </a:rPr>
              <a:t>Software</a:t>
            </a:r>
            <a:r>
              <a:rPr lang="ja-JP" altLang="en-US" sz="900" b="1" dirty="0">
                <a:latin typeface="Arial" panose="020B0604020202020204" pitchFamily="34" charset="0"/>
                <a:ea typeface="HGP創英角ｺﾞｼｯｸUB" pitchFamily="50" charset="-128"/>
                <a:cs typeface="Arial" panose="020B0604020202020204" pitchFamily="34" charset="0"/>
              </a:rPr>
              <a:t/>
            </a:r>
            <a:br>
              <a:rPr lang="ja-JP" altLang="en-US" sz="900" b="1" dirty="0">
                <a:latin typeface="Arial" panose="020B0604020202020204" pitchFamily="34" charset="0"/>
                <a:ea typeface="HGP創英角ｺﾞｼｯｸUB" pitchFamily="50" charset="-128"/>
                <a:cs typeface="Arial" panose="020B0604020202020204" pitchFamily="34" charset="0"/>
              </a:rPr>
            </a:br>
            <a:r>
              <a:rPr lang="en-US" altLang="ja-JP" sz="900" b="1" dirty="0">
                <a:latin typeface="Arial" panose="020B0604020202020204" pitchFamily="34" charset="0"/>
                <a:ea typeface="HGP創英角ｺﾞｼｯｸUB" pitchFamily="50" charset="-128"/>
                <a:cs typeface="Arial" panose="020B0604020202020204" pitchFamily="34" charset="0"/>
              </a:rPr>
              <a:t>(HDVC-MPCS)</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pic>
        <p:nvPicPr>
          <p:cNvPr id="34" name="Picture 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4883" y="4408713"/>
            <a:ext cx="572475" cy="573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 Box 31"/>
          <p:cNvSpPr txBox="1">
            <a:spLocks noChangeArrowheads="1"/>
          </p:cNvSpPr>
          <p:nvPr/>
        </p:nvSpPr>
        <p:spPr bwMode="auto">
          <a:xfrm>
            <a:off x="2380397" y="5916313"/>
            <a:ext cx="2164257" cy="49629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171450" indent="-171450">
              <a:spcBef>
                <a:spcPct val="50000"/>
              </a:spcBef>
              <a:buFont typeface="Wingdings" panose="05000000000000000000" pitchFamily="2" charset="2"/>
              <a:buChar char="l"/>
              <a:defRPr/>
            </a:pPr>
            <a:r>
              <a:rPr lang="en-US" altLang="ja-JP" sz="1050" b="1" dirty="0" smtClean="0">
                <a:ea typeface="HGP創英角ｺﾞｼｯｸUB" pitchFamily="50" charset="-128"/>
              </a:rPr>
              <a:t>KX-VCS781 </a:t>
            </a:r>
            <a:r>
              <a:rPr lang="en-US" altLang="ja-JP" sz="1050" b="1" dirty="0">
                <a:ea typeface="HGP創英角ｺﾞｼｯｸUB" pitchFamily="50" charset="-128"/>
              </a:rPr>
              <a:t>(for 1 year)</a:t>
            </a:r>
            <a:r>
              <a:rPr lang="ja-JP" altLang="en-US" sz="1050" b="1" dirty="0">
                <a:ea typeface="HGP創英角ｺﾞｼｯｸUB" pitchFamily="50" charset="-128"/>
              </a:rPr>
              <a:t> </a:t>
            </a:r>
            <a:endParaRPr lang="en-US" altLang="ja-JP" sz="1050" b="1" dirty="0" smtClean="0">
              <a:ea typeface="HGP創英角ｺﾞｼｯｸUB" pitchFamily="50" charset="-128"/>
            </a:endParaRPr>
          </a:p>
          <a:p>
            <a:pPr marL="171450" indent="-171450">
              <a:spcBef>
                <a:spcPct val="50000"/>
              </a:spcBef>
              <a:buFont typeface="Wingdings" panose="05000000000000000000" pitchFamily="2" charset="2"/>
              <a:buChar char="l"/>
              <a:defRPr/>
            </a:pPr>
            <a:r>
              <a:rPr lang="en-US" altLang="ja-JP" sz="1050" b="1" dirty="0" smtClean="0">
                <a:ea typeface="HGP創英角ｺﾞｼｯｸUB" pitchFamily="50" charset="-128"/>
              </a:rPr>
              <a:t>KX-VCS783 </a:t>
            </a:r>
            <a:r>
              <a:rPr lang="en-US" altLang="ja-JP" sz="1050" b="1" dirty="0">
                <a:ea typeface="HGP創英角ｺﾞｼｯｸUB" pitchFamily="50" charset="-128"/>
              </a:rPr>
              <a:t>(for 3 years)</a:t>
            </a:r>
            <a:endParaRPr lang="ja-JP" altLang="en-US" sz="1050" b="1" dirty="0">
              <a:ea typeface="HGP創英角ｺﾞｼｯｸUB" pitchFamily="50" charset="-128"/>
            </a:endParaRPr>
          </a:p>
        </p:txBody>
      </p:sp>
      <p:sp>
        <p:nvSpPr>
          <p:cNvPr id="36" name="Text Box 45"/>
          <p:cNvSpPr txBox="1">
            <a:spLocks noChangeArrowheads="1"/>
          </p:cNvSpPr>
          <p:nvPr/>
        </p:nvSpPr>
        <p:spPr bwMode="auto">
          <a:xfrm>
            <a:off x="4650773" y="6185698"/>
            <a:ext cx="1758950" cy="2308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altLang="ja-JP" sz="900" b="1" dirty="0" smtClean="0">
                <a:latin typeface="Arial" panose="020B0604020202020204" pitchFamily="34" charset="0"/>
                <a:ea typeface="HGP創英角ｺﾞｼｯｸUB" pitchFamily="50" charset="-128"/>
                <a:cs typeface="Arial" panose="020B0604020202020204" pitchFamily="34" charset="0"/>
              </a:rPr>
              <a:t>Windows PC</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grpSp>
        <p:nvGrpSpPr>
          <p:cNvPr id="37" name="Group 28"/>
          <p:cNvGrpSpPr>
            <a:grpSpLocks/>
          </p:cNvGrpSpPr>
          <p:nvPr/>
        </p:nvGrpSpPr>
        <p:grpSpPr bwMode="auto">
          <a:xfrm>
            <a:off x="5117026" y="5525477"/>
            <a:ext cx="817623" cy="631468"/>
            <a:chOff x="340" y="1071"/>
            <a:chExt cx="2654" cy="1977"/>
          </a:xfrm>
        </p:grpSpPr>
        <p:pic>
          <p:nvPicPr>
            <p:cNvPr id="38" name="Picture 2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0" y="1071"/>
              <a:ext cx="2654"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0"/>
            <p:cNvSpPr>
              <a:spLocks noChangeArrowheads="1"/>
            </p:cNvSpPr>
            <p:nvPr/>
          </p:nvSpPr>
          <p:spPr bwMode="auto">
            <a:xfrm>
              <a:off x="683" y="1187"/>
              <a:ext cx="2029" cy="1144"/>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lgn="ctr" eaLnBrk="1" hangingPunct="1">
                <a:spcBef>
                  <a:spcPct val="0"/>
                </a:spcBef>
                <a:buClrTx/>
                <a:buSzTx/>
                <a:buFontTx/>
                <a:buNone/>
              </a:pPr>
              <a:endParaRPr kumimoji="0" lang="ja-JP" altLang="en-US" sz="1400">
                <a:solidFill>
                  <a:schemeClr val="bg1"/>
                </a:solidFill>
                <a:ea typeface="HGS明朝E" pitchFamily="18" charset="-128"/>
              </a:endParaRPr>
            </a:p>
          </p:txBody>
        </p:sp>
        <p:sp>
          <p:nvSpPr>
            <p:cNvPr id="40" name="Rectangle 31"/>
            <p:cNvSpPr>
              <a:spLocks noChangeArrowheads="1"/>
            </p:cNvSpPr>
            <p:nvPr/>
          </p:nvSpPr>
          <p:spPr bwMode="auto">
            <a:xfrm>
              <a:off x="680" y="1180"/>
              <a:ext cx="2037" cy="1151"/>
            </a:xfrm>
            <a:prstGeom prst="rect">
              <a:avLst/>
            </a:prstGeom>
            <a:noFill/>
            <a:ln>
              <a:noFill/>
            </a:ln>
            <a:effectLst/>
            <a:extLst>
              <a:ext uri="{909E8E84-426E-40DD-AFC4-6F175D3DCCD1}">
                <a14:hiddenFill xmlns:a14="http://schemas.microsoft.com/office/drawing/2010/main">
                  <a:solidFill>
                    <a:srgbClr val="F3F3FB"/>
                  </a:solidFill>
                </a14:hiddenFill>
              </a:ext>
              <a:ext uri="{91240B29-F687-4F45-9708-019B960494DF}">
                <a14:hiddenLine xmlns:a14="http://schemas.microsoft.com/office/drawing/2010/main" w="57150" algn="ctr">
                  <a:solidFill>
                    <a:srgbClr val="FF99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lgn="ctr" eaLnBrk="1" hangingPunct="1">
                <a:spcBef>
                  <a:spcPct val="0"/>
                </a:spcBef>
                <a:buClrTx/>
                <a:buSzTx/>
                <a:buFontTx/>
                <a:buNone/>
              </a:pPr>
              <a:endParaRPr kumimoji="0" lang="ja-JP" altLang="en-US" sz="1400">
                <a:solidFill>
                  <a:schemeClr val="bg1"/>
                </a:solidFill>
                <a:ea typeface="HGS明朝E" pitchFamily="18" charset="-128"/>
              </a:endParaRPr>
            </a:p>
          </p:txBody>
        </p:sp>
        <p:sp>
          <p:nvSpPr>
            <p:cNvPr id="41" name="Rectangle 32"/>
            <p:cNvSpPr>
              <a:spLocks noChangeArrowheads="1"/>
            </p:cNvSpPr>
            <p:nvPr/>
          </p:nvSpPr>
          <p:spPr bwMode="auto">
            <a:xfrm>
              <a:off x="678" y="1180"/>
              <a:ext cx="2039" cy="1158"/>
            </a:xfrm>
            <a:prstGeom prst="rect">
              <a:avLst/>
            </a:prstGeom>
            <a:noFill/>
            <a:ln w="12700" algn="ctr">
              <a:solidFill>
                <a:srgbClr val="808080">
                  <a:alpha val="70195"/>
                </a:srgbClr>
              </a:solidFill>
              <a:miter lim="800000"/>
              <a:headEnd/>
              <a:tailEnd/>
            </a:ln>
            <a:effectLst/>
            <a:extLst>
              <a:ext uri="{909E8E84-426E-40DD-AFC4-6F175D3DCCD1}">
                <a14:hiddenFill xmlns:a14="http://schemas.microsoft.com/office/drawing/2010/main">
                  <a:solidFill>
                    <a:srgbClr val="F3F3FB"/>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lgn="ctr" eaLnBrk="1" hangingPunct="1">
                <a:spcBef>
                  <a:spcPct val="0"/>
                </a:spcBef>
                <a:buClrTx/>
                <a:buSzTx/>
                <a:buFontTx/>
                <a:buNone/>
              </a:pPr>
              <a:endParaRPr kumimoji="0" lang="ja-JP" altLang="en-US" sz="1400">
                <a:solidFill>
                  <a:schemeClr val="bg1"/>
                </a:solidFill>
                <a:ea typeface="HGS明朝E" pitchFamily="18" charset="-128"/>
              </a:endParaRPr>
            </a:p>
          </p:txBody>
        </p:sp>
        <p:pic>
          <p:nvPicPr>
            <p:cNvPr id="42" name="Picture 36"/>
            <p:cNvPicPr>
              <a:picLocks noChangeAspect="1" noChangeArrowheads="1"/>
            </p:cNvPicPr>
            <p:nvPr/>
          </p:nvPicPr>
          <p:blipFill>
            <a:blip r:embed="rId14" cstate="print">
              <a:extLst>
                <a:ext uri="{28A0092B-C50C-407E-A947-70E740481C1C}">
                  <a14:useLocalDpi xmlns:a14="http://schemas.microsoft.com/office/drawing/2010/main" val="0"/>
                </a:ext>
              </a:extLst>
            </a:blip>
            <a:srcRect l="2673" t="7408" r="7695" b="19682"/>
            <a:stretch>
              <a:fillRect/>
            </a:stretch>
          </p:blipFill>
          <p:spPr bwMode="auto">
            <a:xfrm>
              <a:off x="678" y="1182"/>
              <a:ext cx="2039" cy="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図 18" descr="lady_paper_light.png"/>
            <p:cNvPicPr>
              <a:picLocks noChangeAspect="1"/>
            </p:cNvPicPr>
            <p:nvPr/>
          </p:nvPicPr>
          <p:blipFill>
            <a:blip r:embed="rId15" cstate="print">
              <a:extLst>
                <a:ext uri="{28A0092B-C50C-407E-A947-70E740481C1C}">
                  <a14:useLocalDpi xmlns:a14="http://schemas.microsoft.com/office/drawing/2010/main" val="0"/>
                </a:ext>
              </a:extLst>
            </a:blip>
            <a:srcRect l="5197" t="16365" r="13570" b="14417"/>
            <a:stretch>
              <a:fillRect/>
            </a:stretch>
          </p:blipFill>
          <p:spPr bwMode="auto">
            <a:xfrm>
              <a:off x="2231" y="1205"/>
              <a:ext cx="464" cy="293"/>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3131298"/>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Grp="1" noChangeArrowheads="1"/>
          </p:cNvSpPr>
          <p:nvPr>
            <p:ph type="title"/>
          </p:nvPr>
        </p:nvSpPr>
        <p:spPr>
          <a:xfrm>
            <a:off x="371836" y="26999"/>
            <a:ext cx="8423783" cy="600075"/>
          </a:xfrm>
        </p:spPr>
        <p:txBody>
          <a:bodyPr/>
          <a:lstStyle/>
          <a:p>
            <a:pPr algn="ctr" eaLnBrk="1" hangingPunct="1"/>
            <a:r>
              <a:rPr lang="en-US" altLang="ja-JP" sz="2800" dirty="0" smtClean="0">
                <a:latin typeface="Arial Black" panose="020B0A04020102020204" pitchFamily="34" charset="0"/>
              </a:rPr>
              <a:t>History of Revision</a:t>
            </a:r>
            <a:endParaRPr lang="de-DE" altLang="ja-JP" sz="2800" dirty="0" smtClean="0">
              <a:latin typeface="Arial Black" panose="020B0A04020102020204" pitchFamily="34" charset="0"/>
            </a:endParaRPr>
          </a:p>
        </p:txBody>
      </p:sp>
      <p:graphicFrame>
        <p:nvGraphicFramePr>
          <p:cNvPr id="4" name="表 3"/>
          <p:cNvGraphicFramePr>
            <a:graphicFrameLocks noGrp="1"/>
          </p:cNvGraphicFramePr>
          <p:nvPr>
            <p:extLst>
              <p:ext uri="{D42A27DB-BD31-4B8C-83A1-F6EECF244321}">
                <p14:modId xmlns:p14="http://schemas.microsoft.com/office/powerpoint/2010/main" val="3806269560"/>
              </p:ext>
            </p:extLst>
          </p:nvPr>
        </p:nvGraphicFramePr>
        <p:xfrm>
          <a:off x="398585" y="1556792"/>
          <a:ext cx="8409352" cy="1634432"/>
        </p:xfrm>
        <a:graphic>
          <a:graphicData uri="http://schemas.openxmlformats.org/drawingml/2006/table">
            <a:tbl>
              <a:tblPr firstRow="1" bandRow="1"/>
              <a:tblGrid>
                <a:gridCol w="1156677"/>
                <a:gridCol w="4212492"/>
                <a:gridCol w="1122180"/>
                <a:gridCol w="1918003"/>
              </a:tblGrid>
              <a:tr h="288032">
                <a:tc>
                  <a:txBody>
                    <a:bodyPr/>
                    <a:lstStyle/>
                    <a:p>
                      <a:pPr algn="ctr"/>
                      <a:r>
                        <a:rPr kumimoji="1" lang="en-US" altLang="ja-JP" sz="1000" b="1" dirty="0" smtClean="0">
                          <a:solidFill>
                            <a:schemeClr val="bg1"/>
                          </a:solidFill>
                          <a:latin typeface="Arial" panose="020B0604020202020204" pitchFamily="34" charset="0"/>
                          <a:ea typeface="Meiryo UI" panose="020B0604030504040204" pitchFamily="50" charset="-128"/>
                          <a:cs typeface="Arial" panose="020B0604020202020204" pitchFamily="34" charset="0"/>
                        </a:rPr>
                        <a:t>Doc.</a:t>
                      </a:r>
                      <a:r>
                        <a:rPr kumimoji="1" lang="en-US" altLang="ja-JP" sz="1000" b="1" baseline="0" dirty="0" smtClean="0">
                          <a:solidFill>
                            <a:schemeClr val="bg1"/>
                          </a:solidFill>
                          <a:latin typeface="Arial" panose="020B0604020202020204" pitchFamily="34" charset="0"/>
                          <a:ea typeface="Meiryo UI" panose="020B0604030504040204" pitchFamily="50" charset="-128"/>
                          <a:cs typeface="Arial" panose="020B0604020202020204" pitchFamily="34" charset="0"/>
                        </a:rPr>
                        <a:t> Ver.</a:t>
                      </a:r>
                      <a:endParaRPr kumimoji="1" lang="ja-JP" altLang="en-US" sz="1000" b="1" dirty="0">
                        <a:solidFill>
                          <a:schemeClr val="bg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kumimoji="1" lang="en-US" altLang="ja-JP" sz="1000" b="1" dirty="0" smtClean="0">
                          <a:solidFill>
                            <a:schemeClr val="bg1"/>
                          </a:solidFill>
                          <a:latin typeface="Arial" panose="020B0604020202020204" pitchFamily="34" charset="0"/>
                          <a:ea typeface="Meiryo UI" panose="020B0604030504040204" pitchFamily="50" charset="-128"/>
                          <a:cs typeface="Arial" panose="020B0604020202020204" pitchFamily="34" charset="0"/>
                        </a:rPr>
                        <a:t>Contents</a:t>
                      </a:r>
                      <a:endParaRPr kumimoji="1" lang="ja-JP" altLang="en-US" sz="1000" b="1" dirty="0">
                        <a:solidFill>
                          <a:schemeClr val="bg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kumimoji="1" lang="en-US" altLang="ja-JP" sz="1000" b="1" dirty="0" smtClean="0">
                          <a:solidFill>
                            <a:schemeClr val="bg1"/>
                          </a:solidFill>
                          <a:latin typeface="Arial" panose="020B0604020202020204" pitchFamily="34" charset="0"/>
                          <a:ea typeface="Meiryo UI" panose="020B0604030504040204" pitchFamily="50" charset="-128"/>
                          <a:cs typeface="Arial" panose="020B0604020202020204" pitchFamily="34" charset="0"/>
                        </a:rPr>
                        <a:t>Date of Issue</a:t>
                      </a:r>
                      <a:endParaRPr kumimoji="1" lang="ja-JP" altLang="en-US" sz="1000" b="1" dirty="0">
                        <a:solidFill>
                          <a:schemeClr val="bg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kumimoji="1" lang="en-US" altLang="ja-JP" sz="1000" b="1" dirty="0" smtClean="0">
                          <a:solidFill>
                            <a:schemeClr val="bg1"/>
                          </a:solidFill>
                          <a:latin typeface="Arial" panose="020B0604020202020204" pitchFamily="34" charset="0"/>
                          <a:ea typeface="Meiryo UI" panose="020B0604030504040204" pitchFamily="50" charset="-128"/>
                          <a:cs typeface="Arial" panose="020B0604020202020204" pitchFamily="34" charset="0"/>
                        </a:rPr>
                        <a:t>Remarks</a:t>
                      </a:r>
                      <a:endParaRPr kumimoji="1" lang="ja-JP" altLang="en-US" sz="1000" b="1" dirty="0">
                        <a:solidFill>
                          <a:schemeClr val="bg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146573">
                <a:tc>
                  <a:txBody>
                    <a:bodyPr/>
                    <a:lstStyle>
                      <a:lvl1pPr marL="0" algn="l" defTabSz="914400" rtl="0" eaLnBrk="1" latinLnBrk="0" hangingPunct="1">
                        <a:defRPr kumimoji="1" sz="1800" kern="1200">
                          <a:solidFill>
                            <a:schemeClr val="dk1"/>
                          </a:solidFill>
                          <a:latin typeface="Calibri"/>
                          <a:ea typeface=""/>
                          <a:cs typeface=""/>
                        </a:defRPr>
                      </a:lvl1pPr>
                      <a:lvl2pPr marL="457200" algn="l" defTabSz="914400" rtl="0" eaLnBrk="1" latinLnBrk="0" hangingPunct="1">
                        <a:defRPr kumimoji="1" sz="1800" kern="1200">
                          <a:solidFill>
                            <a:schemeClr val="dk1"/>
                          </a:solidFill>
                          <a:latin typeface="Calibri"/>
                          <a:ea typeface=""/>
                          <a:cs typeface=""/>
                        </a:defRPr>
                      </a:lvl2pPr>
                      <a:lvl3pPr marL="914400" algn="l" defTabSz="914400" rtl="0" eaLnBrk="1" latinLnBrk="0" hangingPunct="1">
                        <a:defRPr kumimoji="1" sz="1800" kern="1200">
                          <a:solidFill>
                            <a:schemeClr val="dk1"/>
                          </a:solidFill>
                          <a:latin typeface="Calibri"/>
                          <a:ea typeface=""/>
                          <a:cs typeface=""/>
                        </a:defRPr>
                      </a:lvl3pPr>
                      <a:lvl4pPr marL="1371600" algn="l" defTabSz="914400" rtl="0" eaLnBrk="1" latinLnBrk="0" hangingPunct="1">
                        <a:defRPr kumimoji="1" sz="1800" kern="1200">
                          <a:solidFill>
                            <a:schemeClr val="dk1"/>
                          </a:solidFill>
                          <a:latin typeface="Calibri"/>
                          <a:ea typeface=""/>
                          <a:cs typeface=""/>
                        </a:defRPr>
                      </a:lvl4pPr>
                      <a:lvl5pPr marL="1828800" algn="l" defTabSz="914400" rtl="0" eaLnBrk="1" latinLnBrk="0" hangingPunct="1">
                        <a:defRPr kumimoji="1" sz="1800" kern="1200">
                          <a:solidFill>
                            <a:schemeClr val="dk1"/>
                          </a:solidFill>
                          <a:latin typeface="Calibri"/>
                          <a:ea typeface=""/>
                          <a:cs typeface=""/>
                        </a:defRPr>
                      </a:lvl5pPr>
                      <a:lvl6pPr marL="2286000" algn="l" defTabSz="914400" rtl="0" eaLnBrk="1" latinLnBrk="0" hangingPunct="1">
                        <a:defRPr kumimoji="1" sz="1800" kern="1200">
                          <a:solidFill>
                            <a:schemeClr val="dk1"/>
                          </a:solidFill>
                          <a:latin typeface="Calibri"/>
                          <a:ea typeface=""/>
                          <a:cs typeface=""/>
                        </a:defRPr>
                      </a:lvl6pPr>
                      <a:lvl7pPr marL="2743200" algn="l" defTabSz="914400" rtl="0" eaLnBrk="1" latinLnBrk="0" hangingPunct="1">
                        <a:defRPr kumimoji="1" sz="1800" kern="1200">
                          <a:solidFill>
                            <a:schemeClr val="dk1"/>
                          </a:solidFill>
                          <a:latin typeface="Calibri"/>
                          <a:ea typeface=""/>
                          <a:cs typeface=""/>
                        </a:defRPr>
                      </a:lvl7pPr>
                      <a:lvl8pPr marL="3200400" algn="l" defTabSz="914400" rtl="0" eaLnBrk="1" latinLnBrk="0" hangingPunct="1">
                        <a:defRPr kumimoji="1" sz="1800" kern="1200">
                          <a:solidFill>
                            <a:schemeClr val="dk1"/>
                          </a:solidFill>
                          <a:latin typeface="Calibri"/>
                          <a:ea typeface=""/>
                          <a:cs typeface=""/>
                        </a:defRPr>
                      </a:lvl8pPr>
                      <a:lvl9pPr marL="3657600" algn="l" defTabSz="914400" rtl="0" eaLnBrk="1" latinLnBrk="0" hangingPunct="1">
                        <a:defRPr kumimoji="1" sz="1800" kern="1200">
                          <a:solidFill>
                            <a:schemeClr val="dk1"/>
                          </a:solidFill>
                          <a:latin typeface="Calibri"/>
                          <a:ea typeface=""/>
                          <a:cs typeface=""/>
                        </a:defRPr>
                      </a:lvl9pPr>
                    </a:lstStyle>
                    <a:p>
                      <a:pPr algn="ctr"/>
                      <a:r>
                        <a:rPr kumimoji="1" lang="en-US" altLang="ja-JP" sz="1000" b="1" dirty="0" smtClean="0">
                          <a:solidFill>
                            <a:schemeClr val="tx1"/>
                          </a:solidFill>
                          <a:latin typeface="Arial" panose="020B0604020202020204" pitchFamily="34" charset="0"/>
                          <a:ea typeface="Meiryo UI" panose="020B0604030504040204" pitchFamily="50" charset="-128"/>
                          <a:cs typeface="Arial" panose="020B0604020202020204" pitchFamily="34" charset="0"/>
                        </a:rPr>
                        <a:t>Ver.</a:t>
                      </a:r>
                      <a:r>
                        <a:rPr kumimoji="1" lang="en-US" altLang="ja-JP" sz="1000" b="1" baseline="0" dirty="0" smtClean="0">
                          <a:solidFill>
                            <a:schemeClr val="tx1"/>
                          </a:solidFill>
                          <a:latin typeface="Arial" panose="020B0604020202020204" pitchFamily="34" charset="0"/>
                          <a:ea typeface="Meiryo UI" panose="020B0604030504040204" pitchFamily="50" charset="-128"/>
                          <a:cs typeface="Arial" panose="020B0604020202020204" pitchFamily="34" charset="0"/>
                        </a:rPr>
                        <a:t> </a:t>
                      </a:r>
                      <a:r>
                        <a:rPr kumimoji="1" lang="en-US" altLang="ja-JP" sz="1000" b="1" baseline="0" dirty="0" smtClean="0">
                          <a:solidFill>
                            <a:schemeClr val="tx1"/>
                          </a:solidFill>
                          <a:latin typeface="Arial" panose="020B0604020202020204" pitchFamily="34" charset="0"/>
                          <a:ea typeface="Meiryo UI" panose="020B0604030504040204" pitchFamily="50" charset="-128"/>
                          <a:cs typeface="Arial" panose="020B0604020202020204" pitchFamily="34" charset="0"/>
                        </a:rPr>
                        <a:t>2.00/2.10</a:t>
                      </a: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kumimoji="1" lang="en-US" altLang="ja-JP" sz="1000" b="1" dirty="0" smtClean="0">
                          <a:solidFill>
                            <a:schemeClr val="tx1"/>
                          </a:solidFill>
                          <a:latin typeface="Arial" panose="020B0604020202020204" pitchFamily="34" charset="0"/>
                          <a:ea typeface="Meiryo UI" panose="020B0604030504040204" pitchFamily="50" charset="-128"/>
                          <a:cs typeface="Arial" panose="020B0604020202020204" pitchFamily="34" charset="0"/>
                        </a:rPr>
                        <a:t>Issue of First</a:t>
                      </a:r>
                      <a:r>
                        <a:rPr kumimoji="1" lang="en-US" altLang="ja-JP" sz="1000" b="1" baseline="0" dirty="0" smtClean="0">
                          <a:solidFill>
                            <a:schemeClr val="tx1"/>
                          </a:solidFill>
                          <a:latin typeface="Arial" panose="020B0604020202020204" pitchFamily="34" charset="0"/>
                          <a:ea typeface="Meiryo UI" panose="020B0604030504040204" pitchFamily="50" charset="-128"/>
                          <a:cs typeface="Arial" panose="020B0604020202020204" pitchFamily="34" charset="0"/>
                        </a:rPr>
                        <a:t> Edition</a:t>
                      </a: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b="1" dirty="0" smtClean="0">
                          <a:solidFill>
                            <a:schemeClr val="tx1"/>
                          </a:solidFill>
                          <a:latin typeface="Arial" panose="020B0604020202020204" pitchFamily="34" charset="0"/>
                          <a:ea typeface="Meiryo UI" panose="020B0604030504040204" pitchFamily="50" charset="-128"/>
                          <a:cs typeface="Arial" panose="020B0604020202020204" pitchFamily="34" charset="0"/>
                        </a:rPr>
                        <a:t>Nov. 2014</a:t>
                      </a: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46573">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kumimoji="1" lang="en-US" altLang="ja-JP" sz="1000" b="1" baseline="0" dirty="0" smtClean="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12200">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lgn="l">
                        <a:buFont typeface="Wingdings" panose="05000000000000000000" pitchFamily="2" charset="2"/>
                        <a:buChar char="l"/>
                      </a:pP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0">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12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1" lang="ja-JP" altLang="en-US" sz="10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33231" marR="33231"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498519335"/>
      </p:ext>
    </p:extLst>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19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Specification</a:t>
            </a:r>
            <a:endParaRPr lang="de-DE" altLang="ja-JP" sz="1400" kern="0" dirty="0" smtClean="0">
              <a:latin typeface="Arial Black" panose="020B0A04020102020204" pitchFamily="34" charset="0"/>
            </a:endParaRPr>
          </a:p>
        </p:txBody>
      </p:sp>
      <p:graphicFrame>
        <p:nvGraphicFramePr>
          <p:cNvPr id="4" name="Group 100"/>
          <p:cNvGraphicFramePr>
            <a:graphicFrameLocks/>
          </p:cNvGraphicFramePr>
          <p:nvPr>
            <p:extLst>
              <p:ext uri="{D42A27DB-BD31-4B8C-83A1-F6EECF244321}">
                <p14:modId xmlns:p14="http://schemas.microsoft.com/office/powerpoint/2010/main" val="3174291698"/>
              </p:ext>
            </p:extLst>
          </p:nvPr>
        </p:nvGraphicFramePr>
        <p:xfrm>
          <a:off x="136525" y="756338"/>
          <a:ext cx="8893175" cy="5591398"/>
        </p:xfrm>
        <a:graphic>
          <a:graphicData uri="http://schemas.openxmlformats.org/drawingml/2006/table">
            <a:tbl>
              <a:tblPr/>
              <a:tblGrid>
                <a:gridCol w="625475"/>
                <a:gridCol w="304800"/>
                <a:gridCol w="304800"/>
                <a:gridCol w="914400"/>
                <a:gridCol w="2743200"/>
                <a:gridCol w="4000500"/>
              </a:tblGrid>
              <a:tr h="218008">
                <a:tc gridSpan="4">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Item </a:t>
                      </a:r>
                    </a:p>
                  </a:txBody>
                  <a:tcPr marL="36000" marR="36000" marT="21590" marB="2159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Specification</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Note </a:t>
                      </a: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r>
              <a:tr h="218008">
                <a:tc gridSpan="4">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Concurrent conferencing</a:t>
                      </a:r>
                    </a:p>
                  </a:txBody>
                  <a:tcPr marL="36000" marR="36000" marT="21590" marB="2159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One Conference Room</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Two encoder for Wide and Narrow bandwidth at same time.</a:t>
                      </a: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94372">
                <a:tc gridSpan="4">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Number of participants </a:t>
                      </a:r>
                    </a:p>
                  </a:txBody>
                  <a:tcPr marL="36000" marR="36000" marT="21590" marB="2159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Up to 16</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Panasonic HDVC, Panasonic PC Application and Panasonic Android/iOS application are  supported.</a:t>
                      </a: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18008">
                <a:tc gridSpan="4">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Connection mode</a:t>
                      </a:r>
                    </a:p>
                  </a:txBody>
                  <a:tcPr marL="36000" marR="36000" marT="21590" marB="2159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rgbClr val="FF0000"/>
                          </a:solidFill>
                          <a:effectLst/>
                          <a:latin typeface="Arial" panose="020B0604020202020204" pitchFamily="34" charset="0"/>
                          <a:ea typeface="HGS創英角ｺﾞｼｯｸUB" pitchFamily="50" charset="-128"/>
                          <a:cs typeface="Arial" panose="020B0604020202020204" pitchFamily="34" charset="0"/>
                        </a:rPr>
                        <a:t>IP Mode and NAT Traversal Service (Easy Connection) Mode</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To activate both mode need two Network Interface Card.</a:t>
                      </a: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94372">
                <a:tc gridSpan="4">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Maximum bandwidth</a:t>
                      </a:r>
                    </a:p>
                  </a:txBody>
                  <a:tcPr marL="36000" marR="36000" marT="21590" marB="2159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2.0Mbps(IP Rate)</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1920kbps (Video)  80kbps (Audio)</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18008">
                <a:tc row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Call control</a:t>
                      </a:r>
                    </a:p>
                  </a:txBody>
                  <a:tcPr marL="36000" marR="36000" marT="21590" marB="2159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Protocol</a:t>
                      </a:r>
                      <a:r>
                        <a:rPr kumimoji="1" lang="ja-JP" altLang="en-US"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　</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SIP (UDP and </a:t>
                      </a:r>
                      <a:r>
                        <a:rPr kumimoji="1" lang="en-US" altLang="ja-JP" sz="1050" b="1" i="0" u="none" strike="noStrike" cap="none" normalizeH="0" baseline="0" dirty="0" smtClean="0">
                          <a:ln>
                            <a:noFill/>
                          </a:ln>
                          <a:solidFill>
                            <a:srgbClr val="FF0000"/>
                          </a:solidFill>
                          <a:effectLst/>
                          <a:latin typeface="Arial" panose="020B0604020202020204" pitchFamily="34" charset="0"/>
                          <a:ea typeface="HGS創英角ｺﾞｼｯｸUB" pitchFamily="50" charset="-128"/>
                          <a:cs typeface="Arial" panose="020B0604020202020204" pitchFamily="34" charset="0"/>
                        </a:rPr>
                        <a:t>TCP</a:t>
                      </a: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TCP support is new feature at MPCS ver.2.0</a:t>
                      </a: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94372">
                <a:tc vMerge="1">
                  <a:txBody>
                    <a:bodyPr/>
                    <a:lstStyle/>
                    <a:p>
                      <a:endParaRPr kumimoji="1" lang="ja-JP" altLang="en-US"/>
                    </a:p>
                  </a:txBody>
                  <a:tcPr/>
                </a:tc>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Connection methods</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Dial-in</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Dial-out by Web Console and API</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94372">
                <a:tc rowSpan="9">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Video</a:t>
                      </a:r>
                    </a:p>
                  </a:txBody>
                  <a:tcPr marL="36000" marR="36000" marT="21590" marB="2159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row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Tx</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Video</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Codec</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H.264 Baseline Profile Level 3.1</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rgbClr val="FF0000"/>
                          </a:solidFill>
                          <a:effectLst/>
                          <a:latin typeface="Arial" panose="020B0604020202020204" pitchFamily="34" charset="0"/>
                          <a:ea typeface="HGS創英角ｺﾞｼｯｸUB" pitchFamily="50" charset="-128"/>
                          <a:cs typeface="Arial" panose="020B0604020202020204" pitchFamily="34" charset="0"/>
                        </a:rPr>
                        <a:t>H.264 High Profile Level 3.1</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60155">
                <a:tc vMerge="1">
                  <a:txBody>
                    <a:bodyPr/>
                    <a:lstStyle/>
                    <a:p>
                      <a:endParaRPr kumimoji="1" lang="ja-JP" altLang="en-US"/>
                    </a:p>
                  </a:txBody>
                  <a:tcPr/>
                </a:tc>
                <a:tc vMerge="1">
                  <a:txBody>
                    <a:bodyPr/>
                    <a:lstStyle/>
                    <a:p>
                      <a:endParaRPr kumimoji="1" lang="ja-JP" altLang="en-US"/>
                    </a:p>
                  </a:txBody>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Video Resolution </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720p(1280x720) / </a:t>
                      </a:r>
                      <a:r>
                        <a:rPr kumimoji="1" lang="en-US" altLang="ja-JP" sz="1050" b="1" i="0" u="none" strike="noStrike" cap="none" normalizeH="0" baseline="0" smtClean="0">
                          <a:ln>
                            <a:noFill/>
                          </a:ln>
                          <a:solidFill>
                            <a:srgbClr val="FF0000"/>
                          </a:solidFill>
                          <a:effectLst/>
                          <a:latin typeface="Arial" panose="020B0604020202020204" pitchFamily="34" charset="0"/>
                          <a:ea typeface="HGS創英角ｺﾞｼｯｸUB" pitchFamily="50" charset="-128"/>
                          <a:cs typeface="Arial" panose="020B0604020202020204" pitchFamily="34" charset="0"/>
                        </a:rPr>
                        <a:t>w432p (768 x 432)</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Maximum resolution and frame rate is 720@30p</a:t>
                      </a: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60155">
                <a:tc vMerge="1">
                  <a:txBody>
                    <a:bodyPr/>
                    <a:lstStyle/>
                    <a:p>
                      <a:endParaRPr kumimoji="1" lang="ja-JP" altLang="en-US"/>
                    </a:p>
                  </a:txBody>
                  <a:tcPr/>
                </a:tc>
                <a:tc vMerge="1">
                  <a:txBody>
                    <a:bodyPr/>
                    <a:lstStyle/>
                    <a:p>
                      <a:endParaRPr kumimoji="1" lang="ja-JP" altLang="en-US"/>
                    </a:p>
                  </a:txBody>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PC Resolution</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VGA, SVGA, XGA, </a:t>
                      </a:r>
                      <a:r>
                        <a:rPr kumimoji="1" lang="en-US" altLang="ja-JP" sz="1050" b="1" i="0" u="none" strike="noStrike" cap="none" normalizeH="0" baseline="0" smtClean="0">
                          <a:ln>
                            <a:noFill/>
                          </a:ln>
                          <a:solidFill>
                            <a:srgbClr val="FF0000"/>
                          </a:solidFill>
                          <a:effectLst/>
                          <a:latin typeface="Arial" panose="020B0604020202020204" pitchFamily="34" charset="0"/>
                          <a:ea typeface="HGS創英角ｺﾞｼｯｸUB" pitchFamily="50" charset="-128"/>
                          <a:cs typeface="Arial" panose="020B0604020202020204" pitchFamily="34" charset="0"/>
                        </a:rPr>
                        <a:t>720p</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94372">
                <a:tc vMerge="1">
                  <a:txBody>
                    <a:bodyPr/>
                    <a:lstStyle/>
                    <a:p>
                      <a:endParaRPr kumimoji="1" lang="ja-JP" altLang="en-US"/>
                    </a:p>
                  </a:txBody>
                  <a:tcPr/>
                </a:tc>
                <a:tc row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Rx</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Video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Codec </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H.264 Baseline Profile Level 1.3 thru 3.1</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rgbClr val="FF0000"/>
                          </a:solidFill>
                          <a:effectLst/>
                          <a:latin typeface="Arial" panose="020B0604020202020204" pitchFamily="34" charset="0"/>
                          <a:ea typeface="HGS創英角ｺﾞｼｯｸUB" pitchFamily="50" charset="-128"/>
                          <a:cs typeface="Arial" panose="020B0604020202020204" pitchFamily="34" charset="0"/>
                        </a:rPr>
                        <a:t>H.264 High Profile Level 3.1</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18008">
                <a:tc vMerge="1">
                  <a:txBody>
                    <a:bodyPr/>
                    <a:lstStyle/>
                    <a:p>
                      <a:endParaRPr kumimoji="1" lang="ja-JP" altLang="en-US"/>
                    </a:p>
                  </a:txBody>
                  <a:tcPr/>
                </a:tc>
                <a:tc vMerge="1">
                  <a:txBody>
                    <a:bodyPr/>
                    <a:lstStyle/>
                    <a:p>
                      <a:endParaRPr kumimoji="1" lang="ja-JP" altLang="en-US"/>
                    </a:p>
                  </a:txBody>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Video Resolution</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720p, 4SIF, w432p, w288p, VGA, QVGA</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18008">
                <a:tc vMerge="1">
                  <a:txBody>
                    <a:bodyPr/>
                    <a:lstStyle/>
                    <a:p>
                      <a:endParaRPr kumimoji="1" lang="ja-JP" altLang="en-US"/>
                    </a:p>
                  </a:txBody>
                  <a:tcPr/>
                </a:tc>
                <a:tc vMerge="1">
                  <a:txBody>
                    <a:bodyPr/>
                    <a:lstStyle/>
                    <a:p>
                      <a:endParaRPr kumimoji="1" lang="ja-JP" altLang="en-US"/>
                    </a:p>
                  </a:txBody>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PC Resolution</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VGA, SVGA, XGA, 720p</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94372">
                <a:tc vMerge="1">
                  <a:txBody>
                    <a:bodyPr/>
                    <a:lstStyle/>
                    <a:p>
                      <a:endParaRPr kumimoji="1" lang="ja-JP" altLang="en-US"/>
                    </a:p>
                  </a:txBody>
                  <a:tcPr/>
                </a:tc>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RTP format</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Single NAL Unit Mode</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rgbClr val="FF0000"/>
                          </a:solidFill>
                          <a:effectLst/>
                          <a:latin typeface="Arial" panose="020B0604020202020204" pitchFamily="34" charset="0"/>
                          <a:ea typeface="HGS創英角ｺﾞｼｯｸUB" pitchFamily="50" charset="-128"/>
                          <a:cs typeface="Arial" panose="020B0604020202020204" pitchFamily="34" charset="0"/>
                        </a:rPr>
                        <a:t>Non-Interleaved Mode</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18008">
                <a:tc vMerge="1">
                  <a:txBody>
                    <a:bodyPr/>
                    <a:lstStyle/>
                    <a:p>
                      <a:endParaRPr kumimoji="1" lang="ja-JP" altLang="en-US"/>
                    </a:p>
                  </a:txBody>
                  <a:tcPr/>
                </a:tc>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QoS</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rgbClr val="FF0000"/>
                          </a:solidFill>
                          <a:effectLst/>
                          <a:latin typeface="Arial" panose="020B0604020202020204" pitchFamily="34" charset="0"/>
                          <a:ea typeface="HGS創英角ｺﾞｼｯｸUB" pitchFamily="50" charset="-128"/>
                          <a:cs typeface="Arial" panose="020B0604020202020204" pitchFamily="34" charset="0"/>
                        </a:rPr>
                        <a:t>Yes</a:t>
                      </a: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 for HDVC Ver.3.1</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94372">
                <a:tc vMerge="1">
                  <a:txBody>
                    <a:bodyPr/>
                    <a:lstStyle/>
                    <a:p>
                      <a:endParaRPr kumimoji="1" lang="ja-JP" altLang="en-US"/>
                    </a:p>
                  </a:txBody>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Layout</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CPN</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CP1/CP4/CP6/CP8/CP10/CP13/CP16</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CP stands for Continuous Presence. The number represents the Number of Windows.</a:t>
                      </a: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18008">
                <a:tc row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Audio</a:t>
                      </a:r>
                    </a:p>
                  </a:txBody>
                  <a:tcPr marL="36000" marR="36000" marT="21590" marB="2159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Audio Codec</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rgbClr val="0000FF"/>
                          </a:solidFill>
                          <a:effectLst/>
                          <a:latin typeface="Arial" panose="020B0604020202020204" pitchFamily="34" charset="0"/>
                          <a:ea typeface="HGS創英角ｺﾞｼｯｸUB" pitchFamily="50" charset="-128"/>
                          <a:cs typeface="Arial" panose="020B0604020202020204" pitchFamily="34" charset="0"/>
                        </a:rPr>
                        <a:t>G.722, G722.1C</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18008">
                <a:tc vMerge="1">
                  <a:txBody>
                    <a:bodyPr/>
                    <a:lstStyle/>
                    <a:p>
                      <a:endParaRPr kumimoji="1" lang="ja-JP" altLang="en-US"/>
                    </a:p>
                  </a:txBody>
                  <a:tcPr/>
                </a:tc>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RTP/cycle</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20msec</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0">
                <a:tc vMerge="1">
                  <a:txBody>
                    <a:bodyPr/>
                    <a:lstStyle/>
                    <a:p>
                      <a:endParaRPr kumimoji="1" lang="ja-JP" altLang="en-US"/>
                    </a:p>
                  </a:txBody>
                  <a:tcPr/>
                </a:tc>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QoS</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rgbClr val="FF0000"/>
                          </a:solidFill>
                          <a:effectLst/>
                          <a:latin typeface="Arial" panose="020B0604020202020204" pitchFamily="34" charset="0"/>
                          <a:ea typeface="HGS創英角ｺﾞｼｯｸUB" pitchFamily="50" charset="-128"/>
                          <a:cs typeface="Arial" panose="020B0604020202020204" pitchFamily="34" charset="0"/>
                        </a:rPr>
                        <a:t>Yes</a:t>
                      </a: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 for HDVC Ver.3.1 and Android App.</a:t>
                      </a:r>
                    </a:p>
                  </a:txBody>
                  <a:tcPr marL="36000" marR="36000" marT="21590" marB="2159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36000" marR="36000" marT="21590" marB="2159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テキスト ボックス 4"/>
          <p:cNvSpPr txBox="1"/>
          <p:nvPr/>
        </p:nvSpPr>
        <p:spPr>
          <a:xfrm>
            <a:off x="2891683" y="6494580"/>
            <a:ext cx="5650527" cy="369332"/>
          </a:xfrm>
          <a:prstGeom prst="rect">
            <a:avLst/>
          </a:prstGeom>
          <a:noFill/>
        </p:spPr>
        <p:txBody>
          <a:bodyPr wrap="square">
            <a:spAutoFit/>
          </a:bodyPr>
          <a:lstStyle/>
          <a:p>
            <a:pPr>
              <a:defRPr/>
            </a:pPr>
            <a:r>
              <a:rPr kumimoji="0" lang="en-US" sz="700" b="1" dirty="0">
                <a:ea typeface="ＭＳ Ｐゴシック" pitchFamily="50" charset="-128"/>
              </a:rPr>
              <a:t>(*) </a:t>
            </a:r>
            <a:r>
              <a:rPr kumimoji="0" lang="en-US" sz="900" b="1" dirty="0">
                <a:ea typeface="ＭＳ Ｐゴシック" pitchFamily="50" charset="-128"/>
              </a:rPr>
              <a:t>When only one HDVC with version 2.2, 2.21 or 2.3  connected to the Conference Room, the unit will be </a:t>
            </a:r>
            <a:r>
              <a:rPr kumimoji="0" lang="en-US" sz="900" b="1" dirty="0" smtClean="0">
                <a:ea typeface="ＭＳ Ｐゴシック" pitchFamily="50" charset="-128"/>
              </a:rPr>
              <a:t>disconnected in </a:t>
            </a:r>
            <a:r>
              <a:rPr kumimoji="0" lang="en-US" sz="900" b="1" dirty="0">
                <a:ea typeface="ＭＳ Ｐゴシック" pitchFamily="50" charset="-128"/>
              </a:rPr>
              <a:t>30 seconds  due to no video data transmission from the MPCS. </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Specification</a:t>
            </a:r>
            <a:endParaRPr lang="de-DE" altLang="ja-JP" sz="1400" kern="0" dirty="0" smtClean="0">
              <a:latin typeface="Arial Black" panose="020B0A04020102020204" pitchFamily="34" charset="0"/>
            </a:endParaRPr>
          </a:p>
        </p:txBody>
      </p:sp>
      <p:graphicFrame>
        <p:nvGraphicFramePr>
          <p:cNvPr id="5" name="Group 106"/>
          <p:cNvGraphicFramePr>
            <a:graphicFrameLocks/>
          </p:cNvGraphicFramePr>
          <p:nvPr>
            <p:extLst>
              <p:ext uri="{D42A27DB-BD31-4B8C-83A1-F6EECF244321}">
                <p14:modId xmlns:p14="http://schemas.microsoft.com/office/powerpoint/2010/main" val="1772965806"/>
              </p:ext>
            </p:extLst>
          </p:nvPr>
        </p:nvGraphicFramePr>
        <p:xfrm>
          <a:off x="76200" y="797169"/>
          <a:ext cx="8991600" cy="5603630"/>
        </p:xfrm>
        <a:graphic>
          <a:graphicData uri="http://schemas.openxmlformats.org/drawingml/2006/table">
            <a:tbl>
              <a:tblPr/>
              <a:tblGrid>
                <a:gridCol w="906398"/>
                <a:gridCol w="1962491"/>
                <a:gridCol w="2846111"/>
                <a:gridCol w="3276600"/>
              </a:tblGrid>
              <a:tr h="22344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Item</a:t>
                      </a:r>
                    </a:p>
                  </a:txBody>
                  <a:tcPr marL="72000" marR="72000" marT="25200" marB="2520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Specification</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Note </a:t>
                      </a: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r>
              <a:tr h="223446">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Encryption</a:t>
                      </a:r>
                    </a:p>
                  </a:txBody>
                  <a:tcPr marL="72000" marR="72000" marT="25200" marB="2520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Yes</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23446">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Camera control</a:t>
                      </a:r>
                    </a:p>
                  </a:txBody>
                  <a:tcPr marL="72000" marR="72000" marT="25200" marB="2520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No</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1099298">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Screen layout</a:t>
                      </a:r>
                    </a:p>
                  </a:txBody>
                  <a:tcPr marL="72000" marR="72000" marT="25200" marB="2520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Layout</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   CP1             CP4            CP6            CP8</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   CP10</a:t>
                      </a:r>
                      <a:r>
                        <a:rPr kumimoji="1" lang="ja-JP" altLang="en-US"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　　       　</a:t>
                      </a: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CP13</a:t>
                      </a:r>
                      <a:r>
                        <a:rPr kumimoji="1" lang="ja-JP" altLang="en-US"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　　 　</a:t>
                      </a: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CP16</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573786">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What is displayed</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Mixed video mode</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　</a:t>
                      </a: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Video of participants is mixed and displayed.</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MPCS integrates received image then send it to each participants. All participants receive same image.</a:t>
                      </a: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748957">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Image switching</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Voice Activated (VA)</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Fixed Layout (in order of arrival)</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Manual Control via Web/API</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Auto (Automatically changing the layout)</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748957">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Web UI</a:t>
                      </a:r>
                    </a:p>
                  </a:txBody>
                  <a:tcPr marL="72000" marR="72000" marT="25200" marB="2520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Setting/Management</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Basic settings of MPCS</a:t>
                      </a:r>
                      <a:endParaRPr kumimoji="1" lang="ja-JP"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Conference management</a:t>
                      </a:r>
                      <a:r>
                        <a:rPr kumimoji="1" lang="zh-TW" altLang="en-US"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a:t>
                      </a:r>
                      <a:r>
                        <a:rPr kumimoji="1" lang="en-US" altLang="zh-TW"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Status</a:t>
                      </a: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 Display, Profile management</a:t>
                      </a:r>
                      <a:r>
                        <a:rPr kumimoji="1" lang="zh-TW" altLang="en-US"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Conference mode setting</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748957">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Operation</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Start a conference (Dial-Out)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Terminate a conference</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Layout control</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Display location control</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223446">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Log</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Log download </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50" b="0"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endParaRP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91276">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Language</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Japanese, English</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Additional Languages are considered in future version</a:t>
                      </a: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9861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License management</a:t>
                      </a:r>
                    </a:p>
                  </a:txBody>
                  <a:tcPr marL="72000" marR="72000" marT="25200" marB="25200" horzOverflow="overflow">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1" i="0" u="none" strike="noStrike" cap="none" normalizeH="0" baseline="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By Activation Key</a:t>
                      </a:r>
                    </a:p>
                  </a:txBody>
                  <a:tcPr marL="72000" marR="72000" marT="25200" marB="2520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smtClean="0">
                          <a:ln>
                            <a:noFill/>
                          </a:ln>
                          <a:solidFill>
                            <a:schemeClr val="tx1"/>
                          </a:solidFill>
                          <a:effectLst/>
                          <a:latin typeface="Arial" panose="020B0604020202020204" pitchFamily="34" charset="0"/>
                          <a:ea typeface="HGS創英角ｺﾞｼｯｸUB" pitchFamily="50" charset="-128"/>
                          <a:cs typeface="Arial" panose="020B0604020202020204" pitchFamily="34" charset="0"/>
                        </a:rPr>
                        <a:t>Function activation(6/8/12/16 ports), and additional 4 ports activation</a:t>
                      </a:r>
                    </a:p>
                  </a:txBody>
                  <a:tcPr marL="72000" marR="72000" marT="25200" marB="25200" horzOverflow="overflow">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6" name="Group 58"/>
          <p:cNvGrpSpPr>
            <a:grpSpLocks/>
          </p:cNvGrpSpPr>
          <p:nvPr/>
        </p:nvGrpSpPr>
        <p:grpSpPr bwMode="auto">
          <a:xfrm>
            <a:off x="5125288" y="1675783"/>
            <a:ext cx="504825" cy="287337"/>
            <a:chOff x="3532" y="3888"/>
            <a:chExt cx="567" cy="342"/>
          </a:xfrm>
        </p:grpSpPr>
        <p:sp>
          <p:nvSpPr>
            <p:cNvPr id="7" name="Rectangle 59"/>
            <p:cNvSpPr>
              <a:spLocks noChangeArrowheads="1"/>
            </p:cNvSpPr>
            <p:nvPr/>
          </p:nvSpPr>
          <p:spPr bwMode="auto">
            <a:xfrm>
              <a:off x="3532" y="3888"/>
              <a:ext cx="426" cy="256"/>
            </a:xfrm>
            <a:prstGeom prst="rect">
              <a:avLst/>
            </a:prstGeom>
            <a:solidFill>
              <a:schemeClr val="bg1"/>
            </a:solidFill>
            <a:ln w="12700"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9" name="Rectangle 60"/>
            <p:cNvSpPr>
              <a:spLocks noChangeArrowheads="1"/>
            </p:cNvSpPr>
            <p:nvPr/>
          </p:nvSpPr>
          <p:spPr bwMode="auto">
            <a:xfrm>
              <a:off x="3532" y="4144"/>
              <a:ext cx="142" cy="86"/>
            </a:xfrm>
            <a:prstGeom prst="rect">
              <a:avLst/>
            </a:prstGeom>
            <a:solidFill>
              <a:schemeClr val="bg1"/>
            </a:solidFill>
            <a:ln w="12700"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10" name="Rectangle 61"/>
            <p:cNvSpPr>
              <a:spLocks noChangeArrowheads="1"/>
            </p:cNvSpPr>
            <p:nvPr/>
          </p:nvSpPr>
          <p:spPr bwMode="auto">
            <a:xfrm>
              <a:off x="3674" y="4144"/>
              <a:ext cx="142" cy="86"/>
            </a:xfrm>
            <a:prstGeom prst="rect">
              <a:avLst/>
            </a:prstGeom>
            <a:solidFill>
              <a:schemeClr val="bg1"/>
            </a:solidFill>
            <a:ln w="12700"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11" name="Rectangle 62"/>
            <p:cNvSpPr>
              <a:spLocks noChangeArrowheads="1"/>
            </p:cNvSpPr>
            <p:nvPr/>
          </p:nvSpPr>
          <p:spPr bwMode="auto">
            <a:xfrm>
              <a:off x="3816" y="4144"/>
              <a:ext cx="142" cy="86"/>
            </a:xfrm>
            <a:prstGeom prst="rect">
              <a:avLst/>
            </a:prstGeom>
            <a:solidFill>
              <a:schemeClr val="bg1"/>
            </a:solidFill>
            <a:ln w="12700"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12" name="Rectangle 63"/>
            <p:cNvSpPr>
              <a:spLocks noChangeArrowheads="1"/>
            </p:cNvSpPr>
            <p:nvPr/>
          </p:nvSpPr>
          <p:spPr bwMode="auto">
            <a:xfrm>
              <a:off x="3957" y="4144"/>
              <a:ext cx="142" cy="86"/>
            </a:xfrm>
            <a:prstGeom prst="rect">
              <a:avLst/>
            </a:prstGeom>
            <a:solidFill>
              <a:schemeClr val="bg1"/>
            </a:solidFill>
            <a:ln w="12700"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13" name="Rectangle 64"/>
            <p:cNvSpPr>
              <a:spLocks noChangeArrowheads="1"/>
            </p:cNvSpPr>
            <p:nvPr/>
          </p:nvSpPr>
          <p:spPr bwMode="auto">
            <a:xfrm>
              <a:off x="3957" y="4059"/>
              <a:ext cx="142" cy="86"/>
            </a:xfrm>
            <a:prstGeom prst="rect">
              <a:avLst/>
            </a:prstGeom>
            <a:solidFill>
              <a:schemeClr val="bg1"/>
            </a:solidFill>
            <a:ln w="12700"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14" name="Rectangle 65"/>
            <p:cNvSpPr>
              <a:spLocks noChangeArrowheads="1"/>
            </p:cNvSpPr>
            <p:nvPr/>
          </p:nvSpPr>
          <p:spPr bwMode="auto">
            <a:xfrm>
              <a:off x="3957" y="3974"/>
              <a:ext cx="142" cy="86"/>
            </a:xfrm>
            <a:prstGeom prst="rect">
              <a:avLst/>
            </a:prstGeom>
            <a:solidFill>
              <a:schemeClr val="bg1"/>
            </a:solidFill>
            <a:ln w="12700"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15" name="Rectangle 66"/>
            <p:cNvSpPr>
              <a:spLocks noChangeArrowheads="1"/>
            </p:cNvSpPr>
            <p:nvPr/>
          </p:nvSpPr>
          <p:spPr bwMode="auto">
            <a:xfrm>
              <a:off x="3957" y="3888"/>
              <a:ext cx="142" cy="86"/>
            </a:xfrm>
            <a:prstGeom prst="rect">
              <a:avLst/>
            </a:prstGeom>
            <a:solidFill>
              <a:schemeClr val="bg1"/>
            </a:solidFill>
            <a:ln w="12700"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grpSp>
      <p:grpSp>
        <p:nvGrpSpPr>
          <p:cNvPr id="16" name="Group 67"/>
          <p:cNvGrpSpPr>
            <a:grpSpLocks/>
          </p:cNvGrpSpPr>
          <p:nvPr/>
        </p:nvGrpSpPr>
        <p:grpSpPr bwMode="auto">
          <a:xfrm>
            <a:off x="3735750" y="1675783"/>
            <a:ext cx="504825" cy="287337"/>
            <a:chOff x="5206" y="1525"/>
            <a:chExt cx="318" cy="181"/>
          </a:xfrm>
        </p:grpSpPr>
        <p:sp>
          <p:nvSpPr>
            <p:cNvPr id="17" name="Rectangle 68"/>
            <p:cNvSpPr>
              <a:spLocks noChangeArrowheads="1"/>
            </p:cNvSpPr>
            <p:nvPr/>
          </p:nvSpPr>
          <p:spPr bwMode="auto">
            <a:xfrm>
              <a:off x="5206" y="1525"/>
              <a:ext cx="318" cy="1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18" name="Line 69"/>
            <p:cNvSpPr>
              <a:spLocks noChangeShapeType="1"/>
            </p:cNvSpPr>
            <p:nvPr/>
          </p:nvSpPr>
          <p:spPr bwMode="auto">
            <a:xfrm>
              <a:off x="5367" y="1525"/>
              <a:ext cx="0"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19" name="Line 70"/>
            <p:cNvSpPr>
              <a:spLocks noChangeShapeType="1"/>
            </p:cNvSpPr>
            <p:nvPr/>
          </p:nvSpPr>
          <p:spPr bwMode="auto">
            <a:xfrm>
              <a:off x="5206" y="1615"/>
              <a:ext cx="3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grpSp>
      <p:sp>
        <p:nvSpPr>
          <p:cNvPr id="20" name="Rectangle 71"/>
          <p:cNvSpPr>
            <a:spLocks noChangeArrowheads="1"/>
          </p:cNvSpPr>
          <p:nvPr/>
        </p:nvSpPr>
        <p:spPr bwMode="auto">
          <a:xfrm>
            <a:off x="3082925" y="1664670"/>
            <a:ext cx="503238" cy="28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grpSp>
        <p:nvGrpSpPr>
          <p:cNvPr id="21" name="Group 72"/>
          <p:cNvGrpSpPr>
            <a:grpSpLocks/>
          </p:cNvGrpSpPr>
          <p:nvPr/>
        </p:nvGrpSpPr>
        <p:grpSpPr bwMode="auto">
          <a:xfrm>
            <a:off x="4810125" y="2200393"/>
            <a:ext cx="506413" cy="287337"/>
            <a:chOff x="5206" y="1752"/>
            <a:chExt cx="319" cy="181"/>
          </a:xfrm>
        </p:grpSpPr>
        <p:sp>
          <p:nvSpPr>
            <p:cNvPr id="22" name="Rectangle 73"/>
            <p:cNvSpPr>
              <a:spLocks noChangeArrowheads="1"/>
            </p:cNvSpPr>
            <p:nvPr/>
          </p:nvSpPr>
          <p:spPr bwMode="auto">
            <a:xfrm>
              <a:off x="5207" y="1752"/>
              <a:ext cx="317" cy="1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23" name="Line 74"/>
            <p:cNvSpPr>
              <a:spLocks noChangeShapeType="1"/>
            </p:cNvSpPr>
            <p:nvPr/>
          </p:nvSpPr>
          <p:spPr bwMode="auto">
            <a:xfrm>
              <a:off x="5364" y="1752"/>
              <a:ext cx="0"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24" name="Line 75"/>
            <p:cNvSpPr>
              <a:spLocks noChangeShapeType="1"/>
            </p:cNvSpPr>
            <p:nvPr/>
          </p:nvSpPr>
          <p:spPr bwMode="auto">
            <a:xfrm>
              <a:off x="5447" y="1752"/>
              <a:ext cx="0"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25" name="Line 76"/>
            <p:cNvSpPr>
              <a:spLocks noChangeShapeType="1"/>
            </p:cNvSpPr>
            <p:nvPr/>
          </p:nvSpPr>
          <p:spPr bwMode="auto">
            <a:xfrm>
              <a:off x="5284" y="1752"/>
              <a:ext cx="0"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26" name="Line 77"/>
            <p:cNvSpPr>
              <a:spLocks noChangeShapeType="1"/>
            </p:cNvSpPr>
            <p:nvPr/>
          </p:nvSpPr>
          <p:spPr bwMode="auto">
            <a:xfrm>
              <a:off x="5206" y="1835"/>
              <a:ext cx="3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27" name="Line 78"/>
            <p:cNvSpPr>
              <a:spLocks noChangeShapeType="1"/>
            </p:cNvSpPr>
            <p:nvPr/>
          </p:nvSpPr>
          <p:spPr bwMode="auto">
            <a:xfrm>
              <a:off x="5207" y="1881"/>
              <a:ext cx="3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28" name="Line 79"/>
            <p:cNvSpPr>
              <a:spLocks noChangeShapeType="1"/>
            </p:cNvSpPr>
            <p:nvPr/>
          </p:nvSpPr>
          <p:spPr bwMode="auto">
            <a:xfrm>
              <a:off x="5207" y="1790"/>
              <a:ext cx="3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grpSp>
      <p:grpSp>
        <p:nvGrpSpPr>
          <p:cNvPr id="29" name="Group 80"/>
          <p:cNvGrpSpPr>
            <a:grpSpLocks/>
          </p:cNvGrpSpPr>
          <p:nvPr/>
        </p:nvGrpSpPr>
        <p:grpSpPr bwMode="auto">
          <a:xfrm>
            <a:off x="3155950" y="2205155"/>
            <a:ext cx="515938" cy="277813"/>
            <a:chOff x="3614" y="1570"/>
            <a:chExt cx="463" cy="283"/>
          </a:xfrm>
        </p:grpSpPr>
        <p:sp>
          <p:nvSpPr>
            <p:cNvPr id="30" name="Rectangle 81"/>
            <p:cNvSpPr>
              <a:spLocks noChangeArrowheads="1"/>
            </p:cNvSpPr>
            <p:nvPr/>
          </p:nvSpPr>
          <p:spPr bwMode="auto">
            <a:xfrm>
              <a:off x="3616" y="1570"/>
              <a:ext cx="459" cy="2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31" name="Line 82"/>
            <p:cNvSpPr>
              <a:spLocks noChangeShapeType="1"/>
            </p:cNvSpPr>
            <p:nvPr/>
          </p:nvSpPr>
          <p:spPr bwMode="auto">
            <a:xfrm>
              <a:off x="3843" y="1570"/>
              <a:ext cx="0" cy="2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32" name="Line 83"/>
            <p:cNvSpPr>
              <a:spLocks noChangeShapeType="1"/>
            </p:cNvSpPr>
            <p:nvPr/>
          </p:nvSpPr>
          <p:spPr bwMode="auto">
            <a:xfrm>
              <a:off x="3964" y="1702"/>
              <a:ext cx="0" cy="15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33" name="Line 84"/>
            <p:cNvSpPr>
              <a:spLocks noChangeShapeType="1"/>
            </p:cNvSpPr>
            <p:nvPr/>
          </p:nvSpPr>
          <p:spPr bwMode="auto">
            <a:xfrm>
              <a:off x="3727" y="1701"/>
              <a:ext cx="0" cy="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34" name="Line 85"/>
            <p:cNvSpPr>
              <a:spLocks noChangeShapeType="1"/>
            </p:cNvSpPr>
            <p:nvPr/>
          </p:nvSpPr>
          <p:spPr bwMode="auto">
            <a:xfrm>
              <a:off x="3614" y="1700"/>
              <a:ext cx="46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35" name="Line 86"/>
            <p:cNvSpPr>
              <a:spLocks noChangeShapeType="1"/>
            </p:cNvSpPr>
            <p:nvPr/>
          </p:nvSpPr>
          <p:spPr bwMode="auto">
            <a:xfrm>
              <a:off x="3616" y="1772"/>
              <a:ext cx="46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grpSp>
      <p:grpSp>
        <p:nvGrpSpPr>
          <p:cNvPr id="36" name="Group 87"/>
          <p:cNvGrpSpPr>
            <a:grpSpLocks/>
          </p:cNvGrpSpPr>
          <p:nvPr/>
        </p:nvGrpSpPr>
        <p:grpSpPr bwMode="auto">
          <a:xfrm>
            <a:off x="4049713" y="2181098"/>
            <a:ext cx="477837" cy="306387"/>
            <a:chOff x="1964" y="1936"/>
            <a:chExt cx="499" cy="259"/>
          </a:xfrm>
        </p:grpSpPr>
        <p:sp>
          <p:nvSpPr>
            <p:cNvPr id="37" name="Rectangle 88"/>
            <p:cNvSpPr>
              <a:spLocks noChangeArrowheads="1"/>
            </p:cNvSpPr>
            <p:nvPr/>
          </p:nvSpPr>
          <p:spPr bwMode="auto">
            <a:xfrm>
              <a:off x="1966" y="1936"/>
              <a:ext cx="495" cy="2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38" name="Line 89"/>
            <p:cNvSpPr>
              <a:spLocks noChangeShapeType="1"/>
            </p:cNvSpPr>
            <p:nvPr/>
          </p:nvSpPr>
          <p:spPr bwMode="auto">
            <a:xfrm>
              <a:off x="2211" y="1936"/>
              <a:ext cx="0" cy="2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39" name="Line 90"/>
            <p:cNvSpPr>
              <a:spLocks noChangeShapeType="1"/>
            </p:cNvSpPr>
            <p:nvPr/>
          </p:nvSpPr>
          <p:spPr bwMode="auto">
            <a:xfrm>
              <a:off x="2341" y="1936"/>
              <a:ext cx="0" cy="2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40" name="Line 91"/>
            <p:cNvSpPr>
              <a:spLocks noChangeShapeType="1"/>
            </p:cNvSpPr>
            <p:nvPr/>
          </p:nvSpPr>
          <p:spPr bwMode="auto">
            <a:xfrm>
              <a:off x="2086" y="2056"/>
              <a:ext cx="0" cy="1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41" name="Line 92"/>
            <p:cNvSpPr>
              <a:spLocks noChangeShapeType="1"/>
            </p:cNvSpPr>
            <p:nvPr/>
          </p:nvSpPr>
          <p:spPr bwMode="auto">
            <a:xfrm>
              <a:off x="1964" y="2055"/>
              <a:ext cx="4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42" name="Line 93"/>
            <p:cNvSpPr>
              <a:spLocks noChangeShapeType="1"/>
            </p:cNvSpPr>
            <p:nvPr/>
          </p:nvSpPr>
          <p:spPr bwMode="auto">
            <a:xfrm>
              <a:off x="1966" y="2121"/>
              <a:ext cx="4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sp>
          <p:nvSpPr>
            <p:cNvPr id="43" name="Line 94"/>
            <p:cNvSpPr>
              <a:spLocks noChangeShapeType="1"/>
            </p:cNvSpPr>
            <p:nvPr/>
          </p:nvSpPr>
          <p:spPr bwMode="auto">
            <a:xfrm>
              <a:off x="2213" y="1990"/>
              <a:ext cx="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Arial" panose="020B0604020202020204" pitchFamily="34" charset="0"/>
                <a:cs typeface="Arial" panose="020B0604020202020204" pitchFamily="34" charset="0"/>
              </a:endParaRPr>
            </a:p>
          </p:txBody>
        </p:sp>
      </p:grpSp>
      <p:grpSp>
        <p:nvGrpSpPr>
          <p:cNvPr id="44" name="グループ化 15"/>
          <p:cNvGrpSpPr>
            <a:grpSpLocks/>
          </p:cNvGrpSpPr>
          <p:nvPr/>
        </p:nvGrpSpPr>
        <p:grpSpPr bwMode="auto">
          <a:xfrm>
            <a:off x="4443648" y="1685308"/>
            <a:ext cx="457200" cy="273050"/>
            <a:chOff x="-1905000" y="1511300"/>
            <a:chExt cx="2400300" cy="1714500"/>
          </a:xfrm>
        </p:grpSpPr>
        <p:sp>
          <p:nvSpPr>
            <p:cNvPr id="45" name="Rectangle 103"/>
            <p:cNvSpPr>
              <a:spLocks noChangeArrowheads="1"/>
            </p:cNvSpPr>
            <p:nvPr/>
          </p:nvSpPr>
          <p:spPr bwMode="auto">
            <a:xfrm>
              <a:off x="-1905000" y="1511300"/>
              <a:ext cx="1600200" cy="1143000"/>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46" name="Rectangle 104"/>
            <p:cNvSpPr>
              <a:spLocks noChangeArrowheads="1"/>
            </p:cNvSpPr>
            <p:nvPr/>
          </p:nvSpPr>
          <p:spPr bwMode="auto">
            <a:xfrm>
              <a:off x="-304800" y="2655887"/>
              <a:ext cx="800100" cy="569913"/>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47" name="Rectangle 105"/>
            <p:cNvSpPr>
              <a:spLocks noChangeArrowheads="1"/>
            </p:cNvSpPr>
            <p:nvPr/>
          </p:nvSpPr>
          <p:spPr bwMode="auto">
            <a:xfrm>
              <a:off x="-304800" y="1511300"/>
              <a:ext cx="800100" cy="569912"/>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48" name="Rectangle 106"/>
            <p:cNvSpPr>
              <a:spLocks noChangeArrowheads="1"/>
            </p:cNvSpPr>
            <p:nvPr/>
          </p:nvSpPr>
          <p:spPr bwMode="auto">
            <a:xfrm>
              <a:off x="-1104900" y="2654300"/>
              <a:ext cx="800100" cy="571500"/>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49" name="Rectangle 107"/>
            <p:cNvSpPr>
              <a:spLocks noChangeArrowheads="1"/>
            </p:cNvSpPr>
            <p:nvPr/>
          </p:nvSpPr>
          <p:spPr bwMode="auto">
            <a:xfrm>
              <a:off x="-1905000" y="2654300"/>
              <a:ext cx="800100" cy="569912"/>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sp>
          <p:nvSpPr>
            <p:cNvPr id="50" name="Rectangle 108"/>
            <p:cNvSpPr>
              <a:spLocks noChangeArrowheads="1"/>
            </p:cNvSpPr>
            <p:nvPr/>
          </p:nvSpPr>
          <p:spPr bwMode="auto">
            <a:xfrm>
              <a:off x="-304800" y="2082800"/>
              <a:ext cx="800100" cy="571500"/>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AutoShape 17"/>
          <p:cNvSpPr>
            <a:spLocks noChangeArrowheads="1"/>
          </p:cNvSpPr>
          <p:nvPr/>
        </p:nvSpPr>
        <p:spPr bwMode="auto">
          <a:xfrm>
            <a:off x="1085233" y="254974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Specification Detail</a:t>
            </a:r>
            <a:endParaRPr kumimoji="0" lang="ja-JP" altLang="en-US" sz="2600">
              <a:ea typeface="HGP創英角ｺﾞｼｯｸUB" pitchFamily="50" charset="-128"/>
            </a:endParaRPr>
          </a:p>
        </p:txBody>
      </p:sp>
      <p:sp>
        <p:nvSpPr>
          <p:cNvPr id="4" name="AutoShape 27"/>
          <p:cNvSpPr>
            <a:spLocks noChangeArrowheads="1"/>
          </p:cNvSpPr>
          <p:nvPr/>
        </p:nvSpPr>
        <p:spPr bwMode="auto">
          <a:xfrm>
            <a:off x="293070" y="254974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3</a:t>
            </a:r>
            <a:endParaRPr kumimoji="0" lang="ja-JP" altLang="en-US" sz="3600">
              <a:solidFill>
                <a:schemeClr val="bg1"/>
              </a:solidFill>
              <a:ea typeface="HGP創英角ｺﾞｼｯｸUB" pitchFamily="50" charset="-128"/>
            </a:endParaRPr>
          </a:p>
        </p:txBody>
      </p:sp>
      <p:sp>
        <p:nvSpPr>
          <p:cNvPr id="5" name="AutoShape 17"/>
          <p:cNvSpPr>
            <a:spLocks noChangeArrowheads="1"/>
          </p:cNvSpPr>
          <p:nvPr/>
        </p:nvSpPr>
        <p:spPr bwMode="auto">
          <a:xfrm>
            <a:off x="1085233" y="1200370"/>
            <a:ext cx="7775575" cy="587375"/>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Overview of MPCS</a:t>
            </a:r>
            <a:endParaRPr kumimoji="0" lang="ja-JP" altLang="en-US" sz="2600">
              <a:ea typeface="HGP創英角ｺﾞｼｯｸUB" pitchFamily="50" charset="-128"/>
            </a:endParaRPr>
          </a:p>
        </p:txBody>
      </p:sp>
      <p:sp>
        <p:nvSpPr>
          <p:cNvPr id="6" name="AutoShape 27"/>
          <p:cNvSpPr>
            <a:spLocks noChangeArrowheads="1"/>
          </p:cNvSpPr>
          <p:nvPr/>
        </p:nvSpPr>
        <p:spPr bwMode="auto">
          <a:xfrm>
            <a:off x="293070" y="1200370"/>
            <a:ext cx="719138" cy="587375"/>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1</a:t>
            </a:r>
            <a:endParaRPr kumimoji="0" lang="ja-JP" altLang="en-US" sz="3600">
              <a:solidFill>
                <a:schemeClr val="bg1"/>
              </a:solidFill>
              <a:ea typeface="HGP創英角ｺﾞｼｯｸUB" pitchFamily="50" charset="-128"/>
            </a:endParaRPr>
          </a:p>
        </p:txBody>
      </p:sp>
      <p:sp>
        <p:nvSpPr>
          <p:cNvPr id="10" name="AutoShape 17"/>
          <p:cNvSpPr>
            <a:spLocks noChangeArrowheads="1"/>
          </p:cNvSpPr>
          <p:nvPr/>
        </p:nvSpPr>
        <p:spPr bwMode="auto">
          <a:xfrm>
            <a:off x="1085233" y="186394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Key Feature Overview</a:t>
            </a:r>
            <a:endParaRPr kumimoji="0" lang="ja-JP" altLang="en-US" sz="2600">
              <a:ea typeface="HGP創英角ｺﾞｼｯｸUB" pitchFamily="50" charset="-128"/>
            </a:endParaRPr>
          </a:p>
        </p:txBody>
      </p:sp>
      <p:sp>
        <p:nvSpPr>
          <p:cNvPr id="11" name="AutoShape 27"/>
          <p:cNvSpPr>
            <a:spLocks noChangeArrowheads="1"/>
          </p:cNvSpPr>
          <p:nvPr/>
        </p:nvSpPr>
        <p:spPr bwMode="auto">
          <a:xfrm>
            <a:off x="293070" y="186394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2</a:t>
            </a:r>
            <a:endParaRPr kumimoji="0" lang="ja-JP" altLang="en-US" sz="3600">
              <a:solidFill>
                <a:schemeClr val="bg1"/>
              </a:solidFill>
              <a:ea typeface="HGP創英角ｺﾞｼｯｸUB" pitchFamily="50" charset="-128"/>
            </a:endParaRPr>
          </a:p>
        </p:txBody>
      </p:sp>
      <p:sp>
        <p:nvSpPr>
          <p:cNvPr id="12" name="AutoShape 17"/>
          <p:cNvSpPr>
            <a:spLocks noChangeArrowheads="1"/>
          </p:cNvSpPr>
          <p:nvPr/>
        </p:nvSpPr>
        <p:spPr bwMode="auto">
          <a:xfrm>
            <a:off x="1085233" y="323554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Settings</a:t>
            </a:r>
            <a:endParaRPr kumimoji="0" lang="ja-JP" altLang="en-US" sz="2600">
              <a:ea typeface="HGP創英角ｺﾞｼｯｸUB" pitchFamily="50" charset="-128"/>
            </a:endParaRPr>
          </a:p>
        </p:txBody>
      </p:sp>
      <p:sp>
        <p:nvSpPr>
          <p:cNvPr id="13" name="AutoShape 27"/>
          <p:cNvSpPr>
            <a:spLocks noChangeArrowheads="1"/>
          </p:cNvSpPr>
          <p:nvPr/>
        </p:nvSpPr>
        <p:spPr bwMode="auto">
          <a:xfrm>
            <a:off x="293070" y="323554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4</a:t>
            </a:r>
            <a:endParaRPr kumimoji="0" lang="ja-JP" altLang="en-US" sz="3600">
              <a:solidFill>
                <a:schemeClr val="bg1"/>
              </a:solidFill>
              <a:ea typeface="HGP創英角ｺﾞｼｯｸUB" pitchFamily="50" charset="-128"/>
            </a:endParaRPr>
          </a:p>
        </p:txBody>
      </p:sp>
      <p:sp>
        <p:nvSpPr>
          <p:cNvPr id="14" name="AutoShape 17"/>
          <p:cNvSpPr>
            <a:spLocks noChangeArrowheads="1"/>
          </p:cNvSpPr>
          <p:nvPr/>
        </p:nvSpPr>
        <p:spPr bwMode="auto">
          <a:xfrm>
            <a:off x="1085233" y="394198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Operation</a:t>
            </a:r>
            <a:endParaRPr kumimoji="0" lang="ja-JP" altLang="en-US" sz="2600">
              <a:ea typeface="HGP創英角ｺﾞｼｯｸUB" pitchFamily="50" charset="-128"/>
            </a:endParaRPr>
          </a:p>
        </p:txBody>
      </p:sp>
      <p:sp>
        <p:nvSpPr>
          <p:cNvPr id="15" name="AutoShape 27"/>
          <p:cNvSpPr>
            <a:spLocks noChangeArrowheads="1"/>
          </p:cNvSpPr>
          <p:nvPr/>
        </p:nvSpPr>
        <p:spPr bwMode="auto">
          <a:xfrm>
            <a:off x="293070" y="394198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5</a:t>
            </a:r>
            <a:endParaRPr kumimoji="0" lang="ja-JP" altLang="en-US" sz="3600">
              <a:solidFill>
                <a:schemeClr val="bg1"/>
              </a:solidFill>
              <a:ea typeface="HGP創英角ｺﾞｼｯｸUB" pitchFamily="50" charset="-128"/>
            </a:endParaRPr>
          </a:p>
        </p:txBody>
      </p:sp>
      <p:sp>
        <p:nvSpPr>
          <p:cNvPr id="16" name="AutoShape 17"/>
          <p:cNvSpPr>
            <a:spLocks noChangeArrowheads="1"/>
          </p:cNvSpPr>
          <p:nvPr/>
        </p:nvSpPr>
        <p:spPr bwMode="auto">
          <a:xfrm>
            <a:off x="1061420" y="469604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Linux Installation</a:t>
            </a:r>
            <a:endParaRPr kumimoji="0" lang="ja-JP" altLang="en-US" sz="2600">
              <a:ea typeface="HGP創英角ｺﾞｼｯｸUB" pitchFamily="50" charset="-128"/>
            </a:endParaRPr>
          </a:p>
        </p:txBody>
      </p:sp>
      <p:sp>
        <p:nvSpPr>
          <p:cNvPr id="17" name="AutoShape 27"/>
          <p:cNvSpPr>
            <a:spLocks noChangeArrowheads="1"/>
          </p:cNvSpPr>
          <p:nvPr/>
        </p:nvSpPr>
        <p:spPr bwMode="auto">
          <a:xfrm>
            <a:off x="293070" y="468334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6</a:t>
            </a:r>
            <a:endParaRPr kumimoji="0" lang="ja-JP" altLang="en-US" sz="3600">
              <a:solidFill>
                <a:schemeClr val="bg1"/>
              </a:solidFill>
              <a:ea typeface="HGP創英角ｺﾞｼｯｸUB" pitchFamily="50" charset="-128"/>
            </a:endParaRPr>
          </a:p>
        </p:txBody>
      </p:sp>
      <p:sp>
        <p:nvSpPr>
          <p:cNvPr id="18" name="AutoShape 17"/>
          <p:cNvSpPr>
            <a:spLocks noChangeArrowheads="1"/>
          </p:cNvSpPr>
          <p:nvPr/>
        </p:nvSpPr>
        <p:spPr bwMode="auto">
          <a:xfrm>
            <a:off x="1085233" y="538978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Installation</a:t>
            </a:r>
            <a:endParaRPr kumimoji="0" lang="ja-JP" altLang="en-US" sz="2600">
              <a:ea typeface="HGP創英角ｺﾞｼｯｸUB" pitchFamily="50" charset="-128"/>
            </a:endParaRPr>
          </a:p>
        </p:txBody>
      </p:sp>
      <p:sp>
        <p:nvSpPr>
          <p:cNvPr id="19" name="AutoShape 27"/>
          <p:cNvSpPr>
            <a:spLocks noChangeArrowheads="1"/>
          </p:cNvSpPr>
          <p:nvPr/>
        </p:nvSpPr>
        <p:spPr bwMode="auto">
          <a:xfrm>
            <a:off x="293070" y="538978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7</a:t>
            </a:r>
            <a:endParaRPr kumimoji="0" lang="ja-JP" altLang="en-US" sz="3600">
              <a:solidFill>
                <a:schemeClr val="bg1"/>
              </a:solidFill>
              <a:ea typeface="HGP創英角ｺﾞｼｯｸUB" pitchFamily="50" charset="-128"/>
            </a:endParaRPr>
          </a:p>
        </p:txBody>
      </p:sp>
      <p:sp>
        <p:nvSpPr>
          <p:cNvPr id="20" name="正方形/長方形 19"/>
          <p:cNvSpPr/>
          <p:nvPr/>
        </p:nvSpPr>
        <p:spPr>
          <a:xfrm>
            <a:off x="140670" y="3862609"/>
            <a:ext cx="8854838" cy="228026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21" name="正方形/長方形 20"/>
          <p:cNvSpPr/>
          <p:nvPr/>
        </p:nvSpPr>
        <p:spPr>
          <a:xfrm>
            <a:off x="216870" y="1076545"/>
            <a:ext cx="8778638" cy="21336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Screen Layout Settings</a:t>
            </a:r>
            <a:endParaRPr lang="de-DE" altLang="ja-JP" sz="1400" kern="0" dirty="0" smtClean="0">
              <a:latin typeface="Arial Black" panose="020B0A04020102020204" pitchFamily="34" charset="0"/>
            </a:endParaRPr>
          </a:p>
        </p:txBody>
      </p:sp>
      <p:grpSp>
        <p:nvGrpSpPr>
          <p:cNvPr id="5" name="Group 48"/>
          <p:cNvGrpSpPr>
            <a:grpSpLocks/>
          </p:cNvGrpSpPr>
          <p:nvPr/>
        </p:nvGrpSpPr>
        <p:grpSpPr bwMode="auto">
          <a:xfrm>
            <a:off x="6443663" y="2640013"/>
            <a:ext cx="1782762" cy="1017587"/>
            <a:chOff x="5207" y="1752"/>
            <a:chExt cx="319" cy="139"/>
          </a:xfrm>
        </p:grpSpPr>
        <p:sp>
          <p:nvSpPr>
            <p:cNvPr id="6" name="Rectangle 49"/>
            <p:cNvSpPr>
              <a:spLocks noChangeArrowheads="1"/>
            </p:cNvSpPr>
            <p:nvPr/>
          </p:nvSpPr>
          <p:spPr bwMode="auto">
            <a:xfrm>
              <a:off x="5207" y="1752"/>
              <a:ext cx="317"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0" bIns="0"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7" name="Line 50"/>
            <p:cNvSpPr>
              <a:spLocks noChangeShapeType="1"/>
            </p:cNvSpPr>
            <p:nvPr/>
          </p:nvSpPr>
          <p:spPr bwMode="auto">
            <a:xfrm>
              <a:off x="5364" y="1752"/>
              <a:ext cx="0" cy="1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9" name="Line 51"/>
            <p:cNvSpPr>
              <a:spLocks noChangeShapeType="1"/>
            </p:cNvSpPr>
            <p:nvPr/>
          </p:nvSpPr>
          <p:spPr bwMode="auto">
            <a:xfrm>
              <a:off x="5447" y="1752"/>
              <a:ext cx="0" cy="1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10" name="Line 52"/>
            <p:cNvSpPr>
              <a:spLocks noChangeShapeType="1"/>
            </p:cNvSpPr>
            <p:nvPr/>
          </p:nvSpPr>
          <p:spPr bwMode="auto">
            <a:xfrm>
              <a:off x="5284" y="1752"/>
              <a:ext cx="0" cy="1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11" name="Line 53"/>
            <p:cNvSpPr>
              <a:spLocks noChangeShapeType="1"/>
            </p:cNvSpPr>
            <p:nvPr/>
          </p:nvSpPr>
          <p:spPr bwMode="auto">
            <a:xfrm>
              <a:off x="5208" y="1822"/>
              <a:ext cx="3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12" name="Line 54"/>
            <p:cNvSpPr>
              <a:spLocks noChangeShapeType="1"/>
            </p:cNvSpPr>
            <p:nvPr/>
          </p:nvSpPr>
          <p:spPr bwMode="auto">
            <a:xfrm>
              <a:off x="5207" y="1857"/>
              <a:ext cx="3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13" name="Line 55"/>
            <p:cNvSpPr>
              <a:spLocks noChangeShapeType="1"/>
            </p:cNvSpPr>
            <p:nvPr/>
          </p:nvSpPr>
          <p:spPr bwMode="auto">
            <a:xfrm>
              <a:off x="5207" y="1787"/>
              <a:ext cx="3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grpSp>
      <p:grpSp>
        <p:nvGrpSpPr>
          <p:cNvPr id="14" name="Group 60"/>
          <p:cNvGrpSpPr>
            <a:grpSpLocks/>
          </p:cNvGrpSpPr>
          <p:nvPr/>
        </p:nvGrpSpPr>
        <p:grpSpPr bwMode="auto">
          <a:xfrm>
            <a:off x="668338" y="1493838"/>
            <a:ext cx="1846262" cy="1020762"/>
            <a:chOff x="271" y="2094"/>
            <a:chExt cx="1163" cy="643"/>
          </a:xfrm>
        </p:grpSpPr>
        <p:sp>
          <p:nvSpPr>
            <p:cNvPr id="15" name="Rectangle 61"/>
            <p:cNvSpPr>
              <a:spLocks noChangeArrowheads="1"/>
            </p:cNvSpPr>
            <p:nvPr/>
          </p:nvSpPr>
          <p:spPr bwMode="auto">
            <a:xfrm>
              <a:off x="271" y="2094"/>
              <a:ext cx="1163" cy="6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16" name="Text Box 62"/>
            <p:cNvSpPr txBox="1">
              <a:spLocks noChangeArrowheads="1"/>
            </p:cNvSpPr>
            <p:nvPr/>
          </p:nvSpPr>
          <p:spPr bwMode="auto">
            <a:xfrm>
              <a:off x="681" y="2306"/>
              <a:ext cx="29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 1</a:t>
              </a:r>
              <a:r>
                <a:rPr kumimoji="0" lang="ja-JP" altLang="en-US" sz="1200"/>
                <a:t>　</a:t>
              </a:r>
            </a:p>
          </p:txBody>
        </p:sp>
      </p:grpSp>
      <p:sp>
        <p:nvSpPr>
          <p:cNvPr id="17" name="Rectangle 77"/>
          <p:cNvSpPr>
            <a:spLocks noChangeArrowheads="1"/>
          </p:cNvSpPr>
          <p:nvPr/>
        </p:nvSpPr>
        <p:spPr bwMode="auto">
          <a:xfrm>
            <a:off x="6875463" y="1482725"/>
            <a:ext cx="1389062" cy="757238"/>
          </a:xfrm>
          <a:prstGeom prst="rect">
            <a:avLst/>
          </a:prstGeom>
          <a:solidFill>
            <a:schemeClr val="bg1"/>
          </a:solidFill>
          <a:ln w="9525"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18" name="Rectangle 78"/>
          <p:cNvSpPr>
            <a:spLocks noChangeArrowheads="1"/>
          </p:cNvSpPr>
          <p:nvPr/>
        </p:nvSpPr>
        <p:spPr bwMode="auto">
          <a:xfrm>
            <a:off x="6875463" y="2239963"/>
            <a:ext cx="463550" cy="254000"/>
          </a:xfrm>
          <a:prstGeom prst="rect">
            <a:avLst/>
          </a:prstGeom>
          <a:solidFill>
            <a:schemeClr val="bg1"/>
          </a:solidFill>
          <a:ln w="9525"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19" name="Rectangle 79"/>
          <p:cNvSpPr>
            <a:spLocks noChangeArrowheads="1"/>
          </p:cNvSpPr>
          <p:nvPr/>
        </p:nvSpPr>
        <p:spPr bwMode="auto">
          <a:xfrm>
            <a:off x="7339013" y="2239963"/>
            <a:ext cx="461962" cy="254000"/>
          </a:xfrm>
          <a:prstGeom prst="rect">
            <a:avLst/>
          </a:prstGeom>
          <a:solidFill>
            <a:schemeClr val="bg1"/>
          </a:solidFill>
          <a:ln w="9525"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20" name="Rectangle 80"/>
          <p:cNvSpPr>
            <a:spLocks noChangeArrowheads="1"/>
          </p:cNvSpPr>
          <p:nvPr/>
        </p:nvSpPr>
        <p:spPr bwMode="auto">
          <a:xfrm>
            <a:off x="7800975" y="2239963"/>
            <a:ext cx="463550" cy="254000"/>
          </a:xfrm>
          <a:prstGeom prst="rect">
            <a:avLst/>
          </a:prstGeom>
          <a:solidFill>
            <a:schemeClr val="bg1"/>
          </a:solidFill>
          <a:ln w="9525"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21" name="Rectangle 81"/>
          <p:cNvSpPr>
            <a:spLocks noChangeArrowheads="1"/>
          </p:cNvSpPr>
          <p:nvPr/>
        </p:nvSpPr>
        <p:spPr bwMode="auto">
          <a:xfrm>
            <a:off x="8259763" y="2239963"/>
            <a:ext cx="463550" cy="254000"/>
          </a:xfrm>
          <a:prstGeom prst="rect">
            <a:avLst/>
          </a:prstGeom>
          <a:solidFill>
            <a:schemeClr val="bg1"/>
          </a:solidFill>
          <a:ln w="9525"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22" name="Rectangle 82"/>
          <p:cNvSpPr>
            <a:spLocks noChangeArrowheads="1"/>
          </p:cNvSpPr>
          <p:nvPr/>
        </p:nvSpPr>
        <p:spPr bwMode="auto">
          <a:xfrm>
            <a:off x="8259763" y="1989138"/>
            <a:ext cx="463550" cy="254000"/>
          </a:xfrm>
          <a:prstGeom prst="rect">
            <a:avLst/>
          </a:prstGeom>
          <a:solidFill>
            <a:schemeClr val="bg1"/>
          </a:solidFill>
          <a:ln w="9525"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23" name="Rectangle 83"/>
          <p:cNvSpPr>
            <a:spLocks noChangeArrowheads="1"/>
          </p:cNvSpPr>
          <p:nvPr/>
        </p:nvSpPr>
        <p:spPr bwMode="auto">
          <a:xfrm>
            <a:off x="8259763" y="1736725"/>
            <a:ext cx="463550" cy="254000"/>
          </a:xfrm>
          <a:prstGeom prst="rect">
            <a:avLst/>
          </a:prstGeom>
          <a:solidFill>
            <a:schemeClr val="bg1"/>
          </a:solidFill>
          <a:ln w="9525"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24" name="Rectangle 84"/>
          <p:cNvSpPr>
            <a:spLocks noChangeArrowheads="1"/>
          </p:cNvSpPr>
          <p:nvPr/>
        </p:nvSpPr>
        <p:spPr bwMode="auto">
          <a:xfrm>
            <a:off x="8259763" y="1482725"/>
            <a:ext cx="463550" cy="254000"/>
          </a:xfrm>
          <a:prstGeom prst="rect">
            <a:avLst/>
          </a:prstGeom>
          <a:solidFill>
            <a:schemeClr val="bg1"/>
          </a:solidFill>
          <a:ln w="9525" algn="ctr">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25" name="Text Box 86"/>
          <p:cNvSpPr txBox="1">
            <a:spLocks noChangeArrowheads="1"/>
          </p:cNvSpPr>
          <p:nvPr/>
        </p:nvSpPr>
        <p:spPr bwMode="auto">
          <a:xfrm>
            <a:off x="7332663" y="1703388"/>
            <a:ext cx="466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 1</a:t>
            </a:r>
            <a:r>
              <a:rPr kumimoji="0" lang="ja-JP" altLang="en-US" sz="1200"/>
              <a:t>　</a:t>
            </a:r>
          </a:p>
        </p:txBody>
      </p:sp>
      <p:grpSp>
        <p:nvGrpSpPr>
          <p:cNvPr id="26" name="Group 90"/>
          <p:cNvGrpSpPr>
            <a:grpSpLocks/>
          </p:cNvGrpSpPr>
          <p:nvPr/>
        </p:nvGrpSpPr>
        <p:grpSpPr bwMode="auto">
          <a:xfrm>
            <a:off x="2743200" y="1487488"/>
            <a:ext cx="1876425" cy="1011237"/>
            <a:chOff x="2055" y="2083"/>
            <a:chExt cx="1182" cy="637"/>
          </a:xfrm>
        </p:grpSpPr>
        <p:grpSp>
          <p:nvGrpSpPr>
            <p:cNvPr id="27" name="Group 91"/>
            <p:cNvGrpSpPr>
              <a:grpSpLocks/>
            </p:cNvGrpSpPr>
            <p:nvPr/>
          </p:nvGrpSpPr>
          <p:grpSpPr bwMode="auto">
            <a:xfrm>
              <a:off x="2055" y="2083"/>
              <a:ext cx="1182" cy="637"/>
              <a:chOff x="5206" y="1525"/>
              <a:chExt cx="318" cy="181"/>
            </a:xfrm>
          </p:grpSpPr>
          <p:sp>
            <p:nvSpPr>
              <p:cNvPr id="32" name="Rectangle 92"/>
              <p:cNvSpPr>
                <a:spLocks noChangeArrowheads="1"/>
              </p:cNvSpPr>
              <p:nvPr/>
            </p:nvSpPr>
            <p:spPr bwMode="auto">
              <a:xfrm>
                <a:off x="5206" y="1525"/>
                <a:ext cx="318" cy="1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33" name="Line 93"/>
              <p:cNvSpPr>
                <a:spLocks noChangeShapeType="1"/>
              </p:cNvSpPr>
              <p:nvPr/>
            </p:nvSpPr>
            <p:spPr bwMode="auto">
              <a:xfrm>
                <a:off x="5367" y="1525"/>
                <a:ext cx="0"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p>
            </p:txBody>
          </p:sp>
          <p:sp>
            <p:nvSpPr>
              <p:cNvPr id="34" name="Line 94"/>
              <p:cNvSpPr>
                <a:spLocks noChangeShapeType="1"/>
              </p:cNvSpPr>
              <p:nvPr/>
            </p:nvSpPr>
            <p:spPr bwMode="auto">
              <a:xfrm>
                <a:off x="5206" y="1615"/>
                <a:ext cx="3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p>
            </p:txBody>
          </p:sp>
        </p:grpSp>
        <p:sp>
          <p:nvSpPr>
            <p:cNvPr id="28" name="Text Box 95"/>
            <p:cNvSpPr txBox="1">
              <a:spLocks noChangeArrowheads="1"/>
            </p:cNvSpPr>
            <p:nvPr/>
          </p:nvSpPr>
          <p:spPr bwMode="auto">
            <a:xfrm>
              <a:off x="2205" y="2126"/>
              <a:ext cx="29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 1</a:t>
              </a:r>
              <a:r>
                <a:rPr kumimoji="0" lang="ja-JP" altLang="en-US" sz="1200"/>
                <a:t>　</a:t>
              </a:r>
            </a:p>
          </p:txBody>
        </p:sp>
        <p:sp>
          <p:nvSpPr>
            <p:cNvPr id="29" name="Text Box 96"/>
            <p:cNvSpPr txBox="1">
              <a:spLocks noChangeArrowheads="1"/>
            </p:cNvSpPr>
            <p:nvPr/>
          </p:nvSpPr>
          <p:spPr bwMode="auto">
            <a:xfrm>
              <a:off x="2769" y="2114"/>
              <a:ext cx="29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 2</a:t>
              </a:r>
              <a:r>
                <a:rPr kumimoji="0" lang="ja-JP" altLang="en-US" sz="1200"/>
                <a:t>　</a:t>
              </a:r>
            </a:p>
          </p:txBody>
        </p:sp>
        <p:sp>
          <p:nvSpPr>
            <p:cNvPr id="30" name="Text Box 97"/>
            <p:cNvSpPr txBox="1">
              <a:spLocks noChangeArrowheads="1"/>
            </p:cNvSpPr>
            <p:nvPr/>
          </p:nvSpPr>
          <p:spPr bwMode="auto">
            <a:xfrm>
              <a:off x="2222" y="2443"/>
              <a:ext cx="29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 3</a:t>
              </a:r>
              <a:r>
                <a:rPr kumimoji="0" lang="ja-JP" altLang="en-US" sz="1200"/>
                <a:t>　</a:t>
              </a:r>
            </a:p>
          </p:txBody>
        </p:sp>
        <p:sp>
          <p:nvSpPr>
            <p:cNvPr id="31" name="Text Box 98"/>
            <p:cNvSpPr txBox="1">
              <a:spLocks noChangeArrowheads="1"/>
            </p:cNvSpPr>
            <p:nvPr/>
          </p:nvSpPr>
          <p:spPr bwMode="auto">
            <a:xfrm>
              <a:off x="2761" y="2436"/>
              <a:ext cx="29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 4</a:t>
              </a:r>
              <a:r>
                <a:rPr kumimoji="0" lang="ja-JP" altLang="en-US" sz="1200"/>
                <a:t>　</a:t>
              </a:r>
            </a:p>
          </p:txBody>
        </p:sp>
      </p:grpSp>
      <p:sp>
        <p:nvSpPr>
          <p:cNvPr id="35" name="Text Box 22"/>
          <p:cNvSpPr txBox="1">
            <a:spLocks noChangeArrowheads="1"/>
          </p:cNvSpPr>
          <p:nvPr/>
        </p:nvSpPr>
        <p:spPr bwMode="auto">
          <a:xfrm>
            <a:off x="422274" y="840875"/>
            <a:ext cx="8493125" cy="387798"/>
          </a:xfrm>
          <a:prstGeom prst="rect">
            <a:avLst/>
          </a:prstGeom>
          <a:solidFill>
            <a:srgbClr val="FFFFCC"/>
          </a:solidFill>
          <a:ln>
            <a:noFill/>
          </a:ln>
          <a:effectLst/>
          <a:extLst/>
        </p:spPr>
        <p:txBody>
          <a:bodyPr wrap="square">
            <a:spAutoFit/>
          </a:bodyPr>
          <a:lstStyle/>
          <a:p>
            <a:pPr marL="285750" indent="-285750">
              <a:lnSpc>
                <a:spcPct val="120000"/>
              </a:lnSpc>
              <a:buFont typeface="Wingdings" panose="05000000000000000000" pitchFamily="2" charset="2"/>
              <a:buChar char="n"/>
              <a:defRPr/>
            </a:pPr>
            <a:r>
              <a:rPr kumimoji="0" lang="en-US" altLang="ja-JP" sz="1600" b="1" dirty="0">
                <a:effectLst>
                  <a:outerShdw blurRad="38100" dist="38100" dir="2700000" algn="tl">
                    <a:srgbClr val="FFFFFF"/>
                  </a:outerShdw>
                </a:effectLst>
                <a:ea typeface="HGS創英角ｺﾞｼｯｸUB" pitchFamily="50" charset="-128"/>
              </a:rPr>
              <a:t>Seven screen layouts are available based on settings and number of participants.</a:t>
            </a:r>
          </a:p>
        </p:txBody>
      </p:sp>
      <p:sp>
        <p:nvSpPr>
          <p:cNvPr id="36" name="Text Box 2"/>
          <p:cNvSpPr txBox="1">
            <a:spLocks noChangeArrowheads="1"/>
          </p:cNvSpPr>
          <p:nvPr/>
        </p:nvSpPr>
        <p:spPr bwMode="auto">
          <a:xfrm>
            <a:off x="381000" y="3854925"/>
            <a:ext cx="8534400" cy="25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1262063" indent="-804863"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lnSpc>
                <a:spcPct val="140000"/>
              </a:lnSpc>
              <a:spcBef>
                <a:spcPct val="0"/>
              </a:spcBef>
              <a:buClrTx/>
              <a:buSzTx/>
              <a:buFont typeface="Wingdings" pitchFamily="2" charset="2"/>
              <a:buChar char="p"/>
            </a:pPr>
            <a:r>
              <a:rPr lang="en-US" altLang="ja-JP" sz="1400" b="1" dirty="0">
                <a:solidFill>
                  <a:srgbClr val="0000FF"/>
                </a:solidFill>
                <a:ea typeface="HGP創英角ｺﾞｼｯｸUB" pitchFamily="50" charset="-128"/>
              </a:rPr>
              <a:t>Screen Layout Option. Auto, Fixed and Manual available.</a:t>
            </a:r>
          </a:p>
          <a:p>
            <a:pPr lvl="1" eaLnBrk="1" hangingPunct="1">
              <a:lnSpc>
                <a:spcPct val="140000"/>
              </a:lnSpc>
              <a:spcBef>
                <a:spcPct val="0"/>
              </a:spcBef>
              <a:buClrTx/>
              <a:buSzTx/>
              <a:buFontTx/>
              <a:buNone/>
            </a:pPr>
            <a:r>
              <a:rPr lang="en-US" altLang="ja-JP" sz="1200" b="1" dirty="0">
                <a:ea typeface="HGP創英角ｺﾞｼｯｸUB" pitchFamily="50" charset="-128"/>
              </a:rPr>
              <a:t>Auto  :  System decides number of windows based on number of participants.</a:t>
            </a:r>
          </a:p>
          <a:p>
            <a:pPr lvl="1" eaLnBrk="1" hangingPunct="1">
              <a:lnSpc>
                <a:spcPct val="140000"/>
              </a:lnSpc>
              <a:spcBef>
                <a:spcPct val="0"/>
              </a:spcBef>
              <a:buClrTx/>
              <a:buSzTx/>
              <a:buFontTx/>
              <a:buNone/>
            </a:pPr>
            <a:r>
              <a:rPr lang="en-US" altLang="ja-JP" sz="1200" b="1" dirty="0">
                <a:ea typeface="HGP創英角ｺﾞｼｯｸUB" pitchFamily="50" charset="-128"/>
              </a:rPr>
              <a:t>Fixed :  Admin. decide number of windows before start conference.</a:t>
            </a:r>
          </a:p>
          <a:p>
            <a:pPr lvl="1" eaLnBrk="1" hangingPunct="1">
              <a:lnSpc>
                <a:spcPct val="140000"/>
              </a:lnSpc>
              <a:spcBef>
                <a:spcPct val="0"/>
              </a:spcBef>
              <a:buClrTx/>
              <a:buSzTx/>
              <a:buFontTx/>
              <a:buNone/>
            </a:pPr>
            <a:r>
              <a:rPr lang="en-US" altLang="ja-JP" sz="1200" b="1" dirty="0">
                <a:ea typeface="HGP創英角ｺﾞｼｯｸUB" pitchFamily="50" charset="-128"/>
              </a:rPr>
              <a:t>Manual : Allow admin. to change while conferencing (Normal Mode only)</a:t>
            </a:r>
          </a:p>
          <a:p>
            <a:pPr lvl="1" eaLnBrk="1" hangingPunct="1">
              <a:lnSpc>
                <a:spcPct val="140000"/>
              </a:lnSpc>
              <a:spcBef>
                <a:spcPct val="0"/>
              </a:spcBef>
              <a:buClrTx/>
              <a:buSzTx/>
              <a:buFontTx/>
              <a:buNone/>
            </a:pPr>
            <a:endParaRPr lang="en-US" altLang="ja-JP" sz="1200" b="1" dirty="0">
              <a:ea typeface="HGP創英角ｺﾞｼｯｸUB" pitchFamily="50" charset="-128"/>
            </a:endParaRPr>
          </a:p>
          <a:p>
            <a:pPr eaLnBrk="1" hangingPunct="1">
              <a:lnSpc>
                <a:spcPct val="140000"/>
              </a:lnSpc>
              <a:spcBef>
                <a:spcPct val="0"/>
              </a:spcBef>
              <a:buClrTx/>
              <a:buSzTx/>
              <a:buFont typeface="Wingdings" pitchFamily="2" charset="2"/>
              <a:buChar char="q"/>
            </a:pPr>
            <a:r>
              <a:rPr lang="en-US" altLang="ja-JP" sz="1400" b="1" dirty="0">
                <a:solidFill>
                  <a:srgbClr val="0000FF"/>
                </a:solidFill>
                <a:ea typeface="HGP創英角ｺﾞｼｯｸUB" pitchFamily="50" charset="-128"/>
              </a:rPr>
              <a:t>Displaying Position Option. Voice Activation, Fixed and Manual available.</a:t>
            </a:r>
          </a:p>
          <a:p>
            <a:pPr lvl="1" eaLnBrk="1" hangingPunct="1">
              <a:lnSpc>
                <a:spcPct val="140000"/>
              </a:lnSpc>
              <a:spcBef>
                <a:spcPct val="0"/>
              </a:spcBef>
              <a:buClrTx/>
              <a:buSzTx/>
              <a:buFontTx/>
              <a:buNone/>
            </a:pPr>
            <a:r>
              <a:rPr lang="en-US" altLang="ja-JP" sz="1200" b="1" dirty="0">
                <a:ea typeface="HGP創英角ｺﾞｼｯｸUB" pitchFamily="50" charset="-128"/>
              </a:rPr>
              <a:t>Voice Activation : Speaking party to 1</a:t>
            </a:r>
            <a:r>
              <a:rPr lang="en-US" altLang="ja-JP" sz="1200" b="1" baseline="30000" dirty="0">
                <a:ea typeface="HGP創英角ｺﾞｼｯｸUB" pitchFamily="50" charset="-128"/>
              </a:rPr>
              <a:t>st</a:t>
            </a:r>
            <a:r>
              <a:rPr lang="en-US" altLang="ja-JP" sz="1200" b="1" dirty="0">
                <a:ea typeface="HGP創英角ｺﾞｼｯｸUB" pitchFamily="50" charset="-128"/>
              </a:rPr>
              <a:t> place (top left). Other party's location number decrement accordingly. </a:t>
            </a:r>
          </a:p>
          <a:p>
            <a:pPr lvl="1" eaLnBrk="1" hangingPunct="1">
              <a:lnSpc>
                <a:spcPct val="140000"/>
              </a:lnSpc>
              <a:spcBef>
                <a:spcPct val="0"/>
              </a:spcBef>
              <a:buClrTx/>
              <a:buSzTx/>
              <a:buFontTx/>
              <a:buNone/>
            </a:pPr>
            <a:r>
              <a:rPr lang="en-US" altLang="ja-JP" sz="1200" b="1" dirty="0">
                <a:ea typeface="HGP創英角ｺﾞｼｯｸUB" pitchFamily="50" charset="-128"/>
              </a:rPr>
              <a:t>Fixed : Participants placed in joined order???? </a:t>
            </a:r>
          </a:p>
          <a:p>
            <a:pPr lvl="1" eaLnBrk="1" hangingPunct="1">
              <a:lnSpc>
                <a:spcPct val="140000"/>
              </a:lnSpc>
              <a:spcBef>
                <a:spcPct val="0"/>
              </a:spcBef>
              <a:buClrTx/>
              <a:buSzTx/>
              <a:buFontTx/>
              <a:buNone/>
            </a:pPr>
            <a:r>
              <a:rPr lang="en-US" altLang="ja-JP" sz="1200" b="1" dirty="0">
                <a:ea typeface="HGP創英角ｺﾞｼｯｸUB" pitchFamily="50" charset="-128"/>
              </a:rPr>
              <a:t>Manual : Admin. to change where  to place while conf. (Normal Mode only)</a:t>
            </a:r>
          </a:p>
        </p:txBody>
      </p:sp>
      <p:sp>
        <p:nvSpPr>
          <p:cNvPr id="37" name="Text Box 46"/>
          <p:cNvSpPr txBox="1">
            <a:spLocks noChangeArrowheads="1"/>
          </p:cNvSpPr>
          <p:nvPr/>
        </p:nvSpPr>
        <p:spPr bwMode="auto">
          <a:xfrm>
            <a:off x="6453188" y="2668588"/>
            <a:ext cx="4254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a:t>
            </a:r>
            <a:r>
              <a:rPr kumimoji="0" lang="ja-JP" altLang="en-US" sz="1200"/>
              <a:t>　</a:t>
            </a:r>
          </a:p>
        </p:txBody>
      </p:sp>
      <p:sp>
        <p:nvSpPr>
          <p:cNvPr id="38" name="Text Box 46"/>
          <p:cNvSpPr txBox="1">
            <a:spLocks noChangeArrowheads="1"/>
          </p:cNvSpPr>
          <p:nvPr/>
        </p:nvSpPr>
        <p:spPr bwMode="auto">
          <a:xfrm>
            <a:off x="6900863" y="2662238"/>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2</a:t>
            </a:r>
            <a:endParaRPr kumimoji="0" lang="ja-JP" altLang="en-US" sz="1200"/>
          </a:p>
        </p:txBody>
      </p:sp>
      <p:sp>
        <p:nvSpPr>
          <p:cNvPr id="39" name="Text Box 46"/>
          <p:cNvSpPr txBox="1">
            <a:spLocks noChangeArrowheads="1"/>
          </p:cNvSpPr>
          <p:nvPr/>
        </p:nvSpPr>
        <p:spPr bwMode="auto">
          <a:xfrm>
            <a:off x="6461125" y="2919413"/>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5</a:t>
            </a:r>
            <a:endParaRPr kumimoji="0" lang="ja-JP" altLang="en-US" sz="1200"/>
          </a:p>
        </p:txBody>
      </p:sp>
      <p:sp>
        <p:nvSpPr>
          <p:cNvPr id="40" name="Text Box 46"/>
          <p:cNvSpPr txBox="1">
            <a:spLocks noChangeArrowheads="1"/>
          </p:cNvSpPr>
          <p:nvPr/>
        </p:nvSpPr>
        <p:spPr bwMode="auto">
          <a:xfrm>
            <a:off x="7350125" y="266065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3</a:t>
            </a:r>
            <a:endParaRPr kumimoji="0" lang="ja-JP" altLang="en-US" sz="1200"/>
          </a:p>
        </p:txBody>
      </p:sp>
      <p:sp>
        <p:nvSpPr>
          <p:cNvPr id="41" name="Text Box 46"/>
          <p:cNvSpPr txBox="1">
            <a:spLocks noChangeArrowheads="1"/>
          </p:cNvSpPr>
          <p:nvPr/>
        </p:nvSpPr>
        <p:spPr bwMode="auto">
          <a:xfrm>
            <a:off x="7800975" y="266065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4</a:t>
            </a:r>
            <a:endParaRPr kumimoji="0" lang="ja-JP" altLang="en-US" sz="1200"/>
          </a:p>
        </p:txBody>
      </p:sp>
      <p:sp>
        <p:nvSpPr>
          <p:cNvPr id="42" name="Text Box 46"/>
          <p:cNvSpPr txBox="1">
            <a:spLocks noChangeArrowheads="1"/>
          </p:cNvSpPr>
          <p:nvPr/>
        </p:nvSpPr>
        <p:spPr bwMode="auto">
          <a:xfrm>
            <a:off x="6900863" y="2916238"/>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6</a:t>
            </a:r>
            <a:endParaRPr kumimoji="0" lang="ja-JP" altLang="en-US" sz="1200"/>
          </a:p>
        </p:txBody>
      </p:sp>
      <p:sp>
        <p:nvSpPr>
          <p:cNvPr id="43" name="Text Box 46"/>
          <p:cNvSpPr txBox="1">
            <a:spLocks noChangeArrowheads="1"/>
          </p:cNvSpPr>
          <p:nvPr/>
        </p:nvSpPr>
        <p:spPr bwMode="auto">
          <a:xfrm>
            <a:off x="7361238" y="2919413"/>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7</a:t>
            </a:r>
            <a:endParaRPr kumimoji="0" lang="ja-JP" altLang="en-US" sz="1200"/>
          </a:p>
        </p:txBody>
      </p:sp>
      <p:sp>
        <p:nvSpPr>
          <p:cNvPr id="44" name="Text Box 46"/>
          <p:cNvSpPr txBox="1">
            <a:spLocks noChangeArrowheads="1"/>
          </p:cNvSpPr>
          <p:nvPr/>
        </p:nvSpPr>
        <p:spPr bwMode="auto">
          <a:xfrm>
            <a:off x="7799388" y="2916238"/>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8</a:t>
            </a:r>
            <a:endParaRPr kumimoji="0" lang="ja-JP" altLang="en-US" sz="1200"/>
          </a:p>
        </p:txBody>
      </p:sp>
      <p:sp>
        <p:nvSpPr>
          <p:cNvPr id="45" name="Text Box 46"/>
          <p:cNvSpPr txBox="1">
            <a:spLocks noChangeArrowheads="1"/>
          </p:cNvSpPr>
          <p:nvPr/>
        </p:nvSpPr>
        <p:spPr bwMode="auto">
          <a:xfrm>
            <a:off x="6456363" y="3176588"/>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9</a:t>
            </a:r>
            <a:endParaRPr kumimoji="0" lang="ja-JP" altLang="en-US" sz="1200"/>
          </a:p>
        </p:txBody>
      </p:sp>
      <p:sp>
        <p:nvSpPr>
          <p:cNvPr id="46" name="Text Box 46"/>
          <p:cNvSpPr txBox="1">
            <a:spLocks noChangeArrowheads="1"/>
          </p:cNvSpPr>
          <p:nvPr/>
        </p:nvSpPr>
        <p:spPr bwMode="auto">
          <a:xfrm>
            <a:off x="6877050" y="3173413"/>
            <a:ext cx="4460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10</a:t>
            </a:r>
            <a:endParaRPr kumimoji="0" lang="ja-JP" altLang="en-US" sz="1200"/>
          </a:p>
        </p:txBody>
      </p:sp>
      <p:sp>
        <p:nvSpPr>
          <p:cNvPr id="47" name="Text Box 46"/>
          <p:cNvSpPr txBox="1">
            <a:spLocks noChangeArrowheads="1"/>
          </p:cNvSpPr>
          <p:nvPr/>
        </p:nvSpPr>
        <p:spPr bwMode="auto">
          <a:xfrm>
            <a:off x="7331075" y="3173413"/>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11</a:t>
            </a:r>
            <a:endParaRPr kumimoji="0" lang="ja-JP" altLang="en-US" sz="1200"/>
          </a:p>
        </p:txBody>
      </p:sp>
      <p:sp>
        <p:nvSpPr>
          <p:cNvPr id="48" name="Text Box 46"/>
          <p:cNvSpPr txBox="1">
            <a:spLocks noChangeArrowheads="1"/>
          </p:cNvSpPr>
          <p:nvPr/>
        </p:nvSpPr>
        <p:spPr bwMode="auto">
          <a:xfrm>
            <a:off x="7780338" y="3173413"/>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12</a:t>
            </a:r>
            <a:endParaRPr kumimoji="0" lang="ja-JP" altLang="en-US" sz="1200"/>
          </a:p>
        </p:txBody>
      </p:sp>
      <p:sp>
        <p:nvSpPr>
          <p:cNvPr id="49" name="Text Box 46"/>
          <p:cNvSpPr txBox="1">
            <a:spLocks noChangeArrowheads="1"/>
          </p:cNvSpPr>
          <p:nvPr/>
        </p:nvSpPr>
        <p:spPr bwMode="auto">
          <a:xfrm>
            <a:off x="6437313" y="3430588"/>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13</a:t>
            </a:r>
            <a:endParaRPr kumimoji="0" lang="ja-JP" altLang="en-US" sz="1200"/>
          </a:p>
        </p:txBody>
      </p:sp>
      <p:sp>
        <p:nvSpPr>
          <p:cNvPr id="50" name="Text Box 46"/>
          <p:cNvSpPr txBox="1">
            <a:spLocks noChangeArrowheads="1"/>
          </p:cNvSpPr>
          <p:nvPr/>
        </p:nvSpPr>
        <p:spPr bwMode="auto">
          <a:xfrm>
            <a:off x="6881813" y="3424238"/>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14</a:t>
            </a:r>
            <a:endParaRPr kumimoji="0" lang="ja-JP" altLang="en-US" sz="1200"/>
          </a:p>
        </p:txBody>
      </p:sp>
      <p:sp>
        <p:nvSpPr>
          <p:cNvPr id="51" name="Text Box 46"/>
          <p:cNvSpPr txBox="1">
            <a:spLocks noChangeArrowheads="1"/>
          </p:cNvSpPr>
          <p:nvPr/>
        </p:nvSpPr>
        <p:spPr bwMode="auto">
          <a:xfrm>
            <a:off x="7337425" y="3424238"/>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15</a:t>
            </a:r>
            <a:endParaRPr kumimoji="0" lang="ja-JP" altLang="en-US" sz="1200"/>
          </a:p>
        </p:txBody>
      </p:sp>
      <p:sp>
        <p:nvSpPr>
          <p:cNvPr id="52" name="Text Box 46"/>
          <p:cNvSpPr txBox="1">
            <a:spLocks noChangeArrowheads="1"/>
          </p:cNvSpPr>
          <p:nvPr/>
        </p:nvSpPr>
        <p:spPr bwMode="auto">
          <a:xfrm>
            <a:off x="7781925" y="3430588"/>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16</a:t>
            </a:r>
            <a:endParaRPr kumimoji="0" lang="ja-JP" altLang="en-US" sz="1200"/>
          </a:p>
        </p:txBody>
      </p:sp>
      <p:sp>
        <p:nvSpPr>
          <p:cNvPr id="53" name="Text Box 46"/>
          <p:cNvSpPr txBox="1">
            <a:spLocks noChangeArrowheads="1"/>
          </p:cNvSpPr>
          <p:nvPr/>
        </p:nvSpPr>
        <p:spPr bwMode="auto">
          <a:xfrm>
            <a:off x="6913563" y="226695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5</a:t>
            </a:r>
            <a:endParaRPr kumimoji="0" lang="ja-JP" altLang="en-US" sz="1200"/>
          </a:p>
        </p:txBody>
      </p:sp>
      <p:sp>
        <p:nvSpPr>
          <p:cNvPr id="54" name="Text Box 46"/>
          <p:cNvSpPr txBox="1">
            <a:spLocks noChangeArrowheads="1"/>
          </p:cNvSpPr>
          <p:nvPr/>
        </p:nvSpPr>
        <p:spPr bwMode="auto">
          <a:xfrm>
            <a:off x="7372350" y="2257425"/>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6</a:t>
            </a:r>
            <a:endParaRPr kumimoji="0" lang="ja-JP" altLang="en-US" sz="1200"/>
          </a:p>
        </p:txBody>
      </p:sp>
      <p:sp>
        <p:nvSpPr>
          <p:cNvPr id="55" name="Text Box 46"/>
          <p:cNvSpPr txBox="1">
            <a:spLocks noChangeArrowheads="1"/>
          </p:cNvSpPr>
          <p:nvPr/>
        </p:nvSpPr>
        <p:spPr bwMode="auto">
          <a:xfrm>
            <a:off x="7839075" y="226060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7</a:t>
            </a:r>
            <a:endParaRPr kumimoji="0" lang="ja-JP" altLang="en-US" sz="1200"/>
          </a:p>
        </p:txBody>
      </p:sp>
      <p:sp>
        <p:nvSpPr>
          <p:cNvPr id="56" name="Text Box 46"/>
          <p:cNvSpPr txBox="1">
            <a:spLocks noChangeArrowheads="1"/>
          </p:cNvSpPr>
          <p:nvPr/>
        </p:nvSpPr>
        <p:spPr bwMode="auto">
          <a:xfrm>
            <a:off x="8296275" y="2263775"/>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8</a:t>
            </a:r>
            <a:endParaRPr kumimoji="0" lang="ja-JP" altLang="en-US" sz="1200"/>
          </a:p>
        </p:txBody>
      </p:sp>
      <p:sp>
        <p:nvSpPr>
          <p:cNvPr id="57" name="Text Box 46"/>
          <p:cNvSpPr txBox="1">
            <a:spLocks noChangeArrowheads="1"/>
          </p:cNvSpPr>
          <p:nvPr/>
        </p:nvSpPr>
        <p:spPr bwMode="auto">
          <a:xfrm>
            <a:off x="8299450" y="1503363"/>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2</a:t>
            </a:r>
            <a:endParaRPr kumimoji="0" lang="ja-JP" altLang="en-US" sz="1200"/>
          </a:p>
        </p:txBody>
      </p:sp>
      <p:sp>
        <p:nvSpPr>
          <p:cNvPr id="58" name="Text Box 46"/>
          <p:cNvSpPr txBox="1">
            <a:spLocks noChangeArrowheads="1"/>
          </p:cNvSpPr>
          <p:nvPr/>
        </p:nvSpPr>
        <p:spPr bwMode="auto">
          <a:xfrm>
            <a:off x="8291513" y="1757363"/>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3</a:t>
            </a:r>
            <a:endParaRPr kumimoji="0" lang="ja-JP" altLang="en-US" sz="1200"/>
          </a:p>
        </p:txBody>
      </p:sp>
      <p:sp>
        <p:nvSpPr>
          <p:cNvPr id="59" name="Text Box 46"/>
          <p:cNvSpPr txBox="1">
            <a:spLocks noChangeArrowheads="1"/>
          </p:cNvSpPr>
          <p:nvPr/>
        </p:nvSpPr>
        <p:spPr bwMode="auto">
          <a:xfrm>
            <a:off x="8286750" y="2009775"/>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4</a:t>
            </a:r>
            <a:endParaRPr kumimoji="0" lang="ja-JP" altLang="en-US" sz="1200"/>
          </a:p>
        </p:txBody>
      </p:sp>
      <p:sp>
        <p:nvSpPr>
          <p:cNvPr id="60" name="Rectangle 49"/>
          <p:cNvSpPr>
            <a:spLocks noChangeArrowheads="1"/>
          </p:cNvSpPr>
          <p:nvPr/>
        </p:nvSpPr>
        <p:spPr bwMode="auto">
          <a:xfrm>
            <a:off x="3822700" y="2624138"/>
            <a:ext cx="1771650" cy="1017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0" bIns="0"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61" name="Line 50"/>
          <p:cNvSpPr>
            <a:spLocks noChangeShapeType="1"/>
          </p:cNvSpPr>
          <p:nvPr/>
        </p:nvSpPr>
        <p:spPr bwMode="auto">
          <a:xfrm>
            <a:off x="4699000" y="2624138"/>
            <a:ext cx="0" cy="1017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62" name="Line 51"/>
          <p:cNvSpPr>
            <a:spLocks noChangeShapeType="1"/>
          </p:cNvSpPr>
          <p:nvPr/>
        </p:nvSpPr>
        <p:spPr bwMode="auto">
          <a:xfrm>
            <a:off x="5162550" y="2624138"/>
            <a:ext cx="0" cy="1017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63" name="Line 52"/>
          <p:cNvSpPr>
            <a:spLocks noChangeShapeType="1"/>
          </p:cNvSpPr>
          <p:nvPr/>
        </p:nvSpPr>
        <p:spPr bwMode="auto">
          <a:xfrm>
            <a:off x="4252913" y="3136900"/>
            <a:ext cx="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64" name="Line 53"/>
          <p:cNvSpPr>
            <a:spLocks noChangeShapeType="1"/>
          </p:cNvSpPr>
          <p:nvPr/>
        </p:nvSpPr>
        <p:spPr bwMode="auto">
          <a:xfrm>
            <a:off x="3827463" y="3136900"/>
            <a:ext cx="177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65" name="Line 54"/>
          <p:cNvSpPr>
            <a:spLocks noChangeShapeType="1"/>
          </p:cNvSpPr>
          <p:nvPr/>
        </p:nvSpPr>
        <p:spPr bwMode="auto">
          <a:xfrm>
            <a:off x="3822700" y="3392488"/>
            <a:ext cx="17764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66" name="Line 55"/>
          <p:cNvSpPr>
            <a:spLocks noChangeShapeType="1"/>
          </p:cNvSpPr>
          <p:nvPr/>
        </p:nvSpPr>
        <p:spPr bwMode="auto">
          <a:xfrm>
            <a:off x="4699000" y="2879725"/>
            <a:ext cx="900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67" name="Text Box 46"/>
          <p:cNvSpPr txBox="1">
            <a:spLocks noChangeArrowheads="1"/>
          </p:cNvSpPr>
          <p:nvPr/>
        </p:nvSpPr>
        <p:spPr bwMode="auto">
          <a:xfrm>
            <a:off x="4046538" y="2770188"/>
            <a:ext cx="4254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a:t>
            </a:r>
            <a:r>
              <a:rPr kumimoji="0" lang="ja-JP" altLang="en-US" sz="1200"/>
              <a:t>　</a:t>
            </a:r>
          </a:p>
        </p:txBody>
      </p:sp>
      <p:sp>
        <p:nvSpPr>
          <p:cNvPr id="68" name="Text Box 46"/>
          <p:cNvSpPr txBox="1">
            <a:spLocks noChangeArrowheads="1"/>
          </p:cNvSpPr>
          <p:nvPr/>
        </p:nvSpPr>
        <p:spPr bwMode="auto">
          <a:xfrm>
            <a:off x="4737100" y="2644775"/>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2</a:t>
            </a:r>
            <a:endParaRPr kumimoji="0" lang="ja-JP" altLang="en-US" sz="1200"/>
          </a:p>
        </p:txBody>
      </p:sp>
      <p:sp>
        <p:nvSpPr>
          <p:cNvPr id="69" name="Text Box 46"/>
          <p:cNvSpPr txBox="1">
            <a:spLocks noChangeArrowheads="1"/>
          </p:cNvSpPr>
          <p:nvPr/>
        </p:nvSpPr>
        <p:spPr bwMode="auto">
          <a:xfrm>
            <a:off x="5180013" y="2900363"/>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5</a:t>
            </a:r>
            <a:endParaRPr kumimoji="0" lang="ja-JP" altLang="en-US" sz="1200"/>
          </a:p>
        </p:txBody>
      </p:sp>
      <p:sp>
        <p:nvSpPr>
          <p:cNvPr id="70" name="Text Box 46"/>
          <p:cNvSpPr txBox="1">
            <a:spLocks noChangeArrowheads="1"/>
          </p:cNvSpPr>
          <p:nvPr/>
        </p:nvSpPr>
        <p:spPr bwMode="auto">
          <a:xfrm>
            <a:off x="5186363" y="2643188"/>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3</a:t>
            </a:r>
            <a:endParaRPr kumimoji="0" lang="ja-JP" altLang="en-US" sz="1200"/>
          </a:p>
        </p:txBody>
      </p:sp>
      <p:sp>
        <p:nvSpPr>
          <p:cNvPr id="71" name="Text Box 46"/>
          <p:cNvSpPr txBox="1">
            <a:spLocks noChangeArrowheads="1"/>
          </p:cNvSpPr>
          <p:nvPr/>
        </p:nvSpPr>
        <p:spPr bwMode="auto">
          <a:xfrm>
            <a:off x="4743450" y="290195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4</a:t>
            </a:r>
            <a:endParaRPr kumimoji="0" lang="ja-JP" altLang="en-US" sz="1200"/>
          </a:p>
        </p:txBody>
      </p:sp>
      <p:sp>
        <p:nvSpPr>
          <p:cNvPr id="72" name="Text Box 46"/>
          <p:cNvSpPr txBox="1">
            <a:spLocks noChangeArrowheads="1"/>
          </p:cNvSpPr>
          <p:nvPr/>
        </p:nvSpPr>
        <p:spPr bwMode="auto">
          <a:xfrm>
            <a:off x="3838575" y="3157538"/>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6</a:t>
            </a:r>
            <a:endParaRPr kumimoji="0" lang="ja-JP" altLang="en-US" sz="1200"/>
          </a:p>
        </p:txBody>
      </p:sp>
      <p:sp>
        <p:nvSpPr>
          <p:cNvPr id="73" name="Text Box 46"/>
          <p:cNvSpPr txBox="1">
            <a:spLocks noChangeArrowheads="1"/>
          </p:cNvSpPr>
          <p:nvPr/>
        </p:nvSpPr>
        <p:spPr bwMode="auto">
          <a:xfrm>
            <a:off x="4281488" y="3157538"/>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7</a:t>
            </a:r>
            <a:endParaRPr kumimoji="0" lang="ja-JP" altLang="en-US" sz="1200"/>
          </a:p>
        </p:txBody>
      </p:sp>
      <p:sp>
        <p:nvSpPr>
          <p:cNvPr id="74" name="Text Box 46"/>
          <p:cNvSpPr txBox="1">
            <a:spLocks noChangeArrowheads="1"/>
          </p:cNvSpPr>
          <p:nvPr/>
        </p:nvSpPr>
        <p:spPr bwMode="auto">
          <a:xfrm>
            <a:off x="4743450" y="315595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8</a:t>
            </a:r>
            <a:endParaRPr kumimoji="0" lang="ja-JP" altLang="en-US" sz="1200"/>
          </a:p>
        </p:txBody>
      </p:sp>
      <p:sp>
        <p:nvSpPr>
          <p:cNvPr id="75" name="Text Box 46"/>
          <p:cNvSpPr txBox="1">
            <a:spLocks noChangeArrowheads="1"/>
          </p:cNvSpPr>
          <p:nvPr/>
        </p:nvSpPr>
        <p:spPr bwMode="auto">
          <a:xfrm>
            <a:off x="5178425" y="3157538"/>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9</a:t>
            </a:r>
            <a:endParaRPr kumimoji="0" lang="ja-JP" altLang="en-US" sz="1200"/>
          </a:p>
        </p:txBody>
      </p:sp>
      <p:sp>
        <p:nvSpPr>
          <p:cNvPr id="76" name="Text Box 46"/>
          <p:cNvSpPr txBox="1">
            <a:spLocks noChangeArrowheads="1"/>
          </p:cNvSpPr>
          <p:nvPr/>
        </p:nvSpPr>
        <p:spPr bwMode="auto">
          <a:xfrm>
            <a:off x="3810000" y="3408363"/>
            <a:ext cx="4460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10</a:t>
            </a:r>
            <a:endParaRPr kumimoji="0" lang="ja-JP" altLang="en-US" sz="1200"/>
          </a:p>
        </p:txBody>
      </p:sp>
      <p:sp>
        <p:nvSpPr>
          <p:cNvPr id="77" name="Text Box 46"/>
          <p:cNvSpPr txBox="1">
            <a:spLocks noChangeArrowheads="1"/>
          </p:cNvSpPr>
          <p:nvPr/>
        </p:nvSpPr>
        <p:spPr bwMode="auto">
          <a:xfrm>
            <a:off x="4254500" y="3408363"/>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11</a:t>
            </a:r>
            <a:endParaRPr kumimoji="0" lang="ja-JP" altLang="en-US" sz="1200"/>
          </a:p>
        </p:txBody>
      </p:sp>
      <p:sp>
        <p:nvSpPr>
          <p:cNvPr id="78" name="Text Box 46"/>
          <p:cNvSpPr txBox="1">
            <a:spLocks noChangeArrowheads="1"/>
          </p:cNvSpPr>
          <p:nvPr/>
        </p:nvSpPr>
        <p:spPr bwMode="auto">
          <a:xfrm>
            <a:off x="4710113" y="3408363"/>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12</a:t>
            </a:r>
            <a:endParaRPr kumimoji="0" lang="ja-JP" altLang="en-US" sz="1200"/>
          </a:p>
        </p:txBody>
      </p:sp>
      <p:sp>
        <p:nvSpPr>
          <p:cNvPr id="79" name="Text Box 46"/>
          <p:cNvSpPr txBox="1">
            <a:spLocks noChangeArrowheads="1"/>
          </p:cNvSpPr>
          <p:nvPr/>
        </p:nvSpPr>
        <p:spPr bwMode="auto">
          <a:xfrm>
            <a:off x="5159375" y="3411538"/>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13</a:t>
            </a:r>
            <a:endParaRPr kumimoji="0" lang="ja-JP" altLang="en-US" sz="1200"/>
          </a:p>
        </p:txBody>
      </p:sp>
      <p:sp>
        <p:nvSpPr>
          <p:cNvPr id="80" name="Rectangle 49"/>
          <p:cNvSpPr>
            <a:spLocks noChangeArrowheads="1"/>
          </p:cNvSpPr>
          <p:nvPr/>
        </p:nvSpPr>
        <p:spPr bwMode="auto">
          <a:xfrm>
            <a:off x="1143000" y="2609850"/>
            <a:ext cx="1771650" cy="1017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0" bIns="0"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81" name="Line 50"/>
          <p:cNvSpPr>
            <a:spLocks noChangeShapeType="1"/>
          </p:cNvSpPr>
          <p:nvPr/>
        </p:nvSpPr>
        <p:spPr bwMode="auto">
          <a:xfrm>
            <a:off x="2019300" y="2609850"/>
            <a:ext cx="0" cy="1017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82" name="Line 51"/>
          <p:cNvSpPr>
            <a:spLocks noChangeShapeType="1"/>
          </p:cNvSpPr>
          <p:nvPr/>
        </p:nvSpPr>
        <p:spPr bwMode="auto">
          <a:xfrm>
            <a:off x="2484438" y="3117850"/>
            <a:ext cx="0" cy="509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83" name="Line 52"/>
          <p:cNvSpPr>
            <a:spLocks noChangeShapeType="1"/>
          </p:cNvSpPr>
          <p:nvPr/>
        </p:nvSpPr>
        <p:spPr bwMode="auto">
          <a:xfrm>
            <a:off x="1573213" y="3122613"/>
            <a:ext cx="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84" name="Line 53"/>
          <p:cNvSpPr>
            <a:spLocks noChangeShapeType="1"/>
          </p:cNvSpPr>
          <p:nvPr/>
        </p:nvSpPr>
        <p:spPr bwMode="auto">
          <a:xfrm>
            <a:off x="1147763" y="3122613"/>
            <a:ext cx="177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85" name="Line 54"/>
          <p:cNvSpPr>
            <a:spLocks noChangeShapeType="1"/>
          </p:cNvSpPr>
          <p:nvPr/>
        </p:nvSpPr>
        <p:spPr bwMode="auto">
          <a:xfrm>
            <a:off x="1152525" y="3403600"/>
            <a:ext cx="177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lstStyle/>
          <a:p>
            <a:endParaRPr lang="ja-JP" altLang="en-US" sz="1600"/>
          </a:p>
        </p:txBody>
      </p:sp>
      <p:sp>
        <p:nvSpPr>
          <p:cNvPr id="86" name="Text Box 46"/>
          <p:cNvSpPr txBox="1">
            <a:spLocks noChangeArrowheads="1"/>
          </p:cNvSpPr>
          <p:nvPr/>
        </p:nvSpPr>
        <p:spPr bwMode="auto">
          <a:xfrm>
            <a:off x="1366838" y="2755900"/>
            <a:ext cx="4254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a:t>
            </a:r>
            <a:r>
              <a:rPr kumimoji="0" lang="ja-JP" altLang="en-US" sz="1200"/>
              <a:t>　</a:t>
            </a:r>
          </a:p>
        </p:txBody>
      </p:sp>
      <p:sp>
        <p:nvSpPr>
          <p:cNvPr id="87" name="Text Box 46"/>
          <p:cNvSpPr txBox="1">
            <a:spLocks noChangeArrowheads="1"/>
          </p:cNvSpPr>
          <p:nvPr/>
        </p:nvSpPr>
        <p:spPr bwMode="auto">
          <a:xfrm>
            <a:off x="2287588" y="2754313"/>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2</a:t>
            </a:r>
            <a:endParaRPr kumimoji="0" lang="ja-JP" altLang="en-US" sz="1200"/>
          </a:p>
        </p:txBody>
      </p:sp>
      <p:sp>
        <p:nvSpPr>
          <p:cNvPr id="88" name="Text Box 46"/>
          <p:cNvSpPr txBox="1">
            <a:spLocks noChangeArrowheads="1"/>
          </p:cNvSpPr>
          <p:nvPr/>
        </p:nvSpPr>
        <p:spPr bwMode="auto">
          <a:xfrm>
            <a:off x="2038350" y="314325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5</a:t>
            </a:r>
            <a:endParaRPr kumimoji="0" lang="ja-JP" altLang="en-US" sz="1200"/>
          </a:p>
        </p:txBody>
      </p:sp>
      <p:sp>
        <p:nvSpPr>
          <p:cNvPr id="89" name="Text Box 46"/>
          <p:cNvSpPr txBox="1">
            <a:spLocks noChangeArrowheads="1"/>
          </p:cNvSpPr>
          <p:nvPr/>
        </p:nvSpPr>
        <p:spPr bwMode="auto">
          <a:xfrm>
            <a:off x="1154113" y="314325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3</a:t>
            </a:r>
            <a:endParaRPr kumimoji="0" lang="ja-JP" altLang="en-US" sz="1200"/>
          </a:p>
        </p:txBody>
      </p:sp>
      <p:sp>
        <p:nvSpPr>
          <p:cNvPr id="90" name="Text Box 46"/>
          <p:cNvSpPr txBox="1">
            <a:spLocks noChangeArrowheads="1"/>
          </p:cNvSpPr>
          <p:nvPr/>
        </p:nvSpPr>
        <p:spPr bwMode="auto">
          <a:xfrm>
            <a:off x="1601788" y="314325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4</a:t>
            </a:r>
            <a:endParaRPr kumimoji="0" lang="ja-JP" altLang="en-US" sz="1200"/>
          </a:p>
        </p:txBody>
      </p:sp>
      <p:sp>
        <p:nvSpPr>
          <p:cNvPr id="91" name="Text Box 46"/>
          <p:cNvSpPr txBox="1">
            <a:spLocks noChangeArrowheads="1"/>
          </p:cNvSpPr>
          <p:nvPr/>
        </p:nvSpPr>
        <p:spPr bwMode="auto">
          <a:xfrm>
            <a:off x="2489200" y="3141663"/>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6</a:t>
            </a:r>
            <a:endParaRPr kumimoji="0" lang="ja-JP" altLang="en-US" sz="1200"/>
          </a:p>
        </p:txBody>
      </p:sp>
      <p:sp>
        <p:nvSpPr>
          <p:cNvPr id="92" name="Text Box 46"/>
          <p:cNvSpPr txBox="1">
            <a:spLocks noChangeArrowheads="1"/>
          </p:cNvSpPr>
          <p:nvPr/>
        </p:nvSpPr>
        <p:spPr bwMode="auto">
          <a:xfrm>
            <a:off x="1165225" y="3392488"/>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7</a:t>
            </a:r>
            <a:endParaRPr kumimoji="0" lang="ja-JP" altLang="en-US" sz="1200"/>
          </a:p>
        </p:txBody>
      </p:sp>
      <p:sp>
        <p:nvSpPr>
          <p:cNvPr id="93" name="Text Box 46"/>
          <p:cNvSpPr txBox="1">
            <a:spLocks noChangeArrowheads="1"/>
          </p:cNvSpPr>
          <p:nvPr/>
        </p:nvSpPr>
        <p:spPr bwMode="auto">
          <a:xfrm>
            <a:off x="1589088" y="3395663"/>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8</a:t>
            </a:r>
            <a:endParaRPr kumimoji="0" lang="ja-JP" altLang="en-US" sz="1200"/>
          </a:p>
        </p:txBody>
      </p:sp>
      <p:sp>
        <p:nvSpPr>
          <p:cNvPr id="94" name="Text Box 46"/>
          <p:cNvSpPr txBox="1">
            <a:spLocks noChangeArrowheads="1"/>
          </p:cNvSpPr>
          <p:nvPr/>
        </p:nvSpPr>
        <p:spPr bwMode="auto">
          <a:xfrm>
            <a:off x="2051050" y="3390900"/>
            <a:ext cx="4032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9</a:t>
            </a:r>
            <a:endParaRPr kumimoji="0" lang="ja-JP" altLang="en-US" sz="1200"/>
          </a:p>
        </p:txBody>
      </p:sp>
      <p:sp>
        <p:nvSpPr>
          <p:cNvPr id="95" name="Text Box 46"/>
          <p:cNvSpPr txBox="1">
            <a:spLocks noChangeArrowheads="1"/>
          </p:cNvSpPr>
          <p:nvPr/>
        </p:nvSpPr>
        <p:spPr bwMode="auto">
          <a:xfrm>
            <a:off x="2466975" y="3394075"/>
            <a:ext cx="447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10</a:t>
            </a:r>
            <a:endParaRPr kumimoji="0" lang="ja-JP" altLang="en-US" sz="1200"/>
          </a:p>
        </p:txBody>
      </p:sp>
      <p:grpSp>
        <p:nvGrpSpPr>
          <p:cNvPr id="96" name="グループ化 15"/>
          <p:cNvGrpSpPr>
            <a:grpSpLocks/>
          </p:cNvGrpSpPr>
          <p:nvPr/>
        </p:nvGrpSpPr>
        <p:grpSpPr bwMode="auto">
          <a:xfrm>
            <a:off x="4856163" y="1474788"/>
            <a:ext cx="1752600" cy="1038225"/>
            <a:chOff x="-1905000" y="1511300"/>
            <a:chExt cx="2400300" cy="1714500"/>
          </a:xfrm>
        </p:grpSpPr>
        <p:sp>
          <p:nvSpPr>
            <p:cNvPr id="97" name="Rectangle 103"/>
            <p:cNvSpPr>
              <a:spLocks noChangeArrowheads="1"/>
            </p:cNvSpPr>
            <p:nvPr/>
          </p:nvSpPr>
          <p:spPr bwMode="auto">
            <a:xfrm>
              <a:off x="-1905000" y="1511300"/>
              <a:ext cx="1600200" cy="1143000"/>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98" name="Rectangle 104"/>
            <p:cNvSpPr>
              <a:spLocks noChangeArrowheads="1"/>
            </p:cNvSpPr>
            <p:nvPr/>
          </p:nvSpPr>
          <p:spPr bwMode="auto">
            <a:xfrm>
              <a:off x="-304800" y="2655887"/>
              <a:ext cx="800100" cy="569913"/>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99" name="Rectangle 105"/>
            <p:cNvSpPr>
              <a:spLocks noChangeArrowheads="1"/>
            </p:cNvSpPr>
            <p:nvPr/>
          </p:nvSpPr>
          <p:spPr bwMode="auto">
            <a:xfrm>
              <a:off x="-304800" y="1511300"/>
              <a:ext cx="800100" cy="569912"/>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100" name="Rectangle 106"/>
            <p:cNvSpPr>
              <a:spLocks noChangeArrowheads="1"/>
            </p:cNvSpPr>
            <p:nvPr/>
          </p:nvSpPr>
          <p:spPr bwMode="auto">
            <a:xfrm>
              <a:off x="-1104900" y="2654300"/>
              <a:ext cx="800100" cy="571500"/>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101" name="Rectangle 107"/>
            <p:cNvSpPr>
              <a:spLocks noChangeArrowheads="1"/>
            </p:cNvSpPr>
            <p:nvPr/>
          </p:nvSpPr>
          <p:spPr bwMode="auto">
            <a:xfrm>
              <a:off x="-1905000" y="2654300"/>
              <a:ext cx="800100" cy="569912"/>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sp>
          <p:nvSpPr>
            <p:cNvPr id="102" name="Rectangle 108"/>
            <p:cNvSpPr>
              <a:spLocks noChangeArrowheads="1"/>
            </p:cNvSpPr>
            <p:nvPr/>
          </p:nvSpPr>
          <p:spPr bwMode="auto">
            <a:xfrm>
              <a:off x="-304800" y="2082800"/>
              <a:ext cx="800100" cy="571500"/>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200"/>
            </a:p>
          </p:txBody>
        </p:sp>
      </p:grpSp>
      <p:sp>
        <p:nvSpPr>
          <p:cNvPr id="103" name="Text Box 86"/>
          <p:cNvSpPr txBox="1">
            <a:spLocks noChangeArrowheads="1"/>
          </p:cNvSpPr>
          <p:nvPr/>
        </p:nvSpPr>
        <p:spPr bwMode="auto">
          <a:xfrm>
            <a:off x="5207000" y="1690688"/>
            <a:ext cx="466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 1</a:t>
            </a:r>
            <a:r>
              <a:rPr kumimoji="0" lang="ja-JP" altLang="en-US" sz="1200"/>
              <a:t>　</a:t>
            </a:r>
          </a:p>
        </p:txBody>
      </p:sp>
      <p:sp>
        <p:nvSpPr>
          <p:cNvPr id="104" name="Text Box 86"/>
          <p:cNvSpPr txBox="1">
            <a:spLocks noChangeArrowheads="1"/>
          </p:cNvSpPr>
          <p:nvPr/>
        </p:nvSpPr>
        <p:spPr bwMode="auto">
          <a:xfrm>
            <a:off x="6076950" y="1492250"/>
            <a:ext cx="466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 2</a:t>
            </a:r>
            <a:endParaRPr kumimoji="0" lang="ja-JP" altLang="en-US" sz="1200"/>
          </a:p>
        </p:txBody>
      </p:sp>
      <p:sp>
        <p:nvSpPr>
          <p:cNvPr id="105" name="Text Box 86"/>
          <p:cNvSpPr txBox="1">
            <a:spLocks noChangeArrowheads="1"/>
          </p:cNvSpPr>
          <p:nvPr/>
        </p:nvSpPr>
        <p:spPr bwMode="auto">
          <a:xfrm>
            <a:off x="6076950" y="1852613"/>
            <a:ext cx="466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 3</a:t>
            </a:r>
            <a:endParaRPr kumimoji="0" lang="ja-JP" altLang="en-US" sz="1200"/>
          </a:p>
        </p:txBody>
      </p:sp>
      <p:sp>
        <p:nvSpPr>
          <p:cNvPr id="106" name="Text Box 86"/>
          <p:cNvSpPr txBox="1">
            <a:spLocks noChangeArrowheads="1"/>
          </p:cNvSpPr>
          <p:nvPr/>
        </p:nvSpPr>
        <p:spPr bwMode="auto">
          <a:xfrm>
            <a:off x="4903788" y="2193925"/>
            <a:ext cx="474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4</a:t>
            </a:r>
            <a:endParaRPr kumimoji="0" lang="ja-JP" altLang="en-US" sz="1200"/>
          </a:p>
        </p:txBody>
      </p:sp>
      <p:sp>
        <p:nvSpPr>
          <p:cNvPr id="107" name="Text Box 86"/>
          <p:cNvSpPr txBox="1">
            <a:spLocks noChangeArrowheads="1"/>
          </p:cNvSpPr>
          <p:nvPr/>
        </p:nvSpPr>
        <p:spPr bwMode="auto">
          <a:xfrm>
            <a:off x="5483225" y="2189163"/>
            <a:ext cx="474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5</a:t>
            </a:r>
            <a:endParaRPr kumimoji="0" lang="ja-JP" altLang="en-US" sz="1200"/>
          </a:p>
        </p:txBody>
      </p:sp>
      <p:sp>
        <p:nvSpPr>
          <p:cNvPr id="108" name="Text Box 86"/>
          <p:cNvSpPr txBox="1">
            <a:spLocks noChangeArrowheads="1"/>
          </p:cNvSpPr>
          <p:nvPr/>
        </p:nvSpPr>
        <p:spPr bwMode="auto">
          <a:xfrm>
            <a:off x="6099175" y="2162175"/>
            <a:ext cx="474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50000"/>
              </a:spcBef>
              <a:buClrTx/>
              <a:buSzTx/>
              <a:buFontTx/>
              <a:buNone/>
            </a:pPr>
            <a:r>
              <a:rPr kumimoji="0" lang="en-US" altLang="ja-JP" sz="1200"/>
              <a:t>6</a:t>
            </a:r>
            <a:endParaRPr kumimoji="0" lang="ja-JP" altLang="en-US" sz="120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Text Box 22"/>
          <p:cNvSpPr txBox="1">
            <a:spLocks noChangeArrowheads="1"/>
          </p:cNvSpPr>
          <p:nvPr/>
        </p:nvSpPr>
        <p:spPr bwMode="auto">
          <a:xfrm>
            <a:off x="422275" y="856505"/>
            <a:ext cx="8299450" cy="387798"/>
          </a:xfrm>
          <a:prstGeom prst="rect">
            <a:avLst/>
          </a:prstGeom>
          <a:solidFill>
            <a:srgbClr val="FFFFCC"/>
          </a:solidFill>
          <a:ln>
            <a:noFill/>
          </a:ln>
          <a:effectLst/>
          <a:extLst/>
        </p:spPr>
        <p:txBody>
          <a:bodyPr>
            <a:spAutoFit/>
          </a:bodyPr>
          <a:lstStyle/>
          <a:p>
            <a:pPr marL="285750" indent="-285750">
              <a:lnSpc>
                <a:spcPct val="120000"/>
              </a:lnSpc>
              <a:buFont typeface="Wingdings" panose="05000000000000000000" pitchFamily="2" charset="2"/>
              <a:buChar char="n"/>
              <a:defRPr/>
            </a:pPr>
            <a:r>
              <a:rPr kumimoji="0" lang="en-US" altLang="ja-JP" sz="1600" b="1" dirty="0">
                <a:effectLst>
                  <a:outerShdw blurRad="38100" dist="38100" dir="2700000" algn="tl">
                    <a:srgbClr val="FFFFFF"/>
                  </a:outerShdw>
                </a:effectLst>
                <a:ea typeface="HGS創英角ｺﾞｼｯｸUB" pitchFamily="50" charset="-128"/>
              </a:rPr>
              <a:t>MPCS Bandwidth Setting determines MPCS Video Quality.</a:t>
            </a:r>
          </a:p>
        </p:txBody>
      </p:sp>
      <p:graphicFrame>
        <p:nvGraphicFramePr>
          <p:cNvPr id="5" name="Group 39"/>
          <p:cNvGraphicFramePr>
            <a:graphicFrameLocks noGrp="1"/>
          </p:cNvGraphicFramePr>
          <p:nvPr>
            <p:extLst>
              <p:ext uri="{D42A27DB-BD31-4B8C-83A1-F6EECF244321}">
                <p14:modId xmlns:p14="http://schemas.microsoft.com/office/powerpoint/2010/main" val="3173968112"/>
              </p:ext>
            </p:extLst>
          </p:nvPr>
        </p:nvGraphicFramePr>
        <p:xfrm>
          <a:off x="422275" y="1588455"/>
          <a:ext cx="8299449" cy="3203573"/>
        </p:xfrm>
        <a:graphic>
          <a:graphicData uri="http://schemas.openxmlformats.org/drawingml/2006/table">
            <a:tbl>
              <a:tblPr/>
              <a:tblGrid>
                <a:gridCol w="1971628"/>
                <a:gridCol w="3163064"/>
                <a:gridCol w="3164757"/>
              </a:tblGrid>
              <a:tr h="6400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bg1"/>
                          </a:solidFill>
                          <a:effectLst/>
                          <a:latin typeface="Arial" charset="0"/>
                          <a:ea typeface="ＭＳ Ｐゴシック" pitchFamily="50" charset="-128"/>
                        </a:rPr>
                        <a:t>MPCS Bandwidth</a:t>
                      </a:r>
                    </a:p>
                  </a:txBody>
                  <a:tcPr marT="45697" marB="45697" anchor="ctr"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smtClean="0">
                          <a:ln>
                            <a:noFill/>
                          </a:ln>
                          <a:solidFill>
                            <a:schemeClr val="bg1"/>
                          </a:solidFill>
                          <a:effectLst/>
                          <a:latin typeface="Arial" charset="0"/>
                          <a:ea typeface="ＭＳ Ｐゴシック" pitchFamily="50" charset="-128"/>
                        </a:rPr>
                        <a:t>Resolution for Camera</a:t>
                      </a:r>
                    </a:p>
                  </a:txBody>
                  <a:tcPr marT="45697" marB="45697" anchor="ctr"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bg1"/>
                          </a:solidFill>
                          <a:effectLst/>
                          <a:latin typeface="Arial" charset="0"/>
                          <a:ea typeface="ＭＳ Ｐゴシック" pitchFamily="50" charset="-128"/>
                        </a:rPr>
                        <a:t>Maximum Frame rate for Camera </a:t>
                      </a:r>
                    </a:p>
                  </a:txBody>
                  <a:tcPr marT="45697" marB="45697" anchor="ctr"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r>
              <a:tr h="3665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256kbps</a:t>
                      </a:r>
                    </a:p>
                  </a:txBody>
                  <a:tcPr marT="45697" marB="45697"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w288p (512x288)</a:t>
                      </a:r>
                    </a:p>
                  </a:txBody>
                  <a:tcPr marT="45697" marB="45697"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10fps</a:t>
                      </a:r>
                    </a:p>
                  </a:txBody>
                  <a:tcPr marT="45697" marB="45697"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5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384kbps</a:t>
                      </a:r>
                    </a:p>
                  </a:txBody>
                  <a:tcPr marT="45697" marB="45697"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w432p (768x432)</a:t>
                      </a:r>
                    </a:p>
                  </a:txBody>
                  <a:tcPr marT="45697" marB="45697"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20fps</a:t>
                      </a:r>
                    </a:p>
                  </a:txBody>
                  <a:tcPr marT="45697" marB="45697"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7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512kbps</a:t>
                      </a:r>
                    </a:p>
                  </a:txBody>
                  <a:tcPr marT="45697" marB="45697"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720p (1280x720)</a:t>
                      </a:r>
                    </a:p>
                  </a:txBody>
                  <a:tcPr marT="45697" marB="45697"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20fps</a:t>
                      </a:r>
                    </a:p>
                  </a:txBody>
                  <a:tcPr marT="45697" marB="45697"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5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pitchFamily="50" charset="-128"/>
                        </a:rPr>
                        <a:t>768kbps</a:t>
                      </a:r>
                    </a:p>
                  </a:txBody>
                  <a:tcPr marT="45697" marB="45697"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720p (1280x720)</a:t>
                      </a:r>
                    </a:p>
                  </a:txBody>
                  <a:tcPr marT="45697" marB="45697"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20fps</a:t>
                      </a:r>
                    </a:p>
                  </a:txBody>
                  <a:tcPr marT="45697" marB="45697"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7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pitchFamily="50" charset="-128"/>
                        </a:rPr>
                        <a:t>1.0Mbps</a:t>
                      </a:r>
                    </a:p>
                  </a:txBody>
                  <a:tcPr marT="45697" marB="45697"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720p (1280x720)</a:t>
                      </a:r>
                    </a:p>
                  </a:txBody>
                  <a:tcPr marT="45697" marB="45697"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20fps</a:t>
                      </a:r>
                    </a:p>
                  </a:txBody>
                  <a:tcPr marT="45697" marB="45697"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5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pitchFamily="50" charset="-128"/>
                        </a:rPr>
                        <a:t>1.5Mbps</a:t>
                      </a:r>
                    </a:p>
                  </a:txBody>
                  <a:tcPr marT="45697" marB="45697"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720p (1280x720)</a:t>
                      </a:r>
                    </a:p>
                  </a:txBody>
                  <a:tcPr marT="45697" marB="45697"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pitchFamily="50" charset="-128"/>
                        </a:rPr>
                        <a:t>20fps</a:t>
                      </a:r>
                    </a:p>
                  </a:txBody>
                  <a:tcPr marT="45697" marB="45697"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7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pitchFamily="50" charset="-128"/>
                        </a:rPr>
                        <a:t>2.0Mbps</a:t>
                      </a:r>
                    </a:p>
                  </a:txBody>
                  <a:tcPr marT="45697" marB="45697"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720p (1280x720)</a:t>
                      </a:r>
                    </a:p>
                  </a:txBody>
                  <a:tcPr marT="45697" marB="45697"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pitchFamily="50" charset="-128"/>
                        </a:rPr>
                        <a:t>30fps</a:t>
                      </a:r>
                    </a:p>
                  </a:txBody>
                  <a:tcPr marT="45697" marB="45697"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 name="Text Box 2"/>
          <p:cNvSpPr txBox="1">
            <a:spLocks noChangeArrowheads="1"/>
          </p:cNvSpPr>
          <p:nvPr/>
        </p:nvSpPr>
        <p:spPr bwMode="auto">
          <a:xfrm>
            <a:off x="304800" y="5008660"/>
            <a:ext cx="84724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Wingdings" pitchFamily="2" charset="2"/>
              <a:buChar char="q"/>
            </a:pPr>
            <a:r>
              <a:rPr lang="en-US" altLang="ja-JP" sz="1200" dirty="0">
                <a:ea typeface="HGP創英角ｺﾞｼｯｸUB" pitchFamily="50" charset="-128"/>
              </a:rPr>
              <a:t>Resolution for PC Screen Sharing is independent from MPCS Bandwidth. HDVC sends PC Image without modifying it. 720p (720x1280), XGA(1024x768), SVGA(800x600) and  VGA(640x480) are supported. Narrow bandwidth reduces frame rate to keep original PC resolution. </a:t>
            </a:r>
            <a:r>
              <a:rPr lang="en-US" altLang="ja-JP" sz="1200" b="1" u="sng" dirty="0">
                <a:solidFill>
                  <a:srgbClr val="FF0000"/>
                </a:solidFill>
                <a:ea typeface="HGP創英角ｺﾞｼｯｸUB" pitchFamily="50" charset="-128"/>
              </a:rPr>
              <a:t>Users with HDVC Ver.3.0 or older have to press PC button then ‘*10’ to share PC Screen.  After finish PC Screen Sharing, Press Main button then ‘*11’. (HDVC Ver.3.1 does not need thus operation)</a:t>
            </a:r>
          </a:p>
          <a:p>
            <a:pPr eaLnBrk="1" hangingPunct="1">
              <a:spcBef>
                <a:spcPct val="0"/>
              </a:spcBef>
              <a:buClrTx/>
              <a:buSzTx/>
              <a:buFont typeface="Wingdings" pitchFamily="2" charset="2"/>
              <a:buChar char="q"/>
            </a:pPr>
            <a:r>
              <a:rPr lang="en-US" altLang="ja-JP" sz="1200" dirty="0">
                <a:ea typeface="HGP創英角ｺﾞｼｯｸUB" pitchFamily="50" charset="-128"/>
              </a:rPr>
              <a:t>Frame Rate for Camera and PC Screen Sharing will be decreased to keep Contents Resolution based on how much contents is busy.</a:t>
            </a:r>
          </a:p>
        </p:txBody>
      </p:sp>
      <p:sp>
        <p:nvSpPr>
          <p:cNvPr id="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Video Quality Settings</a:t>
            </a:r>
            <a:endParaRPr lang="de-DE" altLang="ja-JP" sz="14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Other Settings</a:t>
            </a:r>
            <a:endParaRPr lang="de-DE" altLang="ja-JP" sz="1400" kern="0" dirty="0" smtClean="0">
              <a:latin typeface="Arial Black" panose="020B0A04020102020204" pitchFamily="34" charset="0"/>
            </a:endParaRPr>
          </a:p>
        </p:txBody>
      </p:sp>
      <p:sp>
        <p:nvSpPr>
          <p:cNvPr id="4" name="Text Box 2"/>
          <p:cNvSpPr txBox="1">
            <a:spLocks noChangeArrowheads="1"/>
          </p:cNvSpPr>
          <p:nvPr/>
        </p:nvSpPr>
        <p:spPr bwMode="auto">
          <a:xfrm>
            <a:off x="381000" y="869490"/>
            <a:ext cx="84582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2857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lnSpc>
                <a:spcPct val="140000"/>
              </a:lnSpc>
              <a:spcBef>
                <a:spcPct val="0"/>
              </a:spcBef>
              <a:buClrTx/>
              <a:buSzTx/>
              <a:buFont typeface="Wingdings" pitchFamily="2" charset="2"/>
              <a:buChar char="q"/>
            </a:pPr>
            <a:r>
              <a:rPr lang="en-US" altLang="ja-JP" sz="1600" b="1" u="sng">
                <a:ea typeface="HGP創英角ｺﾞｼｯｸUB" pitchFamily="50" charset="-128"/>
              </a:rPr>
              <a:t> </a:t>
            </a:r>
            <a:r>
              <a:rPr lang="en-US" altLang="ja-JP" sz="1600" b="1" u="sng">
                <a:solidFill>
                  <a:srgbClr val="FF0000"/>
                </a:solidFill>
                <a:ea typeface="HGP創英角ｺﾞｼｯｸUB" pitchFamily="50" charset="-128"/>
              </a:rPr>
              <a:t>Total Bandwidth</a:t>
            </a:r>
            <a:r>
              <a:rPr lang="en-US" altLang="ja-JP" sz="1600" b="1">
                <a:ea typeface="HGP創英角ｺﾞｼｯｸUB" pitchFamily="50" charset="-128"/>
              </a:rPr>
              <a:t> setting allows administrator to activate bandwidth usage warning. Administrator will get warning when MPCS uses more bandwidth than the value set as Total Bandwidth.</a:t>
            </a:r>
          </a:p>
          <a:p>
            <a:pPr eaLnBrk="1" hangingPunct="1">
              <a:lnSpc>
                <a:spcPct val="140000"/>
              </a:lnSpc>
              <a:spcBef>
                <a:spcPct val="0"/>
              </a:spcBef>
              <a:buClrTx/>
              <a:buSzTx/>
              <a:buFont typeface="Wingdings" pitchFamily="2" charset="2"/>
              <a:buChar char="q"/>
            </a:pPr>
            <a:endParaRPr lang="en-US" altLang="ja-JP" sz="1600" b="1">
              <a:ea typeface="HGP創英角ｺﾞｼｯｸUB" pitchFamily="50" charset="-128"/>
            </a:endParaRPr>
          </a:p>
          <a:p>
            <a:pPr eaLnBrk="1" hangingPunct="1">
              <a:lnSpc>
                <a:spcPct val="140000"/>
              </a:lnSpc>
              <a:spcBef>
                <a:spcPct val="0"/>
              </a:spcBef>
              <a:buClrTx/>
              <a:buSzTx/>
              <a:buFont typeface="Wingdings" pitchFamily="2" charset="2"/>
              <a:buChar char="q"/>
            </a:pPr>
            <a:r>
              <a:rPr lang="en-US" altLang="ja-JP" sz="1600" b="1">
                <a:ea typeface="HGP創英角ｺﾞｼｯｸUB" pitchFamily="50" charset="-128"/>
              </a:rPr>
              <a:t> </a:t>
            </a:r>
            <a:r>
              <a:rPr lang="en-US" altLang="ja-JP" sz="1600" b="1" u="sng">
                <a:solidFill>
                  <a:srgbClr val="FF0000"/>
                </a:solidFill>
                <a:ea typeface="HGP創英角ｺﾞｼｯｸUB" pitchFamily="50" charset="-128"/>
              </a:rPr>
              <a:t>SIP Port number</a:t>
            </a:r>
            <a:r>
              <a:rPr lang="en-US" altLang="ja-JP" sz="1600" b="1">
                <a:ea typeface="HGP創英角ｺﾞｼｯｸUB" pitchFamily="50" charset="-128"/>
              </a:rPr>
              <a:t> allows administrator to change SIP Port Number for Easy Connect. This settings is to avoid SIP ALG, SIP fixup and Packet Inspection affects on SIP Communication between MPCS and Easy Connect SIP Server.</a:t>
            </a:r>
          </a:p>
          <a:p>
            <a:pPr eaLnBrk="1" hangingPunct="1">
              <a:lnSpc>
                <a:spcPct val="140000"/>
              </a:lnSpc>
              <a:spcBef>
                <a:spcPct val="0"/>
              </a:spcBef>
              <a:buClrTx/>
              <a:buSzTx/>
              <a:buFontTx/>
              <a:buNone/>
            </a:pPr>
            <a:r>
              <a:rPr lang="en-US" altLang="ja-JP" sz="1600" b="1">
                <a:ea typeface="HGP創英角ｺﾞｼｯｸUB" pitchFamily="50" charset="-128"/>
              </a:rPr>
              <a:t>     </a:t>
            </a:r>
            <a:r>
              <a:rPr lang="en-US" altLang="ja-JP" sz="1400" b="1">
                <a:solidFill>
                  <a:srgbClr val="FF0000"/>
                </a:solidFill>
                <a:ea typeface="HGP創英角ｺﾞｼｯｸUB" pitchFamily="50" charset="-128"/>
              </a:rPr>
              <a:t>Note: </a:t>
            </a:r>
            <a:r>
              <a:rPr lang="en-US" altLang="ja-JP" sz="1400" b="1">
                <a:ea typeface="HGP創英角ｺﾞｼｯｸUB" pitchFamily="50" charset="-128"/>
              </a:rPr>
              <a:t>SIP Port number setting for IP Mode not available.</a:t>
            </a:r>
          </a:p>
          <a:p>
            <a:pPr eaLnBrk="1" hangingPunct="1">
              <a:lnSpc>
                <a:spcPct val="140000"/>
              </a:lnSpc>
              <a:spcBef>
                <a:spcPct val="0"/>
              </a:spcBef>
              <a:buClrTx/>
              <a:buSzTx/>
              <a:buFontTx/>
              <a:buNone/>
            </a:pPr>
            <a:endParaRPr lang="en-US" altLang="ja-JP" sz="1600" b="1">
              <a:ea typeface="HGP創英角ｺﾞｼｯｸUB" pitchFamily="50" charset="-128"/>
            </a:endParaRPr>
          </a:p>
          <a:p>
            <a:pPr lvl="1" eaLnBrk="1" hangingPunct="1">
              <a:lnSpc>
                <a:spcPct val="140000"/>
              </a:lnSpc>
              <a:spcBef>
                <a:spcPct val="0"/>
              </a:spcBef>
              <a:buClrTx/>
              <a:buSzTx/>
              <a:buFont typeface="Wingdings" pitchFamily="2" charset="2"/>
              <a:buChar char="q"/>
            </a:pPr>
            <a:r>
              <a:rPr lang="en-US" altLang="ja-JP" sz="1600" b="1">
                <a:ea typeface="HGP創英角ｺﾞｼｯｸUB" pitchFamily="50" charset="-128"/>
              </a:rPr>
              <a:t>Interval for VA Switching </a:t>
            </a:r>
          </a:p>
          <a:p>
            <a:pPr lvl="1" eaLnBrk="1" hangingPunct="1">
              <a:lnSpc>
                <a:spcPct val="140000"/>
              </a:lnSpc>
              <a:spcBef>
                <a:spcPct val="0"/>
              </a:spcBef>
              <a:buClrTx/>
              <a:buSzTx/>
              <a:buFontTx/>
              <a:buNone/>
            </a:pPr>
            <a:r>
              <a:rPr lang="en-US" altLang="ja-JP" sz="1600" b="1">
                <a:ea typeface="HGP創英角ｺﾞｼｯｸUB" pitchFamily="50" charset="-128"/>
              </a:rPr>
              <a:t>      Window Switching Interval for Voice Activation.</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Conference Mode</a:t>
            </a:r>
            <a:endParaRPr lang="de-DE" altLang="ja-JP" sz="1400" kern="0" dirty="0" smtClean="0">
              <a:latin typeface="Arial Black" panose="020B0A04020102020204" pitchFamily="34" charset="0"/>
            </a:endParaRPr>
          </a:p>
        </p:txBody>
      </p:sp>
      <p:sp>
        <p:nvSpPr>
          <p:cNvPr id="4" name="Text Box 2"/>
          <p:cNvSpPr txBox="1">
            <a:spLocks noChangeArrowheads="1"/>
          </p:cNvSpPr>
          <p:nvPr/>
        </p:nvSpPr>
        <p:spPr bwMode="auto">
          <a:xfrm>
            <a:off x="381000" y="1791660"/>
            <a:ext cx="8458200" cy="448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800100" indent="-34290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257300" indent="-40005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lnSpc>
                <a:spcPct val="140000"/>
              </a:lnSpc>
              <a:spcBef>
                <a:spcPct val="0"/>
              </a:spcBef>
              <a:buClrTx/>
              <a:buSzTx/>
              <a:buFont typeface="Wingdings" pitchFamily="2" charset="2"/>
              <a:buChar char="q"/>
            </a:pPr>
            <a:r>
              <a:rPr lang="en-US" altLang="ja-JP" sz="1600" b="1" dirty="0">
                <a:ea typeface="HGP創英角ｺﾞｼｯｸUB" pitchFamily="50" charset="-128"/>
              </a:rPr>
              <a:t> </a:t>
            </a:r>
            <a:r>
              <a:rPr lang="en-US" altLang="ja-JP" sz="1600" b="1" u="sng" dirty="0">
                <a:solidFill>
                  <a:srgbClr val="FF0000"/>
                </a:solidFill>
                <a:ea typeface="HGP創英角ｺﾞｼｯｸUB" pitchFamily="50" charset="-128"/>
              </a:rPr>
              <a:t>Normal Mode</a:t>
            </a:r>
            <a:r>
              <a:rPr lang="en-US" altLang="ja-JP" sz="1600" b="1" dirty="0">
                <a:ea typeface="HGP創英角ｺﾞｼｯｸUB" pitchFamily="50" charset="-128"/>
              </a:rPr>
              <a:t> allows pre-registered parties in the Profile to join  the conference. Web Console provides following settings for Normal Mode</a:t>
            </a:r>
            <a:r>
              <a:rPr lang="en-US" altLang="ja-JP" sz="1600" b="1" dirty="0" smtClean="0">
                <a:ea typeface="HGP創英角ｺﾞｼｯｸUB" pitchFamily="50" charset="-128"/>
              </a:rPr>
              <a:t>.</a:t>
            </a:r>
          </a:p>
          <a:p>
            <a:pPr eaLnBrk="1" hangingPunct="1">
              <a:lnSpc>
                <a:spcPct val="140000"/>
              </a:lnSpc>
              <a:spcBef>
                <a:spcPct val="0"/>
              </a:spcBef>
              <a:buClrTx/>
              <a:buSzTx/>
              <a:buFont typeface="Wingdings" pitchFamily="2" charset="2"/>
              <a:buChar char="q"/>
            </a:pPr>
            <a:endParaRPr lang="en-US" altLang="ja-JP" sz="1400" b="1" dirty="0">
              <a:ea typeface="HGP創英角ｺﾞｼｯｸUB" pitchFamily="50" charset="-128"/>
            </a:endParaRPr>
          </a:p>
          <a:p>
            <a:pPr lvl="1" eaLnBrk="1" hangingPunct="1">
              <a:lnSpc>
                <a:spcPct val="140000"/>
              </a:lnSpc>
              <a:spcBef>
                <a:spcPct val="0"/>
              </a:spcBef>
              <a:buClrTx/>
              <a:buSzTx/>
              <a:buFont typeface="Arial" charset="0"/>
              <a:buAutoNum type="arabicPeriod"/>
            </a:pPr>
            <a:r>
              <a:rPr lang="en-US" altLang="ja-JP" sz="1400" b="1" dirty="0">
                <a:ea typeface="HGP創英角ｺﾞｼｯｸUB" pitchFamily="50" charset="-128"/>
              </a:rPr>
              <a:t>Encryption Setting and Encryption Key</a:t>
            </a:r>
          </a:p>
          <a:p>
            <a:pPr lvl="1" eaLnBrk="1" hangingPunct="1">
              <a:lnSpc>
                <a:spcPct val="140000"/>
              </a:lnSpc>
              <a:spcBef>
                <a:spcPct val="0"/>
              </a:spcBef>
              <a:buClrTx/>
              <a:buSzTx/>
              <a:buFont typeface="Arial" charset="0"/>
              <a:buAutoNum type="arabicPeriod"/>
            </a:pPr>
            <a:r>
              <a:rPr lang="en-US" altLang="ja-JP" sz="1400" b="1" dirty="0">
                <a:ea typeface="HGP創英角ｺﾞｼｯｸUB" pitchFamily="50" charset="-128"/>
              </a:rPr>
              <a:t>Connecting Endpoint (Pre-registered allowed participants) </a:t>
            </a:r>
          </a:p>
          <a:p>
            <a:pPr lvl="1" eaLnBrk="1" hangingPunct="1">
              <a:lnSpc>
                <a:spcPct val="140000"/>
              </a:lnSpc>
              <a:spcBef>
                <a:spcPct val="0"/>
              </a:spcBef>
              <a:buClrTx/>
              <a:buSzTx/>
              <a:buFont typeface="Arial" charset="0"/>
              <a:buAutoNum type="arabicPeriod"/>
            </a:pPr>
            <a:r>
              <a:rPr lang="en-US" altLang="ja-JP" sz="1400" b="1" dirty="0">
                <a:ea typeface="HGP創英角ｺﾞｼｯｸUB" pitchFamily="50" charset="-128"/>
              </a:rPr>
              <a:t>Manual Control Enable/Disable (Need to enable for following two options)</a:t>
            </a:r>
          </a:p>
          <a:p>
            <a:pPr lvl="1" eaLnBrk="1" hangingPunct="1">
              <a:lnSpc>
                <a:spcPct val="140000"/>
              </a:lnSpc>
              <a:spcBef>
                <a:spcPct val="0"/>
              </a:spcBef>
              <a:buClrTx/>
              <a:buSzTx/>
              <a:buFont typeface="Arial" charset="0"/>
              <a:buAutoNum type="arabicPeriod"/>
            </a:pPr>
            <a:r>
              <a:rPr lang="en-US" altLang="ja-JP" sz="1400" b="1" dirty="0">
                <a:ea typeface="HGP創英角ｺﾞｼｯｸUB" pitchFamily="50" charset="-128"/>
              </a:rPr>
              <a:t>Screen Layout (Manual Control need to be enabled)</a:t>
            </a:r>
          </a:p>
          <a:p>
            <a:pPr lvl="2" eaLnBrk="1" hangingPunct="1">
              <a:lnSpc>
                <a:spcPct val="140000"/>
              </a:lnSpc>
              <a:spcBef>
                <a:spcPct val="0"/>
              </a:spcBef>
              <a:buClrTx/>
              <a:buSzTx/>
              <a:buFont typeface="Arial" charset="0"/>
              <a:buChar char="•"/>
            </a:pPr>
            <a:r>
              <a:rPr lang="en-US" altLang="ja-JP" sz="1200" dirty="0">
                <a:ea typeface="HGP創英角ｺﾞｼｯｸUB" pitchFamily="50" charset="-128"/>
              </a:rPr>
              <a:t>Auto, CP1, CP4, CP6, CP8, CP10, CP13, CP16 are available.  If the Manual Control is Disabled, Auto will be applied</a:t>
            </a:r>
            <a:r>
              <a:rPr lang="en-US" altLang="ja-JP" sz="1200" dirty="0" smtClean="0">
                <a:ea typeface="HGP創英角ｺﾞｼｯｸUB" pitchFamily="50" charset="-128"/>
              </a:rPr>
              <a:t>.</a:t>
            </a:r>
          </a:p>
          <a:p>
            <a:pPr lvl="2" eaLnBrk="1" hangingPunct="1">
              <a:lnSpc>
                <a:spcPct val="140000"/>
              </a:lnSpc>
              <a:spcBef>
                <a:spcPct val="0"/>
              </a:spcBef>
              <a:buClrTx/>
              <a:buSzTx/>
              <a:buFont typeface="Arial" charset="0"/>
              <a:buChar char="•"/>
            </a:pPr>
            <a:endParaRPr lang="en-US" altLang="ja-JP" sz="1200" dirty="0">
              <a:ea typeface="HGP創英角ｺﾞｼｯｸUB" pitchFamily="50" charset="-128"/>
            </a:endParaRPr>
          </a:p>
          <a:p>
            <a:pPr lvl="1" eaLnBrk="1" hangingPunct="1">
              <a:lnSpc>
                <a:spcPct val="140000"/>
              </a:lnSpc>
              <a:spcBef>
                <a:spcPct val="0"/>
              </a:spcBef>
              <a:buClrTx/>
              <a:buSzTx/>
              <a:buFont typeface="Arial" charset="0"/>
              <a:buAutoNum type="arabicPeriod"/>
            </a:pPr>
            <a:r>
              <a:rPr lang="en-US" altLang="ja-JP" sz="1400" b="1" dirty="0">
                <a:ea typeface="HGP創英角ｺﾞｼｯｸUB" pitchFamily="50" charset="-128"/>
              </a:rPr>
              <a:t>Displaying Position Switching. (Manual Control need to be enabled)</a:t>
            </a:r>
          </a:p>
          <a:p>
            <a:pPr lvl="2" eaLnBrk="1" hangingPunct="1">
              <a:lnSpc>
                <a:spcPct val="140000"/>
              </a:lnSpc>
              <a:spcBef>
                <a:spcPct val="0"/>
              </a:spcBef>
              <a:buClrTx/>
              <a:buSzTx/>
              <a:buFont typeface="Arial" charset="0"/>
              <a:buChar char="•"/>
            </a:pPr>
            <a:r>
              <a:rPr lang="en-US" altLang="ja-JP" sz="1200" dirty="0">
                <a:ea typeface="HGP創英角ｺﾞｼｯｸUB" pitchFamily="50" charset="-128"/>
              </a:rPr>
              <a:t>Voice Activation and Manual available. If the Manual Control Disabled, Fixed will be applied</a:t>
            </a:r>
            <a:r>
              <a:rPr lang="en-US" altLang="ja-JP" sz="1200" dirty="0" smtClean="0">
                <a:ea typeface="HGP創英角ｺﾞｼｯｸUB" pitchFamily="50" charset="-128"/>
              </a:rPr>
              <a:t>.</a:t>
            </a:r>
          </a:p>
          <a:p>
            <a:pPr lvl="2" eaLnBrk="1" hangingPunct="1">
              <a:lnSpc>
                <a:spcPct val="140000"/>
              </a:lnSpc>
              <a:spcBef>
                <a:spcPct val="0"/>
              </a:spcBef>
              <a:buClrTx/>
              <a:buSzTx/>
              <a:buFont typeface="Arial" charset="0"/>
              <a:buChar char="•"/>
            </a:pPr>
            <a:endParaRPr lang="en-US" altLang="ja-JP" sz="1200" dirty="0">
              <a:ea typeface="HGP創英角ｺﾞｼｯｸUB" pitchFamily="50" charset="-128"/>
            </a:endParaRPr>
          </a:p>
          <a:p>
            <a:pPr lvl="1" eaLnBrk="1" hangingPunct="1">
              <a:lnSpc>
                <a:spcPct val="140000"/>
              </a:lnSpc>
              <a:spcBef>
                <a:spcPct val="0"/>
              </a:spcBef>
              <a:buClrTx/>
              <a:buSzTx/>
              <a:buFont typeface="Arial" charset="0"/>
              <a:buAutoNum type="arabicPeriod"/>
            </a:pPr>
            <a:r>
              <a:rPr lang="en-US" altLang="ja-JP" sz="1400" b="1" dirty="0">
                <a:ea typeface="HGP創英角ｺﾞｼｯｸUB" pitchFamily="50" charset="-128"/>
              </a:rPr>
              <a:t>Endpoint Bandwidth for HD and SD encoder.</a:t>
            </a:r>
          </a:p>
          <a:p>
            <a:pPr lvl="1" eaLnBrk="1" hangingPunct="1">
              <a:lnSpc>
                <a:spcPct val="140000"/>
              </a:lnSpc>
              <a:spcBef>
                <a:spcPct val="0"/>
              </a:spcBef>
              <a:buClrTx/>
              <a:buSzTx/>
              <a:buFont typeface="Arial" charset="0"/>
              <a:buAutoNum type="arabicPeriod"/>
            </a:pPr>
            <a:r>
              <a:rPr lang="en-US" altLang="ja-JP" sz="1400" b="1" dirty="0">
                <a:ea typeface="HGP創英角ｺﾞｼｯｸUB" pitchFamily="50" charset="-128"/>
              </a:rPr>
              <a:t>Site Name Display for HD and SD encoder.</a:t>
            </a:r>
          </a:p>
        </p:txBody>
      </p:sp>
      <p:sp>
        <p:nvSpPr>
          <p:cNvPr id="5" name="Text Box 22"/>
          <p:cNvSpPr txBox="1">
            <a:spLocks noChangeArrowheads="1"/>
          </p:cNvSpPr>
          <p:nvPr/>
        </p:nvSpPr>
        <p:spPr bwMode="auto">
          <a:xfrm>
            <a:off x="422275" y="848690"/>
            <a:ext cx="8299450" cy="683264"/>
          </a:xfrm>
          <a:prstGeom prst="rect">
            <a:avLst/>
          </a:prstGeom>
          <a:solidFill>
            <a:srgbClr val="FFFFCC"/>
          </a:solidFill>
          <a:ln>
            <a:noFill/>
          </a:ln>
          <a:effectLst/>
          <a:extLst/>
        </p:spPr>
        <p:txBody>
          <a:bodyPr>
            <a:spAutoFit/>
          </a:bodyPr>
          <a:lstStyle/>
          <a:p>
            <a:pPr marL="285750" indent="-285750">
              <a:lnSpc>
                <a:spcPct val="120000"/>
              </a:lnSpc>
              <a:buFont typeface="Wingdings" panose="05000000000000000000" pitchFamily="2" charset="2"/>
              <a:buChar char="n"/>
              <a:defRPr/>
            </a:pPr>
            <a:r>
              <a:rPr kumimoji="0" lang="en-US" altLang="ja-JP" sz="1600" b="1" dirty="0">
                <a:effectLst>
                  <a:outerShdw blurRad="38100" dist="38100" dir="2700000" algn="tl">
                    <a:srgbClr val="FFFFFF"/>
                  </a:outerShdw>
                </a:effectLst>
                <a:ea typeface="HGS創英角ｺﾞｼｯｸUB" pitchFamily="50" charset="-128"/>
              </a:rPr>
              <a:t>MPCS has two types of Conference Room called </a:t>
            </a:r>
            <a:r>
              <a:rPr kumimoji="0" lang="en-US" altLang="ja-JP" sz="1600" b="1" dirty="0" smtClean="0">
                <a:effectLst>
                  <a:outerShdw blurRad="38100" dist="38100" dir="2700000" algn="tl">
                    <a:srgbClr val="FFFFFF"/>
                  </a:outerShdw>
                </a:effectLst>
                <a:ea typeface="HGS創英角ｺﾞｼｯｸUB" pitchFamily="50" charset="-128"/>
              </a:rPr>
              <a:t>“Normal” </a:t>
            </a:r>
            <a:r>
              <a:rPr kumimoji="0" lang="en-US" altLang="ja-JP" sz="1600" b="1" dirty="0">
                <a:effectLst>
                  <a:outerShdw blurRad="38100" dist="38100" dir="2700000" algn="tl">
                    <a:srgbClr val="FFFFFF"/>
                  </a:outerShdw>
                </a:effectLst>
                <a:ea typeface="HGS創英角ｺﾞｼｯｸUB" pitchFamily="50" charset="-128"/>
              </a:rPr>
              <a:t>and </a:t>
            </a:r>
            <a:r>
              <a:rPr kumimoji="0" lang="en-US" altLang="ja-JP" sz="1600" b="1" dirty="0" smtClean="0">
                <a:effectLst>
                  <a:outerShdw blurRad="38100" dist="38100" dir="2700000" algn="tl">
                    <a:srgbClr val="FFFFFF"/>
                  </a:outerShdw>
                </a:effectLst>
                <a:ea typeface="HGS創英角ｺﾞｼｯｸUB" pitchFamily="50" charset="-128"/>
              </a:rPr>
              <a:t>“Ad-Hoc” </a:t>
            </a:r>
            <a:r>
              <a:rPr kumimoji="0" lang="en-US" altLang="ja-JP" sz="1600" b="1" dirty="0">
                <a:effectLst>
                  <a:outerShdw blurRad="38100" dist="38100" dir="2700000" algn="tl">
                    <a:srgbClr val="FFFFFF"/>
                  </a:outerShdw>
                </a:effectLst>
                <a:ea typeface="HGS創英角ｺﾞｼｯｸUB" pitchFamily="50" charset="-128"/>
              </a:rPr>
              <a:t>Mode. They are available exclusively.</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Conference Mode</a:t>
            </a:r>
            <a:endParaRPr lang="de-DE" altLang="ja-JP" sz="1400" kern="0" dirty="0" smtClean="0">
              <a:latin typeface="Arial Black" panose="020B0A04020102020204" pitchFamily="34" charset="0"/>
            </a:endParaRPr>
          </a:p>
        </p:txBody>
      </p:sp>
      <p:sp>
        <p:nvSpPr>
          <p:cNvPr id="4" name="Text Box 2"/>
          <p:cNvSpPr txBox="1">
            <a:spLocks noChangeArrowheads="1"/>
          </p:cNvSpPr>
          <p:nvPr/>
        </p:nvSpPr>
        <p:spPr bwMode="auto">
          <a:xfrm>
            <a:off x="347663" y="883125"/>
            <a:ext cx="847248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sz="1400">
                <a:solidFill>
                  <a:schemeClr val="tx1"/>
                </a:solidFill>
                <a:latin typeface="Arial" charset="0"/>
                <a:ea typeface="ＭＳ Ｐゴシック" pitchFamily="50" charset="-128"/>
              </a:defRPr>
            </a:lvl1pPr>
            <a:lvl2pPr marL="800100" indent="-342900" eaLnBrk="0" hangingPunct="0">
              <a:defRPr kumimoji="1" sz="1400">
                <a:solidFill>
                  <a:schemeClr val="tx1"/>
                </a:solidFill>
                <a:latin typeface="Arial" charset="0"/>
                <a:ea typeface="ＭＳ Ｐゴシック" pitchFamily="50" charset="-128"/>
              </a:defRPr>
            </a:lvl2pPr>
            <a:lvl3pPr marL="1257300" indent="-40005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eaLnBrk="1" hangingPunct="1">
              <a:lnSpc>
                <a:spcPct val="140000"/>
              </a:lnSpc>
              <a:buFont typeface="Wingdings" pitchFamily="2" charset="2"/>
              <a:buChar char="q"/>
              <a:defRPr/>
            </a:pPr>
            <a:r>
              <a:rPr lang="en-US" altLang="ja-JP" sz="1600" b="1" dirty="0">
                <a:ea typeface="HGP創英角ｺﾞｼｯｸUB" pitchFamily="50" charset="-128"/>
              </a:rPr>
              <a:t> </a:t>
            </a:r>
            <a:r>
              <a:rPr lang="en-US" altLang="ja-JP" sz="1600" b="1" u="sng" dirty="0">
                <a:solidFill>
                  <a:srgbClr val="FF0000"/>
                </a:solidFill>
                <a:ea typeface="HGP創英角ｺﾞｼｯｸUB" pitchFamily="50" charset="-128"/>
              </a:rPr>
              <a:t>Ad-Hoc Mode</a:t>
            </a:r>
            <a:r>
              <a:rPr lang="en-US" altLang="ja-JP" sz="1600" b="1" dirty="0">
                <a:ea typeface="HGP創英角ｺﾞｼｯｸUB" pitchFamily="50" charset="-128"/>
              </a:rPr>
              <a:t> allows anybody to join to the conference. Web Console provides following </a:t>
            </a:r>
            <a:r>
              <a:rPr lang="en-US" altLang="ja-JP" sz="1600" b="1" dirty="0" smtClean="0">
                <a:ea typeface="HGP創英角ｺﾞｼｯｸUB" pitchFamily="50" charset="-128"/>
              </a:rPr>
              <a:t>settings for Ad-Hoc mode.</a:t>
            </a:r>
          </a:p>
          <a:p>
            <a:pPr eaLnBrk="1" hangingPunct="1">
              <a:lnSpc>
                <a:spcPct val="140000"/>
              </a:lnSpc>
              <a:buFont typeface="Wingdings" pitchFamily="2" charset="2"/>
              <a:buChar char="q"/>
              <a:defRPr/>
            </a:pPr>
            <a:endParaRPr lang="en-US" altLang="ja-JP" sz="1600" b="1" dirty="0">
              <a:ea typeface="HGP創英角ｺﾞｼｯｸUB" pitchFamily="50" charset="-128"/>
            </a:endParaRPr>
          </a:p>
          <a:p>
            <a:pPr lvl="1" eaLnBrk="1" hangingPunct="1">
              <a:lnSpc>
                <a:spcPct val="140000"/>
              </a:lnSpc>
              <a:buFont typeface="Arial" charset="0"/>
              <a:buAutoNum type="arabicPeriod"/>
              <a:defRPr/>
            </a:pPr>
            <a:r>
              <a:rPr lang="en-US" altLang="ja-JP" b="1" dirty="0" smtClean="0">
                <a:ea typeface="HGP創英角ｺﾞｼｯｸUB" pitchFamily="50" charset="-128"/>
              </a:rPr>
              <a:t>Screen Layout (Auto/Fixed)</a:t>
            </a:r>
          </a:p>
          <a:p>
            <a:pPr lvl="1" eaLnBrk="1" hangingPunct="1">
              <a:lnSpc>
                <a:spcPct val="140000"/>
              </a:lnSpc>
              <a:buFont typeface="Arial" charset="0"/>
              <a:buAutoNum type="arabicPeriod"/>
              <a:defRPr/>
            </a:pPr>
            <a:r>
              <a:rPr lang="en-US" altLang="ja-JP" b="1" dirty="0" smtClean="0">
                <a:ea typeface="HGP創英角ｺﾞｼｯｸUB" pitchFamily="50" charset="-128"/>
              </a:rPr>
              <a:t>Voice Activation.</a:t>
            </a:r>
          </a:p>
          <a:p>
            <a:pPr lvl="2" eaLnBrk="1" hangingPunct="1">
              <a:lnSpc>
                <a:spcPct val="140000"/>
              </a:lnSpc>
              <a:buFont typeface="Arial" pitchFamily="34" charset="0"/>
              <a:buChar char="•"/>
              <a:defRPr/>
            </a:pPr>
            <a:r>
              <a:rPr lang="en-US" altLang="ja-JP" sz="1200" dirty="0">
                <a:ea typeface="HGP創英角ｺﾞｼｯｸUB" pitchFamily="50" charset="-128"/>
              </a:rPr>
              <a:t>Speaking Party comes to top left when speaking if enabled</a:t>
            </a:r>
            <a:r>
              <a:rPr lang="en-US" altLang="ja-JP" sz="1200" dirty="0" smtClean="0">
                <a:ea typeface="HGP創英角ｺﾞｼｯｸUB" pitchFamily="50" charset="-128"/>
              </a:rPr>
              <a:t>.</a:t>
            </a:r>
          </a:p>
          <a:p>
            <a:pPr lvl="2" eaLnBrk="1" hangingPunct="1">
              <a:lnSpc>
                <a:spcPct val="140000"/>
              </a:lnSpc>
              <a:buFont typeface="Arial" pitchFamily="34" charset="0"/>
              <a:buChar char="•"/>
              <a:defRPr/>
            </a:pPr>
            <a:endParaRPr lang="en-US" altLang="ja-JP" dirty="0" smtClean="0">
              <a:ea typeface="HGP創英角ｺﾞｼｯｸUB" pitchFamily="50" charset="-128"/>
            </a:endParaRPr>
          </a:p>
          <a:p>
            <a:pPr lvl="1" eaLnBrk="1" hangingPunct="1">
              <a:lnSpc>
                <a:spcPct val="140000"/>
              </a:lnSpc>
              <a:buFont typeface="Arial" charset="0"/>
              <a:buAutoNum type="arabicPeriod"/>
              <a:defRPr/>
            </a:pPr>
            <a:r>
              <a:rPr lang="en-US" altLang="ja-JP" b="1" dirty="0" smtClean="0">
                <a:ea typeface="HGP創英角ｺﾞｼｯｸUB" pitchFamily="50" charset="-128"/>
              </a:rPr>
              <a:t>Auto start Ad-hoc mode upon server start.</a:t>
            </a:r>
          </a:p>
          <a:p>
            <a:pPr lvl="1" eaLnBrk="1" hangingPunct="1">
              <a:lnSpc>
                <a:spcPct val="140000"/>
              </a:lnSpc>
              <a:buFont typeface="Arial" charset="0"/>
              <a:buAutoNum type="arabicPeriod"/>
              <a:defRPr/>
            </a:pPr>
            <a:r>
              <a:rPr lang="en-US" altLang="ja-JP" b="1" dirty="0" smtClean="0">
                <a:ea typeface="HGP創英角ｺﾞｼｯｸUB" pitchFamily="50" charset="-128"/>
              </a:rPr>
              <a:t>Voice Activated Switching</a:t>
            </a:r>
          </a:p>
          <a:p>
            <a:pPr lvl="1" eaLnBrk="1" hangingPunct="1">
              <a:lnSpc>
                <a:spcPct val="140000"/>
              </a:lnSpc>
              <a:buFont typeface="Arial" charset="0"/>
              <a:buAutoNum type="arabicPeriod"/>
              <a:defRPr/>
            </a:pPr>
            <a:r>
              <a:rPr lang="en-US" altLang="ja-JP" b="1" dirty="0" smtClean="0">
                <a:ea typeface="HGP創英角ｺﾞｼｯｸUB" pitchFamily="50" charset="-128"/>
              </a:rPr>
              <a:t>Encryption setting and Encryption Key.</a:t>
            </a:r>
          </a:p>
          <a:p>
            <a:pPr lvl="1" eaLnBrk="1" hangingPunct="1">
              <a:lnSpc>
                <a:spcPct val="140000"/>
              </a:lnSpc>
              <a:buFont typeface="Arial" charset="0"/>
              <a:buAutoNum type="arabicPeriod"/>
              <a:defRPr/>
            </a:pPr>
            <a:r>
              <a:rPr lang="en-US" altLang="ja-JP" b="1" dirty="0">
                <a:ea typeface="HGP創英角ｺﾞｼｯｸUB" pitchFamily="50" charset="-128"/>
              </a:rPr>
              <a:t>Endpoint Bandwidth for </a:t>
            </a:r>
            <a:r>
              <a:rPr lang="en-US" altLang="ja-JP" b="1" dirty="0" smtClean="0">
                <a:ea typeface="HGP創英角ｺﾞｼｯｸUB" pitchFamily="50" charset="-128"/>
              </a:rPr>
              <a:t>HD and SD encoder.</a:t>
            </a:r>
          </a:p>
          <a:p>
            <a:pPr lvl="1" eaLnBrk="1" hangingPunct="1">
              <a:lnSpc>
                <a:spcPct val="140000"/>
              </a:lnSpc>
              <a:buFont typeface="Arial" charset="0"/>
              <a:buAutoNum type="arabicPeriod"/>
              <a:defRPr/>
            </a:pPr>
            <a:r>
              <a:rPr lang="en-US" altLang="ja-JP" b="1" dirty="0" smtClean="0">
                <a:ea typeface="HGP創英角ｺﾞｼｯｸUB" pitchFamily="50" charset="-128"/>
              </a:rPr>
              <a:t>Endpoint Screen Layout for HD and SD encoder.</a:t>
            </a:r>
          </a:p>
          <a:p>
            <a:pPr lvl="2" eaLnBrk="1" hangingPunct="1">
              <a:lnSpc>
                <a:spcPct val="140000"/>
              </a:lnSpc>
              <a:buFont typeface="Arial" pitchFamily="34" charset="0"/>
              <a:buChar char="•"/>
              <a:defRPr/>
            </a:pPr>
            <a:r>
              <a:rPr lang="en-US" altLang="ja-JP" sz="1200" dirty="0">
                <a:ea typeface="HGP創英角ｺﾞｼｯｸUB" pitchFamily="50" charset="-128"/>
              </a:rPr>
              <a:t>CP1, CP4, CP6, CP8, CP10, CP13, </a:t>
            </a:r>
            <a:r>
              <a:rPr lang="en-US" altLang="ja-JP" sz="1200" dirty="0" smtClean="0">
                <a:ea typeface="HGP創英角ｺﾞｼｯｸUB" pitchFamily="50" charset="-128"/>
              </a:rPr>
              <a:t>CP16 are available.</a:t>
            </a:r>
          </a:p>
          <a:p>
            <a:pPr lvl="2" eaLnBrk="1" hangingPunct="1">
              <a:lnSpc>
                <a:spcPct val="140000"/>
              </a:lnSpc>
              <a:buFont typeface="Arial" pitchFamily="34" charset="0"/>
              <a:buChar char="•"/>
              <a:defRPr/>
            </a:pPr>
            <a:endParaRPr lang="en-US" altLang="ja-JP" dirty="0">
              <a:ea typeface="HGP創英角ｺﾞｼｯｸUB" pitchFamily="50" charset="-128"/>
            </a:endParaRPr>
          </a:p>
          <a:p>
            <a:pPr lvl="1" eaLnBrk="1" hangingPunct="1">
              <a:lnSpc>
                <a:spcPct val="140000"/>
              </a:lnSpc>
              <a:buFont typeface="Arial" charset="0"/>
              <a:buAutoNum type="arabicPeriod"/>
              <a:defRPr/>
            </a:pPr>
            <a:r>
              <a:rPr lang="en-US" altLang="ja-JP" b="1" dirty="0" smtClean="0">
                <a:ea typeface="HGP創英角ｺﾞｼｯｸUB" pitchFamily="50" charset="-128"/>
              </a:rPr>
              <a:t>Site </a:t>
            </a:r>
            <a:r>
              <a:rPr lang="en-US" altLang="ja-JP" b="1" dirty="0">
                <a:ea typeface="HGP創英角ｺﾞｼｯｸUB" pitchFamily="50" charset="-128"/>
              </a:rPr>
              <a:t>Name Display for HD </a:t>
            </a:r>
            <a:r>
              <a:rPr lang="en-US" altLang="ja-JP" b="1" dirty="0" smtClean="0">
                <a:ea typeface="HGP創英角ｺﾞｼｯｸUB" pitchFamily="50" charset="-128"/>
              </a:rPr>
              <a:t>and SD encoder.</a:t>
            </a:r>
          </a:p>
          <a:p>
            <a:pPr lvl="1" eaLnBrk="1" hangingPunct="1">
              <a:lnSpc>
                <a:spcPct val="140000"/>
              </a:lnSpc>
              <a:buFont typeface="Arial" charset="0"/>
              <a:buAutoNum type="arabicPeriod"/>
              <a:defRPr/>
            </a:pPr>
            <a:endParaRPr lang="en-US" altLang="ja-JP" b="1" dirty="0">
              <a:ea typeface="HGP創英角ｺﾞｼｯｸUB" pitchFamily="50" charset="-128"/>
            </a:endParaRPr>
          </a:p>
          <a:p>
            <a:pPr marL="457200" lvl="1" indent="0" eaLnBrk="1" hangingPunct="1">
              <a:lnSpc>
                <a:spcPct val="140000"/>
              </a:lnSpc>
              <a:defRPr/>
            </a:pPr>
            <a:r>
              <a:rPr lang="en-US" altLang="ja-JP" b="1" dirty="0" smtClean="0">
                <a:solidFill>
                  <a:srgbClr val="FF0000"/>
                </a:solidFill>
                <a:ea typeface="HGP創英角ｺﾞｼｯｸUB" pitchFamily="50" charset="-128"/>
              </a:rPr>
              <a:t>Note: </a:t>
            </a:r>
            <a:r>
              <a:rPr lang="en-US" altLang="ja-JP" b="1" dirty="0" smtClean="0">
                <a:ea typeface="HGP創英角ｺﾞｼｯｸUB" pitchFamily="50" charset="-128"/>
              </a:rPr>
              <a:t>HD and SD encoder settings are presented separately.</a:t>
            </a:r>
            <a:endParaRPr lang="en-US" altLang="ja-JP" b="1" dirty="0">
              <a:ea typeface="HGP創英角ｺﾞｼｯｸUB" pitchFamily="50" charset="-128"/>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Conference Mode </a:t>
            </a:r>
            <a:r>
              <a:rPr lang="en-US" altLang="ja-JP" sz="1400" kern="0" dirty="0" smtClean="0">
                <a:latin typeface="Arial Black" panose="020B0A04020102020204" pitchFamily="34" charset="0"/>
              </a:rPr>
              <a:t>(Operation While Conference)</a:t>
            </a:r>
            <a:endParaRPr lang="de-DE" altLang="ja-JP" sz="900" kern="0" dirty="0" smtClean="0">
              <a:latin typeface="Arial Black" panose="020B0A04020102020204" pitchFamily="34" charset="0"/>
            </a:endParaRPr>
          </a:p>
        </p:txBody>
      </p:sp>
      <p:sp>
        <p:nvSpPr>
          <p:cNvPr id="6" name="Text Box 22"/>
          <p:cNvSpPr txBox="1">
            <a:spLocks noChangeArrowheads="1"/>
          </p:cNvSpPr>
          <p:nvPr/>
        </p:nvSpPr>
        <p:spPr bwMode="auto">
          <a:xfrm>
            <a:off x="422275" y="856505"/>
            <a:ext cx="8299450" cy="683264"/>
          </a:xfrm>
          <a:prstGeom prst="rect">
            <a:avLst/>
          </a:prstGeom>
          <a:solidFill>
            <a:srgbClr val="FFFFCC"/>
          </a:solidFill>
          <a:ln>
            <a:noFill/>
          </a:ln>
          <a:effectLst/>
          <a:extLst/>
        </p:spPr>
        <p:txBody>
          <a:bodyPr>
            <a:spAutoFit/>
          </a:bodyPr>
          <a:lstStyle/>
          <a:p>
            <a:pPr marL="285750" indent="-285750">
              <a:lnSpc>
                <a:spcPct val="120000"/>
              </a:lnSpc>
              <a:buFont typeface="Wingdings" panose="05000000000000000000" pitchFamily="2" charset="2"/>
              <a:buChar char="n"/>
              <a:defRPr/>
            </a:pPr>
            <a:r>
              <a:rPr kumimoji="0" lang="en-US" altLang="ja-JP" sz="1600" b="1" dirty="0">
                <a:effectLst>
                  <a:outerShdw blurRad="38100" dist="38100" dir="2700000" algn="tl">
                    <a:srgbClr val="FFFFFF"/>
                  </a:outerShdw>
                </a:effectLst>
                <a:ea typeface="HGS創英角ｺﾞｼｯｸUB" pitchFamily="50" charset="-128"/>
              </a:rPr>
              <a:t>While Conferencing in Normal Mode and Ad-Hoc Mode, there are  some options to change conference room settings.</a:t>
            </a:r>
          </a:p>
        </p:txBody>
      </p:sp>
      <p:sp>
        <p:nvSpPr>
          <p:cNvPr id="7" name="Text Box 2"/>
          <p:cNvSpPr txBox="1">
            <a:spLocks noChangeArrowheads="1"/>
          </p:cNvSpPr>
          <p:nvPr/>
        </p:nvSpPr>
        <p:spPr bwMode="auto">
          <a:xfrm>
            <a:off x="457200" y="1787760"/>
            <a:ext cx="83820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sz="1400">
                <a:solidFill>
                  <a:schemeClr val="tx1"/>
                </a:solidFill>
                <a:latin typeface="Arial" charset="0"/>
                <a:ea typeface="ＭＳ Ｐゴシック" pitchFamily="50" charset="-128"/>
              </a:defRPr>
            </a:lvl1pPr>
            <a:lvl2pPr marL="800100" indent="-342900" eaLnBrk="0" hangingPunct="0">
              <a:defRPr kumimoji="1" sz="1400">
                <a:solidFill>
                  <a:schemeClr val="tx1"/>
                </a:solidFill>
                <a:latin typeface="Arial" charset="0"/>
                <a:ea typeface="ＭＳ Ｐゴシック" pitchFamily="50" charset="-128"/>
              </a:defRPr>
            </a:lvl2pPr>
            <a:lvl3pPr marL="1257300" indent="-40005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eaLnBrk="1" hangingPunct="1">
              <a:lnSpc>
                <a:spcPct val="140000"/>
              </a:lnSpc>
              <a:buFont typeface="Wingdings" pitchFamily="2" charset="2"/>
              <a:buChar char="q"/>
              <a:defRPr/>
            </a:pPr>
            <a:r>
              <a:rPr lang="en-US" altLang="ja-JP" sz="1600" b="1" dirty="0" smtClean="0">
                <a:ea typeface="HGP創英角ｺﾞｼｯｸUB" pitchFamily="50" charset="-128"/>
              </a:rPr>
              <a:t> </a:t>
            </a:r>
            <a:r>
              <a:rPr lang="en-US" altLang="ja-JP" sz="1600" b="1" u="sng" dirty="0" smtClean="0">
                <a:solidFill>
                  <a:srgbClr val="FF0000"/>
                </a:solidFill>
                <a:ea typeface="HGP創英角ｺﾞｼｯｸUB" pitchFamily="50" charset="-128"/>
              </a:rPr>
              <a:t>Normal Mode</a:t>
            </a:r>
            <a:r>
              <a:rPr lang="en-US" altLang="ja-JP" sz="1600" b="1" dirty="0" smtClean="0">
                <a:ea typeface="HGP創英角ｺﾞｼｯｸUB" pitchFamily="50" charset="-128"/>
              </a:rPr>
              <a:t> provides various sort of options while video conferencing.</a:t>
            </a:r>
          </a:p>
          <a:p>
            <a:pPr lvl="1" eaLnBrk="1" hangingPunct="1">
              <a:lnSpc>
                <a:spcPct val="140000"/>
              </a:lnSpc>
              <a:buFont typeface="Arial" charset="0"/>
              <a:buAutoNum type="arabicPeriod"/>
              <a:defRPr/>
            </a:pPr>
            <a:r>
              <a:rPr lang="en-US" altLang="ja-JP" b="1" dirty="0" smtClean="0">
                <a:ea typeface="HGP創英角ｺﾞｼｯｸUB" pitchFamily="50" charset="-128"/>
              </a:rPr>
              <a:t>Invite party in Allowed List, Disconnect current connected participant</a:t>
            </a:r>
          </a:p>
          <a:p>
            <a:pPr lvl="1" eaLnBrk="1" hangingPunct="1">
              <a:lnSpc>
                <a:spcPct val="140000"/>
              </a:lnSpc>
              <a:buFont typeface="Arial" charset="0"/>
              <a:buAutoNum type="arabicPeriod"/>
              <a:defRPr/>
            </a:pPr>
            <a:r>
              <a:rPr lang="en-US" altLang="ja-JP" b="1" dirty="0" smtClean="0">
                <a:ea typeface="HGP創英角ｺﾞｼｯｸUB" pitchFamily="50" charset="-128"/>
              </a:rPr>
              <a:t>Display Position Switching</a:t>
            </a:r>
          </a:p>
          <a:p>
            <a:pPr lvl="2" eaLnBrk="1" hangingPunct="1">
              <a:lnSpc>
                <a:spcPct val="140000"/>
              </a:lnSpc>
              <a:buFont typeface="Arial" charset="0"/>
              <a:buChar char="•"/>
              <a:defRPr/>
            </a:pPr>
            <a:r>
              <a:rPr lang="en-US" altLang="ja-JP" sz="1200" dirty="0" smtClean="0">
                <a:ea typeface="HGP創英角ｺﾞｼｯｸUB" pitchFamily="50" charset="-128"/>
              </a:rPr>
              <a:t>Top (top left), Bottom (bottom right) and Hide are available.</a:t>
            </a:r>
          </a:p>
          <a:p>
            <a:pPr lvl="2" eaLnBrk="1" hangingPunct="1">
              <a:lnSpc>
                <a:spcPct val="140000"/>
              </a:lnSpc>
              <a:buFont typeface="Arial" charset="0"/>
              <a:buChar char="•"/>
              <a:defRPr/>
            </a:pPr>
            <a:r>
              <a:rPr lang="en-US" altLang="ja-JP" sz="1200" dirty="0" smtClean="0">
                <a:ea typeface="HGP創英角ｺﾞｼｯｸUB" pitchFamily="50" charset="-128"/>
              </a:rPr>
              <a:t>If Manual Control Disabled in the Profile, this option is not available and Displaying Position is set to Fixed. (order of join to the conf.)</a:t>
            </a:r>
          </a:p>
          <a:p>
            <a:pPr lvl="1" eaLnBrk="1" hangingPunct="1">
              <a:lnSpc>
                <a:spcPct val="140000"/>
              </a:lnSpc>
              <a:buFont typeface="Arial" charset="0"/>
              <a:buAutoNum type="arabicPeriod"/>
              <a:defRPr/>
            </a:pPr>
            <a:r>
              <a:rPr lang="en-US" altLang="ja-JP" b="1" dirty="0" smtClean="0">
                <a:ea typeface="HGP創英角ｺﾞｼｯｸUB" pitchFamily="50" charset="-128"/>
              </a:rPr>
              <a:t>Mute/Unmute</a:t>
            </a:r>
          </a:p>
          <a:p>
            <a:pPr lvl="2" eaLnBrk="1" hangingPunct="1">
              <a:lnSpc>
                <a:spcPct val="140000"/>
              </a:lnSpc>
              <a:buFont typeface="Arial" charset="0"/>
              <a:buChar char="•"/>
              <a:defRPr/>
            </a:pPr>
            <a:r>
              <a:rPr lang="en-US" altLang="ja-JP" sz="1200" dirty="0" smtClean="0">
                <a:ea typeface="HGP創英角ｺﾞｼｯｸUB" pitchFamily="50" charset="-128"/>
              </a:rPr>
              <a:t>If Manual Control Disabled in the Profile, this option is not available.</a:t>
            </a:r>
          </a:p>
          <a:p>
            <a:pPr lvl="2" eaLnBrk="1" hangingPunct="1">
              <a:lnSpc>
                <a:spcPct val="140000"/>
              </a:lnSpc>
              <a:buFont typeface="Arial" charset="0"/>
              <a:buChar char="•"/>
              <a:defRPr/>
            </a:pPr>
            <a:endParaRPr lang="en-US" altLang="ja-JP" sz="1200" dirty="0" smtClean="0">
              <a:ea typeface="HGP創英角ｺﾞｼｯｸUB" pitchFamily="50" charset="-128"/>
            </a:endParaRPr>
          </a:p>
          <a:p>
            <a:pPr lvl="1" eaLnBrk="1" hangingPunct="1">
              <a:lnSpc>
                <a:spcPct val="140000"/>
              </a:lnSpc>
              <a:buFont typeface="Arial" charset="0"/>
              <a:buAutoNum type="arabicPeriod"/>
              <a:defRPr/>
            </a:pPr>
            <a:r>
              <a:rPr lang="en-US" altLang="ja-JP" b="1" dirty="0" smtClean="0">
                <a:ea typeface="HGP創英角ｺﾞｼｯｸUB" pitchFamily="50" charset="-128"/>
              </a:rPr>
              <a:t>Screen Layout for HD and SD encoder.</a:t>
            </a:r>
          </a:p>
          <a:p>
            <a:pPr lvl="2" eaLnBrk="1" hangingPunct="1">
              <a:lnSpc>
                <a:spcPct val="140000"/>
              </a:lnSpc>
              <a:buFont typeface="Arial" charset="0"/>
              <a:buChar char="•"/>
              <a:defRPr/>
            </a:pPr>
            <a:r>
              <a:rPr lang="en-US" altLang="ja-JP" sz="1200" dirty="0" smtClean="0">
                <a:ea typeface="HGP創英角ｺﾞｼｯｸUB" pitchFamily="50" charset="-128"/>
              </a:rPr>
              <a:t>Auto, CP1, CP4, CP6, CP8, CP10, CP13, CP16 are available. </a:t>
            </a:r>
          </a:p>
          <a:p>
            <a:pPr lvl="2" eaLnBrk="1" hangingPunct="1">
              <a:lnSpc>
                <a:spcPct val="140000"/>
              </a:lnSpc>
              <a:buFont typeface="Arial" charset="0"/>
              <a:buChar char="•"/>
              <a:defRPr/>
            </a:pPr>
            <a:r>
              <a:rPr lang="en-US" altLang="ja-JP" sz="1200" dirty="0" smtClean="0">
                <a:ea typeface="HGP創英角ｺﾞｼｯｸUB" pitchFamily="50" charset="-128"/>
              </a:rPr>
              <a:t>If Manual Control is disabled when start conference, this option is not available and Screen Layout setting is set to Auto.</a:t>
            </a:r>
          </a:p>
          <a:p>
            <a:pPr lvl="1" eaLnBrk="1" hangingPunct="1">
              <a:lnSpc>
                <a:spcPct val="140000"/>
              </a:lnSpc>
              <a:buFont typeface="Arial" charset="0"/>
              <a:buAutoNum type="arabicPeriod"/>
              <a:defRPr/>
            </a:pPr>
            <a:r>
              <a:rPr lang="en-US" altLang="ja-JP" b="1" dirty="0" smtClean="0">
                <a:ea typeface="HGP創英角ｺﾞｼｯｸUB" pitchFamily="50" charset="-128"/>
              </a:rPr>
              <a:t>Site Name Display for HD and SD encoder.</a:t>
            </a:r>
          </a:p>
          <a:p>
            <a:pPr lvl="1" eaLnBrk="1" hangingPunct="1">
              <a:lnSpc>
                <a:spcPct val="140000"/>
              </a:lnSpc>
              <a:buFont typeface="Arial" charset="0"/>
              <a:buAutoNum type="arabicPeriod"/>
              <a:defRPr/>
            </a:pPr>
            <a:endParaRPr lang="en-US" altLang="ja-JP" b="1" dirty="0" smtClean="0">
              <a:ea typeface="HGP創英角ｺﾞｼｯｸUB" pitchFamily="50" charset="-128"/>
            </a:endParaRPr>
          </a:p>
          <a:p>
            <a:pPr marL="457200" lvl="1" indent="0" eaLnBrk="1" hangingPunct="1">
              <a:lnSpc>
                <a:spcPct val="140000"/>
              </a:lnSpc>
              <a:defRPr/>
            </a:pPr>
            <a:r>
              <a:rPr lang="en-US" altLang="ja-JP" b="1" dirty="0" smtClean="0">
                <a:solidFill>
                  <a:srgbClr val="FF0000"/>
                </a:solidFill>
                <a:ea typeface="HGP創英角ｺﾞｼｯｸUB" pitchFamily="50" charset="-128"/>
              </a:rPr>
              <a:t>Note: </a:t>
            </a:r>
            <a:r>
              <a:rPr lang="en-US" altLang="ja-JP" b="1" dirty="0" smtClean="0">
                <a:ea typeface="HGP創英角ｺﾞｼｯｸUB" pitchFamily="50" charset="-128"/>
              </a:rPr>
              <a:t>HD and SD encoder settings are presented separately.</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Text Box 2"/>
          <p:cNvSpPr txBox="1">
            <a:spLocks noChangeArrowheads="1"/>
          </p:cNvSpPr>
          <p:nvPr/>
        </p:nvSpPr>
        <p:spPr bwMode="auto">
          <a:xfrm>
            <a:off x="334963" y="867495"/>
            <a:ext cx="8472487" cy="19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sz="1400">
                <a:solidFill>
                  <a:schemeClr val="tx1"/>
                </a:solidFill>
                <a:latin typeface="Arial" charset="0"/>
                <a:ea typeface="ＭＳ Ｐゴシック" pitchFamily="50" charset="-128"/>
              </a:defRPr>
            </a:lvl1pPr>
            <a:lvl2pPr marL="800100" indent="-34290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eaLnBrk="1" hangingPunct="1">
              <a:lnSpc>
                <a:spcPct val="140000"/>
              </a:lnSpc>
              <a:buFont typeface="Wingdings" pitchFamily="2" charset="2"/>
              <a:buChar char="q"/>
              <a:defRPr/>
            </a:pPr>
            <a:r>
              <a:rPr lang="en-US" altLang="ja-JP" sz="1600" b="1" dirty="0" smtClean="0">
                <a:ea typeface="HGP創英角ｺﾞｼｯｸUB" pitchFamily="50" charset="-128"/>
              </a:rPr>
              <a:t> </a:t>
            </a:r>
            <a:r>
              <a:rPr lang="en-US" altLang="ja-JP" sz="1600" b="1" u="sng" dirty="0" smtClean="0">
                <a:solidFill>
                  <a:srgbClr val="FF0000"/>
                </a:solidFill>
                <a:ea typeface="HGP創英角ｺﾞｼｯｸUB" pitchFamily="50" charset="-128"/>
              </a:rPr>
              <a:t>Ad-Hoc Mode</a:t>
            </a:r>
            <a:r>
              <a:rPr lang="en-US" altLang="ja-JP" sz="1600" b="1" dirty="0" smtClean="0">
                <a:ea typeface="HGP創英角ｺﾞｼｯｸUB" pitchFamily="50" charset="-128"/>
              </a:rPr>
              <a:t> provides fewer options while video conferencing.</a:t>
            </a:r>
          </a:p>
          <a:p>
            <a:pPr eaLnBrk="1" hangingPunct="1">
              <a:lnSpc>
                <a:spcPct val="140000"/>
              </a:lnSpc>
              <a:buFont typeface="Wingdings" pitchFamily="2" charset="2"/>
              <a:buChar char="q"/>
              <a:defRPr/>
            </a:pPr>
            <a:endParaRPr lang="en-US" altLang="ja-JP" sz="1600" b="1" dirty="0" smtClean="0">
              <a:ea typeface="HGP創英角ｺﾞｼｯｸUB" pitchFamily="50" charset="-128"/>
            </a:endParaRPr>
          </a:p>
          <a:p>
            <a:pPr lvl="1" eaLnBrk="1" hangingPunct="1">
              <a:lnSpc>
                <a:spcPct val="140000"/>
              </a:lnSpc>
              <a:buFont typeface="Arial" charset="0"/>
              <a:buAutoNum type="arabicPeriod"/>
              <a:defRPr/>
            </a:pPr>
            <a:r>
              <a:rPr lang="en-US" altLang="ja-JP" b="1" dirty="0" smtClean="0">
                <a:ea typeface="HGP創英角ｺﾞｼｯｸUB" pitchFamily="50" charset="-128"/>
              </a:rPr>
              <a:t>Invite party by Contact List and IP, Disconnect current connected participant</a:t>
            </a:r>
          </a:p>
          <a:p>
            <a:pPr lvl="1" eaLnBrk="1" hangingPunct="1">
              <a:lnSpc>
                <a:spcPct val="140000"/>
              </a:lnSpc>
              <a:buFont typeface="Arial" charset="0"/>
              <a:buAutoNum type="arabicPeriod"/>
              <a:defRPr/>
            </a:pPr>
            <a:r>
              <a:rPr lang="en-US" altLang="ja-JP" b="1" dirty="0" smtClean="0">
                <a:ea typeface="HGP創英角ｺﾞｼｯｸUB" pitchFamily="50" charset="-128"/>
              </a:rPr>
              <a:t>Site Name Display for HD and SD encoder</a:t>
            </a:r>
          </a:p>
          <a:p>
            <a:pPr marL="457200" lvl="1" indent="0" eaLnBrk="1" hangingPunct="1">
              <a:lnSpc>
                <a:spcPct val="140000"/>
              </a:lnSpc>
              <a:defRPr/>
            </a:pPr>
            <a:endParaRPr lang="en-US" altLang="ja-JP" b="1" dirty="0" smtClean="0">
              <a:ea typeface="HGP創英角ｺﾞｼｯｸUB" pitchFamily="50" charset="-128"/>
            </a:endParaRPr>
          </a:p>
          <a:p>
            <a:pPr marL="457200" lvl="1" indent="0" eaLnBrk="1" hangingPunct="1">
              <a:lnSpc>
                <a:spcPct val="140000"/>
              </a:lnSpc>
              <a:defRPr/>
            </a:pPr>
            <a:r>
              <a:rPr lang="en-US" altLang="ja-JP" b="1" dirty="0" smtClean="0">
                <a:solidFill>
                  <a:srgbClr val="FF0000"/>
                </a:solidFill>
                <a:ea typeface="HGP創英角ｺﾞｼｯｸUB" pitchFamily="50" charset="-128"/>
              </a:rPr>
              <a:t>Note: </a:t>
            </a:r>
            <a:r>
              <a:rPr lang="en-US" altLang="ja-JP" b="1" dirty="0" smtClean="0">
                <a:ea typeface="HGP創英角ｺﾞｼｯｸUB" pitchFamily="50" charset="-128"/>
              </a:rPr>
              <a:t>HD and SD encoder settings are presented separately.</a:t>
            </a:r>
          </a:p>
        </p:txBody>
      </p:sp>
      <p:sp>
        <p:nvSpPr>
          <p:cNvPr id="4"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Conference Mode </a:t>
            </a:r>
            <a:r>
              <a:rPr lang="en-US" altLang="ja-JP" sz="1400" kern="0" dirty="0" smtClean="0">
                <a:latin typeface="Arial Black" panose="020B0A04020102020204" pitchFamily="34" charset="0"/>
              </a:rPr>
              <a:t>(Operation While Conference)</a:t>
            </a:r>
            <a:endParaRPr lang="de-DE" altLang="ja-JP" sz="9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2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Table of Contents</a:t>
            </a:r>
            <a:endParaRPr lang="de-DE" altLang="ja-JP" sz="2800" kern="0" dirty="0" smtClean="0">
              <a:latin typeface="Arial Black" panose="020B0A04020102020204" pitchFamily="34" charset="0"/>
            </a:endParaRPr>
          </a:p>
        </p:txBody>
      </p:sp>
      <p:sp>
        <p:nvSpPr>
          <p:cNvPr id="20" name="AutoShape 17"/>
          <p:cNvSpPr>
            <a:spLocks noChangeArrowheads="1"/>
          </p:cNvSpPr>
          <p:nvPr/>
        </p:nvSpPr>
        <p:spPr bwMode="auto">
          <a:xfrm>
            <a:off x="1132123" y="242470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Specification Detail</a:t>
            </a:r>
            <a:endParaRPr kumimoji="0" lang="ja-JP" altLang="en-US" sz="2600">
              <a:ea typeface="HGP創英角ｺﾞｼｯｸUB" pitchFamily="50" charset="-128"/>
            </a:endParaRPr>
          </a:p>
        </p:txBody>
      </p:sp>
      <p:sp>
        <p:nvSpPr>
          <p:cNvPr id="25" name="AutoShape 27"/>
          <p:cNvSpPr>
            <a:spLocks noChangeArrowheads="1"/>
          </p:cNvSpPr>
          <p:nvPr/>
        </p:nvSpPr>
        <p:spPr bwMode="auto">
          <a:xfrm>
            <a:off x="339960" y="242470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3</a:t>
            </a:r>
            <a:endParaRPr kumimoji="0" lang="ja-JP" altLang="en-US" sz="3600">
              <a:solidFill>
                <a:schemeClr val="bg1"/>
              </a:solidFill>
              <a:ea typeface="HGP創英角ｺﾞｼｯｸUB" pitchFamily="50" charset="-128"/>
            </a:endParaRPr>
          </a:p>
        </p:txBody>
      </p:sp>
      <p:sp>
        <p:nvSpPr>
          <p:cNvPr id="30" name="AutoShape 17"/>
          <p:cNvSpPr>
            <a:spLocks noChangeArrowheads="1"/>
          </p:cNvSpPr>
          <p:nvPr/>
        </p:nvSpPr>
        <p:spPr bwMode="auto">
          <a:xfrm>
            <a:off x="1132123" y="1075330"/>
            <a:ext cx="7775575" cy="587375"/>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Overview of MPCS</a:t>
            </a:r>
            <a:endParaRPr kumimoji="0" lang="ja-JP" altLang="en-US" sz="2600">
              <a:ea typeface="HGP創英角ｺﾞｼｯｸUB" pitchFamily="50" charset="-128"/>
            </a:endParaRPr>
          </a:p>
        </p:txBody>
      </p:sp>
      <p:sp>
        <p:nvSpPr>
          <p:cNvPr id="31" name="AutoShape 27"/>
          <p:cNvSpPr>
            <a:spLocks noChangeArrowheads="1"/>
          </p:cNvSpPr>
          <p:nvPr/>
        </p:nvSpPr>
        <p:spPr bwMode="auto">
          <a:xfrm>
            <a:off x="339960" y="1075330"/>
            <a:ext cx="719138" cy="587375"/>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1</a:t>
            </a:r>
            <a:endParaRPr kumimoji="0" lang="ja-JP" altLang="en-US" sz="3600">
              <a:solidFill>
                <a:schemeClr val="bg1"/>
              </a:solidFill>
              <a:ea typeface="HGP創英角ｺﾞｼｯｸUB" pitchFamily="50" charset="-128"/>
            </a:endParaRPr>
          </a:p>
        </p:txBody>
      </p:sp>
      <p:sp>
        <p:nvSpPr>
          <p:cNvPr id="34" name="AutoShape 17"/>
          <p:cNvSpPr>
            <a:spLocks noChangeArrowheads="1"/>
          </p:cNvSpPr>
          <p:nvPr/>
        </p:nvSpPr>
        <p:spPr bwMode="auto">
          <a:xfrm>
            <a:off x="1132123" y="173890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Key Feature Overview</a:t>
            </a:r>
            <a:endParaRPr kumimoji="0" lang="ja-JP" altLang="en-US" sz="2600">
              <a:ea typeface="HGP創英角ｺﾞｼｯｸUB" pitchFamily="50" charset="-128"/>
            </a:endParaRPr>
          </a:p>
        </p:txBody>
      </p:sp>
      <p:sp>
        <p:nvSpPr>
          <p:cNvPr id="35" name="AutoShape 27"/>
          <p:cNvSpPr>
            <a:spLocks noChangeArrowheads="1"/>
          </p:cNvSpPr>
          <p:nvPr/>
        </p:nvSpPr>
        <p:spPr bwMode="auto">
          <a:xfrm>
            <a:off x="339960" y="173890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2</a:t>
            </a:r>
            <a:endParaRPr kumimoji="0" lang="ja-JP" altLang="en-US" sz="3600">
              <a:solidFill>
                <a:schemeClr val="bg1"/>
              </a:solidFill>
              <a:ea typeface="HGP創英角ｺﾞｼｯｸUB" pitchFamily="50" charset="-128"/>
            </a:endParaRPr>
          </a:p>
        </p:txBody>
      </p:sp>
      <p:sp>
        <p:nvSpPr>
          <p:cNvPr id="36" name="AutoShape 17"/>
          <p:cNvSpPr>
            <a:spLocks noChangeArrowheads="1"/>
          </p:cNvSpPr>
          <p:nvPr/>
        </p:nvSpPr>
        <p:spPr bwMode="auto">
          <a:xfrm>
            <a:off x="1132123" y="311050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Settings</a:t>
            </a:r>
            <a:endParaRPr kumimoji="0" lang="ja-JP" altLang="en-US" sz="2600">
              <a:ea typeface="HGP創英角ｺﾞｼｯｸUB" pitchFamily="50" charset="-128"/>
            </a:endParaRPr>
          </a:p>
        </p:txBody>
      </p:sp>
      <p:sp>
        <p:nvSpPr>
          <p:cNvPr id="37" name="AutoShape 27"/>
          <p:cNvSpPr>
            <a:spLocks noChangeArrowheads="1"/>
          </p:cNvSpPr>
          <p:nvPr/>
        </p:nvSpPr>
        <p:spPr bwMode="auto">
          <a:xfrm>
            <a:off x="339960" y="311050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4</a:t>
            </a:r>
            <a:endParaRPr kumimoji="0" lang="ja-JP" altLang="en-US" sz="3600">
              <a:solidFill>
                <a:schemeClr val="bg1"/>
              </a:solidFill>
              <a:ea typeface="HGP創英角ｺﾞｼｯｸUB" pitchFamily="50" charset="-128"/>
            </a:endParaRPr>
          </a:p>
        </p:txBody>
      </p:sp>
      <p:sp>
        <p:nvSpPr>
          <p:cNvPr id="38" name="AutoShape 17"/>
          <p:cNvSpPr>
            <a:spLocks noChangeArrowheads="1"/>
          </p:cNvSpPr>
          <p:nvPr/>
        </p:nvSpPr>
        <p:spPr bwMode="auto">
          <a:xfrm>
            <a:off x="1132123" y="381694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Operation</a:t>
            </a:r>
            <a:endParaRPr kumimoji="0" lang="ja-JP" altLang="en-US" sz="2600">
              <a:ea typeface="HGP創英角ｺﾞｼｯｸUB" pitchFamily="50" charset="-128"/>
            </a:endParaRPr>
          </a:p>
        </p:txBody>
      </p:sp>
      <p:sp>
        <p:nvSpPr>
          <p:cNvPr id="39" name="AutoShape 27"/>
          <p:cNvSpPr>
            <a:spLocks noChangeArrowheads="1"/>
          </p:cNvSpPr>
          <p:nvPr/>
        </p:nvSpPr>
        <p:spPr bwMode="auto">
          <a:xfrm>
            <a:off x="339960" y="381694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5</a:t>
            </a:r>
            <a:endParaRPr kumimoji="0" lang="ja-JP" altLang="en-US" sz="3600">
              <a:solidFill>
                <a:schemeClr val="bg1"/>
              </a:solidFill>
              <a:ea typeface="HGP創英角ｺﾞｼｯｸUB" pitchFamily="50" charset="-128"/>
            </a:endParaRPr>
          </a:p>
        </p:txBody>
      </p:sp>
      <p:sp>
        <p:nvSpPr>
          <p:cNvPr id="40" name="AutoShape 17"/>
          <p:cNvSpPr>
            <a:spLocks noChangeArrowheads="1"/>
          </p:cNvSpPr>
          <p:nvPr/>
        </p:nvSpPr>
        <p:spPr bwMode="auto">
          <a:xfrm>
            <a:off x="1108310" y="457100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Linux Installation</a:t>
            </a:r>
            <a:endParaRPr kumimoji="0" lang="ja-JP" altLang="en-US" sz="2600">
              <a:ea typeface="HGP創英角ｺﾞｼｯｸUB" pitchFamily="50" charset="-128"/>
            </a:endParaRPr>
          </a:p>
        </p:txBody>
      </p:sp>
      <p:sp>
        <p:nvSpPr>
          <p:cNvPr id="41" name="AutoShape 27"/>
          <p:cNvSpPr>
            <a:spLocks noChangeArrowheads="1"/>
          </p:cNvSpPr>
          <p:nvPr/>
        </p:nvSpPr>
        <p:spPr bwMode="auto">
          <a:xfrm>
            <a:off x="339960" y="455830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6</a:t>
            </a:r>
            <a:endParaRPr kumimoji="0" lang="ja-JP" altLang="en-US" sz="3600">
              <a:solidFill>
                <a:schemeClr val="bg1"/>
              </a:solidFill>
              <a:ea typeface="HGP創英角ｺﾞｼｯｸUB" pitchFamily="50" charset="-128"/>
            </a:endParaRPr>
          </a:p>
        </p:txBody>
      </p:sp>
      <p:sp>
        <p:nvSpPr>
          <p:cNvPr id="42" name="AutoShape 17"/>
          <p:cNvSpPr>
            <a:spLocks noChangeArrowheads="1"/>
          </p:cNvSpPr>
          <p:nvPr/>
        </p:nvSpPr>
        <p:spPr bwMode="auto">
          <a:xfrm>
            <a:off x="1132123" y="526474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Installation</a:t>
            </a:r>
            <a:endParaRPr kumimoji="0" lang="ja-JP" altLang="en-US" sz="2600">
              <a:ea typeface="HGP創英角ｺﾞｼｯｸUB" pitchFamily="50" charset="-128"/>
            </a:endParaRPr>
          </a:p>
        </p:txBody>
      </p:sp>
      <p:sp>
        <p:nvSpPr>
          <p:cNvPr id="43" name="AutoShape 27"/>
          <p:cNvSpPr>
            <a:spLocks noChangeArrowheads="1"/>
          </p:cNvSpPr>
          <p:nvPr/>
        </p:nvSpPr>
        <p:spPr bwMode="auto">
          <a:xfrm>
            <a:off x="339960" y="526474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7</a:t>
            </a:r>
            <a:endParaRPr kumimoji="0" lang="ja-JP" altLang="en-US" sz="3600">
              <a:solidFill>
                <a:schemeClr val="bg1"/>
              </a:solidFill>
              <a:ea typeface="HGP創英角ｺﾞｼｯｸUB" pitchFamily="50" charset="-128"/>
            </a:endParaRPr>
          </a:p>
        </p:txBody>
      </p:sp>
    </p:spTree>
    <p:extLst>
      <p:ext uri="{BB962C8B-B14F-4D97-AF65-F5344CB8AC3E}">
        <p14:creationId xmlns:p14="http://schemas.microsoft.com/office/powerpoint/2010/main" val="640954790"/>
      </p:ext>
    </p:extLst>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29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6" name="AutoShape 17"/>
          <p:cNvSpPr>
            <a:spLocks noChangeArrowheads="1"/>
          </p:cNvSpPr>
          <p:nvPr/>
        </p:nvSpPr>
        <p:spPr bwMode="auto">
          <a:xfrm>
            <a:off x="1108678" y="248722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Specification Detail</a:t>
            </a:r>
            <a:endParaRPr kumimoji="0" lang="ja-JP" altLang="en-US" sz="2600">
              <a:ea typeface="HGP創英角ｺﾞｼｯｸUB" pitchFamily="50" charset="-128"/>
            </a:endParaRPr>
          </a:p>
        </p:txBody>
      </p:sp>
      <p:sp>
        <p:nvSpPr>
          <p:cNvPr id="7" name="AutoShape 27"/>
          <p:cNvSpPr>
            <a:spLocks noChangeArrowheads="1"/>
          </p:cNvSpPr>
          <p:nvPr/>
        </p:nvSpPr>
        <p:spPr bwMode="auto">
          <a:xfrm>
            <a:off x="316515" y="248722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3</a:t>
            </a:r>
            <a:endParaRPr kumimoji="0" lang="ja-JP" altLang="en-US" sz="3600">
              <a:solidFill>
                <a:schemeClr val="bg1"/>
              </a:solidFill>
              <a:ea typeface="HGP創英角ｺﾞｼｯｸUB" pitchFamily="50" charset="-128"/>
            </a:endParaRPr>
          </a:p>
        </p:txBody>
      </p:sp>
      <p:sp>
        <p:nvSpPr>
          <p:cNvPr id="9" name="AutoShape 17"/>
          <p:cNvSpPr>
            <a:spLocks noChangeArrowheads="1"/>
          </p:cNvSpPr>
          <p:nvPr/>
        </p:nvSpPr>
        <p:spPr bwMode="auto">
          <a:xfrm>
            <a:off x="1108678" y="1137850"/>
            <a:ext cx="7775575" cy="587375"/>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Overview of MPCS</a:t>
            </a:r>
            <a:endParaRPr kumimoji="0" lang="ja-JP" altLang="en-US" sz="2600">
              <a:ea typeface="HGP創英角ｺﾞｼｯｸUB" pitchFamily="50" charset="-128"/>
            </a:endParaRPr>
          </a:p>
        </p:txBody>
      </p:sp>
      <p:sp>
        <p:nvSpPr>
          <p:cNvPr id="10" name="AutoShape 27"/>
          <p:cNvSpPr>
            <a:spLocks noChangeArrowheads="1"/>
          </p:cNvSpPr>
          <p:nvPr/>
        </p:nvSpPr>
        <p:spPr bwMode="auto">
          <a:xfrm>
            <a:off x="316515" y="1137850"/>
            <a:ext cx="719138" cy="587375"/>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1</a:t>
            </a:r>
            <a:endParaRPr kumimoji="0" lang="ja-JP" altLang="en-US" sz="3600">
              <a:solidFill>
                <a:schemeClr val="bg1"/>
              </a:solidFill>
              <a:ea typeface="HGP創英角ｺﾞｼｯｸUB" pitchFamily="50" charset="-128"/>
            </a:endParaRPr>
          </a:p>
        </p:txBody>
      </p:sp>
      <p:sp>
        <p:nvSpPr>
          <p:cNvPr id="13" name="AutoShape 17"/>
          <p:cNvSpPr>
            <a:spLocks noChangeArrowheads="1"/>
          </p:cNvSpPr>
          <p:nvPr/>
        </p:nvSpPr>
        <p:spPr bwMode="auto">
          <a:xfrm>
            <a:off x="1108678" y="180142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Key Feature Overview</a:t>
            </a:r>
            <a:endParaRPr kumimoji="0" lang="ja-JP" altLang="en-US" sz="2600">
              <a:ea typeface="HGP創英角ｺﾞｼｯｸUB" pitchFamily="50" charset="-128"/>
            </a:endParaRPr>
          </a:p>
        </p:txBody>
      </p:sp>
      <p:sp>
        <p:nvSpPr>
          <p:cNvPr id="14" name="AutoShape 27"/>
          <p:cNvSpPr>
            <a:spLocks noChangeArrowheads="1"/>
          </p:cNvSpPr>
          <p:nvPr/>
        </p:nvSpPr>
        <p:spPr bwMode="auto">
          <a:xfrm>
            <a:off x="316515" y="180142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2</a:t>
            </a:r>
            <a:endParaRPr kumimoji="0" lang="ja-JP" altLang="en-US" sz="3600">
              <a:solidFill>
                <a:schemeClr val="bg1"/>
              </a:solidFill>
              <a:ea typeface="HGP創英角ｺﾞｼｯｸUB" pitchFamily="50" charset="-128"/>
            </a:endParaRPr>
          </a:p>
        </p:txBody>
      </p:sp>
      <p:sp>
        <p:nvSpPr>
          <p:cNvPr id="15" name="AutoShape 17"/>
          <p:cNvSpPr>
            <a:spLocks noChangeArrowheads="1"/>
          </p:cNvSpPr>
          <p:nvPr/>
        </p:nvSpPr>
        <p:spPr bwMode="auto">
          <a:xfrm>
            <a:off x="1108678" y="317302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Settings</a:t>
            </a:r>
            <a:endParaRPr kumimoji="0" lang="ja-JP" altLang="en-US" sz="2600">
              <a:ea typeface="HGP創英角ｺﾞｼｯｸUB" pitchFamily="50" charset="-128"/>
            </a:endParaRPr>
          </a:p>
        </p:txBody>
      </p:sp>
      <p:sp>
        <p:nvSpPr>
          <p:cNvPr id="16" name="AutoShape 27"/>
          <p:cNvSpPr>
            <a:spLocks noChangeArrowheads="1"/>
          </p:cNvSpPr>
          <p:nvPr/>
        </p:nvSpPr>
        <p:spPr bwMode="auto">
          <a:xfrm>
            <a:off x="316515" y="317302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4</a:t>
            </a:r>
            <a:endParaRPr kumimoji="0" lang="ja-JP" altLang="en-US" sz="3600">
              <a:solidFill>
                <a:schemeClr val="bg1"/>
              </a:solidFill>
              <a:ea typeface="HGP創英角ｺﾞｼｯｸUB" pitchFamily="50" charset="-128"/>
            </a:endParaRPr>
          </a:p>
        </p:txBody>
      </p:sp>
      <p:sp>
        <p:nvSpPr>
          <p:cNvPr id="17" name="AutoShape 17"/>
          <p:cNvSpPr>
            <a:spLocks noChangeArrowheads="1"/>
          </p:cNvSpPr>
          <p:nvPr/>
        </p:nvSpPr>
        <p:spPr bwMode="auto">
          <a:xfrm>
            <a:off x="1108678" y="387946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Operation</a:t>
            </a:r>
            <a:endParaRPr kumimoji="0" lang="ja-JP" altLang="en-US" sz="2600">
              <a:ea typeface="HGP創英角ｺﾞｼｯｸUB" pitchFamily="50" charset="-128"/>
            </a:endParaRPr>
          </a:p>
        </p:txBody>
      </p:sp>
      <p:sp>
        <p:nvSpPr>
          <p:cNvPr id="18" name="AutoShape 27"/>
          <p:cNvSpPr>
            <a:spLocks noChangeArrowheads="1"/>
          </p:cNvSpPr>
          <p:nvPr/>
        </p:nvSpPr>
        <p:spPr bwMode="auto">
          <a:xfrm>
            <a:off x="316515" y="387946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5</a:t>
            </a:r>
            <a:endParaRPr kumimoji="0" lang="ja-JP" altLang="en-US" sz="3600">
              <a:solidFill>
                <a:schemeClr val="bg1"/>
              </a:solidFill>
              <a:ea typeface="HGP創英角ｺﾞｼｯｸUB" pitchFamily="50" charset="-128"/>
            </a:endParaRPr>
          </a:p>
        </p:txBody>
      </p:sp>
      <p:sp>
        <p:nvSpPr>
          <p:cNvPr id="19" name="AutoShape 17"/>
          <p:cNvSpPr>
            <a:spLocks noChangeArrowheads="1"/>
          </p:cNvSpPr>
          <p:nvPr/>
        </p:nvSpPr>
        <p:spPr bwMode="auto">
          <a:xfrm>
            <a:off x="1084865" y="463352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Linux Installation</a:t>
            </a:r>
            <a:endParaRPr kumimoji="0" lang="ja-JP" altLang="en-US" sz="2600">
              <a:ea typeface="HGP創英角ｺﾞｼｯｸUB" pitchFamily="50" charset="-128"/>
            </a:endParaRPr>
          </a:p>
        </p:txBody>
      </p:sp>
      <p:sp>
        <p:nvSpPr>
          <p:cNvPr id="20" name="AutoShape 27"/>
          <p:cNvSpPr>
            <a:spLocks noChangeArrowheads="1"/>
          </p:cNvSpPr>
          <p:nvPr/>
        </p:nvSpPr>
        <p:spPr bwMode="auto">
          <a:xfrm>
            <a:off x="316515" y="462082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6</a:t>
            </a:r>
            <a:endParaRPr kumimoji="0" lang="ja-JP" altLang="en-US" sz="3600">
              <a:solidFill>
                <a:schemeClr val="bg1"/>
              </a:solidFill>
              <a:ea typeface="HGP創英角ｺﾞｼｯｸUB" pitchFamily="50" charset="-128"/>
            </a:endParaRPr>
          </a:p>
        </p:txBody>
      </p:sp>
      <p:sp>
        <p:nvSpPr>
          <p:cNvPr id="21" name="AutoShape 17"/>
          <p:cNvSpPr>
            <a:spLocks noChangeArrowheads="1"/>
          </p:cNvSpPr>
          <p:nvPr/>
        </p:nvSpPr>
        <p:spPr bwMode="auto">
          <a:xfrm>
            <a:off x="1108678" y="532726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Installation</a:t>
            </a:r>
            <a:endParaRPr kumimoji="0" lang="ja-JP" altLang="en-US" sz="2600">
              <a:ea typeface="HGP創英角ｺﾞｼｯｸUB" pitchFamily="50" charset="-128"/>
            </a:endParaRPr>
          </a:p>
        </p:txBody>
      </p:sp>
      <p:sp>
        <p:nvSpPr>
          <p:cNvPr id="22" name="AutoShape 27"/>
          <p:cNvSpPr>
            <a:spLocks noChangeArrowheads="1"/>
          </p:cNvSpPr>
          <p:nvPr/>
        </p:nvSpPr>
        <p:spPr bwMode="auto">
          <a:xfrm>
            <a:off x="316515" y="532726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7</a:t>
            </a:r>
            <a:endParaRPr kumimoji="0" lang="ja-JP" altLang="en-US" sz="3600">
              <a:solidFill>
                <a:schemeClr val="bg1"/>
              </a:solidFill>
              <a:ea typeface="HGP創英角ｺﾞｼｯｸUB" pitchFamily="50" charset="-128"/>
            </a:endParaRPr>
          </a:p>
        </p:txBody>
      </p:sp>
      <p:sp>
        <p:nvSpPr>
          <p:cNvPr id="23" name="正方形/長方形 22"/>
          <p:cNvSpPr/>
          <p:nvPr/>
        </p:nvSpPr>
        <p:spPr>
          <a:xfrm>
            <a:off x="240315" y="4564184"/>
            <a:ext cx="8708300" cy="153179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24" name="正方形/長方形 23"/>
          <p:cNvSpPr/>
          <p:nvPr/>
        </p:nvSpPr>
        <p:spPr>
          <a:xfrm>
            <a:off x="240315" y="1077525"/>
            <a:ext cx="8708300" cy="272256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角丸四角形 2"/>
          <p:cNvSpPr/>
          <p:nvPr/>
        </p:nvSpPr>
        <p:spPr>
          <a:xfrm>
            <a:off x="1219200" y="1944877"/>
            <a:ext cx="5954779" cy="415358"/>
          </a:xfrm>
          <a:prstGeom prst="roundRect">
            <a:avLst>
              <a:gd name="adj" fmla="val 7919"/>
            </a:avLst>
          </a:prstGeom>
        </p:spPr>
        <p:style>
          <a:lnRef idx="0">
            <a:schemeClr val="accent1"/>
          </a:lnRef>
          <a:fillRef idx="3">
            <a:schemeClr val="accent1"/>
          </a:fillRef>
          <a:effectRef idx="3">
            <a:schemeClr val="accent1"/>
          </a:effectRef>
          <a:fontRef idx="minor">
            <a:schemeClr val="lt1"/>
          </a:fontRef>
        </p:style>
        <p:txBody>
          <a:bodyPr/>
          <a:lstStyle/>
          <a:p>
            <a:pPr algn="ctr">
              <a:defRPr/>
            </a:pPr>
            <a:r>
              <a:rPr kumimoji="0" lang="en-US" dirty="0"/>
              <a:t>Set Option and Select whom to dial out</a:t>
            </a:r>
          </a:p>
        </p:txBody>
      </p:sp>
      <p:sp>
        <p:nvSpPr>
          <p:cNvPr id="4" name="角丸四角形 3"/>
          <p:cNvSpPr/>
          <p:nvPr/>
        </p:nvSpPr>
        <p:spPr>
          <a:xfrm>
            <a:off x="4548555" y="2886622"/>
            <a:ext cx="3282191" cy="415358"/>
          </a:xfrm>
          <a:prstGeom prst="roundRect">
            <a:avLst>
              <a:gd name="adj" fmla="val 7919"/>
            </a:avLst>
          </a:prstGeom>
        </p:spPr>
        <p:style>
          <a:lnRef idx="0">
            <a:schemeClr val="accent1"/>
          </a:lnRef>
          <a:fillRef idx="3">
            <a:schemeClr val="accent1"/>
          </a:fillRef>
          <a:effectRef idx="3">
            <a:schemeClr val="accent1"/>
          </a:effectRef>
          <a:fontRef idx="minor">
            <a:schemeClr val="lt1"/>
          </a:fontRef>
        </p:style>
        <p:txBody>
          <a:bodyPr/>
          <a:lstStyle>
            <a:lvl1pPr>
              <a:defRPr kumimoji="1" sz="1400">
                <a:solidFill>
                  <a:schemeClr val="tx1"/>
                </a:solidFill>
                <a:latin typeface="Arial" charset="0"/>
                <a:ea typeface="ＭＳ Ｐゴシック" pitchFamily="50" charset="-128"/>
              </a:defRPr>
            </a:lvl1pPr>
            <a:lvl2pPr marL="742950" indent="-285750">
              <a:defRPr kumimoji="1" sz="1400">
                <a:solidFill>
                  <a:schemeClr val="tx1"/>
                </a:solidFill>
                <a:latin typeface="Arial" charset="0"/>
                <a:ea typeface="ＭＳ Ｐゴシック" pitchFamily="50" charset="-128"/>
              </a:defRPr>
            </a:lvl2pPr>
            <a:lvl3pPr marL="1143000" indent="-228600">
              <a:defRPr kumimoji="1" sz="1400">
                <a:solidFill>
                  <a:schemeClr val="tx1"/>
                </a:solidFill>
                <a:latin typeface="Arial" charset="0"/>
                <a:ea typeface="ＭＳ Ｐゴシック" pitchFamily="50" charset="-128"/>
              </a:defRPr>
            </a:lvl3pPr>
            <a:lvl4pPr marL="1600200" indent="-228600">
              <a:defRPr kumimoji="1" sz="1400">
                <a:solidFill>
                  <a:schemeClr val="tx1"/>
                </a:solidFill>
                <a:latin typeface="Arial" charset="0"/>
                <a:ea typeface="ＭＳ Ｐゴシック" pitchFamily="50" charset="-128"/>
              </a:defRPr>
            </a:lvl4pPr>
            <a:lvl5pPr marL="2057400" indent="-228600">
              <a:defRPr kumimoji="1" sz="1400">
                <a:solidFill>
                  <a:schemeClr val="tx1"/>
                </a:solidFill>
                <a:latin typeface="Arial" charset="0"/>
                <a:ea typeface="ＭＳ Ｐゴシック" pitchFamily="50" charset="-128"/>
              </a:defRPr>
            </a:lvl5pPr>
            <a:lvl6pPr marL="2514600" indent="-228600" fontAlgn="base">
              <a:spcBef>
                <a:spcPct val="0"/>
              </a:spcBef>
              <a:spcAft>
                <a:spcPct val="0"/>
              </a:spcAft>
              <a:defRPr kumimoji="1" sz="1400">
                <a:solidFill>
                  <a:schemeClr val="tx1"/>
                </a:solidFill>
                <a:latin typeface="Arial" charset="0"/>
                <a:ea typeface="ＭＳ Ｐゴシック" pitchFamily="50" charset="-128"/>
              </a:defRPr>
            </a:lvl6pPr>
            <a:lvl7pPr marL="2971800" indent="-228600" fontAlgn="base">
              <a:spcBef>
                <a:spcPct val="0"/>
              </a:spcBef>
              <a:spcAft>
                <a:spcPct val="0"/>
              </a:spcAft>
              <a:defRPr kumimoji="1" sz="1400">
                <a:solidFill>
                  <a:schemeClr val="tx1"/>
                </a:solidFill>
                <a:latin typeface="Arial" charset="0"/>
                <a:ea typeface="ＭＳ Ｐゴシック" pitchFamily="50" charset="-128"/>
              </a:defRPr>
            </a:lvl7pPr>
            <a:lvl8pPr marL="3429000" indent="-228600" fontAlgn="base">
              <a:spcBef>
                <a:spcPct val="0"/>
              </a:spcBef>
              <a:spcAft>
                <a:spcPct val="0"/>
              </a:spcAft>
              <a:defRPr kumimoji="1" sz="1400">
                <a:solidFill>
                  <a:schemeClr val="tx1"/>
                </a:solidFill>
                <a:latin typeface="Arial" charset="0"/>
                <a:ea typeface="ＭＳ Ｐゴシック" pitchFamily="50" charset="-128"/>
              </a:defRPr>
            </a:lvl8pPr>
            <a:lvl9pPr marL="3886200" indent="-228600" fontAlgn="base">
              <a:spcBef>
                <a:spcPct val="0"/>
              </a:spcBef>
              <a:spcAft>
                <a:spcPct val="0"/>
              </a:spcAft>
              <a:defRPr kumimoji="1" sz="1400">
                <a:solidFill>
                  <a:schemeClr val="tx1"/>
                </a:solidFill>
                <a:latin typeface="Arial" charset="0"/>
                <a:ea typeface="ＭＳ Ｐゴシック" pitchFamily="50" charset="-128"/>
              </a:defRPr>
            </a:lvl9pPr>
          </a:lstStyle>
          <a:p>
            <a:pPr algn="ctr">
              <a:defRPr/>
            </a:pPr>
            <a:r>
              <a:rPr kumimoji="0" lang="en-US" altLang="ja-JP" sz="1800" smtClean="0">
                <a:solidFill>
                  <a:srgbClr val="FFFFFF"/>
                </a:solidFill>
              </a:rPr>
              <a:t>Start </a:t>
            </a:r>
            <a:r>
              <a:rPr kumimoji="0" lang="en-US" altLang="ja-JP" sz="1800" b="1" smtClean="0">
                <a:solidFill>
                  <a:srgbClr val="FF5050"/>
                </a:solidFill>
              </a:rPr>
              <a:t>Ad-Hoc Mode</a:t>
            </a:r>
            <a:r>
              <a:rPr kumimoji="0" lang="en-US" altLang="ja-JP" sz="1800" smtClean="0">
                <a:solidFill>
                  <a:srgbClr val="FFFFFF"/>
                </a:solidFill>
              </a:rPr>
              <a:t> Conf.</a:t>
            </a:r>
          </a:p>
        </p:txBody>
      </p:sp>
      <p:sp>
        <p:nvSpPr>
          <p:cNvPr id="5" name="角丸四角形 4"/>
          <p:cNvSpPr/>
          <p:nvPr/>
        </p:nvSpPr>
        <p:spPr>
          <a:xfrm>
            <a:off x="496275" y="2886622"/>
            <a:ext cx="3282191" cy="415358"/>
          </a:xfrm>
          <a:prstGeom prst="roundRect">
            <a:avLst>
              <a:gd name="adj" fmla="val 7919"/>
            </a:avLst>
          </a:prstGeom>
        </p:spPr>
        <p:style>
          <a:lnRef idx="0">
            <a:schemeClr val="accent1"/>
          </a:lnRef>
          <a:fillRef idx="3">
            <a:schemeClr val="accent1"/>
          </a:fillRef>
          <a:effectRef idx="3">
            <a:schemeClr val="accent1"/>
          </a:effectRef>
          <a:fontRef idx="minor">
            <a:schemeClr val="lt1"/>
          </a:fontRef>
        </p:style>
        <p:txBody>
          <a:bodyPr/>
          <a:lstStyle>
            <a:lvl1pPr>
              <a:defRPr kumimoji="1" sz="1400">
                <a:solidFill>
                  <a:schemeClr val="tx1"/>
                </a:solidFill>
                <a:latin typeface="Arial" charset="0"/>
                <a:ea typeface="ＭＳ Ｐゴシック" pitchFamily="50" charset="-128"/>
              </a:defRPr>
            </a:lvl1pPr>
            <a:lvl2pPr marL="742950" indent="-285750">
              <a:defRPr kumimoji="1" sz="1400">
                <a:solidFill>
                  <a:schemeClr val="tx1"/>
                </a:solidFill>
                <a:latin typeface="Arial" charset="0"/>
                <a:ea typeface="ＭＳ Ｐゴシック" pitchFamily="50" charset="-128"/>
              </a:defRPr>
            </a:lvl2pPr>
            <a:lvl3pPr marL="1143000" indent="-228600">
              <a:defRPr kumimoji="1" sz="1400">
                <a:solidFill>
                  <a:schemeClr val="tx1"/>
                </a:solidFill>
                <a:latin typeface="Arial" charset="0"/>
                <a:ea typeface="ＭＳ Ｐゴシック" pitchFamily="50" charset="-128"/>
              </a:defRPr>
            </a:lvl3pPr>
            <a:lvl4pPr marL="1600200" indent="-228600">
              <a:defRPr kumimoji="1" sz="1400">
                <a:solidFill>
                  <a:schemeClr val="tx1"/>
                </a:solidFill>
                <a:latin typeface="Arial" charset="0"/>
                <a:ea typeface="ＭＳ Ｐゴシック" pitchFamily="50" charset="-128"/>
              </a:defRPr>
            </a:lvl4pPr>
            <a:lvl5pPr marL="2057400" indent="-228600">
              <a:defRPr kumimoji="1" sz="1400">
                <a:solidFill>
                  <a:schemeClr val="tx1"/>
                </a:solidFill>
                <a:latin typeface="Arial" charset="0"/>
                <a:ea typeface="ＭＳ Ｐゴシック" pitchFamily="50" charset="-128"/>
              </a:defRPr>
            </a:lvl5pPr>
            <a:lvl6pPr marL="2514600" indent="-228600" fontAlgn="base">
              <a:spcBef>
                <a:spcPct val="0"/>
              </a:spcBef>
              <a:spcAft>
                <a:spcPct val="0"/>
              </a:spcAft>
              <a:defRPr kumimoji="1" sz="1400">
                <a:solidFill>
                  <a:schemeClr val="tx1"/>
                </a:solidFill>
                <a:latin typeface="Arial" charset="0"/>
                <a:ea typeface="ＭＳ Ｐゴシック" pitchFamily="50" charset="-128"/>
              </a:defRPr>
            </a:lvl6pPr>
            <a:lvl7pPr marL="2971800" indent="-228600" fontAlgn="base">
              <a:spcBef>
                <a:spcPct val="0"/>
              </a:spcBef>
              <a:spcAft>
                <a:spcPct val="0"/>
              </a:spcAft>
              <a:defRPr kumimoji="1" sz="1400">
                <a:solidFill>
                  <a:schemeClr val="tx1"/>
                </a:solidFill>
                <a:latin typeface="Arial" charset="0"/>
                <a:ea typeface="ＭＳ Ｐゴシック" pitchFamily="50" charset="-128"/>
              </a:defRPr>
            </a:lvl7pPr>
            <a:lvl8pPr marL="3429000" indent="-228600" fontAlgn="base">
              <a:spcBef>
                <a:spcPct val="0"/>
              </a:spcBef>
              <a:spcAft>
                <a:spcPct val="0"/>
              </a:spcAft>
              <a:defRPr kumimoji="1" sz="1400">
                <a:solidFill>
                  <a:schemeClr val="tx1"/>
                </a:solidFill>
                <a:latin typeface="Arial" charset="0"/>
                <a:ea typeface="ＭＳ Ｐゴシック" pitchFamily="50" charset="-128"/>
              </a:defRPr>
            </a:lvl8pPr>
            <a:lvl9pPr marL="3886200" indent="-228600" fontAlgn="base">
              <a:spcBef>
                <a:spcPct val="0"/>
              </a:spcBef>
              <a:spcAft>
                <a:spcPct val="0"/>
              </a:spcAft>
              <a:defRPr kumimoji="1" sz="1400">
                <a:solidFill>
                  <a:schemeClr val="tx1"/>
                </a:solidFill>
                <a:latin typeface="Arial" charset="0"/>
                <a:ea typeface="ＭＳ Ｐゴシック" pitchFamily="50" charset="-128"/>
              </a:defRPr>
            </a:lvl9pPr>
          </a:lstStyle>
          <a:p>
            <a:pPr algn="ctr">
              <a:defRPr/>
            </a:pPr>
            <a:r>
              <a:rPr kumimoji="0" lang="en-US" altLang="ja-JP" sz="1800" dirty="0" smtClean="0">
                <a:solidFill>
                  <a:srgbClr val="FFFFFF"/>
                </a:solidFill>
              </a:rPr>
              <a:t>Start </a:t>
            </a:r>
            <a:r>
              <a:rPr kumimoji="0" lang="en-US" altLang="ja-JP" sz="1800" b="1" dirty="0" smtClean="0">
                <a:solidFill>
                  <a:srgbClr val="CCFFCC"/>
                </a:solidFill>
              </a:rPr>
              <a:t>Normal Mode</a:t>
            </a:r>
            <a:r>
              <a:rPr kumimoji="0" lang="en-US" altLang="ja-JP" sz="1800" dirty="0" smtClean="0">
                <a:solidFill>
                  <a:srgbClr val="FFFFFF"/>
                </a:solidFill>
              </a:rPr>
              <a:t> Conf.</a:t>
            </a:r>
          </a:p>
        </p:txBody>
      </p:sp>
      <p:sp>
        <p:nvSpPr>
          <p:cNvPr id="6" name="角丸四角形 5"/>
          <p:cNvSpPr/>
          <p:nvPr/>
        </p:nvSpPr>
        <p:spPr>
          <a:xfrm>
            <a:off x="451610" y="3918840"/>
            <a:ext cx="3339340" cy="2278785"/>
          </a:xfrm>
          <a:prstGeom prst="roundRect">
            <a:avLst>
              <a:gd name="adj" fmla="val 7919"/>
            </a:avLst>
          </a:prstGeom>
        </p:spPr>
        <p:style>
          <a:lnRef idx="0">
            <a:schemeClr val="accent1"/>
          </a:lnRef>
          <a:fillRef idx="3">
            <a:schemeClr val="accent1"/>
          </a:fillRef>
          <a:effectRef idx="3">
            <a:schemeClr val="accent1"/>
          </a:effectRef>
          <a:fontRef idx="minor">
            <a:schemeClr val="lt1"/>
          </a:fontRef>
        </p:style>
        <p:txBody>
          <a:bodyPr/>
          <a:lstStyle>
            <a:lvl1pPr>
              <a:defRPr kumimoji="1" sz="1400">
                <a:solidFill>
                  <a:schemeClr val="tx1"/>
                </a:solidFill>
                <a:latin typeface="Arial" charset="0"/>
                <a:ea typeface="ＭＳ Ｐゴシック" pitchFamily="50" charset="-128"/>
              </a:defRPr>
            </a:lvl1pPr>
            <a:lvl2pPr marL="742950" indent="-285750">
              <a:defRPr kumimoji="1" sz="1400">
                <a:solidFill>
                  <a:schemeClr val="tx1"/>
                </a:solidFill>
                <a:latin typeface="Arial" charset="0"/>
                <a:ea typeface="ＭＳ Ｐゴシック" pitchFamily="50" charset="-128"/>
              </a:defRPr>
            </a:lvl2pPr>
            <a:lvl3pPr marL="1143000" indent="-228600">
              <a:defRPr kumimoji="1" sz="1400">
                <a:solidFill>
                  <a:schemeClr val="tx1"/>
                </a:solidFill>
                <a:latin typeface="Arial" charset="0"/>
                <a:ea typeface="ＭＳ Ｐゴシック" pitchFamily="50" charset="-128"/>
              </a:defRPr>
            </a:lvl3pPr>
            <a:lvl4pPr marL="1600200" indent="-228600">
              <a:defRPr kumimoji="1" sz="1400">
                <a:solidFill>
                  <a:schemeClr val="tx1"/>
                </a:solidFill>
                <a:latin typeface="Arial" charset="0"/>
                <a:ea typeface="ＭＳ Ｐゴシック" pitchFamily="50" charset="-128"/>
              </a:defRPr>
            </a:lvl4pPr>
            <a:lvl5pPr marL="2057400" indent="-228600">
              <a:defRPr kumimoji="1" sz="1400">
                <a:solidFill>
                  <a:schemeClr val="tx1"/>
                </a:solidFill>
                <a:latin typeface="Arial" charset="0"/>
                <a:ea typeface="ＭＳ Ｐゴシック" pitchFamily="50" charset="-128"/>
              </a:defRPr>
            </a:lvl5pPr>
            <a:lvl6pPr marL="2514600" indent="-228600" fontAlgn="base">
              <a:spcBef>
                <a:spcPct val="0"/>
              </a:spcBef>
              <a:spcAft>
                <a:spcPct val="0"/>
              </a:spcAft>
              <a:defRPr kumimoji="1" sz="1400">
                <a:solidFill>
                  <a:schemeClr val="tx1"/>
                </a:solidFill>
                <a:latin typeface="Arial" charset="0"/>
                <a:ea typeface="ＭＳ Ｐゴシック" pitchFamily="50" charset="-128"/>
              </a:defRPr>
            </a:lvl6pPr>
            <a:lvl7pPr marL="2971800" indent="-228600" fontAlgn="base">
              <a:spcBef>
                <a:spcPct val="0"/>
              </a:spcBef>
              <a:spcAft>
                <a:spcPct val="0"/>
              </a:spcAft>
              <a:defRPr kumimoji="1" sz="1400">
                <a:solidFill>
                  <a:schemeClr val="tx1"/>
                </a:solidFill>
                <a:latin typeface="Arial" charset="0"/>
                <a:ea typeface="ＭＳ Ｐゴシック" pitchFamily="50" charset="-128"/>
              </a:defRPr>
            </a:lvl7pPr>
            <a:lvl8pPr marL="3429000" indent="-228600" fontAlgn="base">
              <a:spcBef>
                <a:spcPct val="0"/>
              </a:spcBef>
              <a:spcAft>
                <a:spcPct val="0"/>
              </a:spcAft>
              <a:defRPr kumimoji="1" sz="1400">
                <a:solidFill>
                  <a:schemeClr val="tx1"/>
                </a:solidFill>
                <a:latin typeface="Arial" charset="0"/>
                <a:ea typeface="ＭＳ Ｐゴシック" pitchFamily="50" charset="-128"/>
              </a:defRPr>
            </a:lvl8pPr>
            <a:lvl9pPr marL="3886200" indent="-228600" fontAlgn="base">
              <a:spcBef>
                <a:spcPct val="0"/>
              </a:spcBef>
              <a:spcAft>
                <a:spcPct val="0"/>
              </a:spcAft>
              <a:defRPr kumimoji="1" sz="1400">
                <a:solidFill>
                  <a:schemeClr val="tx1"/>
                </a:solidFill>
                <a:latin typeface="Arial" charset="0"/>
                <a:ea typeface="ＭＳ Ｐゴシック" pitchFamily="50" charset="-128"/>
              </a:defRPr>
            </a:lvl9pPr>
          </a:lstStyle>
          <a:p>
            <a:pPr>
              <a:defRPr/>
            </a:pPr>
            <a:r>
              <a:rPr kumimoji="0" lang="en-US" altLang="ja-JP" sz="1800" dirty="0" smtClean="0">
                <a:solidFill>
                  <a:srgbClr val="FFFFFF"/>
                </a:solidFill>
              </a:rPr>
              <a:t>Available Operation</a:t>
            </a:r>
          </a:p>
          <a:p>
            <a:pPr marL="285750" indent="-285750">
              <a:buFont typeface="Wingdings" panose="05000000000000000000" pitchFamily="2" charset="2"/>
              <a:buChar char="l"/>
              <a:defRPr/>
            </a:pPr>
            <a:endParaRPr kumimoji="0" lang="en-US" altLang="ja-JP" dirty="0" smtClean="0">
              <a:solidFill>
                <a:srgbClr val="FFFFFF"/>
              </a:solidFill>
            </a:endParaRPr>
          </a:p>
          <a:p>
            <a:pPr marL="285750" indent="-285750">
              <a:buFont typeface="Wingdings" panose="05000000000000000000" pitchFamily="2" charset="2"/>
              <a:buChar char="l"/>
              <a:defRPr/>
            </a:pPr>
            <a:r>
              <a:rPr kumimoji="0" lang="en-US" altLang="ja-JP" dirty="0" smtClean="0">
                <a:solidFill>
                  <a:srgbClr val="FFFFFF"/>
                </a:solidFill>
              </a:rPr>
              <a:t>Dial Out / Dial In</a:t>
            </a:r>
          </a:p>
          <a:p>
            <a:pPr marL="285750" indent="-285750">
              <a:buFont typeface="Wingdings" panose="05000000000000000000" pitchFamily="2" charset="2"/>
              <a:buChar char="l"/>
              <a:defRPr/>
            </a:pPr>
            <a:r>
              <a:rPr kumimoji="0" lang="en-US" altLang="ja-JP" dirty="0" smtClean="0">
                <a:solidFill>
                  <a:srgbClr val="FFFFFF"/>
                </a:solidFill>
              </a:rPr>
              <a:t>Change Displaying position</a:t>
            </a:r>
          </a:p>
          <a:p>
            <a:pPr marL="285750" indent="-285750">
              <a:buFont typeface="Wingdings" panose="05000000000000000000" pitchFamily="2" charset="2"/>
              <a:buChar char="l"/>
              <a:defRPr/>
            </a:pPr>
            <a:r>
              <a:rPr kumimoji="0" lang="en-US" altLang="ja-JP" dirty="0" smtClean="0">
                <a:solidFill>
                  <a:srgbClr val="FFFFFF"/>
                </a:solidFill>
              </a:rPr>
              <a:t>Mute/Un-mute</a:t>
            </a:r>
          </a:p>
          <a:p>
            <a:pPr marL="285750" indent="-285750">
              <a:buFont typeface="Wingdings" panose="05000000000000000000" pitchFamily="2" charset="2"/>
              <a:buChar char="l"/>
              <a:defRPr/>
            </a:pPr>
            <a:r>
              <a:rPr kumimoji="0" lang="en-US" altLang="ja-JP" dirty="0" smtClean="0">
                <a:solidFill>
                  <a:srgbClr val="FFFFFF"/>
                </a:solidFill>
              </a:rPr>
              <a:t>Site Name Display </a:t>
            </a:r>
          </a:p>
          <a:p>
            <a:pPr marL="285750" indent="-285750">
              <a:buFont typeface="Wingdings" panose="05000000000000000000" pitchFamily="2" charset="2"/>
              <a:buChar char="l"/>
              <a:defRPr/>
            </a:pPr>
            <a:r>
              <a:rPr kumimoji="0" lang="en-US" altLang="ja-JP" dirty="0" smtClean="0">
                <a:solidFill>
                  <a:srgbClr val="FFFFFF"/>
                </a:solidFill>
              </a:rPr>
              <a:t>Change Screen Layout</a:t>
            </a:r>
          </a:p>
          <a:p>
            <a:pPr marL="285750" indent="-285750">
              <a:buFont typeface="Wingdings" panose="05000000000000000000" pitchFamily="2" charset="2"/>
              <a:buChar char="l"/>
              <a:defRPr/>
            </a:pPr>
            <a:r>
              <a:rPr kumimoji="0" lang="en-US" altLang="ja-JP" dirty="0" smtClean="0">
                <a:solidFill>
                  <a:srgbClr val="FFFFFF"/>
                </a:solidFill>
              </a:rPr>
              <a:t>Terminate Conference</a:t>
            </a:r>
            <a:r>
              <a:rPr kumimoji="0" lang="en-US" altLang="ja-JP" sz="1600" dirty="0" smtClean="0">
                <a:solidFill>
                  <a:srgbClr val="FFFFFF"/>
                </a:solidFill>
              </a:rPr>
              <a:t>  </a:t>
            </a:r>
          </a:p>
        </p:txBody>
      </p:sp>
      <p:sp>
        <p:nvSpPr>
          <p:cNvPr id="7" name="角丸四角形 6"/>
          <p:cNvSpPr/>
          <p:nvPr/>
        </p:nvSpPr>
        <p:spPr>
          <a:xfrm>
            <a:off x="4419600" y="3930080"/>
            <a:ext cx="3505200" cy="1335505"/>
          </a:xfrm>
          <a:prstGeom prst="roundRect">
            <a:avLst>
              <a:gd name="adj" fmla="val 7919"/>
            </a:avLst>
          </a:prstGeom>
        </p:spPr>
        <p:style>
          <a:lnRef idx="0">
            <a:schemeClr val="accent1"/>
          </a:lnRef>
          <a:fillRef idx="3">
            <a:schemeClr val="accent1"/>
          </a:fillRef>
          <a:effectRef idx="3">
            <a:schemeClr val="accent1"/>
          </a:effectRef>
          <a:fontRef idx="minor">
            <a:schemeClr val="lt1"/>
          </a:fontRef>
        </p:style>
        <p:txBody>
          <a:bodyPr/>
          <a:lstStyle>
            <a:lvl1pPr>
              <a:defRPr kumimoji="1" sz="1400">
                <a:solidFill>
                  <a:schemeClr val="tx1"/>
                </a:solidFill>
                <a:latin typeface="Arial" charset="0"/>
                <a:ea typeface="ＭＳ Ｐゴシック" pitchFamily="50" charset="-128"/>
              </a:defRPr>
            </a:lvl1pPr>
            <a:lvl2pPr marL="742950" indent="-285750">
              <a:defRPr kumimoji="1" sz="1400">
                <a:solidFill>
                  <a:schemeClr val="tx1"/>
                </a:solidFill>
                <a:latin typeface="Arial" charset="0"/>
                <a:ea typeface="ＭＳ Ｐゴシック" pitchFamily="50" charset="-128"/>
              </a:defRPr>
            </a:lvl2pPr>
            <a:lvl3pPr marL="1143000" indent="-228600">
              <a:defRPr kumimoji="1" sz="1400">
                <a:solidFill>
                  <a:schemeClr val="tx1"/>
                </a:solidFill>
                <a:latin typeface="Arial" charset="0"/>
                <a:ea typeface="ＭＳ Ｐゴシック" pitchFamily="50" charset="-128"/>
              </a:defRPr>
            </a:lvl3pPr>
            <a:lvl4pPr marL="1600200" indent="-228600">
              <a:defRPr kumimoji="1" sz="1400">
                <a:solidFill>
                  <a:schemeClr val="tx1"/>
                </a:solidFill>
                <a:latin typeface="Arial" charset="0"/>
                <a:ea typeface="ＭＳ Ｐゴシック" pitchFamily="50" charset="-128"/>
              </a:defRPr>
            </a:lvl4pPr>
            <a:lvl5pPr marL="2057400" indent="-228600">
              <a:defRPr kumimoji="1" sz="1400">
                <a:solidFill>
                  <a:schemeClr val="tx1"/>
                </a:solidFill>
                <a:latin typeface="Arial" charset="0"/>
                <a:ea typeface="ＭＳ Ｐゴシック" pitchFamily="50" charset="-128"/>
              </a:defRPr>
            </a:lvl5pPr>
            <a:lvl6pPr marL="2514600" indent="-228600" fontAlgn="base">
              <a:spcBef>
                <a:spcPct val="0"/>
              </a:spcBef>
              <a:spcAft>
                <a:spcPct val="0"/>
              </a:spcAft>
              <a:defRPr kumimoji="1" sz="1400">
                <a:solidFill>
                  <a:schemeClr val="tx1"/>
                </a:solidFill>
                <a:latin typeface="Arial" charset="0"/>
                <a:ea typeface="ＭＳ Ｐゴシック" pitchFamily="50" charset="-128"/>
              </a:defRPr>
            </a:lvl6pPr>
            <a:lvl7pPr marL="2971800" indent="-228600" fontAlgn="base">
              <a:spcBef>
                <a:spcPct val="0"/>
              </a:spcBef>
              <a:spcAft>
                <a:spcPct val="0"/>
              </a:spcAft>
              <a:defRPr kumimoji="1" sz="1400">
                <a:solidFill>
                  <a:schemeClr val="tx1"/>
                </a:solidFill>
                <a:latin typeface="Arial" charset="0"/>
                <a:ea typeface="ＭＳ Ｐゴシック" pitchFamily="50" charset="-128"/>
              </a:defRPr>
            </a:lvl7pPr>
            <a:lvl8pPr marL="3429000" indent="-228600" fontAlgn="base">
              <a:spcBef>
                <a:spcPct val="0"/>
              </a:spcBef>
              <a:spcAft>
                <a:spcPct val="0"/>
              </a:spcAft>
              <a:defRPr kumimoji="1" sz="1400">
                <a:solidFill>
                  <a:schemeClr val="tx1"/>
                </a:solidFill>
                <a:latin typeface="Arial" charset="0"/>
                <a:ea typeface="ＭＳ Ｐゴシック" pitchFamily="50" charset="-128"/>
              </a:defRPr>
            </a:lvl8pPr>
            <a:lvl9pPr marL="3886200" indent="-228600" fontAlgn="base">
              <a:spcBef>
                <a:spcPct val="0"/>
              </a:spcBef>
              <a:spcAft>
                <a:spcPct val="0"/>
              </a:spcAft>
              <a:defRPr kumimoji="1" sz="1400">
                <a:solidFill>
                  <a:schemeClr val="tx1"/>
                </a:solidFill>
                <a:latin typeface="Arial" charset="0"/>
                <a:ea typeface="ＭＳ Ｐゴシック" pitchFamily="50" charset="-128"/>
              </a:defRPr>
            </a:lvl9pPr>
          </a:lstStyle>
          <a:p>
            <a:pPr>
              <a:defRPr/>
            </a:pPr>
            <a:r>
              <a:rPr kumimoji="0" lang="en-US" altLang="ja-JP" sz="1800" dirty="0" smtClean="0">
                <a:solidFill>
                  <a:srgbClr val="FFFFFF"/>
                </a:solidFill>
              </a:rPr>
              <a:t>Available Operation</a:t>
            </a:r>
          </a:p>
          <a:p>
            <a:pPr marL="285750" indent="-285750">
              <a:buFont typeface="Wingdings" panose="05000000000000000000" pitchFamily="2" charset="2"/>
              <a:buChar char="l"/>
              <a:defRPr/>
            </a:pPr>
            <a:endParaRPr kumimoji="0" lang="en-US" altLang="ja-JP" dirty="0" smtClean="0">
              <a:solidFill>
                <a:srgbClr val="FFFFFF"/>
              </a:solidFill>
            </a:endParaRPr>
          </a:p>
          <a:p>
            <a:pPr marL="285750" indent="-285750">
              <a:buFont typeface="Wingdings" panose="05000000000000000000" pitchFamily="2" charset="2"/>
              <a:buChar char="l"/>
              <a:defRPr/>
            </a:pPr>
            <a:r>
              <a:rPr kumimoji="0" lang="en-US" altLang="ja-JP" dirty="0" smtClean="0">
                <a:solidFill>
                  <a:srgbClr val="FFFFFF"/>
                </a:solidFill>
              </a:rPr>
              <a:t>Dial Out / Dial In</a:t>
            </a:r>
          </a:p>
          <a:p>
            <a:pPr marL="285750" indent="-285750">
              <a:buFont typeface="Wingdings" panose="05000000000000000000" pitchFamily="2" charset="2"/>
              <a:buChar char="l"/>
              <a:defRPr/>
            </a:pPr>
            <a:r>
              <a:rPr kumimoji="0" lang="en-US" altLang="ja-JP" dirty="0" smtClean="0">
                <a:solidFill>
                  <a:srgbClr val="FFFFFF"/>
                </a:solidFill>
              </a:rPr>
              <a:t>Site Name Display</a:t>
            </a:r>
          </a:p>
          <a:p>
            <a:pPr marL="285750" indent="-285750">
              <a:buFont typeface="Wingdings" panose="05000000000000000000" pitchFamily="2" charset="2"/>
              <a:buChar char="l"/>
              <a:defRPr/>
            </a:pPr>
            <a:r>
              <a:rPr kumimoji="0" lang="en-US" altLang="ja-JP" dirty="0" smtClean="0">
                <a:solidFill>
                  <a:srgbClr val="FFFFFF"/>
                </a:solidFill>
              </a:rPr>
              <a:t>Terminate Conference</a:t>
            </a:r>
            <a:r>
              <a:rPr kumimoji="0" lang="en-US" altLang="ja-JP" sz="1600" dirty="0" smtClean="0">
                <a:solidFill>
                  <a:srgbClr val="FFFFFF"/>
                </a:solidFill>
              </a:rPr>
              <a:t>  </a:t>
            </a:r>
          </a:p>
        </p:txBody>
      </p:sp>
      <p:sp>
        <p:nvSpPr>
          <p:cNvPr id="9" name="角丸四角形 8"/>
          <p:cNvSpPr/>
          <p:nvPr/>
        </p:nvSpPr>
        <p:spPr>
          <a:xfrm>
            <a:off x="2946862" y="1064835"/>
            <a:ext cx="2621307" cy="415358"/>
          </a:xfrm>
          <a:prstGeom prst="roundRect">
            <a:avLst>
              <a:gd name="adj" fmla="val 7919"/>
            </a:avLst>
          </a:prstGeom>
        </p:spPr>
        <p:style>
          <a:lnRef idx="0">
            <a:schemeClr val="accent1"/>
          </a:lnRef>
          <a:fillRef idx="3">
            <a:schemeClr val="accent1"/>
          </a:fillRef>
          <a:effectRef idx="3">
            <a:schemeClr val="accent1"/>
          </a:effectRef>
          <a:fontRef idx="minor">
            <a:schemeClr val="lt1"/>
          </a:fontRef>
        </p:style>
        <p:txBody>
          <a:bodyPr/>
          <a:lstStyle>
            <a:lvl1pPr>
              <a:defRPr kumimoji="1" sz="1400">
                <a:solidFill>
                  <a:schemeClr val="tx1"/>
                </a:solidFill>
                <a:latin typeface="Arial" charset="0"/>
                <a:ea typeface="ＭＳ Ｐゴシック" pitchFamily="50" charset="-128"/>
              </a:defRPr>
            </a:lvl1pPr>
            <a:lvl2pPr marL="742950" indent="-285750">
              <a:defRPr kumimoji="1" sz="1400">
                <a:solidFill>
                  <a:schemeClr val="tx1"/>
                </a:solidFill>
                <a:latin typeface="Arial" charset="0"/>
                <a:ea typeface="ＭＳ Ｐゴシック" pitchFamily="50" charset="-128"/>
              </a:defRPr>
            </a:lvl2pPr>
            <a:lvl3pPr marL="1143000" indent="-228600">
              <a:defRPr kumimoji="1" sz="1400">
                <a:solidFill>
                  <a:schemeClr val="tx1"/>
                </a:solidFill>
                <a:latin typeface="Arial" charset="0"/>
                <a:ea typeface="ＭＳ Ｐゴシック" pitchFamily="50" charset="-128"/>
              </a:defRPr>
            </a:lvl3pPr>
            <a:lvl4pPr marL="1600200" indent="-228600">
              <a:defRPr kumimoji="1" sz="1400">
                <a:solidFill>
                  <a:schemeClr val="tx1"/>
                </a:solidFill>
                <a:latin typeface="Arial" charset="0"/>
                <a:ea typeface="ＭＳ Ｐゴシック" pitchFamily="50" charset="-128"/>
              </a:defRPr>
            </a:lvl4pPr>
            <a:lvl5pPr marL="2057400" indent="-228600">
              <a:defRPr kumimoji="1" sz="1400">
                <a:solidFill>
                  <a:schemeClr val="tx1"/>
                </a:solidFill>
                <a:latin typeface="Arial" charset="0"/>
                <a:ea typeface="ＭＳ Ｐゴシック" pitchFamily="50" charset="-128"/>
              </a:defRPr>
            </a:lvl5pPr>
            <a:lvl6pPr marL="2514600" indent="-228600" fontAlgn="base">
              <a:spcBef>
                <a:spcPct val="0"/>
              </a:spcBef>
              <a:spcAft>
                <a:spcPct val="0"/>
              </a:spcAft>
              <a:defRPr kumimoji="1" sz="1400">
                <a:solidFill>
                  <a:schemeClr val="tx1"/>
                </a:solidFill>
                <a:latin typeface="Arial" charset="0"/>
                <a:ea typeface="ＭＳ Ｐゴシック" pitchFamily="50" charset="-128"/>
              </a:defRPr>
            </a:lvl6pPr>
            <a:lvl7pPr marL="2971800" indent="-228600" fontAlgn="base">
              <a:spcBef>
                <a:spcPct val="0"/>
              </a:spcBef>
              <a:spcAft>
                <a:spcPct val="0"/>
              </a:spcAft>
              <a:defRPr kumimoji="1" sz="1400">
                <a:solidFill>
                  <a:schemeClr val="tx1"/>
                </a:solidFill>
                <a:latin typeface="Arial" charset="0"/>
                <a:ea typeface="ＭＳ Ｐゴシック" pitchFamily="50" charset="-128"/>
              </a:defRPr>
            </a:lvl7pPr>
            <a:lvl8pPr marL="3429000" indent="-228600" fontAlgn="base">
              <a:spcBef>
                <a:spcPct val="0"/>
              </a:spcBef>
              <a:spcAft>
                <a:spcPct val="0"/>
              </a:spcAft>
              <a:defRPr kumimoji="1" sz="1400">
                <a:solidFill>
                  <a:schemeClr val="tx1"/>
                </a:solidFill>
                <a:latin typeface="Arial" charset="0"/>
                <a:ea typeface="ＭＳ Ｐゴシック" pitchFamily="50" charset="-128"/>
              </a:defRPr>
            </a:lvl8pPr>
            <a:lvl9pPr marL="3886200" indent="-228600" fontAlgn="base">
              <a:spcBef>
                <a:spcPct val="0"/>
              </a:spcBef>
              <a:spcAft>
                <a:spcPct val="0"/>
              </a:spcAft>
              <a:defRPr kumimoji="1" sz="1400">
                <a:solidFill>
                  <a:schemeClr val="tx1"/>
                </a:solidFill>
                <a:latin typeface="Arial" charset="0"/>
                <a:ea typeface="ＭＳ Ｐゴシック" pitchFamily="50" charset="-128"/>
              </a:defRPr>
            </a:lvl9pPr>
          </a:lstStyle>
          <a:p>
            <a:pPr algn="ctr">
              <a:defRPr/>
            </a:pPr>
            <a:r>
              <a:rPr kumimoji="0" lang="en-US" altLang="ja-JP" sz="1800" b="1" smtClean="0">
                <a:solidFill>
                  <a:srgbClr val="FFFF00"/>
                </a:solidFill>
              </a:rPr>
              <a:t>Start</a:t>
            </a:r>
          </a:p>
        </p:txBody>
      </p:sp>
      <p:cxnSp>
        <p:nvCxnSpPr>
          <p:cNvPr id="10" name="直線矢印コネクタ 9"/>
          <p:cNvCxnSpPr/>
          <p:nvPr/>
        </p:nvCxnSpPr>
        <p:spPr>
          <a:xfrm>
            <a:off x="4191000" y="1514098"/>
            <a:ext cx="0" cy="3889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直線矢印コネクタ 10"/>
          <p:cNvCxnSpPr/>
          <p:nvPr/>
        </p:nvCxnSpPr>
        <p:spPr>
          <a:xfrm>
            <a:off x="2133600" y="2360235"/>
            <a:ext cx="3770" cy="5263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直線矢印コネクタ 11"/>
          <p:cNvCxnSpPr/>
          <p:nvPr/>
        </p:nvCxnSpPr>
        <p:spPr>
          <a:xfrm>
            <a:off x="6172200" y="2360235"/>
            <a:ext cx="0" cy="5263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直線矢印コネクタ 12"/>
          <p:cNvCxnSpPr/>
          <p:nvPr/>
        </p:nvCxnSpPr>
        <p:spPr>
          <a:xfrm flipH="1">
            <a:off x="2133600" y="3301980"/>
            <a:ext cx="3770" cy="6168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直線矢印コネクタ 13"/>
          <p:cNvCxnSpPr/>
          <p:nvPr/>
        </p:nvCxnSpPr>
        <p:spPr>
          <a:xfrm>
            <a:off x="6172200" y="3301980"/>
            <a:ext cx="0" cy="6168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カギ線コネクタ 14"/>
          <p:cNvCxnSpPr/>
          <p:nvPr/>
        </p:nvCxnSpPr>
        <p:spPr>
          <a:xfrm flipH="1" flipV="1">
            <a:off x="5562600" y="1293435"/>
            <a:ext cx="2355850" cy="2933700"/>
          </a:xfrm>
          <a:prstGeom prst="bentConnector4">
            <a:avLst>
              <a:gd name="adj1" fmla="val -29596"/>
              <a:gd name="adj2" fmla="val 99942"/>
            </a:avLst>
          </a:prstGeom>
          <a:ln>
            <a:tailEnd type="arrow"/>
          </a:ln>
        </p:spPr>
        <p:style>
          <a:lnRef idx="2">
            <a:schemeClr val="dk1"/>
          </a:lnRef>
          <a:fillRef idx="0">
            <a:schemeClr val="dk1"/>
          </a:fillRef>
          <a:effectRef idx="1">
            <a:schemeClr val="dk1"/>
          </a:effectRef>
          <a:fontRef idx="minor">
            <a:schemeClr val="tx1"/>
          </a:fontRef>
        </p:style>
      </p:cxnSp>
      <p:cxnSp>
        <p:nvCxnSpPr>
          <p:cNvPr id="16" name="AutoShape 28"/>
          <p:cNvCxnSpPr>
            <a:cxnSpLocks noChangeShapeType="1"/>
          </p:cNvCxnSpPr>
          <p:nvPr/>
        </p:nvCxnSpPr>
        <p:spPr bwMode="auto">
          <a:xfrm flipV="1">
            <a:off x="3790950" y="5941635"/>
            <a:ext cx="4819650" cy="22225"/>
          </a:xfrm>
          <a:prstGeom prst="straightConnector1">
            <a:avLst/>
          </a:prstGeom>
          <a:noFill/>
          <a:ln w="12700">
            <a:solidFill>
              <a:schemeClr val="tx1"/>
            </a:solidFill>
            <a:round/>
            <a:headEnd/>
            <a:tailEnd/>
          </a:ln>
          <a:effectLst>
            <a:prstShdw prst="shdw17" dist="17961" dir="2700000">
              <a:schemeClr val="tx1">
                <a:gamma/>
                <a:shade val="60000"/>
                <a:invGamma/>
              </a:schemeClr>
            </a:prstShdw>
          </a:effectLst>
          <a:extLst/>
        </p:spPr>
      </p:cxnSp>
      <p:cxnSp>
        <p:nvCxnSpPr>
          <p:cNvPr id="17" name="AutoShape 29"/>
          <p:cNvCxnSpPr>
            <a:cxnSpLocks noChangeShapeType="1"/>
          </p:cNvCxnSpPr>
          <p:nvPr/>
        </p:nvCxnSpPr>
        <p:spPr bwMode="auto">
          <a:xfrm flipV="1">
            <a:off x="8610600" y="4265235"/>
            <a:ext cx="0" cy="1676400"/>
          </a:xfrm>
          <a:prstGeom prst="straightConnector1">
            <a:avLst/>
          </a:prstGeom>
          <a:noFill/>
          <a:ln w="12700">
            <a:solidFill>
              <a:schemeClr val="tx1"/>
            </a:solidFill>
            <a:round/>
            <a:headEnd/>
            <a:tailEnd/>
          </a:ln>
          <a:effectLst>
            <a:prstShdw prst="shdw17" dist="17961" dir="2700000">
              <a:schemeClr val="tx1">
                <a:gamma/>
                <a:shade val="60000"/>
                <a:invGamma/>
              </a:schemeClr>
            </a:prstShdw>
          </a:effectLst>
          <a:extLst/>
        </p:spPr>
      </p:cxnSp>
      <p:sp>
        <p:nvSpPr>
          <p:cNvPr id="19"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Operation Flow</a:t>
            </a:r>
            <a:endParaRPr lang="de-DE" altLang="ja-JP" sz="9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Contents of Operation</a:t>
            </a:r>
            <a:endParaRPr lang="de-DE" altLang="ja-JP" sz="900" kern="0" dirty="0" smtClean="0">
              <a:latin typeface="Arial Black" panose="020B0A04020102020204" pitchFamily="34" charset="0"/>
            </a:endParaRPr>
          </a:p>
        </p:txBody>
      </p:sp>
      <p:sp>
        <p:nvSpPr>
          <p:cNvPr id="4" name="角丸四角形 3"/>
          <p:cNvSpPr/>
          <p:nvPr/>
        </p:nvSpPr>
        <p:spPr>
          <a:xfrm>
            <a:off x="381000" y="1143000"/>
            <a:ext cx="1219200"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Login</a:t>
            </a:r>
          </a:p>
        </p:txBody>
      </p:sp>
      <p:sp>
        <p:nvSpPr>
          <p:cNvPr id="5" name="下矢印 4"/>
          <p:cNvSpPr/>
          <p:nvPr/>
        </p:nvSpPr>
        <p:spPr>
          <a:xfrm rot="16200000">
            <a:off x="1765300" y="1331913"/>
            <a:ext cx="574675" cy="466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2000" dirty="0"/>
          </a:p>
        </p:txBody>
      </p:sp>
      <p:sp>
        <p:nvSpPr>
          <p:cNvPr id="6" name="角丸四角形 5"/>
          <p:cNvSpPr/>
          <p:nvPr/>
        </p:nvSpPr>
        <p:spPr>
          <a:xfrm>
            <a:off x="4833938" y="1219200"/>
            <a:ext cx="1600200"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Basic</a:t>
            </a:r>
          </a:p>
          <a:p>
            <a:pPr algn="ctr">
              <a:defRPr/>
            </a:pPr>
            <a:r>
              <a:rPr kumimoji="0" lang="en-US" sz="2000" dirty="0"/>
              <a:t>Settings</a:t>
            </a:r>
          </a:p>
        </p:txBody>
      </p:sp>
      <p:sp>
        <p:nvSpPr>
          <p:cNvPr id="7" name="角丸四角形 6"/>
          <p:cNvSpPr/>
          <p:nvPr/>
        </p:nvSpPr>
        <p:spPr>
          <a:xfrm>
            <a:off x="7301648" y="1219200"/>
            <a:ext cx="1600200"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Profile</a:t>
            </a:r>
          </a:p>
          <a:p>
            <a:pPr algn="ctr">
              <a:defRPr/>
            </a:pPr>
            <a:r>
              <a:rPr kumimoji="0" lang="en-US" sz="2000" dirty="0"/>
              <a:t>Settings</a:t>
            </a:r>
          </a:p>
        </p:txBody>
      </p:sp>
      <p:sp>
        <p:nvSpPr>
          <p:cNvPr id="9" name="下矢印 8"/>
          <p:cNvSpPr/>
          <p:nvPr/>
        </p:nvSpPr>
        <p:spPr>
          <a:xfrm rot="16200000">
            <a:off x="6599238" y="1408113"/>
            <a:ext cx="574675" cy="466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2000" dirty="0"/>
          </a:p>
        </p:txBody>
      </p:sp>
      <p:sp>
        <p:nvSpPr>
          <p:cNvPr id="10" name="Text Box 2"/>
          <p:cNvSpPr txBox="1">
            <a:spLocks noChangeArrowheads="1"/>
          </p:cNvSpPr>
          <p:nvPr/>
        </p:nvSpPr>
        <p:spPr bwMode="auto">
          <a:xfrm>
            <a:off x="381000" y="2586885"/>
            <a:ext cx="8340969" cy="349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lnSpc>
                <a:spcPct val="140000"/>
              </a:lnSpc>
              <a:spcBef>
                <a:spcPct val="0"/>
              </a:spcBef>
              <a:buClrTx/>
              <a:buSzTx/>
              <a:buFont typeface="Wingdings" pitchFamily="2" charset="2"/>
              <a:buChar char="q"/>
            </a:pPr>
            <a:r>
              <a:rPr lang="en-US" altLang="ja-JP" sz="1600" b="1" dirty="0">
                <a:solidFill>
                  <a:srgbClr val="0000FF"/>
                </a:solidFill>
                <a:ea typeface="HGP創英角ｺﾞｼｯｸUB" pitchFamily="50" charset="-128"/>
              </a:rPr>
              <a:t>Login</a:t>
            </a:r>
          </a:p>
          <a:p>
            <a:pPr lvl="1" eaLnBrk="1" hangingPunct="1">
              <a:lnSpc>
                <a:spcPct val="140000"/>
              </a:lnSpc>
              <a:spcBef>
                <a:spcPct val="0"/>
              </a:spcBef>
              <a:buClrTx/>
              <a:buSzTx/>
              <a:buFont typeface="Wingdings" pitchFamily="2" charset="2"/>
              <a:buChar char="ü"/>
            </a:pPr>
            <a:r>
              <a:rPr lang="en-US" altLang="ja-JP" sz="1600" b="1" dirty="0">
                <a:ea typeface="HGP創英角ｺﾞｼｯｸUB" pitchFamily="50" charset="-128"/>
              </a:rPr>
              <a:t>Login to the System</a:t>
            </a:r>
          </a:p>
          <a:p>
            <a:pPr eaLnBrk="1" hangingPunct="1">
              <a:lnSpc>
                <a:spcPct val="140000"/>
              </a:lnSpc>
              <a:spcBef>
                <a:spcPct val="0"/>
              </a:spcBef>
              <a:buClrTx/>
              <a:buSzTx/>
              <a:buFont typeface="Wingdings" pitchFamily="2" charset="2"/>
              <a:buChar char="q"/>
            </a:pPr>
            <a:r>
              <a:rPr lang="en-US" altLang="ja-JP" sz="1600" b="1" dirty="0">
                <a:solidFill>
                  <a:srgbClr val="0000FF"/>
                </a:solidFill>
                <a:ea typeface="HGP創英角ｺﾞｼｯｸUB" pitchFamily="50" charset="-128"/>
              </a:rPr>
              <a:t>Status Screen</a:t>
            </a:r>
          </a:p>
          <a:p>
            <a:pPr lvl="1" eaLnBrk="1" hangingPunct="1">
              <a:lnSpc>
                <a:spcPct val="140000"/>
              </a:lnSpc>
              <a:spcBef>
                <a:spcPct val="0"/>
              </a:spcBef>
              <a:buClrTx/>
              <a:buSzTx/>
              <a:buFont typeface="Wingdings" pitchFamily="2" charset="2"/>
              <a:buChar char="ü"/>
            </a:pPr>
            <a:r>
              <a:rPr lang="en-US" altLang="ja-JP" sz="1600" b="1" dirty="0">
                <a:ea typeface="HGP創英角ｺﾞｼｯｸUB" pitchFamily="50" charset="-128"/>
              </a:rPr>
              <a:t>Show Status of the System</a:t>
            </a:r>
          </a:p>
          <a:p>
            <a:pPr eaLnBrk="1" hangingPunct="1">
              <a:lnSpc>
                <a:spcPct val="140000"/>
              </a:lnSpc>
              <a:spcBef>
                <a:spcPct val="0"/>
              </a:spcBef>
              <a:buClrTx/>
              <a:buSzTx/>
              <a:buFont typeface="Wingdings" pitchFamily="2" charset="2"/>
              <a:buChar char="q"/>
            </a:pPr>
            <a:r>
              <a:rPr lang="en-US" altLang="ja-JP" sz="1600" b="1" dirty="0">
                <a:solidFill>
                  <a:srgbClr val="0000FF"/>
                </a:solidFill>
                <a:ea typeface="HGP創英角ｺﾞｼｯｸUB" pitchFamily="50" charset="-128"/>
              </a:rPr>
              <a:t>Basic Settings</a:t>
            </a:r>
          </a:p>
          <a:p>
            <a:pPr lvl="1" eaLnBrk="1" hangingPunct="1">
              <a:lnSpc>
                <a:spcPct val="140000"/>
              </a:lnSpc>
              <a:spcBef>
                <a:spcPct val="0"/>
              </a:spcBef>
              <a:buClrTx/>
              <a:buSzTx/>
              <a:buFont typeface="Wingdings" pitchFamily="2" charset="2"/>
              <a:buChar char="ü"/>
            </a:pPr>
            <a:r>
              <a:rPr lang="en-US" altLang="ja-JP" sz="1600" b="1" dirty="0">
                <a:ea typeface="HGP創英角ｺﾞｼｯｸUB" pitchFamily="50" charset="-128"/>
              </a:rPr>
              <a:t>Settings for Bandwidth Warning Threshold,  SIP Port number, Window Switching Interval and some Ad-Hoc Mode settings</a:t>
            </a:r>
          </a:p>
          <a:p>
            <a:pPr eaLnBrk="1" hangingPunct="1">
              <a:lnSpc>
                <a:spcPct val="140000"/>
              </a:lnSpc>
              <a:spcBef>
                <a:spcPct val="0"/>
              </a:spcBef>
              <a:buClrTx/>
              <a:buSzTx/>
              <a:buFont typeface="Wingdings" pitchFamily="2" charset="2"/>
              <a:buChar char="q"/>
            </a:pPr>
            <a:r>
              <a:rPr lang="en-US" altLang="ja-JP" sz="1600" b="1" dirty="0">
                <a:solidFill>
                  <a:srgbClr val="0000FF"/>
                </a:solidFill>
                <a:ea typeface="HGP創英角ｺﾞｼｯｸUB" pitchFamily="50" charset="-128"/>
              </a:rPr>
              <a:t>Profile Settings</a:t>
            </a:r>
          </a:p>
          <a:p>
            <a:pPr lvl="1" eaLnBrk="1" hangingPunct="1">
              <a:lnSpc>
                <a:spcPct val="140000"/>
              </a:lnSpc>
              <a:spcBef>
                <a:spcPct val="0"/>
              </a:spcBef>
              <a:buClrTx/>
              <a:buSzTx/>
              <a:buFont typeface="Wingdings" pitchFamily="2" charset="2"/>
              <a:buChar char="ü"/>
            </a:pPr>
            <a:r>
              <a:rPr lang="en-US" altLang="ja-JP" sz="1600" b="1" dirty="0">
                <a:ea typeface="HGP創英角ｺﾞｼｯｸUB" pitchFamily="50" charset="-128"/>
              </a:rPr>
              <a:t>Profile Settings for Normal Mode</a:t>
            </a:r>
          </a:p>
          <a:p>
            <a:pPr lvl="1" eaLnBrk="1" hangingPunct="1">
              <a:lnSpc>
                <a:spcPct val="140000"/>
              </a:lnSpc>
              <a:spcBef>
                <a:spcPct val="0"/>
              </a:spcBef>
              <a:buClrTx/>
              <a:buSzTx/>
              <a:buFontTx/>
              <a:buNone/>
            </a:pPr>
            <a:endParaRPr lang="en-US" altLang="ja-JP" sz="1600" b="1" dirty="0">
              <a:ea typeface="HGP創英角ｺﾞｼｯｸUB" pitchFamily="50" charset="-128"/>
            </a:endParaRPr>
          </a:p>
        </p:txBody>
      </p:sp>
      <p:sp>
        <p:nvSpPr>
          <p:cNvPr id="11" name="角丸四角形 10"/>
          <p:cNvSpPr/>
          <p:nvPr/>
        </p:nvSpPr>
        <p:spPr>
          <a:xfrm>
            <a:off x="2438400" y="1200150"/>
            <a:ext cx="1524000"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Status Screen</a:t>
            </a:r>
          </a:p>
        </p:txBody>
      </p:sp>
      <p:sp>
        <p:nvSpPr>
          <p:cNvPr id="12" name="下矢印 11"/>
          <p:cNvSpPr/>
          <p:nvPr/>
        </p:nvSpPr>
        <p:spPr>
          <a:xfrm rot="16200000">
            <a:off x="4127500" y="1389063"/>
            <a:ext cx="574675" cy="466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2000"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Login</a:t>
            </a:r>
            <a:endParaRPr lang="de-DE" altLang="ja-JP" sz="900" kern="0" dirty="0" smtClean="0">
              <a:latin typeface="Arial Black" panose="020B0A04020102020204" pitchFamily="34" charset="0"/>
            </a:endParaRPr>
          </a:p>
        </p:txBody>
      </p:sp>
      <p:pic>
        <p:nvPicPr>
          <p:cNvPr id="4" name="Picture 8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388" y="2490568"/>
            <a:ext cx="3744912" cy="3354387"/>
          </a:xfrm>
          <a:prstGeom prst="rect">
            <a:avLst/>
          </a:prstGeom>
          <a:solidFill>
            <a:srgbClr val="FFFFFF"/>
          </a:solidFill>
          <a:ln w="9525">
            <a:solidFill>
              <a:srgbClr val="000000"/>
            </a:solidFill>
            <a:miter lim="800000"/>
            <a:headEnd/>
            <a:tailEnd/>
          </a:ln>
        </p:spPr>
      </p:pic>
      <p:sp>
        <p:nvSpPr>
          <p:cNvPr id="5" name="スライド番号プレースホルダー 3"/>
          <p:cNvSpPr txBox="1">
            <a:spLocks/>
          </p:cNvSpPr>
          <p:nvPr/>
        </p:nvSpPr>
        <p:spPr>
          <a:xfrm>
            <a:off x="65532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chemeClr val="bg2"/>
              </a:buClr>
              <a:buSzPct val="75000"/>
              <a:buFont typeface="Wingdings" pitchFamily="2" charset="2"/>
              <a:buChar char="n"/>
              <a:defRPr kumimoji="1" sz="3200" kern="1200">
                <a:solidFill>
                  <a:schemeClr val="tx1"/>
                </a:solidFill>
                <a:latin typeface="Arial" charset="0"/>
                <a:ea typeface="ＭＳ Ｐゴシック" charset="-128"/>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kern="1200">
                <a:solidFill>
                  <a:schemeClr val="tx1"/>
                </a:solidFill>
                <a:latin typeface="Arial" charset="0"/>
                <a:ea typeface="ＭＳ Ｐゴシック" charset="-128"/>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kern="1200">
                <a:solidFill>
                  <a:schemeClr val="tx1"/>
                </a:solidFill>
                <a:latin typeface="Arial" charset="0"/>
                <a:ea typeface="ＭＳ Ｐゴシック" charset="-128"/>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kern="1200">
                <a:solidFill>
                  <a:schemeClr val="tx1"/>
                </a:solidFill>
                <a:latin typeface="Arial" charset="0"/>
                <a:ea typeface="ＭＳ Ｐゴシック" charset="-128"/>
                <a:cs typeface="+mn-cs"/>
              </a:defRPr>
            </a:lvl4pPr>
            <a:lvl5pPr marL="2057400" indent="-228600" algn="l" rtl="0" eaLnBrk="0" fontAlgn="base"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9pPr>
          </a:lstStyle>
          <a:p>
            <a:pPr algn="ctr" eaLnBrk="1" hangingPunct="1">
              <a:spcBef>
                <a:spcPct val="0"/>
              </a:spcBef>
              <a:buClrTx/>
              <a:buSzTx/>
              <a:buFontTx/>
              <a:buNone/>
            </a:pPr>
            <a:endParaRPr kumimoji="0" lang="en-US" altLang="ja-JP" sz="1050" dirty="0" smtClean="0">
              <a:latin typeface="Arial Black" pitchFamily="34" charset="0"/>
            </a:endParaRPr>
          </a:p>
        </p:txBody>
      </p:sp>
      <p:pic>
        <p:nvPicPr>
          <p:cNvPr id="6" name="Picture 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295400"/>
            <a:ext cx="3738563" cy="249713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円/楕円 6"/>
          <p:cNvSpPr>
            <a:spLocks noChangeArrowheads="1"/>
          </p:cNvSpPr>
          <p:nvPr/>
        </p:nvSpPr>
        <p:spPr bwMode="auto">
          <a:xfrm flipH="1" flipV="1">
            <a:off x="1905000" y="3411538"/>
            <a:ext cx="685800" cy="304800"/>
          </a:xfrm>
          <a:prstGeom prst="ellipse">
            <a:avLst/>
          </a:prstGeom>
          <a:noFill/>
          <a:ln w="38100" algn="ctr">
            <a:solidFill>
              <a:srgbClr val="FF0000"/>
            </a:solidFill>
            <a:round/>
            <a:headEnd/>
            <a:tailEnd/>
          </a:ln>
          <a:extLst/>
        </p:spPr>
        <p:txBody>
          <a:bodyPr rot="10800000" anchor="ctr"/>
          <a:lstStyle/>
          <a:p>
            <a:pPr algn="ctr">
              <a:defRPr/>
            </a:pPr>
            <a:endParaRPr kumimoji="0" lang="en-US" sz="1400">
              <a:solidFill>
                <a:schemeClr val="lt1"/>
              </a:solidFill>
              <a:latin typeface="+mn-lt"/>
              <a:ea typeface="+mn-ea"/>
            </a:endParaRPr>
          </a:p>
        </p:txBody>
      </p:sp>
      <p:sp>
        <p:nvSpPr>
          <p:cNvPr id="9" name="円/楕円 8"/>
          <p:cNvSpPr>
            <a:spLocks noChangeArrowheads="1"/>
          </p:cNvSpPr>
          <p:nvPr/>
        </p:nvSpPr>
        <p:spPr bwMode="auto">
          <a:xfrm flipH="1" flipV="1">
            <a:off x="8218488" y="2442943"/>
            <a:ext cx="304800" cy="304800"/>
          </a:xfrm>
          <a:prstGeom prst="ellipse">
            <a:avLst/>
          </a:prstGeom>
          <a:noFill/>
          <a:ln w="38100" algn="ctr">
            <a:solidFill>
              <a:srgbClr val="FF0000"/>
            </a:solidFill>
            <a:round/>
            <a:headEnd/>
            <a:tailEnd/>
          </a:ln>
          <a:extLst/>
        </p:spPr>
        <p:txBody>
          <a:bodyPr rot="10800000" anchor="ctr"/>
          <a:lstStyle/>
          <a:p>
            <a:pPr algn="ctr">
              <a:defRPr/>
            </a:pPr>
            <a:endParaRPr kumimoji="0" lang="en-US" sz="1400">
              <a:solidFill>
                <a:schemeClr val="lt1"/>
              </a:solidFill>
              <a:latin typeface="+mn-lt"/>
              <a:ea typeface="+mn-ea"/>
            </a:endParaRPr>
          </a:p>
        </p:txBody>
      </p:sp>
      <p:sp>
        <p:nvSpPr>
          <p:cNvPr id="10" name="角丸四角形吹き出し 2"/>
          <p:cNvSpPr>
            <a:spLocks noChangeArrowheads="1"/>
          </p:cNvSpPr>
          <p:nvPr/>
        </p:nvSpPr>
        <p:spPr bwMode="auto">
          <a:xfrm>
            <a:off x="5595815" y="1367691"/>
            <a:ext cx="3471985" cy="288000"/>
          </a:xfrm>
          <a:prstGeom prst="wedgeRoundRectCallout">
            <a:avLst>
              <a:gd name="adj1" fmla="val 28621"/>
              <a:gd name="adj2" fmla="val 303522"/>
              <a:gd name="adj3" fmla="val 16667"/>
            </a:avLst>
          </a:prstGeom>
          <a:solidFill>
            <a:srgbClr val="FF9966"/>
          </a:solidFill>
          <a:ln w="25400" algn="ctr">
            <a:solidFill>
              <a:srgbClr val="6F6FBC"/>
            </a:solidFill>
            <a:miter lim="800000"/>
            <a:headEnd/>
            <a:tailEnd/>
          </a:ln>
        </p:spPr>
        <p:txBody>
          <a:bodyPr anchor="ctr"/>
          <a:lstStyle>
            <a:lvl1pPr marL="266700" indent="-2667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AutoNum type="arabicPeriod" startAt="3"/>
            </a:pPr>
            <a:r>
              <a:rPr kumimoji="0" lang="en-US" altLang="ja-JP" sz="1000" b="1" dirty="0"/>
              <a:t>Press “Settings” to go to Basic Settings Screen</a:t>
            </a:r>
          </a:p>
        </p:txBody>
      </p:sp>
      <p:sp>
        <p:nvSpPr>
          <p:cNvPr id="11" name="角丸四角形吹き出し 41"/>
          <p:cNvSpPr>
            <a:spLocks noChangeArrowheads="1"/>
          </p:cNvSpPr>
          <p:nvPr/>
        </p:nvSpPr>
        <p:spPr bwMode="auto">
          <a:xfrm>
            <a:off x="6433995" y="6094065"/>
            <a:ext cx="1970088" cy="288000"/>
          </a:xfrm>
          <a:prstGeom prst="wedgeRoundRectCallout">
            <a:avLst>
              <a:gd name="adj1" fmla="val 45469"/>
              <a:gd name="adj2" fmla="val -136526"/>
              <a:gd name="adj3" fmla="val 16667"/>
            </a:avLst>
          </a:prstGeom>
          <a:solidFill>
            <a:srgbClr val="FF9966"/>
          </a:solidFill>
          <a:ln w="25400" algn="ctr">
            <a:solidFill>
              <a:srgbClr val="6F6FBC"/>
            </a:solidFill>
            <a:miter lim="800000"/>
            <a:headEnd/>
            <a:tailEnd/>
          </a:ln>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1000" b="1"/>
              <a:t>To Refresh Status</a:t>
            </a:r>
          </a:p>
        </p:txBody>
      </p:sp>
      <p:sp>
        <p:nvSpPr>
          <p:cNvPr id="12" name="角丸四角形 89"/>
          <p:cNvSpPr>
            <a:spLocks noChangeArrowheads="1"/>
          </p:cNvSpPr>
          <p:nvPr/>
        </p:nvSpPr>
        <p:spPr bwMode="auto">
          <a:xfrm>
            <a:off x="5147164" y="2059018"/>
            <a:ext cx="2496283" cy="266700"/>
          </a:xfrm>
          <a:prstGeom prst="roundRect">
            <a:avLst>
              <a:gd name="adj" fmla="val 16667"/>
            </a:avLst>
          </a:prstGeom>
          <a:solidFill>
            <a:srgbClr val="FFFF00"/>
          </a:solidFill>
          <a:ln w="25400" algn="ctr">
            <a:solidFill>
              <a:srgbClr val="6F6FBC"/>
            </a:solidFill>
            <a:round/>
            <a:headEnd/>
            <a:tailEnd/>
          </a:ln>
        </p:spPr>
        <p:txBody>
          <a:bodyPr lIns="36000" rIns="36000" anchor="ctr"/>
          <a:lstStyle>
            <a:lvl1pPr marL="266700" indent="-2667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000" b="1" dirty="0">
                <a:solidFill>
                  <a:srgbClr val="FF0000"/>
                </a:solidFill>
              </a:rPr>
              <a:t>After you login you </a:t>
            </a:r>
            <a:r>
              <a:rPr kumimoji="0" lang="en-US" altLang="ja-JP" sz="1000" b="1" dirty="0" smtClean="0">
                <a:solidFill>
                  <a:srgbClr val="FF0000"/>
                </a:solidFill>
              </a:rPr>
              <a:t>will see </a:t>
            </a:r>
            <a:r>
              <a:rPr kumimoji="0" lang="en-US" altLang="ja-JP" sz="1000" b="1" dirty="0">
                <a:solidFill>
                  <a:srgbClr val="FF0000"/>
                </a:solidFill>
              </a:rPr>
              <a:t>this screen.</a:t>
            </a:r>
          </a:p>
        </p:txBody>
      </p:sp>
      <p:pic>
        <p:nvPicPr>
          <p:cNvPr id="13" name="Picture 15" descr="新しいイメー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553940"/>
            <a:ext cx="37338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6"/>
          <p:cNvSpPr>
            <a:spLocks noChangeArrowheads="1"/>
          </p:cNvSpPr>
          <p:nvPr/>
        </p:nvSpPr>
        <p:spPr bwMode="auto">
          <a:xfrm>
            <a:off x="1828800" y="3944938"/>
            <a:ext cx="914400" cy="474662"/>
          </a:xfrm>
          <a:prstGeom prst="downArrow">
            <a:avLst>
              <a:gd name="adj1" fmla="val 50000"/>
              <a:gd name="adj2" fmla="val 25000"/>
            </a:avLst>
          </a:prstGeom>
          <a:solidFill>
            <a:srgbClr val="CCFFCC"/>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100"/>
          </a:p>
        </p:txBody>
      </p:sp>
      <p:sp>
        <p:nvSpPr>
          <p:cNvPr id="15" name="AutoShape 17"/>
          <p:cNvSpPr>
            <a:spLocks noChangeArrowheads="1"/>
          </p:cNvSpPr>
          <p:nvPr/>
        </p:nvSpPr>
        <p:spPr bwMode="auto">
          <a:xfrm rot="-5400000">
            <a:off x="4076700" y="4610100"/>
            <a:ext cx="914400" cy="533400"/>
          </a:xfrm>
          <a:prstGeom prst="downArrow">
            <a:avLst>
              <a:gd name="adj1" fmla="val 50000"/>
              <a:gd name="adj2" fmla="val 25000"/>
            </a:avLst>
          </a:prstGeom>
          <a:solidFill>
            <a:srgbClr val="CCFFCC"/>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100"/>
          </a:p>
        </p:txBody>
      </p:sp>
      <p:sp>
        <p:nvSpPr>
          <p:cNvPr id="16" name="角丸四角形吹き出し 14"/>
          <p:cNvSpPr>
            <a:spLocks noChangeArrowheads="1"/>
          </p:cNvSpPr>
          <p:nvPr/>
        </p:nvSpPr>
        <p:spPr bwMode="auto">
          <a:xfrm>
            <a:off x="381001" y="6094065"/>
            <a:ext cx="3733800" cy="288000"/>
          </a:xfrm>
          <a:prstGeom prst="wedgeRoundRectCallout">
            <a:avLst>
              <a:gd name="adj1" fmla="val -9542"/>
              <a:gd name="adj2" fmla="val -250891"/>
              <a:gd name="adj3" fmla="val 16667"/>
            </a:avLst>
          </a:prstGeom>
          <a:solidFill>
            <a:srgbClr val="FF9966"/>
          </a:solidFill>
          <a:ln w="25400" algn="ctr">
            <a:solidFill>
              <a:srgbClr val="6F6FBC"/>
            </a:solidFill>
            <a:miter lim="800000"/>
            <a:headEnd/>
            <a:tailEnd/>
          </a:ln>
        </p:spPr>
        <p:txBody>
          <a:bodyPr anchor="ctr"/>
          <a:lstStyle>
            <a:lvl1pPr marL="266700" indent="-2667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AutoNum type="arabicPeriod" startAt="2"/>
            </a:pPr>
            <a:r>
              <a:rPr kumimoji="0" lang="en-US" altLang="ja-JP" sz="1000" b="1" dirty="0"/>
              <a:t>Input username and password  then Click OK button</a:t>
            </a:r>
          </a:p>
        </p:txBody>
      </p:sp>
      <p:sp>
        <p:nvSpPr>
          <p:cNvPr id="17" name="テキスト ボックス 3"/>
          <p:cNvSpPr txBox="1">
            <a:spLocks noChangeArrowheads="1"/>
          </p:cNvSpPr>
          <p:nvPr/>
        </p:nvSpPr>
        <p:spPr bwMode="auto">
          <a:xfrm>
            <a:off x="381000" y="859680"/>
            <a:ext cx="8496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AutoNum type="arabicPeriod"/>
            </a:pPr>
            <a:r>
              <a:rPr lang="en-US" altLang="ja-JP" sz="1400" dirty="0"/>
              <a:t>Access </a:t>
            </a:r>
            <a:r>
              <a:rPr lang="en-US" altLang="ja-JP" sz="1400" b="1" dirty="0" smtClean="0">
                <a:solidFill>
                  <a:srgbClr val="0000CC"/>
                </a:solidFill>
              </a:rPr>
              <a:t>http</a:t>
            </a:r>
            <a:r>
              <a:rPr lang="en-US" altLang="ja-JP" sz="1400" b="1" dirty="0">
                <a:solidFill>
                  <a:srgbClr val="0000CC"/>
                </a:solidFill>
              </a:rPr>
              <a:t>://127.0.0.1/hdvc_mpcs/index.cgi </a:t>
            </a:r>
            <a:r>
              <a:rPr lang="en-US" altLang="ja-JP" sz="1400" dirty="0" smtClean="0"/>
              <a:t>on </a:t>
            </a:r>
            <a:r>
              <a:rPr lang="en-US" altLang="ja-JP" sz="1400" dirty="0"/>
              <a:t>your browser.</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grpSp>
        <p:nvGrpSpPr>
          <p:cNvPr id="3" name="グループ化 1"/>
          <p:cNvGrpSpPr>
            <a:grpSpLocks/>
          </p:cNvGrpSpPr>
          <p:nvPr/>
        </p:nvGrpSpPr>
        <p:grpSpPr bwMode="auto">
          <a:xfrm>
            <a:off x="2967664" y="914400"/>
            <a:ext cx="4013824" cy="5320936"/>
            <a:chOff x="2632075" y="457200"/>
            <a:chExt cx="4695825" cy="6225270"/>
          </a:xfrm>
        </p:grpSpPr>
        <p:pic>
          <p:nvPicPr>
            <p:cNvPr id="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2075" y="457200"/>
              <a:ext cx="4695825" cy="396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2075" y="4447031"/>
              <a:ext cx="4695825" cy="2235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線吹き出し 1 (枠付き) 5"/>
          <p:cNvSpPr/>
          <p:nvPr/>
        </p:nvSpPr>
        <p:spPr>
          <a:xfrm>
            <a:off x="480630" y="1365059"/>
            <a:ext cx="1828800" cy="286544"/>
          </a:xfrm>
          <a:prstGeom prst="borderCallout1">
            <a:avLst>
              <a:gd name="adj1" fmla="val 52024"/>
              <a:gd name="adj2" fmla="val 101000"/>
              <a:gd name="adj3" fmla="val 39344"/>
              <a:gd name="adj4" fmla="val 137606"/>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schemeClr val="tx1"/>
                </a:solidFill>
              </a:rPr>
              <a:t>Go to Profile setting.</a:t>
            </a:r>
            <a:endParaRPr lang="ja-JP" altLang="en-US" sz="1000" b="1" dirty="0">
              <a:solidFill>
                <a:schemeClr val="tx1"/>
              </a:solidFill>
            </a:endParaRPr>
          </a:p>
        </p:txBody>
      </p:sp>
      <p:sp>
        <p:nvSpPr>
          <p:cNvPr id="7" name="線吹き出し 1 (枠付き) 6"/>
          <p:cNvSpPr/>
          <p:nvPr/>
        </p:nvSpPr>
        <p:spPr>
          <a:xfrm>
            <a:off x="472815" y="1915206"/>
            <a:ext cx="1828800" cy="286544"/>
          </a:xfrm>
          <a:prstGeom prst="borderCallout1">
            <a:avLst>
              <a:gd name="adj1" fmla="val 52024"/>
              <a:gd name="adj2" fmla="val 101000"/>
              <a:gd name="adj3" fmla="val -93746"/>
              <a:gd name="adj4" fmla="val 137977"/>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schemeClr val="tx1"/>
                </a:solidFill>
              </a:rPr>
              <a:t>Go to Address book.</a:t>
            </a:r>
            <a:endParaRPr lang="ja-JP" altLang="en-US" sz="1000" b="1" dirty="0">
              <a:solidFill>
                <a:schemeClr val="tx1"/>
              </a:solidFill>
            </a:endParaRPr>
          </a:p>
        </p:txBody>
      </p:sp>
      <p:sp>
        <p:nvSpPr>
          <p:cNvPr id="9" name="線吹き出し 1 (枠付き) 8"/>
          <p:cNvSpPr/>
          <p:nvPr/>
        </p:nvSpPr>
        <p:spPr>
          <a:xfrm>
            <a:off x="775680" y="5513760"/>
            <a:ext cx="2235200" cy="286544"/>
          </a:xfrm>
          <a:prstGeom prst="borderCallout1">
            <a:avLst>
              <a:gd name="adj1" fmla="val 52024"/>
              <a:gd name="adj2" fmla="val 101000"/>
              <a:gd name="adj3" fmla="val 49420"/>
              <a:gd name="adj4" fmla="val 199061"/>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schemeClr val="tx1"/>
                </a:solidFill>
              </a:rPr>
              <a:t>Click to save changes.</a:t>
            </a:r>
            <a:endParaRPr lang="ja-JP" altLang="en-US" sz="1000" b="1" dirty="0">
              <a:solidFill>
                <a:schemeClr val="tx1"/>
              </a:solidFill>
            </a:endParaRPr>
          </a:p>
        </p:txBody>
      </p:sp>
      <p:sp>
        <p:nvSpPr>
          <p:cNvPr id="10" name="円/楕円 9"/>
          <p:cNvSpPr>
            <a:spLocks noChangeArrowheads="1"/>
          </p:cNvSpPr>
          <p:nvPr/>
        </p:nvSpPr>
        <p:spPr bwMode="auto">
          <a:xfrm flipH="1" flipV="1">
            <a:off x="5217383" y="5533428"/>
            <a:ext cx="328612" cy="250825"/>
          </a:xfrm>
          <a:prstGeom prst="ellipse">
            <a:avLst/>
          </a:prstGeom>
          <a:noFill/>
          <a:ln w="38100" algn="ctr">
            <a:solidFill>
              <a:srgbClr val="FF0000"/>
            </a:solidFill>
            <a:round/>
            <a:headEnd/>
            <a:tailEnd/>
          </a:ln>
          <a:extLst/>
        </p:spPr>
        <p:txBody>
          <a:bodyPr rot="10800000" anchor="ctr"/>
          <a:lstStyle/>
          <a:p>
            <a:pPr algn="ctr">
              <a:defRPr/>
            </a:pPr>
            <a:endParaRPr kumimoji="0" lang="en-US" sz="1200">
              <a:solidFill>
                <a:schemeClr val="lt1"/>
              </a:solidFill>
              <a:latin typeface="+mn-lt"/>
              <a:ea typeface="+mn-ea"/>
            </a:endParaRPr>
          </a:p>
        </p:txBody>
      </p:sp>
      <p:sp>
        <p:nvSpPr>
          <p:cNvPr id="11"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Basic Settings</a:t>
            </a:r>
            <a:endParaRPr lang="de-DE" altLang="ja-JP" sz="9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Basic Settings</a:t>
            </a:r>
            <a:endParaRPr lang="de-DE" altLang="ja-JP" sz="900" kern="0" dirty="0" smtClean="0">
              <a:latin typeface="Arial Black" panose="020B0A04020102020204" pitchFamily="34" charset="0"/>
            </a:endParaRPr>
          </a:p>
        </p:txBody>
      </p:sp>
      <p:graphicFrame>
        <p:nvGraphicFramePr>
          <p:cNvPr id="4" name="Group 85"/>
          <p:cNvGraphicFramePr>
            <a:graphicFrameLocks noGrp="1"/>
          </p:cNvGraphicFramePr>
          <p:nvPr>
            <p:extLst>
              <p:ext uri="{D42A27DB-BD31-4B8C-83A1-F6EECF244321}">
                <p14:modId xmlns:p14="http://schemas.microsoft.com/office/powerpoint/2010/main" val="410651718"/>
              </p:ext>
            </p:extLst>
          </p:nvPr>
        </p:nvGraphicFramePr>
        <p:xfrm>
          <a:off x="228600" y="812797"/>
          <a:ext cx="8686800" cy="5462953"/>
        </p:xfrm>
        <a:graphic>
          <a:graphicData uri="http://schemas.openxmlformats.org/drawingml/2006/table">
            <a:tbl>
              <a:tblPr/>
              <a:tblGrid>
                <a:gridCol w="152400"/>
                <a:gridCol w="71438"/>
                <a:gridCol w="1985962"/>
                <a:gridCol w="6477000"/>
              </a:tblGrid>
              <a:tr h="251591">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FFFFFF"/>
                          </a:solidFill>
                          <a:effectLst/>
                          <a:latin typeface="Arial" panose="020B0604020202020204" pitchFamily="34" charset="0"/>
                          <a:ea typeface="ＭＳ Ｐゴシック" pitchFamily="50" charset="-128"/>
                          <a:cs typeface="Arial" panose="020B0604020202020204" pitchFamily="34" charset="0"/>
                        </a:rPr>
                        <a:t>Settings</a:t>
                      </a:r>
                      <a:endParaRPr kumimoji="1" lang="ja-JP" altLang="en-US" sz="1100" b="1" i="0" u="none" strike="noStrike" cap="none" normalizeH="0" baseline="0" smtClean="0">
                        <a:ln>
                          <a:noFill/>
                        </a:ln>
                        <a:solidFill>
                          <a:srgbClr val="FFFFFF"/>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FFFFFF"/>
                          </a:solidFill>
                          <a:effectLst/>
                          <a:latin typeface="Arial" panose="020B0604020202020204" pitchFamily="34" charset="0"/>
                          <a:ea typeface="ＭＳ Ｐゴシック" pitchFamily="50" charset="-128"/>
                          <a:cs typeface="Arial" panose="020B0604020202020204" pitchFamily="34" charset="0"/>
                        </a:rPr>
                        <a:t>Descriptions</a:t>
                      </a:r>
                      <a:endParaRPr kumimoji="1" lang="ja-JP" altLang="en-US" sz="1100" b="1" i="0" u="none" strike="noStrike" cap="none" normalizeH="0" baseline="0" smtClean="0">
                        <a:ln>
                          <a:noFill/>
                        </a:ln>
                        <a:solidFill>
                          <a:srgbClr val="FFFFFF"/>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51591">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Basic Settings</a:t>
                      </a:r>
                      <a:endParaRPr kumimoji="1" lang="ja-JP" altLang="en-US"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54605">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Total Bandwidth</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When System bandwidth usage exceed this threshold, alert goes off in the Web Console.</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671911">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NAT Traversal service server SIP port</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Allow user to change SIP Port number to avoid conflict with other application and SIP ALG feature.</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Default = 5060. Alternate = 15060. </a:t>
                      </a: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51591">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Interval for VA Switching</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Window switching interval for Voice Activation.</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251591">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Ad-Hoc Settings</a:t>
                      </a:r>
                      <a:endParaRPr kumimoji="1" lang="ja-JP" altLang="en-US"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381286">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Screen Layout Switching</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Auto let server decide screen layout based on number of participants automatically. Fixed let admin. Decide fixed layout.</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381286">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Voice Activated(VA) Switching</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Bring talking party to left top of the screen automatically.</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51591">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Auto conference start</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Start Ad-hoc conference upon server start-up.</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251591">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Encryption</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Encrypt audio and video data.</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51591">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Encryption Key</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Encryption key.</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251591">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Setting for HD Video</a:t>
                      </a:r>
                      <a:endParaRPr kumimoji="1" lang="ja-JP" altLang="en-US"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51591">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Bandwidth</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Bandwidth setting for HD encoder.</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251591">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Screen Layout</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Screen layout setting for HD encoder. Screen Layout Switching</a:t>
                      </a:r>
                      <a:r>
                        <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 </a:t>
                      </a: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should be set to Fixed.</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51591">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Site Name Display</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Display site name on the screen.</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251591">
                <a:tc gridSpan="3">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Setting for SD Video</a:t>
                      </a:r>
                      <a:endParaRPr kumimoji="1" lang="ja-JP" altLang="en-US"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51591">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Bandwidth</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Bandwidth setting for SD encoder.</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251591">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Screen Layout</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Screen layout setting for SD encoder. Screen Layout Switching</a:t>
                      </a:r>
                      <a:r>
                        <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 </a:t>
                      </a: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should be set to Fixed.</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51591">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Site Name Display</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Display site name on the screen.</a:t>
                      </a:r>
                      <a:endParaRPr kumimoji="1" lang="ja-JP" altLang="en-US" sz="1100" b="0" i="0" u="none" strike="noStrike" cap="none" normalizeH="0" baseline="0" dirty="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9" marB="179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bl>
          </a:graphicData>
        </a:graphic>
      </p:graphicFrame>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Profile Settings </a:t>
            </a:r>
            <a:r>
              <a:rPr lang="en-US" altLang="ja-JP" sz="1400" kern="0" dirty="0" smtClean="0">
                <a:latin typeface="Arial Black" panose="020B0A04020102020204" pitchFamily="34" charset="0"/>
              </a:rPr>
              <a:t>(Normal mode only)</a:t>
            </a:r>
            <a:endParaRPr lang="de-DE" altLang="ja-JP" sz="400" kern="0" dirty="0" smtClean="0">
              <a:latin typeface="Arial Black" panose="020B0A04020102020204" pitchFamily="34" charset="0"/>
            </a:endParaRPr>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14562"/>
            <a:ext cx="6332415" cy="525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線吹き出し 1 (枠付き) 5"/>
          <p:cNvSpPr/>
          <p:nvPr/>
        </p:nvSpPr>
        <p:spPr>
          <a:xfrm>
            <a:off x="390769" y="3003295"/>
            <a:ext cx="2387116" cy="432000"/>
          </a:xfrm>
          <a:prstGeom prst="borderCallout1">
            <a:avLst>
              <a:gd name="adj1" fmla="val 52024"/>
              <a:gd name="adj2" fmla="val 101000"/>
              <a:gd name="adj3" fmla="val 52147"/>
              <a:gd name="adj4" fmla="val 128986"/>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schemeClr val="tx1"/>
                </a:solidFill>
              </a:rPr>
              <a:t>ID 1 to 10 are for Normal Mode.</a:t>
            </a:r>
          </a:p>
          <a:p>
            <a:pPr algn="ctr">
              <a:defRPr/>
            </a:pPr>
            <a:r>
              <a:rPr lang="en-US" altLang="ja-JP" sz="1000" b="1" dirty="0">
                <a:solidFill>
                  <a:schemeClr val="tx1"/>
                </a:solidFill>
              </a:rPr>
              <a:t>Press ID to edit Profile.</a:t>
            </a:r>
            <a:endParaRPr lang="ja-JP" altLang="en-US" sz="1000" b="1" dirty="0">
              <a:solidFill>
                <a:schemeClr val="tx1"/>
              </a:solidFill>
            </a:endParaRPr>
          </a:p>
        </p:txBody>
      </p:sp>
      <p:sp>
        <p:nvSpPr>
          <p:cNvPr id="7" name="角丸四角形 6"/>
          <p:cNvSpPr/>
          <p:nvPr/>
        </p:nvSpPr>
        <p:spPr>
          <a:xfrm>
            <a:off x="3485658" y="3196574"/>
            <a:ext cx="398587" cy="1492657"/>
          </a:xfrm>
          <a:prstGeom prst="roundRect">
            <a:avLst>
              <a:gd name="adj" fmla="val 181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Profile Settings </a:t>
            </a:r>
            <a:r>
              <a:rPr lang="en-US" altLang="ja-JP" sz="1400" kern="0" dirty="0" smtClean="0">
                <a:latin typeface="Arial Black" panose="020B0A04020102020204" pitchFamily="34" charset="0"/>
              </a:rPr>
              <a:t>(Normal mode only)</a:t>
            </a:r>
            <a:endParaRPr lang="de-DE" altLang="ja-JP" sz="400" kern="0" dirty="0" smtClean="0">
              <a:latin typeface="Arial Black" panose="020B0A04020102020204" pitchFamily="34" charset="0"/>
            </a:endParaRPr>
          </a:p>
        </p:txBody>
      </p:sp>
      <p:grpSp>
        <p:nvGrpSpPr>
          <p:cNvPr id="4" name="グループ化 1"/>
          <p:cNvGrpSpPr>
            <a:grpSpLocks/>
          </p:cNvGrpSpPr>
          <p:nvPr/>
        </p:nvGrpSpPr>
        <p:grpSpPr bwMode="auto">
          <a:xfrm>
            <a:off x="2739009" y="909331"/>
            <a:ext cx="4161975" cy="5389870"/>
            <a:chOff x="2526110" y="457200"/>
            <a:chExt cx="4723606" cy="6118288"/>
          </a:xfrm>
        </p:grpSpPr>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110" y="457200"/>
              <a:ext cx="4723606" cy="425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7698" y="4618955"/>
              <a:ext cx="4722018" cy="195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線吹き出し 1 (枠付き) 8"/>
          <p:cNvSpPr/>
          <p:nvPr/>
        </p:nvSpPr>
        <p:spPr>
          <a:xfrm>
            <a:off x="765885" y="6072555"/>
            <a:ext cx="2387600" cy="288000"/>
          </a:xfrm>
          <a:prstGeom prst="borderCallout1">
            <a:avLst>
              <a:gd name="adj1" fmla="val 52024"/>
              <a:gd name="adj2" fmla="val 101000"/>
              <a:gd name="adj3" fmla="val 49794"/>
              <a:gd name="adj4" fmla="val 17229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schemeClr val="tx1"/>
                </a:solidFill>
              </a:rPr>
              <a:t>Press Set to save changes</a:t>
            </a:r>
            <a:endParaRPr lang="ja-JP" altLang="en-US" sz="1000" b="1" dirty="0">
              <a:solidFill>
                <a:schemeClr val="tx1"/>
              </a:solidFill>
            </a:endParaRPr>
          </a:p>
        </p:txBody>
      </p:sp>
      <p:sp>
        <p:nvSpPr>
          <p:cNvPr id="10" name="円/楕円 9"/>
          <p:cNvSpPr>
            <a:spLocks noChangeArrowheads="1"/>
          </p:cNvSpPr>
          <p:nvPr/>
        </p:nvSpPr>
        <p:spPr bwMode="auto">
          <a:xfrm flipH="1" flipV="1">
            <a:off x="4904160" y="6094183"/>
            <a:ext cx="328613" cy="250825"/>
          </a:xfrm>
          <a:prstGeom prst="ellipse">
            <a:avLst/>
          </a:prstGeom>
          <a:noFill/>
          <a:ln w="38100" algn="ctr">
            <a:solidFill>
              <a:srgbClr val="FF0000"/>
            </a:solidFill>
            <a:round/>
            <a:headEnd/>
            <a:tailEnd/>
          </a:ln>
          <a:extLst/>
        </p:spPr>
        <p:txBody>
          <a:bodyPr rot="10800000" anchor="ctr"/>
          <a:lstStyle/>
          <a:p>
            <a:pPr algn="ctr">
              <a:defRPr/>
            </a:pPr>
            <a:endParaRPr kumimoji="0" lang="en-US" sz="1000" b="1">
              <a:latin typeface="+mn-lt"/>
              <a:ea typeface="+mn-ea"/>
            </a:endParaRPr>
          </a:p>
        </p:txBody>
      </p:sp>
      <p:sp>
        <p:nvSpPr>
          <p:cNvPr id="11" name="線吹き出し 1 (枠付き) 10"/>
          <p:cNvSpPr/>
          <p:nvPr/>
        </p:nvSpPr>
        <p:spPr>
          <a:xfrm>
            <a:off x="765909" y="4046539"/>
            <a:ext cx="2305536" cy="432000"/>
          </a:xfrm>
          <a:prstGeom prst="borderCallout1">
            <a:avLst>
              <a:gd name="adj1" fmla="val 52024"/>
              <a:gd name="adj2" fmla="val 101000"/>
              <a:gd name="adj3" fmla="val 63611"/>
              <a:gd name="adj4" fmla="val 119378"/>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Option to allow operation from Web Console while conferencing.</a:t>
            </a:r>
            <a:endParaRPr lang="ja-JP" altLang="en-US" sz="1000" b="1" dirty="0">
              <a:solidFill>
                <a:schemeClr val="tx1"/>
              </a:solidFill>
            </a:endParaRPr>
          </a:p>
        </p:txBody>
      </p:sp>
      <p:sp>
        <p:nvSpPr>
          <p:cNvPr id="12" name="角丸四角形 11"/>
          <p:cNvSpPr/>
          <p:nvPr/>
        </p:nvSpPr>
        <p:spPr>
          <a:xfrm>
            <a:off x="3685073" y="3946769"/>
            <a:ext cx="3122128" cy="672758"/>
          </a:xfrm>
          <a:prstGeom prst="roundRect">
            <a:avLst>
              <a:gd name="adj" fmla="val 8485"/>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
        <p:nvSpPr>
          <p:cNvPr id="13" name="角丸四角形 12"/>
          <p:cNvSpPr/>
          <p:nvPr/>
        </p:nvSpPr>
        <p:spPr>
          <a:xfrm>
            <a:off x="3689589" y="4619528"/>
            <a:ext cx="3117611" cy="1062258"/>
          </a:xfrm>
          <a:prstGeom prst="roundRect">
            <a:avLst>
              <a:gd name="adj" fmla="val 181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
        <p:nvSpPr>
          <p:cNvPr id="14" name="線吹き出し 1 (枠付き) 13"/>
          <p:cNvSpPr/>
          <p:nvPr/>
        </p:nvSpPr>
        <p:spPr>
          <a:xfrm>
            <a:off x="765908" y="4989513"/>
            <a:ext cx="2307001" cy="288000"/>
          </a:xfrm>
          <a:prstGeom prst="borderCallout1">
            <a:avLst>
              <a:gd name="adj1" fmla="val 52024"/>
              <a:gd name="adj2" fmla="val 101000"/>
              <a:gd name="adj3" fmla="val 63611"/>
              <a:gd name="adj4" fmla="val 119378"/>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schemeClr val="tx1"/>
                </a:solidFill>
              </a:rPr>
              <a:t>SD and HD Codec settings</a:t>
            </a:r>
            <a:endParaRPr lang="ja-JP" altLang="en-US" sz="1000" b="1" dirty="0">
              <a:solidFill>
                <a:schemeClr val="tx1"/>
              </a:solidFill>
            </a:endParaRPr>
          </a:p>
        </p:txBody>
      </p:sp>
      <p:sp>
        <p:nvSpPr>
          <p:cNvPr id="15" name="線吹き出し 1 (枠付き) 14"/>
          <p:cNvSpPr/>
          <p:nvPr/>
        </p:nvSpPr>
        <p:spPr>
          <a:xfrm>
            <a:off x="765909" y="2819400"/>
            <a:ext cx="2324953" cy="432000"/>
          </a:xfrm>
          <a:prstGeom prst="borderCallout1">
            <a:avLst>
              <a:gd name="adj1" fmla="val 52024"/>
              <a:gd name="adj2" fmla="val 101000"/>
              <a:gd name="adj3" fmla="val 91562"/>
              <a:gd name="adj4" fmla="val 1197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Listed endpoint are allowed to participate conference.</a:t>
            </a:r>
            <a:endParaRPr lang="ja-JP" altLang="en-US" sz="1000" b="1" dirty="0">
              <a:solidFill>
                <a:schemeClr val="tx1"/>
              </a:solidFill>
            </a:endParaRPr>
          </a:p>
        </p:txBody>
      </p:sp>
      <p:sp>
        <p:nvSpPr>
          <p:cNvPr id="16" name="角丸四角形 15"/>
          <p:cNvSpPr/>
          <p:nvPr/>
        </p:nvSpPr>
        <p:spPr>
          <a:xfrm>
            <a:off x="3696677" y="2819400"/>
            <a:ext cx="3110524" cy="998523"/>
          </a:xfrm>
          <a:prstGeom prst="roundRect">
            <a:avLst>
              <a:gd name="adj" fmla="val 7275"/>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Profile Settings </a:t>
            </a:r>
            <a:r>
              <a:rPr lang="en-US" altLang="ja-JP" sz="1400" kern="0" dirty="0" smtClean="0">
                <a:latin typeface="Arial Black" panose="020B0A04020102020204" pitchFamily="34" charset="0"/>
              </a:rPr>
              <a:t>(Normal mode only)</a:t>
            </a:r>
            <a:endParaRPr lang="de-DE" altLang="ja-JP" sz="400" kern="0" dirty="0" smtClean="0">
              <a:latin typeface="Arial Black" panose="020B0A04020102020204" pitchFamily="34" charset="0"/>
            </a:endParaRPr>
          </a:p>
        </p:txBody>
      </p:sp>
      <p:graphicFrame>
        <p:nvGraphicFramePr>
          <p:cNvPr id="4" name="Group 61"/>
          <p:cNvGraphicFramePr>
            <a:graphicFrameLocks noGrp="1"/>
          </p:cNvGraphicFramePr>
          <p:nvPr>
            <p:extLst>
              <p:ext uri="{D42A27DB-BD31-4B8C-83A1-F6EECF244321}">
                <p14:modId xmlns:p14="http://schemas.microsoft.com/office/powerpoint/2010/main" val="2134731738"/>
              </p:ext>
            </p:extLst>
          </p:nvPr>
        </p:nvGraphicFramePr>
        <p:xfrm>
          <a:off x="228600" y="887040"/>
          <a:ext cx="8686800" cy="4621216"/>
        </p:xfrm>
        <a:graphic>
          <a:graphicData uri="http://schemas.openxmlformats.org/drawingml/2006/table">
            <a:tbl>
              <a:tblPr/>
              <a:tblGrid>
                <a:gridCol w="228600"/>
                <a:gridCol w="1981200"/>
                <a:gridCol w="6477000"/>
              </a:tblGrid>
              <a:tr h="265043">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FFFFFF"/>
                          </a:solidFill>
                          <a:effectLst/>
                          <a:latin typeface="Arial" panose="020B0604020202020204" pitchFamily="34" charset="0"/>
                          <a:ea typeface="ＭＳ Ｐゴシック" pitchFamily="50" charset="-128"/>
                          <a:cs typeface="Arial" panose="020B0604020202020204" pitchFamily="34" charset="0"/>
                        </a:rPr>
                        <a:t>Settings</a:t>
                      </a:r>
                      <a:endParaRPr kumimoji="1" lang="ja-JP" altLang="en-US" sz="1100" b="1" i="0" u="none" strike="noStrike" cap="none" normalizeH="0" baseline="0" smtClean="0">
                        <a:ln>
                          <a:noFill/>
                        </a:ln>
                        <a:solidFill>
                          <a:srgbClr val="FFFFFF"/>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FFFFFF"/>
                          </a:solidFill>
                          <a:effectLst/>
                          <a:latin typeface="Arial" panose="020B0604020202020204" pitchFamily="34" charset="0"/>
                          <a:ea typeface="ＭＳ Ｐゴシック" pitchFamily="50" charset="-128"/>
                          <a:cs typeface="Arial" panose="020B0604020202020204" pitchFamily="34" charset="0"/>
                        </a:rPr>
                        <a:t>Descriptions</a:t>
                      </a:r>
                      <a:endParaRPr kumimoji="1" lang="ja-JP" altLang="en-US" sz="1100" b="1" i="0" u="none" strike="noStrike" cap="none" normalizeH="0" baseline="0" smtClean="0">
                        <a:ln>
                          <a:noFill/>
                        </a:ln>
                        <a:solidFill>
                          <a:srgbClr val="FFFFFF"/>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65043">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Edit Profile</a:t>
                      </a:r>
                      <a:endParaRPr kumimoji="1" lang="ja-JP" altLang="en-US"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68218">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Profile ID</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ID of profile. Can not change.</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707841">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Profile Name</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Set profile name up to fifty letters. Blank is allowed.</a:t>
                      </a: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65043">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Description</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Description for Profile. Optional.</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265043">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Encryption</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On/Off Encryption of audio / video data</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265043">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Encryption key</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Pre-shared key for encryption</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265043">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Endpoint List</a:t>
                      </a:r>
                      <a:endParaRPr kumimoji="1" lang="ja-JP" altLang="en-US"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401744">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Sites</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List of allowed party to join to the conference. You can add using Address book or specifying IP Address.</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265043">
                <a:tc gridSpan="2">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Control Settings</a:t>
                      </a:r>
                      <a:endParaRPr kumimoji="1" lang="ja-JP" altLang="en-US" sz="1100" b="1"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hMerge="1">
                  <a:txBody>
                    <a:bodyPr/>
                    <a:lstStyle/>
                    <a:p>
                      <a:endParaRPr kumimoji="1" lang="ja-JP" altLang="en-US"/>
                    </a:p>
                  </a:txBody>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401744">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Manual Control</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Enable </a:t>
                      </a:r>
                      <a:r>
                        <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Wingdings" pitchFamily="2" charset="2"/>
                        </a:rPr>
                        <a:t> Following “Screen Layout” and “Display Position Switching” will be selectable.  </a:t>
                      </a:r>
                      <a:endPar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Disable </a:t>
                      </a:r>
                      <a:r>
                        <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Wingdings" pitchFamily="2" charset="2"/>
                        </a:rPr>
                        <a:t> “Screen Layout” will be Auto and “Display Position Switching” will be Auto.</a:t>
                      </a:r>
                      <a:endPar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r h="401744">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Screen Layout Switching</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Auto </a:t>
                      </a:r>
                      <a:r>
                        <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Wingdings" pitchFamily="2" charset="2"/>
                        </a:rPr>
                        <a:t> Decide screen layout based on number of participants automatically.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Wingdings" pitchFamily="2" charset="2"/>
                        </a:rPr>
                        <a:t>Manual  Allow administrator to select screen layout when start conference.</a:t>
                      </a:r>
                      <a:endParaRPr kumimoji="0" lang="en-US" altLang="ja-JP" sz="11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584624">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Display Position Switching</a:t>
                      </a:r>
                      <a:endParaRPr kumimoji="1" lang="ja-JP" altLang="en-US" sz="1100" b="0" i="0" u="none" strike="noStrike" cap="none" normalizeH="0" baseline="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lvl1pPr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rPr>
                        <a:t>Voice activated </a:t>
                      </a:r>
                      <a:r>
                        <a:rPr kumimoji="1" lang="en-US" altLang="ja-JP" sz="1100" b="0" i="0" u="none" strike="noStrike" cap="none" normalizeH="0" baseline="0" dirty="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sym typeface="Wingdings" pitchFamily="2" charset="2"/>
                        </a:rPr>
                        <a:t> Speaking party will be displayed on top left of the screen automatically.</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sym typeface="Wingdings" pitchFamily="2" charset="2"/>
                        </a:rPr>
                        <a:t>Manual  Allow administrator to change displaying position via Web Console while conferencing.</a:t>
                      </a:r>
                      <a:endParaRPr kumimoji="1" lang="ja-JP" altLang="en-US" sz="1100" b="0" i="0" u="none" strike="noStrike" cap="none" normalizeH="0" baseline="0" dirty="0" smtClean="0">
                        <a:ln>
                          <a:noFill/>
                        </a:ln>
                        <a:solidFill>
                          <a:srgbClr val="000000"/>
                        </a:solidFill>
                        <a:effectLst/>
                        <a:latin typeface="Arial" panose="020B0604020202020204" pitchFamily="34" charset="0"/>
                        <a:ea typeface="ＭＳ Ｐゴシック" pitchFamily="50" charset="-128"/>
                        <a:cs typeface="Arial" panose="020B0604020202020204" pitchFamily="34" charset="0"/>
                      </a:endParaRPr>
                    </a:p>
                  </a:txBody>
                  <a:tcPr marL="36000" marR="36000" marT="17992" marB="179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bl>
          </a:graphicData>
        </a:graphic>
      </p:graphicFrame>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Profile Settings </a:t>
            </a:r>
            <a:r>
              <a:rPr lang="en-US" altLang="ja-JP" sz="1400" kern="0" dirty="0" smtClean="0">
                <a:latin typeface="Arial Black" panose="020B0A04020102020204" pitchFamily="34" charset="0"/>
              </a:rPr>
              <a:t>(Ad-Hoc mode only)</a:t>
            </a:r>
            <a:endParaRPr lang="de-DE" altLang="ja-JP" sz="400" kern="0" dirty="0" smtClean="0">
              <a:latin typeface="Arial Black" panose="020B0A040201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76" y="1585914"/>
            <a:ext cx="5615224" cy="466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線吹き出し 1 (枠付き) 5"/>
          <p:cNvSpPr/>
          <p:nvPr/>
        </p:nvSpPr>
        <p:spPr>
          <a:xfrm>
            <a:off x="422274" y="5006975"/>
            <a:ext cx="2397125" cy="432000"/>
          </a:xfrm>
          <a:prstGeom prst="borderCallout1">
            <a:avLst>
              <a:gd name="adj1" fmla="val 52024"/>
              <a:gd name="adj2" fmla="val 101000"/>
              <a:gd name="adj3" fmla="val 51901"/>
              <a:gd name="adj4" fmla="val 124077"/>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schemeClr val="tx1"/>
                </a:solidFill>
              </a:rPr>
              <a:t>101 to 110 are for Ad-Hoc Mode.</a:t>
            </a:r>
          </a:p>
          <a:p>
            <a:pPr algn="ctr">
              <a:defRPr/>
            </a:pPr>
            <a:r>
              <a:rPr lang="en-US" altLang="ja-JP" sz="1000" b="1" dirty="0">
                <a:solidFill>
                  <a:schemeClr val="tx1"/>
                </a:solidFill>
              </a:rPr>
              <a:t>Press ID to edit Profile.</a:t>
            </a:r>
            <a:endParaRPr lang="ja-JP" altLang="en-US" sz="1000" b="1" dirty="0">
              <a:solidFill>
                <a:schemeClr val="tx1"/>
              </a:solidFill>
            </a:endParaRPr>
          </a:p>
        </p:txBody>
      </p:sp>
      <p:sp>
        <p:nvSpPr>
          <p:cNvPr id="9" name="Text Box 22"/>
          <p:cNvSpPr txBox="1">
            <a:spLocks noChangeArrowheads="1"/>
          </p:cNvSpPr>
          <p:nvPr/>
        </p:nvSpPr>
        <p:spPr bwMode="auto">
          <a:xfrm>
            <a:off x="422275" y="848690"/>
            <a:ext cx="8299450" cy="683264"/>
          </a:xfrm>
          <a:prstGeom prst="rect">
            <a:avLst/>
          </a:prstGeom>
          <a:solidFill>
            <a:srgbClr val="FFFFCC"/>
          </a:solidFill>
          <a:ln>
            <a:noFill/>
          </a:ln>
          <a:effectLst/>
          <a:extLst/>
        </p:spPr>
        <p:txBody>
          <a:bodyPr>
            <a:spAutoFit/>
          </a:bodyPr>
          <a:lstStyle/>
          <a:p>
            <a:pPr marL="285750" indent="-285750">
              <a:lnSpc>
                <a:spcPct val="120000"/>
              </a:lnSpc>
              <a:buFont typeface="Wingdings" panose="05000000000000000000" pitchFamily="2" charset="2"/>
              <a:buChar char="n"/>
              <a:defRPr/>
            </a:pPr>
            <a:r>
              <a:rPr kumimoji="0" lang="en-US" altLang="ja-JP" sz="1600" b="1" dirty="0">
                <a:effectLst>
                  <a:outerShdw blurRad="38100" dist="38100" dir="2700000" algn="tl">
                    <a:srgbClr val="FFFFFF"/>
                  </a:outerShdw>
                </a:effectLst>
                <a:ea typeface="HGS創英角ｺﾞｼｯｸUB" pitchFamily="50" charset="-128"/>
              </a:rPr>
              <a:t>Profile for Ad-Hoc Mode allow participants to initiate call to endpoint who are listed in the Profile.</a:t>
            </a:r>
          </a:p>
        </p:txBody>
      </p:sp>
      <p:sp>
        <p:nvSpPr>
          <p:cNvPr id="10" name="角丸四角形 9"/>
          <p:cNvSpPr/>
          <p:nvPr/>
        </p:nvSpPr>
        <p:spPr>
          <a:xfrm>
            <a:off x="3423139" y="4884614"/>
            <a:ext cx="343876" cy="1363785"/>
          </a:xfrm>
          <a:prstGeom prst="roundRect">
            <a:avLst>
              <a:gd name="adj" fmla="val 181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Text Box 2"/>
          <p:cNvSpPr txBox="1">
            <a:spLocks noChangeArrowheads="1"/>
          </p:cNvSpPr>
          <p:nvPr/>
        </p:nvSpPr>
        <p:spPr bwMode="auto">
          <a:xfrm>
            <a:off x="435832" y="1545740"/>
            <a:ext cx="8348663" cy="4901342"/>
          </a:xfrm>
          <a:prstGeom prst="rect">
            <a:avLst/>
          </a:prstGeom>
          <a:noFill/>
          <a:ln w="9525" algn="ctr">
            <a:noFill/>
            <a:miter lim="800000"/>
            <a:headEnd/>
            <a:tailEnd/>
          </a:ln>
          <a:extLst/>
        </p:spPr>
        <p:txBody>
          <a:bodyP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marL="285750" indent="-285750">
              <a:lnSpc>
                <a:spcPts val="2500"/>
              </a:lnSpc>
              <a:buFont typeface="Wingdings" pitchFamily="2" charset="2"/>
              <a:buChar char="q"/>
              <a:defRPr/>
            </a:pPr>
            <a:r>
              <a:rPr lang="en-US" altLang="ja-JP" sz="1400" b="1" u="sng" dirty="0" smtClean="0">
                <a:ea typeface="HGPSoeiKakugothicUB" pitchFamily="50" charset="-128"/>
              </a:rPr>
              <a:t>One Concurrent Conference Room</a:t>
            </a:r>
            <a:r>
              <a:rPr lang="en-US" altLang="ja-JP" sz="1400" b="1" dirty="0" smtClean="0">
                <a:ea typeface="HGPSoeiKakugothicUB" pitchFamily="50" charset="-128"/>
              </a:rPr>
              <a:t> for </a:t>
            </a:r>
            <a:r>
              <a:rPr lang="en-US" altLang="ja-JP" sz="1400" b="1" u="sng" dirty="0" smtClean="0">
                <a:ea typeface="HGPSoeiKakugothicUB" pitchFamily="50" charset="-128"/>
              </a:rPr>
              <a:t>IP Mode</a:t>
            </a:r>
            <a:r>
              <a:rPr lang="en-US" altLang="ja-JP" sz="1400" b="1" dirty="0" smtClean="0">
                <a:ea typeface="HGPSoeiKakugothicUB" pitchFamily="50" charset="-128"/>
              </a:rPr>
              <a:t> </a:t>
            </a:r>
            <a:r>
              <a:rPr lang="en-US" altLang="ja-JP" sz="1400" b="1" u="sng" dirty="0" smtClean="0">
                <a:ea typeface="HGPSoeiKakugothicUB" pitchFamily="50" charset="-128"/>
              </a:rPr>
              <a:t>and NAT Traversal Service </a:t>
            </a:r>
            <a:r>
              <a:rPr lang="en-US" altLang="ja-JP" sz="1200" b="1" u="sng" dirty="0" smtClean="0">
                <a:ea typeface="HGPSoeiKakugothicUB" pitchFamily="50" charset="-128"/>
              </a:rPr>
              <a:t>(Easy Connection) </a:t>
            </a:r>
            <a:r>
              <a:rPr lang="en-US" altLang="ja-JP" sz="1400" b="1" dirty="0" smtClean="0">
                <a:ea typeface="HGPSoeiKakugothicUB" pitchFamily="50" charset="-128"/>
              </a:rPr>
              <a:t>mode. IP Mode and NAT Traversal Service </a:t>
            </a:r>
            <a:r>
              <a:rPr lang="en-US" altLang="ja-JP" sz="1200" b="1" dirty="0" smtClean="0">
                <a:ea typeface="HGPSoeiKakugothicUB" pitchFamily="50" charset="-128"/>
              </a:rPr>
              <a:t>(Easy Connection)  </a:t>
            </a:r>
            <a:r>
              <a:rPr lang="en-US" altLang="ja-JP" sz="1400" b="1" dirty="0" smtClean="0">
                <a:ea typeface="HGPSoeiKakugothicUB" pitchFamily="50" charset="-128"/>
              </a:rPr>
              <a:t>Mode work simultaneously. </a:t>
            </a:r>
            <a:r>
              <a:rPr lang="en-US" altLang="ja-JP" sz="1400" b="1" dirty="0" smtClean="0">
                <a:solidFill>
                  <a:srgbClr val="FF0000"/>
                </a:solidFill>
                <a:ea typeface="HGPSoeiKakugothicUB" pitchFamily="50" charset="-128"/>
              </a:rPr>
              <a:t>(New)</a:t>
            </a:r>
          </a:p>
          <a:p>
            <a:pPr marL="285750" indent="-285750">
              <a:lnSpc>
                <a:spcPts val="2500"/>
              </a:lnSpc>
              <a:buFont typeface="Wingdings" pitchFamily="2" charset="2"/>
              <a:buChar char="q"/>
              <a:defRPr/>
            </a:pPr>
            <a:r>
              <a:rPr lang="en-US" altLang="ja-JP" sz="1400" b="1" dirty="0" smtClean="0">
                <a:ea typeface="HGPSoeiKakugothicUB" pitchFamily="50" charset="-128"/>
              </a:rPr>
              <a:t>Two-encoder accommodates lower and higher bandwidth endpoints simultaneously. </a:t>
            </a:r>
            <a:r>
              <a:rPr lang="en-US" altLang="ja-JP" sz="1400" b="1" dirty="0" smtClean="0">
                <a:solidFill>
                  <a:srgbClr val="FF0000"/>
                </a:solidFill>
                <a:ea typeface="HGPSoeiKakugothicUB" pitchFamily="50" charset="-128"/>
              </a:rPr>
              <a:t>(New)</a:t>
            </a:r>
          </a:p>
          <a:p>
            <a:pPr marL="285750" indent="-285750">
              <a:lnSpc>
                <a:spcPts val="2500"/>
              </a:lnSpc>
              <a:buFont typeface="Wingdings" pitchFamily="2" charset="2"/>
              <a:buChar char="q"/>
              <a:defRPr/>
            </a:pPr>
            <a:r>
              <a:rPr lang="en-US" altLang="ja-JP" sz="1400" b="1" u="sng" dirty="0" smtClean="0">
                <a:ea typeface="HGPSoeiKakugothicUB" pitchFamily="50" charset="-128"/>
              </a:rPr>
              <a:t>Up to 16 Participants</a:t>
            </a:r>
            <a:r>
              <a:rPr lang="en-US" altLang="ja-JP" sz="1400" b="1" dirty="0" smtClean="0">
                <a:ea typeface="HGPSoeiKakugothicUB" pitchFamily="50" charset="-128"/>
              </a:rPr>
              <a:t> in a Conference Room.</a:t>
            </a:r>
          </a:p>
          <a:p>
            <a:pPr marL="285750" indent="-285750">
              <a:lnSpc>
                <a:spcPts val="2500"/>
              </a:lnSpc>
              <a:buFont typeface="Wingdings" pitchFamily="2" charset="2"/>
              <a:buChar char="q"/>
              <a:defRPr/>
            </a:pPr>
            <a:r>
              <a:rPr lang="en-US" altLang="ja-JP" sz="1400" b="1" dirty="0" smtClean="0">
                <a:ea typeface="HGPSoeiKakugothicUB" pitchFamily="50" charset="-128"/>
              </a:rPr>
              <a:t>HDVC, Android/iOS and PC Application are supported. </a:t>
            </a:r>
            <a:r>
              <a:rPr lang="en-US" altLang="ja-JP" sz="1400" b="1" dirty="0" smtClean="0">
                <a:solidFill>
                  <a:srgbClr val="FF0000"/>
                </a:solidFill>
                <a:ea typeface="HGPSoeiKakugothicUB" pitchFamily="50" charset="-128"/>
              </a:rPr>
              <a:t>(New)</a:t>
            </a:r>
          </a:p>
          <a:p>
            <a:pPr marL="285750" indent="-285750">
              <a:lnSpc>
                <a:spcPts val="2500"/>
              </a:lnSpc>
              <a:buFont typeface="Wingdings" pitchFamily="2" charset="2"/>
              <a:buChar char="q"/>
              <a:defRPr/>
            </a:pPr>
            <a:r>
              <a:rPr lang="en-US" altLang="ja-JP" sz="1400" b="1" u="sng" dirty="0" smtClean="0">
                <a:ea typeface="HGPSoeiKakugothicUB" pitchFamily="50" charset="-128"/>
              </a:rPr>
              <a:t>Panasonic Proprietary</a:t>
            </a:r>
            <a:r>
              <a:rPr lang="en-US" altLang="ja-JP" sz="1400" b="1" dirty="0" smtClean="0">
                <a:ea typeface="HGPSoeiKakugothicUB" pitchFamily="50" charset="-128"/>
              </a:rPr>
              <a:t> Solution. (Other vendor’s VCs are not tested)</a:t>
            </a:r>
            <a:endParaRPr lang="en-US" altLang="ja-JP" sz="1400" b="1" strike="sngStrike" dirty="0" smtClean="0">
              <a:ea typeface="HGPSoeiKakugothicUB" pitchFamily="50" charset="-128"/>
            </a:endParaRPr>
          </a:p>
          <a:p>
            <a:pPr marL="285750" indent="-285750">
              <a:lnSpc>
                <a:spcPts val="2500"/>
              </a:lnSpc>
              <a:buFont typeface="Wingdings" pitchFamily="2" charset="2"/>
              <a:buChar char="q"/>
              <a:defRPr/>
            </a:pPr>
            <a:r>
              <a:rPr lang="en-US" altLang="ja-JP" sz="1400" b="1" dirty="0" smtClean="0">
                <a:ea typeface="HGPSoeiKakugothicUB" pitchFamily="50" charset="-128"/>
              </a:rPr>
              <a:t>Two Conference Room Operation mode are available</a:t>
            </a:r>
            <a:endParaRPr lang="en-US" altLang="ja-JP" sz="1400" b="1" i="1" dirty="0" smtClean="0">
              <a:ea typeface="HGPSoeiKakugothicUB" pitchFamily="50" charset="-128"/>
            </a:endParaRPr>
          </a:p>
          <a:p>
            <a:pPr marL="285750">
              <a:lnSpc>
                <a:spcPts val="2500"/>
              </a:lnSpc>
              <a:buFont typeface="Wingdings" pitchFamily="2" charset="2"/>
              <a:buChar char="ü"/>
              <a:defRPr/>
            </a:pPr>
            <a:r>
              <a:rPr lang="en-US" altLang="ja-JP" sz="1400" b="1" dirty="0" smtClean="0">
                <a:solidFill>
                  <a:srgbClr val="0000FF"/>
                </a:solidFill>
                <a:ea typeface="HGPSoeiKakugothicUB" pitchFamily="50" charset="-128"/>
              </a:rPr>
              <a:t>Normal Mode: </a:t>
            </a:r>
          </a:p>
          <a:p>
            <a:pPr marL="615950" lvl="1" indent="0">
              <a:lnSpc>
                <a:spcPts val="2500"/>
              </a:lnSpc>
              <a:defRPr/>
            </a:pPr>
            <a:r>
              <a:rPr lang="en-US" altLang="ja-JP" sz="1200" b="1" u="sng" dirty="0" smtClean="0">
                <a:ea typeface="HGPSoeiKakugothicUB" pitchFamily="50" charset="-128"/>
              </a:rPr>
              <a:t>Permission required to join to the conference in advance</a:t>
            </a:r>
            <a:r>
              <a:rPr lang="en-US" altLang="ja-JP" sz="1200" b="1" dirty="0" smtClean="0">
                <a:ea typeface="HGPSoeiKakugothicUB" pitchFamily="50" charset="-128"/>
              </a:rPr>
              <a:t>. Various Conference Operations are supported for Administrator while Conferencing.</a:t>
            </a:r>
          </a:p>
          <a:p>
            <a:pPr marL="285750">
              <a:lnSpc>
                <a:spcPts val="2500"/>
              </a:lnSpc>
              <a:buFont typeface="Wingdings" pitchFamily="2" charset="2"/>
              <a:buChar char="ü"/>
              <a:defRPr/>
            </a:pPr>
            <a:r>
              <a:rPr lang="en-US" altLang="ja-JP" sz="1400" b="1" dirty="0" smtClean="0">
                <a:solidFill>
                  <a:srgbClr val="0000FF"/>
                </a:solidFill>
                <a:ea typeface="HGPSoeiKakugothicUB" pitchFamily="50" charset="-128"/>
              </a:rPr>
              <a:t>Ad-Hoc Mode: </a:t>
            </a:r>
          </a:p>
          <a:p>
            <a:pPr marL="622300" lvl="1" indent="0">
              <a:lnSpc>
                <a:spcPts val="2500"/>
              </a:lnSpc>
              <a:defRPr/>
            </a:pPr>
            <a:r>
              <a:rPr lang="en-US" altLang="ja-JP" sz="1200" b="1" u="sng" dirty="0" smtClean="0">
                <a:ea typeface="HGPSoeiKakugothicUB" pitchFamily="50" charset="-128"/>
              </a:rPr>
              <a:t>Anybody can join to the conference</a:t>
            </a:r>
            <a:r>
              <a:rPr lang="en-US" altLang="ja-JP" sz="1200" b="1" dirty="0" smtClean="0">
                <a:ea typeface="HGPSoeiKakugothicUB" pitchFamily="50" charset="-128"/>
              </a:rPr>
              <a:t>. Available Conference Operations  for Administrator are Show/Hide site name and Dial in / Dial out only.</a:t>
            </a:r>
          </a:p>
          <a:p>
            <a:pPr marL="285750" indent="-285750">
              <a:lnSpc>
                <a:spcPts val="2500"/>
              </a:lnSpc>
              <a:buFont typeface="Wingdings" pitchFamily="2" charset="2"/>
              <a:buChar char="q"/>
              <a:defRPr/>
            </a:pPr>
            <a:r>
              <a:rPr lang="en-US" altLang="ja-JP" sz="1400" b="1" dirty="0" smtClean="0">
                <a:ea typeface="HGPSoeiKakugothicUB" pitchFamily="50" charset="-128"/>
              </a:rPr>
              <a:t>Available access Interface</a:t>
            </a:r>
          </a:p>
          <a:p>
            <a:pPr marL="285750">
              <a:lnSpc>
                <a:spcPts val="2500"/>
              </a:lnSpc>
              <a:buFont typeface="Wingdings" pitchFamily="2" charset="2"/>
              <a:buChar char="ü"/>
              <a:defRPr/>
            </a:pPr>
            <a:r>
              <a:rPr lang="en-US" altLang="ja-JP" sz="1400" b="1" dirty="0" smtClean="0">
                <a:ea typeface="HGPSoeiKakugothicUB" pitchFamily="50" charset="-128"/>
              </a:rPr>
              <a:t> Web Console and API (External Control Interface) are available.</a:t>
            </a:r>
            <a:endParaRPr lang="en-US" altLang="ja-JP" sz="1400" b="1" dirty="0" smtClean="0">
              <a:solidFill>
                <a:srgbClr val="FF0000"/>
              </a:solidFill>
              <a:ea typeface="HGPSoeiKakugothicUB" pitchFamily="50" charset="-128"/>
            </a:endParaRPr>
          </a:p>
        </p:txBody>
      </p:sp>
      <p:sp>
        <p:nvSpPr>
          <p:cNvPr id="5" name="Text Box 22"/>
          <p:cNvSpPr txBox="1">
            <a:spLocks noChangeArrowheads="1"/>
          </p:cNvSpPr>
          <p:nvPr/>
        </p:nvSpPr>
        <p:spPr bwMode="auto">
          <a:xfrm>
            <a:off x="422275" y="825245"/>
            <a:ext cx="8299450" cy="757130"/>
          </a:xfrm>
          <a:prstGeom prst="rect">
            <a:avLst/>
          </a:prstGeom>
          <a:solidFill>
            <a:srgbClr val="FFFFCC"/>
          </a:solidFill>
          <a:ln>
            <a:noFill/>
          </a:ln>
          <a:effectLst/>
          <a:extLst/>
        </p:spPr>
        <p:txBody>
          <a:bodyPr>
            <a:spAutoFit/>
          </a:bodyPr>
          <a:lstStyle/>
          <a:p>
            <a:pPr marL="285750" indent="-285750">
              <a:lnSpc>
                <a:spcPct val="120000"/>
              </a:lnSpc>
              <a:buFont typeface="Wingdings" panose="05000000000000000000" pitchFamily="2" charset="2"/>
              <a:buChar char="n"/>
              <a:defRPr/>
            </a:pPr>
            <a:r>
              <a:rPr kumimoji="0" lang="en-US" altLang="ja-JP" b="1" dirty="0">
                <a:effectLst>
                  <a:outerShdw blurRad="38100" dist="38100" dir="2700000" algn="tl">
                    <a:srgbClr val="FFFFFF"/>
                  </a:outerShdw>
                </a:effectLst>
                <a:ea typeface="HGS創英角ｺﾞｼｯｸUB" pitchFamily="50" charset="-128"/>
              </a:rPr>
              <a:t>MPCS </a:t>
            </a:r>
            <a:r>
              <a:rPr kumimoji="0" lang="en-US" altLang="ja-JP" b="1" dirty="0" smtClean="0">
                <a:effectLst>
                  <a:outerShdw blurRad="38100" dist="38100" dir="2700000" algn="tl">
                    <a:srgbClr val="FFFFFF"/>
                  </a:outerShdw>
                </a:effectLst>
                <a:ea typeface="HGS創英角ｺﾞｼｯｸUB" pitchFamily="50" charset="-128"/>
              </a:rPr>
              <a:t>Ver.2.0/2.1 </a:t>
            </a:r>
            <a:r>
              <a:rPr kumimoji="0" lang="en-US" altLang="ja-JP" b="1" dirty="0">
                <a:effectLst>
                  <a:outerShdw blurRad="38100" dist="38100" dir="2700000" algn="tl">
                    <a:srgbClr val="FFFFFF"/>
                  </a:outerShdw>
                </a:effectLst>
                <a:ea typeface="HGS創英角ｺﾞｼｯｸUB" pitchFamily="50" charset="-128"/>
              </a:rPr>
              <a:t>provides simple Multi-Party Conferencing environment to HDVC network.</a:t>
            </a:r>
          </a:p>
        </p:txBody>
      </p:sp>
      <p:sp>
        <p:nvSpPr>
          <p:cNvPr id="6"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Key Features Overview</a:t>
            </a:r>
            <a:endParaRPr lang="de-DE" altLang="ja-JP" sz="14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39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Profile Settings </a:t>
            </a:r>
            <a:r>
              <a:rPr lang="en-US" altLang="ja-JP" sz="1400" kern="0" dirty="0" smtClean="0">
                <a:latin typeface="Arial Black" panose="020B0A04020102020204" pitchFamily="34" charset="0"/>
              </a:rPr>
              <a:t>(Ad-Hoc mode only)</a:t>
            </a:r>
            <a:endParaRPr lang="de-DE" altLang="ja-JP" sz="400" kern="0" dirty="0" smtClean="0">
              <a:latin typeface="Arial Black" panose="020B0A04020102020204" pitchFamily="34" charset="0"/>
            </a:endParaRPr>
          </a:p>
        </p:txBody>
      </p:sp>
      <p:grpSp>
        <p:nvGrpSpPr>
          <p:cNvPr id="5" name="グループ化 4"/>
          <p:cNvGrpSpPr>
            <a:grpSpLocks/>
          </p:cNvGrpSpPr>
          <p:nvPr/>
        </p:nvGrpSpPr>
        <p:grpSpPr bwMode="auto">
          <a:xfrm>
            <a:off x="2887664" y="976923"/>
            <a:ext cx="4329915" cy="5341684"/>
            <a:chOff x="1981200" y="-76200"/>
            <a:chExt cx="5374062" cy="662940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10632" t="10501" r="11526" b="5232"/>
            <a:stretch>
              <a:fillRect/>
            </a:stretch>
          </p:blipFill>
          <p:spPr bwMode="auto">
            <a:xfrm>
              <a:off x="1994053" y="-76200"/>
              <a:ext cx="5357147" cy="362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l="10490" t="16765" r="11423" b="5466"/>
            <a:stretch>
              <a:fillRect/>
            </a:stretch>
          </p:blipFill>
          <p:spPr bwMode="auto">
            <a:xfrm>
              <a:off x="1981200" y="3208078"/>
              <a:ext cx="5374062" cy="334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円/楕円 8"/>
          <p:cNvSpPr>
            <a:spLocks noChangeArrowheads="1"/>
          </p:cNvSpPr>
          <p:nvPr/>
        </p:nvSpPr>
        <p:spPr bwMode="auto">
          <a:xfrm flipH="1" flipV="1">
            <a:off x="5167205" y="6149868"/>
            <a:ext cx="328613" cy="250825"/>
          </a:xfrm>
          <a:prstGeom prst="ellipse">
            <a:avLst/>
          </a:prstGeom>
          <a:noFill/>
          <a:ln w="38100" algn="ctr">
            <a:solidFill>
              <a:srgbClr val="FF0000"/>
            </a:solidFill>
            <a:round/>
            <a:headEnd/>
            <a:tailEnd/>
          </a:ln>
          <a:extLst/>
        </p:spPr>
        <p:txBody>
          <a:bodyPr rot="10800000" anchor="ctr"/>
          <a:lstStyle/>
          <a:p>
            <a:pPr algn="ctr">
              <a:defRPr/>
            </a:pPr>
            <a:endParaRPr kumimoji="0" lang="en-US" sz="1000" b="1">
              <a:solidFill>
                <a:schemeClr val="lt1"/>
              </a:solidFill>
              <a:latin typeface="+mn-lt"/>
              <a:ea typeface="+mn-ea"/>
            </a:endParaRPr>
          </a:p>
        </p:txBody>
      </p:sp>
      <p:sp>
        <p:nvSpPr>
          <p:cNvPr id="10" name="線吹き出し 1 (枠付き) 9"/>
          <p:cNvSpPr/>
          <p:nvPr/>
        </p:nvSpPr>
        <p:spPr>
          <a:xfrm>
            <a:off x="1531845" y="6023715"/>
            <a:ext cx="2705100" cy="286544"/>
          </a:xfrm>
          <a:prstGeom prst="borderCallout1">
            <a:avLst>
              <a:gd name="adj1" fmla="val 52024"/>
              <a:gd name="adj2" fmla="val 101000"/>
              <a:gd name="adj3" fmla="val 75215"/>
              <a:gd name="adj4" fmla="val 133703"/>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1400">
                <a:solidFill>
                  <a:schemeClr val="tx1"/>
                </a:solidFill>
                <a:latin typeface="Arial" charset="0"/>
                <a:ea typeface="ＭＳ Ｐゴシック" pitchFamily="50" charset="-128"/>
              </a:defRPr>
            </a:lvl1pPr>
            <a:lvl2pPr marL="742950" indent="-28575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algn="ctr" eaLnBrk="1" hangingPunct="1">
              <a:defRPr/>
            </a:pPr>
            <a:r>
              <a:rPr lang="en-US" altLang="ja-JP" sz="1000" b="1" smtClean="0"/>
              <a:t>Press set to save changes.</a:t>
            </a:r>
            <a:endParaRPr lang="ja-JP" altLang="en-US" sz="1000" b="1" smtClean="0"/>
          </a:p>
        </p:txBody>
      </p:sp>
      <p:sp>
        <p:nvSpPr>
          <p:cNvPr id="11" name="線吹き出し 1 (枠付き) 10"/>
          <p:cNvSpPr/>
          <p:nvPr/>
        </p:nvSpPr>
        <p:spPr>
          <a:xfrm>
            <a:off x="461108" y="2847975"/>
            <a:ext cx="2885342" cy="1260000"/>
          </a:xfrm>
          <a:prstGeom prst="borderCallout1">
            <a:avLst>
              <a:gd name="adj1" fmla="val 52024"/>
              <a:gd name="adj2" fmla="val 101000"/>
              <a:gd name="adj3" fmla="val 46022"/>
              <a:gd name="adj4" fmla="val 117666"/>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While Ad-Hoc conferencing,</a:t>
            </a:r>
            <a:r>
              <a:rPr lang="ja-JP" altLang="en-US" sz="1000" b="1" dirty="0">
                <a:solidFill>
                  <a:schemeClr val="tx1"/>
                </a:solidFill>
              </a:rPr>
              <a:t> </a:t>
            </a:r>
            <a:r>
              <a:rPr lang="en-US" altLang="ja-JP" sz="1000" b="1" dirty="0">
                <a:solidFill>
                  <a:schemeClr val="tx1"/>
                </a:solidFill>
              </a:rPr>
              <a:t>Pressing ‘#’ and Profile ID then MPCS will dial out to these listed party</a:t>
            </a:r>
            <a:r>
              <a:rPr lang="en-US" altLang="ja-JP" sz="1000" b="1" dirty="0" smtClean="0">
                <a:solidFill>
                  <a:schemeClr val="tx1"/>
                </a:solidFill>
              </a:rPr>
              <a:t>.</a:t>
            </a:r>
          </a:p>
          <a:p>
            <a:pPr>
              <a:defRPr/>
            </a:pPr>
            <a:endParaRPr lang="en-US" altLang="ja-JP" sz="1000" b="1" dirty="0">
              <a:solidFill>
                <a:schemeClr val="tx1"/>
              </a:solidFill>
            </a:endParaRPr>
          </a:p>
          <a:p>
            <a:pPr>
              <a:defRPr/>
            </a:pPr>
            <a:r>
              <a:rPr lang="en-US" altLang="ja-JP" sz="1000" b="1" dirty="0">
                <a:solidFill>
                  <a:schemeClr val="tx1"/>
                </a:solidFill>
              </a:rPr>
              <a:t>E.g. If you would like to  dial out using Profile ID 101, press #101. </a:t>
            </a:r>
            <a:endParaRPr lang="ja-JP" altLang="en-US" sz="1000" b="1" dirty="0">
              <a:solidFill>
                <a:schemeClr val="tx1"/>
              </a:solidFill>
            </a:endParaRPr>
          </a:p>
        </p:txBody>
      </p:sp>
      <p:sp>
        <p:nvSpPr>
          <p:cNvPr id="12" name="角丸四角形 11"/>
          <p:cNvSpPr/>
          <p:nvPr/>
        </p:nvSpPr>
        <p:spPr>
          <a:xfrm>
            <a:off x="3931137" y="2962031"/>
            <a:ext cx="3063631" cy="742460"/>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Start Conference</a:t>
            </a:r>
            <a:endParaRPr lang="de-DE" altLang="ja-JP" sz="400" kern="0" dirty="0" smtClean="0">
              <a:latin typeface="Arial Black" panose="020B0A04020102020204" pitchFamily="34" charset="0"/>
            </a:endParaRPr>
          </a:p>
        </p:txBody>
      </p:sp>
      <p:sp>
        <p:nvSpPr>
          <p:cNvPr id="4" name="角丸四角形 3"/>
          <p:cNvSpPr/>
          <p:nvPr/>
        </p:nvSpPr>
        <p:spPr>
          <a:xfrm>
            <a:off x="381000" y="1626443"/>
            <a:ext cx="1905000"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Go to Home Screen</a:t>
            </a:r>
          </a:p>
        </p:txBody>
      </p:sp>
      <p:sp>
        <p:nvSpPr>
          <p:cNvPr id="5" name="下矢印 4"/>
          <p:cNvSpPr/>
          <p:nvPr/>
        </p:nvSpPr>
        <p:spPr>
          <a:xfrm rot="16200000">
            <a:off x="2508250" y="1867743"/>
            <a:ext cx="574675" cy="466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a:p>
        </p:txBody>
      </p:sp>
      <p:sp>
        <p:nvSpPr>
          <p:cNvPr id="6" name="角丸四角形 5"/>
          <p:cNvSpPr/>
          <p:nvPr/>
        </p:nvSpPr>
        <p:spPr>
          <a:xfrm>
            <a:off x="3289300" y="1667718"/>
            <a:ext cx="2057400"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Start/End</a:t>
            </a:r>
          </a:p>
          <a:p>
            <a:pPr algn="ctr">
              <a:defRPr/>
            </a:pPr>
            <a:r>
              <a:rPr kumimoji="0" lang="en-US" sz="2000" dirty="0"/>
              <a:t>Conference</a:t>
            </a:r>
          </a:p>
        </p:txBody>
      </p:sp>
      <p:sp>
        <p:nvSpPr>
          <p:cNvPr id="7" name="下矢印 6"/>
          <p:cNvSpPr/>
          <p:nvPr/>
        </p:nvSpPr>
        <p:spPr>
          <a:xfrm rot="14620548">
            <a:off x="5508625" y="1296243"/>
            <a:ext cx="574675" cy="466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a:p>
        </p:txBody>
      </p:sp>
      <p:sp>
        <p:nvSpPr>
          <p:cNvPr id="9" name="下矢印 8"/>
          <p:cNvSpPr/>
          <p:nvPr/>
        </p:nvSpPr>
        <p:spPr>
          <a:xfrm rot="18034472">
            <a:off x="5483225" y="2321768"/>
            <a:ext cx="574675" cy="466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a:p>
        </p:txBody>
      </p:sp>
      <p:sp>
        <p:nvSpPr>
          <p:cNvPr id="10" name="角丸四角形 9"/>
          <p:cNvSpPr/>
          <p:nvPr/>
        </p:nvSpPr>
        <p:spPr>
          <a:xfrm>
            <a:off x="6248400" y="935880"/>
            <a:ext cx="2286000"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Normal Mode</a:t>
            </a:r>
          </a:p>
          <a:p>
            <a:pPr algn="ctr">
              <a:defRPr/>
            </a:pPr>
            <a:r>
              <a:rPr kumimoji="0" lang="en-US" sz="2000" dirty="0"/>
              <a:t>Starts</a:t>
            </a:r>
          </a:p>
        </p:txBody>
      </p:sp>
      <p:sp>
        <p:nvSpPr>
          <p:cNvPr id="11" name="角丸四角形 10"/>
          <p:cNvSpPr/>
          <p:nvPr/>
        </p:nvSpPr>
        <p:spPr>
          <a:xfrm>
            <a:off x="6248400" y="2385268"/>
            <a:ext cx="2286000"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Ad-Hoc Mode</a:t>
            </a:r>
          </a:p>
          <a:p>
            <a:pPr algn="ctr">
              <a:defRPr/>
            </a:pPr>
            <a:r>
              <a:rPr kumimoji="0" lang="en-US" sz="2000" dirty="0"/>
              <a:t>Starts</a:t>
            </a:r>
          </a:p>
        </p:txBody>
      </p:sp>
      <p:sp>
        <p:nvSpPr>
          <p:cNvPr id="12" name="Text Box 2"/>
          <p:cNvSpPr txBox="1">
            <a:spLocks noChangeArrowheads="1"/>
          </p:cNvSpPr>
          <p:nvPr/>
        </p:nvSpPr>
        <p:spPr bwMode="auto">
          <a:xfrm>
            <a:off x="457200" y="3153495"/>
            <a:ext cx="8458200" cy="325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lnSpc>
                <a:spcPct val="130000"/>
              </a:lnSpc>
              <a:spcBef>
                <a:spcPct val="0"/>
              </a:spcBef>
              <a:buClrTx/>
              <a:buSzTx/>
              <a:buFont typeface="Wingdings" pitchFamily="2" charset="2"/>
              <a:buChar char="q"/>
            </a:pPr>
            <a:r>
              <a:rPr lang="en-US" altLang="ja-JP" sz="1600" b="1" dirty="0">
                <a:solidFill>
                  <a:srgbClr val="0000FF"/>
                </a:solidFill>
                <a:ea typeface="HGP創英角ｺﾞｼｯｸUB" pitchFamily="50" charset="-128"/>
              </a:rPr>
              <a:t>Go to Home Screen</a:t>
            </a:r>
          </a:p>
          <a:p>
            <a:pPr lvl="1" eaLnBrk="1" hangingPunct="1">
              <a:lnSpc>
                <a:spcPct val="130000"/>
              </a:lnSpc>
              <a:spcBef>
                <a:spcPct val="0"/>
              </a:spcBef>
              <a:buClrTx/>
              <a:buSzTx/>
              <a:buFont typeface="Wingdings" pitchFamily="2" charset="2"/>
              <a:buChar char="ü"/>
            </a:pPr>
            <a:r>
              <a:rPr lang="en-US" altLang="ja-JP" sz="1600" b="1" dirty="0">
                <a:ea typeface="HGP創英角ｺﾞｼｯｸUB" pitchFamily="50" charset="-128"/>
              </a:rPr>
              <a:t>Start/End Tab is available in Home Screen</a:t>
            </a:r>
          </a:p>
          <a:p>
            <a:pPr eaLnBrk="1" hangingPunct="1">
              <a:lnSpc>
                <a:spcPct val="130000"/>
              </a:lnSpc>
              <a:spcBef>
                <a:spcPct val="0"/>
              </a:spcBef>
              <a:buClrTx/>
              <a:buSzTx/>
              <a:buFont typeface="Wingdings" pitchFamily="2" charset="2"/>
              <a:buChar char="q"/>
            </a:pPr>
            <a:r>
              <a:rPr lang="en-US" altLang="ja-JP" sz="1600" b="1" dirty="0">
                <a:solidFill>
                  <a:srgbClr val="0000FF"/>
                </a:solidFill>
                <a:ea typeface="HGP創英角ｺﾞｼｯｸUB" pitchFamily="50" charset="-128"/>
              </a:rPr>
              <a:t>Start/End Conference</a:t>
            </a:r>
          </a:p>
          <a:p>
            <a:pPr lvl="1" eaLnBrk="1" hangingPunct="1">
              <a:lnSpc>
                <a:spcPct val="130000"/>
              </a:lnSpc>
              <a:spcBef>
                <a:spcPct val="0"/>
              </a:spcBef>
              <a:buClrTx/>
              <a:buSzTx/>
              <a:buFont typeface="Wingdings" pitchFamily="2" charset="2"/>
              <a:buChar char="ü"/>
            </a:pPr>
            <a:r>
              <a:rPr lang="en-US" altLang="ja-JP" sz="1600" b="1" dirty="0">
                <a:ea typeface="HGP創英角ｺﾞｼｯｸUB" pitchFamily="50" charset="-128"/>
              </a:rPr>
              <a:t>Start Conference by choosing “Normal” or “Ad-Hoc” Mode</a:t>
            </a:r>
          </a:p>
          <a:p>
            <a:pPr eaLnBrk="1" hangingPunct="1">
              <a:lnSpc>
                <a:spcPct val="130000"/>
              </a:lnSpc>
              <a:spcBef>
                <a:spcPct val="0"/>
              </a:spcBef>
              <a:buClrTx/>
              <a:buSzTx/>
              <a:buFont typeface="Wingdings" pitchFamily="2" charset="2"/>
              <a:buChar char="q"/>
            </a:pPr>
            <a:r>
              <a:rPr lang="en-US" altLang="ja-JP" sz="1600" b="1" dirty="0">
                <a:solidFill>
                  <a:srgbClr val="0000FF"/>
                </a:solidFill>
                <a:ea typeface="HGP創英角ｺﾞｼｯｸUB" pitchFamily="50" charset="-128"/>
              </a:rPr>
              <a:t>Normal Mode</a:t>
            </a:r>
          </a:p>
          <a:p>
            <a:pPr lvl="1" eaLnBrk="1" hangingPunct="1">
              <a:lnSpc>
                <a:spcPct val="130000"/>
              </a:lnSpc>
              <a:spcBef>
                <a:spcPct val="0"/>
              </a:spcBef>
              <a:buClrTx/>
              <a:buSzTx/>
              <a:buFont typeface="Wingdings" pitchFamily="2" charset="2"/>
              <a:buChar char="ü"/>
            </a:pPr>
            <a:r>
              <a:rPr lang="en-US" altLang="ja-JP" sz="1600" b="1" dirty="0">
                <a:ea typeface="HGP創英角ｺﾞｼｯｸUB" pitchFamily="50" charset="-128"/>
              </a:rPr>
              <a:t>Only listed party in Allowed List can join to the conference. Various options available while conferencing</a:t>
            </a:r>
          </a:p>
          <a:p>
            <a:pPr eaLnBrk="1" hangingPunct="1">
              <a:lnSpc>
                <a:spcPct val="130000"/>
              </a:lnSpc>
              <a:spcBef>
                <a:spcPct val="0"/>
              </a:spcBef>
              <a:buClrTx/>
              <a:buSzTx/>
              <a:buFont typeface="Wingdings" pitchFamily="2" charset="2"/>
              <a:buChar char="q"/>
            </a:pPr>
            <a:r>
              <a:rPr lang="en-US" altLang="ja-JP" sz="1600" b="1" dirty="0">
                <a:solidFill>
                  <a:srgbClr val="0000FF"/>
                </a:solidFill>
                <a:ea typeface="HGP創英角ｺﾞｼｯｸUB" pitchFamily="50" charset="-128"/>
              </a:rPr>
              <a:t>Ad-Hoc Mode</a:t>
            </a:r>
          </a:p>
          <a:p>
            <a:pPr lvl="1" eaLnBrk="1" hangingPunct="1">
              <a:lnSpc>
                <a:spcPct val="130000"/>
              </a:lnSpc>
              <a:spcBef>
                <a:spcPct val="0"/>
              </a:spcBef>
              <a:buClrTx/>
              <a:buSzTx/>
              <a:buFont typeface="Wingdings" pitchFamily="2" charset="2"/>
              <a:buChar char="ü"/>
            </a:pPr>
            <a:r>
              <a:rPr lang="en-US" altLang="ja-JP" sz="1600" b="1" dirty="0">
                <a:ea typeface="HGP創英角ｺﾞｼｯｸUB" pitchFamily="50" charset="-128"/>
              </a:rPr>
              <a:t>Anyone can join to the conference. Fewer options available while conferencing.</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Go to Home Screen</a:t>
            </a:r>
            <a:endParaRPr lang="de-DE" altLang="ja-JP" sz="400" kern="0" dirty="0" smtClean="0">
              <a:latin typeface="Arial Black" panose="020B0A04020102020204" pitchFamily="34" charset="0"/>
            </a:endParaRPr>
          </a:p>
        </p:txBody>
      </p:sp>
      <p:pic>
        <p:nvPicPr>
          <p:cNvPr id="4" name="Picture 8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476" y="1404257"/>
            <a:ext cx="5462955" cy="4892834"/>
          </a:xfrm>
          <a:prstGeom prst="rect">
            <a:avLst/>
          </a:prstGeom>
          <a:solidFill>
            <a:srgbClr val="FFFFFF"/>
          </a:solidFill>
          <a:ln w="9525">
            <a:solidFill>
              <a:srgbClr val="000000"/>
            </a:solidFill>
            <a:miter lim="800000"/>
            <a:headEnd/>
            <a:tailEnd/>
          </a:ln>
        </p:spPr>
      </p:pic>
      <p:sp>
        <p:nvSpPr>
          <p:cNvPr id="6" name="円/楕円 5"/>
          <p:cNvSpPr>
            <a:spLocks noChangeArrowheads="1"/>
          </p:cNvSpPr>
          <p:nvPr/>
        </p:nvSpPr>
        <p:spPr bwMode="auto">
          <a:xfrm flipH="1" flipV="1">
            <a:off x="5953380" y="1285620"/>
            <a:ext cx="452438" cy="523875"/>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7" name="線吹き出し 1 (枠付き) 6"/>
          <p:cNvSpPr/>
          <p:nvPr/>
        </p:nvSpPr>
        <p:spPr>
          <a:xfrm>
            <a:off x="508000" y="884051"/>
            <a:ext cx="4749800" cy="286544"/>
          </a:xfrm>
          <a:prstGeom prst="borderCallout1">
            <a:avLst>
              <a:gd name="adj1" fmla="val 52024"/>
              <a:gd name="adj2" fmla="val 101000"/>
              <a:gd name="adj3" fmla="val 172412"/>
              <a:gd name="adj4" fmla="val 114874"/>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schemeClr val="tx1"/>
                </a:solidFill>
              </a:rPr>
              <a:t>Press “Home” to go to Home Screen. Start/End Conference available there</a:t>
            </a:r>
            <a:r>
              <a:rPr lang="en-US" altLang="ja-JP" sz="1000" b="1" dirty="0" smtClean="0">
                <a:solidFill>
                  <a:schemeClr val="tx1"/>
                </a:solidFill>
              </a:rPr>
              <a:t>.</a:t>
            </a:r>
            <a:endParaRPr lang="ja-JP" altLang="en-US" sz="1000" b="1" dirty="0">
              <a:solidFill>
                <a:schemeClr val="tx1"/>
              </a:solidFill>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Go to Start/End Conference Screen</a:t>
            </a:r>
            <a:endParaRPr lang="de-DE" altLang="ja-JP" sz="400" kern="0" dirty="0" smtClean="0">
              <a:latin typeface="Arial Black" panose="020B0A04020102020204" pitchFamily="34" charset="0"/>
            </a:endParaRPr>
          </a:p>
        </p:txBody>
      </p:sp>
      <p:pic>
        <p:nvPicPr>
          <p:cNvPr id="4" name="Picture 8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968" y="1092200"/>
            <a:ext cx="5813090" cy="5207000"/>
          </a:xfrm>
          <a:prstGeom prst="rect">
            <a:avLst/>
          </a:prstGeom>
          <a:solidFill>
            <a:srgbClr val="FFFFFF"/>
          </a:solidFill>
          <a:ln w="9525">
            <a:solidFill>
              <a:srgbClr val="000000"/>
            </a:solidFill>
            <a:miter lim="800000"/>
            <a:headEnd/>
            <a:tailEnd/>
          </a:ln>
        </p:spPr>
      </p:pic>
      <p:sp>
        <p:nvSpPr>
          <p:cNvPr id="6" name="円/楕円 5"/>
          <p:cNvSpPr>
            <a:spLocks noChangeArrowheads="1"/>
          </p:cNvSpPr>
          <p:nvPr/>
        </p:nvSpPr>
        <p:spPr bwMode="auto">
          <a:xfrm flipH="1" flipV="1">
            <a:off x="3968220" y="1989995"/>
            <a:ext cx="1295400" cy="3048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7" name="線吹き出し 1 (枠付き) 6"/>
          <p:cNvSpPr/>
          <p:nvPr/>
        </p:nvSpPr>
        <p:spPr>
          <a:xfrm>
            <a:off x="5867400" y="3409156"/>
            <a:ext cx="2799862" cy="286544"/>
          </a:xfrm>
          <a:prstGeom prst="borderCallout1">
            <a:avLst>
              <a:gd name="adj1" fmla="val -412798"/>
              <a:gd name="adj2" fmla="val -24988"/>
              <a:gd name="adj3" fmla="val 51670"/>
              <a:gd name="adj4" fmla="val -798"/>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schemeClr val="tx1"/>
                </a:solidFill>
              </a:rPr>
              <a:t>Press “Conference Start/End” Tab</a:t>
            </a:r>
            <a:endParaRPr lang="ja-JP" altLang="en-US" sz="1000" b="1" dirty="0">
              <a:solidFill>
                <a:schemeClr val="tx1"/>
              </a:solidFill>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Choose Conference Mode</a:t>
            </a:r>
            <a:endParaRPr lang="de-DE" altLang="ja-JP" sz="400" kern="0" dirty="0" smtClean="0">
              <a:latin typeface="Arial Black" panose="020B0A04020102020204" pitchFamily="34" charset="0"/>
            </a:endParaRP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23" y="1202922"/>
            <a:ext cx="8292123" cy="438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線吹き出し 1 (枠付き) 9"/>
          <p:cNvSpPr/>
          <p:nvPr/>
        </p:nvSpPr>
        <p:spPr>
          <a:xfrm>
            <a:off x="468923" y="3486745"/>
            <a:ext cx="2797908" cy="288000"/>
          </a:xfrm>
          <a:prstGeom prst="borderCallout1">
            <a:avLst>
              <a:gd name="adj1" fmla="val 102232"/>
              <a:gd name="adj2" fmla="val 161487"/>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a:defRPr/>
            </a:pPr>
            <a:r>
              <a:rPr lang="en-US" altLang="ja-JP" sz="1000" b="1" dirty="0">
                <a:solidFill>
                  <a:schemeClr val="tx1"/>
                </a:solidFill>
              </a:rPr>
              <a:t>1. Select “Ad-hoc” mode or “Normal Mode”</a:t>
            </a:r>
            <a:endParaRPr lang="ja-JP" altLang="en-US" sz="1000" b="1" dirty="0">
              <a:solidFill>
                <a:schemeClr val="tx1"/>
              </a:solidFill>
            </a:endParaRPr>
          </a:p>
        </p:txBody>
      </p:sp>
      <p:sp>
        <p:nvSpPr>
          <p:cNvPr id="11" name="線吹き出し 1 (枠付き) 10"/>
          <p:cNvSpPr/>
          <p:nvPr/>
        </p:nvSpPr>
        <p:spPr>
          <a:xfrm>
            <a:off x="731837" y="4644312"/>
            <a:ext cx="3193155" cy="288000"/>
          </a:xfrm>
          <a:prstGeom prst="borderCallout1">
            <a:avLst>
              <a:gd name="adj1" fmla="val -73557"/>
              <a:gd name="adj2" fmla="val 133541"/>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a:defRPr/>
            </a:pPr>
            <a:r>
              <a:rPr lang="en-US" altLang="ja-JP" sz="1000" b="1" dirty="0">
                <a:solidFill>
                  <a:schemeClr val="tx1"/>
                </a:solidFill>
              </a:rPr>
              <a:t>2. Select “Profile” if you choose “Normal Mode”</a:t>
            </a:r>
            <a:endParaRPr lang="ja-JP" altLang="en-US" sz="1000" b="1" dirty="0">
              <a:solidFill>
                <a:schemeClr val="tx1"/>
              </a:solidFill>
            </a:endParaRPr>
          </a:p>
        </p:txBody>
      </p:sp>
      <p:sp>
        <p:nvSpPr>
          <p:cNvPr id="12" name="線吹き出し 1 (枠付き) 11"/>
          <p:cNvSpPr/>
          <p:nvPr/>
        </p:nvSpPr>
        <p:spPr>
          <a:xfrm>
            <a:off x="2203582" y="5740132"/>
            <a:ext cx="1721411" cy="288000"/>
          </a:xfrm>
          <a:prstGeom prst="borderCallout1">
            <a:avLst>
              <a:gd name="adj1" fmla="val -103003"/>
              <a:gd name="adj2" fmla="val 175798"/>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a:defRPr/>
            </a:pPr>
            <a:r>
              <a:rPr lang="en-US" altLang="ja-JP" sz="1000" b="1" dirty="0">
                <a:solidFill>
                  <a:schemeClr val="tx1"/>
                </a:solidFill>
              </a:rPr>
              <a:t>3. Press Next</a:t>
            </a:r>
            <a:endParaRPr lang="ja-JP" altLang="en-US" sz="1000" b="1" dirty="0">
              <a:solidFill>
                <a:schemeClr val="tx1"/>
              </a:solidFill>
            </a:endParaRPr>
          </a:p>
        </p:txBody>
      </p:sp>
      <p:sp>
        <p:nvSpPr>
          <p:cNvPr id="13" name="角丸四角形 12"/>
          <p:cNvSpPr/>
          <p:nvPr/>
        </p:nvSpPr>
        <p:spPr>
          <a:xfrm>
            <a:off x="4986215" y="3704492"/>
            <a:ext cx="1719385" cy="304784"/>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
        <p:nvSpPr>
          <p:cNvPr id="14" name="角丸四角形 13"/>
          <p:cNvSpPr/>
          <p:nvPr/>
        </p:nvSpPr>
        <p:spPr>
          <a:xfrm>
            <a:off x="4986215" y="4126491"/>
            <a:ext cx="1453662" cy="312647"/>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
        <p:nvSpPr>
          <p:cNvPr id="15" name="角丸四角形 14"/>
          <p:cNvSpPr/>
          <p:nvPr/>
        </p:nvSpPr>
        <p:spPr>
          <a:xfrm>
            <a:off x="5220677" y="5197231"/>
            <a:ext cx="476738" cy="271450"/>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Start Normal Mode Conference</a:t>
            </a:r>
            <a:endParaRPr lang="de-DE" altLang="ja-JP" sz="400" kern="0" dirty="0" smtClean="0">
              <a:latin typeface="Arial Black" panose="020B0A04020102020204" pitchFamily="34" charset="0"/>
            </a:endParaRPr>
          </a:p>
        </p:txBody>
      </p:sp>
      <p:pic>
        <p:nvPicPr>
          <p:cNvPr id="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97050"/>
            <a:ext cx="8213725" cy="539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線吹き出し 1 (枠付き) 4"/>
          <p:cNvSpPr/>
          <p:nvPr/>
        </p:nvSpPr>
        <p:spPr>
          <a:xfrm>
            <a:off x="6511924" y="2488932"/>
            <a:ext cx="2403475" cy="432000"/>
          </a:xfrm>
          <a:prstGeom prst="borderCallout1">
            <a:avLst>
              <a:gd name="adj1" fmla="val 162352"/>
              <a:gd name="adj2" fmla="val -23157"/>
              <a:gd name="adj3" fmla="val 47824"/>
              <a:gd name="adj4" fmla="val -439"/>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Choose number of Windows</a:t>
            </a:r>
          </a:p>
          <a:p>
            <a:pPr>
              <a:defRPr/>
            </a:pPr>
            <a:r>
              <a:rPr lang="en-US" altLang="ja-JP" sz="1000" b="1" dirty="0">
                <a:solidFill>
                  <a:schemeClr val="tx1"/>
                </a:solidFill>
              </a:rPr>
              <a:t>for two encoders.</a:t>
            </a:r>
            <a:endParaRPr lang="ja-JP" altLang="en-US" sz="1000" b="1" dirty="0">
              <a:solidFill>
                <a:schemeClr val="tx1"/>
              </a:solidFill>
            </a:endParaRPr>
          </a:p>
        </p:txBody>
      </p:sp>
      <p:sp>
        <p:nvSpPr>
          <p:cNvPr id="6" name="線吹き出し 1 (枠付き) 5"/>
          <p:cNvSpPr/>
          <p:nvPr/>
        </p:nvSpPr>
        <p:spPr>
          <a:xfrm>
            <a:off x="6629400" y="5453175"/>
            <a:ext cx="2286000" cy="288000"/>
          </a:xfrm>
          <a:prstGeom prst="borderCallout1">
            <a:avLst>
              <a:gd name="adj1" fmla="val -194723"/>
              <a:gd name="adj2" fmla="val -12978"/>
              <a:gd name="adj3" fmla="val 47824"/>
              <a:gd name="adj4" fmla="val -439"/>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Listed here allowed to join</a:t>
            </a:r>
            <a:endParaRPr lang="ja-JP" altLang="en-US" sz="1000" b="1" dirty="0">
              <a:solidFill>
                <a:schemeClr val="tx1"/>
              </a:solidFill>
            </a:endParaRPr>
          </a:p>
        </p:txBody>
      </p:sp>
      <p:sp>
        <p:nvSpPr>
          <p:cNvPr id="7" name="線吹き出し 1 (枠付き) 6"/>
          <p:cNvSpPr/>
          <p:nvPr/>
        </p:nvSpPr>
        <p:spPr>
          <a:xfrm>
            <a:off x="7950200" y="5092930"/>
            <a:ext cx="965200" cy="288000"/>
          </a:xfrm>
          <a:prstGeom prst="borderCallout1">
            <a:avLst>
              <a:gd name="adj1" fmla="val -67915"/>
              <a:gd name="adj2" fmla="val -1038"/>
              <a:gd name="adj3" fmla="val 47824"/>
              <a:gd name="adj4" fmla="val -439"/>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Tick to dial</a:t>
            </a:r>
            <a:endParaRPr lang="ja-JP" altLang="en-US" sz="1000" b="1" dirty="0">
              <a:solidFill>
                <a:schemeClr val="tx1"/>
              </a:solidFill>
            </a:endParaRPr>
          </a:p>
        </p:txBody>
      </p:sp>
      <p:sp>
        <p:nvSpPr>
          <p:cNvPr id="9" name="線吹き出し 1 (枠付き) 8"/>
          <p:cNvSpPr/>
          <p:nvPr/>
        </p:nvSpPr>
        <p:spPr>
          <a:xfrm>
            <a:off x="2102338" y="5189650"/>
            <a:ext cx="2241062" cy="288000"/>
          </a:xfrm>
          <a:prstGeom prst="borderCallout1">
            <a:avLst>
              <a:gd name="adj1" fmla="val 12493"/>
              <a:gd name="adj2" fmla="val 109750"/>
              <a:gd name="adj3" fmla="val 60069"/>
              <a:gd name="adj4" fmla="val 99843"/>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Press start to initiate conference</a:t>
            </a:r>
            <a:endParaRPr lang="ja-JP" altLang="en-US" sz="1000" b="1" dirty="0">
              <a:solidFill>
                <a:schemeClr val="tx1"/>
              </a:solidFill>
            </a:endParaRPr>
          </a:p>
        </p:txBody>
      </p:sp>
      <p:cxnSp>
        <p:nvCxnSpPr>
          <p:cNvPr id="10" name="直線コネクタ 9"/>
          <p:cNvCxnSpPr/>
          <p:nvPr/>
        </p:nvCxnSpPr>
        <p:spPr>
          <a:xfrm>
            <a:off x="6781800" y="2925875"/>
            <a:ext cx="76200" cy="231540"/>
          </a:xfrm>
          <a:prstGeom prst="line">
            <a:avLst/>
          </a:prstGeom>
        </p:spPr>
        <p:style>
          <a:lnRef idx="2">
            <a:schemeClr val="accent2"/>
          </a:lnRef>
          <a:fillRef idx="0">
            <a:schemeClr val="accent2"/>
          </a:fillRef>
          <a:effectRef idx="1">
            <a:schemeClr val="accent2"/>
          </a:effectRef>
          <a:fontRef idx="minor">
            <a:schemeClr val="tx1"/>
          </a:fontRef>
        </p:style>
      </p:cxnSp>
      <p:sp>
        <p:nvSpPr>
          <p:cNvPr id="11" name="線吹き出し 1 (枠付き) 10"/>
          <p:cNvSpPr/>
          <p:nvPr/>
        </p:nvSpPr>
        <p:spPr>
          <a:xfrm>
            <a:off x="2102338" y="4608625"/>
            <a:ext cx="1631462" cy="288000"/>
          </a:xfrm>
          <a:prstGeom prst="borderCallout1">
            <a:avLst>
              <a:gd name="adj1" fmla="val -110216"/>
              <a:gd name="adj2" fmla="val 67585"/>
              <a:gd name="adj3" fmla="val 1345"/>
              <a:gd name="adj4" fmla="val 5646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Listed here cannot join</a:t>
            </a:r>
            <a:endParaRPr lang="ja-JP" altLang="en-US" sz="1000" b="1" dirty="0">
              <a:solidFill>
                <a:schemeClr val="tx1"/>
              </a:solidFill>
            </a:endParaRPr>
          </a:p>
        </p:txBody>
      </p:sp>
      <p:sp>
        <p:nvSpPr>
          <p:cNvPr id="12" name="角丸四角形 11"/>
          <p:cNvSpPr/>
          <p:nvPr/>
        </p:nvSpPr>
        <p:spPr>
          <a:xfrm>
            <a:off x="4900246" y="3157415"/>
            <a:ext cx="1391139" cy="304784"/>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
        <p:nvSpPr>
          <p:cNvPr id="13" name="角丸四角形 12"/>
          <p:cNvSpPr/>
          <p:nvPr/>
        </p:nvSpPr>
        <p:spPr>
          <a:xfrm>
            <a:off x="7641493" y="4192937"/>
            <a:ext cx="589816" cy="703688"/>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
        <p:nvSpPr>
          <p:cNvPr id="14" name="角丸四角形 13"/>
          <p:cNvSpPr/>
          <p:nvPr/>
        </p:nvSpPr>
        <p:spPr>
          <a:xfrm>
            <a:off x="5767755" y="4189030"/>
            <a:ext cx="1873738" cy="707595"/>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
        <p:nvSpPr>
          <p:cNvPr id="15" name="角丸四角形 14"/>
          <p:cNvSpPr/>
          <p:nvPr/>
        </p:nvSpPr>
        <p:spPr>
          <a:xfrm>
            <a:off x="4572000" y="5064018"/>
            <a:ext cx="1101969" cy="304784"/>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
        <p:nvSpPr>
          <p:cNvPr id="16" name="角丸四角形 15"/>
          <p:cNvSpPr/>
          <p:nvPr/>
        </p:nvSpPr>
        <p:spPr>
          <a:xfrm>
            <a:off x="2500950" y="4064000"/>
            <a:ext cx="2399296" cy="250060"/>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
        <p:nvSpPr>
          <p:cNvPr id="17" name="角丸四角形 16"/>
          <p:cNvSpPr/>
          <p:nvPr/>
        </p:nvSpPr>
        <p:spPr>
          <a:xfrm>
            <a:off x="6545335" y="3157415"/>
            <a:ext cx="1404865" cy="304784"/>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b="1"/>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Start Ad-Hoc Mode Conference</a:t>
            </a:r>
            <a:endParaRPr lang="de-DE" altLang="ja-JP" sz="400" kern="0" dirty="0" smtClean="0">
              <a:latin typeface="Arial Black" panose="020B0A04020102020204" pitchFamily="34" charset="0"/>
            </a:endParaRP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32510"/>
            <a:ext cx="7086600" cy="434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線吹き出し 1 (枠付き) 4"/>
          <p:cNvSpPr/>
          <p:nvPr/>
        </p:nvSpPr>
        <p:spPr>
          <a:xfrm>
            <a:off x="304800" y="4099155"/>
            <a:ext cx="2286000" cy="432000"/>
          </a:xfrm>
          <a:prstGeom prst="borderCallout1">
            <a:avLst>
              <a:gd name="adj1" fmla="val -34160"/>
              <a:gd name="adj2" fmla="val 108148"/>
              <a:gd name="adj3" fmla="val -4677"/>
              <a:gd name="adj4" fmla="val 84891"/>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MPCS dial out to these listed party when conference starts</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6" name="線吹き出し 1 (枠付き) 5"/>
          <p:cNvSpPr/>
          <p:nvPr/>
        </p:nvSpPr>
        <p:spPr>
          <a:xfrm>
            <a:off x="6477873" y="2665046"/>
            <a:ext cx="2286000" cy="288000"/>
          </a:xfrm>
          <a:prstGeom prst="borderCallout1">
            <a:avLst>
              <a:gd name="adj1" fmla="val 200788"/>
              <a:gd name="adj2" fmla="val 22687"/>
              <a:gd name="adj3" fmla="val 102754"/>
              <a:gd name="adj4" fmla="val 28293"/>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Add/delete endpoints to </a:t>
            </a:r>
            <a:r>
              <a:rPr lang="en-US" altLang="ja-JP" sz="1000" b="1" dirty="0" smtClean="0">
                <a:solidFill>
                  <a:schemeClr val="tx1"/>
                </a:solidFill>
                <a:latin typeface="Arial" panose="020B0604020202020204" pitchFamily="34" charset="0"/>
                <a:cs typeface="Arial" panose="020B0604020202020204" pitchFamily="34" charset="0"/>
              </a:rPr>
              <a:t>dial out</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9" name="角丸四角形 8"/>
          <p:cNvSpPr/>
          <p:nvPr/>
        </p:nvSpPr>
        <p:spPr>
          <a:xfrm>
            <a:off x="5822462" y="3266852"/>
            <a:ext cx="1906953" cy="304784"/>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a:latin typeface="Arial" panose="020B0604020202020204" pitchFamily="34" charset="0"/>
              <a:cs typeface="Arial" panose="020B0604020202020204" pitchFamily="34" charset="0"/>
            </a:endParaRPr>
          </a:p>
        </p:txBody>
      </p:sp>
      <p:sp>
        <p:nvSpPr>
          <p:cNvPr id="10" name="角丸四角形 9"/>
          <p:cNvSpPr/>
          <p:nvPr/>
        </p:nvSpPr>
        <p:spPr>
          <a:xfrm>
            <a:off x="2786185" y="3645898"/>
            <a:ext cx="1906953" cy="304784"/>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Start Screen</a:t>
            </a:r>
            <a:endParaRPr lang="de-DE" altLang="ja-JP" sz="400" kern="0" dirty="0" smtClean="0">
              <a:latin typeface="Arial Black" panose="020B0A04020102020204" pitchFamily="34" charset="0"/>
            </a:endParaRPr>
          </a:p>
        </p:txBody>
      </p:sp>
      <p:pic>
        <p:nvPicPr>
          <p:cNvPr id="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166" y="908909"/>
            <a:ext cx="5888126" cy="533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角丸四角形 5"/>
          <p:cNvSpPr/>
          <p:nvPr/>
        </p:nvSpPr>
        <p:spPr>
          <a:xfrm>
            <a:off x="615450" y="2133600"/>
            <a:ext cx="2133600" cy="9000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kumimoji="0" lang="en-US" altLang="ja-JP" sz="1000" b="1" dirty="0">
                <a:solidFill>
                  <a:schemeClr val="tx1"/>
                </a:solidFill>
              </a:rPr>
              <a:t>After you start conference you will see this screen.</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Operate While Conference</a:t>
            </a:r>
            <a:endParaRPr lang="de-DE" altLang="ja-JP" sz="400" kern="0" dirty="0" smtClean="0">
              <a:latin typeface="Arial Black" panose="020B0A04020102020204" pitchFamily="34" charset="0"/>
            </a:endParaRPr>
          </a:p>
        </p:txBody>
      </p:sp>
      <p:sp>
        <p:nvSpPr>
          <p:cNvPr id="4" name="角丸四角形 3"/>
          <p:cNvSpPr/>
          <p:nvPr/>
        </p:nvSpPr>
        <p:spPr>
          <a:xfrm>
            <a:off x="776288" y="1213330"/>
            <a:ext cx="1905000"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Status Screen</a:t>
            </a:r>
          </a:p>
        </p:txBody>
      </p:sp>
      <p:sp>
        <p:nvSpPr>
          <p:cNvPr id="5" name="角丸四角形 4"/>
          <p:cNvSpPr/>
          <p:nvPr/>
        </p:nvSpPr>
        <p:spPr>
          <a:xfrm>
            <a:off x="4067175" y="1240318"/>
            <a:ext cx="2105025"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Change Settings</a:t>
            </a:r>
          </a:p>
        </p:txBody>
      </p:sp>
      <p:sp>
        <p:nvSpPr>
          <p:cNvPr id="6" name="角丸四角形 5"/>
          <p:cNvSpPr/>
          <p:nvPr/>
        </p:nvSpPr>
        <p:spPr>
          <a:xfrm>
            <a:off x="4084638" y="2762730"/>
            <a:ext cx="2068512" cy="7620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0" lang="en-US" sz="2000" dirty="0"/>
              <a:t>End Conference</a:t>
            </a:r>
          </a:p>
        </p:txBody>
      </p:sp>
      <p:sp>
        <p:nvSpPr>
          <p:cNvPr id="7" name="下矢印 6"/>
          <p:cNvSpPr>
            <a:spLocks noChangeArrowheads="1"/>
          </p:cNvSpPr>
          <p:nvPr/>
        </p:nvSpPr>
        <p:spPr bwMode="auto">
          <a:xfrm rot="18223858">
            <a:off x="3092450" y="2186468"/>
            <a:ext cx="574675" cy="466725"/>
          </a:xfrm>
          <a:prstGeom prst="downArrow">
            <a:avLst>
              <a:gd name="adj1" fmla="val 50000"/>
              <a:gd name="adj2" fmla="val 50000"/>
            </a:avLst>
          </a:prstGeom>
          <a:solidFill>
            <a:schemeClr val="accent1"/>
          </a:solidFill>
          <a:ln w="25400" algn="ctr">
            <a:solidFill>
              <a:srgbClr val="6F6FBC"/>
            </a:solidFill>
            <a:miter lim="800000"/>
            <a:headEnd/>
            <a:tailEnd/>
          </a:ln>
        </p:spPr>
        <p:txBody>
          <a:bodyPr vert="eaVert" anchor="ctr"/>
          <a:lstStyle/>
          <a:p>
            <a:pPr algn="ctr">
              <a:defRPr/>
            </a:pPr>
            <a:endParaRPr kumimoji="0" lang="en-US" sz="1600">
              <a:solidFill>
                <a:schemeClr val="lt1"/>
              </a:solidFill>
              <a:latin typeface="+mn-lt"/>
              <a:ea typeface="+mn-ea"/>
            </a:endParaRPr>
          </a:p>
        </p:txBody>
      </p:sp>
      <p:sp>
        <p:nvSpPr>
          <p:cNvPr id="9" name="下矢印 8"/>
          <p:cNvSpPr/>
          <p:nvPr/>
        </p:nvSpPr>
        <p:spPr>
          <a:xfrm>
            <a:off x="4832350" y="2156305"/>
            <a:ext cx="574675" cy="466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a:p>
        </p:txBody>
      </p:sp>
      <p:sp>
        <p:nvSpPr>
          <p:cNvPr id="10" name="Text Box 2"/>
          <p:cNvSpPr txBox="1">
            <a:spLocks noChangeArrowheads="1"/>
          </p:cNvSpPr>
          <p:nvPr/>
        </p:nvSpPr>
        <p:spPr bwMode="auto">
          <a:xfrm>
            <a:off x="381000" y="4034905"/>
            <a:ext cx="8534400" cy="186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lnSpc>
                <a:spcPct val="140000"/>
              </a:lnSpc>
              <a:spcBef>
                <a:spcPct val="0"/>
              </a:spcBef>
              <a:buClrTx/>
              <a:buSzTx/>
              <a:buFont typeface="Wingdings" pitchFamily="2" charset="2"/>
              <a:buChar char="q"/>
            </a:pPr>
            <a:r>
              <a:rPr lang="en-US" altLang="ja-JP" sz="1400" b="1" dirty="0">
                <a:solidFill>
                  <a:srgbClr val="0000FF"/>
                </a:solidFill>
                <a:ea typeface="HGP創英角ｺﾞｼｯｸUB" pitchFamily="50" charset="-128"/>
              </a:rPr>
              <a:t>Status Screen</a:t>
            </a:r>
          </a:p>
          <a:p>
            <a:pPr lvl="1" eaLnBrk="1" hangingPunct="1">
              <a:lnSpc>
                <a:spcPct val="140000"/>
              </a:lnSpc>
              <a:spcBef>
                <a:spcPct val="0"/>
              </a:spcBef>
              <a:buClrTx/>
              <a:buSzTx/>
              <a:buFont typeface="Wingdings" pitchFamily="2" charset="2"/>
              <a:buChar char="ü"/>
            </a:pPr>
            <a:r>
              <a:rPr lang="en-US" altLang="ja-JP" sz="1400" b="1" dirty="0">
                <a:ea typeface="HGP創英角ｺﾞｼｯｸUB" pitchFamily="50" charset="-128"/>
              </a:rPr>
              <a:t>Show current Conference Status</a:t>
            </a:r>
          </a:p>
          <a:p>
            <a:pPr eaLnBrk="1" hangingPunct="1">
              <a:lnSpc>
                <a:spcPct val="140000"/>
              </a:lnSpc>
              <a:spcBef>
                <a:spcPct val="0"/>
              </a:spcBef>
              <a:buClrTx/>
              <a:buSzTx/>
              <a:buFont typeface="Wingdings" pitchFamily="2" charset="2"/>
              <a:buChar char="q"/>
            </a:pPr>
            <a:r>
              <a:rPr lang="en-US" altLang="ja-JP" sz="1400" b="1" dirty="0">
                <a:solidFill>
                  <a:srgbClr val="0000FF"/>
                </a:solidFill>
                <a:ea typeface="HGP創英角ｺﾞｼｯｸUB" pitchFamily="50" charset="-128"/>
              </a:rPr>
              <a:t>Change Settings</a:t>
            </a:r>
          </a:p>
          <a:p>
            <a:pPr lvl="1" eaLnBrk="1" hangingPunct="1">
              <a:lnSpc>
                <a:spcPct val="140000"/>
              </a:lnSpc>
              <a:spcBef>
                <a:spcPct val="0"/>
              </a:spcBef>
              <a:buClrTx/>
              <a:buSzTx/>
              <a:buFont typeface="Wingdings" pitchFamily="2" charset="2"/>
              <a:buChar char="ü"/>
            </a:pPr>
            <a:r>
              <a:rPr lang="en-US" altLang="ja-JP" sz="1400" b="1" dirty="0">
                <a:ea typeface="HGP創英角ｺﾞｼｯｸUB" pitchFamily="50" charset="-128"/>
              </a:rPr>
              <a:t>Normal Mode and Ad-Hoc Mode provide difference </a:t>
            </a:r>
            <a:r>
              <a:rPr lang="en-US" altLang="ja-JP" sz="1400" b="1" dirty="0" err="1">
                <a:ea typeface="HGP創英角ｺﾞｼｯｸUB" pitchFamily="50" charset="-128"/>
              </a:rPr>
              <a:t>options.e</a:t>
            </a:r>
            <a:endParaRPr lang="en-US" altLang="ja-JP" sz="1400" b="1" dirty="0">
              <a:ea typeface="HGP創英角ｺﾞｼｯｸUB" pitchFamily="50" charset="-128"/>
            </a:endParaRPr>
          </a:p>
          <a:p>
            <a:pPr eaLnBrk="1" hangingPunct="1">
              <a:lnSpc>
                <a:spcPct val="140000"/>
              </a:lnSpc>
              <a:spcBef>
                <a:spcPct val="0"/>
              </a:spcBef>
              <a:buClrTx/>
              <a:buSzTx/>
              <a:buFont typeface="Wingdings" pitchFamily="2" charset="2"/>
              <a:buChar char="q"/>
            </a:pPr>
            <a:r>
              <a:rPr lang="en-US" altLang="ja-JP" sz="1400" b="1" dirty="0">
                <a:solidFill>
                  <a:srgbClr val="0000FF"/>
                </a:solidFill>
                <a:ea typeface="HGP創英角ｺﾞｼｯｸUB" pitchFamily="50" charset="-128"/>
              </a:rPr>
              <a:t>End Conference</a:t>
            </a:r>
          </a:p>
          <a:p>
            <a:pPr lvl="1" eaLnBrk="1" hangingPunct="1">
              <a:lnSpc>
                <a:spcPct val="140000"/>
              </a:lnSpc>
              <a:spcBef>
                <a:spcPct val="0"/>
              </a:spcBef>
              <a:buClrTx/>
              <a:buSzTx/>
              <a:buFont typeface="Wingdings" pitchFamily="2" charset="2"/>
              <a:buChar char="ü"/>
            </a:pPr>
            <a:r>
              <a:rPr lang="en-US" altLang="ja-JP" sz="1400" b="1" dirty="0">
                <a:ea typeface="HGP創英角ｺﾞｼｯｸUB" pitchFamily="50" charset="-128"/>
              </a:rPr>
              <a:t>Terminate Conference</a:t>
            </a:r>
          </a:p>
        </p:txBody>
      </p:sp>
      <p:sp>
        <p:nvSpPr>
          <p:cNvPr id="11" name="上下矢印 10"/>
          <p:cNvSpPr>
            <a:spLocks noChangeArrowheads="1"/>
          </p:cNvSpPr>
          <p:nvPr/>
        </p:nvSpPr>
        <p:spPr bwMode="auto">
          <a:xfrm rot="16200000">
            <a:off x="3025775" y="1062518"/>
            <a:ext cx="685800" cy="1041400"/>
          </a:xfrm>
          <a:prstGeom prst="upDownArrow">
            <a:avLst>
              <a:gd name="adj1" fmla="val 50000"/>
              <a:gd name="adj2" fmla="val 49999"/>
            </a:avLst>
          </a:prstGeom>
          <a:solidFill>
            <a:schemeClr val="accent1"/>
          </a:solidFill>
          <a:ln w="25400" algn="ctr">
            <a:solidFill>
              <a:srgbClr val="6F6FBC"/>
            </a:solidFill>
            <a:miter lim="800000"/>
            <a:headEnd/>
            <a:tailEnd/>
          </a:ln>
        </p:spPr>
        <p:txBody>
          <a:bodyPr vert="eaVert" anchor="ctr"/>
          <a:lstStyle/>
          <a:p>
            <a:pPr algn="ctr">
              <a:defRPr/>
            </a:pPr>
            <a:endParaRPr kumimoji="0" lang="en-US" sz="1600">
              <a:solidFill>
                <a:schemeClr val="lt1"/>
              </a:solidFill>
              <a:latin typeface="+mn-lt"/>
              <a:ea typeface="+mn-ea"/>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Status Screen</a:t>
            </a:r>
            <a:endParaRPr lang="de-DE" altLang="ja-JP" sz="400" kern="0" dirty="0" smtClean="0">
              <a:latin typeface="Arial Black" panose="020B0A04020102020204" pitchFamily="34" charset="0"/>
            </a:endParaRPr>
          </a:p>
        </p:txBody>
      </p:sp>
      <p:pic>
        <p:nvPicPr>
          <p:cNvPr id="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291" y="923082"/>
            <a:ext cx="5954371" cy="5399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円/楕円 5"/>
          <p:cNvSpPr>
            <a:spLocks noChangeArrowheads="1"/>
          </p:cNvSpPr>
          <p:nvPr/>
        </p:nvSpPr>
        <p:spPr bwMode="auto">
          <a:xfrm flipH="1" flipV="1">
            <a:off x="3951048" y="1799480"/>
            <a:ext cx="1144587" cy="349250"/>
          </a:xfrm>
          <a:prstGeom prst="ellipse">
            <a:avLst/>
          </a:prstGeom>
          <a:noFill/>
          <a:ln w="38100" algn="ctr">
            <a:solidFill>
              <a:srgbClr val="FF0000"/>
            </a:solidFill>
            <a:round/>
            <a:headEnd/>
            <a:tailEnd/>
          </a:ln>
          <a:extLst/>
        </p:spPr>
        <p:txBody>
          <a:bodyPr rot="10800000" anchor="ctr"/>
          <a:lstStyle/>
          <a:p>
            <a:pPr algn="ctr">
              <a:defRPr/>
            </a:pPr>
            <a:endParaRPr kumimoji="0" lang="en-US" sz="1000" b="1">
              <a:latin typeface="Arial" panose="020B0604020202020204" pitchFamily="34" charset="0"/>
              <a:cs typeface="Arial" panose="020B0604020202020204" pitchFamily="34" charset="0"/>
            </a:endParaRPr>
          </a:p>
        </p:txBody>
      </p:sp>
      <p:sp>
        <p:nvSpPr>
          <p:cNvPr id="7" name="円/楕円 6"/>
          <p:cNvSpPr>
            <a:spLocks noChangeArrowheads="1"/>
          </p:cNvSpPr>
          <p:nvPr/>
        </p:nvSpPr>
        <p:spPr bwMode="auto">
          <a:xfrm flipH="1" flipV="1">
            <a:off x="5063523" y="1804243"/>
            <a:ext cx="1166812" cy="349250"/>
          </a:xfrm>
          <a:prstGeom prst="ellipse">
            <a:avLst/>
          </a:prstGeom>
          <a:noFill/>
          <a:ln w="38100" algn="ctr">
            <a:solidFill>
              <a:srgbClr val="FF0000"/>
            </a:solidFill>
            <a:round/>
            <a:headEnd/>
            <a:tailEnd/>
          </a:ln>
          <a:extLst/>
        </p:spPr>
        <p:txBody>
          <a:bodyPr rot="10800000" anchor="ctr"/>
          <a:lstStyle/>
          <a:p>
            <a:pPr algn="ctr">
              <a:defRPr/>
            </a:pPr>
            <a:endParaRPr kumimoji="0" lang="en-US" sz="1000" b="1">
              <a:latin typeface="Arial" panose="020B0604020202020204" pitchFamily="34" charset="0"/>
              <a:cs typeface="Arial" panose="020B0604020202020204" pitchFamily="34" charset="0"/>
            </a:endParaRPr>
          </a:p>
        </p:txBody>
      </p:sp>
      <p:sp>
        <p:nvSpPr>
          <p:cNvPr id="9" name="線吹き出し 1 (枠付き) 8"/>
          <p:cNvSpPr/>
          <p:nvPr/>
        </p:nvSpPr>
        <p:spPr>
          <a:xfrm>
            <a:off x="543169" y="2571260"/>
            <a:ext cx="2490788" cy="432000"/>
          </a:xfrm>
          <a:prstGeom prst="borderCallout1">
            <a:avLst>
              <a:gd name="adj1" fmla="val -89089"/>
              <a:gd name="adj2" fmla="val 142350"/>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Choose Conference Start/End Tab to terminate Conference</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0" name="線吹き出し 1 (枠付き) 9"/>
          <p:cNvSpPr/>
          <p:nvPr/>
        </p:nvSpPr>
        <p:spPr>
          <a:xfrm>
            <a:off x="6450014" y="2250831"/>
            <a:ext cx="2271956" cy="432000"/>
          </a:xfrm>
          <a:prstGeom prst="borderCallout1">
            <a:avLst>
              <a:gd name="adj1" fmla="val -21853"/>
              <a:gd name="adj2" fmla="val -20610"/>
              <a:gd name="adj3" fmla="val 52551"/>
              <a:gd name="adj4" fmla="val -365"/>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Choose Conference Operation to change Conference Settings.</a:t>
            </a:r>
            <a:endParaRPr lang="ja-JP" altLang="en-US" sz="1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13" name="Line 52"/>
          <p:cNvSpPr>
            <a:spLocks noChangeShapeType="1"/>
          </p:cNvSpPr>
          <p:nvPr/>
        </p:nvSpPr>
        <p:spPr bwMode="auto">
          <a:xfrm flipV="1">
            <a:off x="2857500" y="4465638"/>
            <a:ext cx="1562100" cy="1587500"/>
          </a:xfrm>
          <a:prstGeom prst="line">
            <a:avLst/>
          </a:prstGeom>
          <a:noFill/>
          <a:ln w="95250">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sp>
        <p:nvSpPr>
          <p:cNvPr id="14" name="Line 52"/>
          <p:cNvSpPr>
            <a:spLocks noChangeShapeType="1"/>
          </p:cNvSpPr>
          <p:nvPr/>
        </p:nvSpPr>
        <p:spPr bwMode="auto">
          <a:xfrm flipH="1" flipV="1">
            <a:off x="4419600" y="2533650"/>
            <a:ext cx="0" cy="1503363"/>
          </a:xfrm>
          <a:prstGeom prst="line">
            <a:avLst/>
          </a:prstGeom>
          <a:noFill/>
          <a:ln w="190500">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sp>
        <p:nvSpPr>
          <p:cNvPr id="15" name="Line 122"/>
          <p:cNvSpPr>
            <a:spLocks noChangeShapeType="1"/>
          </p:cNvSpPr>
          <p:nvPr/>
        </p:nvSpPr>
        <p:spPr bwMode="auto">
          <a:xfrm>
            <a:off x="4419600" y="4465638"/>
            <a:ext cx="2247900" cy="153670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sp>
        <p:nvSpPr>
          <p:cNvPr id="16" name="Rectangle 93"/>
          <p:cNvSpPr>
            <a:spLocks noChangeArrowheads="1"/>
          </p:cNvSpPr>
          <p:nvPr/>
        </p:nvSpPr>
        <p:spPr bwMode="auto">
          <a:xfrm>
            <a:off x="5200429" y="1904123"/>
            <a:ext cx="4392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1100" b="1" dirty="0">
                <a:solidFill>
                  <a:srgbClr val="000000"/>
                </a:solidFill>
              </a:rPr>
              <a:t>MPCS</a:t>
            </a:r>
          </a:p>
          <a:p>
            <a:pPr algn="ctr" eaLnBrk="1" hangingPunct="1">
              <a:spcBef>
                <a:spcPct val="0"/>
              </a:spcBef>
              <a:buClrTx/>
              <a:buSzTx/>
              <a:buFontTx/>
              <a:buNone/>
            </a:pPr>
            <a:r>
              <a:rPr kumimoji="0" lang="en-US" altLang="ja-JP" sz="1100" b="1" dirty="0">
                <a:solidFill>
                  <a:srgbClr val="000000"/>
                </a:solidFill>
              </a:rPr>
              <a:t>Server</a:t>
            </a:r>
            <a:endParaRPr kumimoji="0" lang="en-US" altLang="ja-JP" sz="1000" dirty="0"/>
          </a:p>
        </p:txBody>
      </p:sp>
      <p:grpSp>
        <p:nvGrpSpPr>
          <p:cNvPr id="17" name="Group 96"/>
          <p:cNvGrpSpPr>
            <a:grpSpLocks/>
          </p:cNvGrpSpPr>
          <p:nvPr/>
        </p:nvGrpSpPr>
        <p:grpSpPr bwMode="auto">
          <a:xfrm>
            <a:off x="3625850" y="1384300"/>
            <a:ext cx="2028825" cy="1346200"/>
            <a:chOff x="2530" y="565"/>
            <a:chExt cx="667" cy="617"/>
          </a:xfrm>
        </p:grpSpPr>
        <p:pic>
          <p:nvPicPr>
            <p:cNvPr id="18" name="Picture 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 y="717"/>
              <a:ext cx="46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 y="565"/>
              <a:ext cx="667"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99"/>
          <p:cNvGrpSpPr>
            <a:grpSpLocks/>
          </p:cNvGrpSpPr>
          <p:nvPr/>
        </p:nvGrpSpPr>
        <p:grpSpPr bwMode="auto">
          <a:xfrm>
            <a:off x="6400800" y="5601813"/>
            <a:ext cx="2317750" cy="581025"/>
            <a:chOff x="3648" y="2634"/>
            <a:chExt cx="1460" cy="366"/>
          </a:xfrm>
        </p:grpSpPr>
        <p:pic>
          <p:nvPicPr>
            <p:cNvPr id="22" name="Picture 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115"/>
          <p:cNvSpPr>
            <a:spLocks noChangeArrowheads="1"/>
          </p:cNvSpPr>
          <p:nvPr/>
        </p:nvSpPr>
        <p:spPr bwMode="auto">
          <a:xfrm>
            <a:off x="7042520" y="6201888"/>
            <a:ext cx="107240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1050" b="1">
                <a:solidFill>
                  <a:srgbClr val="000000"/>
                </a:solidFill>
              </a:rPr>
              <a:t>Mobile Solutions</a:t>
            </a:r>
            <a:endParaRPr kumimoji="0" lang="en-US" altLang="ja-JP" sz="1050"/>
          </a:p>
        </p:txBody>
      </p:sp>
      <p:grpSp>
        <p:nvGrpSpPr>
          <p:cNvPr id="27" name="Group 99"/>
          <p:cNvGrpSpPr>
            <a:grpSpLocks/>
          </p:cNvGrpSpPr>
          <p:nvPr/>
        </p:nvGrpSpPr>
        <p:grpSpPr bwMode="auto">
          <a:xfrm>
            <a:off x="517285" y="5630020"/>
            <a:ext cx="2317750" cy="581025"/>
            <a:chOff x="3648" y="2634"/>
            <a:chExt cx="1460" cy="366"/>
          </a:xfrm>
        </p:grpSpPr>
        <p:pic>
          <p:nvPicPr>
            <p:cNvPr id="28" name="Picture 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Rectangle 115"/>
          <p:cNvSpPr>
            <a:spLocks noChangeArrowheads="1"/>
          </p:cNvSpPr>
          <p:nvPr/>
        </p:nvSpPr>
        <p:spPr bwMode="auto">
          <a:xfrm>
            <a:off x="1503652" y="6230095"/>
            <a:ext cx="38311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1050" b="1">
                <a:solidFill>
                  <a:srgbClr val="000000"/>
                </a:solidFill>
              </a:rPr>
              <a:t>HDVC</a:t>
            </a:r>
            <a:endParaRPr kumimoji="0" lang="en-US" altLang="ja-JP" sz="1050"/>
          </a:p>
        </p:txBody>
      </p:sp>
      <p:pic>
        <p:nvPicPr>
          <p:cNvPr id="31" name="Picture 10" descr="KX_VC600_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2960" y="5885608"/>
            <a:ext cx="13779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10" descr="C:\Users\fujita\Desktop\VD1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3348" y="5587158"/>
            <a:ext cx="252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97"/>
          <p:cNvGrpSpPr>
            <a:grpSpLocks/>
          </p:cNvGrpSpPr>
          <p:nvPr/>
        </p:nvGrpSpPr>
        <p:grpSpPr bwMode="auto">
          <a:xfrm flipH="1">
            <a:off x="476010" y="5355383"/>
            <a:ext cx="1023938" cy="784225"/>
            <a:chOff x="864" y="3456"/>
            <a:chExt cx="432" cy="384"/>
          </a:xfrm>
        </p:grpSpPr>
        <p:pic>
          <p:nvPicPr>
            <p:cNvPr id="34" name="Picture 19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3456"/>
              <a:ext cx="43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Freeform 199"/>
            <p:cNvSpPr>
              <a:spLocks/>
            </p:cNvSpPr>
            <p:nvPr/>
          </p:nvSpPr>
          <p:spPr bwMode="auto">
            <a:xfrm>
              <a:off x="884" y="3482"/>
              <a:ext cx="390" cy="298"/>
            </a:xfrm>
            <a:custGeom>
              <a:avLst/>
              <a:gdLst>
                <a:gd name="T0" fmla="*/ 0 w 868"/>
                <a:gd name="T1" fmla="*/ 1 h 574"/>
                <a:gd name="T2" fmla="*/ 0 w 868"/>
                <a:gd name="T3" fmla="*/ 1 h 574"/>
                <a:gd name="T4" fmla="*/ 0 w 868"/>
                <a:gd name="T5" fmla="*/ 1 h 574"/>
                <a:gd name="T6" fmla="*/ 0 w 868"/>
                <a:gd name="T7" fmla="*/ 0 h 574"/>
                <a:gd name="T8" fmla="*/ 0 w 868"/>
                <a:gd name="T9" fmla="*/ 1 h 574"/>
                <a:gd name="T10" fmla="*/ 0 60000 65536"/>
                <a:gd name="T11" fmla="*/ 0 60000 65536"/>
                <a:gd name="T12" fmla="*/ 0 60000 65536"/>
                <a:gd name="T13" fmla="*/ 0 60000 65536"/>
                <a:gd name="T14" fmla="*/ 0 60000 65536"/>
                <a:gd name="T15" fmla="*/ 0 w 868"/>
                <a:gd name="T16" fmla="*/ 0 h 574"/>
                <a:gd name="T17" fmla="*/ 868 w 868"/>
                <a:gd name="T18" fmla="*/ 574 h 574"/>
              </a:gdLst>
              <a:ahLst/>
              <a:cxnLst>
                <a:cxn ang="T10">
                  <a:pos x="T0" y="T1"/>
                </a:cxn>
                <a:cxn ang="T11">
                  <a:pos x="T2" y="T3"/>
                </a:cxn>
                <a:cxn ang="T12">
                  <a:pos x="T4" y="T5"/>
                </a:cxn>
                <a:cxn ang="T13">
                  <a:pos x="T6" y="T7"/>
                </a:cxn>
                <a:cxn ang="T14">
                  <a:pos x="T8" y="T9"/>
                </a:cxn>
              </a:cxnLst>
              <a:rect l="T15" t="T16" r="T17" b="T18"/>
              <a:pathLst>
                <a:path w="868" h="574">
                  <a:moveTo>
                    <a:pt x="0" y="50"/>
                  </a:moveTo>
                  <a:lnTo>
                    <a:pt x="2" y="544"/>
                  </a:lnTo>
                  <a:lnTo>
                    <a:pt x="868" y="574"/>
                  </a:lnTo>
                  <a:lnTo>
                    <a:pt x="866" y="0"/>
                  </a:lnTo>
                  <a:lnTo>
                    <a:pt x="0" y="50"/>
                  </a:lnTo>
                  <a:close/>
                </a:path>
              </a:pathLst>
            </a:custGeom>
            <a:gradFill rotWithShape="0">
              <a:gsLst>
                <a:gs pos="0">
                  <a:srgbClr val="808080"/>
                </a:gs>
                <a:gs pos="100000">
                  <a:srgbClr val="3B3B3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grpSp>
        <p:nvGrpSpPr>
          <p:cNvPr id="37" name="Group 99"/>
          <p:cNvGrpSpPr>
            <a:grpSpLocks/>
          </p:cNvGrpSpPr>
          <p:nvPr/>
        </p:nvGrpSpPr>
        <p:grpSpPr bwMode="auto">
          <a:xfrm>
            <a:off x="6583363" y="3273425"/>
            <a:ext cx="2317750" cy="581025"/>
            <a:chOff x="3648" y="2634"/>
            <a:chExt cx="1460" cy="366"/>
          </a:xfrm>
        </p:grpSpPr>
        <p:pic>
          <p:nvPicPr>
            <p:cNvPr id="38" name="Picture 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115"/>
          <p:cNvSpPr>
            <a:spLocks noChangeArrowheads="1"/>
          </p:cNvSpPr>
          <p:nvPr/>
        </p:nvSpPr>
        <p:spPr bwMode="auto">
          <a:xfrm>
            <a:off x="7525279" y="3811588"/>
            <a:ext cx="38311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1050" b="1" dirty="0">
                <a:solidFill>
                  <a:srgbClr val="000000"/>
                </a:solidFill>
              </a:rPr>
              <a:t>HDVC</a:t>
            </a:r>
            <a:endParaRPr kumimoji="0" lang="en-US" altLang="ja-JP" sz="1050" dirty="0"/>
          </a:p>
        </p:txBody>
      </p:sp>
      <p:pic>
        <p:nvPicPr>
          <p:cNvPr id="41" name="Picture 10" descr="KX_VC600_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6838" y="3484563"/>
            <a:ext cx="13287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10" descr="C:\Users\fujita\Desktop\VD1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2475" y="3221038"/>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197"/>
          <p:cNvGrpSpPr>
            <a:grpSpLocks/>
          </p:cNvGrpSpPr>
          <p:nvPr/>
        </p:nvGrpSpPr>
        <p:grpSpPr bwMode="auto">
          <a:xfrm>
            <a:off x="7713663" y="2879725"/>
            <a:ext cx="1023937" cy="784225"/>
            <a:chOff x="864" y="3456"/>
            <a:chExt cx="432" cy="384"/>
          </a:xfrm>
        </p:grpSpPr>
        <p:pic>
          <p:nvPicPr>
            <p:cNvPr id="44" name="Picture 19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3456"/>
              <a:ext cx="43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199"/>
            <p:cNvSpPr>
              <a:spLocks/>
            </p:cNvSpPr>
            <p:nvPr/>
          </p:nvSpPr>
          <p:spPr bwMode="auto">
            <a:xfrm>
              <a:off x="884" y="3482"/>
              <a:ext cx="390" cy="298"/>
            </a:xfrm>
            <a:custGeom>
              <a:avLst/>
              <a:gdLst>
                <a:gd name="T0" fmla="*/ 0 w 868"/>
                <a:gd name="T1" fmla="*/ 1 h 574"/>
                <a:gd name="T2" fmla="*/ 0 w 868"/>
                <a:gd name="T3" fmla="*/ 1 h 574"/>
                <a:gd name="T4" fmla="*/ 0 w 868"/>
                <a:gd name="T5" fmla="*/ 1 h 574"/>
                <a:gd name="T6" fmla="*/ 0 w 868"/>
                <a:gd name="T7" fmla="*/ 0 h 574"/>
                <a:gd name="T8" fmla="*/ 0 w 868"/>
                <a:gd name="T9" fmla="*/ 1 h 574"/>
                <a:gd name="T10" fmla="*/ 0 60000 65536"/>
                <a:gd name="T11" fmla="*/ 0 60000 65536"/>
                <a:gd name="T12" fmla="*/ 0 60000 65536"/>
                <a:gd name="T13" fmla="*/ 0 60000 65536"/>
                <a:gd name="T14" fmla="*/ 0 60000 65536"/>
                <a:gd name="T15" fmla="*/ 0 w 868"/>
                <a:gd name="T16" fmla="*/ 0 h 574"/>
                <a:gd name="T17" fmla="*/ 868 w 868"/>
                <a:gd name="T18" fmla="*/ 574 h 574"/>
              </a:gdLst>
              <a:ahLst/>
              <a:cxnLst>
                <a:cxn ang="T10">
                  <a:pos x="T0" y="T1"/>
                </a:cxn>
                <a:cxn ang="T11">
                  <a:pos x="T2" y="T3"/>
                </a:cxn>
                <a:cxn ang="T12">
                  <a:pos x="T4" y="T5"/>
                </a:cxn>
                <a:cxn ang="T13">
                  <a:pos x="T6" y="T7"/>
                </a:cxn>
                <a:cxn ang="T14">
                  <a:pos x="T8" y="T9"/>
                </a:cxn>
              </a:cxnLst>
              <a:rect l="T15" t="T16" r="T17" b="T18"/>
              <a:pathLst>
                <a:path w="868" h="574">
                  <a:moveTo>
                    <a:pt x="0" y="50"/>
                  </a:moveTo>
                  <a:lnTo>
                    <a:pt x="2" y="544"/>
                  </a:lnTo>
                  <a:lnTo>
                    <a:pt x="868" y="574"/>
                  </a:lnTo>
                  <a:lnTo>
                    <a:pt x="866" y="0"/>
                  </a:lnTo>
                  <a:lnTo>
                    <a:pt x="0" y="50"/>
                  </a:lnTo>
                  <a:close/>
                </a:path>
              </a:pathLst>
            </a:custGeom>
            <a:gradFill rotWithShape="0">
              <a:gsLst>
                <a:gs pos="0">
                  <a:srgbClr val="808080"/>
                </a:gs>
                <a:gs pos="100000">
                  <a:srgbClr val="3B3B3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grpSp>
        <p:nvGrpSpPr>
          <p:cNvPr id="47" name="Group 99"/>
          <p:cNvGrpSpPr>
            <a:grpSpLocks/>
          </p:cNvGrpSpPr>
          <p:nvPr/>
        </p:nvGrpSpPr>
        <p:grpSpPr bwMode="auto">
          <a:xfrm>
            <a:off x="422275" y="3332163"/>
            <a:ext cx="2317750" cy="581025"/>
            <a:chOff x="3648" y="2634"/>
            <a:chExt cx="1460" cy="366"/>
          </a:xfrm>
        </p:grpSpPr>
        <p:pic>
          <p:nvPicPr>
            <p:cNvPr id="48" name="Picture 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Rectangle 115"/>
          <p:cNvSpPr>
            <a:spLocks noChangeArrowheads="1"/>
          </p:cNvSpPr>
          <p:nvPr/>
        </p:nvSpPr>
        <p:spPr bwMode="auto">
          <a:xfrm>
            <a:off x="1151467" y="3898900"/>
            <a:ext cx="38311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1050" b="1" dirty="0">
                <a:solidFill>
                  <a:srgbClr val="000000"/>
                </a:solidFill>
              </a:rPr>
              <a:t>HDVC</a:t>
            </a:r>
            <a:endParaRPr kumimoji="0" lang="en-US" altLang="ja-JP" sz="1050" dirty="0"/>
          </a:p>
        </p:txBody>
      </p:sp>
      <p:pic>
        <p:nvPicPr>
          <p:cNvPr id="51" name="Picture 10" descr="KX_VC600_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7950" y="3587750"/>
            <a:ext cx="13779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0" descr="C:\Users\fujita\Desktop\VD1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8338" y="3289300"/>
            <a:ext cx="252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Group 197"/>
          <p:cNvGrpSpPr>
            <a:grpSpLocks/>
          </p:cNvGrpSpPr>
          <p:nvPr/>
        </p:nvGrpSpPr>
        <p:grpSpPr bwMode="auto">
          <a:xfrm flipH="1">
            <a:off x="381000" y="3057525"/>
            <a:ext cx="1023938" cy="784225"/>
            <a:chOff x="864" y="3456"/>
            <a:chExt cx="432" cy="384"/>
          </a:xfrm>
        </p:grpSpPr>
        <p:pic>
          <p:nvPicPr>
            <p:cNvPr id="54" name="Picture 19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3456"/>
              <a:ext cx="43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199"/>
            <p:cNvSpPr>
              <a:spLocks/>
            </p:cNvSpPr>
            <p:nvPr/>
          </p:nvSpPr>
          <p:spPr bwMode="auto">
            <a:xfrm>
              <a:off x="884" y="3482"/>
              <a:ext cx="390" cy="298"/>
            </a:xfrm>
            <a:custGeom>
              <a:avLst/>
              <a:gdLst>
                <a:gd name="T0" fmla="*/ 0 w 868"/>
                <a:gd name="T1" fmla="*/ 1 h 574"/>
                <a:gd name="T2" fmla="*/ 0 w 868"/>
                <a:gd name="T3" fmla="*/ 1 h 574"/>
                <a:gd name="T4" fmla="*/ 0 w 868"/>
                <a:gd name="T5" fmla="*/ 1 h 574"/>
                <a:gd name="T6" fmla="*/ 0 w 868"/>
                <a:gd name="T7" fmla="*/ 0 h 574"/>
                <a:gd name="T8" fmla="*/ 0 w 868"/>
                <a:gd name="T9" fmla="*/ 1 h 574"/>
                <a:gd name="T10" fmla="*/ 0 60000 65536"/>
                <a:gd name="T11" fmla="*/ 0 60000 65536"/>
                <a:gd name="T12" fmla="*/ 0 60000 65536"/>
                <a:gd name="T13" fmla="*/ 0 60000 65536"/>
                <a:gd name="T14" fmla="*/ 0 60000 65536"/>
                <a:gd name="T15" fmla="*/ 0 w 868"/>
                <a:gd name="T16" fmla="*/ 0 h 574"/>
                <a:gd name="T17" fmla="*/ 868 w 868"/>
                <a:gd name="T18" fmla="*/ 574 h 574"/>
              </a:gdLst>
              <a:ahLst/>
              <a:cxnLst>
                <a:cxn ang="T10">
                  <a:pos x="T0" y="T1"/>
                </a:cxn>
                <a:cxn ang="T11">
                  <a:pos x="T2" y="T3"/>
                </a:cxn>
                <a:cxn ang="T12">
                  <a:pos x="T4" y="T5"/>
                </a:cxn>
                <a:cxn ang="T13">
                  <a:pos x="T6" y="T7"/>
                </a:cxn>
                <a:cxn ang="T14">
                  <a:pos x="T8" y="T9"/>
                </a:cxn>
              </a:cxnLst>
              <a:rect l="T15" t="T16" r="T17" b="T18"/>
              <a:pathLst>
                <a:path w="868" h="574">
                  <a:moveTo>
                    <a:pt x="0" y="50"/>
                  </a:moveTo>
                  <a:lnTo>
                    <a:pt x="2" y="544"/>
                  </a:lnTo>
                  <a:lnTo>
                    <a:pt x="868" y="574"/>
                  </a:lnTo>
                  <a:lnTo>
                    <a:pt x="866" y="0"/>
                  </a:lnTo>
                  <a:lnTo>
                    <a:pt x="0" y="50"/>
                  </a:lnTo>
                  <a:close/>
                </a:path>
              </a:pathLst>
            </a:custGeom>
            <a:gradFill rotWithShape="0">
              <a:gsLst>
                <a:gs pos="0">
                  <a:srgbClr val="808080"/>
                </a:gs>
                <a:gs pos="100000">
                  <a:srgbClr val="3B3B3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pic>
        <p:nvPicPr>
          <p:cNvPr id="56"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42113" y="4931888"/>
            <a:ext cx="4857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24500" y="2743200"/>
            <a:ext cx="11874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1985" y="4598145"/>
            <a:ext cx="1171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73325" y="2895600"/>
            <a:ext cx="11588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グループ化 21"/>
          <p:cNvGrpSpPr>
            <a:grpSpLocks/>
          </p:cNvGrpSpPr>
          <p:nvPr/>
        </p:nvGrpSpPr>
        <p:grpSpPr bwMode="auto">
          <a:xfrm>
            <a:off x="6353175" y="884095"/>
            <a:ext cx="1495425" cy="947738"/>
            <a:chOff x="5609982" y="513801"/>
            <a:chExt cx="2238618" cy="1543599"/>
          </a:xfrm>
        </p:grpSpPr>
        <p:sp>
          <p:nvSpPr>
            <p:cNvPr id="61" name="正方形/長方形 94"/>
            <p:cNvSpPr>
              <a:spLocks noChangeArrowheads="1"/>
            </p:cNvSpPr>
            <p:nvPr/>
          </p:nvSpPr>
          <p:spPr bwMode="auto">
            <a:xfrm>
              <a:off x="5609982" y="513801"/>
              <a:ext cx="2238618" cy="1543599"/>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a:p>
          </p:txBody>
        </p:sp>
        <p:pic>
          <p:nvPicPr>
            <p:cNvPr id="62"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44111" y="1435063"/>
              <a:ext cx="667632" cy="49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23734" y="548070"/>
              <a:ext cx="1096288" cy="70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28710" y="1312672"/>
              <a:ext cx="1086549" cy="66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38800" y="531862"/>
              <a:ext cx="1073150" cy="72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フリーフォーム 65"/>
          <p:cNvSpPr/>
          <p:nvPr/>
        </p:nvSpPr>
        <p:spPr>
          <a:xfrm>
            <a:off x="4254500" y="905135"/>
            <a:ext cx="2065338" cy="752215"/>
          </a:xfrm>
          <a:custGeom>
            <a:avLst/>
            <a:gdLst>
              <a:gd name="connsiteX0" fmla="*/ 6110 w 1022110"/>
              <a:gd name="connsiteY0" fmla="*/ 688622 h 688622"/>
              <a:gd name="connsiteX1" fmla="*/ 6110 w 1022110"/>
              <a:gd name="connsiteY1" fmla="*/ 155222 h 688622"/>
              <a:gd name="connsiteX2" fmla="*/ 69610 w 1022110"/>
              <a:gd name="connsiteY2" fmla="*/ 40922 h 688622"/>
              <a:gd name="connsiteX3" fmla="*/ 133110 w 1022110"/>
              <a:gd name="connsiteY3" fmla="*/ 2822 h 688622"/>
              <a:gd name="connsiteX4" fmla="*/ 488710 w 1022110"/>
              <a:gd name="connsiteY4" fmla="*/ 2822 h 688622"/>
              <a:gd name="connsiteX5" fmla="*/ 1022110 w 1022110"/>
              <a:gd name="connsiteY5" fmla="*/ 2822 h 688622"/>
              <a:gd name="connsiteX0" fmla="*/ 4783 w 1020783"/>
              <a:gd name="connsiteY0" fmla="*/ 688118 h 688118"/>
              <a:gd name="connsiteX1" fmla="*/ 4783 w 1020783"/>
              <a:gd name="connsiteY1" fmla="*/ 154718 h 688118"/>
              <a:gd name="connsiteX2" fmla="*/ 49046 w 1020783"/>
              <a:gd name="connsiteY2" fmla="*/ 33600 h 688118"/>
              <a:gd name="connsiteX3" fmla="*/ 131783 w 1020783"/>
              <a:gd name="connsiteY3" fmla="*/ 2318 h 688118"/>
              <a:gd name="connsiteX4" fmla="*/ 487383 w 1020783"/>
              <a:gd name="connsiteY4" fmla="*/ 2318 h 688118"/>
              <a:gd name="connsiteX5" fmla="*/ 1020783 w 1020783"/>
              <a:gd name="connsiteY5" fmla="*/ 2318 h 688118"/>
              <a:gd name="connsiteX0" fmla="*/ 4783 w 1020783"/>
              <a:gd name="connsiteY0" fmla="*/ 688118 h 688118"/>
              <a:gd name="connsiteX1" fmla="*/ 4783 w 1020783"/>
              <a:gd name="connsiteY1" fmla="*/ 154718 h 688118"/>
              <a:gd name="connsiteX2" fmla="*/ 49046 w 1020783"/>
              <a:gd name="connsiteY2" fmla="*/ 33600 h 688118"/>
              <a:gd name="connsiteX3" fmla="*/ 131783 w 1020783"/>
              <a:gd name="connsiteY3" fmla="*/ 2318 h 688118"/>
              <a:gd name="connsiteX4" fmla="*/ 487383 w 1020783"/>
              <a:gd name="connsiteY4" fmla="*/ 2318 h 688118"/>
              <a:gd name="connsiteX5" fmla="*/ 1020783 w 1020783"/>
              <a:gd name="connsiteY5" fmla="*/ 2318 h 688118"/>
              <a:gd name="connsiteX0" fmla="*/ 4783 w 1020783"/>
              <a:gd name="connsiteY0" fmla="*/ 688874 h 688874"/>
              <a:gd name="connsiteX1" fmla="*/ 4783 w 1020783"/>
              <a:gd name="connsiteY1" fmla="*/ 155474 h 688874"/>
              <a:gd name="connsiteX2" fmla="*/ 49046 w 1020783"/>
              <a:gd name="connsiteY2" fmla="*/ 34356 h 688874"/>
              <a:gd name="connsiteX3" fmla="*/ 131783 w 1020783"/>
              <a:gd name="connsiteY3" fmla="*/ 3074 h 688874"/>
              <a:gd name="connsiteX4" fmla="*/ 487383 w 1020783"/>
              <a:gd name="connsiteY4" fmla="*/ 3074 h 688874"/>
              <a:gd name="connsiteX5" fmla="*/ 1020783 w 1020783"/>
              <a:gd name="connsiteY5" fmla="*/ 3074 h 688874"/>
              <a:gd name="connsiteX0" fmla="*/ 4276 w 1020276"/>
              <a:gd name="connsiteY0" fmla="*/ 687234 h 687234"/>
              <a:gd name="connsiteX1" fmla="*/ 4276 w 1020276"/>
              <a:gd name="connsiteY1" fmla="*/ 153834 h 687234"/>
              <a:gd name="connsiteX2" fmla="*/ 40844 w 1020276"/>
              <a:gd name="connsiteY2" fmla="*/ 20785 h 687234"/>
              <a:gd name="connsiteX3" fmla="*/ 131276 w 1020276"/>
              <a:gd name="connsiteY3" fmla="*/ 1434 h 687234"/>
              <a:gd name="connsiteX4" fmla="*/ 486876 w 1020276"/>
              <a:gd name="connsiteY4" fmla="*/ 1434 h 687234"/>
              <a:gd name="connsiteX5" fmla="*/ 1020276 w 1020276"/>
              <a:gd name="connsiteY5" fmla="*/ 1434 h 68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276" h="687234">
                <a:moveTo>
                  <a:pt x="4276" y="687234"/>
                </a:moveTo>
                <a:cubicBezTo>
                  <a:pt x="-1016" y="474509"/>
                  <a:pt x="-1819" y="264909"/>
                  <a:pt x="4276" y="153834"/>
                </a:cubicBezTo>
                <a:cubicBezTo>
                  <a:pt x="10371" y="42759"/>
                  <a:pt x="13907" y="37662"/>
                  <a:pt x="40844" y="20785"/>
                </a:cubicBezTo>
                <a:cubicBezTo>
                  <a:pt x="67781" y="3908"/>
                  <a:pt x="56937" y="4659"/>
                  <a:pt x="131276" y="1434"/>
                </a:cubicBezTo>
                <a:cubicBezTo>
                  <a:pt x="205615" y="-1791"/>
                  <a:pt x="486876" y="1434"/>
                  <a:pt x="486876" y="1434"/>
                </a:cubicBezTo>
                <a:lnTo>
                  <a:pt x="1020276" y="1434"/>
                </a:lnTo>
              </a:path>
            </a:pathLst>
          </a:custGeom>
          <a:noFill/>
          <a:ln w="38100">
            <a:solidFill>
              <a:schemeClr val="accent1">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400" dirty="0"/>
          </a:p>
        </p:txBody>
      </p:sp>
      <p:sp>
        <p:nvSpPr>
          <p:cNvPr id="67" name="フリーフォーム 66"/>
          <p:cNvSpPr/>
          <p:nvPr/>
        </p:nvSpPr>
        <p:spPr>
          <a:xfrm>
            <a:off x="4762500" y="1816100"/>
            <a:ext cx="1066800" cy="717550"/>
          </a:xfrm>
          <a:custGeom>
            <a:avLst/>
            <a:gdLst>
              <a:gd name="connsiteX0" fmla="*/ 635000 w 635000"/>
              <a:gd name="connsiteY0" fmla="*/ 19093 h 717593"/>
              <a:gd name="connsiteX1" fmla="*/ 177800 w 635000"/>
              <a:gd name="connsiteY1" fmla="*/ 6393 h 717593"/>
              <a:gd name="connsiteX2" fmla="*/ 50800 w 635000"/>
              <a:gd name="connsiteY2" fmla="*/ 107993 h 717593"/>
              <a:gd name="connsiteX3" fmla="*/ 12700 w 635000"/>
              <a:gd name="connsiteY3" fmla="*/ 298493 h 717593"/>
              <a:gd name="connsiteX4" fmla="*/ 0 w 635000"/>
              <a:gd name="connsiteY4" fmla="*/ 717593 h 71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0" h="717593">
                <a:moveTo>
                  <a:pt x="635000" y="19093"/>
                </a:moveTo>
                <a:cubicBezTo>
                  <a:pt x="455083" y="5334"/>
                  <a:pt x="275167" y="-8424"/>
                  <a:pt x="177800" y="6393"/>
                </a:cubicBezTo>
                <a:cubicBezTo>
                  <a:pt x="80433" y="21210"/>
                  <a:pt x="78317" y="59310"/>
                  <a:pt x="50800" y="107993"/>
                </a:cubicBezTo>
                <a:cubicBezTo>
                  <a:pt x="23283" y="156676"/>
                  <a:pt x="21167" y="196893"/>
                  <a:pt x="12700" y="298493"/>
                </a:cubicBezTo>
                <a:cubicBezTo>
                  <a:pt x="4233" y="400093"/>
                  <a:pt x="2116" y="558843"/>
                  <a:pt x="0" y="717593"/>
                </a:cubicBezTo>
              </a:path>
            </a:pathLst>
          </a:custGeom>
          <a:noFill/>
          <a:ln w="38100">
            <a:solidFill>
              <a:srgbClr val="FF99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400" dirty="0"/>
          </a:p>
        </p:txBody>
      </p:sp>
      <p:sp>
        <p:nvSpPr>
          <p:cNvPr id="68" name="テキスト ボックス 24"/>
          <p:cNvSpPr txBox="1">
            <a:spLocks noChangeArrowheads="1"/>
          </p:cNvSpPr>
          <p:nvPr/>
        </p:nvSpPr>
        <p:spPr bwMode="auto">
          <a:xfrm>
            <a:off x="4302125" y="945895"/>
            <a:ext cx="1955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Wingdings" pitchFamily="2" charset="2"/>
              <a:buNone/>
            </a:pPr>
            <a:r>
              <a:rPr kumimoji="0" lang="en-US" altLang="ja-JP" sz="900" dirty="0"/>
              <a:t>2. Integrated two images</a:t>
            </a:r>
          </a:p>
        </p:txBody>
      </p:sp>
      <p:grpSp>
        <p:nvGrpSpPr>
          <p:cNvPr id="69" name="グループ化 121"/>
          <p:cNvGrpSpPr>
            <a:grpSpLocks/>
          </p:cNvGrpSpPr>
          <p:nvPr/>
        </p:nvGrpSpPr>
        <p:grpSpPr bwMode="auto">
          <a:xfrm>
            <a:off x="7805738" y="3008313"/>
            <a:ext cx="774700" cy="476250"/>
            <a:chOff x="5609982" y="513801"/>
            <a:chExt cx="2238618" cy="1543599"/>
          </a:xfrm>
        </p:grpSpPr>
        <p:sp>
          <p:nvSpPr>
            <p:cNvPr id="70" name="正方形/長方形 122"/>
            <p:cNvSpPr>
              <a:spLocks noChangeArrowheads="1"/>
            </p:cNvSpPr>
            <p:nvPr/>
          </p:nvSpPr>
          <p:spPr bwMode="auto">
            <a:xfrm>
              <a:off x="5609982" y="513801"/>
              <a:ext cx="2238618" cy="1543599"/>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a:p>
          </p:txBody>
        </p:sp>
        <p:pic>
          <p:nvPicPr>
            <p:cNvPr id="7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16737" y="1385305"/>
              <a:ext cx="729835" cy="54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23734" y="548070"/>
              <a:ext cx="1096288" cy="70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28710" y="1312672"/>
              <a:ext cx="1086549" cy="66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38800" y="531862"/>
              <a:ext cx="1073150" cy="72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 name="グループ化 139"/>
          <p:cNvGrpSpPr>
            <a:grpSpLocks/>
          </p:cNvGrpSpPr>
          <p:nvPr/>
        </p:nvGrpSpPr>
        <p:grpSpPr bwMode="auto">
          <a:xfrm>
            <a:off x="501650" y="3194050"/>
            <a:ext cx="774700" cy="476250"/>
            <a:chOff x="5609982" y="513801"/>
            <a:chExt cx="2238618" cy="1543599"/>
          </a:xfrm>
        </p:grpSpPr>
        <p:sp>
          <p:nvSpPr>
            <p:cNvPr id="76" name="正方形/長方形 140"/>
            <p:cNvSpPr>
              <a:spLocks noChangeArrowheads="1"/>
            </p:cNvSpPr>
            <p:nvPr/>
          </p:nvSpPr>
          <p:spPr bwMode="auto">
            <a:xfrm>
              <a:off x="5609982" y="513801"/>
              <a:ext cx="2238618" cy="1543599"/>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b="1"/>
            </a:p>
          </p:txBody>
        </p:sp>
        <p:pic>
          <p:nvPicPr>
            <p:cNvPr id="77"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16737" y="1385305"/>
              <a:ext cx="729835" cy="54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23734" y="548070"/>
              <a:ext cx="1096288" cy="70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28710" y="1312672"/>
              <a:ext cx="1086549" cy="66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38800" y="531862"/>
              <a:ext cx="1073150" cy="72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 name="グループ化 145"/>
          <p:cNvGrpSpPr>
            <a:grpSpLocks/>
          </p:cNvGrpSpPr>
          <p:nvPr/>
        </p:nvGrpSpPr>
        <p:grpSpPr bwMode="auto">
          <a:xfrm>
            <a:off x="579198" y="5487145"/>
            <a:ext cx="774700" cy="476250"/>
            <a:chOff x="5609982" y="513801"/>
            <a:chExt cx="2238618" cy="1543599"/>
          </a:xfrm>
        </p:grpSpPr>
        <p:sp>
          <p:nvSpPr>
            <p:cNvPr id="82" name="正方形/長方形 146"/>
            <p:cNvSpPr>
              <a:spLocks noChangeArrowheads="1"/>
            </p:cNvSpPr>
            <p:nvPr/>
          </p:nvSpPr>
          <p:spPr bwMode="auto">
            <a:xfrm>
              <a:off x="5609982" y="513801"/>
              <a:ext cx="2238618" cy="1543599"/>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b="1"/>
            </a:p>
          </p:txBody>
        </p:sp>
        <p:pic>
          <p:nvPicPr>
            <p:cNvPr id="83"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16737" y="1385305"/>
              <a:ext cx="729835" cy="54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23734" y="548070"/>
              <a:ext cx="1096288" cy="70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28710" y="1312672"/>
              <a:ext cx="1086549" cy="66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38800" y="531862"/>
              <a:ext cx="1073150" cy="72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 name="テキスト ボックス 24"/>
          <p:cNvSpPr txBox="1">
            <a:spLocks noChangeArrowheads="1"/>
          </p:cNvSpPr>
          <p:nvPr/>
        </p:nvSpPr>
        <p:spPr bwMode="auto">
          <a:xfrm>
            <a:off x="5340350" y="2254235"/>
            <a:ext cx="22034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Wingdings" pitchFamily="2" charset="2"/>
              <a:buNone/>
            </a:pPr>
            <a:r>
              <a:rPr kumimoji="0" lang="en-US" altLang="ja-JP" sz="900" dirty="0"/>
              <a:t>3. Send Integrated images</a:t>
            </a:r>
          </a:p>
        </p:txBody>
      </p:sp>
      <p:sp>
        <p:nvSpPr>
          <p:cNvPr id="88" name="角丸四角形 87"/>
          <p:cNvSpPr>
            <a:spLocks noChangeArrowheads="1"/>
          </p:cNvSpPr>
          <p:nvPr/>
        </p:nvSpPr>
        <p:spPr bwMode="auto">
          <a:xfrm>
            <a:off x="249238" y="857730"/>
            <a:ext cx="3389312" cy="1524000"/>
          </a:xfrm>
          <a:prstGeom prst="roundRect">
            <a:avLst>
              <a:gd name="adj" fmla="val 0"/>
            </a:avLst>
          </a:prstGeom>
          <a:solidFill>
            <a:srgbClr val="FF9966"/>
          </a:solidFill>
          <a:ln w="25400" algn="ctr">
            <a:solidFill>
              <a:srgbClr val="6F6FBC"/>
            </a:solidFill>
            <a:round/>
            <a:headEnd/>
            <a:tailEnd/>
          </a:ln>
        </p:spPr>
        <p:txBody>
          <a:bodyPr lIns="36000" rIns="36000" anchor="ctr"/>
          <a:lstStyle/>
          <a:p>
            <a:pPr marL="342900" indent="-342900">
              <a:buFontTx/>
              <a:buAutoNum type="arabicPeriod"/>
              <a:defRPr/>
            </a:pPr>
            <a:r>
              <a:rPr kumimoji="0" lang="en-US" sz="1400" dirty="0">
                <a:latin typeface="+mn-lt"/>
                <a:ea typeface="+mn-ea"/>
              </a:rPr>
              <a:t>Star Network Diagram provides effective  bandwidth usage</a:t>
            </a:r>
          </a:p>
          <a:p>
            <a:pPr marL="342900" indent="-342900">
              <a:buFontTx/>
              <a:buAutoNum type="arabicPeriod"/>
              <a:defRPr/>
            </a:pPr>
            <a:r>
              <a:rPr kumimoji="0" lang="en-US" sz="1400" dirty="0">
                <a:latin typeface="+mn-lt"/>
                <a:ea typeface="+mn-ea"/>
              </a:rPr>
              <a:t>Target Network is Internet, Intranet and VPN</a:t>
            </a:r>
          </a:p>
          <a:p>
            <a:pPr marL="342900" indent="-342900">
              <a:buFontTx/>
              <a:buAutoNum type="arabicPeriod"/>
              <a:defRPr/>
            </a:pPr>
            <a:r>
              <a:rPr kumimoji="0" lang="en-US" sz="1400" dirty="0">
                <a:latin typeface="+mn-lt"/>
                <a:ea typeface="+mn-ea"/>
              </a:rPr>
              <a:t>Both IP and Easy Connect Mode supported simultaneously.</a:t>
            </a:r>
          </a:p>
        </p:txBody>
      </p:sp>
      <p:sp>
        <p:nvSpPr>
          <p:cNvPr id="89" name="テキスト ボックス 88"/>
          <p:cNvSpPr txBox="1">
            <a:spLocks noChangeArrowheads="1"/>
          </p:cNvSpPr>
          <p:nvPr/>
        </p:nvSpPr>
        <p:spPr bwMode="auto">
          <a:xfrm>
            <a:off x="249238" y="4144963"/>
            <a:ext cx="27019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Wingdings" pitchFamily="2" charset="2"/>
              <a:buNone/>
            </a:pPr>
            <a:r>
              <a:rPr kumimoji="0" lang="en-US" altLang="ja-JP" sz="900" dirty="0"/>
              <a:t>1. Higher bandwidth devices send HD image.</a:t>
            </a:r>
          </a:p>
        </p:txBody>
      </p:sp>
      <p:pic>
        <p:nvPicPr>
          <p:cNvPr id="90" name="Picture 1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32625" y="5289075"/>
            <a:ext cx="10382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102" descr="C:\Users\5165705\AppData\Local\Microsoft\Windows\Temporary Internet Files\Content.IE5\U3WYV6PS\MC900434865[1].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86725" y="5324000"/>
            <a:ext cx="835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テキスト ボックス 91"/>
          <p:cNvSpPr txBox="1">
            <a:spLocks noChangeArrowheads="1"/>
          </p:cNvSpPr>
          <p:nvPr/>
        </p:nvSpPr>
        <p:spPr bwMode="auto">
          <a:xfrm>
            <a:off x="6691860" y="1912790"/>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lgn="ctr" eaLnBrk="1" hangingPunct="1">
              <a:spcBef>
                <a:spcPct val="0"/>
              </a:spcBef>
              <a:buClrTx/>
              <a:buSzTx/>
              <a:buFontTx/>
              <a:buNone/>
              <a:defRPr/>
            </a:pPr>
            <a:r>
              <a:rPr lang="en-US" altLang="ja-JP" sz="900" dirty="0" smtClean="0"/>
              <a:t>Image for </a:t>
            </a:r>
          </a:p>
          <a:p>
            <a:pPr algn="ctr" eaLnBrk="1" hangingPunct="1">
              <a:spcBef>
                <a:spcPct val="0"/>
              </a:spcBef>
              <a:buClrTx/>
              <a:buSzTx/>
              <a:buFontTx/>
              <a:buNone/>
              <a:defRPr/>
            </a:pPr>
            <a:r>
              <a:rPr lang="en-US" altLang="ja-JP" sz="900" dirty="0" smtClean="0"/>
              <a:t>HD Endpoint</a:t>
            </a:r>
            <a:endParaRPr lang="ja-JP" altLang="en-US" sz="900" dirty="0" smtClean="0"/>
          </a:p>
        </p:txBody>
      </p:sp>
      <p:sp>
        <p:nvSpPr>
          <p:cNvPr id="93" name="テキスト ボックス 92"/>
          <p:cNvSpPr txBox="1">
            <a:spLocks noChangeArrowheads="1"/>
          </p:cNvSpPr>
          <p:nvPr/>
        </p:nvSpPr>
        <p:spPr bwMode="auto">
          <a:xfrm>
            <a:off x="7923213" y="1919753"/>
            <a:ext cx="1220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lgn="ctr" eaLnBrk="1" hangingPunct="1">
              <a:spcBef>
                <a:spcPct val="0"/>
              </a:spcBef>
              <a:buClrTx/>
              <a:buSzTx/>
              <a:buFontTx/>
              <a:buNone/>
              <a:defRPr/>
            </a:pPr>
            <a:r>
              <a:rPr lang="en-US" altLang="ja-JP" sz="900" smtClean="0"/>
              <a:t>Image for SD Endpoint</a:t>
            </a:r>
            <a:endParaRPr lang="ja-JP" altLang="en-US" sz="900" smtClean="0"/>
          </a:p>
        </p:txBody>
      </p:sp>
      <p:sp>
        <p:nvSpPr>
          <p:cNvPr id="94" name="フリーフォーム 93"/>
          <p:cNvSpPr/>
          <p:nvPr/>
        </p:nvSpPr>
        <p:spPr>
          <a:xfrm>
            <a:off x="5829300" y="1417638"/>
            <a:ext cx="2287588" cy="473075"/>
          </a:xfrm>
          <a:custGeom>
            <a:avLst/>
            <a:gdLst>
              <a:gd name="connsiteX0" fmla="*/ 0 w 2071688"/>
              <a:gd name="connsiteY0" fmla="*/ 233363 h 290513"/>
              <a:gd name="connsiteX1" fmla="*/ 423863 w 2071688"/>
              <a:gd name="connsiteY1" fmla="*/ 252413 h 290513"/>
              <a:gd name="connsiteX2" fmla="*/ 1071563 w 2071688"/>
              <a:gd name="connsiteY2" fmla="*/ 290513 h 290513"/>
              <a:gd name="connsiteX3" fmla="*/ 1438275 w 2071688"/>
              <a:gd name="connsiteY3" fmla="*/ 271463 h 290513"/>
              <a:gd name="connsiteX4" fmla="*/ 1771650 w 2071688"/>
              <a:gd name="connsiteY4" fmla="*/ 195263 h 290513"/>
              <a:gd name="connsiteX5" fmla="*/ 1981200 w 2071688"/>
              <a:gd name="connsiteY5" fmla="*/ 85725 h 290513"/>
              <a:gd name="connsiteX6" fmla="*/ 2071688 w 2071688"/>
              <a:gd name="connsiteY6" fmla="*/ 0 h 290513"/>
              <a:gd name="connsiteX0" fmla="*/ 0 w 2071688"/>
              <a:gd name="connsiteY0" fmla="*/ 233363 h 290513"/>
              <a:gd name="connsiteX1" fmla="*/ 423863 w 2071688"/>
              <a:gd name="connsiteY1" fmla="*/ 252413 h 290513"/>
              <a:gd name="connsiteX2" fmla="*/ 1071563 w 2071688"/>
              <a:gd name="connsiteY2" fmla="*/ 290513 h 290513"/>
              <a:gd name="connsiteX3" fmla="*/ 1438275 w 2071688"/>
              <a:gd name="connsiteY3" fmla="*/ 271463 h 290513"/>
              <a:gd name="connsiteX4" fmla="*/ 1771650 w 2071688"/>
              <a:gd name="connsiteY4" fmla="*/ 195263 h 290513"/>
              <a:gd name="connsiteX5" fmla="*/ 1935558 w 2071688"/>
              <a:gd name="connsiteY5" fmla="*/ 34209 h 290513"/>
              <a:gd name="connsiteX6" fmla="*/ 2071688 w 2071688"/>
              <a:gd name="connsiteY6" fmla="*/ 0 h 290513"/>
              <a:gd name="connsiteX0" fmla="*/ 0 w 2060277"/>
              <a:gd name="connsiteY0" fmla="*/ 400788 h 457938"/>
              <a:gd name="connsiteX1" fmla="*/ 423863 w 2060277"/>
              <a:gd name="connsiteY1" fmla="*/ 419838 h 457938"/>
              <a:gd name="connsiteX2" fmla="*/ 1071563 w 2060277"/>
              <a:gd name="connsiteY2" fmla="*/ 457938 h 457938"/>
              <a:gd name="connsiteX3" fmla="*/ 1438275 w 2060277"/>
              <a:gd name="connsiteY3" fmla="*/ 438888 h 457938"/>
              <a:gd name="connsiteX4" fmla="*/ 1771650 w 2060277"/>
              <a:gd name="connsiteY4" fmla="*/ 362688 h 457938"/>
              <a:gd name="connsiteX5" fmla="*/ 1935558 w 2060277"/>
              <a:gd name="connsiteY5" fmla="*/ 201634 h 457938"/>
              <a:gd name="connsiteX6" fmla="*/ 2060277 w 2060277"/>
              <a:gd name="connsiteY6" fmla="*/ 0 h 457938"/>
              <a:gd name="connsiteX0" fmla="*/ 0 w 2026521"/>
              <a:gd name="connsiteY0" fmla="*/ 416028 h 473178"/>
              <a:gd name="connsiteX1" fmla="*/ 423863 w 2026521"/>
              <a:gd name="connsiteY1" fmla="*/ 435078 h 473178"/>
              <a:gd name="connsiteX2" fmla="*/ 1071563 w 2026521"/>
              <a:gd name="connsiteY2" fmla="*/ 473178 h 473178"/>
              <a:gd name="connsiteX3" fmla="*/ 1438275 w 2026521"/>
              <a:gd name="connsiteY3" fmla="*/ 454128 h 473178"/>
              <a:gd name="connsiteX4" fmla="*/ 1771650 w 2026521"/>
              <a:gd name="connsiteY4" fmla="*/ 377928 h 473178"/>
              <a:gd name="connsiteX5" fmla="*/ 1935558 w 2026521"/>
              <a:gd name="connsiteY5" fmla="*/ 216874 h 473178"/>
              <a:gd name="connsiteX6" fmla="*/ 2026521 w 2026521"/>
              <a:gd name="connsiteY6" fmla="*/ 0 h 47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521" h="473178">
                <a:moveTo>
                  <a:pt x="0" y="416028"/>
                </a:moveTo>
                <a:lnTo>
                  <a:pt x="423863" y="435078"/>
                </a:lnTo>
                <a:cubicBezTo>
                  <a:pt x="602457" y="444603"/>
                  <a:pt x="902494" y="470003"/>
                  <a:pt x="1071563" y="473178"/>
                </a:cubicBezTo>
                <a:cubicBezTo>
                  <a:pt x="1240632" y="476353"/>
                  <a:pt x="1321594" y="470003"/>
                  <a:pt x="1438275" y="454128"/>
                </a:cubicBezTo>
                <a:cubicBezTo>
                  <a:pt x="1554956" y="438253"/>
                  <a:pt x="1688770" y="417470"/>
                  <a:pt x="1771650" y="377928"/>
                </a:cubicBezTo>
                <a:cubicBezTo>
                  <a:pt x="1854531" y="338386"/>
                  <a:pt x="1893080" y="279862"/>
                  <a:pt x="1935558" y="216874"/>
                </a:cubicBezTo>
                <a:cubicBezTo>
                  <a:pt x="1978036" y="153886"/>
                  <a:pt x="2006280" y="26590"/>
                  <a:pt x="2026521" y="0"/>
                </a:cubicBezTo>
              </a:path>
            </a:pathLst>
          </a:custGeom>
          <a:ln>
            <a:solidFill>
              <a:srgbClr val="FF9900"/>
            </a:solidFill>
          </a:ln>
          <a:effectLst/>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95" name="フリーフォーム 94"/>
          <p:cNvSpPr/>
          <p:nvPr/>
        </p:nvSpPr>
        <p:spPr>
          <a:xfrm>
            <a:off x="4573588" y="1462088"/>
            <a:ext cx="1779587" cy="1044575"/>
          </a:xfrm>
          <a:custGeom>
            <a:avLst/>
            <a:gdLst>
              <a:gd name="connsiteX0" fmla="*/ 1219200 w 1219200"/>
              <a:gd name="connsiteY0" fmla="*/ 0 h 929640"/>
              <a:gd name="connsiteX1" fmla="*/ 1135380 w 1219200"/>
              <a:gd name="connsiteY1" fmla="*/ 99060 h 929640"/>
              <a:gd name="connsiteX2" fmla="*/ 906780 w 1219200"/>
              <a:gd name="connsiteY2" fmla="*/ 129540 h 929640"/>
              <a:gd name="connsiteX3" fmla="*/ 441960 w 1219200"/>
              <a:gd name="connsiteY3" fmla="*/ 129540 h 929640"/>
              <a:gd name="connsiteX4" fmla="*/ 236220 w 1219200"/>
              <a:gd name="connsiteY4" fmla="*/ 190500 h 929640"/>
              <a:gd name="connsiteX5" fmla="*/ 99060 w 1219200"/>
              <a:gd name="connsiteY5" fmla="*/ 358140 h 929640"/>
              <a:gd name="connsiteX6" fmla="*/ 0 w 1219200"/>
              <a:gd name="connsiteY6" fmla="*/ 929640 h 929640"/>
              <a:gd name="connsiteX0" fmla="*/ 1244348 w 1244348"/>
              <a:gd name="connsiteY0" fmla="*/ 0 h 1045550"/>
              <a:gd name="connsiteX1" fmla="*/ 1135380 w 1244348"/>
              <a:gd name="connsiteY1" fmla="*/ 214970 h 1045550"/>
              <a:gd name="connsiteX2" fmla="*/ 906780 w 1244348"/>
              <a:gd name="connsiteY2" fmla="*/ 245450 h 1045550"/>
              <a:gd name="connsiteX3" fmla="*/ 441960 w 1244348"/>
              <a:gd name="connsiteY3" fmla="*/ 245450 h 1045550"/>
              <a:gd name="connsiteX4" fmla="*/ 236220 w 1244348"/>
              <a:gd name="connsiteY4" fmla="*/ 306410 h 1045550"/>
              <a:gd name="connsiteX5" fmla="*/ 99060 w 1244348"/>
              <a:gd name="connsiteY5" fmla="*/ 474050 h 1045550"/>
              <a:gd name="connsiteX6" fmla="*/ 0 w 1244348"/>
              <a:gd name="connsiteY6" fmla="*/ 1045550 h 104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348" h="1045550">
                <a:moveTo>
                  <a:pt x="1244348" y="0"/>
                </a:moveTo>
                <a:cubicBezTo>
                  <a:pt x="1228473" y="38735"/>
                  <a:pt x="1191641" y="174062"/>
                  <a:pt x="1135380" y="214970"/>
                </a:cubicBezTo>
                <a:cubicBezTo>
                  <a:pt x="1079119" y="255878"/>
                  <a:pt x="1022350" y="240370"/>
                  <a:pt x="906780" y="245450"/>
                </a:cubicBezTo>
                <a:cubicBezTo>
                  <a:pt x="791210" y="250530"/>
                  <a:pt x="553720" y="235290"/>
                  <a:pt x="441960" y="245450"/>
                </a:cubicBezTo>
                <a:cubicBezTo>
                  <a:pt x="330200" y="255610"/>
                  <a:pt x="293370" y="268310"/>
                  <a:pt x="236220" y="306410"/>
                </a:cubicBezTo>
                <a:cubicBezTo>
                  <a:pt x="179070" y="344510"/>
                  <a:pt x="138430" y="350860"/>
                  <a:pt x="99060" y="474050"/>
                </a:cubicBezTo>
                <a:cubicBezTo>
                  <a:pt x="59690" y="597240"/>
                  <a:pt x="29845" y="821395"/>
                  <a:pt x="0" y="1045550"/>
                </a:cubicBezTo>
              </a:path>
            </a:pathLst>
          </a:custGeom>
          <a:ln>
            <a:solidFill>
              <a:srgbClr val="FF0000"/>
            </a:solidFill>
            <a:tailEnd type="arrow"/>
          </a:ln>
          <a:effectLst/>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96" name="テキスト ボックス 95"/>
          <p:cNvSpPr txBox="1">
            <a:spLocks noChangeArrowheads="1"/>
          </p:cNvSpPr>
          <p:nvPr/>
        </p:nvSpPr>
        <p:spPr bwMode="auto">
          <a:xfrm>
            <a:off x="4036772" y="5867400"/>
            <a:ext cx="26193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Wingdings" pitchFamily="2" charset="2"/>
              <a:buNone/>
            </a:pPr>
            <a:r>
              <a:rPr kumimoji="0" lang="en-US" altLang="ja-JP" sz="900" dirty="0"/>
              <a:t>4. SD image sent to lower bandwidth devices</a:t>
            </a:r>
            <a:endParaRPr kumimoji="0" lang="en-US" altLang="ja-JP" sz="1100" dirty="0"/>
          </a:p>
        </p:txBody>
      </p:sp>
      <p:sp>
        <p:nvSpPr>
          <p:cNvPr id="97" name="テキスト ボックス 96"/>
          <p:cNvSpPr txBox="1">
            <a:spLocks noChangeArrowheads="1"/>
          </p:cNvSpPr>
          <p:nvPr/>
        </p:nvSpPr>
        <p:spPr bwMode="auto">
          <a:xfrm>
            <a:off x="6531588" y="4524258"/>
            <a:ext cx="25733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Wingdings" pitchFamily="2" charset="2"/>
              <a:buNone/>
            </a:pPr>
            <a:r>
              <a:rPr kumimoji="0" lang="en-US" altLang="ja-JP" sz="900" dirty="0"/>
              <a:t>1. Lower bandwidth devices send SD image</a:t>
            </a:r>
          </a:p>
        </p:txBody>
      </p:sp>
      <p:grpSp>
        <p:nvGrpSpPr>
          <p:cNvPr id="98" name="グループ化 15"/>
          <p:cNvGrpSpPr>
            <a:grpSpLocks/>
          </p:cNvGrpSpPr>
          <p:nvPr/>
        </p:nvGrpSpPr>
        <p:grpSpPr bwMode="auto">
          <a:xfrm>
            <a:off x="8077200" y="1341295"/>
            <a:ext cx="863600" cy="493713"/>
            <a:chOff x="8077200" y="927100"/>
            <a:chExt cx="863600" cy="493713"/>
          </a:xfrm>
        </p:grpSpPr>
        <p:sp>
          <p:nvSpPr>
            <p:cNvPr id="99" name="正方形/長方形 94"/>
            <p:cNvSpPr>
              <a:spLocks noChangeArrowheads="1"/>
            </p:cNvSpPr>
            <p:nvPr/>
          </p:nvSpPr>
          <p:spPr bwMode="auto">
            <a:xfrm>
              <a:off x="8077200" y="927100"/>
              <a:ext cx="863600" cy="493713"/>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a:p>
          </p:txBody>
        </p:sp>
        <p:pic>
          <p:nvPicPr>
            <p:cNvPr id="100"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506856" y="1068380"/>
              <a:ext cx="422919" cy="22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088317" y="1063196"/>
              <a:ext cx="413993" cy="23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 name="正方形/長方形 94"/>
          <p:cNvSpPr>
            <a:spLocks noChangeArrowheads="1"/>
          </p:cNvSpPr>
          <p:nvPr/>
        </p:nvSpPr>
        <p:spPr bwMode="auto">
          <a:xfrm>
            <a:off x="7119938" y="5376388"/>
            <a:ext cx="863600" cy="493712"/>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a:p>
        </p:txBody>
      </p:sp>
      <p:pic>
        <p:nvPicPr>
          <p:cNvPr id="103"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550150" y="5508150"/>
            <a:ext cx="42227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131050" y="5501800"/>
            <a:ext cx="4143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正方形/長方形 94"/>
          <p:cNvSpPr>
            <a:spLocks noChangeArrowheads="1"/>
          </p:cNvSpPr>
          <p:nvPr/>
        </p:nvSpPr>
        <p:spPr bwMode="auto">
          <a:xfrm rot="573956">
            <a:off x="8413750" y="5420838"/>
            <a:ext cx="409575" cy="327025"/>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a:p>
        </p:txBody>
      </p:sp>
      <p:pic>
        <p:nvPicPr>
          <p:cNvPr id="106" name="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573956">
            <a:off x="8621713" y="5527200"/>
            <a:ext cx="2016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573956">
            <a:off x="8426450" y="5490688"/>
            <a:ext cx="196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テキスト ボックス 107"/>
          <p:cNvSpPr txBox="1">
            <a:spLocks noChangeArrowheads="1"/>
          </p:cNvSpPr>
          <p:nvPr/>
        </p:nvSpPr>
        <p:spPr bwMode="auto">
          <a:xfrm>
            <a:off x="6523038" y="4041775"/>
            <a:ext cx="25447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Wingdings" pitchFamily="2" charset="2"/>
              <a:buNone/>
            </a:pPr>
            <a:r>
              <a:rPr kumimoji="0" lang="en-US" altLang="ja-JP" sz="900" dirty="0"/>
              <a:t>4. HD image sent to higher bandwidth devices</a:t>
            </a:r>
          </a:p>
        </p:txBody>
      </p:sp>
      <p:sp>
        <p:nvSpPr>
          <p:cNvPr id="109" name="Line 52"/>
          <p:cNvSpPr>
            <a:spLocks noChangeShapeType="1"/>
          </p:cNvSpPr>
          <p:nvPr/>
        </p:nvSpPr>
        <p:spPr bwMode="auto">
          <a:xfrm>
            <a:off x="2549525" y="3735388"/>
            <a:ext cx="1870075" cy="730250"/>
          </a:xfrm>
          <a:prstGeom prst="line">
            <a:avLst/>
          </a:prstGeom>
          <a:noFill/>
          <a:ln w="95250">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sp>
        <p:nvSpPr>
          <p:cNvPr id="110" name="Line 52"/>
          <p:cNvSpPr>
            <a:spLocks noChangeShapeType="1"/>
          </p:cNvSpPr>
          <p:nvPr/>
        </p:nvSpPr>
        <p:spPr bwMode="auto">
          <a:xfrm flipV="1">
            <a:off x="4375150" y="3735388"/>
            <a:ext cx="2435225" cy="730250"/>
          </a:xfrm>
          <a:prstGeom prst="line">
            <a:avLst/>
          </a:prstGeom>
          <a:noFill/>
          <a:ln w="95250">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grpSp>
        <p:nvGrpSpPr>
          <p:cNvPr id="111" name="Group 120"/>
          <p:cNvGrpSpPr>
            <a:grpSpLocks/>
          </p:cNvGrpSpPr>
          <p:nvPr/>
        </p:nvGrpSpPr>
        <p:grpSpPr bwMode="auto">
          <a:xfrm>
            <a:off x="3533775" y="3827463"/>
            <a:ext cx="1763713" cy="1277937"/>
            <a:chOff x="1877" y="1600"/>
            <a:chExt cx="1770" cy="569"/>
          </a:xfrm>
        </p:grpSpPr>
        <p:sp>
          <p:nvSpPr>
            <p:cNvPr id="112" name="Oval 118"/>
            <p:cNvSpPr>
              <a:spLocks noChangeArrowheads="1"/>
            </p:cNvSpPr>
            <p:nvPr/>
          </p:nvSpPr>
          <p:spPr bwMode="auto">
            <a:xfrm>
              <a:off x="1877" y="1600"/>
              <a:ext cx="1770" cy="569"/>
            </a:xfrm>
            <a:prstGeom prst="ellipse">
              <a:avLst/>
            </a:prstGeom>
            <a:solidFill>
              <a:srgbClr val="EDFFB9"/>
            </a:solidFill>
            <a:ln w="0">
              <a:solidFill>
                <a:srgbClr val="000000"/>
              </a:solidFill>
              <a:round/>
              <a:headEnd/>
              <a:tailEnd/>
            </a:ln>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100"/>
            </a:p>
          </p:txBody>
        </p:sp>
        <p:sp>
          <p:nvSpPr>
            <p:cNvPr id="113" name="Oval 119"/>
            <p:cNvSpPr>
              <a:spLocks noChangeArrowheads="1"/>
            </p:cNvSpPr>
            <p:nvPr/>
          </p:nvSpPr>
          <p:spPr bwMode="auto">
            <a:xfrm>
              <a:off x="1877" y="1600"/>
              <a:ext cx="1770" cy="569"/>
            </a:xfrm>
            <a:prstGeom prst="ellipse">
              <a:avLst/>
            </a:prstGeom>
            <a:noFill/>
            <a:ln w="65088" cap="rnd">
              <a:solidFill>
                <a:srgbClr val="99CC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100"/>
            </a:p>
          </p:txBody>
        </p:sp>
      </p:grpSp>
      <p:sp>
        <p:nvSpPr>
          <p:cNvPr id="114" name="Rectangle 121"/>
          <p:cNvSpPr>
            <a:spLocks noChangeArrowheads="1"/>
          </p:cNvSpPr>
          <p:nvPr/>
        </p:nvSpPr>
        <p:spPr bwMode="auto">
          <a:xfrm>
            <a:off x="4133301" y="4532313"/>
            <a:ext cx="605935" cy="184666"/>
          </a:xfrm>
          <a:prstGeom prst="rect">
            <a:avLst/>
          </a:prstGeom>
          <a:noFill/>
          <a:ln>
            <a:noFill/>
          </a:ln>
          <a:extLst/>
        </p:spPr>
        <p:txBody>
          <a:bodyPr wrap="none" lIns="0" tIns="0" rIns="0" bIns="0">
            <a:spAutoFit/>
          </a:bodyPr>
          <a:lstStyle/>
          <a:p>
            <a:pPr algn="ctr">
              <a:defRPr/>
            </a:pPr>
            <a:r>
              <a:rPr kumimoji="0" lang="en-US" altLang="ja-JP" sz="1200" b="1" i="1" dirty="0">
                <a:solidFill>
                  <a:srgbClr val="000000"/>
                </a:solidFill>
                <a:effectLst>
                  <a:outerShdw blurRad="38100" dist="38100" dir="2700000" algn="tl">
                    <a:srgbClr val="C0C0C0"/>
                  </a:outerShdw>
                </a:effectLst>
                <a:ea typeface="ＭＳ Ｐゴシック" pitchFamily="50" charset="-128"/>
              </a:rPr>
              <a:t>Network</a:t>
            </a:r>
          </a:p>
        </p:txBody>
      </p:sp>
      <p:sp>
        <p:nvSpPr>
          <p:cNvPr id="115" name="フリーフォーム 114"/>
          <p:cNvSpPr/>
          <p:nvPr/>
        </p:nvSpPr>
        <p:spPr>
          <a:xfrm>
            <a:off x="4591050" y="2795588"/>
            <a:ext cx="2057400" cy="3055937"/>
          </a:xfrm>
          <a:custGeom>
            <a:avLst/>
            <a:gdLst>
              <a:gd name="connsiteX0" fmla="*/ 2051770 w 2051770"/>
              <a:gd name="connsiteY0" fmla="*/ 3056709 h 3056709"/>
              <a:gd name="connsiteX1" fmla="*/ 301347 w 2051770"/>
              <a:gd name="connsiteY1" fmla="*/ 1502229 h 3056709"/>
              <a:gd name="connsiteX2" fmla="*/ 13965 w 2051770"/>
              <a:gd name="connsiteY2" fmla="*/ 0 h 3056709"/>
              <a:gd name="connsiteX0" fmla="*/ 2057214 w 2057214"/>
              <a:gd name="connsiteY0" fmla="*/ 3056709 h 3056709"/>
              <a:gd name="connsiteX1" fmla="*/ 280665 w 2057214"/>
              <a:gd name="connsiteY1" fmla="*/ 1711235 h 3056709"/>
              <a:gd name="connsiteX2" fmla="*/ 19409 w 2057214"/>
              <a:gd name="connsiteY2" fmla="*/ 0 h 3056709"/>
            </a:gdLst>
            <a:ahLst/>
            <a:cxnLst>
              <a:cxn ang="0">
                <a:pos x="connsiteX0" y="connsiteY0"/>
              </a:cxn>
              <a:cxn ang="0">
                <a:pos x="connsiteX1" y="connsiteY1"/>
              </a:cxn>
              <a:cxn ang="0">
                <a:pos x="connsiteX2" y="connsiteY2"/>
              </a:cxn>
            </a:cxnLst>
            <a:rect l="l" t="t" r="r" b="b"/>
            <a:pathLst>
              <a:path w="2057214" h="3056709">
                <a:moveTo>
                  <a:pt x="2057214" y="3056709"/>
                </a:moveTo>
                <a:cubicBezTo>
                  <a:pt x="1351819" y="2534194"/>
                  <a:pt x="620299" y="2220686"/>
                  <a:pt x="280665" y="1711235"/>
                </a:cubicBezTo>
                <a:cubicBezTo>
                  <a:pt x="-58969" y="1201783"/>
                  <a:pt x="-6717" y="496388"/>
                  <a:pt x="19409" y="0"/>
                </a:cubicBezTo>
              </a:path>
            </a:pathLst>
          </a:custGeom>
          <a:noFill/>
          <a:ln>
            <a:solidFill>
              <a:schemeClr val="accent1">
                <a:lumMod val="75000"/>
              </a:schemeClr>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116" name="フリーフォーム 115"/>
          <p:cNvSpPr/>
          <p:nvPr/>
        </p:nvSpPr>
        <p:spPr>
          <a:xfrm>
            <a:off x="2743200" y="2820988"/>
            <a:ext cx="1476375" cy="3097212"/>
          </a:xfrm>
          <a:custGeom>
            <a:avLst/>
            <a:gdLst>
              <a:gd name="connsiteX0" fmla="*/ 0 w 1476103"/>
              <a:gd name="connsiteY0" fmla="*/ 3095897 h 3095897"/>
              <a:gd name="connsiteX1" fmla="*/ 1058091 w 1476103"/>
              <a:gd name="connsiteY1" fmla="*/ 1632857 h 3095897"/>
              <a:gd name="connsiteX2" fmla="*/ 1476103 w 1476103"/>
              <a:gd name="connsiteY2" fmla="*/ 0 h 3095897"/>
              <a:gd name="connsiteX0" fmla="*/ 0 w 1476103"/>
              <a:gd name="connsiteY0" fmla="*/ 3095897 h 3095897"/>
              <a:gd name="connsiteX1" fmla="*/ 1175657 w 1476103"/>
              <a:gd name="connsiteY1" fmla="*/ 1750423 h 3095897"/>
              <a:gd name="connsiteX2" fmla="*/ 1476103 w 1476103"/>
              <a:gd name="connsiteY2" fmla="*/ 0 h 3095897"/>
            </a:gdLst>
            <a:ahLst/>
            <a:cxnLst>
              <a:cxn ang="0">
                <a:pos x="connsiteX0" y="connsiteY0"/>
              </a:cxn>
              <a:cxn ang="0">
                <a:pos x="connsiteX1" y="connsiteY1"/>
              </a:cxn>
              <a:cxn ang="0">
                <a:pos x="connsiteX2" y="connsiteY2"/>
              </a:cxn>
            </a:cxnLst>
            <a:rect l="l" t="t" r="r" b="b"/>
            <a:pathLst>
              <a:path w="1476103" h="3095897">
                <a:moveTo>
                  <a:pt x="0" y="3095897"/>
                </a:moveTo>
                <a:cubicBezTo>
                  <a:pt x="406037" y="2622368"/>
                  <a:pt x="929640" y="2266406"/>
                  <a:pt x="1175657" y="1750423"/>
                </a:cubicBezTo>
                <a:cubicBezTo>
                  <a:pt x="1421674" y="1234440"/>
                  <a:pt x="1476103" y="0"/>
                  <a:pt x="1476103" y="0"/>
                </a:cubicBezTo>
              </a:path>
            </a:pathLst>
          </a:custGeom>
          <a:noFill/>
          <a:ln>
            <a:solidFill>
              <a:schemeClr val="accent1">
                <a:lumMod val="75000"/>
              </a:schemeClr>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117" name="フリーフォーム 116"/>
          <p:cNvSpPr/>
          <p:nvPr/>
        </p:nvSpPr>
        <p:spPr>
          <a:xfrm>
            <a:off x="2800350" y="2743200"/>
            <a:ext cx="1173163" cy="1236663"/>
          </a:xfrm>
          <a:custGeom>
            <a:avLst/>
            <a:gdLst>
              <a:gd name="connsiteX0" fmla="*/ 0 w 1174045"/>
              <a:gd name="connsiteY0" fmla="*/ 970844 h 1236586"/>
              <a:gd name="connsiteX1" fmla="*/ 677334 w 1174045"/>
              <a:gd name="connsiteY1" fmla="*/ 1174044 h 1236586"/>
              <a:gd name="connsiteX2" fmla="*/ 1174045 w 1174045"/>
              <a:gd name="connsiteY2" fmla="*/ 0 h 1236586"/>
            </a:gdLst>
            <a:ahLst/>
            <a:cxnLst>
              <a:cxn ang="0">
                <a:pos x="connsiteX0" y="connsiteY0"/>
              </a:cxn>
              <a:cxn ang="0">
                <a:pos x="connsiteX1" y="connsiteY1"/>
              </a:cxn>
              <a:cxn ang="0">
                <a:pos x="connsiteX2" y="connsiteY2"/>
              </a:cxn>
            </a:cxnLst>
            <a:rect l="l" t="t" r="r" b="b"/>
            <a:pathLst>
              <a:path w="1174045" h="1236586">
                <a:moveTo>
                  <a:pt x="0" y="970844"/>
                </a:moveTo>
                <a:cubicBezTo>
                  <a:pt x="240830" y="1153347"/>
                  <a:pt x="481660" y="1335851"/>
                  <a:pt x="677334" y="1174044"/>
                </a:cubicBezTo>
                <a:cubicBezTo>
                  <a:pt x="873008" y="1012237"/>
                  <a:pt x="1023526" y="506118"/>
                  <a:pt x="1174045" y="0"/>
                </a:cubicBezTo>
              </a:path>
            </a:pathLst>
          </a:custGeom>
          <a:noFill/>
          <a:ln>
            <a:solidFill>
              <a:schemeClr val="accent1">
                <a:lumMod val="75000"/>
              </a:schemeClr>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118" name="フリーフォーム 117"/>
          <p:cNvSpPr/>
          <p:nvPr/>
        </p:nvSpPr>
        <p:spPr>
          <a:xfrm>
            <a:off x="4884738" y="2765425"/>
            <a:ext cx="1573212" cy="1104900"/>
          </a:xfrm>
          <a:custGeom>
            <a:avLst/>
            <a:gdLst>
              <a:gd name="connsiteX0" fmla="*/ 1592726 w 1592726"/>
              <a:gd name="connsiteY0" fmla="*/ 891822 h 1138104"/>
              <a:gd name="connsiteX1" fmla="*/ 554149 w 1592726"/>
              <a:gd name="connsiteY1" fmla="*/ 1061155 h 1138104"/>
              <a:gd name="connsiteX2" fmla="*/ 46149 w 1592726"/>
              <a:gd name="connsiteY2" fmla="*/ 1049866 h 1138104"/>
              <a:gd name="connsiteX3" fmla="*/ 23571 w 1592726"/>
              <a:gd name="connsiteY3" fmla="*/ 0 h 1138104"/>
              <a:gd name="connsiteX0" fmla="*/ 1606648 w 1606648"/>
              <a:gd name="connsiteY0" fmla="*/ 891822 h 1129784"/>
              <a:gd name="connsiteX1" fmla="*/ 759982 w 1606648"/>
              <a:gd name="connsiteY1" fmla="*/ 1038577 h 1129784"/>
              <a:gd name="connsiteX2" fmla="*/ 60071 w 1606648"/>
              <a:gd name="connsiteY2" fmla="*/ 1049866 h 1129784"/>
              <a:gd name="connsiteX3" fmla="*/ 37493 w 1606648"/>
              <a:gd name="connsiteY3" fmla="*/ 0 h 1129784"/>
              <a:gd name="connsiteX0" fmla="*/ 1572500 w 1572500"/>
              <a:gd name="connsiteY0" fmla="*/ 891822 h 1104743"/>
              <a:gd name="connsiteX1" fmla="*/ 725834 w 1572500"/>
              <a:gd name="connsiteY1" fmla="*/ 1038577 h 1104743"/>
              <a:gd name="connsiteX2" fmla="*/ 93656 w 1572500"/>
              <a:gd name="connsiteY2" fmla="*/ 1015999 h 1104743"/>
              <a:gd name="connsiteX3" fmla="*/ 3345 w 1572500"/>
              <a:gd name="connsiteY3" fmla="*/ 0 h 1104743"/>
            </a:gdLst>
            <a:ahLst/>
            <a:cxnLst>
              <a:cxn ang="0">
                <a:pos x="connsiteX0" y="connsiteY0"/>
              </a:cxn>
              <a:cxn ang="0">
                <a:pos x="connsiteX1" y="connsiteY1"/>
              </a:cxn>
              <a:cxn ang="0">
                <a:pos x="connsiteX2" y="connsiteY2"/>
              </a:cxn>
              <a:cxn ang="0">
                <a:pos x="connsiteX3" y="connsiteY3"/>
              </a:cxn>
            </a:cxnLst>
            <a:rect l="l" t="t" r="r" b="b"/>
            <a:pathLst>
              <a:path w="1572500" h="1104743">
                <a:moveTo>
                  <a:pt x="1572500" y="891822"/>
                </a:moveTo>
                <a:cubicBezTo>
                  <a:pt x="1182093" y="963318"/>
                  <a:pt x="972308" y="1017881"/>
                  <a:pt x="725834" y="1038577"/>
                </a:cubicBezTo>
                <a:cubicBezTo>
                  <a:pt x="479360" y="1059273"/>
                  <a:pt x="214071" y="1189095"/>
                  <a:pt x="93656" y="1015999"/>
                </a:cubicBezTo>
                <a:cubicBezTo>
                  <a:pt x="-26759" y="842903"/>
                  <a:pt x="3345" y="0"/>
                  <a:pt x="3345" y="0"/>
                </a:cubicBezTo>
              </a:path>
            </a:pathLst>
          </a:custGeom>
          <a:noFill/>
          <a:ln>
            <a:solidFill>
              <a:schemeClr val="accent1">
                <a:lumMod val="75000"/>
              </a:schemeClr>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119" name="フリーフォーム 118"/>
          <p:cNvSpPr/>
          <p:nvPr/>
        </p:nvSpPr>
        <p:spPr>
          <a:xfrm>
            <a:off x="2698750" y="2811463"/>
            <a:ext cx="1376363" cy="1331912"/>
          </a:xfrm>
          <a:custGeom>
            <a:avLst/>
            <a:gdLst>
              <a:gd name="connsiteX0" fmla="*/ 1377245 w 1377245"/>
              <a:gd name="connsiteY0" fmla="*/ 0 h 1332212"/>
              <a:gd name="connsiteX1" fmla="*/ 970845 w 1377245"/>
              <a:gd name="connsiteY1" fmla="*/ 1095023 h 1332212"/>
              <a:gd name="connsiteX2" fmla="*/ 519289 w 1377245"/>
              <a:gd name="connsiteY2" fmla="*/ 1332089 h 1332212"/>
              <a:gd name="connsiteX3" fmla="*/ 0 w 1377245"/>
              <a:gd name="connsiteY3" fmla="*/ 1083734 h 1332212"/>
            </a:gdLst>
            <a:ahLst/>
            <a:cxnLst>
              <a:cxn ang="0">
                <a:pos x="connsiteX0" y="connsiteY0"/>
              </a:cxn>
              <a:cxn ang="0">
                <a:pos x="connsiteX1" y="connsiteY1"/>
              </a:cxn>
              <a:cxn ang="0">
                <a:pos x="connsiteX2" y="connsiteY2"/>
              </a:cxn>
              <a:cxn ang="0">
                <a:pos x="connsiteX3" y="connsiteY3"/>
              </a:cxn>
            </a:cxnLst>
            <a:rect l="l" t="t" r="r" b="b"/>
            <a:pathLst>
              <a:path w="1377245" h="1332212">
                <a:moveTo>
                  <a:pt x="1377245" y="0"/>
                </a:moveTo>
                <a:cubicBezTo>
                  <a:pt x="1245541" y="436504"/>
                  <a:pt x="1113838" y="873008"/>
                  <a:pt x="970845" y="1095023"/>
                </a:cubicBezTo>
                <a:cubicBezTo>
                  <a:pt x="827852" y="1317038"/>
                  <a:pt x="681096" y="1333970"/>
                  <a:pt x="519289" y="1332089"/>
                </a:cubicBezTo>
                <a:cubicBezTo>
                  <a:pt x="357482" y="1330208"/>
                  <a:pt x="178741" y="1206971"/>
                  <a:pt x="0" y="1083734"/>
                </a:cubicBezTo>
              </a:path>
            </a:pathLst>
          </a:custGeom>
          <a:noFill/>
          <a:ln>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120" name="フリーフォーム 119"/>
          <p:cNvSpPr/>
          <p:nvPr/>
        </p:nvSpPr>
        <p:spPr>
          <a:xfrm>
            <a:off x="2630488" y="2822575"/>
            <a:ext cx="1501775" cy="3025775"/>
          </a:xfrm>
          <a:custGeom>
            <a:avLst/>
            <a:gdLst>
              <a:gd name="connsiteX0" fmla="*/ 1501422 w 1501422"/>
              <a:gd name="connsiteY0" fmla="*/ 0 h 3025422"/>
              <a:gd name="connsiteX1" fmla="*/ 1196622 w 1501422"/>
              <a:gd name="connsiteY1" fmla="*/ 1569156 h 3025422"/>
              <a:gd name="connsiteX2" fmla="*/ 0 w 1501422"/>
              <a:gd name="connsiteY2" fmla="*/ 3025422 h 3025422"/>
            </a:gdLst>
            <a:ahLst/>
            <a:cxnLst>
              <a:cxn ang="0">
                <a:pos x="connsiteX0" y="connsiteY0"/>
              </a:cxn>
              <a:cxn ang="0">
                <a:pos x="connsiteX1" y="connsiteY1"/>
              </a:cxn>
              <a:cxn ang="0">
                <a:pos x="connsiteX2" y="connsiteY2"/>
              </a:cxn>
            </a:cxnLst>
            <a:rect l="l" t="t" r="r" b="b"/>
            <a:pathLst>
              <a:path w="1501422" h="3025422">
                <a:moveTo>
                  <a:pt x="1501422" y="0"/>
                </a:moveTo>
                <a:cubicBezTo>
                  <a:pt x="1474140" y="532459"/>
                  <a:pt x="1446859" y="1064919"/>
                  <a:pt x="1196622" y="1569156"/>
                </a:cubicBezTo>
                <a:cubicBezTo>
                  <a:pt x="946385" y="2073393"/>
                  <a:pt x="0" y="3025422"/>
                  <a:pt x="0" y="3025422"/>
                </a:cubicBezTo>
              </a:path>
            </a:pathLst>
          </a:custGeom>
          <a:noFill/>
          <a:ln>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121" name="フリーフォーム 120"/>
          <p:cNvSpPr/>
          <p:nvPr/>
        </p:nvSpPr>
        <p:spPr>
          <a:xfrm>
            <a:off x="4706938" y="2808288"/>
            <a:ext cx="1951037" cy="2884487"/>
          </a:xfrm>
          <a:custGeom>
            <a:avLst/>
            <a:gdLst>
              <a:gd name="connsiteX0" fmla="*/ 6894 w 1951603"/>
              <a:gd name="connsiteY0" fmla="*/ 0 h 2884868"/>
              <a:gd name="connsiteX1" fmla="*/ 109925 w 1951603"/>
              <a:gd name="connsiteY1" fmla="*/ 1339403 h 2884868"/>
              <a:gd name="connsiteX2" fmla="*/ 766747 w 1951603"/>
              <a:gd name="connsiteY2" fmla="*/ 2099257 h 2884868"/>
              <a:gd name="connsiteX3" fmla="*/ 1951603 w 1951603"/>
              <a:gd name="connsiteY3" fmla="*/ 2884868 h 2884868"/>
            </a:gdLst>
            <a:ahLst/>
            <a:cxnLst>
              <a:cxn ang="0">
                <a:pos x="connsiteX0" y="connsiteY0"/>
              </a:cxn>
              <a:cxn ang="0">
                <a:pos x="connsiteX1" y="connsiteY1"/>
              </a:cxn>
              <a:cxn ang="0">
                <a:pos x="connsiteX2" y="connsiteY2"/>
              </a:cxn>
              <a:cxn ang="0">
                <a:pos x="connsiteX3" y="connsiteY3"/>
              </a:cxn>
            </a:cxnLst>
            <a:rect l="l" t="t" r="r" b="b"/>
            <a:pathLst>
              <a:path w="1951603" h="2884868">
                <a:moveTo>
                  <a:pt x="6894" y="0"/>
                </a:moveTo>
                <a:cubicBezTo>
                  <a:pt x="-4912" y="494763"/>
                  <a:pt x="-16717" y="989527"/>
                  <a:pt x="109925" y="1339403"/>
                </a:cubicBezTo>
                <a:cubicBezTo>
                  <a:pt x="236567" y="1689279"/>
                  <a:pt x="459801" y="1841680"/>
                  <a:pt x="766747" y="2099257"/>
                </a:cubicBezTo>
                <a:cubicBezTo>
                  <a:pt x="1073693" y="2356834"/>
                  <a:pt x="1745541" y="2747493"/>
                  <a:pt x="1951603" y="2884868"/>
                </a:cubicBezTo>
              </a:path>
            </a:pathLst>
          </a:custGeom>
          <a:noFill/>
          <a:ln>
            <a:solidFill>
              <a:srgbClr val="FF99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122" name="フリーフォーム 121"/>
          <p:cNvSpPr/>
          <p:nvPr/>
        </p:nvSpPr>
        <p:spPr>
          <a:xfrm>
            <a:off x="4765675" y="2808288"/>
            <a:ext cx="1685925" cy="1230312"/>
          </a:xfrm>
          <a:custGeom>
            <a:avLst/>
            <a:gdLst>
              <a:gd name="connsiteX0" fmla="*/ 0 w 1687132"/>
              <a:gd name="connsiteY0" fmla="*/ 0 h 1231721"/>
              <a:gd name="connsiteX1" fmla="*/ 64394 w 1687132"/>
              <a:gd name="connsiteY1" fmla="*/ 927279 h 1231721"/>
              <a:gd name="connsiteX2" fmla="*/ 309093 w 1687132"/>
              <a:gd name="connsiteY2" fmla="*/ 1223493 h 1231721"/>
              <a:gd name="connsiteX3" fmla="*/ 953037 w 1687132"/>
              <a:gd name="connsiteY3" fmla="*/ 1133341 h 1231721"/>
              <a:gd name="connsiteX4" fmla="*/ 1687132 w 1687132"/>
              <a:gd name="connsiteY4" fmla="*/ 965916 h 123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2" h="1231721">
                <a:moveTo>
                  <a:pt x="0" y="0"/>
                </a:moveTo>
                <a:cubicBezTo>
                  <a:pt x="6439" y="361682"/>
                  <a:pt x="12879" y="723364"/>
                  <a:pt x="64394" y="927279"/>
                </a:cubicBezTo>
                <a:cubicBezTo>
                  <a:pt x="115909" y="1131194"/>
                  <a:pt x="160986" y="1189149"/>
                  <a:pt x="309093" y="1223493"/>
                </a:cubicBezTo>
                <a:cubicBezTo>
                  <a:pt x="457200" y="1257837"/>
                  <a:pt x="723364" y="1176270"/>
                  <a:pt x="953037" y="1133341"/>
                </a:cubicBezTo>
                <a:cubicBezTo>
                  <a:pt x="1182710" y="1090412"/>
                  <a:pt x="1434921" y="1028164"/>
                  <a:pt x="1687132" y="965916"/>
                </a:cubicBezTo>
              </a:path>
            </a:pathLst>
          </a:custGeom>
          <a:noFill/>
          <a:ln>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400"/>
          </a:p>
        </p:txBody>
      </p:sp>
      <p:sp>
        <p:nvSpPr>
          <p:cNvPr id="12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Diagram Overview </a:t>
            </a:r>
            <a:r>
              <a:rPr lang="en-US" altLang="ja-JP" sz="1400" kern="0" dirty="0" smtClean="0">
                <a:latin typeface="Arial Black" panose="020B0A04020102020204" pitchFamily="34" charset="0"/>
              </a:rPr>
              <a:t>(Two Encoder)</a:t>
            </a:r>
            <a:endParaRPr lang="de-DE" altLang="ja-JP" sz="1400" kern="0" dirty="0" smtClean="0">
              <a:latin typeface="Arial Black" panose="020B0A04020102020204" pitchFamily="34" charset="0"/>
            </a:endParaRPr>
          </a:p>
        </p:txBody>
      </p:sp>
    </p:spTree>
    <p:extLst>
      <p:ext uri="{BB962C8B-B14F-4D97-AF65-F5344CB8AC3E}">
        <p14:creationId xmlns:p14="http://schemas.microsoft.com/office/powerpoint/2010/main" val="89016631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nodeType="withEffect">
                                  <p:stCondLst>
                                    <p:cond delay="0"/>
                                  </p:stCondLst>
                                  <p:childTnLst>
                                    <p:set>
                                      <p:cBhvr>
                                        <p:cTn id="24" dur="1" fill="hold">
                                          <p:stCondLst>
                                            <p:cond delay="0"/>
                                          </p:stCondLst>
                                        </p:cTn>
                                        <p:tgtEl>
                                          <p:spTgt spid="117"/>
                                        </p:tgtEl>
                                        <p:attrNameLst>
                                          <p:attrName>style.visibility</p:attrName>
                                        </p:attrNameLst>
                                      </p:cBhvr>
                                      <p:to>
                                        <p:strVal val="visible"/>
                                      </p:to>
                                    </p:set>
                                    <p:animEffect transition="in" filter="fade">
                                      <p:cBhvr>
                                        <p:cTn id="25" dur="500"/>
                                        <p:tgtEl>
                                          <p:spTgt spid="117"/>
                                        </p:tgtEl>
                                      </p:cBhvr>
                                    </p:animEffect>
                                  </p:childTnLst>
                                </p:cTn>
                              </p:par>
                              <p:par>
                                <p:cTn id="26" presetID="10" presetClass="entr" presetSubtype="0" fill="hold" nodeType="with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500"/>
                                        <p:tgtEl>
                                          <p:spTgt spid="116"/>
                                        </p:tgtEl>
                                      </p:cBhvr>
                                    </p:animEffect>
                                  </p:childTnLst>
                                </p:cTn>
                              </p:par>
                              <p:par>
                                <p:cTn id="29" presetID="10" presetClass="entr" presetSubtype="0"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childTnLst>
                                </p:cTn>
                              </p:par>
                              <p:par>
                                <p:cTn id="32" presetID="10" presetClass="entr" presetSubtype="0" fill="hold" nodeType="with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fade">
                                      <p:cBhvr>
                                        <p:cTn id="34" dur="500"/>
                                        <p:tgtEl>
                                          <p:spTgt spid="1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par>
                                <p:cTn id="43" presetID="10" presetClass="entr" presetSubtype="0"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fade">
                                      <p:cBhvr>
                                        <p:cTn id="45" dur="500"/>
                                        <p:tgtEl>
                                          <p:spTgt spid="98"/>
                                        </p:tgtEl>
                                      </p:cBhvr>
                                    </p:animEffect>
                                  </p:childTnLst>
                                </p:cTn>
                              </p:par>
                              <p:par>
                                <p:cTn id="46" presetID="10" presetClass="entr" presetSubtype="0" fill="hold" nodeType="with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fade">
                                      <p:cBhvr>
                                        <p:cTn id="51" dur="500"/>
                                        <p:tgtEl>
                                          <p:spTgt spid="9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2"/>
                                        </p:tgtEl>
                                        <p:attrNameLst>
                                          <p:attrName>style.visibility</p:attrName>
                                        </p:attrNameLst>
                                      </p:cBhvr>
                                      <p:to>
                                        <p:strVal val="visible"/>
                                      </p:to>
                                    </p:set>
                                    <p:animEffect transition="in" filter="fade">
                                      <p:cBhvr>
                                        <p:cTn id="54" dur="500"/>
                                        <p:tgtEl>
                                          <p:spTgt spid="9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par>
                                <p:cTn id="60" presetID="10" presetClass="entr" presetSubtype="0" fill="hold" nodeType="with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500"/>
                                        <p:tgtEl>
                                          <p:spTgt spid="94"/>
                                        </p:tgtEl>
                                      </p:cBhvr>
                                    </p:animEffect>
                                  </p:childTnLst>
                                </p:cTn>
                              </p:par>
                              <p:par>
                                <p:cTn id="63" presetID="10" presetClass="entr" presetSubtype="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par>
                                <p:cTn id="66" presetID="10" presetClass="entr" presetSubtype="0" fill="hold" nodeType="withEffect">
                                  <p:stCondLst>
                                    <p:cond delay="0"/>
                                  </p:stCondLst>
                                  <p:childTnLst>
                                    <p:set>
                                      <p:cBhvr>
                                        <p:cTn id="67" dur="1" fill="hold">
                                          <p:stCondLst>
                                            <p:cond delay="0"/>
                                          </p:stCondLst>
                                        </p:cTn>
                                        <p:tgtEl>
                                          <p:spTgt spid="95"/>
                                        </p:tgtEl>
                                        <p:attrNameLst>
                                          <p:attrName>style.visibility</p:attrName>
                                        </p:attrNameLst>
                                      </p:cBhvr>
                                      <p:to>
                                        <p:strVal val="visible"/>
                                      </p:to>
                                    </p:set>
                                    <p:animEffect transition="in" filter="fade">
                                      <p:cBhvr>
                                        <p:cTn id="68" dur="500"/>
                                        <p:tgtEl>
                                          <p:spTgt spid="9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fade">
                                      <p:cBhvr>
                                        <p:cTn id="71" dur="500"/>
                                        <p:tgtEl>
                                          <p:spTgt spid="8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08"/>
                                        </p:tgtEl>
                                        <p:attrNameLst>
                                          <p:attrName>style.visibility</p:attrName>
                                        </p:attrNameLst>
                                      </p:cBhvr>
                                      <p:to>
                                        <p:strVal val="visible"/>
                                      </p:to>
                                    </p:set>
                                    <p:animEffect transition="in" filter="fade">
                                      <p:cBhvr>
                                        <p:cTn id="76" dur="500"/>
                                        <p:tgtEl>
                                          <p:spTgt spid="108"/>
                                        </p:tgtEl>
                                      </p:cBhvr>
                                    </p:animEffect>
                                  </p:childTnLst>
                                </p:cTn>
                              </p:par>
                              <p:par>
                                <p:cTn id="77" presetID="10" presetClass="entr" presetSubtype="0"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fade">
                                      <p:cBhvr>
                                        <p:cTn id="79" dur="500"/>
                                        <p:tgtEl>
                                          <p:spTgt spid="75"/>
                                        </p:tgtEl>
                                      </p:cBhvr>
                                    </p:animEffect>
                                  </p:childTnLst>
                                </p:cTn>
                              </p:par>
                              <p:par>
                                <p:cTn id="80" presetID="10" presetClass="entr" presetSubtype="0" fill="hold" nodeType="with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par>
                                <p:cTn id="83" presetID="10" presetClass="entr" presetSubtype="0" fill="hold"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fade">
                                      <p:cBhvr>
                                        <p:cTn id="85" dur="500"/>
                                        <p:tgtEl>
                                          <p:spTgt spid="69"/>
                                        </p:tgtEl>
                                      </p:cBhvr>
                                    </p:animEffect>
                                  </p:childTnLst>
                                </p:cTn>
                              </p:par>
                              <p:par>
                                <p:cTn id="86" presetID="10" presetClass="entr" presetSubtype="0" fill="hold" nodeType="withEffect">
                                  <p:stCondLst>
                                    <p:cond delay="0"/>
                                  </p:stCondLst>
                                  <p:childTnLst>
                                    <p:set>
                                      <p:cBhvr>
                                        <p:cTn id="87" dur="1" fill="hold">
                                          <p:stCondLst>
                                            <p:cond delay="0"/>
                                          </p:stCondLst>
                                        </p:cTn>
                                        <p:tgtEl>
                                          <p:spTgt spid="119"/>
                                        </p:tgtEl>
                                        <p:attrNameLst>
                                          <p:attrName>style.visibility</p:attrName>
                                        </p:attrNameLst>
                                      </p:cBhvr>
                                      <p:to>
                                        <p:strVal val="visible"/>
                                      </p:to>
                                    </p:set>
                                    <p:animEffect transition="in" filter="fade">
                                      <p:cBhvr>
                                        <p:cTn id="88" dur="500"/>
                                        <p:tgtEl>
                                          <p:spTgt spid="119"/>
                                        </p:tgtEl>
                                      </p:cBhvr>
                                    </p:animEffect>
                                  </p:childTnLst>
                                </p:cTn>
                              </p:par>
                              <p:par>
                                <p:cTn id="89" presetID="10" presetClass="entr" presetSubtype="0" fill="hold" nodeType="withEffect">
                                  <p:stCondLst>
                                    <p:cond delay="0"/>
                                  </p:stCondLst>
                                  <p:childTnLst>
                                    <p:set>
                                      <p:cBhvr>
                                        <p:cTn id="90" dur="1" fill="hold">
                                          <p:stCondLst>
                                            <p:cond delay="0"/>
                                          </p:stCondLst>
                                        </p:cTn>
                                        <p:tgtEl>
                                          <p:spTgt spid="120"/>
                                        </p:tgtEl>
                                        <p:attrNameLst>
                                          <p:attrName>style.visibility</p:attrName>
                                        </p:attrNameLst>
                                      </p:cBhvr>
                                      <p:to>
                                        <p:strVal val="visible"/>
                                      </p:to>
                                    </p:set>
                                    <p:animEffect transition="in" filter="fade">
                                      <p:cBhvr>
                                        <p:cTn id="91" dur="500"/>
                                        <p:tgtEl>
                                          <p:spTgt spid="120"/>
                                        </p:tgtEl>
                                      </p:cBhvr>
                                    </p:animEffect>
                                  </p:childTnLst>
                                </p:cTn>
                              </p:par>
                              <p:par>
                                <p:cTn id="92" presetID="10" presetClass="entr" presetSubtype="0" fill="hold" nodeType="withEffect">
                                  <p:stCondLst>
                                    <p:cond delay="0"/>
                                  </p:stCondLst>
                                  <p:childTnLst>
                                    <p:set>
                                      <p:cBhvr>
                                        <p:cTn id="93" dur="1" fill="hold">
                                          <p:stCondLst>
                                            <p:cond delay="0"/>
                                          </p:stCondLst>
                                        </p:cTn>
                                        <p:tgtEl>
                                          <p:spTgt spid="121"/>
                                        </p:tgtEl>
                                        <p:attrNameLst>
                                          <p:attrName>style.visibility</p:attrName>
                                        </p:attrNameLst>
                                      </p:cBhvr>
                                      <p:to>
                                        <p:strVal val="visible"/>
                                      </p:to>
                                    </p:set>
                                    <p:animEffect transition="in" filter="fade">
                                      <p:cBhvr>
                                        <p:cTn id="94" dur="500"/>
                                        <p:tgtEl>
                                          <p:spTgt spid="121"/>
                                        </p:tgtEl>
                                      </p:cBhvr>
                                    </p:animEffect>
                                  </p:childTnLst>
                                </p:cTn>
                              </p:par>
                              <p:par>
                                <p:cTn id="95" presetID="10" presetClass="entr" presetSubtype="0" fill="hold" nodeType="withEffect">
                                  <p:stCondLst>
                                    <p:cond delay="0"/>
                                  </p:stCondLst>
                                  <p:childTnLst>
                                    <p:set>
                                      <p:cBhvr>
                                        <p:cTn id="96" dur="1" fill="hold">
                                          <p:stCondLst>
                                            <p:cond delay="0"/>
                                          </p:stCondLst>
                                        </p:cTn>
                                        <p:tgtEl>
                                          <p:spTgt spid="122"/>
                                        </p:tgtEl>
                                        <p:attrNameLst>
                                          <p:attrName>style.visibility</p:attrName>
                                        </p:attrNameLst>
                                      </p:cBhvr>
                                      <p:to>
                                        <p:strVal val="visible"/>
                                      </p:to>
                                    </p:set>
                                    <p:animEffect transition="in" filter="fade">
                                      <p:cBhvr>
                                        <p:cTn id="97" dur="500"/>
                                        <p:tgtEl>
                                          <p:spTgt spid="12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2"/>
                                        </p:tgtEl>
                                        <p:attrNameLst>
                                          <p:attrName>style.visibility</p:attrName>
                                        </p:attrNameLst>
                                      </p:cBhvr>
                                      <p:to>
                                        <p:strVal val="visible"/>
                                      </p:to>
                                    </p:set>
                                    <p:animEffect transition="in" filter="fade">
                                      <p:cBhvr>
                                        <p:cTn id="100" dur="500"/>
                                        <p:tgtEl>
                                          <p:spTgt spid="10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6"/>
                                        </p:tgtEl>
                                        <p:attrNameLst>
                                          <p:attrName>style.visibility</p:attrName>
                                        </p:attrNameLst>
                                      </p:cBhvr>
                                      <p:to>
                                        <p:strVal val="visible"/>
                                      </p:to>
                                    </p:set>
                                    <p:animEffect transition="in" filter="fade">
                                      <p:cBhvr>
                                        <p:cTn id="103" dur="500"/>
                                        <p:tgtEl>
                                          <p:spTgt spid="96"/>
                                        </p:tgtEl>
                                      </p:cBhvr>
                                    </p:animEffect>
                                  </p:childTnLst>
                                </p:cTn>
                              </p:par>
                              <p:par>
                                <p:cTn id="104" presetID="10" presetClass="entr" presetSubtype="0" fill="hold" nodeType="withEffect">
                                  <p:stCondLst>
                                    <p:cond delay="0"/>
                                  </p:stCondLst>
                                  <p:childTnLst>
                                    <p:set>
                                      <p:cBhvr>
                                        <p:cTn id="105" dur="1" fill="hold">
                                          <p:stCondLst>
                                            <p:cond delay="0"/>
                                          </p:stCondLst>
                                        </p:cTn>
                                        <p:tgtEl>
                                          <p:spTgt spid="107"/>
                                        </p:tgtEl>
                                        <p:attrNameLst>
                                          <p:attrName>style.visibility</p:attrName>
                                        </p:attrNameLst>
                                      </p:cBhvr>
                                      <p:to>
                                        <p:strVal val="visible"/>
                                      </p:to>
                                    </p:set>
                                    <p:animEffect transition="in" filter="fade">
                                      <p:cBhvr>
                                        <p:cTn id="106" dur="500"/>
                                        <p:tgtEl>
                                          <p:spTgt spid="107"/>
                                        </p:tgtEl>
                                      </p:cBhvr>
                                    </p:animEffect>
                                  </p:childTnLst>
                                </p:cTn>
                              </p:par>
                              <p:par>
                                <p:cTn id="107" presetID="10" presetClass="entr" presetSubtype="0" fill="hold" nodeType="withEffect">
                                  <p:stCondLst>
                                    <p:cond delay="0"/>
                                  </p:stCondLst>
                                  <p:childTnLst>
                                    <p:set>
                                      <p:cBhvr>
                                        <p:cTn id="108" dur="1" fill="hold">
                                          <p:stCondLst>
                                            <p:cond delay="0"/>
                                          </p:stCondLst>
                                        </p:cTn>
                                        <p:tgtEl>
                                          <p:spTgt spid="106"/>
                                        </p:tgtEl>
                                        <p:attrNameLst>
                                          <p:attrName>style.visibility</p:attrName>
                                        </p:attrNameLst>
                                      </p:cBhvr>
                                      <p:to>
                                        <p:strVal val="visible"/>
                                      </p:to>
                                    </p:set>
                                    <p:animEffect transition="in" filter="fade">
                                      <p:cBhvr>
                                        <p:cTn id="109" dur="500"/>
                                        <p:tgtEl>
                                          <p:spTgt spid="106"/>
                                        </p:tgtEl>
                                      </p:cBhvr>
                                    </p:animEffect>
                                  </p:childTnLst>
                                </p:cTn>
                              </p:par>
                              <p:par>
                                <p:cTn id="110" presetID="10" presetClass="entr" presetSubtype="0" fill="hold" nodeType="withEffect">
                                  <p:stCondLst>
                                    <p:cond delay="0"/>
                                  </p:stCondLst>
                                  <p:childTnLst>
                                    <p:set>
                                      <p:cBhvr>
                                        <p:cTn id="111" dur="1" fill="hold">
                                          <p:stCondLst>
                                            <p:cond delay="0"/>
                                          </p:stCondLst>
                                        </p:cTn>
                                        <p:tgtEl>
                                          <p:spTgt spid="104"/>
                                        </p:tgtEl>
                                        <p:attrNameLst>
                                          <p:attrName>style.visibility</p:attrName>
                                        </p:attrNameLst>
                                      </p:cBhvr>
                                      <p:to>
                                        <p:strVal val="visible"/>
                                      </p:to>
                                    </p:set>
                                    <p:animEffect transition="in" filter="fade">
                                      <p:cBhvr>
                                        <p:cTn id="112" dur="500"/>
                                        <p:tgtEl>
                                          <p:spTgt spid="104"/>
                                        </p:tgtEl>
                                      </p:cBhvr>
                                    </p:animEffect>
                                  </p:childTnLst>
                                </p:cTn>
                              </p:par>
                              <p:par>
                                <p:cTn id="113" presetID="10" presetClass="entr" presetSubtype="0" fill="hold" nodeType="withEffect">
                                  <p:stCondLst>
                                    <p:cond delay="0"/>
                                  </p:stCondLst>
                                  <p:childTnLst>
                                    <p:set>
                                      <p:cBhvr>
                                        <p:cTn id="114" dur="1" fill="hold">
                                          <p:stCondLst>
                                            <p:cond delay="0"/>
                                          </p:stCondLst>
                                        </p:cTn>
                                        <p:tgtEl>
                                          <p:spTgt spid="103"/>
                                        </p:tgtEl>
                                        <p:attrNameLst>
                                          <p:attrName>style.visibility</p:attrName>
                                        </p:attrNameLst>
                                      </p:cBhvr>
                                      <p:to>
                                        <p:strVal val="visible"/>
                                      </p:to>
                                    </p:set>
                                    <p:animEffect transition="in" filter="fade">
                                      <p:cBhvr>
                                        <p:cTn id="115"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87" grpId="0"/>
      <p:bldP spid="89" grpId="0"/>
      <p:bldP spid="92" grpId="0"/>
      <p:bldP spid="93" grpId="0"/>
      <p:bldP spid="96" grpId="0"/>
      <p:bldP spid="97" grpId="0"/>
      <p:bldP spid="102" grpId="0" animBg="1"/>
      <p:bldP spid="10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49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End Conference</a:t>
            </a:r>
            <a:endParaRPr lang="de-DE" altLang="ja-JP" sz="400" kern="0" dirty="0" smtClean="0">
              <a:latin typeface="Arial Black" panose="020B0A04020102020204" pitchFamily="34" charset="0"/>
            </a:endParaRPr>
          </a:p>
        </p:txBody>
      </p:sp>
      <p:pic>
        <p:nvPicPr>
          <p:cNvPr id="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279525"/>
            <a:ext cx="7631756" cy="415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円/楕円 4"/>
          <p:cNvSpPr>
            <a:spLocks noChangeArrowheads="1"/>
          </p:cNvSpPr>
          <p:nvPr/>
        </p:nvSpPr>
        <p:spPr bwMode="auto">
          <a:xfrm flipH="1" flipV="1">
            <a:off x="4841635" y="3825513"/>
            <a:ext cx="1143000" cy="34925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6" name="線吹き出し 1 (枠付き) 5"/>
          <p:cNvSpPr/>
          <p:nvPr/>
        </p:nvSpPr>
        <p:spPr>
          <a:xfrm>
            <a:off x="685800" y="4013200"/>
            <a:ext cx="2846388" cy="432000"/>
          </a:xfrm>
          <a:prstGeom prst="borderCallout1">
            <a:avLst>
              <a:gd name="adj1" fmla="val 24848"/>
              <a:gd name="adj2" fmla="val 154187"/>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Press End Conference button  to terminate Conference</a:t>
            </a:r>
            <a:endParaRPr lang="ja-JP" altLang="en-US" sz="1000" b="1" dirty="0">
              <a:solidFill>
                <a:schemeClr val="tx1"/>
              </a:solidFill>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Operate Normal Mode Conference</a:t>
            </a:r>
            <a:endParaRPr lang="de-DE" altLang="ja-JP" sz="400" kern="0" dirty="0" smtClean="0">
              <a:latin typeface="Arial Black" panose="020B0A04020102020204" pitchFamily="34" charset="0"/>
            </a:endParaRPr>
          </a:p>
        </p:txBody>
      </p:sp>
      <p:pic>
        <p:nvPicPr>
          <p:cNvPr id="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79" y="909200"/>
            <a:ext cx="6292909" cy="54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線吹き出し 1 (枠付き) 5"/>
          <p:cNvSpPr/>
          <p:nvPr/>
        </p:nvSpPr>
        <p:spPr>
          <a:xfrm>
            <a:off x="378169" y="2493555"/>
            <a:ext cx="2551126" cy="288000"/>
          </a:xfrm>
          <a:prstGeom prst="borderCallout1">
            <a:avLst>
              <a:gd name="adj1" fmla="val 276463"/>
              <a:gd name="adj2" fmla="val 113213"/>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Choose which site to be operated. </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7" name="線吹き出し 1 (枠付き) 6"/>
          <p:cNvSpPr/>
          <p:nvPr/>
        </p:nvSpPr>
        <p:spPr>
          <a:xfrm>
            <a:off x="378167" y="3977543"/>
            <a:ext cx="2548173" cy="288000"/>
          </a:xfrm>
          <a:prstGeom prst="borderCallout1">
            <a:avLst>
              <a:gd name="adj1" fmla="val 63829"/>
              <a:gd name="adj2" fmla="val 125551"/>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Mute/Un-mute.</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9" name="線吹き出し 1 (枠付き) 8"/>
          <p:cNvSpPr/>
          <p:nvPr/>
        </p:nvSpPr>
        <p:spPr>
          <a:xfrm>
            <a:off x="378168" y="4462584"/>
            <a:ext cx="2548173" cy="288000"/>
          </a:xfrm>
          <a:prstGeom prst="borderCallout1">
            <a:avLst>
              <a:gd name="adj1" fmla="val 111737"/>
              <a:gd name="adj2" fmla="val 109662"/>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Change Screen Layout of HD encoder.</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0" name="線吹き出し 1 (枠付き) 9"/>
          <p:cNvSpPr/>
          <p:nvPr/>
        </p:nvSpPr>
        <p:spPr>
          <a:xfrm>
            <a:off x="378169" y="4917446"/>
            <a:ext cx="2548173" cy="288000"/>
          </a:xfrm>
          <a:prstGeom prst="borderCallout1">
            <a:avLst>
              <a:gd name="adj1" fmla="val 45084"/>
              <a:gd name="adj2" fmla="val 108518"/>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Show/Hide Site name of HD encoder.</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1" name="線吹き出し 1 (枠付き) 10"/>
          <p:cNvSpPr/>
          <p:nvPr/>
        </p:nvSpPr>
        <p:spPr>
          <a:xfrm>
            <a:off x="382954" y="5392620"/>
            <a:ext cx="2548173" cy="288000"/>
          </a:xfrm>
          <a:prstGeom prst="borderCallout1">
            <a:avLst>
              <a:gd name="adj1" fmla="val 94572"/>
              <a:gd name="adj2" fmla="val 110052"/>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Change Screen Layout of SD encoder.</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2" name="線吹き出し 1 (枠付き) 11"/>
          <p:cNvSpPr/>
          <p:nvPr/>
        </p:nvSpPr>
        <p:spPr>
          <a:xfrm>
            <a:off x="383323" y="5908440"/>
            <a:ext cx="2548172" cy="288000"/>
          </a:xfrm>
          <a:prstGeom prst="borderCallout1">
            <a:avLst>
              <a:gd name="adj1" fmla="val 25369"/>
              <a:gd name="adj2" fmla="val 108675"/>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Show/Hide Site name of SD encoder.</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3" name="線吹き出し 1 (枠付き) 12"/>
          <p:cNvSpPr/>
          <p:nvPr/>
        </p:nvSpPr>
        <p:spPr>
          <a:xfrm>
            <a:off x="383323" y="3559907"/>
            <a:ext cx="2548173" cy="288000"/>
          </a:xfrm>
          <a:prstGeom prst="borderCallout1">
            <a:avLst>
              <a:gd name="adj1" fmla="val 119308"/>
              <a:gd name="adj2" fmla="val 125109"/>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Change displaying position</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4" name="線吹き出し 1 (枠付き) 13"/>
          <p:cNvSpPr/>
          <p:nvPr/>
        </p:nvSpPr>
        <p:spPr>
          <a:xfrm>
            <a:off x="6644291" y="2143183"/>
            <a:ext cx="2114428" cy="288000"/>
          </a:xfrm>
          <a:prstGeom prst="borderCallout1">
            <a:avLst>
              <a:gd name="adj1" fmla="val 253290"/>
              <a:gd name="adj2" fmla="val 22341"/>
              <a:gd name="adj3" fmla="val 99429"/>
              <a:gd name="adj4" fmla="val 25088"/>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Add/Disconnect Terminals</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6" name="角丸四角形 15"/>
          <p:cNvSpPr/>
          <p:nvPr/>
        </p:nvSpPr>
        <p:spPr>
          <a:xfrm>
            <a:off x="5603642" y="2872154"/>
            <a:ext cx="1906953" cy="246211"/>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a:latin typeface="Arial" panose="020B0604020202020204" pitchFamily="34" charset="0"/>
              <a:cs typeface="Arial" panose="020B0604020202020204" pitchFamily="34" charset="0"/>
            </a:endParaRPr>
          </a:p>
        </p:txBody>
      </p:sp>
      <p:sp>
        <p:nvSpPr>
          <p:cNvPr id="17" name="線吹き出し 1 (枠付き) 16"/>
          <p:cNvSpPr/>
          <p:nvPr/>
        </p:nvSpPr>
        <p:spPr>
          <a:xfrm>
            <a:off x="383325" y="2493555"/>
            <a:ext cx="2551126" cy="288000"/>
          </a:xfrm>
          <a:prstGeom prst="borderCallout1">
            <a:avLst>
              <a:gd name="adj1" fmla="val 276463"/>
              <a:gd name="adj2" fmla="val 113213"/>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Choose which site to be operated. </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8" name="線吹き出し 1 (枠付き) 17"/>
          <p:cNvSpPr/>
          <p:nvPr/>
        </p:nvSpPr>
        <p:spPr>
          <a:xfrm>
            <a:off x="383323" y="3977543"/>
            <a:ext cx="2548173" cy="288000"/>
          </a:xfrm>
          <a:prstGeom prst="borderCallout1">
            <a:avLst>
              <a:gd name="adj1" fmla="val 63829"/>
              <a:gd name="adj2" fmla="val 125551"/>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Mute/Un-mute.</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9" name="線吹き出し 1 (枠付き) 18"/>
          <p:cNvSpPr/>
          <p:nvPr/>
        </p:nvSpPr>
        <p:spPr>
          <a:xfrm>
            <a:off x="383324" y="4462584"/>
            <a:ext cx="2548173" cy="288000"/>
          </a:xfrm>
          <a:prstGeom prst="borderCallout1">
            <a:avLst>
              <a:gd name="adj1" fmla="val 111737"/>
              <a:gd name="adj2" fmla="val 109662"/>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Change Screen Layout of HD encoder.</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20" name="線吹き出し 1 (枠付き) 19"/>
          <p:cNvSpPr/>
          <p:nvPr/>
        </p:nvSpPr>
        <p:spPr>
          <a:xfrm>
            <a:off x="383325" y="4917446"/>
            <a:ext cx="2548173" cy="288000"/>
          </a:xfrm>
          <a:prstGeom prst="borderCallout1">
            <a:avLst>
              <a:gd name="adj1" fmla="val 45084"/>
              <a:gd name="adj2" fmla="val 108518"/>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Show/Hide Site name of HD encoder.</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21" name="線吹き出し 1 (枠付き) 20"/>
          <p:cNvSpPr/>
          <p:nvPr/>
        </p:nvSpPr>
        <p:spPr>
          <a:xfrm>
            <a:off x="388110" y="5392620"/>
            <a:ext cx="2548173" cy="288000"/>
          </a:xfrm>
          <a:prstGeom prst="borderCallout1">
            <a:avLst>
              <a:gd name="adj1" fmla="val 94572"/>
              <a:gd name="adj2" fmla="val 110052"/>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Change Screen Layout of SD encoder.</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22" name="線吹き出し 1 (枠付き) 21"/>
          <p:cNvSpPr/>
          <p:nvPr/>
        </p:nvSpPr>
        <p:spPr>
          <a:xfrm>
            <a:off x="388479" y="5908440"/>
            <a:ext cx="2548172" cy="288000"/>
          </a:xfrm>
          <a:prstGeom prst="borderCallout1">
            <a:avLst>
              <a:gd name="adj1" fmla="val 25369"/>
              <a:gd name="adj2" fmla="val 108675"/>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Show/Hide Site name of SD encoder.</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23" name="線吹き出し 1 (枠付き) 22"/>
          <p:cNvSpPr/>
          <p:nvPr/>
        </p:nvSpPr>
        <p:spPr>
          <a:xfrm>
            <a:off x="388479" y="3559907"/>
            <a:ext cx="2548173" cy="288000"/>
          </a:xfrm>
          <a:prstGeom prst="borderCallout1">
            <a:avLst>
              <a:gd name="adj1" fmla="val 119308"/>
              <a:gd name="adj2" fmla="val 125109"/>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Change displaying position</a:t>
            </a:r>
            <a:endParaRPr lang="ja-JP" altLang="en-US" sz="1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Operate Ad-Hoc Mode Conference</a:t>
            </a:r>
            <a:endParaRPr lang="de-DE" altLang="ja-JP" sz="400" kern="0" dirty="0" smtClean="0">
              <a:latin typeface="Arial Black" panose="020B0A04020102020204" pitchFamily="34" charset="0"/>
            </a:endParaRPr>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71068"/>
            <a:ext cx="699770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線吹き出し 1 (枠付き) 4"/>
          <p:cNvSpPr/>
          <p:nvPr/>
        </p:nvSpPr>
        <p:spPr>
          <a:xfrm>
            <a:off x="357540" y="4366360"/>
            <a:ext cx="2490788" cy="288000"/>
          </a:xfrm>
          <a:prstGeom prst="borderCallout1">
            <a:avLst>
              <a:gd name="adj1" fmla="val 113061"/>
              <a:gd name="adj2" fmla="val 104235"/>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Show/Hide Site name of HD encoder.</a:t>
            </a:r>
            <a:endParaRPr lang="ja-JP" altLang="en-US" sz="1000" b="1" dirty="0">
              <a:solidFill>
                <a:schemeClr val="tx1"/>
              </a:solidFill>
            </a:endParaRPr>
          </a:p>
        </p:txBody>
      </p:sp>
      <p:sp>
        <p:nvSpPr>
          <p:cNvPr id="6" name="線吹き出し 1 (枠付き) 5"/>
          <p:cNvSpPr/>
          <p:nvPr/>
        </p:nvSpPr>
        <p:spPr>
          <a:xfrm>
            <a:off x="357540" y="5619965"/>
            <a:ext cx="2490788" cy="288000"/>
          </a:xfrm>
          <a:prstGeom prst="borderCallout1">
            <a:avLst>
              <a:gd name="adj1" fmla="val -27800"/>
              <a:gd name="adj2" fmla="val 104032"/>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Show/Hide Site name of SD encoder.</a:t>
            </a:r>
            <a:endParaRPr lang="ja-JP" altLang="en-US" sz="1000" b="1" dirty="0">
              <a:solidFill>
                <a:schemeClr val="tx1"/>
              </a:solidFill>
            </a:endParaRPr>
          </a:p>
        </p:txBody>
      </p:sp>
      <p:sp>
        <p:nvSpPr>
          <p:cNvPr id="7" name="線吹き出し 1 (枠付き) 6"/>
          <p:cNvSpPr/>
          <p:nvPr/>
        </p:nvSpPr>
        <p:spPr>
          <a:xfrm>
            <a:off x="357540" y="3142260"/>
            <a:ext cx="2490788" cy="288000"/>
          </a:xfrm>
          <a:prstGeom prst="borderCallout1">
            <a:avLst>
              <a:gd name="adj1" fmla="val 186201"/>
              <a:gd name="adj2" fmla="val 105605"/>
              <a:gd name="adj3" fmla="val 62918"/>
              <a:gd name="adj4" fmla="val 10008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Choose which site to be operated. </a:t>
            </a:r>
            <a:endParaRPr lang="ja-JP" altLang="en-US" sz="1000" b="1" dirty="0">
              <a:solidFill>
                <a:schemeClr val="tx1"/>
              </a:solidFill>
            </a:endParaRPr>
          </a:p>
        </p:txBody>
      </p:sp>
      <p:sp>
        <p:nvSpPr>
          <p:cNvPr id="9" name="線吹き出し 1 (枠付き) 8"/>
          <p:cNvSpPr/>
          <p:nvPr/>
        </p:nvSpPr>
        <p:spPr>
          <a:xfrm>
            <a:off x="6838461" y="2637930"/>
            <a:ext cx="1844431" cy="288000"/>
          </a:xfrm>
          <a:prstGeom prst="borderCallout1">
            <a:avLst>
              <a:gd name="adj1" fmla="val 207242"/>
              <a:gd name="adj2" fmla="val 17647"/>
              <a:gd name="adj3" fmla="val 99429"/>
              <a:gd name="adj4" fmla="val 25088"/>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Add/Disconnect Terminals</a:t>
            </a:r>
            <a:endParaRPr lang="ja-JP" altLang="en-US" sz="1000" b="1" dirty="0">
              <a:solidFill>
                <a:schemeClr val="tx1"/>
              </a:solidFill>
            </a:endParaRPr>
          </a:p>
        </p:txBody>
      </p:sp>
      <p:sp>
        <p:nvSpPr>
          <p:cNvPr id="11" name="角丸四角形 10"/>
          <p:cNvSpPr/>
          <p:nvPr/>
        </p:nvSpPr>
        <p:spPr>
          <a:xfrm>
            <a:off x="4704862" y="3293472"/>
            <a:ext cx="2977671" cy="246211"/>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Text Box 2"/>
          <p:cNvSpPr txBox="1">
            <a:spLocks noChangeArrowheads="1"/>
          </p:cNvSpPr>
          <p:nvPr/>
        </p:nvSpPr>
        <p:spPr bwMode="auto">
          <a:xfrm>
            <a:off x="457200" y="804490"/>
            <a:ext cx="8458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lnSpc>
                <a:spcPts val="2400"/>
              </a:lnSpc>
              <a:spcBef>
                <a:spcPct val="0"/>
              </a:spcBef>
              <a:buClrTx/>
              <a:buSzTx/>
              <a:buFont typeface="Wingdings" pitchFamily="2" charset="2"/>
              <a:buChar char="p"/>
            </a:pPr>
            <a:r>
              <a:rPr lang="en-US" altLang="ja-JP" sz="1600" b="1" dirty="0">
                <a:solidFill>
                  <a:srgbClr val="0000FF"/>
                </a:solidFill>
                <a:ea typeface="HGP創英角ｺﾞｼｯｸUB" pitchFamily="50" charset="-128"/>
              </a:rPr>
              <a:t>Activation</a:t>
            </a:r>
          </a:p>
          <a:p>
            <a:pPr lvl="1" eaLnBrk="1" hangingPunct="1">
              <a:lnSpc>
                <a:spcPts val="2400"/>
              </a:lnSpc>
              <a:spcBef>
                <a:spcPct val="0"/>
              </a:spcBef>
              <a:buClrTx/>
              <a:buSzTx/>
              <a:buFont typeface="Wingdings" pitchFamily="2" charset="2"/>
              <a:buChar char="ü"/>
            </a:pPr>
            <a:r>
              <a:rPr lang="en-US" altLang="ja-JP" sz="1600" b="1" dirty="0">
                <a:ea typeface="HGP創英角ｺﾞｼｯｸUB" pitchFamily="50" charset="-128"/>
              </a:rPr>
              <a:t>Add Activation Key to system</a:t>
            </a:r>
          </a:p>
          <a:p>
            <a:pPr eaLnBrk="1" hangingPunct="1">
              <a:lnSpc>
                <a:spcPts val="2400"/>
              </a:lnSpc>
              <a:spcBef>
                <a:spcPct val="0"/>
              </a:spcBef>
              <a:buClrTx/>
              <a:buSzTx/>
              <a:buFont typeface="Wingdings" pitchFamily="2" charset="2"/>
              <a:buChar char="p"/>
            </a:pPr>
            <a:r>
              <a:rPr lang="en-US" altLang="ja-JP" sz="1600" b="1" dirty="0">
                <a:solidFill>
                  <a:srgbClr val="0000FF"/>
                </a:solidFill>
                <a:ea typeface="HGP創英角ｺﾞｼｯｸUB" pitchFamily="50" charset="-128"/>
              </a:rPr>
              <a:t>Network Status</a:t>
            </a:r>
          </a:p>
          <a:p>
            <a:pPr lvl="1" eaLnBrk="1" hangingPunct="1">
              <a:lnSpc>
                <a:spcPts val="2400"/>
              </a:lnSpc>
              <a:spcBef>
                <a:spcPct val="0"/>
              </a:spcBef>
              <a:buClrTx/>
              <a:buSzTx/>
              <a:buFont typeface="Wingdings" pitchFamily="2" charset="2"/>
              <a:buChar char="ü"/>
            </a:pPr>
            <a:r>
              <a:rPr lang="en-US" altLang="ja-JP" sz="1600" b="1" dirty="0">
                <a:ea typeface="HGP創英角ｺﾞｼｯｸUB" pitchFamily="50" charset="-128"/>
              </a:rPr>
              <a:t>Show Network Status</a:t>
            </a:r>
          </a:p>
          <a:p>
            <a:pPr eaLnBrk="1" hangingPunct="1">
              <a:lnSpc>
                <a:spcPts val="2400"/>
              </a:lnSpc>
              <a:spcBef>
                <a:spcPct val="0"/>
              </a:spcBef>
              <a:buClrTx/>
              <a:buSzTx/>
              <a:buFont typeface="Wingdings" pitchFamily="2" charset="2"/>
              <a:buChar char="p"/>
            </a:pPr>
            <a:r>
              <a:rPr lang="en-US" altLang="ja-JP" sz="1600" b="1" dirty="0">
                <a:solidFill>
                  <a:srgbClr val="0000FF"/>
                </a:solidFill>
                <a:ea typeface="HGP創英角ｺﾞｼｯｸUB" pitchFamily="50" charset="-128"/>
              </a:rPr>
              <a:t>Port Settings</a:t>
            </a:r>
          </a:p>
          <a:p>
            <a:pPr lvl="1" eaLnBrk="1" hangingPunct="1">
              <a:lnSpc>
                <a:spcPts val="2400"/>
              </a:lnSpc>
              <a:spcBef>
                <a:spcPct val="0"/>
              </a:spcBef>
              <a:buClrTx/>
              <a:buSzTx/>
              <a:buFont typeface="Wingdings" pitchFamily="2" charset="2"/>
              <a:buChar char="ü"/>
            </a:pPr>
            <a:r>
              <a:rPr lang="en-US" altLang="ja-JP" sz="1600" b="1" dirty="0">
                <a:ea typeface="HGP創英角ｺﾞｼｯｸUB" pitchFamily="50" charset="-128"/>
              </a:rPr>
              <a:t>Static NAT Port Settings for Panasonic NAT Traversal Service</a:t>
            </a:r>
          </a:p>
          <a:p>
            <a:pPr eaLnBrk="1" hangingPunct="1">
              <a:lnSpc>
                <a:spcPts val="2400"/>
              </a:lnSpc>
              <a:spcBef>
                <a:spcPct val="0"/>
              </a:spcBef>
              <a:buClrTx/>
              <a:buSzTx/>
              <a:buFont typeface="Wingdings" pitchFamily="2" charset="2"/>
              <a:buChar char="p"/>
            </a:pPr>
            <a:r>
              <a:rPr lang="en-US" altLang="ja-JP" sz="1600" b="1" dirty="0">
                <a:solidFill>
                  <a:srgbClr val="0000FF"/>
                </a:solidFill>
                <a:ea typeface="HGP創英角ｺﾞｼｯｸUB" pitchFamily="50" charset="-128"/>
              </a:rPr>
              <a:t>Language Settings</a:t>
            </a:r>
          </a:p>
          <a:p>
            <a:pPr lvl="1" eaLnBrk="1" hangingPunct="1">
              <a:lnSpc>
                <a:spcPts val="2400"/>
              </a:lnSpc>
              <a:spcBef>
                <a:spcPct val="0"/>
              </a:spcBef>
              <a:buClrTx/>
              <a:buSzTx/>
              <a:buFont typeface="Wingdings" pitchFamily="2" charset="2"/>
              <a:buChar char="ü"/>
            </a:pPr>
            <a:r>
              <a:rPr lang="en-US" altLang="ja-JP" sz="1600" b="1" dirty="0">
                <a:ea typeface="HGP創英角ｺﾞｼｯｸUB" pitchFamily="50" charset="-128"/>
              </a:rPr>
              <a:t>Change Language.  English and Japanese are supported.</a:t>
            </a:r>
          </a:p>
          <a:p>
            <a:pPr eaLnBrk="1" hangingPunct="1">
              <a:lnSpc>
                <a:spcPts val="2400"/>
              </a:lnSpc>
              <a:spcBef>
                <a:spcPct val="0"/>
              </a:spcBef>
              <a:buClrTx/>
              <a:buSzTx/>
              <a:buFont typeface="Wingdings" pitchFamily="2" charset="2"/>
              <a:buChar char="p"/>
            </a:pPr>
            <a:r>
              <a:rPr lang="en-US" altLang="ja-JP" sz="1600" b="1" dirty="0">
                <a:solidFill>
                  <a:srgbClr val="0000FF"/>
                </a:solidFill>
                <a:ea typeface="HGP創英角ｺﾞｼｯｸUB" pitchFamily="50" charset="-128"/>
              </a:rPr>
              <a:t>Account Settings</a:t>
            </a:r>
          </a:p>
          <a:p>
            <a:pPr lvl="1" eaLnBrk="1" hangingPunct="1">
              <a:lnSpc>
                <a:spcPts val="2400"/>
              </a:lnSpc>
              <a:spcBef>
                <a:spcPct val="0"/>
              </a:spcBef>
              <a:buClrTx/>
              <a:buSzTx/>
              <a:buFont typeface="Wingdings" pitchFamily="2" charset="2"/>
              <a:buChar char="ü"/>
            </a:pPr>
            <a:r>
              <a:rPr lang="en-US" altLang="ja-JP" sz="1600" b="1" dirty="0">
                <a:ea typeface="HGP創英角ｺﾞｼｯｸUB" pitchFamily="50" charset="-128"/>
              </a:rPr>
              <a:t>Manage user account</a:t>
            </a:r>
          </a:p>
          <a:p>
            <a:pPr eaLnBrk="1" hangingPunct="1">
              <a:lnSpc>
                <a:spcPts val="2400"/>
              </a:lnSpc>
              <a:spcBef>
                <a:spcPct val="0"/>
              </a:spcBef>
              <a:buClrTx/>
              <a:buSzTx/>
              <a:buFont typeface="Wingdings" pitchFamily="2" charset="2"/>
              <a:buChar char="p"/>
            </a:pPr>
            <a:r>
              <a:rPr lang="en-US" altLang="ja-JP" sz="1600" b="1" dirty="0">
                <a:solidFill>
                  <a:srgbClr val="0000FF"/>
                </a:solidFill>
                <a:ea typeface="HGP創英角ｺﾞｼｯｸUB" pitchFamily="50" charset="-128"/>
              </a:rPr>
              <a:t>Log</a:t>
            </a:r>
          </a:p>
          <a:p>
            <a:pPr lvl="1" eaLnBrk="1" hangingPunct="1">
              <a:lnSpc>
                <a:spcPts val="2400"/>
              </a:lnSpc>
              <a:spcBef>
                <a:spcPct val="0"/>
              </a:spcBef>
              <a:buClrTx/>
              <a:buSzTx/>
              <a:buFont typeface="Wingdings" pitchFamily="2" charset="2"/>
              <a:buChar char="ü"/>
            </a:pPr>
            <a:r>
              <a:rPr lang="en-US" altLang="ja-JP" sz="1600" b="1" dirty="0">
                <a:ea typeface="HGP創英角ｺﾞｼｯｸUB" pitchFamily="50" charset="-128"/>
              </a:rPr>
              <a:t>Show system log data</a:t>
            </a:r>
          </a:p>
          <a:p>
            <a:pPr eaLnBrk="1" hangingPunct="1">
              <a:lnSpc>
                <a:spcPts val="2400"/>
              </a:lnSpc>
              <a:spcBef>
                <a:spcPct val="0"/>
              </a:spcBef>
              <a:buClrTx/>
              <a:buSzTx/>
              <a:buFont typeface="Wingdings" pitchFamily="2" charset="2"/>
              <a:buChar char="p"/>
            </a:pPr>
            <a:r>
              <a:rPr lang="en-US" altLang="ja-JP" sz="1600" b="1" dirty="0">
                <a:solidFill>
                  <a:srgbClr val="0000FF"/>
                </a:solidFill>
                <a:ea typeface="HGP創英角ｺﾞｼｯｸUB" pitchFamily="50" charset="-128"/>
              </a:rPr>
              <a:t>Configuration Data</a:t>
            </a:r>
          </a:p>
          <a:p>
            <a:pPr lvl="1" eaLnBrk="1" hangingPunct="1">
              <a:lnSpc>
                <a:spcPts val="2400"/>
              </a:lnSpc>
              <a:spcBef>
                <a:spcPct val="0"/>
              </a:spcBef>
              <a:buClrTx/>
              <a:buSzTx/>
              <a:buFont typeface="Wingdings" pitchFamily="2" charset="2"/>
              <a:buChar char="ü"/>
            </a:pPr>
            <a:r>
              <a:rPr lang="en-US" altLang="ja-JP" sz="1600" b="1" dirty="0">
                <a:ea typeface="HGP創英角ｺﾞｼｯｸUB" pitchFamily="50" charset="-128"/>
              </a:rPr>
              <a:t>Backup and Restore settings</a:t>
            </a:r>
          </a:p>
          <a:p>
            <a:pPr eaLnBrk="1" hangingPunct="1">
              <a:lnSpc>
                <a:spcPts val="2400"/>
              </a:lnSpc>
              <a:spcBef>
                <a:spcPct val="0"/>
              </a:spcBef>
              <a:buClrTx/>
              <a:buSzTx/>
              <a:buFont typeface="Wingdings" pitchFamily="2" charset="2"/>
              <a:buChar char="p"/>
            </a:pPr>
            <a:r>
              <a:rPr lang="en-US" altLang="ja-JP" sz="1600" b="1" dirty="0">
                <a:solidFill>
                  <a:srgbClr val="0000FF"/>
                </a:solidFill>
                <a:ea typeface="HGP創英角ｺﾞｼｯｸUB" pitchFamily="50" charset="-128"/>
              </a:rPr>
              <a:t>Shutdown</a:t>
            </a:r>
          </a:p>
          <a:p>
            <a:pPr lvl="1" eaLnBrk="1" hangingPunct="1">
              <a:lnSpc>
                <a:spcPts val="2400"/>
              </a:lnSpc>
              <a:spcBef>
                <a:spcPct val="0"/>
              </a:spcBef>
              <a:buClrTx/>
              <a:buSzTx/>
              <a:buFont typeface="Wingdings" pitchFamily="2" charset="2"/>
              <a:buChar char="ü"/>
            </a:pPr>
            <a:r>
              <a:rPr lang="en-US" altLang="ja-JP" sz="1600" b="1" dirty="0">
                <a:ea typeface="HGP創英角ｺﾞｼｯｸUB" pitchFamily="50" charset="-128"/>
              </a:rPr>
              <a:t>Shutdown MPCS Software and/or Sever.</a:t>
            </a:r>
          </a:p>
          <a:p>
            <a:pPr eaLnBrk="1" hangingPunct="1">
              <a:lnSpc>
                <a:spcPts val="2400"/>
              </a:lnSpc>
              <a:spcBef>
                <a:spcPct val="0"/>
              </a:spcBef>
              <a:buClrTx/>
              <a:buSzTx/>
              <a:buFont typeface="Wingdings" pitchFamily="2" charset="2"/>
              <a:buChar char="p"/>
            </a:pPr>
            <a:r>
              <a:rPr lang="en-US" altLang="ja-JP" sz="1600" b="1" dirty="0">
                <a:solidFill>
                  <a:srgbClr val="0000FF"/>
                </a:solidFill>
                <a:ea typeface="HGP創英角ｺﾞｼｯｸUB" pitchFamily="50" charset="-128"/>
              </a:rPr>
              <a:t>About</a:t>
            </a:r>
          </a:p>
          <a:p>
            <a:pPr lvl="1" eaLnBrk="1" hangingPunct="1">
              <a:lnSpc>
                <a:spcPts val="2400"/>
              </a:lnSpc>
              <a:spcBef>
                <a:spcPct val="0"/>
              </a:spcBef>
              <a:buClrTx/>
              <a:buSzTx/>
              <a:buFont typeface="Wingdings" pitchFamily="2" charset="2"/>
              <a:buChar char="ü"/>
            </a:pPr>
            <a:r>
              <a:rPr lang="en-US" altLang="ja-JP" sz="1600" b="1" dirty="0">
                <a:ea typeface="HGP創英角ｺﾞｼｯｸUB" pitchFamily="50" charset="-128"/>
              </a:rPr>
              <a:t>Display MPCS Firmware version and AAA</a:t>
            </a:r>
          </a:p>
        </p:txBody>
      </p:sp>
      <p:sp>
        <p:nvSpPr>
          <p:cNvPr id="5"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Maintenance Tab</a:t>
            </a:r>
            <a:endParaRPr lang="de-DE" altLang="ja-JP" sz="4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Go to Maintenance Tab</a:t>
            </a:r>
            <a:endParaRPr lang="de-DE" altLang="ja-JP" sz="400" kern="0" dirty="0" smtClean="0">
              <a:latin typeface="Arial Black" panose="020B0A04020102020204" pitchFamily="34" charset="0"/>
            </a:endParaRPr>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715" y="1493465"/>
            <a:ext cx="6511925" cy="465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円/楕円 4"/>
          <p:cNvSpPr>
            <a:spLocks noChangeArrowheads="1"/>
          </p:cNvSpPr>
          <p:nvPr/>
        </p:nvSpPr>
        <p:spPr bwMode="auto">
          <a:xfrm flipH="1" flipV="1">
            <a:off x="7176465" y="1414090"/>
            <a:ext cx="685800" cy="47783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400" b="1">
              <a:solidFill>
                <a:srgbClr val="FFFFFF"/>
              </a:solidFill>
            </a:endParaRPr>
          </a:p>
        </p:txBody>
      </p:sp>
      <p:sp>
        <p:nvSpPr>
          <p:cNvPr id="6" name="線吹き出し 1 (枠付き) 5"/>
          <p:cNvSpPr/>
          <p:nvPr/>
        </p:nvSpPr>
        <p:spPr>
          <a:xfrm>
            <a:off x="5627065" y="883865"/>
            <a:ext cx="2165350" cy="288000"/>
          </a:xfrm>
          <a:prstGeom prst="borderCallout1">
            <a:avLst>
              <a:gd name="adj1" fmla="val 181420"/>
              <a:gd name="adj2" fmla="val 87125"/>
              <a:gd name="adj3" fmla="val 99429"/>
              <a:gd name="adj4" fmla="val 50925"/>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Click here to go to Maintenance </a:t>
            </a:r>
            <a:endParaRPr lang="ja-JP" altLang="en-US" sz="1000" b="1" dirty="0">
              <a:solidFill>
                <a:schemeClr val="tx1"/>
              </a:solidFill>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Activation Tab</a:t>
            </a:r>
            <a:endParaRPr lang="de-DE" altLang="ja-JP" sz="400" kern="0" dirty="0" smtClean="0">
              <a:latin typeface="Arial Black" panose="020B0A04020102020204" pitchFamily="34" charset="0"/>
            </a:endParaRPr>
          </a:p>
        </p:txBody>
      </p:sp>
      <p:pic>
        <p:nvPicPr>
          <p:cNvPr id="4" name="Picture 7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313" y="928204"/>
            <a:ext cx="6801704" cy="5339614"/>
          </a:xfrm>
          <a:prstGeom prst="rect">
            <a:avLst/>
          </a:prstGeom>
          <a:solidFill>
            <a:srgbClr val="FFFFFF"/>
          </a:solidFill>
          <a:ln w="9525">
            <a:solidFill>
              <a:srgbClr val="000000"/>
            </a:solidFill>
            <a:miter lim="800000"/>
            <a:headEnd/>
            <a:tailEnd/>
          </a:ln>
        </p:spPr>
      </p:pic>
      <p:sp>
        <p:nvSpPr>
          <p:cNvPr id="5" name="線吹き出し 1 (枠付き) 4"/>
          <p:cNvSpPr/>
          <p:nvPr/>
        </p:nvSpPr>
        <p:spPr>
          <a:xfrm>
            <a:off x="350594" y="3595065"/>
            <a:ext cx="2423868" cy="432000"/>
          </a:xfrm>
          <a:prstGeom prst="borderCallout1">
            <a:avLst>
              <a:gd name="adj1" fmla="val -41463"/>
              <a:gd name="adj2" fmla="val 115365"/>
              <a:gd name="adj3" fmla="val 50115"/>
              <a:gd name="adj4" fmla="val 100053"/>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License for MPCS Activation and Port number expansion.</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6" name="線吹き出し 1 (枠付き) 5"/>
          <p:cNvSpPr/>
          <p:nvPr/>
        </p:nvSpPr>
        <p:spPr>
          <a:xfrm>
            <a:off x="334963" y="4656858"/>
            <a:ext cx="2013981" cy="432000"/>
          </a:xfrm>
          <a:prstGeom prst="borderCallout1">
            <a:avLst>
              <a:gd name="adj1" fmla="val -25244"/>
              <a:gd name="adj2" fmla="val 139202"/>
              <a:gd name="adj3" fmla="val 62423"/>
              <a:gd name="adj4" fmla="val 98926"/>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License for Panasonic NAT Traversal Service</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7" name="角丸四角形 6"/>
          <p:cNvSpPr/>
          <p:nvPr/>
        </p:nvSpPr>
        <p:spPr>
          <a:xfrm>
            <a:off x="3008924" y="3110524"/>
            <a:ext cx="4767384" cy="367322"/>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a:latin typeface="Arial" panose="020B0604020202020204" pitchFamily="34" charset="0"/>
              <a:cs typeface="Arial" panose="020B0604020202020204" pitchFamily="34" charset="0"/>
            </a:endParaRPr>
          </a:p>
        </p:txBody>
      </p:sp>
      <p:sp>
        <p:nvSpPr>
          <p:cNvPr id="9" name="角丸四角形 8"/>
          <p:cNvSpPr/>
          <p:nvPr/>
        </p:nvSpPr>
        <p:spPr>
          <a:xfrm>
            <a:off x="3008924" y="4203927"/>
            <a:ext cx="4767384" cy="360258"/>
          </a:xfrm>
          <a:prstGeom prst="roundRect">
            <a:avLst>
              <a:gd name="adj" fmla="val 3676"/>
            </a:avLst>
          </a:prstGeom>
          <a:ln w="28575" cmpd="sng">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Network Status</a:t>
            </a:r>
            <a:endParaRPr lang="de-DE" altLang="ja-JP" sz="400" kern="0" dirty="0" smtClean="0">
              <a:latin typeface="Arial Black" panose="020B0A04020102020204" pitchFamily="34" charset="0"/>
            </a:endParaRPr>
          </a:p>
        </p:txBody>
      </p:sp>
      <p:pic>
        <p:nvPicPr>
          <p:cNvPr id="4" name="Picture 9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010" y="937451"/>
            <a:ext cx="6693633" cy="5155742"/>
          </a:xfrm>
          <a:prstGeom prst="rect">
            <a:avLst/>
          </a:prstGeom>
          <a:solidFill>
            <a:srgbClr val="FFFFFF"/>
          </a:solidFill>
          <a:ln w="9525">
            <a:solidFill>
              <a:srgbClr val="000000"/>
            </a:solidFill>
            <a:miter lim="800000"/>
            <a:headEnd/>
            <a:tailEnd/>
          </a:ln>
        </p:spPr>
      </p:pic>
      <p:sp>
        <p:nvSpPr>
          <p:cNvPr id="5" name="スライド番号プレースホルダー 3"/>
          <p:cNvSpPr txBox="1">
            <a:spLocks/>
          </p:cNvSpPr>
          <p:nvPr/>
        </p:nvSpPr>
        <p:spPr>
          <a:xfrm>
            <a:off x="6623535" y="6243627"/>
            <a:ext cx="2046461" cy="4385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chemeClr val="bg2"/>
              </a:buClr>
              <a:buSzPct val="75000"/>
              <a:buFont typeface="Wingdings" pitchFamily="2" charset="2"/>
              <a:buChar char="n"/>
              <a:defRPr kumimoji="1" sz="3200" kern="1200">
                <a:solidFill>
                  <a:schemeClr val="tx1"/>
                </a:solidFill>
                <a:latin typeface="Arial" charset="0"/>
                <a:ea typeface="ＭＳ Ｐゴシック" charset="-128"/>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kern="1200">
                <a:solidFill>
                  <a:schemeClr val="tx1"/>
                </a:solidFill>
                <a:latin typeface="Arial" charset="0"/>
                <a:ea typeface="ＭＳ Ｐゴシック" charset="-128"/>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kern="1200">
                <a:solidFill>
                  <a:schemeClr val="tx1"/>
                </a:solidFill>
                <a:latin typeface="Arial" charset="0"/>
                <a:ea typeface="ＭＳ Ｐゴシック" charset="-128"/>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kern="1200">
                <a:solidFill>
                  <a:schemeClr val="tx1"/>
                </a:solidFill>
                <a:latin typeface="Arial" charset="0"/>
                <a:ea typeface="ＭＳ Ｐゴシック" charset="-128"/>
                <a:cs typeface="+mn-cs"/>
              </a:defRPr>
            </a:lvl4pPr>
            <a:lvl5pPr marL="2057400" indent="-228600" algn="l" rtl="0" eaLnBrk="0" fontAlgn="base"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9pPr>
          </a:lstStyle>
          <a:p>
            <a:pPr algn="ctr" eaLnBrk="1" hangingPunct="1">
              <a:spcBef>
                <a:spcPct val="0"/>
              </a:spcBef>
              <a:buClrTx/>
              <a:buSzTx/>
              <a:buFontTx/>
              <a:buNone/>
            </a:pPr>
            <a:fld id="{068750C3-C0E4-42E4-82CF-DDA35C8D7945}" type="slidenum">
              <a:rPr kumimoji="0" lang="ja-JP" altLang="en-US" sz="1000" b="1" smtClean="0">
                <a:latin typeface="Arial" panose="020B0604020202020204" pitchFamily="34" charset="0"/>
                <a:cs typeface="Arial" panose="020B0604020202020204" pitchFamily="34" charset="0"/>
              </a:rPr>
              <a:pPr algn="ctr" eaLnBrk="1" hangingPunct="1">
                <a:spcBef>
                  <a:spcPct val="0"/>
                </a:spcBef>
                <a:buClrTx/>
                <a:buSzTx/>
                <a:buFontTx/>
                <a:buNone/>
              </a:pPr>
              <a:t>55</a:t>
            </a:fld>
            <a:endParaRPr kumimoji="0" lang="en-US" altLang="ja-JP" sz="1000" b="1" smtClean="0">
              <a:latin typeface="Arial" panose="020B0604020202020204" pitchFamily="34" charset="0"/>
              <a:cs typeface="Arial" panose="020B0604020202020204" pitchFamily="34" charset="0"/>
            </a:endParaRPr>
          </a:p>
        </p:txBody>
      </p:sp>
      <p:sp>
        <p:nvSpPr>
          <p:cNvPr id="6" name="円/楕円 5"/>
          <p:cNvSpPr>
            <a:spLocks noChangeArrowheads="1"/>
          </p:cNvSpPr>
          <p:nvPr/>
        </p:nvSpPr>
        <p:spPr bwMode="auto">
          <a:xfrm flipH="1" flipV="1">
            <a:off x="6338163" y="2774002"/>
            <a:ext cx="657791" cy="28473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000" b="1">
              <a:latin typeface="Arial" panose="020B0604020202020204" pitchFamily="34" charset="0"/>
              <a:cs typeface="Arial" panose="020B0604020202020204" pitchFamily="34" charset="0"/>
            </a:endParaRPr>
          </a:p>
        </p:txBody>
      </p:sp>
      <p:sp>
        <p:nvSpPr>
          <p:cNvPr id="7" name="線吹き出し 1 (枠付き) 6"/>
          <p:cNvSpPr/>
          <p:nvPr/>
        </p:nvSpPr>
        <p:spPr>
          <a:xfrm>
            <a:off x="6356723" y="1846669"/>
            <a:ext cx="2451215" cy="432000"/>
          </a:xfrm>
          <a:prstGeom prst="borderCallout1">
            <a:avLst>
              <a:gd name="adj1" fmla="val 217520"/>
              <a:gd name="adj2" fmla="val 20587"/>
              <a:gd name="adj3" fmla="val 101600"/>
              <a:gd name="adj4" fmla="val 29244"/>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Click here to change IP Address for IP Mode </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9" name="円/楕円 8"/>
          <p:cNvSpPr>
            <a:spLocks noChangeArrowheads="1"/>
          </p:cNvSpPr>
          <p:nvPr/>
        </p:nvSpPr>
        <p:spPr bwMode="auto">
          <a:xfrm flipH="1" flipV="1">
            <a:off x="4329723" y="5741777"/>
            <a:ext cx="1890996" cy="28473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000" b="1">
              <a:latin typeface="Arial" panose="020B0604020202020204" pitchFamily="34" charset="0"/>
              <a:cs typeface="Arial" panose="020B0604020202020204" pitchFamily="34" charset="0"/>
            </a:endParaRPr>
          </a:p>
        </p:txBody>
      </p:sp>
      <p:sp>
        <p:nvSpPr>
          <p:cNvPr id="10" name="線吹き出し 1 (枠付き) 9"/>
          <p:cNvSpPr/>
          <p:nvPr/>
        </p:nvSpPr>
        <p:spPr>
          <a:xfrm>
            <a:off x="435691" y="5724421"/>
            <a:ext cx="3300059" cy="432000"/>
          </a:xfrm>
          <a:prstGeom prst="borderCallout1">
            <a:avLst>
              <a:gd name="adj1" fmla="val 41959"/>
              <a:gd name="adj2" fmla="val 117895"/>
              <a:gd name="adj3" fmla="val 42286"/>
              <a:gd name="adj4" fmla="val 101712"/>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This button will be displayed only when Panasonic NAT Traversal Service license is expired.</a:t>
            </a:r>
            <a:endParaRPr lang="ja-JP" altLang="en-US" sz="1000" b="1" dirty="0">
              <a:solidFill>
                <a:schemeClr val="tx1"/>
              </a:solidFill>
              <a:latin typeface="Arial" panose="020B0604020202020204" pitchFamily="34" charset="0"/>
              <a:cs typeface="Arial" panose="020B0604020202020204" pitchFamily="34" charset="0"/>
            </a:endParaRPr>
          </a:p>
        </p:txBody>
      </p:sp>
      <p:sp>
        <p:nvSpPr>
          <p:cNvPr id="11" name="円/楕円 10"/>
          <p:cNvSpPr>
            <a:spLocks noChangeArrowheads="1"/>
          </p:cNvSpPr>
          <p:nvPr/>
        </p:nvSpPr>
        <p:spPr bwMode="auto">
          <a:xfrm flipH="1" flipV="1">
            <a:off x="6356723" y="5762901"/>
            <a:ext cx="1164838" cy="25885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endParaRPr kumimoji="0" lang="en-US" altLang="ja-JP" sz="1000" b="1">
              <a:latin typeface="Arial" panose="020B0604020202020204" pitchFamily="34" charset="0"/>
              <a:cs typeface="Arial" panose="020B0604020202020204" pitchFamily="34" charset="0"/>
            </a:endParaRPr>
          </a:p>
        </p:txBody>
      </p:sp>
      <p:sp>
        <p:nvSpPr>
          <p:cNvPr id="12" name="線吹き出し 1 (枠付き) 11"/>
          <p:cNvSpPr/>
          <p:nvPr/>
        </p:nvSpPr>
        <p:spPr>
          <a:xfrm>
            <a:off x="6356723" y="4738995"/>
            <a:ext cx="2451215" cy="432000"/>
          </a:xfrm>
          <a:prstGeom prst="borderCallout1">
            <a:avLst>
              <a:gd name="adj1" fmla="val 233007"/>
              <a:gd name="adj2" fmla="val 15637"/>
              <a:gd name="adj3" fmla="val 101897"/>
              <a:gd name="adj4" fmla="val 25463"/>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Execute connection test for Panasonic NAT Traversal Service.</a:t>
            </a:r>
            <a:endParaRPr lang="ja-JP" altLang="en-US" sz="1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Port Settings</a:t>
            </a:r>
            <a:endParaRPr lang="de-DE" altLang="ja-JP" sz="400" kern="0" dirty="0" smtClean="0">
              <a:latin typeface="Arial Black" panose="020B0A04020102020204" pitchFamily="34" charset="0"/>
            </a:endParaRPr>
          </a:p>
        </p:txBody>
      </p:sp>
      <p:pic>
        <p:nvPicPr>
          <p:cNvPr id="4" name="Picture 1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1696" y="1594335"/>
            <a:ext cx="5096706" cy="4697047"/>
          </a:xfrm>
          <a:prstGeom prst="rect">
            <a:avLst/>
          </a:prstGeom>
          <a:solidFill>
            <a:srgbClr val="FFFFFF"/>
          </a:solidFill>
          <a:ln w="9525">
            <a:solidFill>
              <a:srgbClr val="000000"/>
            </a:solidFill>
            <a:miter lim="800000"/>
            <a:headEnd/>
            <a:tailEnd/>
          </a:ln>
        </p:spPr>
      </p:pic>
      <p:sp>
        <p:nvSpPr>
          <p:cNvPr id="6" name="テキスト ボックス 9"/>
          <p:cNvSpPr txBox="1">
            <a:spLocks noChangeArrowheads="1"/>
          </p:cNvSpPr>
          <p:nvPr/>
        </p:nvSpPr>
        <p:spPr bwMode="auto">
          <a:xfrm>
            <a:off x="403225" y="864320"/>
            <a:ext cx="83578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285750" indent="-285750" eaLnBrk="1" hangingPunct="1">
              <a:spcBef>
                <a:spcPct val="0"/>
              </a:spcBef>
              <a:buClrTx/>
              <a:buSzTx/>
            </a:pPr>
            <a:r>
              <a:rPr lang="en-US" altLang="ja-JP" sz="1600" dirty="0"/>
              <a:t>To activate Panasonic NAT Traversal Service, need to fill following table.</a:t>
            </a:r>
          </a:p>
          <a:p>
            <a:pPr marL="285750" indent="-285750" eaLnBrk="1" hangingPunct="1">
              <a:spcBef>
                <a:spcPct val="0"/>
              </a:spcBef>
              <a:buClrTx/>
              <a:buSzTx/>
            </a:pPr>
            <a:r>
              <a:rPr lang="en-US" altLang="ja-JP" sz="1600" dirty="0"/>
              <a:t>Also need to configure “Port Forwarding” on Router.</a:t>
            </a:r>
            <a:endParaRPr lang="ja-JP" altLang="en-US" sz="1600"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4" name="AutoShape 17"/>
          <p:cNvSpPr>
            <a:spLocks noChangeArrowheads="1"/>
          </p:cNvSpPr>
          <p:nvPr/>
        </p:nvSpPr>
        <p:spPr bwMode="auto">
          <a:xfrm>
            <a:off x="1132123" y="251848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Specification Detail</a:t>
            </a:r>
            <a:endParaRPr kumimoji="0" lang="ja-JP" altLang="en-US" sz="2600">
              <a:ea typeface="HGP創英角ｺﾞｼｯｸUB" pitchFamily="50" charset="-128"/>
            </a:endParaRPr>
          </a:p>
        </p:txBody>
      </p:sp>
      <p:sp>
        <p:nvSpPr>
          <p:cNvPr id="5" name="AutoShape 27"/>
          <p:cNvSpPr>
            <a:spLocks noChangeArrowheads="1"/>
          </p:cNvSpPr>
          <p:nvPr/>
        </p:nvSpPr>
        <p:spPr bwMode="auto">
          <a:xfrm>
            <a:off x="339960" y="251848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3</a:t>
            </a:r>
            <a:endParaRPr kumimoji="0" lang="ja-JP" altLang="en-US" sz="3600">
              <a:solidFill>
                <a:schemeClr val="bg1"/>
              </a:solidFill>
              <a:ea typeface="HGP創英角ｺﾞｼｯｸUB" pitchFamily="50" charset="-128"/>
            </a:endParaRPr>
          </a:p>
        </p:txBody>
      </p:sp>
      <p:sp>
        <p:nvSpPr>
          <p:cNvPr id="6" name="AutoShape 17"/>
          <p:cNvSpPr>
            <a:spLocks noChangeArrowheads="1"/>
          </p:cNvSpPr>
          <p:nvPr/>
        </p:nvSpPr>
        <p:spPr bwMode="auto">
          <a:xfrm>
            <a:off x="1132123" y="1169110"/>
            <a:ext cx="7775575" cy="587375"/>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Overview of MPCS</a:t>
            </a:r>
            <a:endParaRPr kumimoji="0" lang="ja-JP" altLang="en-US" sz="2600">
              <a:ea typeface="HGP創英角ｺﾞｼｯｸUB" pitchFamily="50" charset="-128"/>
            </a:endParaRPr>
          </a:p>
        </p:txBody>
      </p:sp>
      <p:sp>
        <p:nvSpPr>
          <p:cNvPr id="7" name="AutoShape 27"/>
          <p:cNvSpPr>
            <a:spLocks noChangeArrowheads="1"/>
          </p:cNvSpPr>
          <p:nvPr/>
        </p:nvSpPr>
        <p:spPr bwMode="auto">
          <a:xfrm>
            <a:off x="339960" y="1169110"/>
            <a:ext cx="719138" cy="587375"/>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1</a:t>
            </a:r>
            <a:endParaRPr kumimoji="0" lang="ja-JP" altLang="en-US" sz="3600">
              <a:solidFill>
                <a:schemeClr val="bg1"/>
              </a:solidFill>
              <a:ea typeface="HGP創英角ｺﾞｼｯｸUB" pitchFamily="50" charset="-128"/>
            </a:endParaRPr>
          </a:p>
        </p:txBody>
      </p:sp>
      <p:sp>
        <p:nvSpPr>
          <p:cNvPr id="11" name="AutoShape 17"/>
          <p:cNvSpPr>
            <a:spLocks noChangeArrowheads="1"/>
          </p:cNvSpPr>
          <p:nvPr/>
        </p:nvSpPr>
        <p:spPr bwMode="auto">
          <a:xfrm>
            <a:off x="1132123" y="183268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Key Feature Overview</a:t>
            </a:r>
            <a:endParaRPr kumimoji="0" lang="ja-JP" altLang="en-US" sz="2600">
              <a:ea typeface="HGP創英角ｺﾞｼｯｸUB" pitchFamily="50" charset="-128"/>
            </a:endParaRPr>
          </a:p>
        </p:txBody>
      </p:sp>
      <p:sp>
        <p:nvSpPr>
          <p:cNvPr id="12" name="AutoShape 27"/>
          <p:cNvSpPr>
            <a:spLocks noChangeArrowheads="1"/>
          </p:cNvSpPr>
          <p:nvPr/>
        </p:nvSpPr>
        <p:spPr bwMode="auto">
          <a:xfrm>
            <a:off x="339960" y="183268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2</a:t>
            </a:r>
            <a:endParaRPr kumimoji="0" lang="ja-JP" altLang="en-US" sz="3600">
              <a:solidFill>
                <a:schemeClr val="bg1"/>
              </a:solidFill>
              <a:ea typeface="HGP創英角ｺﾞｼｯｸUB" pitchFamily="50" charset="-128"/>
            </a:endParaRPr>
          </a:p>
        </p:txBody>
      </p:sp>
      <p:sp>
        <p:nvSpPr>
          <p:cNvPr id="13" name="AutoShape 17"/>
          <p:cNvSpPr>
            <a:spLocks noChangeArrowheads="1"/>
          </p:cNvSpPr>
          <p:nvPr/>
        </p:nvSpPr>
        <p:spPr bwMode="auto">
          <a:xfrm>
            <a:off x="1132123" y="320428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Settings</a:t>
            </a:r>
            <a:endParaRPr kumimoji="0" lang="ja-JP" altLang="en-US" sz="2600">
              <a:ea typeface="HGP創英角ｺﾞｼｯｸUB" pitchFamily="50" charset="-128"/>
            </a:endParaRPr>
          </a:p>
        </p:txBody>
      </p:sp>
      <p:sp>
        <p:nvSpPr>
          <p:cNvPr id="14" name="AutoShape 27"/>
          <p:cNvSpPr>
            <a:spLocks noChangeArrowheads="1"/>
          </p:cNvSpPr>
          <p:nvPr/>
        </p:nvSpPr>
        <p:spPr bwMode="auto">
          <a:xfrm>
            <a:off x="339960" y="320428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4</a:t>
            </a:r>
            <a:endParaRPr kumimoji="0" lang="ja-JP" altLang="en-US" sz="3600">
              <a:solidFill>
                <a:schemeClr val="bg1"/>
              </a:solidFill>
              <a:ea typeface="HGP創英角ｺﾞｼｯｸUB" pitchFamily="50" charset="-128"/>
            </a:endParaRPr>
          </a:p>
        </p:txBody>
      </p:sp>
      <p:sp>
        <p:nvSpPr>
          <p:cNvPr id="15" name="AutoShape 17"/>
          <p:cNvSpPr>
            <a:spLocks noChangeArrowheads="1"/>
          </p:cNvSpPr>
          <p:nvPr/>
        </p:nvSpPr>
        <p:spPr bwMode="auto">
          <a:xfrm>
            <a:off x="1132123" y="391072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Operation</a:t>
            </a:r>
            <a:endParaRPr kumimoji="0" lang="ja-JP" altLang="en-US" sz="2600">
              <a:ea typeface="HGP創英角ｺﾞｼｯｸUB" pitchFamily="50" charset="-128"/>
            </a:endParaRPr>
          </a:p>
        </p:txBody>
      </p:sp>
      <p:sp>
        <p:nvSpPr>
          <p:cNvPr id="16" name="AutoShape 27"/>
          <p:cNvSpPr>
            <a:spLocks noChangeArrowheads="1"/>
          </p:cNvSpPr>
          <p:nvPr/>
        </p:nvSpPr>
        <p:spPr bwMode="auto">
          <a:xfrm>
            <a:off x="339960" y="391072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5</a:t>
            </a:r>
            <a:endParaRPr kumimoji="0" lang="ja-JP" altLang="en-US" sz="3600">
              <a:solidFill>
                <a:schemeClr val="bg1"/>
              </a:solidFill>
              <a:ea typeface="HGP創英角ｺﾞｼｯｸUB" pitchFamily="50" charset="-128"/>
            </a:endParaRPr>
          </a:p>
        </p:txBody>
      </p:sp>
      <p:sp>
        <p:nvSpPr>
          <p:cNvPr id="17" name="AutoShape 17"/>
          <p:cNvSpPr>
            <a:spLocks noChangeArrowheads="1"/>
          </p:cNvSpPr>
          <p:nvPr/>
        </p:nvSpPr>
        <p:spPr bwMode="auto">
          <a:xfrm>
            <a:off x="1108310" y="466478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Linux Installation</a:t>
            </a:r>
            <a:endParaRPr kumimoji="0" lang="ja-JP" altLang="en-US" sz="2600">
              <a:ea typeface="HGP創英角ｺﾞｼｯｸUB" pitchFamily="50" charset="-128"/>
            </a:endParaRPr>
          </a:p>
        </p:txBody>
      </p:sp>
      <p:sp>
        <p:nvSpPr>
          <p:cNvPr id="18" name="AutoShape 27"/>
          <p:cNvSpPr>
            <a:spLocks noChangeArrowheads="1"/>
          </p:cNvSpPr>
          <p:nvPr/>
        </p:nvSpPr>
        <p:spPr bwMode="auto">
          <a:xfrm>
            <a:off x="339960" y="465208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6</a:t>
            </a:r>
            <a:endParaRPr kumimoji="0" lang="ja-JP" altLang="en-US" sz="3600">
              <a:solidFill>
                <a:schemeClr val="bg1"/>
              </a:solidFill>
              <a:ea typeface="HGP創英角ｺﾞｼｯｸUB" pitchFamily="50" charset="-128"/>
            </a:endParaRPr>
          </a:p>
        </p:txBody>
      </p:sp>
      <p:sp>
        <p:nvSpPr>
          <p:cNvPr id="19" name="AutoShape 17"/>
          <p:cNvSpPr>
            <a:spLocks noChangeArrowheads="1"/>
          </p:cNvSpPr>
          <p:nvPr/>
        </p:nvSpPr>
        <p:spPr bwMode="auto">
          <a:xfrm>
            <a:off x="1132123" y="535852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Installation</a:t>
            </a:r>
            <a:endParaRPr kumimoji="0" lang="ja-JP" altLang="en-US" sz="2600">
              <a:ea typeface="HGP創英角ｺﾞｼｯｸUB" pitchFamily="50" charset="-128"/>
            </a:endParaRPr>
          </a:p>
        </p:txBody>
      </p:sp>
      <p:sp>
        <p:nvSpPr>
          <p:cNvPr id="20" name="AutoShape 27"/>
          <p:cNvSpPr>
            <a:spLocks noChangeArrowheads="1"/>
          </p:cNvSpPr>
          <p:nvPr/>
        </p:nvSpPr>
        <p:spPr bwMode="auto">
          <a:xfrm>
            <a:off x="339960" y="535852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7</a:t>
            </a:r>
            <a:endParaRPr kumimoji="0" lang="ja-JP" altLang="en-US" sz="3600">
              <a:solidFill>
                <a:schemeClr val="bg1"/>
              </a:solidFill>
              <a:ea typeface="HGP創英角ｺﾞｼｯｸUB" pitchFamily="50" charset="-128"/>
            </a:endParaRPr>
          </a:p>
        </p:txBody>
      </p:sp>
      <p:sp>
        <p:nvSpPr>
          <p:cNvPr id="21" name="正方形/長方形 20"/>
          <p:cNvSpPr/>
          <p:nvPr/>
        </p:nvSpPr>
        <p:spPr>
          <a:xfrm>
            <a:off x="187560" y="5333122"/>
            <a:ext cx="8784502" cy="68421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22" name="正方形/長方形 21"/>
          <p:cNvSpPr/>
          <p:nvPr/>
        </p:nvSpPr>
        <p:spPr>
          <a:xfrm>
            <a:off x="263760" y="1070685"/>
            <a:ext cx="8708302" cy="35052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Server Specification</a:t>
            </a:r>
            <a:endParaRPr lang="de-DE" altLang="ja-JP" sz="400" kern="0" dirty="0" smtClean="0">
              <a:latin typeface="Arial Black" panose="020B0A04020102020204" pitchFamily="34" charset="0"/>
            </a:endParaRPr>
          </a:p>
        </p:txBody>
      </p:sp>
      <p:graphicFrame>
        <p:nvGraphicFramePr>
          <p:cNvPr id="4" name="Group 6"/>
          <p:cNvGraphicFramePr>
            <a:graphicFrameLocks noGrp="1"/>
          </p:cNvGraphicFramePr>
          <p:nvPr>
            <p:extLst>
              <p:ext uri="{D42A27DB-BD31-4B8C-83A1-F6EECF244321}">
                <p14:modId xmlns:p14="http://schemas.microsoft.com/office/powerpoint/2010/main" val="1716616966"/>
              </p:ext>
            </p:extLst>
          </p:nvPr>
        </p:nvGraphicFramePr>
        <p:xfrm>
          <a:off x="379413" y="1297953"/>
          <a:ext cx="8383587" cy="2449512"/>
        </p:xfrm>
        <a:graphic>
          <a:graphicData uri="http://schemas.openxmlformats.org/drawingml/2006/table">
            <a:tbl>
              <a:tblPr/>
              <a:tblGrid>
                <a:gridCol w="615950"/>
                <a:gridCol w="1595437"/>
                <a:gridCol w="3086100"/>
                <a:gridCol w="3086100"/>
              </a:tblGrid>
              <a:tr h="244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Item1</a:t>
                      </a:r>
                      <a:endParaRPr kumimoji="1" lang="ja-JP" altLang="en-US"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Entry Model</a:t>
                      </a:r>
                      <a:endParaRPr kumimoji="1" lang="ja-JP" altLang="en-US"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Middle /</a:t>
                      </a:r>
                      <a:r>
                        <a:rPr kumimoji="1" lang="ja-JP" altLang="en-US"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 </a:t>
                      </a: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High Model</a:t>
                      </a:r>
                      <a:endParaRPr kumimoji="1" lang="ja-JP" altLang="en-US"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244470">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CPU</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Model Name</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Intel CPU Core i7 or Xeon E3-1280 or greater</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Intel CPU Xeon X5690 or greater</a:t>
                      </a:r>
                    </a:p>
                  </a:txBody>
                  <a:tcPr marT="45708" marB="45708"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24447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CPU Core Clock (GHz)</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3.4</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3.46</a:t>
                      </a:r>
                    </a:p>
                  </a:txBody>
                  <a:tcPr marT="45708" marB="45708"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24447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 of CPUs</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1</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1</a:t>
                      </a:r>
                    </a:p>
                  </a:txBody>
                  <a:tcPr marT="45708" marB="45708"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24447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 of CPU Cores</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4</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6</a:t>
                      </a:r>
                    </a:p>
                  </a:txBody>
                  <a:tcPr marT="45708" marB="45708"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24447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 of CPU Threads</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8</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12</a:t>
                      </a:r>
                    </a:p>
                  </a:txBody>
                  <a:tcPr marT="45708" marB="45708"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24447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CPU L2 Cache(MB)</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8</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12</a:t>
                      </a:r>
                    </a:p>
                  </a:txBody>
                  <a:tcPr marT="45708" marB="45708"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24447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Main Memory(GB)</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8GB or more</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8GB or more</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49375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Tested model</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HP Pavilion PC h8-1280jp</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 JPY 87,430)</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HP DL160 G6</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(JPY 438,900)</a:t>
                      </a:r>
                    </a:p>
                  </a:txBody>
                  <a:tcPr marT="45708" marB="45708"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r>
            </a:tbl>
          </a:graphicData>
        </a:graphic>
      </p:graphicFrame>
      <p:graphicFrame>
        <p:nvGraphicFramePr>
          <p:cNvPr id="5" name="Group 140"/>
          <p:cNvGraphicFramePr>
            <a:graphicFrameLocks noGrp="1"/>
          </p:cNvGraphicFramePr>
          <p:nvPr>
            <p:extLst>
              <p:ext uri="{D42A27DB-BD31-4B8C-83A1-F6EECF244321}">
                <p14:modId xmlns:p14="http://schemas.microsoft.com/office/powerpoint/2010/main" val="2122533594"/>
              </p:ext>
            </p:extLst>
          </p:nvPr>
        </p:nvGraphicFramePr>
        <p:xfrm>
          <a:off x="381000" y="4523998"/>
          <a:ext cx="8381999" cy="1281112"/>
        </p:xfrm>
        <a:graphic>
          <a:graphicData uri="http://schemas.openxmlformats.org/drawingml/2006/table">
            <a:tbl>
              <a:tblPr/>
              <a:tblGrid>
                <a:gridCol w="817926"/>
                <a:gridCol w="1950440"/>
                <a:gridCol w="1307285"/>
                <a:gridCol w="1499532"/>
                <a:gridCol w="1403408"/>
                <a:gridCol w="1403408"/>
              </a:tblGrid>
              <a:tr h="4272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Bandwidth per a site</a:t>
                      </a:r>
                      <a:endParaRPr kumimoji="1" lang="ja-JP" altLang="en-US"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 of Conference room and Participants mixture</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6 Connections</a:t>
                      </a:r>
                      <a:endParaRPr kumimoji="1" lang="ja-JP" altLang="en-US"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8 Connection</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12 Connections</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16 Connections</a:t>
                      </a:r>
                      <a:endParaRPr kumimoji="1" lang="ja-JP" altLang="en-US"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269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1Mbps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1 Conf. room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(HDVC</a:t>
                      </a:r>
                      <a:r>
                        <a:rPr kumimoji="1" lang="ja-JP" altLang="en-US"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 </a:t>
                      </a:r>
                      <a:r>
                        <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a:t>
                      </a:r>
                      <a:r>
                        <a:rPr kumimoji="1" lang="ja-JP" altLang="en-US"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 </a:t>
                      </a:r>
                      <a:r>
                        <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Android/iOS/Windows)*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Entry Model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Entry Model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Middle / High Model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Middle / High Model</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4269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2Mbps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1 Conf. room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(HDVC</a:t>
                      </a:r>
                      <a:r>
                        <a:rPr kumimoji="1" lang="ja-JP" altLang="en-US"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 </a:t>
                      </a:r>
                      <a:r>
                        <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a:t>
                      </a:r>
                      <a:r>
                        <a:rPr kumimoji="1" lang="ja-JP" altLang="en-US"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 </a:t>
                      </a:r>
                      <a:r>
                        <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Android/iOS/Windows)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Entry Model</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Middle / High Model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Middle / High Model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Middle / High Model</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bl>
          </a:graphicData>
        </a:graphic>
      </p:graphicFrame>
      <p:sp>
        <p:nvSpPr>
          <p:cNvPr id="6" name="Text Box 138"/>
          <p:cNvSpPr txBox="1">
            <a:spLocks noChangeArrowheads="1"/>
          </p:cNvSpPr>
          <p:nvPr/>
        </p:nvSpPr>
        <p:spPr bwMode="auto">
          <a:xfrm>
            <a:off x="381000" y="851865"/>
            <a:ext cx="518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eaLnBrk="1" hangingPunct="1">
              <a:spcBef>
                <a:spcPct val="0"/>
              </a:spcBef>
              <a:buClrTx/>
              <a:buSzTx/>
              <a:buFontTx/>
              <a:buBlip>
                <a:blip r:embed="rId3"/>
              </a:buBlip>
              <a:defRPr/>
            </a:pPr>
            <a:r>
              <a:rPr kumimoji="0" lang="en-US" altLang="ja-JP" sz="2000" b="1" dirty="0" smtClean="0">
                <a:effectLst>
                  <a:outerShdw blurRad="38100" dist="38100" dir="2700000" algn="tl">
                    <a:srgbClr val="000000">
                      <a:alpha val="43137"/>
                    </a:srgbClr>
                  </a:outerShdw>
                </a:effectLst>
                <a:latin typeface="Arial" panose="020B0604020202020204" pitchFamily="34" charset="0"/>
                <a:ea typeface="HGP創英角ｺﾞｼｯｸUB" pitchFamily="50" charset="-128"/>
                <a:cs typeface="Arial" panose="020B0604020202020204" pitchFamily="34" charset="0"/>
              </a:rPr>
              <a:t> Two Server Machines have been tested</a:t>
            </a:r>
            <a:endParaRPr kumimoji="0" lang="ja-JP" altLang="en-US" sz="2000" b="1" dirty="0" smtClean="0">
              <a:effectLst>
                <a:outerShdw blurRad="38100" dist="38100" dir="2700000" algn="tl">
                  <a:srgbClr val="000000">
                    <a:alpha val="43137"/>
                  </a:srgbClr>
                </a:outerShdw>
              </a:effectLst>
              <a:latin typeface="Arial" panose="020B0604020202020204" pitchFamily="34" charset="0"/>
              <a:ea typeface="HGP創英角ｺﾞｼｯｸUB" pitchFamily="50" charset="-128"/>
              <a:cs typeface="Arial" panose="020B0604020202020204" pitchFamily="34" charset="0"/>
            </a:endParaRPr>
          </a:p>
        </p:txBody>
      </p:sp>
      <p:sp>
        <p:nvSpPr>
          <p:cNvPr id="7" name="Text Box 139"/>
          <p:cNvSpPr txBox="1">
            <a:spLocks noChangeArrowheads="1"/>
          </p:cNvSpPr>
          <p:nvPr/>
        </p:nvSpPr>
        <p:spPr bwMode="auto">
          <a:xfrm>
            <a:off x="381000" y="4068385"/>
            <a:ext cx="594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eaLnBrk="1" hangingPunct="1">
              <a:spcBef>
                <a:spcPct val="0"/>
              </a:spcBef>
              <a:buClrTx/>
              <a:buSzTx/>
              <a:buFontTx/>
              <a:buBlip>
                <a:blip r:embed="rId3"/>
              </a:buBlip>
              <a:defRPr/>
            </a:pPr>
            <a:r>
              <a:rPr kumimoji="0" lang="en-US" altLang="ja-JP" sz="2000" b="1" dirty="0" smtClean="0">
                <a:effectLst>
                  <a:outerShdw blurRad="38100" dist="38100" dir="2700000" algn="tl">
                    <a:srgbClr val="000000">
                      <a:alpha val="43137"/>
                    </a:srgbClr>
                  </a:outerShdw>
                </a:effectLst>
                <a:latin typeface="Arial" panose="020B0604020202020204" pitchFamily="34" charset="0"/>
                <a:ea typeface="HGP創英角ｺﾞｼｯｸUB" pitchFamily="50" charset="-128"/>
                <a:cs typeface="Arial" panose="020B0604020202020204" pitchFamily="34" charset="0"/>
              </a:rPr>
              <a:t> Configuration and Applicable Model matrix</a:t>
            </a:r>
            <a:endParaRPr kumimoji="0" lang="ja-JP" altLang="en-US" sz="2000" b="1" dirty="0" smtClean="0">
              <a:effectLst>
                <a:outerShdw blurRad="38100" dist="38100" dir="2700000" algn="tl">
                  <a:srgbClr val="000000">
                    <a:alpha val="43137"/>
                  </a:srgbClr>
                </a:outerShdw>
              </a:effectLst>
              <a:latin typeface="Arial" panose="020B0604020202020204" pitchFamily="34" charset="0"/>
              <a:ea typeface="HGP創英角ｺﾞｼｯｸUB" pitchFamily="50" charset="-128"/>
              <a:cs typeface="Arial" panose="020B0604020202020204" pitchFamily="34" charset="0"/>
            </a:endParaRPr>
          </a:p>
        </p:txBody>
      </p:sp>
      <p:sp>
        <p:nvSpPr>
          <p:cNvPr id="9" name="テキスト ボックス 1"/>
          <p:cNvSpPr txBox="1">
            <a:spLocks noChangeArrowheads="1"/>
          </p:cNvSpPr>
          <p:nvPr/>
        </p:nvSpPr>
        <p:spPr bwMode="auto">
          <a:xfrm>
            <a:off x="384900" y="5812695"/>
            <a:ext cx="8376146"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eaLnBrk="1" hangingPunct="1">
              <a:spcBef>
                <a:spcPct val="0"/>
              </a:spcBef>
              <a:buClrTx/>
              <a:buSzTx/>
              <a:buFontTx/>
              <a:buNone/>
              <a:defRPr/>
            </a:pPr>
            <a:r>
              <a:rPr kumimoji="0" lang="en-US" altLang="ja-JP" sz="1050" dirty="0" smtClean="0">
                <a:latin typeface="Arial" panose="020B0604020202020204" pitchFamily="34" charset="0"/>
                <a:cs typeface="Arial" panose="020B0604020202020204" pitchFamily="34" charset="0"/>
              </a:rPr>
              <a:t>(*)</a:t>
            </a:r>
            <a:r>
              <a:rPr kumimoji="0" lang="ja-JP" altLang="en-US" sz="1050" dirty="0" smtClean="0">
                <a:latin typeface="Arial" panose="020B0604020202020204" pitchFamily="34" charset="0"/>
                <a:cs typeface="Arial" panose="020B0604020202020204" pitchFamily="34" charset="0"/>
              </a:rPr>
              <a:t> </a:t>
            </a:r>
            <a:r>
              <a:rPr kumimoji="0" lang="en-US" altLang="ja-JP" sz="1050" dirty="0" smtClean="0">
                <a:latin typeface="Arial" panose="020B0604020202020204" pitchFamily="34" charset="0"/>
                <a:cs typeface="Arial" panose="020B0604020202020204" pitchFamily="34" charset="0"/>
              </a:rPr>
              <a:t>HDVC</a:t>
            </a:r>
            <a:r>
              <a:rPr kumimoji="0" lang="ja-JP" altLang="en-US" sz="1050" dirty="0" smtClean="0">
                <a:latin typeface="Arial" panose="020B0604020202020204" pitchFamily="34" charset="0"/>
                <a:cs typeface="Arial" panose="020B0604020202020204" pitchFamily="34" charset="0"/>
              </a:rPr>
              <a:t> </a:t>
            </a:r>
            <a:r>
              <a:rPr kumimoji="0" lang="en-US" altLang="ja-JP" sz="1050" dirty="0" smtClean="0">
                <a:latin typeface="Arial" panose="020B0604020202020204" pitchFamily="34" charset="0"/>
                <a:cs typeface="Arial" panose="020B0604020202020204" pitchFamily="34" charset="0"/>
              </a:rPr>
              <a:t>+</a:t>
            </a:r>
            <a:r>
              <a:rPr kumimoji="0" lang="ja-JP" altLang="en-US" sz="1050" dirty="0" smtClean="0">
                <a:latin typeface="Arial" panose="020B0604020202020204" pitchFamily="34" charset="0"/>
                <a:cs typeface="Arial" panose="020B0604020202020204" pitchFamily="34" charset="0"/>
              </a:rPr>
              <a:t> </a:t>
            </a:r>
            <a:r>
              <a:rPr kumimoji="0" lang="en-US" altLang="ja-JP" sz="1050" dirty="0" smtClean="0">
                <a:latin typeface="Arial" panose="020B0604020202020204" pitchFamily="34" charset="0"/>
                <a:cs typeface="Arial" panose="020B0604020202020204" pitchFamily="34" charset="0"/>
              </a:rPr>
              <a:t>Android describe situation that HDVC and Android Soft Client are mixed in conference room.</a:t>
            </a:r>
          </a:p>
          <a:p>
            <a:pPr eaLnBrk="1" hangingPunct="1">
              <a:spcBef>
                <a:spcPct val="0"/>
              </a:spcBef>
              <a:buClrTx/>
              <a:buSzTx/>
              <a:buFontTx/>
              <a:buNone/>
              <a:defRPr/>
            </a:pPr>
            <a:r>
              <a:rPr kumimoji="0" lang="en-US" altLang="ja-JP" sz="1050" dirty="0" smtClean="0">
                <a:latin typeface="Arial" panose="020B0604020202020204" pitchFamily="34" charset="0"/>
                <a:cs typeface="Arial" panose="020B0604020202020204" pitchFamily="34" charset="0"/>
              </a:rPr>
              <a:t>Since HDVC and Android send different resolution image, need lots more computational power</a:t>
            </a:r>
            <a:r>
              <a:rPr kumimoji="0" lang="ja-JP" altLang="en-US" sz="1050" dirty="0" smtClean="0">
                <a:latin typeface="Arial" panose="020B0604020202020204" pitchFamily="34" charset="0"/>
                <a:cs typeface="Arial" panose="020B0604020202020204" pitchFamily="34" charset="0"/>
              </a:rPr>
              <a:t> </a:t>
            </a:r>
            <a:r>
              <a:rPr kumimoji="0" lang="en-US" altLang="ja-JP" sz="1050" dirty="0" smtClean="0">
                <a:latin typeface="Arial" panose="020B0604020202020204" pitchFamily="34" charset="0"/>
                <a:cs typeface="Arial" panose="020B0604020202020204" pitchFamily="34" charset="0"/>
              </a:rPr>
              <a:t>on server side when they are mixed in a conference room.</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10" name="Line 122"/>
          <p:cNvSpPr>
            <a:spLocks noChangeShapeType="1"/>
          </p:cNvSpPr>
          <p:nvPr/>
        </p:nvSpPr>
        <p:spPr bwMode="auto">
          <a:xfrm flipH="1" flipV="1">
            <a:off x="4373563" y="3461980"/>
            <a:ext cx="11112" cy="601663"/>
          </a:xfrm>
          <a:prstGeom prst="line">
            <a:avLst/>
          </a:prstGeom>
          <a:noFill/>
          <a:ln w="65088">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sp>
        <p:nvSpPr>
          <p:cNvPr id="11" name="Line 52"/>
          <p:cNvSpPr>
            <a:spLocks noChangeShapeType="1"/>
          </p:cNvSpPr>
          <p:nvPr/>
        </p:nvSpPr>
        <p:spPr bwMode="auto">
          <a:xfrm flipV="1">
            <a:off x="4384675" y="2037993"/>
            <a:ext cx="0" cy="739775"/>
          </a:xfrm>
          <a:prstGeom prst="line">
            <a:avLst/>
          </a:prstGeom>
          <a:noFill/>
          <a:ln w="65088">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grpSp>
        <p:nvGrpSpPr>
          <p:cNvPr id="12" name="Group 92"/>
          <p:cNvGrpSpPr>
            <a:grpSpLocks/>
          </p:cNvGrpSpPr>
          <p:nvPr/>
        </p:nvGrpSpPr>
        <p:grpSpPr bwMode="auto">
          <a:xfrm>
            <a:off x="3132138" y="1461730"/>
            <a:ext cx="2517775" cy="914400"/>
            <a:chOff x="1973" y="708"/>
            <a:chExt cx="1586" cy="584"/>
          </a:xfrm>
        </p:grpSpPr>
        <p:sp>
          <p:nvSpPr>
            <p:cNvPr id="13" name="Rectangle 53"/>
            <p:cNvSpPr>
              <a:spLocks noChangeArrowheads="1"/>
            </p:cNvSpPr>
            <p:nvPr/>
          </p:nvSpPr>
          <p:spPr bwMode="auto">
            <a:xfrm>
              <a:off x="1973" y="723"/>
              <a:ext cx="1586" cy="5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4" name="Freeform 54"/>
            <p:cNvSpPr>
              <a:spLocks/>
            </p:cNvSpPr>
            <p:nvPr/>
          </p:nvSpPr>
          <p:spPr bwMode="auto">
            <a:xfrm>
              <a:off x="1973" y="724"/>
              <a:ext cx="1582" cy="566"/>
            </a:xfrm>
            <a:custGeom>
              <a:avLst/>
              <a:gdLst>
                <a:gd name="T0" fmla="*/ 0 w 11715"/>
                <a:gd name="T1" fmla="*/ 0 h 4216"/>
                <a:gd name="T2" fmla="*/ 0 w 11715"/>
                <a:gd name="T3" fmla="*/ 0 h 4216"/>
                <a:gd name="T4" fmla="*/ 0 w 11715"/>
                <a:gd name="T5" fmla="*/ 0 h 4216"/>
                <a:gd name="T6" fmla="*/ 0 w 11715"/>
                <a:gd name="T7" fmla="*/ 0 h 4216"/>
                <a:gd name="T8" fmla="*/ 0 w 11715"/>
                <a:gd name="T9" fmla="*/ 0 h 4216"/>
                <a:gd name="T10" fmla="*/ 0 w 11715"/>
                <a:gd name="T11" fmla="*/ 0 h 4216"/>
                <a:gd name="T12" fmla="*/ 0 w 11715"/>
                <a:gd name="T13" fmla="*/ 0 h 4216"/>
                <a:gd name="T14" fmla="*/ 0 w 11715"/>
                <a:gd name="T15" fmla="*/ 0 h 4216"/>
                <a:gd name="T16" fmla="*/ 0 w 11715"/>
                <a:gd name="T17" fmla="*/ 0 h 4216"/>
                <a:gd name="T18" fmla="*/ 0 w 11715"/>
                <a:gd name="T19" fmla="*/ 0 h 4216"/>
                <a:gd name="T20" fmla="*/ 0 w 11715"/>
                <a:gd name="T21" fmla="*/ 0 h 4216"/>
                <a:gd name="T22" fmla="*/ 0 w 11715"/>
                <a:gd name="T23" fmla="*/ 0 h 4216"/>
                <a:gd name="T24" fmla="*/ 0 w 11715"/>
                <a:gd name="T25" fmla="*/ 0 h 4216"/>
                <a:gd name="T26" fmla="*/ 0 w 11715"/>
                <a:gd name="T27" fmla="*/ 0 h 4216"/>
                <a:gd name="T28" fmla="*/ 0 w 11715"/>
                <a:gd name="T29" fmla="*/ 0 h 4216"/>
                <a:gd name="T30" fmla="*/ 0 w 11715"/>
                <a:gd name="T31" fmla="*/ 0 h 4216"/>
                <a:gd name="T32" fmla="*/ 0 w 11715"/>
                <a:gd name="T33" fmla="*/ 0 h 4216"/>
                <a:gd name="T34" fmla="*/ 0 w 11715"/>
                <a:gd name="T35" fmla="*/ 0 h 4216"/>
                <a:gd name="T36" fmla="*/ 0 w 11715"/>
                <a:gd name="T37" fmla="*/ 0 h 4216"/>
                <a:gd name="T38" fmla="*/ 0 w 11715"/>
                <a:gd name="T39" fmla="*/ 0 h 4216"/>
                <a:gd name="T40" fmla="*/ 0 w 11715"/>
                <a:gd name="T41" fmla="*/ 0 h 4216"/>
                <a:gd name="T42" fmla="*/ 0 w 11715"/>
                <a:gd name="T43" fmla="*/ 0 h 42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715" h="4216">
                  <a:moveTo>
                    <a:pt x="1102" y="1406"/>
                  </a:moveTo>
                  <a:cubicBezTo>
                    <a:pt x="1029" y="1149"/>
                    <a:pt x="1199" y="889"/>
                    <a:pt x="1564" y="698"/>
                  </a:cubicBezTo>
                  <a:cubicBezTo>
                    <a:pt x="2140" y="397"/>
                    <a:pt x="3075" y="330"/>
                    <a:pt x="3809" y="537"/>
                  </a:cubicBezTo>
                  <a:cubicBezTo>
                    <a:pt x="4257" y="130"/>
                    <a:pt x="5392" y="46"/>
                    <a:pt x="6073" y="369"/>
                  </a:cubicBezTo>
                  <a:cubicBezTo>
                    <a:pt x="6244" y="203"/>
                    <a:pt x="6574" y="88"/>
                    <a:pt x="6955" y="62"/>
                  </a:cubicBezTo>
                  <a:cubicBezTo>
                    <a:pt x="7374" y="34"/>
                    <a:pt x="7792" y="117"/>
                    <a:pt x="8049" y="279"/>
                  </a:cubicBezTo>
                  <a:cubicBezTo>
                    <a:pt x="8419" y="69"/>
                    <a:pt x="9031" y="0"/>
                    <a:pt x="9557" y="109"/>
                  </a:cubicBezTo>
                  <a:cubicBezTo>
                    <a:pt x="9957" y="192"/>
                    <a:pt x="10244" y="366"/>
                    <a:pt x="10321" y="572"/>
                  </a:cubicBezTo>
                  <a:cubicBezTo>
                    <a:pt x="10784" y="633"/>
                    <a:pt x="11153" y="802"/>
                    <a:pt x="11303" y="1022"/>
                  </a:cubicBezTo>
                  <a:cubicBezTo>
                    <a:pt x="11412" y="1182"/>
                    <a:pt x="11396" y="1355"/>
                    <a:pt x="11259" y="1509"/>
                  </a:cubicBezTo>
                  <a:cubicBezTo>
                    <a:pt x="11597" y="1721"/>
                    <a:pt x="11715" y="1996"/>
                    <a:pt x="11580" y="2255"/>
                  </a:cubicBezTo>
                  <a:cubicBezTo>
                    <a:pt x="11400" y="2599"/>
                    <a:pt x="10806" y="2857"/>
                    <a:pt x="10077" y="2908"/>
                  </a:cubicBezTo>
                  <a:cubicBezTo>
                    <a:pt x="10073" y="3122"/>
                    <a:pt x="9877" y="3326"/>
                    <a:pt x="9538" y="3467"/>
                  </a:cubicBezTo>
                  <a:cubicBezTo>
                    <a:pt x="9024" y="3680"/>
                    <a:pt x="8282" y="3707"/>
                    <a:pt x="7706" y="3534"/>
                  </a:cubicBezTo>
                  <a:cubicBezTo>
                    <a:pt x="7520" y="3831"/>
                    <a:pt x="7022" y="4059"/>
                    <a:pt x="6397" y="4131"/>
                  </a:cubicBezTo>
                  <a:cubicBezTo>
                    <a:pt x="5661" y="4216"/>
                    <a:pt x="4893" y="4071"/>
                    <a:pt x="4472" y="3767"/>
                  </a:cubicBezTo>
                  <a:cubicBezTo>
                    <a:pt x="3479" y="4055"/>
                    <a:pt x="2189" y="3893"/>
                    <a:pt x="1612" y="3407"/>
                  </a:cubicBezTo>
                  <a:cubicBezTo>
                    <a:pt x="1046" y="3439"/>
                    <a:pt x="514" y="3270"/>
                    <a:pt x="355" y="3007"/>
                  </a:cubicBezTo>
                  <a:cubicBezTo>
                    <a:pt x="239" y="2816"/>
                    <a:pt x="341" y="2611"/>
                    <a:pt x="623" y="2466"/>
                  </a:cubicBezTo>
                  <a:cubicBezTo>
                    <a:pt x="223" y="2353"/>
                    <a:pt x="0" y="2135"/>
                    <a:pt x="56" y="1912"/>
                  </a:cubicBezTo>
                  <a:cubicBezTo>
                    <a:pt x="121" y="1651"/>
                    <a:pt x="552" y="1446"/>
                    <a:pt x="1092" y="1419"/>
                  </a:cubicBezTo>
                  <a:cubicBezTo>
                    <a:pt x="1095" y="1415"/>
                    <a:pt x="1099" y="1410"/>
                    <a:pt x="1102" y="1406"/>
                  </a:cubicBezTo>
                </a:path>
              </a:pathLst>
            </a:custGeom>
            <a:solidFill>
              <a:srgbClr val="FFFFFF"/>
            </a:solidFill>
            <a:ln w="0">
              <a:solidFill>
                <a:srgbClr val="000000"/>
              </a:solidFill>
              <a:prstDash val="solid"/>
              <a:round/>
              <a:headEnd/>
              <a:tailEnd/>
            </a:ln>
          </p:spPr>
          <p:txBody>
            <a:bodyPr/>
            <a:lstStyle/>
            <a:p>
              <a:endParaRPr lang="ja-JP" altLang="en-US" sz="1400"/>
            </a:p>
          </p:txBody>
        </p:sp>
        <p:sp>
          <p:nvSpPr>
            <p:cNvPr id="21" name="Rectangle 55"/>
            <p:cNvSpPr>
              <a:spLocks noChangeArrowheads="1"/>
            </p:cNvSpPr>
            <p:nvPr/>
          </p:nvSpPr>
          <p:spPr bwMode="auto">
            <a:xfrm>
              <a:off x="1973" y="723"/>
              <a:ext cx="1586" cy="5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3" name="Rectangle 56"/>
            <p:cNvSpPr>
              <a:spLocks noChangeArrowheads="1"/>
            </p:cNvSpPr>
            <p:nvPr/>
          </p:nvSpPr>
          <p:spPr bwMode="auto">
            <a:xfrm>
              <a:off x="1973" y="708"/>
              <a:ext cx="1586" cy="33"/>
            </a:xfrm>
            <a:prstGeom prst="rect">
              <a:avLst/>
            </a:prstGeom>
            <a:solidFill>
              <a:srgbClr val="F5FF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4" name="Rectangle 57"/>
            <p:cNvSpPr>
              <a:spLocks noChangeArrowheads="1"/>
            </p:cNvSpPr>
            <p:nvPr/>
          </p:nvSpPr>
          <p:spPr bwMode="auto">
            <a:xfrm>
              <a:off x="1973" y="741"/>
              <a:ext cx="1586" cy="15"/>
            </a:xfrm>
            <a:prstGeom prst="rect">
              <a:avLst/>
            </a:prstGeom>
            <a:solidFill>
              <a:srgbClr val="F3FF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5" name="Rectangle 58"/>
            <p:cNvSpPr>
              <a:spLocks noChangeArrowheads="1"/>
            </p:cNvSpPr>
            <p:nvPr/>
          </p:nvSpPr>
          <p:spPr bwMode="auto">
            <a:xfrm>
              <a:off x="1973" y="756"/>
              <a:ext cx="1586" cy="23"/>
            </a:xfrm>
            <a:prstGeom prst="rect">
              <a:avLst/>
            </a:prstGeom>
            <a:solidFill>
              <a:srgbClr val="F3FF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6" name="Rectangle 59"/>
            <p:cNvSpPr>
              <a:spLocks noChangeArrowheads="1"/>
            </p:cNvSpPr>
            <p:nvPr/>
          </p:nvSpPr>
          <p:spPr bwMode="auto">
            <a:xfrm>
              <a:off x="1973" y="779"/>
              <a:ext cx="1586" cy="18"/>
            </a:xfrm>
            <a:prstGeom prst="rect">
              <a:avLst/>
            </a:prstGeom>
            <a:solidFill>
              <a:srgbClr val="F2FF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7" name="Rectangle 60"/>
            <p:cNvSpPr>
              <a:spLocks noChangeArrowheads="1"/>
            </p:cNvSpPr>
            <p:nvPr/>
          </p:nvSpPr>
          <p:spPr bwMode="auto">
            <a:xfrm>
              <a:off x="1973" y="797"/>
              <a:ext cx="1586" cy="17"/>
            </a:xfrm>
            <a:prstGeom prst="rect">
              <a:avLst/>
            </a:prstGeom>
            <a:solidFill>
              <a:srgbClr val="F1FF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8" name="Rectangle 61"/>
            <p:cNvSpPr>
              <a:spLocks noChangeArrowheads="1"/>
            </p:cNvSpPr>
            <p:nvPr/>
          </p:nvSpPr>
          <p:spPr bwMode="auto">
            <a:xfrm>
              <a:off x="1973" y="814"/>
              <a:ext cx="1586" cy="21"/>
            </a:xfrm>
            <a:prstGeom prst="rect">
              <a:avLst/>
            </a:prstGeom>
            <a:solidFill>
              <a:srgbClr val="F0FE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9" name="Rectangle 62"/>
            <p:cNvSpPr>
              <a:spLocks noChangeArrowheads="1"/>
            </p:cNvSpPr>
            <p:nvPr/>
          </p:nvSpPr>
          <p:spPr bwMode="auto">
            <a:xfrm>
              <a:off x="1973" y="835"/>
              <a:ext cx="1586" cy="24"/>
            </a:xfrm>
            <a:prstGeom prst="rect">
              <a:avLst/>
            </a:prstGeom>
            <a:solidFill>
              <a:srgbClr val="EFFE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0" name="Rectangle 63"/>
            <p:cNvSpPr>
              <a:spLocks noChangeArrowheads="1"/>
            </p:cNvSpPr>
            <p:nvPr/>
          </p:nvSpPr>
          <p:spPr bwMode="auto">
            <a:xfrm>
              <a:off x="1973" y="859"/>
              <a:ext cx="1586" cy="19"/>
            </a:xfrm>
            <a:prstGeom prst="rect">
              <a:avLst/>
            </a:prstGeom>
            <a:solidFill>
              <a:srgbClr val="EFFE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1" name="Rectangle 64"/>
            <p:cNvSpPr>
              <a:spLocks noChangeArrowheads="1"/>
            </p:cNvSpPr>
            <p:nvPr/>
          </p:nvSpPr>
          <p:spPr bwMode="auto">
            <a:xfrm>
              <a:off x="1973" y="878"/>
              <a:ext cx="1586" cy="13"/>
            </a:xfrm>
            <a:prstGeom prst="rect">
              <a:avLst/>
            </a:prstGeom>
            <a:solidFill>
              <a:srgbClr val="EDFE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2" name="Rectangle 65"/>
            <p:cNvSpPr>
              <a:spLocks noChangeArrowheads="1"/>
            </p:cNvSpPr>
            <p:nvPr/>
          </p:nvSpPr>
          <p:spPr bwMode="auto">
            <a:xfrm>
              <a:off x="1973" y="891"/>
              <a:ext cx="1586" cy="17"/>
            </a:xfrm>
            <a:prstGeom prst="rect">
              <a:avLst/>
            </a:prstGeom>
            <a:solidFill>
              <a:srgbClr val="EDFE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3" name="Rectangle 66"/>
            <p:cNvSpPr>
              <a:spLocks noChangeArrowheads="1"/>
            </p:cNvSpPr>
            <p:nvPr/>
          </p:nvSpPr>
          <p:spPr bwMode="auto">
            <a:xfrm>
              <a:off x="1973" y="908"/>
              <a:ext cx="1586" cy="19"/>
            </a:xfrm>
            <a:prstGeom prst="rect">
              <a:avLst/>
            </a:prstGeom>
            <a:solidFill>
              <a:srgbClr val="ECFE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4" name="Rectangle 67"/>
            <p:cNvSpPr>
              <a:spLocks noChangeArrowheads="1"/>
            </p:cNvSpPr>
            <p:nvPr/>
          </p:nvSpPr>
          <p:spPr bwMode="auto">
            <a:xfrm>
              <a:off x="1973" y="927"/>
              <a:ext cx="1586" cy="24"/>
            </a:xfrm>
            <a:prstGeom prst="rect">
              <a:avLst/>
            </a:prstGeom>
            <a:solidFill>
              <a:srgbClr val="EBFED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5" name="Rectangle 68"/>
            <p:cNvSpPr>
              <a:spLocks noChangeArrowheads="1"/>
            </p:cNvSpPr>
            <p:nvPr/>
          </p:nvSpPr>
          <p:spPr bwMode="auto">
            <a:xfrm>
              <a:off x="1973" y="951"/>
              <a:ext cx="1586" cy="17"/>
            </a:xfrm>
            <a:prstGeom prst="rect">
              <a:avLst/>
            </a:prstGeom>
            <a:solidFill>
              <a:srgbClr val="EAFE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6" name="Rectangle 69"/>
            <p:cNvSpPr>
              <a:spLocks noChangeArrowheads="1"/>
            </p:cNvSpPr>
            <p:nvPr/>
          </p:nvSpPr>
          <p:spPr bwMode="auto">
            <a:xfrm>
              <a:off x="1973" y="968"/>
              <a:ext cx="1586" cy="17"/>
            </a:xfrm>
            <a:prstGeom prst="rect">
              <a:avLst/>
            </a:prstGeom>
            <a:solidFill>
              <a:srgbClr val="E9FE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7" name="Rectangle 70"/>
            <p:cNvSpPr>
              <a:spLocks noChangeArrowheads="1"/>
            </p:cNvSpPr>
            <p:nvPr/>
          </p:nvSpPr>
          <p:spPr bwMode="auto">
            <a:xfrm>
              <a:off x="1973" y="985"/>
              <a:ext cx="1586" cy="18"/>
            </a:xfrm>
            <a:prstGeom prst="rect">
              <a:avLst/>
            </a:prstGeom>
            <a:solidFill>
              <a:srgbClr val="E8FD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8" name="Rectangle 71"/>
            <p:cNvSpPr>
              <a:spLocks noChangeArrowheads="1"/>
            </p:cNvSpPr>
            <p:nvPr/>
          </p:nvSpPr>
          <p:spPr bwMode="auto">
            <a:xfrm>
              <a:off x="1973" y="1003"/>
              <a:ext cx="1586" cy="17"/>
            </a:xfrm>
            <a:prstGeom prst="rect">
              <a:avLst/>
            </a:prstGeom>
            <a:solidFill>
              <a:srgbClr val="E7F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39" name="Rectangle 72"/>
            <p:cNvSpPr>
              <a:spLocks noChangeArrowheads="1"/>
            </p:cNvSpPr>
            <p:nvPr/>
          </p:nvSpPr>
          <p:spPr bwMode="auto">
            <a:xfrm>
              <a:off x="1973" y="1020"/>
              <a:ext cx="1586" cy="17"/>
            </a:xfrm>
            <a:prstGeom prst="rect">
              <a:avLst/>
            </a:prstGeom>
            <a:solidFill>
              <a:srgbClr val="E6FD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0" name="Rectangle 73"/>
            <p:cNvSpPr>
              <a:spLocks noChangeArrowheads="1"/>
            </p:cNvSpPr>
            <p:nvPr/>
          </p:nvSpPr>
          <p:spPr bwMode="auto">
            <a:xfrm>
              <a:off x="1973" y="1037"/>
              <a:ext cx="1586" cy="17"/>
            </a:xfrm>
            <a:prstGeom prst="rect">
              <a:avLst/>
            </a:prstGeom>
            <a:solidFill>
              <a:srgbClr val="E6FD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1" name="Rectangle 74"/>
            <p:cNvSpPr>
              <a:spLocks noChangeArrowheads="1"/>
            </p:cNvSpPr>
            <p:nvPr/>
          </p:nvSpPr>
          <p:spPr bwMode="auto">
            <a:xfrm>
              <a:off x="1973" y="1054"/>
              <a:ext cx="1586" cy="17"/>
            </a:xfrm>
            <a:prstGeom prst="rect">
              <a:avLst/>
            </a:prstGeom>
            <a:solidFill>
              <a:srgbClr val="E5FD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2" name="Rectangle 75"/>
            <p:cNvSpPr>
              <a:spLocks noChangeArrowheads="1"/>
            </p:cNvSpPr>
            <p:nvPr/>
          </p:nvSpPr>
          <p:spPr bwMode="auto">
            <a:xfrm>
              <a:off x="1973" y="1071"/>
              <a:ext cx="1586" cy="18"/>
            </a:xfrm>
            <a:prstGeom prst="rect">
              <a:avLst/>
            </a:prstGeom>
            <a:solidFill>
              <a:srgbClr val="E4FD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3" name="Rectangle 76"/>
            <p:cNvSpPr>
              <a:spLocks noChangeArrowheads="1"/>
            </p:cNvSpPr>
            <p:nvPr/>
          </p:nvSpPr>
          <p:spPr bwMode="auto">
            <a:xfrm>
              <a:off x="1973" y="1089"/>
              <a:ext cx="1586" cy="17"/>
            </a:xfrm>
            <a:prstGeom prst="rect">
              <a:avLst/>
            </a:prstGeom>
            <a:solidFill>
              <a:srgbClr val="E3FD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4" name="Rectangle 77"/>
            <p:cNvSpPr>
              <a:spLocks noChangeArrowheads="1"/>
            </p:cNvSpPr>
            <p:nvPr/>
          </p:nvSpPr>
          <p:spPr bwMode="auto">
            <a:xfrm>
              <a:off x="1973" y="1106"/>
              <a:ext cx="1586" cy="17"/>
            </a:xfrm>
            <a:prstGeom prst="rect">
              <a:avLst/>
            </a:prstGeom>
            <a:solidFill>
              <a:srgbClr val="E2F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5" name="Rectangle 78"/>
            <p:cNvSpPr>
              <a:spLocks noChangeArrowheads="1"/>
            </p:cNvSpPr>
            <p:nvPr/>
          </p:nvSpPr>
          <p:spPr bwMode="auto">
            <a:xfrm>
              <a:off x="1973" y="1123"/>
              <a:ext cx="1586" cy="15"/>
            </a:xfrm>
            <a:prstGeom prst="rect">
              <a:avLst/>
            </a:prstGeom>
            <a:solidFill>
              <a:srgbClr val="E1FD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6" name="Rectangle 79"/>
            <p:cNvSpPr>
              <a:spLocks noChangeArrowheads="1"/>
            </p:cNvSpPr>
            <p:nvPr/>
          </p:nvSpPr>
          <p:spPr bwMode="auto">
            <a:xfrm>
              <a:off x="1973" y="1138"/>
              <a:ext cx="1586" cy="15"/>
            </a:xfrm>
            <a:prstGeom prst="rect">
              <a:avLst/>
            </a:prstGeom>
            <a:solidFill>
              <a:srgbClr val="E0FD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7" name="Rectangle 80"/>
            <p:cNvSpPr>
              <a:spLocks noChangeArrowheads="1"/>
            </p:cNvSpPr>
            <p:nvPr/>
          </p:nvSpPr>
          <p:spPr bwMode="auto">
            <a:xfrm>
              <a:off x="1973" y="1153"/>
              <a:ext cx="1586" cy="13"/>
            </a:xfrm>
            <a:prstGeom prst="rect">
              <a:avLst/>
            </a:prstGeom>
            <a:solidFill>
              <a:srgbClr val="DFFD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8" name="Rectangle 81"/>
            <p:cNvSpPr>
              <a:spLocks noChangeArrowheads="1"/>
            </p:cNvSpPr>
            <p:nvPr/>
          </p:nvSpPr>
          <p:spPr bwMode="auto">
            <a:xfrm>
              <a:off x="1973" y="1166"/>
              <a:ext cx="1586" cy="13"/>
            </a:xfrm>
            <a:prstGeom prst="rect">
              <a:avLst/>
            </a:prstGeom>
            <a:solidFill>
              <a:srgbClr val="DFFD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49" name="Rectangle 82"/>
            <p:cNvSpPr>
              <a:spLocks noChangeArrowheads="1"/>
            </p:cNvSpPr>
            <p:nvPr/>
          </p:nvSpPr>
          <p:spPr bwMode="auto">
            <a:xfrm>
              <a:off x="1973" y="1179"/>
              <a:ext cx="1586" cy="15"/>
            </a:xfrm>
            <a:prstGeom prst="rect">
              <a:avLst/>
            </a:prstGeom>
            <a:solidFill>
              <a:srgbClr val="DEFD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50" name="Rectangle 83"/>
            <p:cNvSpPr>
              <a:spLocks noChangeArrowheads="1"/>
            </p:cNvSpPr>
            <p:nvPr/>
          </p:nvSpPr>
          <p:spPr bwMode="auto">
            <a:xfrm>
              <a:off x="1973" y="1194"/>
              <a:ext cx="1586" cy="13"/>
            </a:xfrm>
            <a:prstGeom prst="rect">
              <a:avLst/>
            </a:prstGeom>
            <a:solidFill>
              <a:srgbClr val="DEF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51" name="Rectangle 84"/>
            <p:cNvSpPr>
              <a:spLocks noChangeArrowheads="1"/>
            </p:cNvSpPr>
            <p:nvPr/>
          </p:nvSpPr>
          <p:spPr bwMode="auto">
            <a:xfrm>
              <a:off x="1973" y="1207"/>
              <a:ext cx="1586" cy="15"/>
            </a:xfrm>
            <a:prstGeom prst="rect">
              <a:avLst/>
            </a:prstGeom>
            <a:solidFill>
              <a:srgbClr val="DDFD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52" name="Rectangle 85"/>
            <p:cNvSpPr>
              <a:spLocks noChangeArrowheads="1"/>
            </p:cNvSpPr>
            <p:nvPr/>
          </p:nvSpPr>
          <p:spPr bwMode="auto">
            <a:xfrm>
              <a:off x="1973" y="1222"/>
              <a:ext cx="1586" cy="13"/>
            </a:xfrm>
            <a:prstGeom prst="rect">
              <a:avLst/>
            </a:prstGeom>
            <a:solidFill>
              <a:srgbClr val="DCF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53" name="Rectangle 86"/>
            <p:cNvSpPr>
              <a:spLocks noChangeArrowheads="1"/>
            </p:cNvSpPr>
            <p:nvPr/>
          </p:nvSpPr>
          <p:spPr bwMode="auto">
            <a:xfrm>
              <a:off x="1973" y="1235"/>
              <a:ext cx="1586" cy="12"/>
            </a:xfrm>
            <a:prstGeom prst="rect">
              <a:avLst/>
            </a:prstGeom>
            <a:solidFill>
              <a:srgbClr val="DCFD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54" name="Rectangle 87"/>
            <p:cNvSpPr>
              <a:spLocks noChangeArrowheads="1"/>
            </p:cNvSpPr>
            <p:nvPr/>
          </p:nvSpPr>
          <p:spPr bwMode="auto">
            <a:xfrm>
              <a:off x="1973" y="1247"/>
              <a:ext cx="1586" cy="15"/>
            </a:xfrm>
            <a:prstGeom prst="rect">
              <a:avLst/>
            </a:prstGeom>
            <a:solidFill>
              <a:srgbClr val="DBFD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55" name="Rectangle 88"/>
            <p:cNvSpPr>
              <a:spLocks noChangeArrowheads="1"/>
            </p:cNvSpPr>
            <p:nvPr/>
          </p:nvSpPr>
          <p:spPr bwMode="auto">
            <a:xfrm>
              <a:off x="1973" y="1262"/>
              <a:ext cx="1586" cy="13"/>
            </a:xfrm>
            <a:prstGeom prst="rect">
              <a:avLst/>
            </a:prstGeom>
            <a:solidFill>
              <a:srgbClr val="DAFD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56" name="Rectangle 89"/>
            <p:cNvSpPr>
              <a:spLocks noChangeArrowheads="1"/>
            </p:cNvSpPr>
            <p:nvPr/>
          </p:nvSpPr>
          <p:spPr bwMode="auto">
            <a:xfrm>
              <a:off x="1973" y="1275"/>
              <a:ext cx="1586" cy="2"/>
            </a:xfrm>
            <a:prstGeom prst="rect">
              <a:avLst/>
            </a:prstGeom>
            <a:solidFill>
              <a:srgbClr val="DBFD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57" name="Freeform 90"/>
            <p:cNvSpPr>
              <a:spLocks/>
            </p:cNvSpPr>
            <p:nvPr/>
          </p:nvSpPr>
          <p:spPr bwMode="auto">
            <a:xfrm>
              <a:off x="1973" y="710"/>
              <a:ext cx="1582" cy="566"/>
            </a:xfrm>
            <a:custGeom>
              <a:avLst/>
              <a:gdLst>
                <a:gd name="T0" fmla="*/ 149 w 1582"/>
                <a:gd name="T1" fmla="*/ 189 h 566"/>
                <a:gd name="T2" fmla="*/ 211 w 1582"/>
                <a:gd name="T3" fmla="*/ 94 h 566"/>
                <a:gd name="T4" fmla="*/ 515 w 1582"/>
                <a:gd name="T5" fmla="*/ 72 h 566"/>
                <a:gd name="T6" fmla="*/ 820 w 1582"/>
                <a:gd name="T7" fmla="*/ 49 h 566"/>
                <a:gd name="T8" fmla="*/ 939 w 1582"/>
                <a:gd name="T9" fmla="*/ 8 h 566"/>
                <a:gd name="T10" fmla="*/ 1087 w 1582"/>
                <a:gd name="T11" fmla="*/ 37 h 566"/>
                <a:gd name="T12" fmla="*/ 1291 w 1582"/>
                <a:gd name="T13" fmla="*/ 15 h 566"/>
                <a:gd name="T14" fmla="*/ 1394 w 1582"/>
                <a:gd name="T15" fmla="*/ 77 h 566"/>
                <a:gd name="T16" fmla="*/ 1527 w 1582"/>
                <a:gd name="T17" fmla="*/ 137 h 566"/>
                <a:gd name="T18" fmla="*/ 1521 w 1582"/>
                <a:gd name="T19" fmla="*/ 202 h 566"/>
                <a:gd name="T20" fmla="*/ 1564 w 1582"/>
                <a:gd name="T21" fmla="*/ 303 h 566"/>
                <a:gd name="T22" fmla="*/ 1361 w 1582"/>
                <a:gd name="T23" fmla="*/ 390 h 566"/>
                <a:gd name="T24" fmla="*/ 1288 w 1582"/>
                <a:gd name="T25" fmla="*/ 465 h 566"/>
                <a:gd name="T26" fmla="*/ 1041 w 1582"/>
                <a:gd name="T27" fmla="*/ 474 h 566"/>
                <a:gd name="T28" fmla="*/ 864 w 1582"/>
                <a:gd name="T29" fmla="*/ 554 h 566"/>
                <a:gd name="T30" fmla="*/ 604 w 1582"/>
                <a:gd name="T31" fmla="*/ 505 h 566"/>
                <a:gd name="T32" fmla="*/ 218 w 1582"/>
                <a:gd name="T33" fmla="*/ 457 h 566"/>
                <a:gd name="T34" fmla="*/ 48 w 1582"/>
                <a:gd name="T35" fmla="*/ 403 h 566"/>
                <a:gd name="T36" fmla="*/ 84 w 1582"/>
                <a:gd name="T37" fmla="*/ 331 h 566"/>
                <a:gd name="T38" fmla="*/ 8 w 1582"/>
                <a:gd name="T39" fmla="*/ 257 h 566"/>
                <a:gd name="T40" fmla="*/ 148 w 1582"/>
                <a:gd name="T41" fmla="*/ 190 h 566"/>
                <a:gd name="T42" fmla="*/ 149 w 1582"/>
                <a:gd name="T43" fmla="*/ 189 h 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82" h="566">
                  <a:moveTo>
                    <a:pt x="149" y="189"/>
                  </a:moveTo>
                  <a:cubicBezTo>
                    <a:pt x="139" y="154"/>
                    <a:pt x="162" y="119"/>
                    <a:pt x="211" y="94"/>
                  </a:cubicBezTo>
                  <a:cubicBezTo>
                    <a:pt x="289" y="53"/>
                    <a:pt x="415" y="44"/>
                    <a:pt x="515" y="72"/>
                  </a:cubicBezTo>
                  <a:cubicBezTo>
                    <a:pt x="575" y="17"/>
                    <a:pt x="728" y="6"/>
                    <a:pt x="820" y="49"/>
                  </a:cubicBezTo>
                  <a:cubicBezTo>
                    <a:pt x="843" y="27"/>
                    <a:pt x="888" y="12"/>
                    <a:pt x="939" y="8"/>
                  </a:cubicBezTo>
                  <a:cubicBezTo>
                    <a:pt x="996" y="5"/>
                    <a:pt x="1052" y="16"/>
                    <a:pt x="1087" y="37"/>
                  </a:cubicBezTo>
                  <a:cubicBezTo>
                    <a:pt x="1137" y="9"/>
                    <a:pt x="1220" y="0"/>
                    <a:pt x="1291" y="15"/>
                  </a:cubicBezTo>
                  <a:cubicBezTo>
                    <a:pt x="1345" y="26"/>
                    <a:pt x="1384" y="49"/>
                    <a:pt x="1394" y="77"/>
                  </a:cubicBezTo>
                  <a:cubicBezTo>
                    <a:pt x="1456" y="85"/>
                    <a:pt x="1506" y="108"/>
                    <a:pt x="1527" y="137"/>
                  </a:cubicBezTo>
                  <a:cubicBezTo>
                    <a:pt x="1541" y="158"/>
                    <a:pt x="1539" y="182"/>
                    <a:pt x="1521" y="202"/>
                  </a:cubicBezTo>
                  <a:cubicBezTo>
                    <a:pt x="1566" y="231"/>
                    <a:pt x="1582" y="268"/>
                    <a:pt x="1564" y="303"/>
                  </a:cubicBezTo>
                  <a:cubicBezTo>
                    <a:pt x="1540" y="349"/>
                    <a:pt x="1459" y="383"/>
                    <a:pt x="1361" y="390"/>
                  </a:cubicBezTo>
                  <a:cubicBezTo>
                    <a:pt x="1360" y="419"/>
                    <a:pt x="1334" y="446"/>
                    <a:pt x="1288" y="465"/>
                  </a:cubicBezTo>
                  <a:cubicBezTo>
                    <a:pt x="1219" y="494"/>
                    <a:pt x="1119" y="497"/>
                    <a:pt x="1041" y="474"/>
                  </a:cubicBezTo>
                  <a:cubicBezTo>
                    <a:pt x="1016" y="514"/>
                    <a:pt x="948" y="545"/>
                    <a:pt x="864" y="554"/>
                  </a:cubicBezTo>
                  <a:cubicBezTo>
                    <a:pt x="765" y="566"/>
                    <a:pt x="661" y="546"/>
                    <a:pt x="604" y="505"/>
                  </a:cubicBezTo>
                  <a:cubicBezTo>
                    <a:pt x="470" y="544"/>
                    <a:pt x="296" y="522"/>
                    <a:pt x="218" y="457"/>
                  </a:cubicBezTo>
                  <a:cubicBezTo>
                    <a:pt x="141" y="461"/>
                    <a:pt x="70" y="439"/>
                    <a:pt x="48" y="403"/>
                  </a:cubicBezTo>
                  <a:cubicBezTo>
                    <a:pt x="32" y="378"/>
                    <a:pt x="46" y="350"/>
                    <a:pt x="84" y="331"/>
                  </a:cubicBezTo>
                  <a:cubicBezTo>
                    <a:pt x="30" y="316"/>
                    <a:pt x="0" y="286"/>
                    <a:pt x="8" y="257"/>
                  </a:cubicBezTo>
                  <a:cubicBezTo>
                    <a:pt x="17" y="222"/>
                    <a:pt x="75" y="194"/>
                    <a:pt x="148" y="190"/>
                  </a:cubicBezTo>
                  <a:cubicBezTo>
                    <a:pt x="148" y="190"/>
                    <a:pt x="149" y="189"/>
                    <a:pt x="149" y="189"/>
                  </a:cubicBezTo>
                </a:path>
              </a:pathLst>
            </a:custGeom>
            <a:noFill/>
            <a:ln w="11113" cap="rnd">
              <a:solidFill>
                <a:srgbClr val="98B95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p>
          </p:txBody>
        </p:sp>
        <p:sp>
          <p:nvSpPr>
            <p:cNvPr id="58" name="Freeform 91"/>
            <p:cNvSpPr>
              <a:spLocks noEditPoints="1"/>
            </p:cNvSpPr>
            <p:nvPr/>
          </p:nvSpPr>
          <p:spPr bwMode="auto">
            <a:xfrm>
              <a:off x="2059" y="746"/>
              <a:ext cx="1434" cy="467"/>
            </a:xfrm>
            <a:custGeom>
              <a:avLst/>
              <a:gdLst>
                <a:gd name="T0" fmla="*/ 0 w 10618"/>
                <a:gd name="T1" fmla="*/ 0 h 3485"/>
                <a:gd name="T2" fmla="*/ 0 w 10618"/>
                <a:gd name="T3" fmla="*/ 0 h 3485"/>
                <a:gd name="T4" fmla="*/ 0 w 10618"/>
                <a:gd name="T5" fmla="*/ 0 h 3485"/>
                <a:gd name="T6" fmla="*/ 0 w 10618"/>
                <a:gd name="T7" fmla="*/ 0 h 3485"/>
                <a:gd name="T8" fmla="*/ 0 w 10618"/>
                <a:gd name="T9" fmla="*/ 0 h 3485"/>
                <a:gd name="T10" fmla="*/ 0 w 10618"/>
                <a:gd name="T11" fmla="*/ 0 h 3485"/>
                <a:gd name="T12" fmla="*/ 0 w 10618"/>
                <a:gd name="T13" fmla="*/ 0 h 3485"/>
                <a:gd name="T14" fmla="*/ 0 w 10618"/>
                <a:gd name="T15" fmla="*/ 0 h 3485"/>
                <a:gd name="T16" fmla="*/ 0 w 10618"/>
                <a:gd name="T17" fmla="*/ 0 h 3485"/>
                <a:gd name="T18" fmla="*/ 0 w 10618"/>
                <a:gd name="T19" fmla="*/ 0 h 3485"/>
                <a:gd name="T20" fmla="*/ 0 w 10618"/>
                <a:gd name="T21" fmla="*/ 0 h 3485"/>
                <a:gd name="T22" fmla="*/ 0 w 10618"/>
                <a:gd name="T23" fmla="*/ 0 h 3485"/>
                <a:gd name="T24" fmla="*/ 0 w 10618"/>
                <a:gd name="T25" fmla="*/ 0 h 3485"/>
                <a:gd name="T26" fmla="*/ 0 w 10618"/>
                <a:gd name="T27" fmla="*/ 0 h 3485"/>
                <a:gd name="T28" fmla="*/ 0 w 10618"/>
                <a:gd name="T29" fmla="*/ 0 h 3485"/>
                <a:gd name="T30" fmla="*/ 0 w 10618"/>
                <a:gd name="T31" fmla="*/ 0 h 3485"/>
                <a:gd name="T32" fmla="*/ 0 w 10618"/>
                <a:gd name="T33" fmla="*/ 0 h 3485"/>
                <a:gd name="T34" fmla="*/ 0 w 10618"/>
                <a:gd name="T35" fmla="*/ 0 h 3485"/>
                <a:gd name="T36" fmla="*/ 0 w 10618"/>
                <a:gd name="T37" fmla="*/ 0 h 3485"/>
                <a:gd name="T38" fmla="*/ 0 w 10618"/>
                <a:gd name="T39" fmla="*/ 0 h 3485"/>
                <a:gd name="T40" fmla="*/ 0 w 10618"/>
                <a:gd name="T41" fmla="*/ 0 h 3485"/>
                <a:gd name="T42" fmla="*/ 0 w 10618"/>
                <a:gd name="T43" fmla="*/ 0 h 34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18" h="3485">
                  <a:moveTo>
                    <a:pt x="678" y="2261"/>
                  </a:moveTo>
                  <a:cubicBezTo>
                    <a:pt x="442" y="2270"/>
                    <a:pt x="205" y="2243"/>
                    <a:pt x="0" y="2185"/>
                  </a:cubicBezTo>
                  <a:moveTo>
                    <a:pt x="1277" y="3088"/>
                  </a:moveTo>
                  <a:cubicBezTo>
                    <a:pt x="1182" y="3106"/>
                    <a:pt x="1082" y="3118"/>
                    <a:pt x="980" y="3124"/>
                  </a:cubicBezTo>
                  <a:moveTo>
                    <a:pt x="3835" y="3485"/>
                  </a:moveTo>
                  <a:cubicBezTo>
                    <a:pt x="3764" y="3433"/>
                    <a:pt x="3704" y="3378"/>
                    <a:pt x="3656" y="3320"/>
                  </a:cubicBezTo>
                  <a:moveTo>
                    <a:pt x="7143" y="3074"/>
                  </a:moveTo>
                  <a:cubicBezTo>
                    <a:pt x="7133" y="3135"/>
                    <a:pt x="7109" y="3196"/>
                    <a:pt x="7072" y="3255"/>
                  </a:cubicBezTo>
                  <a:moveTo>
                    <a:pt x="8563" y="1955"/>
                  </a:moveTo>
                  <a:cubicBezTo>
                    <a:pt x="9100" y="2081"/>
                    <a:pt x="9439" y="2344"/>
                    <a:pt x="9434" y="2632"/>
                  </a:cubicBezTo>
                  <a:moveTo>
                    <a:pt x="10618" y="1234"/>
                  </a:moveTo>
                  <a:cubicBezTo>
                    <a:pt x="10530" y="1332"/>
                    <a:pt x="10398" y="1419"/>
                    <a:pt x="10230" y="1488"/>
                  </a:cubicBezTo>
                  <a:moveTo>
                    <a:pt x="9687" y="293"/>
                  </a:moveTo>
                  <a:cubicBezTo>
                    <a:pt x="9702" y="332"/>
                    <a:pt x="9709" y="373"/>
                    <a:pt x="9707" y="413"/>
                  </a:cubicBezTo>
                  <a:moveTo>
                    <a:pt x="7210" y="153"/>
                  </a:moveTo>
                  <a:cubicBezTo>
                    <a:pt x="7261" y="98"/>
                    <a:pt x="7328" y="46"/>
                    <a:pt x="7409" y="0"/>
                  </a:cubicBezTo>
                  <a:moveTo>
                    <a:pt x="5352" y="226"/>
                  </a:moveTo>
                  <a:cubicBezTo>
                    <a:pt x="5373" y="180"/>
                    <a:pt x="5405" y="136"/>
                    <a:pt x="5448" y="94"/>
                  </a:cubicBezTo>
                  <a:moveTo>
                    <a:pt x="3171" y="271"/>
                  </a:moveTo>
                  <a:cubicBezTo>
                    <a:pt x="3298" y="306"/>
                    <a:pt x="3415" y="349"/>
                    <a:pt x="3520" y="399"/>
                  </a:cubicBezTo>
                  <a:moveTo>
                    <a:pt x="527" y="1276"/>
                  </a:moveTo>
                  <a:cubicBezTo>
                    <a:pt x="499" y="1232"/>
                    <a:pt x="479" y="1187"/>
                    <a:pt x="466" y="1141"/>
                  </a:cubicBezTo>
                </a:path>
              </a:pathLst>
            </a:custGeom>
            <a:noFill/>
            <a:ln w="11113" cap="rnd">
              <a:solidFill>
                <a:srgbClr val="98B95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p>
          </p:txBody>
        </p:sp>
      </p:grpSp>
      <p:sp>
        <p:nvSpPr>
          <p:cNvPr id="59" name="Rectangle 93"/>
          <p:cNvSpPr>
            <a:spLocks noChangeArrowheads="1"/>
          </p:cNvSpPr>
          <p:nvPr/>
        </p:nvSpPr>
        <p:spPr bwMode="auto">
          <a:xfrm>
            <a:off x="3656212" y="1247903"/>
            <a:ext cx="144911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lang="en-US" altLang="ja-JP" sz="1050" b="1" dirty="0">
                <a:solidFill>
                  <a:srgbClr val="FF0000"/>
                </a:solidFill>
              </a:rPr>
              <a:t>NAT Traversal Servers</a:t>
            </a:r>
            <a:endParaRPr lang="en-US" altLang="ja-JP" sz="1050" dirty="0">
              <a:solidFill>
                <a:srgbClr val="FF0000"/>
              </a:solidFill>
            </a:endParaRPr>
          </a:p>
        </p:txBody>
      </p:sp>
      <p:grpSp>
        <p:nvGrpSpPr>
          <p:cNvPr id="60" name="Group 96"/>
          <p:cNvGrpSpPr>
            <a:grpSpLocks/>
          </p:cNvGrpSpPr>
          <p:nvPr/>
        </p:nvGrpSpPr>
        <p:grpSpPr bwMode="auto">
          <a:xfrm>
            <a:off x="4046420" y="1580793"/>
            <a:ext cx="741363" cy="685800"/>
            <a:chOff x="2608" y="717"/>
            <a:chExt cx="467" cy="432"/>
          </a:xfrm>
        </p:grpSpPr>
        <p:pic>
          <p:nvPicPr>
            <p:cNvPr id="61" name="Picture 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 y="717"/>
              <a:ext cx="46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9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8" y="717"/>
              <a:ext cx="46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99"/>
          <p:cNvGrpSpPr>
            <a:grpSpLocks/>
          </p:cNvGrpSpPr>
          <p:nvPr/>
        </p:nvGrpSpPr>
        <p:grpSpPr bwMode="auto">
          <a:xfrm>
            <a:off x="5905500" y="4036655"/>
            <a:ext cx="2317750" cy="581025"/>
            <a:chOff x="3648" y="2634"/>
            <a:chExt cx="1460" cy="366"/>
          </a:xfrm>
        </p:grpSpPr>
        <p:pic>
          <p:nvPicPr>
            <p:cNvPr id="64" name="Picture 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 name="Picture 1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6188" y="3817580"/>
            <a:ext cx="14033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113"/>
          <p:cNvSpPr>
            <a:spLocks noChangeArrowheads="1"/>
          </p:cNvSpPr>
          <p:nvPr/>
        </p:nvSpPr>
        <p:spPr bwMode="auto">
          <a:xfrm>
            <a:off x="381000" y="4544655"/>
            <a:ext cx="99706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50" b="1">
                <a:solidFill>
                  <a:srgbClr val="000000"/>
                </a:solidFill>
              </a:rPr>
              <a:t>Mobile Solution</a:t>
            </a:r>
            <a:endParaRPr lang="en-US" altLang="ja-JP" sz="1050"/>
          </a:p>
        </p:txBody>
      </p:sp>
      <p:sp>
        <p:nvSpPr>
          <p:cNvPr id="68" name="Rectangle 115"/>
          <p:cNvSpPr>
            <a:spLocks noChangeArrowheads="1"/>
          </p:cNvSpPr>
          <p:nvPr/>
        </p:nvSpPr>
        <p:spPr bwMode="auto">
          <a:xfrm>
            <a:off x="6759575" y="4636730"/>
            <a:ext cx="38311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50" b="1">
                <a:solidFill>
                  <a:srgbClr val="000000"/>
                </a:solidFill>
              </a:rPr>
              <a:t>HDVC</a:t>
            </a:r>
            <a:endParaRPr lang="en-US" altLang="ja-JP" sz="1050"/>
          </a:p>
        </p:txBody>
      </p:sp>
      <p:sp>
        <p:nvSpPr>
          <p:cNvPr id="69" name="Line 122"/>
          <p:cNvSpPr>
            <a:spLocks noChangeShapeType="1"/>
          </p:cNvSpPr>
          <p:nvPr/>
        </p:nvSpPr>
        <p:spPr bwMode="auto">
          <a:xfrm>
            <a:off x="5461000" y="3160355"/>
            <a:ext cx="1135063" cy="749300"/>
          </a:xfrm>
          <a:prstGeom prst="line">
            <a:avLst/>
          </a:prstGeom>
          <a:noFill/>
          <a:ln w="65088">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sp>
        <p:nvSpPr>
          <p:cNvPr id="70" name="Rectangle 123"/>
          <p:cNvSpPr>
            <a:spLocks noChangeArrowheads="1"/>
          </p:cNvSpPr>
          <p:nvPr/>
        </p:nvSpPr>
        <p:spPr bwMode="auto">
          <a:xfrm>
            <a:off x="5983288" y="2047518"/>
            <a:ext cx="1667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800" b="1" dirty="0">
                <a:solidFill>
                  <a:srgbClr val="0000FF"/>
                </a:solidFill>
              </a:rPr>
              <a:t>SIP</a:t>
            </a:r>
            <a:endParaRPr lang="en-US" altLang="ja-JP" sz="800" b="1" dirty="0"/>
          </a:p>
        </p:txBody>
      </p:sp>
      <p:grpSp>
        <p:nvGrpSpPr>
          <p:cNvPr id="71" name="Group 129"/>
          <p:cNvGrpSpPr>
            <a:grpSpLocks/>
          </p:cNvGrpSpPr>
          <p:nvPr/>
        </p:nvGrpSpPr>
        <p:grpSpPr bwMode="auto">
          <a:xfrm>
            <a:off x="4635500" y="1580793"/>
            <a:ext cx="742950" cy="685800"/>
            <a:chOff x="2920" y="717"/>
            <a:chExt cx="468" cy="432"/>
          </a:xfrm>
        </p:grpSpPr>
        <p:pic>
          <p:nvPicPr>
            <p:cNvPr id="72" name="Picture 1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0" y="717"/>
              <a:ext cx="4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0" y="717"/>
              <a:ext cx="4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135"/>
          <p:cNvGrpSpPr>
            <a:grpSpLocks/>
          </p:cNvGrpSpPr>
          <p:nvPr/>
        </p:nvGrpSpPr>
        <p:grpSpPr bwMode="auto">
          <a:xfrm>
            <a:off x="5526088" y="3207980"/>
            <a:ext cx="661987" cy="490538"/>
            <a:chOff x="3544" y="2074"/>
            <a:chExt cx="417" cy="309"/>
          </a:xfrm>
        </p:grpSpPr>
        <p:pic>
          <p:nvPicPr>
            <p:cNvPr id="75" name="Picture 13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4" y="2074"/>
              <a:ext cx="417"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3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44" y="2074"/>
              <a:ext cx="417"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 name="Rectangle 143"/>
          <p:cNvSpPr>
            <a:spLocks noChangeArrowheads="1"/>
          </p:cNvSpPr>
          <p:nvPr/>
        </p:nvSpPr>
        <p:spPr bwMode="auto">
          <a:xfrm>
            <a:off x="5983288" y="2938105"/>
            <a:ext cx="3302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800" b="1">
                <a:solidFill>
                  <a:srgbClr val="000000"/>
                </a:solidFill>
              </a:rPr>
              <a:t>Router</a:t>
            </a:r>
            <a:endParaRPr lang="en-US" altLang="ja-JP" sz="800" b="1"/>
          </a:p>
        </p:txBody>
      </p:sp>
      <p:sp>
        <p:nvSpPr>
          <p:cNvPr id="78" name="Rectangle 144"/>
          <p:cNvSpPr>
            <a:spLocks noChangeArrowheads="1"/>
          </p:cNvSpPr>
          <p:nvPr/>
        </p:nvSpPr>
        <p:spPr bwMode="auto">
          <a:xfrm>
            <a:off x="1906588" y="3136543"/>
            <a:ext cx="5754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800" b="1">
                <a:solidFill>
                  <a:srgbClr val="000000"/>
                </a:solidFill>
              </a:rPr>
              <a:t>WiFi Router</a:t>
            </a:r>
            <a:endParaRPr lang="en-US" altLang="ja-JP" sz="800" b="1"/>
          </a:p>
        </p:txBody>
      </p:sp>
      <p:grpSp>
        <p:nvGrpSpPr>
          <p:cNvPr id="79" name="Group 148"/>
          <p:cNvGrpSpPr>
            <a:grpSpLocks/>
          </p:cNvGrpSpPr>
          <p:nvPr/>
        </p:nvGrpSpPr>
        <p:grpSpPr bwMode="auto">
          <a:xfrm>
            <a:off x="3458928" y="1601430"/>
            <a:ext cx="741362" cy="685800"/>
            <a:chOff x="2297" y="730"/>
            <a:chExt cx="467" cy="432"/>
          </a:xfrm>
        </p:grpSpPr>
        <p:pic>
          <p:nvPicPr>
            <p:cNvPr id="80" name="Picture 14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7" y="730"/>
              <a:ext cx="46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4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97" y="730"/>
              <a:ext cx="46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 name="Picture 10" descr="KX_VC600_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13425" y="4257318"/>
            <a:ext cx="13287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10" descr="C:\Users\fujita\Desktop\VD100.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9063" y="3993793"/>
            <a:ext cx="252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 name="Group 197"/>
          <p:cNvGrpSpPr>
            <a:grpSpLocks/>
          </p:cNvGrpSpPr>
          <p:nvPr/>
        </p:nvGrpSpPr>
        <p:grpSpPr bwMode="auto">
          <a:xfrm>
            <a:off x="7080250" y="3652480"/>
            <a:ext cx="1023938" cy="784225"/>
            <a:chOff x="864" y="3456"/>
            <a:chExt cx="432" cy="384"/>
          </a:xfrm>
        </p:grpSpPr>
        <p:pic>
          <p:nvPicPr>
            <p:cNvPr id="85" name="Picture 198"/>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3456"/>
              <a:ext cx="432" cy="38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 name="Freeform 199"/>
            <p:cNvSpPr>
              <a:spLocks/>
            </p:cNvSpPr>
            <p:nvPr/>
          </p:nvSpPr>
          <p:spPr bwMode="auto">
            <a:xfrm>
              <a:off x="884" y="3482"/>
              <a:ext cx="390" cy="298"/>
            </a:xfrm>
            <a:custGeom>
              <a:avLst/>
              <a:gdLst>
                <a:gd name="T0" fmla="*/ 0 w 868"/>
                <a:gd name="T1" fmla="*/ 1 h 574"/>
                <a:gd name="T2" fmla="*/ 0 w 868"/>
                <a:gd name="T3" fmla="*/ 1 h 574"/>
                <a:gd name="T4" fmla="*/ 0 w 868"/>
                <a:gd name="T5" fmla="*/ 1 h 574"/>
                <a:gd name="T6" fmla="*/ 0 w 868"/>
                <a:gd name="T7" fmla="*/ 0 h 574"/>
                <a:gd name="T8" fmla="*/ 0 w 868"/>
                <a:gd name="T9" fmla="*/ 1 h 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8" h="574">
                  <a:moveTo>
                    <a:pt x="0" y="50"/>
                  </a:moveTo>
                  <a:lnTo>
                    <a:pt x="2" y="544"/>
                  </a:lnTo>
                  <a:lnTo>
                    <a:pt x="868" y="574"/>
                  </a:lnTo>
                  <a:lnTo>
                    <a:pt x="866" y="0"/>
                  </a:lnTo>
                  <a:lnTo>
                    <a:pt x="0" y="50"/>
                  </a:lnTo>
                  <a:close/>
                </a:path>
              </a:pathLst>
            </a:custGeom>
            <a:gradFill rotWithShape="0">
              <a:gsLst>
                <a:gs pos="0">
                  <a:srgbClr val="808080"/>
                </a:gs>
                <a:gs pos="100000">
                  <a:srgbClr val="3B3B3B"/>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grpSp>
      <p:pic>
        <p:nvPicPr>
          <p:cNvPr id="87" name="Picture 18" descr="E:\Documents and Settings\yuko_narimatsu\デスクトップ\Ver_3.0_PanasonicHD映像コム\0531-制作データ\各種素材\Ｃｒａｕｄ.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86125" y="2569805"/>
            <a:ext cx="225901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60" descr="E:\Documents and Settings\yuko_narimatsu\デスクトップ\Ver_3.0_PanasonicHD映像コム\0531-制作データ\各種素材\Internet_imag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60825" y="2622193"/>
            <a:ext cx="781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2" descr="C:\Users\5165705\AppData\Local\Microsoft\Windows\Temporary Internet Files\Content.IE5\PGBQ64MV\MC900428969[1].wm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76700" y="3935055"/>
            <a:ext cx="5842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Line 117"/>
          <p:cNvSpPr>
            <a:spLocks noChangeShapeType="1"/>
          </p:cNvSpPr>
          <p:nvPr/>
        </p:nvSpPr>
        <p:spPr bwMode="auto">
          <a:xfrm flipH="1">
            <a:off x="2649538" y="3146068"/>
            <a:ext cx="741362" cy="342900"/>
          </a:xfrm>
          <a:prstGeom prst="line">
            <a:avLst/>
          </a:prstGeom>
          <a:noFill/>
          <a:ln w="65088">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grpSp>
        <p:nvGrpSpPr>
          <p:cNvPr id="91" name="Group 138"/>
          <p:cNvGrpSpPr>
            <a:grpSpLocks/>
          </p:cNvGrpSpPr>
          <p:nvPr/>
        </p:nvGrpSpPr>
        <p:grpSpPr bwMode="auto">
          <a:xfrm>
            <a:off x="2319338" y="2996843"/>
            <a:ext cx="665162" cy="712787"/>
            <a:chOff x="1461" y="1971"/>
            <a:chExt cx="419" cy="449"/>
          </a:xfrm>
        </p:grpSpPr>
        <p:pic>
          <p:nvPicPr>
            <p:cNvPr id="92" name="Picture 13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61" y="1971"/>
              <a:ext cx="41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13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61" y="1971"/>
              <a:ext cx="41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 name="Group 141"/>
          <p:cNvGrpSpPr>
            <a:grpSpLocks/>
          </p:cNvGrpSpPr>
          <p:nvPr/>
        </p:nvGrpSpPr>
        <p:grpSpPr bwMode="auto">
          <a:xfrm>
            <a:off x="1816100" y="3322280"/>
            <a:ext cx="681038" cy="555625"/>
            <a:chOff x="1144" y="2231"/>
            <a:chExt cx="429" cy="350"/>
          </a:xfrm>
        </p:grpSpPr>
        <p:pic>
          <p:nvPicPr>
            <p:cNvPr id="95" name="Picture 13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4" y="2231"/>
              <a:ext cx="429"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14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44" y="2231"/>
              <a:ext cx="429"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7" name="Line 117"/>
          <p:cNvSpPr>
            <a:spLocks noChangeShapeType="1"/>
          </p:cNvSpPr>
          <p:nvPr/>
        </p:nvSpPr>
        <p:spPr bwMode="auto">
          <a:xfrm flipH="1" flipV="1">
            <a:off x="2984500" y="2577743"/>
            <a:ext cx="601663" cy="255587"/>
          </a:xfrm>
          <a:prstGeom prst="line">
            <a:avLst/>
          </a:prstGeom>
          <a:noFill/>
          <a:ln w="65088">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grpSp>
        <p:nvGrpSpPr>
          <p:cNvPr id="98" name="Group 138"/>
          <p:cNvGrpSpPr>
            <a:grpSpLocks/>
          </p:cNvGrpSpPr>
          <p:nvPr/>
        </p:nvGrpSpPr>
        <p:grpSpPr bwMode="auto">
          <a:xfrm>
            <a:off x="2466975" y="2053868"/>
            <a:ext cx="665163" cy="712787"/>
            <a:chOff x="1461" y="1971"/>
            <a:chExt cx="419" cy="449"/>
          </a:xfrm>
        </p:grpSpPr>
        <p:pic>
          <p:nvPicPr>
            <p:cNvPr id="99" name="Picture 13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61" y="1971"/>
              <a:ext cx="41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13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61" y="1971"/>
              <a:ext cx="41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 141"/>
          <p:cNvGrpSpPr>
            <a:grpSpLocks/>
          </p:cNvGrpSpPr>
          <p:nvPr/>
        </p:nvGrpSpPr>
        <p:grpSpPr bwMode="auto">
          <a:xfrm rot="2516517">
            <a:off x="1906588" y="2052280"/>
            <a:ext cx="681037" cy="555625"/>
            <a:chOff x="1144" y="2231"/>
            <a:chExt cx="429" cy="350"/>
          </a:xfrm>
        </p:grpSpPr>
        <p:pic>
          <p:nvPicPr>
            <p:cNvPr id="102" name="Picture 13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4" y="2231"/>
              <a:ext cx="429"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4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44" y="2231"/>
              <a:ext cx="429"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 name="Group 99"/>
          <p:cNvGrpSpPr>
            <a:grpSpLocks/>
          </p:cNvGrpSpPr>
          <p:nvPr/>
        </p:nvGrpSpPr>
        <p:grpSpPr bwMode="auto">
          <a:xfrm>
            <a:off x="6308725" y="2149118"/>
            <a:ext cx="2317750" cy="581025"/>
            <a:chOff x="3648" y="2634"/>
            <a:chExt cx="1460" cy="366"/>
          </a:xfrm>
        </p:grpSpPr>
        <p:pic>
          <p:nvPicPr>
            <p:cNvPr id="105" name="Picture 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7" name="Line 122"/>
          <p:cNvSpPr>
            <a:spLocks noChangeShapeType="1"/>
          </p:cNvSpPr>
          <p:nvPr/>
        </p:nvSpPr>
        <p:spPr bwMode="auto">
          <a:xfrm flipV="1">
            <a:off x="5167313" y="2511068"/>
            <a:ext cx="1644650" cy="277812"/>
          </a:xfrm>
          <a:prstGeom prst="line">
            <a:avLst/>
          </a:prstGeom>
          <a:noFill/>
          <a:ln w="65088">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grpSp>
        <p:nvGrpSpPr>
          <p:cNvPr id="108" name="Group 135"/>
          <p:cNvGrpSpPr>
            <a:grpSpLocks/>
          </p:cNvGrpSpPr>
          <p:nvPr/>
        </p:nvGrpSpPr>
        <p:grpSpPr bwMode="auto">
          <a:xfrm>
            <a:off x="5568950" y="2438043"/>
            <a:ext cx="661988" cy="490537"/>
            <a:chOff x="3544" y="2074"/>
            <a:chExt cx="417" cy="309"/>
          </a:xfrm>
        </p:grpSpPr>
        <p:pic>
          <p:nvPicPr>
            <p:cNvPr id="109" name="Picture 13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4" y="2074"/>
              <a:ext cx="417"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3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44" y="2074"/>
              <a:ext cx="417"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1" name="Picture 10" descr="KX_VC600_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6650" y="2369780"/>
            <a:ext cx="13287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 name="Group 197"/>
          <p:cNvGrpSpPr>
            <a:grpSpLocks/>
          </p:cNvGrpSpPr>
          <p:nvPr/>
        </p:nvGrpSpPr>
        <p:grpSpPr bwMode="auto">
          <a:xfrm>
            <a:off x="7483475" y="1917343"/>
            <a:ext cx="1023938" cy="784225"/>
            <a:chOff x="864" y="3456"/>
            <a:chExt cx="432" cy="384"/>
          </a:xfrm>
        </p:grpSpPr>
        <p:pic>
          <p:nvPicPr>
            <p:cNvPr id="113" name="Picture 198"/>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3456"/>
              <a:ext cx="432" cy="38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 name="Freeform 199"/>
            <p:cNvSpPr>
              <a:spLocks/>
            </p:cNvSpPr>
            <p:nvPr/>
          </p:nvSpPr>
          <p:spPr bwMode="auto">
            <a:xfrm>
              <a:off x="884" y="3482"/>
              <a:ext cx="390" cy="298"/>
            </a:xfrm>
            <a:custGeom>
              <a:avLst/>
              <a:gdLst>
                <a:gd name="T0" fmla="*/ 0 w 868"/>
                <a:gd name="T1" fmla="*/ 1 h 574"/>
                <a:gd name="T2" fmla="*/ 0 w 868"/>
                <a:gd name="T3" fmla="*/ 1 h 574"/>
                <a:gd name="T4" fmla="*/ 0 w 868"/>
                <a:gd name="T5" fmla="*/ 1 h 574"/>
                <a:gd name="T6" fmla="*/ 0 w 868"/>
                <a:gd name="T7" fmla="*/ 0 h 574"/>
                <a:gd name="T8" fmla="*/ 0 w 868"/>
                <a:gd name="T9" fmla="*/ 1 h 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8" h="574">
                  <a:moveTo>
                    <a:pt x="0" y="50"/>
                  </a:moveTo>
                  <a:lnTo>
                    <a:pt x="2" y="544"/>
                  </a:lnTo>
                  <a:lnTo>
                    <a:pt x="868" y="574"/>
                  </a:lnTo>
                  <a:lnTo>
                    <a:pt x="866" y="0"/>
                  </a:lnTo>
                  <a:lnTo>
                    <a:pt x="0" y="50"/>
                  </a:lnTo>
                  <a:close/>
                </a:path>
              </a:pathLst>
            </a:custGeom>
            <a:gradFill rotWithShape="0">
              <a:gsLst>
                <a:gs pos="0">
                  <a:srgbClr val="808080"/>
                </a:gs>
                <a:gs pos="100000">
                  <a:srgbClr val="3B3B3B"/>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grpSp>
      <p:sp>
        <p:nvSpPr>
          <p:cNvPr id="115" name="Rectangle 144"/>
          <p:cNvSpPr>
            <a:spLocks noChangeArrowheads="1"/>
          </p:cNvSpPr>
          <p:nvPr/>
        </p:nvSpPr>
        <p:spPr bwMode="auto">
          <a:xfrm>
            <a:off x="2284413" y="1893530"/>
            <a:ext cx="5754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800" b="1">
                <a:solidFill>
                  <a:srgbClr val="000000"/>
                </a:solidFill>
              </a:rPr>
              <a:t>WiFi Router</a:t>
            </a:r>
            <a:endParaRPr lang="en-US" altLang="ja-JP" sz="800" b="1"/>
          </a:p>
        </p:txBody>
      </p:sp>
      <p:sp>
        <p:nvSpPr>
          <p:cNvPr id="116" name="Rectangle 113"/>
          <p:cNvSpPr>
            <a:spLocks noChangeArrowheads="1"/>
          </p:cNvSpPr>
          <p:nvPr/>
        </p:nvSpPr>
        <p:spPr bwMode="auto">
          <a:xfrm>
            <a:off x="228600" y="2639655"/>
            <a:ext cx="99706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50" b="1">
                <a:solidFill>
                  <a:srgbClr val="000000"/>
                </a:solidFill>
              </a:rPr>
              <a:t>Mobile Solution</a:t>
            </a:r>
            <a:endParaRPr lang="en-US" altLang="ja-JP" sz="1050"/>
          </a:p>
        </p:txBody>
      </p:sp>
      <p:sp>
        <p:nvSpPr>
          <p:cNvPr id="117" name="Rectangle 115"/>
          <p:cNvSpPr>
            <a:spLocks noChangeArrowheads="1"/>
          </p:cNvSpPr>
          <p:nvPr/>
        </p:nvSpPr>
        <p:spPr bwMode="auto">
          <a:xfrm>
            <a:off x="7159625" y="2736493"/>
            <a:ext cx="38311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50" b="1" dirty="0">
                <a:solidFill>
                  <a:srgbClr val="000000"/>
                </a:solidFill>
              </a:rPr>
              <a:t>HDVC</a:t>
            </a:r>
            <a:endParaRPr lang="en-US" altLang="ja-JP" sz="1050" dirty="0"/>
          </a:p>
        </p:txBody>
      </p:sp>
      <p:grpSp>
        <p:nvGrpSpPr>
          <p:cNvPr id="118" name="Group 135"/>
          <p:cNvGrpSpPr>
            <a:grpSpLocks/>
          </p:cNvGrpSpPr>
          <p:nvPr/>
        </p:nvGrpSpPr>
        <p:grpSpPr bwMode="auto">
          <a:xfrm>
            <a:off x="4017963" y="3515955"/>
            <a:ext cx="661987" cy="490538"/>
            <a:chOff x="3544" y="2074"/>
            <a:chExt cx="417" cy="309"/>
          </a:xfrm>
        </p:grpSpPr>
        <p:pic>
          <p:nvPicPr>
            <p:cNvPr id="119" name="Picture 13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4" y="2074"/>
              <a:ext cx="417"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3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44" y="2074"/>
              <a:ext cx="417"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 name="フリーフォーム 120"/>
          <p:cNvSpPr/>
          <p:nvPr/>
        </p:nvSpPr>
        <p:spPr bwMode="auto">
          <a:xfrm>
            <a:off x="3132138" y="2616321"/>
            <a:ext cx="1068152" cy="309958"/>
          </a:xfrm>
          <a:custGeom>
            <a:avLst/>
            <a:gdLst>
              <a:gd name="connsiteX0" fmla="*/ 0 w 2253803"/>
              <a:gd name="connsiteY0" fmla="*/ 0 h 1558344"/>
              <a:gd name="connsiteX1" fmla="*/ 1429555 w 2253803"/>
              <a:gd name="connsiteY1" fmla="*/ 502276 h 1558344"/>
              <a:gd name="connsiteX2" fmla="*/ 2086378 w 2253803"/>
              <a:gd name="connsiteY2" fmla="*/ 746975 h 1558344"/>
              <a:gd name="connsiteX3" fmla="*/ 2253803 w 2253803"/>
              <a:gd name="connsiteY3" fmla="*/ 1558344 h 1558344"/>
            </a:gdLst>
            <a:ahLst/>
            <a:cxnLst>
              <a:cxn ang="0">
                <a:pos x="connsiteX0" y="connsiteY0"/>
              </a:cxn>
              <a:cxn ang="0">
                <a:pos x="connsiteX1" y="connsiteY1"/>
              </a:cxn>
              <a:cxn ang="0">
                <a:pos x="connsiteX2" y="connsiteY2"/>
              </a:cxn>
              <a:cxn ang="0">
                <a:pos x="connsiteX3" y="connsiteY3"/>
              </a:cxn>
            </a:cxnLst>
            <a:rect l="l" t="t" r="r" b="b"/>
            <a:pathLst>
              <a:path w="2253803" h="1558344">
                <a:moveTo>
                  <a:pt x="0" y="0"/>
                </a:moveTo>
                <a:lnTo>
                  <a:pt x="1429555" y="502276"/>
                </a:lnTo>
                <a:cubicBezTo>
                  <a:pt x="1777285" y="626772"/>
                  <a:pt x="1949003" y="570964"/>
                  <a:pt x="2086378" y="746975"/>
                </a:cubicBezTo>
                <a:cubicBezTo>
                  <a:pt x="2223753" y="922986"/>
                  <a:pt x="2253803" y="1558344"/>
                  <a:pt x="2253803" y="1558344"/>
                </a:cubicBezTo>
              </a:path>
            </a:pathLst>
          </a:custGeom>
          <a:ln w="25400">
            <a:solidFill>
              <a:srgbClr val="FF0000"/>
            </a:solidFill>
            <a:headEnd type="arrow"/>
            <a:tailEnd type="arrow"/>
          </a:ln>
        </p:spPr>
        <p:style>
          <a:lnRef idx="3">
            <a:schemeClr val="dk1"/>
          </a:lnRef>
          <a:fillRef idx="0">
            <a:schemeClr val="dk1"/>
          </a:fillRef>
          <a:effectRef idx="2">
            <a:schemeClr val="dk1"/>
          </a:effectRef>
          <a:fontRef idx="minor">
            <a:schemeClr val="tx1"/>
          </a:fontRef>
        </p:style>
        <p:txBody>
          <a:bodyPr wrap="square" lIns="90000" tIns="46800" rIns="90000" bIns="46800">
            <a:spAutoFit/>
          </a:bodyPr>
          <a:lstStyle/>
          <a:p>
            <a:pPr>
              <a:defRPr/>
            </a:pPr>
            <a:endParaRPr lang="ja-JP" altLang="en-US" sz="1400">
              <a:latin typeface="HGP創英角ｺﾞｼｯｸUB" pitchFamily="50" charset="-128"/>
              <a:ea typeface="HGP創英角ｺﾞｼｯｸUB" pitchFamily="50" charset="-128"/>
            </a:endParaRPr>
          </a:p>
        </p:txBody>
      </p:sp>
      <p:sp>
        <p:nvSpPr>
          <p:cNvPr id="122" name="フリーフォーム 121"/>
          <p:cNvSpPr/>
          <p:nvPr/>
        </p:nvSpPr>
        <p:spPr bwMode="auto">
          <a:xfrm>
            <a:off x="2943562" y="3207980"/>
            <a:ext cx="1256727" cy="309958"/>
          </a:xfrm>
          <a:custGeom>
            <a:avLst/>
            <a:gdLst>
              <a:gd name="connsiteX0" fmla="*/ 0 w 1751527"/>
              <a:gd name="connsiteY0" fmla="*/ 498763 h 653309"/>
              <a:gd name="connsiteX1" fmla="*/ 953036 w 1751527"/>
              <a:gd name="connsiteY1" fmla="*/ 86639 h 653309"/>
              <a:gd name="connsiteX2" fmla="*/ 1365160 w 1751527"/>
              <a:gd name="connsiteY2" fmla="*/ 9365 h 653309"/>
              <a:gd name="connsiteX3" fmla="*/ 1558343 w 1751527"/>
              <a:gd name="connsiteY3" fmla="*/ 73760 h 653309"/>
              <a:gd name="connsiteX4" fmla="*/ 1751527 w 1751527"/>
              <a:gd name="connsiteY4" fmla="*/ 653309 h 65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527" h="653309">
                <a:moveTo>
                  <a:pt x="0" y="498763"/>
                </a:moveTo>
                <a:cubicBezTo>
                  <a:pt x="362754" y="333484"/>
                  <a:pt x="725509" y="168205"/>
                  <a:pt x="953036" y="86639"/>
                </a:cubicBezTo>
                <a:cubicBezTo>
                  <a:pt x="1180563" y="5073"/>
                  <a:pt x="1264276" y="11511"/>
                  <a:pt x="1365160" y="9365"/>
                </a:cubicBezTo>
                <a:cubicBezTo>
                  <a:pt x="1466044" y="7219"/>
                  <a:pt x="1493949" y="-33564"/>
                  <a:pt x="1558343" y="73760"/>
                </a:cubicBezTo>
                <a:cubicBezTo>
                  <a:pt x="1622737" y="181084"/>
                  <a:pt x="1717183" y="550278"/>
                  <a:pt x="1751527" y="653309"/>
                </a:cubicBezTo>
              </a:path>
            </a:pathLst>
          </a:custGeom>
          <a:ln w="25400">
            <a:solidFill>
              <a:srgbClr val="FF0000"/>
            </a:solidFill>
            <a:headEnd type="arrow"/>
            <a:tailEnd type="arrow"/>
          </a:ln>
        </p:spPr>
        <p:style>
          <a:lnRef idx="3">
            <a:schemeClr val="dk1"/>
          </a:lnRef>
          <a:fillRef idx="0">
            <a:schemeClr val="dk1"/>
          </a:fillRef>
          <a:effectRef idx="2">
            <a:schemeClr val="dk1"/>
          </a:effectRef>
          <a:fontRef idx="minor">
            <a:schemeClr val="tx1"/>
          </a:fontRef>
        </p:style>
        <p:txBody>
          <a:bodyPr wrap="square" lIns="90000" tIns="46800" rIns="90000" bIns="46800">
            <a:spAutoFit/>
          </a:bodyPr>
          <a:lstStyle/>
          <a:p>
            <a:pPr>
              <a:defRPr/>
            </a:pPr>
            <a:endParaRPr lang="ja-JP" altLang="en-US" sz="1400">
              <a:latin typeface="HGP創英角ｺﾞｼｯｸUB" pitchFamily="50" charset="-128"/>
              <a:ea typeface="HGP創英角ｺﾞｼｯｸUB" pitchFamily="50" charset="-128"/>
            </a:endParaRPr>
          </a:p>
        </p:txBody>
      </p:sp>
      <p:sp>
        <p:nvSpPr>
          <p:cNvPr id="123" name="フリーフォーム 122"/>
          <p:cNvSpPr/>
          <p:nvPr/>
        </p:nvSpPr>
        <p:spPr bwMode="auto">
          <a:xfrm flipH="1">
            <a:off x="4579938" y="2653943"/>
            <a:ext cx="2082800" cy="309958"/>
          </a:xfrm>
          <a:custGeom>
            <a:avLst/>
            <a:gdLst>
              <a:gd name="connsiteX0" fmla="*/ 0 w 2253803"/>
              <a:gd name="connsiteY0" fmla="*/ 0 h 1558344"/>
              <a:gd name="connsiteX1" fmla="*/ 1429555 w 2253803"/>
              <a:gd name="connsiteY1" fmla="*/ 502276 h 1558344"/>
              <a:gd name="connsiteX2" fmla="*/ 2086378 w 2253803"/>
              <a:gd name="connsiteY2" fmla="*/ 746975 h 1558344"/>
              <a:gd name="connsiteX3" fmla="*/ 2253803 w 2253803"/>
              <a:gd name="connsiteY3" fmla="*/ 1558344 h 1558344"/>
            </a:gdLst>
            <a:ahLst/>
            <a:cxnLst>
              <a:cxn ang="0">
                <a:pos x="connsiteX0" y="connsiteY0"/>
              </a:cxn>
              <a:cxn ang="0">
                <a:pos x="connsiteX1" y="connsiteY1"/>
              </a:cxn>
              <a:cxn ang="0">
                <a:pos x="connsiteX2" y="connsiteY2"/>
              </a:cxn>
              <a:cxn ang="0">
                <a:pos x="connsiteX3" y="connsiteY3"/>
              </a:cxn>
            </a:cxnLst>
            <a:rect l="l" t="t" r="r" b="b"/>
            <a:pathLst>
              <a:path w="2253803" h="1558344">
                <a:moveTo>
                  <a:pt x="0" y="0"/>
                </a:moveTo>
                <a:lnTo>
                  <a:pt x="1429555" y="502276"/>
                </a:lnTo>
                <a:cubicBezTo>
                  <a:pt x="1777285" y="626772"/>
                  <a:pt x="1949003" y="570964"/>
                  <a:pt x="2086378" y="746975"/>
                </a:cubicBezTo>
                <a:cubicBezTo>
                  <a:pt x="2223753" y="922986"/>
                  <a:pt x="2253803" y="1558344"/>
                  <a:pt x="2253803" y="1558344"/>
                </a:cubicBezTo>
              </a:path>
            </a:pathLst>
          </a:custGeom>
          <a:ln w="25400">
            <a:solidFill>
              <a:srgbClr val="FF0000"/>
            </a:solidFill>
            <a:headEnd type="arrow"/>
            <a:tailEnd type="arrow"/>
          </a:ln>
        </p:spPr>
        <p:style>
          <a:lnRef idx="3">
            <a:schemeClr val="dk1"/>
          </a:lnRef>
          <a:fillRef idx="0">
            <a:schemeClr val="dk1"/>
          </a:fillRef>
          <a:effectRef idx="2">
            <a:schemeClr val="dk1"/>
          </a:effectRef>
          <a:fontRef idx="minor">
            <a:schemeClr val="tx1"/>
          </a:fontRef>
        </p:style>
        <p:txBody>
          <a:bodyPr lIns="90000" tIns="46800" rIns="90000" bIns="46800">
            <a:spAutoFit/>
          </a:bodyPr>
          <a:lstStyle/>
          <a:p>
            <a:pPr>
              <a:defRPr/>
            </a:pPr>
            <a:endParaRPr lang="ja-JP" altLang="en-US" sz="1400">
              <a:latin typeface="HGP創英角ｺﾞｼｯｸUB" pitchFamily="50" charset="-128"/>
              <a:ea typeface="HGP創英角ｺﾞｼｯｸUB" pitchFamily="50" charset="-128"/>
            </a:endParaRPr>
          </a:p>
        </p:txBody>
      </p:sp>
      <p:sp>
        <p:nvSpPr>
          <p:cNvPr id="124" name="フリーフォーム 123"/>
          <p:cNvSpPr/>
          <p:nvPr/>
        </p:nvSpPr>
        <p:spPr bwMode="auto">
          <a:xfrm flipH="1">
            <a:off x="4718050" y="3296880"/>
            <a:ext cx="1708150" cy="309958"/>
          </a:xfrm>
          <a:custGeom>
            <a:avLst/>
            <a:gdLst>
              <a:gd name="connsiteX0" fmla="*/ 0 w 1751527"/>
              <a:gd name="connsiteY0" fmla="*/ 498763 h 653309"/>
              <a:gd name="connsiteX1" fmla="*/ 953036 w 1751527"/>
              <a:gd name="connsiteY1" fmla="*/ 86639 h 653309"/>
              <a:gd name="connsiteX2" fmla="*/ 1365160 w 1751527"/>
              <a:gd name="connsiteY2" fmla="*/ 9365 h 653309"/>
              <a:gd name="connsiteX3" fmla="*/ 1558343 w 1751527"/>
              <a:gd name="connsiteY3" fmla="*/ 73760 h 653309"/>
              <a:gd name="connsiteX4" fmla="*/ 1751527 w 1751527"/>
              <a:gd name="connsiteY4" fmla="*/ 653309 h 653309"/>
              <a:gd name="connsiteX0" fmla="*/ 0 w 1971371"/>
              <a:gd name="connsiteY0" fmla="*/ 765463 h 765463"/>
              <a:gd name="connsiteX1" fmla="*/ 1172880 w 1971371"/>
              <a:gd name="connsiteY1" fmla="*/ 86639 h 765463"/>
              <a:gd name="connsiteX2" fmla="*/ 1585004 w 1971371"/>
              <a:gd name="connsiteY2" fmla="*/ 9365 h 765463"/>
              <a:gd name="connsiteX3" fmla="*/ 1778187 w 1971371"/>
              <a:gd name="connsiteY3" fmla="*/ 73760 h 765463"/>
              <a:gd name="connsiteX4" fmla="*/ 1971371 w 1971371"/>
              <a:gd name="connsiteY4" fmla="*/ 653309 h 765463"/>
              <a:gd name="connsiteX0" fmla="*/ 0 w 1971371"/>
              <a:gd name="connsiteY0" fmla="*/ 765463 h 765463"/>
              <a:gd name="connsiteX1" fmla="*/ 1172880 w 1971371"/>
              <a:gd name="connsiteY1" fmla="*/ 86639 h 765463"/>
              <a:gd name="connsiteX2" fmla="*/ 1585004 w 1971371"/>
              <a:gd name="connsiteY2" fmla="*/ 9365 h 765463"/>
              <a:gd name="connsiteX3" fmla="*/ 1778187 w 1971371"/>
              <a:gd name="connsiteY3" fmla="*/ 73760 h 765463"/>
              <a:gd name="connsiteX4" fmla="*/ 1971371 w 1971371"/>
              <a:gd name="connsiteY4" fmla="*/ 653309 h 76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371" h="765463">
                <a:moveTo>
                  <a:pt x="0" y="765463"/>
                </a:moveTo>
                <a:cubicBezTo>
                  <a:pt x="348098" y="562084"/>
                  <a:pt x="908713" y="212655"/>
                  <a:pt x="1172880" y="86639"/>
                </a:cubicBezTo>
                <a:cubicBezTo>
                  <a:pt x="1437047" y="-39377"/>
                  <a:pt x="1484120" y="11511"/>
                  <a:pt x="1585004" y="9365"/>
                </a:cubicBezTo>
                <a:cubicBezTo>
                  <a:pt x="1685888" y="7219"/>
                  <a:pt x="1713793" y="-33564"/>
                  <a:pt x="1778187" y="73760"/>
                </a:cubicBezTo>
                <a:cubicBezTo>
                  <a:pt x="1842581" y="181084"/>
                  <a:pt x="1937027" y="550278"/>
                  <a:pt x="1971371" y="653309"/>
                </a:cubicBezTo>
              </a:path>
            </a:pathLst>
          </a:custGeom>
          <a:ln w="25400">
            <a:solidFill>
              <a:srgbClr val="FF0000"/>
            </a:solidFill>
            <a:headEnd type="arrow"/>
            <a:tailEnd type="arrow"/>
          </a:ln>
        </p:spPr>
        <p:style>
          <a:lnRef idx="3">
            <a:schemeClr val="dk1"/>
          </a:lnRef>
          <a:fillRef idx="0">
            <a:schemeClr val="dk1"/>
          </a:fillRef>
          <a:effectRef idx="2">
            <a:schemeClr val="dk1"/>
          </a:effectRef>
          <a:fontRef idx="minor">
            <a:schemeClr val="tx1"/>
          </a:fontRef>
        </p:style>
        <p:txBody>
          <a:bodyPr lIns="90000" tIns="46800" rIns="90000" bIns="46800">
            <a:spAutoFit/>
          </a:bodyPr>
          <a:lstStyle/>
          <a:p>
            <a:pPr>
              <a:defRPr/>
            </a:pPr>
            <a:endParaRPr lang="ja-JP" altLang="en-US" sz="1400">
              <a:latin typeface="HGP創英角ｺﾞｼｯｸUB" pitchFamily="50" charset="-128"/>
              <a:ea typeface="HGP創英角ｺﾞｼｯｸUB" pitchFamily="50" charset="-128"/>
            </a:endParaRPr>
          </a:p>
        </p:txBody>
      </p:sp>
      <p:sp>
        <p:nvSpPr>
          <p:cNvPr id="125" name="Rectangle 115"/>
          <p:cNvSpPr>
            <a:spLocks noChangeArrowheads="1"/>
          </p:cNvSpPr>
          <p:nvPr/>
        </p:nvSpPr>
        <p:spPr bwMode="auto">
          <a:xfrm>
            <a:off x="4608513" y="4608155"/>
            <a:ext cx="70371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50" b="1">
                <a:solidFill>
                  <a:srgbClr val="000000"/>
                </a:solidFill>
              </a:rPr>
              <a:t>MPCS V2.0</a:t>
            </a:r>
            <a:endParaRPr lang="en-US" altLang="ja-JP" sz="1050"/>
          </a:p>
        </p:txBody>
      </p:sp>
      <p:grpSp>
        <p:nvGrpSpPr>
          <p:cNvPr id="126" name="Group 120"/>
          <p:cNvGrpSpPr>
            <a:grpSpLocks/>
          </p:cNvGrpSpPr>
          <p:nvPr/>
        </p:nvGrpSpPr>
        <p:grpSpPr bwMode="auto">
          <a:xfrm>
            <a:off x="3017838" y="5227280"/>
            <a:ext cx="2809875" cy="903288"/>
            <a:chOff x="1877" y="1600"/>
            <a:chExt cx="1770" cy="569"/>
          </a:xfrm>
        </p:grpSpPr>
        <p:sp>
          <p:nvSpPr>
            <p:cNvPr id="127" name="Oval 118"/>
            <p:cNvSpPr>
              <a:spLocks noChangeArrowheads="1"/>
            </p:cNvSpPr>
            <p:nvPr/>
          </p:nvSpPr>
          <p:spPr bwMode="auto">
            <a:xfrm>
              <a:off x="1877" y="1600"/>
              <a:ext cx="1770" cy="569"/>
            </a:xfrm>
            <a:prstGeom prst="ellipse">
              <a:avLst/>
            </a:prstGeom>
            <a:solidFill>
              <a:srgbClr val="EDFFB9"/>
            </a:solidFill>
            <a:ln w="0">
              <a:solidFill>
                <a:srgbClr val="000000"/>
              </a:solidFill>
              <a:round/>
              <a:headEnd/>
              <a:tailEnd/>
            </a:ln>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28" name="Oval 119"/>
            <p:cNvSpPr>
              <a:spLocks noChangeArrowheads="1"/>
            </p:cNvSpPr>
            <p:nvPr/>
          </p:nvSpPr>
          <p:spPr bwMode="auto">
            <a:xfrm>
              <a:off x="1877" y="1600"/>
              <a:ext cx="1770" cy="569"/>
            </a:xfrm>
            <a:prstGeom prst="ellipse">
              <a:avLst/>
            </a:prstGeom>
            <a:noFill/>
            <a:ln w="65088" cap="rnd">
              <a:solidFill>
                <a:srgbClr val="99CC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grpSp>
      <p:sp>
        <p:nvSpPr>
          <p:cNvPr id="129" name="Rectangle 121"/>
          <p:cNvSpPr>
            <a:spLocks noChangeArrowheads="1"/>
          </p:cNvSpPr>
          <p:nvPr/>
        </p:nvSpPr>
        <p:spPr bwMode="auto">
          <a:xfrm>
            <a:off x="3477220" y="5325705"/>
            <a:ext cx="18466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en-US" altLang="ja-JP" sz="1600" b="1" i="1" dirty="0">
                <a:solidFill>
                  <a:srgbClr val="000000"/>
                </a:solidFill>
                <a:effectLst>
                  <a:outerShdw blurRad="38100" dist="38100" dir="2700000" algn="tl">
                    <a:srgbClr val="C0C0C0"/>
                  </a:outerShdw>
                </a:effectLst>
                <a:ea typeface="ＭＳ Ｐゴシック" pitchFamily="50" charset="-128"/>
              </a:rPr>
              <a:t>LAN</a:t>
            </a:r>
          </a:p>
          <a:p>
            <a:pPr algn="ctr">
              <a:defRPr/>
            </a:pPr>
            <a:r>
              <a:rPr lang="en-US" altLang="ja-JP" sz="1600" b="1" i="1" dirty="0">
                <a:solidFill>
                  <a:srgbClr val="000000"/>
                </a:solidFill>
                <a:effectLst>
                  <a:outerShdw blurRad="38100" dist="38100" dir="2700000" algn="tl">
                    <a:srgbClr val="C0C0C0"/>
                  </a:outerShdw>
                </a:effectLst>
                <a:ea typeface="ＭＳ Ｐゴシック" pitchFamily="50" charset="-128"/>
              </a:rPr>
              <a:t>Corporate Network</a:t>
            </a:r>
            <a:endParaRPr lang="en-US" altLang="ja-JP" sz="1600" b="1" i="1" dirty="0">
              <a:effectLst>
                <a:outerShdw blurRad="38100" dist="38100" dir="2700000" algn="tl">
                  <a:srgbClr val="C0C0C0"/>
                </a:outerShdw>
              </a:effectLst>
              <a:ea typeface="ＭＳ Ｐゴシック" pitchFamily="50" charset="-128"/>
            </a:endParaRPr>
          </a:p>
        </p:txBody>
      </p:sp>
      <p:sp>
        <p:nvSpPr>
          <p:cNvPr id="130" name="Rectangle 143"/>
          <p:cNvSpPr>
            <a:spLocks noChangeArrowheads="1"/>
          </p:cNvSpPr>
          <p:nvPr/>
        </p:nvSpPr>
        <p:spPr bwMode="auto">
          <a:xfrm>
            <a:off x="5281613" y="3611205"/>
            <a:ext cx="3302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800" b="1">
                <a:solidFill>
                  <a:srgbClr val="000000"/>
                </a:solidFill>
              </a:rPr>
              <a:t>Router</a:t>
            </a:r>
            <a:endParaRPr lang="en-US" altLang="ja-JP" sz="800" b="1"/>
          </a:p>
        </p:txBody>
      </p:sp>
      <p:sp>
        <p:nvSpPr>
          <p:cNvPr id="131" name="Rectangle 113"/>
          <p:cNvSpPr>
            <a:spLocks noChangeArrowheads="1"/>
          </p:cNvSpPr>
          <p:nvPr/>
        </p:nvSpPr>
        <p:spPr bwMode="auto">
          <a:xfrm>
            <a:off x="304800" y="6221055"/>
            <a:ext cx="99706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50" b="1">
                <a:solidFill>
                  <a:srgbClr val="000000"/>
                </a:solidFill>
              </a:rPr>
              <a:t>Mobile Solution</a:t>
            </a:r>
            <a:endParaRPr lang="en-US" altLang="ja-JP" sz="1050"/>
          </a:p>
        </p:txBody>
      </p:sp>
      <p:sp>
        <p:nvSpPr>
          <p:cNvPr id="132" name="Rectangle 144"/>
          <p:cNvSpPr>
            <a:spLocks noChangeArrowheads="1"/>
          </p:cNvSpPr>
          <p:nvPr/>
        </p:nvSpPr>
        <p:spPr bwMode="auto">
          <a:xfrm>
            <a:off x="2232025" y="5209818"/>
            <a:ext cx="5754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800" b="1">
                <a:solidFill>
                  <a:srgbClr val="000000"/>
                </a:solidFill>
              </a:rPr>
              <a:t>WiFi Router</a:t>
            </a:r>
            <a:endParaRPr lang="en-US" altLang="ja-JP" sz="800" b="1"/>
          </a:p>
        </p:txBody>
      </p:sp>
      <p:sp>
        <p:nvSpPr>
          <p:cNvPr id="133" name="Line 117"/>
          <p:cNvSpPr>
            <a:spLocks noChangeShapeType="1"/>
          </p:cNvSpPr>
          <p:nvPr/>
        </p:nvSpPr>
        <p:spPr bwMode="auto">
          <a:xfrm flipH="1">
            <a:off x="2547938" y="5695593"/>
            <a:ext cx="528637" cy="98425"/>
          </a:xfrm>
          <a:prstGeom prst="line">
            <a:avLst/>
          </a:prstGeom>
          <a:noFill/>
          <a:ln w="65088">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grpSp>
        <p:nvGrpSpPr>
          <p:cNvPr id="134" name="Group 138"/>
          <p:cNvGrpSpPr>
            <a:grpSpLocks/>
          </p:cNvGrpSpPr>
          <p:nvPr/>
        </p:nvGrpSpPr>
        <p:grpSpPr bwMode="auto">
          <a:xfrm>
            <a:off x="2227263" y="5390793"/>
            <a:ext cx="665162" cy="712787"/>
            <a:chOff x="1461" y="1971"/>
            <a:chExt cx="419" cy="449"/>
          </a:xfrm>
        </p:grpSpPr>
        <p:pic>
          <p:nvPicPr>
            <p:cNvPr id="135" name="Picture 13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61" y="1971"/>
              <a:ext cx="41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13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61" y="1971"/>
              <a:ext cx="41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7" name="Group 141"/>
          <p:cNvGrpSpPr>
            <a:grpSpLocks/>
          </p:cNvGrpSpPr>
          <p:nvPr/>
        </p:nvGrpSpPr>
        <p:grpSpPr bwMode="auto">
          <a:xfrm rot="1566915">
            <a:off x="1819275" y="5516205"/>
            <a:ext cx="681038" cy="555625"/>
            <a:chOff x="1144" y="2231"/>
            <a:chExt cx="429" cy="350"/>
          </a:xfrm>
        </p:grpSpPr>
        <p:pic>
          <p:nvPicPr>
            <p:cNvPr id="138" name="Picture 13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4" y="2231"/>
              <a:ext cx="429"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4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44" y="2231"/>
              <a:ext cx="429"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0" name="Group 168"/>
          <p:cNvGrpSpPr>
            <a:grpSpLocks/>
          </p:cNvGrpSpPr>
          <p:nvPr/>
        </p:nvGrpSpPr>
        <p:grpSpPr bwMode="auto">
          <a:xfrm>
            <a:off x="971550" y="5459055"/>
            <a:ext cx="1009650" cy="682625"/>
            <a:chOff x="4099" y="714"/>
            <a:chExt cx="1557" cy="1051"/>
          </a:xfrm>
        </p:grpSpPr>
        <p:pic>
          <p:nvPicPr>
            <p:cNvPr id="141" name="Picture 169" descr="Biz"/>
            <p:cNvPicPr>
              <a:picLocks noChangeAspect="1" noChangeArrowheads="1"/>
            </p:cNvPicPr>
            <p:nvPr/>
          </p:nvPicPr>
          <p:blipFill>
            <a:blip r:embed="rId24">
              <a:extLst>
                <a:ext uri="{28A0092B-C50C-407E-A947-70E740481C1C}">
                  <a14:useLocalDpi xmlns:a14="http://schemas.microsoft.com/office/drawing/2010/main" val="0"/>
                </a:ext>
              </a:extLst>
            </a:blip>
            <a:srcRect l="11429" t="9357" r="13766" b="12671"/>
            <a:stretch>
              <a:fillRect/>
            </a:stretch>
          </p:blipFill>
          <p:spPr bwMode="auto">
            <a:xfrm>
              <a:off x="4099" y="714"/>
              <a:ext cx="1557" cy="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70"/>
            <p:cNvSpPr>
              <a:spLocks noChangeArrowheads="1"/>
            </p:cNvSpPr>
            <p:nvPr/>
          </p:nvSpPr>
          <p:spPr bwMode="auto">
            <a:xfrm>
              <a:off x="4225" y="848"/>
              <a:ext cx="1299" cy="77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43" name="Rectangle 171"/>
            <p:cNvSpPr>
              <a:spLocks noChangeArrowheads="1"/>
            </p:cNvSpPr>
            <p:nvPr/>
          </p:nvSpPr>
          <p:spPr bwMode="auto">
            <a:xfrm>
              <a:off x="4222" y="1031"/>
              <a:ext cx="280" cy="406"/>
            </a:xfrm>
            <a:prstGeom prst="rect">
              <a:avLst/>
            </a:prstGeom>
            <a:noFill/>
            <a:ln>
              <a:noFill/>
            </a:ln>
            <a:effectLst/>
            <a:extLst>
              <a:ext uri="{909E8E84-426E-40DD-AFC4-6F175D3DCCD1}">
                <a14:hiddenFill xmlns:a14="http://schemas.microsoft.com/office/drawing/2010/main">
                  <a:solidFill>
                    <a:srgbClr val="F3F3FB"/>
                  </a:solidFill>
                </a14:hiddenFill>
              </a:ext>
              <a:ext uri="{91240B29-F687-4F45-9708-019B960494DF}">
                <a14:hiddenLine xmlns:a14="http://schemas.microsoft.com/office/drawing/2010/main" w="57150" algn="ctr">
                  <a:solidFill>
                    <a:srgbClr val="FF99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44" name="Rectangle 172"/>
            <p:cNvSpPr>
              <a:spLocks noChangeArrowheads="1"/>
            </p:cNvSpPr>
            <p:nvPr/>
          </p:nvSpPr>
          <p:spPr bwMode="auto">
            <a:xfrm>
              <a:off x="4220" y="1035"/>
              <a:ext cx="1307" cy="406"/>
            </a:xfrm>
            <a:prstGeom prst="rect">
              <a:avLst/>
            </a:prstGeom>
            <a:noFill/>
            <a:ln w="12700" algn="ctr">
              <a:solidFill>
                <a:schemeClr val="bg2">
                  <a:alpha val="70195"/>
                </a:schemeClr>
              </a:solidFill>
              <a:miter lim="800000"/>
              <a:headEnd/>
              <a:tailEnd/>
            </a:ln>
            <a:effectLst/>
            <a:extLst>
              <a:ext uri="{909E8E84-426E-40DD-AFC4-6F175D3DCCD1}">
                <a14:hiddenFill xmlns:a14="http://schemas.microsoft.com/office/drawing/2010/main">
                  <a:solidFill>
                    <a:srgbClr val="F3F3FB"/>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pic>
          <p:nvPicPr>
            <p:cNvPr id="145" name="Picture 36"/>
            <p:cNvPicPr>
              <a:picLocks noChangeAspect="1" noChangeArrowheads="1"/>
            </p:cNvPicPr>
            <p:nvPr/>
          </p:nvPicPr>
          <p:blipFill>
            <a:blip r:embed="rId25">
              <a:extLst>
                <a:ext uri="{28A0092B-C50C-407E-A947-70E740481C1C}">
                  <a14:useLocalDpi xmlns:a14="http://schemas.microsoft.com/office/drawing/2010/main" val="0"/>
                </a:ext>
              </a:extLst>
            </a:blip>
            <a:srcRect l="2673" t="7408" r="7695" b="19682"/>
            <a:stretch>
              <a:fillRect/>
            </a:stretch>
          </p:blipFill>
          <p:spPr bwMode="auto">
            <a:xfrm>
              <a:off x="4221" y="845"/>
              <a:ext cx="1307"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図 18" descr="lady_paper_light.png"/>
            <p:cNvPicPr>
              <a:picLocks noChangeAspect="1"/>
            </p:cNvPicPr>
            <p:nvPr/>
          </p:nvPicPr>
          <p:blipFill>
            <a:blip r:embed="rId26">
              <a:extLst>
                <a:ext uri="{28A0092B-C50C-407E-A947-70E740481C1C}">
                  <a14:useLocalDpi xmlns:a14="http://schemas.microsoft.com/office/drawing/2010/main" val="0"/>
                </a:ext>
              </a:extLst>
            </a:blip>
            <a:srcRect l="5197" t="16365" r="13570" b="14417"/>
            <a:stretch>
              <a:fillRect/>
            </a:stretch>
          </p:blipFill>
          <p:spPr bwMode="auto">
            <a:xfrm>
              <a:off x="5216" y="860"/>
              <a:ext cx="298" cy="199"/>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7" name="Rectangle 175"/>
            <p:cNvSpPr>
              <a:spLocks noChangeArrowheads="1"/>
            </p:cNvSpPr>
            <p:nvPr/>
          </p:nvSpPr>
          <p:spPr bwMode="auto">
            <a:xfrm>
              <a:off x="4219" y="1531"/>
              <a:ext cx="264"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48" name="Rectangle 176"/>
            <p:cNvSpPr>
              <a:spLocks noChangeArrowheads="1"/>
            </p:cNvSpPr>
            <p:nvPr/>
          </p:nvSpPr>
          <p:spPr bwMode="auto">
            <a:xfrm>
              <a:off x="4480"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49" name="Rectangle 177"/>
            <p:cNvSpPr>
              <a:spLocks noChangeArrowheads="1"/>
            </p:cNvSpPr>
            <p:nvPr/>
          </p:nvSpPr>
          <p:spPr bwMode="auto">
            <a:xfrm>
              <a:off x="4741"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50" name="Rectangle 178"/>
            <p:cNvSpPr>
              <a:spLocks noChangeArrowheads="1"/>
            </p:cNvSpPr>
            <p:nvPr/>
          </p:nvSpPr>
          <p:spPr bwMode="auto">
            <a:xfrm>
              <a:off x="5002"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51" name="Rectangle 179"/>
            <p:cNvSpPr>
              <a:spLocks noChangeArrowheads="1"/>
            </p:cNvSpPr>
            <p:nvPr/>
          </p:nvSpPr>
          <p:spPr bwMode="auto">
            <a:xfrm>
              <a:off x="5263"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pic>
          <p:nvPicPr>
            <p:cNvPr id="152" name="Picture 180"/>
            <p:cNvPicPr>
              <a:picLocks noChangeAspect="1" noChangeArrowheads="1"/>
            </p:cNvPicPr>
            <p:nvPr/>
          </p:nvPicPr>
          <p:blipFill>
            <a:blip r:embed="rId27" cstate="print">
              <a:clrChange>
                <a:clrFrom>
                  <a:srgbClr val="434343"/>
                </a:clrFrom>
                <a:clrTo>
                  <a:srgbClr val="434343">
                    <a:alpha val="0"/>
                  </a:srgbClr>
                </a:clrTo>
              </a:clrChange>
              <a:extLst>
                <a:ext uri="{28A0092B-C50C-407E-A947-70E740481C1C}">
                  <a14:useLocalDpi xmlns:a14="http://schemas.microsoft.com/office/drawing/2010/main" val="0"/>
                </a:ext>
              </a:extLst>
            </a:blip>
            <a:srcRect/>
            <a:stretch>
              <a:fillRect/>
            </a:stretch>
          </p:blipFill>
          <p:spPr bwMode="auto">
            <a:xfrm>
              <a:off x="4567" y="1535"/>
              <a:ext cx="10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 name="Group 181"/>
            <p:cNvGrpSpPr>
              <a:grpSpLocks/>
            </p:cNvGrpSpPr>
            <p:nvPr/>
          </p:nvGrpSpPr>
          <p:grpSpPr bwMode="auto">
            <a:xfrm>
              <a:off x="5083" y="1551"/>
              <a:ext cx="100" cy="60"/>
              <a:chOff x="3600" y="2544"/>
              <a:chExt cx="240" cy="144"/>
            </a:xfrm>
          </p:grpSpPr>
          <p:sp>
            <p:nvSpPr>
              <p:cNvPr id="163" name="Rectangle 182"/>
              <p:cNvSpPr>
                <a:spLocks noChangeArrowheads="1"/>
              </p:cNvSpPr>
              <p:nvPr/>
            </p:nvSpPr>
            <p:spPr bwMode="auto">
              <a:xfrm>
                <a:off x="3600" y="2544"/>
                <a:ext cx="240" cy="144"/>
              </a:xfrm>
              <a:prstGeom prst="rect">
                <a:avLst/>
              </a:prstGeom>
              <a:noFill/>
              <a:ln w="12700">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64" name="Rectangle 183"/>
              <p:cNvSpPr>
                <a:spLocks noChangeArrowheads="1"/>
              </p:cNvSpPr>
              <p:nvPr/>
            </p:nvSpPr>
            <p:spPr bwMode="auto">
              <a:xfrm>
                <a:off x="3744" y="2544"/>
                <a:ext cx="96" cy="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grpSp>
        <p:pic>
          <p:nvPicPr>
            <p:cNvPr id="154" name="Picture 184" descr="359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353" y="1547"/>
              <a:ext cx="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5" name="Group 185"/>
            <p:cNvGrpSpPr>
              <a:grpSpLocks/>
            </p:cNvGrpSpPr>
            <p:nvPr/>
          </p:nvGrpSpPr>
          <p:grpSpPr bwMode="auto">
            <a:xfrm>
              <a:off x="4222" y="1532"/>
              <a:ext cx="256" cy="114"/>
              <a:chOff x="1755" y="3686"/>
              <a:chExt cx="610" cy="272"/>
            </a:xfrm>
          </p:grpSpPr>
          <p:sp>
            <p:nvSpPr>
              <p:cNvPr id="161" name="Rectangle 186"/>
              <p:cNvSpPr>
                <a:spLocks noChangeArrowheads="1"/>
              </p:cNvSpPr>
              <p:nvPr/>
            </p:nvSpPr>
            <p:spPr bwMode="auto">
              <a:xfrm>
                <a:off x="1755" y="3688"/>
                <a:ext cx="610" cy="232"/>
              </a:xfrm>
              <a:prstGeom prst="rect">
                <a:avLst/>
              </a:prstGeom>
              <a:gradFill rotWithShape="1">
                <a:gsLst>
                  <a:gs pos="0">
                    <a:srgbClr val="FF0000"/>
                  </a:gs>
                  <a:gs pos="100000">
                    <a:srgbClr val="FF5656"/>
                  </a:gs>
                </a:gsLst>
                <a:lin ang="5400000" scaled="1"/>
              </a:gradFill>
              <a:ln w="9525">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pic>
            <p:nvPicPr>
              <p:cNvPr id="162" name="Picture 187" descr="291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8137182">
                <a:off x="1917" y="3686"/>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6" name="Group 188"/>
            <p:cNvGrpSpPr>
              <a:grpSpLocks/>
            </p:cNvGrpSpPr>
            <p:nvPr/>
          </p:nvGrpSpPr>
          <p:grpSpPr bwMode="auto">
            <a:xfrm>
              <a:off x="4828" y="1542"/>
              <a:ext cx="121" cy="79"/>
              <a:chOff x="3195" y="3795"/>
              <a:chExt cx="291" cy="189"/>
            </a:xfrm>
          </p:grpSpPr>
          <p:pic>
            <p:nvPicPr>
              <p:cNvPr id="158" name="Picture 18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243" y="3795"/>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190"/>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195" y="3865"/>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 name="Freeform 191"/>
              <p:cNvSpPr>
                <a:spLocks/>
              </p:cNvSpPr>
              <p:nvPr/>
            </p:nvSpPr>
            <p:spPr bwMode="auto">
              <a:xfrm rot="-2517030">
                <a:off x="3340" y="3920"/>
                <a:ext cx="146" cy="51"/>
              </a:xfrm>
              <a:custGeom>
                <a:avLst/>
                <a:gdLst>
                  <a:gd name="T0" fmla="*/ 0 w 592"/>
                  <a:gd name="T1" fmla="*/ 0 h 276"/>
                  <a:gd name="T2" fmla="*/ 0 w 592"/>
                  <a:gd name="T3" fmla="*/ 0 h 276"/>
                  <a:gd name="T4" fmla="*/ 0 w 592"/>
                  <a:gd name="T5" fmla="*/ 0 h 276"/>
                  <a:gd name="T6" fmla="*/ 0 w 592"/>
                  <a:gd name="T7" fmla="*/ 0 h 276"/>
                  <a:gd name="T8" fmla="*/ 0 w 592"/>
                  <a:gd name="T9" fmla="*/ 0 h 276"/>
                  <a:gd name="T10" fmla="*/ 0 w 592"/>
                  <a:gd name="T11" fmla="*/ 0 h 276"/>
                  <a:gd name="T12" fmla="*/ 0 w 592"/>
                  <a:gd name="T13" fmla="*/ 0 h 276"/>
                  <a:gd name="T14" fmla="*/ 0 w 592"/>
                  <a:gd name="T15" fmla="*/ 0 h 276"/>
                  <a:gd name="T16" fmla="*/ 0 w 592"/>
                  <a:gd name="T17" fmla="*/ 0 h 276"/>
                  <a:gd name="T18" fmla="*/ 0 w 592"/>
                  <a:gd name="T19" fmla="*/ 0 h 276"/>
                  <a:gd name="T20" fmla="*/ 0 w 592"/>
                  <a:gd name="T21" fmla="*/ 0 h 276"/>
                  <a:gd name="T22" fmla="*/ 0 w 592"/>
                  <a:gd name="T23" fmla="*/ 0 h 276"/>
                  <a:gd name="T24" fmla="*/ 0 w 592"/>
                  <a:gd name="T25" fmla="*/ 0 h 276"/>
                  <a:gd name="T26" fmla="*/ 0 w 592"/>
                  <a:gd name="T27" fmla="*/ 0 h 276"/>
                  <a:gd name="T28" fmla="*/ 0 w 592"/>
                  <a:gd name="T29" fmla="*/ 0 h 276"/>
                  <a:gd name="T30" fmla="*/ 0 w 592"/>
                  <a:gd name="T31" fmla="*/ 0 h 276"/>
                  <a:gd name="T32" fmla="*/ 0 w 592"/>
                  <a:gd name="T33" fmla="*/ 0 h 276"/>
                  <a:gd name="T34" fmla="*/ 0 w 592"/>
                  <a:gd name="T35" fmla="*/ 0 h 276"/>
                  <a:gd name="T36" fmla="*/ 0 w 592"/>
                  <a:gd name="T37" fmla="*/ 0 h 276"/>
                  <a:gd name="T38" fmla="*/ 0 w 592"/>
                  <a:gd name="T39" fmla="*/ 0 h 276"/>
                  <a:gd name="T40" fmla="*/ 0 w 592"/>
                  <a:gd name="T41" fmla="*/ 0 h 276"/>
                  <a:gd name="T42" fmla="*/ 0 w 592"/>
                  <a:gd name="T43" fmla="*/ 0 h 276"/>
                  <a:gd name="T44" fmla="*/ 0 w 592"/>
                  <a:gd name="T45" fmla="*/ 0 h 276"/>
                  <a:gd name="T46" fmla="*/ 0 w 592"/>
                  <a:gd name="T47" fmla="*/ 0 h 276"/>
                  <a:gd name="T48" fmla="*/ 0 w 592"/>
                  <a:gd name="T49" fmla="*/ 0 h 276"/>
                  <a:gd name="T50" fmla="*/ 0 w 592"/>
                  <a:gd name="T51" fmla="*/ 0 h 276"/>
                  <a:gd name="T52" fmla="*/ 0 w 592"/>
                  <a:gd name="T53" fmla="*/ 0 h 276"/>
                  <a:gd name="T54" fmla="*/ 0 w 592"/>
                  <a:gd name="T55" fmla="*/ 0 h 276"/>
                  <a:gd name="T56" fmla="*/ 0 w 592"/>
                  <a:gd name="T57" fmla="*/ 0 h 276"/>
                  <a:gd name="T58" fmla="*/ 0 w 592"/>
                  <a:gd name="T59" fmla="*/ 0 h 276"/>
                  <a:gd name="T60" fmla="*/ 0 w 592"/>
                  <a:gd name="T61" fmla="*/ 0 h 276"/>
                  <a:gd name="T62" fmla="*/ 0 w 592"/>
                  <a:gd name="T63" fmla="*/ 0 h 276"/>
                  <a:gd name="T64" fmla="*/ 0 w 592"/>
                  <a:gd name="T65" fmla="*/ 0 h 276"/>
                  <a:gd name="T66" fmla="*/ 0 w 592"/>
                  <a:gd name="T67" fmla="*/ 0 h 276"/>
                  <a:gd name="T68" fmla="*/ 0 w 592"/>
                  <a:gd name="T69" fmla="*/ 0 h 276"/>
                  <a:gd name="T70" fmla="*/ 0 w 592"/>
                  <a:gd name="T71" fmla="*/ 0 h 276"/>
                  <a:gd name="T72" fmla="*/ 0 w 592"/>
                  <a:gd name="T73" fmla="*/ 0 h 276"/>
                  <a:gd name="T74" fmla="*/ 0 w 592"/>
                  <a:gd name="T75" fmla="*/ 0 h 276"/>
                  <a:gd name="T76" fmla="*/ 0 w 592"/>
                  <a:gd name="T77" fmla="*/ 0 h 276"/>
                  <a:gd name="T78" fmla="*/ 0 w 592"/>
                  <a:gd name="T79" fmla="*/ 0 h 276"/>
                  <a:gd name="T80" fmla="*/ 0 w 592"/>
                  <a:gd name="T81" fmla="*/ 0 h 276"/>
                  <a:gd name="T82" fmla="*/ 0 w 592"/>
                  <a:gd name="T83" fmla="*/ 0 h 276"/>
                  <a:gd name="T84" fmla="*/ 0 w 592"/>
                  <a:gd name="T85" fmla="*/ 0 h 276"/>
                  <a:gd name="T86" fmla="*/ 0 w 592"/>
                  <a:gd name="T87" fmla="*/ 0 h 276"/>
                  <a:gd name="T88" fmla="*/ 0 w 592"/>
                  <a:gd name="T89" fmla="*/ 0 h 276"/>
                  <a:gd name="T90" fmla="*/ 0 w 592"/>
                  <a:gd name="T91" fmla="*/ 0 h 276"/>
                  <a:gd name="T92" fmla="*/ 0 w 592"/>
                  <a:gd name="T93" fmla="*/ 0 h 276"/>
                  <a:gd name="T94" fmla="*/ 0 w 592"/>
                  <a:gd name="T95" fmla="*/ 0 h 276"/>
                  <a:gd name="T96" fmla="*/ 0 w 592"/>
                  <a:gd name="T97" fmla="*/ 0 h 276"/>
                  <a:gd name="T98" fmla="*/ 0 w 592"/>
                  <a:gd name="T99" fmla="*/ 0 h 2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2" h="276">
                    <a:moveTo>
                      <a:pt x="590" y="128"/>
                    </a:moveTo>
                    <a:lnTo>
                      <a:pt x="590" y="128"/>
                    </a:lnTo>
                    <a:lnTo>
                      <a:pt x="584" y="118"/>
                    </a:lnTo>
                    <a:lnTo>
                      <a:pt x="490" y="8"/>
                    </a:lnTo>
                    <a:lnTo>
                      <a:pt x="488" y="8"/>
                    </a:lnTo>
                    <a:lnTo>
                      <a:pt x="484" y="4"/>
                    </a:lnTo>
                    <a:lnTo>
                      <a:pt x="478" y="0"/>
                    </a:lnTo>
                    <a:lnTo>
                      <a:pt x="472" y="0"/>
                    </a:lnTo>
                    <a:lnTo>
                      <a:pt x="470" y="0"/>
                    </a:lnTo>
                    <a:lnTo>
                      <a:pt x="466" y="2"/>
                    </a:lnTo>
                    <a:lnTo>
                      <a:pt x="464" y="8"/>
                    </a:lnTo>
                    <a:lnTo>
                      <a:pt x="464" y="16"/>
                    </a:lnTo>
                    <a:lnTo>
                      <a:pt x="464" y="18"/>
                    </a:lnTo>
                    <a:lnTo>
                      <a:pt x="464" y="72"/>
                    </a:lnTo>
                    <a:lnTo>
                      <a:pt x="410" y="72"/>
                    </a:lnTo>
                    <a:lnTo>
                      <a:pt x="408" y="72"/>
                    </a:lnTo>
                    <a:lnTo>
                      <a:pt x="406" y="72"/>
                    </a:lnTo>
                    <a:lnTo>
                      <a:pt x="184" y="72"/>
                    </a:lnTo>
                    <a:lnTo>
                      <a:pt x="182" y="72"/>
                    </a:lnTo>
                    <a:lnTo>
                      <a:pt x="128" y="72"/>
                    </a:lnTo>
                    <a:lnTo>
                      <a:pt x="128" y="18"/>
                    </a:lnTo>
                    <a:lnTo>
                      <a:pt x="128" y="16"/>
                    </a:lnTo>
                    <a:lnTo>
                      <a:pt x="128" y="8"/>
                    </a:lnTo>
                    <a:lnTo>
                      <a:pt x="126" y="2"/>
                    </a:lnTo>
                    <a:lnTo>
                      <a:pt x="122" y="0"/>
                    </a:lnTo>
                    <a:lnTo>
                      <a:pt x="120" y="0"/>
                    </a:lnTo>
                    <a:lnTo>
                      <a:pt x="114" y="0"/>
                    </a:lnTo>
                    <a:lnTo>
                      <a:pt x="108" y="4"/>
                    </a:lnTo>
                    <a:lnTo>
                      <a:pt x="102" y="8"/>
                    </a:lnTo>
                    <a:lnTo>
                      <a:pt x="8" y="118"/>
                    </a:lnTo>
                    <a:lnTo>
                      <a:pt x="2" y="128"/>
                    </a:lnTo>
                    <a:lnTo>
                      <a:pt x="0" y="138"/>
                    </a:lnTo>
                    <a:lnTo>
                      <a:pt x="2" y="148"/>
                    </a:lnTo>
                    <a:lnTo>
                      <a:pt x="4" y="154"/>
                    </a:lnTo>
                    <a:lnTo>
                      <a:pt x="6" y="156"/>
                    </a:lnTo>
                    <a:lnTo>
                      <a:pt x="108" y="272"/>
                    </a:lnTo>
                    <a:lnTo>
                      <a:pt x="114" y="274"/>
                    </a:lnTo>
                    <a:lnTo>
                      <a:pt x="118" y="276"/>
                    </a:lnTo>
                    <a:lnTo>
                      <a:pt x="122" y="274"/>
                    </a:lnTo>
                    <a:lnTo>
                      <a:pt x="126" y="268"/>
                    </a:lnTo>
                    <a:lnTo>
                      <a:pt x="128" y="262"/>
                    </a:lnTo>
                    <a:lnTo>
                      <a:pt x="128" y="254"/>
                    </a:lnTo>
                    <a:lnTo>
                      <a:pt x="128" y="250"/>
                    </a:lnTo>
                    <a:lnTo>
                      <a:pt x="128" y="208"/>
                    </a:lnTo>
                    <a:lnTo>
                      <a:pt x="262" y="208"/>
                    </a:lnTo>
                    <a:lnTo>
                      <a:pt x="296" y="208"/>
                    </a:lnTo>
                    <a:lnTo>
                      <a:pt x="330" y="208"/>
                    </a:lnTo>
                    <a:lnTo>
                      <a:pt x="464" y="208"/>
                    </a:lnTo>
                    <a:lnTo>
                      <a:pt x="464" y="250"/>
                    </a:lnTo>
                    <a:lnTo>
                      <a:pt x="462" y="254"/>
                    </a:lnTo>
                    <a:lnTo>
                      <a:pt x="464" y="262"/>
                    </a:lnTo>
                    <a:lnTo>
                      <a:pt x="466" y="268"/>
                    </a:lnTo>
                    <a:lnTo>
                      <a:pt x="468" y="274"/>
                    </a:lnTo>
                    <a:lnTo>
                      <a:pt x="474" y="276"/>
                    </a:lnTo>
                    <a:lnTo>
                      <a:pt x="478" y="274"/>
                    </a:lnTo>
                    <a:lnTo>
                      <a:pt x="482" y="272"/>
                    </a:lnTo>
                    <a:lnTo>
                      <a:pt x="584" y="156"/>
                    </a:lnTo>
                    <a:lnTo>
                      <a:pt x="588" y="154"/>
                    </a:lnTo>
                    <a:lnTo>
                      <a:pt x="590" y="148"/>
                    </a:lnTo>
                    <a:lnTo>
                      <a:pt x="592" y="138"/>
                    </a:lnTo>
                    <a:lnTo>
                      <a:pt x="590" y="1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pic>
          <p:nvPicPr>
            <p:cNvPr id="157" name="Picture 192" descr="ic_menu_help"/>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412" y="1420"/>
              <a:ext cx="10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 name="Group 99"/>
          <p:cNvGrpSpPr>
            <a:grpSpLocks/>
          </p:cNvGrpSpPr>
          <p:nvPr/>
        </p:nvGrpSpPr>
        <p:grpSpPr bwMode="auto">
          <a:xfrm>
            <a:off x="6292850" y="5433655"/>
            <a:ext cx="2317750" cy="581025"/>
            <a:chOff x="3648" y="2634"/>
            <a:chExt cx="1460" cy="366"/>
          </a:xfrm>
        </p:grpSpPr>
        <p:pic>
          <p:nvPicPr>
            <p:cNvPr id="166" name="Picture 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 y="2634"/>
              <a:ext cx="14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8" name="Rectangle 115"/>
          <p:cNvSpPr>
            <a:spLocks noChangeArrowheads="1"/>
          </p:cNvSpPr>
          <p:nvPr/>
        </p:nvSpPr>
        <p:spPr bwMode="auto">
          <a:xfrm>
            <a:off x="7146925" y="6033730"/>
            <a:ext cx="38311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50" b="1">
                <a:solidFill>
                  <a:srgbClr val="000000"/>
                </a:solidFill>
              </a:rPr>
              <a:t>HDVC</a:t>
            </a:r>
            <a:endParaRPr lang="en-US" altLang="ja-JP" sz="1050"/>
          </a:p>
        </p:txBody>
      </p:sp>
      <p:pic>
        <p:nvPicPr>
          <p:cNvPr id="169" name="Picture 10" descr="KX_VC600_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00775" y="5654318"/>
            <a:ext cx="13287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110" descr="C:\Users\fujita\Desktop\VD100.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6413" y="5390793"/>
            <a:ext cx="252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1" name="Group 197"/>
          <p:cNvGrpSpPr>
            <a:grpSpLocks/>
          </p:cNvGrpSpPr>
          <p:nvPr/>
        </p:nvGrpSpPr>
        <p:grpSpPr bwMode="auto">
          <a:xfrm>
            <a:off x="7467600" y="5049480"/>
            <a:ext cx="1023938" cy="784225"/>
            <a:chOff x="864" y="3456"/>
            <a:chExt cx="432" cy="384"/>
          </a:xfrm>
        </p:grpSpPr>
        <p:pic>
          <p:nvPicPr>
            <p:cNvPr id="172" name="Picture 198"/>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3456"/>
              <a:ext cx="432" cy="38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 name="Freeform 199"/>
            <p:cNvSpPr>
              <a:spLocks/>
            </p:cNvSpPr>
            <p:nvPr/>
          </p:nvSpPr>
          <p:spPr bwMode="auto">
            <a:xfrm>
              <a:off x="884" y="3482"/>
              <a:ext cx="390" cy="298"/>
            </a:xfrm>
            <a:custGeom>
              <a:avLst/>
              <a:gdLst>
                <a:gd name="T0" fmla="*/ 0 w 868"/>
                <a:gd name="T1" fmla="*/ 1 h 574"/>
                <a:gd name="T2" fmla="*/ 0 w 868"/>
                <a:gd name="T3" fmla="*/ 1 h 574"/>
                <a:gd name="T4" fmla="*/ 0 w 868"/>
                <a:gd name="T5" fmla="*/ 1 h 574"/>
                <a:gd name="T6" fmla="*/ 0 w 868"/>
                <a:gd name="T7" fmla="*/ 0 h 574"/>
                <a:gd name="T8" fmla="*/ 0 w 868"/>
                <a:gd name="T9" fmla="*/ 1 h 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8" h="574">
                  <a:moveTo>
                    <a:pt x="0" y="50"/>
                  </a:moveTo>
                  <a:lnTo>
                    <a:pt x="2" y="544"/>
                  </a:lnTo>
                  <a:lnTo>
                    <a:pt x="868" y="574"/>
                  </a:lnTo>
                  <a:lnTo>
                    <a:pt x="866" y="0"/>
                  </a:lnTo>
                  <a:lnTo>
                    <a:pt x="0" y="50"/>
                  </a:lnTo>
                  <a:close/>
                </a:path>
              </a:pathLst>
            </a:custGeom>
            <a:gradFill rotWithShape="0">
              <a:gsLst>
                <a:gs pos="0">
                  <a:srgbClr val="808080"/>
                </a:gs>
                <a:gs pos="100000">
                  <a:srgbClr val="3B3B3B"/>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grpSp>
      <p:sp>
        <p:nvSpPr>
          <p:cNvPr id="174" name="Line 117"/>
          <p:cNvSpPr>
            <a:spLocks noChangeShapeType="1"/>
          </p:cNvSpPr>
          <p:nvPr/>
        </p:nvSpPr>
        <p:spPr bwMode="auto">
          <a:xfrm flipH="1" flipV="1">
            <a:off x="5813425" y="5678130"/>
            <a:ext cx="528638" cy="92075"/>
          </a:xfrm>
          <a:prstGeom prst="line">
            <a:avLst/>
          </a:prstGeom>
          <a:noFill/>
          <a:ln w="65088">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sp>
        <p:nvSpPr>
          <p:cNvPr id="175" name="Line 117"/>
          <p:cNvSpPr>
            <a:spLocks noChangeShapeType="1"/>
          </p:cNvSpPr>
          <p:nvPr/>
        </p:nvSpPr>
        <p:spPr bwMode="auto">
          <a:xfrm flipH="1">
            <a:off x="4349750" y="4739918"/>
            <a:ext cx="0" cy="501650"/>
          </a:xfrm>
          <a:prstGeom prst="line">
            <a:avLst/>
          </a:prstGeom>
          <a:noFill/>
          <a:ln w="65088">
            <a:solidFill>
              <a:srgbClr val="99CC00"/>
            </a:solidFill>
            <a:round/>
            <a:headEnd/>
            <a:tailEnd/>
          </a:ln>
          <a:extLst>
            <a:ext uri="{909E8E84-426E-40DD-AFC4-6F175D3DCCD1}">
              <a14:hiddenFill xmlns:a14="http://schemas.microsoft.com/office/drawing/2010/main">
                <a:noFill/>
              </a14:hiddenFill>
            </a:ext>
          </a:extLst>
        </p:spPr>
        <p:txBody>
          <a:bodyPr/>
          <a:lstStyle/>
          <a:p>
            <a:endParaRPr lang="ja-JP" altLang="en-US" sz="1400"/>
          </a:p>
        </p:txBody>
      </p:sp>
      <p:sp>
        <p:nvSpPr>
          <p:cNvPr id="176" name="フリーフォーム 175"/>
          <p:cNvSpPr/>
          <p:nvPr/>
        </p:nvSpPr>
        <p:spPr bwMode="auto">
          <a:xfrm rot="21205258">
            <a:off x="2739974" y="5136589"/>
            <a:ext cx="1485195" cy="309958"/>
          </a:xfrm>
          <a:custGeom>
            <a:avLst/>
            <a:gdLst>
              <a:gd name="connsiteX0" fmla="*/ 0 w 2292502"/>
              <a:gd name="connsiteY0" fmla="*/ 1219200 h 1219200"/>
              <a:gd name="connsiteX1" fmla="*/ 1460500 w 2292502"/>
              <a:gd name="connsiteY1" fmla="*/ 787400 h 1219200"/>
              <a:gd name="connsiteX2" fmla="*/ 2171700 w 2292502"/>
              <a:gd name="connsiteY2" fmla="*/ 457200 h 1219200"/>
              <a:gd name="connsiteX3" fmla="*/ 2286000 w 2292502"/>
              <a:gd name="connsiteY3" fmla="*/ 0 h 1219200"/>
            </a:gdLst>
            <a:ahLst/>
            <a:cxnLst>
              <a:cxn ang="0">
                <a:pos x="connsiteX0" y="connsiteY0"/>
              </a:cxn>
              <a:cxn ang="0">
                <a:pos x="connsiteX1" y="connsiteY1"/>
              </a:cxn>
              <a:cxn ang="0">
                <a:pos x="connsiteX2" y="connsiteY2"/>
              </a:cxn>
              <a:cxn ang="0">
                <a:pos x="connsiteX3" y="connsiteY3"/>
              </a:cxn>
            </a:cxnLst>
            <a:rect l="l" t="t" r="r" b="b"/>
            <a:pathLst>
              <a:path w="2292502" h="1219200">
                <a:moveTo>
                  <a:pt x="0" y="1219200"/>
                </a:moveTo>
                <a:cubicBezTo>
                  <a:pt x="549275" y="1066800"/>
                  <a:pt x="1098550" y="914400"/>
                  <a:pt x="1460500" y="787400"/>
                </a:cubicBezTo>
                <a:cubicBezTo>
                  <a:pt x="1822450" y="660400"/>
                  <a:pt x="2034117" y="588433"/>
                  <a:pt x="2171700" y="457200"/>
                </a:cubicBezTo>
                <a:cubicBezTo>
                  <a:pt x="2309283" y="325967"/>
                  <a:pt x="2297641" y="162983"/>
                  <a:pt x="2286000" y="0"/>
                </a:cubicBezTo>
              </a:path>
            </a:pathLst>
          </a:custGeom>
          <a:noFill/>
          <a:ln>
            <a:solidFill>
              <a:srgbClr val="0070C0"/>
            </a:solidFill>
            <a:headEnd type="arrow"/>
            <a:tailEnd type="arrow"/>
          </a:ln>
        </p:spPr>
        <p:style>
          <a:lnRef idx="2">
            <a:schemeClr val="dk1"/>
          </a:lnRef>
          <a:fillRef idx="0">
            <a:schemeClr val="dk1"/>
          </a:fillRef>
          <a:effectRef idx="1">
            <a:schemeClr val="dk1"/>
          </a:effectRef>
          <a:fontRef idx="minor">
            <a:schemeClr val="tx1"/>
          </a:fontRef>
        </p:style>
        <p:txBody>
          <a:bodyPr wrap="square" lIns="90000" tIns="46800" rIns="90000" bIns="46800">
            <a:spAutoFit/>
          </a:bodyPr>
          <a:lstStyle/>
          <a:p>
            <a:pPr>
              <a:defRPr/>
            </a:pPr>
            <a:endParaRPr lang="ja-JP" altLang="en-US" sz="1400">
              <a:latin typeface="HGP創英角ｺﾞｼｯｸUB" pitchFamily="50" charset="-128"/>
              <a:ea typeface="HGP創英角ｺﾞｼｯｸUB" pitchFamily="50" charset="-128"/>
            </a:endParaRPr>
          </a:p>
        </p:txBody>
      </p:sp>
      <p:sp>
        <p:nvSpPr>
          <p:cNvPr id="177" name="フリーフォーム 176"/>
          <p:cNvSpPr/>
          <p:nvPr/>
        </p:nvSpPr>
        <p:spPr bwMode="auto">
          <a:xfrm flipH="1">
            <a:off x="4450679" y="5033945"/>
            <a:ext cx="2105025" cy="309958"/>
          </a:xfrm>
          <a:custGeom>
            <a:avLst/>
            <a:gdLst>
              <a:gd name="connsiteX0" fmla="*/ 0 w 2292502"/>
              <a:gd name="connsiteY0" fmla="*/ 1219200 h 1219200"/>
              <a:gd name="connsiteX1" fmla="*/ 1460500 w 2292502"/>
              <a:gd name="connsiteY1" fmla="*/ 787400 h 1219200"/>
              <a:gd name="connsiteX2" fmla="*/ 2171700 w 2292502"/>
              <a:gd name="connsiteY2" fmla="*/ 457200 h 1219200"/>
              <a:gd name="connsiteX3" fmla="*/ 2286000 w 2292502"/>
              <a:gd name="connsiteY3" fmla="*/ 0 h 1219200"/>
            </a:gdLst>
            <a:ahLst/>
            <a:cxnLst>
              <a:cxn ang="0">
                <a:pos x="connsiteX0" y="connsiteY0"/>
              </a:cxn>
              <a:cxn ang="0">
                <a:pos x="connsiteX1" y="connsiteY1"/>
              </a:cxn>
              <a:cxn ang="0">
                <a:pos x="connsiteX2" y="connsiteY2"/>
              </a:cxn>
              <a:cxn ang="0">
                <a:pos x="connsiteX3" y="connsiteY3"/>
              </a:cxn>
            </a:cxnLst>
            <a:rect l="l" t="t" r="r" b="b"/>
            <a:pathLst>
              <a:path w="2292502" h="1219200">
                <a:moveTo>
                  <a:pt x="0" y="1219200"/>
                </a:moveTo>
                <a:cubicBezTo>
                  <a:pt x="549275" y="1066800"/>
                  <a:pt x="1098550" y="914400"/>
                  <a:pt x="1460500" y="787400"/>
                </a:cubicBezTo>
                <a:cubicBezTo>
                  <a:pt x="1822450" y="660400"/>
                  <a:pt x="2034117" y="588433"/>
                  <a:pt x="2171700" y="457200"/>
                </a:cubicBezTo>
                <a:cubicBezTo>
                  <a:pt x="2309283" y="325967"/>
                  <a:pt x="2297641" y="162983"/>
                  <a:pt x="2286000" y="0"/>
                </a:cubicBezTo>
              </a:path>
            </a:pathLst>
          </a:custGeom>
          <a:noFill/>
          <a:ln>
            <a:solidFill>
              <a:srgbClr val="0070C0"/>
            </a:solidFill>
            <a:headEnd type="arrow"/>
            <a:tailEnd type="arrow"/>
          </a:ln>
        </p:spPr>
        <p:style>
          <a:lnRef idx="2">
            <a:schemeClr val="dk1"/>
          </a:lnRef>
          <a:fillRef idx="0">
            <a:schemeClr val="dk1"/>
          </a:fillRef>
          <a:effectRef idx="1">
            <a:schemeClr val="dk1"/>
          </a:effectRef>
          <a:fontRef idx="minor">
            <a:schemeClr val="tx1"/>
          </a:fontRef>
        </p:style>
        <p:txBody>
          <a:bodyPr lIns="90000" tIns="46800" rIns="90000" bIns="46800">
            <a:spAutoFit/>
          </a:bodyPr>
          <a:lstStyle/>
          <a:p>
            <a:pPr>
              <a:defRPr/>
            </a:pPr>
            <a:endParaRPr lang="ja-JP" altLang="en-US" sz="1400">
              <a:latin typeface="HGP創英角ｺﾞｼｯｸUB" pitchFamily="50" charset="-128"/>
              <a:ea typeface="HGP創英角ｺﾞｼｯｸUB" pitchFamily="50" charset="-128"/>
            </a:endParaRPr>
          </a:p>
        </p:txBody>
      </p:sp>
      <p:sp>
        <p:nvSpPr>
          <p:cNvPr id="178" name="テキスト ボックス 13"/>
          <p:cNvSpPr txBox="1">
            <a:spLocks noChangeArrowheads="1"/>
          </p:cNvSpPr>
          <p:nvPr/>
        </p:nvSpPr>
        <p:spPr bwMode="auto">
          <a:xfrm>
            <a:off x="6696075" y="1204555"/>
            <a:ext cx="14574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00" b="1">
                <a:latin typeface="Arial" panose="020B0604020202020204" pitchFamily="34" charset="0"/>
                <a:ea typeface="HGP創英角ｺﾞｼｯｸUB" pitchFamily="50" charset="-128"/>
                <a:cs typeface="Arial" panose="020B0604020202020204" pitchFamily="34" charset="0"/>
              </a:rPr>
              <a:t>IP Mode Video/Audio</a:t>
            </a:r>
            <a:endParaRPr lang="ja-JP" altLang="en-US" sz="1000" b="1">
              <a:latin typeface="Arial" panose="020B0604020202020204" pitchFamily="34" charset="0"/>
              <a:ea typeface="HGP創英角ｺﾞｼｯｸUB" pitchFamily="50" charset="-128"/>
              <a:cs typeface="Arial" panose="020B0604020202020204" pitchFamily="34" charset="0"/>
            </a:endParaRPr>
          </a:p>
        </p:txBody>
      </p:sp>
      <p:sp>
        <p:nvSpPr>
          <p:cNvPr id="179" name="テキスト ボックス 286"/>
          <p:cNvSpPr txBox="1">
            <a:spLocks noChangeArrowheads="1"/>
          </p:cNvSpPr>
          <p:nvPr/>
        </p:nvSpPr>
        <p:spPr bwMode="auto">
          <a:xfrm>
            <a:off x="6696075" y="1496655"/>
            <a:ext cx="23198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00" b="1" dirty="0" smtClean="0">
                <a:latin typeface="Arial" panose="020B0604020202020204" pitchFamily="34" charset="0"/>
                <a:ea typeface="HGP創英角ｺﾞｼｯｸUB" pitchFamily="50" charset="-128"/>
                <a:cs typeface="Arial" panose="020B0604020202020204" pitchFamily="34" charset="0"/>
              </a:rPr>
              <a:t>NAT Traversal Service </a:t>
            </a:r>
            <a:r>
              <a:rPr lang="en-US" altLang="ja-JP" sz="1000" b="1" dirty="0">
                <a:latin typeface="Arial" panose="020B0604020202020204" pitchFamily="34" charset="0"/>
                <a:ea typeface="HGP創英角ｺﾞｼｯｸUB" pitchFamily="50" charset="-128"/>
                <a:cs typeface="Arial" panose="020B0604020202020204" pitchFamily="34" charset="0"/>
              </a:rPr>
              <a:t>Video/Audio</a:t>
            </a:r>
            <a:endParaRPr lang="ja-JP" altLang="en-US" sz="1000" b="1" dirty="0">
              <a:latin typeface="Arial" panose="020B0604020202020204" pitchFamily="34" charset="0"/>
              <a:ea typeface="HGP創英角ｺﾞｼｯｸUB" pitchFamily="50" charset="-128"/>
              <a:cs typeface="Arial" panose="020B0604020202020204" pitchFamily="34" charset="0"/>
            </a:endParaRPr>
          </a:p>
        </p:txBody>
      </p:sp>
      <p:sp>
        <p:nvSpPr>
          <p:cNvPr id="180" name="正方形/長方形 179"/>
          <p:cNvSpPr/>
          <p:nvPr/>
        </p:nvSpPr>
        <p:spPr bwMode="auto">
          <a:xfrm>
            <a:off x="6188075" y="1200768"/>
            <a:ext cx="2787650" cy="256097"/>
          </a:xfrm>
          <a:prstGeom prst="rect">
            <a:avLst/>
          </a:prstGeom>
          <a:noFill/>
          <a:ln>
            <a:solidFill>
              <a:srgbClr val="0070C0"/>
            </a:solidFill>
            <a:headEnd type="arrow"/>
            <a:tailEnd type="arrow"/>
          </a:ln>
        </p:spPr>
        <p:style>
          <a:lnRef idx="2">
            <a:schemeClr val="dk1"/>
          </a:lnRef>
          <a:fillRef idx="0">
            <a:schemeClr val="dk1"/>
          </a:fillRef>
          <a:effectRef idx="1">
            <a:schemeClr val="dk1"/>
          </a:effectRef>
          <a:fontRef idx="minor">
            <a:schemeClr val="tx1"/>
          </a:fontRef>
        </p:style>
        <p:txBody>
          <a:bodyPr wrap="square" lIns="90000" tIns="46800" rIns="90000" bIns="46800">
            <a:spAutoFit/>
          </a:bodyPr>
          <a:lstStyle/>
          <a:p>
            <a:pPr>
              <a:defRPr/>
            </a:pPr>
            <a:endParaRPr lang="ja-JP" altLang="en-US" sz="1000" b="1">
              <a:latin typeface="Arial" panose="020B0604020202020204" pitchFamily="34" charset="0"/>
              <a:ea typeface="HGP創英角ｺﾞｼｯｸUB" pitchFamily="50" charset="-128"/>
              <a:cs typeface="Arial" panose="020B0604020202020204" pitchFamily="34" charset="0"/>
            </a:endParaRPr>
          </a:p>
        </p:txBody>
      </p:sp>
      <p:cxnSp>
        <p:nvCxnSpPr>
          <p:cNvPr id="181" name="直線コネクタ 180"/>
          <p:cNvCxnSpPr/>
          <p:nvPr/>
        </p:nvCxnSpPr>
        <p:spPr bwMode="auto">
          <a:xfrm>
            <a:off x="6249493" y="1332168"/>
            <a:ext cx="450850" cy="0"/>
          </a:xfrm>
          <a:prstGeom prst="line">
            <a:avLst/>
          </a:prstGeom>
          <a:ln>
            <a:solidFill>
              <a:srgbClr val="0070C0"/>
            </a:solidFill>
            <a:headEnd type="arrow"/>
            <a:tailEnd type="arrow"/>
          </a:ln>
          <a:extLst/>
        </p:spPr>
        <p:style>
          <a:lnRef idx="3">
            <a:schemeClr val="dk1"/>
          </a:lnRef>
          <a:fillRef idx="0">
            <a:schemeClr val="dk1"/>
          </a:fillRef>
          <a:effectRef idx="2">
            <a:schemeClr val="dk1"/>
          </a:effectRef>
          <a:fontRef idx="minor">
            <a:schemeClr val="tx1"/>
          </a:fontRef>
        </p:style>
      </p:cxnSp>
      <p:cxnSp>
        <p:nvCxnSpPr>
          <p:cNvPr id="182" name="直線コネクタ 181"/>
          <p:cNvCxnSpPr/>
          <p:nvPr/>
        </p:nvCxnSpPr>
        <p:spPr bwMode="auto">
          <a:xfrm>
            <a:off x="6262193" y="1624268"/>
            <a:ext cx="450850" cy="0"/>
          </a:xfrm>
          <a:prstGeom prst="line">
            <a:avLst/>
          </a:prstGeom>
          <a:ln>
            <a:solidFill>
              <a:srgbClr val="FF0000"/>
            </a:solidFill>
            <a:headEnd type="arrow"/>
            <a:tailEnd type="arrow"/>
          </a:ln>
          <a:extLst/>
        </p:spPr>
        <p:style>
          <a:lnRef idx="3">
            <a:schemeClr val="dk1"/>
          </a:lnRef>
          <a:fillRef idx="0">
            <a:schemeClr val="dk1"/>
          </a:fillRef>
          <a:effectRef idx="2">
            <a:schemeClr val="dk1"/>
          </a:effectRef>
          <a:fontRef idx="minor">
            <a:schemeClr val="tx1"/>
          </a:fontRef>
        </p:style>
      </p:cxnSp>
      <p:sp>
        <p:nvSpPr>
          <p:cNvPr id="183" name="Rectangle 93"/>
          <p:cNvSpPr>
            <a:spLocks noChangeArrowheads="1"/>
          </p:cNvSpPr>
          <p:nvPr/>
        </p:nvSpPr>
        <p:spPr bwMode="auto">
          <a:xfrm>
            <a:off x="4219468" y="6232168"/>
            <a:ext cx="51456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lang="en-US" altLang="ja-JP" sz="1050" b="1" dirty="0">
                <a:solidFill>
                  <a:srgbClr val="0000CC"/>
                </a:solidFill>
              </a:rPr>
              <a:t>IP Mode</a:t>
            </a:r>
            <a:endParaRPr lang="en-US" altLang="ja-JP" sz="1050" dirty="0">
              <a:solidFill>
                <a:srgbClr val="0000CC"/>
              </a:solidFill>
            </a:endParaRPr>
          </a:p>
        </p:txBody>
      </p:sp>
      <p:pic>
        <p:nvPicPr>
          <p:cNvPr id="184" name="Picture 102" descr="C:\Users\5165705\AppData\Local\Microsoft\Windows\Temporary Internet Files\Content.IE5\U3WYV6PS\MC900434865[1].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5575" y="5386030"/>
            <a:ext cx="835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 name="正方形/長方形 94"/>
          <p:cNvSpPr>
            <a:spLocks noChangeArrowheads="1"/>
          </p:cNvSpPr>
          <p:nvPr/>
        </p:nvSpPr>
        <p:spPr bwMode="auto">
          <a:xfrm rot="573956">
            <a:off x="482600" y="5482868"/>
            <a:ext cx="409575" cy="327025"/>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a:p>
        </p:txBody>
      </p:sp>
      <p:pic>
        <p:nvPicPr>
          <p:cNvPr id="186" name="Picture 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73956">
            <a:off x="690563" y="5589230"/>
            <a:ext cx="2016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573956">
            <a:off x="495300" y="5552718"/>
            <a:ext cx="196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8" name="Group 168"/>
          <p:cNvGrpSpPr>
            <a:grpSpLocks/>
          </p:cNvGrpSpPr>
          <p:nvPr/>
        </p:nvGrpSpPr>
        <p:grpSpPr bwMode="auto">
          <a:xfrm>
            <a:off x="1092200" y="3769955"/>
            <a:ext cx="1009650" cy="682625"/>
            <a:chOff x="4099" y="714"/>
            <a:chExt cx="1557" cy="1051"/>
          </a:xfrm>
        </p:grpSpPr>
        <p:pic>
          <p:nvPicPr>
            <p:cNvPr id="189" name="Picture 169" descr="Biz"/>
            <p:cNvPicPr>
              <a:picLocks noChangeAspect="1" noChangeArrowheads="1"/>
            </p:cNvPicPr>
            <p:nvPr/>
          </p:nvPicPr>
          <p:blipFill>
            <a:blip r:embed="rId24">
              <a:extLst>
                <a:ext uri="{28A0092B-C50C-407E-A947-70E740481C1C}">
                  <a14:useLocalDpi xmlns:a14="http://schemas.microsoft.com/office/drawing/2010/main" val="0"/>
                </a:ext>
              </a:extLst>
            </a:blip>
            <a:srcRect l="11429" t="9357" r="13766" b="12671"/>
            <a:stretch>
              <a:fillRect/>
            </a:stretch>
          </p:blipFill>
          <p:spPr bwMode="auto">
            <a:xfrm>
              <a:off x="4099" y="714"/>
              <a:ext cx="1557" cy="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Rectangle 170"/>
            <p:cNvSpPr>
              <a:spLocks noChangeArrowheads="1"/>
            </p:cNvSpPr>
            <p:nvPr/>
          </p:nvSpPr>
          <p:spPr bwMode="auto">
            <a:xfrm>
              <a:off x="4225" y="848"/>
              <a:ext cx="1299" cy="77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91" name="Rectangle 171"/>
            <p:cNvSpPr>
              <a:spLocks noChangeArrowheads="1"/>
            </p:cNvSpPr>
            <p:nvPr/>
          </p:nvSpPr>
          <p:spPr bwMode="auto">
            <a:xfrm>
              <a:off x="4222" y="1031"/>
              <a:ext cx="280" cy="406"/>
            </a:xfrm>
            <a:prstGeom prst="rect">
              <a:avLst/>
            </a:prstGeom>
            <a:noFill/>
            <a:ln>
              <a:noFill/>
            </a:ln>
            <a:effectLst/>
            <a:extLst>
              <a:ext uri="{909E8E84-426E-40DD-AFC4-6F175D3DCCD1}">
                <a14:hiddenFill xmlns:a14="http://schemas.microsoft.com/office/drawing/2010/main">
                  <a:solidFill>
                    <a:srgbClr val="F3F3FB"/>
                  </a:solidFill>
                </a14:hiddenFill>
              </a:ext>
              <a:ext uri="{91240B29-F687-4F45-9708-019B960494DF}">
                <a14:hiddenLine xmlns:a14="http://schemas.microsoft.com/office/drawing/2010/main" w="57150" algn="ctr">
                  <a:solidFill>
                    <a:srgbClr val="FF99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92" name="Rectangle 172"/>
            <p:cNvSpPr>
              <a:spLocks noChangeArrowheads="1"/>
            </p:cNvSpPr>
            <p:nvPr/>
          </p:nvSpPr>
          <p:spPr bwMode="auto">
            <a:xfrm>
              <a:off x="4220" y="1035"/>
              <a:ext cx="1307" cy="406"/>
            </a:xfrm>
            <a:prstGeom prst="rect">
              <a:avLst/>
            </a:prstGeom>
            <a:noFill/>
            <a:ln w="12700" algn="ctr">
              <a:solidFill>
                <a:schemeClr val="bg2">
                  <a:alpha val="70195"/>
                </a:schemeClr>
              </a:solidFill>
              <a:miter lim="800000"/>
              <a:headEnd/>
              <a:tailEnd/>
            </a:ln>
            <a:effectLst/>
            <a:extLst>
              <a:ext uri="{909E8E84-426E-40DD-AFC4-6F175D3DCCD1}">
                <a14:hiddenFill xmlns:a14="http://schemas.microsoft.com/office/drawing/2010/main">
                  <a:solidFill>
                    <a:srgbClr val="F3F3FB"/>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pic>
          <p:nvPicPr>
            <p:cNvPr id="193" name="Picture 36"/>
            <p:cNvPicPr>
              <a:picLocks noChangeAspect="1" noChangeArrowheads="1"/>
            </p:cNvPicPr>
            <p:nvPr/>
          </p:nvPicPr>
          <p:blipFill>
            <a:blip r:embed="rId25">
              <a:extLst>
                <a:ext uri="{28A0092B-C50C-407E-A947-70E740481C1C}">
                  <a14:useLocalDpi xmlns:a14="http://schemas.microsoft.com/office/drawing/2010/main" val="0"/>
                </a:ext>
              </a:extLst>
            </a:blip>
            <a:srcRect l="2673" t="7408" r="7695" b="19682"/>
            <a:stretch>
              <a:fillRect/>
            </a:stretch>
          </p:blipFill>
          <p:spPr bwMode="auto">
            <a:xfrm>
              <a:off x="4221" y="845"/>
              <a:ext cx="1307"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図 18" descr="lady_paper_light.png"/>
            <p:cNvPicPr>
              <a:picLocks noChangeAspect="1"/>
            </p:cNvPicPr>
            <p:nvPr/>
          </p:nvPicPr>
          <p:blipFill>
            <a:blip r:embed="rId26">
              <a:extLst>
                <a:ext uri="{28A0092B-C50C-407E-A947-70E740481C1C}">
                  <a14:useLocalDpi xmlns:a14="http://schemas.microsoft.com/office/drawing/2010/main" val="0"/>
                </a:ext>
              </a:extLst>
            </a:blip>
            <a:srcRect l="5197" t="16365" r="13570" b="14417"/>
            <a:stretch>
              <a:fillRect/>
            </a:stretch>
          </p:blipFill>
          <p:spPr bwMode="auto">
            <a:xfrm>
              <a:off x="5216" y="860"/>
              <a:ext cx="298" cy="199"/>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5" name="Rectangle 175"/>
            <p:cNvSpPr>
              <a:spLocks noChangeArrowheads="1"/>
            </p:cNvSpPr>
            <p:nvPr/>
          </p:nvSpPr>
          <p:spPr bwMode="auto">
            <a:xfrm>
              <a:off x="4219" y="1531"/>
              <a:ext cx="264"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96" name="Rectangle 176"/>
            <p:cNvSpPr>
              <a:spLocks noChangeArrowheads="1"/>
            </p:cNvSpPr>
            <p:nvPr/>
          </p:nvSpPr>
          <p:spPr bwMode="auto">
            <a:xfrm>
              <a:off x="4480"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97" name="Rectangle 177"/>
            <p:cNvSpPr>
              <a:spLocks noChangeArrowheads="1"/>
            </p:cNvSpPr>
            <p:nvPr/>
          </p:nvSpPr>
          <p:spPr bwMode="auto">
            <a:xfrm>
              <a:off x="4741"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98" name="Rectangle 178"/>
            <p:cNvSpPr>
              <a:spLocks noChangeArrowheads="1"/>
            </p:cNvSpPr>
            <p:nvPr/>
          </p:nvSpPr>
          <p:spPr bwMode="auto">
            <a:xfrm>
              <a:off x="5002"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199" name="Rectangle 179"/>
            <p:cNvSpPr>
              <a:spLocks noChangeArrowheads="1"/>
            </p:cNvSpPr>
            <p:nvPr/>
          </p:nvSpPr>
          <p:spPr bwMode="auto">
            <a:xfrm>
              <a:off x="5263"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pic>
          <p:nvPicPr>
            <p:cNvPr id="200" name="Picture 180"/>
            <p:cNvPicPr>
              <a:picLocks noChangeAspect="1" noChangeArrowheads="1"/>
            </p:cNvPicPr>
            <p:nvPr/>
          </p:nvPicPr>
          <p:blipFill>
            <a:blip r:embed="rId27" cstate="print">
              <a:clrChange>
                <a:clrFrom>
                  <a:srgbClr val="434343"/>
                </a:clrFrom>
                <a:clrTo>
                  <a:srgbClr val="434343">
                    <a:alpha val="0"/>
                  </a:srgbClr>
                </a:clrTo>
              </a:clrChange>
              <a:extLst>
                <a:ext uri="{28A0092B-C50C-407E-A947-70E740481C1C}">
                  <a14:useLocalDpi xmlns:a14="http://schemas.microsoft.com/office/drawing/2010/main" val="0"/>
                </a:ext>
              </a:extLst>
            </a:blip>
            <a:srcRect/>
            <a:stretch>
              <a:fillRect/>
            </a:stretch>
          </p:blipFill>
          <p:spPr bwMode="auto">
            <a:xfrm>
              <a:off x="4567" y="1535"/>
              <a:ext cx="10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1" name="Group 181"/>
            <p:cNvGrpSpPr>
              <a:grpSpLocks/>
            </p:cNvGrpSpPr>
            <p:nvPr/>
          </p:nvGrpSpPr>
          <p:grpSpPr bwMode="auto">
            <a:xfrm>
              <a:off x="5083" y="1551"/>
              <a:ext cx="100" cy="60"/>
              <a:chOff x="3600" y="2544"/>
              <a:chExt cx="240" cy="144"/>
            </a:xfrm>
          </p:grpSpPr>
          <p:sp>
            <p:nvSpPr>
              <p:cNvPr id="211" name="Rectangle 182"/>
              <p:cNvSpPr>
                <a:spLocks noChangeArrowheads="1"/>
              </p:cNvSpPr>
              <p:nvPr/>
            </p:nvSpPr>
            <p:spPr bwMode="auto">
              <a:xfrm>
                <a:off x="3600" y="2544"/>
                <a:ext cx="240" cy="144"/>
              </a:xfrm>
              <a:prstGeom prst="rect">
                <a:avLst/>
              </a:prstGeom>
              <a:noFill/>
              <a:ln w="12700">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12" name="Rectangle 183"/>
              <p:cNvSpPr>
                <a:spLocks noChangeArrowheads="1"/>
              </p:cNvSpPr>
              <p:nvPr/>
            </p:nvSpPr>
            <p:spPr bwMode="auto">
              <a:xfrm>
                <a:off x="3744" y="2544"/>
                <a:ext cx="96" cy="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grpSp>
        <p:pic>
          <p:nvPicPr>
            <p:cNvPr id="202" name="Picture 184" descr="359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353" y="1547"/>
              <a:ext cx="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3" name="Group 185"/>
            <p:cNvGrpSpPr>
              <a:grpSpLocks/>
            </p:cNvGrpSpPr>
            <p:nvPr/>
          </p:nvGrpSpPr>
          <p:grpSpPr bwMode="auto">
            <a:xfrm>
              <a:off x="4222" y="1532"/>
              <a:ext cx="256" cy="114"/>
              <a:chOff x="1755" y="3686"/>
              <a:chExt cx="610" cy="272"/>
            </a:xfrm>
          </p:grpSpPr>
          <p:sp>
            <p:nvSpPr>
              <p:cNvPr id="209" name="Rectangle 186"/>
              <p:cNvSpPr>
                <a:spLocks noChangeArrowheads="1"/>
              </p:cNvSpPr>
              <p:nvPr/>
            </p:nvSpPr>
            <p:spPr bwMode="auto">
              <a:xfrm>
                <a:off x="1755" y="3688"/>
                <a:ext cx="610" cy="232"/>
              </a:xfrm>
              <a:prstGeom prst="rect">
                <a:avLst/>
              </a:prstGeom>
              <a:gradFill rotWithShape="1">
                <a:gsLst>
                  <a:gs pos="0">
                    <a:srgbClr val="FF0000"/>
                  </a:gs>
                  <a:gs pos="100000">
                    <a:srgbClr val="FF5656"/>
                  </a:gs>
                </a:gsLst>
                <a:lin ang="5400000" scaled="1"/>
              </a:gradFill>
              <a:ln w="9525">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pic>
            <p:nvPicPr>
              <p:cNvPr id="210" name="Picture 187" descr="291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8137182">
                <a:off x="1917" y="3686"/>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 name="Group 188"/>
            <p:cNvGrpSpPr>
              <a:grpSpLocks/>
            </p:cNvGrpSpPr>
            <p:nvPr/>
          </p:nvGrpSpPr>
          <p:grpSpPr bwMode="auto">
            <a:xfrm>
              <a:off x="4828" y="1542"/>
              <a:ext cx="121" cy="79"/>
              <a:chOff x="3195" y="3795"/>
              <a:chExt cx="291" cy="189"/>
            </a:xfrm>
          </p:grpSpPr>
          <p:pic>
            <p:nvPicPr>
              <p:cNvPr id="206" name="Picture 18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243" y="3795"/>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190"/>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195" y="3865"/>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 name="Freeform 191"/>
              <p:cNvSpPr>
                <a:spLocks/>
              </p:cNvSpPr>
              <p:nvPr/>
            </p:nvSpPr>
            <p:spPr bwMode="auto">
              <a:xfrm rot="-2517030">
                <a:off x="3340" y="3920"/>
                <a:ext cx="146" cy="51"/>
              </a:xfrm>
              <a:custGeom>
                <a:avLst/>
                <a:gdLst>
                  <a:gd name="T0" fmla="*/ 0 w 592"/>
                  <a:gd name="T1" fmla="*/ 0 h 276"/>
                  <a:gd name="T2" fmla="*/ 0 w 592"/>
                  <a:gd name="T3" fmla="*/ 0 h 276"/>
                  <a:gd name="T4" fmla="*/ 0 w 592"/>
                  <a:gd name="T5" fmla="*/ 0 h 276"/>
                  <a:gd name="T6" fmla="*/ 0 w 592"/>
                  <a:gd name="T7" fmla="*/ 0 h 276"/>
                  <a:gd name="T8" fmla="*/ 0 w 592"/>
                  <a:gd name="T9" fmla="*/ 0 h 276"/>
                  <a:gd name="T10" fmla="*/ 0 w 592"/>
                  <a:gd name="T11" fmla="*/ 0 h 276"/>
                  <a:gd name="T12" fmla="*/ 0 w 592"/>
                  <a:gd name="T13" fmla="*/ 0 h 276"/>
                  <a:gd name="T14" fmla="*/ 0 w 592"/>
                  <a:gd name="T15" fmla="*/ 0 h 276"/>
                  <a:gd name="T16" fmla="*/ 0 w 592"/>
                  <a:gd name="T17" fmla="*/ 0 h 276"/>
                  <a:gd name="T18" fmla="*/ 0 w 592"/>
                  <a:gd name="T19" fmla="*/ 0 h 276"/>
                  <a:gd name="T20" fmla="*/ 0 w 592"/>
                  <a:gd name="T21" fmla="*/ 0 h 276"/>
                  <a:gd name="T22" fmla="*/ 0 w 592"/>
                  <a:gd name="T23" fmla="*/ 0 h 276"/>
                  <a:gd name="T24" fmla="*/ 0 w 592"/>
                  <a:gd name="T25" fmla="*/ 0 h 276"/>
                  <a:gd name="T26" fmla="*/ 0 w 592"/>
                  <a:gd name="T27" fmla="*/ 0 h 276"/>
                  <a:gd name="T28" fmla="*/ 0 w 592"/>
                  <a:gd name="T29" fmla="*/ 0 h 276"/>
                  <a:gd name="T30" fmla="*/ 0 w 592"/>
                  <a:gd name="T31" fmla="*/ 0 h 276"/>
                  <a:gd name="T32" fmla="*/ 0 w 592"/>
                  <a:gd name="T33" fmla="*/ 0 h 276"/>
                  <a:gd name="T34" fmla="*/ 0 w 592"/>
                  <a:gd name="T35" fmla="*/ 0 h 276"/>
                  <a:gd name="T36" fmla="*/ 0 w 592"/>
                  <a:gd name="T37" fmla="*/ 0 h 276"/>
                  <a:gd name="T38" fmla="*/ 0 w 592"/>
                  <a:gd name="T39" fmla="*/ 0 h 276"/>
                  <a:gd name="T40" fmla="*/ 0 w 592"/>
                  <a:gd name="T41" fmla="*/ 0 h 276"/>
                  <a:gd name="T42" fmla="*/ 0 w 592"/>
                  <a:gd name="T43" fmla="*/ 0 h 276"/>
                  <a:gd name="T44" fmla="*/ 0 w 592"/>
                  <a:gd name="T45" fmla="*/ 0 h 276"/>
                  <a:gd name="T46" fmla="*/ 0 w 592"/>
                  <a:gd name="T47" fmla="*/ 0 h 276"/>
                  <a:gd name="T48" fmla="*/ 0 w 592"/>
                  <a:gd name="T49" fmla="*/ 0 h 276"/>
                  <a:gd name="T50" fmla="*/ 0 w 592"/>
                  <a:gd name="T51" fmla="*/ 0 h 276"/>
                  <a:gd name="T52" fmla="*/ 0 w 592"/>
                  <a:gd name="T53" fmla="*/ 0 h 276"/>
                  <a:gd name="T54" fmla="*/ 0 w 592"/>
                  <a:gd name="T55" fmla="*/ 0 h 276"/>
                  <a:gd name="T56" fmla="*/ 0 w 592"/>
                  <a:gd name="T57" fmla="*/ 0 h 276"/>
                  <a:gd name="T58" fmla="*/ 0 w 592"/>
                  <a:gd name="T59" fmla="*/ 0 h 276"/>
                  <a:gd name="T60" fmla="*/ 0 w 592"/>
                  <a:gd name="T61" fmla="*/ 0 h 276"/>
                  <a:gd name="T62" fmla="*/ 0 w 592"/>
                  <a:gd name="T63" fmla="*/ 0 h 276"/>
                  <a:gd name="T64" fmla="*/ 0 w 592"/>
                  <a:gd name="T65" fmla="*/ 0 h 276"/>
                  <a:gd name="T66" fmla="*/ 0 w 592"/>
                  <a:gd name="T67" fmla="*/ 0 h 276"/>
                  <a:gd name="T68" fmla="*/ 0 w 592"/>
                  <a:gd name="T69" fmla="*/ 0 h 276"/>
                  <a:gd name="T70" fmla="*/ 0 w 592"/>
                  <a:gd name="T71" fmla="*/ 0 h 276"/>
                  <a:gd name="T72" fmla="*/ 0 w 592"/>
                  <a:gd name="T73" fmla="*/ 0 h 276"/>
                  <a:gd name="T74" fmla="*/ 0 w 592"/>
                  <a:gd name="T75" fmla="*/ 0 h 276"/>
                  <a:gd name="T76" fmla="*/ 0 w 592"/>
                  <a:gd name="T77" fmla="*/ 0 h 276"/>
                  <a:gd name="T78" fmla="*/ 0 w 592"/>
                  <a:gd name="T79" fmla="*/ 0 h 276"/>
                  <a:gd name="T80" fmla="*/ 0 w 592"/>
                  <a:gd name="T81" fmla="*/ 0 h 276"/>
                  <a:gd name="T82" fmla="*/ 0 w 592"/>
                  <a:gd name="T83" fmla="*/ 0 h 276"/>
                  <a:gd name="T84" fmla="*/ 0 w 592"/>
                  <a:gd name="T85" fmla="*/ 0 h 276"/>
                  <a:gd name="T86" fmla="*/ 0 w 592"/>
                  <a:gd name="T87" fmla="*/ 0 h 276"/>
                  <a:gd name="T88" fmla="*/ 0 w 592"/>
                  <a:gd name="T89" fmla="*/ 0 h 276"/>
                  <a:gd name="T90" fmla="*/ 0 w 592"/>
                  <a:gd name="T91" fmla="*/ 0 h 276"/>
                  <a:gd name="T92" fmla="*/ 0 w 592"/>
                  <a:gd name="T93" fmla="*/ 0 h 276"/>
                  <a:gd name="T94" fmla="*/ 0 w 592"/>
                  <a:gd name="T95" fmla="*/ 0 h 276"/>
                  <a:gd name="T96" fmla="*/ 0 w 592"/>
                  <a:gd name="T97" fmla="*/ 0 h 276"/>
                  <a:gd name="T98" fmla="*/ 0 w 592"/>
                  <a:gd name="T99" fmla="*/ 0 h 2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2" h="276">
                    <a:moveTo>
                      <a:pt x="590" y="128"/>
                    </a:moveTo>
                    <a:lnTo>
                      <a:pt x="590" y="128"/>
                    </a:lnTo>
                    <a:lnTo>
                      <a:pt x="584" y="118"/>
                    </a:lnTo>
                    <a:lnTo>
                      <a:pt x="490" y="8"/>
                    </a:lnTo>
                    <a:lnTo>
                      <a:pt x="488" y="8"/>
                    </a:lnTo>
                    <a:lnTo>
                      <a:pt x="484" y="4"/>
                    </a:lnTo>
                    <a:lnTo>
                      <a:pt x="478" y="0"/>
                    </a:lnTo>
                    <a:lnTo>
                      <a:pt x="472" y="0"/>
                    </a:lnTo>
                    <a:lnTo>
                      <a:pt x="470" y="0"/>
                    </a:lnTo>
                    <a:lnTo>
                      <a:pt x="466" y="2"/>
                    </a:lnTo>
                    <a:lnTo>
                      <a:pt x="464" y="8"/>
                    </a:lnTo>
                    <a:lnTo>
                      <a:pt x="464" y="16"/>
                    </a:lnTo>
                    <a:lnTo>
                      <a:pt x="464" y="18"/>
                    </a:lnTo>
                    <a:lnTo>
                      <a:pt x="464" y="72"/>
                    </a:lnTo>
                    <a:lnTo>
                      <a:pt x="410" y="72"/>
                    </a:lnTo>
                    <a:lnTo>
                      <a:pt x="408" y="72"/>
                    </a:lnTo>
                    <a:lnTo>
                      <a:pt x="406" y="72"/>
                    </a:lnTo>
                    <a:lnTo>
                      <a:pt x="184" y="72"/>
                    </a:lnTo>
                    <a:lnTo>
                      <a:pt x="182" y="72"/>
                    </a:lnTo>
                    <a:lnTo>
                      <a:pt x="128" y="72"/>
                    </a:lnTo>
                    <a:lnTo>
                      <a:pt x="128" y="18"/>
                    </a:lnTo>
                    <a:lnTo>
                      <a:pt x="128" y="16"/>
                    </a:lnTo>
                    <a:lnTo>
                      <a:pt x="128" y="8"/>
                    </a:lnTo>
                    <a:lnTo>
                      <a:pt x="126" y="2"/>
                    </a:lnTo>
                    <a:lnTo>
                      <a:pt x="122" y="0"/>
                    </a:lnTo>
                    <a:lnTo>
                      <a:pt x="120" y="0"/>
                    </a:lnTo>
                    <a:lnTo>
                      <a:pt x="114" y="0"/>
                    </a:lnTo>
                    <a:lnTo>
                      <a:pt x="108" y="4"/>
                    </a:lnTo>
                    <a:lnTo>
                      <a:pt x="102" y="8"/>
                    </a:lnTo>
                    <a:lnTo>
                      <a:pt x="8" y="118"/>
                    </a:lnTo>
                    <a:lnTo>
                      <a:pt x="2" y="128"/>
                    </a:lnTo>
                    <a:lnTo>
                      <a:pt x="0" y="138"/>
                    </a:lnTo>
                    <a:lnTo>
                      <a:pt x="2" y="148"/>
                    </a:lnTo>
                    <a:lnTo>
                      <a:pt x="4" y="154"/>
                    </a:lnTo>
                    <a:lnTo>
                      <a:pt x="6" y="156"/>
                    </a:lnTo>
                    <a:lnTo>
                      <a:pt x="108" y="272"/>
                    </a:lnTo>
                    <a:lnTo>
                      <a:pt x="114" y="274"/>
                    </a:lnTo>
                    <a:lnTo>
                      <a:pt x="118" y="276"/>
                    </a:lnTo>
                    <a:lnTo>
                      <a:pt x="122" y="274"/>
                    </a:lnTo>
                    <a:lnTo>
                      <a:pt x="126" y="268"/>
                    </a:lnTo>
                    <a:lnTo>
                      <a:pt x="128" y="262"/>
                    </a:lnTo>
                    <a:lnTo>
                      <a:pt x="128" y="254"/>
                    </a:lnTo>
                    <a:lnTo>
                      <a:pt x="128" y="250"/>
                    </a:lnTo>
                    <a:lnTo>
                      <a:pt x="128" y="208"/>
                    </a:lnTo>
                    <a:lnTo>
                      <a:pt x="262" y="208"/>
                    </a:lnTo>
                    <a:lnTo>
                      <a:pt x="296" y="208"/>
                    </a:lnTo>
                    <a:lnTo>
                      <a:pt x="330" y="208"/>
                    </a:lnTo>
                    <a:lnTo>
                      <a:pt x="464" y="208"/>
                    </a:lnTo>
                    <a:lnTo>
                      <a:pt x="464" y="250"/>
                    </a:lnTo>
                    <a:lnTo>
                      <a:pt x="462" y="254"/>
                    </a:lnTo>
                    <a:lnTo>
                      <a:pt x="464" y="262"/>
                    </a:lnTo>
                    <a:lnTo>
                      <a:pt x="466" y="268"/>
                    </a:lnTo>
                    <a:lnTo>
                      <a:pt x="468" y="274"/>
                    </a:lnTo>
                    <a:lnTo>
                      <a:pt x="474" y="276"/>
                    </a:lnTo>
                    <a:lnTo>
                      <a:pt x="478" y="274"/>
                    </a:lnTo>
                    <a:lnTo>
                      <a:pt x="482" y="272"/>
                    </a:lnTo>
                    <a:lnTo>
                      <a:pt x="584" y="156"/>
                    </a:lnTo>
                    <a:lnTo>
                      <a:pt x="588" y="154"/>
                    </a:lnTo>
                    <a:lnTo>
                      <a:pt x="590" y="148"/>
                    </a:lnTo>
                    <a:lnTo>
                      <a:pt x="592" y="138"/>
                    </a:lnTo>
                    <a:lnTo>
                      <a:pt x="590" y="1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pic>
          <p:nvPicPr>
            <p:cNvPr id="205" name="Picture 192" descr="ic_menu_help"/>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412" y="1420"/>
              <a:ext cx="10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3" name="Picture 102" descr="C:\Users\5165705\AppData\Local\Microsoft\Windows\Temporary Internet Files\Content.IE5\U3WYV6PS\MC900434865[1].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76225" y="3696930"/>
            <a:ext cx="835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 name="正方形/長方形 94"/>
          <p:cNvSpPr>
            <a:spLocks noChangeArrowheads="1"/>
          </p:cNvSpPr>
          <p:nvPr/>
        </p:nvSpPr>
        <p:spPr bwMode="auto">
          <a:xfrm rot="573956">
            <a:off x="603250" y="3793768"/>
            <a:ext cx="409575" cy="327025"/>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a:p>
        </p:txBody>
      </p:sp>
      <p:pic>
        <p:nvPicPr>
          <p:cNvPr id="215" name="Picture 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73956">
            <a:off x="811213" y="3900130"/>
            <a:ext cx="2016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573956">
            <a:off x="615950" y="3863618"/>
            <a:ext cx="196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7" name="Group 168"/>
          <p:cNvGrpSpPr>
            <a:grpSpLocks/>
          </p:cNvGrpSpPr>
          <p:nvPr/>
        </p:nvGrpSpPr>
        <p:grpSpPr bwMode="auto">
          <a:xfrm>
            <a:off x="923925" y="1801455"/>
            <a:ext cx="1009650" cy="682625"/>
            <a:chOff x="4099" y="714"/>
            <a:chExt cx="1557" cy="1051"/>
          </a:xfrm>
        </p:grpSpPr>
        <p:pic>
          <p:nvPicPr>
            <p:cNvPr id="218" name="Picture 169" descr="Biz"/>
            <p:cNvPicPr>
              <a:picLocks noChangeAspect="1" noChangeArrowheads="1"/>
            </p:cNvPicPr>
            <p:nvPr/>
          </p:nvPicPr>
          <p:blipFill>
            <a:blip r:embed="rId24">
              <a:extLst>
                <a:ext uri="{28A0092B-C50C-407E-A947-70E740481C1C}">
                  <a14:useLocalDpi xmlns:a14="http://schemas.microsoft.com/office/drawing/2010/main" val="0"/>
                </a:ext>
              </a:extLst>
            </a:blip>
            <a:srcRect l="11429" t="9357" r="13766" b="12671"/>
            <a:stretch>
              <a:fillRect/>
            </a:stretch>
          </p:blipFill>
          <p:spPr bwMode="auto">
            <a:xfrm>
              <a:off x="4099" y="714"/>
              <a:ext cx="1557" cy="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 name="Rectangle 170"/>
            <p:cNvSpPr>
              <a:spLocks noChangeArrowheads="1"/>
            </p:cNvSpPr>
            <p:nvPr/>
          </p:nvSpPr>
          <p:spPr bwMode="auto">
            <a:xfrm>
              <a:off x="4225" y="848"/>
              <a:ext cx="1299" cy="77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20" name="Rectangle 171"/>
            <p:cNvSpPr>
              <a:spLocks noChangeArrowheads="1"/>
            </p:cNvSpPr>
            <p:nvPr/>
          </p:nvSpPr>
          <p:spPr bwMode="auto">
            <a:xfrm>
              <a:off x="4222" y="1031"/>
              <a:ext cx="280" cy="406"/>
            </a:xfrm>
            <a:prstGeom prst="rect">
              <a:avLst/>
            </a:prstGeom>
            <a:noFill/>
            <a:ln>
              <a:noFill/>
            </a:ln>
            <a:effectLst/>
            <a:extLst>
              <a:ext uri="{909E8E84-426E-40DD-AFC4-6F175D3DCCD1}">
                <a14:hiddenFill xmlns:a14="http://schemas.microsoft.com/office/drawing/2010/main">
                  <a:solidFill>
                    <a:srgbClr val="F3F3FB"/>
                  </a:solidFill>
                </a14:hiddenFill>
              </a:ext>
              <a:ext uri="{91240B29-F687-4F45-9708-019B960494DF}">
                <a14:hiddenLine xmlns:a14="http://schemas.microsoft.com/office/drawing/2010/main" w="57150" algn="ctr">
                  <a:solidFill>
                    <a:srgbClr val="FF99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21" name="Rectangle 172"/>
            <p:cNvSpPr>
              <a:spLocks noChangeArrowheads="1"/>
            </p:cNvSpPr>
            <p:nvPr/>
          </p:nvSpPr>
          <p:spPr bwMode="auto">
            <a:xfrm>
              <a:off x="4220" y="1035"/>
              <a:ext cx="1307" cy="406"/>
            </a:xfrm>
            <a:prstGeom prst="rect">
              <a:avLst/>
            </a:prstGeom>
            <a:noFill/>
            <a:ln w="12700" algn="ctr">
              <a:solidFill>
                <a:schemeClr val="bg2">
                  <a:alpha val="70195"/>
                </a:schemeClr>
              </a:solidFill>
              <a:miter lim="800000"/>
              <a:headEnd/>
              <a:tailEnd/>
            </a:ln>
            <a:effectLst/>
            <a:extLst>
              <a:ext uri="{909E8E84-426E-40DD-AFC4-6F175D3DCCD1}">
                <a14:hiddenFill xmlns:a14="http://schemas.microsoft.com/office/drawing/2010/main">
                  <a:solidFill>
                    <a:srgbClr val="F3F3FB"/>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pic>
          <p:nvPicPr>
            <p:cNvPr id="222" name="Picture 36"/>
            <p:cNvPicPr>
              <a:picLocks noChangeAspect="1" noChangeArrowheads="1"/>
            </p:cNvPicPr>
            <p:nvPr/>
          </p:nvPicPr>
          <p:blipFill>
            <a:blip r:embed="rId25">
              <a:extLst>
                <a:ext uri="{28A0092B-C50C-407E-A947-70E740481C1C}">
                  <a14:useLocalDpi xmlns:a14="http://schemas.microsoft.com/office/drawing/2010/main" val="0"/>
                </a:ext>
              </a:extLst>
            </a:blip>
            <a:srcRect l="2673" t="7408" r="7695" b="19682"/>
            <a:stretch>
              <a:fillRect/>
            </a:stretch>
          </p:blipFill>
          <p:spPr bwMode="auto">
            <a:xfrm>
              <a:off x="4221" y="845"/>
              <a:ext cx="1307"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図 18" descr="lady_paper_light.png"/>
            <p:cNvPicPr>
              <a:picLocks noChangeAspect="1"/>
            </p:cNvPicPr>
            <p:nvPr/>
          </p:nvPicPr>
          <p:blipFill>
            <a:blip r:embed="rId26">
              <a:extLst>
                <a:ext uri="{28A0092B-C50C-407E-A947-70E740481C1C}">
                  <a14:useLocalDpi xmlns:a14="http://schemas.microsoft.com/office/drawing/2010/main" val="0"/>
                </a:ext>
              </a:extLst>
            </a:blip>
            <a:srcRect l="5197" t="16365" r="13570" b="14417"/>
            <a:stretch>
              <a:fillRect/>
            </a:stretch>
          </p:blipFill>
          <p:spPr bwMode="auto">
            <a:xfrm>
              <a:off x="5216" y="860"/>
              <a:ext cx="298" cy="199"/>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4" name="Rectangle 175"/>
            <p:cNvSpPr>
              <a:spLocks noChangeArrowheads="1"/>
            </p:cNvSpPr>
            <p:nvPr/>
          </p:nvSpPr>
          <p:spPr bwMode="auto">
            <a:xfrm>
              <a:off x="4219" y="1531"/>
              <a:ext cx="264"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25" name="Rectangle 176"/>
            <p:cNvSpPr>
              <a:spLocks noChangeArrowheads="1"/>
            </p:cNvSpPr>
            <p:nvPr/>
          </p:nvSpPr>
          <p:spPr bwMode="auto">
            <a:xfrm>
              <a:off x="4480"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26" name="Rectangle 177"/>
            <p:cNvSpPr>
              <a:spLocks noChangeArrowheads="1"/>
            </p:cNvSpPr>
            <p:nvPr/>
          </p:nvSpPr>
          <p:spPr bwMode="auto">
            <a:xfrm>
              <a:off x="4741"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27" name="Rectangle 178"/>
            <p:cNvSpPr>
              <a:spLocks noChangeArrowheads="1"/>
            </p:cNvSpPr>
            <p:nvPr/>
          </p:nvSpPr>
          <p:spPr bwMode="auto">
            <a:xfrm>
              <a:off x="5002"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28" name="Rectangle 179"/>
            <p:cNvSpPr>
              <a:spLocks noChangeArrowheads="1"/>
            </p:cNvSpPr>
            <p:nvPr/>
          </p:nvSpPr>
          <p:spPr bwMode="auto">
            <a:xfrm>
              <a:off x="5263" y="1531"/>
              <a:ext cx="263" cy="10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pic>
          <p:nvPicPr>
            <p:cNvPr id="229" name="Picture 180"/>
            <p:cNvPicPr>
              <a:picLocks noChangeAspect="1" noChangeArrowheads="1"/>
            </p:cNvPicPr>
            <p:nvPr/>
          </p:nvPicPr>
          <p:blipFill>
            <a:blip r:embed="rId27" cstate="print">
              <a:clrChange>
                <a:clrFrom>
                  <a:srgbClr val="434343"/>
                </a:clrFrom>
                <a:clrTo>
                  <a:srgbClr val="434343">
                    <a:alpha val="0"/>
                  </a:srgbClr>
                </a:clrTo>
              </a:clrChange>
              <a:extLst>
                <a:ext uri="{28A0092B-C50C-407E-A947-70E740481C1C}">
                  <a14:useLocalDpi xmlns:a14="http://schemas.microsoft.com/office/drawing/2010/main" val="0"/>
                </a:ext>
              </a:extLst>
            </a:blip>
            <a:srcRect/>
            <a:stretch>
              <a:fillRect/>
            </a:stretch>
          </p:blipFill>
          <p:spPr bwMode="auto">
            <a:xfrm>
              <a:off x="4567" y="1535"/>
              <a:ext cx="10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0" name="Group 181"/>
            <p:cNvGrpSpPr>
              <a:grpSpLocks/>
            </p:cNvGrpSpPr>
            <p:nvPr/>
          </p:nvGrpSpPr>
          <p:grpSpPr bwMode="auto">
            <a:xfrm>
              <a:off x="5083" y="1551"/>
              <a:ext cx="100" cy="60"/>
              <a:chOff x="3600" y="2544"/>
              <a:chExt cx="240" cy="144"/>
            </a:xfrm>
          </p:grpSpPr>
          <p:sp>
            <p:nvSpPr>
              <p:cNvPr id="240" name="Rectangle 182"/>
              <p:cNvSpPr>
                <a:spLocks noChangeArrowheads="1"/>
              </p:cNvSpPr>
              <p:nvPr/>
            </p:nvSpPr>
            <p:spPr bwMode="auto">
              <a:xfrm>
                <a:off x="3600" y="2544"/>
                <a:ext cx="240" cy="144"/>
              </a:xfrm>
              <a:prstGeom prst="rect">
                <a:avLst/>
              </a:prstGeom>
              <a:noFill/>
              <a:ln w="12700">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sp>
            <p:nvSpPr>
              <p:cNvPr id="241" name="Rectangle 183"/>
              <p:cNvSpPr>
                <a:spLocks noChangeArrowheads="1"/>
              </p:cNvSpPr>
              <p:nvPr/>
            </p:nvSpPr>
            <p:spPr bwMode="auto">
              <a:xfrm>
                <a:off x="3744" y="2544"/>
                <a:ext cx="96" cy="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grpSp>
        <p:pic>
          <p:nvPicPr>
            <p:cNvPr id="231" name="Picture 184" descr="359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353" y="1547"/>
              <a:ext cx="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2" name="Group 185"/>
            <p:cNvGrpSpPr>
              <a:grpSpLocks/>
            </p:cNvGrpSpPr>
            <p:nvPr/>
          </p:nvGrpSpPr>
          <p:grpSpPr bwMode="auto">
            <a:xfrm>
              <a:off x="4222" y="1532"/>
              <a:ext cx="256" cy="114"/>
              <a:chOff x="1755" y="3686"/>
              <a:chExt cx="610" cy="272"/>
            </a:xfrm>
          </p:grpSpPr>
          <p:sp>
            <p:nvSpPr>
              <p:cNvPr id="238" name="Rectangle 186"/>
              <p:cNvSpPr>
                <a:spLocks noChangeArrowheads="1"/>
              </p:cNvSpPr>
              <p:nvPr/>
            </p:nvSpPr>
            <p:spPr bwMode="auto">
              <a:xfrm>
                <a:off x="1755" y="3688"/>
                <a:ext cx="610" cy="232"/>
              </a:xfrm>
              <a:prstGeom prst="rect">
                <a:avLst/>
              </a:prstGeom>
              <a:gradFill rotWithShape="1">
                <a:gsLst>
                  <a:gs pos="0">
                    <a:srgbClr val="FF0000"/>
                  </a:gs>
                  <a:gs pos="100000">
                    <a:srgbClr val="FF5656"/>
                  </a:gs>
                </a:gsLst>
                <a:lin ang="5400000" scaled="1"/>
              </a:gradFill>
              <a:ln w="9525">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100"/>
              </a:p>
            </p:txBody>
          </p:sp>
          <p:pic>
            <p:nvPicPr>
              <p:cNvPr id="239" name="Picture 187" descr="291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8137182">
                <a:off x="1917" y="3686"/>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3" name="Group 188"/>
            <p:cNvGrpSpPr>
              <a:grpSpLocks/>
            </p:cNvGrpSpPr>
            <p:nvPr/>
          </p:nvGrpSpPr>
          <p:grpSpPr bwMode="auto">
            <a:xfrm>
              <a:off x="4828" y="1542"/>
              <a:ext cx="121" cy="79"/>
              <a:chOff x="3195" y="3795"/>
              <a:chExt cx="291" cy="189"/>
            </a:xfrm>
          </p:grpSpPr>
          <p:pic>
            <p:nvPicPr>
              <p:cNvPr id="235" name="Picture 18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243" y="3795"/>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190"/>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195" y="3865"/>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 name="Freeform 191"/>
              <p:cNvSpPr>
                <a:spLocks/>
              </p:cNvSpPr>
              <p:nvPr/>
            </p:nvSpPr>
            <p:spPr bwMode="auto">
              <a:xfrm rot="-2517030">
                <a:off x="3340" y="3920"/>
                <a:ext cx="146" cy="51"/>
              </a:xfrm>
              <a:custGeom>
                <a:avLst/>
                <a:gdLst>
                  <a:gd name="T0" fmla="*/ 0 w 592"/>
                  <a:gd name="T1" fmla="*/ 0 h 276"/>
                  <a:gd name="T2" fmla="*/ 0 w 592"/>
                  <a:gd name="T3" fmla="*/ 0 h 276"/>
                  <a:gd name="T4" fmla="*/ 0 w 592"/>
                  <a:gd name="T5" fmla="*/ 0 h 276"/>
                  <a:gd name="T6" fmla="*/ 0 w 592"/>
                  <a:gd name="T7" fmla="*/ 0 h 276"/>
                  <a:gd name="T8" fmla="*/ 0 w 592"/>
                  <a:gd name="T9" fmla="*/ 0 h 276"/>
                  <a:gd name="T10" fmla="*/ 0 w 592"/>
                  <a:gd name="T11" fmla="*/ 0 h 276"/>
                  <a:gd name="T12" fmla="*/ 0 w 592"/>
                  <a:gd name="T13" fmla="*/ 0 h 276"/>
                  <a:gd name="T14" fmla="*/ 0 w 592"/>
                  <a:gd name="T15" fmla="*/ 0 h 276"/>
                  <a:gd name="T16" fmla="*/ 0 w 592"/>
                  <a:gd name="T17" fmla="*/ 0 h 276"/>
                  <a:gd name="T18" fmla="*/ 0 w 592"/>
                  <a:gd name="T19" fmla="*/ 0 h 276"/>
                  <a:gd name="T20" fmla="*/ 0 w 592"/>
                  <a:gd name="T21" fmla="*/ 0 h 276"/>
                  <a:gd name="T22" fmla="*/ 0 w 592"/>
                  <a:gd name="T23" fmla="*/ 0 h 276"/>
                  <a:gd name="T24" fmla="*/ 0 w 592"/>
                  <a:gd name="T25" fmla="*/ 0 h 276"/>
                  <a:gd name="T26" fmla="*/ 0 w 592"/>
                  <a:gd name="T27" fmla="*/ 0 h 276"/>
                  <a:gd name="T28" fmla="*/ 0 w 592"/>
                  <a:gd name="T29" fmla="*/ 0 h 276"/>
                  <a:gd name="T30" fmla="*/ 0 w 592"/>
                  <a:gd name="T31" fmla="*/ 0 h 276"/>
                  <a:gd name="T32" fmla="*/ 0 w 592"/>
                  <a:gd name="T33" fmla="*/ 0 h 276"/>
                  <a:gd name="T34" fmla="*/ 0 w 592"/>
                  <a:gd name="T35" fmla="*/ 0 h 276"/>
                  <a:gd name="T36" fmla="*/ 0 w 592"/>
                  <a:gd name="T37" fmla="*/ 0 h 276"/>
                  <a:gd name="T38" fmla="*/ 0 w 592"/>
                  <a:gd name="T39" fmla="*/ 0 h 276"/>
                  <a:gd name="T40" fmla="*/ 0 w 592"/>
                  <a:gd name="T41" fmla="*/ 0 h 276"/>
                  <a:gd name="T42" fmla="*/ 0 w 592"/>
                  <a:gd name="T43" fmla="*/ 0 h 276"/>
                  <a:gd name="T44" fmla="*/ 0 w 592"/>
                  <a:gd name="T45" fmla="*/ 0 h 276"/>
                  <a:gd name="T46" fmla="*/ 0 w 592"/>
                  <a:gd name="T47" fmla="*/ 0 h 276"/>
                  <a:gd name="T48" fmla="*/ 0 w 592"/>
                  <a:gd name="T49" fmla="*/ 0 h 276"/>
                  <a:gd name="T50" fmla="*/ 0 w 592"/>
                  <a:gd name="T51" fmla="*/ 0 h 276"/>
                  <a:gd name="T52" fmla="*/ 0 w 592"/>
                  <a:gd name="T53" fmla="*/ 0 h 276"/>
                  <a:gd name="T54" fmla="*/ 0 w 592"/>
                  <a:gd name="T55" fmla="*/ 0 h 276"/>
                  <a:gd name="T56" fmla="*/ 0 w 592"/>
                  <a:gd name="T57" fmla="*/ 0 h 276"/>
                  <a:gd name="T58" fmla="*/ 0 w 592"/>
                  <a:gd name="T59" fmla="*/ 0 h 276"/>
                  <a:gd name="T60" fmla="*/ 0 w 592"/>
                  <a:gd name="T61" fmla="*/ 0 h 276"/>
                  <a:gd name="T62" fmla="*/ 0 w 592"/>
                  <a:gd name="T63" fmla="*/ 0 h 276"/>
                  <a:gd name="T64" fmla="*/ 0 w 592"/>
                  <a:gd name="T65" fmla="*/ 0 h 276"/>
                  <a:gd name="T66" fmla="*/ 0 w 592"/>
                  <a:gd name="T67" fmla="*/ 0 h 276"/>
                  <a:gd name="T68" fmla="*/ 0 w 592"/>
                  <a:gd name="T69" fmla="*/ 0 h 276"/>
                  <a:gd name="T70" fmla="*/ 0 w 592"/>
                  <a:gd name="T71" fmla="*/ 0 h 276"/>
                  <a:gd name="T72" fmla="*/ 0 w 592"/>
                  <a:gd name="T73" fmla="*/ 0 h 276"/>
                  <a:gd name="T74" fmla="*/ 0 w 592"/>
                  <a:gd name="T75" fmla="*/ 0 h 276"/>
                  <a:gd name="T76" fmla="*/ 0 w 592"/>
                  <a:gd name="T77" fmla="*/ 0 h 276"/>
                  <a:gd name="T78" fmla="*/ 0 w 592"/>
                  <a:gd name="T79" fmla="*/ 0 h 276"/>
                  <a:gd name="T80" fmla="*/ 0 w 592"/>
                  <a:gd name="T81" fmla="*/ 0 h 276"/>
                  <a:gd name="T82" fmla="*/ 0 w 592"/>
                  <a:gd name="T83" fmla="*/ 0 h 276"/>
                  <a:gd name="T84" fmla="*/ 0 w 592"/>
                  <a:gd name="T85" fmla="*/ 0 h 276"/>
                  <a:gd name="T86" fmla="*/ 0 w 592"/>
                  <a:gd name="T87" fmla="*/ 0 h 276"/>
                  <a:gd name="T88" fmla="*/ 0 w 592"/>
                  <a:gd name="T89" fmla="*/ 0 h 276"/>
                  <a:gd name="T90" fmla="*/ 0 w 592"/>
                  <a:gd name="T91" fmla="*/ 0 h 276"/>
                  <a:gd name="T92" fmla="*/ 0 w 592"/>
                  <a:gd name="T93" fmla="*/ 0 h 276"/>
                  <a:gd name="T94" fmla="*/ 0 w 592"/>
                  <a:gd name="T95" fmla="*/ 0 h 276"/>
                  <a:gd name="T96" fmla="*/ 0 w 592"/>
                  <a:gd name="T97" fmla="*/ 0 h 276"/>
                  <a:gd name="T98" fmla="*/ 0 w 592"/>
                  <a:gd name="T99" fmla="*/ 0 h 2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2" h="276">
                    <a:moveTo>
                      <a:pt x="590" y="128"/>
                    </a:moveTo>
                    <a:lnTo>
                      <a:pt x="590" y="128"/>
                    </a:lnTo>
                    <a:lnTo>
                      <a:pt x="584" y="118"/>
                    </a:lnTo>
                    <a:lnTo>
                      <a:pt x="490" y="8"/>
                    </a:lnTo>
                    <a:lnTo>
                      <a:pt x="488" y="8"/>
                    </a:lnTo>
                    <a:lnTo>
                      <a:pt x="484" y="4"/>
                    </a:lnTo>
                    <a:lnTo>
                      <a:pt x="478" y="0"/>
                    </a:lnTo>
                    <a:lnTo>
                      <a:pt x="472" y="0"/>
                    </a:lnTo>
                    <a:lnTo>
                      <a:pt x="470" y="0"/>
                    </a:lnTo>
                    <a:lnTo>
                      <a:pt x="466" y="2"/>
                    </a:lnTo>
                    <a:lnTo>
                      <a:pt x="464" y="8"/>
                    </a:lnTo>
                    <a:lnTo>
                      <a:pt x="464" y="16"/>
                    </a:lnTo>
                    <a:lnTo>
                      <a:pt x="464" y="18"/>
                    </a:lnTo>
                    <a:lnTo>
                      <a:pt x="464" y="72"/>
                    </a:lnTo>
                    <a:lnTo>
                      <a:pt x="410" y="72"/>
                    </a:lnTo>
                    <a:lnTo>
                      <a:pt x="408" y="72"/>
                    </a:lnTo>
                    <a:lnTo>
                      <a:pt x="406" y="72"/>
                    </a:lnTo>
                    <a:lnTo>
                      <a:pt x="184" y="72"/>
                    </a:lnTo>
                    <a:lnTo>
                      <a:pt x="182" y="72"/>
                    </a:lnTo>
                    <a:lnTo>
                      <a:pt x="128" y="72"/>
                    </a:lnTo>
                    <a:lnTo>
                      <a:pt x="128" y="18"/>
                    </a:lnTo>
                    <a:lnTo>
                      <a:pt x="128" y="16"/>
                    </a:lnTo>
                    <a:lnTo>
                      <a:pt x="128" y="8"/>
                    </a:lnTo>
                    <a:lnTo>
                      <a:pt x="126" y="2"/>
                    </a:lnTo>
                    <a:lnTo>
                      <a:pt x="122" y="0"/>
                    </a:lnTo>
                    <a:lnTo>
                      <a:pt x="120" y="0"/>
                    </a:lnTo>
                    <a:lnTo>
                      <a:pt x="114" y="0"/>
                    </a:lnTo>
                    <a:lnTo>
                      <a:pt x="108" y="4"/>
                    </a:lnTo>
                    <a:lnTo>
                      <a:pt x="102" y="8"/>
                    </a:lnTo>
                    <a:lnTo>
                      <a:pt x="8" y="118"/>
                    </a:lnTo>
                    <a:lnTo>
                      <a:pt x="2" y="128"/>
                    </a:lnTo>
                    <a:lnTo>
                      <a:pt x="0" y="138"/>
                    </a:lnTo>
                    <a:lnTo>
                      <a:pt x="2" y="148"/>
                    </a:lnTo>
                    <a:lnTo>
                      <a:pt x="4" y="154"/>
                    </a:lnTo>
                    <a:lnTo>
                      <a:pt x="6" y="156"/>
                    </a:lnTo>
                    <a:lnTo>
                      <a:pt x="108" y="272"/>
                    </a:lnTo>
                    <a:lnTo>
                      <a:pt x="114" y="274"/>
                    </a:lnTo>
                    <a:lnTo>
                      <a:pt x="118" y="276"/>
                    </a:lnTo>
                    <a:lnTo>
                      <a:pt x="122" y="274"/>
                    </a:lnTo>
                    <a:lnTo>
                      <a:pt x="126" y="268"/>
                    </a:lnTo>
                    <a:lnTo>
                      <a:pt x="128" y="262"/>
                    </a:lnTo>
                    <a:lnTo>
                      <a:pt x="128" y="254"/>
                    </a:lnTo>
                    <a:lnTo>
                      <a:pt x="128" y="250"/>
                    </a:lnTo>
                    <a:lnTo>
                      <a:pt x="128" y="208"/>
                    </a:lnTo>
                    <a:lnTo>
                      <a:pt x="262" y="208"/>
                    </a:lnTo>
                    <a:lnTo>
                      <a:pt x="296" y="208"/>
                    </a:lnTo>
                    <a:lnTo>
                      <a:pt x="330" y="208"/>
                    </a:lnTo>
                    <a:lnTo>
                      <a:pt x="464" y="208"/>
                    </a:lnTo>
                    <a:lnTo>
                      <a:pt x="464" y="250"/>
                    </a:lnTo>
                    <a:lnTo>
                      <a:pt x="462" y="254"/>
                    </a:lnTo>
                    <a:lnTo>
                      <a:pt x="464" y="262"/>
                    </a:lnTo>
                    <a:lnTo>
                      <a:pt x="466" y="268"/>
                    </a:lnTo>
                    <a:lnTo>
                      <a:pt x="468" y="274"/>
                    </a:lnTo>
                    <a:lnTo>
                      <a:pt x="474" y="276"/>
                    </a:lnTo>
                    <a:lnTo>
                      <a:pt x="478" y="274"/>
                    </a:lnTo>
                    <a:lnTo>
                      <a:pt x="482" y="272"/>
                    </a:lnTo>
                    <a:lnTo>
                      <a:pt x="584" y="156"/>
                    </a:lnTo>
                    <a:lnTo>
                      <a:pt x="588" y="154"/>
                    </a:lnTo>
                    <a:lnTo>
                      <a:pt x="590" y="148"/>
                    </a:lnTo>
                    <a:lnTo>
                      <a:pt x="592" y="138"/>
                    </a:lnTo>
                    <a:lnTo>
                      <a:pt x="590" y="1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pic>
          <p:nvPicPr>
            <p:cNvPr id="234" name="Picture 192" descr="ic_menu_help"/>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412" y="1420"/>
              <a:ext cx="10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2" name="Picture 102" descr="C:\Users\5165705\AppData\Local\Microsoft\Windows\Temporary Internet Files\Content.IE5\U3WYV6PS\MC900434865[1].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7950" y="1728430"/>
            <a:ext cx="835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 name="正方形/長方形 94"/>
          <p:cNvSpPr>
            <a:spLocks noChangeArrowheads="1"/>
          </p:cNvSpPr>
          <p:nvPr/>
        </p:nvSpPr>
        <p:spPr bwMode="auto">
          <a:xfrm rot="573956">
            <a:off x="434975" y="1825268"/>
            <a:ext cx="409575" cy="327025"/>
          </a:xfrm>
          <a:prstGeom prst="rect">
            <a:avLst/>
          </a:prstGeom>
          <a:solidFill>
            <a:schemeClr val="tx2"/>
          </a:solidFill>
          <a:ln w="9525" algn="ctr">
            <a:solidFill>
              <a:schemeClr val="tx1"/>
            </a:solidFill>
            <a:round/>
            <a:headEnd/>
            <a:tailEnd/>
          </a:ln>
        </p:spPr>
        <p:txBody>
          <a:bodyPr/>
          <a:lstStyle>
            <a:lvl1pPr defTabSz="987425"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defTabSz="987425"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defTabSz="987425"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defTabSz="987425"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defTabSz="987425"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defTabSz="987425"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600"/>
          </a:p>
        </p:txBody>
      </p:sp>
      <p:pic>
        <p:nvPicPr>
          <p:cNvPr id="244" name="Picture 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73956">
            <a:off x="642938" y="1931630"/>
            <a:ext cx="2016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573956">
            <a:off x="447675" y="1895118"/>
            <a:ext cx="196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 name="Rectangle 48"/>
          <p:cNvSpPr>
            <a:spLocks noChangeArrowheads="1"/>
          </p:cNvSpPr>
          <p:nvPr/>
        </p:nvSpPr>
        <p:spPr bwMode="auto">
          <a:xfrm>
            <a:off x="492125" y="834156"/>
            <a:ext cx="8347075" cy="353046"/>
          </a:xfrm>
          <a:prstGeom prst="rect">
            <a:avLst/>
          </a:prstGeom>
          <a:noFill/>
          <a:ln>
            <a:noFill/>
          </a:ln>
          <a:effectLst/>
        </p:spPr>
        <p:txBody>
          <a:bodyPr lIns="90000" tIns="46800" rIns="90000" bIns="46800" anchor="ctr">
            <a:spAutoFit/>
          </a:bodyPr>
          <a:lstStyle>
            <a:lvl1pPr eaLnBrk="0" hangingPunct="0">
              <a:spcBef>
                <a:spcPct val="20000"/>
              </a:spcBef>
              <a:buClr>
                <a:schemeClr val="bg2"/>
              </a:buClr>
              <a:buSzPct val="75000"/>
              <a:buFont typeface="Wingdings" pitchFamily="2" charset="2"/>
              <a:buChar char="n"/>
              <a:tabLst>
                <a:tab pos="330200" algn="l"/>
              </a:tabLst>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tabLst>
                <a:tab pos="330200" algn="l"/>
              </a:tabLst>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tabLst>
                <a:tab pos="330200" algn="l"/>
              </a:tabLst>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tabLst>
                <a:tab pos="330200" algn="l"/>
              </a:tabLst>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tabLst>
                <a:tab pos="330200" algn="l"/>
              </a:tabLst>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tabLst>
                <a:tab pos="330200" algn="l"/>
              </a:tabLst>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tabLst>
                <a:tab pos="330200" algn="l"/>
              </a:tabLst>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tabLst>
                <a:tab pos="330200" algn="l"/>
              </a:tabLst>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tabLst>
                <a:tab pos="330200" algn="l"/>
              </a:tabLst>
              <a:defRPr kumimoji="1" sz="2000">
                <a:solidFill>
                  <a:schemeClr val="tx1"/>
                </a:solidFill>
                <a:latin typeface="Arial" charset="0"/>
                <a:ea typeface="ＭＳ Ｐゴシック" charset="-128"/>
              </a:defRPr>
            </a:lvl9pPr>
          </a:lstStyle>
          <a:p>
            <a:pPr eaLnBrk="1" hangingPunct="1">
              <a:lnSpc>
                <a:spcPct val="120000"/>
              </a:lnSpc>
              <a:spcBef>
                <a:spcPct val="0"/>
              </a:spcBef>
              <a:buClrTx/>
              <a:buSzTx/>
            </a:pPr>
            <a:r>
              <a:rPr lang="en-US" altLang="ja-JP" sz="1400"/>
              <a:t> MPCS provides HDVC Mobile Solution Multi-Party Conference environment</a:t>
            </a:r>
          </a:p>
        </p:txBody>
      </p:sp>
      <p:sp>
        <p:nvSpPr>
          <p:cNvPr id="24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Diagram Overview </a:t>
            </a:r>
            <a:r>
              <a:rPr lang="en-US" altLang="ja-JP" sz="1400" kern="0" dirty="0" smtClean="0">
                <a:latin typeface="Arial Black" panose="020B0A04020102020204" pitchFamily="34" charset="0"/>
              </a:rPr>
              <a:t>(IP mode + NAT Traversal Service)</a:t>
            </a:r>
            <a:endParaRPr lang="de-DE" altLang="ja-JP" sz="1400" kern="0" dirty="0" smtClean="0">
              <a:latin typeface="Arial Black" panose="020B0A04020102020204" pitchFamily="34" charset="0"/>
            </a:endParaRPr>
          </a:p>
        </p:txBody>
      </p:sp>
    </p:spTree>
    <p:extLst>
      <p:ext uri="{BB962C8B-B14F-4D97-AF65-F5344CB8AC3E}">
        <p14:creationId xmlns:p14="http://schemas.microsoft.com/office/powerpoint/2010/main" val="715284242"/>
      </p:ext>
    </p:extLst>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59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Server Network Configuration</a:t>
            </a:r>
            <a:endParaRPr lang="de-DE" altLang="ja-JP" sz="400" kern="0" dirty="0" smtClean="0">
              <a:latin typeface="Arial Black" panose="020B0A04020102020204" pitchFamily="34" charset="0"/>
            </a:endParaRPr>
          </a:p>
        </p:txBody>
      </p:sp>
      <p:pic>
        <p:nvPicPr>
          <p:cNvPr id="5" name="Picture 2" descr="C:\Users\5165705\AppData\Local\Microsoft\Windows\Temporary Internet Files\Content.IE5\4FDB5OFR\MC90043484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2071688"/>
            <a:ext cx="2347912"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コネクタ 5"/>
          <p:cNvCxnSpPr>
            <a:endCxn id="7" idx="1"/>
          </p:cNvCxnSpPr>
          <p:nvPr/>
        </p:nvCxnSpPr>
        <p:spPr>
          <a:xfrm>
            <a:off x="2522538" y="2563813"/>
            <a:ext cx="4508500" cy="0"/>
          </a:xfrm>
          <a:prstGeom prst="line">
            <a:avLst/>
          </a:prstGeom>
        </p:spPr>
        <p:style>
          <a:lnRef idx="3">
            <a:schemeClr val="dk1"/>
          </a:lnRef>
          <a:fillRef idx="0">
            <a:schemeClr val="dk1"/>
          </a:fillRef>
          <a:effectRef idx="2">
            <a:schemeClr val="dk1"/>
          </a:effectRef>
          <a:fontRef idx="minor">
            <a:schemeClr val="tx1"/>
          </a:fontRef>
        </p:style>
      </p:cxnSp>
      <p:pic>
        <p:nvPicPr>
          <p:cNvPr id="7" name="Picture 18" descr="E:\Documents and Settings\yuko_narimatsu\デスクトップ\Ver_3.0_PanasonicHD映像コム\0531-制作データ\各種素材\Ｃｒａｕｄ.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1038" y="2211388"/>
            <a:ext cx="14271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0" descr="E:\Documents and Settings\yuko_narimatsu\デスクトップ\Ver_3.0_PanasonicHD映像コム\0531-制作データ\各種素材\Internet_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6163" y="2095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Z:\00_Technical_Support\02_eLearning_Website\04_Images_and_icons\01_Images_used_in_presentations\router_mik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9075" y="2333625"/>
            <a:ext cx="7207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コネクタ 10"/>
          <p:cNvCxnSpPr/>
          <p:nvPr/>
        </p:nvCxnSpPr>
        <p:spPr>
          <a:xfrm>
            <a:off x="2514600" y="3397510"/>
            <a:ext cx="539750" cy="0"/>
          </a:xfrm>
          <a:prstGeom prst="line">
            <a:avLst/>
          </a:prstGeom>
        </p:spPr>
        <p:style>
          <a:lnRef idx="3">
            <a:schemeClr val="dk1"/>
          </a:lnRef>
          <a:fillRef idx="0">
            <a:schemeClr val="dk1"/>
          </a:fillRef>
          <a:effectRef idx="2">
            <a:schemeClr val="dk1"/>
          </a:effectRef>
          <a:fontRef idx="minor">
            <a:schemeClr val="tx1"/>
          </a:fontRef>
        </p:style>
      </p:cxnSp>
      <p:cxnSp>
        <p:nvCxnSpPr>
          <p:cNvPr id="12" name="直線コネクタ 11"/>
          <p:cNvCxnSpPr/>
          <p:nvPr/>
        </p:nvCxnSpPr>
        <p:spPr>
          <a:xfrm flipV="1">
            <a:off x="3048000" y="3397510"/>
            <a:ext cx="0" cy="1428750"/>
          </a:xfrm>
          <a:prstGeom prst="line">
            <a:avLst/>
          </a:prstGeom>
        </p:spPr>
        <p:style>
          <a:lnRef idx="3">
            <a:schemeClr val="dk1"/>
          </a:lnRef>
          <a:fillRef idx="0">
            <a:schemeClr val="dk1"/>
          </a:fillRef>
          <a:effectRef idx="2">
            <a:schemeClr val="dk1"/>
          </a:effectRef>
          <a:fontRef idx="minor">
            <a:schemeClr val="tx1"/>
          </a:fontRef>
        </p:style>
      </p:cxnSp>
      <p:cxnSp>
        <p:nvCxnSpPr>
          <p:cNvPr id="13" name="直線コネクタ 12"/>
          <p:cNvCxnSpPr/>
          <p:nvPr/>
        </p:nvCxnSpPr>
        <p:spPr>
          <a:xfrm>
            <a:off x="2286000" y="4826260"/>
            <a:ext cx="5127625" cy="12700"/>
          </a:xfrm>
          <a:prstGeom prst="line">
            <a:avLst/>
          </a:prstGeom>
        </p:spPr>
        <p:style>
          <a:lnRef idx="3">
            <a:schemeClr val="dk1"/>
          </a:lnRef>
          <a:fillRef idx="0">
            <a:schemeClr val="dk1"/>
          </a:fillRef>
          <a:effectRef idx="2">
            <a:schemeClr val="dk1"/>
          </a:effectRef>
          <a:fontRef idx="minor">
            <a:schemeClr val="tx1"/>
          </a:fontRef>
        </p:style>
      </p:cxnSp>
      <p:cxnSp>
        <p:nvCxnSpPr>
          <p:cNvPr id="14" name="直線コネクタ 13"/>
          <p:cNvCxnSpPr/>
          <p:nvPr/>
        </p:nvCxnSpPr>
        <p:spPr>
          <a:xfrm flipV="1">
            <a:off x="6969125" y="4369060"/>
            <a:ext cx="0" cy="457200"/>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p:cNvCxnSpPr/>
          <p:nvPr/>
        </p:nvCxnSpPr>
        <p:spPr>
          <a:xfrm flipV="1">
            <a:off x="6621463" y="4811973"/>
            <a:ext cx="0" cy="457200"/>
          </a:xfrm>
          <a:prstGeom prst="line">
            <a:avLst/>
          </a:prstGeom>
        </p:spPr>
        <p:style>
          <a:lnRef idx="3">
            <a:schemeClr val="dk1"/>
          </a:lnRef>
          <a:fillRef idx="0">
            <a:schemeClr val="dk1"/>
          </a:fillRef>
          <a:effectRef idx="2">
            <a:schemeClr val="dk1"/>
          </a:effectRef>
          <a:fontRef idx="minor">
            <a:schemeClr val="tx1"/>
          </a:fontRef>
        </p:style>
      </p:cxnSp>
      <p:cxnSp>
        <p:nvCxnSpPr>
          <p:cNvPr id="16" name="直線コネクタ 15"/>
          <p:cNvCxnSpPr/>
          <p:nvPr/>
        </p:nvCxnSpPr>
        <p:spPr>
          <a:xfrm flipV="1">
            <a:off x="4416425" y="3870585"/>
            <a:ext cx="0" cy="776288"/>
          </a:xfrm>
          <a:prstGeom prst="line">
            <a:avLst/>
          </a:prstGeom>
        </p:spPr>
        <p:style>
          <a:lnRef idx="3">
            <a:schemeClr val="dk1"/>
          </a:lnRef>
          <a:fillRef idx="0">
            <a:schemeClr val="dk1"/>
          </a:fillRef>
          <a:effectRef idx="2">
            <a:schemeClr val="dk1"/>
          </a:effectRef>
          <a:fontRef idx="minor">
            <a:schemeClr val="tx1"/>
          </a:fontRef>
        </p:style>
      </p:cxnSp>
      <p:cxnSp>
        <p:nvCxnSpPr>
          <p:cNvPr id="17" name="直線コネクタ 16"/>
          <p:cNvCxnSpPr/>
          <p:nvPr/>
        </p:nvCxnSpPr>
        <p:spPr>
          <a:xfrm flipV="1">
            <a:off x="2286000" y="4804035"/>
            <a:ext cx="0" cy="457200"/>
          </a:xfrm>
          <a:prstGeom prst="line">
            <a:avLst/>
          </a:prstGeom>
        </p:spPr>
        <p:style>
          <a:lnRef idx="3">
            <a:schemeClr val="dk1"/>
          </a:lnRef>
          <a:fillRef idx="0">
            <a:schemeClr val="dk1"/>
          </a:fillRef>
          <a:effectRef idx="2">
            <a:schemeClr val="dk1"/>
          </a:effectRef>
          <a:fontRef idx="minor">
            <a:schemeClr val="tx1"/>
          </a:fontRef>
        </p:style>
      </p:cxnSp>
      <p:cxnSp>
        <p:nvCxnSpPr>
          <p:cNvPr id="18" name="直線コネクタ 17"/>
          <p:cNvCxnSpPr/>
          <p:nvPr/>
        </p:nvCxnSpPr>
        <p:spPr>
          <a:xfrm flipV="1">
            <a:off x="3370263" y="4826260"/>
            <a:ext cx="0" cy="457200"/>
          </a:xfrm>
          <a:prstGeom prst="line">
            <a:avLst/>
          </a:prstGeom>
        </p:spPr>
        <p:style>
          <a:lnRef idx="3">
            <a:schemeClr val="dk1"/>
          </a:lnRef>
          <a:fillRef idx="0">
            <a:schemeClr val="dk1"/>
          </a:fillRef>
          <a:effectRef idx="2">
            <a:schemeClr val="dk1"/>
          </a:effectRef>
          <a:fontRef idx="minor">
            <a:schemeClr val="tx1"/>
          </a:fontRef>
        </p:style>
      </p:cxnSp>
      <p:pic>
        <p:nvPicPr>
          <p:cNvPr id="19" name="Picture 10" descr="KX_VC600_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6032520"/>
            <a:ext cx="908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0" descr="C:\Users\fujita\Desktop\VD1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3038" y="5810515"/>
            <a:ext cx="1714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197"/>
          <p:cNvGrpSpPr>
            <a:grpSpLocks/>
          </p:cNvGrpSpPr>
          <p:nvPr/>
        </p:nvGrpSpPr>
        <p:grpSpPr bwMode="auto">
          <a:xfrm>
            <a:off x="6203950" y="5124715"/>
            <a:ext cx="846138" cy="647700"/>
            <a:chOff x="864" y="3456"/>
            <a:chExt cx="432" cy="384"/>
          </a:xfrm>
        </p:grpSpPr>
        <p:pic>
          <p:nvPicPr>
            <p:cNvPr id="22" name="Picture 19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3456"/>
              <a:ext cx="432" cy="38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Freeform 199"/>
            <p:cNvSpPr>
              <a:spLocks/>
            </p:cNvSpPr>
            <p:nvPr/>
          </p:nvSpPr>
          <p:spPr bwMode="auto">
            <a:xfrm>
              <a:off x="884" y="3482"/>
              <a:ext cx="390" cy="298"/>
            </a:xfrm>
            <a:custGeom>
              <a:avLst/>
              <a:gdLst>
                <a:gd name="T0" fmla="*/ 0 w 868"/>
                <a:gd name="T1" fmla="*/ 1 h 574"/>
                <a:gd name="T2" fmla="*/ 0 w 868"/>
                <a:gd name="T3" fmla="*/ 1 h 574"/>
                <a:gd name="T4" fmla="*/ 0 w 868"/>
                <a:gd name="T5" fmla="*/ 1 h 574"/>
                <a:gd name="T6" fmla="*/ 0 w 868"/>
                <a:gd name="T7" fmla="*/ 0 h 574"/>
                <a:gd name="T8" fmla="*/ 0 w 868"/>
                <a:gd name="T9" fmla="*/ 1 h 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8" h="574">
                  <a:moveTo>
                    <a:pt x="0" y="50"/>
                  </a:moveTo>
                  <a:lnTo>
                    <a:pt x="2" y="544"/>
                  </a:lnTo>
                  <a:lnTo>
                    <a:pt x="868" y="574"/>
                  </a:lnTo>
                  <a:lnTo>
                    <a:pt x="866" y="0"/>
                  </a:lnTo>
                  <a:lnTo>
                    <a:pt x="0" y="50"/>
                  </a:lnTo>
                  <a:close/>
                </a:path>
              </a:pathLst>
            </a:custGeom>
            <a:gradFill rotWithShape="0">
              <a:gsLst>
                <a:gs pos="0">
                  <a:srgbClr val="808080"/>
                </a:gs>
                <a:gs pos="100000">
                  <a:srgbClr val="3B3B3B"/>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600">
                <a:latin typeface="Arial" panose="020B0604020202020204" pitchFamily="34" charset="0"/>
                <a:cs typeface="Arial" panose="020B0604020202020204" pitchFamily="34" charset="0"/>
              </a:endParaRPr>
            </a:p>
          </p:txBody>
        </p:sp>
      </p:grpSp>
      <p:pic>
        <p:nvPicPr>
          <p:cNvPr id="24" name="Picture 10" descr="KX_VC600_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9400" y="6023485"/>
            <a:ext cx="908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0" descr="C:\Users\fujita\Desktop\VD1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5175" y="5794885"/>
            <a:ext cx="1714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197"/>
          <p:cNvGrpSpPr>
            <a:grpSpLocks/>
          </p:cNvGrpSpPr>
          <p:nvPr/>
        </p:nvGrpSpPr>
        <p:grpSpPr bwMode="auto">
          <a:xfrm>
            <a:off x="2946400" y="5121785"/>
            <a:ext cx="847725" cy="647700"/>
            <a:chOff x="864" y="3456"/>
            <a:chExt cx="432" cy="384"/>
          </a:xfrm>
        </p:grpSpPr>
        <p:pic>
          <p:nvPicPr>
            <p:cNvPr id="27" name="Picture 19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3456"/>
              <a:ext cx="432" cy="38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Freeform 199"/>
            <p:cNvSpPr>
              <a:spLocks/>
            </p:cNvSpPr>
            <p:nvPr/>
          </p:nvSpPr>
          <p:spPr bwMode="auto">
            <a:xfrm>
              <a:off x="884" y="3482"/>
              <a:ext cx="390" cy="298"/>
            </a:xfrm>
            <a:custGeom>
              <a:avLst/>
              <a:gdLst>
                <a:gd name="T0" fmla="*/ 0 w 868"/>
                <a:gd name="T1" fmla="*/ 1 h 574"/>
                <a:gd name="T2" fmla="*/ 0 w 868"/>
                <a:gd name="T3" fmla="*/ 1 h 574"/>
                <a:gd name="T4" fmla="*/ 0 w 868"/>
                <a:gd name="T5" fmla="*/ 1 h 574"/>
                <a:gd name="T6" fmla="*/ 0 w 868"/>
                <a:gd name="T7" fmla="*/ 0 h 574"/>
                <a:gd name="T8" fmla="*/ 0 w 868"/>
                <a:gd name="T9" fmla="*/ 1 h 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8" h="574">
                  <a:moveTo>
                    <a:pt x="0" y="50"/>
                  </a:moveTo>
                  <a:lnTo>
                    <a:pt x="2" y="544"/>
                  </a:lnTo>
                  <a:lnTo>
                    <a:pt x="868" y="574"/>
                  </a:lnTo>
                  <a:lnTo>
                    <a:pt x="866" y="0"/>
                  </a:lnTo>
                  <a:lnTo>
                    <a:pt x="0" y="50"/>
                  </a:lnTo>
                  <a:close/>
                </a:path>
              </a:pathLst>
            </a:custGeom>
            <a:gradFill rotWithShape="0">
              <a:gsLst>
                <a:gs pos="0">
                  <a:srgbClr val="808080"/>
                </a:gs>
                <a:gs pos="100000">
                  <a:srgbClr val="3B3B3B"/>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600">
                <a:latin typeface="Arial" panose="020B0604020202020204" pitchFamily="34" charset="0"/>
                <a:cs typeface="Arial" panose="020B0604020202020204" pitchFamily="34" charset="0"/>
              </a:endParaRPr>
            </a:p>
          </p:txBody>
        </p:sp>
      </p:grpSp>
      <p:pic>
        <p:nvPicPr>
          <p:cNvPr id="29" name="Picture 3" descr="C:\Users\5165705\AppData\Local\Microsoft\Windows\Temporary Internet Files\Content.IE5\4FDB5OFR\MC900428949[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74825" y="5134235"/>
            <a:ext cx="73977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C:\Users\5165705\AppData\Local\Microsoft\Windows\Temporary Internet Files\Content.IE5\PGBQ64MV\MC900434865[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7188" y="375946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テキスト ボックス 30"/>
          <p:cNvSpPr txBox="1"/>
          <p:nvPr/>
        </p:nvSpPr>
        <p:spPr>
          <a:xfrm>
            <a:off x="493713" y="857720"/>
            <a:ext cx="8421687" cy="954107"/>
          </a:xfrm>
          <a:prstGeom prst="rect">
            <a:avLst/>
          </a:prstGeom>
          <a:noFill/>
        </p:spPr>
        <p:txBody>
          <a:bodyPr>
            <a:spAutoFit/>
          </a:bodyPr>
          <a:lstStyle/>
          <a:p>
            <a:pPr>
              <a:defRPr/>
            </a:pPr>
            <a:r>
              <a:rPr lang="en-US" altLang="ja-JP" sz="1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Point for Designing Network.</a:t>
            </a:r>
          </a:p>
          <a:p>
            <a:pPr marL="342900" indent="-342900">
              <a:buFontTx/>
              <a:buAutoNum type="arabicPeriod"/>
              <a:defRPr/>
            </a:pPr>
            <a:r>
              <a:rPr lang="en-US" altLang="ja-JP" sz="1400" dirty="0">
                <a:latin typeface="Arial" panose="020B0604020202020204" pitchFamily="34" charset="0"/>
                <a:cs typeface="Arial" panose="020B0604020202020204" pitchFamily="34" charset="0"/>
              </a:rPr>
              <a:t>To activate only IP Mode, Configure IP on I/F for IP Mode and assign Gateway for another subnet.</a:t>
            </a:r>
          </a:p>
          <a:p>
            <a:pPr marL="342900" indent="-342900">
              <a:buFontTx/>
              <a:buAutoNum type="arabicPeriod"/>
              <a:defRPr/>
            </a:pPr>
            <a:r>
              <a:rPr lang="en-US" altLang="ja-JP" sz="1400" dirty="0">
                <a:latin typeface="Arial" panose="020B0604020202020204" pitchFamily="34" charset="0"/>
                <a:cs typeface="Arial" panose="020B0604020202020204" pitchFamily="34" charset="0"/>
              </a:rPr>
              <a:t>To activate both IP and NAT Traversal Mode, </a:t>
            </a:r>
            <a:r>
              <a:rPr lang="en-US" altLang="ja-JP" sz="1400" dirty="0" smtClean="0">
                <a:latin typeface="Arial" panose="020B0604020202020204" pitchFamily="34" charset="0"/>
                <a:cs typeface="Arial" panose="020B0604020202020204" pitchFamily="34" charset="0"/>
              </a:rPr>
              <a:t>Specify </a:t>
            </a:r>
            <a:r>
              <a:rPr lang="en-US" altLang="ja-JP" sz="1400" dirty="0">
                <a:latin typeface="Arial" panose="020B0604020202020204" pitchFamily="34" charset="0"/>
                <a:cs typeface="Arial" panose="020B0604020202020204" pitchFamily="34" charset="0"/>
              </a:rPr>
              <a:t>Router to access internet as Default Gateway. Also need to configure Static IP Route of Linux for LAN Access.</a:t>
            </a:r>
            <a:endParaRPr lang="ja-JP" altLang="en-US" sz="1400" dirty="0">
              <a:latin typeface="Arial" panose="020B0604020202020204" pitchFamily="34" charset="0"/>
              <a:cs typeface="Arial" panose="020B0604020202020204" pitchFamily="34" charset="0"/>
            </a:endParaRPr>
          </a:p>
        </p:txBody>
      </p:sp>
      <p:pic>
        <p:nvPicPr>
          <p:cNvPr id="32" name="Picture 3" descr="Z:\00_Technical_Support\02_eLearning_Website\04_Images_and_icons\01_Images_used_in_presentations\router_mik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6063" y="4569085"/>
            <a:ext cx="7207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角丸四角形 32"/>
          <p:cNvSpPr/>
          <p:nvPr/>
        </p:nvSpPr>
        <p:spPr>
          <a:xfrm>
            <a:off x="6057900" y="3641985"/>
            <a:ext cx="1485900" cy="2704107"/>
          </a:xfrm>
          <a:prstGeom prst="roundRect">
            <a:avLst>
              <a:gd name="adj" fmla="val 2466"/>
            </a:avLst>
          </a:prstGeom>
          <a:ln>
            <a:solidFill>
              <a:schemeClr val="bg2">
                <a:lumMod val="60000"/>
                <a:lumOff val="40000"/>
              </a:schemeClr>
            </a:solidFill>
            <a:prstDash val="dash"/>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600">
              <a:latin typeface="Arial" panose="020B0604020202020204" pitchFamily="34" charset="0"/>
              <a:cs typeface="Arial" panose="020B0604020202020204" pitchFamily="34" charset="0"/>
            </a:endParaRPr>
          </a:p>
        </p:txBody>
      </p:sp>
      <p:sp>
        <p:nvSpPr>
          <p:cNvPr id="34" name="テキスト ボックス 10"/>
          <p:cNvSpPr txBox="1">
            <a:spLocks noChangeArrowheads="1"/>
          </p:cNvSpPr>
          <p:nvPr/>
        </p:nvSpPr>
        <p:spPr bwMode="auto">
          <a:xfrm>
            <a:off x="3102965" y="3457120"/>
            <a:ext cx="7473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00" b="1" dirty="0">
                <a:latin typeface="Arial" panose="020B0604020202020204" pitchFamily="34" charset="0"/>
                <a:cs typeface="Arial" panose="020B0604020202020204" pitchFamily="34" charset="0"/>
              </a:rPr>
              <a:t>Subnet A</a:t>
            </a:r>
            <a:endParaRPr lang="ja-JP" altLang="en-US" sz="1000" b="1" dirty="0">
              <a:latin typeface="Arial" panose="020B0604020202020204" pitchFamily="34" charset="0"/>
              <a:cs typeface="Arial" panose="020B0604020202020204" pitchFamily="34" charset="0"/>
            </a:endParaRPr>
          </a:p>
        </p:txBody>
      </p:sp>
      <p:sp>
        <p:nvSpPr>
          <p:cNvPr id="35" name="テキスト ボックス 44"/>
          <p:cNvSpPr txBox="1">
            <a:spLocks noChangeArrowheads="1"/>
          </p:cNvSpPr>
          <p:nvPr/>
        </p:nvSpPr>
        <p:spPr bwMode="auto">
          <a:xfrm>
            <a:off x="4829288" y="2095500"/>
            <a:ext cx="17139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00" b="1" dirty="0" smtClean="0">
                <a:latin typeface="Arial" panose="020B0604020202020204" pitchFamily="34" charset="0"/>
                <a:cs typeface="Arial" panose="020B0604020202020204" pitchFamily="34" charset="0"/>
              </a:rPr>
              <a:t>Router (</a:t>
            </a:r>
            <a:r>
              <a:rPr lang="en-US" altLang="ja-JP" sz="1000" b="1" dirty="0">
                <a:latin typeface="Arial" panose="020B0604020202020204" pitchFamily="34" charset="0"/>
                <a:cs typeface="Arial" panose="020B0604020202020204" pitchFamily="34" charset="0"/>
              </a:rPr>
              <a:t>Default Gateway)</a:t>
            </a:r>
            <a:endParaRPr lang="ja-JP" altLang="en-US" sz="1000" b="1" dirty="0">
              <a:latin typeface="Arial" panose="020B0604020202020204" pitchFamily="34" charset="0"/>
              <a:cs typeface="Arial" panose="020B0604020202020204" pitchFamily="34" charset="0"/>
            </a:endParaRPr>
          </a:p>
        </p:txBody>
      </p:sp>
      <p:sp>
        <p:nvSpPr>
          <p:cNvPr id="36" name="テキスト ボックス 46"/>
          <p:cNvSpPr txBox="1">
            <a:spLocks noChangeArrowheads="1"/>
          </p:cNvSpPr>
          <p:nvPr/>
        </p:nvSpPr>
        <p:spPr bwMode="auto">
          <a:xfrm>
            <a:off x="6142500" y="3783690"/>
            <a:ext cx="7473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00" b="1" dirty="0">
                <a:latin typeface="Arial" panose="020B0604020202020204" pitchFamily="34" charset="0"/>
                <a:cs typeface="Arial" panose="020B0604020202020204" pitchFamily="34" charset="0"/>
              </a:rPr>
              <a:t>Subnet C</a:t>
            </a:r>
            <a:endParaRPr lang="ja-JP" altLang="en-US" sz="1000" b="1" dirty="0">
              <a:latin typeface="Arial" panose="020B0604020202020204" pitchFamily="34" charset="0"/>
              <a:cs typeface="Arial" panose="020B0604020202020204" pitchFamily="34" charset="0"/>
            </a:endParaRPr>
          </a:p>
        </p:txBody>
      </p:sp>
      <p:cxnSp>
        <p:nvCxnSpPr>
          <p:cNvPr id="37" name="直線コネクタ 36"/>
          <p:cNvCxnSpPr/>
          <p:nvPr/>
        </p:nvCxnSpPr>
        <p:spPr>
          <a:xfrm flipH="1">
            <a:off x="4416425" y="3870585"/>
            <a:ext cx="1450975" cy="0"/>
          </a:xfrm>
          <a:prstGeom prst="line">
            <a:avLst/>
          </a:prstGeom>
        </p:spPr>
        <p:style>
          <a:lnRef idx="3">
            <a:schemeClr val="dk1"/>
          </a:lnRef>
          <a:fillRef idx="0">
            <a:schemeClr val="dk1"/>
          </a:fillRef>
          <a:effectRef idx="2">
            <a:schemeClr val="dk1"/>
          </a:effectRef>
          <a:fontRef idx="minor">
            <a:schemeClr val="tx1"/>
          </a:fontRef>
        </p:style>
      </p:cxnSp>
      <p:cxnSp>
        <p:nvCxnSpPr>
          <p:cNvPr id="38" name="直線コネクタ 37"/>
          <p:cNvCxnSpPr/>
          <p:nvPr/>
        </p:nvCxnSpPr>
        <p:spPr>
          <a:xfrm>
            <a:off x="5038725" y="3405448"/>
            <a:ext cx="0" cy="473075"/>
          </a:xfrm>
          <a:prstGeom prst="line">
            <a:avLst/>
          </a:prstGeom>
        </p:spPr>
        <p:style>
          <a:lnRef idx="3">
            <a:schemeClr val="dk1"/>
          </a:lnRef>
          <a:fillRef idx="0">
            <a:schemeClr val="dk1"/>
          </a:fillRef>
          <a:effectRef idx="2">
            <a:schemeClr val="dk1"/>
          </a:effectRef>
          <a:fontRef idx="minor">
            <a:schemeClr val="tx1"/>
          </a:fontRef>
        </p:style>
      </p:cxnSp>
      <p:pic>
        <p:nvPicPr>
          <p:cNvPr id="39" name="Picture 4" descr="C:\Users\5165705\AppData\Local\Microsoft\Windows\Temporary Internet Files\Content.IE5\M3I0ZICH\MC900428957[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35378" y="3019435"/>
            <a:ext cx="7747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直線コネクタ 39"/>
          <p:cNvCxnSpPr/>
          <p:nvPr/>
        </p:nvCxnSpPr>
        <p:spPr>
          <a:xfrm>
            <a:off x="5421313" y="3870585"/>
            <a:ext cx="0" cy="471488"/>
          </a:xfrm>
          <a:prstGeom prst="line">
            <a:avLst/>
          </a:prstGeom>
        </p:spPr>
        <p:style>
          <a:lnRef idx="3">
            <a:schemeClr val="dk1"/>
          </a:lnRef>
          <a:fillRef idx="0">
            <a:schemeClr val="dk1"/>
          </a:fillRef>
          <a:effectRef idx="2">
            <a:schemeClr val="dk1"/>
          </a:effectRef>
          <a:fontRef idx="minor">
            <a:schemeClr val="tx1"/>
          </a:fontRef>
        </p:style>
      </p:cxnSp>
      <p:sp>
        <p:nvSpPr>
          <p:cNvPr id="41" name="角丸四角形 40"/>
          <p:cNvSpPr/>
          <p:nvPr/>
        </p:nvSpPr>
        <p:spPr>
          <a:xfrm>
            <a:off x="1714500" y="3222625"/>
            <a:ext cx="2247900" cy="3123467"/>
          </a:xfrm>
          <a:prstGeom prst="roundRect">
            <a:avLst>
              <a:gd name="adj" fmla="val 5889"/>
            </a:avLst>
          </a:prstGeom>
          <a:ln>
            <a:solidFill>
              <a:schemeClr val="bg2">
                <a:lumMod val="60000"/>
                <a:lumOff val="40000"/>
              </a:schemeClr>
            </a:solidFill>
            <a:prstDash val="dash"/>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600">
              <a:latin typeface="Arial" panose="020B0604020202020204" pitchFamily="34" charset="0"/>
              <a:cs typeface="Arial" panose="020B0604020202020204" pitchFamily="34" charset="0"/>
            </a:endParaRPr>
          </a:p>
        </p:txBody>
      </p:sp>
      <p:sp>
        <p:nvSpPr>
          <p:cNvPr id="42" name="角丸四角形 41"/>
          <p:cNvSpPr/>
          <p:nvPr/>
        </p:nvSpPr>
        <p:spPr>
          <a:xfrm>
            <a:off x="4533900" y="2914650"/>
            <a:ext cx="1333500" cy="1654435"/>
          </a:xfrm>
          <a:prstGeom prst="roundRect">
            <a:avLst>
              <a:gd name="adj" fmla="val 4945"/>
            </a:avLst>
          </a:prstGeom>
          <a:ln>
            <a:solidFill>
              <a:schemeClr val="bg2">
                <a:lumMod val="60000"/>
                <a:lumOff val="40000"/>
              </a:schemeClr>
            </a:solidFill>
            <a:prstDash val="dash"/>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sz="1600">
              <a:latin typeface="Arial" panose="020B0604020202020204" pitchFamily="34" charset="0"/>
              <a:cs typeface="Arial" panose="020B0604020202020204" pitchFamily="34" charset="0"/>
            </a:endParaRPr>
          </a:p>
        </p:txBody>
      </p:sp>
      <p:sp>
        <p:nvSpPr>
          <p:cNvPr id="43" name="テキスト ボックス 57"/>
          <p:cNvSpPr txBox="1">
            <a:spLocks noChangeArrowheads="1"/>
          </p:cNvSpPr>
          <p:nvPr/>
        </p:nvSpPr>
        <p:spPr bwMode="auto">
          <a:xfrm>
            <a:off x="4620725" y="4034281"/>
            <a:ext cx="7473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00" b="1" dirty="0">
                <a:latin typeface="Arial" panose="020B0604020202020204" pitchFamily="34" charset="0"/>
                <a:cs typeface="Arial" panose="020B0604020202020204" pitchFamily="34" charset="0"/>
              </a:rPr>
              <a:t>Subnet B</a:t>
            </a:r>
            <a:endParaRPr lang="ja-JP" altLang="en-US" sz="1000" b="1" dirty="0">
              <a:latin typeface="Arial" panose="020B0604020202020204" pitchFamily="34" charset="0"/>
              <a:cs typeface="Arial" panose="020B0604020202020204" pitchFamily="34" charset="0"/>
            </a:endParaRPr>
          </a:p>
        </p:txBody>
      </p:sp>
      <p:sp>
        <p:nvSpPr>
          <p:cNvPr id="44" name="線吹き出し 1 (枠付き) 43"/>
          <p:cNvSpPr/>
          <p:nvPr/>
        </p:nvSpPr>
        <p:spPr>
          <a:xfrm>
            <a:off x="2895600" y="2071688"/>
            <a:ext cx="1579563" cy="381000"/>
          </a:xfrm>
          <a:prstGeom prst="borderCallout1">
            <a:avLst>
              <a:gd name="adj1" fmla="val 23278"/>
              <a:gd name="adj2" fmla="val -141"/>
              <a:gd name="adj3" fmla="val 117028"/>
              <a:gd name="adj4" fmla="val -21949"/>
            </a:avLst>
          </a:prstGeom>
          <a:ln w="19050">
            <a:tailEnd type="arrow"/>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altLang="ja-JP" sz="1100" dirty="0">
                <a:latin typeface="Arial" panose="020B0604020202020204" pitchFamily="34" charset="0"/>
                <a:cs typeface="Arial" panose="020B0604020202020204" pitchFamily="34" charset="0"/>
              </a:rPr>
              <a:t>I/F for NAT Traversal Service</a:t>
            </a:r>
            <a:endParaRPr lang="ja-JP" altLang="en-US" sz="1100" dirty="0">
              <a:latin typeface="Arial" panose="020B0604020202020204" pitchFamily="34" charset="0"/>
              <a:cs typeface="Arial" panose="020B0604020202020204" pitchFamily="34" charset="0"/>
            </a:endParaRPr>
          </a:p>
        </p:txBody>
      </p:sp>
      <p:sp>
        <p:nvSpPr>
          <p:cNvPr id="45" name="線吹き出し 1 (枠付き) 44"/>
          <p:cNvSpPr/>
          <p:nvPr/>
        </p:nvSpPr>
        <p:spPr>
          <a:xfrm>
            <a:off x="2919153" y="2770529"/>
            <a:ext cx="1195387" cy="274637"/>
          </a:xfrm>
          <a:prstGeom prst="borderCallout1">
            <a:avLst>
              <a:gd name="adj1" fmla="val 23278"/>
              <a:gd name="adj2" fmla="val -141"/>
              <a:gd name="adj3" fmla="val 215735"/>
              <a:gd name="adj4" fmla="val -31456"/>
            </a:avLst>
          </a:prstGeom>
          <a:ln w="19050">
            <a:tailEnd type="arrow"/>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altLang="ja-JP" sz="1100" dirty="0">
                <a:latin typeface="Arial" panose="020B0604020202020204" pitchFamily="34" charset="0"/>
                <a:cs typeface="Arial" panose="020B0604020202020204" pitchFamily="34" charset="0"/>
              </a:rPr>
              <a:t>I/F for IP Mode</a:t>
            </a:r>
            <a:endParaRPr lang="ja-JP" altLang="en-US" sz="1100" dirty="0">
              <a:latin typeface="Arial" panose="020B0604020202020204" pitchFamily="34" charset="0"/>
              <a:cs typeface="Arial" panose="020B0604020202020204" pitchFamily="34" charset="0"/>
            </a:endParaRPr>
          </a:p>
        </p:txBody>
      </p:sp>
      <p:sp>
        <p:nvSpPr>
          <p:cNvPr id="46" name="テキスト ボックス 62"/>
          <p:cNvSpPr txBox="1">
            <a:spLocks noChangeArrowheads="1"/>
          </p:cNvSpPr>
          <p:nvPr/>
        </p:nvSpPr>
        <p:spPr bwMode="auto">
          <a:xfrm>
            <a:off x="4078287" y="5013585"/>
            <a:ext cx="18770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00" b="1" dirty="0">
                <a:latin typeface="Arial" panose="020B0604020202020204" pitchFamily="34" charset="0"/>
                <a:cs typeface="Arial" panose="020B0604020202020204" pitchFamily="34" charset="0"/>
              </a:rPr>
              <a:t>Router</a:t>
            </a:r>
          </a:p>
          <a:p>
            <a:pPr eaLnBrk="1" hangingPunct="1">
              <a:spcBef>
                <a:spcPct val="0"/>
              </a:spcBef>
              <a:buClrTx/>
              <a:buSzTx/>
              <a:buFontTx/>
              <a:buNone/>
            </a:pPr>
            <a:r>
              <a:rPr lang="en-US" altLang="ja-JP" sz="1000" b="1" dirty="0">
                <a:latin typeface="Arial" panose="020B0604020202020204" pitchFamily="34" charset="0"/>
                <a:cs typeface="Arial" panose="020B0604020202020204" pitchFamily="34" charset="0"/>
              </a:rPr>
              <a:t>(Gateway for other Subnet)</a:t>
            </a:r>
            <a:endParaRPr lang="ja-JP" alt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Operating System Selection</a:t>
            </a:r>
            <a:endParaRPr lang="de-DE" altLang="ja-JP" sz="400" kern="0" dirty="0" smtClean="0">
              <a:latin typeface="Arial Black" panose="020B0A04020102020204" pitchFamily="34" charset="0"/>
            </a:endParaRPr>
          </a:p>
        </p:txBody>
      </p:sp>
      <p:graphicFrame>
        <p:nvGraphicFramePr>
          <p:cNvPr id="5" name="Group 41"/>
          <p:cNvGraphicFramePr>
            <a:graphicFrameLocks noGrp="1"/>
          </p:cNvGraphicFramePr>
          <p:nvPr>
            <p:extLst>
              <p:ext uri="{D42A27DB-BD31-4B8C-83A1-F6EECF244321}">
                <p14:modId xmlns:p14="http://schemas.microsoft.com/office/powerpoint/2010/main" val="1307343529"/>
              </p:ext>
            </p:extLst>
          </p:nvPr>
        </p:nvGraphicFramePr>
        <p:xfrm>
          <a:off x="304800" y="3104762"/>
          <a:ext cx="8534400" cy="1382714"/>
        </p:xfrm>
        <a:graphic>
          <a:graphicData uri="http://schemas.openxmlformats.org/drawingml/2006/table">
            <a:tbl>
              <a:tblPr/>
              <a:tblGrid>
                <a:gridCol w="2844800"/>
                <a:gridCol w="2844800"/>
                <a:gridCol w="2844800"/>
              </a:tblGrid>
              <a:tr h="37133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smtClean="0">
                        <a:ln>
                          <a:noFill/>
                        </a:ln>
                        <a:solidFill>
                          <a:srgbClr val="FFFFFF"/>
                        </a:solidFill>
                        <a:effectLst/>
                        <a:latin typeface="Arial" charset="0"/>
                        <a:ea typeface="ＭＳ Ｐゴシック" pitchFamily="50" charset="-128"/>
                      </a:endParaRP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Arial" charset="0"/>
                          <a:ea typeface="ＭＳ Ｐゴシック" pitchFamily="50" charset="-128"/>
                        </a:rPr>
                        <a:t>Cent OS </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Arial" charset="0"/>
                          <a:ea typeface="ＭＳ Ｐゴシック" pitchFamily="50" charset="-128"/>
                        </a:rPr>
                        <a:t>Red Hat Linux</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3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charset="0"/>
                          <a:ea typeface="ＭＳ Ｐゴシック" pitchFamily="50" charset="-128"/>
                        </a:rPr>
                        <a:t>Price</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charset="0"/>
                          <a:ea typeface="ＭＳ Ｐゴシック" pitchFamily="50" charset="-128"/>
                        </a:rPr>
                        <a:t>Free of Charge</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charset="0"/>
                          <a:ea typeface="ＭＳ Ｐゴシック" pitchFamily="50" charset="-128"/>
                        </a:rPr>
                        <a:t>US$ 1,000 / year / server</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r>
              <a:tr h="6400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charset="0"/>
                          <a:ea typeface="ＭＳ Ｐゴシック" pitchFamily="50" charset="-128"/>
                        </a:rPr>
                        <a:t>Support</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charset="0"/>
                          <a:ea typeface="ＭＳ Ｐゴシック" pitchFamily="50" charset="-128"/>
                        </a:rPr>
                        <a:t>Incident Base</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Arial" charset="0"/>
                          <a:ea typeface="ＭＳ Ｐゴシック" pitchFamily="50" charset="-128"/>
                        </a:rPr>
                        <a:t>US$ 2,500 / 3 Incidents</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600" b="0" i="0" u="none" strike="noStrike" cap="none" normalizeH="0" baseline="0" dirty="0" smtClean="0">
                        <a:ln>
                          <a:noFill/>
                        </a:ln>
                        <a:solidFill>
                          <a:srgbClr val="000000"/>
                        </a:solidFill>
                        <a:effectLst/>
                        <a:latin typeface="Arial" charset="0"/>
                        <a:ea typeface="ＭＳ Ｐゴシック" pitchFamily="50" charset="-128"/>
                      </a:endParaRP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r>
            </a:tbl>
          </a:graphicData>
        </a:graphic>
      </p:graphicFrame>
      <p:sp>
        <p:nvSpPr>
          <p:cNvPr id="6" name="テキスト ボックス 6"/>
          <p:cNvSpPr txBox="1">
            <a:spLocks noChangeArrowheads="1"/>
          </p:cNvSpPr>
          <p:nvPr/>
        </p:nvSpPr>
        <p:spPr bwMode="auto">
          <a:xfrm>
            <a:off x="304800" y="4697162"/>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pPr>
            <a:r>
              <a:rPr kumimoji="0" lang="en-US" altLang="ja-JP" sz="1800" dirty="0"/>
              <a:t>Cent OS </a:t>
            </a:r>
            <a:r>
              <a:rPr kumimoji="0" lang="en-US" altLang="ja-JP" sz="1800" u="sng" dirty="0"/>
              <a:t>Ver.6.2</a:t>
            </a:r>
            <a:r>
              <a:rPr kumimoji="0" lang="en-US" altLang="ja-JP" sz="1800" dirty="0"/>
              <a:t> x86 </a:t>
            </a:r>
            <a:r>
              <a:rPr kumimoji="0" lang="en-US" altLang="ja-JP" sz="1800" u="sng" dirty="0"/>
              <a:t>64bit</a:t>
            </a:r>
            <a:r>
              <a:rPr kumimoji="0" lang="en-US" altLang="ja-JP" sz="1800" dirty="0"/>
              <a:t> </a:t>
            </a:r>
            <a:r>
              <a:rPr kumimoji="0" lang="en-US" altLang="ja-JP" sz="1800" dirty="0" smtClean="0"/>
              <a:t>version </a:t>
            </a:r>
            <a:r>
              <a:rPr kumimoji="0" lang="en-US" altLang="ja-JP" sz="1800" dirty="0"/>
              <a:t>is available at following URI and File name</a:t>
            </a:r>
          </a:p>
          <a:p>
            <a:pPr eaLnBrk="1" hangingPunct="1">
              <a:spcBef>
                <a:spcPct val="0"/>
              </a:spcBef>
              <a:buClrTx/>
              <a:buSzTx/>
            </a:pPr>
            <a:endParaRPr kumimoji="0" lang="en-US" altLang="ja-JP" sz="1400" dirty="0"/>
          </a:p>
          <a:p>
            <a:pPr lvl="1" eaLnBrk="1" hangingPunct="1">
              <a:spcBef>
                <a:spcPct val="0"/>
              </a:spcBef>
              <a:buClrTx/>
              <a:buSzTx/>
              <a:buFont typeface="Wingdings" pitchFamily="2" charset="2"/>
              <a:buChar char="n"/>
            </a:pPr>
            <a:r>
              <a:rPr kumimoji="0" lang="en-US" altLang="ja-JP" sz="1400" dirty="0"/>
              <a:t> </a:t>
            </a:r>
            <a:r>
              <a:rPr kumimoji="0" lang="en-US" altLang="ja-JP" sz="1400" dirty="0">
                <a:solidFill>
                  <a:srgbClr val="0000FF"/>
                </a:solidFill>
              </a:rPr>
              <a:t>http://vault.centos.org/6.2/isos/x86_64/</a:t>
            </a:r>
          </a:p>
          <a:p>
            <a:pPr lvl="1" eaLnBrk="1" hangingPunct="1">
              <a:spcBef>
                <a:spcPct val="0"/>
              </a:spcBef>
              <a:buClrTx/>
              <a:buSzTx/>
              <a:buFont typeface="Wingdings" pitchFamily="2" charset="2"/>
              <a:buNone/>
            </a:pPr>
            <a:r>
              <a:rPr kumimoji="0" lang="en-US" altLang="ja-JP" sz="1400" dirty="0"/>
              <a:t>   </a:t>
            </a:r>
            <a:r>
              <a:rPr kumimoji="0" lang="en-US" altLang="ja-JP" sz="1400" dirty="0">
                <a:solidFill>
                  <a:srgbClr val="FF0000"/>
                </a:solidFill>
              </a:rPr>
              <a:t>“CentOS-6.2-x86_64-bin-DVD1.iso”</a:t>
            </a:r>
          </a:p>
        </p:txBody>
      </p:sp>
      <p:sp>
        <p:nvSpPr>
          <p:cNvPr id="7" name="正方形/長方形 6"/>
          <p:cNvSpPr/>
          <p:nvPr/>
        </p:nvSpPr>
        <p:spPr>
          <a:xfrm>
            <a:off x="381000" y="5781435"/>
            <a:ext cx="8458200" cy="577850"/>
          </a:xfrm>
          <a:prstGeom prst="rect">
            <a:avLst/>
          </a:prstGeom>
          <a:solidFill>
            <a:srgbClr val="FFFF99"/>
          </a:solidFill>
        </p:spPr>
        <p:txBody>
          <a:bodyPr>
            <a:spAutoFit/>
          </a:bodyPr>
          <a:lstStyle/>
          <a:p>
            <a:pPr>
              <a:defRPr/>
            </a:pPr>
            <a:r>
              <a:rPr lang="en-US" altLang="ja-JP" sz="1050" b="1" dirty="0">
                <a:solidFill>
                  <a:srgbClr val="FF0000"/>
                </a:solidFill>
                <a:ea typeface="ＭＳ Ｐゴシック" pitchFamily="50" charset="-128"/>
              </a:rPr>
              <a:t>Note :</a:t>
            </a:r>
          </a:p>
          <a:p>
            <a:pPr>
              <a:defRPr/>
            </a:pPr>
            <a:r>
              <a:rPr lang="en-US" altLang="ja-JP" sz="1050" dirty="0">
                <a:ea typeface="ＭＳ Ｐゴシック" pitchFamily="50" charset="-128"/>
              </a:rPr>
              <a:t>HDVC-MPCS activation is not guaranteed on version other than recommended one and on Linux environment which is installed from unsupported Linux distribution.</a:t>
            </a:r>
            <a:endParaRPr lang="ja-JP" altLang="en-US" sz="1050" dirty="0">
              <a:ea typeface="ＭＳ Ｐゴシック" pitchFamily="50" charset="-128"/>
            </a:endParaRPr>
          </a:p>
        </p:txBody>
      </p:sp>
      <p:sp>
        <p:nvSpPr>
          <p:cNvPr id="9" name="テキスト ボックス 8"/>
          <p:cNvSpPr txBox="1"/>
          <p:nvPr/>
        </p:nvSpPr>
        <p:spPr>
          <a:xfrm>
            <a:off x="304800" y="867495"/>
            <a:ext cx="8610600" cy="2062103"/>
          </a:xfrm>
          <a:prstGeom prst="rect">
            <a:avLst/>
          </a:prstGeom>
          <a:noFill/>
        </p:spPr>
        <p:txBody>
          <a:bodyPr>
            <a:spAutoFit/>
          </a:bodyPr>
          <a:lstStyle>
            <a:lvl1pPr eaLnBrk="0" hangingPunct="0">
              <a:defRPr kumimoji="1" sz="1400">
                <a:solidFill>
                  <a:schemeClr val="tx1"/>
                </a:solidFill>
                <a:latin typeface="Arial" charset="0"/>
                <a:ea typeface="ＭＳ Ｐゴシック" pitchFamily="50" charset="-128"/>
              </a:defRPr>
            </a:lvl1pPr>
            <a:lvl2pPr marL="742950" indent="-28575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marL="342900" indent="-342900" eaLnBrk="1" hangingPunct="1">
              <a:buFont typeface="Wingdings" panose="05000000000000000000" pitchFamily="2" charset="2"/>
              <a:buChar char="n"/>
              <a:defRPr/>
            </a:pPr>
            <a:r>
              <a:rPr kumimoji="0" lang="en-US" altLang="ja-JP" sz="2000" b="1" dirty="0" smtClean="0">
                <a:solidFill>
                  <a:srgbClr val="0000FF"/>
                </a:solidFill>
                <a:effectLst>
                  <a:outerShdw blurRad="38100" dist="38100" dir="2700000" algn="tl">
                    <a:srgbClr val="C0C0C0"/>
                  </a:outerShdw>
                </a:effectLst>
              </a:rPr>
              <a:t>Supported Operating System</a:t>
            </a:r>
          </a:p>
          <a:p>
            <a:pPr lvl="1" eaLnBrk="1" hangingPunct="1">
              <a:lnSpc>
                <a:spcPct val="150000"/>
              </a:lnSpc>
              <a:buFont typeface="Wingdings" pitchFamily="2" charset="2"/>
              <a:buChar char="n"/>
              <a:defRPr/>
            </a:pPr>
            <a:r>
              <a:rPr lang="en-US" altLang="ja-JP" sz="1800" dirty="0" smtClean="0"/>
              <a:t>CentOS_6.2_final 64bit</a:t>
            </a:r>
          </a:p>
          <a:p>
            <a:pPr lvl="1" eaLnBrk="1" hangingPunct="1">
              <a:lnSpc>
                <a:spcPct val="150000"/>
              </a:lnSpc>
              <a:buFont typeface="Wingdings" pitchFamily="2" charset="2"/>
              <a:buChar char="n"/>
              <a:defRPr/>
            </a:pPr>
            <a:r>
              <a:rPr lang="en-US" altLang="ja-JP" sz="1800" dirty="0" smtClean="0"/>
              <a:t>CentOS_6.4_final 64bit</a:t>
            </a:r>
          </a:p>
          <a:p>
            <a:pPr lvl="1" eaLnBrk="1" hangingPunct="1">
              <a:lnSpc>
                <a:spcPct val="150000"/>
              </a:lnSpc>
              <a:buFont typeface="Wingdings" pitchFamily="2" charset="2"/>
              <a:buChar char="n"/>
              <a:defRPr/>
            </a:pPr>
            <a:r>
              <a:rPr kumimoji="0" lang="en-US" altLang="ja-JP" sz="1800" dirty="0" smtClean="0"/>
              <a:t>Red Hat Enterprise Linux Server release 6.2 64bit</a:t>
            </a:r>
          </a:p>
          <a:p>
            <a:pPr lvl="1" eaLnBrk="1" hangingPunct="1">
              <a:lnSpc>
                <a:spcPct val="150000"/>
              </a:lnSpc>
              <a:buFont typeface="Wingdings" pitchFamily="2" charset="2"/>
              <a:buChar char="n"/>
              <a:defRPr/>
            </a:pPr>
            <a:r>
              <a:rPr kumimoji="0" lang="en-US" altLang="ja-JP" sz="1800" dirty="0" smtClean="0"/>
              <a:t>Red Hat Enterprise Linux Server release 6.4 64bit</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テキスト ボックス 1"/>
          <p:cNvSpPr txBox="1">
            <a:spLocks noChangeArrowheads="1"/>
          </p:cNvSpPr>
          <p:nvPr/>
        </p:nvSpPr>
        <p:spPr bwMode="auto">
          <a:xfrm>
            <a:off x="165100" y="984853"/>
            <a:ext cx="89154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pPr>
            <a:r>
              <a:rPr kumimoji="0" lang="en-US" altLang="ja-JP" sz="2800" dirty="0">
                <a:solidFill>
                  <a:srgbClr val="000066"/>
                </a:solidFill>
                <a:latin typeface="Arial Black" pitchFamily="34" charset="0"/>
              </a:rPr>
              <a:t> </a:t>
            </a:r>
            <a:r>
              <a:rPr kumimoji="0" lang="en-US" altLang="ja-JP" sz="2800" dirty="0" err="1">
                <a:solidFill>
                  <a:srgbClr val="000066"/>
                </a:solidFill>
                <a:latin typeface="Arial Black" pitchFamily="34" charset="0"/>
              </a:rPr>
              <a:t>CentOS</a:t>
            </a:r>
            <a:endParaRPr kumimoji="0" lang="en-US" altLang="ja-JP" sz="2800" dirty="0">
              <a:solidFill>
                <a:srgbClr val="000066"/>
              </a:solidFill>
              <a:latin typeface="Arial Black" pitchFamily="34" charset="0"/>
            </a:endParaRPr>
          </a:p>
          <a:p>
            <a:pPr lvl="1" eaLnBrk="1" hangingPunct="1">
              <a:spcBef>
                <a:spcPct val="0"/>
              </a:spcBef>
              <a:buClrTx/>
              <a:buSzTx/>
              <a:buFont typeface="Wingdings" pitchFamily="2" charset="2"/>
              <a:buChar char="n"/>
            </a:pPr>
            <a:r>
              <a:rPr kumimoji="0" lang="en-US" altLang="ja-JP" sz="2000" dirty="0"/>
              <a:t>OS Location</a:t>
            </a:r>
          </a:p>
          <a:p>
            <a:pPr lvl="2" eaLnBrk="1" hangingPunct="1">
              <a:spcBef>
                <a:spcPct val="0"/>
              </a:spcBef>
              <a:buClrTx/>
              <a:buSzTx/>
            </a:pPr>
            <a:r>
              <a:rPr kumimoji="0" lang="en-US" altLang="ja-JP" sz="2000" dirty="0"/>
              <a:t> Go to </a:t>
            </a:r>
            <a:r>
              <a:rPr kumimoji="0" lang="en-US" altLang="ja-JP" sz="2000" dirty="0">
                <a:solidFill>
                  <a:srgbClr val="0000FF"/>
                </a:solidFill>
              </a:rPr>
              <a:t>http://www.centos.org/ </a:t>
            </a:r>
            <a:r>
              <a:rPr kumimoji="0" lang="en-US" altLang="ja-JP" sz="2000" dirty="0" smtClean="0"/>
              <a:t>to </a:t>
            </a:r>
            <a:r>
              <a:rPr kumimoji="0" lang="en-US" altLang="ja-JP" sz="2000" dirty="0"/>
              <a:t>download DVD ISO image</a:t>
            </a:r>
          </a:p>
          <a:p>
            <a:pPr lvl="1" eaLnBrk="1" hangingPunct="1">
              <a:spcBef>
                <a:spcPct val="0"/>
              </a:spcBef>
              <a:buClrTx/>
              <a:buSzTx/>
              <a:buFont typeface="Wingdings" pitchFamily="2" charset="2"/>
              <a:buChar char="n"/>
            </a:pPr>
            <a:r>
              <a:rPr kumimoji="0" lang="en-US" altLang="ja-JP" sz="2000" dirty="0"/>
              <a:t>OS Version</a:t>
            </a:r>
          </a:p>
          <a:p>
            <a:pPr lvl="2" eaLnBrk="1" hangingPunct="1">
              <a:spcBef>
                <a:spcPct val="0"/>
              </a:spcBef>
              <a:buClrTx/>
              <a:buSzTx/>
            </a:pPr>
            <a:r>
              <a:rPr kumimoji="0" lang="en-US" altLang="ja-JP" sz="2000" b="1" dirty="0">
                <a:solidFill>
                  <a:srgbClr val="FF0000"/>
                </a:solidFill>
              </a:rPr>
              <a:t> </a:t>
            </a:r>
            <a:r>
              <a:rPr kumimoji="0" lang="en-US" altLang="ja-JP" sz="2000" b="1" u="sng" dirty="0">
                <a:solidFill>
                  <a:srgbClr val="FF0000"/>
                </a:solidFill>
              </a:rPr>
              <a:t>Choose Right version Ver.6.2 </a:t>
            </a:r>
            <a:r>
              <a:rPr kumimoji="0" lang="en-US" altLang="ja-JP" sz="2000" b="1" u="sng" dirty="0" smtClean="0">
                <a:solidFill>
                  <a:srgbClr val="FF0000"/>
                </a:solidFill>
              </a:rPr>
              <a:t>final 64bit.</a:t>
            </a:r>
          </a:p>
          <a:p>
            <a:pPr lvl="2" eaLnBrk="1" hangingPunct="1">
              <a:spcBef>
                <a:spcPct val="0"/>
              </a:spcBef>
              <a:buClrTx/>
              <a:buSzTx/>
            </a:pPr>
            <a:r>
              <a:rPr kumimoji="0" lang="en-US" altLang="ja-JP" sz="2000" b="1" u="sng" dirty="0">
                <a:solidFill>
                  <a:srgbClr val="FF0000"/>
                </a:solidFill>
              </a:rPr>
              <a:t> Choose Right version </a:t>
            </a:r>
            <a:r>
              <a:rPr kumimoji="0" lang="en-US" altLang="ja-JP" sz="2000" b="1" u="sng" dirty="0" smtClean="0">
                <a:solidFill>
                  <a:srgbClr val="FF0000"/>
                </a:solidFill>
              </a:rPr>
              <a:t>Ver.6.4 final </a:t>
            </a:r>
            <a:r>
              <a:rPr kumimoji="0" lang="en-US" altLang="ja-JP" sz="2000" b="1" u="sng" dirty="0">
                <a:solidFill>
                  <a:srgbClr val="FF0000"/>
                </a:solidFill>
              </a:rPr>
              <a:t>64bit.</a:t>
            </a:r>
          </a:p>
          <a:p>
            <a:pPr eaLnBrk="1" hangingPunct="1">
              <a:spcBef>
                <a:spcPct val="0"/>
              </a:spcBef>
              <a:buClrTx/>
              <a:buSzTx/>
              <a:buFont typeface="Arial" charset="0"/>
              <a:buChar char="•"/>
            </a:pPr>
            <a:endParaRPr kumimoji="0" lang="en-US" altLang="ja-JP" sz="2000" dirty="0"/>
          </a:p>
          <a:p>
            <a:pPr eaLnBrk="1" hangingPunct="1">
              <a:spcBef>
                <a:spcPct val="0"/>
              </a:spcBef>
              <a:buClrTx/>
              <a:buSzTx/>
              <a:buFont typeface="Arial" charset="0"/>
              <a:buChar char="•"/>
            </a:pPr>
            <a:endParaRPr kumimoji="0" lang="en-US" altLang="ja-JP" sz="2000" dirty="0"/>
          </a:p>
          <a:p>
            <a:pPr eaLnBrk="1" hangingPunct="1">
              <a:spcBef>
                <a:spcPct val="0"/>
              </a:spcBef>
              <a:buClrTx/>
              <a:buSzTx/>
            </a:pPr>
            <a:r>
              <a:rPr kumimoji="0" lang="en-US" altLang="ja-JP" sz="2800" dirty="0">
                <a:solidFill>
                  <a:srgbClr val="000066"/>
                </a:solidFill>
                <a:latin typeface="Arial Black" pitchFamily="34" charset="0"/>
              </a:rPr>
              <a:t> Red Hat Enterprise Linux</a:t>
            </a:r>
          </a:p>
          <a:p>
            <a:pPr lvl="1" eaLnBrk="1" hangingPunct="1">
              <a:spcBef>
                <a:spcPct val="0"/>
              </a:spcBef>
              <a:buClrTx/>
              <a:buSzTx/>
              <a:buFont typeface="Wingdings" pitchFamily="2" charset="2"/>
              <a:buChar char="n"/>
            </a:pPr>
            <a:r>
              <a:rPr kumimoji="0" lang="en-US" altLang="ja-JP" sz="2000" dirty="0"/>
              <a:t>OS Location</a:t>
            </a:r>
          </a:p>
          <a:p>
            <a:pPr lvl="2" eaLnBrk="1" hangingPunct="1">
              <a:spcBef>
                <a:spcPct val="0"/>
              </a:spcBef>
              <a:buClrTx/>
              <a:buSzTx/>
            </a:pPr>
            <a:r>
              <a:rPr kumimoji="0" lang="en-US" altLang="ja-JP" sz="2000" dirty="0"/>
              <a:t> Go to </a:t>
            </a:r>
            <a:r>
              <a:rPr kumimoji="0" lang="en-US" altLang="ja-JP" sz="2000" dirty="0">
                <a:solidFill>
                  <a:srgbClr val="0000CC"/>
                </a:solidFill>
              </a:rPr>
              <a:t>http://http://www.redhat.com</a:t>
            </a:r>
            <a:r>
              <a:rPr kumimoji="0" lang="en-US" altLang="ja-JP" sz="2000" dirty="0"/>
              <a:t> </a:t>
            </a:r>
            <a:r>
              <a:rPr kumimoji="0" lang="en-US" altLang="ja-JP" sz="2000" dirty="0" smtClean="0"/>
              <a:t>to </a:t>
            </a:r>
            <a:r>
              <a:rPr kumimoji="0" lang="en-US" altLang="ja-JP" sz="2000" dirty="0"/>
              <a:t>purchase product</a:t>
            </a:r>
          </a:p>
          <a:p>
            <a:pPr lvl="1" eaLnBrk="1" hangingPunct="1">
              <a:spcBef>
                <a:spcPct val="0"/>
              </a:spcBef>
              <a:buClrTx/>
              <a:buSzTx/>
              <a:buFont typeface="Wingdings" pitchFamily="2" charset="2"/>
              <a:buChar char="n"/>
            </a:pPr>
            <a:r>
              <a:rPr kumimoji="0" lang="en-US" altLang="ja-JP" sz="2000" dirty="0"/>
              <a:t>OS Version</a:t>
            </a:r>
            <a:endParaRPr kumimoji="0" lang="en-US" altLang="ja-JP" sz="2000" dirty="0">
              <a:solidFill>
                <a:srgbClr val="FF0000"/>
              </a:solidFill>
            </a:endParaRPr>
          </a:p>
          <a:p>
            <a:pPr lvl="2" eaLnBrk="1" hangingPunct="1">
              <a:spcBef>
                <a:spcPct val="0"/>
              </a:spcBef>
              <a:buClrTx/>
              <a:buSzTx/>
            </a:pPr>
            <a:r>
              <a:rPr kumimoji="0" lang="en-US" altLang="ja-JP" sz="2000" b="1" dirty="0">
                <a:solidFill>
                  <a:srgbClr val="FF0000"/>
                </a:solidFill>
              </a:rPr>
              <a:t> </a:t>
            </a:r>
            <a:r>
              <a:rPr kumimoji="0" lang="en-US" altLang="ja-JP" sz="2000" b="1" u="sng" dirty="0">
                <a:solidFill>
                  <a:srgbClr val="FF0000"/>
                </a:solidFill>
              </a:rPr>
              <a:t>Choose Right version </a:t>
            </a:r>
            <a:r>
              <a:rPr kumimoji="0" lang="en-US" altLang="ja-JP" sz="2000" b="1" u="sng" dirty="0" smtClean="0">
                <a:solidFill>
                  <a:srgbClr val="FF0000"/>
                </a:solidFill>
              </a:rPr>
              <a:t>Ver.6x 64bit</a:t>
            </a:r>
            <a:endParaRPr kumimoji="0" lang="en-US" altLang="ja-JP" sz="2000" b="1" u="sng" dirty="0">
              <a:solidFill>
                <a:srgbClr val="FF0000"/>
              </a:solidFill>
            </a:endParaRPr>
          </a:p>
        </p:txBody>
      </p:sp>
      <p:sp>
        <p:nvSpPr>
          <p:cNvPr id="5"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Get Linux Operating System</a:t>
            </a:r>
            <a:endParaRPr lang="de-DE" altLang="ja-JP" sz="4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正方形/長方形 2"/>
          <p:cNvSpPr/>
          <p:nvPr/>
        </p:nvSpPr>
        <p:spPr>
          <a:xfrm>
            <a:off x="381000" y="3040175"/>
            <a:ext cx="8458200" cy="646113"/>
          </a:xfrm>
          <a:prstGeom prst="rect">
            <a:avLst/>
          </a:prstGeom>
          <a:solidFill>
            <a:srgbClr val="FFFF99"/>
          </a:solidFill>
        </p:spPr>
        <p:txBody>
          <a:bodyPr>
            <a:spAutoFit/>
          </a:bodyPr>
          <a:lstStyle/>
          <a:p>
            <a:pPr>
              <a:defRPr/>
            </a:pPr>
            <a:r>
              <a:rPr lang="en-US" altLang="ja-JP" sz="1200" b="1" dirty="0">
                <a:solidFill>
                  <a:srgbClr val="FF0000"/>
                </a:solidFill>
                <a:latin typeface="Arial" panose="020B0604020202020204" pitchFamily="34" charset="0"/>
                <a:ea typeface="ＭＳ Ｐゴシック" pitchFamily="50" charset="-128"/>
                <a:cs typeface="Arial" panose="020B0604020202020204" pitchFamily="34" charset="0"/>
              </a:rPr>
              <a:t>Note :</a:t>
            </a:r>
          </a:p>
          <a:p>
            <a:pPr marL="171450" indent="-171450">
              <a:buFont typeface="Wingdings" panose="05000000000000000000" pitchFamily="2" charset="2"/>
              <a:buChar char="n"/>
              <a:defRPr/>
            </a:pPr>
            <a:r>
              <a:rPr lang="en-US" altLang="ja-JP" sz="1200" dirty="0">
                <a:latin typeface="Arial" panose="020B0604020202020204" pitchFamily="34" charset="0"/>
                <a:ea typeface="ＭＳ Ｐゴシック" pitchFamily="50" charset="-128"/>
                <a:cs typeface="Arial" panose="020B0604020202020204" pitchFamily="34" charset="0"/>
              </a:rPr>
              <a:t>Windows Internet Explorer </a:t>
            </a:r>
            <a:r>
              <a:rPr lang="en-US" altLang="ja-JP" sz="1200" dirty="0" smtClean="0">
                <a:latin typeface="Arial" panose="020B0604020202020204" pitchFamily="34" charset="0"/>
                <a:ea typeface="ＭＳ Ｐゴシック" pitchFamily="50" charset="-128"/>
                <a:cs typeface="Arial" panose="020B0604020202020204" pitchFamily="34" charset="0"/>
              </a:rPr>
              <a:t>9.0, Google </a:t>
            </a:r>
            <a:r>
              <a:rPr lang="en-US" altLang="ja-JP" sz="1200" dirty="0">
                <a:latin typeface="Arial" panose="020B0604020202020204" pitchFamily="34" charset="0"/>
                <a:ea typeface="ＭＳ Ｐゴシック" pitchFamily="50" charset="-128"/>
                <a:cs typeface="Arial" panose="020B0604020202020204" pitchFamily="34" charset="0"/>
              </a:rPr>
              <a:t>Chrome™ are not supported in MPCS </a:t>
            </a:r>
            <a:r>
              <a:rPr lang="en-US" altLang="ja-JP" sz="1200" dirty="0" smtClean="0">
                <a:latin typeface="Arial" panose="020B0604020202020204" pitchFamily="34" charset="0"/>
                <a:ea typeface="ＭＳ Ｐゴシック" pitchFamily="50" charset="-128"/>
                <a:cs typeface="Arial" panose="020B0604020202020204" pitchFamily="34" charset="0"/>
              </a:rPr>
              <a:t>V2.1.</a:t>
            </a:r>
            <a:endParaRPr lang="en-US" altLang="ja-JP" sz="1200" dirty="0">
              <a:latin typeface="Arial" panose="020B0604020202020204" pitchFamily="34" charset="0"/>
              <a:ea typeface="ＭＳ Ｐゴシック" pitchFamily="50" charset="-128"/>
              <a:cs typeface="Arial" panose="020B0604020202020204" pitchFamily="34" charset="0"/>
            </a:endParaRPr>
          </a:p>
          <a:p>
            <a:pPr marL="171450" indent="-171450">
              <a:buFont typeface="Wingdings" panose="05000000000000000000" pitchFamily="2" charset="2"/>
              <a:buChar char="n"/>
              <a:defRPr/>
            </a:pPr>
            <a:r>
              <a:rPr lang="en-US" altLang="ja-JP" sz="1200" dirty="0">
                <a:latin typeface="Arial" panose="020B0604020202020204" pitchFamily="34" charset="0"/>
                <a:ea typeface="ＭＳ Ｐゴシック" pitchFamily="50" charset="-128"/>
                <a:cs typeface="Arial" panose="020B0604020202020204" pitchFamily="34" charset="0"/>
              </a:rPr>
              <a:t>Windows XP is not supported as platform to be operated browser.</a:t>
            </a:r>
            <a:endParaRPr lang="ja-JP" altLang="en-US" sz="1200" dirty="0">
              <a:latin typeface="Arial" panose="020B0604020202020204" pitchFamily="34" charset="0"/>
              <a:ea typeface="ＭＳ Ｐゴシック" pitchFamily="50" charset="-128"/>
              <a:cs typeface="Arial" panose="020B0604020202020204" pitchFamily="34" charset="0"/>
            </a:endParaRPr>
          </a:p>
        </p:txBody>
      </p:sp>
      <p:sp>
        <p:nvSpPr>
          <p:cNvPr id="4" name="正方形/長方形 3"/>
          <p:cNvSpPr>
            <a:spLocks noChangeArrowheads="1"/>
          </p:cNvSpPr>
          <p:nvPr/>
        </p:nvSpPr>
        <p:spPr bwMode="auto">
          <a:xfrm>
            <a:off x="381000" y="3968863"/>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200" b="1"/>
              <a:t>Memo :</a:t>
            </a:r>
          </a:p>
          <a:p>
            <a:pPr eaLnBrk="1" hangingPunct="1">
              <a:spcBef>
                <a:spcPct val="0"/>
              </a:spcBef>
              <a:buClrTx/>
              <a:buSzTx/>
              <a:buFontTx/>
              <a:buNone/>
            </a:pPr>
            <a:r>
              <a:rPr lang="en-US" altLang="ja-JP" sz="1200"/>
              <a:t>According to browser for use, display position such as text display, ruled line, input operation area, list display, pull-down menu and so on, and part of processing might be different.</a:t>
            </a:r>
            <a:endParaRPr lang="ja-JP" altLang="en-US" sz="1200"/>
          </a:p>
        </p:txBody>
      </p:sp>
      <p:sp>
        <p:nvSpPr>
          <p:cNvPr id="5" name="テキスト ボックス 4"/>
          <p:cNvSpPr txBox="1"/>
          <p:nvPr/>
        </p:nvSpPr>
        <p:spPr>
          <a:xfrm>
            <a:off x="304800" y="857240"/>
            <a:ext cx="8610600" cy="1954381"/>
          </a:xfrm>
          <a:prstGeom prst="rect">
            <a:avLst/>
          </a:prstGeom>
          <a:noFill/>
        </p:spPr>
        <p:txBody>
          <a:bodyPr>
            <a:spAutoFit/>
          </a:bodyPr>
          <a:lstStyle>
            <a:lvl1pPr eaLnBrk="0" hangingPunct="0">
              <a:defRPr kumimoji="1" sz="1400">
                <a:solidFill>
                  <a:schemeClr val="tx1"/>
                </a:solidFill>
                <a:latin typeface="Arial" charset="0"/>
                <a:ea typeface="ＭＳ Ｐゴシック" pitchFamily="50" charset="-128"/>
              </a:defRPr>
            </a:lvl1pPr>
            <a:lvl2pPr marL="742950" indent="-28575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marL="342900" indent="-342900" eaLnBrk="1" hangingPunct="1">
              <a:buFont typeface="Wingdings" panose="05000000000000000000" pitchFamily="2" charset="2"/>
              <a:buChar char="n"/>
              <a:defRPr/>
            </a:pPr>
            <a:r>
              <a:rPr kumimoji="0" lang="en-US" altLang="ja-JP" sz="2000" b="1" dirty="0" smtClean="0">
                <a:solidFill>
                  <a:srgbClr val="0000FF"/>
                </a:solidFill>
                <a:effectLst>
                  <a:outerShdw blurRad="38100" dist="38100" dir="2700000" algn="tl">
                    <a:srgbClr val="C0C0C0"/>
                  </a:outerShdw>
                </a:effectLst>
              </a:rPr>
              <a:t>Supported Browsers for HDVC-MPCS</a:t>
            </a:r>
          </a:p>
          <a:p>
            <a:pPr eaLnBrk="1" hangingPunct="1">
              <a:defRPr/>
            </a:pPr>
            <a:endParaRPr kumimoji="0" lang="en-US" altLang="ja-JP" sz="2000" b="1" dirty="0" smtClean="0">
              <a:solidFill>
                <a:srgbClr val="0000FF"/>
              </a:solidFill>
              <a:effectLst>
                <a:outerShdw blurRad="38100" dist="38100" dir="2700000" algn="tl">
                  <a:srgbClr val="C0C0C0"/>
                </a:outerShdw>
              </a:effectLst>
            </a:endParaRPr>
          </a:p>
          <a:p>
            <a:pPr marL="1085850" lvl="1" indent="-342900">
              <a:lnSpc>
                <a:spcPct val="150000"/>
              </a:lnSpc>
              <a:buFont typeface="Wingdings" panose="05000000000000000000" pitchFamily="2" charset="2"/>
              <a:buChar char="n"/>
              <a:defRPr/>
            </a:pPr>
            <a:r>
              <a:rPr lang="en-US" altLang="ja-JP" sz="1800" dirty="0" smtClean="0"/>
              <a:t>Windows </a:t>
            </a:r>
            <a:r>
              <a:rPr lang="en-US" altLang="ja-JP" sz="1800" dirty="0"/>
              <a:t>Internet </a:t>
            </a:r>
            <a:r>
              <a:rPr lang="en-US" altLang="ja-JP" sz="1800" dirty="0" smtClean="0"/>
              <a:t>Explorer </a:t>
            </a:r>
            <a:r>
              <a:rPr lang="en-US" altLang="ja-JP" sz="1800" dirty="0"/>
              <a:t>8.0 (only Windows7)</a:t>
            </a:r>
          </a:p>
          <a:p>
            <a:pPr marL="1085850" lvl="1" indent="-342900">
              <a:lnSpc>
                <a:spcPct val="150000"/>
              </a:lnSpc>
              <a:buFont typeface="Wingdings" panose="05000000000000000000" pitchFamily="2" charset="2"/>
              <a:buChar char="n"/>
              <a:defRPr/>
            </a:pPr>
            <a:r>
              <a:rPr lang="en-US" altLang="ja-JP" sz="1800" dirty="0" smtClean="0"/>
              <a:t>Windows </a:t>
            </a:r>
            <a:r>
              <a:rPr lang="en-US" altLang="ja-JP" sz="1800" dirty="0"/>
              <a:t>Internet </a:t>
            </a:r>
            <a:r>
              <a:rPr lang="en-US" altLang="ja-JP" sz="1800" dirty="0" smtClean="0"/>
              <a:t>Explorer </a:t>
            </a:r>
            <a:r>
              <a:rPr lang="en-US" altLang="ja-JP" sz="1800" dirty="0"/>
              <a:t>10.0</a:t>
            </a:r>
          </a:p>
          <a:p>
            <a:pPr marL="1085850" lvl="1" indent="-342900">
              <a:lnSpc>
                <a:spcPct val="150000"/>
              </a:lnSpc>
              <a:buFont typeface="Wingdings" panose="05000000000000000000" pitchFamily="2" charset="2"/>
              <a:buChar char="n"/>
              <a:defRPr/>
            </a:pPr>
            <a:r>
              <a:rPr lang="en-US" altLang="ja-JP" sz="1800" dirty="0" smtClean="0"/>
              <a:t>Mozilla Firefox 23</a:t>
            </a:r>
            <a:endParaRPr kumimoji="0" lang="en-US" altLang="ja-JP" sz="1800" dirty="0" smtClean="0"/>
          </a:p>
        </p:txBody>
      </p:sp>
      <p:sp>
        <p:nvSpPr>
          <p:cNvPr id="6"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Browsers for Web Console</a:t>
            </a:r>
            <a:endParaRPr lang="de-DE" altLang="ja-JP" sz="400" kern="0" dirty="0" smtClean="0">
              <a:latin typeface="Arial Black" panose="020B0A040201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err="1" smtClean="0">
                <a:latin typeface="Arial Black" panose="020B0A04020102020204" pitchFamily="34" charset="0"/>
              </a:rPr>
              <a:t>CentOS</a:t>
            </a:r>
            <a:r>
              <a:rPr lang="en-US" altLang="ja-JP" sz="2800" kern="0" dirty="0" smtClean="0">
                <a:latin typeface="Arial Black" panose="020B0A04020102020204" pitchFamily="34" charset="0"/>
              </a:rPr>
              <a:t> Installation</a:t>
            </a:r>
            <a:endParaRPr lang="de-DE" altLang="ja-JP" sz="400" kern="0" dirty="0" smtClean="0">
              <a:latin typeface="Arial Black" panose="020B0A04020102020204" pitchFamily="34" charset="0"/>
            </a:endParaRPr>
          </a:p>
        </p:txBody>
      </p:sp>
      <p:pic>
        <p:nvPicPr>
          <p:cNvPr id="5" name="Picture 4" descr="C:\Documents and Settings\5165705\My Documents\My Pictures\WinShot\WS00024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790" y="1959823"/>
            <a:ext cx="37973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矢印 5"/>
          <p:cNvSpPr/>
          <p:nvPr/>
        </p:nvSpPr>
        <p:spPr>
          <a:xfrm>
            <a:off x="2409090" y="2188423"/>
            <a:ext cx="422275" cy="377825"/>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7" name="角丸四角形 6"/>
          <p:cNvSpPr/>
          <p:nvPr/>
        </p:nvSpPr>
        <p:spPr>
          <a:xfrm>
            <a:off x="457200" y="2029673"/>
            <a:ext cx="1799490"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1. Choose </a:t>
            </a:r>
            <a:r>
              <a:rPr kumimoji="0" lang="en-US" altLang="ja-JP" sz="1000" b="1" dirty="0">
                <a:solidFill>
                  <a:schemeClr val="tx1"/>
                </a:solidFill>
              </a:rPr>
              <a:t>this then press [Enter] key</a:t>
            </a:r>
          </a:p>
        </p:txBody>
      </p:sp>
      <p:sp>
        <p:nvSpPr>
          <p:cNvPr id="9" name="正方形/長方形 8"/>
          <p:cNvSpPr/>
          <p:nvPr/>
        </p:nvSpPr>
        <p:spPr>
          <a:xfrm>
            <a:off x="2831365" y="2286848"/>
            <a:ext cx="2714625"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pic>
        <p:nvPicPr>
          <p:cNvPr id="10" name="Picture 4" descr="C:\Documents and Settings\5165705\My Documents\My Pictures\WinShot\WS000242.BMP"/>
          <p:cNvPicPr>
            <a:picLocks noChangeAspect="1" noChangeArrowheads="1"/>
          </p:cNvPicPr>
          <p:nvPr/>
        </p:nvPicPr>
        <p:blipFill>
          <a:blip r:embed="rId4">
            <a:extLst>
              <a:ext uri="{28A0092B-C50C-407E-A947-70E740481C1C}">
                <a14:useLocalDpi xmlns:a14="http://schemas.microsoft.com/office/drawing/2010/main" val="0"/>
              </a:ext>
            </a:extLst>
          </a:blip>
          <a:srcRect l="19778" t="4810" r="28812" b="30026"/>
          <a:stretch>
            <a:fillRect/>
          </a:stretch>
        </p:blipFill>
        <p:spPr bwMode="auto">
          <a:xfrm>
            <a:off x="289283" y="3886200"/>
            <a:ext cx="19478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右矢印 10"/>
          <p:cNvSpPr/>
          <p:nvPr/>
        </p:nvSpPr>
        <p:spPr>
          <a:xfrm rot="16200000">
            <a:off x="582176" y="4874419"/>
            <a:ext cx="338138" cy="457200"/>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12" name="角丸四角形 11"/>
          <p:cNvSpPr/>
          <p:nvPr/>
        </p:nvSpPr>
        <p:spPr>
          <a:xfrm>
            <a:off x="254603" y="5395438"/>
            <a:ext cx="2418620" cy="720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2.</a:t>
            </a:r>
            <a:r>
              <a:rPr kumimoji="0" lang="ja-JP" altLang="en-US" sz="1000" b="1" dirty="0" smtClean="0">
                <a:solidFill>
                  <a:schemeClr val="tx1"/>
                </a:solidFill>
              </a:rPr>
              <a:t> </a:t>
            </a:r>
            <a:r>
              <a:rPr kumimoji="0" lang="en-US" altLang="ja-JP" sz="1000" b="1" dirty="0" smtClean="0">
                <a:solidFill>
                  <a:schemeClr val="tx1"/>
                </a:solidFill>
              </a:rPr>
              <a:t>If </a:t>
            </a:r>
            <a:r>
              <a:rPr kumimoji="0" lang="en-US" altLang="ja-JP" sz="1000" b="1" dirty="0">
                <a:solidFill>
                  <a:schemeClr val="tx1"/>
                </a:solidFill>
              </a:rPr>
              <a:t>you wan to test Media, Choose [OK] then press [Enter] key. </a:t>
            </a:r>
            <a:r>
              <a:rPr kumimoji="0" lang="en-US" altLang="ja-JP" sz="1000" b="1" dirty="0" smtClean="0">
                <a:solidFill>
                  <a:schemeClr val="tx1"/>
                </a:solidFill>
              </a:rPr>
              <a:t>You </a:t>
            </a:r>
            <a:r>
              <a:rPr kumimoji="0" lang="en-US" altLang="ja-JP" sz="1000" b="1" dirty="0">
                <a:solidFill>
                  <a:schemeClr val="tx1"/>
                </a:solidFill>
              </a:rPr>
              <a:t>can skip this if you want. (go next page)</a:t>
            </a:r>
          </a:p>
        </p:txBody>
      </p:sp>
      <p:pic>
        <p:nvPicPr>
          <p:cNvPr id="13" name="Picture 5" descr="C:\Documents and Settings\5165705\My Documents\My Pictures\WinShot\WS000243.BMP"/>
          <p:cNvPicPr>
            <a:picLocks noChangeAspect="1" noChangeArrowheads="1"/>
          </p:cNvPicPr>
          <p:nvPr/>
        </p:nvPicPr>
        <p:blipFill>
          <a:blip r:embed="rId5">
            <a:extLst>
              <a:ext uri="{28A0092B-C50C-407E-A947-70E740481C1C}">
                <a14:useLocalDpi xmlns:a14="http://schemas.microsoft.com/office/drawing/2010/main" val="0"/>
              </a:ext>
            </a:extLst>
          </a:blip>
          <a:srcRect l="2797" t="2454" r="4524" b="6290"/>
          <a:stretch>
            <a:fillRect/>
          </a:stretch>
        </p:blipFill>
        <p:spPr bwMode="auto">
          <a:xfrm>
            <a:off x="2673223" y="3890963"/>
            <a:ext cx="2465387"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右矢印 13"/>
          <p:cNvSpPr/>
          <p:nvPr/>
        </p:nvSpPr>
        <p:spPr>
          <a:xfrm>
            <a:off x="2326290" y="4213225"/>
            <a:ext cx="295275" cy="496888"/>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kumimoji="0" lang="en-US"/>
          </a:p>
        </p:txBody>
      </p:sp>
      <p:sp>
        <p:nvSpPr>
          <p:cNvPr id="15" name="角丸四角形 14"/>
          <p:cNvSpPr/>
          <p:nvPr/>
        </p:nvSpPr>
        <p:spPr>
          <a:xfrm>
            <a:off x="2895601" y="5410200"/>
            <a:ext cx="2243010"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3. Choose </a:t>
            </a:r>
            <a:r>
              <a:rPr kumimoji="0" lang="en-US" altLang="ja-JP" sz="1000" b="1" dirty="0">
                <a:solidFill>
                  <a:schemeClr val="tx1"/>
                </a:solidFill>
              </a:rPr>
              <a:t>[Test] then press [Enter] key	</a:t>
            </a:r>
          </a:p>
        </p:txBody>
      </p:sp>
      <p:sp>
        <p:nvSpPr>
          <p:cNvPr id="16" name="右矢印 15"/>
          <p:cNvSpPr/>
          <p:nvPr/>
        </p:nvSpPr>
        <p:spPr>
          <a:xfrm rot="8463904">
            <a:off x="2120900" y="3098800"/>
            <a:ext cx="376238" cy="415925"/>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kumimoji="0" lang="en-US"/>
          </a:p>
        </p:txBody>
      </p:sp>
      <p:sp>
        <p:nvSpPr>
          <p:cNvPr id="17" name="Text Box 22"/>
          <p:cNvSpPr txBox="1">
            <a:spLocks noChangeArrowheads="1"/>
          </p:cNvSpPr>
          <p:nvPr/>
        </p:nvSpPr>
        <p:spPr bwMode="auto">
          <a:xfrm>
            <a:off x="457200" y="845638"/>
            <a:ext cx="8305800" cy="83099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285750" indent="-285750" eaLnBrk="1" hangingPunct="1">
              <a:spcBef>
                <a:spcPct val="0"/>
              </a:spcBef>
              <a:buClrTx/>
              <a:buSzTx/>
            </a:pPr>
            <a:r>
              <a:rPr kumimoji="0" lang="en-US" altLang="ja-JP" sz="1600"/>
              <a:t>Insert CentOS DVD and Boot Up the Server. </a:t>
            </a:r>
          </a:p>
          <a:p>
            <a:pPr marL="285750" indent="-285750" eaLnBrk="1" hangingPunct="1">
              <a:spcBef>
                <a:spcPct val="0"/>
              </a:spcBef>
              <a:buClrTx/>
              <a:buSzTx/>
            </a:pPr>
            <a:r>
              <a:rPr kumimoji="0" lang="en-US" altLang="ja-JP" sz="1600"/>
              <a:t>To boot from DVD you may need to change Server BIOS setting.</a:t>
            </a:r>
          </a:p>
          <a:p>
            <a:pPr marL="285750" indent="-285750" eaLnBrk="1" hangingPunct="1">
              <a:spcBef>
                <a:spcPct val="0"/>
              </a:spcBef>
              <a:buClrTx/>
              <a:buSzTx/>
            </a:pPr>
            <a:r>
              <a:rPr kumimoji="0" lang="en-US" altLang="ja-JP" sz="1600"/>
              <a:t>Proceed installation by following instruction hereunder. </a:t>
            </a:r>
          </a:p>
        </p:txBody>
      </p:sp>
      <p:sp>
        <p:nvSpPr>
          <p:cNvPr id="18" name="右矢印 17"/>
          <p:cNvSpPr/>
          <p:nvPr/>
        </p:nvSpPr>
        <p:spPr>
          <a:xfrm>
            <a:off x="5191125" y="4249738"/>
            <a:ext cx="295275" cy="496887"/>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kumimoji="0" lang="en-US"/>
          </a:p>
        </p:txBody>
      </p:sp>
      <p:pic>
        <p:nvPicPr>
          <p:cNvPr id="19" name="Picture 2" descr="C:\Documents and Settings\5165705\My Documents\My Pictures\WinShot\WS000248.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2835" y="3830275"/>
            <a:ext cx="3405188"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角丸四角形 19"/>
          <p:cNvSpPr/>
          <p:nvPr/>
        </p:nvSpPr>
        <p:spPr>
          <a:xfrm>
            <a:off x="6072554" y="5419363"/>
            <a:ext cx="2885469"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4. Choose </a:t>
            </a:r>
            <a:r>
              <a:rPr kumimoji="0" lang="en-US" altLang="ja-JP" sz="1000" b="1" dirty="0">
                <a:solidFill>
                  <a:schemeClr val="tx1"/>
                </a:solidFill>
              </a:rPr>
              <a:t>[Continue] then press [Enter] key</a:t>
            </a:r>
          </a:p>
        </p:txBody>
      </p:sp>
      <p:sp>
        <p:nvSpPr>
          <p:cNvPr id="21" name="右矢印 20"/>
          <p:cNvSpPr>
            <a:spLocks noChangeArrowheads="1"/>
          </p:cNvSpPr>
          <p:nvPr/>
        </p:nvSpPr>
        <p:spPr bwMode="auto">
          <a:xfrm rot="16200000">
            <a:off x="3005436" y="4860132"/>
            <a:ext cx="338137" cy="457200"/>
          </a:xfrm>
          <a:prstGeom prst="rightArrow">
            <a:avLst>
              <a:gd name="adj1" fmla="val 31954"/>
              <a:gd name="adj2" fmla="val 50000"/>
            </a:avLst>
          </a:prstGeom>
          <a:solidFill>
            <a:schemeClr val="accent1"/>
          </a:solidFill>
          <a:ln w="25400" algn="ctr">
            <a:solidFill>
              <a:srgbClr val="6F6FBC"/>
            </a:solidFill>
            <a:miter lim="800000"/>
            <a:headEnd/>
            <a:tailEnd/>
          </a:ln>
        </p:spPr>
        <p:txBody>
          <a:bodyPr vert="eaVert" anchor="ctr"/>
          <a:lstStyle/>
          <a:p>
            <a:pPr algn="ctr">
              <a:defRPr/>
            </a:pPr>
            <a:endParaRPr kumimoji="0" lang="en-US" dirty="0">
              <a:solidFill>
                <a:schemeClr val="lt1"/>
              </a:solidFill>
              <a:latin typeface="+mn-lt"/>
              <a:ea typeface="+mn-ea"/>
            </a:endParaRPr>
          </a:p>
        </p:txBody>
      </p:sp>
      <p:sp>
        <p:nvSpPr>
          <p:cNvPr id="22" name="右矢印 21"/>
          <p:cNvSpPr/>
          <p:nvPr/>
        </p:nvSpPr>
        <p:spPr>
          <a:xfrm rot="16200000">
            <a:off x="7822960" y="4974863"/>
            <a:ext cx="336550" cy="457200"/>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23" name="右矢印 9"/>
          <p:cNvSpPr>
            <a:spLocks noChangeArrowheads="1"/>
          </p:cNvSpPr>
          <p:nvPr/>
        </p:nvSpPr>
        <p:spPr bwMode="auto">
          <a:xfrm rot="16200000">
            <a:off x="1534676" y="4893469"/>
            <a:ext cx="338138" cy="457200"/>
          </a:xfrm>
          <a:prstGeom prst="rightArrow">
            <a:avLst>
              <a:gd name="adj1" fmla="val 31954"/>
              <a:gd name="adj2" fmla="val 50000"/>
            </a:avLst>
          </a:prstGeom>
          <a:solidFill>
            <a:schemeClr val="accent1"/>
          </a:solidFill>
          <a:ln w="25400" algn="ctr">
            <a:solidFill>
              <a:srgbClr val="6F6FBC"/>
            </a:solidFill>
            <a:miter lim="800000"/>
            <a:headEnd/>
            <a:tailEnd/>
          </a:ln>
        </p:spPr>
        <p:txBody>
          <a:bodyPr vert="eaVert" anchor="ctr"/>
          <a:lstStyle/>
          <a:p>
            <a:pPr algn="ctr">
              <a:defRPr/>
            </a:pPr>
            <a:endParaRPr kumimoji="0" lang="en-US" dirty="0">
              <a:solidFill>
                <a:schemeClr val="lt1"/>
              </a:solidFill>
              <a:latin typeface="+mn-lt"/>
              <a:ea typeface="+mn-ea"/>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err="1" smtClean="0">
                <a:latin typeface="Arial Black" panose="020B0A04020102020204" pitchFamily="34" charset="0"/>
              </a:rPr>
              <a:t>CentOS</a:t>
            </a:r>
            <a:r>
              <a:rPr lang="en-US" altLang="ja-JP" sz="2800" kern="0" dirty="0" smtClean="0">
                <a:latin typeface="Arial Black" panose="020B0A04020102020204" pitchFamily="34" charset="0"/>
              </a:rPr>
              <a:t> Installation</a:t>
            </a:r>
            <a:endParaRPr lang="de-DE" altLang="ja-JP" sz="400" kern="0" dirty="0" smtClean="0">
              <a:latin typeface="Arial Black" panose="020B0A04020102020204" pitchFamily="34"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110" y="947738"/>
            <a:ext cx="41148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p:cNvSpPr/>
          <p:nvPr/>
        </p:nvSpPr>
        <p:spPr>
          <a:xfrm>
            <a:off x="4755910" y="2536825"/>
            <a:ext cx="2363905"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2. Choose </a:t>
            </a:r>
            <a:r>
              <a:rPr kumimoji="0" lang="en-US" altLang="ja-JP" sz="1000" b="1" dirty="0">
                <a:solidFill>
                  <a:schemeClr val="tx1"/>
                </a:solidFill>
              </a:rPr>
              <a:t>English then Click Next</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08" y="3395790"/>
            <a:ext cx="39052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263" y="937845"/>
            <a:ext cx="357663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3225188" y="2746008"/>
            <a:ext cx="644525" cy="300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200" dirty="0"/>
          </a:p>
        </p:txBody>
      </p:sp>
      <p:sp>
        <p:nvSpPr>
          <p:cNvPr id="11" name="正方形/長方形 10"/>
          <p:cNvSpPr/>
          <p:nvPr/>
        </p:nvSpPr>
        <p:spPr>
          <a:xfrm>
            <a:off x="4755910" y="1708150"/>
            <a:ext cx="4013200" cy="2238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50" dirty="0"/>
          </a:p>
        </p:txBody>
      </p:sp>
      <p:sp>
        <p:nvSpPr>
          <p:cNvPr id="12" name="角丸四角形 11"/>
          <p:cNvSpPr/>
          <p:nvPr/>
        </p:nvSpPr>
        <p:spPr>
          <a:xfrm>
            <a:off x="2579076" y="2328495"/>
            <a:ext cx="1266823"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1. Click </a:t>
            </a:r>
            <a:r>
              <a:rPr kumimoji="0" lang="en-US" altLang="ja-JP" sz="1000" b="1" dirty="0">
                <a:solidFill>
                  <a:schemeClr val="tx1"/>
                </a:solidFill>
              </a:rPr>
              <a:t>[Next]</a:t>
            </a:r>
          </a:p>
        </p:txBody>
      </p:sp>
      <p:sp>
        <p:nvSpPr>
          <p:cNvPr id="13" name="正方形/長方形 12"/>
          <p:cNvSpPr/>
          <p:nvPr/>
        </p:nvSpPr>
        <p:spPr>
          <a:xfrm>
            <a:off x="8216660" y="2662238"/>
            <a:ext cx="622300" cy="223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200" dirty="0"/>
          </a:p>
        </p:txBody>
      </p:sp>
      <p:sp>
        <p:nvSpPr>
          <p:cNvPr id="14" name="右矢印 13"/>
          <p:cNvSpPr/>
          <p:nvPr/>
        </p:nvSpPr>
        <p:spPr>
          <a:xfrm>
            <a:off x="4105153" y="1752600"/>
            <a:ext cx="376237" cy="415925"/>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kumimoji="0" lang="en-US" sz="1050"/>
          </a:p>
        </p:txBody>
      </p:sp>
      <p:sp>
        <p:nvSpPr>
          <p:cNvPr id="15" name="右矢印 14"/>
          <p:cNvSpPr>
            <a:spLocks noChangeArrowheads="1"/>
          </p:cNvSpPr>
          <p:nvPr/>
        </p:nvSpPr>
        <p:spPr bwMode="auto">
          <a:xfrm rot="8474306">
            <a:off x="4191000" y="3048000"/>
            <a:ext cx="376238" cy="415925"/>
          </a:xfrm>
          <a:prstGeom prst="rightArrow">
            <a:avLst>
              <a:gd name="adj1" fmla="val 50000"/>
              <a:gd name="adj2" fmla="val 50000"/>
            </a:avLst>
          </a:prstGeom>
          <a:gradFill rotWithShape="1">
            <a:gsLst>
              <a:gs pos="0">
                <a:srgbClr val="C1C1FB"/>
              </a:gs>
              <a:gs pos="35001">
                <a:srgbClr val="D3D3FB"/>
              </a:gs>
              <a:gs pos="100000">
                <a:srgbClr val="EDEDFF"/>
              </a:gs>
            </a:gsLst>
            <a:lin ang="16200000" scaled="1"/>
          </a:gradFill>
          <a:ln w="9525" algn="ctr">
            <a:solidFill>
              <a:srgbClr val="9494C9"/>
            </a:solidFill>
            <a:miter lim="800000"/>
            <a:headEnd/>
            <a:tailEnd/>
          </a:ln>
          <a:effectLst>
            <a:outerShdw dist="20000" dir="5400000" rotWithShape="0">
              <a:srgbClr val="000000">
                <a:alpha val="37999"/>
              </a:srgbClr>
            </a:outerShdw>
          </a:effectLst>
        </p:spPr>
        <p:txBody>
          <a:bodyPr rot="10800000" anchor="ctr"/>
          <a:lstStyle/>
          <a:p>
            <a:pPr algn="ctr">
              <a:defRPr/>
            </a:pPr>
            <a:endParaRPr kumimoji="0" lang="en-US" sz="1200">
              <a:solidFill>
                <a:schemeClr val="dk1"/>
              </a:solidFill>
              <a:latin typeface="+mn-lt"/>
              <a:ea typeface="+mn-ea"/>
            </a:endParaRPr>
          </a:p>
        </p:txBody>
      </p:sp>
      <p:sp>
        <p:nvSpPr>
          <p:cNvPr id="16" name="正方形/長方形 15"/>
          <p:cNvSpPr/>
          <p:nvPr/>
        </p:nvSpPr>
        <p:spPr>
          <a:xfrm>
            <a:off x="3534133" y="5235703"/>
            <a:ext cx="644525" cy="300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200" dirty="0"/>
          </a:p>
        </p:txBody>
      </p:sp>
      <p:sp>
        <p:nvSpPr>
          <p:cNvPr id="17" name="正方形/長方形 16"/>
          <p:cNvSpPr/>
          <p:nvPr/>
        </p:nvSpPr>
        <p:spPr>
          <a:xfrm>
            <a:off x="273408" y="4351465"/>
            <a:ext cx="3757612" cy="2238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200" dirty="0"/>
          </a:p>
        </p:txBody>
      </p:sp>
      <p:sp>
        <p:nvSpPr>
          <p:cNvPr id="18" name="角丸四角形 17"/>
          <p:cNvSpPr/>
          <p:nvPr/>
        </p:nvSpPr>
        <p:spPr>
          <a:xfrm>
            <a:off x="349725" y="4841263"/>
            <a:ext cx="3495431"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3. Choose </a:t>
            </a:r>
            <a:r>
              <a:rPr kumimoji="0" lang="en-US" altLang="ja-JP" sz="1000" b="1" dirty="0">
                <a:solidFill>
                  <a:schemeClr val="tx1"/>
                </a:solidFill>
              </a:rPr>
              <a:t>Preferred Keyboard Layout then Click Next</a:t>
            </a:r>
          </a:p>
        </p:txBody>
      </p:sp>
      <p:sp>
        <p:nvSpPr>
          <p:cNvPr id="19" name="右矢印 18"/>
          <p:cNvSpPr/>
          <p:nvPr/>
        </p:nvSpPr>
        <p:spPr>
          <a:xfrm>
            <a:off x="4267200" y="4038600"/>
            <a:ext cx="376238" cy="415925"/>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kumimoji="0" lang="en-US" sz="1200"/>
          </a:p>
        </p:txBody>
      </p:sp>
      <p:pic>
        <p:nvPicPr>
          <p:cNvPr id="2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8080" y="3352800"/>
            <a:ext cx="4200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WS0004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615" y="4632585"/>
            <a:ext cx="29718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右矢印 22"/>
          <p:cNvSpPr>
            <a:spLocks noChangeArrowheads="1"/>
          </p:cNvSpPr>
          <p:nvPr/>
        </p:nvSpPr>
        <p:spPr bwMode="auto">
          <a:xfrm rot="8474306">
            <a:off x="7788015" y="4722450"/>
            <a:ext cx="376238" cy="415925"/>
          </a:xfrm>
          <a:prstGeom prst="rightArrow">
            <a:avLst>
              <a:gd name="adj1" fmla="val 50000"/>
              <a:gd name="adj2" fmla="val 50000"/>
            </a:avLst>
          </a:prstGeom>
          <a:gradFill rotWithShape="1">
            <a:gsLst>
              <a:gs pos="0">
                <a:srgbClr val="C1C1FB"/>
              </a:gs>
              <a:gs pos="35001">
                <a:srgbClr val="D3D3FB"/>
              </a:gs>
              <a:gs pos="100000">
                <a:srgbClr val="EDEDFF"/>
              </a:gs>
            </a:gsLst>
            <a:lin ang="16200000" scaled="1"/>
          </a:gradFill>
          <a:ln w="9525" algn="ctr">
            <a:solidFill>
              <a:srgbClr val="9494C9"/>
            </a:solidFill>
            <a:miter lim="800000"/>
            <a:headEnd/>
            <a:tailEnd/>
          </a:ln>
          <a:effectLst>
            <a:outerShdw dist="20000" dir="5400000" rotWithShape="0">
              <a:srgbClr val="000000">
                <a:alpha val="37999"/>
              </a:srgbClr>
            </a:outerShdw>
          </a:effectLst>
        </p:spPr>
        <p:txBody>
          <a:bodyPr rot="10800000" anchor="ctr"/>
          <a:lstStyle/>
          <a:p>
            <a:pPr algn="ctr">
              <a:defRPr/>
            </a:pPr>
            <a:endParaRPr kumimoji="0" lang="en-US" sz="1200">
              <a:solidFill>
                <a:schemeClr val="dk1"/>
              </a:solidFill>
              <a:latin typeface="+mn-lt"/>
              <a:ea typeface="+mn-ea"/>
            </a:endParaRPr>
          </a:p>
        </p:txBody>
      </p:sp>
      <p:sp>
        <p:nvSpPr>
          <p:cNvPr id="23" name="正方形/長方形 23"/>
          <p:cNvSpPr/>
          <p:nvPr/>
        </p:nvSpPr>
        <p:spPr>
          <a:xfrm>
            <a:off x="4738080" y="3505200"/>
            <a:ext cx="1371600" cy="376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200" dirty="0"/>
          </a:p>
        </p:txBody>
      </p:sp>
      <p:sp>
        <p:nvSpPr>
          <p:cNvPr id="24" name="正方形/長方形 23"/>
          <p:cNvSpPr/>
          <p:nvPr/>
        </p:nvSpPr>
        <p:spPr>
          <a:xfrm>
            <a:off x="8276618" y="4321175"/>
            <a:ext cx="609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200" dirty="0"/>
          </a:p>
        </p:txBody>
      </p:sp>
      <p:sp>
        <p:nvSpPr>
          <p:cNvPr id="25" name="角丸四角形 26"/>
          <p:cNvSpPr/>
          <p:nvPr/>
        </p:nvSpPr>
        <p:spPr>
          <a:xfrm>
            <a:off x="5759705" y="3936990"/>
            <a:ext cx="3165475"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4. Choose </a:t>
            </a:r>
            <a:r>
              <a:rPr kumimoji="0" lang="en-US" altLang="ja-JP" sz="1000" b="1" dirty="0">
                <a:solidFill>
                  <a:schemeClr val="tx1"/>
                </a:solidFill>
              </a:rPr>
              <a:t>Basic Storage Devices then Click Next</a:t>
            </a:r>
          </a:p>
        </p:txBody>
      </p:sp>
      <p:sp>
        <p:nvSpPr>
          <p:cNvPr id="26" name="正方形/長方形 23"/>
          <p:cNvSpPr/>
          <p:nvPr/>
        </p:nvSpPr>
        <p:spPr>
          <a:xfrm>
            <a:off x="5871903" y="6135948"/>
            <a:ext cx="762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200" dirty="0"/>
          </a:p>
        </p:txBody>
      </p:sp>
      <p:sp>
        <p:nvSpPr>
          <p:cNvPr id="27" name="角丸四角形 26"/>
          <p:cNvSpPr/>
          <p:nvPr/>
        </p:nvSpPr>
        <p:spPr>
          <a:xfrm>
            <a:off x="5806815" y="5242185"/>
            <a:ext cx="2169319"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5. Click </a:t>
            </a:r>
            <a:r>
              <a:rPr kumimoji="0" lang="en-US" altLang="ja-JP" sz="1000" b="1" dirty="0">
                <a:solidFill>
                  <a:schemeClr val="tx1"/>
                </a:solidFill>
              </a:rPr>
              <a:t>“yes, discard any data”</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err="1" smtClean="0">
                <a:latin typeface="Arial Black" panose="020B0A04020102020204" pitchFamily="34" charset="0"/>
              </a:rPr>
              <a:t>CentOS</a:t>
            </a:r>
            <a:r>
              <a:rPr lang="en-US" altLang="ja-JP" sz="2800" kern="0" dirty="0" smtClean="0">
                <a:latin typeface="Arial Black" panose="020B0A04020102020204" pitchFamily="34" charset="0"/>
              </a:rPr>
              <a:t> Installation</a:t>
            </a:r>
            <a:endParaRPr lang="de-DE" altLang="ja-JP" sz="400" kern="0" dirty="0" smtClean="0">
              <a:latin typeface="Arial Black" panose="020B0A04020102020204" pitchFamily="34" charset="0"/>
            </a:endParaRPr>
          </a:p>
        </p:txBody>
      </p:sp>
      <p:pic>
        <p:nvPicPr>
          <p:cNvPr id="4"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3133985"/>
            <a:ext cx="359092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sp>
        <p:nvSpPr>
          <p:cNvPr id="5" name="スライド番号プレースホルダー 3"/>
          <p:cNvSpPr txBox="1">
            <a:spLocks/>
          </p:cNvSpPr>
          <p:nvPr/>
        </p:nvSpPr>
        <p:spPr>
          <a:xfrm>
            <a:off x="65532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l" rtl="0" eaLnBrk="0" fontAlgn="base" hangingPunct="0">
              <a:spcBef>
                <a:spcPct val="20000"/>
              </a:spcBef>
              <a:spcAft>
                <a:spcPct val="0"/>
              </a:spcAft>
              <a:buClr>
                <a:schemeClr val="bg2"/>
              </a:buClr>
              <a:buSzPct val="75000"/>
              <a:buFont typeface="Wingdings" pitchFamily="2" charset="2"/>
              <a:buChar char="n"/>
              <a:defRPr kumimoji="1" sz="3200" kern="1200">
                <a:solidFill>
                  <a:schemeClr val="tx1"/>
                </a:solidFill>
                <a:latin typeface="Arial" charset="0"/>
                <a:ea typeface="ＭＳ Ｐゴシック" charset="-128"/>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kern="1200">
                <a:solidFill>
                  <a:schemeClr val="tx1"/>
                </a:solidFill>
                <a:latin typeface="Arial" charset="0"/>
                <a:ea typeface="ＭＳ Ｐゴシック" charset="-128"/>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kern="1200">
                <a:solidFill>
                  <a:schemeClr val="tx1"/>
                </a:solidFill>
                <a:latin typeface="Arial" charset="0"/>
                <a:ea typeface="ＭＳ Ｐゴシック" charset="-128"/>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kern="1200">
                <a:solidFill>
                  <a:schemeClr val="tx1"/>
                </a:solidFill>
                <a:latin typeface="Arial" charset="0"/>
                <a:ea typeface="ＭＳ Ｐゴシック" charset="-128"/>
                <a:cs typeface="+mn-cs"/>
              </a:defRPr>
            </a:lvl4pPr>
            <a:lvl5pPr marL="2057400" indent="-228600" algn="l" rtl="0" eaLnBrk="0" fontAlgn="base"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20000"/>
              </a:spcBef>
              <a:spcAft>
                <a:spcPct val="0"/>
              </a:spcAft>
              <a:buClr>
                <a:schemeClr val="bg2"/>
              </a:buClr>
              <a:buFont typeface="Wingdings" pitchFamily="2" charset="2"/>
              <a:buChar char="§"/>
              <a:defRPr kumimoji="1" sz="2000" kern="1200">
                <a:solidFill>
                  <a:schemeClr val="tx1"/>
                </a:solidFill>
                <a:latin typeface="Arial" charset="0"/>
                <a:ea typeface="ＭＳ Ｐゴシック" charset="-128"/>
                <a:cs typeface="+mn-cs"/>
              </a:defRPr>
            </a:lvl9pPr>
          </a:lstStyle>
          <a:p>
            <a:pPr algn="ctr" eaLnBrk="1" hangingPunct="1">
              <a:spcBef>
                <a:spcPct val="0"/>
              </a:spcBef>
              <a:buClrTx/>
              <a:buSzTx/>
              <a:buFontTx/>
              <a:buNone/>
            </a:pPr>
            <a:fld id="{E7D45A01-E809-47DD-8974-2007F1CA6951}" type="slidenum">
              <a:rPr kumimoji="0" lang="ja-JP" altLang="en-US" sz="700" smtClean="0">
                <a:latin typeface="Arial Black" pitchFamily="34" charset="0"/>
              </a:rPr>
              <a:pPr algn="ctr" eaLnBrk="1" hangingPunct="1">
                <a:spcBef>
                  <a:spcPct val="0"/>
                </a:spcBef>
                <a:buClrTx/>
                <a:buSzTx/>
                <a:buFontTx/>
                <a:buNone/>
              </a:pPr>
              <a:t>65</a:t>
            </a:fld>
            <a:endParaRPr kumimoji="0" lang="en-US" altLang="ja-JP" sz="700" smtClean="0">
              <a:latin typeface="Arial Black" pitchFamily="34" charset="0"/>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30" y="867495"/>
            <a:ext cx="4038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344968" y="2118445"/>
            <a:ext cx="1143000" cy="300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9" name="角丸四角形 8"/>
          <p:cNvSpPr/>
          <p:nvPr/>
        </p:nvSpPr>
        <p:spPr>
          <a:xfrm>
            <a:off x="1564168" y="2122345"/>
            <a:ext cx="194494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smtClean="0">
                <a:solidFill>
                  <a:schemeClr val="tx1"/>
                </a:solidFill>
              </a:rPr>
              <a:t>1. </a:t>
            </a:r>
            <a:r>
              <a:rPr kumimoji="0" lang="en-US" altLang="ja-JP" sz="1000" b="1" dirty="0" smtClean="0">
                <a:solidFill>
                  <a:schemeClr val="tx1"/>
                </a:solidFill>
              </a:rPr>
              <a:t>Click </a:t>
            </a:r>
            <a:r>
              <a:rPr kumimoji="0" lang="en-US" altLang="ja-JP" sz="1000" b="1" dirty="0">
                <a:solidFill>
                  <a:schemeClr val="tx1"/>
                </a:solidFill>
              </a:rPr>
              <a:t>Configure Network</a:t>
            </a:r>
          </a:p>
        </p:txBody>
      </p:sp>
      <p:pic>
        <p:nvPicPr>
          <p:cNvPr id="10" name="Picture 23" descr="WS0003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05" y="767850"/>
            <a:ext cx="3429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10"/>
          <p:cNvSpPr/>
          <p:nvPr/>
        </p:nvSpPr>
        <p:spPr>
          <a:xfrm>
            <a:off x="398580" y="5394585"/>
            <a:ext cx="3576520"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3. Tick </a:t>
            </a:r>
            <a:r>
              <a:rPr kumimoji="0" lang="en-US" altLang="ja-JP" sz="1000" b="1" dirty="0">
                <a:solidFill>
                  <a:schemeClr val="tx1"/>
                </a:solidFill>
              </a:rPr>
              <a:t>“Connect automatically</a:t>
            </a:r>
            <a:r>
              <a:rPr kumimoji="0" lang="en-US" altLang="ja-JP" sz="1000" b="1" dirty="0" smtClean="0">
                <a:solidFill>
                  <a:schemeClr val="tx1"/>
                </a:solidFill>
              </a:rPr>
              <a:t>” Input </a:t>
            </a:r>
            <a:r>
              <a:rPr kumimoji="0" lang="en-US" altLang="ja-JP" sz="1000" b="1" dirty="0">
                <a:solidFill>
                  <a:schemeClr val="tx1"/>
                </a:solidFill>
              </a:rPr>
              <a:t>1280 on MTU</a:t>
            </a:r>
            <a:r>
              <a:rPr kumimoji="0" lang="en-US" altLang="ja-JP" sz="1000" b="1" dirty="0" smtClean="0">
                <a:solidFill>
                  <a:schemeClr val="tx1"/>
                </a:solidFill>
              </a:rPr>
              <a:t>,       </a:t>
            </a:r>
            <a:r>
              <a:rPr kumimoji="0" lang="en-US" altLang="ja-JP" sz="1000" b="1" dirty="0">
                <a:solidFill>
                  <a:schemeClr val="tx1"/>
                </a:solidFill>
              </a:rPr>
              <a:t>then select “IPv4 Settings” Tab</a:t>
            </a:r>
          </a:p>
        </p:txBody>
      </p:sp>
      <p:sp>
        <p:nvSpPr>
          <p:cNvPr id="12" name="正方形/長方形 11"/>
          <p:cNvSpPr/>
          <p:nvPr/>
        </p:nvSpPr>
        <p:spPr>
          <a:xfrm>
            <a:off x="5380905" y="1529850"/>
            <a:ext cx="2362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13" name="正方形/長方形 12"/>
          <p:cNvSpPr/>
          <p:nvPr/>
        </p:nvSpPr>
        <p:spPr>
          <a:xfrm>
            <a:off x="479425" y="3641985"/>
            <a:ext cx="1349375"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dirty="0"/>
          </a:p>
        </p:txBody>
      </p:sp>
      <p:sp>
        <p:nvSpPr>
          <p:cNvPr id="14" name="角丸四角形 13"/>
          <p:cNvSpPr/>
          <p:nvPr/>
        </p:nvSpPr>
        <p:spPr>
          <a:xfrm>
            <a:off x="5406030" y="2178388"/>
            <a:ext cx="3062288"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2. Choose </a:t>
            </a:r>
            <a:r>
              <a:rPr kumimoji="0" lang="en-US" altLang="ja-JP" sz="1000" b="1" dirty="0">
                <a:solidFill>
                  <a:schemeClr val="tx1"/>
                </a:solidFill>
              </a:rPr>
              <a:t>Network Interface then Click Edit. If you install two I/F, do same settings for two I/F.</a:t>
            </a:r>
          </a:p>
        </p:txBody>
      </p:sp>
      <p:sp>
        <p:nvSpPr>
          <p:cNvPr id="15" name="右矢印 14"/>
          <p:cNvSpPr/>
          <p:nvPr/>
        </p:nvSpPr>
        <p:spPr>
          <a:xfrm>
            <a:off x="4607160" y="1781895"/>
            <a:ext cx="376238" cy="415925"/>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kumimoji="0" lang="en-US" sz="1000"/>
          </a:p>
        </p:txBody>
      </p:sp>
      <p:sp>
        <p:nvSpPr>
          <p:cNvPr id="16" name="正方形/長方形 18"/>
          <p:cNvSpPr/>
          <p:nvPr/>
        </p:nvSpPr>
        <p:spPr>
          <a:xfrm>
            <a:off x="7819305" y="160605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17" name="正方形/長方形 19"/>
          <p:cNvSpPr/>
          <p:nvPr/>
        </p:nvSpPr>
        <p:spPr>
          <a:xfrm>
            <a:off x="1784350" y="3935673"/>
            <a:ext cx="762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dirty="0"/>
          </a:p>
        </p:txBody>
      </p:sp>
      <p:pic>
        <p:nvPicPr>
          <p:cNvPr id="18" name="Picture 25" descr="WS0003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276600"/>
            <a:ext cx="25828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p:cNvSpPr/>
          <p:nvPr/>
        </p:nvSpPr>
        <p:spPr>
          <a:xfrm>
            <a:off x="6096000" y="4043363"/>
            <a:ext cx="2005013" cy="300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20" name="角丸四角形 19"/>
          <p:cNvSpPr/>
          <p:nvPr/>
        </p:nvSpPr>
        <p:spPr>
          <a:xfrm>
            <a:off x="5332035" y="4495800"/>
            <a:ext cx="3413369" cy="720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4. Choose </a:t>
            </a:r>
            <a:r>
              <a:rPr kumimoji="0" lang="en-US" altLang="ja-JP" sz="1000" b="1" dirty="0">
                <a:solidFill>
                  <a:schemeClr val="tx1"/>
                </a:solidFill>
              </a:rPr>
              <a:t>“Automatic” or “Manual”. If you want to use DHCP, select Automatic. If you want to specify IP Address, select Manual.</a:t>
            </a:r>
          </a:p>
        </p:txBody>
      </p:sp>
      <p:sp>
        <p:nvSpPr>
          <p:cNvPr id="21" name="正方形/長方形 28"/>
          <p:cNvSpPr/>
          <p:nvPr/>
        </p:nvSpPr>
        <p:spPr>
          <a:xfrm>
            <a:off x="7696200" y="6172200"/>
            <a:ext cx="533400" cy="300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22" name="角丸四角形 26"/>
          <p:cNvSpPr/>
          <p:nvPr/>
        </p:nvSpPr>
        <p:spPr>
          <a:xfrm>
            <a:off x="5435550" y="5867400"/>
            <a:ext cx="2066925"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5. If </a:t>
            </a:r>
            <a:r>
              <a:rPr kumimoji="0" lang="en-US" altLang="ja-JP" sz="1000" b="1" dirty="0">
                <a:solidFill>
                  <a:schemeClr val="tx1"/>
                </a:solidFill>
              </a:rPr>
              <a:t>you choose Automatic, Click Apply button.</a:t>
            </a:r>
          </a:p>
        </p:txBody>
      </p:sp>
      <p:sp>
        <p:nvSpPr>
          <p:cNvPr id="23" name="右矢印 22"/>
          <p:cNvSpPr>
            <a:spLocks noChangeArrowheads="1"/>
          </p:cNvSpPr>
          <p:nvPr/>
        </p:nvSpPr>
        <p:spPr bwMode="auto">
          <a:xfrm rot="8545909">
            <a:off x="4495800" y="2971800"/>
            <a:ext cx="376238" cy="415925"/>
          </a:xfrm>
          <a:prstGeom prst="rightArrow">
            <a:avLst>
              <a:gd name="adj1" fmla="val 50000"/>
              <a:gd name="adj2" fmla="val 50000"/>
            </a:avLst>
          </a:prstGeom>
          <a:gradFill rotWithShape="1">
            <a:gsLst>
              <a:gs pos="0">
                <a:srgbClr val="C1C1FB"/>
              </a:gs>
              <a:gs pos="35001">
                <a:srgbClr val="D3D3FB"/>
              </a:gs>
              <a:gs pos="100000">
                <a:srgbClr val="EDEDFF"/>
              </a:gs>
            </a:gsLst>
            <a:lin ang="16200000" scaled="1"/>
          </a:gradFill>
          <a:ln w="9525" algn="ctr">
            <a:solidFill>
              <a:srgbClr val="9494C9"/>
            </a:solidFill>
            <a:miter lim="800000"/>
            <a:headEnd/>
            <a:tailEnd/>
          </a:ln>
          <a:effectLst>
            <a:outerShdw blurRad="40000" dist="20000" dir="5400000" rotWithShape="0">
              <a:srgbClr val="000000">
                <a:alpha val="37999"/>
              </a:srgbClr>
            </a:outerShdw>
          </a:effectLst>
        </p:spPr>
        <p:txBody>
          <a:bodyPr rot="10800000" anchor="ctr"/>
          <a:lstStyle/>
          <a:p>
            <a:pPr algn="ctr">
              <a:defRPr/>
            </a:pPr>
            <a:endParaRPr kumimoji="0" lang="en-US" sz="1000">
              <a:solidFill>
                <a:schemeClr val="dk1"/>
              </a:solidFill>
              <a:latin typeface="+mn-lt"/>
              <a:ea typeface="+mn-ea"/>
            </a:endParaRPr>
          </a:p>
        </p:txBody>
      </p:sp>
      <p:sp>
        <p:nvSpPr>
          <p:cNvPr id="24" name="右矢印 21"/>
          <p:cNvSpPr/>
          <p:nvPr/>
        </p:nvSpPr>
        <p:spPr>
          <a:xfrm>
            <a:off x="4267200" y="4572000"/>
            <a:ext cx="376238" cy="415925"/>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kumimoji="0" lang="en-US" sz="1000"/>
          </a:p>
        </p:txBody>
      </p:sp>
      <p:sp>
        <p:nvSpPr>
          <p:cNvPr id="25" name="正方形/長方形 19"/>
          <p:cNvSpPr/>
          <p:nvPr/>
        </p:nvSpPr>
        <p:spPr>
          <a:xfrm>
            <a:off x="1784350" y="4969135"/>
            <a:ext cx="395288"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err="1" smtClean="0">
                <a:latin typeface="Arial Black" panose="020B0A04020102020204" pitchFamily="34" charset="0"/>
              </a:rPr>
              <a:t>CentOS</a:t>
            </a:r>
            <a:r>
              <a:rPr lang="en-US" altLang="ja-JP" sz="2800" kern="0" dirty="0" smtClean="0">
                <a:latin typeface="Arial Black" panose="020B0A04020102020204" pitchFamily="34" charset="0"/>
              </a:rPr>
              <a:t> Installation</a:t>
            </a:r>
            <a:endParaRPr lang="de-DE" altLang="ja-JP" sz="400" kern="0" dirty="0" smtClean="0">
              <a:latin typeface="Arial Black" panose="020B0A04020102020204" pitchFamily="34" charset="0"/>
            </a:endParaRPr>
          </a:p>
        </p:txBody>
      </p:sp>
      <p:pic>
        <p:nvPicPr>
          <p:cNvPr id="4" name="Picture 23" descr="WS0003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65190"/>
            <a:ext cx="37338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7915275" y="3232140"/>
            <a:ext cx="644525" cy="300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7" name="角丸四角形 6"/>
          <p:cNvSpPr/>
          <p:nvPr/>
        </p:nvSpPr>
        <p:spPr>
          <a:xfrm>
            <a:off x="6596179" y="3229695"/>
            <a:ext cx="1227015"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2. Click </a:t>
            </a:r>
            <a:r>
              <a:rPr kumimoji="0" lang="en-US" altLang="ja-JP" sz="1000" b="1" dirty="0">
                <a:solidFill>
                  <a:schemeClr val="tx1"/>
                </a:solidFill>
              </a:rPr>
              <a:t>Close</a:t>
            </a:r>
          </a:p>
        </p:txBody>
      </p:sp>
      <p:sp>
        <p:nvSpPr>
          <p:cNvPr id="9" name="右矢印 8"/>
          <p:cNvSpPr/>
          <p:nvPr/>
        </p:nvSpPr>
        <p:spPr>
          <a:xfrm>
            <a:off x="4400055" y="2133585"/>
            <a:ext cx="376238" cy="415925"/>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kumimoji="0" lang="en-US" sz="1000"/>
          </a:p>
        </p:txBody>
      </p:sp>
      <p:sp>
        <p:nvSpPr>
          <p:cNvPr id="11" name="正方形/長方形 10"/>
          <p:cNvSpPr/>
          <p:nvPr/>
        </p:nvSpPr>
        <p:spPr>
          <a:xfrm>
            <a:off x="7162800" y="5207985"/>
            <a:ext cx="1143000" cy="300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141185"/>
            <a:ext cx="4038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28"/>
          <p:cNvSpPr/>
          <p:nvPr/>
        </p:nvSpPr>
        <p:spPr>
          <a:xfrm>
            <a:off x="8001000" y="5817585"/>
            <a:ext cx="685800" cy="300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14" name="角丸四角形 13"/>
          <p:cNvSpPr/>
          <p:nvPr/>
        </p:nvSpPr>
        <p:spPr>
          <a:xfrm>
            <a:off x="7463685" y="5450250"/>
            <a:ext cx="1206378"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3. Click </a:t>
            </a:r>
            <a:r>
              <a:rPr kumimoji="0" lang="en-US" altLang="ja-JP" sz="1000" b="1" dirty="0">
                <a:solidFill>
                  <a:schemeClr val="tx1"/>
                </a:solidFill>
              </a:rPr>
              <a:t>Next </a:t>
            </a:r>
          </a:p>
        </p:txBody>
      </p:sp>
      <p:pic>
        <p:nvPicPr>
          <p:cNvPr id="15" name="Picture 31" descr="WS0003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25" y="973005"/>
            <a:ext cx="34432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28"/>
          <p:cNvSpPr/>
          <p:nvPr/>
        </p:nvSpPr>
        <p:spPr>
          <a:xfrm>
            <a:off x="1241425" y="2039805"/>
            <a:ext cx="1600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17" name="角丸四角形 12"/>
          <p:cNvSpPr/>
          <p:nvPr/>
        </p:nvSpPr>
        <p:spPr>
          <a:xfrm>
            <a:off x="552929" y="5230455"/>
            <a:ext cx="3420583" cy="720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1. If </a:t>
            </a:r>
            <a:r>
              <a:rPr kumimoji="0" lang="en-US" altLang="ja-JP" sz="1000" b="1" dirty="0">
                <a:solidFill>
                  <a:schemeClr val="tx1"/>
                </a:solidFill>
              </a:rPr>
              <a:t>you choose Manual, Click Add button then Specify IP, </a:t>
            </a:r>
            <a:r>
              <a:rPr lang="en-US" altLang="ja-JP" sz="1000" b="1" dirty="0">
                <a:solidFill>
                  <a:schemeClr val="tx1"/>
                </a:solidFill>
              </a:rPr>
              <a:t>S</a:t>
            </a:r>
            <a:r>
              <a:rPr kumimoji="0" lang="en-US" altLang="ja-JP" sz="1000" b="1" dirty="0" smtClean="0">
                <a:solidFill>
                  <a:schemeClr val="tx1"/>
                </a:solidFill>
              </a:rPr>
              <a:t>ubnet mask </a:t>
            </a:r>
            <a:r>
              <a:rPr kumimoji="0" lang="en-US" altLang="ja-JP" sz="1000" b="1" dirty="0">
                <a:solidFill>
                  <a:schemeClr val="tx1"/>
                </a:solidFill>
              </a:rPr>
              <a:t>and Gateway. After that Click Apply button</a:t>
            </a:r>
          </a:p>
        </p:txBody>
      </p:sp>
      <p:sp>
        <p:nvSpPr>
          <p:cNvPr id="18" name="正方形/長方形 28"/>
          <p:cNvSpPr/>
          <p:nvPr/>
        </p:nvSpPr>
        <p:spPr>
          <a:xfrm>
            <a:off x="3254375" y="4859205"/>
            <a:ext cx="631825" cy="2238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19" name="正方形/長方形 28"/>
          <p:cNvSpPr/>
          <p:nvPr/>
        </p:nvSpPr>
        <p:spPr>
          <a:xfrm>
            <a:off x="3165231" y="2606543"/>
            <a:ext cx="633046" cy="184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20" name="正方形/長方形 28"/>
          <p:cNvSpPr/>
          <p:nvPr/>
        </p:nvSpPr>
        <p:spPr>
          <a:xfrm>
            <a:off x="838200" y="2790693"/>
            <a:ext cx="2209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100" dirty="0"/>
          </a:p>
        </p:txBody>
      </p:sp>
      <p:sp>
        <p:nvSpPr>
          <p:cNvPr id="21" name="右矢印 21"/>
          <p:cNvSpPr>
            <a:spLocks noChangeArrowheads="1"/>
          </p:cNvSpPr>
          <p:nvPr/>
        </p:nvSpPr>
        <p:spPr bwMode="auto">
          <a:xfrm rot="5400000">
            <a:off x="6573044" y="3688546"/>
            <a:ext cx="376238" cy="415925"/>
          </a:xfrm>
          <a:prstGeom prst="rightArrow">
            <a:avLst>
              <a:gd name="adj1" fmla="val 50000"/>
              <a:gd name="adj2" fmla="val 50000"/>
            </a:avLst>
          </a:prstGeom>
          <a:gradFill rotWithShape="1">
            <a:gsLst>
              <a:gs pos="0">
                <a:srgbClr val="C1C1FB"/>
              </a:gs>
              <a:gs pos="35001">
                <a:srgbClr val="D3D3FB"/>
              </a:gs>
              <a:gs pos="100000">
                <a:srgbClr val="EDEDFF"/>
              </a:gs>
            </a:gsLst>
            <a:lin ang="16200000" scaled="1"/>
          </a:gradFill>
          <a:ln w="9525" algn="ctr">
            <a:solidFill>
              <a:srgbClr val="9494C9"/>
            </a:solidFill>
            <a:miter lim="800000"/>
            <a:headEnd/>
            <a:tailEnd/>
          </a:ln>
          <a:effectLst>
            <a:outerShdw blurRad="40000" dist="20000" dir="5400000" rotWithShape="0">
              <a:srgbClr val="000000">
                <a:alpha val="37999"/>
              </a:srgbClr>
            </a:outerShdw>
          </a:effectLst>
        </p:spPr>
        <p:txBody>
          <a:bodyPr rot="10800000" vert="eaVert" anchor="ctr"/>
          <a:lstStyle/>
          <a:p>
            <a:pPr algn="ctr">
              <a:defRPr/>
            </a:pPr>
            <a:endParaRPr kumimoji="0" lang="en-US" sz="1000">
              <a:solidFill>
                <a:schemeClr val="dk1"/>
              </a:solidFill>
              <a:latin typeface="+mn-lt"/>
              <a:ea typeface="+mn-ea"/>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err="1" smtClean="0">
                <a:latin typeface="Arial Black" panose="020B0A04020102020204" pitchFamily="34" charset="0"/>
              </a:rPr>
              <a:t>CentOS</a:t>
            </a:r>
            <a:r>
              <a:rPr lang="en-US" altLang="ja-JP" sz="2800" kern="0" dirty="0" smtClean="0">
                <a:latin typeface="Arial Black" panose="020B0A04020102020204" pitchFamily="34" charset="0"/>
              </a:rPr>
              <a:t> Installation</a:t>
            </a:r>
            <a:endParaRPr lang="de-DE" altLang="ja-JP" sz="400" kern="0" dirty="0" smtClean="0">
              <a:latin typeface="Arial Black" panose="020B0A04020102020204" pitchFamily="34" charset="0"/>
            </a:endParaRPr>
          </a:p>
        </p:txBody>
      </p:sp>
      <p:pic>
        <p:nvPicPr>
          <p:cNvPr id="4" name="Picture 2" descr="C:\Documents and Settings\5165705\My Documents\My Pictures\WinShot\WS000263.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50" y="1891795"/>
            <a:ext cx="38036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右矢印 4"/>
          <p:cNvSpPr>
            <a:spLocks noChangeArrowheads="1"/>
          </p:cNvSpPr>
          <p:nvPr/>
        </p:nvSpPr>
        <p:spPr bwMode="auto">
          <a:xfrm rot="5400000">
            <a:off x="3824287" y="4131758"/>
            <a:ext cx="428625" cy="304800"/>
          </a:xfrm>
          <a:prstGeom prst="rightArrow">
            <a:avLst>
              <a:gd name="adj1" fmla="val 31954"/>
              <a:gd name="adj2" fmla="val 70313"/>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sz="1200" dirty="0">
              <a:solidFill>
                <a:schemeClr val="lt1"/>
              </a:solidFill>
              <a:latin typeface="+mn-lt"/>
              <a:ea typeface="+mn-ea"/>
            </a:endParaRPr>
          </a:p>
        </p:txBody>
      </p:sp>
      <p:sp>
        <p:nvSpPr>
          <p:cNvPr id="6" name="右矢印 5"/>
          <p:cNvSpPr>
            <a:spLocks noChangeArrowheads="1"/>
          </p:cNvSpPr>
          <p:nvPr/>
        </p:nvSpPr>
        <p:spPr bwMode="auto">
          <a:xfrm rot="16200000">
            <a:off x="630237" y="3293558"/>
            <a:ext cx="422275" cy="298450"/>
          </a:xfrm>
          <a:prstGeom prst="rightArrow">
            <a:avLst>
              <a:gd name="adj1" fmla="val 31954"/>
              <a:gd name="adj2" fmla="val 70745"/>
            </a:avLst>
          </a:prstGeom>
          <a:solidFill>
            <a:schemeClr val="accent1"/>
          </a:solidFill>
          <a:ln w="25400" algn="ctr">
            <a:solidFill>
              <a:srgbClr val="6F6FBC"/>
            </a:solidFill>
            <a:miter lim="800000"/>
            <a:headEnd/>
            <a:tailEnd/>
          </a:ln>
        </p:spPr>
        <p:txBody>
          <a:bodyPr vert="eaVert" anchor="ctr"/>
          <a:lstStyle/>
          <a:p>
            <a:pPr algn="ctr">
              <a:defRPr/>
            </a:pPr>
            <a:endParaRPr kumimoji="0" lang="en-US" sz="1200" dirty="0">
              <a:solidFill>
                <a:schemeClr val="lt1"/>
              </a:solidFill>
              <a:latin typeface="+mn-lt"/>
              <a:ea typeface="+mn-ea"/>
            </a:endParaRPr>
          </a:p>
        </p:txBody>
      </p:sp>
      <p:sp>
        <p:nvSpPr>
          <p:cNvPr id="7" name="角丸四角形 6"/>
          <p:cNvSpPr/>
          <p:nvPr/>
        </p:nvSpPr>
        <p:spPr>
          <a:xfrm>
            <a:off x="533400" y="3725970"/>
            <a:ext cx="205740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1. Select preferred time zone</a:t>
            </a:r>
          </a:p>
        </p:txBody>
      </p:sp>
      <p:sp>
        <p:nvSpPr>
          <p:cNvPr id="9" name="角丸四角形 8"/>
          <p:cNvSpPr/>
          <p:nvPr/>
        </p:nvSpPr>
        <p:spPr>
          <a:xfrm>
            <a:off x="3227754" y="3719008"/>
            <a:ext cx="1045796"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2. Click Next</a:t>
            </a:r>
          </a:p>
        </p:txBody>
      </p:sp>
      <p:sp>
        <p:nvSpPr>
          <p:cNvPr id="10" name="テキスト ボックス 5"/>
          <p:cNvSpPr txBox="1">
            <a:spLocks noChangeArrowheads="1"/>
          </p:cNvSpPr>
          <p:nvPr/>
        </p:nvSpPr>
        <p:spPr bwMode="auto">
          <a:xfrm>
            <a:off x="466965" y="1447785"/>
            <a:ext cx="3962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200" dirty="0"/>
              <a:t>Choose your Time Zone then click Next button</a:t>
            </a:r>
          </a:p>
        </p:txBody>
      </p:sp>
      <p:sp>
        <p:nvSpPr>
          <p:cNvPr id="11" name="テキスト ボックス 5"/>
          <p:cNvSpPr txBox="1">
            <a:spLocks noChangeArrowheads="1"/>
          </p:cNvSpPr>
          <p:nvPr/>
        </p:nvSpPr>
        <p:spPr bwMode="auto">
          <a:xfrm>
            <a:off x="4800600" y="1744770"/>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200" dirty="0"/>
              <a:t>Input Password for root (administrator)</a:t>
            </a:r>
          </a:p>
        </p:txBody>
      </p:sp>
      <p:pic>
        <p:nvPicPr>
          <p:cNvPr id="12" name="Picture 2" descr="C:\Documents and Settings\5165705\My Documents\My Pictures\WinShot\WS000265.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2241045"/>
            <a:ext cx="38258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角丸四角形 6"/>
          <p:cNvSpPr/>
          <p:nvPr/>
        </p:nvSpPr>
        <p:spPr>
          <a:xfrm>
            <a:off x="4953000" y="3231645"/>
            <a:ext cx="3641603" cy="1440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a:solidFill>
                  <a:srgbClr val="0000CC"/>
                </a:solidFill>
              </a:rPr>
              <a:t>Remark:</a:t>
            </a:r>
          </a:p>
          <a:p>
            <a:pPr>
              <a:defRPr/>
            </a:pPr>
            <a:r>
              <a:rPr kumimoji="0" lang="en-US" altLang="ja-JP" sz="1000" b="1" dirty="0">
                <a:solidFill>
                  <a:schemeClr val="tx1"/>
                </a:solidFill>
              </a:rPr>
              <a:t>Select Strong Password. No personal information like Birthday, anniversaries. Avoid any easy to guess letters. More letters is better</a:t>
            </a:r>
            <a:r>
              <a:rPr kumimoji="0" lang="en-US" altLang="ja-JP" sz="1000" b="1" dirty="0" smtClean="0">
                <a:solidFill>
                  <a:schemeClr val="tx1"/>
                </a:solidFill>
              </a:rPr>
              <a:t>.</a:t>
            </a:r>
          </a:p>
          <a:p>
            <a:pPr>
              <a:defRPr/>
            </a:pPr>
            <a:endParaRPr kumimoji="0" lang="en-US" altLang="ja-JP" sz="1000" b="1" dirty="0">
              <a:solidFill>
                <a:schemeClr val="tx1"/>
              </a:solidFill>
            </a:endParaRPr>
          </a:p>
          <a:p>
            <a:pPr>
              <a:defRPr/>
            </a:pPr>
            <a:r>
              <a:rPr kumimoji="0" lang="en-US" altLang="ja-JP" sz="1000" b="1" dirty="0">
                <a:solidFill>
                  <a:schemeClr val="tx1"/>
                </a:solidFill>
              </a:rPr>
              <a:t>Please note that the weakest point in any security is usually password.</a:t>
            </a:r>
          </a:p>
        </p:txBody>
      </p:sp>
      <p:sp>
        <p:nvSpPr>
          <p:cNvPr id="14" name="右矢印 6"/>
          <p:cNvSpPr>
            <a:spLocks noChangeArrowheads="1"/>
          </p:cNvSpPr>
          <p:nvPr/>
        </p:nvSpPr>
        <p:spPr bwMode="auto">
          <a:xfrm rot="16200000">
            <a:off x="5583237" y="2871283"/>
            <a:ext cx="422275" cy="298450"/>
          </a:xfrm>
          <a:prstGeom prst="rightArrow">
            <a:avLst>
              <a:gd name="adj1" fmla="val 31954"/>
              <a:gd name="adj2" fmla="val 70745"/>
            </a:avLst>
          </a:prstGeom>
          <a:solidFill>
            <a:schemeClr val="accent1"/>
          </a:solidFill>
          <a:ln w="25400" algn="ctr">
            <a:solidFill>
              <a:srgbClr val="6F6FBC"/>
            </a:solidFill>
            <a:miter lim="800000"/>
            <a:headEnd/>
            <a:tailEnd/>
          </a:ln>
        </p:spPr>
        <p:txBody>
          <a:bodyPr vert="eaVert" anchor="ctr"/>
          <a:lstStyle/>
          <a:p>
            <a:pPr algn="ctr">
              <a:defRPr/>
            </a:pPr>
            <a:endParaRPr kumimoji="0" lang="en-US" sz="1050" dirty="0">
              <a:solidFill>
                <a:schemeClr val="lt1"/>
              </a:solidFill>
              <a:latin typeface="+mn-lt"/>
              <a:ea typeface="+mn-ea"/>
            </a:endParaRPr>
          </a:p>
        </p:txBody>
      </p:sp>
      <p:sp>
        <p:nvSpPr>
          <p:cNvPr id="15" name="右矢印 6"/>
          <p:cNvSpPr>
            <a:spLocks noChangeArrowheads="1"/>
          </p:cNvSpPr>
          <p:nvPr/>
        </p:nvSpPr>
        <p:spPr bwMode="auto">
          <a:xfrm rot="16200000">
            <a:off x="8326437" y="5157283"/>
            <a:ext cx="422275" cy="298450"/>
          </a:xfrm>
          <a:prstGeom prst="rightArrow">
            <a:avLst>
              <a:gd name="adj1" fmla="val 31954"/>
              <a:gd name="adj2" fmla="val 70745"/>
            </a:avLst>
          </a:prstGeom>
          <a:solidFill>
            <a:schemeClr val="accent1"/>
          </a:solidFill>
          <a:ln w="25400" algn="ctr">
            <a:solidFill>
              <a:srgbClr val="6F6FBC"/>
            </a:solidFill>
            <a:miter lim="800000"/>
            <a:headEnd/>
            <a:tailEnd/>
          </a:ln>
        </p:spPr>
        <p:txBody>
          <a:bodyPr vert="eaVert" anchor="ctr"/>
          <a:lstStyle/>
          <a:p>
            <a:pPr algn="ctr">
              <a:defRPr/>
            </a:pPr>
            <a:endParaRPr kumimoji="0" lang="en-US" sz="1200" dirty="0">
              <a:solidFill>
                <a:schemeClr val="lt1"/>
              </a:solidFill>
              <a:latin typeface="+mn-lt"/>
              <a:ea typeface="+mn-ea"/>
            </a:endParaRPr>
          </a:p>
        </p:txBody>
      </p:sp>
      <p:sp>
        <p:nvSpPr>
          <p:cNvPr id="16" name="角丸四角形 7"/>
          <p:cNvSpPr/>
          <p:nvPr/>
        </p:nvSpPr>
        <p:spPr>
          <a:xfrm>
            <a:off x="6494585" y="5593845"/>
            <a:ext cx="2192215"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a:solidFill>
                  <a:schemeClr val="tx1"/>
                </a:solidFill>
              </a:rPr>
              <a:t>Input Password then Click Next.</a:t>
            </a:r>
          </a:p>
        </p:txBody>
      </p:sp>
      <p:sp>
        <p:nvSpPr>
          <p:cNvPr id="17" name="Title 33"/>
          <p:cNvSpPr>
            <a:spLocks noGrp="1"/>
          </p:cNvSpPr>
          <p:nvPr/>
        </p:nvSpPr>
        <p:spPr bwMode="auto">
          <a:xfrm>
            <a:off x="4800600" y="945645"/>
            <a:ext cx="3959225" cy="6096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a:solidFill>
                  <a:srgbClr val="FFFF00"/>
                </a:solidFill>
              </a:rPr>
              <a:t>Choose root password </a:t>
            </a:r>
          </a:p>
          <a:p>
            <a:pPr algn="r">
              <a:spcBef>
                <a:spcPct val="0"/>
              </a:spcBef>
              <a:buClrTx/>
              <a:buSzTx/>
              <a:buFontTx/>
              <a:buNone/>
            </a:pPr>
            <a:r>
              <a:rPr lang="en-US" altLang="ja-JP" sz="1600" b="1">
                <a:solidFill>
                  <a:srgbClr val="FFFF00"/>
                </a:solidFill>
              </a:rPr>
              <a:t>(root = administrator)</a:t>
            </a:r>
            <a:endParaRPr lang="en-GB" altLang="ja-JP" sz="1600" b="1">
              <a:solidFill>
                <a:srgbClr val="FFFF00"/>
              </a:solidFill>
            </a:endParaRPr>
          </a:p>
        </p:txBody>
      </p:sp>
      <p:sp>
        <p:nvSpPr>
          <p:cNvPr id="18" name="Title 33"/>
          <p:cNvSpPr>
            <a:spLocks noGrp="1"/>
          </p:cNvSpPr>
          <p:nvPr/>
        </p:nvSpPr>
        <p:spPr bwMode="auto">
          <a:xfrm>
            <a:off x="457200" y="94564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Choose Time Zone</a:t>
            </a:r>
            <a:endParaRPr lang="en-GB" altLang="ja-JP" sz="1600" b="1" dirty="0">
              <a:solidFill>
                <a:srgbClr val="FFFF00"/>
              </a:solidFill>
            </a:endParaRPr>
          </a:p>
        </p:txBody>
      </p:sp>
      <p:sp>
        <p:nvSpPr>
          <p:cNvPr id="19" name="正方形/長方形 18"/>
          <p:cNvSpPr/>
          <p:nvPr/>
        </p:nvSpPr>
        <p:spPr>
          <a:xfrm>
            <a:off x="4800600" y="2465754"/>
            <a:ext cx="1568938" cy="343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20" name="正方形/長方形 19"/>
          <p:cNvSpPr/>
          <p:nvPr/>
        </p:nvSpPr>
        <p:spPr>
          <a:xfrm>
            <a:off x="3894377" y="4556370"/>
            <a:ext cx="379173" cy="1964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21" name="正方形/長方形 20"/>
          <p:cNvSpPr/>
          <p:nvPr/>
        </p:nvSpPr>
        <p:spPr>
          <a:xfrm>
            <a:off x="492126" y="3030644"/>
            <a:ext cx="992798" cy="2010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22" name="正方形/長方形 21"/>
          <p:cNvSpPr/>
          <p:nvPr/>
        </p:nvSpPr>
        <p:spPr>
          <a:xfrm>
            <a:off x="8315569" y="4900247"/>
            <a:ext cx="345098" cy="1985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err="1" smtClean="0">
                <a:latin typeface="Arial Black" panose="020B0A04020102020204" pitchFamily="34" charset="0"/>
              </a:rPr>
              <a:t>CentOS</a:t>
            </a:r>
            <a:r>
              <a:rPr lang="en-US" altLang="ja-JP" sz="2800" kern="0" dirty="0" smtClean="0">
                <a:latin typeface="Arial Black" panose="020B0A04020102020204" pitchFamily="34" charset="0"/>
              </a:rPr>
              <a:t> Installation</a:t>
            </a:r>
            <a:endParaRPr lang="de-DE" altLang="ja-JP" sz="400" kern="0" dirty="0" smtClean="0">
              <a:latin typeface="Arial Black" panose="020B0A04020102020204" pitchFamily="34" charset="0"/>
            </a:endParaRPr>
          </a:p>
        </p:txBody>
      </p:sp>
      <p:pic>
        <p:nvPicPr>
          <p:cNvPr id="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75" y="2340675"/>
            <a:ext cx="4078288"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pic>
        <p:nvPicPr>
          <p:cNvPr id="5"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13" y="2321645"/>
            <a:ext cx="4346575"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sp>
        <p:nvSpPr>
          <p:cNvPr id="6" name="右矢印 5"/>
          <p:cNvSpPr>
            <a:spLocks noChangeArrowheads="1"/>
          </p:cNvSpPr>
          <p:nvPr/>
        </p:nvSpPr>
        <p:spPr bwMode="auto">
          <a:xfrm rot="16200000">
            <a:off x="3928200" y="5264870"/>
            <a:ext cx="501650" cy="304800"/>
          </a:xfrm>
          <a:prstGeom prst="rightArrow">
            <a:avLst>
              <a:gd name="adj1" fmla="val 31954"/>
              <a:gd name="adj2" fmla="val 82292"/>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dirty="0">
              <a:solidFill>
                <a:schemeClr val="lt1"/>
              </a:solidFill>
              <a:latin typeface="+mn-lt"/>
              <a:ea typeface="+mn-ea"/>
            </a:endParaRPr>
          </a:p>
        </p:txBody>
      </p:sp>
      <p:sp>
        <p:nvSpPr>
          <p:cNvPr id="7" name="角丸四角形 6"/>
          <p:cNvSpPr/>
          <p:nvPr/>
        </p:nvSpPr>
        <p:spPr>
          <a:xfrm>
            <a:off x="2110154" y="1845395"/>
            <a:ext cx="1912571"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1. Choose “Use All Space”</a:t>
            </a:r>
          </a:p>
        </p:txBody>
      </p:sp>
      <p:sp>
        <p:nvSpPr>
          <p:cNvPr id="9" name="角丸四角形 8"/>
          <p:cNvSpPr/>
          <p:nvPr/>
        </p:nvSpPr>
        <p:spPr>
          <a:xfrm>
            <a:off x="3532546" y="5763345"/>
            <a:ext cx="1000364"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2. Click Next</a:t>
            </a:r>
          </a:p>
        </p:txBody>
      </p:sp>
      <p:sp>
        <p:nvSpPr>
          <p:cNvPr id="10" name="テキスト ボックス 5"/>
          <p:cNvSpPr txBox="1">
            <a:spLocks noChangeArrowheads="1"/>
          </p:cNvSpPr>
          <p:nvPr/>
        </p:nvSpPr>
        <p:spPr bwMode="auto">
          <a:xfrm>
            <a:off x="427890" y="1455600"/>
            <a:ext cx="3962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200" dirty="0"/>
              <a:t>Choose “Use All Space” then click Next button</a:t>
            </a:r>
          </a:p>
        </p:txBody>
      </p:sp>
      <p:sp>
        <p:nvSpPr>
          <p:cNvPr id="11" name="Title 33"/>
          <p:cNvSpPr>
            <a:spLocks noGrp="1"/>
          </p:cNvSpPr>
          <p:nvPr/>
        </p:nvSpPr>
        <p:spPr bwMode="auto">
          <a:xfrm>
            <a:off x="4800600" y="922200"/>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600" b="1">
                <a:solidFill>
                  <a:srgbClr val="FFFF00"/>
                </a:solidFill>
              </a:rPr>
              <a:t>Flashing modification to disk</a:t>
            </a:r>
            <a:endParaRPr lang="en-GB" altLang="ja-JP" sz="1600" b="1">
              <a:solidFill>
                <a:srgbClr val="FFFF00"/>
              </a:solidFill>
            </a:endParaRPr>
          </a:p>
        </p:txBody>
      </p:sp>
      <p:sp>
        <p:nvSpPr>
          <p:cNvPr id="12" name="Title 33"/>
          <p:cNvSpPr>
            <a:spLocks noGrp="1"/>
          </p:cNvSpPr>
          <p:nvPr/>
        </p:nvSpPr>
        <p:spPr bwMode="auto">
          <a:xfrm>
            <a:off x="457200" y="922200"/>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GB" altLang="ja-JP" sz="1600" b="1" dirty="0">
                <a:solidFill>
                  <a:srgbClr val="FFFF00"/>
                </a:solidFill>
              </a:rPr>
              <a:t>Installation type selection</a:t>
            </a:r>
          </a:p>
        </p:txBody>
      </p:sp>
      <p:sp>
        <p:nvSpPr>
          <p:cNvPr id="13" name="右矢印 6"/>
          <p:cNvSpPr>
            <a:spLocks noChangeArrowheads="1"/>
          </p:cNvSpPr>
          <p:nvPr/>
        </p:nvSpPr>
        <p:spPr bwMode="auto">
          <a:xfrm rot="5400000">
            <a:off x="2631213" y="2142258"/>
            <a:ext cx="228600" cy="304800"/>
          </a:xfrm>
          <a:prstGeom prst="rightArrow">
            <a:avLst>
              <a:gd name="adj1" fmla="val 31954"/>
              <a:gd name="adj2" fmla="val 50000"/>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sz="2400" dirty="0">
              <a:solidFill>
                <a:schemeClr val="lt1"/>
              </a:solidFill>
              <a:latin typeface="+mn-lt"/>
              <a:ea typeface="+mn-ea"/>
            </a:endParaRPr>
          </a:p>
        </p:txBody>
      </p:sp>
      <p:sp>
        <p:nvSpPr>
          <p:cNvPr id="14" name="テキスト ボックス 5"/>
          <p:cNvSpPr txBox="1">
            <a:spLocks noChangeArrowheads="1"/>
          </p:cNvSpPr>
          <p:nvPr/>
        </p:nvSpPr>
        <p:spPr bwMode="auto">
          <a:xfrm>
            <a:off x="4761525" y="1455600"/>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200" dirty="0"/>
              <a:t>Click “Write changes to disk” button</a:t>
            </a:r>
          </a:p>
        </p:txBody>
      </p:sp>
      <p:sp>
        <p:nvSpPr>
          <p:cNvPr id="15" name="正方形/長方形 14"/>
          <p:cNvSpPr/>
          <p:nvPr/>
        </p:nvSpPr>
        <p:spPr>
          <a:xfrm>
            <a:off x="365850" y="2445470"/>
            <a:ext cx="4206875" cy="555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16" name="正方形/長方形 15"/>
          <p:cNvSpPr/>
          <p:nvPr/>
        </p:nvSpPr>
        <p:spPr>
          <a:xfrm>
            <a:off x="3890100" y="4817195"/>
            <a:ext cx="609600" cy="336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17" name="角丸四角形 6"/>
          <p:cNvSpPr/>
          <p:nvPr/>
        </p:nvSpPr>
        <p:spPr>
          <a:xfrm>
            <a:off x="5314461" y="4351828"/>
            <a:ext cx="2117973"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3. Click </a:t>
            </a:r>
            <a:r>
              <a:rPr kumimoji="0" lang="en-US" altLang="ja-JP" sz="1000" b="1" dirty="0">
                <a:solidFill>
                  <a:schemeClr val="tx1"/>
                </a:solidFill>
              </a:rPr>
              <a:t>“Write changes to disk”</a:t>
            </a:r>
          </a:p>
        </p:txBody>
      </p:sp>
      <p:sp>
        <p:nvSpPr>
          <p:cNvPr id="18" name="右矢印 6"/>
          <p:cNvSpPr>
            <a:spLocks noChangeArrowheads="1"/>
          </p:cNvSpPr>
          <p:nvPr/>
        </p:nvSpPr>
        <p:spPr bwMode="auto">
          <a:xfrm rot="16200000" flipV="1">
            <a:off x="7055644" y="3986119"/>
            <a:ext cx="366712" cy="304800"/>
          </a:xfrm>
          <a:prstGeom prst="rightArrow">
            <a:avLst>
              <a:gd name="adj1" fmla="val 31954"/>
              <a:gd name="adj2" fmla="val 50000"/>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sz="2400" dirty="0">
              <a:solidFill>
                <a:schemeClr val="lt1"/>
              </a:solidFill>
              <a:latin typeface="+mn-lt"/>
              <a:ea typeface="+mn-ea"/>
            </a:endParaRPr>
          </a:p>
        </p:txBody>
      </p:sp>
      <p:sp>
        <p:nvSpPr>
          <p:cNvPr id="19" name="正方形/長方形 18"/>
          <p:cNvSpPr/>
          <p:nvPr/>
        </p:nvSpPr>
        <p:spPr>
          <a:xfrm>
            <a:off x="6904038" y="3661475"/>
            <a:ext cx="1069975" cy="277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24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a:t>
            </a:r>
            <a:endParaRPr lang="de-DE" altLang="ja-JP" sz="1400" kern="0" dirty="0" smtClean="0">
              <a:latin typeface="Arial Black" panose="020B0A04020102020204" pitchFamily="34" charset="0"/>
            </a:endParaRPr>
          </a:p>
        </p:txBody>
      </p:sp>
      <p:sp>
        <p:nvSpPr>
          <p:cNvPr id="248" name="Rectangle 291"/>
          <p:cNvSpPr>
            <a:spLocks noChangeArrowheads="1"/>
          </p:cNvSpPr>
          <p:nvPr/>
        </p:nvSpPr>
        <p:spPr bwMode="auto">
          <a:xfrm>
            <a:off x="340460" y="3548064"/>
            <a:ext cx="8524875" cy="2886904"/>
          </a:xfrm>
          <a:prstGeom prst="rect">
            <a:avLst/>
          </a:prstGeom>
          <a:solidFill>
            <a:schemeClr val="bg1"/>
          </a:solidFill>
          <a:ln w="9525">
            <a:solidFill>
              <a:schemeClr val="tx1"/>
            </a:solidFill>
            <a:miter lim="800000"/>
            <a:headEnd/>
            <a:tailEnd/>
          </a:ln>
          <a:effectLst>
            <a:outerShdw dist="107763" dir="2700000" algn="ctr" rotWithShape="0">
              <a:srgbClr val="808080">
                <a:alpha val="50000"/>
              </a:srgbClr>
            </a:outerShdw>
          </a:effec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latin typeface="Arial" panose="020B0604020202020204" pitchFamily="34" charset="0"/>
              <a:cs typeface="Arial" panose="020B0604020202020204" pitchFamily="34" charset="0"/>
            </a:endParaRPr>
          </a:p>
        </p:txBody>
      </p:sp>
      <p:sp>
        <p:nvSpPr>
          <p:cNvPr id="249" name="ホームベース 248"/>
          <p:cNvSpPr/>
          <p:nvPr/>
        </p:nvSpPr>
        <p:spPr>
          <a:xfrm>
            <a:off x="322285" y="780564"/>
            <a:ext cx="5903890" cy="427697"/>
          </a:xfrm>
          <a:prstGeom prst="homePlate">
            <a:avLst/>
          </a:prstGeom>
          <a:solidFill>
            <a:schemeClr val="accent5">
              <a:hueOff val="0"/>
              <a:satOff val="0"/>
              <a:lumOff val="0"/>
              <a:alpha val="5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27000" h="3175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lIns="132514" tIns="98224" rIns="132514" bIns="98224" spcCol="1270" anchor="ctr"/>
          <a:lstStyle/>
          <a:p>
            <a:pPr algn="ctr" defTabSz="800100">
              <a:lnSpc>
                <a:spcPct val="90000"/>
              </a:lnSpc>
              <a:spcAft>
                <a:spcPct val="35000"/>
              </a:spcAft>
              <a:defRPr/>
            </a:pPr>
            <a:endParaRPr lang="ja-JP" altLang="en-US" sz="1200" dirty="0">
              <a:solidFill>
                <a:srgbClr val="0000FF"/>
              </a:solidFill>
              <a:latin typeface="Arial" panose="020B0604020202020204" pitchFamily="34" charset="0"/>
              <a:ea typeface="HGPｺﾞｼｯｸE" pitchFamily="50" charset="-128"/>
              <a:cs typeface="Arial" panose="020B0604020202020204" pitchFamily="34" charset="0"/>
            </a:endParaRPr>
          </a:p>
        </p:txBody>
      </p:sp>
      <p:sp>
        <p:nvSpPr>
          <p:cNvPr id="250" name="Text Box 295"/>
          <p:cNvSpPr txBox="1">
            <a:spLocks noChangeArrowheads="1"/>
          </p:cNvSpPr>
          <p:nvPr/>
        </p:nvSpPr>
        <p:spPr bwMode="auto">
          <a:xfrm>
            <a:off x="379413" y="830503"/>
            <a:ext cx="4781550" cy="33855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US" altLang="ja-JP" sz="1600" b="1" u="sng" dirty="0">
                <a:solidFill>
                  <a:srgbClr val="0000FF"/>
                </a:solidFill>
                <a:latin typeface="Arial" panose="020B0604020202020204" pitchFamily="34" charset="0"/>
                <a:ea typeface="HGP創英角ｺﾞｼｯｸUB" pitchFamily="50" charset="-128"/>
                <a:cs typeface="Arial" panose="020B0604020202020204" pitchFamily="34" charset="0"/>
              </a:rPr>
              <a:t>1. Improve multi-Point connection AV quality</a:t>
            </a:r>
            <a:endParaRPr lang="ja-JP" altLang="en-US" sz="1600" b="1" u="sng" dirty="0">
              <a:solidFill>
                <a:srgbClr val="0000FF"/>
              </a:solidFill>
              <a:latin typeface="Arial" panose="020B0604020202020204" pitchFamily="34" charset="0"/>
              <a:ea typeface="HGP創英角ｺﾞｼｯｸUB" pitchFamily="50" charset="-128"/>
              <a:cs typeface="Arial" panose="020B0604020202020204" pitchFamily="34" charset="0"/>
            </a:endParaRPr>
          </a:p>
        </p:txBody>
      </p:sp>
      <p:sp>
        <p:nvSpPr>
          <p:cNvPr id="251" name="テキスト ボックス 21"/>
          <p:cNvSpPr txBox="1">
            <a:spLocks noChangeArrowheads="1"/>
          </p:cNvSpPr>
          <p:nvPr/>
        </p:nvSpPr>
        <p:spPr bwMode="auto">
          <a:xfrm>
            <a:off x="329475" y="1326783"/>
            <a:ext cx="8175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0" tIns="0" rIns="0" bIns="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ts val="2000"/>
              </a:lnSpc>
              <a:buClr>
                <a:srgbClr val="0070C0"/>
              </a:buClr>
              <a:buFont typeface="Wingdings" pitchFamily="2" charset="2"/>
              <a:buChar char="l"/>
            </a:pPr>
            <a:r>
              <a:rPr lang="en-US" altLang="ja-JP" sz="1400" b="1" dirty="0">
                <a:solidFill>
                  <a:srgbClr val="FF0000"/>
                </a:solidFill>
                <a:latin typeface="Arial" panose="020B0604020202020204" pitchFamily="34" charset="0"/>
                <a:ea typeface="HGP創英角ｺﾞｼｯｸUB" pitchFamily="50" charset="-128"/>
                <a:cs typeface="Arial" panose="020B0604020202020204" pitchFamily="34" charset="0"/>
              </a:rPr>
              <a:t> HD (High Definition) AV quality @512kbps </a:t>
            </a:r>
            <a:r>
              <a:rPr lang="en-US" altLang="ja-JP" sz="1400" b="1" dirty="0">
                <a:latin typeface="Arial" panose="020B0604020202020204" pitchFamily="34" charset="0"/>
                <a:ea typeface="HGP創英角ｺﾞｼｯｸUB" pitchFamily="50" charset="-128"/>
                <a:cs typeface="Arial" panose="020B0604020202020204" pitchFamily="34" charset="0"/>
              </a:rPr>
              <a:t>(Lower Bandwidth Operation)</a:t>
            </a:r>
            <a:endParaRPr lang="ja-JP" altLang="en-US" sz="1400" b="1" dirty="0">
              <a:latin typeface="Arial" panose="020B0604020202020204" pitchFamily="34" charset="0"/>
              <a:ea typeface="HGP創英角ｺﾞｼｯｸUB" pitchFamily="50" charset="-128"/>
              <a:cs typeface="Arial" panose="020B0604020202020204" pitchFamily="34" charset="0"/>
            </a:endParaRPr>
          </a:p>
          <a:p>
            <a:pPr eaLnBrk="1" hangingPunct="1">
              <a:lnSpc>
                <a:spcPts val="2000"/>
              </a:lnSpc>
              <a:buClr>
                <a:srgbClr val="0070C0"/>
              </a:buClr>
              <a:buFont typeface="Wingdings" pitchFamily="2" charset="2"/>
              <a:buChar char="l"/>
            </a:pPr>
            <a:r>
              <a:rPr lang="en-US" altLang="ja-JP" sz="1400" b="1" dirty="0">
                <a:latin typeface="Arial" panose="020B0604020202020204" pitchFamily="34" charset="0"/>
                <a:ea typeface="HGP創英角ｺﾞｼｯｸUB" pitchFamily="50" charset="-128"/>
                <a:cs typeface="Arial" panose="020B0604020202020204" pitchFamily="34" charset="0"/>
              </a:rPr>
              <a:t> AV-</a:t>
            </a:r>
            <a:r>
              <a:rPr lang="en-US" altLang="ja-JP" sz="1400" b="1" dirty="0" err="1">
                <a:latin typeface="Arial" panose="020B0604020202020204" pitchFamily="34" charset="0"/>
                <a:ea typeface="HGP創英角ｺﾞｼｯｸUB" pitchFamily="50" charset="-128"/>
                <a:cs typeface="Arial" panose="020B0604020202020204" pitchFamily="34" charset="0"/>
              </a:rPr>
              <a:t>QoS</a:t>
            </a:r>
            <a:r>
              <a:rPr lang="en-US" altLang="ja-JP" sz="1400" b="1" dirty="0">
                <a:latin typeface="Arial" panose="020B0604020202020204" pitchFamily="34" charset="0"/>
                <a:ea typeface="HGP創英角ｺﾞｼｯｸUB" pitchFamily="50" charset="-128"/>
                <a:cs typeface="Arial" panose="020B0604020202020204" pitchFamily="34" charset="0"/>
              </a:rPr>
              <a:t> makes </a:t>
            </a:r>
            <a:r>
              <a:rPr lang="en-US" altLang="ja-JP" sz="1400" b="1" dirty="0">
                <a:solidFill>
                  <a:srgbClr val="FF3300"/>
                </a:solidFill>
                <a:latin typeface="Arial" panose="020B0604020202020204" pitchFamily="34" charset="0"/>
                <a:ea typeface="HGP創英角ｺﾞｼｯｸUB" pitchFamily="50" charset="-128"/>
                <a:cs typeface="Arial" panose="020B0604020202020204" pitchFamily="34" charset="0"/>
              </a:rPr>
              <a:t>system configured with Internet</a:t>
            </a:r>
            <a:r>
              <a:rPr lang="en-US" altLang="ja-JP" sz="1400" b="1" dirty="0">
                <a:latin typeface="Arial" panose="020B0604020202020204" pitchFamily="34" charset="0"/>
                <a:ea typeface="HGP創英角ｺﾞｼｯｸUB" pitchFamily="50" charset="-128"/>
                <a:cs typeface="Arial" panose="020B0604020202020204" pitchFamily="34" charset="0"/>
              </a:rPr>
              <a:t> with reducing network cost.</a:t>
            </a:r>
          </a:p>
          <a:p>
            <a:pPr eaLnBrk="1" hangingPunct="1">
              <a:lnSpc>
                <a:spcPts val="2000"/>
              </a:lnSpc>
              <a:buClr>
                <a:srgbClr val="0070C0"/>
              </a:buClr>
              <a:buFont typeface="Wingdings" pitchFamily="2" charset="2"/>
              <a:buChar char="l"/>
            </a:pPr>
            <a:r>
              <a:rPr lang="en-US" altLang="ja-JP" sz="1400" b="1" dirty="0">
                <a:latin typeface="Arial" panose="020B0604020202020204" pitchFamily="34" charset="0"/>
                <a:ea typeface="HGP創英角ｺﾞｼｯｸUB" pitchFamily="50" charset="-128"/>
                <a:cs typeface="Arial" panose="020B0604020202020204" pitchFamily="34" charset="0"/>
              </a:rPr>
              <a:t> Supports </a:t>
            </a:r>
            <a:r>
              <a:rPr lang="en-US" altLang="ja-JP" sz="1400" b="1" dirty="0">
                <a:solidFill>
                  <a:srgbClr val="FF3300"/>
                </a:solidFill>
                <a:latin typeface="Arial" panose="020B0604020202020204" pitchFamily="34" charset="0"/>
                <a:ea typeface="HGP創英角ｺﾞｼｯｸUB" pitchFamily="50" charset="-128"/>
                <a:cs typeface="Arial" panose="020B0604020202020204" pitchFamily="34" charset="0"/>
              </a:rPr>
              <a:t>Dual Speed</a:t>
            </a:r>
            <a:r>
              <a:rPr lang="en-US" altLang="ja-JP" sz="1400" b="1" dirty="0">
                <a:latin typeface="Arial" panose="020B0604020202020204" pitchFamily="34" charset="0"/>
                <a:ea typeface="HGP創英角ｺﾞｼｯｸUB" pitchFamily="50" charset="-128"/>
                <a:cs typeface="Arial" panose="020B0604020202020204" pitchFamily="34" charset="0"/>
              </a:rPr>
              <a:t> with eliminating influence from lower speed network sites.</a:t>
            </a:r>
            <a:endParaRPr lang="ja-JP" altLang="en-US" sz="1400" b="1" dirty="0">
              <a:latin typeface="Arial" panose="020B0604020202020204" pitchFamily="34" charset="0"/>
              <a:ea typeface="HGP創英角ｺﾞｼｯｸUB" pitchFamily="50" charset="-128"/>
              <a:cs typeface="Arial" panose="020B0604020202020204" pitchFamily="34" charset="0"/>
            </a:endParaRPr>
          </a:p>
        </p:txBody>
      </p:sp>
      <p:sp>
        <p:nvSpPr>
          <p:cNvPr id="252" name="ホームベース 11"/>
          <p:cNvSpPr/>
          <p:nvPr/>
        </p:nvSpPr>
        <p:spPr>
          <a:xfrm>
            <a:off x="327917" y="2200402"/>
            <a:ext cx="5882384" cy="427697"/>
          </a:xfrm>
          <a:prstGeom prst="homePlate">
            <a:avLst/>
          </a:prstGeom>
          <a:solidFill>
            <a:schemeClr val="accent5">
              <a:hueOff val="0"/>
              <a:satOff val="0"/>
              <a:lumOff val="0"/>
              <a:alpha val="5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27000" h="3175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lIns="132514" tIns="98224" rIns="132514" bIns="98224" spcCol="1270" anchor="ctr"/>
          <a:lstStyle/>
          <a:p>
            <a:pPr algn="ctr" defTabSz="800100">
              <a:lnSpc>
                <a:spcPct val="90000"/>
              </a:lnSpc>
              <a:spcAft>
                <a:spcPct val="35000"/>
              </a:spcAft>
              <a:defRPr/>
            </a:pPr>
            <a:endParaRPr lang="ja-JP" altLang="en-US" sz="1200" dirty="0">
              <a:latin typeface="Arial" panose="020B0604020202020204" pitchFamily="34" charset="0"/>
              <a:ea typeface="HGPｺﾞｼｯｸE" pitchFamily="50" charset="-128"/>
              <a:cs typeface="Arial" panose="020B0604020202020204" pitchFamily="34" charset="0"/>
            </a:endParaRPr>
          </a:p>
        </p:txBody>
      </p:sp>
      <p:sp>
        <p:nvSpPr>
          <p:cNvPr id="253" name="Text Box 300"/>
          <p:cNvSpPr txBox="1">
            <a:spLocks noChangeArrowheads="1"/>
          </p:cNvSpPr>
          <p:nvPr/>
        </p:nvSpPr>
        <p:spPr bwMode="auto">
          <a:xfrm>
            <a:off x="384175" y="2250340"/>
            <a:ext cx="5135563" cy="33855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US" altLang="ja-JP" sz="1600" b="1" u="sng" dirty="0">
                <a:solidFill>
                  <a:srgbClr val="0000FF"/>
                </a:solidFill>
                <a:latin typeface="Arial" panose="020B0604020202020204" pitchFamily="34" charset="0"/>
                <a:ea typeface="HGP創英角ｺﾞｼｯｸUB" pitchFamily="50" charset="-128"/>
                <a:cs typeface="Arial" panose="020B0604020202020204" pitchFamily="34" charset="0"/>
              </a:rPr>
              <a:t>2. Easy 16 sites connection of HDVCs and Tablets</a:t>
            </a:r>
            <a:endParaRPr lang="ja-JP" altLang="en-US" sz="1600" b="1" u="sng" dirty="0">
              <a:solidFill>
                <a:srgbClr val="0000FF"/>
              </a:solidFill>
              <a:latin typeface="Arial" panose="020B0604020202020204" pitchFamily="34" charset="0"/>
              <a:ea typeface="HGP創英角ｺﾞｼｯｸUB" pitchFamily="50" charset="-128"/>
              <a:cs typeface="Arial" panose="020B0604020202020204" pitchFamily="34" charset="0"/>
            </a:endParaRPr>
          </a:p>
        </p:txBody>
      </p:sp>
      <p:sp>
        <p:nvSpPr>
          <p:cNvPr id="254" name="テキスト ボックス 21"/>
          <p:cNvSpPr txBox="1">
            <a:spLocks noChangeArrowheads="1"/>
          </p:cNvSpPr>
          <p:nvPr/>
        </p:nvSpPr>
        <p:spPr bwMode="auto">
          <a:xfrm>
            <a:off x="330940" y="2713038"/>
            <a:ext cx="80724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0" tIns="0" rIns="0" bIns="0"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ts val="2000"/>
              </a:lnSpc>
              <a:buClr>
                <a:srgbClr val="0070C0"/>
              </a:buClr>
              <a:buFont typeface="Wingdings" pitchFamily="2" charset="2"/>
              <a:buChar char="l"/>
            </a:pPr>
            <a:r>
              <a:rPr lang="en-US" altLang="ja-JP" sz="1400" b="1" dirty="0">
                <a:solidFill>
                  <a:srgbClr val="FF3300"/>
                </a:solidFill>
                <a:latin typeface="Arial" panose="020B0604020202020204" pitchFamily="34" charset="0"/>
                <a:ea typeface="HGP創英角ｺﾞｼｯｸUB" pitchFamily="50" charset="-128"/>
                <a:cs typeface="Arial" panose="020B0604020202020204" pitchFamily="34" charset="0"/>
              </a:rPr>
              <a:t> Participate meetings via tablets</a:t>
            </a:r>
            <a:r>
              <a:rPr lang="en-US" altLang="ja-JP" sz="1400" b="1" dirty="0">
                <a:latin typeface="Arial" panose="020B0604020202020204" pitchFamily="34" charset="0"/>
                <a:ea typeface="HGP創英角ｺﾞｼｯｸUB" pitchFamily="50" charset="-128"/>
                <a:cs typeface="Arial" panose="020B0604020202020204" pitchFamily="34" charset="0"/>
              </a:rPr>
              <a:t> on business trip in easy &amp; economical manner. </a:t>
            </a:r>
            <a:endParaRPr lang="ja-JP" altLang="en-US" sz="1400" b="1" dirty="0">
              <a:latin typeface="Arial" panose="020B0604020202020204" pitchFamily="34" charset="0"/>
              <a:ea typeface="HGP創英角ｺﾞｼｯｸUB" pitchFamily="50" charset="-128"/>
              <a:cs typeface="Arial" panose="020B0604020202020204" pitchFamily="34" charset="0"/>
            </a:endParaRPr>
          </a:p>
          <a:p>
            <a:pPr eaLnBrk="1" hangingPunct="1">
              <a:lnSpc>
                <a:spcPts val="2000"/>
              </a:lnSpc>
              <a:buClr>
                <a:srgbClr val="0070C0"/>
              </a:buClr>
              <a:buFont typeface="Wingdings" pitchFamily="2" charset="2"/>
              <a:buChar char="l"/>
            </a:pPr>
            <a:r>
              <a:rPr lang="en-US" altLang="ja-JP" sz="1400" b="1" dirty="0">
                <a:latin typeface="Arial" panose="020B0604020202020204" pitchFamily="34" charset="0"/>
                <a:ea typeface="HGP創英角ｺﾞｼｯｸUB" pitchFamily="50" charset="-128"/>
                <a:cs typeface="Arial" panose="020B0604020202020204" pitchFamily="34" charset="0"/>
              </a:rPr>
              <a:t> HDVC in Intranet can easily be connected to outside via NAT Traversal Service.</a:t>
            </a:r>
            <a:endParaRPr lang="ja-JP" altLang="en-US" sz="1400" b="1" dirty="0">
              <a:latin typeface="Arial" panose="020B0604020202020204" pitchFamily="34" charset="0"/>
              <a:ea typeface="HGP創英角ｺﾞｼｯｸUB" pitchFamily="50" charset="-128"/>
              <a:cs typeface="Arial" panose="020B0604020202020204" pitchFamily="34" charset="0"/>
            </a:endParaRPr>
          </a:p>
          <a:p>
            <a:pPr eaLnBrk="1" hangingPunct="1">
              <a:lnSpc>
                <a:spcPts val="2000"/>
              </a:lnSpc>
              <a:buClr>
                <a:srgbClr val="0070C0"/>
              </a:buClr>
              <a:buFont typeface="Wingdings" pitchFamily="2" charset="2"/>
              <a:buChar char="l"/>
            </a:pPr>
            <a:r>
              <a:rPr lang="en-US" altLang="ja-JP" sz="1400" b="1" dirty="0">
                <a:solidFill>
                  <a:srgbClr val="FF0000"/>
                </a:solidFill>
                <a:latin typeface="Arial" panose="020B0604020202020204" pitchFamily="34" charset="0"/>
                <a:ea typeface="HGP創英角ｺﾞｼｯｸUB" pitchFamily="50" charset="-128"/>
                <a:cs typeface="Arial" panose="020B0604020202020204" pitchFamily="34" charset="0"/>
              </a:rPr>
              <a:t> Support Dual Networks </a:t>
            </a:r>
            <a:r>
              <a:rPr lang="en-US" altLang="ja-JP" sz="1400" b="1" dirty="0">
                <a:latin typeface="Arial" panose="020B0604020202020204" pitchFamily="34" charset="0"/>
                <a:ea typeface="HGP創英角ｺﾞｼｯｸUB" pitchFamily="50" charset="-128"/>
                <a:cs typeface="Arial" panose="020B0604020202020204" pitchFamily="34" charset="0"/>
              </a:rPr>
              <a:t>to communicate with internal Intranet &amp; outside Internet.</a:t>
            </a:r>
            <a:endParaRPr lang="ja-JP" altLang="en-US" sz="1400" b="1" dirty="0">
              <a:latin typeface="Arial" panose="020B0604020202020204" pitchFamily="34" charset="0"/>
              <a:ea typeface="HGP創英角ｺﾞｼｯｸUB" pitchFamily="50" charset="-128"/>
              <a:cs typeface="Arial" panose="020B0604020202020204" pitchFamily="34" charset="0"/>
            </a:endParaRPr>
          </a:p>
        </p:txBody>
      </p:sp>
      <p:pic>
        <p:nvPicPr>
          <p:cNvPr id="255" name="Picture 71" descr="\\Teraoka-intel\network\mpcs_png\kumo03.png"/>
          <p:cNvPicPr>
            <a:picLocks noChangeAspect="1" noChangeArrowheads="1"/>
          </p:cNvPicPr>
          <p:nvPr/>
        </p:nvPicPr>
        <p:blipFill>
          <a:blip r:embed="rId3" cstate="print"/>
          <a:stretch>
            <a:fillRect/>
          </a:stretch>
        </p:blipFill>
        <p:spPr bwMode="auto">
          <a:xfrm>
            <a:off x="3357877" y="4433121"/>
            <a:ext cx="2067183" cy="1044198"/>
          </a:xfrm>
          <a:prstGeom prst="rect">
            <a:avLst/>
          </a:prstGeom>
          <a:ln>
            <a:noFill/>
          </a:ln>
          <a:effectLst>
            <a:softEdge rad="31750"/>
          </a:effectLst>
        </p:spPr>
      </p:pic>
      <p:pic>
        <p:nvPicPr>
          <p:cNvPr id="256"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148" y="4460875"/>
            <a:ext cx="58737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 name="Picture 30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7910" y="4121150"/>
            <a:ext cx="15954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8" name="Text Box 4"/>
          <p:cNvSpPr txBox="1">
            <a:spLocks noChangeArrowheads="1"/>
          </p:cNvSpPr>
          <p:nvPr/>
        </p:nvSpPr>
        <p:spPr bwMode="auto">
          <a:xfrm>
            <a:off x="1721830" y="3668953"/>
            <a:ext cx="1128713" cy="23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Head Office</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pic>
        <p:nvPicPr>
          <p:cNvPr id="259" name="Picture 71" descr="\\Teraoka-intel\network\mpcs_png\kumo03.png"/>
          <p:cNvPicPr>
            <a:picLocks noChangeAspect="1" noChangeArrowheads="1"/>
          </p:cNvPicPr>
          <p:nvPr/>
        </p:nvPicPr>
        <p:blipFill>
          <a:blip r:embed="rId3" cstate="print"/>
          <a:stretch>
            <a:fillRect/>
          </a:stretch>
        </p:blipFill>
        <p:spPr bwMode="auto">
          <a:xfrm>
            <a:off x="956412" y="4576469"/>
            <a:ext cx="2320920" cy="921324"/>
          </a:xfrm>
          <a:prstGeom prst="rect">
            <a:avLst/>
          </a:prstGeom>
          <a:ln>
            <a:noFill/>
          </a:ln>
          <a:effectLst>
            <a:softEdge rad="31750"/>
          </a:effectLst>
        </p:spPr>
      </p:pic>
      <p:grpSp>
        <p:nvGrpSpPr>
          <p:cNvPr id="260" name="Group 307"/>
          <p:cNvGrpSpPr>
            <a:grpSpLocks/>
          </p:cNvGrpSpPr>
          <p:nvPr/>
        </p:nvGrpSpPr>
        <p:grpSpPr bwMode="auto">
          <a:xfrm>
            <a:off x="6315810" y="5459413"/>
            <a:ext cx="1368425" cy="804862"/>
            <a:chOff x="4728" y="3388"/>
            <a:chExt cx="689" cy="464"/>
          </a:xfrm>
        </p:grpSpPr>
        <p:pic>
          <p:nvPicPr>
            <p:cNvPr id="261" name="Picture 3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841" y="3275"/>
              <a:ext cx="464"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2" name="Group 309"/>
            <p:cNvGrpSpPr>
              <a:grpSpLocks/>
            </p:cNvGrpSpPr>
            <p:nvPr/>
          </p:nvGrpSpPr>
          <p:grpSpPr bwMode="auto">
            <a:xfrm>
              <a:off x="4809" y="3470"/>
              <a:ext cx="550" cy="303"/>
              <a:chOff x="3357" y="2952"/>
              <a:chExt cx="2306" cy="1296"/>
            </a:xfrm>
          </p:grpSpPr>
          <p:pic>
            <p:nvPicPr>
              <p:cNvPr id="263" name="Picture 3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7" y="2952"/>
                <a:ext cx="2306"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4" name="Group 311"/>
              <p:cNvGrpSpPr>
                <a:grpSpLocks noChangeAspect="1"/>
              </p:cNvGrpSpPr>
              <p:nvPr/>
            </p:nvGrpSpPr>
            <p:grpSpPr bwMode="auto">
              <a:xfrm>
                <a:off x="3474" y="3071"/>
                <a:ext cx="1896" cy="1168"/>
                <a:chOff x="2984" y="4320"/>
                <a:chExt cx="1866" cy="1066"/>
              </a:xfrm>
            </p:grpSpPr>
            <p:sp>
              <p:nvSpPr>
                <p:cNvPr id="268" name="Rectangle 312"/>
                <p:cNvSpPr>
                  <a:spLocks noChangeAspect="1" noChangeArrowheads="1"/>
                </p:cNvSpPr>
                <p:nvPr/>
              </p:nvSpPr>
              <p:spPr bwMode="auto">
                <a:xfrm>
                  <a:off x="2984" y="4320"/>
                  <a:ext cx="1866" cy="1065"/>
                </a:xfrm>
                <a:prstGeom prst="rect">
                  <a:avLst/>
                </a:prstGeom>
                <a:solidFill>
                  <a:schemeClr val="bg1"/>
                </a:solidFill>
                <a:ln>
                  <a:noFill/>
                </a:ln>
                <a:effectLst/>
                <a:extLst>
                  <a:ext uri="{91240B29-F687-4F45-9708-019B960494DF}">
                    <a14:hiddenLine xmlns:a14="http://schemas.microsoft.com/office/drawing/2010/main" w="9525" algn="ctr">
                      <a:solidFill>
                        <a:srgbClr val="0000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latin typeface="Arial" panose="020B0604020202020204" pitchFamily="34" charset="0"/>
                    <a:cs typeface="Arial" panose="020B0604020202020204" pitchFamily="34" charset="0"/>
                  </a:endParaRPr>
                </a:p>
              </p:txBody>
            </p:sp>
            <p:pic>
              <p:nvPicPr>
                <p:cNvPr id="269" name="Picture 313" descr="MC900445506[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4" y="4320"/>
                  <a:ext cx="1866"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5" name="Rectangle 314"/>
              <p:cNvSpPr>
                <a:spLocks noChangeArrowheads="1"/>
              </p:cNvSpPr>
              <p:nvPr/>
            </p:nvSpPr>
            <p:spPr bwMode="auto">
              <a:xfrm>
                <a:off x="4925" y="3070"/>
                <a:ext cx="544" cy="360"/>
              </a:xfrm>
              <a:prstGeom prst="rect">
                <a:avLst/>
              </a:prstGeom>
              <a:solidFill>
                <a:schemeClr val="bg1"/>
              </a:solidFill>
              <a:ln w="9525" algn="ctr">
                <a:solidFill>
                  <a:srgbClr val="000000">
                    <a:alpha val="70195"/>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latin typeface="Arial" panose="020B0604020202020204" pitchFamily="34" charset="0"/>
                  <a:cs typeface="Arial" panose="020B0604020202020204" pitchFamily="34" charset="0"/>
                </a:endParaRPr>
              </a:p>
            </p:txBody>
          </p:sp>
          <p:pic>
            <p:nvPicPr>
              <p:cNvPr id="266" name="Picture 315" descr="MC900446184[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9" y="3109"/>
                <a:ext cx="26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 name="Picture 316" descr="見える化アイコン"/>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91" y="3104"/>
                <a:ext cx="16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70" name="Text Box 4"/>
          <p:cNvSpPr txBox="1">
            <a:spLocks noChangeArrowheads="1"/>
          </p:cNvSpPr>
          <p:nvPr/>
        </p:nvSpPr>
        <p:spPr bwMode="auto">
          <a:xfrm>
            <a:off x="2432070" y="3923203"/>
            <a:ext cx="2093913" cy="36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eaLnBrk="0" hangingPunct="0">
              <a:defRPr kumimoji="1">
                <a:solidFill>
                  <a:schemeClr val="tx1"/>
                </a:solidFill>
                <a:latin typeface="Arial" charset="0"/>
                <a:ea typeface="ＭＳ Ｐゴシック" charset="-128"/>
              </a:defRPr>
            </a:lvl1pPr>
            <a:lvl2pPr marL="909638" indent="-285750" eaLnBrk="0" hangingPunct="0">
              <a:defRPr kumimoji="1">
                <a:solidFill>
                  <a:schemeClr val="tx1"/>
                </a:solidFill>
                <a:latin typeface="Arial" charset="0"/>
                <a:ea typeface="ＭＳ Ｐゴシック" charset="-128"/>
              </a:defRPr>
            </a:lvl2pPr>
            <a:lvl3pPr marL="1317625" indent="-228600" eaLnBrk="0" hangingPunct="0">
              <a:defRPr kumimoji="1">
                <a:solidFill>
                  <a:schemeClr val="tx1"/>
                </a:solidFill>
                <a:latin typeface="Arial" charset="0"/>
                <a:ea typeface="ＭＳ Ｐゴシック" charset="-128"/>
              </a:defRPr>
            </a:lvl3pPr>
            <a:lvl4pPr marL="1725613" indent="-228600" eaLnBrk="0" hangingPunct="0">
              <a:defRPr kumimoji="1">
                <a:solidFill>
                  <a:schemeClr val="tx1"/>
                </a:solidFill>
                <a:latin typeface="Arial" charset="0"/>
                <a:ea typeface="ＭＳ Ｐゴシック" charset="-128"/>
              </a:defRPr>
            </a:lvl4pPr>
            <a:lvl5pPr marL="2133600" indent="-228600" eaLnBrk="0" hangingPunct="0">
              <a:defRPr kumimoji="1">
                <a:solidFill>
                  <a:schemeClr val="tx1"/>
                </a:solidFill>
                <a:latin typeface="Arial" charset="0"/>
                <a:ea typeface="ＭＳ Ｐゴシック" charset="-128"/>
              </a:defRPr>
            </a:lvl5pPr>
            <a:lvl6pPr marL="2590800" indent="-228600" eaLnBrk="0" fontAlgn="base" hangingPunct="0">
              <a:spcBef>
                <a:spcPct val="0"/>
              </a:spcBef>
              <a:spcAft>
                <a:spcPct val="0"/>
              </a:spcAft>
              <a:defRPr kumimoji="1">
                <a:solidFill>
                  <a:schemeClr val="tx1"/>
                </a:solidFill>
                <a:latin typeface="Arial" charset="0"/>
                <a:ea typeface="ＭＳ Ｐゴシック" charset="-128"/>
              </a:defRPr>
            </a:lvl6pPr>
            <a:lvl7pPr marL="3048000" indent="-228600" eaLnBrk="0" fontAlgn="base" hangingPunct="0">
              <a:spcBef>
                <a:spcPct val="0"/>
              </a:spcBef>
              <a:spcAft>
                <a:spcPct val="0"/>
              </a:spcAft>
              <a:defRPr kumimoji="1">
                <a:solidFill>
                  <a:schemeClr val="tx1"/>
                </a:solidFill>
                <a:latin typeface="Arial" charset="0"/>
                <a:ea typeface="ＭＳ Ｐゴシック" charset="-128"/>
              </a:defRPr>
            </a:lvl7pPr>
            <a:lvl8pPr marL="3505200" indent="-228600" eaLnBrk="0" fontAlgn="base" hangingPunct="0">
              <a:spcBef>
                <a:spcPct val="0"/>
              </a:spcBef>
              <a:spcAft>
                <a:spcPct val="0"/>
              </a:spcAft>
              <a:defRPr kumimoji="1">
                <a:solidFill>
                  <a:schemeClr val="tx1"/>
                </a:solidFill>
                <a:latin typeface="Arial" charset="0"/>
                <a:ea typeface="ＭＳ Ｐゴシック" charset="-128"/>
              </a:defRPr>
            </a:lvl8pPr>
            <a:lvl9pPr marL="39624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solidFill>
                  <a:srgbClr val="FF3300"/>
                </a:solidFill>
                <a:latin typeface="Arial" panose="020B0604020202020204" pitchFamily="34" charset="0"/>
                <a:ea typeface="HGP創英角ｺﾞｼｯｸUB" pitchFamily="50" charset="-128"/>
                <a:cs typeface="Arial" panose="020B0604020202020204" pitchFamily="34" charset="0"/>
              </a:rPr>
              <a:t>Multi-Points Connection</a:t>
            </a:r>
            <a:br>
              <a:rPr lang="en-US" altLang="ja-JP" sz="900" b="1" dirty="0">
                <a:solidFill>
                  <a:srgbClr val="FF3300"/>
                </a:solidFill>
                <a:latin typeface="Arial" panose="020B0604020202020204" pitchFamily="34" charset="0"/>
                <a:ea typeface="HGP創英角ｺﾞｼｯｸUB" pitchFamily="50" charset="-128"/>
                <a:cs typeface="Arial" panose="020B0604020202020204" pitchFamily="34" charset="0"/>
              </a:rPr>
            </a:br>
            <a:r>
              <a:rPr lang="en-US" altLang="ja-JP" sz="900" b="1" dirty="0">
                <a:solidFill>
                  <a:srgbClr val="FF3300"/>
                </a:solidFill>
                <a:latin typeface="Arial" panose="020B0604020202020204" pitchFamily="34" charset="0"/>
                <a:ea typeface="HGP創英角ｺﾞｼｯｸUB" pitchFamily="50" charset="-128"/>
                <a:cs typeface="Arial" panose="020B0604020202020204" pitchFamily="34" charset="0"/>
              </a:rPr>
              <a:t>MPCS </a:t>
            </a:r>
            <a:r>
              <a:rPr lang="en-US" altLang="ja-JP" sz="900" b="1" dirty="0" smtClean="0">
                <a:solidFill>
                  <a:srgbClr val="FF3300"/>
                </a:solidFill>
                <a:latin typeface="Arial" panose="020B0604020202020204" pitchFamily="34" charset="0"/>
                <a:ea typeface="HGP創英角ｺﾞｼｯｸUB" pitchFamily="50" charset="-128"/>
                <a:cs typeface="Arial" panose="020B0604020202020204" pitchFamily="34" charset="0"/>
              </a:rPr>
              <a:t>Ver.2.0/2.1</a:t>
            </a:r>
            <a:endParaRPr lang="ja-JP" altLang="en-US" sz="900" b="1" dirty="0">
              <a:solidFill>
                <a:srgbClr val="FF3300"/>
              </a:solidFill>
              <a:latin typeface="Arial" panose="020B0604020202020204" pitchFamily="34" charset="0"/>
              <a:ea typeface="HGP創英角ｺﾞｼｯｸUB" pitchFamily="50" charset="-128"/>
              <a:cs typeface="Arial" panose="020B0604020202020204" pitchFamily="34" charset="0"/>
            </a:endParaRPr>
          </a:p>
        </p:txBody>
      </p:sp>
      <p:sp>
        <p:nvSpPr>
          <p:cNvPr id="271" name="Text Box 4"/>
          <p:cNvSpPr txBox="1">
            <a:spLocks noChangeArrowheads="1"/>
          </p:cNvSpPr>
          <p:nvPr/>
        </p:nvSpPr>
        <p:spPr bwMode="auto">
          <a:xfrm>
            <a:off x="3680560" y="4994275"/>
            <a:ext cx="1330325" cy="26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a:latin typeface="Arial" panose="020B0604020202020204" pitchFamily="34" charset="0"/>
                <a:ea typeface="HGP創英角ｺﾞｼｯｸUB" pitchFamily="50" charset="-128"/>
                <a:cs typeface="Arial" panose="020B0604020202020204" pitchFamily="34" charset="0"/>
              </a:rPr>
              <a:t>Internet</a:t>
            </a:r>
            <a:endParaRPr lang="ja-JP" altLang="en-US" sz="1050" b="1">
              <a:latin typeface="Arial" panose="020B0604020202020204" pitchFamily="34" charset="0"/>
              <a:ea typeface="HGP創英角ｺﾞｼｯｸUB" pitchFamily="50" charset="-128"/>
              <a:cs typeface="Arial" panose="020B0604020202020204" pitchFamily="34" charset="0"/>
            </a:endParaRPr>
          </a:p>
        </p:txBody>
      </p:sp>
      <p:sp>
        <p:nvSpPr>
          <p:cNvPr id="272" name="Text Box 4"/>
          <p:cNvSpPr txBox="1">
            <a:spLocks noChangeArrowheads="1"/>
          </p:cNvSpPr>
          <p:nvPr/>
        </p:nvSpPr>
        <p:spPr bwMode="auto">
          <a:xfrm>
            <a:off x="978635" y="4795838"/>
            <a:ext cx="1771650" cy="40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eaLnBrk="0" hangingPunct="0">
              <a:defRPr kumimoji="1">
                <a:solidFill>
                  <a:schemeClr val="tx1"/>
                </a:solidFill>
                <a:latin typeface="Arial" charset="0"/>
                <a:ea typeface="ＭＳ Ｐゴシック" charset="-128"/>
              </a:defRPr>
            </a:lvl1pPr>
            <a:lvl2pPr marL="914400" indent="-285750" eaLnBrk="0" hangingPunct="0">
              <a:defRPr kumimoji="1">
                <a:solidFill>
                  <a:schemeClr val="tx1"/>
                </a:solidFill>
                <a:latin typeface="Arial" charset="0"/>
                <a:ea typeface="ＭＳ Ｐゴシック" charset="-128"/>
              </a:defRPr>
            </a:lvl2pPr>
            <a:lvl3pPr marL="1322388" indent="-228600" eaLnBrk="0" hangingPunct="0">
              <a:defRPr kumimoji="1">
                <a:solidFill>
                  <a:schemeClr val="tx1"/>
                </a:solidFill>
                <a:latin typeface="Arial" charset="0"/>
                <a:ea typeface="ＭＳ Ｐゴシック" charset="-128"/>
              </a:defRPr>
            </a:lvl3pPr>
            <a:lvl4pPr marL="1730375" indent="-228600" eaLnBrk="0" hangingPunct="0">
              <a:defRPr kumimoji="1">
                <a:solidFill>
                  <a:schemeClr val="tx1"/>
                </a:solidFill>
                <a:latin typeface="Arial" charset="0"/>
                <a:ea typeface="ＭＳ Ｐゴシック" charset="-128"/>
              </a:defRPr>
            </a:lvl4pPr>
            <a:lvl5pPr marL="2138363" indent="-228600" eaLnBrk="0" hangingPunct="0">
              <a:defRPr kumimoji="1">
                <a:solidFill>
                  <a:schemeClr val="tx1"/>
                </a:solidFill>
                <a:latin typeface="Arial" charset="0"/>
                <a:ea typeface="ＭＳ Ｐゴシック" charset="-128"/>
              </a:defRPr>
            </a:lvl5pPr>
            <a:lvl6pPr marL="2595563" indent="-228600" eaLnBrk="0" fontAlgn="base" hangingPunct="0">
              <a:spcBef>
                <a:spcPct val="0"/>
              </a:spcBef>
              <a:spcAft>
                <a:spcPct val="0"/>
              </a:spcAft>
              <a:defRPr kumimoji="1">
                <a:solidFill>
                  <a:schemeClr val="tx1"/>
                </a:solidFill>
                <a:latin typeface="Arial" charset="0"/>
                <a:ea typeface="ＭＳ Ｐゴシック" charset="-128"/>
              </a:defRPr>
            </a:lvl6pPr>
            <a:lvl7pPr marL="3052763" indent="-228600" eaLnBrk="0" fontAlgn="base" hangingPunct="0">
              <a:spcBef>
                <a:spcPct val="0"/>
              </a:spcBef>
              <a:spcAft>
                <a:spcPct val="0"/>
              </a:spcAft>
              <a:defRPr kumimoji="1">
                <a:solidFill>
                  <a:schemeClr val="tx1"/>
                </a:solidFill>
                <a:latin typeface="Arial" charset="0"/>
                <a:ea typeface="ＭＳ Ｐゴシック" charset="-128"/>
              </a:defRPr>
            </a:lvl7pPr>
            <a:lvl8pPr marL="3509963" indent="-228600" eaLnBrk="0" fontAlgn="base" hangingPunct="0">
              <a:spcBef>
                <a:spcPct val="0"/>
              </a:spcBef>
              <a:spcAft>
                <a:spcPct val="0"/>
              </a:spcAft>
              <a:defRPr kumimoji="1">
                <a:solidFill>
                  <a:schemeClr val="tx1"/>
                </a:solidFill>
                <a:latin typeface="Arial" charset="0"/>
                <a:ea typeface="ＭＳ Ｐゴシック" charset="-128"/>
              </a:defRPr>
            </a:lvl8pPr>
            <a:lvl9pPr marL="3967163"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00" b="1">
                <a:latin typeface="Arial" panose="020B0604020202020204" pitchFamily="34" charset="0"/>
                <a:ea typeface="HGP創英角ｺﾞｼｯｸUB" pitchFamily="50" charset="-128"/>
                <a:cs typeface="Arial" panose="020B0604020202020204" pitchFamily="34" charset="0"/>
              </a:rPr>
              <a:t>Intranet</a:t>
            </a:r>
            <a:br>
              <a:rPr lang="en-US" altLang="ja-JP" sz="1000" b="1">
                <a:latin typeface="Arial" panose="020B0604020202020204" pitchFamily="34" charset="0"/>
                <a:ea typeface="HGP創英角ｺﾞｼｯｸUB" pitchFamily="50" charset="-128"/>
                <a:cs typeface="Arial" panose="020B0604020202020204" pitchFamily="34" charset="0"/>
              </a:rPr>
            </a:br>
            <a:r>
              <a:rPr lang="en-US" altLang="ja-JP" sz="1000" b="1">
                <a:latin typeface="Arial" panose="020B0604020202020204" pitchFamily="34" charset="0"/>
                <a:ea typeface="HGP創英角ｺﾞｼｯｸUB" pitchFamily="50" charset="-128"/>
                <a:cs typeface="Arial" panose="020B0604020202020204" pitchFamily="34" charset="0"/>
              </a:rPr>
              <a:t>IP-VPN</a:t>
            </a:r>
          </a:p>
        </p:txBody>
      </p:sp>
      <p:pic>
        <p:nvPicPr>
          <p:cNvPr id="273" name="Picture 14" descr="D:\共有\大川様\PPTネタ\本社.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998" y="3654425"/>
            <a:ext cx="7112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 name="Picture 12" descr="D:\共有\大川様\PPTネタ\支店.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098" y="5632450"/>
            <a:ext cx="4635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5" name="直線コネクタ 73"/>
          <p:cNvCxnSpPr>
            <a:cxnSpLocks noChangeShapeType="1"/>
          </p:cNvCxnSpPr>
          <p:nvPr/>
        </p:nvCxnSpPr>
        <p:spPr bwMode="auto">
          <a:xfrm flipH="1">
            <a:off x="2164498" y="4305300"/>
            <a:ext cx="4762" cy="406400"/>
          </a:xfrm>
          <a:prstGeom prst="line">
            <a:avLst/>
          </a:prstGeom>
          <a:noFill/>
          <a:ln w="57150" algn="ctr">
            <a:solidFill>
              <a:srgbClr val="003399"/>
            </a:solidFill>
            <a:prstDash val="sysDot"/>
            <a:round/>
            <a:headEnd/>
            <a:tailEnd/>
          </a:ln>
          <a:extLst>
            <a:ext uri="{909E8E84-426E-40DD-AFC4-6F175D3DCCD1}">
              <a14:hiddenFill xmlns:a14="http://schemas.microsoft.com/office/drawing/2010/main">
                <a:noFill/>
              </a14:hiddenFill>
            </a:ext>
          </a:extLst>
        </p:spPr>
      </p:cxnSp>
      <p:cxnSp>
        <p:nvCxnSpPr>
          <p:cNvPr id="276" name="直線コネクタ 73"/>
          <p:cNvCxnSpPr>
            <a:cxnSpLocks noChangeShapeType="1"/>
          </p:cNvCxnSpPr>
          <p:nvPr/>
        </p:nvCxnSpPr>
        <p:spPr bwMode="auto">
          <a:xfrm flipH="1">
            <a:off x="1307248" y="5365750"/>
            <a:ext cx="358775" cy="752475"/>
          </a:xfrm>
          <a:prstGeom prst="line">
            <a:avLst/>
          </a:prstGeom>
          <a:noFill/>
          <a:ln w="28575" algn="ctr">
            <a:solidFill>
              <a:srgbClr val="003399"/>
            </a:solidFill>
            <a:prstDash val="sysDot"/>
            <a:round/>
            <a:headEnd/>
            <a:tailEnd/>
          </a:ln>
          <a:extLst>
            <a:ext uri="{909E8E84-426E-40DD-AFC4-6F175D3DCCD1}">
              <a14:hiddenFill xmlns:a14="http://schemas.microsoft.com/office/drawing/2010/main">
                <a:noFill/>
              </a14:hiddenFill>
            </a:ext>
          </a:extLst>
        </p:spPr>
      </p:cxnSp>
      <p:pic>
        <p:nvPicPr>
          <p:cNvPr id="277" name="Picture 12" descr="D:\共有\大川様\PPTネタ\支店.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2473" y="5624513"/>
            <a:ext cx="4635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 name="Picture 37" descr="C:\Users\fujita\Desktop\HDコム_サイトセラー\110825_大木さんへ\KX-VC600_VC300_photos\png\KX_VC600_front.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99460" y="6016625"/>
            <a:ext cx="974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 name="Line 327"/>
          <p:cNvSpPr>
            <a:spLocks noChangeShapeType="1"/>
          </p:cNvSpPr>
          <p:nvPr/>
        </p:nvSpPr>
        <p:spPr bwMode="auto">
          <a:xfrm>
            <a:off x="2780448" y="5327650"/>
            <a:ext cx="352425" cy="809625"/>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132C4B"/>
                  </a:outerShdw>
                </a:effectLst>
              </a14:hiddenEffects>
            </a:ext>
          </a:extLst>
        </p:spPr>
        <p:txBody>
          <a:bodyPr/>
          <a:lstStyle/>
          <a:p>
            <a:endParaRPr lang="ja-JP" altLang="en-US" sz="1200">
              <a:latin typeface="Arial" panose="020B0604020202020204" pitchFamily="34" charset="0"/>
              <a:cs typeface="Arial" panose="020B0604020202020204" pitchFamily="34" charset="0"/>
            </a:endParaRPr>
          </a:p>
        </p:txBody>
      </p:sp>
      <p:sp>
        <p:nvSpPr>
          <p:cNvPr id="280" name="Text Box 4"/>
          <p:cNvSpPr txBox="1">
            <a:spLocks noChangeArrowheads="1"/>
          </p:cNvSpPr>
          <p:nvPr/>
        </p:nvSpPr>
        <p:spPr bwMode="auto">
          <a:xfrm>
            <a:off x="1325298" y="6147785"/>
            <a:ext cx="1646237" cy="23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Branch Offices</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pic>
        <p:nvPicPr>
          <p:cNvPr id="281" name="Picture 12" descr="D:\共有\大川様\PPTネタ\支店.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1435" y="3614738"/>
            <a:ext cx="4635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 name="Text Box 4"/>
          <p:cNvSpPr txBox="1">
            <a:spLocks noChangeArrowheads="1"/>
          </p:cNvSpPr>
          <p:nvPr/>
        </p:nvSpPr>
        <p:spPr bwMode="auto">
          <a:xfrm>
            <a:off x="7135945" y="3752850"/>
            <a:ext cx="1128713" cy="36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Overseas</a:t>
            </a:r>
          </a:p>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Offices</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sp>
        <p:nvSpPr>
          <p:cNvPr id="283" name="Line 331"/>
          <p:cNvSpPr>
            <a:spLocks noChangeShapeType="1"/>
          </p:cNvSpPr>
          <p:nvPr/>
        </p:nvSpPr>
        <p:spPr bwMode="auto">
          <a:xfrm>
            <a:off x="2905860" y="4318000"/>
            <a:ext cx="642938" cy="420688"/>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132C4B"/>
                  </a:outerShdw>
                </a:effectLst>
              </a14:hiddenEffects>
            </a:ext>
          </a:extLst>
        </p:spPr>
        <p:txBody>
          <a:bodyPr/>
          <a:lstStyle/>
          <a:p>
            <a:endParaRPr lang="ja-JP" altLang="en-US" sz="1200">
              <a:latin typeface="Arial" panose="020B0604020202020204" pitchFamily="34" charset="0"/>
              <a:cs typeface="Arial" panose="020B0604020202020204" pitchFamily="34" charset="0"/>
            </a:endParaRPr>
          </a:p>
        </p:txBody>
      </p:sp>
      <p:sp>
        <p:nvSpPr>
          <p:cNvPr id="284" name="Line 332"/>
          <p:cNvSpPr>
            <a:spLocks noChangeShapeType="1"/>
          </p:cNvSpPr>
          <p:nvPr/>
        </p:nvSpPr>
        <p:spPr bwMode="auto">
          <a:xfrm flipH="1">
            <a:off x="4999773" y="4164013"/>
            <a:ext cx="1755775" cy="531812"/>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132C4B"/>
                  </a:outerShdw>
                </a:effectLst>
              </a14:hiddenEffects>
            </a:ext>
          </a:extLst>
        </p:spPr>
        <p:txBody>
          <a:bodyPr/>
          <a:lstStyle/>
          <a:p>
            <a:endParaRPr lang="ja-JP" altLang="en-US" sz="1200">
              <a:latin typeface="Arial" panose="020B0604020202020204" pitchFamily="34" charset="0"/>
              <a:cs typeface="Arial" panose="020B0604020202020204" pitchFamily="34" charset="0"/>
            </a:endParaRPr>
          </a:p>
        </p:txBody>
      </p:sp>
      <p:sp>
        <p:nvSpPr>
          <p:cNvPr id="285" name="Text Box 4"/>
          <p:cNvSpPr txBox="1">
            <a:spLocks noChangeArrowheads="1"/>
          </p:cNvSpPr>
          <p:nvPr/>
        </p:nvSpPr>
        <p:spPr bwMode="auto">
          <a:xfrm>
            <a:off x="7190043" y="4613275"/>
            <a:ext cx="1128712" cy="36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Business</a:t>
            </a:r>
          </a:p>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Customers</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sp>
        <p:nvSpPr>
          <p:cNvPr id="286" name="Line 334"/>
          <p:cNvSpPr>
            <a:spLocks noChangeShapeType="1"/>
          </p:cNvSpPr>
          <p:nvPr/>
        </p:nvSpPr>
        <p:spPr bwMode="auto">
          <a:xfrm flipH="1" flipV="1">
            <a:off x="5114073" y="4833938"/>
            <a:ext cx="1538287" cy="28575"/>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132C4B"/>
                  </a:outerShdw>
                </a:effectLst>
              </a14:hiddenEffects>
            </a:ext>
          </a:extLst>
        </p:spPr>
        <p:txBody>
          <a:bodyPr/>
          <a:lstStyle/>
          <a:p>
            <a:endParaRPr lang="ja-JP" altLang="en-US" sz="1200">
              <a:latin typeface="Arial" panose="020B0604020202020204" pitchFamily="34" charset="0"/>
              <a:cs typeface="Arial" panose="020B0604020202020204" pitchFamily="34" charset="0"/>
            </a:endParaRPr>
          </a:p>
        </p:txBody>
      </p:sp>
      <p:sp>
        <p:nvSpPr>
          <p:cNvPr id="287" name="Text Box 4"/>
          <p:cNvSpPr txBox="1">
            <a:spLocks noChangeArrowheads="1"/>
          </p:cNvSpPr>
          <p:nvPr/>
        </p:nvSpPr>
        <p:spPr bwMode="auto">
          <a:xfrm>
            <a:off x="6233990" y="5245100"/>
            <a:ext cx="1495425" cy="23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HDVC mobile</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pic>
        <p:nvPicPr>
          <p:cNvPr id="288" name="Picture 70" descr="\\Teraoka-intel\network\mpcs_png\wav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40918">
            <a:off x="5633185" y="5289550"/>
            <a:ext cx="4619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 name="Text Box 337"/>
          <p:cNvSpPr txBox="1">
            <a:spLocks noChangeArrowheads="1"/>
          </p:cNvSpPr>
          <p:nvPr/>
        </p:nvSpPr>
        <p:spPr bwMode="auto">
          <a:xfrm>
            <a:off x="3016225" y="6393113"/>
            <a:ext cx="3321699" cy="253895"/>
          </a:xfrm>
          <a:prstGeom prst="rect">
            <a:avLst/>
          </a:prstGeom>
          <a:solidFill>
            <a:srgbClr val="FFFFCC"/>
          </a:solidFill>
          <a:ln w="9525" algn="ctr">
            <a:solidFill>
              <a:schemeClr val="tx1"/>
            </a:solidFill>
            <a:miter lim="800000"/>
            <a:headEnd/>
            <a:tailEnd/>
          </a:ln>
          <a:effectLst>
            <a:outerShdw dist="107763" dir="2700000" algn="ctr" rotWithShape="0">
              <a:srgbClr val="808080">
                <a:alpha val="50000"/>
              </a:srgbClr>
            </a:outerShdw>
          </a:effectLst>
        </p:spPr>
        <p:txBody>
          <a:bodyPr wrap="none" lIns="91418" tIns="45710" rIns="91418" bIns="4571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50" b="1">
                <a:solidFill>
                  <a:srgbClr val="FF0000"/>
                </a:solidFill>
                <a:latin typeface="Arial" panose="020B0604020202020204" pitchFamily="34" charset="0"/>
                <a:ea typeface="HGP創英角ｺﾞｼｯｸUB" pitchFamily="50" charset="-128"/>
                <a:cs typeface="Arial" panose="020B0604020202020204" pitchFamily="34" charset="0"/>
              </a:rPr>
              <a:t>Max. 16 sites with HD quality, One Meeting Room</a:t>
            </a:r>
            <a:endParaRPr lang="ja-JP" altLang="en-US" sz="1050" b="1">
              <a:solidFill>
                <a:srgbClr val="FF0000"/>
              </a:solidFill>
              <a:latin typeface="Arial" panose="020B0604020202020204" pitchFamily="34" charset="0"/>
              <a:ea typeface="HGP創英角ｺﾞｼｯｸUB" pitchFamily="50" charset="-128"/>
              <a:cs typeface="Arial" panose="020B0604020202020204" pitchFamily="34" charset="0"/>
            </a:endParaRPr>
          </a:p>
        </p:txBody>
      </p:sp>
      <p:pic>
        <p:nvPicPr>
          <p:cNvPr id="290" name="Picture 33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16848" y="5657850"/>
            <a:ext cx="8064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Text Box 4"/>
          <p:cNvSpPr txBox="1">
            <a:spLocks noChangeArrowheads="1"/>
          </p:cNvSpPr>
          <p:nvPr/>
        </p:nvSpPr>
        <p:spPr bwMode="auto">
          <a:xfrm>
            <a:off x="5188078" y="3764448"/>
            <a:ext cx="1128712" cy="23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solidFill>
                  <a:srgbClr val="FF0000"/>
                </a:solidFill>
                <a:latin typeface="Arial" panose="020B0604020202020204" pitchFamily="34" charset="0"/>
                <a:ea typeface="HGP創英角ｺﾞｼｯｸUB" pitchFamily="50" charset="-128"/>
                <a:cs typeface="Arial" panose="020B0604020202020204" pitchFamily="34" charset="0"/>
              </a:rPr>
              <a:t>SD Image</a:t>
            </a:r>
            <a:endParaRPr lang="ja-JP" altLang="en-US" sz="900" b="1" dirty="0">
              <a:solidFill>
                <a:srgbClr val="FF0000"/>
              </a:solidFill>
              <a:latin typeface="Arial" panose="020B0604020202020204" pitchFamily="34" charset="0"/>
              <a:ea typeface="HGP創英角ｺﾞｼｯｸUB" pitchFamily="50" charset="-128"/>
              <a:cs typeface="Arial" panose="020B0604020202020204" pitchFamily="34" charset="0"/>
            </a:endParaRPr>
          </a:p>
        </p:txBody>
      </p:sp>
      <p:sp>
        <p:nvSpPr>
          <p:cNvPr id="292" name="Freeform 341"/>
          <p:cNvSpPr>
            <a:spLocks/>
          </p:cNvSpPr>
          <p:nvPr/>
        </p:nvSpPr>
        <p:spPr bwMode="auto">
          <a:xfrm>
            <a:off x="3026510" y="4076700"/>
            <a:ext cx="3392488" cy="412750"/>
          </a:xfrm>
          <a:custGeom>
            <a:avLst/>
            <a:gdLst>
              <a:gd name="T0" fmla="*/ 0 w 1461"/>
              <a:gd name="T1" fmla="*/ 198438 h 260"/>
              <a:gd name="T2" fmla="*/ 1500032 w 1461"/>
              <a:gd name="T3" fmla="*/ 379413 h 260"/>
              <a:gd name="T4" fmla="*/ 3392488 w 1461"/>
              <a:gd name="T5" fmla="*/ 0 h 260"/>
              <a:gd name="T6" fmla="*/ 0 60000 65536"/>
              <a:gd name="T7" fmla="*/ 0 60000 65536"/>
              <a:gd name="T8" fmla="*/ 0 60000 65536"/>
            </a:gdLst>
            <a:ahLst/>
            <a:cxnLst>
              <a:cxn ang="T6">
                <a:pos x="T0" y="T1"/>
              </a:cxn>
              <a:cxn ang="T7">
                <a:pos x="T2" y="T3"/>
              </a:cxn>
              <a:cxn ang="T8">
                <a:pos x="T4" y="T5"/>
              </a:cxn>
            </a:cxnLst>
            <a:rect l="0" t="0" r="r" b="b"/>
            <a:pathLst>
              <a:path w="1461" h="260">
                <a:moveTo>
                  <a:pt x="0" y="125"/>
                </a:moveTo>
                <a:cubicBezTo>
                  <a:pt x="201" y="192"/>
                  <a:pt x="403" y="260"/>
                  <a:pt x="646" y="239"/>
                </a:cubicBezTo>
                <a:cubicBezTo>
                  <a:pt x="889" y="218"/>
                  <a:pt x="1175" y="109"/>
                  <a:pt x="1461" y="0"/>
                </a:cubicBezTo>
              </a:path>
            </a:pathLst>
          </a:custGeom>
          <a:noFill/>
          <a:ln w="190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990000"/>
                  </a:outerShdw>
                </a:effectLst>
              </a14:hiddenEffects>
            </a:ext>
          </a:extLst>
        </p:spPr>
        <p:txBody>
          <a:bodyPr/>
          <a:lstStyle/>
          <a:p>
            <a:endParaRPr lang="ja-JP" altLang="en-US" sz="1200">
              <a:latin typeface="Arial" panose="020B0604020202020204" pitchFamily="34" charset="0"/>
              <a:cs typeface="Arial" panose="020B0604020202020204" pitchFamily="34" charset="0"/>
            </a:endParaRPr>
          </a:p>
        </p:txBody>
      </p:sp>
      <p:pic>
        <p:nvPicPr>
          <p:cNvPr id="293" name="Picture 34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9023" y="4002088"/>
            <a:ext cx="814387"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 name="Line 343"/>
          <p:cNvSpPr>
            <a:spLocks noChangeShapeType="1"/>
          </p:cNvSpPr>
          <p:nvPr/>
        </p:nvSpPr>
        <p:spPr bwMode="auto">
          <a:xfrm>
            <a:off x="2424848" y="4310063"/>
            <a:ext cx="0" cy="11557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99"/>
                  </a:outerShdw>
                </a:effectLst>
              </a14:hiddenEffects>
            </a:ext>
          </a:extLst>
        </p:spPr>
        <p:txBody>
          <a:bodyPr/>
          <a:lstStyle/>
          <a:p>
            <a:endParaRPr lang="ja-JP" altLang="en-US" sz="1200">
              <a:latin typeface="Arial" panose="020B0604020202020204" pitchFamily="34" charset="0"/>
              <a:cs typeface="Arial" panose="020B0604020202020204" pitchFamily="34" charset="0"/>
            </a:endParaRPr>
          </a:p>
        </p:txBody>
      </p:sp>
      <p:sp>
        <p:nvSpPr>
          <p:cNvPr id="295" name="Text Box 4"/>
          <p:cNvSpPr txBox="1">
            <a:spLocks noChangeArrowheads="1"/>
          </p:cNvSpPr>
          <p:nvPr/>
        </p:nvSpPr>
        <p:spPr bwMode="auto">
          <a:xfrm>
            <a:off x="1728308" y="5426683"/>
            <a:ext cx="1128712" cy="23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solidFill>
                  <a:srgbClr val="0000FF"/>
                </a:solidFill>
                <a:latin typeface="Arial" panose="020B0604020202020204" pitchFamily="34" charset="0"/>
                <a:ea typeface="HGP創英角ｺﾞｼｯｸUB" pitchFamily="50" charset="-128"/>
                <a:cs typeface="Arial" panose="020B0604020202020204" pitchFamily="34" charset="0"/>
              </a:rPr>
              <a:t>HD Image</a:t>
            </a:r>
            <a:endParaRPr lang="ja-JP" altLang="en-US" sz="900" b="1" dirty="0">
              <a:solidFill>
                <a:srgbClr val="0000FF"/>
              </a:solidFill>
              <a:latin typeface="Arial" panose="020B0604020202020204" pitchFamily="34" charset="0"/>
              <a:ea typeface="HGP創英角ｺﾞｼｯｸUB" pitchFamily="50" charset="-128"/>
              <a:cs typeface="Arial" panose="020B0604020202020204" pitchFamily="34" charset="0"/>
            </a:endParaRPr>
          </a:p>
        </p:txBody>
      </p:sp>
      <p:sp>
        <p:nvSpPr>
          <p:cNvPr id="296" name="Text Box 4"/>
          <p:cNvSpPr txBox="1">
            <a:spLocks noChangeArrowheads="1"/>
          </p:cNvSpPr>
          <p:nvPr/>
        </p:nvSpPr>
        <p:spPr bwMode="auto">
          <a:xfrm>
            <a:off x="7431905" y="6068165"/>
            <a:ext cx="1420593" cy="3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7" rIns="91355" bIns="45677">
            <a:spAutoFit/>
          </a:bodyPr>
          <a:lstStyle>
            <a:lvl1pPr eaLnBrk="0" hangingPunct="0">
              <a:defRPr kumimoji="1">
                <a:solidFill>
                  <a:schemeClr val="tx1"/>
                </a:solidFill>
                <a:latin typeface="Arial" charset="0"/>
                <a:ea typeface="ＭＳ Ｐゴシック" charset="-128"/>
              </a:defRPr>
            </a:lvl1pPr>
            <a:lvl2pPr marL="909638" indent="-285750" eaLnBrk="0" hangingPunct="0">
              <a:defRPr kumimoji="1">
                <a:solidFill>
                  <a:schemeClr val="tx1"/>
                </a:solidFill>
                <a:latin typeface="Arial" charset="0"/>
                <a:ea typeface="ＭＳ Ｐゴシック" charset="-128"/>
              </a:defRPr>
            </a:lvl2pPr>
            <a:lvl3pPr marL="1317625" indent="-228600" eaLnBrk="0" hangingPunct="0">
              <a:defRPr kumimoji="1">
                <a:solidFill>
                  <a:schemeClr val="tx1"/>
                </a:solidFill>
                <a:latin typeface="Arial" charset="0"/>
                <a:ea typeface="ＭＳ Ｐゴシック" charset="-128"/>
              </a:defRPr>
            </a:lvl3pPr>
            <a:lvl4pPr marL="1725613" indent="-228600" eaLnBrk="0" hangingPunct="0">
              <a:defRPr kumimoji="1">
                <a:solidFill>
                  <a:schemeClr val="tx1"/>
                </a:solidFill>
                <a:latin typeface="Arial" charset="0"/>
                <a:ea typeface="ＭＳ Ｐゴシック" charset="-128"/>
              </a:defRPr>
            </a:lvl4pPr>
            <a:lvl5pPr marL="2133600" indent="-228600" eaLnBrk="0" hangingPunct="0">
              <a:defRPr kumimoji="1">
                <a:solidFill>
                  <a:schemeClr val="tx1"/>
                </a:solidFill>
                <a:latin typeface="Arial" charset="0"/>
                <a:ea typeface="ＭＳ Ｐゴシック" charset="-128"/>
              </a:defRPr>
            </a:lvl5pPr>
            <a:lvl6pPr marL="2590800" indent="-228600" eaLnBrk="0" fontAlgn="base" hangingPunct="0">
              <a:spcBef>
                <a:spcPct val="0"/>
              </a:spcBef>
              <a:spcAft>
                <a:spcPct val="0"/>
              </a:spcAft>
              <a:defRPr kumimoji="1">
                <a:solidFill>
                  <a:schemeClr val="tx1"/>
                </a:solidFill>
                <a:latin typeface="Arial" charset="0"/>
                <a:ea typeface="ＭＳ Ｐゴシック" charset="-128"/>
              </a:defRPr>
            </a:lvl6pPr>
            <a:lvl7pPr marL="3048000" indent="-228600" eaLnBrk="0" fontAlgn="base" hangingPunct="0">
              <a:spcBef>
                <a:spcPct val="0"/>
              </a:spcBef>
              <a:spcAft>
                <a:spcPct val="0"/>
              </a:spcAft>
              <a:defRPr kumimoji="1">
                <a:solidFill>
                  <a:schemeClr val="tx1"/>
                </a:solidFill>
                <a:latin typeface="Arial" charset="0"/>
                <a:ea typeface="ＭＳ Ｐゴシック" charset="-128"/>
              </a:defRPr>
            </a:lvl7pPr>
            <a:lvl8pPr marL="3505200" indent="-228600" eaLnBrk="0" fontAlgn="base" hangingPunct="0">
              <a:spcBef>
                <a:spcPct val="0"/>
              </a:spcBef>
              <a:spcAft>
                <a:spcPct val="0"/>
              </a:spcAft>
              <a:defRPr kumimoji="1">
                <a:solidFill>
                  <a:schemeClr val="tx1"/>
                </a:solidFill>
                <a:latin typeface="Arial" charset="0"/>
                <a:ea typeface="ＭＳ Ｐゴシック" charset="-128"/>
              </a:defRPr>
            </a:lvl8pPr>
            <a:lvl9pPr marL="39624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dirty="0">
                <a:latin typeface="Arial" panose="020B0604020202020204" pitchFamily="34" charset="0"/>
                <a:ea typeface="HGP創英角ｺﾞｼｯｸUB" pitchFamily="50" charset="-128"/>
                <a:cs typeface="Arial" panose="020B0604020202020204" pitchFamily="34" charset="0"/>
              </a:rPr>
              <a:t>Tablet / Smart Phone</a:t>
            </a:r>
            <a:r>
              <a:rPr lang="ja-JP" altLang="en-US" sz="700" b="1" dirty="0">
                <a:latin typeface="Arial" panose="020B0604020202020204" pitchFamily="34" charset="0"/>
                <a:ea typeface="HGP創英角ｺﾞｼｯｸUB" pitchFamily="50" charset="-128"/>
                <a:cs typeface="Arial" panose="020B0604020202020204" pitchFamily="34" charset="0"/>
              </a:rPr>
              <a:t/>
            </a:r>
            <a:br>
              <a:rPr lang="ja-JP" altLang="en-US" sz="700" b="1" dirty="0">
                <a:latin typeface="Arial" panose="020B0604020202020204" pitchFamily="34" charset="0"/>
                <a:ea typeface="HGP創英角ｺﾞｼｯｸUB" pitchFamily="50" charset="-128"/>
                <a:cs typeface="Arial" panose="020B0604020202020204" pitchFamily="34" charset="0"/>
              </a:rPr>
            </a:br>
            <a:r>
              <a:rPr lang="en-US" altLang="ja-JP" sz="700" b="1" dirty="0">
                <a:latin typeface="Arial" panose="020B0604020202020204" pitchFamily="34" charset="0"/>
                <a:ea typeface="HGP創英角ｺﾞｼｯｸUB" pitchFamily="50" charset="-128"/>
                <a:cs typeface="Arial" panose="020B0604020202020204" pitchFamily="34" charset="0"/>
              </a:rPr>
              <a:t>(Android Terminal)</a:t>
            </a:r>
            <a:endParaRPr lang="ja-JP" altLang="en-US" sz="700" b="1" dirty="0">
              <a:latin typeface="Arial" panose="020B0604020202020204" pitchFamily="34" charset="0"/>
              <a:ea typeface="HGP創英角ｺﾞｼｯｸUB" pitchFamily="50" charset="-128"/>
              <a:cs typeface="Arial" panose="020B0604020202020204" pitchFamily="34" charset="0"/>
            </a:endParaRPr>
          </a:p>
        </p:txBody>
      </p:sp>
      <p:sp>
        <p:nvSpPr>
          <p:cNvPr id="297" name="Text Box 4"/>
          <p:cNvSpPr txBox="1">
            <a:spLocks noChangeArrowheads="1"/>
          </p:cNvSpPr>
          <p:nvPr/>
        </p:nvSpPr>
        <p:spPr bwMode="auto">
          <a:xfrm>
            <a:off x="5334735" y="5005388"/>
            <a:ext cx="1728788" cy="23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en-US" sz="900" b="1" dirty="0" err="1">
                <a:latin typeface="Arial" panose="020B0604020202020204" pitchFamily="34" charset="0"/>
                <a:ea typeface="HGP創英角ｺﾞｼｯｸUB" pitchFamily="50" charset="-128"/>
                <a:cs typeface="Arial" panose="020B0604020202020204" pitchFamily="34" charset="0"/>
              </a:rPr>
              <a:t>WiFi</a:t>
            </a:r>
            <a:r>
              <a:rPr lang="en-US" altLang="en-US" sz="900" b="1" dirty="0">
                <a:latin typeface="Arial" panose="020B0604020202020204" pitchFamily="34" charset="0"/>
                <a:ea typeface="HGP創英角ｺﾞｼｯｸUB" pitchFamily="50" charset="-128"/>
                <a:cs typeface="Arial" panose="020B0604020202020204" pitchFamily="34" charset="0"/>
              </a:rPr>
              <a:t>/</a:t>
            </a:r>
            <a:r>
              <a:rPr lang="en-US" altLang="ja-JP" sz="900" b="1" dirty="0">
                <a:latin typeface="Arial" panose="020B0604020202020204" pitchFamily="34" charset="0"/>
                <a:ea typeface="HGP創英角ｺﾞｼｯｸUB" pitchFamily="50" charset="-128"/>
                <a:cs typeface="Arial" panose="020B0604020202020204" pitchFamily="34" charset="0"/>
              </a:rPr>
              <a:t>4G-LTE/</a:t>
            </a:r>
            <a:r>
              <a:rPr lang="en-US" altLang="ja-JP" sz="900" b="1" dirty="0" err="1">
                <a:latin typeface="Arial" panose="020B0604020202020204" pitchFamily="34" charset="0"/>
                <a:ea typeface="HGP創英角ｺﾞｼｯｸUB" pitchFamily="50" charset="-128"/>
                <a:cs typeface="Arial" panose="020B0604020202020204" pitchFamily="34" charset="0"/>
              </a:rPr>
              <a:t>WiMax</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pic>
        <p:nvPicPr>
          <p:cNvPr id="298" name="Picture 37" descr="C:\Users\fujita\Desktop\HDコム_サイトセラー\110825_大木さんへ\KX-VC600_VC300_photos\png\KX_VC600_front.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9410" y="5980113"/>
            <a:ext cx="974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37" descr="C:\Users\fujita\Desktop\HDコム_サイトセラー\110825_大木さんへ\KX-VC600_VC300_photos\png\KX_VC600_front.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10485" y="3770313"/>
            <a:ext cx="974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37" descr="C:\Users\fujita\Desktop\HDコム_サイトセラー\110825_大木さんへ\KX-VC600_VC300_photos\png\KX_VC600_front.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4098" y="3890963"/>
            <a:ext cx="974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 name="Picture 37" descr="C:\Users\fujita\Desktop\HDコム_サイトセラー\110825_大木さんへ\KX-VC600_VC300_photos\png\KX_VC600_front.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9485" y="4645025"/>
            <a:ext cx="974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 name="Text Box 4"/>
          <p:cNvSpPr txBox="1">
            <a:spLocks noChangeArrowheads="1"/>
          </p:cNvSpPr>
          <p:nvPr/>
        </p:nvSpPr>
        <p:spPr bwMode="auto">
          <a:xfrm>
            <a:off x="7608035" y="5387975"/>
            <a:ext cx="1154113" cy="52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eaLnBrk="0" hangingPunct="0">
              <a:defRPr kumimoji="1">
                <a:solidFill>
                  <a:schemeClr val="tx1"/>
                </a:solidFill>
                <a:latin typeface="Arial" charset="0"/>
                <a:ea typeface="ＭＳ Ｐゴシック" charset="-128"/>
              </a:defRPr>
            </a:lvl1pPr>
            <a:lvl2pPr marL="909638" indent="-285750" eaLnBrk="0" hangingPunct="0">
              <a:defRPr kumimoji="1">
                <a:solidFill>
                  <a:schemeClr val="tx1"/>
                </a:solidFill>
                <a:latin typeface="Arial" charset="0"/>
                <a:ea typeface="ＭＳ Ｐゴシック" charset="-128"/>
              </a:defRPr>
            </a:lvl2pPr>
            <a:lvl3pPr marL="1317625" indent="-228600" eaLnBrk="0" hangingPunct="0">
              <a:defRPr kumimoji="1">
                <a:solidFill>
                  <a:schemeClr val="tx1"/>
                </a:solidFill>
                <a:latin typeface="Arial" charset="0"/>
                <a:ea typeface="ＭＳ Ｐゴシック" charset="-128"/>
              </a:defRPr>
            </a:lvl3pPr>
            <a:lvl4pPr marL="1725613" indent="-228600" eaLnBrk="0" hangingPunct="0">
              <a:defRPr kumimoji="1">
                <a:solidFill>
                  <a:schemeClr val="tx1"/>
                </a:solidFill>
                <a:latin typeface="Arial" charset="0"/>
                <a:ea typeface="ＭＳ Ｐゴシック" charset="-128"/>
              </a:defRPr>
            </a:lvl4pPr>
            <a:lvl5pPr marL="2133600" indent="-228600" eaLnBrk="0" hangingPunct="0">
              <a:defRPr kumimoji="1">
                <a:solidFill>
                  <a:schemeClr val="tx1"/>
                </a:solidFill>
                <a:latin typeface="Arial" charset="0"/>
                <a:ea typeface="ＭＳ Ｐゴシック" charset="-128"/>
              </a:defRPr>
            </a:lvl5pPr>
            <a:lvl6pPr marL="2590800" indent="-228600" eaLnBrk="0" fontAlgn="base" hangingPunct="0">
              <a:spcBef>
                <a:spcPct val="0"/>
              </a:spcBef>
              <a:spcAft>
                <a:spcPct val="0"/>
              </a:spcAft>
              <a:defRPr kumimoji="1">
                <a:solidFill>
                  <a:schemeClr val="tx1"/>
                </a:solidFill>
                <a:latin typeface="Arial" charset="0"/>
                <a:ea typeface="ＭＳ Ｐゴシック" charset="-128"/>
              </a:defRPr>
            </a:lvl6pPr>
            <a:lvl7pPr marL="3048000" indent="-228600" eaLnBrk="0" fontAlgn="base" hangingPunct="0">
              <a:spcBef>
                <a:spcPct val="0"/>
              </a:spcBef>
              <a:spcAft>
                <a:spcPct val="0"/>
              </a:spcAft>
              <a:defRPr kumimoji="1">
                <a:solidFill>
                  <a:schemeClr val="tx1"/>
                </a:solidFill>
                <a:latin typeface="Arial" charset="0"/>
                <a:ea typeface="ＭＳ Ｐゴシック" charset="-128"/>
              </a:defRPr>
            </a:lvl7pPr>
            <a:lvl8pPr marL="3505200" indent="-228600" eaLnBrk="0" fontAlgn="base" hangingPunct="0">
              <a:spcBef>
                <a:spcPct val="0"/>
              </a:spcBef>
              <a:spcAft>
                <a:spcPct val="0"/>
              </a:spcAft>
              <a:defRPr kumimoji="1">
                <a:solidFill>
                  <a:schemeClr val="tx1"/>
                </a:solidFill>
                <a:latin typeface="Arial" charset="0"/>
                <a:ea typeface="ＭＳ Ｐゴシック" charset="-128"/>
              </a:defRPr>
            </a:lvl8pPr>
            <a:lvl9pPr marL="39624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700" b="1">
                <a:latin typeface="Arial" panose="020B0604020202020204" pitchFamily="34" charset="0"/>
                <a:ea typeface="HGP創英角ｺﾞｼｯｸUB" pitchFamily="50" charset="-128"/>
                <a:cs typeface="Arial" panose="020B0604020202020204" pitchFamily="34" charset="0"/>
              </a:rPr>
              <a:t>Note</a:t>
            </a:r>
          </a:p>
          <a:p>
            <a:pPr eaLnBrk="1" hangingPunct="1"/>
            <a:r>
              <a:rPr lang="en-US" altLang="ja-JP" sz="700" b="1">
                <a:latin typeface="Arial" panose="020B0604020202020204" pitchFamily="34" charset="0"/>
                <a:ea typeface="HGP創英角ｺﾞｼｯｸUB" pitchFamily="50" charset="-128"/>
                <a:cs typeface="Arial" panose="020B0604020202020204" pitchFamily="34" charset="0"/>
              </a:rPr>
              <a:t> HDVC mo bile also support IP mode connection</a:t>
            </a:r>
            <a:endParaRPr lang="ja-JP" altLang="en-US" sz="700" b="1">
              <a:latin typeface="Arial" panose="020B0604020202020204" pitchFamily="34" charset="0"/>
              <a:ea typeface="HGP創英角ｺﾞｼｯｸUB" pitchFamily="50" charset="-128"/>
              <a:cs typeface="Arial" panose="020B0604020202020204" pitchFamily="34" charset="0"/>
            </a:endParaRPr>
          </a:p>
        </p:txBody>
      </p:sp>
      <p:sp>
        <p:nvSpPr>
          <p:cNvPr id="303" name="Text Box 4"/>
          <p:cNvSpPr txBox="1">
            <a:spLocks noChangeArrowheads="1"/>
          </p:cNvSpPr>
          <p:nvPr/>
        </p:nvSpPr>
        <p:spPr bwMode="auto">
          <a:xfrm>
            <a:off x="3463073" y="4624388"/>
            <a:ext cx="1885950" cy="19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marL="457200" indent="-4572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dirty="0">
                <a:latin typeface="Arial" panose="020B0604020202020204" pitchFamily="34" charset="0"/>
                <a:ea typeface="HGP創英角ｺﾞｼｯｸUB" pitchFamily="50" charset="-128"/>
                <a:cs typeface="Arial" panose="020B0604020202020204" pitchFamily="34" charset="0"/>
              </a:rPr>
              <a:t>Easy </a:t>
            </a:r>
            <a:r>
              <a:rPr lang="en-US" altLang="ja-JP" sz="700" b="1" dirty="0" smtClean="0">
                <a:latin typeface="Arial" panose="020B0604020202020204" pitchFamily="34" charset="0"/>
                <a:ea typeface="HGP創英角ｺﾞｼｯｸUB" pitchFamily="50" charset="-128"/>
                <a:cs typeface="Arial" panose="020B0604020202020204" pitchFamily="34" charset="0"/>
              </a:rPr>
              <a:t>Connection</a:t>
            </a:r>
            <a:endParaRPr lang="ja-JP" altLang="en-US" sz="700" b="1" dirty="0">
              <a:latin typeface="Arial" panose="020B0604020202020204" pitchFamily="34" charset="0"/>
              <a:ea typeface="HGP創英角ｺﾞｼｯｸUB" pitchFamily="50" charset="-128"/>
              <a:cs typeface="Arial" panose="020B0604020202020204" pitchFamily="34" charset="0"/>
            </a:endParaRPr>
          </a:p>
        </p:txBody>
      </p:sp>
      <p:sp>
        <p:nvSpPr>
          <p:cNvPr id="304" name="Text Box 353"/>
          <p:cNvSpPr txBox="1">
            <a:spLocks noChangeArrowheads="1"/>
          </p:cNvSpPr>
          <p:nvPr/>
        </p:nvSpPr>
        <p:spPr bwMode="auto">
          <a:xfrm>
            <a:off x="2716075" y="4745038"/>
            <a:ext cx="639919" cy="369332"/>
          </a:xfrm>
          <a:prstGeom prst="rect">
            <a:avLst/>
          </a:prstGeom>
          <a:solidFill>
            <a:srgbClr val="CCFFFF"/>
          </a:solidFill>
          <a:ln>
            <a:noFill/>
          </a:ln>
          <a:effectLst>
            <a:prstShdw prst="shdw17" dist="71842" dir="2700000">
              <a:srgbClr val="7A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Dual</a:t>
            </a:r>
          </a:p>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Network</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sp>
        <p:nvSpPr>
          <p:cNvPr id="305" name="WordArt 356"/>
          <p:cNvSpPr>
            <a:spLocks noChangeArrowheads="1" noChangeShapeType="1" noTextEdit="1"/>
          </p:cNvSpPr>
          <p:nvPr/>
        </p:nvSpPr>
        <p:spPr bwMode="auto">
          <a:xfrm>
            <a:off x="3758710" y="4832350"/>
            <a:ext cx="1258765" cy="182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ja-JP" sz="2400" b="1" kern="10" dirty="0">
                <a:solidFill>
                  <a:srgbClr val="0000FF"/>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NAT Traversal</a:t>
            </a:r>
            <a:endParaRPr lang="ja-JP" altLang="en-US" sz="2400" b="1" kern="10" dirty="0">
              <a:solidFill>
                <a:srgbClr val="0000FF"/>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grpSp>
        <p:nvGrpSpPr>
          <p:cNvPr id="306" name="Group 358"/>
          <p:cNvGrpSpPr>
            <a:grpSpLocks/>
          </p:cNvGrpSpPr>
          <p:nvPr/>
        </p:nvGrpSpPr>
        <p:grpSpPr bwMode="auto">
          <a:xfrm>
            <a:off x="3659923" y="5432425"/>
            <a:ext cx="1812925" cy="933450"/>
            <a:chOff x="2335" y="3422"/>
            <a:chExt cx="1142" cy="588"/>
          </a:xfrm>
        </p:grpSpPr>
        <p:pic>
          <p:nvPicPr>
            <p:cNvPr id="307" name="Picture 338"/>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 y="3422"/>
              <a:ext cx="114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 name="Oval 357"/>
            <p:cNvSpPr>
              <a:spLocks noChangeArrowheads="1"/>
            </p:cNvSpPr>
            <p:nvPr/>
          </p:nvSpPr>
          <p:spPr bwMode="auto">
            <a:xfrm>
              <a:off x="2336" y="3728"/>
              <a:ext cx="249" cy="249"/>
            </a:xfrm>
            <a:prstGeom prst="ellipse">
              <a:avLst/>
            </a:prstGeom>
            <a:solidFill>
              <a:srgbClr val="008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500" b="1">
                  <a:solidFill>
                    <a:schemeClr val="bg1"/>
                  </a:solidFill>
                  <a:latin typeface="Arial" panose="020B0604020202020204" pitchFamily="34" charset="0"/>
                  <a:cs typeface="Arial" panose="020B0604020202020204" pitchFamily="34" charset="0"/>
                </a:rPr>
                <a:t>Max.</a:t>
              </a:r>
            </a:p>
            <a:p>
              <a:pPr algn="ctr" eaLnBrk="1" hangingPunct="1"/>
              <a:r>
                <a:rPr lang="en-US" altLang="ja-JP" sz="500" b="1">
                  <a:solidFill>
                    <a:schemeClr val="bg1"/>
                  </a:solidFill>
                  <a:latin typeface="Arial" panose="020B0604020202020204" pitchFamily="34" charset="0"/>
                  <a:cs typeface="Arial" panose="020B0604020202020204" pitchFamily="34" charset="0"/>
                </a:rPr>
                <a:t>16sites</a:t>
              </a:r>
            </a:p>
          </p:txBody>
        </p:sp>
      </p:grpSp>
    </p:spTree>
    <p:extLst>
      <p:ext uri="{BB962C8B-B14F-4D97-AF65-F5344CB8AC3E}">
        <p14:creationId xmlns:p14="http://schemas.microsoft.com/office/powerpoint/2010/main" val="3740519934"/>
      </p:ext>
    </p:extLst>
  </p:cSld>
  <p:clrMapOvr>
    <a:masterClrMapping/>
  </p:clrMapOvr>
  <p:transition spd="med">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69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err="1" smtClean="0">
                <a:latin typeface="Arial Black" panose="020B0A04020102020204" pitchFamily="34" charset="0"/>
              </a:rPr>
              <a:t>CentOS</a:t>
            </a:r>
            <a:r>
              <a:rPr lang="en-US" altLang="ja-JP" sz="2800" kern="0" dirty="0" smtClean="0">
                <a:latin typeface="Arial Black" panose="020B0A04020102020204" pitchFamily="34" charset="0"/>
              </a:rPr>
              <a:t> Installation</a:t>
            </a:r>
            <a:endParaRPr lang="de-DE" altLang="ja-JP" sz="400" kern="0" dirty="0" smtClean="0">
              <a:latin typeface="Arial Black" panose="020B0A04020102020204" pitchFamily="34" charset="0"/>
            </a:endParaRPr>
          </a:p>
        </p:txBody>
      </p:sp>
      <p:pic>
        <p:nvPicPr>
          <p:cNvPr id="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820" y="1354015"/>
            <a:ext cx="66294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右矢印 4"/>
          <p:cNvSpPr>
            <a:spLocks noChangeArrowheads="1"/>
          </p:cNvSpPr>
          <p:nvPr/>
        </p:nvSpPr>
        <p:spPr bwMode="auto">
          <a:xfrm rot="1986848" flipH="1">
            <a:off x="2476020" y="1963615"/>
            <a:ext cx="565150" cy="603250"/>
          </a:xfrm>
          <a:prstGeom prst="rightArrow">
            <a:avLst>
              <a:gd name="adj1" fmla="val 31954"/>
              <a:gd name="adj2" fmla="val 50000"/>
            </a:avLst>
          </a:prstGeom>
          <a:solidFill>
            <a:schemeClr val="accent1"/>
          </a:solidFill>
          <a:ln w="25400" algn="ctr">
            <a:solidFill>
              <a:srgbClr val="6F6FBC"/>
            </a:solidFill>
            <a:miter lim="800000"/>
            <a:headEnd/>
            <a:tailEnd/>
          </a:ln>
        </p:spPr>
        <p:txBody>
          <a:bodyPr anchor="ctr"/>
          <a:lstStyle/>
          <a:p>
            <a:pPr algn="ctr">
              <a:defRPr/>
            </a:pPr>
            <a:endParaRPr kumimoji="0" lang="en-US" dirty="0">
              <a:solidFill>
                <a:schemeClr val="lt1"/>
              </a:solidFill>
              <a:latin typeface="+mn-lt"/>
              <a:ea typeface="+mn-ea"/>
            </a:endParaRPr>
          </a:p>
        </p:txBody>
      </p:sp>
      <p:sp>
        <p:nvSpPr>
          <p:cNvPr id="6" name="角丸四角形 5"/>
          <p:cNvSpPr/>
          <p:nvPr/>
        </p:nvSpPr>
        <p:spPr>
          <a:xfrm>
            <a:off x="6815014" y="4728310"/>
            <a:ext cx="1071205"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2. Click Next</a:t>
            </a:r>
          </a:p>
        </p:txBody>
      </p:sp>
      <p:sp>
        <p:nvSpPr>
          <p:cNvPr id="7" name="右矢印 6"/>
          <p:cNvSpPr>
            <a:spLocks noChangeArrowheads="1"/>
          </p:cNvSpPr>
          <p:nvPr/>
        </p:nvSpPr>
        <p:spPr bwMode="auto">
          <a:xfrm rot="5400000" flipV="1">
            <a:off x="7200420" y="5113215"/>
            <a:ext cx="565150" cy="603250"/>
          </a:xfrm>
          <a:prstGeom prst="rightArrow">
            <a:avLst>
              <a:gd name="adj1" fmla="val 31954"/>
              <a:gd name="adj2" fmla="val 50000"/>
            </a:avLst>
          </a:prstGeom>
          <a:solidFill>
            <a:schemeClr val="accent1"/>
          </a:solidFill>
          <a:ln w="25400" algn="ctr">
            <a:solidFill>
              <a:srgbClr val="6F6FBC"/>
            </a:solidFill>
            <a:miter lim="800000"/>
            <a:headEnd/>
            <a:tailEnd/>
          </a:ln>
        </p:spPr>
        <p:txBody>
          <a:bodyPr rot="10800000" anchor="ctr"/>
          <a:lstStyle/>
          <a:p>
            <a:pPr algn="ctr">
              <a:defRPr/>
            </a:pPr>
            <a:endParaRPr kumimoji="0" lang="en-US" dirty="0">
              <a:solidFill>
                <a:schemeClr val="lt1"/>
              </a:solidFill>
              <a:latin typeface="+mn-lt"/>
              <a:ea typeface="+mn-ea"/>
            </a:endParaRPr>
          </a:p>
        </p:txBody>
      </p:sp>
      <p:sp>
        <p:nvSpPr>
          <p:cNvPr id="9" name="角丸四角形 8"/>
          <p:cNvSpPr/>
          <p:nvPr/>
        </p:nvSpPr>
        <p:spPr>
          <a:xfrm>
            <a:off x="3161820" y="2420815"/>
            <a:ext cx="1558672"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1. Choose “Desktop</a:t>
            </a:r>
            <a:r>
              <a:rPr kumimoji="0" lang="ja-JP" altLang="en-US" sz="1000" b="1" dirty="0">
                <a:solidFill>
                  <a:schemeClr val="tx1"/>
                </a:solidFill>
                <a:latin typeface="Arial" panose="020B0604020202020204" pitchFamily="34" charset="0"/>
                <a:cs typeface="Arial" panose="020B0604020202020204" pitchFamily="34" charset="0"/>
              </a:rPr>
              <a:t>”</a:t>
            </a:r>
          </a:p>
        </p:txBody>
      </p:sp>
      <p:sp>
        <p:nvSpPr>
          <p:cNvPr id="10" name="テキスト ボックス 5"/>
          <p:cNvSpPr txBox="1">
            <a:spLocks noChangeArrowheads="1"/>
          </p:cNvSpPr>
          <p:nvPr/>
        </p:nvSpPr>
        <p:spPr bwMode="auto">
          <a:xfrm>
            <a:off x="457200" y="857730"/>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pPr>
            <a:r>
              <a:rPr kumimoji="0" lang="en-US" altLang="ja-JP" sz="1400" dirty="0"/>
              <a:t>Choose “Desktop” then click “Next”</a:t>
            </a:r>
          </a:p>
        </p:txBody>
      </p:sp>
      <p:sp>
        <p:nvSpPr>
          <p:cNvPr id="11" name="正方形/長方形 10"/>
          <p:cNvSpPr/>
          <p:nvPr/>
        </p:nvSpPr>
        <p:spPr>
          <a:xfrm>
            <a:off x="1256820" y="1811215"/>
            <a:ext cx="1071563" cy="277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12" name="正方形/長方形 11"/>
          <p:cNvSpPr/>
          <p:nvPr/>
        </p:nvSpPr>
        <p:spPr>
          <a:xfrm>
            <a:off x="7048020" y="5849815"/>
            <a:ext cx="838200" cy="277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err="1" smtClean="0">
                <a:latin typeface="Arial Black" panose="020B0A04020102020204" pitchFamily="34" charset="0"/>
              </a:rPr>
              <a:t>CentOS</a:t>
            </a:r>
            <a:r>
              <a:rPr lang="en-US" altLang="ja-JP" sz="2800" kern="0" dirty="0" smtClean="0">
                <a:latin typeface="Arial Black" panose="020B0A04020102020204" pitchFamily="34" charset="0"/>
              </a:rPr>
              <a:t> Installation</a:t>
            </a:r>
            <a:endParaRPr lang="de-DE" altLang="ja-JP" sz="400" kern="0" dirty="0" smtClean="0">
              <a:latin typeface="Arial Black" panose="020B0A04020102020204" pitchFamily="34" charset="0"/>
            </a:endParaRPr>
          </a:p>
        </p:txBody>
      </p:sp>
      <p:sp>
        <p:nvSpPr>
          <p:cNvPr id="5" name="Title 33"/>
          <p:cNvSpPr>
            <a:spLocks noGrp="1"/>
          </p:cNvSpPr>
          <p:nvPr/>
        </p:nvSpPr>
        <p:spPr bwMode="auto">
          <a:xfrm>
            <a:off x="304800" y="85186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800" b="1" dirty="0">
                <a:solidFill>
                  <a:srgbClr val="FFFF00"/>
                </a:solidFill>
              </a:rPr>
              <a:t>Wait Installation to be done</a:t>
            </a:r>
            <a:endParaRPr lang="en-GB" altLang="ja-JP" sz="1800" b="1" dirty="0">
              <a:solidFill>
                <a:srgbClr val="FFFF00"/>
              </a:solidFill>
            </a:endParaRPr>
          </a:p>
        </p:txBody>
      </p:sp>
      <p:sp>
        <p:nvSpPr>
          <p:cNvPr id="6" name="Title 33"/>
          <p:cNvSpPr>
            <a:spLocks noGrp="1"/>
          </p:cNvSpPr>
          <p:nvPr/>
        </p:nvSpPr>
        <p:spPr bwMode="auto">
          <a:xfrm>
            <a:off x="4800600" y="358531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600" b="1">
                <a:solidFill>
                  <a:srgbClr val="FFFF00"/>
                </a:solidFill>
              </a:rPr>
              <a:t>Continue Installation</a:t>
            </a:r>
            <a:endParaRPr lang="en-GB" altLang="ja-JP" sz="1600" b="1">
              <a:solidFill>
                <a:srgbClr val="FFFF00"/>
              </a:solidFill>
            </a:endParaRPr>
          </a:p>
        </p:txBody>
      </p:sp>
      <p:sp>
        <p:nvSpPr>
          <p:cNvPr id="7" name="Title 33"/>
          <p:cNvSpPr>
            <a:spLocks noGrp="1"/>
          </p:cNvSpPr>
          <p:nvPr/>
        </p:nvSpPr>
        <p:spPr bwMode="auto">
          <a:xfrm>
            <a:off x="5029200" y="85186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a:solidFill>
                  <a:srgbClr val="FFFF00"/>
                </a:solidFill>
              </a:rPr>
              <a:t>Click Reboot to restart the system</a:t>
            </a:r>
            <a:endParaRPr lang="en-GB" altLang="ja-JP" sz="1600" b="1">
              <a:solidFill>
                <a:srgbClr val="FFFF00"/>
              </a:solidFill>
            </a:endParaRPr>
          </a:p>
        </p:txBody>
      </p:sp>
      <p:sp>
        <p:nvSpPr>
          <p:cNvPr id="9" name="テキスト ボックス 5"/>
          <p:cNvSpPr txBox="1">
            <a:spLocks noChangeArrowheads="1"/>
          </p:cNvSpPr>
          <p:nvPr/>
        </p:nvSpPr>
        <p:spPr bwMode="auto">
          <a:xfrm>
            <a:off x="304800" y="1168145"/>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400" dirty="0"/>
              <a:t>Wait package installation to be done</a:t>
            </a:r>
          </a:p>
        </p:txBody>
      </p:sp>
      <p:pic>
        <p:nvPicPr>
          <p:cNvPr id="10" name="Picture 2" descr="C:\Documents and Settings\5165705\My Documents\My Pictures\WinShot\WS00029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292" y="1553295"/>
            <a:ext cx="2572046" cy="192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5"/>
          <p:cNvSpPr txBox="1">
            <a:spLocks noChangeArrowheads="1"/>
          </p:cNvSpPr>
          <p:nvPr/>
        </p:nvSpPr>
        <p:spPr bwMode="auto">
          <a:xfrm>
            <a:off x="5029200" y="1164480"/>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400" dirty="0"/>
              <a:t>Click Reboot to restart the system.</a:t>
            </a:r>
          </a:p>
        </p:txBody>
      </p:sp>
      <p:pic>
        <p:nvPicPr>
          <p:cNvPr id="12" name="Picture 2" descr="C:\Documents and Settings\5165705\My Documents\My Pictures\WinShot\WS00028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9997" y="1591927"/>
            <a:ext cx="2493524" cy="188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右矢印 9"/>
          <p:cNvSpPr>
            <a:spLocks noChangeArrowheads="1"/>
          </p:cNvSpPr>
          <p:nvPr/>
        </p:nvSpPr>
        <p:spPr bwMode="auto">
          <a:xfrm rot="5400000">
            <a:off x="7709635" y="2948478"/>
            <a:ext cx="488950" cy="304800"/>
          </a:xfrm>
          <a:prstGeom prst="rightArrow">
            <a:avLst>
              <a:gd name="adj1" fmla="val 31954"/>
              <a:gd name="adj2" fmla="val 80208"/>
            </a:avLst>
          </a:prstGeom>
          <a:solidFill>
            <a:schemeClr val="accent1"/>
          </a:solidFill>
          <a:ln w="25400" algn="ctr">
            <a:solidFill>
              <a:srgbClr val="6F6FBC"/>
            </a:solidFill>
            <a:miter lim="800000"/>
            <a:headEnd/>
            <a:tailEnd/>
          </a:ln>
        </p:spPr>
        <p:txBody>
          <a:bodyPr anchor="ctr"/>
          <a:lstStyle/>
          <a:p>
            <a:pPr algn="ctr">
              <a:defRPr/>
            </a:pPr>
            <a:endParaRPr kumimoji="0" lang="en-US" dirty="0">
              <a:solidFill>
                <a:schemeClr val="lt1"/>
              </a:solidFill>
              <a:latin typeface="+mn-lt"/>
              <a:ea typeface="+mn-ea"/>
            </a:endParaRPr>
          </a:p>
        </p:txBody>
      </p:sp>
      <p:sp>
        <p:nvSpPr>
          <p:cNvPr id="14" name="角丸四角形 10"/>
          <p:cNvSpPr/>
          <p:nvPr/>
        </p:nvSpPr>
        <p:spPr>
          <a:xfrm>
            <a:off x="7119821" y="2475403"/>
            <a:ext cx="1169252"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2. Click Reboot</a:t>
            </a:r>
          </a:p>
        </p:txBody>
      </p:sp>
      <p:sp>
        <p:nvSpPr>
          <p:cNvPr id="15" name="AutoShape 18"/>
          <p:cNvSpPr>
            <a:spLocks noChangeArrowheads="1"/>
          </p:cNvSpPr>
          <p:nvPr/>
        </p:nvSpPr>
        <p:spPr bwMode="auto">
          <a:xfrm>
            <a:off x="4419600" y="2129685"/>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400"/>
          </a:p>
        </p:txBody>
      </p:sp>
      <p:sp>
        <p:nvSpPr>
          <p:cNvPr id="16" name="AutoShape 19"/>
          <p:cNvSpPr>
            <a:spLocks noChangeArrowheads="1"/>
          </p:cNvSpPr>
          <p:nvPr/>
        </p:nvSpPr>
        <p:spPr bwMode="auto">
          <a:xfrm>
            <a:off x="4466490" y="4925655"/>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400"/>
          </a:p>
        </p:txBody>
      </p:sp>
      <p:sp>
        <p:nvSpPr>
          <p:cNvPr id="17" name="AutoShape 20"/>
          <p:cNvSpPr>
            <a:spLocks noChangeArrowheads="1"/>
          </p:cNvSpPr>
          <p:nvPr/>
        </p:nvSpPr>
        <p:spPr bwMode="auto">
          <a:xfrm rot="8218496">
            <a:off x="4505565" y="3200400"/>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400"/>
          </a:p>
        </p:txBody>
      </p:sp>
      <p:sp>
        <p:nvSpPr>
          <p:cNvPr id="18" name="テキスト ボックス 5"/>
          <p:cNvSpPr txBox="1">
            <a:spLocks noChangeArrowheads="1"/>
          </p:cNvSpPr>
          <p:nvPr/>
        </p:nvSpPr>
        <p:spPr bwMode="auto">
          <a:xfrm>
            <a:off x="4800600" y="389793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400" dirty="0"/>
              <a:t>After system restart, Click Forward button</a:t>
            </a:r>
          </a:p>
        </p:txBody>
      </p:sp>
      <p:pic>
        <p:nvPicPr>
          <p:cNvPr id="19" name="Picture 2" descr="C:\Documents and Settings\5165705\My Documents\My Pictures\WinShot\WS000285.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3277" y="4351215"/>
            <a:ext cx="2699483" cy="203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角丸四角形 9"/>
          <p:cNvSpPr/>
          <p:nvPr/>
        </p:nvSpPr>
        <p:spPr>
          <a:xfrm>
            <a:off x="7668464" y="5318385"/>
            <a:ext cx="1277814"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3. Click Forward</a:t>
            </a:r>
          </a:p>
        </p:txBody>
      </p:sp>
      <p:sp>
        <p:nvSpPr>
          <p:cNvPr id="21" name="右矢印 9"/>
          <p:cNvSpPr>
            <a:spLocks noChangeArrowheads="1"/>
          </p:cNvSpPr>
          <p:nvPr/>
        </p:nvSpPr>
        <p:spPr bwMode="auto">
          <a:xfrm rot="5400000">
            <a:off x="7803400" y="5759710"/>
            <a:ext cx="488950" cy="304800"/>
          </a:xfrm>
          <a:prstGeom prst="rightArrow">
            <a:avLst>
              <a:gd name="adj1" fmla="val 31954"/>
              <a:gd name="adj2" fmla="val 80208"/>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dirty="0">
              <a:solidFill>
                <a:schemeClr val="lt1"/>
              </a:solidFill>
              <a:latin typeface="+mn-lt"/>
              <a:ea typeface="+mn-ea"/>
            </a:endParaRPr>
          </a:p>
        </p:txBody>
      </p:sp>
      <p:sp>
        <p:nvSpPr>
          <p:cNvPr id="22" name="Title 33"/>
          <p:cNvSpPr>
            <a:spLocks noGrp="1"/>
          </p:cNvSpPr>
          <p:nvPr/>
        </p:nvSpPr>
        <p:spPr bwMode="auto">
          <a:xfrm>
            <a:off x="457200" y="358531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800" b="1">
                <a:solidFill>
                  <a:srgbClr val="FFFF00"/>
                </a:solidFill>
              </a:rPr>
              <a:t>Remove DVD from DVD Drive</a:t>
            </a:r>
            <a:endParaRPr lang="en-GB" altLang="ja-JP" sz="1800" b="1">
              <a:solidFill>
                <a:srgbClr val="FFFF00"/>
              </a:solidFill>
            </a:endParaRPr>
          </a:p>
        </p:txBody>
      </p:sp>
      <p:sp>
        <p:nvSpPr>
          <p:cNvPr id="23" name="テキスト ボックス 5"/>
          <p:cNvSpPr txBox="1">
            <a:spLocks noChangeArrowheads="1"/>
          </p:cNvSpPr>
          <p:nvPr/>
        </p:nvSpPr>
        <p:spPr bwMode="auto">
          <a:xfrm>
            <a:off x="457199" y="3896025"/>
            <a:ext cx="39592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400" dirty="0"/>
              <a:t>System may boot up from DVD again.</a:t>
            </a:r>
          </a:p>
          <a:p>
            <a:pPr eaLnBrk="1" hangingPunct="1">
              <a:spcBef>
                <a:spcPct val="0"/>
              </a:spcBef>
              <a:buClrTx/>
              <a:buSzTx/>
              <a:buFontTx/>
              <a:buNone/>
            </a:pPr>
            <a:r>
              <a:rPr kumimoji="0" lang="en-US" altLang="ja-JP" sz="1400" dirty="0"/>
              <a:t>Please remove DVD media before system</a:t>
            </a:r>
          </a:p>
          <a:p>
            <a:pPr eaLnBrk="1" hangingPunct="1">
              <a:spcBef>
                <a:spcPct val="0"/>
              </a:spcBef>
              <a:buClrTx/>
              <a:buSzTx/>
              <a:buFontTx/>
              <a:buNone/>
            </a:pPr>
            <a:r>
              <a:rPr kumimoji="0" lang="en-US" altLang="ja-JP" sz="1400" dirty="0"/>
              <a:t>Boot up.</a:t>
            </a:r>
          </a:p>
        </p:txBody>
      </p:sp>
      <p:sp>
        <p:nvSpPr>
          <p:cNvPr id="24" name="Title 33"/>
          <p:cNvSpPr>
            <a:spLocks noGrp="1"/>
          </p:cNvSpPr>
          <p:nvPr/>
        </p:nvSpPr>
        <p:spPr bwMode="auto">
          <a:xfrm>
            <a:off x="307975" y="85186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Wait Installation to be done</a:t>
            </a:r>
            <a:endParaRPr lang="en-GB" altLang="ja-JP" sz="1600" b="1" dirty="0">
              <a:solidFill>
                <a:srgbClr val="FFFF00"/>
              </a:solidFill>
            </a:endParaRPr>
          </a:p>
        </p:txBody>
      </p:sp>
      <p:sp>
        <p:nvSpPr>
          <p:cNvPr id="25" name="Title 33"/>
          <p:cNvSpPr>
            <a:spLocks noGrp="1"/>
          </p:cNvSpPr>
          <p:nvPr/>
        </p:nvSpPr>
        <p:spPr bwMode="auto">
          <a:xfrm>
            <a:off x="5032375" y="85186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a:solidFill>
                  <a:srgbClr val="FFFF00"/>
                </a:solidFill>
              </a:rPr>
              <a:t>Click Reboot to restart the system</a:t>
            </a:r>
            <a:endParaRPr lang="en-GB" altLang="ja-JP" sz="1600" b="1">
              <a:solidFill>
                <a:srgbClr val="FFFF00"/>
              </a:solidFill>
            </a:endParaRPr>
          </a:p>
        </p:txBody>
      </p:sp>
      <p:sp>
        <p:nvSpPr>
          <p:cNvPr id="26" name="Title 33"/>
          <p:cNvSpPr>
            <a:spLocks noGrp="1"/>
          </p:cNvSpPr>
          <p:nvPr/>
        </p:nvSpPr>
        <p:spPr bwMode="auto">
          <a:xfrm>
            <a:off x="460375" y="358531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600" b="1">
                <a:solidFill>
                  <a:srgbClr val="FFFF00"/>
                </a:solidFill>
              </a:rPr>
              <a:t>Remove DVD from DVD Drive</a:t>
            </a:r>
            <a:endParaRPr lang="en-GB" altLang="ja-JP" sz="1600" b="1">
              <a:solidFill>
                <a:srgbClr val="FFFF00"/>
              </a:solidFill>
            </a:endParaRPr>
          </a:p>
        </p:txBody>
      </p:sp>
      <p:sp>
        <p:nvSpPr>
          <p:cNvPr id="27" name="正方形/長方形 26"/>
          <p:cNvSpPr/>
          <p:nvPr/>
        </p:nvSpPr>
        <p:spPr>
          <a:xfrm>
            <a:off x="7809525" y="3343034"/>
            <a:ext cx="304800" cy="1389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28" name="正方形/長方形 27"/>
          <p:cNvSpPr/>
          <p:nvPr/>
        </p:nvSpPr>
        <p:spPr>
          <a:xfrm>
            <a:off x="7879845" y="6218306"/>
            <a:ext cx="337286" cy="1164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err="1" smtClean="0">
                <a:latin typeface="Arial Black" panose="020B0A04020102020204" pitchFamily="34" charset="0"/>
              </a:rPr>
              <a:t>CentOS</a:t>
            </a:r>
            <a:r>
              <a:rPr lang="en-US" altLang="ja-JP" sz="2800" kern="0" dirty="0" smtClean="0">
                <a:latin typeface="Arial Black" panose="020B0A04020102020204" pitchFamily="34" charset="0"/>
              </a:rPr>
              <a:t> Installation</a:t>
            </a:r>
            <a:endParaRPr lang="de-DE" altLang="ja-JP" sz="400" kern="0" dirty="0" smtClean="0">
              <a:latin typeface="Arial Black" panose="020B0A04020102020204" pitchFamily="34" charset="0"/>
            </a:endParaRPr>
          </a:p>
        </p:txBody>
      </p:sp>
      <p:sp>
        <p:nvSpPr>
          <p:cNvPr id="4" name="Title 33"/>
          <p:cNvSpPr>
            <a:spLocks noGrp="1"/>
          </p:cNvSpPr>
          <p:nvPr/>
        </p:nvSpPr>
        <p:spPr bwMode="auto">
          <a:xfrm>
            <a:off x="457200" y="844050"/>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Agree to End User License Agreement</a:t>
            </a:r>
            <a:endParaRPr lang="en-GB" altLang="ja-JP" sz="1600" b="1" dirty="0">
              <a:solidFill>
                <a:srgbClr val="FFFF00"/>
              </a:solidFill>
            </a:endParaRPr>
          </a:p>
        </p:txBody>
      </p:sp>
      <p:sp>
        <p:nvSpPr>
          <p:cNvPr id="5" name="Title 33"/>
          <p:cNvSpPr>
            <a:spLocks noGrp="1"/>
          </p:cNvSpPr>
          <p:nvPr/>
        </p:nvSpPr>
        <p:spPr bwMode="auto">
          <a:xfrm>
            <a:off x="4857750" y="3733800"/>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800" b="1" dirty="0" err="1">
                <a:solidFill>
                  <a:srgbClr val="FFFF00"/>
                </a:solidFill>
              </a:rPr>
              <a:t>Kdump</a:t>
            </a:r>
            <a:r>
              <a:rPr lang="en-US" altLang="ja-JP" sz="1800" b="1" dirty="0">
                <a:solidFill>
                  <a:srgbClr val="FFFF00"/>
                </a:solidFill>
              </a:rPr>
              <a:t> activation. You can skip it.</a:t>
            </a:r>
            <a:endParaRPr lang="en-GB" altLang="ja-JP" sz="1800" b="1" dirty="0">
              <a:solidFill>
                <a:srgbClr val="FFFF00"/>
              </a:solidFill>
            </a:endParaRPr>
          </a:p>
        </p:txBody>
      </p:sp>
      <p:sp>
        <p:nvSpPr>
          <p:cNvPr id="6" name="Title 33"/>
          <p:cNvSpPr>
            <a:spLocks noGrp="1"/>
          </p:cNvSpPr>
          <p:nvPr/>
        </p:nvSpPr>
        <p:spPr bwMode="auto">
          <a:xfrm>
            <a:off x="457200" y="3733800"/>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800" b="1">
                <a:solidFill>
                  <a:srgbClr val="FFFF00"/>
                </a:solidFill>
              </a:rPr>
              <a:t>Set date and time</a:t>
            </a:r>
            <a:endParaRPr lang="en-GB" altLang="ja-JP" sz="1800" b="1">
              <a:solidFill>
                <a:srgbClr val="FFFF00"/>
              </a:solidFill>
            </a:endParaRPr>
          </a:p>
        </p:txBody>
      </p:sp>
      <p:sp>
        <p:nvSpPr>
          <p:cNvPr id="7" name="AutoShape 17"/>
          <p:cNvSpPr>
            <a:spLocks noChangeArrowheads="1"/>
          </p:cNvSpPr>
          <p:nvPr/>
        </p:nvSpPr>
        <p:spPr bwMode="auto">
          <a:xfrm>
            <a:off x="4419600" y="2215650"/>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400"/>
          </a:p>
        </p:txBody>
      </p:sp>
      <p:sp>
        <p:nvSpPr>
          <p:cNvPr id="9" name="AutoShape 19"/>
          <p:cNvSpPr>
            <a:spLocks noChangeArrowheads="1"/>
          </p:cNvSpPr>
          <p:nvPr/>
        </p:nvSpPr>
        <p:spPr bwMode="auto">
          <a:xfrm rot="8218496">
            <a:off x="4419600" y="3200400"/>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400"/>
          </a:p>
        </p:txBody>
      </p:sp>
      <p:sp>
        <p:nvSpPr>
          <p:cNvPr id="10" name="テキスト ボックス 5"/>
          <p:cNvSpPr txBox="1">
            <a:spLocks noChangeArrowheads="1"/>
          </p:cNvSpPr>
          <p:nvPr/>
        </p:nvSpPr>
        <p:spPr bwMode="auto">
          <a:xfrm>
            <a:off x="457200" y="115691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200" dirty="0"/>
              <a:t>Choose “Yes, I agree to the License Agreement”</a:t>
            </a:r>
          </a:p>
          <a:p>
            <a:pPr eaLnBrk="1" hangingPunct="1">
              <a:spcBef>
                <a:spcPct val="0"/>
              </a:spcBef>
              <a:buClrTx/>
              <a:buSzTx/>
              <a:buFontTx/>
              <a:buNone/>
            </a:pPr>
            <a:r>
              <a:rPr kumimoji="0" lang="en-US" altLang="ja-JP" sz="1200" dirty="0"/>
              <a:t>then Click Forward</a:t>
            </a:r>
          </a:p>
        </p:txBody>
      </p:sp>
      <p:pic>
        <p:nvPicPr>
          <p:cNvPr id="11" name="Picture 2" descr="C:\Documents and Settings\5165705\My Documents\My Pictures\WinShot\WS00028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351" y="1606050"/>
            <a:ext cx="2475812" cy="186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角丸四角形 11"/>
          <p:cNvSpPr/>
          <p:nvPr/>
        </p:nvSpPr>
        <p:spPr>
          <a:xfrm>
            <a:off x="1393079" y="2307250"/>
            <a:ext cx="1162551"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rPr>
              <a:t>1. Choose Yes</a:t>
            </a:r>
          </a:p>
        </p:txBody>
      </p:sp>
      <p:sp>
        <p:nvSpPr>
          <p:cNvPr id="13" name="右矢印 12"/>
          <p:cNvSpPr>
            <a:spLocks noChangeArrowheads="1"/>
          </p:cNvSpPr>
          <p:nvPr/>
        </p:nvSpPr>
        <p:spPr bwMode="auto">
          <a:xfrm rot="5400000">
            <a:off x="2935288" y="2969237"/>
            <a:ext cx="431800" cy="206375"/>
          </a:xfrm>
          <a:prstGeom prst="rightArrow">
            <a:avLst>
              <a:gd name="adj1" fmla="val 31954"/>
              <a:gd name="adj2" fmla="val 104615"/>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dirty="0">
              <a:solidFill>
                <a:schemeClr val="lt1"/>
              </a:solidFill>
              <a:latin typeface="+mn-lt"/>
              <a:ea typeface="+mn-ea"/>
            </a:endParaRPr>
          </a:p>
        </p:txBody>
      </p:sp>
      <p:sp>
        <p:nvSpPr>
          <p:cNvPr id="14" name="角丸四角形 13"/>
          <p:cNvSpPr/>
          <p:nvPr/>
        </p:nvSpPr>
        <p:spPr>
          <a:xfrm>
            <a:off x="3028950" y="2514600"/>
            <a:ext cx="1275659"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rPr>
              <a:t>2. Click Forward</a:t>
            </a:r>
          </a:p>
        </p:txBody>
      </p:sp>
      <p:sp>
        <p:nvSpPr>
          <p:cNvPr id="15" name="右矢印 10"/>
          <p:cNvSpPr>
            <a:spLocks noChangeArrowheads="1"/>
          </p:cNvSpPr>
          <p:nvPr/>
        </p:nvSpPr>
        <p:spPr bwMode="auto">
          <a:xfrm rot="5400000">
            <a:off x="1280368" y="2756267"/>
            <a:ext cx="431800" cy="206375"/>
          </a:xfrm>
          <a:prstGeom prst="rightArrow">
            <a:avLst>
              <a:gd name="adj1" fmla="val 31954"/>
              <a:gd name="adj2" fmla="val 104615"/>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dirty="0">
              <a:solidFill>
                <a:schemeClr val="lt1"/>
              </a:solidFill>
              <a:latin typeface="+mn-lt"/>
              <a:ea typeface="+mn-ea"/>
            </a:endParaRPr>
          </a:p>
        </p:txBody>
      </p:sp>
      <p:sp>
        <p:nvSpPr>
          <p:cNvPr id="16" name="テキスト ボックス 5"/>
          <p:cNvSpPr txBox="1">
            <a:spLocks noChangeArrowheads="1"/>
          </p:cNvSpPr>
          <p:nvPr/>
        </p:nvSpPr>
        <p:spPr bwMode="auto">
          <a:xfrm>
            <a:off x="457200" y="4068763"/>
            <a:ext cx="3733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200"/>
              <a:t>Configure Date and Time then click Forward</a:t>
            </a:r>
          </a:p>
        </p:txBody>
      </p:sp>
      <p:pic>
        <p:nvPicPr>
          <p:cNvPr id="17" name="Picture 2" descr="C:\Documents and Settings\5165705\My Documents\My Pictures\WinShot\WS000289.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954" y="4346575"/>
            <a:ext cx="2690446" cy="203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角丸四角形 6"/>
          <p:cNvSpPr/>
          <p:nvPr/>
        </p:nvSpPr>
        <p:spPr>
          <a:xfrm>
            <a:off x="3028950" y="5404350"/>
            <a:ext cx="1275659"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rPr>
              <a:t>4. Click Forward</a:t>
            </a:r>
          </a:p>
        </p:txBody>
      </p:sp>
      <p:sp>
        <p:nvSpPr>
          <p:cNvPr id="19" name="右矢印 10"/>
          <p:cNvSpPr>
            <a:spLocks noChangeArrowheads="1"/>
          </p:cNvSpPr>
          <p:nvPr/>
        </p:nvSpPr>
        <p:spPr bwMode="auto">
          <a:xfrm rot="5400000">
            <a:off x="3186113" y="5866802"/>
            <a:ext cx="431800" cy="206375"/>
          </a:xfrm>
          <a:prstGeom prst="rightArrow">
            <a:avLst>
              <a:gd name="adj1" fmla="val 31954"/>
              <a:gd name="adj2" fmla="val 104615"/>
            </a:avLst>
          </a:prstGeom>
          <a:solidFill>
            <a:schemeClr val="accent1"/>
          </a:solidFill>
          <a:ln w="25400" algn="ctr">
            <a:solidFill>
              <a:srgbClr val="6F6FBC"/>
            </a:solidFill>
            <a:miter lim="800000"/>
            <a:headEnd/>
            <a:tailEnd/>
          </a:ln>
        </p:spPr>
        <p:txBody>
          <a:bodyPr anchor="ctr"/>
          <a:lstStyle/>
          <a:p>
            <a:pPr algn="ctr">
              <a:defRPr/>
            </a:pPr>
            <a:endParaRPr kumimoji="0" lang="en-US" dirty="0">
              <a:solidFill>
                <a:schemeClr val="lt1"/>
              </a:solidFill>
              <a:latin typeface="+mn-lt"/>
              <a:ea typeface="+mn-ea"/>
            </a:endParaRPr>
          </a:p>
        </p:txBody>
      </p:sp>
      <p:sp>
        <p:nvSpPr>
          <p:cNvPr id="20" name="テキスト ボックス 5"/>
          <p:cNvSpPr txBox="1">
            <a:spLocks noChangeArrowheads="1"/>
          </p:cNvSpPr>
          <p:nvPr/>
        </p:nvSpPr>
        <p:spPr bwMode="auto">
          <a:xfrm>
            <a:off x="4857750" y="4068763"/>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200"/>
              <a:t>Click forward</a:t>
            </a:r>
          </a:p>
        </p:txBody>
      </p:sp>
      <p:pic>
        <p:nvPicPr>
          <p:cNvPr id="21" name="Picture 2" descr="C:\Documents and Settings\5165705\My Documents\My Pictures\WinShot\WS000290.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1504" y="4343401"/>
            <a:ext cx="2690446" cy="198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右矢印 10"/>
          <p:cNvSpPr>
            <a:spLocks noChangeArrowheads="1"/>
          </p:cNvSpPr>
          <p:nvPr/>
        </p:nvSpPr>
        <p:spPr bwMode="auto">
          <a:xfrm rot="5400000">
            <a:off x="7564438" y="5868757"/>
            <a:ext cx="431800" cy="206375"/>
          </a:xfrm>
          <a:prstGeom prst="rightArrow">
            <a:avLst>
              <a:gd name="adj1" fmla="val 31954"/>
              <a:gd name="adj2" fmla="val 104615"/>
            </a:avLst>
          </a:prstGeom>
          <a:solidFill>
            <a:schemeClr val="accent1"/>
          </a:solidFill>
          <a:ln w="25400" algn="ctr">
            <a:solidFill>
              <a:srgbClr val="6F6FBC"/>
            </a:solidFill>
            <a:miter lim="800000"/>
            <a:headEnd/>
            <a:tailEnd/>
          </a:ln>
        </p:spPr>
        <p:txBody>
          <a:bodyPr anchor="ctr"/>
          <a:lstStyle/>
          <a:p>
            <a:pPr algn="ctr">
              <a:defRPr/>
            </a:pPr>
            <a:endParaRPr kumimoji="0" lang="en-US" dirty="0">
              <a:solidFill>
                <a:schemeClr val="lt1"/>
              </a:solidFill>
              <a:latin typeface="+mn-lt"/>
              <a:ea typeface="+mn-ea"/>
            </a:endParaRPr>
          </a:p>
        </p:txBody>
      </p:sp>
      <p:sp>
        <p:nvSpPr>
          <p:cNvPr id="23" name="角丸四角形 11"/>
          <p:cNvSpPr/>
          <p:nvPr/>
        </p:nvSpPr>
        <p:spPr>
          <a:xfrm>
            <a:off x="7539892" y="5412165"/>
            <a:ext cx="1277084"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rPr>
              <a:t>5. Click Forward</a:t>
            </a:r>
          </a:p>
        </p:txBody>
      </p:sp>
      <p:pic>
        <p:nvPicPr>
          <p:cNvPr id="24"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6174" y="1356813"/>
            <a:ext cx="2624825" cy="201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右矢印 10"/>
          <p:cNvSpPr>
            <a:spLocks noChangeArrowheads="1"/>
          </p:cNvSpPr>
          <p:nvPr/>
        </p:nvSpPr>
        <p:spPr bwMode="auto">
          <a:xfrm rot="5400000">
            <a:off x="7583488" y="2846147"/>
            <a:ext cx="431800" cy="206375"/>
          </a:xfrm>
          <a:prstGeom prst="rightArrow">
            <a:avLst>
              <a:gd name="adj1" fmla="val 31954"/>
              <a:gd name="adj2" fmla="val 104615"/>
            </a:avLst>
          </a:prstGeom>
          <a:solidFill>
            <a:schemeClr val="accent1"/>
          </a:solidFill>
          <a:ln w="25400" algn="ctr">
            <a:solidFill>
              <a:srgbClr val="6F6FBC"/>
            </a:solidFill>
            <a:miter lim="800000"/>
            <a:headEnd/>
            <a:tailEnd/>
          </a:ln>
        </p:spPr>
        <p:txBody>
          <a:bodyPr anchor="ctr"/>
          <a:lstStyle/>
          <a:p>
            <a:pPr algn="ctr">
              <a:defRPr/>
            </a:pPr>
            <a:endParaRPr kumimoji="0" lang="en-US" dirty="0">
              <a:solidFill>
                <a:schemeClr val="lt1"/>
              </a:solidFill>
              <a:latin typeface="+mn-lt"/>
              <a:ea typeface="+mn-ea"/>
            </a:endParaRPr>
          </a:p>
        </p:txBody>
      </p:sp>
      <p:sp>
        <p:nvSpPr>
          <p:cNvPr id="26" name="角丸四角形 11"/>
          <p:cNvSpPr/>
          <p:nvPr/>
        </p:nvSpPr>
        <p:spPr>
          <a:xfrm>
            <a:off x="6088185" y="2394430"/>
            <a:ext cx="2903415"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rPr>
              <a:t>3. Click Forward then answer Yes to Dialog</a:t>
            </a:r>
          </a:p>
        </p:txBody>
      </p:sp>
      <p:sp>
        <p:nvSpPr>
          <p:cNvPr id="27" name="Title 33"/>
          <p:cNvSpPr>
            <a:spLocks noGrp="1"/>
          </p:cNvSpPr>
          <p:nvPr/>
        </p:nvSpPr>
        <p:spPr bwMode="auto">
          <a:xfrm>
            <a:off x="4953000" y="844050"/>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GB" altLang="ja-JP" sz="1800" b="1">
                <a:solidFill>
                  <a:srgbClr val="FFFF00"/>
                </a:solidFill>
              </a:rPr>
              <a:t>Skip Create User</a:t>
            </a:r>
          </a:p>
        </p:txBody>
      </p:sp>
      <p:sp>
        <p:nvSpPr>
          <p:cNvPr id="28" name="AutoShape 17"/>
          <p:cNvSpPr>
            <a:spLocks noChangeArrowheads="1"/>
          </p:cNvSpPr>
          <p:nvPr/>
        </p:nvSpPr>
        <p:spPr bwMode="auto">
          <a:xfrm>
            <a:off x="4572000" y="5133727"/>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en-US" altLang="ja-JP" sz="1400"/>
          </a:p>
        </p:txBody>
      </p:sp>
      <p:sp>
        <p:nvSpPr>
          <p:cNvPr id="29" name="正方形/長方形 28"/>
          <p:cNvSpPr/>
          <p:nvPr/>
        </p:nvSpPr>
        <p:spPr>
          <a:xfrm>
            <a:off x="7677150" y="3198269"/>
            <a:ext cx="304800" cy="1389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30" name="正方形/長方形 29"/>
          <p:cNvSpPr/>
          <p:nvPr/>
        </p:nvSpPr>
        <p:spPr>
          <a:xfrm>
            <a:off x="3025408" y="3298357"/>
            <a:ext cx="304800" cy="1389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31" name="正方形/長方形 30"/>
          <p:cNvSpPr/>
          <p:nvPr/>
        </p:nvSpPr>
        <p:spPr>
          <a:xfrm>
            <a:off x="3259750" y="6185889"/>
            <a:ext cx="304800" cy="1389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32" name="正方形/長方形 31"/>
          <p:cNvSpPr/>
          <p:nvPr/>
        </p:nvSpPr>
        <p:spPr>
          <a:xfrm>
            <a:off x="7659079" y="6185890"/>
            <a:ext cx="304800" cy="1389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33" name="正方形/長方形 32"/>
          <p:cNvSpPr/>
          <p:nvPr/>
        </p:nvSpPr>
        <p:spPr>
          <a:xfrm>
            <a:off x="1393079" y="3137881"/>
            <a:ext cx="843097"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AutoShape 17"/>
          <p:cNvSpPr>
            <a:spLocks noChangeArrowheads="1"/>
          </p:cNvSpPr>
          <p:nvPr/>
        </p:nvSpPr>
        <p:spPr bwMode="auto">
          <a:xfrm>
            <a:off x="1124308" y="251848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Specification Detail</a:t>
            </a:r>
            <a:endParaRPr kumimoji="0" lang="ja-JP" altLang="en-US" sz="2600">
              <a:ea typeface="HGP創英角ｺﾞｼｯｸUB" pitchFamily="50" charset="-128"/>
            </a:endParaRPr>
          </a:p>
        </p:txBody>
      </p:sp>
      <p:sp>
        <p:nvSpPr>
          <p:cNvPr id="4" name="AutoShape 27"/>
          <p:cNvSpPr>
            <a:spLocks noChangeArrowheads="1"/>
          </p:cNvSpPr>
          <p:nvPr/>
        </p:nvSpPr>
        <p:spPr bwMode="auto">
          <a:xfrm>
            <a:off x="332145" y="251848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3</a:t>
            </a:r>
            <a:endParaRPr kumimoji="0" lang="ja-JP" altLang="en-US" sz="3600">
              <a:solidFill>
                <a:schemeClr val="bg1"/>
              </a:solidFill>
              <a:ea typeface="HGP創英角ｺﾞｼｯｸUB" pitchFamily="50" charset="-128"/>
            </a:endParaRPr>
          </a:p>
        </p:txBody>
      </p:sp>
      <p:sp>
        <p:nvSpPr>
          <p:cNvPr id="5" name="AutoShape 17"/>
          <p:cNvSpPr>
            <a:spLocks noChangeArrowheads="1"/>
          </p:cNvSpPr>
          <p:nvPr/>
        </p:nvSpPr>
        <p:spPr bwMode="auto">
          <a:xfrm>
            <a:off x="1124308" y="1169110"/>
            <a:ext cx="7775575" cy="587375"/>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Overview of MPCS</a:t>
            </a:r>
            <a:endParaRPr kumimoji="0" lang="ja-JP" altLang="en-US" sz="2600">
              <a:ea typeface="HGP創英角ｺﾞｼｯｸUB" pitchFamily="50" charset="-128"/>
            </a:endParaRPr>
          </a:p>
        </p:txBody>
      </p:sp>
      <p:sp>
        <p:nvSpPr>
          <p:cNvPr id="6" name="AutoShape 27"/>
          <p:cNvSpPr>
            <a:spLocks noChangeArrowheads="1"/>
          </p:cNvSpPr>
          <p:nvPr/>
        </p:nvSpPr>
        <p:spPr bwMode="auto">
          <a:xfrm>
            <a:off x="332145" y="1169110"/>
            <a:ext cx="719138" cy="587375"/>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1</a:t>
            </a:r>
            <a:endParaRPr kumimoji="0" lang="ja-JP" altLang="en-US" sz="3600">
              <a:solidFill>
                <a:schemeClr val="bg1"/>
              </a:solidFill>
              <a:ea typeface="HGP創英角ｺﾞｼｯｸUB" pitchFamily="50" charset="-128"/>
            </a:endParaRPr>
          </a:p>
        </p:txBody>
      </p:sp>
      <p:sp>
        <p:nvSpPr>
          <p:cNvPr id="7" name="AutoShape 17"/>
          <p:cNvSpPr>
            <a:spLocks noChangeArrowheads="1"/>
          </p:cNvSpPr>
          <p:nvPr/>
        </p:nvSpPr>
        <p:spPr bwMode="auto">
          <a:xfrm>
            <a:off x="1124308" y="183268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Key Feature Overview</a:t>
            </a:r>
            <a:endParaRPr kumimoji="0" lang="ja-JP" altLang="en-US" sz="2600">
              <a:ea typeface="HGP創英角ｺﾞｼｯｸUB" pitchFamily="50" charset="-128"/>
            </a:endParaRPr>
          </a:p>
        </p:txBody>
      </p:sp>
      <p:sp>
        <p:nvSpPr>
          <p:cNvPr id="9" name="AutoShape 27"/>
          <p:cNvSpPr>
            <a:spLocks noChangeArrowheads="1"/>
          </p:cNvSpPr>
          <p:nvPr/>
        </p:nvSpPr>
        <p:spPr bwMode="auto">
          <a:xfrm>
            <a:off x="332145" y="183268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2</a:t>
            </a:r>
            <a:endParaRPr kumimoji="0" lang="ja-JP" altLang="en-US" sz="3600">
              <a:solidFill>
                <a:schemeClr val="bg1"/>
              </a:solidFill>
              <a:ea typeface="HGP創英角ｺﾞｼｯｸUB" pitchFamily="50" charset="-128"/>
            </a:endParaRPr>
          </a:p>
        </p:txBody>
      </p:sp>
      <p:sp>
        <p:nvSpPr>
          <p:cNvPr id="10" name="AutoShape 17"/>
          <p:cNvSpPr>
            <a:spLocks noChangeArrowheads="1"/>
          </p:cNvSpPr>
          <p:nvPr/>
        </p:nvSpPr>
        <p:spPr bwMode="auto">
          <a:xfrm>
            <a:off x="1124308" y="320428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Settings</a:t>
            </a:r>
            <a:endParaRPr kumimoji="0" lang="ja-JP" altLang="en-US" sz="2600">
              <a:ea typeface="HGP創英角ｺﾞｼｯｸUB" pitchFamily="50" charset="-128"/>
            </a:endParaRPr>
          </a:p>
        </p:txBody>
      </p:sp>
      <p:sp>
        <p:nvSpPr>
          <p:cNvPr id="11" name="AutoShape 27"/>
          <p:cNvSpPr>
            <a:spLocks noChangeArrowheads="1"/>
          </p:cNvSpPr>
          <p:nvPr/>
        </p:nvSpPr>
        <p:spPr bwMode="auto">
          <a:xfrm>
            <a:off x="332145" y="320428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4</a:t>
            </a:r>
            <a:endParaRPr kumimoji="0" lang="ja-JP" altLang="en-US" sz="3600">
              <a:solidFill>
                <a:schemeClr val="bg1"/>
              </a:solidFill>
              <a:ea typeface="HGP創英角ｺﾞｼｯｸUB" pitchFamily="50" charset="-128"/>
            </a:endParaRPr>
          </a:p>
        </p:txBody>
      </p:sp>
      <p:sp>
        <p:nvSpPr>
          <p:cNvPr id="12" name="AutoShape 17"/>
          <p:cNvSpPr>
            <a:spLocks noChangeArrowheads="1"/>
          </p:cNvSpPr>
          <p:nvPr/>
        </p:nvSpPr>
        <p:spPr bwMode="auto">
          <a:xfrm>
            <a:off x="1124308" y="391072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Operation</a:t>
            </a:r>
            <a:endParaRPr kumimoji="0" lang="ja-JP" altLang="en-US" sz="2600">
              <a:ea typeface="HGP創英角ｺﾞｼｯｸUB" pitchFamily="50" charset="-128"/>
            </a:endParaRPr>
          </a:p>
        </p:txBody>
      </p:sp>
      <p:sp>
        <p:nvSpPr>
          <p:cNvPr id="13" name="AutoShape 27"/>
          <p:cNvSpPr>
            <a:spLocks noChangeArrowheads="1"/>
          </p:cNvSpPr>
          <p:nvPr/>
        </p:nvSpPr>
        <p:spPr bwMode="auto">
          <a:xfrm>
            <a:off x="332145" y="391072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5</a:t>
            </a:r>
            <a:endParaRPr kumimoji="0" lang="ja-JP" altLang="en-US" sz="3600">
              <a:solidFill>
                <a:schemeClr val="bg1"/>
              </a:solidFill>
              <a:ea typeface="HGP創英角ｺﾞｼｯｸUB" pitchFamily="50" charset="-128"/>
            </a:endParaRPr>
          </a:p>
        </p:txBody>
      </p:sp>
      <p:sp>
        <p:nvSpPr>
          <p:cNvPr id="14" name="AutoShape 17"/>
          <p:cNvSpPr>
            <a:spLocks noChangeArrowheads="1"/>
          </p:cNvSpPr>
          <p:nvPr/>
        </p:nvSpPr>
        <p:spPr bwMode="auto">
          <a:xfrm>
            <a:off x="1100495" y="4664785"/>
            <a:ext cx="7775575" cy="588963"/>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Linux Installation</a:t>
            </a:r>
            <a:endParaRPr kumimoji="0" lang="ja-JP" altLang="en-US" sz="2600">
              <a:ea typeface="HGP創英角ｺﾞｼｯｸUB" pitchFamily="50" charset="-128"/>
            </a:endParaRPr>
          </a:p>
        </p:txBody>
      </p:sp>
      <p:sp>
        <p:nvSpPr>
          <p:cNvPr id="15" name="AutoShape 27"/>
          <p:cNvSpPr>
            <a:spLocks noChangeArrowheads="1"/>
          </p:cNvSpPr>
          <p:nvPr/>
        </p:nvSpPr>
        <p:spPr bwMode="auto">
          <a:xfrm>
            <a:off x="332145" y="4652085"/>
            <a:ext cx="719138" cy="588963"/>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6</a:t>
            </a:r>
            <a:endParaRPr kumimoji="0" lang="ja-JP" altLang="en-US" sz="3600">
              <a:solidFill>
                <a:schemeClr val="bg1"/>
              </a:solidFill>
              <a:ea typeface="HGP創英角ｺﾞｼｯｸUB" pitchFamily="50" charset="-128"/>
            </a:endParaRPr>
          </a:p>
        </p:txBody>
      </p:sp>
      <p:sp>
        <p:nvSpPr>
          <p:cNvPr id="16" name="AutoShape 17"/>
          <p:cNvSpPr>
            <a:spLocks noChangeArrowheads="1"/>
          </p:cNvSpPr>
          <p:nvPr/>
        </p:nvSpPr>
        <p:spPr bwMode="auto">
          <a:xfrm>
            <a:off x="1124308" y="5358523"/>
            <a:ext cx="7775575" cy="588962"/>
          </a:xfrm>
          <a:prstGeom prst="roundRect">
            <a:avLst>
              <a:gd name="adj" fmla="val 16667"/>
            </a:avLst>
          </a:prstGeom>
          <a:solidFill>
            <a:srgbClr val="CCFF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2600">
                <a:ea typeface="HGP創英角ｺﾞｼｯｸUB" pitchFamily="50" charset="-128"/>
              </a:rPr>
              <a:t>MPCS Installation</a:t>
            </a:r>
            <a:endParaRPr kumimoji="0" lang="ja-JP" altLang="en-US" sz="2600">
              <a:ea typeface="HGP創英角ｺﾞｼｯｸUB" pitchFamily="50" charset="-128"/>
            </a:endParaRPr>
          </a:p>
        </p:txBody>
      </p:sp>
      <p:sp>
        <p:nvSpPr>
          <p:cNvPr id="17" name="AutoShape 27"/>
          <p:cNvSpPr>
            <a:spLocks noChangeArrowheads="1"/>
          </p:cNvSpPr>
          <p:nvPr/>
        </p:nvSpPr>
        <p:spPr bwMode="auto">
          <a:xfrm>
            <a:off x="332145" y="5358523"/>
            <a:ext cx="719138" cy="588962"/>
          </a:xfrm>
          <a:prstGeom prst="roundRect">
            <a:avLst>
              <a:gd name="adj" fmla="val 16667"/>
            </a:avLst>
          </a:prstGeom>
          <a:solidFill>
            <a:srgbClr val="007E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lgn="ctr" eaLnBrk="1" hangingPunct="1">
              <a:spcBef>
                <a:spcPct val="0"/>
              </a:spcBef>
              <a:buClrTx/>
              <a:buSzTx/>
              <a:buFontTx/>
              <a:buNone/>
            </a:pPr>
            <a:r>
              <a:rPr kumimoji="0" lang="en-US" altLang="ja-JP" sz="3600">
                <a:solidFill>
                  <a:schemeClr val="bg1"/>
                </a:solidFill>
                <a:ea typeface="HGP創英角ｺﾞｼｯｸUB" pitchFamily="50" charset="-128"/>
              </a:rPr>
              <a:t>7</a:t>
            </a:r>
            <a:endParaRPr kumimoji="0" lang="ja-JP" altLang="en-US" sz="3600">
              <a:solidFill>
                <a:schemeClr val="bg1"/>
              </a:solidFill>
              <a:ea typeface="HGP創英角ｺﾞｼｯｸUB" pitchFamily="50" charset="-128"/>
            </a:endParaRPr>
          </a:p>
        </p:txBody>
      </p:sp>
      <p:sp>
        <p:nvSpPr>
          <p:cNvPr id="18" name="正方形/長方形 17"/>
          <p:cNvSpPr/>
          <p:nvPr/>
        </p:nvSpPr>
        <p:spPr>
          <a:xfrm>
            <a:off x="255945" y="1096085"/>
            <a:ext cx="8708301" cy="4262438"/>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pic>
        <p:nvPicPr>
          <p:cNvPr id="4" name="Picture 25" descr="WS0004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4438"/>
            <a:ext cx="281940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5165705\My Documents\My Pictures\WinShot\WS00036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4366963"/>
            <a:ext cx="34798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右矢印 6"/>
          <p:cNvSpPr/>
          <p:nvPr/>
        </p:nvSpPr>
        <p:spPr>
          <a:xfrm>
            <a:off x="7359650" y="5708400"/>
            <a:ext cx="565150" cy="603250"/>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9" name="角丸四角形 8"/>
          <p:cNvSpPr/>
          <p:nvPr/>
        </p:nvSpPr>
        <p:spPr>
          <a:xfrm>
            <a:off x="6252308" y="5841750"/>
            <a:ext cx="980342"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lang="en-US" altLang="ja-JP" sz="1000" b="1" dirty="0" smtClean="0">
                <a:solidFill>
                  <a:schemeClr val="tx1"/>
                </a:solidFill>
                <a:latin typeface="Arial" panose="020B0604020202020204" pitchFamily="34" charset="0"/>
                <a:cs typeface="Arial" panose="020B0604020202020204" pitchFamily="34" charset="0"/>
              </a:rPr>
              <a:t>4. </a:t>
            </a:r>
            <a:r>
              <a:rPr kumimoji="0" lang="en-US" altLang="ja-JP" sz="1000" b="1" dirty="0" smtClean="0">
                <a:solidFill>
                  <a:schemeClr val="tx1"/>
                </a:solidFill>
                <a:latin typeface="Arial" panose="020B0604020202020204" pitchFamily="34" charset="0"/>
                <a:cs typeface="Arial" panose="020B0604020202020204" pitchFamily="34" charset="0"/>
              </a:rPr>
              <a:t>Click </a:t>
            </a:r>
            <a:r>
              <a:rPr kumimoji="0" lang="en-US" altLang="ja-JP" sz="1000" b="1" dirty="0">
                <a:solidFill>
                  <a:schemeClr val="tx1"/>
                </a:solidFill>
                <a:latin typeface="Arial" panose="020B0604020202020204" pitchFamily="34" charset="0"/>
                <a:cs typeface="Arial" panose="020B0604020202020204" pitchFamily="34" charset="0"/>
              </a:rPr>
              <a:t>Close </a:t>
            </a:r>
          </a:p>
        </p:txBody>
      </p:sp>
      <p:sp>
        <p:nvSpPr>
          <p:cNvPr id="10" name="正方形/長方形 9"/>
          <p:cNvSpPr/>
          <p:nvPr/>
        </p:nvSpPr>
        <p:spPr>
          <a:xfrm>
            <a:off x="7977555" y="5917950"/>
            <a:ext cx="533400" cy="179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11" name="右矢印 10"/>
          <p:cNvSpPr/>
          <p:nvPr/>
        </p:nvSpPr>
        <p:spPr>
          <a:xfrm>
            <a:off x="1079500" y="2133600"/>
            <a:ext cx="565150" cy="603250"/>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12" name="角丸四角形 11"/>
          <p:cNvSpPr/>
          <p:nvPr/>
        </p:nvSpPr>
        <p:spPr>
          <a:xfrm>
            <a:off x="425925" y="914778"/>
            <a:ext cx="2667936"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0" lang="en-US" altLang="ja-JP" sz="1000" b="1" dirty="0" smtClean="0">
                <a:solidFill>
                  <a:schemeClr val="tx1"/>
                </a:solidFill>
                <a:latin typeface="Arial" panose="020B0604020202020204" pitchFamily="34" charset="0"/>
                <a:cs typeface="Arial" panose="020B0604020202020204" pitchFamily="34" charset="0"/>
              </a:rPr>
              <a:t>1. Select </a:t>
            </a:r>
            <a:r>
              <a:rPr kumimoji="0" lang="en-US" altLang="ja-JP" sz="1000" b="1" dirty="0">
                <a:solidFill>
                  <a:schemeClr val="tx1"/>
                </a:solidFill>
                <a:latin typeface="Arial" panose="020B0604020202020204" pitchFamily="34" charset="0"/>
                <a:cs typeface="Arial" panose="020B0604020202020204" pitchFamily="34" charset="0"/>
              </a:rPr>
              <a:t>Other  to login to system as root</a:t>
            </a:r>
          </a:p>
        </p:txBody>
      </p:sp>
      <p:sp>
        <p:nvSpPr>
          <p:cNvPr id="13" name="正方形/長方形 12"/>
          <p:cNvSpPr/>
          <p:nvPr/>
        </p:nvSpPr>
        <p:spPr>
          <a:xfrm>
            <a:off x="1644650" y="2324100"/>
            <a:ext cx="735013"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pic>
        <p:nvPicPr>
          <p:cNvPr id="14" name="Picture 2" descr="C:\Documents and Settings\5165705\My Documents\My Pictures\WinShot\WS00036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588" y="3760925"/>
            <a:ext cx="2919412"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右矢印 14"/>
          <p:cNvSpPr/>
          <p:nvPr/>
        </p:nvSpPr>
        <p:spPr>
          <a:xfrm>
            <a:off x="989013" y="5037275"/>
            <a:ext cx="565150" cy="603250"/>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16" name="角丸四角形 15"/>
          <p:cNvSpPr/>
          <p:nvPr/>
        </p:nvSpPr>
        <p:spPr>
          <a:xfrm>
            <a:off x="443504" y="3774615"/>
            <a:ext cx="2445293"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0" lang="en-US" altLang="ja-JP" sz="1000" b="1" dirty="0" smtClean="0">
                <a:solidFill>
                  <a:schemeClr val="tx1"/>
                </a:solidFill>
                <a:latin typeface="Arial" panose="020B0604020202020204" pitchFamily="34" charset="0"/>
                <a:cs typeface="Arial" panose="020B0604020202020204" pitchFamily="34" charset="0"/>
              </a:rPr>
              <a:t>2. Type </a:t>
            </a:r>
            <a:r>
              <a:rPr kumimoji="0" lang="en-US" altLang="ja-JP" sz="1000" b="1" dirty="0">
                <a:solidFill>
                  <a:schemeClr val="tx1"/>
                </a:solidFill>
                <a:latin typeface="Arial" panose="020B0604020202020204" pitchFamily="34" charset="0"/>
                <a:cs typeface="Arial" panose="020B0604020202020204" pitchFamily="34" charset="0"/>
              </a:rPr>
              <a:t>“root” here then click Log In</a:t>
            </a:r>
          </a:p>
        </p:txBody>
      </p:sp>
      <p:sp>
        <p:nvSpPr>
          <p:cNvPr id="17" name="正方形/長方形 16"/>
          <p:cNvSpPr/>
          <p:nvPr/>
        </p:nvSpPr>
        <p:spPr>
          <a:xfrm>
            <a:off x="2312988" y="5250000"/>
            <a:ext cx="735012" cy="179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18" name="正方形/長方形 17"/>
          <p:cNvSpPr/>
          <p:nvPr/>
        </p:nvSpPr>
        <p:spPr>
          <a:xfrm>
            <a:off x="3200400" y="5783400"/>
            <a:ext cx="609600" cy="179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pic>
        <p:nvPicPr>
          <p:cNvPr id="19" name="Picture 2" descr="C:\Documents and Settings\5165705\My Documents\My Pictures\WinShot\WS000362.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6913" y="1136150"/>
            <a:ext cx="26416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右矢印 19"/>
          <p:cNvSpPr/>
          <p:nvPr/>
        </p:nvSpPr>
        <p:spPr>
          <a:xfrm>
            <a:off x="5557838" y="1966913"/>
            <a:ext cx="565150" cy="603250"/>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21" name="角丸四角形 20"/>
          <p:cNvSpPr/>
          <p:nvPr/>
        </p:nvSpPr>
        <p:spPr>
          <a:xfrm>
            <a:off x="5362172" y="1141413"/>
            <a:ext cx="2732087"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0" lang="en-US" altLang="ja-JP" sz="1000" b="1" dirty="0" smtClean="0">
                <a:solidFill>
                  <a:schemeClr val="tx1"/>
                </a:solidFill>
                <a:latin typeface="Arial" panose="020B0604020202020204" pitchFamily="34" charset="0"/>
                <a:cs typeface="Arial" panose="020B0604020202020204" pitchFamily="34" charset="0"/>
              </a:rPr>
              <a:t>3. Type </a:t>
            </a:r>
            <a:r>
              <a:rPr kumimoji="0" lang="en-US" altLang="ja-JP" sz="1000" b="1" dirty="0">
                <a:solidFill>
                  <a:schemeClr val="tx1"/>
                </a:solidFill>
                <a:latin typeface="Arial" panose="020B0604020202020204" pitchFamily="34" charset="0"/>
                <a:cs typeface="Arial" panose="020B0604020202020204" pitchFamily="34" charset="0"/>
              </a:rPr>
              <a:t>your password then Click Log In</a:t>
            </a:r>
          </a:p>
        </p:txBody>
      </p:sp>
      <p:sp>
        <p:nvSpPr>
          <p:cNvPr id="22" name="正方形/長方形 21"/>
          <p:cNvSpPr/>
          <p:nvPr/>
        </p:nvSpPr>
        <p:spPr>
          <a:xfrm>
            <a:off x="6122987" y="2183059"/>
            <a:ext cx="1971271"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23" name="正方形/長方形 22"/>
          <p:cNvSpPr/>
          <p:nvPr/>
        </p:nvSpPr>
        <p:spPr>
          <a:xfrm>
            <a:off x="7543800" y="2899740"/>
            <a:ext cx="609600" cy="179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24" name="右矢印 23"/>
          <p:cNvSpPr>
            <a:spLocks noChangeArrowheads="1"/>
          </p:cNvSpPr>
          <p:nvPr/>
        </p:nvSpPr>
        <p:spPr bwMode="auto">
          <a:xfrm rot="5400000">
            <a:off x="2339975" y="3100153"/>
            <a:ext cx="565150" cy="603250"/>
          </a:xfrm>
          <a:prstGeom prst="rightArrow">
            <a:avLst>
              <a:gd name="adj1" fmla="val 31954"/>
              <a:gd name="adj2" fmla="val 50000"/>
            </a:avLst>
          </a:prstGeom>
          <a:solidFill>
            <a:srgbClr val="CCFFCC"/>
          </a:solidFill>
          <a:ln w="25400" algn="ctr">
            <a:solidFill>
              <a:srgbClr val="6F6FBC"/>
            </a:solidFill>
            <a:miter lim="800000"/>
            <a:headEnd/>
            <a:tailEnd/>
          </a:ln>
        </p:spPr>
        <p:txBody>
          <a:bodyPr rot="10800000" vert="eaVert" anchor="ctr"/>
          <a:lstStyle/>
          <a:p>
            <a:pPr algn="ctr">
              <a:defRPr/>
            </a:pPr>
            <a:endParaRPr kumimoji="0" lang="en-US" sz="1000" b="1" dirty="0">
              <a:latin typeface="Arial" panose="020B0604020202020204" pitchFamily="34" charset="0"/>
              <a:cs typeface="Arial" panose="020B0604020202020204" pitchFamily="34" charset="0"/>
            </a:endParaRPr>
          </a:p>
        </p:txBody>
      </p:sp>
      <p:sp>
        <p:nvSpPr>
          <p:cNvPr id="25" name="右矢印 24"/>
          <p:cNvSpPr>
            <a:spLocks noChangeArrowheads="1"/>
          </p:cNvSpPr>
          <p:nvPr/>
        </p:nvSpPr>
        <p:spPr bwMode="auto">
          <a:xfrm rot="19550418">
            <a:off x="4518025" y="3252788"/>
            <a:ext cx="565150" cy="603250"/>
          </a:xfrm>
          <a:prstGeom prst="rightArrow">
            <a:avLst>
              <a:gd name="adj1" fmla="val 31954"/>
              <a:gd name="adj2" fmla="val 50000"/>
            </a:avLst>
          </a:prstGeom>
          <a:solidFill>
            <a:srgbClr val="CCFFCC"/>
          </a:solidFill>
          <a:ln w="25400" algn="ctr">
            <a:solidFill>
              <a:srgbClr val="6F6FBC"/>
            </a:solidFill>
            <a:miter lim="800000"/>
            <a:headEnd/>
            <a:tailEnd/>
          </a:ln>
        </p:spPr>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sp>
        <p:nvSpPr>
          <p:cNvPr id="26" name="右矢印 25"/>
          <p:cNvSpPr>
            <a:spLocks noChangeArrowheads="1"/>
          </p:cNvSpPr>
          <p:nvPr/>
        </p:nvSpPr>
        <p:spPr bwMode="auto">
          <a:xfrm rot="5400000">
            <a:off x="6792545" y="3581390"/>
            <a:ext cx="565150" cy="603250"/>
          </a:xfrm>
          <a:prstGeom prst="rightArrow">
            <a:avLst>
              <a:gd name="adj1" fmla="val 31954"/>
              <a:gd name="adj2" fmla="val 50000"/>
            </a:avLst>
          </a:prstGeom>
          <a:solidFill>
            <a:srgbClr val="CCFFCC"/>
          </a:solidFill>
          <a:ln w="25400" algn="ctr">
            <a:solidFill>
              <a:srgbClr val="6F6FBC"/>
            </a:solidFill>
            <a:miter lim="800000"/>
            <a:headEnd/>
            <a:tailEnd/>
          </a:ln>
        </p:spPr>
        <p:txBody>
          <a:bodyPr rot="10800000" vert="eaVert" anchor="ctr"/>
          <a:lstStyle/>
          <a:p>
            <a:pPr algn="ctr">
              <a:defRPr/>
            </a:pPr>
            <a:endParaRPr kumimoji="0"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5"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sp>
        <p:nvSpPr>
          <p:cNvPr id="5" name="テキスト ボックス 5"/>
          <p:cNvSpPr txBox="1">
            <a:spLocks noChangeArrowheads="1"/>
          </p:cNvSpPr>
          <p:nvPr/>
        </p:nvSpPr>
        <p:spPr bwMode="auto">
          <a:xfrm>
            <a:off x="304800" y="853815"/>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0" indent="0" eaLnBrk="1" hangingPunct="1">
              <a:spcBef>
                <a:spcPct val="0"/>
              </a:spcBef>
              <a:buClrTx/>
              <a:buSzTx/>
              <a:buNone/>
            </a:pPr>
            <a:r>
              <a:rPr kumimoji="0" lang="en-US" altLang="ja-JP" sz="1400" b="1" dirty="0" smtClean="0"/>
              <a:t>1. Insert </a:t>
            </a:r>
            <a:r>
              <a:rPr kumimoji="0" lang="en-US" altLang="ja-JP" sz="1400" b="1" dirty="0" err="1"/>
              <a:t>CentOS</a:t>
            </a:r>
            <a:r>
              <a:rPr kumimoji="0" lang="en-US" altLang="ja-JP" sz="1400" b="1" dirty="0"/>
              <a:t> Ver.6.2 Installation Disk 1. You will see following pop up.</a:t>
            </a:r>
          </a:p>
          <a:p>
            <a:pPr eaLnBrk="1" hangingPunct="1">
              <a:spcBef>
                <a:spcPct val="0"/>
              </a:spcBef>
              <a:buClrTx/>
              <a:buSzTx/>
              <a:buFontTx/>
              <a:buNone/>
            </a:pPr>
            <a:r>
              <a:rPr kumimoji="0" lang="en-US" altLang="ja-JP" sz="1400" b="1" dirty="0"/>
              <a:t>    </a:t>
            </a:r>
            <a:r>
              <a:rPr kumimoji="0" lang="en-US" altLang="ja-JP" sz="1400" b="1" dirty="0" smtClean="0"/>
              <a:t>If </a:t>
            </a:r>
            <a:r>
              <a:rPr kumimoji="0" lang="en-US" altLang="ja-JP" sz="1400" b="1" dirty="0"/>
              <a:t>you do not see pop up, re-insert Disk or go to Appendix around end of this document.</a:t>
            </a:r>
          </a:p>
        </p:txBody>
      </p:sp>
      <p:pic>
        <p:nvPicPr>
          <p:cNvPr id="6" name="Picture 2" descr="C:\Documents and Settings\5165705\My Documents\My Pictures\WinShot\WS000366.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874" y="1485269"/>
            <a:ext cx="3390180" cy="209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5"/>
          <p:cNvSpPr txBox="1">
            <a:spLocks noChangeArrowheads="1"/>
          </p:cNvSpPr>
          <p:nvPr/>
        </p:nvSpPr>
        <p:spPr bwMode="auto">
          <a:xfrm>
            <a:off x="317500" y="3751380"/>
            <a:ext cx="715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Arial" charset="0"/>
              <a:buNone/>
            </a:pPr>
            <a:r>
              <a:rPr kumimoji="0" lang="en-US" altLang="ja-JP" sz="1400" b="1"/>
              <a:t>2. Insert MPCS Installation media then you may see following file manager window</a:t>
            </a: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6874" y="4138358"/>
            <a:ext cx="3395418" cy="223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pic>
        <p:nvPicPr>
          <p:cNvPr id="4"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70" y="1256075"/>
            <a:ext cx="7883525"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pic>
        <p:nvPicPr>
          <p:cNvPr id="5"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184025"/>
            <a:ext cx="34290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円/楕円 5"/>
          <p:cNvSpPr>
            <a:spLocks noChangeArrowheads="1"/>
          </p:cNvSpPr>
          <p:nvPr/>
        </p:nvSpPr>
        <p:spPr bwMode="auto">
          <a:xfrm flipH="1" flipV="1">
            <a:off x="1553295" y="1641225"/>
            <a:ext cx="838200" cy="4572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nchor="ctr"/>
          <a:lstStyle/>
          <a:p>
            <a:pPr algn="ctr">
              <a:defRPr/>
            </a:pPr>
            <a:endParaRPr kumimoji="0" lang="en-US">
              <a:solidFill>
                <a:schemeClr val="lt1"/>
              </a:solidFill>
              <a:latin typeface="+mn-lt"/>
              <a:ea typeface="+mn-ea"/>
            </a:endParaRPr>
          </a:p>
        </p:txBody>
      </p:sp>
      <p:sp>
        <p:nvSpPr>
          <p:cNvPr id="7" name="円/楕円 6"/>
          <p:cNvSpPr>
            <a:spLocks noChangeArrowheads="1"/>
          </p:cNvSpPr>
          <p:nvPr/>
        </p:nvSpPr>
        <p:spPr bwMode="auto">
          <a:xfrm flipH="1" flipV="1">
            <a:off x="5257800" y="1565025"/>
            <a:ext cx="914400" cy="59055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9" name="右矢印 8"/>
          <p:cNvSpPr/>
          <p:nvPr/>
        </p:nvSpPr>
        <p:spPr>
          <a:xfrm>
            <a:off x="2438400" y="1412625"/>
            <a:ext cx="565150" cy="603250"/>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12" name="円/楕円 11"/>
          <p:cNvSpPr>
            <a:spLocks noChangeArrowheads="1"/>
          </p:cNvSpPr>
          <p:nvPr/>
        </p:nvSpPr>
        <p:spPr bwMode="auto">
          <a:xfrm flipH="1" flipV="1">
            <a:off x="875310" y="4878873"/>
            <a:ext cx="1295400" cy="4572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13" name="右矢印 12"/>
          <p:cNvSpPr/>
          <p:nvPr/>
        </p:nvSpPr>
        <p:spPr>
          <a:xfrm>
            <a:off x="3276600" y="4402138"/>
            <a:ext cx="565150" cy="603250"/>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15" name="円/楕円 14"/>
          <p:cNvSpPr>
            <a:spLocks noChangeArrowheads="1"/>
          </p:cNvSpPr>
          <p:nvPr/>
        </p:nvSpPr>
        <p:spPr bwMode="auto">
          <a:xfrm flipH="1" flipV="1">
            <a:off x="5454028" y="4489323"/>
            <a:ext cx="1524000" cy="7620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16" name="角丸四角形 15"/>
          <p:cNvSpPr/>
          <p:nvPr/>
        </p:nvSpPr>
        <p:spPr>
          <a:xfrm>
            <a:off x="4033275" y="5998423"/>
            <a:ext cx="235971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5. Double Click ethflwctrl_setup.sh</a:t>
            </a:r>
          </a:p>
        </p:txBody>
      </p:sp>
      <p:cxnSp>
        <p:nvCxnSpPr>
          <p:cNvPr id="17" name="直線矢印コネクタ 2"/>
          <p:cNvCxnSpPr>
            <a:cxnSpLocks noChangeShapeType="1"/>
            <a:endCxn id="7" idx="4"/>
          </p:cNvCxnSpPr>
          <p:nvPr/>
        </p:nvCxnSpPr>
        <p:spPr bwMode="auto">
          <a:xfrm flipH="1">
            <a:off x="5715000" y="1107825"/>
            <a:ext cx="376115" cy="45720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18" name="直線矢印コネクタ 22"/>
          <p:cNvCxnSpPr>
            <a:cxnSpLocks noChangeShapeType="1"/>
            <a:endCxn id="6" idx="0"/>
          </p:cNvCxnSpPr>
          <p:nvPr/>
        </p:nvCxnSpPr>
        <p:spPr bwMode="auto">
          <a:xfrm flipH="1" flipV="1">
            <a:off x="1972395" y="2117475"/>
            <a:ext cx="255588" cy="557213"/>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19" name="直線矢印コネクタ 25"/>
          <p:cNvCxnSpPr>
            <a:cxnSpLocks noChangeShapeType="1"/>
            <a:stCxn id="33" idx="0"/>
            <a:endCxn id="12" idx="0"/>
          </p:cNvCxnSpPr>
          <p:nvPr/>
        </p:nvCxnSpPr>
        <p:spPr bwMode="auto">
          <a:xfrm flipH="1" flipV="1">
            <a:off x="1523010" y="5336073"/>
            <a:ext cx="265253" cy="654535"/>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20" name="直線矢印コネクタ 27"/>
          <p:cNvCxnSpPr>
            <a:cxnSpLocks noChangeShapeType="1"/>
          </p:cNvCxnSpPr>
          <p:nvPr/>
        </p:nvCxnSpPr>
        <p:spPr bwMode="auto">
          <a:xfrm flipV="1">
            <a:off x="5334000" y="5173174"/>
            <a:ext cx="569057" cy="817434"/>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21" name="テキスト ボックス 5"/>
          <p:cNvSpPr txBox="1">
            <a:spLocks noChangeArrowheads="1"/>
          </p:cNvSpPr>
          <p:nvPr/>
        </p:nvSpPr>
        <p:spPr bwMode="auto">
          <a:xfrm>
            <a:off x="457200" y="849915"/>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400" b="1" dirty="0"/>
              <a:t>1. Configure Installation Environment</a:t>
            </a:r>
          </a:p>
        </p:txBody>
      </p:sp>
      <p:sp>
        <p:nvSpPr>
          <p:cNvPr id="22" name="テキスト ボックス 5"/>
          <p:cNvSpPr txBox="1">
            <a:spLocks noChangeArrowheads="1"/>
          </p:cNvSpPr>
          <p:nvPr/>
        </p:nvSpPr>
        <p:spPr bwMode="auto">
          <a:xfrm>
            <a:off x="456225" y="3726103"/>
            <a:ext cx="4305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Arial" charset="0"/>
              <a:buNone/>
            </a:pPr>
            <a:r>
              <a:rPr kumimoji="0" lang="en-US" altLang="ja-JP" sz="1400" b="1" dirty="0"/>
              <a:t>2. Configure Installation Environment</a:t>
            </a:r>
          </a:p>
        </p:txBody>
      </p:sp>
      <p:sp>
        <p:nvSpPr>
          <p:cNvPr id="23" name="Line 27"/>
          <p:cNvSpPr>
            <a:spLocks noChangeShapeType="1"/>
          </p:cNvSpPr>
          <p:nvPr/>
        </p:nvSpPr>
        <p:spPr bwMode="auto">
          <a:xfrm>
            <a:off x="304800" y="3622425"/>
            <a:ext cx="8534400" cy="0"/>
          </a:xfrm>
          <a:prstGeom prst="line">
            <a:avLst/>
          </a:prstGeom>
          <a:noFill/>
          <a:ln w="6350">
            <a:solidFill>
              <a:schemeClr val="tx1"/>
            </a:solidFill>
            <a:round/>
            <a:headEnd/>
            <a:tailEnd/>
          </a:ln>
          <a:effectLst>
            <a:prstShdw prst="shdw17" dist="17961" dir="2700000">
              <a:schemeClr val="tx1">
                <a:gamma/>
                <a:shade val="60000"/>
                <a:invGamma/>
              </a:schemeClr>
            </a:prstShdw>
          </a:effectLst>
          <a:extLst/>
        </p:spPr>
        <p:txBody>
          <a:bodyPr/>
          <a:lstStyle/>
          <a:p>
            <a:pPr>
              <a:defRPr/>
            </a:pPr>
            <a:endParaRPr lang="en-US">
              <a:ea typeface="ＭＳ Ｐゴシック" pitchFamily="50" charset="-128"/>
            </a:endParaRPr>
          </a:p>
        </p:txBody>
      </p:sp>
      <p:sp>
        <p:nvSpPr>
          <p:cNvPr id="24" name="屈折矢印 15"/>
          <p:cNvSpPr>
            <a:spLocks/>
          </p:cNvSpPr>
          <p:nvPr/>
        </p:nvSpPr>
        <p:spPr bwMode="auto">
          <a:xfrm rot="-5400000" flipH="1" flipV="1">
            <a:off x="3201194" y="2631031"/>
            <a:ext cx="752475" cy="601663"/>
          </a:xfrm>
          <a:custGeom>
            <a:avLst/>
            <a:gdLst>
              <a:gd name="T0" fmla="*/ 376238 w 752475"/>
              <a:gd name="T1" fmla="*/ 0 h 846138"/>
              <a:gd name="T2" fmla="*/ 0 w 752475"/>
              <a:gd name="T3" fmla="*/ 1 h 846138"/>
              <a:gd name="T4" fmla="*/ 0 w 752475"/>
              <a:gd name="T5" fmla="*/ 1 h 846138"/>
              <a:gd name="T6" fmla="*/ 244786 w 752475"/>
              <a:gd name="T7" fmla="*/ 1 h 846138"/>
              <a:gd name="T8" fmla="*/ 489572 w 752475"/>
              <a:gd name="T9" fmla="*/ 1 h 846138"/>
              <a:gd name="T10" fmla="*/ 752475 w 752475"/>
              <a:gd name="T11" fmla="*/ 1 h 846138"/>
              <a:gd name="T12" fmla="*/ 17694720 60000 65536"/>
              <a:gd name="T13" fmla="*/ 11796480 60000 65536"/>
              <a:gd name="T14" fmla="*/ 11796480 60000 65536"/>
              <a:gd name="T15" fmla="*/ 5898240 60000 65536"/>
              <a:gd name="T16" fmla="*/ 0 60000 65536"/>
              <a:gd name="T17" fmla="*/ 0 60000 65536"/>
              <a:gd name="T18" fmla="*/ 0 w 752475"/>
              <a:gd name="T19" fmla="*/ 619470 h 846138"/>
              <a:gd name="T20" fmla="*/ 489572 w 752475"/>
              <a:gd name="T21" fmla="*/ 846138 h 846138"/>
            </a:gdLst>
            <a:ahLst/>
            <a:cxnLst>
              <a:cxn ang="T12">
                <a:pos x="T0" y="T1"/>
              </a:cxn>
              <a:cxn ang="T13">
                <a:pos x="T2" y="T3"/>
              </a:cxn>
              <a:cxn ang="T14">
                <a:pos x="T4" y="T5"/>
              </a:cxn>
              <a:cxn ang="T15">
                <a:pos x="T6" y="T7"/>
              </a:cxn>
              <a:cxn ang="T16">
                <a:pos x="T8" y="T9"/>
              </a:cxn>
              <a:cxn ang="T17">
                <a:pos x="T10" y="T11"/>
              </a:cxn>
            </a:cxnLst>
            <a:rect l="T18" t="T19" r="T20" b="T21"/>
            <a:pathLst>
              <a:path w="752475" h="846138">
                <a:moveTo>
                  <a:pt x="0" y="619470"/>
                </a:moveTo>
                <a:lnTo>
                  <a:pt x="262903" y="619470"/>
                </a:lnTo>
                <a:lnTo>
                  <a:pt x="262903" y="315799"/>
                </a:lnTo>
                <a:lnTo>
                  <a:pt x="0" y="315799"/>
                </a:lnTo>
                <a:lnTo>
                  <a:pt x="376238" y="0"/>
                </a:lnTo>
                <a:lnTo>
                  <a:pt x="752475" y="315799"/>
                </a:lnTo>
                <a:lnTo>
                  <a:pt x="489572" y="315799"/>
                </a:lnTo>
                <a:lnTo>
                  <a:pt x="489572" y="846138"/>
                </a:lnTo>
                <a:lnTo>
                  <a:pt x="0" y="846138"/>
                </a:lnTo>
                <a:lnTo>
                  <a:pt x="0" y="619470"/>
                </a:lnTo>
                <a:close/>
              </a:path>
            </a:pathLst>
          </a:custGeom>
          <a:solidFill>
            <a:schemeClr val="accent1"/>
          </a:solidFill>
          <a:ln w="25400" cap="flat" cmpd="sng" algn="ctr">
            <a:solidFill>
              <a:srgbClr val="6F6FBC"/>
            </a:solidFill>
            <a:prstDash val="solid"/>
            <a:round/>
            <a:headEnd/>
            <a:tailEnd/>
          </a:ln>
        </p:spPr>
        <p:txBody>
          <a:bodyPr anchor="ctr"/>
          <a:lstStyle/>
          <a:p>
            <a:endParaRPr lang="ja-JP" altLang="en-US"/>
          </a:p>
        </p:txBody>
      </p:sp>
      <p:pic>
        <p:nvPicPr>
          <p:cNvPr id="25" name="Picture 30" descr="WS0004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327025"/>
            <a:ext cx="298132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円/楕円 8"/>
          <p:cNvSpPr>
            <a:spLocks noChangeArrowheads="1"/>
          </p:cNvSpPr>
          <p:nvPr/>
        </p:nvSpPr>
        <p:spPr bwMode="auto">
          <a:xfrm flipH="1" flipV="1">
            <a:off x="3962400" y="3089025"/>
            <a:ext cx="914400" cy="3048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27" name="角丸四角形 11"/>
          <p:cNvSpPr/>
          <p:nvPr/>
        </p:nvSpPr>
        <p:spPr>
          <a:xfrm>
            <a:off x="5334000" y="2477476"/>
            <a:ext cx="3505200" cy="900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dirty="0" smtClean="0">
                <a:solidFill>
                  <a:schemeClr val="tx1"/>
                </a:solidFill>
              </a:rPr>
              <a:t>3. Click </a:t>
            </a:r>
            <a:r>
              <a:rPr kumimoji="0" lang="en-US" altLang="ja-JP" sz="1000" b="1" dirty="0">
                <a:solidFill>
                  <a:schemeClr val="tx1"/>
                </a:solidFill>
              </a:rPr>
              <a:t>Run in Terminal. You will see new window pop up. Wait until the window closed. It will take around minutes. If pop up window close within few seconds, you may failed to mound DVD. See Appendix for how to Mount DVD.</a:t>
            </a:r>
          </a:p>
        </p:txBody>
      </p:sp>
      <p:cxnSp>
        <p:nvCxnSpPr>
          <p:cNvPr id="28" name="直線矢印コネクタ 2"/>
          <p:cNvCxnSpPr>
            <a:cxnSpLocks noChangeShapeType="1"/>
          </p:cNvCxnSpPr>
          <p:nvPr/>
        </p:nvCxnSpPr>
        <p:spPr bwMode="auto">
          <a:xfrm flipV="1">
            <a:off x="4741863" y="3012825"/>
            <a:ext cx="579437" cy="10160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31" name="角丸四角形 30"/>
          <p:cNvSpPr/>
          <p:nvPr/>
        </p:nvSpPr>
        <p:spPr>
          <a:xfrm>
            <a:off x="1039446" y="2708025"/>
            <a:ext cx="1853716"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rPr>
              <a:t>1. Double Click yumsetup</a:t>
            </a:r>
          </a:p>
        </p:txBody>
      </p:sp>
      <p:sp>
        <p:nvSpPr>
          <p:cNvPr id="32" name="角丸四角形 31"/>
          <p:cNvSpPr/>
          <p:nvPr/>
        </p:nvSpPr>
        <p:spPr>
          <a:xfrm>
            <a:off x="5751606" y="824505"/>
            <a:ext cx="2276231"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lang="en-US" altLang="ja-JP" sz="1000" b="1" dirty="0" smtClean="0">
                <a:solidFill>
                  <a:schemeClr val="tx1"/>
                </a:solidFill>
              </a:rPr>
              <a:t>2. </a:t>
            </a:r>
            <a:r>
              <a:rPr kumimoji="0" lang="en-US" altLang="ja-JP" sz="1000" b="1" dirty="0" smtClean="0">
                <a:solidFill>
                  <a:schemeClr val="tx1"/>
                </a:solidFill>
              </a:rPr>
              <a:t>Double </a:t>
            </a:r>
            <a:r>
              <a:rPr kumimoji="0" lang="en-US" altLang="ja-JP" sz="1000" b="1" dirty="0">
                <a:solidFill>
                  <a:schemeClr val="tx1"/>
                </a:solidFill>
              </a:rPr>
              <a:t>Click yumsetup.sh</a:t>
            </a:r>
          </a:p>
        </p:txBody>
      </p:sp>
      <p:sp>
        <p:nvSpPr>
          <p:cNvPr id="33" name="角丸四角形 32"/>
          <p:cNvSpPr/>
          <p:nvPr/>
        </p:nvSpPr>
        <p:spPr>
          <a:xfrm>
            <a:off x="683363" y="5990608"/>
            <a:ext cx="220980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4. Double Click </a:t>
            </a:r>
            <a:r>
              <a:rPr kumimoji="0" lang="en-US" altLang="ja-JP" sz="1000" b="1" dirty="0" err="1">
                <a:solidFill>
                  <a:schemeClr val="tx1"/>
                </a:solidFill>
              </a:rPr>
              <a:t>ethflwctrl_setup</a:t>
            </a:r>
            <a:endParaRPr kumimoji="0" lang="en-US" altLang="ja-JP" sz="1000" b="1" dirty="0">
              <a:solidFill>
                <a:schemeClr val="tx1"/>
              </a:solidFill>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pic>
        <p:nvPicPr>
          <p:cNvPr id="4" name="Picture 14" descr="C:\Users\5165705\Pictures\WinShot\WS0001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0" y="1441680"/>
            <a:ext cx="3124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 y="1422630"/>
            <a:ext cx="23939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円/楕円 5"/>
          <p:cNvSpPr>
            <a:spLocks noChangeArrowheads="1"/>
          </p:cNvSpPr>
          <p:nvPr/>
        </p:nvSpPr>
        <p:spPr bwMode="auto">
          <a:xfrm flipH="1" flipV="1">
            <a:off x="609600" y="2067155"/>
            <a:ext cx="1295400" cy="4572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7" name="右矢印 6"/>
          <p:cNvSpPr/>
          <p:nvPr/>
        </p:nvSpPr>
        <p:spPr>
          <a:xfrm>
            <a:off x="3276600" y="1660755"/>
            <a:ext cx="565150" cy="603250"/>
          </a:xfrm>
          <a:prstGeom prst="rightArrow">
            <a:avLst>
              <a:gd name="adj1" fmla="val 31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9" name="角丸四角形 8"/>
          <p:cNvSpPr/>
          <p:nvPr/>
        </p:nvSpPr>
        <p:spPr>
          <a:xfrm>
            <a:off x="1111710" y="3108555"/>
            <a:ext cx="1954213"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4. Double Click RPM</a:t>
            </a:r>
          </a:p>
        </p:txBody>
      </p:sp>
      <p:sp>
        <p:nvSpPr>
          <p:cNvPr id="10" name="円/楕円 9"/>
          <p:cNvSpPr>
            <a:spLocks noChangeArrowheads="1"/>
          </p:cNvSpPr>
          <p:nvPr/>
        </p:nvSpPr>
        <p:spPr bwMode="auto">
          <a:xfrm flipH="1" flipV="1">
            <a:off x="4038600" y="1698855"/>
            <a:ext cx="1524000" cy="7620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11" name="角丸四角形 10"/>
          <p:cNvSpPr/>
          <p:nvPr/>
        </p:nvSpPr>
        <p:spPr>
          <a:xfrm>
            <a:off x="5001846" y="3108555"/>
            <a:ext cx="3227754"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5. Double </a:t>
            </a:r>
            <a:r>
              <a:rPr kumimoji="0" lang="en-US" altLang="ja-JP" sz="1000" b="1">
                <a:solidFill>
                  <a:schemeClr val="tx1"/>
                </a:solidFill>
              </a:rPr>
              <a:t>Click hdvc-mpcs-0.1-0.0.x86_64.rpm </a:t>
            </a:r>
            <a:endParaRPr kumimoji="0" lang="en-US" altLang="ja-JP" sz="1000" b="1" dirty="0">
              <a:solidFill>
                <a:schemeClr val="tx1"/>
              </a:solidFill>
            </a:endParaRPr>
          </a:p>
        </p:txBody>
      </p:sp>
      <p:cxnSp>
        <p:nvCxnSpPr>
          <p:cNvPr id="12" name="直線矢印コネクタ 25"/>
          <p:cNvCxnSpPr>
            <a:cxnSpLocks noChangeShapeType="1"/>
            <a:endCxn id="6" idx="0"/>
          </p:cNvCxnSpPr>
          <p:nvPr/>
        </p:nvCxnSpPr>
        <p:spPr bwMode="auto">
          <a:xfrm flipH="1" flipV="1">
            <a:off x="1257300" y="2524355"/>
            <a:ext cx="204177" cy="58420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13" name="直線矢印コネクタ 27"/>
          <p:cNvCxnSpPr>
            <a:cxnSpLocks noChangeShapeType="1"/>
            <a:endCxn id="10" idx="1"/>
          </p:cNvCxnSpPr>
          <p:nvPr/>
        </p:nvCxnSpPr>
        <p:spPr bwMode="auto">
          <a:xfrm flipH="1" flipV="1">
            <a:off x="5339415" y="2349263"/>
            <a:ext cx="477185" cy="759292"/>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14" name="テキスト ボックス 5"/>
          <p:cNvSpPr txBox="1">
            <a:spLocks noChangeArrowheads="1"/>
          </p:cNvSpPr>
          <p:nvPr/>
        </p:nvSpPr>
        <p:spPr bwMode="auto">
          <a:xfrm>
            <a:off x="495300" y="898755"/>
            <a:ext cx="4305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 typeface="Arial" charset="0"/>
              <a:buNone/>
            </a:pPr>
            <a:r>
              <a:rPr kumimoji="0" lang="en-US" altLang="ja-JP" sz="1400" b="1"/>
              <a:t>3. Start Install additional Packages</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pic>
        <p:nvPicPr>
          <p:cNvPr id="4" name="Picture 20" descr="WS000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740" y="861630"/>
            <a:ext cx="36353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WS0003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8738"/>
            <a:ext cx="36576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WS0003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836235"/>
            <a:ext cx="364966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右矢印 8"/>
          <p:cNvSpPr>
            <a:spLocks noChangeArrowheads="1"/>
          </p:cNvSpPr>
          <p:nvPr/>
        </p:nvSpPr>
        <p:spPr bwMode="auto">
          <a:xfrm rot="5400000">
            <a:off x="2111375" y="2107461"/>
            <a:ext cx="382587" cy="576262"/>
          </a:xfrm>
          <a:prstGeom prst="rightArrow">
            <a:avLst>
              <a:gd name="adj1" fmla="val 31954"/>
              <a:gd name="adj2" fmla="val 50000"/>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sz="1000" b="1" dirty="0">
              <a:latin typeface="Arial" panose="020B0604020202020204" pitchFamily="34" charset="0"/>
              <a:cs typeface="Arial" panose="020B0604020202020204" pitchFamily="34" charset="0"/>
            </a:endParaRPr>
          </a:p>
        </p:txBody>
      </p:sp>
      <p:sp>
        <p:nvSpPr>
          <p:cNvPr id="10" name="正方形/長方形 9"/>
          <p:cNvSpPr/>
          <p:nvPr/>
        </p:nvSpPr>
        <p:spPr>
          <a:xfrm>
            <a:off x="3019425" y="1828800"/>
            <a:ext cx="990600" cy="223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11" name="正方形/長方形 10"/>
          <p:cNvSpPr/>
          <p:nvPr/>
        </p:nvSpPr>
        <p:spPr>
          <a:xfrm>
            <a:off x="3321050" y="3476625"/>
            <a:ext cx="693738" cy="219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12" name="正方形/長方形 11"/>
          <p:cNvSpPr/>
          <p:nvPr/>
        </p:nvSpPr>
        <p:spPr>
          <a:xfrm>
            <a:off x="8014665" y="4466843"/>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13" name="角丸四角形 12"/>
          <p:cNvSpPr/>
          <p:nvPr/>
        </p:nvSpPr>
        <p:spPr>
          <a:xfrm>
            <a:off x="381001" y="4038615"/>
            <a:ext cx="3830638" cy="900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en-US" altLang="ja-JP" sz="1000" b="1">
                <a:solidFill>
                  <a:schemeClr val="tx1"/>
                </a:solidFill>
                <a:latin typeface="Arial" panose="020B0604020202020204" pitchFamily="34" charset="0"/>
                <a:cs typeface="Arial" panose="020B0604020202020204" pitchFamily="34" charset="0"/>
              </a:rPr>
              <a:t>After you finish installation you will see two icons named as following on desktop.</a:t>
            </a:r>
          </a:p>
          <a:p>
            <a:pPr>
              <a:defRPr/>
            </a:pPr>
            <a:endParaRPr kumimoji="0" lang="en-US" altLang="ja-JP" sz="1000" b="1">
              <a:solidFill>
                <a:schemeClr val="tx1"/>
              </a:solidFill>
              <a:latin typeface="Arial" panose="020B0604020202020204" pitchFamily="34" charset="0"/>
              <a:cs typeface="Arial" panose="020B0604020202020204" pitchFamily="34" charset="0"/>
            </a:endParaRPr>
          </a:p>
          <a:p>
            <a:pPr marL="742950" lvl="1" indent="-285750">
              <a:defRPr/>
            </a:pPr>
            <a:r>
              <a:rPr kumimoji="0" lang="en-US" altLang="ja-JP" sz="1000" b="1">
                <a:solidFill>
                  <a:schemeClr val="tx1"/>
                </a:solidFill>
                <a:latin typeface="Arial" panose="020B0604020202020204" pitchFamily="34" charset="0"/>
                <a:cs typeface="Arial" panose="020B0604020202020204" pitchFamily="34" charset="0"/>
              </a:rPr>
              <a:t>1. Start_HDVC-MPCS.sh </a:t>
            </a:r>
          </a:p>
          <a:p>
            <a:pPr marL="742950" lvl="1" indent="-285750">
              <a:defRPr/>
            </a:pPr>
            <a:r>
              <a:rPr kumimoji="0" lang="en-US" altLang="ja-JP" sz="1000" b="1">
                <a:solidFill>
                  <a:schemeClr val="tx1"/>
                </a:solidFill>
                <a:latin typeface="Arial" panose="020B0604020202020204" pitchFamily="34" charset="0"/>
                <a:cs typeface="Arial" panose="020B0604020202020204" pitchFamily="34" charset="0"/>
              </a:rPr>
              <a:t>2. Uninstall_HDVC-MPCS.sh</a:t>
            </a:r>
          </a:p>
        </p:txBody>
      </p:sp>
      <p:sp>
        <p:nvSpPr>
          <p:cNvPr id="14" name="屈折矢印 13"/>
          <p:cNvSpPr/>
          <p:nvPr/>
        </p:nvSpPr>
        <p:spPr>
          <a:xfrm rot="5400000" flipV="1">
            <a:off x="7756696" y="5005799"/>
            <a:ext cx="752475" cy="846138"/>
          </a:xfrm>
          <a:prstGeom prst="bentUpArrow">
            <a:avLst>
              <a:gd name="adj1" fmla="val 30123"/>
              <a:gd name="adj2" fmla="val 50000"/>
              <a:gd name="adj3" fmla="val 419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a:solidFill>
                <a:schemeClr val="tx1"/>
              </a:solidFill>
              <a:latin typeface="Arial" panose="020B0604020202020204" pitchFamily="34" charset="0"/>
              <a:cs typeface="Arial" panose="020B0604020202020204" pitchFamily="34" charset="0"/>
            </a:endParaRPr>
          </a:p>
        </p:txBody>
      </p:sp>
      <p:pic>
        <p:nvPicPr>
          <p:cNvPr id="15"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328" y="4933568"/>
            <a:ext cx="13287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110" y="5120565"/>
            <a:ext cx="41703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円/楕円 16"/>
          <p:cNvSpPr>
            <a:spLocks noChangeArrowheads="1"/>
          </p:cNvSpPr>
          <p:nvPr/>
        </p:nvSpPr>
        <p:spPr bwMode="auto">
          <a:xfrm flipH="1" flipV="1">
            <a:off x="2391510" y="5730165"/>
            <a:ext cx="1295400" cy="590550"/>
          </a:xfrm>
          <a:prstGeom prst="ellipse">
            <a:avLst/>
          </a:prstGeom>
          <a:noFill/>
          <a:ln w="38100" algn="ctr">
            <a:solidFill>
              <a:srgbClr val="FF0000"/>
            </a:solidFill>
            <a:round/>
            <a:headEnd/>
            <a:tailEnd/>
          </a:ln>
          <a:extLst/>
        </p:spPr>
        <p:txBody>
          <a:bodyPr rot="10800000" anchor="ctr"/>
          <a:lstStyle/>
          <a:p>
            <a:pPr algn="ctr">
              <a:defRPr/>
            </a:pPr>
            <a:endParaRPr kumimoji="0" lang="en-US" sz="1000" b="1">
              <a:latin typeface="Arial" panose="020B0604020202020204" pitchFamily="34" charset="0"/>
              <a:cs typeface="Arial" panose="020B0604020202020204" pitchFamily="34" charset="0"/>
            </a:endParaRPr>
          </a:p>
        </p:txBody>
      </p:sp>
      <p:sp>
        <p:nvSpPr>
          <p:cNvPr id="18" name="角丸四角形 17"/>
          <p:cNvSpPr/>
          <p:nvPr/>
        </p:nvSpPr>
        <p:spPr>
          <a:xfrm>
            <a:off x="2239110" y="5015790"/>
            <a:ext cx="3027363"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lang="en-US" altLang="ja-JP" sz="1000" b="1" dirty="0" smtClean="0">
                <a:solidFill>
                  <a:schemeClr val="tx1"/>
                </a:solidFill>
                <a:latin typeface="Arial" panose="020B0604020202020204" pitchFamily="34" charset="0"/>
                <a:cs typeface="Arial" panose="020B0604020202020204" pitchFamily="34" charset="0"/>
              </a:rPr>
              <a:t>4. </a:t>
            </a:r>
            <a:r>
              <a:rPr kumimoji="0" lang="en-US" altLang="ja-JP" sz="1000" b="1" dirty="0" smtClean="0">
                <a:solidFill>
                  <a:schemeClr val="tx1"/>
                </a:solidFill>
                <a:latin typeface="Arial" panose="020B0604020202020204" pitchFamily="34" charset="0"/>
                <a:cs typeface="Arial" panose="020B0604020202020204" pitchFamily="34" charset="0"/>
              </a:rPr>
              <a:t>After </a:t>
            </a:r>
            <a:r>
              <a:rPr kumimoji="0" lang="en-US" altLang="ja-JP" sz="1000" b="1" dirty="0">
                <a:solidFill>
                  <a:schemeClr val="tx1"/>
                </a:solidFill>
                <a:latin typeface="Arial" panose="020B0604020202020204" pitchFamily="34" charset="0"/>
                <a:cs typeface="Arial" panose="020B0604020202020204" pitchFamily="34" charset="0"/>
              </a:rPr>
              <a:t>installation double click</a:t>
            </a:r>
          </a:p>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    yumrestore.sh” to restore yum setting</a:t>
            </a:r>
          </a:p>
        </p:txBody>
      </p:sp>
      <p:cxnSp>
        <p:nvCxnSpPr>
          <p:cNvPr id="19" name="直線矢印コネクタ 2"/>
          <p:cNvCxnSpPr>
            <a:cxnSpLocks noChangeShapeType="1"/>
            <a:stCxn id="18" idx="2"/>
            <a:endCxn id="17" idx="3"/>
          </p:cNvCxnSpPr>
          <p:nvPr/>
        </p:nvCxnSpPr>
        <p:spPr bwMode="auto">
          <a:xfrm flipH="1">
            <a:off x="3497203" y="5447790"/>
            <a:ext cx="255589" cy="368859"/>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20" name="右矢印 12"/>
          <p:cNvSpPr>
            <a:spLocks noChangeArrowheads="1"/>
          </p:cNvSpPr>
          <p:nvPr/>
        </p:nvSpPr>
        <p:spPr bwMode="auto">
          <a:xfrm>
            <a:off x="4461718" y="2798763"/>
            <a:ext cx="382587" cy="576262"/>
          </a:xfrm>
          <a:prstGeom prst="rightArrow">
            <a:avLst>
              <a:gd name="adj1" fmla="val 31954"/>
              <a:gd name="adj2" fmla="val 50000"/>
            </a:avLst>
          </a:prstGeom>
          <a:solidFill>
            <a:schemeClr val="accent1"/>
          </a:solidFill>
          <a:ln w="25400" algn="ctr">
            <a:solidFill>
              <a:srgbClr val="6F6FBC"/>
            </a:solidFill>
            <a:miter lim="800000"/>
            <a:headEnd/>
            <a:tailEnd/>
          </a:ln>
        </p:spPr>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cxnSp>
        <p:nvCxnSpPr>
          <p:cNvPr id="23" name="直線矢印コネクタ 22"/>
          <p:cNvCxnSpPr>
            <a:cxnSpLocks noChangeShapeType="1"/>
          </p:cNvCxnSpPr>
          <p:nvPr/>
        </p:nvCxnSpPr>
        <p:spPr bwMode="auto">
          <a:xfrm flipH="1">
            <a:off x="3384062" y="1570892"/>
            <a:ext cx="349738" cy="257908"/>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25" name="直線矢印コネクタ 22"/>
          <p:cNvCxnSpPr>
            <a:cxnSpLocks noChangeShapeType="1"/>
            <a:endCxn id="11" idx="0"/>
          </p:cNvCxnSpPr>
          <p:nvPr/>
        </p:nvCxnSpPr>
        <p:spPr bwMode="auto">
          <a:xfrm>
            <a:off x="3472168" y="3299619"/>
            <a:ext cx="195751" cy="177006"/>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26" name="角丸四角形 10"/>
          <p:cNvSpPr/>
          <p:nvPr/>
        </p:nvSpPr>
        <p:spPr>
          <a:xfrm>
            <a:off x="6033465" y="4519230"/>
            <a:ext cx="144780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3. Click Install</a:t>
            </a:r>
          </a:p>
        </p:txBody>
      </p:sp>
      <p:cxnSp>
        <p:nvCxnSpPr>
          <p:cNvPr id="27" name="直線矢印コネクタ 22"/>
          <p:cNvCxnSpPr>
            <a:cxnSpLocks noChangeShapeType="1"/>
            <a:endCxn id="12" idx="1"/>
          </p:cNvCxnSpPr>
          <p:nvPr/>
        </p:nvCxnSpPr>
        <p:spPr bwMode="auto">
          <a:xfrm flipV="1">
            <a:off x="7493965" y="4581143"/>
            <a:ext cx="508000" cy="123825"/>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28" name="Text Box 27"/>
          <p:cNvSpPr txBox="1">
            <a:spLocks noChangeArrowheads="1"/>
          </p:cNvSpPr>
          <p:nvPr/>
        </p:nvSpPr>
        <p:spPr bwMode="auto">
          <a:xfrm>
            <a:off x="3016740" y="2135565"/>
            <a:ext cx="1662635" cy="246221"/>
          </a:xfrm>
          <a:prstGeom prst="rect">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00" b="1">
                <a:latin typeface="Arial" panose="020B0604020202020204" pitchFamily="34" charset="0"/>
                <a:cs typeface="Arial" panose="020B0604020202020204" pitchFamily="34" charset="0"/>
              </a:rPr>
              <a:t>Need to Wait for a while.</a:t>
            </a:r>
          </a:p>
        </p:txBody>
      </p:sp>
      <p:sp>
        <p:nvSpPr>
          <p:cNvPr id="29" name="Text Box 28"/>
          <p:cNvSpPr txBox="1">
            <a:spLocks noChangeArrowheads="1"/>
          </p:cNvSpPr>
          <p:nvPr/>
        </p:nvSpPr>
        <p:spPr bwMode="auto">
          <a:xfrm>
            <a:off x="1439970" y="3493500"/>
            <a:ext cx="1122423" cy="246221"/>
          </a:xfrm>
          <a:prstGeom prst="rect">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000" b="1">
                <a:latin typeface="Arial" panose="020B0604020202020204" pitchFamily="34" charset="0"/>
                <a:cs typeface="Arial" panose="020B0604020202020204" pitchFamily="34" charset="0"/>
              </a:rPr>
              <a:t>Wait for a while</a:t>
            </a:r>
          </a:p>
        </p:txBody>
      </p:sp>
      <p:sp>
        <p:nvSpPr>
          <p:cNvPr id="30" name="角丸四角形 29"/>
          <p:cNvSpPr/>
          <p:nvPr/>
        </p:nvSpPr>
        <p:spPr>
          <a:xfrm>
            <a:off x="3011792" y="1229374"/>
            <a:ext cx="1742814"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1. Click Continue Anyway</a:t>
            </a:r>
          </a:p>
        </p:txBody>
      </p:sp>
      <p:sp>
        <p:nvSpPr>
          <p:cNvPr id="31" name="角丸四角形 10"/>
          <p:cNvSpPr/>
          <p:nvPr/>
        </p:nvSpPr>
        <p:spPr>
          <a:xfrm>
            <a:off x="2449076" y="2906894"/>
            <a:ext cx="144780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2. Click Install</a:t>
            </a:r>
          </a:p>
        </p:txBody>
      </p:sp>
      <p:sp>
        <p:nvSpPr>
          <p:cNvPr id="36" name="右矢印 12"/>
          <p:cNvSpPr>
            <a:spLocks noChangeArrowheads="1"/>
          </p:cNvSpPr>
          <p:nvPr/>
        </p:nvSpPr>
        <p:spPr bwMode="auto">
          <a:xfrm rot="10800000">
            <a:off x="5583223" y="5415380"/>
            <a:ext cx="382587" cy="576262"/>
          </a:xfrm>
          <a:prstGeom prst="rightArrow">
            <a:avLst>
              <a:gd name="adj1" fmla="val 31954"/>
              <a:gd name="adj2" fmla="val 50000"/>
            </a:avLst>
          </a:prstGeom>
          <a:solidFill>
            <a:schemeClr val="accent1"/>
          </a:solidFill>
          <a:ln w="25400" algn="ctr">
            <a:solidFill>
              <a:srgbClr val="6F6FBC"/>
            </a:solidFill>
            <a:miter lim="800000"/>
            <a:headEnd/>
            <a:tailEnd/>
          </a:ln>
        </p:spPr>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713" y="1219200"/>
            <a:ext cx="4657725" cy="329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屈折矢印 6"/>
          <p:cNvSpPr/>
          <p:nvPr/>
        </p:nvSpPr>
        <p:spPr>
          <a:xfrm>
            <a:off x="4267200" y="4959350"/>
            <a:ext cx="400050" cy="679450"/>
          </a:xfrm>
          <a:prstGeom prst="bentUpArrow">
            <a:avLst>
              <a:gd name="adj1" fmla="val 41326"/>
              <a:gd name="adj2" fmla="val 50000"/>
              <a:gd name="adj3" fmla="val 467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a:solidFill>
                <a:schemeClr val="tx1"/>
              </a:solidFill>
              <a:latin typeface="Arial" panose="020B0604020202020204" pitchFamily="34" charset="0"/>
              <a:cs typeface="Arial" panose="020B0604020202020204" pitchFamily="34" charset="0"/>
            </a:endParaRPr>
          </a:p>
        </p:txBody>
      </p:sp>
      <p:sp>
        <p:nvSpPr>
          <p:cNvPr id="9" name="角丸四角形 8"/>
          <p:cNvSpPr/>
          <p:nvPr/>
        </p:nvSpPr>
        <p:spPr>
          <a:xfrm>
            <a:off x="4733925" y="4724400"/>
            <a:ext cx="4122738" cy="720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lang="en-US" altLang="ja-JP" sz="1000" b="1" dirty="0" smtClean="0">
                <a:solidFill>
                  <a:schemeClr val="tx1"/>
                </a:solidFill>
                <a:latin typeface="Arial" panose="020B0604020202020204" pitchFamily="34" charset="0"/>
                <a:cs typeface="Arial" panose="020B0604020202020204" pitchFamily="34" charset="0"/>
              </a:rPr>
              <a:t>3. </a:t>
            </a:r>
            <a:r>
              <a:rPr kumimoji="0" lang="en-US" altLang="ja-JP" sz="1000" b="1" dirty="0" smtClean="0">
                <a:solidFill>
                  <a:schemeClr val="tx1"/>
                </a:solidFill>
                <a:latin typeface="Arial" panose="020B0604020202020204" pitchFamily="34" charset="0"/>
                <a:cs typeface="Arial" panose="020B0604020202020204" pitchFamily="34" charset="0"/>
              </a:rPr>
              <a:t>Type </a:t>
            </a:r>
            <a:r>
              <a:rPr kumimoji="0" lang="en-US" altLang="ja-JP" sz="1000" b="1" dirty="0">
                <a:solidFill>
                  <a:schemeClr val="tx1"/>
                </a:solidFill>
                <a:latin typeface="Arial" panose="020B0604020202020204" pitchFamily="34" charset="0"/>
                <a:cs typeface="Arial" panose="020B0604020202020204" pitchFamily="34" charset="0"/>
              </a:rPr>
              <a:t>“</a:t>
            </a:r>
            <a:r>
              <a:rPr kumimoji="0" lang="en-US" altLang="ja-JP" sz="1000" b="1" dirty="0" err="1">
                <a:solidFill>
                  <a:schemeClr val="tx1"/>
                </a:solidFill>
                <a:latin typeface="Arial" panose="020B0604020202020204" pitchFamily="34" charset="0"/>
                <a:cs typeface="Arial" panose="020B0604020202020204" pitchFamily="34" charset="0"/>
              </a:rPr>
              <a:t>ifconfig</a:t>
            </a:r>
            <a:r>
              <a:rPr kumimoji="0" lang="en-US" altLang="ja-JP" sz="1000" b="1" dirty="0">
                <a:solidFill>
                  <a:schemeClr val="tx1"/>
                </a:solidFill>
                <a:latin typeface="Arial" panose="020B0604020202020204" pitchFamily="34" charset="0"/>
                <a:cs typeface="Arial" panose="020B0604020202020204" pitchFamily="34" charset="0"/>
              </a:rPr>
              <a:t>” and press enter then you will see </a:t>
            </a:r>
            <a:r>
              <a:rPr kumimoji="0" lang="en-US" altLang="ja-JP" sz="1000" b="1" dirty="0" smtClean="0">
                <a:solidFill>
                  <a:schemeClr val="tx1"/>
                </a:solidFill>
                <a:latin typeface="Arial" panose="020B0604020202020204" pitchFamily="34" charset="0"/>
                <a:cs typeface="Arial" panose="020B0604020202020204" pitchFamily="34" charset="0"/>
              </a:rPr>
              <a:t>MAC</a:t>
            </a:r>
          </a:p>
          <a:p>
            <a:pPr marL="342900" indent="-342900">
              <a:buFont typeface="Arial" charset="0"/>
              <a:buNone/>
              <a:defRPr/>
            </a:pPr>
            <a:r>
              <a:rPr kumimoji="0" lang="en-US" altLang="ja-JP" sz="1000" b="1" dirty="0" smtClean="0">
                <a:solidFill>
                  <a:schemeClr val="tx1"/>
                </a:solidFill>
                <a:latin typeface="Arial" panose="020B0604020202020204" pitchFamily="34" charset="0"/>
                <a:cs typeface="Arial" panose="020B0604020202020204" pitchFamily="34" charset="0"/>
              </a:rPr>
              <a:t>Address </a:t>
            </a:r>
            <a:r>
              <a:rPr kumimoji="0" lang="en-US" altLang="ja-JP" sz="1000" b="1" dirty="0">
                <a:solidFill>
                  <a:schemeClr val="tx1"/>
                </a:solidFill>
                <a:latin typeface="Arial" panose="020B0604020202020204" pitchFamily="34" charset="0"/>
                <a:cs typeface="Arial" panose="020B0604020202020204" pitchFamily="34" charset="0"/>
              </a:rPr>
              <a:t>Information. This MAC address is required to </a:t>
            </a:r>
            <a:r>
              <a:rPr kumimoji="0" lang="en-US" altLang="ja-JP" sz="1000" b="1" dirty="0" smtClean="0">
                <a:solidFill>
                  <a:schemeClr val="tx1"/>
                </a:solidFill>
                <a:latin typeface="Arial" panose="020B0604020202020204" pitchFamily="34" charset="0"/>
                <a:cs typeface="Arial" panose="020B0604020202020204" pitchFamily="34" charset="0"/>
              </a:rPr>
              <a:t>register </a:t>
            </a:r>
          </a:p>
          <a:p>
            <a:pPr marL="342900" indent="-342900">
              <a:buFont typeface="Arial" charset="0"/>
              <a:buNone/>
              <a:defRPr/>
            </a:pPr>
            <a:r>
              <a:rPr kumimoji="0" lang="en-US" altLang="ja-JP" sz="1000" b="1" dirty="0" smtClean="0">
                <a:solidFill>
                  <a:schemeClr val="tx1"/>
                </a:solidFill>
                <a:latin typeface="Arial" panose="020B0604020202020204" pitchFamily="34" charset="0"/>
                <a:cs typeface="Arial" panose="020B0604020202020204" pitchFamily="34" charset="0"/>
              </a:rPr>
              <a:t>MPCS </a:t>
            </a:r>
            <a:r>
              <a:rPr kumimoji="0" lang="en-US" altLang="ja-JP" sz="1000" b="1" dirty="0">
                <a:solidFill>
                  <a:schemeClr val="tx1"/>
                </a:solidFill>
                <a:latin typeface="Arial" panose="020B0604020202020204" pitchFamily="34" charset="0"/>
                <a:cs typeface="Arial" panose="020B0604020202020204" pitchFamily="34" charset="0"/>
              </a:rPr>
              <a:t>License.</a:t>
            </a:r>
          </a:p>
        </p:txBody>
      </p:sp>
      <p:sp>
        <p:nvSpPr>
          <p:cNvPr id="10" name="正方形/長方形 9"/>
          <p:cNvSpPr/>
          <p:nvPr/>
        </p:nvSpPr>
        <p:spPr>
          <a:xfrm>
            <a:off x="5867400" y="1676400"/>
            <a:ext cx="1514475"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dirty="0">
              <a:solidFill>
                <a:schemeClr val="tx1"/>
              </a:solidFill>
              <a:latin typeface="Arial" panose="020B0604020202020204" pitchFamily="34" charset="0"/>
              <a:cs typeface="Arial" panose="020B0604020202020204" pitchFamily="34" charset="0"/>
            </a:endParaRPr>
          </a:p>
        </p:txBody>
      </p:sp>
      <p:pic>
        <p:nvPicPr>
          <p:cNvPr id="11" name="Picture 2" descr="C:\Documents and Settings\5165705\My Documents\My Pictures\WinShot\WS00037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33258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円/楕円 11"/>
          <p:cNvSpPr>
            <a:spLocks noChangeArrowheads="1"/>
          </p:cNvSpPr>
          <p:nvPr/>
        </p:nvSpPr>
        <p:spPr bwMode="auto">
          <a:xfrm flipH="1" flipV="1">
            <a:off x="1962150" y="5791200"/>
            <a:ext cx="857250" cy="381000"/>
          </a:xfrm>
          <a:prstGeom prst="ellipse">
            <a:avLst/>
          </a:prstGeom>
          <a:noFill/>
          <a:ln w="38100" algn="ctr">
            <a:solidFill>
              <a:srgbClr val="FF0000"/>
            </a:solidFill>
            <a:round/>
            <a:headEnd/>
            <a:tailEnd/>
          </a:ln>
          <a:extLst/>
        </p:spPr>
        <p:txBody>
          <a:bodyPr rot="10800000" anchor="ctr"/>
          <a:lstStyle/>
          <a:p>
            <a:pPr algn="ctr">
              <a:defRPr/>
            </a:pPr>
            <a:endParaRPr kumimoji="0" lang="en-US" sz="1000">
              <a:latin typeface="Arial" panose="020B0604020202020204" pitchFamily="34" charset="0"/>
              <a:cs typeface="Arial" panose="020B0604020202020204" pitchFamily="34" charset="0"/>
            </a:endParaRPr>
          </a:p>
        </p:txBody>
      </p:sp>
      <p:sp>
        <p:nvSpPr>
          <p:cNvPr id="13" name="角丸四角形 12"/>
          <p:cNvSpPr/>
          <p:nvPr/>
        </p:nvSpPr>
        <p:spPr>
          <a:xfrm>
            <a:off x="2969325" y="5857650"/>
            <a:ext cx="1297875"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2. Click Terminal</a:t>
            </a:r>
          </a:p>
        </p:txBody>
      </p:sp>
      <p:sp>
        <p:nvSpPr>
          <p:cNvPr id="14" name="円/楕円 13"/>
          <p:cNvSpPr>
            <a:spLocks noChangeArrowheads="1"/>
          </p:cNvSpPr>
          <p:nvPr/>
        </p:nvSpPr>
        <p:spPr bwMode="auto">
          <a:xfrm flipH="1" flipV="1">
            <a:off x="630238" y="914400"/>
            <a:ext cx="969962" cy="304800"/>
          </a:xfrm>
          <a:prstGeom prst="ellipse">
            <a:avLst/>
          </a:prstGeom>
          <a:noFill/>
          <a:ln w="38100" algn="ctr">
            <a:solidFill>
              <a:srgbClr val="FF0000"/>
            </a:solidFill>
            <a:round/>
            <a:headEnd/>
            <a:tailEnd/>
          </a:ln>
          <a:extLst/>
        </p:spPr>
        <p:txBody>
          <a:bodyPr rot="10800000" anchor="ctr"/>
          <a:lstStyle/>
          <a:p>
            <a:pPr algn="ctr">
              <a:defRPr/>
            </a:pPr>
            <a:endParaRPr kumimoji="0" lang="en-US" sz="1000">
              <a:latin typeface="Arial" panose="020B0604020202020204" pitchFamily="34" charset="0"/>
              <a:cs typeface="Arial" panose="020B0604020202020204" pitchFamily="34" charset="0"/>
            </a:endParaRPr>
          </a:p>
        </p:txBody>
      </p:sp>
      <p:sp>
        <p:nvSpPr>
          <p:cNvPr id="15" name="角丸四角形 14"/>
          <p:cNvSpPr/>
          <p:nvPr/>
        </p:nvSpPr>
        <p:spPr>
          <a:xfrm>
            <a:off x="1524000" y="1240665"/>
            <a:ext cx="1383323"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1. Click Application</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24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 </a:t>
            </a:r>
            <a:r>
              <a:rPr lang="en-US" altLang="ja-JP" sz="1800" kern="0" dirty="0" smtClean="0">
                <a:latin typeface="Arial Black" panose="020B0A04020102020204" pitchFamily="34" charset="0"/>
              </a:rPr>
              <a:t>(Multi-point Connection)</a:t>
            </a:r>
            <a:endParaRPr lang="de-DE" altLang="ja-JP" sz="1050" kern="0" dirty="0" smtClean="0">
              <a:latin typeface="Arial Black" panose="020B0A04020102020204" pitchFamily="34" charset="0"/>
            </a:endParaRPr>
          </a:p>
        </p:txBody>
      </p:sp>
      <p:sp>
        <p:nvSpPr>
          <p:cNvPr id="4" name="Cloud"/>
          <p:cNvSpPr>
            <a:spLocks noChangeAspect="1" noEditPoints="1" noChangeArrowheads="1"/>
          </p:cNvSpPr>
          <p:nvPr/>
        </p:nvSpPr>
        <p:spPr bwMode="auto">
          <a:xfrm>
            <a:off x="765175" y="3079750"/>
            <a:ext cx="2433638" cy="1135063"/>
          </a:xfrm>
          <a:custGeom>
            <a:avLst/>
            <a:gdLst>
              <a:gd name="T0" fmla="*/ 7549 w 21600"/>
              <a:gd name="T1" fmla="*/ 567532 h 21600"/>
              <a:gd name="T2" fmla="*/ 1216819 w 21600"/>
              <a:gd name="T3" fmla="*/ 1133854 h 21600"/>
              <a:gd name="T4" fmla="*/ 2431610 w 21600"/>
              <a:gd name="T5" fmla="*/ 567532 h 21600"/>
              <a:gd name="T6" fmla="*/ 1216819 w 21600"/>
              <a:gd name="T7" fmla="*/ 6489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00FFFF"/>
              </a:gs>
            </a:gsLst>
            <a:path path="rect">
              <a:fillToRect l="50000" t="50000" r="50000" b="50000"/>
            </a:path>
          </a:gradFill>
          <a:ln w="6350">
            <a:solidFill>
              <a:schemeClr val="tx1"/>
            </a:solidFill>
            <a:miter lim="800000"/>
            <a:headEnd/>
            <a:tailEnd/>
          </a:ln>
          <a:effectLst>
            <a:outerShdw dist="107763" dir="2700000" algn="ctr" rotWithShape="0">
              <a:srgbClr val="808080"/>
            </a:outerShdw>
          </a:effectLst>
        </p:spPr>
        <p:txBody>
          <a:bodyPr anchor="ctr" anchorCtr="1"/>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50" b="1">
                <a:ea typeface="HGP創英角ｺﾞｼｯｸUB" pitchFamily="50" charset="-128"/>
              </a:rPr>
              <a:t>Internal Intranet</a:t>
            </a:r>
          </a:p>
          <a:p>
            <a:pPr algn="ctr" eaLnBrk="1" hangingPunct="1"/>
            <a:r>
              <a:rPr lang="en-US" altLang="ja-JP" sz="1050" b="1">
                <a:ea typeface="HGP創英角ｺﾞｼｯｸUB" pitchFamily="50" charset="-128"/>
              </a:rPr>
              <a:t>(VPN network)</a:t>
            </a:r>
          </a:p>
        </p:txBody>
      </p:sp>
      <p:sp>
        <p:nvSpPr>
          <p:cNvPr id="5" name="Rectangle 58"/>
          <p:cNvSpPr>
            <a:spLocks noChangeArrowheads="1"/>
          </p:cNvSpPr>
          <p:nvPr/>
        </p:nvSpPr>
        <p:spPr bwMode="auto">
          <a:xfrm>
            <a:off x="2339123" y="1034310"/>
            <a:ext cx="130175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Multi-Points</a:t>
            </a:r>
          </a:p>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 Connection</a:t>
            </a:r>
            <a:r>
              <a:rPr lang="ja-JP" altLang="en-US" sz="900" b="1" dirty="0">
                <a:latin typeface="Arial" panose="020B0604020202020204" pitchFamily="34" charset="0"/>
                <a:ea typeface="HGP創英角ｺﾞｼｯｸUB" pitchFamily="50" charset="-128"/>
                <a:cs typeface="Arial" panose="020B0604020202020204" pitchFamily="34" charset="0"/>
              </a:rPr>
              <a:t/>
            </a:r>
            <a:br>
              <a:rPr lang="ja-JP" altLang="en-US" sz="900" b="1" dirty="0">
                <a:latin typeface="Arial" panose="020B0604020202020204" pitchFamily="34" charset="0"/>
                <a:ea typeface="HGP創英角ｺﾞｼｯｸUB" pitchFamily="50" charset="-128"/>
                <a:cs typeface="Arial" panose="020B0604020202020204" pitchFamily="34" charset="0"/>
              </a:rPr>
            </a:br>
            <a:r>
              <a:rPr lang="en-US" altLang="ja-JP" sz="900" b="1" dirty="0">
                <a:latin typeface="Arial" panose="020B0604020202020204" pitchFamily="34" charset="0"/>
                <a:ea typeface="HGP創英角ｺﾞｼｯｸUB" pitchFamily="50" charset="-128"/>
                <a:cs typeface="Arial" panose="020B0604020202020204" pitchFamily="34" charset="0"/>
              </a:rPr>
              <a:t>MPCS</a:t>
            </a:r>
          </a:p>
        </p:txBody>
      </p:sp>
      <p:pic>
        <p:nvPicPr>
          <p:cNvPr id="6"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2473325"/>
            <a:ext cx="94456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1"/>
          <p:cNvGrpSpPr>
            <a:grpSpLocks/>
          </p:cNvGrpSpPr>
          <p:nvPr/>
        </p:nvGrpSpPr>
        <p:grpSpPr bwMode="auto">
          <a:xfrm>
            <a:off x="863600" y="1719263"/>
            <a:ext cx="1006475" cy="708025"/>
            <a:chOff x="158" y="1661"/>
            <a:chExt cx="2570" cy="1887"/>
          </a:xfrm>
        </p:grpSpPr>
        <p:pic>
          <p:nvPicPr>
            <p:cNvPr id="8" name="Picture 62" descr="PDP004_pd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1661"/>
              <a:ext cx="2570" cy="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63"/>
            <p:cNvGrpSpPr>
              <a:grpSpLocks/>
            </p:cNvGrpSpPr>
            <p:nvPr/>
          </p:nvGrpSpPr>
          <p:grpSpPr bwMode="auto">
            <a:xfrm>
              <a:off x="459" y="1760"/>
              <a:ext cx="1477" cy="1054"/>
              <a:chOff x="476" y="2478"/>
              <a:chExt cx="1633" cy="1134"/>
            </a:xfrm>
          </p:grpSpPr>
          <p:sp>
            <p:nvSpPr>
              <p:cNvPr id="30" name="Rectangle 64"/>
              <p:cNvSpPr>
                <a:spLocks noChangeArrowheads="1"/>
              </p:cNvSpPr>
              <p:nvPr/>
            </p:nvSpPr>
            <p:spPr bwMode="auto">
              <a:xfrm>
                <a:off x="476" y="2478"/>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31" name="Picture 65" descr="catalog003_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 y="2523"/>
                <a:ext cx="15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66"/>
            <p:cNvGrpSpPr>
              <a:grpSpLocks/>
            </p:cNvGrpSpPr>
            <p:nvPr/>
          </p:nvGrpSpPr>
          <p:grpSpPr bwMode="auto">
            <a:xfrm>
              <a:off x="1936" y="1760"/>
              <a:ext cx="492" cy="362"/>
              <a:chOff x="3243" y="2976"/>
              <a:chExt cx="1633" cy="1134"/>
            </a:xfrm>
          </p:grpSpPr>
          <p:sp>
            <p:nvSpPr>
              <p:cNvPr id="28" name="Rectangle 67"/>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29" name="Picture 68"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69"/>
            <p:cNvGrpSpPr>
              <a:grpSpLocks/>
            </p:cNvGrpSpPr>
            <p:nvPr/>
          </p:nvGrpSpPr>
          <p:grpSpPr bwMode="auto">
            <a:xfrm>
              <a:off x="1936" y="2122"/>
              <a:ext cx="492" cy="362"/>
              <a:chOff x="476" y="2478"/>
              <a:chExt cx="1633" cy="1134"/>
            </a:xfrm>
          </p:grpSpPr>
          <p:sp>
            <p:nvSpPr>
              <p:cNvPr id="26" name="Rectangle 70"/>
              <p:cNvSpPr>
                <a:spLocks noChangeArrowheads="1"/>
              </p:cNvSpPr>
              <p:nvPr/>
            </p:nvSpPr>
            <p:spPr bwMode="auto">
              <a:xfrm>
                <a:off x="476" y="2478"/>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27" name="Picture 71" descr="catalog003_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2523"/>
                <a:ext cx="15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72"/>
            <p:cNvGrpSpPr>
              <a:grpSpLocks/>
            </p:cNvGrpSpPr>
            <p:nvPr/>
          </p:nvGrpSpPr>
          <p:grpSpPr bwMode="auto">
            <a:xfrm>
              <a:off x="1936" y="2484"/>
              <a:ext cx="492" cy="362"/>
              <a:chOff x="3243" y="2976"/>
              <a:chExt cx="1633" cy="1134"/>
            </a:xfrm>
          </p:grpSpPr>
          <p:sp>
            <p:nvSpPr>
              <p:cNvPr id="24" name="Rectangle 73"/>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25" name="Picture 74"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75"/>
            <p:cNvGrpSpPr>
              <a:grpSpLocks/>
            </p:cNvGrpSpPr>
            <p:nvPr/>
          </p:nvGrpSpPr>
          <p:grpSpPr bwMode="auto">
            <a:xfrm>
              <a:off x="459" y="2813"/>
              <a:ext cx="492" cy="363"/>
              <a:chOff x="3243" y="2976"/>
              <a:chExt cx="1633" cy="1134"/>
            </a:xfrm>
          </p:grpSpPr>
          <p:sp>
            <p:nvSpPr>
              <p:cNvPr id="22" name="Rectangle 76"/>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23" name="Picture 77"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78"/>
            <p:cNvGrpSpPr>
              <a:grpSpLocks/>
            </p:cNvGrpSpPr>
            <p:nvPr/>
          </p:nvGrpSpPr>
          <p:grpSpPr bwMode="auto">
            <a:xfrm>
              <a:off x="951" y="2814"/>
              <a:ext cx="492" cy="362"/>
              <a:chOff x="476" y="2478"/>
              <a:chExt cx="1633" cy="1134"/>
            </a:xfrm>
          </p:grpSpPr>
          <p:sp>
            <p:nvSpPr>
              <p:cNvPr id="20" name="Rectangle 79"/>
              <p:cNvSpPr>
                <a:spLocks noChangeArrowheads="1"/>
              </p:cNvSpPr>
              <p:nvPr/>
            </p:nvSpPr>
            <p:spPr bwMode="auto">
              <a:xfrm>
                <a:off x="476" y="2478"/>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21" name="Picture 80" descr="catalog003_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2523"/>
                <a:ext cx="15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81"/>
            <p:cNvGrpSpPr>
              <a:grpSpLocks/>
            </p:cNvGrpSpPr>
            <p:nvPr/>
          </p:nvGrpSpPr>
          <p:grpSpPr bwMode="auto">
            <a:xfrm>
              <a:off x="1443" y="2823"/>
              <a:ext cx="493" cy="363"/>
              <a:chOff x="3243" y="2976"/>
              <a:chExt cx="1633" cy="1134"/>
            </a:xfrm>
          </p:grpSpPr>
          <p:sp>
            <p:nvSpPr>
              <p:cNvPr id="18" name="Rectangle 82"/>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19" name="Picture 83"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84"/>
            <p:cNvSpPr>
              <a:spLocks noChangeArrowheads="1"/>
            </p:cNvSpPr>
            <p:nvPr/>
          </p:nvSpPr>
          <p:spPr bwMode="auto">
            <a:xfrm>
              <a:off x="1936" y="2824"/>
              <a:ext cx="492" cy="363"/>
            </a:xfrm>
            <a:prstGeom prst="rect">
              <a:avLst/>
            </a:prstGeom>
            <a:solidFill>
              <a:schemeClr val="accent2"/>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grpSp>
      <p:pic>
        <p:nvPicPr>
          <p:cNvPr id="32" name="Picture 107" descr="VD130_ST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14" b="20"/>
          <a:stretch>
            <a:fillRect/>
          </a:stretch>
        </p:blipFill>
        <p:spPr bwMode="auto">
          <a:xfrm>
            <a:off x="1317625" y="2222500"/>
            <a:ext cx="2301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C:\Users\fujita\Desktop\VC600_VC300_PPT作成\images\HDコム素材キット\photo_100611\VC500\PNG_150\Controller_2_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5450" y="2347913"/>
            <a:ext cx="1190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Line 87"/>
          <p:cNvSpPr>
            <a:spLocks noChangeShapeType="1"/>
          </p:cNvSpPr>
          <p:nvPr/>
        </p:nvSpPr>
        <p:spPr bwMode="auto">
          <a:xfrm flipH="1">
            <a:off x="2360613" y="2416175"/>
            <a:ext cx="438150" cy="401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35" name="Rectangle 88"/>
          <p:cNvSpPr>
            <a:spLocks noChangeArrowheads="1"/>
          </p:cNvSpPr>
          <p:nvPr/>
        </p:nvSpPr>
        <p:spPr bwMode="auto">
          <a:xfrm>
            <a:off x="965195" y="2764073"/>
            <a:ext cx="711200" cy="25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smtClean="0">
                <a:latin typeface="Arial" panose="020B0604020202020204" pitchFamily="34" charset="0"/>
                <a:ea typeface="HGP創英角ｺﾞｼｯｸUB" pitchFamily="50" charset="-128"/>
                <a:cs typeface="Arial" panose="020B0604020202020204" pitchFamily="34" charset="0"/>
              </a:rPr>
              <a:t>HDVC</a:t>
            </a:r>
            <a:endParaRPr lang="en-US" altLang="ja-JP" sz="900" b="1" dirty="0">
              <a:latin typeface="Arial" panose="020B0604020202020204" pitchFamily="34" charset="0"/>
              <a:ea typeface="HGP創英角ｺﾞｼｯｸUB" pitchFamily="50" charset="-128"/>
              <a:cs typeface="Arial" panose="020B0604020202020204" pitchFamily="34" charset="0"/>
            </a:endParaRPr>
          </a:p>
        </p:txBody>
      </p:sp>
      <p:pic>
        <p:nvPicPr>
          <p:cNvPr id="36"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5765800"/>
            <a:ext cx="9445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91"/>
          <p:cNvGrpSpPr>
            <a:grpSpLocks/>
          </p:cNvGrpSpPr>
          <p:nvPr/>
        </p:nvGrpSpPr>
        <p:grpSpPr bwMode="auto">
          <a:xfrm>
            <a:off x="465138" y="5010150"/>
            <a:ext cx="1006475" cy="709613"/>
            <a:chOff x="158" y="1661"/>
            <a:chExt cx="2570" cy="1887"/>
          </a:xfrm>
        </p:grpSpPr>
        <p:pic>
          <p:nvPicPr>
            <p:cNvPr id="38" name="Picture 92" descr="PDP004_pd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1661"/>
              <a:ext cx="2570" cy="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93"/>
            <p:cNvGrpSpPr>
              <a:grpSpLocks/>
            </p:cNvGrpSpPr>
            <p:nvPr/>
          </p:nvGrpSpPr>
          <p:grpSpPr bwMode="auto">
            <a:xfrm>
              <a:off x="459" y="1760"/>
              <a:ext cx="1477" cy="1054"/>
              <a:chOff x="476" y="2478"/>
              <a:chExt cx="1633" cy="1134"/>
            </a:xfrm>
          </p:grpSpPr>
          <p:sp>
            <p:nvSpPr>
              <p:cNvPr id="59" name="Rectangle 94"/>
              <p:cNvSpPr>
                <a:spLocks noChangeArrowheads="1"/>
              </p:cNvSpPr>
              <p:nvPr/>
            </p:nvSpPr>
            <p:spPr bwMode="auto">
              <a:xfrm>
                <a:off x="476" y="2478"/>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60" name="Picture 95" descr="catalog003_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 y="2523"/>
                <a:ext cx="15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96"/>
            <p:cNvGrpSpPr>
              <a:grpSpLocks/>
            </p:cNvGrpSpPr>
            <p:nvPr/>
          </p:nvGrpSpPr>
          <p:grpSpPr bwMode="auto">
            <a:xfrm>
              <a:off x="1936" y="1760"/>
              <a:ext cx="492" cy="362"/>
              <a:chOff x="3243" y="2976"/>
              <a:chExt cx="1633" cy="1134"/>
            </a:xfrm>
          </p:grpSpPr>
          <p:sp>
            <p:nvSpPr>
              <p:cNvPr id="57" name="Rectangle 97"/>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58" name="Picture 98"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99"/>
            <p:cNvGrpSpPr>
              <a:grpSpLocks/>
            </p:cNvGrpSpPr>
            <p:nvPr/>
          </p:nvGrpSpPr>
          <p:grpSpPr bwMode="auto">
            <a:xfrm>
              <a:off x="1936" y="2122"/>
              <a:ext cx="492" cy="362"/>
              <a:chOff x="476" y="2478"/>
              <a:chExt cx="1633" cy="1134"/>
            </a:xfrm>
          </p:grpSpPr>
          <p:sp>
            <p:nvSpPr>
              <p:cNvPr id="55" name="Rectangle 100"/>
              <p:cNvSpPr>
                <a:spLocks noChangeArrowheads="1"/>
              </p:cNvSpPr>
              <p:nvPr/>
            </p:nvSpPr>
            <p:spPr bwMode="auto">
              <a:xfrm>
                <a:off x="476" y="2478"/>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56" name="Picture 101" descr="catalog003_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2523"/>
                <a:ext cx="15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102"/>
            <p:cNvGrpSpPr>
              <a:grpSpLocks/>
            </p:cNvGrpSpPr>
            <p:nvPr/>
          </p:nvGrpSpPr>
          <p:grpSpPr bwMode="auto">
            <a:xfrm>
              <a:off x="1936" y="2484"/>
              <a:ext cx="492" cy="362"/>
              <a:chOff x="3243" y="2976"/>
              <a:chExt cx="1633" cy="1134"/>
            </a:xfrm>
          </p:grpSpPr>
          <p:sp>
            <p:nvSpPr>
              <p:cNvPr id="53" name="Rectangle 103"/>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54" name="Picture 104"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 105"/>
            <p:cNvGrpSpPr>
              <a:grpSpLocks/>
            </p:cNvGrpSpPr>
            <p:nvPr/>
          </p:nvGrpSpPr>
          <p:grpSpPr bwMode="auto">
            <a:xfrm>
              <a:off x="459" y="2813"/>
              <a:ext cx="492" cy="363"/>
              <a:chOff x="3243" y="2976"/>
              <a:chExt cx="1633" cy="1134"/>
            </a:xfrm>
          </p:grpSpPr>
          <p:sp>
            <p:nvSpPr>
              <p:cNvPr id="51" name="Rectangle 106"/>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52" name="Picture 107"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108"/>
            <p:cNvGrpSpPr>
              <a:grpSpLocks/>
            </p:cNvGrpSpPr>
            <p:nvPr/>
          </p:nvGrpSpPr>
          <p:grpSpPr bwMode="auto">
            <a:xfrm>
              <a:off x="951" y="2814"/>
              <a:ext cx="492" cy="362"/>
              <a:chOff x="476" y="2478"/>
              <a:chExt cx="1633" cy="1134"/>
            </a:xfrm>
          </p:grpSpPr>
          <p:sp>
            <p:nvSpPr>
              <p:cNvPr id="49" name="Rectangle 109"/>
              <p:cNvSpPr>
                <a:spLocks noChangeArrowheads="1"/>
              </p:cNvSpPr>
              <p:nvPr/>
            </p:nvSpPr>
            <p:spPr bwMode="auto">
              <a:xfrm>
                <a:off x="476" y="2478"/>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50" name="Picture 110" descr="catalog003_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2523"/>
                <a:ext cx="15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111"/>
            <p:cNvGrpSpPr>
              <a:grpSpLocks/>
            </p:cNvGrpSpPr>
            <p:nvPr/>
          </p:nvGrpSpPr>
          <p:grpSpPr bwMode="auto">
            <a:xfrm>
              <a:off x="1443" y="2823"/>
              <a:ext cx="493" cy="363"/>
              <a:chOff x="3243" y="2976"/>
              <a:chExt cx="1633" cy="1134"/>
            </a:xfrm>
          </p:grpSpPr>
          <p:sp>
            <p:nvSpPr>
              <p:cNvPr id="47" name="Rectangle 112"/>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48" name="Picture 113"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Rectangle 114"/>
            <p:cNvSpPr>
              <a:spLocks noChangeArrowheads="1"/>
            </p:cNvSpPr>
            <p:nvPr/>
          </p:nvSpPr>
          <p:spPr bwMode="auto">
            <a:xfrm>
              <a:off x="1936" y="2824"/>
              <a:ext cx="492" cy="363"/>
            </a:xfrm>
            <a:prstGeom prst="rect">
              <a:avLst/>
            </a:prstGeom>
            <a:solidFill>
              <a:schemeClr val="accent2"/>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grpSp>
      <p:pic>
        <p:nvPicPr>
          <p:cNvPr id="61" name="Picture 107" descr="VD130_ST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14" b="20"/>
          <a:stretch>
            <a:fillRect/>
          </a:stretch>
        </p:blipFill>
        <p:spPr bwMode="auto">
          <a:xfrm>
            <a:off x="919163" y="5514975"/>
            <a:ext cx="23018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descr="C:\Users\fujita\Desktop\VC600_VC300_PPT作成\images\HDコム素材キット\photo_100611\VC500\PNG_150\Controller_2_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6988" y="5640388"/>
            <a:ext cx="1190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0" descr="KX_VC60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938" y="5765800"/>
            <a:ext cx="9445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roup 119"/>
          <p:cNvGrpSpPr>
            <a:grpSpLocks/>
          </p:cNvGrpSpPr>
          <p:nvPr/>
        </p:nvGrpSpPr>
        <p:grpSpPr bwMode="auto">
          <a:xfrm>
            <a:off x="2662238" y="5010150"/>
            <a:ext cx="1004887" cy="709613"/>
            <a:chOff x="158" y="1661"/>
            <a:chExt cx="2570" cy="1887"/>
          </a:xfrm>
        </p:grpSpPr>
        <p:pic>
          <p:nvPicPr>
            <p:cNvPr id="65" name="Picture 120" descr="PDP004_pd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1661"/>
              <a:ext cx="2570" cy="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121"/>
            <p:cNvGrpSpPr>
              <a:grpSpLocks/>
            </p:cNvGrpSpPr>
            <p:nvPr/>
          </p:nvGrpSpPr>
          <p:grpSpPr bwMode="auto">
            <a:xfrm>
              <a:off x="459" y="1760"/>
              <a:ext cx="1477" cy="1054"/>
              <a:chOff x="476" y="2478"/>
              <a:chExt cx="1633" cy="1134"/>
            </a:xfrm>
          </p:grpSpPr>
          <p:sp>
            <p:nvSpPr>
              <p:cNvPr id="86" name="Rectangle 122"/>
              <p:cNvSpPr>
                <a:spLocks noChangeArrowheads="1"/>
              </p:cNvSpPr>
              <p:nvPr/>
            </p:nvSpPr>
            <p:spPr bwMode="auto">
              <a:xfrm>
                <a:off x="476" y="2478"/>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87" name="Picture 123" descr="catalog003_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 y="2523"/>
                <a:ext cx="15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roup 124"/>
            <p:cNvGrpSpPr>
              <a:grpSpLocks/>
            </p:cNvGrpSpPr>
            <p:nvPr/>
          </p:nvGrpSpPr>
          <p:grpSpPr bwMode="auto">
            <a:xfrm>
              <a:off x="1936" y="1760"/>
              <a:ext cx="492" cy="362"/>
              <a:chOff x="3243" y="2976"/>
              <a:chExt cx="1633" cy="1134"/>
            </a:xfrm>
          </p:grpSpPr>
          <p:sp>
            <p:nvSpPr>
              <p:cNvPr id="84" name="Rectangle 125"/>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85" name="Picture 126"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127"/>
            <p:cNvGrpSpPr>
              <a:grpSpLocks/>
            </p:cNvGrpSpPr>
            <p:nvPr/>
          </p:nvGrpSpPr>
          <p:grpSpPr bwMode="auto">
            <a:xfrm>
              <a:off x="1936" y="2122"/>
              <a:ext cx="492" cy="362"/>
              <a:chOff x="476" y="2478"/>
              <a:chExt cx="1633" cy="1134"/>
            </a:xfrm>
          </p:grpSpPr>
          <p:sp>
            <p:nvSpPr>
              <p:cNvPr id="82" name="Rectangle 128"/>
              <p:cNvSpPr>
                <a:spLocks noChangeArrowheads="1"/>
              </p:cNvSpPr>
              <p:nvPr/>
            </p:nvSpPr>
            <p:spPr bwMode="auto">
              <a:xfrm>
                <a:off x="476" y="2478"/>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83" name="Picture 129" descr="catalog003_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2523"/>
                <a:ext cx="15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 name="Group 130"/>
            <p:cNvGrpSpPr>
              <a:grpSpLocks/>
            </p:cNvGrpSpPr>
            <p:nvPr/>
          </p:nvGrpSpPr>
          <p:grpSpPr bwMode="auto">
            <a:xfrm>
              <a:off x="1936" y="2484"/>
              <a:ext cx="492" cy="362"/>
              <a:chOff x="3243" y="2976"/>
              <a:chExt cx="1633" cy="1134"/>
            </a:xfrm>
          </p:grpSpPr>
          <p:sp>
            <p:nvSpPr>
              <p:cNvPr id="80" name="Rectangle 131"/>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81" name="Picture 132"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133"/>
            <p:cNvGrpSpPr>
              <a:grpSpLocks/>
            </p:cNvGrpSpPr>
            <p:nvPr/>
          </p:nvGrpSpPr>
          <p:grpSpPr bwMode="auto">
            <a:xfrm>
              <a:off x="459" y="2813"/>
              <a:ext cx="492" cy="363"/>
              <a:chOff x="3243" y="2976"/>
              <a:chExt cx="1633" cy="1134"/>
            </a:xfrm>
          </p:grpSpPr>
          <p:sp>
            <p:nvSpPr>
              <p:cNvPr id="78" name="Rectangle 134"/>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79" name="Picture 135"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136"/>
            <p:cNvGrpSpPr>
              <a:grpSpLocks/>
            </p:cNvGrpSpPr>
            <p:nvPr/>
          </p:nvGrpSpPr>
          <p:grpSpPr bwMode="auto">
            <a:xfrm>
              <a:off x="951" y="2814"/>
              <a:ext cx="492" cy="362"/>
              <a:chOff x="476" y="2478"/>
              <a:chExt cx="1633" cy="1134"/>
            </a:xfrm>
          </p:grpSpPr>
          <p:sp>
            <p:nvSpPr>
              <p:cNvPr id="76" name="Rectangle 137"/>
              <p:cNvSpPr>
                <a:spLocks noChangeArrowheads="1"/>
              </p:cNvSpPr>
              <p:nvPr/>
            </p:nvSpPr>
            <p:spPr bwMode="auto">
              <a:xfrm>
                <a:off x="476" y="2478"/>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77" name="Picture 138" descr="catalog003_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2523"/>
                <a:ext cx="15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 name="Group 139"/>
            <p:cNvGrpSpPr>
              <a:grpSpLocks/>
            </p:cNvGrpSpPr>
            <p:nvPr/>
          </p:nvGrpSpPr>
          <p:grpSpPr bwMode="auto">
            <a:xfrm>
              <a:off x="1443" y="2823"/>
              <a:ext cx="493" cy="363"/>
              <a:chOff x="3243" y="2976"/>
              <a:chExt cx="1633" cy="1134"/>
            </a:xfrm>
          </p:grpSpPr>
          <p:sp>
            <p:nvSpPr>
              <p:cNvPr id="74" name="Rectangle 140"/>
              <p:cNvSpPr>
                <a:spLocks noChangeArrowheads="1"/>
              </p:cNvSpPr>
              <p:nvPr/>
            </p:nvSpPr>
            <p:spPr bwMode="auto">
              <a:xfrm>
                <a:off x="3243" y="2976"/>
                <a:ext cx="1633" cy="1134"/>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75" name="Picture 141" descr="catalog003_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022"/>
                <a:ext cx="1530"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 name="Rectangle 142"/>
            <p:cNvSpPr>
              <a:spLocks noChangeArrowheads="1"/>
            </p:cNvSpPr>
            <p:nvPr/>
          </p:nvSpPr>
          <p:spPr bwMode="auto">
            <a:xfrm>
              <a:off x="1936" y="2824"/>
              <a:ext cx="492" cy="363"/>
            </a:xfrm>
            <a:prstGeom prst="rect">
              <a:avLst/>
            </a:prstGeom>
            <a:solidFill>
              <a:schemeClr val="accent2"/>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grpSp>
      <p:pic>
        <p:nvPicPr>
          <p:cNvPr id="88" name="Picture 107" descr="VD130_STD"/>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14" b="20"/>
          <a:stretch>
            <a:fillRect/>
          </a:stretch>
        </p:blipFill>
        <p:spPr bwMode="auto">
          <a:xfrm>
            <a:off x="3114675" y="5514975"/>
            <a:ext cx="2317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2" descr="C:\Users\fujita\Desktop\VC600_VC300_PPT作成\images\HDコム素材キット\photo_100611\VC500\PNG_150\Controller_2_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4088" y="5640388"/>
            <a:ext cx="1190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 Box 145"/>
          <p:cNvSpPr txBox="1">
            <a:spLocks noChangeArrowheads="1"/>
          </p:cNvSpPr>
          <p:nvPr/>
        </p:nvSpPr>
        <p:spPr bwMode="auto">
          <a:xfrm>
            <a:off x="554038" y="1268413"/>
            <a:ext cx="1517650" cy="276999"/>
          </a:xfrm>
          <a:prstGeom prst="rect">
            <a:avLst/>
          </a:prstGeom>
          <a:solidFill>
            <a:srgbClr val="99CCFF"/>
          </a:solidFill>
          <a:ln w="9525">
            <a:solidFill>
              <a:schemeClr val="tx1"/>
            </a:solidFill>
            <a:miter lim="800000"/>
            <a:headEnd/>
            <a:tailEnd/>
          </a:ln>
          <a:effectLst>
            <a:outerShdw dist="35921" dir="2700000" algn="ctr" rotWithShape="0">
              <a:schemeClr val="bg2"/>
            </a:outerShdw>
          </a:effec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200" b="1" dirty="0">
                <a:ea typeface="HGP創英角ｺﾞｼｯｸUB" pitchFamily="50" charset="-128"/>
              </a:rPr>
              <a:t>Head Office</a:t>
            </a:r>
            <a:endParaRPr lang="ja-JP" altLang="en-US" sz="1200" b="1" dirty="0">
              <a:ea typeface="HGP創英角ｺﾞｼｯｸUB" pitchFamily="50" charset="-128"/>
            </a:endParaRPr>
          </a:p>
        </p:txBody>
      </p:sp>
      <p:pic>
        <p:nvPicPr>
          <p:cNvPr id="91" name="Picture 14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5025" y="5770323"/>
            <a:ext cx="798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14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91225" y="5794135"/>
            <a:ext cx="67786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 name="Group 149"/>
          <p:cNvGrpSpPr>
            <a:grpSpLocks noChangeAspect="1"/>
          </p:cNvGrpSpPr>
          <p:nvPr/>
        </p:nvGrpSpPr>
        <p:grpSpPr bwMode="auto">
          <a:xfrm>
            <a:off x="6026150" y="5827473"/>
            <a:ext cx="557213" cy="311150"/>
            <a:chOff x="2984" y="4320"/>
            <a:chExt cx="1866" cy="1066"/>
          </a:xfrm>
        </p:grpSpPr>
        <p:sp>
          <p:nvSpPr>
            <p:cNvPr id="94" name="Rectangle 150"/>
            <p:cNvSpPr>
              <a:spLocks noChangeAspect="1" noChangeArrowheads="1"/>
            </p:cNvSpPr>
            <p:nvPr/>
          </p:nvSpPr>
          <p:spPr bwMode="auto">
            <a:xfrm>
              <a:off x="2984" y="4320"/>
              <a:ext cx="1866" cy="1065"/>
            </a:xfrm>
            <a:prstGeom prst="rect">
              <a:avLst/>
            </a:prstGeom>
            <a:solidFill>
              <a:schemeClr val="bg1"/>
            </a:solidFill>
            <a:ln>
              <a:noFill/>
            </a:ln>
            <a:effectLst/>
            <a:extLst>
              <a:ext uri="{91240B29-F687-4F45-9708-019B960494DF}">
                <a14:hiddenLine xmlns:a14="http://schemas.microsoft.com/office/drawing/2010/main" w="9525" algn="ctr">
                  <a:solidFill>
                    <a:srgbClr val="0000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95" name="Picture 151" descr="MC900445506[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4" y="4320"/>
              <a:ext cx="1866"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 name="Rectangle 152"/>
          <p:cNvSpPr>
            <a:spLocks noChangeArrowheads="1"/>
          </p:cNvSpPr>
          <p:nvPr/>
        </p:nvSpPr>
        <p:spPr bwMode="auto">
          <a:xfrm>
            <a:off x="6451600" y="5824298"/>
            <a:ext cx="160338" cy="96837"/>
          </a:xfrm>
          <a:prstGeom prst="rect">
            <a:avLst/>
          </a:prstGeom>
          <a:solidFill>
            <a:schemeClr val="bg1"/>
          </a:solidFill>
          <a:ln w="9525" algn="ctr">
            <a:solidFill>
              <a:srgbClr val="000000">
                <a:alpha val="70195"/>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97" name="Picture 153" descr="MC900446184[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97638" y="5835410"/>
            <a:ext cx="77787"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154" descr="見える化アイコン"/>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02338" y="5835410"/>
            <a:ext cx="49212"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Line 155"/>
          <p:cNvSpPr>
            <a:spLocks noChangeShapeType="1"/>
          </p:cNvSpPr>
          <p:nvPr/>
        </p:nvSpPr>
        <p:spPr bwMode="auto">
          <a:xfrm>
            <a:off x="1862138" y="2716213"/>
            <a:ext cx="19843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00" name="Rectangle 156"/>
          <p:cNvSpPr>
            <a:spLocks noChangeArrowheads="1"/>
          </p:cNvSpPr>
          <p:nvPr/>
        </p:nvSpPr>
        <p:spPr bwMode="auto">
          <a:xfrm>
            <a:off x="2406650" y="1617663"/>
            <a:ext cx="129540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Max. 16 sites Connection</a:t>
            </a:r>
          </a:p>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(One Meeting Room)</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sp>
        <p:nvSpPr>
          <p:cNvPr id="101" name="Text Box 157"/>
          <p:cNvSpPr txBox="1">
            <a:spLocks noChangeArrowheads="1"/>
          </p:cNvSpPr>
          <p:nvPr/>
        </p:nvSpPr>
        <p:spPr bwMode="auto">
          <a:xfrm>
            <a:off x="190500" y="4364038"/>
            <a:ext cx="1073150" cy="430887"/>
          </a:xfrm>
          <a:prstGeom prst="rect">
            <a:avLst/>
          </a:prstGeom>
          <a:solidFill>
            <a:srgbClr val="FFFFCC"/>
          </a:solidFill>
          <a:ln w="9525">
            <a:solidFill>
              <a:schemeClr val="tx1"/>
            </a:solidFill>
            <a:miter lim="800000"/>
            <a:headEnd/>
            <a:tailEnd/>
          </a:ln>
          <a:effectLst>
            <a:outerShdw dist="35921" dir="2700000" algn="ctr" rotWithShape="0">
              <a:schemeClr val="bg2"/>
            </a:outerShdw>
          </a:effec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a:ea typeface="HGP創英角ｺﾞｼｯｸUB" pitchFamily="50" charset="-128"/>
              </a:rPr>
              <a:t>Branch</a:t>
            </a:r>
          </a:p>
          <a:p>
            <a:pPr algn="ctr" eaLnBrk="1" hangingPunct="1"/>
            <a:r>
              <a:rPr lang="en-US" altLang="ja-JP" sz="1100" b="1">
                <a:ea typeface="HGP創英角ｺﾞｼｯｸUB" pitchFamily="50" charset="-128"/>
              </a:rPr>
              <a:t>Office</a:t>
            </a:r>
          </a:p>
        </p:txBody>
      </p:sp>
      <p:sp>
        <p:nvSpPr>
          <p:cNvPr id="102" name="Line 158"/>
          <p:cNvSpPr>
            <a:spLocks noChangeShapeType="1"/>
          </p:cNvSpPr>
          <p:nvPr/>
        </p:nvSpPr>
        <p:spPr bwMode="auto">
          <a:xfrm>
            <a:off x="1662113" y="5510213"/>
            <a:ext cx="698500" cy="1587"/>
          </a:xfrm>
          <a:prstGeom prst="line">
            <a:avLst/>
          </a:prstGeom>
          <a:noFill/>
          <a:ln w="762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03" name="Line 159"/>
          <p:cNvSpPr>
            <a:spLocks noChangeShapeType="1"/>
          </p:cNvSpPr>
          <p:nvPr/>
        </p:nvSpPr>
        <p:spPr bwMode="auto">
          <a:xfrm flipV="1">
            <a:off x="1263650" y="4113213"/>
            <a:ext cx="300038" cy="8969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04" name="Line 160"/>
          <p:cNvSpPr>
            <a:spLocks noChangeShapeType="1"/>
          </p:cNvSpPr>
          <p:nvPr/>
        </p:nvSpPr>
        <p:spPr bwMode="auto">
          <a:xfrm flipH="1" flipV="1">
            <a:off x="2662238" y="4014788"/>
            <a:ext cx="496887" cy="998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05" name="Rectangle 161"/>
          <p:cNvSpPr>
            <a:spLocks noChangeArrowheads="1"/>
          </p:cNvSpPr>
          <p:nvPr/>
        </p:nvSpPr>
        <p:spPr bwMode="auto">
          <a:xfrm>
            <a:off x="363538" y="6108700"/>
            <a:ext cx="1296987"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smtClean="0">
                <a:latin typeface="Arial" panose="020B0604020202020204" pitchFamily="34" charset="0"/>
                <a:ea typeface="HGP創英角ｺﾞｼｯｸUB" pitchFamily="50" charset="-128"/>
                <a:cs typeface="Arial" panose="020B0604020202020204" pitchFamily="34" charset="0"/>
              </a:rPr>
              <a:t>HDVC</a:t>
            </a:r>
            <a:endParaRPr lang="en-US" altLang="ja-JP" sz="900" b="1" dirty="0">
              <a:latin typeface="Arial" panose="020B0604020202020204" pitchFamily="34" charset="0"/>
              <a:ea typeface="HGP創英角ｺﾞｼｯｸUB" pitchFamily="50" charset="-128"/>
              <a:cs typeface="Arial" panose="020B0604020202020204" pitchFamily="34" charset="0"/>
            </a:endParaRPr>
          </a:p>
        </p:txBody>
      </p:sp>
      <p:sp>
        <p:nvSpPr>
          <p:cNvPr id="106" name="Rectangle 162"/>
          <p:cNvSpPr>
            <a:spLocks noChangeArrowheads="1"/>
          </p:cNvSpPr>
          <p:nvPr/>
        </p:nvSpPr>
        <p:spPr bwMode="auto">
          <a:xfrm>
            <a:off x="2560638" y="6108700"/>
            <a:ext cx="1296987"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smtClean="0">
                <a:latin typeface="Arial" panose="020B0604020202020204" pitchFamily="34" charset="0"/>
                <a:ea typeface="HGP創英角ｺﾞｼｯｸUB" pitchFamily="50" charset="-128"/>
                <a:cs typeface="Arial" panose="020B0604020202020204" pitchFamily="34" charset="0"/>
              </a:rPr>
              <a:t>HDVC</a:t>
            </a:r>
            <a:endParaRPr lang="en-US" altLang="ja-JP" sz="900" b="1" dirty="0">
              <a:latin typeface="Arial" panose="020B0604020202020204" pitchFamily="34" charset="0"/>
              <a:ea typeface="HGP創英角ｺﾞｼｯｸUB" pitchFamily="50" charset="-128"/>
              <a:cs typeface="Arial" panose="020B0604020202020204" pitchFamily="34" charset="0"/>
            </a:endParaRPr>
          </a:p>
        </p:txBody>
      </p:sp>
      <p:sp>
        <p:nvSpPr>
          <p:cNvPr id="107" name="Rectangle 164"/>
          <p:cNvSpPr>
            <a:spLocks noChangeArrowheads="1"/>
          </p:cNvSpPr>
          <p:nvPr/>
        </p:nvSpPr>
        <p:spPr bwMode="auto">
          <a:xfrm>
            <a:off x="4556125" y="5211763"/>
            <a:ext cx="300038" cy="29845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108" name="Line 165"/>
          <p:cNvSpPr>
            <a:spLocks noChangeShapeType="1"/>
          </p:cNvSpPr>
          <p:nvPr/>
        </p:nvSpPr>
        <p:spPr bwMode="auto">
          <a:xfrm>
            <a:off x="4656138" y="5111750"/>
            <a:ext cx="0" cy="1000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09" name="Line 166"/>
          <p:cNvSpPr>
            <a:spLocks noChangeShapeType="1"/>
          </p:cNvSpPr>
          <p:nvPr/>
        </p:nvSpPr>
        <p:spPr bwMode="auto">
          <a:xfrm>
            <a:off x="4754563" y="5111750"/>
            <a:ext cx="0" cy="1000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0" name="Line 167"/>
          <p:cNvSpPr>
            <a:spLocks noChangeShapeType="1"/>
          </p:cNvSpPr>
          <p:nvPr/>
        </p:nvSpPr>
        <p:spPr bwMode="auto">
          <a:xfrm flipH="1" flipV="1">
            <a:off x="2960688" y="4411663"/>
            <a:ext cx="1595437" cy="1000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1" name="Rectangle 168"/>
          <p:cNvSpPr>
            <a:spLocks noChangeArrowheads="1"/>
          </p:cNvSpPr>
          <p:nvPr/>
        </p:nvSpPr>
        <p:spPr bwMode="auto">
          <a:xfrm>
            <a:off x="4494213" y="5627688"/>
            <a:ext cx="900112"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Wireless LAN</a:t>
            </a:r>
            <a:br>
              <a:rPr lang="en-US" altLang="ja-JP" sz="900" b="1">
                <a:latin typeface="Arial" panose="020B0604020202020204" pitchFamily="34" charset="0"/>
                <a:ea typeface="HGP創英角ｺﾞｼｯｸUB" pitchFamily="50" charset="-128"/>
                <a:cs typeface="Arial" panose="020B0604020202020204" pitchFamily="34" charset="0"/>
              </a:rPr>
            </a:br>
            <a:r>
              <a:rPr lang="en-US" altLang="ja-JP" sz="900" b="1">
                <a:latin typeface="Arial" panose="020B0604020202020204" pitchFamily="34" charset="0"/>
                <a:ea typeface="HGP創英角ｺﾞｼｯｸUB" pitchFamily="50" charset="-128"/>
                <a:cs typeface="Arial" panose="020B0604020202020204" pitchFamily="34" charset="0"/>
              </a:rPr>
              <a:t>Access Point</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sp>
        <p:nvSpPr>
          <p:cNvPr id="112" name="Rectangle 169"/>
          <p:cNvSpPr>
            <a:spLocks noChangeArrowheads="1"/>
          </p:cNvSpPr>
          <p:nvPr/>
        </p:nvSpPr>
        <p:spPr bwMode="auto">
          <a:xfrm>
            <a:off x="5794375" y="5436213"/>
            <a:ext cx="99695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Tablet</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sp>
        <p:nvSpPr>
          <p:cNvPr id="113" name="Rectangle 170"/>
          <p:cNvSpPr>
            <a:spLocks noChangeArrowheads="1"/>
          </p:cNvSpPr>
          <p:nvPr/>
        </p:nvSpPr>
        <p:spPr bwMode="auto">
          <a:xfrm>
            <a:off x="5656263" y="6098450"/>
            <a:ext cx="1296987"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Smart Phone</a:t>
            </a:r>
          </a:p>
        </p:txBody>
      </p:sp>
      <p:pic>
        <p:nvPicPr>
          <p:cNvPr id="114" name="Picture 3" descr="C:\Documents and Settings\荒木一人\デスクトップ\Wifi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92675" y="5146675"/>
            <a:ext cx="6000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Oval 172"/>
          <p:cNvSpPr>
            <a:spLocks noChangeArrowheads="1"/>
          </p:cNvSpPr>
          <p:nvPr/>
        </p:nvSpPr>
        <p:spPr bwMode="auto">
          <a:xfrm>
            <a:off x="7056438" y="5752860"/>
            <a:ext cx="200025" cy="1968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116" name="AutoShape 173"/>
          <p:cNvSpPr>
            <a:spLocks noChangeArrowheads="1"/>
          </p:cNvSpPr>
          <p:nvPr/>
        </p:nvSpPr>
        <p:spPr bwMode="auto">
          <a:xfrm>
            <a:off x="7056438" y="5949710"/>
            <a:ext cx="198437" cy="300038"/>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117" name="Rectangle 175"/>
          <p:cNvSpPr>
            <a:spLocks noChangeArrowheads="1"/>
          </p:cNvSpPr>
          <p:nvPr/>
        </p:nvSpPr>
        <p:spPr bwMode="auto">
          <a:xfrm>
            <a:off x="5628663" y="4567963"/>
            <a:ext cx="12588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HDVC Mobile</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grpSp>
        <p:nvGrpSpPr>
          <p:cNvPr id="118" name="Group 387"/>
          <p:cNvGrpSpPr>
            <a:grpSpLocks/>
          </p:cNvGrpSpPr>
          <p:nvPr/>
        </p:nvGrpSpPr>
        <p:grpSpPr bwMode="auto">
          <a:xfrm>
            <a:off x="5749925" y="4813300"/>
            <a:ext cx="1062038" cy="712788"/>
            <a:chOff x="3622" y="3032"/>
            <a:chExt cx="669" cy="449"/>
          </a:xfrm>
        </p:grpSpPr>
        <p:pic>
          <p:nvPicPr>
            <p:cNvPr id="119" name="Picture 17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22" y="3032"/>
              <a:ext cx="66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1" y="3094"/>
              <a:ext cx="503"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 name="Group 178"/>
            <p:cNvGrpSpPr>
              <a:grpSpLocks noChangeAspect="1"/>
            </p:cNvGrpSpPr>
            <p:nvPr/>
          </p:nvGrpSpPr>
          <p:grpSpPr bwMode="auto">
            <a:xfrm>
              <a:off x="3716" y="3122"/>
              <a:ext cx="415" cy="273"/>
              <a:chOff x="2984" y="4320"/>
              <a:chExt cx="1866" cy="1066"/>
            </a:xfrm>
          </p:grpSpPr>
          <p:sp>
            <p:nvSpPr>
              <p:cNvPr id="125" name="Rectangle 179"/>
              <p:cNvSpPr>
                <a:spLocks noChangeAspect="1" noChangeArrowheads="1"/>
              </p:cNvSpPr>
              <p:nvPr/>
            </p:nvSpPr>
            <p:spPr bwMode="auto">
              <a:xfrm>
                <a:off x="2984" y="4320"/>
                <a:ext cx="1866" cy="1065"/>
              </a:xfrm>
              <a:prstGeom prst="rect">
                <a:avLst/>
              </a:prstGeom>
              <a:solidFill>
                <a:schemeClr val="bg1"/>
              </a:solidFill>
              <a:ln>
                <a:noFill/>
              </a:ln>
              <a:effectLst/>
              <a:extLst>
                <a:ext uri="{91240B29-F687-4F45-9708-019B960494DF}">
                  <a14:hiddenLine xmlns:a14="http://schemas.microsoft.com/office/drawing/2010/main" w="9525" algn="ctr">
                    <a:solidFill>
                      <a:srgbClr val="0000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126" name="Picture 180" descr="MC900445506[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4" y="4320"/>
                <a:ext cx="1866"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 name="Rectangle 181"/>
            <p:cNvSpPr>
              <a:spLocks noChangeArrowheads="1"/>
            </p:cNvSpPr>
            <p:nvPr/>
          </p:nvSpPr>
          <p:spPr bwMode="auto">
            <a:xfrm>
              <a:off x="4034" y="3122"/>
              <a:ext cx="117" cy="84"/>
            </a:xfrm>
            <a:prstGeom prst="rect">
              <a:avLst/>
            </a:prstGeom>
            <a:solidFill>
              <a:schemeClr val="bg1"/>
            </a:solidFill>
            <a:ln w="9525" algn="ctr">
              <a:solidFill>
                <a:srgbClr val="000000">
                  <a:alpha val="70195"/>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123" name="Picture 182" descr="MC900446184[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67" y="3131"/>
              <a:ext cx="57"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83" descr="見える化アイコン"/>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98" y="3130"/>
              <a:ext cx="37"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7" name="Oval 184"/>
          <p:cNvSpPr>
            <a:spLocks noChangeArrowheads="1"/>
          </p:cNvSpPr>
          <p:nvPr/>
        </p:nvSpPr>
        <p:spPr bwMode="auto">
          <a:xfrm>
            <a:off x="7089775" y="4913313"/>
            <a:ext cx="200025" cy="1984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128" name="AutoShape 185"/>
          <p:cNvSpPr>
            <a:spLocks noChangeArrowheads="1"/>
          </p:cNvSpPr>
          <p:nvPr/>
        </p:nvSpPr>
        <p:spPr bwMode="auto">
          <a:xfrm>
            <a:off x="7099300" y="5111750"/>
            <a:ext cx="196850" cy="300038"/>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129" name="Oval 186"/>
          <p:cNvSpPr>
            <a:spLocks noChangeArrowheads="1"/>
          </p:cNvSpPr>
          <p:nvPr/>
        </p:nvSpPr>
        <p:spPr bwMode="auto">
          <a:xfrm>
            <a:off x="7389813" y="4911725"/>
            <a:ext cx="200025" cy="1984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130" name="AutoShape 187"/>
          <p:cNvSpPr>
            <a:spLocks noChangeArrowheads="1"/>
          </p:cNvSpPr>
          <p:nvPr/>
        </p:nvSpPr>
        <p:spPr bwMode="auto">
          <a:xfrm>
            <a:off x="7397750" y="5110163"/>
            <a:ext cx="198438" cy="29845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131" name="Oval 188"/>
          <p:cNvSpPr>
            <a:spLocks noChangeArrowheads="1"/>
          </p:cNvSpPr>
          <p:nvPr/>
        </p:nvSpPr>
        <p:spPr bwMode="auto">
          <a:xfrm>
            <a:off x="7688263" y="4911725"/>
            <a:ext cx="200025" cy="1984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132" name="AutoShape 189"/>
          <p:cNvSpPr>
            <a:spLocks noChangeArrowheads="1"/>
          </p:cNvSpPr>
          <p:nvPr/>
        </p:nvSpPr>
        <p:spPr bwMode="auto">
          <a:xfrm>
            <a:off x="7697788" y="5110163"/>
            <a:ext cx="196850" cy="29845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133" name="Cloud"/>
          <p:cNvSpPr>
            <a:spLocks noChangeAspect="1" noEditPoints="1" noChangeArrowheads="1"/>
          </p:cNvSpPr>
          <p:nvPr/>
        </p:nvSpPr>
        <p:spPr bwMode="auto">
          <a:xfrm>
            <a:off x="4420408" y="3248633"/>
            <a:ext cx="1766887" cy="854075"/>
          </a:xfrm>
          <a:custGeom>
            <a:avLst/>
            <a:gdLst>
              <a:gd name="T0" fmla="*/ 4954 w 21600"/>
              <a:gd name="T1" fmla="*/ 427038 h 21600"/>
              <a:gd name="T2" fmla="*/ 798513 w 21600"/>
              <a:gd name="T3" fmla="*/ 853166 h 21600"/>
              <a:gd name="T4" fmla="*/ 1595694 w 21600"/>
              <a:gd name="T5" fmla="*/ 427038 h 21600"/>
              <a:gd name="T6" fmla="*/ 798513 w 21600"/>
              <a:gd name="T7" fmla="*/ 4883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00FF00"/>
              </a:gs>
            </a:gsLst>
            <a:path path="rect">
              <a:fillToRect l="50000" t="50000" r="50000" b="50000"/>
            </a:path>
          </a:gradFill>
          <a:ln w="12700">
            <a:solidFill>
              <a:srgbClr val="008000"/>
            </a:solidFill>
            <a:miter lim="800000"/>
            <a:headEnd/>
            <a:tailEnd/>
          </a:ln>
          <a:effectLst>
            <a:outerShdw dist="107763" dir="2700000" algn="ctr" rotWithShape="0">
              <a:srgbClr val="808080"/>
            </a:outerShdw>
          </a:effectLst>
        </p:spPr>
        <p:txBody>
          <a:bodyPr/>
          <a:lstStyle/>
          <a:p>
            <a:endParaRPr lang="ja-JP" altLang="en-US" sz="1200"/>
          </a:p>
        </p:txBody>
      </p:sp>
      <p:sp>
        <p:nvSpPr>
          <p:cNvPr id="193" name="Text Box 254"/>
          <p:cNvSpPr txBox="1">
            <a:spLocks noChangeArrowheads="1"/>
          </p:cNvSpPr>
          <p:nvPr/>
        </p:nvSpPr>
        <p:spPr bwMode="auto">
          <a:xfrm>
            <a:off x="3984625" y="749300"/>
            <a:ext cx="3126177" cy="276999"/>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200" b="1">
                <a:solidFill>
                  <a:srgbClr val="FF0002"/>
                </a:solidFill>
                <a:effectLst>
                  <a:outerShdw blurRad="38100" dist="38100" dir="2700000" algn="tl">
                    <a:srgbClr val="C0C0C0"/>
                  </a:outerShdw>
                </a:effectLst>
                <a:ea typeface="HGP創英角ｺﾞｼｯｸUB" pitchFamily="50" charset="-128"/>
              </a:rPr>
              <a:t>Select line-up to meet customer’s needs</a:t>
            </a:r>
            <a:endParaRPr lang="ja-JP" altLang="en-US" sz="1200" b="1">
              <a:solidFill>
                <a:srgbClr val="FF0002"/>
              </a:solidFill>
              <a:effectLst>
                <a:outerShdw blurRad="38100" dist="38100" dir="2700000" algn="tl">
                  <a:srgbClr val="C0C0C0"/>
                </a:outerShdw>
              </a:effectLst>
              <a:ea typeface="HGP創英角ｺﾞｼｯｸUB" pitchFamily="50" charset="-128"/>
            </a:endParaRPr>
          </a:p>
        </p:txBody>
      </p:sp>
      <p:grpSp>
        <p:nvGrpSpPr>
          <p:cNvPr id="194" name="Group 36"/>
          <p:cNvGrpSpPr>
            <a:grpSpLocks/>
          </p:cNvGrpSpPr>
          <p:nvPr/>
        </p:nvGrpSpPr>
        <p:grpSpPr bwMode="auto">
          <a:xfrm>
            <a:off x="2066925" y="2740025"/>
            <a:ext cx="293688" cy="176213"/>
            <a:chOff x="1609" y="2195"/>
            <a:chExt cx="252" cy="179"/>
          </a:xfrm>
        </p:grpSpPr>
        <p:sp>
          <p:nvSpPr>
            <p:cNvPr id="195"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196"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197"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sp>
        <p:nvSpPr>
          <p:cNvPr id="198" name="図形 212007"/>
          <p:cNvSpPr>
            <a:spLocks/>
          </p:cNvSpPr>
          <p:nvPr/>
        </p:nvSpPr>
        <p:spPr bwMode="auto">
          <a:xfrm>
            <a:off x="2060575" y="2786063"/>
            <a:ext cx="293688" cy="63500"/>
          </a:xfrm>
          <a:custGeom>
            <a:avLst/>
            <a:gdLst>
              <a:gd name="T0" fmla="*/ 0 w 252"/>
              <a:gd name="T1" fmla="*/ 0 h 65"/>
              <a:gd name="T2" fmla="*/ 292523 w 252"/>
              <a:gd name="T3" fmla="*/ 0 h 65"/>
              <a:gd name="T4" fmla="*/ 292523 w 252"/>
              <a:gd name="T5" fmla="*/ 62523 h 65"/>
              <a:gd name="T6" fmla="*/ 0 w 252"/>
              <a:gd name="T7" fmla="*/ 62523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199" name="円/楕円 212008"/>
          <p:cNvSpPr>
            <a:spLocks noChangeArrowheads="1"/>
          </p:cNvSpPr>
          <p:nvPr/>
        </p:nvSpPr>
        <p:spPr bwMode="auto">
          <a:xfrm>
            <a:off x="2065338" y="2792413"/>
            <a:ext cx="288925" cy="11430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200" name="円/楕円 212009"/>
          <p:cNvSpPr>
            <a:spLocks noChangeArrowheads="1"/>
          </p:cNvSpPr>
          <p:nvPr/>
        </p:nvSpPr>
        <p:spPr bwMode="auto">
          <a:xfrm>
            <a:off x="2060575" y="2728913"/>
            <a:ext cx="293688" cy="11430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nvGrpSpPr>
          <p:cNvPr id="201" name="Group 43"/>
          <p:cNvGrpSpPr>
            <a:grpSpLocks/>
          </p:cNvGrpSpPr>
          <p:nvPr/>
        </p:nvGrpSpPr>
        <p:grpSpPr bwMode="auto">
          <a:xfrm>
            <a:off x="2117725" y="2744788"/>
            <a:ext cx="182563" cy="85725"/>
            <a:chOff x="1653" y="2201"/>
            <a:chExt cx="157" cy="86"/>
          </a:xfrm>
        </p:grpSpPr>
        <p:grpSp>
          <p:nvGrpSpPr>
            <p:cNvPr id="202" name="Group 44"/>
            <p:cNvGrpSpPr>
              <a:grpSpLocks/>
            </p:cNvGrpSpPr>
            <p:nvPr/>
          </p:nvGrpSpPr>
          <p:grpSpPr bwMode="auto">
            <a:xfrm>
              <a:off x="1653" y="2201"/>
              <a:ext cx="157" cy="86"/>
              <a:chOff x="1653" y="2201"/>
              <a:chExt cx="157" cy="86"/>
            </a:xfrm>
          </p:grpSpPr>
          <p:sp>
            <p:nvSpPr>
              <p:cNvPr id="208"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09"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10"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11"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nvGrpSpPr>
            <p:cNvPr id="203" name="Group 49"/>
            <p:cNvGrpSpPr>
              <a:grpSpLocks/>
            </p:cNvGrpSpPr>
            <p:nvPr/>
          </p:nvGrpSpPr>
          <p:grpSpPr bwMode="auto">
            <a:xfrm>
              <a:off x="1658" y="2201"/>
              <a:ext cx="147" cy="86"/>
              <a:chOff x="1658" y="2201"/>
              <a:chExt cx="147" cy="86"/>
            </a:xfrm>
          </p:grpSpPr>
          <p:sp>
            <p:nvSpPr>
              <p:cNvPr id="204"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05"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06"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07"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sp>
        <p:nvSpPr>
          <p:cNvPr id="212" name="Line 274"/>
          <p:cNvSpPr>
            <a:spLocks noChangeShapeType="1"/>
          </p:cNvSpPr>
          <p:nvPr/>
        </p:nvSpPr>
        <p:spPr bwMode="auto">
          <a:xfrm>
            <a:off x="2214563" y="2898775"/>
            <a:ext cx="3175" cy="200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grpSp>
        <p:nvGrpSpPr>
          <p:cNvPr id="213" name="Group 36"/>
          <p:cNvGrpSpPr>
            <a:grpSpLocks/>
          </p:cNvGrpSpPr>
          <p:nvPr/>
        </p:nvGrpSpPr>
        <p:grpSpPr bwMode="auto">
          <a:xfrm>
            <a:off x="1370013" y="4324350"/>
            <a:ext cx="292100" cy="176213"/>
            <a:chOff x="1609" y="2195"/>
            <a:chExt cx="252" cy="179"/>
          </a:xfrm>
        </p:grpSpPr>
        <p:sp>
          <p:nvSpPr>
            <p:cNvPr id="214"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15"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216"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sp>
        <p:nvSpPr>
          <p:cNvPr id="217" name="図形 212007"/>
          <p:cNvSpPr>
            <a:spLocks/>
          </p:cNvSpPr>
          <p:nvPr/>
        </p:nvSpPr>
        <p:spPr bwMode="auto">
          <a:xfrm>
            <a:off x="1363663" y="4370388"/>
            <a:ext cx="292100" cy="63500"/>
          </a:xfrm>
          <a:custGeom>
            <a:avLst/>
            <a:gdLst>
              <a:gd name="T0" fmla="*/ 0 w 252"/>
              <a:gd name="T1" fmla="*/ 0 h 65"/>
              <a:gd name="T2" fmla="*/ 290941 w 252"/>
              <a:gd name="T3" fmla="*/ 0 h 65"/>
              <a:gd name="T4" fmla="*/ 290941 w 252"/>
              <a:gd name="T5" fmla="*/ 62523 h 65"/>
              <a:gd name="T6" fmla="*/ 0 w 252"/>
              <a:gd name="T7" fmla="*/ 62523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18" name="円/楕円 212008"/>
          <p:cNvSpPr>
            <a:spLocks noChangeArrowheads="1"/>
          </p:cNvSpPr>
          <p:nvPr/>
        </p:nvSpPr>
        <p:spPr bwMode="auto">
          <a:xfrm>
            <a:off x="1368425" y="4376738"/>
            <a:ext cx="287338" cy="11430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219" name="円/楕円 212009"/>
          <p:cNvSpPr>
            <a:spLocks noChangeArrowheads="1"/>
          </p:cNvSpPr>
          <p:nvPr/>
        </p:nvSpPr>
        <p:spPr bwMode="auto">
          <a:xfrm>
            <a:off x="1363663" y="4313238"/>
            <a:ext cx="292100" cy="11430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nvGrpSpPr>
          <p:cNvPr id="220" name="Group 43"/>
          <p:cNvGrpSpPr>
            <a:grpSpLocks/>
          </p:cNvGrpSpPr>
          <p:nvPr/>
        </p:nvGrpSpPr>
        <p:grpSpPr bwMode="auto">
          <a:xfrm>
            <a:off x="1420813" y="4329113"/>
            <a:ext cx="182562" cy="85725"/>
            <a:chOff x="1653" y="2201"/>
            <a:chExt cx="157" cy="86"/>
          </a:xfrm>
        </p:grpSpPr>
        <p:grpSp>
          <p:nvGrpSpPr>
            <p:cNvPr id="221" name="Group 44"/>
            <p:cNvGrpSpPr>
              <a:grpSpLocks/>
            </p:cNvGrpSpPr>
            <p:nvPr/>
          </p:nvGrpSpPr>
          <p:grpSpPr bwMode="auto">
            <a:xfrm>
              <a:off x="1653" y="2201"/>
              <a:ext cx="157" cy="86"/>
              <a:chOff x="1653" y="2201"/>
              <a:chExt cx="157" cy="86"/>
            </a:xfrm>
          </p:grpSpPr>
          <p:sp>
            <p:nvSpPr>
              <p:cNvPr id="227"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28"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29"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30"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nvGrpSpPr>
            <p:cNvPr id="222" name="Group 49"/>
            <p:cNvGrpSpPr>
              <a:grpSpLocks/>
            </p:cNvGrpSpPr>
            <p:nvPr/>
          </p:nvGrpSpPr>
          <p:grpSpPr bwMode="auto">
            <a:xfrm>
              <a:off x="1658" y="2201"/>
              <a:ext cx="147" cy="86"/>
              <a:chOff x="1658" y="2201"/>
              <a:chExt cx="147" cy="86"/>
            </a:xfrm>
          </p:grpSpPr>
          <p:sp>
            <p:nvSpPr>
              <p:cNvPr id="223"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24"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25"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26"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grpSp>
        <p:nvGrpSpPr>
          <p:cNvPr id="231" name="Group 36"/>
          <p:cNvGrpSpPr>
            <a:grpSpLocks/>
          </p:cNvGrpSpPr>
          <p:nvPr/>
        </p:nvGrpSpPr>
        <p:grpSpPr bwMode="auto">
          <a:xfrm>
            <a:off x="2686050" y="4305300"/>
            <a:ext cx="292100" cy="174625"/>
            <a:chOff x="1609" y="2195"/>
            <a:chExt cx="252" cy="179"/>
          </a:xfrm>
        </p:grpSpPr>
        <p:sp>
          <p:nvSpPr>
            <p:cNvPr id="232"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33"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234"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sp>
        <p:nvSpPr>
          <p:cNvPr id="235" name="図形 212007"/>
          <p:cNvSpPr>
            <a:spLocks/>
          </p:cNvSpPr>
          <p:nvPr/>
        </p:nvSpPr>
        <p:spPr bwMode="auto">
          <a:xfrm>
            <a:off x="2679700" y="4351338"/>
            <a:ext cx="292100" cy="63500"/>
          </a:xfrm>
          <a:custGeom>
            <a:avLst/>
            <a:gdLst>
              <a:gd name="T0" fmla="*/ 0 w 252"/>
              <a:gd name="T1" fmla="*/ 0 h 65"/>
              <a:gd name="T2" fmla="*/ 290941 w 252"/>
              <a:gd name="T3" fmla="*/ 0 h 65"/>
              <a:gd name="T4" fmla="*/ 290941 w 252"/>
              <a:gd name="T5" fmla="*/ 62523 h 65"/>
              <a:gd name="T6" fmla="*/ 0 w 252"/>
              <a:gd name="T7" fmla="*/ 62523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36" name="円/楕円 212008"/>
          <p:cNvSpPr>
            <a:spLocks noChangeArrowheads="1"/>
          </p:cNvSpPr>
          <p:nvPr/>
        </p:nvSpPr>
        <p:spPr bwMode="auto">
          <a:xfrm>
            <a:off x="2684463" y="4357688"/>
            <a:ext cx="287337" cy="11430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237" name="円/楕円 212009"/>
          <p:cNvSpPr>
            <a:spLocks noChangeArrowheads="1"/>
          </p:cNvSpPr>
          <p:nvPr/>
        </p:nvSpPr>
        <p:spPr bwMode="auto">
          <a:xfrm>
            <a:off x="2679700" y="4294188"/>
            <a:ext cx="292100" cy="11430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nvGrpSpPr>
          <p:cNvPr id="238" name="Group 43"/>
          <p:cNvGrpSpPr>
            <a:grpSpLocks/>
          </p:cNvGrpSpPr>
          <p:nvPr/>
        </p:nvGrpSpPr>
        <p:grpSpPr bwMode="auto">
          <a:xfrm>
            <a:off x="2736850" y="4308475"/>
            <a:ext cx="182563" cy="85725"/>
            <a:chOff x="1653" y="2201"/>
            <a:chExt cx="157" cy="86"/>
          </a:xfrm>
        </p:grpSpPr>
        <p:grpSp>
          <p:nvGrpSpPr>
            <p:cNvPr id="239" name="Group 44"/>
            <p:cNvGrpSpPr>
              <a:grpSpLocks/>
            </p:cNvGrpSpPr>
            <p:nvPr/>
          </p:nvGrpSpPr>
          <p:grpSpPr bwMode="auto">
            <a:xfrm>
              <a:off x="1653" y="2201"/>
              <a:ext cx="157" cy="86"/>
              <a:chOff x="1653" y="2201"/>
              <a:chExt cx="157" cy="86"/>
            </a:xfrm>
          </p:grpSpPr>
          <p:sp>
            <p:nvSpPr>
              <p:cNvPr id="245"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46"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48"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49"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nvGrpSpPr>
            <p:cNvPr id="240" name="Group 49"/>
            <p:cNvGrpSpPr>
              <a:grpSpLocks/>
            </p:cNvGrpSpPr>
            <p:nvPr/>
          </p:nvGrpSpPr>
          <p:grpSpPr bwMode="auto">
            <a:xfrm>
              <a:off x="1658" y="2201"/>
              <a:ext cx="147" cy="86"/>
              <a:chOff x="1658" y="2201"/>
              <a:chExt cx="147" cy="86"/>
            </a:xfrm>
          </p:grpSpPr>
          <p:sp>
            <p:nvSpPr>
              <p:cNvPr id="241"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42"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43"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44"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sp>
        <p:nvSpPr>
          <p:cNvPr id="250" name="Rectangle 313"/>
          <p:cNvSpPr>
            <a:spLocks noChangeArrowheads="1"/>
          </p:cNvSpPr>
          <p:nvPr/>
        </p:nvSpPr>
        <p:spPr bwMode="auto">
          <a:xfrm>
            <a:off x="1762125" y="2896458"/>
            <a:ext cx="398463"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a:ea typeface="HGP創英角ｺﾞｼｯｸUB" pitchFamily="50" charset="-128"/>
              </a:rPr>
              <a:t>Router</a:t>
            </a:r>
          </a:p>
        </p:txBody>
      </p:sp>
      <p:sp>
        <p:nvSpPr>
          <p:cNvPr id="251" name="Rectangle 314"/>
          <p:cNvSpPr>
            <a:spLocks noChangeArrowheads="1"/>
          </p:cNvSpPr>
          <p:nvPr/>
        </p:nvSpPr>
        <p:spPr bwMode="auto">
          <a:xfrm>
            <a:off x="1712913" y="4341792"/>
            <a:ext cx="398462" cy="16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dirty="0">
                <a:ea typeface="HGP創英角ｺﾞｼｯｸUB" pitchFamily="50" charset="-128"/>
              </a:rPr>
              <a:t>Router</a:t>
            </a:r>
            <a:endParaRPr lang="ja-JP" altLang="en-US" sz="700" b="1" dirty="0">
              <a:ea typeface="HGP創英角ｺﾞｼｯｸUB" pitchFamily="50" charset="-128"/>
            </a:endParaRPr>
          </a:p>
        </p:txBody>
      </p:sp>
      <p:grpSp>
        <p:nvGrpSpPr>
          <p:cNvPr id="252" name="Group 36"/>
          <p:cNvGrpSpPr>
            <a:grpSpLocks/>
          </p:cNvGrpSpPr>
          <p:nvPr/>
        </p:nvGrpSpPr>
        <p:grpSpPr bwMode="auto">
          <a:xfrm>
            <a:off x="3541958" y="2807308"/>
            <a:ext cx="292100" cy="176212"/>
            <a:chOff x="1609" y="2195"/>
            <a:chExt cx="252" cy="179"/>
          </a:xfrm>
        </p:grpSpPr>
        <p:sp>
          <p:nvSpPr>
            <p:cNvPr id="253"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54"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255"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sp>
        <p:nvSpPr>
          <p:cNvPr id="256" name="図形 212007"/>
          <p:cNvSpPr>
            <a:spLocks/>
          </p:cNvSpPr>
          <p:nvPr/>
        </p:nvSpPr>
        <p:spPr bwMode="auto">
          <a:xfrm>
            <a:off x="3535608" y="2853345"/>
            <a:ext cx="292100" cy="63500"/>
          </a:xfrm>
          <a:custGeom>
            <a:avLst/>
            <a:gdLst>
              <a:gd name="T0" fmla="*/ 0 w 252"/>
              <a:gd name="T1" fmla="*/ 0 h 65"/>
              <a:gd name="T2" fmla="*/ 290941 w 252"/>
              <a:gd name="T3" fmla="*/ 0 h 65"/>
              <a:gd name="T4" fmla="*/ 290941 w 252"/>
              <a:gd name="T5" fmla="*/ 62523 h 65"/>
              <a:gd name="T6" fmla="*/ 0 w 252"/>
              <a:gd name="T7" fmla="*/ 62523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57" name="円/楕円 212008"/>
          <p:cNvSpPr>
            <a:spLocks noChangeArrowheads="1"/>
          </p:cNvSpPr>
          <p:nvPr/>
        </p:nvSpPr>
        <p:spPr bwMode="auto">
          <a:xfrm>
            <a:off x="3540370" y="2859695"/>
            <a:ext cx="287338" cy="11430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258" name="円/楕円 212009"/>
          <p:cNvSpPr>
            <a:spLocks noChangeArrowheads="1"/>
          </p:cNvSpPr>
          <p:nvPr/>
        </p:nvSpPr>
        <p:spPr bwMode="auto">
          <a:xfrm>
            <a:off x="3535608" y="2796195"/>
            <a:ext cx="292100" cy="11430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nvGrpSpPr>
          <p:cNvPr id="259" name="Group 43"/>
          <p:cNvGrpSpPr>
            <a:grpSpLocks/>
          </p:cNvGrpSpPr>
          <p:nvPr/>
        </p:nvGrpSpPr>
        <p:grpSpPr bwMode="auto">
          <a:xfrm>
            <a:off x="3592758" y="2812070"/>
            <a:ext cx="182562" cy="85725"/>
            <a:chOff x="1653" y="2201"/>
            <a:chExt cx="157" cy="86"/>
          </a:xfrm>
        </p:grpSpPr>
        <p:grpSp>
          <p:nvGrpSpPr>
            <p:cNvPr id="260" name="Group 44"/>
            <p:cNvGrpSpPr>
              <a:grpSpLocks/>
            </p:cNvGrpSpPr>
            <p:nvPr/>
          </p:nvGrpSpPr>
          <p:grpSpPr bwMode="auto">
            <a:xfrm>
              <a:off x="1653" y="2201"/>
              <a:ext cx="157" cy="86"/>
              <a:chOff x="1653" y="2201"/>
              <a:chExt cx="157" cy="86"/>
            </a:xfrm>
          </p:grpSpPr>
          <p:sp>
            <p:nvSpPr>
              <p:cNvPr id="266"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67"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68"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69"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nvGrpSpPr>
            <p:cNvPr id="261" name="Group 49"/>
            <p:cNvGrpSpPr>
              <a:grpSpLocks/>
            </p:cNvGrpSpPr>
            <p:nvPr/>
          </p:nvGrpSpPr>
          <p:grpSpPr bwMode="auto">
            <a:xfrm>
              <a:off x="1658" y="2201"/>
              <a:ext cx="147" cy="86"/>
              <a:chOff x="1658" y="2201"/>
              <a:chExt cx="147" cy="86"/>
            </a:xfrm>
          </p:grpSpPr>
          <p:sp>
            <p:nvSpPr>
              <p:cNvPr id="262"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63"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64"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65"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sp>
        <p:nvSpPr>
          <p:cNvPr id="270" name="Line 336"/>
          <p:cNvSpPr>
            <a:spLocks noChangeShapeType="1"/>
          </p:cNvSpPr>
          <p:nvPr/>
        </p:nvSpPr>
        <p:spPr bwMode="auto">
          <a:xfrm>
            <a:off x="3097213" y="2416175"/>
            <a:ext cx="454025" cy="392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71" name="Rectangle 337"/>
          <p:cNvSpPr>
            <a:spLocks noChangeArrowheads="1"/>
          </p:cNvSpPr>
          <p:nvPr/>
        </p:nvSpPr>
        <p:spPr bwMode="auto">
          <a:xfrm>
            <a:off x="3074625" y="2914528"/>
            <a:ext cx="398463"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dirty="0">
                <a:ea typeface="HGP創英角ｺﾞｼｯｸUB" pitchFamily="50" charset="-128"/>
              </a:rPr>
              <a:t>Router</a:t>
            </a:r>
            <a:endParaRPr lang="ja-JP" altLang="en-US" sz="700" b="1" dirty="0">
              <a:ea typeface="HGP創英角ｺﾞｼｯｸUB" pitchFamily="50" charset="-128"/>
            </a:endParaRPr>
          </a:p>
        </p:txBody>
      </p:sp>
      <p:sp>
        <p:nvSpPr>
          <p:cNvPr id="272" name="Line 338"/>
          <p:cNvSpPr>
            <a:spLocks noChangeShapeType="1"/>
          </p:cNvSpPr>
          <p:nvPr/>
        </p:nvSpPr>
        <p:spPr bwMode="auto">
          <a:xfrm>
            <a:off x="3775321" y="2983520"/>
            <a:ext cx="884800" cy="393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73" name="Rectangle 339"/>
          <p:cNvSpPr>
            <a:spLocks noChangeArrowheads="1"/>
          </p:cNvSpPr>
          <p:nvPr/>
        </p:nvSpPr>
        <p:spPr bwMode="auto">
          <a:xfrm>
            <a:off x="4670008" y="3728298"/>
            <a:ext cx="12954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dirty="0">
                <a:ea typeface="HGP創英角ｺﾞｼｯｸUB" pitchFamily="50" charset="-128"/>
              </a:rPr>
              <a:t>Internet</a:t>
            </a:r>
            <a:endParaRPr lang="ja-JP" altLang="en-US" sz="1100" b="1" dirty="0">
              <a:ea typeface="HGP創英角ｺﾞｼｯｸUB" pitchFamily="50" charset="-128"/>
            </a:endParaRPr>
          </a:p>
        </p:txBody>
      </p:sp>
      <p:sp>
        <p:nvSpPr>
          <p:cNvPr id="274" name="Text Box 340"/>
          <p:cNvSpPr txBox="1">
            <a:spLocks noChangeArrowheads="1"/>
          </p:cNvSpPr>
          <p:nvPr/>
        </p:nvSpPr>
        <p:spPr bwMode="auto">
          <a:xfrm>
            <a:off x="6544483" y="2899383"/>
            <a:ext cx="1073150" cy="261610"/>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a:ea typeface="HGP創英角ｺﾞｼｯｸUB" pitchFamily="50" charset="-128"/>
              </a:rPr>
              <a:t>Sales Office</a:t>
            </a:r>
            <a:endParaRPr lang="ja-JP" altLang="en-US" sz="1100" b="1">
              <a:ea typeface="HGP創英角ｺﾞｼｯｸUB" pitchFamily="50" charset="-128"/>
            </a:endParaRPr>
          </a:p>
        </p:txBody>
      </p:sp>
      <p:grpSp>
        <p:nvGrpSpPr>
          <p:cNvPr id="275" name="Group 36"/>
          <p:cNvGrpSpPr>
            <a:grpSpLocks/>
          </p:cNvGrpSpPr>
          <p:nvPr/>
        </p:nvGrpSpPr>
        <p:grpSpPr bwMode="auto">
          <a:xfrm>
            <a:off x="6360333" y="3686783"/>
            <a:ext cx="293687" cy="176212"/>
            <a:chOff x="1609" y="2195"/>
            <a:chExt cx="252" cy="179"/>
          </a:xfrm>
        </p:grpSpPr>
        <p:sp>
          <p:nvSpPr>
            <p:cNvPr id="276" name="図形 212004"/>
            <p:cNvSpPr>
              <a:spLocks/>
            </p:cNvSpPr>
            <p:nvPr/>
          </p:nvSpPr>
          <p:spPr bwMode="auto">
            <a:xfrm>
              <a:off x="1609" y="2252"/>
              <a:ext cx="252" cy="65"/>
            </a:xfrm>
            <a:custGeom>
              <a:avLst/>
              <a:gdLst>
                <a:gd name="T0" fmla="*/ 0 w 252"/>
                <a:gd name="T1" fmla="*/ 0 h 65"/>
                <a:gd name="T2" fmla="*/ 251 w 252"/>
                <a:gd name="T3" fmla="*/ 0 h 65"/>
                <a:gd name="T4" fmla="*/ 251 w 252"/>
                <a:gd name="T5" fmla="*/ 64 h 65"/>
                <a:gd name="T6" fmla="*/ 0 w 252"/>
                <a:gd name="T7" fmla="*/ 64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77" name="円/楕円 212005"/>
            <p:cNvSpPr>
              <a:spLocks noChangeArrowheads="1"/>
            </p:cNvSpPr>
            <p:nvPr/>
          </p:nvSpPr>
          <p:spPr bwMode="auto">
            <a:xfrm>
              <a:off x="1612" y="2259"/>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278" name="円/楕円 212006"/>
            <p:cNvSpPr>
              <a:spLocks noChangeArrowheads="1"/>
            </p:cNvSpPr>
            <p:nvPr/>
          </p:nvSpPr>
          <p:spPr bwMode="auto">
            <a:xfrm>
              <a:off x="1612" y="2195"/>
              <a:ext cx="248" cy="1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sp>
        <p:nvSpPr>
          <p:cNvPr id="279" name="図形 212007"/>
          <p:cNvSpPr>
            <a:spLocks/>
          </p:cNvSpPr>
          <p:nvPr/>
        </p:nvSpPr>
        <p:spPr bwMode="auto">
          <a:xfrm>
            <a:off x="6353983" y="3732820"/>
            <a:ext cx="293687" cy="65088"/>
          </a:xfrm>
          <a:custGeom>
            <a:avLst/>
            <a:gdLst>
              <a:gd name="T0" fmla="*/ 0 w 252"/>
              <a:gd name="T1" fmla="*/ 0 h 65"/>
              <a:gd name="T2" fmla="*/ 292522 w 252"/>
              <a:gd name="T3" fmla="*/ 0 h 65"/>
              <a:gd name="T4" fmla="*/ 292522 w 252"/>
              <a:gd name="T5" fmla="*/ 64087 h 65"/>
              <a:gd name="T6" fmla="*/ 0 w 252"/>
              <a:gd name="T7" fmla="*/ 64087 h 65"/>
              <a:gd name="T8" fmla="*/ 0 w 252"/>
              <a:gd name="T9" fmla="*/ 0 h 65"/>
              <a:gd name="T10" fmla="*/ 0 60000 65536"/>
              <a:gd name="T11" fmla="*/ 0 60000 65536"/>
              <a:gd name="T12" fmla="*/ 0 60000 65536"/>
              <a:gd name="T13" fmla="*/ 0 60000 65536"/>
              <a:gd name="T14" fmla="*/ 0 60000 65536"/>
              <a:gd name="T15" fmla="*/ 0 w 252"/>
              <a:gd name="T16" fmla="*/ 0 h 65"/>
              <a:gd name="T17" fmla="*/ 252 w 252"/>
              <a:gd name="T18" fmla="*/ 65 h 65"/>
            </a:gdLst>
            <a:ahLst/>
            <a:cxnLst>
              <a:cxn ang="T10">
                <a:pos x="T0" y="T1"/>
              </a:cxn>
              <a:cxn ang="T11">
                <a:pos x="T2" y="T3"/>
              </a:cxn>
              <a:cxn ang="T12">
                <a:pos x="T4" y="T5"/>
              </a:cxn>
              <a:cxn ang="T13">
                <a:pos x="T6" y="T7"/>
              </a:cxn>
              <a:cxn ang="T14">
                <a:pos x="T8" y="T9"/>
              </a:cxn>
            </a:cxnLst>
            <a:rect l="T15" t="T16" r="T17" b="T18"/>
            <a:pathLst>
              <a:path w="252" h="65">
                <a:moveTo>
                  <a:pt x="0" y="0"/>
                </a:moveTo>
                <a:lnTo>
                  <a:pt x="251" y="0"/>
                </a:lnTo>
                <a:lnTo>
                  <a:pt x="251" y="64"/>
                </a:lnTo>
                <a:lnTo>
                  <a:pt x="0" y="64"/>
                </a:lnTo>
                <a:lnTo>
                  <a:pt x="0" y="0"/>
                </a:lnTo>
              </a:path>
            </a:pathLst>
          </a:cu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80" name="円/楕円 212008"/>
          <p:cNvSpPr>
            <a:spLocks noChangeArrowheads="1"/>
          </p:cNvSpPr>
          <p:nvPr/>
        </p:nvSpPr>
        <p:spPr bwMode="auto">
          <a:xfrm>
            <a:off x="6358745" y="3740758"/>
            <a:ext cx="288925" cy="11430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sp>
        <p:nvSpPr>
          <p:cNvPr id="281" name="円/楕円 212009"/>
          <p:cNvSpPr>
            <a:spLocks noChangeArrowheads="1"/>
          </p:cNvSpPr>
          <p:nvPr/>
        </p:nvSpPr>
        <p:spPr bwMode="auto">
          <a:xfrm>
            <a:off x="6353983" y="3675670"/>
            <a:ext cx="293687" cy="11430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kumimoji="0" lang="ja-JP" altLang="en-US" b="1">
              <a:solidFill>
                <a:srgbClr val="000000"/>
              </a:solidFill>
              <a:ea typeface="HGP創英角ｺﾞｼｯｸUB" pitchFamily="50" charset="-128"/>
            </a:endParaRPr>
          </a:p>
        </p:txBody>
      </p:sp>
      <p:grpSp>
        <p:nvGrpSpPr>
          <p:cNvPr id="282" name="Group 43"/>
          <p:cNvGrpSpPr>
            <a:grpSpLocks/>
          </p:cNvGrpSpPr>
          <p:nvPr/>
        </p:nvGrpSpPr>
        <p:grpSpPr bwMode="auto">
          <a:xfrm>
            <a:off x="6411133" y="3691545"/>
            <a:ext cx="182562" cy="85725"/>
            <a:chOff x="1653" y="2201"/>
            <a:chExt cx="157" cy="86"/>
          </a:xfrm>
        </p:grpSpPr>
        <p:grpSp>
          <p:nvGrpSpPr>
            <p:cNvPr id="283" name="Group 44"/>
            <p:cNvGrpSpPr>
              <a:grpSpLocks/>
            </p:cNvGrpSpPr>
            <p:nvPr/>
          </p:nvGrpSpPr>
          <p:grpSpPr bwMode="auto">
            <a:xfrm>
              <a:off x="1653" y="2201"/>
              <a:ext cx="157" cy="86"/>
              <a:chOff x="1653" y="2201"/>
              <a:chExt cx="157" cy="86"/>
            </a:xfrm>
          </p:grpSpPr>
          <p:sp>
            <p:nvSpPr>
              <p:cNvPr id="289" name="図形 212012"/>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90" name="図形 212013"/>
              <p:cNvSpPr>
                <a:spLocks/>
              </p:cNvSpPr>
              <p:nvPr/>
            </p:nvSpPr>
            <p:spPr bwMode="auto">
              <a:xfrm>
                <a:off x="1653" y="2201"/>
                <a:ext cx="72" cy="34"/>
              </a:xfrm>
              <a:custGeom>
                <a:avLst/>
                <a:gdLst>
                  <a:gd name="T0" fmla="*/ 0 w 72"/>
                  <a:gd name="T1" fmla="*/ 6 h 34"/>
                  <a:gd name="T2" fmla="*/ 17 w 72"/>
                  <a:gd name="T3" fmla="*/ 0 h 34"/>
                  <a:gd name="T4" fmla="*/ 54 w 72"/>
                  <a:gd name="T5" fmla="*/ 18 h 34"/>
                  <a:gd name="T6" fmla="*/ 71 w 72"/>
                  <a:gd name="T7" fmla="*/ 12 h 34"/>
                  <a:gd name="T8" fmla="*/ 66 w 72"/>
                  <a:gd name="T9" fmla="*/ 33 h 34"/>
                  <a:gd name="T10" fmla="*/ 17 w 72"/>
                  <a:gd name="T11" fmla="*/ 33 h 34"/>
                  <a:gd name="T12" fmla="*/ 39 w 72"/>
                  <a:gd name="T13" fmla="*/ 27 h 34"/>
                  <a:gd name="T14" fmla="*/ 0 w 72"/>
                  <a:gd name="T15" fmla="*/ 6 h 34"/>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4"/>
                  <a:gd name="T26" fmla="*/ 72 w 7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4">
                    <a:moveTo>
                      <a:pt x="0" y="6"/>
                    </a:moveTo>
                    <a:lnTo>
                      <a:pt x="17" y="0"/>
                    </a:lnTo>
                    <a:lnTo>
                      <a:pt x="54" y="18"/>
                    </a:lnTo>
                    <a:lnTo>
                      <a:pt x="71" y="12"/>
                    </a:lnTo>
                    <a:lnTo>
                      <a:pt x="66" y="33"/>
                    </a:lnTo>
                    <a:lnTo>
                      <a:pt x="17" y="33"/>
                    </a:lnTo>
                    <a:lnTo>
                      <a:pt x="39" y="27"/>
                    </a:lnTo>
                    <a:lnTo>
                      <a:pt x="0" y="6"/>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91" name="図形 212014"/>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92" name="図形 212015"/>
              <p:cNvSpPr>
                <a:spLocks/>
              </p:cNvSpPr>
              <p:nvPr/>
            </p:nvSpPr>
            <p:spPr bwMode="auto">
              <a:xfrm>
                <a:off x="1736" y="2256"/>
                <a:ext cx="74" cy="31"/>
              </a:xfrm>
              <a:custGeom>
                <a:avLst/>
                <a:gdLst>
                  <a:gd name="T0" fmla="*/ 73 w 74"/>
                  <a:gd name="T1" fmla="*/ 24 h 31"/>
                  <a:gd name="T2" fmla="*/ 56 w 74"/>
                  <a:gd name="T3" fmla="*/ 30 h 31"/>
                  <a:gd name="T4" fmla="*/ 17 w 74"/>
                  <a:gd name="T5" fmla="*/ 15 h 31"/>
                  <a:gd name="T6" fmla="*/ 0 w 74"/>
                  <a:gd name="T7" fmla="*/ 24 h 31"/>
                  <a:gd name="T8" fmla="*/ 5 w 74"/>
                  <a:gd name="T9" fmla="*/ 0 h 31"/>
                  <a:gd name="T10" fmla="*/ 56 w 74"/>
                  <a:gd name="T11" fmla="*/ 0 h 31"/>
                  <a:gd name="T12" fmla="*/ 36 w 74"/>
                  <a:gd name="T13" fmla="*/ 9 h 31"/>
                  <a:gd name="T14" fmla="*/ 73 w 74"/>
                  <a:gd name="T15" fmla="*/ 24 h 31"/>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1"/>
                  <a:gd name="T26" fmla="*/ 74 w 7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1">
                    <a:moveTo>
                      <a:pt x="73" y="24"/>
                    </a:moveTo>
                    <a:lnTo>
                      <a:pt x="56" y="30"/>
                    </a:lnTo>
                    <a:lnTo>
                      <a:pt x="17" y="15"/>
                    </a:lnTo>
                    <a:lnTo>
                      <a:pt x="0" y="24"/>
                    </a:lnTo>
                    <a:lnTo>
                      <a:pt x="5" y="0"/>
                    </a:lnTo>
                    <a:lnTo>
                      <a:pt x="56" y="0"/>
                    </a:lnTo>
                    <a:lnTo>
                      <a:pt x="36" y="9"/>
                    </a:lnTo>
                    <a:lnTo>
                      <a:pt x="73" y="24"/>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nvGrpSpPr>
            <p:cNvPr id="284" name="Group 49"/>
            <p:cNvGrpSpPr>
              <a:grpSpLocks/>
            </p:cNvGrpSpPr>
            <p:nvPr/>
          </p:nvGrpSpPr>
          <p:grpSpPr bwMode="auto">
            <a:xfrm>
              <a:off x="1658" y="2201"/>
              <a:ext cx="147" cy="86"/>
              <a:chOff x="1658" y="2201"/>
              <a:chExt cx="147" cy="86"/>
            </a:xfrm>
          </p:grpSpPr>
          <p:sp>
            <p:nvSpPr>
              <p:cNvPr id="285" name="図形 212017"/>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86" name="図形 212018"/>
              <p:cNvSpPr>
                <a:spLocks/>
              </p:cNvSpPr>
              <p:nvPr/>
            </p:nvSpPr>
            <p:spPr bwMode="auto">
              <a:xfrm>
                <a:off x="1731" y="2201"/>
                <a:ext cx="74" cy="34"/>
              </a:xfrm>
              <a:custGeom>
                <a:avLst/>
                <a:gdLst>
                  <a:gd name="T0" fmla="*/ 0 w 74"/>
                  <a:gd name="T1" fmla="*/ 27 h 34"/>
                  <a:gd name="T2" fmla="*/ 17 w 74"/>
                  <a:gd name="T3" fmla="*/ 33 h 34"/>
                  <a:gd name="T4" fmla="*/ 53 w 74"/>
                  <a:gd name="T5" fmla="*/ 12 h 34"/>
                  <a:gd name="T6" fmla="*/ 73 w 74"/>
                  <a:gd name="T7" fmla="*/ 18 h 34"/>
                  <a:gd name="T8" fmla="*/ 66 w 74"/>
                  <a:gd name="T9" fmla="*/ 0 h 34"/>
                  <a:gd name="T10" fmla="*/ 17 w 74"/>
                  <a:gd name="T11" fmla="*/ 0 h 34"/>
                  <a:gd name="T12" fmla="*/ 41 w 74"/>
                  <a:gd name="T13" fmla="*/ 6 h 34"/>
                  <a:gd name="T14" fmla="*/ 0 w 74"/>
                  <a:gd name="T15" fmla="*/ 27 h 3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34"/>
                  <a:gd name="T26" fmla="*/ 74 w 74"/>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34">
                    <a:moveTo>
                      <a:pt x="0" y="27"/>
                    </a:moveTo>
                    <a:lnTo>
                      <a:pt x="17" y="33"/>
                    </a:lnTo>
                    <a:lnTo>
                      <a:pt x="53" y="12"/>
                    </a:lnTo>
                    <a:lnTo>
                      <a:pt x="73" y="18"/>
                    </a:lnTo>
                    <a:lnTo>
                      <a:pt x="66" y="0"/>
                    </a:lnTo>
                    <a:lnTo>
                      <a:pt x="17" y="0"/>
                    </a:lnTo>
                    <a:lnTo>
                      <a:pt x="41" y="6"/>
                    </a:lnTo>
                    <a:lnTo>
                      <a:pt x="0" y="2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87" name="図形 212019"/>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sp>
            <p:nvSpPr>
              <p:cNvPr id="288" name="図形 212020"/>
              <p:cNvSpPr>
                <a:spLocks/>
              </p:cNvSpPr>
              <p:nvPr/>
            </p:nvSpPr>
            <p:spPr bwMode="auto">
              <a:xfrm>
                <a:off x="1658" y="2249"/>
                <a:ext cx="71" cy="38"/>
              </a:xfrm>
              <a:custGeom>
                <a:avLst/>
                <a:gdLst>
                  <a:gd name="T0" fmla="*/ 70 w 71"/>
                  <a:gd name="T1" fmla="*/ 7 h 38"/>
                  <a:gd name="T2" fmla="*/ 53 w 71"/>
                  <a:gd name="T3" fmla="*/ 0 h 38"/>
                  <a:gd name="T4" fmla="*/ 17 w 71"/>
                  <a:gd name="T5" fmla="*/ 22 h 38"/>
                  <a:gd name="T6" fmla="*/ 0 w 71"/>
                  <a:gd name="T7" fmla="*/ 16 h 38"/>
                  <a:gd name="T8" fmla="*/ 5 w 71"/>
                  <a:gd name="T9" fmla="*/ 37 h 38"/>
                  <a:gd name="T10" fmla="*/ 53 w 71"/>
                  <a:gd name="T11" fmla="*/ 37 h 38"/>
                  <a:gd name="T12" fmla="*/ 32 w 71"/>
                  <a:gd name="T13" fmla="*/ 31 h 38"/>
                  <a:gd name="T14" fmla="*/ 70 w 71"/>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8"/>
                  <a:gd name="T26" fmla="*/ 71 w 7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8">
                    <a:moveTo>
                      <a:pt x="70" y="7"/>
                    </a:moveTo>
                    <a:lnTo>
                      <a:pt x="53" y="0"/>
                    </a:lnTo>
                    <a:lnTo>
                      <a:pt x="17" y="22"/>
                    </a:lnTo>
                    <a:lnTo>
                      <a:pt x="0" y="16"/>
                    </a:lnTo>
                    <a:lnTo>
                      <a:pt x="5" y="37"/>
                    </a:lnTo>
                    <a:lnTo>
                      <a:pt x="53" y="37"/>
                    </a:lnTo>
                    <a:lnTo>
                      <a:pt x="32" y="31"/>
                    </a:lnTo>
                    <a:lnTo>
                      <a:pt x="70" y="7"/>
                    </a:ln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200"/>
              </a:p>
            </p:txBody>
          </p:sp>
        </p:grpSp>
      </p:grpSp>
      <p:sp>
        <p:nvSpPr>
          <p:cNvPr id="293" name="Line 361"/>
          <p:cNvSpPr>
            <a:spLocks noChangeShapeType="1"/>
          </p:cNvSpPr>
          <p:nvPr/>
        </p:nvSpPr>
        <p:spPr bwMode="auto">
          <a:xfrm>
            <a:off x="6017433" y="3675670"/>
            <a:ext cx="30003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94" name="Rectangle 363"/>
          <p:cNvSpPr>
            <a:spLocks noChangeArrowheads="1"/>
          </p:cNvSpPr>
          <p:nvPr/>
        </p:nvSpPr>
        <p:spPr bwMode="auto">
          <a:xfrm>
            <a:off x="6944533" y="3615345"/>
            <a:ext cx="298450" cy="29845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295" name="Line 364"/>
          <p:cNvSpPr>
            <a:spLocks noChangeShapeType="1"/>
          </p:cNvSpPr>
          <p:nvPr/>
        </p:nvSpPr>
        <p:spPr bwMode="auto">
          <a:xfrm>
            <a:off x="7042958" y="3515333"/>
            <a:ext cx="0" cy="1000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96" name="Line 365"/>
          <p:cNvSpPr>
            <a:spLocks noChangeShapeType="1"/>
          </p:cNvSpPr>
          <p:nvPr/>
        </p:nvSpPr>
        <p:spPr bwMode="auto">
          <a:xfrm>
            <a:off x="7141383" y="3515333"/>
            <a:ext cx="0" cy="1000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97" name="Line 366"/>
          <p:cNvSpPr>
            <a:spLocks noChangeShapeType="1"/>
          </p:cNvSpPr>
          <p:nvPr/>
        </p:nvSpPr>
        <p:spPr bwMode="auto">
          <a:xfrm>
            <a:off x="6654020" y="3777270"/>
            <a:ext cx="2984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pic>
        <p:nvPicPr>
          <p:cNvPr id="298" name="Picture 36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52558" y="3486758"/>
            <a:ext cx="769937"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 name="Rectangle 368"/>
          <p:cNvSpPr>
            <a:spLocks noChangeArrowheads="1"/>
          </p:cNvSpPr>
          <p:nvPr/>
        </p:nvSpPr>
        <p:spPr bwMode="auto">
          <a:xfrm>
            <a:off x="7652558" y="3121633"/>
            <a:ext cx="7969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HDVC</a:t>
            </a:r>
          </a:p>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Mobile</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pic>
        <p:nvPicPr>
          <p:cNvPr id="300" name="Picture 37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1933" y="3564545"/>
            <a:ext cx="5794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1" name="Group 371"/>
          <p:cNvGrpSpPr>
            <a:grpSpLocks noChangeAspect="1"/>
          </p:cNvGrpSpPr>
          <p:nvPr/>
        </p:nvGrpSpPr>
        <p:grpSpPr bwMode="auto">
          <a:xfrm>
            <a:off x="7760508" y="3599470"/>
            <a:ext cx="477837" cy="334963"/>
            <a:chOff x="2984" y="4320"/>
            <a:chExt cx="1866" cy="1066"/>
          </a:xfrm>
        </p:grpSpPr>
        <p:sp>
          <p:nvSpPr>
            <p:cNvPr id="302" name="Rectangle 372"/>
            <p:cNvSpPr>
              <a:spLocks noChangeAspect="1" noChangeArrowheads="1"/>
            </p:cNvSpPr>
            <p:nvPr/>
          </p:nvSpPr>
          <p:spPr bwMode="auto">
            <a:xfrm>
              <a:off x="2984" y="4320"/>
              <a:ext cx="1866" cy="1065"/>
            </a:xfrm>
            <a:prstGeom prst="rect">
              <a:avLst/>
            </a:prstGeom>
            <a:solidFill>
              <a:schemeClr val="bg1"/>
            </a:solidFill>
            <a:ln>
              <a:noFill/>
            </a:ln>
            <a:effectLst/>
            <a:extLst>
              <a:ext uri="{91240B29-F687-4F45-9708-019B960494DF}">
                <a14:hiddenLine xmlns:a14="http://schemas.microsoft.com/office/drawing/2010/main" w="9525" algn="ctr">
                  <a:solidFill>
                    <a:srgbClr val="0000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303" name="Picture 373" descr="MC900445506[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4" y="4320"/>
              <a:ext cx="1866"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4" name="Rectangle 374"/>
          <p:cNvSpPr>
            <a:spLocks noChangeArrowheads="1"/>
          </p:cNvSpPr>
          <p:nvPr/>
        </p:nvSpPr>
        <p:spPr bwMode="auto">
          <a:xfrm>
            <a:off x="8125633" y="3596295"/>
            <a:ext cx="136525" cy="104775"/>
          </a:xfrm>
          <a:prstGeom prst="rect">
            <a:avLst/>
          </a:prstGeom>
          <a:solidFill>
            <a:schemeClr val="bg1"/>
          </a:solidFill>
          <a:ln w="9525" algn="ctr">
            <a:solidFill>
              <a:srgbClr val="000000">
                <a:alpha val="70195"/>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305" name="Picture 375" descr="MC900446184[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63733" y="3607408"/>
            <a:ext cx="65087"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 name="Picture 376" descr="見える化アイコン"/>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41458" y="3607408"/>
            <a:ext cx="41275"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 name="Oval 377"/>
          <p:cNvSpPr>
            <a:spLocks noChangeArrowheads="1"/>
          </p:cNvSpPr>
          <p:nvPr/>
        </p:nvSpPr>
        <p:spPr bwMode="auto">
          <a:xfrm>
            <a:off x="8586008" y="3566133"/>
            <a:ext cx="144462"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308" name="AutoShape 378"/>
          <p:cNvSpPr>
            <a:spLocks noChangeArrowheads="1"/>
          </p:cNvSpPr>
          <p:nvPr/>
        </p:nvSpPr>
        <p:spPr bwMode="auto">
          <a:xfrm>
            <a:off x="8592358" y="3718533"/>
            <a:ext cx="142875" cy="230187"/>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309" name="Oval 379"/>
          <p:cNvSpPr>
            <a:spLocks noChangeArrowheads="1"/>
          </p:cNvSpPr>
          <p:nvPr/>
        </p:nvSpPr>
        <p:spPr bwMode="auto">
          <a:xfrm>
            <a:off x="8801908" y="3564545"/>
            <a:ext cx="144462" cy="1508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sp>
        <p:nvSpPr>
          <p:cNvPr id="310" name="AutoShape 380"/>
          <p:cNvSpPr>
            <a:spLocks noChangeArrowheads="1"/>
          </p:cNvSpPr>
          <p:nvPr/>
        </p:nvSpPr>
        <p:spPr bwMode="auto">
          <a:xfrm>
            <a:off x="8808258" y="3715358"/>
            <a:ext cx="142875" cy="231775"/>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200"/>
          </a:p>
        </p:txBody>
      </p:sp>
      <p:pic>
        <p:nvPicPr>
          <p:cNvPr id="311" name="Picture 3" descr="C:\Documents and Settings\荒木一人\デスクトップ\Wifi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96958" y="3675670"/>
            <a:ext cx="298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 name="Picture 354" descr="MC900434845[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19388" y="1939925"/>
            <a:ext cx="5524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 name="Text Box 385"/>
          <p:cNvSpPr txBox="1">
            <a:spLocks noChangeArrowheads="1"/>
          </p:cNvSpPr>
          <p:nvPr/>
        </p:nvSpPr>
        <p:spPr bwMode="auto">
          <a:xfrm>
            <a:off x="4508339" y="4858693"/>
            <a:ext cx="108108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900" b="1" dirty="0">
                <a:latin typeface="Arial" panose="020B0604020202020204" pitchFamily="34" charset="0"/>
                <a:ea typeface="HGP創英角ｺﾞｼｯｸUB" pitchFamily="50" charset="-128"/>
                <a:cs typeface="Arial" panose="020B0604020202020204" pitchFamily="34" charset="0"/>
              </a:rPr>
              <a:t>IP Mode</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sp>
        <p:nvSpPr>
          <p:cNvPr id="314" name="Text Box 386"/>
          <p:cNvSpPr txBox="1">
            <a:spLocks noChangeArrowheads="1"/>
          </p:cNvSpPr>
          <p:nvPr/>
        </p:nvSpPr>
        <p:spPr bwMode="auto">
          <a:xfrm>
            <a:off x="6096092" y="4017451"/>
            <a:ext cx="15732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NAT Traversal</a:t>
            </a:r>
          </a:p>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Service Mode</a:t>
            </a:r>
            <a:endParaRPr lang="ja-JP" altLang="en-US" sz="900" b="1" dirty="0">
              <a:latin typeface="Arial" panose="020B0604020202020204" pitchFamily="34" charset="0"/>
              <a:ea typeface="HGP創英角ｺﾞｼｯｸUB" pitchFamily="50" charset="-128"/>
              <a:cs typeface="Arial" panose="020B0604020202020204" pitchFamily="34" charset="0"/>
            </a:endParaRPr>
          </a:p>
        </p:txBody>
      </p:sp>
      <p:sp>
        <p:nvSpPr>
          <p:cNvPr id="315" name="WordArt 388"/>
          <p:cNvSpPr>
            <a:spLocks noChangeArrowheads="1" noChangeShapeType="1" noTextEdit="1"/>
          </p:cNvSpPr>
          <p:nvPr/>
        </p:nvSpPr>
        <p:spPr bwMode="auto">
          <a:xfrm>
            <a:off x="4581971" y="3566133"/>
            <a:ext cx="1466721" cy="13713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ja-JP" sz="2400" b="1" kern="10" dirty="0">
                <a:solidFill>
                  <a:srgbClr val="0000FF"/>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NAT Traversal Service</a:t>
            </a:r>
            <a:endParaRPr lang="ja-JP" altLang="en-US" sz="2400" b="1" kern="10" dirty="0">
              <a:solidFill>
                <a:srgbClr val="0000FF"/>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
        <p:nvSpPr>
          <p:cNvPr id="316" name="Rectangle 390"/>
          <p:cNvSpPr>
            <a:spLocks noChangeArrowheads="1"/>
          </p:cNvSpPr>
          <p:nvPr/>
        </p:nvSpPr>
        <p:spPr bwMode="auto">
          <a:xfrm>
            <a:off x="3008313" y="4278292"/>
            <a:ext cx="398462" cy="16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a:ea typeface="HGP創英角ｺﾞｼｯｸUB" pitchFamily="50" charset="-128"/>
              </a:rPr>
              <a:t>Router</a:t>
            </a:r>
            <a:endParaRPr lang="ja-JP" altLang="en-US" sz="700" b="1">
              <a:ea typeface="HGP創英角ｺﾞｼｯｸUB" pitchFamily="50" charset="-128"/>
            </a:endParaRPr>
          </a:p>
        </p:txBody>
      </p:sp>
      <p:sp>
        <p:nvSpPr>
          <p:cNvPr id="317" name="Rectangle 391"/>
          <p:cNvSpPr>
            <a:spLocks noChangeArrowheads="1"/>
          </p:cNvSpPr>
          <p:nvPr/>
        </p:nvSpPr>
        <p:spPr bwMode="auto">
          <a:xfrm>
            <a:off x="6293658" y="3896312"/>
            <a:ext cx="398462" cy="16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700" b="1">
                <a:ea typeface="HGP創英角ｺﾞｼｯｸUB" pitchFamily="50" charset="-128"/>
              </a:rPr>
              <a:t>Router</a:t>
            </a:r>
            <a:endParaRPr lang="ja-JP" altLang="en-US" sz="700" b="1">
              <a:ea typeface="HGP創英角ｺﾞｼｯｸUB"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489831351"/>
              </p:ext>
            </p:extLst>
          </p:nvPr>
        </p:nvGraphicFramePr>
        <p:xfrm>
          <a:off x="3984625" y="1015262"/>
          <a:ext cx="5046663" cy="1803400"/>
        </p:xfrm>
        <a:graphic>
          <a:graphicData uri="http://schemas.openxmlformats.org/drawingml/2006/table">
            <a:tbl>
              <a:tblPr firstRow="1" bandRow="1">
                <a:tableStyleId>{5C22544A-7EE6-4342-B048-85BDC9FD1C3A}</a:tableStyleId>
              </a:tblPr>
              <a:tblGrid>
                <a:gridCol w="1682221"/>
                <a:gridCol w="1682221"/>
                <a:gridCol w="1682221"/>
              </a:tblGrid>
              <a:tr h="370840">
                <a:tc>
                  <a:txBody>
                    <a:bodyPr/>
                    <a:lstStyle/>
                    <a:p>
                      <a:pPr algn="ctr"/>
                      <a:r>
                        <a:rPr kumimoji="1" lang="en-US" altLang="ja-JP" sz="1100" dirty="0" smtClean="0">
                          <a:latin typeface="Arial" panose="020B0604020202020204" pitchFamily="34" charset="0"/>
                          <a:cs typeface="Arial" panose="020B0604020202020204" pitchFamily="34" charset="0"/>
                        </a:rPr>
                        <a:t>@Own Desk</a:t>
                      </a:r>
                      <a:endParaRPr kumimoji="1" lang="ja-JP" altLang="en-US" sz="1100" dirty="0">
                        <a:latin typeface="Arial" panose="020B0604020202020204" pitchFamily="34" charset="0"/>
                        <a:cs typeface="Arial" panose="020B0604020202020204" pitchFamily="34" charset="0"/>
                      </a:endParaRPr>
                    </a:p>
                  </a:txBody>
                  <a:tcPr/>
                </a:tc>
                <a:tc>
                  <a:txBody>
                    <a:bodyPr/>
                    <a:lstStyle/>
                    <a:p>
                      <a:pPr algn="ctr"/>
                      <a:r>
                        <a:rPr kumimoji="1" lang="en-US" altLang="ja-JP" sz="1100" dirty="0" smtClean="0">
                          <a:latin typeface="Arial" panose="020B0604020202020204" pitchFamily="34" charset="0"/>
                          <a:cs typeface="Arial" panose="020B0604020202020204" pitchFamily="34" charset="0"/>
                        </a:rPr>
                        <a:t>Meeting Space</a:t>
                      </a:r>
                      <a:endParaRPr kumimoji="1" lang="ja-JP" altLang="en-US" sz="1100" dirty="0">
                        <a:latin typeface="Arial" panose="020B0604020202020204" pitchFamily="34" charset="0"/>
                        <a:cs typeface="Arial" panose="020B0604020202020204" pitchFamily="34" charset="0"/>
                      </a:endParaRPr>
                    </a:p>
                  </a:txBody>
                  <a:tcPr/>
                </a:tc>
                <a:tc>
                  <a:txBody>
                    <a:bodyPr/>
                    <a:lstStyle/>
                    <a:p>
                      <a:pPr algn="ctr"/>
                      <a:r>
                        <a:rPr kumimoji="1" lang="en-US" altLang="ja-JP" sz="1100" dirty="0" smtClean="0">
                          <a:latin typeface="Arial" panose="020B0604020202020204" pitchFamily="34" charset="0"/>
                          <a:cs typeface="Arial" panose="020B0604020202020204" pitchFamily="34" charset="0"/>
                        </a:rPr>
                        <a:t>Conference Room</a:t>
                      </a:r>
                      <a:endParaRPr kumimoji="1" lang="ja-JP" altLang="en-US" sz="1100" dirty="0">
                        <a:latin typeface="Arial" panose="020B0604020202020204" pitchFamily="34" charset="0"/>
                        <a:cs typeface="Arial" panose="020B0604020202020204" pitchFamily="34" charset="0"/>
                      </a:endParaRPr>
                    </a:p>
                  </a:txBody>
                  <a:tcPr/>
                </a:tc>
              </a:tr>
              <a:tr h="370840">
                <a:tc>
                  <a:txBody>
                    <a:bodyPr/>
                    <a:lstStyle/>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r>
                        <a:rPr kumimoji="1" lang="en-US" altLang="ja-JP" sz="800" b="1" dirty="0" smtClean="0">
                          <a:latin typeface="Arial" panose="020B0604020202020204" pitchFamily="34" charset="0"/>
                          <a:cs typeface="Arial" panose="020B0604020202020204" pitchFamily="34" charset="0"/>
                        </a:rPr>
                        <a:t>Smart Phone (Android / iOS)</a:t>
                      </a:r>
                      <a:endParaRPr kumimoji="1" lang="ja-JP" altLang="en-US" sz="800" b="1" dirty="0">
                        <a:latin typeface="Arial" panose="020B0604020202020204" pitchFamily="34" charset="0"/>
                        <a:cs typeface="Arial" panose="020B0604020202020204" pitchFamily="34" charset="0"/>
                      </a:endParaRPr>
                    </a:p>
                  </a:txBody>
                  <a:tcPr/>
                </a:tc>
                <a:tc>
                  <a:txBody>
                    <a:bodyPr/>
                    <a:lstStyle/>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r>
                        <a:rPr kumimoji="1" lang="en-US" altLang="ja-JP" sz="800" b="1" dirty="0" smtClean="0">
                          <a:latin typeface="Arial" panose="020B0604020202020204" pitchFamily="34" charset="0"/>
                          <a:cs typeface="Arial" panose="020B0604020202020204" pitchFamily="34" charset="0"/>
                        </a:rPr>
                        <a:t>Tablet / Windows PC</a:t>
                      </a:r>
                      <a:endParaRPr kumimoji="1" lang="ja-JP" altLang="en-US" sz="800" b="1" dirty="0">
                        <a:latin typeface="Arial" panose="020B0604020202020204" pitchFamily="34" charset="0"/>
                        <a:cs typeface="Arial" panose="020B0604020202020204" pitchFamily="34" charset="0"/>
                      </a:endParaRPr>
                    </a:p>
                  </a:txBody>
                  <a:tcPr/>
                </a:tc>
                <a:tc>
                  <a:txBody>
                    <a:bodyPr/>
                    <a:lstStyle/>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endParaRPr kumimoji="1" lang="en-US" altLang="ja-JP" sz="1000" b="1" dirty="0" smtClean="0">
                        <a:latin typeface="Arial" panose="020B0604020202020204" pitchFamily="34" charset="0"/>
                        <a:cs typeface="Arial" panose="020B0604020202020204" pitchFamily="34" charset="0"/>
                      </a:endParaRPr>
                    </a:p>
                    <a:p>
                      <a:pPr algn="ctr"/>
                      <a:r>
                        <a:rPr kumimoji="1" lang="en-US" altLang="ja-JP" sz="800" b="1" dirty="0" smtClean="0">
                          <a:latin typeface="Arial" panose="020B0604020202020204" pitchFamily="34" charset="0"/>
                          <a:cs typeface="Arial" panose="020B0604020202020204" pitchFamily="34" charset="0"/>
                        </a:rPr>
                        <a:t>HDVC</a:t>
                      </a:r>
                      <a:endParaRPr kumimoji="1" lang="ja-JP" altLang="en-US" sz="800" b="1" dirty="0">
                        <a:latin typeface="Arial" panose="020B0604020202020204" pitchFamily="34" charset="0"/>
                        <a:cs typeface="Arial" panose="020B0604020202020204" pitchFamily="34" charset="0"/>
                      </a:endParaRPr>
                    </a:p>
                  </a:txBody>
                  <a:tcPr/>
                </a:tc>
              </a:tr>
            </a:tbl>
          </a:graphicData>
        </a:graphic>
      </p:graphicFrame>
      <p:grpSp>
        <p:nvGrpSpPr>
          <p:cNvPr id="324" name="グループ化 323"/>
          <p:cNvGrpSpPr/>
          <p:nvPr/>
        </p:nvGrpSpPr>
        <p:grpSpPr>
          <a:xfrm>
            <a:off x="7600818" y="1494486"/>
            <a:ext cx="1194095" cy="483715"/>
            <a:chOff x="6748463" y="1100138"/>
            <a:chExt cx="2308225" cy="935037"/>
          </a:xfrm>
        </p:grpSpPr>
        <p:pic>
          <p:nvPicPr>
            <p:cNvPr id="318" name="Picture 36" descr="Pana0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58213" y="1420813"/>
              <a:ext cx="4984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 name="Picture 4" descr="KX_VC1600黒"/>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3575" y="1501775"/>
              <a:ext cx="15446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48463" y="1352550"/>
              <a:ext cx="185737"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1" name="Picture 106" descr="VD150改"/>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8725" y="1100138"/>
              <a:ext cx="414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0" name="グループ化 329"/>
          <p:cNvGrpSpPr/>
          <p:nvPr/>
        </p:nvGrpSpPr>
        <p:grpSpPr>
          <a:xfrm>
            <a:off x="7622146" y="2015931"/>
            <a:ext cx="1172767" cy="514165"/>
            <a:chOff x="-1246187" y="2318380"/>
            <a:chExt cx="2371725" cy="1039813"/>
          </a:xfrm>
        </p:grpSpPr>
        <p:pic>
          <p:nvPicPr>
            <p:cNvPr id="325" name="Picture 106" descr="KX_VC600_1A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2200" y="2667630"/>
              <a:ext cx="1819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37" descr="Controller_2_h"/>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46187" y="2415218"/>
              <a:ext cx="2174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36" descr="Pana0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7063" y="2704143"/>
              <a:ext cx="4984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106" descr="VD150改"/>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112" y="2318380"/>
              <a:ext cx="4143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1" name="Picture 12" descr="E:\11_商品写真\Panasonic\PSN\JY-B1_001_H\JY-B1_001_H_uni\japan\JY-B1_001_H-japan_rgb.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719771" y="2086472"/>
            <a:ext cx="762000" cy="48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2" name="Group 28"/>
          <p:cNvGrpSpPr>
            <a:grpSpLocks/>
          </p:cNvGrpSpPr>
          <p:nvPr/>
        </p:nvGrpSpPr>
        <p:grpSpPr bwMode="auto">
          <a:xfrm>
            <a:off x="6640757" y="2048929"/>
            <a:ext cx="612347" cy="472929"/>
            <a:chOff x="340" y="1071"/>
            <a:chExt cx="2654" cy="1977"/>
          </a:xfrm>
        </p:grpSpPr>
        <p:pic>
          <p:nvPicPr>
            <p:cNvPr id="333" name="Picture 29"/>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40" y="1071"/>
              <a:ext cx="2654"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 name="Rectangle 30"/>
            <p:cNvSpPr>
              <a:spLocks noChangeArrowheads="1"/>
            </p:cNvSpPr>
            <p:nvPr/>
          </p:nvSpPr>
          <p:spPr bwMode="auto">
            <a:xfrm>
              <a:off x="683" y="1187"/>
              <a:ext cx="2029" cy="1144"/>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lgn="ctr" eaLnBrk="1" hangingPunct="1">
                <a:spcBef>
                  <a:spcPct val="0"/>
                </a:spcBef>
                <a:buClrTx/>
                <a:buSzTx/>
                <a:buFontTx/>
                <a:buNone/>
              </a:pPr>
              <a:endParaRPr kumimoji="0" lang="ja-JP" altLang="en-US" sz="1400">
                <a:solidFill>
                  <a:schemeClr val="bg1"/>
                </a:solidFill>
                <a:ea typeface="HGS明朝E" pitchFamily="18" charset="-128"/>
              </a:endParaRPr>
            </a:p>
          </p:txBody>
        </p:sp>
        <p:sp>
          <p:nvSpPr>
            <p:cNvPr id="335" name="Rectangle 31"/>
            <p:cNvSpPr>
              <a:spLocks noChangeArrowheads="1"/>
            </p:cNvSpPr>
            <p:nvPr/>
          </p:nvSpPr>
          <p:spPr bwMode="auto">
            <a:xfrm>
              <a:off x="680" y="1180"/>
              <a:ext cx="2037" cy="1151"/>
            </a:xfrm>
            <a:prstGeom prst="rect">
              <a:avLst/>
            </a:prstGeom>
            <a:noFill/>
            <a:ln>
              <a:noFill/>
            </a:ln>
            <a:effectLst/>
            <a:extLst>
              <a:ext uri="{909E8E84-426E-40DD-AFC4-6F175D3DCCD1}">
                <a14:hiddenFill xmlns:a14="http://schemas.microsoft.com/office/drawing/2010/main">
                  <a:solidFill>
                    <a:srgbClr val="F3F3FB"/>
                  </a:solidFill>
                </a14:hiddenFill>
              </a:ext>
              <a:ext uri="{91240B29-F687-4F45-9708-019B960494DF}">
                <a14:hiddenLine xmlns:a14="http://schemas.microsoft.com/office/drawing/2010/main" w="57150" algn="ctr">
                  <a:solidFill>
                    <a:srgbClr val="FF9900">
                      <a:alpha val="70195"/>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lgn="ctr" eaLnBrk="1" hangingPunct="1">
                <a:spcBef>
                  <a:spcPct val="0"/>
                </a:spcBef>
                <a:buClrTx/>
                <a:buSzTx/>
                <a:buFontTx/>
                <a:buNone/>
              </a:pPr>
              <a:endParaRPr kumimoji="0" lang="ja-JP" altLang="en-US" sz="1400">
                <a:solidFill>
                  <a:schemeClr val="bg1"/>
                </a:solidFill>
                <a:ea typeface="HGS明朝E" pitchFamily="18" charset="-128"/>
              </a:endParaRPr>
            </a:p>
          </p:txBody>
        </p:sp>
        <p:sp>
          <p:nvSpPr>
            <p:cNvPr id="336" name="Rectangle 32"/>
            <p:cNvSpPr>
              <a:spLocks noChangeArrowheads="1"/>
            </p:cNvSpPr>
            <p:nvPr/>
          </p:nvSpPr>
          <p:spPr bwMode="auto">
            <a:xfrm>
              <a:off x="678" y="1180"/>
              <a:ext cx="2039" cy="1158"/>
            </a:xfrm>
            <a:prstGeom prst="rect">
              <a:avLst/>
            </a:prstGeom>
            <a:noFill/>
            <a:ln w="12700" algn="ctr">
              <a:solidFill>
                <a:srgbClr val="808080">
                  <a:alpha val="70195"/>
                </a:srgbClr>
              </a:solidFill>
              <a:miter lim="800000"/>
              <a:headEnd/>
              <a:tailEnd/>
            </a:ln>
            <a:effectLst/>
            <a:extLst>
              <a:ext uri="{909E8E84-426E-40DD-AFC4-6F175D3DCCD1}">
                <a14:hiddenFill xmlns:a14="http://schemas.microsoft.com/office/drawing/2010/main">
                  <a:solidFill>
                    <a:srgbClr val="F3F3FB"/>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lgn="ctr" eaLnBrk="1" hangingPunct="1">
                <a:spcBef>
                  <a:spcPct val="0"/>
                </a:spcBef>
                <a:buClrTx/>
                <a:buSzTx/>
                <a:buFontTx/>
                <a:buNone/>
              </a:pPr>
              <a:endParaRPr kumimoji="0" lang="ja-JP" altLang="en-US" sz="1400">
                <a:solidFill>
                  <a:schemeClr val="bg1"/>
                </a:solidFill>
                <a:ea typeface="HGS明朝E" pitchFamily="18" charset="-128"/>
              </a:endParaRPr>
            </a:p>
          </p:txBody>
        </p:sp>
        <p:pic>
          <p:nvPicPr>
            <p:cNvPr id="337" name="Picture 36"/>
            <p:cNvPicPr>
              <a:picLocks noChangeAspect="1" noChangeArrowheads="1"/>
            </p:cNvPicPr>
            <p:nvPr/>
          </p:nvPicPr>
          <p:blipFill>
            <a:blip r:embed="rId31" cstate="print">
              <a:extLst>
                <a:ext uri="{28A0092B-C50C-407E-A947-70E740481C1C}">
                  <a14:useLocalDpi xmlns:a14="http://schemas.microsoft.com/office/drawing/2010/main" val="0"/>
                </a:ext>
              </a:extLst>
            </a:blip>
            <a:srcRect l="2673" t="7408" r="7695" b="19682"/>
            <a:stretch>
              <a:fillRect/>
            </a:stretch>
          </p:blipFill>
          <p:spPr bwMode="auto">
            <a:xfrm>
              <a:off x="678" y="1182"/>
              <a:ext cx="2039" cy="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 name="図 18" descr="lady_paper_light.png"/>
            <p:cNvPicPr>
              <a:picLocks noChangeAspect="1"/>
            </p:cNvPicPr>
            <p:nvPr/>
          </p:nvPicPr>
          <p:blipFill>
            <a:blip r:embed="rId32" cstate="print">
              <a:extLst>
                <a:ext uri="{28A0092B-C50C-407E-A947-70E740481C1C}">
                  <a14:useLocalDpi xmlns:a14="http://schemas.microsoft.com/office/drawing/2010/main" val="0"/>
                </a:ext>
              </a:extLst>
            </a:blip>
            <a:srcRect l="5197" t="16365" r="13570" b="14417"/>
            <a:stretch>
              <a:fillRect/>
            </a:stretch>
          </p:blipFill>
          <p:spPr bwMode="auto">
            <a:xfrm>
              <a:off x="2231" y="1205"/>
              <a:ext cx="464" cy="293"/>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pic>
        <p:nvPicPr>
          <p:cNvPr id="339" name="Picture 4"/>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787177" y="1704513"/>
            <a:ext cx="594273" cy="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0" name="Picture 2"/>
          <p:cNvPicPr>
            <a:picLocks noChangeAspect="1" noChangeArrowheads="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2878" y="1434443"/>
            <a:ext cx="572475" cy="573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1" name="Picture 3"/>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4547" y="1747044"/>
            <a:ext cx="338753" cy="576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3" name="直線コネクタ 342"/>
          <p:cNvCxnSpPr/>
          <p:nvPr/>
        </p:nvCxnSpPr>
        <p:spPr bwMode="auto">
          <a:xfrm flipH="1">
            <a:off x="3899076" y="4513258"/>
            <a:ext cx="4975064" cy="0"/>
          </a:xfrm>
          <a:prstGeom prst="line">
            <a:avLst/>
          </a:prstGeom>
          <a:solidFill>
            <a:schemeClr val="accent1"/>
          </a:solidFill>
          <a:ln w="2857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5" name="直線コネクタ 344"/>
          <p:cNvCxnSpPr/>
          <p:nvPr/>
        </p:nvCxnSpPr>
        <p:spPr bwMode="auto">
          <a:xfrm flipH="1" flipV="1">
            <a:off x="3414526" y="3180370"/>
            <a:ext cx="484550" cy="1310668"/>
          </a:xfrm>
          <a:prstGeom prst="line">
            <a:avLst/>
          </a:prstGeom>
          <a:solidFill>
            <a:schemeClr val="accent1"/>
          </a:solidFill>
          <a:ln w="2857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79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8698" t="16408" r="12755" b="13297"/>
          <a:stretch>
            <a:fillRect/>
          </a:stretch>
        </p:blipFill>
        <p:spPr bwMode="auto">
          <a:xfrm>
            <a:off x="671835" y="2005382"/>
            <a:ext cx="3736800" cy="2394666"/>
          </a:xfrm>
          <a:prstGeom prst="rect">
            <a:avLst/>
          </a:prstGeom>
          <a:solidFill>
            <a:srgbClr val="FF9966"/>
          </a:solidFill>
          <a:ln>
            <a:noFill/>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529" y="3446464"/>
            <a:ext cx="3747204" cy="2368490"/>
          </a:xfrm>
          <a:prstGeom prst="rect">
            <a:avLst/>
          </a:prstGeom>
          <a:solidFill>
            <a:srgbClr val="FF9966"/>
          </a:solidFill>
          <a:ln>
            <a:noFill/>
          </a:ln>
        </p:spPr>
      </p:pic>
      <p:sp>
        <p:nvSpPr>
          <p:cNvPr id="7" name="角丸四角形 6"/>
          <p:cNvSpPr/>
          <p:nvPr/>
        </p:nvSpPr>
        <p:spPr>
          <a:xfrm>
            <a:off x="674055" y="1346160"/>
            <a:ext cx="3734580"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0" lang="en-US" altLang="ja-JP" sz="1000" b="1" dirty="0" smtClean="0">
                <a:solidFill>
                  <a:schemeClr val="tx1"/>
                </a:solidFill>
                <a:latin typeface="Arial" panose="020B0604020202020204" pitchFamily="34" charset="0"/>
                <a:cs typeface="Arial" panose="020B0604020202020204" pitchFamily="34" charset="0"/>
              </a:rPr>
              <a:t>1. Go </a:t>
            </a:r>
            <a:r>
              <a:rPr kumimoji="0" lang="en-US" altLang="ja-JP" sz="1000" b="1" dirty="0">
                <a:solidFill>
                  <a:schemeClr val="tx1"/>
                </a:solidFill>
                <a:latin typeface="Arial" panose="020B0604020202020204" pitchFamily="34" charset="0"/>
                <a:cs typeface="Arial" panose="020B0604020202020204" pitchFamily="34" charset="0"/>
              </a:rPr>
              <a:t>to web site  </a:t>
            </a:r>
          </a:p>
          <a:p>
            <a:pPr>
              <a:defRPr/>
            </a:pPr>
            <a:r>
              <a:rPr kumimoji="0" lang="en-US" altLang="ja-JP" sz="1000" b="1" dirty="0">
                <a:solidFill>
                  <a:schemeClr val="tx1"/>
                </a:solidFill>
                <a:latin typeface="Arial" panose="020B0604020202020204" pitchFamily="34" charset="0"/>
                <a:cs typeface="Arial" panose="020B0604020202020204" pitchFamily="34" charset="0"/>
              </a:rPr>
              <a:t>       </a:t>
            </a:r>
            <a:r>
              <a:rPr kumimoji="0" lang="en-US" altLang="ja-JP" sz="1000" b="1" dirty="0">
                <a:solidFill>
                  <a:srgbClr val="0000FF"/>
                </a:solidFill>
                <a:latin typeface="Arial" panose="020B0604020202020204" pitchFamily="34" charset="0"/>
                <a:cs typeface="Arial" panose="020B0604020202020204" pitchFamily="34" charset="0"/>
              </a:rPr>
              <a:t>https://www.tsunagarunet.com/hdcom/main</a:t>
            </a:r>
          </a:p>
        </p:txBody>
      </p:sp>
      <p:sp>
        <p:nvSpPr>
          <p:cNvPr id="9" name="角丸四角形 8"/>
          <p:cNvSpPr/>
          <p:nvPr/>
        </p:nvSpPr>
        <p:spPr>
          <a:xfrm>
            <a:off x="5020529" y="2819780"/>
            <a:ext cx="3747204"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0" lang="en-US" altLang="ja-JP" sz="1000" b="1" dirty="0" smtClean="0">
                <a:solidFill>
                  <a:schemeClr val="tx1"/>
                </a:solidFill>
                <a:latin typeface="Arial" panose="020B0604020202020204" pitchFamily="34" charset="0"/>
                <a:cs typeface="Arial" panose="020B0604020202020204" pitchFamily="34" charset="0"/>
              </a:rPr>
              <a:t>2. Issue </a:t>
            </a:r>
            <a:r>
              <a:rPr kumimoji="0" lang="en-US" altLang="ja-JP" sz="1000" b="1" dirty="0">
                <a:solidFill>
                  <a:schemeClr val="tx1"/>
                </a:solidFill>
                <a:latin typeface="Arial" panose="020B0604020202020204" pitchFamily="34" charset="0"/>
                <a:cs typeface="Arial" panose="020B0604020202020204" pitchFamily="34" charset="0"/>
              </a:rPr>
              <a:t>license by following instruction. MAC Address and License card information are required.</a:t>
            </a:r>
          </a:p>
        </p:txBody>
      </p:sp>
      <p:sp>
        <p:nvSpPr>
          <p:cNvPr id="10" name="角丸四角形 9"/>
          <p:cNvSpPr/>
          <p:nvPr/>
        </p:nvSpPr>
        <p:spPr>
          <a:xfrm>
            <a:off x="1449754" y="5794501"/>
            <a:ext cx="3048000"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0" lang="en-US" altLang="ja-JP" sz="1000" b="1" dirty="0" smtClean="0">
                <a:solidFill>
                  <a:schemeClr val="tx1"/>
                </a:solidFill>
                <a:latin typeface="Arial" panose="020B0604020202020204" pitchFamily="34" charset="0"/>
                <a:cs typeface="Arial" panose="020B0604020202020204" pitchFamily="34" charset="0"/>
              </a:rPr>
              <a:t>3. You </a:t>
            </a:r>
            <a:r>
              <a:rPr kumimoji="0" lang="en-US" altLang="ja-JP" sz="1000" b="1" dirty="0">
                <a:solidFill>
                  <a:schemeClr val="tx1"/>
                </a:solidFill>
                <a:latin typeface="Arial" panose="020B0604020202020204" pitchFamily="34" charset="0"/>
                <a:cs typeface="Arial" panose="020B0604020202020204" pitchFamily="34" charset="0"/>
              </a:rPr>
              <a:t>will receive 16 digits Registration ID. Do not lost this information.</a:t>
            </a:r>
          </a:p>
        </p:txBody>
      </p:sp>
      <p:sp>
        <p:nvSpPr>
          <p:cNvPr id="2" name="テキスト ボックス 1"/>
          <p:cNvSpPr txBox="1"/>
          <p:nvPr/>
        </p:nvSpPr>
        <p:spPr>
          <a:xfrm>
            <a:off x="437662" y="851877"/>
            <a:ext cx="5072184" cy="338554"/>
          </a:xfrm>
          <a:prstGeom prst="rect">
            <a:avLst/>
          </a:prstGeom>
          <a:noFill/>
        </p:spPr>
        <p:txBody>
          <a:bodyPr wrap="square" rtlCol="0">
            <a:spAutoFit/>
          </a:bodyPr>
          <a:lstStyle/>
          <a:p>
            <a:pPr marL="285750" indent="-285750">
              <a:buFont typeface="Wingdings" panose="05000000000000000000" pitchFamily="2" charset="2"/>
              <a:buChar char="n"/>
            </a:pPr>
            <a:r>
              <a:rPr kumimoji="1" lang="en-US" altLang="ja-JP" sz="1600" dirty="0" smtClean="0"/>
              <a:t>NAT Traversal Service License Registration</a:t>
            </a:r>
            <a:endParaRPr kumimoji="1" lang="ja-JP" altLang="en-US" sz="1600" dirty="0"/>
          </a:p>
        </p:txBody>
      </p:sp>
      <p:sp>
        <p:nvSpPr>
          <p:cNvPr id="11" name="AutoShape 6"/>
          <p:cNvSpPr>
            <a:spLocks noChangeArrowheads="1"/>
          </p:cNvSpPr>
          <p:nvPr/>
        </p:nvSpPr>
        <p:spPr bwMode="auto">
          <a:xfrm>
            <a:off x="4589580" y="3485105"/>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400"/>
          </a:p>
        </p:txBody>
      </p:sp>
      <p:sp>
        <p:nvSpPr>
          <p:cNvPr id="13" name="AutoShape 8"/>
          <p:cNvSpPr>
            <a:spLocks noChangeArrowheads="1"/>
          </p:cNvSpPr>
          <p:nvPr/>
        </p:nvSpPr>
        <p:spPr bwMode="auto">
          <a:xfrm rot="8218496">
            <a:off x="4505565" y="5279190"/>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40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pic>
        <p:nvPicPr>
          <p:cNvPr id="4" name="Picture 37" descr="WS0003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17635"/>
            <a:ext cx="39624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6" descr="WS0003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417635"/>
            <a:ext cx="38100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WS0003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528990"/>
            <a:ext cx="26098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3"/>
          <p:cNvSpPr>
            <a:spLocks noGrp="1"/>
          </p:cNvSpPr>
          <p:nvPr/>
        </p:nvSpPr>
        <p:spPr bwMode="auto">
          <a:xfrm>
            <a:off x="4800600" y="83623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a:solidFill>
                  <a:srgbClr val="FFFF00"/>
                </a:solidFill>
              </a:rPr>
              <a:t>Select your language</a:t>
            </a:r>
            <a:endParaRPr lang="en-GB" altLang="ja-JP" sz="1600" b="1">
              <a:solidFill>
                <a:srgbClr val="FFFF00"/>
              </a:solidFill>
            </a:endParaRPr>
          </a:p>
        </p:txBody>
      </p:sp>
      <p:sp>
        <p:nvSpPr>
          <p:cNvPr id="9" name="Title 33"/>
          <p:cNvSpPr>
            <a:spLocks noGrp="1"/>
          </p:cNvSpPr>
          <p:nvPr/>
        </p:nvSpPr>
        <p:spPr bwMode="auto">
          <a:xfrm>
            <a:off x="457200" y="83623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Start Configuring MPCS</a:t>
            </a:r>
            <a:endParaRPr lang="en-GB" altLang="ja-JP" sz="1600" b="1" dirty="0">
              <a:solidFill>
                <a:srgbClr val="FFFF00"/>
              </a:solidFill>
            </a:endParaRPr>
          </a:p>
        </p:txBody>
      </p:sp>
      <p:sp>
        <p:nvSpPr>
          <p:cNvPr id="10" name="Title 33"/>
          <p:cNvSpPr>
            <a:spLocks noGrp="1"/>
          </p:cNvSpPr>
          <p:nvPr/>
        </p:nvSpPr>
        <p:spPr bwMode="auto">
          <a:xfrm>
            <a:off x="4800600" y="388423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400" b="1" dirty="0">
                <a:solidFill>
                  <a:srgbClr val="FFFF00"/>
                </a:solidFill>
              </a:rPr>
              <a:t>Input user/</a:t>
            </a:r>
            <a:r>
              <a:rPr lang="en-US" altLang="ja-JP" sz="1400" b="1" dirty="0" err="1">
                <a:solidFill>
                  <a:srgbClr val="FFFF00"/>
                </a:solidFill>
              </a:rPr>
              <a:t>passwd</a:t>
            </a:r>
            <a:r>
              <a:rPr lang="en-US" altLang="ja-JP" sz="1400" b="1" dirty="0">
                <a:solidFill>
                  <a:srgbClr val="FFFF00"/>
                </a:solidFill>
              </a:rPr>
              <a:t> for Web Console login.</a:t>
            </a:r>
            <a:endParaRPr lang="en-GB" altLang="ja-JP" sz="1400" b="1" dirty="0">
              <a:solidFill>
                <a:srgbClr val="FFFF00"/>
              </a:solidFill>
            </a:endParaRPr>
          </a:p>
        </p:txBody>
      </p:sp>
      <p:sp>
        <p:nvSpPr>
          <p:cNvPr id="11" name="Title 33"/>
          <p:cNvSpPr>
            <a:spLocks noGrp="1"/>
          </p:cNvSpPr>
          <p:nvPr/>
        </p:nvSpPr>
        <p:spPr bwMode="auto">
          <a:xfrm>
            <a:off x="457200" y="3884235"/>
            <a:ext cx="3959225"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a:solidFill>
                  <a:srgbClr val="FFFF00"/>
                </a:solidFill>
              </a:rPr>
              <a:t>Input Registration Keys</a:t>
            </a:r>
            <a:endParaRPr lang="en-GB" altLang="ja-JP" sz="1600" b="1">
              <a:solidFill>
                <a:srgbClr val="FFFF00"/>
              </a:solidFill>
            </a:endParaRPr>
          </a:p>
        </p:txBody>
      </p:sp>
      <p:sp>
        <p:nvSpPr>
          <p:cNvPr id="12" name="AutoShape 6"/>
          <p:cNvSpPr>
            <a:spLocks noChangeArrowheads="1"/>
          </p:cNvSpPr>
          <p:nvPr/>
        </p:nvSpPr>
        <p:spPr bwMode="auto">
          <a:xfrm>
            <a:off x="4402020" y="2328485"/>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400"/>
          </a:p>
        </p:txBody>
      </p:sp>
      <p:sp>
        <p:nvSpPr>
          <p:cNvPr id="13" name="AutoShape 7"/>
          <p:cNvSpPr>
            <a:spLocks noChangeArrowheads="1"/>
          </p:cNvSpPr>
          <p:nvPr/>
        </p:nvSpPr>
        <p:spPr bwMode="auto">
          <a:xfrm>
            <a:off x="4457700" y="5332035"/>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400"/>
          </a:p>
        </p:txBody>
      </p:sp>
      <p:sp>
        <p:nvSpPr>
          <p:cNvPr id="14" name="AutoShape 8"/>
          <p:cNvSpPr>
            <a:spLocks noChangeArrowheads="1"/>
          </p:cNvSpPr>
          <p:nvPr/>
        </p:nvSpPr>
        <p:spPr bwMode="auto">
          <a:xfrm rot="8218496">
            <a:off x="4419600" y="3427035"/>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400"/>
          </a:p>
        </p:txBody>
      </p:sp>
      <p:pic>
        <p:nvPicPr>
          <p:cNvPr id="15" name="Picture 2" descr="C:\Documents and Settings\5165705\My Documents\My Pictures\WinShot\WS000368.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30" y="1340325"/>
            <a:ext cx="22526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円/楕円 15"/>
          <p:cNvSpPr>
            <a:spLocks noChangeArrowheads="1"/>
          </p:cNvSpPr>
          <p:nvPr/>
        </p:nvSpPr>
        <p:spPr bwMode="auto">
          <a:xfrm flipH="1" flipV="1">
            <a:off x="1385505" y="1240313"/>
            <a:ext cx="357188" cy="252412"/>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17" name="右矢印 16"/>
          <p:cNvSpPr>
            <a:spLocks noChangeArrowheads="1"/>
          </p:cNvSpPr>
          <p:nvPr/>
        </p:nvSpPr>
        <p:spPr bwMode="auto">
          <a:xfrm rot="3891493">
            <a:off x="822501" y="1921777"/>
            <a:ext cx="357187" cy="381000"/>
          </a:xfrm>
          <a:prstGeom prst="rightArrow">
            <a:avLst>
              <a:gd name="adj1" fmla="val 31954"/>
              <a:gd name="adj2" fmla="val 50000"/>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dirty="0">
              <a:solidFill>
                <a:schemeClr val="lt1"/>
              </a:solidFill>
              <a:latin typeface="+mn-lt"/>
              <a:ea typeface="+mn-ea"/>
            </a:endParaRPr>
          </a:p>
        </p:txBody>
      </p:sp>
      <p:sp>
        <p:nvSpPr>
          <p:cNvPr id="18" name="円/楕円 17"/>
          <p:cNvSpPr>
            <a:spLocks noChangeArrowheads="1"/>
          </p:cNvSpPr>
          <p:nvPr/>
        </p:nvSpPr>
        <p:spPr bwMode="auto">
          <a:xfrm flipH="1" flipV="1">
            <a:off x="2305653" y="2877133"/>
            <a:ext cx="1524000" cy="2286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pic>
        <p:nvPicPr>
          <p:cNvPr id="22" name="Picture 19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0380" y="1341673"/>
            <a:ext cx="3752850" cy="212248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正方形/長方形 24"/>
          <p:cNvSpPr/>
          <p:nvPr/>
        </p:nvSpPr>
        <p:spPr>
          <a:xfrm>
            <a:off x="5724780" y="2092560"/>
            <a:ext cx="1219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26" name="正方形/長方形 25"/>
          <p:cNvSpPr/>
          <p:nvPr/>
        </p:nvSpPr>
        <p:spPr>
          <a:xfrm>
            <a:off x="7077330" y="2473560"/>
            <a:ext cx="247650" cy="7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ltLang="ja-JP" sz="1000" b="1">
              <a:solidFill>
                <a:srgbClr val="FFFFFF"/>
              </a:solidFill>
            </a:endParaRPr>
          </a:p>
        </p:txBody>
      </p:sp>
      <p:sp>
        <p:nvSpPr>
          <p:cNvPr id="27" name="円/楕円 11"/>
          <p:cNvSpPr>
            <a:spLocks noChangeArrowheads="1"/>
          </p:cNvSpPr>
          <p:nvPr/>
        </p:nvSpPr>
        <p:spPr bwMode="auto">
          <a:xfrm flipH="1" flipV="1">
            <a:off x="1295400" y="5087560"/>
            <a:ext cx="2819400" cy="3048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28" name="角丸四角形 27"/>
          <p:cNvSpPr/>
          <p:nvPr/>
        </p:nvSpPr>
        <p:spPr>
          <a:xfrm>
            <a:off x="1539783" y="5430660"/>
            <a:ext cx="2506662"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5. Enter MPCS 16-digit Registration Key</a:t>
            </a:r>
          </a:p>
        </p:txBody>
      </p:sp>
      <p:sp>
        <p:nvSpPr>
          <p:cNvPr id="30" name="正方形/長方形 29"/>
          <p:cNvSpPr/>
          <p:nvPr/>
        </p:nvSpPr>
        <p:spPr>
          <a:xfrm>
            <a:off x="2859088" y="6246435"/>
            <a:ext cx="228600" cy="7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31" name="円/楕円 30"/>
          <p:cNvSpPr>
            <a:spLocks noChangeArrowheads="1"/>
          </p:cNvSpPr>
          <p:nvPr/>
        </p:nvSpPr>
        <p:spPr bwMode="auto">
          <a:xfrm flipH="1" flipV="1">
            <a:off x="6400800" y="5103435"/>
            <a:ext cx="1295400" cy="7620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34" name="正方形/長方形 33"/>
          <p:cNvSpPr/>
          <p:nvPr/>
        </p:nvSpPr>
        <p:spPr>
          <a:xfrm>
            <a:off x="7099300" y="6154360"/>
            <a:ext cx="215900" cy="107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dirty="0"/>
          </a:p>
        </p:txBody>
      </p:sp>
      <p:sp>
        <p:nvSpPr>
          <p:cNvPr id="41" name="角丸四角形 40"/>
          <p:cNvSpPr/>
          <p:nvPr/>
        </p:nvSpPr>
        <p:spPr>
          <a:xfrm>
            <a:off x="2850675" y="5875129"/>
            <a:ext cx="978978"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6. Click Next</a:t>
            </a:r>
          </a:p>
        </p:txBody>
      </p:sp>
      <p:sp>
        <p:nvSpPr>
          <p:cNvPr id="42" name="角丸四角形 41"/>
          <p:cNvSpPr/>
          <p:nvPr/>
        </p:nvSpPr>
        <p:spPr>
          <a:xfrm>
            <a:off x="7397760" y="5861214"/>
            <a:ext cx="100965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8. Click Next</a:t>
            </a:r>
          </a:p>
        </p:txBody>
      </p:sp>
      <p:sp>
        <p:nvSpPr>
          <p:cNvPr id="43" name="角丸四角形 42"/>
          <p:cNvSpPr/>
          <p:nvPr/>
        </p:nvSpPr>
        <p:spPr>
          <a:xfrm>
            <a:off x="2137125" y="1301421"/>
            <a:ext cx="2305905"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1. Click here to open Web Browser</a:t>
            </a:r>
          </a:p>
        </p:txBody>
      </p:sp>
      <p:sp>
        <p:nvSpPr>
          <p:cNvPr id="44" name="角丸四角形 43"/>
          <p:cNvSpPr/>
          <p:nvPr/>
        </p:nvSpPr>
        <p:spPr>
          <a:xfrm>
            <a:off x="1375865" y="2055841"/>
            <a:ext cx="2633533"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2. Type “127.0.0.1/</a:t>
            </a:r>
            <a:r>
              <a:rPr kumimoji="0" lang="en-US" altLang="ja-JP" sz="1000" b="1" dirty="0" err="1">
                <a:solidFill>
                  <a:schemeClr val="tx1"/>
                </a:solidFill>
                <a:latin typeface="Arial" panose="020B0604020202020204" pitchFamily="34" charset="0"/>
                <a:cs typeface="Arial" panose="020B0604020202020204" pitchFamily="34" charset="0"/>
              </a:rPr>
              <a:t>hdvc_mpcs</a:t>
            </a:r>
            <a:r>
              <a:rPr kumimoji="0" lang="en-US" altLang="ja-JP" sz="1000" b="1" dirty="0">
                <a:solidFill>
                  <a:schemeClr val="tx1"/>
                </a:solidFill>
                <a:latin typeface="Arial" panose="020B0604020202020204" pitchFamily="34" charset="0"/>
                <a:cs typeface="Arial" panose="020B0604020202020204" pitchFamily="34" charset="0"/>
              </a:rPr>
              <a:t>/</a:t>
            </a:r>
            <a:r>
              <a:rPr kumimoji="0" lang="en-US" altLang="ja-JP" sz="1000" b="1" dirty="0" err="1">
                <a:solidFill>
                  <a:schemeClr val="tx1"/>
                </a:solidFill>
                <a:latin typeface="Arial" panose="020B0604020202020204" pitchFamily="34" charset="0"/>
                <a:cs typeface="Arial" panose="020B0604020202020204" pitchFamily="34" charset="0"/>
              </a:rPr>
              <a:t>index.cgi</a:t>
            </a:r>
            <a:r>
              <a:rPr kumimoji="0" lang="en-US" altLang="ja-JP" sz="1000" b="1" dirty="0">
                <a:solidFill>
                  <a:schemeClr val="tx1"/>
                </a:solidFill>
                <a:latin typeface="Arial" panose="020B0604020202020204" pitchFamily="34" charset="0"/>
                <a:cs typeface="Arial" panose="020B0604020202020204" pitchFamily="34" charset="0"/>
              </a:rPr>
              <a:t>”</a:t>
            </a:r>
          </a:p>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    then press Enter</a:t>
            </a:r>
          </a:p>
        </p:txBody>
      </p:sp>
      <p:sp>
        <p:nvSpPr>
          <p:cNvPr id="45" name="角丸四角形 44"/>
          <p:cNvSpPr/>
          <p:nvPr/>
        </p:nvSpPr>
        <p:spPr>
          <a:xfrm>
            <a:off x="1352625" y="3456883"/>
            <a:ext cx="2883267"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3. You will see Web Console on the Browser</a:t>
            </a:r>
          </a:p>
        </p:txBody>
      </p:sp>
      <p:sp>
        <p:nvSpPr>
          <p:cNvPr id="46" name="角丸四角形 45"/>
          <p:cNvSpPr/>
          <p:nvPr/>
        </p:nvSpPr>
        <p:spPr>
          <a:xfrm>
            <a:off x="7086000" y="2014948"/>
            <a:ext cx="1401509"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3. Select Language</a:t>
            </a:r>
          </a:p>
        </p:txBody>
      </p:sp>
      <p:sp>
        <p:nvSpPr>
          <p:cNvPr id="47" name="角丸四角形 46"/>
          <p:cNvSpPr/>
          <p:nvPr/>
        </p:nvSpPr>
        <p:spPr>
          <a:xfrm>
            <a:off x="7090170" y="2599138"/>
            <a:ext cx="1030034"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4. Click Next</a:t>
            </a:r>
          </a:p>
        </p:txBody>
      </p:sp>
      <p:sp>
        <p:nvSpPr>
          <p:cNvPr id="48" name="角丸四角形 47"/>
          <p:cNvSpPr/>
          <p:nvPr/>
        </p:nvSpPr>
        <p:spPr>
          <a:xfrm>
            <a:off x="5636460" y="4359553"/>
            <a:ext cx="3123365"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7. Enter MPCS administrator </a:t>
            </a:r>
            <a:r>
              <a:rPr kumimoji="0" lang="en-US" altLang="ja-JP" sz="1000" b="1" dirty="0" smtClean="0">
                <a:solidFill>
                  <a:schemeClr val="tx1"/>
                </a:solidFill>
                <a:latin typeface="Arial" panose="020B0604020202020204" pitchFamily="34" charset="0"/>
                <a:cs typeface="Arial" panose="020B0604020202020204" pitchFamily="34" charset="0"/>
              </a:rPr>
              <a:t>information here.</a:t>
            </a:r>
          </a:p>
          <a:p>
            <a:pPr marL="342900" indent="-342900">
              <a:buFont typeface="Arial" charset="0"/>
              <a:buNone/>
              <a:defRPr/>
            </a:pPr>
            <a:r>
              <a:rPr kumimoji="0" lang="en-US" altLang="ja-JP" sz="1000" b="1" dirty="0" smtClean="0">
                <a:solidFill>
                  <a:schemeClr val="tx1"/>
                </a:solidFill>
                <a:latin typeface="Arial" panose="020B0604020202020204" pitchFamily="34" charset="0"/>
                <a:cs typeface="Arial" panose="020B0604020202020204" pitchFamily="34" charset="0"/>
              </a:rPr>
              <a:t>Username </a:t>
            </a:r>
            <a:r>
              <a:rPr kumimoji="0" lang="en-US" altLang="ja-JP" sz="1000" b="1" dirty="0">
                <a:solidFill>
                  <a:schemeClr val="tx1"/>
                </a:solidFill>
                <a:latin typeface="Arial" panose="020B0604020202020204" pitchFamily="34" charset="0"/>
                <a:cs typeface="Arial" panose="020B0604020202020204" pitchFamily="34" charset="0"/>
              </a:rPr>
              <a:t>and </a:t>
            </a:r>
            <a:r>
              <a:rPr kumimoji="0" lang="en-US" altLang="ja-JP" sz="1000" b="1" dirty="0" smtClean="0">
                <a:solidFill>
                  <a:schemeClr val="tx1"/>
                </a:solidFill>
                <a:latin typeface="Arial" panose="020B0604020202020204" pitchFamily="34" charset="0"/>
                <a:cs typeface="Arial" panose="020B0604020202020204" pitchFamily="34" charset="0"/>
              </a:rPr>
              <a:t>Password must </a:t>
            </a:r>
            <a:r>
              <a:rPr kumimoji="0" lang="en-US" altLang="ja-JP" sz="1000" b="1" dirty="0">
                <a:solidFill>
                  <a:schemeClr val="tx1"/>
                </a:solidFill>
                <a:latin typeface="Arial" panose="020B0604020202020204" pitchFamily="34" charset="0"/>
                <a:cs typeface="Arial" panose="020B0604020202020204" pitchFamily="34" charset="0"/>
              </a:rPr>
              <a:t>be 6 to</a:t>
            </a:r>
            <a:r>
              <a:rPr kumimoji="0" lang="ja-JP" altLang="en-US" sz="1000" b="1" dirty="0">
                <a:solidFill>
                  <a:schemeClr val="tx1"/>
                </a:solidFill>
                <a:latin typeface="Arial" panose="020B0604020202020204" pitchFamily="34" charset="0"/>
                <a:cs typeface="Arial" panose="020B0604020202020204" pitchFamily="34" charset="0"/>
              </a:rPr>
              <a:t> </a:t>
            </a:r>
            <a:r>
              <a:rPr kumimoji="0" lang="en-US" altLang="ja-JP" sz="1000" b="1" dirty="0">
                <a:solidFill>
                  <a:schemeClr val="tx1"/>
                </a:solidFill>
                <a:latin typeface="Arial" panose="020B0604020202020204" pitchFamily="34" charset="0"/>
                <a:cs typeface="Arial" panose="020B0604020202020204" pitchFamily="34" charset="0"/>
              </a:rPr>
              <a:t>16 letters.</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81</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sp>
        <p:nvSpPr>
          <p:cNvPr id="4" name="Title 33"/>
          <p:cNvSpPr>
            <a:spLocks noGrp="1"/>
          </p:cNvSpPr>
          <p:nvPr/>
        </p:nvSpPr>
        <p:spPr bwMode="auto">
          <a:xfrm>
            <a:off x="474795" y="84207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342900" indent="-342900">
              <a:spcBef>
                <a:spcPct val="0"/>
              </a:spcBef>
              <a:buClrTx/>
              <a:buSzTx/>
            </a:pPr>
            <a:r>
              <a:rPr lang="en-US" altLang="ja-JP" sz="1600" dirty="0">
                <a:latin typeface="Arial" panose="020B0604020202020204" pitchFamily="34" charset="0"/>
                <a:cs typeface="Arial" panose="020B0604020202020204" pitchFamily="34" charset="0"/>
              </a:rPr>
              <a:t>Input IP Address of your system</a:t>
            </a:r>
            <a:endParaRPr lang="en-GB" altLang="ja-JP" sz="1200" dirty="0">
              <a:latin typeface="Arial" panose="020B0604020202020204" pitchFamily="34" charset="0"/>
              <a:cs typeface="Arial" panose="020B0604020202020204" pitchFamily="34" charset="0"/>
            </a:endParaRPr>
          </a:p>
        </p:txBody>
      </p:sp>
      <p:pic>
        <p:nvPicPr>
          <p:cNvPr id="5" name="Picture 10" descr="WS0003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855" y="1234800"/>
            <a:ext cx="4945643" cy="242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円/楕円 6"/>
          <p:cNvSpPr>
            <a:spLocks noChangeArrowheads="1"/>
          </p:cNvSpPr>
          <p:nvPr/>
        </p:nvSpPr>
        <p:spPr bwMode="auto">
          <a:xfrm flipH="1" flipV="1">
            <a:off x="4107955" y="2088873"/>
            <a:ext cx="1784838" cy="358093"/>
          </a:xfrm>
          <a:prstGeom prst="ellipse">
            <a:avLst/>
          </a:prstGeom>
          <a:noFill/>
          <a:ln w="38100" algn="ctr">
            <a:solidFill>
              <a:srgbClr val="FF0000"/>
            </a:solidFill>
            <a:round/>
            <a:headEnd/>
            <a:tailEnd/>
          </a:ln>
          <a:extLst/>
        </p:spPr>
        <p:txBody>
          <a:bodyPr rot="10800000" anchor="ctr"/>
          <a:lstStyle/>
          <a:p>
            <a:pPr algn="ctr">
              <a:defRPr/>
            </a:pPr>
            <a:endParaRPr kumimoji="0" lang="en-US" sz="1000" b="1">
              <a:latin typeface="Arial" panose="020B0604020202020204" pitchFamily="34" charset="0"/>
              <a:cs typeface="Arial" panose="020B0604020202020204" pitchFamily="34" charset="0"/>
            </a:endParaRPr>
          </a:p>
        </p:txBody>
      </p:sp>
      <p:sp>
        <p:nvSpPr>
          <p:cNvPr id="9" name="角丸四角形 8"/>
          <p:cNvSpPr/>
          <p:nvPr/>
        </p:nvSpPr>
        <p:spPr>
          <a:xfrm>
            <a:off x="5943650" y="2102101"/>
            <a:ext cx="220980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1. Enter IP Address</a:t>
            </a:r>
            <a:r>
              <a:rPr kumimoji="0" lang="ja-JP" altLang="en-US" sz="1000" b="1" dirty="0">
                <a:solidFill>
                  <a:schemeClr val="tx1"/>
                </a:solidFill>
                <a:latin typeface="Arial" panose="020B0604020202020204" pitchFamily="34" charset="0"/>
                <a:cs typeface="Arial" panose="020B0604020202020204" pitchFamily="34" charset="0"/>
              </a:rPr>
              <a:t> </a:t>
            </a:r>
            <a:r>
              <a:rPr kumimoji="0" lang="en-US" altLang="ja-JP" sz="1000" b="1" dirty="0">
                <a:solidFill>
                  <a:schemeClr val="tx1"/>
                </a:solidFill>
                <a:latin typeface="Arial" panose="020B0604020202020204" pitchFamily="34" charset="0"/>
                <a:cs typeface="Arial" panose="020B0604020202020204" pitchFamily="34" charset="0"/>
              </a:rPr>
              <a:t>for IP Mode</a:t>
            </a:r>
          </a:p>
        </p:txBody>
      </p:sp>
      <p:sp>
        <p:nvSpPr>
          <p:cNvPr id="10" name="正方形/長方形 9"/>
          <p:cNvSpPr/>
          <p:nvPr/>
        </p:nvSpPr>
        <p:spPr>
          <a:xfrm>
            <a:off x="5013570" y="3503220"/>
            <a:ext cx="304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11" name="角丸四角形 10"/>
          <p:cNvSpPr/>
          <p:nvPr/>
        </p:nvSpPr>
        <p:spPr>
          <a:xfrm>
            <a:off x="5009640" y="3120270"/>
            <a:ext cx="3126154"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2. Press Finish then you are ready to use MPCS</a:t>
            </a:r>
          </a:p>
        </p:txBody>
      </p:sp>
      <p:sp>
        <p:nvSpPr>
          <p:cNvPr id="12" name="AutoShape 8"/>
          <p:cNvSpPr>
            <a:spLocks noChangeArrowheads="1"/>
          </p:cNvSpPr>
          <p:nvPr/>
        </p:nvSpPr>
        <p:spPr bwMode="auto">
          <a:xfrm rot="5400000">
            <a:off x="4383434" y="3596022"/>
            <a:ext cx="271632"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rot="10800000" vert="eaVert"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000" b="1">
              <a:latin typeface="Arial" panose="020B0604020202020204" pitchFamily="34" charset="0"/>
              <a:cs typeface="Arial" panose="020B0604020202020204" pitchFamily="34" charset="0"/>
            </a:endParaRPr>
          </a:p>
        </p:txBody>
      </p:sp>
      <p:grpSp>
        <p:nvGrpSpPr>
          <p:cNvPr id="13" name="Group 14"/>
          <p:cNvGrpSpPr>
            <a:grpSpLocks/>
          </p:cNvGrpSpPr>
          <p:nvPr/>
        </p:nvGrpSpPr>
        <p:grpSpPr bwMode="auto">
          <a:xfrm>
            <a:off x="2037855" y="3983881"/>
            <a:ext cx="5058508" cy="2372493"/>
            <a:chOff x="1076" y="2352"/>
            <a:chExt cx="3840" cy="1801"/>
          </a:xfrm>
        </p:grpSpPr>
        <p:pic>
          <p:nvPicPr>
            <p:cNvPr id="14" name="Picture 11" descr="WS0003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352"/>
              <a:ext cx="3792"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WS0003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 y="3911"/>
              <a:ext cx="384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sp>
        <p:nvSpPr>
          <p:cNvPr id="4" name="Title 33"/>
          <p:cNvSpPr>
            <a:spLocks noGrp="1"/>
          </p:cNvSpPr>
          <p:nvPr/>
        </p:nvSpPr>
        <p:spPr bwMode="auto">
          <a:xfrm>
            <a:off x="457200" y="844050"/>
            <a:ext cx="5214402"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Key </a:t>
            </a:r>
            <a:r>
              <a:rPr lang="en-US" altLang="ja-JP" sz="1600" b="1" dirty="0" smtClean="0">
                <a:solidFill>
                  <a:srgbClr val="FFFF00"/>
                </a:solidFill>
              </a:rPr>
              <a:t>Registration of NAT Traversal Service</a:t>
            </a:r>
            <a:endParaRPr lang="en-GB" altLang="ja-JP" sz="1600" b="1" dirty="0">
              <a:solidFill>
                <a:srgbClr val="FFFF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589213"/>
            <a:ext cx="4604802" cy="338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4"/>
          <p:cNvSpPr>
            <a:spLocks noChangeArrowheads="1"/>
          </p:cNvSpPr>
          <p:nvPr/>
        </p:nvSpPr>
        <p:spPr bwMode="auto">
          <a:xfrm>
            <a:off x="457200" y="1199655"/>
            <a:ext cx="838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171450" indent="-171450" eaLnBrk="1" hangingPunct="1">
              <a:spcBef>
                <a:spcPct val="0"/>
              </a:spcBef>
              <a:buClrTx/>
              <a:buSzTx/>
            </a:pPr>
            <a:r>
              <a:rPr lang="en-US" altLang="ja-JP" sz="1200" dirty="0"/>
              <a:t>To connect to NAT Traversal Service by using HDVC-MPCS, it is necessary to register the registration key</a:t>
            </a:r>
            <a:r>
              <a:rPr lang="en-US" altLang="ja-JP" sz="1200" dirty="0" smtClean="0"/>
              <a:t>.</a:t>
            </a:r>
          </a:p>
          <a:p>
            <a:pPr marL="171450" indent="-171450" eaLnBrk="1" hangingPunct="1">
              <a:spcBef>
                <a:spcPct val="0"/>
              </a:spcBef>
              <a:buClrTx/>
              <a:buSzTx/>
            </a:pPr>
            <a:r>
              <a:rPr lang="en-US" altLang="ja-JP" sz="1200" dirty="0" smtClean="0"/>
              <a:t>Registration </a:t>
            </a:r>
            <a:r>
              <a:rPr lang="en-US" altLang="ja-JP" sz="1200" dirty="0"/>
              <a:t>key should be acquired by using MAC address of PC that install activation key card information and HDVC-MPCS to NAT Traversal Service server in advance. </a:t>
            </a:r>
            <a:endParaRPr lang="en-US" altLang="ja-JP" sz="1200" dirty="0" smtClean="0"/>
          </a:p>
          <a:p>
            <a:pPr marL="171450" indent="-171450" eaLnBrk="1" hangingPunct="1">
              <a:spcBef>
                <a:spcPct val="0"/>
              </a:spcBef>
              <a:buClrTx/>
              <a:buSzTx/>
            </a:pPr>
            <a:r>
              <a:rPr lang="en-US" altLang="ja-JP" sz="1200" dirty="0" smtClean="0"/>
              <a:t>Click </a:t>
            </a:r>
            <a:r>
              <a:rPr lang="en-US" altLang="ja-JP" sz="1200" dirty="0"/>
              <a:t>in the order of maintenance – activation on Web console, and display the following screen.</a:t>
            </a:r>
            <a:endParaRPr lang="ja-JP" altLang="en-US" sz="1200" dirty="0"/>
          </a:p>
        </p:txBody>
      </p:sp>
      <p:sp>
        <p:nvSpPr>
          <p:cNvPr id="7" name="正方形/長方形 6"/>
          <p:cNvSpPr>
            <a:spLocks noChangeArrowheads="1"/>
          </p:cNvSpPr>
          <p:nvPr/>
        </p:nvSpPr>
        <p:spPr bwMode="auto">
          <a:xfrm>
            <a:off x="1058955" y="5975978"/>
            <a:ext cx="67329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171450" indent="-171450" eaLnBrk="1" hangingPunct="1">
              <a:spcBef>
                <a:spcPct val="0"/>
              </a:spcBef>
              <a:buClrTx/>
              <a:buSzTx/>
              <a:buFont typeface="Wingdings" panose="05000000000000000000" pitchFamily="2" charset="2"/>
              <a:buChar char="l"/>
            </a:pPr>
            <a:r>
              <a:rPr lang="en-US" altLang="ja-JP" sz="1050" dirty="0"/>
              <a:t>Input Registration key, acquired from server, at input position of Registration key for NAT Traversal Service.</a:t>
            </a:r>
          </a:p>
          <a:p>
            <a:pPr marL="171450" indent="-171450" eaLnBrk="1" hangingPunct="1">
              <a:spcBef>
                <a:spcPct val="0"/>
              </a:spcBef>
              <a:buClrTx/>
              <a:buSzTx/>
              <a:buFont typeface="Wingdings" panose="05000000000000000000" pitchFamily="2" charset="2"/>
              <a:buChar char="l"/>
            </a:pPr>
            <a:r>
              <a:rPr lang="en-US" altLang="ja-JP" sz="1050" dirty="0"/>
              <a:t>NAT Traversal Service is activated by clicking registration button below input column.</a:t>
            </a:r>
            <a:endParaRPr lang="ja-JP" altLang="en-US" sz="1050" dirty="0"/>
          </a:p>
        </p:txBody>
      </p:sp>
      <p:sp>
        <p:nvSpPr>
          <p:cNvPr id="9" name="角丸四角形 8"/>
          <p:cNvSpPr/>
          <p:nvPr/>
        </p:nvSpPr>
        <p:spPr>
          <a:xfrm>
            <a:off x="6181995" y="4618415"/>
            <a:ext cx="1578682" cy="244475"/>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Input Registration Key</a:t>
            </a:r>
          </a:p>
        </p:txBody>
      </p:sp>
      <p:sp>
        <p:nvSpPr>
          <p:cNvPr id="10" name="正方形/長方形 9"/>
          <p:cNvSpPr/>
          <p:nvPr/>
        </p:nvSpPr>
        <p:spPr>
          <a:xfrm>
            <a:off x="2168775" y="4662375"/>
            <a:ext cx="3231656" cy="215900"/>
          </a:xfrm>
          <a:prstGeom prst="rect">
            <a:avLst/>
          </a:prstGeom>
          <a:noFill/>
          <a:ln>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a:p>
        </p:txBody>
      </p:sp>
      <p:sp>
        <p:nvSpPr>
          <p:cNvPr id="11" name="右矢印 10"/>
          <p:cNvSpPr>
            <a:spLocks noChangeArrowheads="1"/>
          </p:cNvSpPr>
          <p:nvPr/>
        </p:nvSpPr>
        <p:spPr bwMode="auto">
          <a:xfrm rot="10800000">
            <a:off x="5445395" y="4656515"/>
            <a:ext cx="660400" cy="206375"/>
          </a:xfrm>
          <a:prstGeom prst="rightArrow">
            <a:avLst>
              <a:gd name="adj1" fmla="val 31954"/>
              <a:gd name="adj2" fmla="val 104615"/>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dirty="0">
              <a:solidFill>
                <a:schemeClr val="lt1"/>
              </a:solidFill>
              <a:latin typeface="+mn-lt"/>
              <a:ea typeface="+mn-ea"/>
            </a:endParaRPr>
          </a:p>
        </p:txBody>
      </p:sp>
      <p:sp>
        <p:nvSpPr>
          <p:cNvPr id="12" name="角丸四角形 11"/>
          <p:cNvSpPr/>
          <p:nvPr/>
        </p:nvSpPr>
        <p:spPr>
          <a:xfrm>
            <a:off x="1066800" y="2135300"/>
            <a:ext cx="4604802"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0" lang="en-US" altLang="ja-JP" sz="1000" b="1" dirty="0" smtClean="0">
                <a:solidFill>
                  <a:schemeClr val="tx1"/>
                </a:solidFill>
                <a:latin typeface="Arial" panose="020B0604020202020204" pitchFamily="34" charset="0"/>
                <a:cs typeface="Arial" panose="020B0604020202020204" pitchFamily="34" charset="0"/>
              </a:rPr>
              <a:t>1. Go </a:t>
            </a:r>
            <a:r>
              <a:rPr kumimoji="0" lang="en-US" altLang="ja-JP" sz="1000" b="1" dirty="0">
                <a:solidFill>
                  <a:schemeClr val="tx1"/>
                </a:solidFill>
                <a:latin typeface="Arial" panose="020B0604020202020204" pitchFamily="34" charset="0"/>
                <a:cs typeface="Arial" panose="020B0604020202020204" pitchFamily="34" charset="0"/>
              </a:rPr>
              <a:t>to Maintenance Tab </a:t>
            </a:r>
            <a:r>
              <a:rPr kumimoji="0" lang="en-US" altLang="ja-JP" sz="1000" b="1" dirty="0">
                <a:solidFill>
                  <a:schemeClr val="tx1"/>
                </a:solidFill>
                <a:latin typeface="Arial" panose="020B0604020202020204" pitchFamily="34" charset="0"/>
                <a:cs typeface="Arial" panose="020B0604020202020204" pitchFamily="34" charset="0"/>
                <a:sym typeface="Wingdings" pitchFamily="2" charset="2"/>
              </a:rPr>
              <a:t> Activation.</a:t>
            </a:r>
          </a:p>
          <a:p>
            <a:pPr>
              <a:defRPr/>
            </a:pPr>
            <a:r>
              <a:rPr kumimoji="0" lang="en-US" altLang="ja-JP" sz="1000" b="1" dirty="0" smtClean="0">
                <a:solidFill>
                  <a:schemeClr val="tx1"/>
                </a:solidFill>
                <a:latin typeface="Arial" panose="020B0604020202020204" pitchFamily="34" charset="0"/>
                <a:cs typeface="Arial" panose="020B0604020202020204" pitchFamily="34" charset="0"/>
                <a:sym typeface="Wingdings" pitchFamily="2" charset="2"/>
              </a:rPr>
              <a:t>2. Enter </a:t>
            </a:r>
            <a:r>
              <a:rPr kumimoji="0" lang="en-US" altLang="ja-JP" sz="1000" b="1" dirty="0">
                <a:solidFill>
                  <a:schemeClr val="tx1"/>
                </a:solidFill>
                <a:latin typeface="Arial" panose="020B0604020202020204" pitchFamily="34" charset="0"/>
                <a:cs typeface="Arial" panose="020B0604020202020204" pitchFamily="34" charset="0"/>
                <a:sym typeface="Wingdings" pitchFamily="2" charset="2"/>
              </a:rPr>
              <a:t>Registration Key and Press Register.</a:t>
            </a:r>
            <a:endParaRPr kumimoji="0" lang="en-US" altLang="ja-JP" sz="1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l="938" t="18750" r="59526" b="3018"/>
          <a:stretch>
            <a:fillRect/>
          </a:stretch>
        </p:blipFill>
        <p:spPr bwMode="auto">
          <a:xfrm>
            <a:off x="509955" y="2273438"/>
            <a:ext cx="5205413" cy="4119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33"/>
          <p:cNvSpPr>
            <a:spLocks noGrp="1"/>
          </p:cNvSpPr>
          <p:nvPr/>
        </p:nvSpPr>
        <p:spPr bwMode="auto">
          <a:xfrm>
            <a:off x="457200" y="836235"/>
            <a:ext cx="5281613"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Port </a:t>
            </a:r>
            <a:r>
              <a:rPr lang="en-US" altLang="ja-JP" sz="1600" b="1" dirty="0" smtClean="0">
                <a:solidFill>
                  <a:srgbClr val="FFFF00"/>
                </a:solidFill>
              </a:rPr>
              <a:t>Registration of NAT Traversal Service</a:t>
            </a:r>
            <a:endParaRPr lang="en-GB" altLang="ja-JP" sz="1600" b="1" dirty="0">
              <a:solidFill>
                <a:srgbClr val="FFFF00"/>
              </a:solidFill>
            </a:endParaRPr>
          </a:p>
        </p:txBody>
      </p:sp>
      <p:sp>
        <p:nvSpPr>
          <p:cNvPr id="6" name="正方形/長方形 1"/>
          <p:cNvSpPr>
            <a:spLocks noChangeArrowheads="1"/>
          </p:cNvSpPr>
          <p:nvPr/>
        </p:nvSpPr>
        <p:spPr bwMode="auto">
          <a:xfrm>
            <a:off x="5713050" y="2371858"/>
            <a:ext cx="32004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171450" indent="-171450" eaLnBrk="1" hangingPunct="1">
              <a:spcBef>
                <a:spcPct val="0"/>
              </a:spcBef>
              <a:buClrTx/>
              <a:buSzTx/>
            </a:pPr>
            <a:r>
              <a:rPr lang="en-US" altLang="ja-JP" sz="1200" dirty="0">
                <a:solidFill>
                  <a:srgbClr val="FF0000"/>
                </a:solidFill>
              </a:rPr>
              <a:t>Unless port settings are performed, NAT Traversal Service can not be used. </a:t>
            </a:r>
          </a:p>
          <a:p>
            <a:pPr eaLnBrk="1" hangingPunct="1">
              <a:spcBef>
                <a:spcPct val="0"/>
              </a:spcBef>
              <a:buClrTx/>
              <a:buSzTx/>
              <a:buFontTx/>
              <a:buNone/>
            </a:pPr>
            <a:endParaRPr lang="en-US" altLang="ja-JP" sz="1200" dirty="0"/>
          </a:p>
          <a:p>
            <a:pPr marL="171450" indent="-171450" eaLnBrk="1" hangingPunct="1">
              <a:spcBef>
                <a:spcPct val="0"/>
              </a:spcBef>
              <a:buClrTx/>
              <a:buSzTx/>
            </a:pPr>
            <a:r>
              <a:rPr lang="en-US" altLang="ja-JP" sz="1200" dirty="0"/>
              <a:t>As for 6 ports model, it is necessary to be set 6 ports by all means. In case of auto input, 6 ports are set automatically.</a:t>
            </a:r>
          </a:p>
          <a:p>
            <a:pPr eaLnBrk="1" hangingPunct="1">
              <a:spcBef>
                <a:spcPct val="0"/>
              </a:spcBef>
              <a:buClrTx/>
              <a:buSzTx/>
              <a:buFontTx/>
              <a:buNone/>
            </a:pPr>
            <a:endParaRPr lang="en-US" altLang="ja-JP" sz="1200" dirty="0"/>
          </a:p>
          <a:p>
            <a:pPr marL="171450" indent="-171450" eaLnBrk="1" hangingPunct="1">
              <a:spcBef>
                <a:spcPct val="0"/>
              </a:spcBef>
              <a:buClrTx/>
              <a:buSzTx/>
            </a:pPr>
            <a:r>
              <a:rPr lang="en-US" altLang="ja-JP" sz="1200" dirty="0"/>
              <a:t>As for other models, regardless of current maximum number of ports, 16 ports settings are required. In addition, in case of auto input, 16 ports settings are performed automatically.</a:t>
            </a:r>
          </a:p>
          <a:p>
            <a:pPr eaLnBrk="1" hangingPunct="1">
              <a:spcBef>
                <a:spcPct val="0"/>
              </a:spcBef>
              <a:buClrTx/>
              <a:buSzTx/>
              <a:buFontTx/>
              <a:buNone/>
            </a:pPr>
            <a:endParaRPr lang="en-US" altLang="ja-JP" sz="1200" dirty="0"/>
          </a:p>
          <a:p>
            <a:pPr marL="171450" indent="-171450" eaLnBrk="1" hangingPunct="1">
              <a:spcBef>
                <a:spcPct val="0"/>
              </a:spcBef>
              <a:buClrTx/>
              <a:buSzTx/>
            </a:pPr>
            <a:r>
              <a:rPr lang="en-US" altLang="ja-JP" sz="1200" dirty="0"/>
              <a:t>Additionally, in case automatic setting is performed by clicking “Same port on WAN and LAN”, each of LAN port number is copied to WAN port number. Besides, in case of entering port number for Site1 and clicking “Auto input for WAN”, WAN port number for the rest of the Site will be automatically assigned sequential number.</a:t>
            </a:r>
            <a:endParaRPr lang="ja-JP" altLang="en-US" sz="1200" dirty="0"/>
          </a:p>
        </p:txBody>
      </p:sp>
      <p:sp>
        <p:nvSpPr>
          <p:cNvPr id="7" name="正方形/長方形 6"/>
          <p:cNvSpPr/>
          <p:nvPr/>
        </p:nvSpPr>
        <p:spPr>
          <a:xfrm>
            <a:off x="1829168" y="3391038"/>
            <a:ext cx="1066800" cy="185737"/>
          </a:xfrm>
          <a:prstGeom prst="rect">
            <a:avLst/>
          </a:prstGeom>
          <a:noFill/>
          <a:ln>
            <a:solidFill>
              <a:srgbClr val="FF0000"/>
            </a:solidFill>
            <a:prstDash val="solid"/>
            <a:tailEnd type="arrow"/>
          </a:ln>
        </p:spPr>
        <p:style>
          <a:lnRef idx="3">
            <a:schemeClr val="dk1"/>
          </a:lnRef>
          <a:fillRef idx="0">
            <a:schemeClr val="dk1"/>
          </a:fillRef>
          <a:effectRef idx="2">
            <a:schemeClr val="dk1"/>
          </a:effectRef>
          <a:fontRef idx="minor">
            <a:schemeClr val="tx1"/>
          </a:fontRef>
        </p:style>
        <p:txBody>
          <a:bodyPr anchor="ctr"/>
          <a:lstStyle/>
          <a:p>
            <a:pPr algn="ctr">
              <a:defRPr/>
            </a:pPr>
            <a:endParaRPr lang="ja-JP" altLang="en-US"/>
          </a:p>
        </p:txBody>
      </p:sp>
      <p:sp>
        <p:nvSpPr>
          <p:cNvPr id="9" name="角丸四角形 8"/>
          <p:cNvSpPr/>
          <p:nvPr/>
        </p:nvSpPr>
        <p:spPr>
          <a:xfrm>
            <a:off x="457200" y="1772988"/>
            <a:ext cx="6934200"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0" lang="en-US" altLang="ja-JP" sz="1000" b="1" dirty="0" smtClean="0">
                <a:solidFill>
                  <a:schemeClr val="tx1"/>
                </a:solidFill>
                <a:latin typeface="Arial" panose="020B0604020202020204" pitchFamily="34" charset="0"/>
                <a:cs typeface="Arial" panose="020B0604020202020204" pitchFamily="34" charset="0"/>
              </a:rPr>
              <a:t>1. Go </a:t>
            </a:r>
            <a:r>
              <a:rPr kumimoji="0" lang="en-US" altLang="ja-JP" sz="1000" b="1" dirty="0">
                <a:solidFill>
                  <a:schemeClr val="tx1"/>
                </a:solidFill>
                <a:latin typeface="Arial" panose="020B0604020202020204" pitchFamily="34" charset="0"/>
                <a:cs typeface="Arial" panose="020B0604020202020204" pitchFamily="34" charset="0"/>
              </a:rPr>
              <a:t>to Maintenance </a:t>
            </a:r>
            <a:r>
              <a:rPr kumimoji="0" lang="en-US" altLang="ja-JP" sz="1000" b="1" dirty="0">
                <a:solidFill>
                  <a:schemeClr val="tx1"/>
                </a:solidFill>
                <a:latin typeface="Arial" panose="020B0604020202020204" pitchFamily="34" charset="0"/>
                <a:cs typeface="Arial" panose="020B0604020202020204" pitchFamily="34" charset="0"/>
                <a:sym typeface="Wingdings" pitchFamily="2" charset="2"/>
              </a:rPr>
              <a:t> Port Settings.</a:t>
            </a:r>
          </a:p>
          <a:p>
            <a:pPr>
              <a:defRPr/>
            </a:pPr>
            <a:r>
              <a:rPr kumimoji="0" lang="en-US" altLang="ja-JP" sz="1000" b="1" dirty="0" smtClean="0">
                <a:solidFill>
                  <a:schemeClr val="tx1"/>
                </a:solidFill>
                <a:latin typeface="Arial" panose="020B0604020202020204" pitchFamily="34" charset="0"/>
                <a:cs typeface="Arial" panose="020B0604020202020204" pitchFamily="34" charset="0"/>
                <a:sym typeface="Wingdings" pitchFamily="2" charset="2"/>
              </a:rPr>
              <a:t>2. Configure </a:t>
            </a:r>
            <a:r>
              <a:rPr kumimoji="0" lang="en-US" altLang="ja-JP" sz="1000" b="1" dirty="0">
                <a:solidFill>
                  <a:schemeClr val="tx1"/>
                </a:solidFill>
                <a:latin typeface="Arial" panose="020B0604020202020204" pitchFamily="34" charset="0"/>
                <a:cs typeface="Arial" panose="020B0604020202020204" pitchFamily="34" charset="0"/>
                <a:sym typeface="Wingdings" pitchFamily="2" charset="2"/>
              </a:rPr>
              <a:t>Port Settings. This information is required to configure “Port Forwarding” settings on your Router.</a:t>
            </a:r>
            <a:endParaRPr kumimoji="0" lang="en-US" altLang="ja-JP" sz="1000" b="1" dirty="0">
              <a:solidFill>
                <a:schemeClr val="tx1"/>
              </a:solidFill>
              <a:latin typeface="Arial" panose="020B0604020202020204" pitchFamily="34" charset="0"/>
              <a:cs typeface="Arial" panose="020B0604020202020204" pitchFamily="34" charset="0"/>
            </a:endParaRPr>
          </a:p>
        </p:txBody>
      </p:sp>
      <p:sp>
        <p:nvSpPr>
          <p:cNvPr id="10" name="正方形/長方形 8"/>
          <p:cNvSpPr>
            <a:spLocks noChangeArrowheads="1"/>
          </p:cNvSpPr>
          <p:nvPr/>
        </p:nvSpPr>
        <p:spPr bwMode="auto">
          <a:xfrm>
            <a:off x="425940" y="1269990"/>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200" dirty="0"/>
              <a:t>Port that is used for NAT Traversal Service is set. In the initial status, input boxes for WAN side are blanks before assigned WAN port number as follows.</a:t>
            </a:r>
          </a:p>
        </p:txBody>
      </p:sp>
      <p:sp>
        <p:nvSpPr>
          <p:cNvPr id="11" name="線吹き出し 1 (枠付き) 10"/>
          <p:cNvSpPr/>
          <p:nvPr/>
        </p:nvSpPr>
        <p:spPr>
          <a:xfrm>
            <a:off x="587744" y="5879365"/>
            <a:ext cx="2710348" cy="432000"/>
          </a:xfrm>
          <a:prstGeom prst="borderCallout1">
            <a:avLst>
              <a:gd name="adj1" fmla="val -245639"/>
              <a:gd name="adj2" fmla="val 63219"/>
              <a:gd name="adj3" fmla="val -3823"/>
              <a:gd name="adj4" fmla="val 63879"/>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latin typeface="Arial" panose="020B0604020202020204" pitchFamily="34" charset="0"/>
                <a:cs typeface="Arial" panose="020B0604020202020204" pitchFamily="34" charset="0"/>
              </a:rPr>
              <a:t>Press “Same port on WAN and LAN” to fill port information automatically.</a:t>
            </a:r>
            <a:endParaRPr lang="ja-JP" altLang="en-US" sz="1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sp>
        <p:nvSpPr>
          <p:cNvPr id="4" name="Title 33"/>
          <p:cNvSpPr>
            <a:spLocks noGrp="1"/>
          </p:cNvSpPr>
          <p:nvPr/>
        </p:nvSpPr>
        <p:spPr bwMode="auto">
          <a:xfrm>
            <a:off x="457200" y="844050"/>
            <a:ext cx="4489938"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Connection </a:t>
            </a:r>
            <a:r>
              <a:rPr lang="en-US" altLang="ja-JP" sz="1600" b="1" dirty="0" smtClean="0">
                <a:solidFill>
                  <a:srgbClr val="FFFF00"/>
                </a:solidFill>
              </a:rPr>
              <a:t>Test of NAT Traversal Service</a:t>
            </a:r>
            <a:endParaRPr lang="en-GB" altLang="ja-JP" sz="1600" b="1" dirty="0">
              <a:solidFill>
                <a:srgbClr val="FFFF00"/>
              </a:solidFill>
            </a:endParaRPr>
          </a:p>
        </p:txBody>
      </p:sp>
      <p:sp>
        <p:nvSpPr>
          <p:cNvPr id="5" name="角丸四角形 4"/>
          <p:cNvSpPr/>
          <p:nvPr/>
        </p:nvSpPr>
        <p:spPr>
          <a:xfrm>
            <a:off x="4495800" y="3779338"/>
            <a:ext cx="1678354"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Click “Connection Test”</a:t>
            </a:r>
          </a:p>
        </p:txBody>
      </p:sp>
      <p:sp>
        <p:nvSpPr>
          <p:cNvPr id="6" name="正方形/長方形 3"/>
          <p:cNvSpPr>
            <a:spLocks noChangeArrowheads="1"/>
          </p:cNvSpPr>
          <p:nvPr/>
        </p:nvSpPr>
        <p:spPr bwMode="auto">
          <a:xfrm>
            <a:off x="457200" y="1301250"/>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200" dirty="0"/>
              <a:t>HDVC-MPCS have function for NAT Traversal Service connection test, to confirm connectivity in case of setting and failure.</a:t>
            </a:r>
          </a:p>
          <a:p>
            <a:pPr eaLnBrk="1" hangingPunct="1">
              <a:spcBef>
                <a:spcPct val="0"/>
              </a:spcBef>
              <a:buClrTx/>
              <a:buSzTx/>
              <a:buFontTx/>
              <a:buNone/>
            </a:pPr>
            <a:r>
              <a:rPr lang="en-US" altLang="ja-JP" sz="1200" dirty="0"/>
              <a:t>This test can not be executed, if NAT Traversal Service is not activated and NAT Traversal port settings are not performed.</a:t>
            </a:r>
            <a:endParaRPr lang="ja-JP" altLang="en-US" sz="1200" dirty="0"/>
          </a:p>
        </p:txBody>
      </p:sp>
      <p:sp>
        <p:nvSpPr>
          <p:cNvPr id="7" name="正方形/長方形 4"/>
          <p:cNvSpPr>
            <a:spLocks noChangeArrowheads="1"/>
          </p:cNvSpPr>
          <p:nvPr/>
        </p:nvSpPr>
        <p:spPr bwMode="auto">
          <a:xfrm>
            <a:off x="457200" y="4236538"/>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200"/>
              <a:t>If you want to perform test, click button within encircling red line in the figure above.</a:t>
            </a:r>
          </a:p>
          <a:p>
            <a:pPr eaLnBrk="1" hangingPunct="1">
              <a:spcBef>
                <a:spcPct val="0"/>
              </a:spcBef>
              <a:buClrTx/>
              <a:buSzTx/>
              <a:buFontTx/>
              <a:buNone/>
            </a:pPr>
            <a:r>
              <a:rPr lang="en-US" altLang="ja-JP" sz="1200"/>
              <a:t>Test start after clicking the button. The following screen is displayed during the test.</a:t>
            </a:r>
            <a:endParaRPr lang="ja-JP" altLang="en-US" sz="1200"/>
          </a:p>
        </p:txBody>
      </p:sp>
      <p:sp>
        <p:nvSpPr>
          <p:cNvPr id="9" name="正方形/長方形 5"/>
          <p:cNvSpPr>
            <a:spLocks noChangeArrowheads="1"/>
          </p:cNvSpPr>
          <p:nvPr/>
        </p:nvSpPr>
        <p:spPr bwMode="auto">
          <a:xfrm>
            <a:off x="4445670" y="5152454"/>
            <a:ext cx="40646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200" dirty="0"/>
              <a:t>Periodically click “Refresh” button. </a:t>
            </a:r>
            <a:endParaRPr lang="en-US" altLang="ja-JP" sz="1200" dirty="0" smtClean="0"/>
          </a:p>
          <a:p>
            <a:pPr eaLnBrk="1" hangingPunct="1">
              <a:spcBef>
                <a:spcPct val="0"/>
              </a:spcBef>
              <a:buClrTx/>
              <a:buSzTx/>
              <a:buFontTx/>
              <a:buNone/>
            </a:pPr>
            <a:r>
              <a:rPr lang="en-US" altLang="ja-JP" sz="1200" dirty="0" smtClean="0"/>
              <a:t>(</a:t>
            </a:r>
            <a:r>
              <a:rPr lang="en-US" altLang="ja-JP" sz="1200" dirty="0"/>
              <a:t>Screen is not switched automatically.)  </a:t>
            </a:r>
            <a:endParaRPr lang="en-US" altLang="ja-JP" sz="1200" dirty="0" smtClean="0"/>
          </a:p>
          <a:p>
            <a:pPr eaLnBrk="1" hangingPunct="1">
              <a:spcBef>
                <a:spcPct val="0"/>
              </a:spcBef>
              <a:buClrTx/>
              <a:buSzTx/>
              <a:buFontTx/>
              <a:buNone/>
            </a:pPr>
            <a:r>
              <a:rPr lang="en-US" altLang="ja-JP" sz="1200" dirty="0" smtClean="0"/>
              <a:t>And </a:t>
            </a:r>
            <a:r>
              <a:rPr lang="en-US" altLang="ja-JP" sz="1200" dirty="0"/>
              <a:t>if you want to stop test, please click “Stop” button.</a:t>
            </a:r>
            <a:endParaRPr lang="ja-JP" altLang="en-US" sz="120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850525"/>
            <a:ext cx="3357562" cy="223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800473"/>
            <a:ext cx="3390900" cy="155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右矢印 11"/>
          <p:cNvSpPr>
            <a:spLocks noChangeArrowheads="1"/>
          </p:cNvSpPr>
          <p:nvPr/>
        </p:nvSpPr>
        <p:spPr bwMode="auto">
          <a:xfrm rot="10800000">
            <a:off x="3733800" y="3855538"/>
            <a:ext cx="660400" cy="206375"/>
          </a:xfrm>
          <a:prstGeom prst="rightArrow">
            <a:avLst>
              <a:gd name="adj1" fmla="val 31954"/>
              <a:gd name="adj2" fmla="val 104615"/>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dirty="0">
              <a:solidFill>
                <a:schemeClr val="lt1"/>
              </a:solidFill>
              <a:latin typeface="+mn-lt"/>
              <a:ea typeface="+mn-ea"/>
            </a:endParaRPr>
          </a:p>
        </p:txBody>
      </p:sp>
      <p:sp>
        <p:nvSpPr>
          <p:cNvPr id="13" name="角丸四角形 12"/>
          <p:cNvSpPr/>
          <p:nvPr/>
        </p:nvSpPr>
        <p:spPr>
          <a:xfrm>
            <a:off x="4495800" y="6113335"/>
            <a:ext cx="175260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rPr>
              <a:t>Click “Refresh”</a:t>
            </a:r>
          </a:p>
        </p:txBody>
      </p:sp>
      <p:sp>
        <p:nvSpPr>
          <p:cNvPr id="14" name="右矢印 10"/>
          <p:cNvSpPr>
            <a:spLocks noChangeArrowheads="1"/>
          </p:cNvSpPr>
          <p:nvPr/>
        </p:nvSpPr>
        <p:spPr bwMode="auto">
          <a:xfrm rot="10800000">
            <a:off x="3733800" y="6189535"/>
            <a:ext cx="660400" cy="206375"/>
          </a:xfrm>
          <a:prstGeom prst="rightArrow">
            <a:avLst>
              <a:gd name="adj1" fmla="val 31954"/>
              <a:gd name="adj2" fmla="val 104615"/>
            </a:avLst>
          </a:prstGeom>
          <a:solidFill>
            <a:schemeClr val="accent1"/>
          </a:solidFill>
          <a:ln w="25400" algn="ctr">
            <a:solidFill>
              <a:srgbClr val="6F6FBC"/>
            </a:solidFill>
            <a:miter lim="800000"/>
            <a:headEnd/>
            <a:tailEnd/>
          </a:ln>
        </p:spPr>
        <p:txBody>
          <a:bodyPr rot="10800000" vert="eaVert" anchor="ctr"/>
          <a:lstStyle/>
          <a:p>
            <a:pPr algn="ctr">
              <a:defRPr/>
            </a:pPr>
            <a:endParaRPr kumimoji="0" lang="en-US" dirty="0">
              <a:solidFill>
                <a:schemeClr val="lt1"/>
              </a:solidFill>
              <a:latin typeface="+mn-lt"/>
              <a:ea typeface="+mn-ea"/>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sp>
        <p:nvSpPr>
          <p:cNvPr id="4" name="Title 33"/>
          <p:cNvSpPr>
            <a:spLocks noGrp="1"/>
          </p:cNvSpPr>
          <p:nvPr/>
        </p:nvSpPr>
        <p:spPr bwMode="auto">
          <a:xfrm>
            <a:off x="457200" y="851865"/>
            <a:ext cx="4800600"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Connection </a:t>
            </a:r>
            <a:r>
              <a:rPr lang="en-US" altLang="ja-JP" sz="1600" b="1" dirty="0" smtClean="0">
                <a:solidFill>
                  <a:srgbClr val="FFFF00"/>
                </a:solidFill>
              </a:rPr>
              <a:t>Test of NAT Traversal Service</a:t>
            </a:r>
            <a:endParaRPr lang="en-GB" altLang="ja-JP" sz="1600" b="1" dirty="0">
              <a:solidFill>
                <a:srgbClr val="FFFF00"/>
              </a:solidFill>
            </a:endParaRPr>
          </a:p>
        </p:txBody>
      </p:sp>
      <p:sp>
        <p:nvSpPr>
          <p:cNvPr id="5" name="正方形/長方形 1"/>
          <p:cNvSpPr>
            <a:spLocks noChangeArrowheads="1"/>
          </p:cNvSpPr>
          <p:nvPr/>
        </p:nvSpPr>
        <p:spPr bwMode="auto">
          <a:xfrm>
            <a:off x="457200" y="1385265"/>
            <a:ext cx="838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200" dirty="0"/>
              <a:t>If screen switch to the following screen after clicking “Refresh” button, test is completed.</a:t>
            </a:r>
            <a:endParaRPr lang="ja-JP" altLang="en-US" sz="1200" dirty="0"/>
          </a:p>
        </p:txBody>
      </p:sp>
      <p:sp>
        <p:nvSpPr>
          <p:cNvPr id="6" name="正方形/長方形 6"/>
          <p:cNvSpPr>
            <a:spLocks noChangeArrowheads="1"/>
          </p:cNvSpPr>
          <p:nvPr/>
        </p:nvSpPr>
        <p:spPr bwMode="auto">
          <a:xfrm>
            <a:off x="457200" y="4669803"/>
            <a:ext cx="838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200" dirty="0"/>
              <a:t>If you click “Show Results” button, port check result is displayed.</a:t>
            </a:r>
          </a:p>
          <a:p>
            <a:pPr eaLnBrk="1" hangingPunct="1">
              <a:spcBef>
                <a:spcPct val="0"/>
              </a:spcBef>
              <a:buClrTx/>
              <a:buSzTx/>
              <a:buFontTx/>
              <a:buNone/>
            </a:pPr>
            <a:r>
              <a:rPr lang="en-US" altLang="ja-JP" sz="1200" dirty="0"/>
              <a:t>* If you click “Back” on this screen, screen is returned to network status screen. After returning to network status screen, you can not shift to this screen again. So, please note this. </a:t>
            </a:r>
            <a:r>
              <a:rPr lang="en-US" altLang="ja-JP" sz="1000" dirty="0"/>
              <a:t>(If you want to confirm detailed test result, please perform test again.)</a:t>
            </a:r>
            <a:endParaRPr lang="ja-JP" altLang="en-US" sz="1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813890"/>
            <a:ext cx="4795837"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sp>
        <p:nvSpPr>
          <p:cNvPr id="4" name="Title 33"/>
          <p:cNvSpPr>
            <a:spLocks noGrp="1"/>
          </p:cNvSpPr>
          <p:nvPr/>
        </p:nvSpPr>
        <p:spPr bwMode="auto">
          <a:xfrm>
            <a:off x="457200" y="859680"/>
            <a:ext cx="5335588"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Connection </a:t>
            </a:r>
            <a:r>
              <a:rPr lang="en-US" altLang="ja-JP" sz="1600" b="1" dirty="0" smtClean="0">
                <a:solidFill>
                  <a:srgbClr val="FFFF00"/>
                </a:solidFill>
              </a:rPr>
              <a:t>Test of NAT Traversal Service</a:t>
            </a:r>
            <a:endParaRPr lang="en-GB" altLang="ja-JP" sz="1600" b="1" dirty="0">
              <a:solidFill>
                <a:srgbClr val="FFFF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3080"/>
            <a:ext cx="5335588" cy="466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2"/>
          <p:cNvSpPr>
            <a:spLocks noChangeArrowheads="1"/>
          </p:cNvSpPr>
          <p:nvPr/>
        </p:nvSpPr>
        <p:spPr bwMode="auto">
          <a:xfrm>
            <a:off x="5812695" y="1393080"/>
            <a:ext cx="3200400" cy="419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171450" indent="-171450" eaLnBrk="1" hangingPunct="1">
              <a:spcBef>
                <a:spcPct val="0"/>
              </a:spcBef>
              <a:buClrTx/>
              <a:buSzTx/>
            </a:pPr>
            <a:r>
              <a:rPr lang="en-US" altLang="ja-JP" sz="1200" dirty="0">
                <a:latin typeface="Arial" panose="020B0604020202020204" pitchFamily="34" charset="0"/>
                <a:cs typeface="Arial" panose="020B0604020202020204" pitchFamily="34" charset="0"/>
              </a:rPr>
              <a:t>On this screen, check result for each port is displayed. Meaning of result is as follows.</a:t>
            </a:r>
          </a:p>
          <a:p>
            <a:pPr eaLnBrk="1" hangingPunct="1">
              <a:spcBef>
                <a:spcPct val="0"/>
              </a:spcBef>
              <a:buClrTx/>
              <a:buSzTx/>
              <a:buFontTx/>
              <a:buNone/>
            </a:pPr>
            <a:endParaRPr lang="en-US" altLang="ja-JP" sz="1200" dirty="0">
              <a:latin typeface="Arial" panose="020B0604020202020204" pitchFamily="34" charset="0"/>
              <a:cs typeface="Arial" panose="020B0604020202020204" pitchFamily="34" charset="0"/>
            </a:endParaRPr>
          </a:p>
          <a:p>
            <a:pPr lvl="1" eaLnBrk="1" hangingPunct="1">
              <a:spcBef>
                <a:spcPct val="0"/>
              </a:spcBef>
              <a:buClrTx/>
              <a:buSzTx/>
              <a:buFontTx/>
              <a:buNone/>
            </a:pPr>
            <a:r>
              <a:rPr lang="en-US" altLang="ja-JP" sz="1200" dirty="0">
                <a:solidFill>
                  <a:srgbClr val="0000CC"/>
                </a:solidFill>
                <a:latin typeface="Arial" panose="020B0604020202020204" pitchFamily="34" charset="0"/>
                <a:cs typeface="Arial" panose="020B0604020202020204" pitchFamily="34" charset="0"/>
              </a:rPr>
              <a:t>S</a:t>
            </a:r>
            <a:r>
              <a:rPr lang="ja-JP" altLang="en-US" sz="1200" dirty="0">
                <a:solidFill>
                  <a:srgbClr val="0000CC"/>
                </a:solidFill>
                <a:latin typeface="Arial" panose="020B0604020202020204" pitchFamily="34" charset="0"/>
                <a:cs typeface="Arial" panose="020B0604020202020204" pitchFamily="34" charset="0"/>
              </a:rPr>
              <a:t>：</a:t>
            </a:r>
            <a:r>
              <a:rPr lang="en-US" altLang="ja-JP" sz="1200" dirty="0">
                <a:solidFill>
                  <a:srgbClr val="0000CC"/>
                </a:solidFill>
                <a:latin typeface="Arial" panose="020B0604020202020204" pitchFamily="34" charset="0"/>
                <a:cs typeface="Arial" panose="020B0604020202020204" pitchFamily="34" charset="0"/>
              </a:rPr>
              <a:t>Success</a:t>
            </a:r>
          </a:p>
          <a:p>
            <a:pPr lvl="1" eaLnBrk="1" hangingPunct="1">
              <a:spcBef>
                <a:spcPct val="0"/>
              </a:spcBef>
              <a:buClrTx/>
              <a:buSzTx/>
              <a:buFontTx/>
              <a:buNone/>
            </a:pPr>
            <a:r>
              <a:rPr lang="en-US" altLang="ja-JP" sz="1200" dirty="0">
                <a:solidFill>
                  <a:srgbClr val="0000CC"/>
                </a:solidFill>
                <a:latin typeface="Arial" panose="020B0604020202020204" pitchFamily="34" charset="0"/>
                <a:cs typeface="Arial" panose="020B0604020202020204" pitchFamily="34" charset="0"/>
              </a:rPr>
              <a:t>U</a:t>
            </a:r>
            <a:r>
              <a:rPr lang="ja-JP" altLang="en-US" sz="1200" dirty="0">
                <a:solidFill>
                  <a:srgbClr val="0000CC"/>
                </a:solidFill>
                <a:latin typeface="Arial" panose="020B0604020202020204" pitchFamily="34" charset="0"/>
                <a:cs typeface="Arial" panose="020B0604020202020204" pitchFamily="34" charset="0"/>
              </a:rPr>
              <a:t>：</a:t>
            </a:r>
            <a:r>
              <a:rPr lang="en-US" altLang="ja-JP" sz="1200" dirty="0">
                <a:solidFill>
                  <a:srgbClr val="0000CC"/>
                </a:solidFill>
                <a:latin typeface="Arial" panose="020B0604020202020204" pitchFamily="34" charset="0"/>
                <a:cs typeface="Arial" panose="020B0604020202020204" pitchFamily="34" charset="0"/>
              </a:rPr>
              <a:t>Undefined</a:t>
            </a:r>
          </a:p>
          <a:p>
            <a:pPr lvl="1" eaLnBrk="1" hangingPunct="1">
              <a:spcBef>
                <a:spcPct val="0"/>
              </a:spcBef>
              <a:buClrTx/>
              <a:buSzTx/>
              <a:buFontTx/>
              <a:buNone/>
            </a:pPr>
            <a:r>
              <a:rPr lang="en-US" altLang="ja-JP" sz="1200" dirty="0">
                <a:solidFill>
                  <a:srgbClr val="0000CC"/>
                </a:solidFill>
                <a:latin typeface="Arial" panose="020B0604020202020204" pitchFamily="34" charset="0"/>
                <a:cs typeface="Arial" panose="020B0604020202020204" pitchFamily="34" charset="0"/>
              </a:rPr>
              <a:t>F</a:t>
            </a:r>
            <a:r>
              <a:rPr lang="ja-JP" altLang="en-US" sz="1200" dirty="0">
                <a:solidFill>
                  <a:srgbClr val="0000CC"/>
                </a:solidFill>
                <a:latin typeface="Arial" panose="020B0604020202020204" pitchFamily="34" charset="0"/>
                <a:cs typeface="Arial" panose="020B0604020202020204" pitchFamily="34" charset="0"/>
              </a:rPr>
              <a:t>：</a:t>
            </a:r>
            <a:r>
              <a:rPr lang="en-US" altLang="ja-JP" sz="1200" dirty="0">
                <a:solidFill>
                  <a:srgbClr val="0000CC"/>
                </a:solidFill>
                <a:latin typeface="Arial" panose="020B0604020202020204" pitchFamily="34" charset="0"/>
                <a:cs typeface="Arial" panose="020B0604020202020204" pitchFamily="34" charset="0"/>
              </a:rPr>
              <a:t>Fail</a:t>
            </a:r>
          </a:p>
          <a:p>
            <a:pPr eaLnBrk="1" hangingPunct="1">
              <a:spcBef>
                <a:spcPct val="0"/>
              </a:spcBef>
              <a:buClrTx/>
              <a:buSzTx/>
              <a:buFontTx/>
              <a:buNone/>
            </a:pPr>
            <a:endParaRPr lang="en-US" altLang="ja-JP" sz="1200" dirty="0">
              <a:latin typeface="Arial" panose="020B0604020202020204" pitchFamily="34" charset="0"/>
              <a:cs typeface="Arial" panose="020B0604020202020204" pitchFamily="34" charset="0"/>
            </a:endParaRPr>
          </a:p>
          <a:p>
            <a:pPr marL="171450" indent="-171450" eaLnBrk="1" hangingPunct="1">
              <a:spcBef>
                <a:spcPct val="0"/>
              </a:spcBef>
              <a:buClrTx/>
              <a:buSzTx/>
            </a:pPr>
            <a:r>
              <a:rPr lang="en-US" altLang="ja-JP" sz="1200" dirty="0">
                <a:latin typeface="Arial" panose="020B0604020202020204" pitchFamily="34" charset="0"/>
                <a:cs typeface="Arial" panose="020B0604020202020204" pitchFamily="34" charset="0"/>
              </a:rPr>
              <a:t>In case all ports are filled with “S”, test is successful. </a:t>
            </a:r>
            <a:r>
              <a:rPr lang="en-US" altLang="ja-JP" sz="1000" dirty="0">
                <a:latin typeface="Arial" panose="020B0604020202020204" pitchFamily="34" charset="0"/>
                <a:cs typeface="Arial" panose="020B0604020202020204" pitchFamily="34" charset="0"/>
              </a:rPr>
              <a:t>(All ports are confirmed to be connectable.)</a:t>
            </a:r>
          </a:p>
          <a:p>
            <a:pPr eaLnBrk="1" hangingPunct="1">
              <a:spcBef>
                <a:spcPct val="0"/>
              </a:spcBef>
              <a:buClrTx/>
              <a:buSzTx/>
              <a:buFontTx/>
              <a:buNone/>
            </a:pPr>
            <a:endParaRPr lang="en-US" altLang="ja-JP" sz="1200" dirty="0">
              <a:latin typeface="Arial" panose="020B0604020202020204" pitchFamily="34" charset="0"/>
              <a:cs typeface="Arial" panose="020B0604020202020204" pitchFamily="34" charset="0"/>
            </a:endParaRPr>
          </a:p>
          <a:p>
            <a:pPr marL="171450" indent="-171450" eaLnBrk="1" hangingPunct="1">
              <a:spcBef>
                <a:spcPct val="0"/>
              </a:spcBef>
              <a:buClrTx/>
              <a:buSzTx/>
            </a:pPr>
            <a:r>
              <a:rPr lang="en-US" altLang="ja-JP" sz="1200" dirty="0">
                <a:latin typeface="Arial" panose="020B0604020202020204" pitchFamily="34" charset="0"/>
                <a:cs typeface="Arial" panose="020B0604020202020204" pitchFamily="34" charset="0"/>
              </a:rPr>
              <a:t>In addition, as for detail of this </a:t>
            </a:r>
            <a:r>
              <a:rPr lang="en-US" altLang="ja-JP" sz="1200" dirty="0" smtClean="0">
                <a:latin typeface="Arial" panose="020B0604020202020204" pitchFamily="34" charset="0"/>
                <a:cs typeface="Arial" panose="020B0604020202020204" pitchFamily="34" charset="0"/>
              </a:rPr>
              <a:t>result (</a:t>
            </a:r>
            <a:r>
              <a:rPr lang="en-US" altLang="ja-JP" sz="1200" dirty="0">
                <a:latin typeface="Arial" panose="020B0604020202020204" pitchFamily="34" charset="0"/>
                <a:cs typeface="Arial" panose="020B0604020202020204" pitchFamily="34" charset="0"/>
              </a:rPr>
              <a:t>S/U/F) viewpoint, please refer </a:t>
            </a:r>
            <a:r>
              <a:rPr lang="en-US" altLang="ja-JP" sz="1200" dirty="0" smtClean="0">
                <a:latin typeface="Arial" panose="020B0604020202020204" pitchFamily="34" charset="0"/>
                <a:cs typeface="Arial" panose="020B0604020202020204" pitchFamily="34" charset="0"/>
              </a:rPr>
              <a:t>to “</a:t>
            </a:r>
            <a:r>
              <a:rPr lang="en-US" altLang="ja-JP" sz="1200" dirty="0">
                <a:latin typeface="Arial" panose="020B0604020202020204" pitchFamily="34" charset="0"/>
                <a:cs typeface="Arial" panose="020B0604020202020204" pitchFamily="34" charset="0"/>
              </a:rPr>
              <a:t>E03-03_v200doc_NAT Traversal Service Connection Test Manual”.</a:t>
            </a:r>
          </a:p>
          <a:p>
            <a:pPr eaLnBrk="1" hangingPunct="1">
              <a:spcBef>
                <a:spcPct val="0"/>
              </a:spcBef>
              <a:buClrTx/>
              <a:buSzTx/>
              <a:buFontTx/>
              <a:buNone/>
            </a:pPr>
            <a:endParaRPr lang="en-US" altLang="ja-JP" sz="1200" dirty="0" smtClean="0">
              <a:latin typeface="Arial" panose="020B0604020202020204" pitchFamily="34" charset="0"/>
              <a:cs typeface="Arial" panose="020B0604020202020204" pitchFamily="34" charset="0"/>
            </a:endParaRPr>
          </a:p>
          <a:p>
            <a:pPr eaLnBrk="1" hangingPunct="1">
              <a:spcBef>
                <a:spcPct val="0"/>
              </a:spcBef>
              <a:buClrTx/>
              <a:buSzTx/>
              <a:buFontTx/>
              <a:buNone/>
            </a:pPr>
            <a:endParaRPr lang="en-US" altLang="ja-JP" sz="1200" dirty="0">
              <a:latin typeface="Arial" panose="020B0604020202020204" pitchFamily="34" charset="0"/>
              <a:cs typeface="Arial" panose="020B0604020202020204" pitchFamily="34" charset="0"/>
            </a:endParaRPr>
          </a:p>
          <a:p>
            <a:pPr eaLnBrk="1" hangingPunct="1">
              <a:spcBef>
                <a:spcPct val="0"/>
              </a:spcBef>
              <a:buClrTx/>
              <a:buSzTx/>
              <a:buFontTx/>
              <a:buNone/>
            </a:pPr>
            <a:r>
              <a:rPr lang="en-US" altLang="ja-JP" sz="1050" dirty="0">
                <a:latin typeface="Arial" panose="020B0604020202020204" pitchFamily="34" charset="0"/>
                <a:cs typeface="Arial" panose="020B0604020202020204" pitchFamily="34" charset="0"/>
              </a:rPr>
              <a:t>*If you click “Back” button on this screen, screen is shifted to network status screen</a:t>
            </a:r>
            <a:r>
              <a:rPr lang="en-US" altLang="ja-JP" sz="1050" dirty="0" smtClean="0">
                <a:latin typeface="Arial" panose="020B0604020202020204" pitchFamily="34" charset="0"/>
                <a:cs typeface="Arial" panose="020B0604020202020204" pitchFamily="34" charset="0"/>
              </a:rPr>
              <a:t>.</a:t>
            </a:r>
          </a:p>
          <a:p>
            <a:pPr eaLnBrk="1" hangingPunct="1">
              <a:spcBef>
                <a:spcPct val="0"/>
              </a:spcBef>
              <a:buClrTx/>
              <a:buSzTx/>
              <a:buFontTx/>
              <a:buNone/>
            </a:pPr>
            <a:r>
              <a:rPr lang="en-US" altLang="ja-JP" sz="1050" dirty="0" smtClean="0">
                <a:latin typeface="Arial" panose="020B0604020202020204" pitchFamily="34" charset="0"/>
                <a:cs typeface="Arial" panose="020B0604020202020204" pitchFamily="34" charset="0"/>
              </a:rPr>
              <a:t> </a:t>
            </a:r>
            <a:r>
              <a:rPr lang="en-US" altLang="ja-JP" sz="1050" dirty="0">
                <a:latin typeface="Arial" panose="020B0604020202020204" pitchFamily="34" charset="0"/>
                <a:cs typeface="Arial" panose="020B0604020202020204" pitchFamily="34" charset="0"/>
              </a:rPr>
              <a:t>After that, you can't shift to this screen again. So, please note this. If you want to confirm connection result again, please perform test again.</a:t>
            </a:r>
            <a:endParaRPr lang="ja-JP" alt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sp>
        <p:nvSpPr>
          <p:cNvPr id="4" name="Title 33"/>
          <p:cNvSpPr>
            <a:spLocks noGrp="1"/>
          </p:cNvSpPr>
          <p:nvPr/>
        </p:nvSpPr>
        <p:spPr bwMode="auto">
          <a:xfrm>
            <a:off x="457200" y="859680"/>
            <a:ext cx="5107354"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Recommended </a:t>
            </a:r>
            <a:r>
              <a:rPr lang="en-US" altLang="ja-JP" sz="1600" b="1" dirty="0" smtClean="0">
                <a:solidFill>
                  <a:srgbClr val="FFFF00"/>
                </a:solidFill>
              </a:rPr>
              <a:t>Router for NAT Traversal Service</a:t>
            </a:r>
            <a:endParaRPr lang="en-GB" altLang="ja-JP" sz="1600" b="1" dirty="0">
              <a:solidFill>
                <a:srgbClr val="FFFF00"/>
              </a:solidFill>
            </a:endParaRPr>
          </a:p>
        </p:txBody>
      </p:sp>
      <p:sp>
        <p:nvSpPr>
          <p:cNvPr id="5" name="テキスト ボックス 5"/>
          <p:cNvSpPr txBox="1">
            <a:spLocks noChangeArrowheads="1"/>
          </p:cNvSpPr>
          <p:nvPr/>
        </p:nvSpPr>
        <p:spPr bwMode="auto">
          <a:xfrm>
            <a:off x="457200" y="1393080"/>
            <a:ext cx="845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kumimoji="0" lang="en-US" altLang="ja-JP" sz="1200"/>
              <a:t>The following routers are already confirmed operation check at PSN.</a:t>
            </a:r>
          </a:p>
        </p:txBody>
      </p:sp>
      <p:graphicFrame>
        <p:nvGraphicFramePr>
          <p:cNvPr id="6" name="Group 81"/>
          <p:cNvGraphicFramePr>
            <a:graphicFrameLocks noGrp="1"/>
          </p:cNvGraphicFramePr>
          <p:nvPr>
            <p:extLst>
              <p:ext uri="{D42A27DB-BD31-4B8C-83A1-F6EECF244321}">
                <p14:modId xmlns:p14="http://schemas.microsoft.com/office/powerpoint/2010/main" val="383424770"/>
              </p:ext>
            </p:extLst>
          </p:nvPr>
        </p:nvGraphicFramePr>
        <p:xfrm>
          <a:off x="457200" y="1697880"/>
          <a:ext cx="8305800" cy="1714500"/>
        </p:xfrm>
        <a:graphic>
          <a:graphicData uri="http://schemas.openxmlformats.org/drawingml/2006/table">
            <a:tbl>
              <a:tblPr/>
              <a:tblGrid>
                <a:gridCol w="1372262"/>
                <a:gridCol w="6933538"/>
              </a:tblGrid>
              <a:tr h="335386">
                <a:tc>
                  <a:txBody>
                    <a:bodyPr/>
                    <a:lstStyle>
                      <a:lvl1pPr algn="l"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Area</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lgn="l"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Router</a:t>
                      </a: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655462">
                <a:tc>
                  <a:txBody>
                    <a:bodyPr/>
                    <a:lstStyle>
                      <a:lvl1pPr algn="l"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Japan</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Char char="n"/>
                        <a:tabLst/>
                      </a:pPr>
                      <a:r>
                        <a:rPr kumimoji="0" lang="en-US" altLang="ja-JP" sz="1600" b="1" i="0" u="none" strike="noStrike" cap="none" normalizeH="0" baseline="0" dirty="0" smtClean="0">
                          <a:ln>
                            <a:noFill/>
                          </a:ln>
                          <a:solidFill>
                            <a:schemeClr val="tx1"/>
                          </a:solidFill>
                          <a:effectLst/>
                          <a:latin typeface="Arial" charset="0"/>
                          <a:ea typeface="ＭＳ Ｐゴシック" pitchFamily="50" charset="-128"/>
                        </a:rPr>
                        <a:t> YAMAHA RTX1200 / RTX3500</a:t>
                      </a:r>
                      <a:endParaRPr kumimoji="0" lang="ja-JP" altLang="en-US" sz="1600" b="1" i="0" u="none" strike="noStrike" cap="none" normalizeH="0" baseline="0" dirty="0" smtClean="0">
                        <a:ln>
                          <a:noFill/>
                        </a:ln>
                        <a:solidFill>
                          <a:srgbClr val="FF0000"/>
                        </a:solidFill>
                        <a:effectLst/>
                        <a:latin typeface="Arial" charset="0"/>
                        <a:ea typeface="ＭＳ Ｐゴシック" pitchFamily="50" charset="-128"/>
                      </a:endParaRP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3652">
                <a:tc>
                  <a:txBody>
                    <a:bodyPr/>
                    <a:lstStyle>
                      <a:lvl1pPr algn="l"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Overseas and Japan</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lgn="l" eaLnBrk="0" hangingPunct="0">
                        <a:spcBef>
                          <a:spcPct val="20000"/>
                        </a:spcBef>
                        <a:buClr>
                          <a:schemeClr val="bg2"/>
                        </a:buClr>
                        <a:buSzPct val="75000"/>
                        <a:buFont typeface="Wingdings" pitchFamily="2" charset="2"/>
                        <a:defRPr kumimoji="1" sz="2800">
                          <a:solidFill>
                            <a:schemeClr val="tx1"/>
                          </a:solidFill>
                          <a:latin typeface="Arial" charset="0"/>
                          <a:ea typeface="ＭＳ Ｐゴシック" pitchFamily="50" charset="-128"/>
                        </a:defRPr>
                      </a:lvl1pPr>
                      <a:lvl2pPr marL="742950" indent="-285750" algn="l" eaLnBrk="0" hangingPunct="0">
                        <a:spcBef>
                          <a:spcPct val="20000"/>
                        </a:spcBef>
                        <a:buClr>
                          <a:schemeClr val="accent2"/>
                        </a:buClr>
                        <a:buSzPct val="80000"/>
                        <a:buFont typeface="Wingdings" pitchFamily="2" charset="2"/>
                        <a:defRPr kumimoji="1" sz="2400">
                          <a:solidFill>
                            <a:schemeClr val="tx1"/>
                          </a:solidFill>
                          <a:latin typeface="Arial" charset="0"/>
                          <a:ea typeface="ＭＳ Ｐゴシック" pitchFamily="50" charset="-128"/>
                        </a:defRPr>
                      </a:lvl2pPr>
                      <a:lvl3pPr marL="1143000" indent="-228600" algn="l" eaLnBrk="0" hangingPunct="0">
                        <a:spcBef>
                          <a:spcPct val="20000"/>
                        </a:spcBef>
                        <a:buClr>
                          <a:schemeClr val="bg2"/>
                        </a:buClr>
                        <a:buSzPct val="65000"/>
                        <a:buFont typeface="Wingdings" pitchFamily="2" charset="2"/>
                        <a:defRPr kumimoji="1" sz="2000">
                          <a:solidFill>
                            <a:schemeClr val="tx1"/>
                          </a:solidFill>
                          <a:latin typeface="Arial"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defRPr kumimoji="1">
                          <a:solidFill>
                            <a:schemeClr val="tx1"/>
                          </a:solidFill>
                          <a:latin typeface="Arial" charset="0"/>
                          <a:ea typeface="ＭＳ Ｐゴシック" pitchFamily="50" charset="-128"/>
                        </a:defRPr>
                      </a:lvl4pPr>
                      <a:lvl5pPr marL="2057400" indent="-228600" algn="l" eaLnBrk="0" hangingPunct="0">
                        <a:spcBef>
                          <a:spcPct val="20000"/>
                        </a:spcBef>
                        <a:buClr>
                          <a:schemeClr val="bg2"/>
                        </a:buClr>
                        <a:buFont typeface="Wingdings" pitchFamily="2" charset="2"/>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defRPr kumimoji="1">
                          <a:solidFill>
                            <a:schemeClr val="tx1"/>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Char char="n"/>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CISCO 2951 / 1941</a:t>
                      </a:r>
                      <a:endParaRPr kumimoji="0" lang="en-US" altLang="ja-JP" sz="1600" b="1" i="0" u="none" strike="noStrike" cap="none" normalizeH="0" baseline="0" dirty="0" smtClean="0">
                        <a:ln>
                          <a:noFill/>
                        </a:ln>
                        <a:solidFill>
                          <a:schemeClr val="tx1"/>
                        </a:solidFill>
                        <a:effectLst/>
                        <a:latin typeface="Arial" charset="0"/>
                        <a:ea typeface="ＭＳ Ｐゴシック" pitchFamily="50" charset="-128"/>
                      </a:endParaRP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テキスト ボックス 5"/>
          <p:cNvSpPr txBox="1">
            <a:spLocks noChangeArrowheads="1"/>
          </p:cNvSpPr>
          <p:nvPr/>
        </p:nvSpPr>
        <p:spPr bwMode="auto">
          <a:xfrm>
            <a:off x="457200" y="3631455"/>
            <a:ext cx="84582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eaLnBrk="1" hangingPunct="1">
              <a:spcBef>
                <a:spcPct val="0"/>
              </a:spcBef>
              <a:buClrTx/>
              <a:buSzTx/>
              <a:buFontTx/>
              <a:buNone/>
              <a:defRPr/>
            </a:pPr>
            <a:r>
              <a:rPr kumimoji="0" lang="en-US" altLang="ja-JP" sz="1200" b="1" dirty="0" smtClean="0">
                <a:solidFill>
                  <a:srgbClr val="FF0000"/>
                </a:solidFill>
              </a:rPr>
              <a:t>Note: </a:t>
            </a:r>
          </a:p>
          <a:p>
            <a:pPr marL="0" indent="0">
              <a:buFont typeface="Wingdings" pitchFamily="2" charset="2"/>
              <a:buNone/>
              <a:defRPr/>
            </a:pPr>
            <a:r>
              <a:rPr lang="en-US" altLang="ja-JP" sz="1200" dirty="0" smtClean="0"/>
              <a:t>When using CISCO router, restriction, that No.5100 port can't pass STUN check, is found. In spite of when NAT Traversal connection test result is failed, if connection is performed, No.5100 port also pass properly (cause is unknown.). When setting MPCS port (refer to 4.2), please set except No.5100 port.</a:t>
            </a:r>
            <a:endParaRPr kumimoji="0" lang="en-US" altLang="ja-JP" sz="1200" dirty="0" smtClean="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sp>
        <p:nvSpPr>
          <p:cNvPr id="4" name="Title 33"/>
          <p:cNvSpPr>
            <a:spLocks noGrp="1"/>
          </p:cNvSpPr>
          <p:nvPr/>
        </p:nvSpPr>
        <p:spPr bwMode="auto">
          <a:xfrm>
            <a:off x="457200" y="836235"/>
            <a:ext cx="4849446"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spcBef>
                <a:spcPct val="0"/>
              </a:spcBef>
              <a:buClrTx/>
              <a:buSzTx/>
              <a:buFontTx/>
              <a:buNone/>
            </a:pPr>
            <a:r>
              <a:rPr lang="en-US" altLang="ja-JP" sz="1600" b="1" dirty="0">
                <a:solidFill>
                  <a:srgbClr val="FFFF00"/>
                </a:solidFill>
              </a:rPr>
              <a:t>Sample </a:t>
            </a:r>
            <a:r>
              <a:rPr lang="en-US" altLang="ja-JP" sz="1600" b="1" dirty="0" smtClean="0">
                <a:solidFill>
                  <a:srgbClr val="FFFF00"/>
                </a:solidFill>
              </a:rPr>
              <a:t>Configuration for NAT Traversal Service</a:t>
            </a:r>
            <a:endParaRPr lang="en-GB" altLang="ja-JP" sz="1600" b="1" dirty="0">
              <a:solidFill>
                <a:srgbClr val="FFFF00"/>
              </a:solidFill>
            </a:endParaRPr>
          </a:p>
        </p:txBody>
      </p:sp>
      <p:sp>
        <p:nvSpPr>
          <p:cNvPr id="5" name="テキスト ボックス 5"/>
          <p:cNvSpPr txBox="1">
            <a:spLocks noChangeArrowheads="1"/>
          </p:cNvSpPr>
          <p:nvPr/>
        </p:nvSpPr>
        <p:spPr bwMode="auto">
          <a:xfrm>
            <a:off x="457200" y="1288673"/>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a:buFont typeface="Wingdings" pitchFamily="2" charset="2"/>
              <a:buNone/>
            </a:pPr>
            <a:r>
              <a:rPr lang="en-US" altLang="ja-JP" sz="1200" dirty="0"/>
              <a:t>The following is sample configuration of CISCO1941. In addition, please note that there may be necessary for this sample to be corrected according to customer’s network environment.</a:t>
            </a:r>
            <a:endParaRPr kumimoji="0" lang="en-US" altLang="ja-JP" sz="1200" dirty="0"/>
          </a:p>
        </p:txBody>
      </p:sp>
      <p:sp>
        <p:nvSpPr>
          <p:cNvPr id="6" name="正方形/長方形 1"/>
          <p:cNvSpPr>
            <a:spLocks noChangeArrowheads="1"/>
          </p:cNvSpPr>
          <p:nvPr/>
        </p:nvSpPr>
        <p:spPr bwMode="auto">
          <a:xfrm>
            <a:off x="457200" y="1955423"/>
            <a:ext cx="38100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900"/>
              <a:t>version 15.0</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enable password password</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no ipv6 cef</a:t>
            </a:r>
          </a:p>
          <a:p>
            <a:pPr eaLnBrk="1" hangingPunct="1">
              <a:spcBef>
                <a:spcPct val="0"/>
              </a:spcBef>
              <a:buClrTx/>
              <a:buSzTx/>
              <a:buFontTx/>
              <a:buNone/>
            </a:pPr>
            <a:r>
              <a:rPr lang="en-US" altLang="ja-JP" sz="900"/>
              <a:t>ip source-route</a:t>
            </a:r>
          </a:p>
          <a:p>
            <a:pPr eaLnBrk="1" hangingPunct="1">
              <a:spcBef>
                <a:spcPct val="0"/>
              </a:spcBef>
              <a:buClrTx/>
              <a:buSzTx/>
              <a:buFontTx/>
              <a:buNone/>
            </a:pPr>
            <a:r>
              <a:rPr lang="en-US" altLang="ja-JP" sz="900"/>
              <a:t>ip cef</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ip domain name cisco</a:t>
            </a:r>
          </a:p>
          <a:p>
            <a:pPr eaLnBrk="1" hangingPunct="1">
              <a:spcBef>
                <a:spcPct val="0"/>
              </a:spcBef>
              <a:buClrTx/>
              <a:buSzTx/>
              <a:buFontTx/>
              <a:buNone/>
            </a:pPr>
            <a:r>
              <a:rPr lang="en-US" altLang="ja-JP" sz="900"/>
              <a:t>ip inspect name firewall https</a:t>
            </a:r>
          </a:p>
          <a:p>
            <a:pPr eaLnBrk="1" hangingPunct="1">
              <a:spcBef>
                <a:spcPct val="0"/>
              </a:spcBef>
              <a:buClrTx/>
              <a:buSzTx/>
              <a:buFontTx/>
              <a:buNone/>
            </a:pPr>
            <a:r>
              <a:rPr lang="en-US" altLang="ja-JP" sz="900"/>
              <a:t>ip inspect name firewall dns</a:t>
            </a:r>
          </a:p>
          <a:p>
            <a:pPr eaLnBrk="1" hangingPunct="1">
              <a:spcBef>
                <a:spcPct val="0"/>
              </a:spcBef>
              <a:buClrTx/>
              <a:buSzTx/>
              <a:buFontTx/>
              <a:buNone/>
            </a:pPr>
            <a:r>
              <a:rPr lang="en-US" altLang="ja-JP" sz="900"/>
              <a:t>ip inspect name firewall tcp</a:t>
            </a:r>
          </a:p>
          <a:p>
            <a:pPr eaLnBrk="1" hangingPunct="1">
              <a:spcBef>
                <a:spcPct val="0"/>
              </a:spcBef>
              <a:buClrTx/>
              <a:buSzTx/>
              <a:buFontTx/>
              <a:buNone/>
            </a:pPr>
            <a:r>
              <a:rPr lang="en-US" altLang="ja-JP" sz="900"/>
              <a:t>ip inspect name firewall udp</a:t>
            </a:r>
          </a:p>
          <a:p>
            <a:pPr eaLnBrk="1" hangingPunct="1">
              <a:spcBef>
                <a:spcPct val="0"/>
              </a:spcBef>
              <a:buClrTx/>
              <a:buSzTx/>
              <a:buFontTx/>
              <a:buNone/>
            </a:pPr>
            <a:r>
              <a:rPr lang="en-US" altLang="ja-JP" sz="900"/>
              <a:t>ip inspect name firewall icmp</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multilink bundle-name authenticated</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crypto pki token default removal timeout 0</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license udi pid CISCO1941/K9 sn 12345678</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archive</a:t>
            </a:r>
          </a:p>
          <a:p>
            <a:pPr eaLnBrk="1" hangingPunct="1">
              <a:spcBef>
                <a:spcPct val="0"/>
              </a:spcBef>
              <a:buClrTx/>
              <a:buSzTx/>
              <a:buFontTx/>
              <a:buNone/>
            </a:pPr>
            <a:r>
              <a:rPr lang="en-US" altLang="ja-JP" sz="900"/>
              <a:t>log config</a:t>
            </a:r>
          </a:p>
          <a:p>
            <a:pPr eaLnBrk="1" hangingPunct="1">
              <a:spcBef>
                <a:spcPct val="0"/>
              </a:spcBef>
              <a:buClrTx/>
              <a:buSzTx/>
              <a:buFontTx/>
              <a:buNone/>
            </a:pPr>
            <a:r>
              <a:rPr lang="en-US" altLang="ja-JP" sz="900"/>
              <a:t>hidekeys</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redundancy</a:t>
            </a:r>
          </a:p>
          <a:p>
            <a:pPr eaLnBrk="1" hangingPunct="1">
              <a:spcBef>
                <a:spcPct val="0"/>
              </a:spcBef>
              <a:buClrTx/>
              <a:buSzTx/>
              <a:buFontTx/>
              <a:buNone/>
            </a:pPr>
            <a:r>
              <a:rPr lang="en-US" altLang="ja-JP" sz="900"/>
              <a:t>!</a:t>
            </a:r>
          </a:p>
        </p:txBody>
      </p:sp>
      <p:sp>
        <p:nvSpPr>
          <p:cNvPr id="7" name="正方形/長方形 8"/>
          <p:cNvSpPr>
            <a:spLocks noChangeArrowheads="1"/>
          </p:cNvSpPr>
          <p:nvPr/>
        </p:nvSpPr>
        <p:spPr bwMode="auto">
          <a:xfrm>
            <a:off x="4876800" y="1950660"/>
            <a:ext cx="4114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900"/>
              <a:t>interface GigabitEthernet0/0</a:t>
            </a:r>
          </a:p>
          <a:p>
            <a:pPr eaLnBrk="1" hangingPunct="1">
              <a:spcBef>
                <a:spcPct val="0"/>
              </a:spcBef>
              <a:buClrTx/>
              <a:buSzTx/>
              <a:buFontTx/>
              <a:buNone/>
            </a:pPr>
            <a:r>
              <a:rPr lang="en-US" altLang="ja-JP" sz="900"/>
              <a:t>no ip address</a:t>
            </a:r>
          </a:p>
          <a:p>
            <a:pPr eaLnBrk="1" hangingPunct="1">
              <a:spcBef>
                <a:spcPct val="0"/>
              </a:spcBef>
              <a:buClrTx/>
              <a:buSzTx/>
              <a:buFontTx/>
              <a:buNone/>
            </a:pPr>
            <a:r>
              <a:rPr lang="en-US" altLang="ja-JP" sz="900"/>
              <a:t>duplex auto</a:t>
            </a:r>
          </a:p>
          <a:p>
            <a:pPr eaLnBrk="1" hangingPunct="1">
              <a:spcBef>
                <a:spcPct val="0"/>
              </a:spcBef>
              <a:buClrTx/>
              <a:buSzTx/>
              <a:buFontTx/>
              <a:buNone/>
            </a:pPr>
            <a:r>
              <a:rPr lang="en-US" altLang="ja-JP" sz="900"/>
              <a:t>speed auto</a:t>
            </a:r>
          </a:p>
          <a:p>
            <a:pPr eaLnBrk="1" hangingPunct="1">
              <a:spcBef>
                <a:spcPct val="0"/>
              </a:spcBef>
              <a:buClrTx/>
              <a:buSzTx/>
              <a:buFontTx/>
              <a:buNone/>
            </a:pPr>
            <a:r>
              <a:rPr lang="en-US" altLang="ja-JP" sz="900"/>
              <a:t>pppoe enable group global</a:t>
            </a:r>
          </a:p>
          <a:p>
            <a:pPr eaLnBrk="1" hangingPunct="1">
              <a:spcBef>
                <a:spcPct val="0"/>
              </a:spcBef>
              <a:buClrTx/>
              <a:buSzTx/>
              <a:buFontTx/>
              <a:buNone/>
            </a:pPr>
            <a:r>
              <a:rPr lang="en-US" altLang="ja-JP" sz="900"/>
              <a:t>pppoe-client dial-pool-number 1</a:t>
            </a:r>
          </a:p>
          <a:p>
            <a:pPr eaLnBrk="1" hangingPunct="1">
              <a:spcBef>
                <a:spcPct val="0"/>
              </a:spcBef>
              <a:buClrTx/>
              <a:buSzTx/>
              <a:buFontTx/>
              <a:buNone/>
            </a:pPr>
            <a:r>
              <a:rPr lang="en-US" altLang="ja-JP" sz="900"/>
              <a:t>no cdp enable</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interface GigabitEthernet0/1</a:t>
            </a:r>
          </a:p>
          <a:p>
            <a:pPr eaLnBrk="1" hangingPunct="1">
              <a:spcBef>
                <a:spcPct val="0"/>
              </a:spcBef>
              <a:buClrTx/>
              <a:buSzTx/>
              <a:buFontTx/>
              <a:buNone/>
            </a:pPr>
            <a:r>
              <a:rPr lang="en-US" altLang="ja-JP" sz="900"/>
              <a:t>ip address 172.16.100.254 255.255.255.0</a:t>
            </a:r>
          </a:p>
          <a:p>
            <a:pPr eaLnBrk="1" hangingPunct="1">
              <a:spcBef>
                <a:spcPct val="0"/>
              </a:spcBef>
              <a:buClrTx/>
              <a:buSzTx/>
              <a:buFontTx/>
              <a:buNone/>
            </a:pPr>
            <a:r>
              <a:rPr lang="en-US" altLang="ja-JP" sz="900"/>
              <a:t>ip nat inside</a:t>
            </a:r>
          </a:p>
          <a:p>
            <a:pPr eaLnBrk="1" hangingPunct="1">
              <a:spcBef>
                <a:spcPct val="0"/>
              </a:spcBef>
              <a:buClrTx/>
              <a:buSzTx/>
              <a:buFontTx/>
              <a:buNone/>
            </a:pPr>
            <a:r>
              <a:rPr lang="en-US" altLang="ja-JP" sz="900"/>
              <a:t>ip virtual-reassembly</a:t>
            </a:r>
          </a:p>
          <a:p>
            <a:pPr eaLnBrk="1" hangingPunct="1">
              <a:spcBef>
                <a:spcPct val="0"/>
              </a:spcBef>
              <a:buClrTx/>
              <a:buSzTx/>
              <a:buFontTx/>
              <a:buNone/>
            </a:pPr>
            <a:r>
              <a:rPr lang="en-US" altLang="ja-JP" sz="900"/>
              <a:t>ip tcp adjust-mss 1356</a:t>
            </a:r>
          </a:p>
          <a:p>
            <a:pPr eaLnBrk="1" hangingPunct="1">
              <a:spcBef>
                <a:spcPct val="0"/>
              </a:spcBef>
              <a:buClrTx/>
              <a:buSzTx/>
              <a:buFontTx/>
              <a:buNone/>
            </a:pPr>
            <a:r>
              <a:rPr lang="en-US" altLang="ja-JP" sz="900"/>
              <a:t>duplex auto</a:t>
            </a:r>
          </a:p>
          <a:p>
            <a:pPr eaLnBrk="1" hangingPunct="1">
              <a:spcBef>
                <a:spcPct val="0"/>
              </a:spcBef>
              <a:buClrTx/>
              <a:buSzTx/>
              <a:buFontTx/>
              <a:buNone/>
            </a:pPr>
            <a:r>
              <a:rPr lang="en-US" altLang="ja-JP" sz="900"/>
              <a:t>speed auto</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interface Dialer1</a:t>
            </a:r>
          </a:p>
          <a:p>
            <a:pPr eaLnBrk="1" hangingPunct="1">
              <a:spcBef>
                <a:spcPct val="0"/>
              </a:spcBef>
              <a:buClrTx/>
              <a:buSzTx/>
              <a:buFontTx/>
              <a:buNone/>
            </a:pPr>
            <a:r>
              <a:rPr lang="en-US" altLang="ja-JP" sz="900"/>
              <a:t>mtu 1438</a:t>
            </a:r>
          </a:p>
          <a:p>
            <a:pPr eaLnBrk="1" hangingPunct="1">
              <a:spcBef>
                <a:spcPct val="0"/>
              </a:spcBef>
              <a:buClrTx/>
              <a:buSzTx/>
              <a:buFontTx/>
              <a:buNone/>
            </a:pPr>
            <a:r>
              <a:rPr lang="en-US" altLang="ja-JP" sz="900"/>
              <a:t>ip address negotiated</a:t>
            </a:r>
          </a:p>
          <a:p>
            <a:pPr eaLnBrk="1" hangingPunct="1">
              <a:spcBef>
                <a:spcPct val="0"/>
              </a:spcBef>
              <a:buClrTx/>
              <a:buSzTx/>
              <a:buFontTx/>
              <a:buNone/>
            </a:pPr>
            <a:r>
              <a:rPr lang="en-US" altLang="ja-JP" sz="900"/>
              <a:t>ip access-group A-security in</a:t>
            </a:r>
          </a:p>
          <a:p>
            <a:pPr eaLnBrk="1" hangingPunct="1">
              <a:spcBef>
                <a:spcPct val="0"/>
              </a:spcBef>
              <a:buClrTx/>
              <a:buSzTx/>
              <a:buFontTx/>
              <a:buNone/>
            </a:pPr>
            <a:r>
              <a:rPr lang="en-US" altLang="ja-JP" sz="900"/>
              <a:t>ip nat outside</a:t>
            </a:r>
          </a:p>
          <a:p>
            <a:pPr eaLnBrk="1" hangingPunct="1">
              <a:spcBef>
                <a:spcPct val="0"/>
              </a:spcBef>
              <a:buClrTx/>
              <a:buSzTx/>
              <a:buFontTx/>
              <a:buNone/>
            </a:pPr>
            <a:r>
              <a:rPr lang="en-US" altLang="ja-JP" sz="900"/>
              <a:t>ip inspect firewall out</a:t>
            </a:r>
          </a:p>
          <a:p>
            <a:pPr eaLnBrk="1" hangingPunct="1">
              <a:spcBef>
                <a:spcPct val="0"/>
              </a:spcBef>
              <a:buClrTx/>
              <a:buSzTx/>
              <a:buFontTx/>
              <a:buNone/>
            </a:pPr>
            <a:r>
              <a:rPr lang="en-US" altLang="ja-JP" sz="900"/>
              <a:t>ip virtual-reassembly</a:t>
            </a:r>
          </a:p>
          <a:p>
            <a:pPr eaLnBrk="1" hangingPunct="1">
              <a:spcBef>
                <a:spcPct val="0"/>
              </a:spcBef>
              <a:buClrTx/>
              <a:buSzTx/>
              <a:buFontTx/>
              <a:buNone/>
            </a:pPr>
            <a:r>
              <a:rPr lang="en-US" altLang="ja-JP" sz="900"/>
              <a:t>encapsulation ppp</a:t>
            </a:r>
          </a:p>
          <a:p>
            <a:pPr eaLnBrk="1" hangingPunct="1">
              <a:spcBef>
                <a:spcPct val="0"/>
              </a:spcBef>
              <a:buClrTx/>
              <a:buSzTx/>
              <a:buFontTx/>
              <a:buNone/>
            </a:pPr>
            <a:r>
              <a:rPr lang="en-US" altLang="ja-JP" sz="900"/>
              <a:t>dialer pool 1</a:t>
            </a:r>
          </a:p>
          <a:p>
            <a:pPr eaLnBrk="1" hangingPunct="1">
              <a:spcBef>
                <a:spcPct val="0"/>
              </a:spcBef>
              <a:buClrTx/>
              <a:buSzTx/>
              <a:buFontTx/>
              <a:buNone/>
            </a:pPr>
            <a:r>
              <a:rPr lang="en-US" altLang="ja-JP" sz="900"/>
              <a:t>dialer-group 1</a:t>
            </a:r>
          </a:p>
          <a:p>
            <a:pPr eaLnBrk="1" hangingPunct="1">
              <a:spcBef>
                <a:spcPct val="0"/>
              </a:spcBef>
              <a:buClrTx/>
              <a:buSzTx/>
              <a:buFontTx/>
              <a:buNone/>
            </a:pPr>
            <a:r>
              <a:rPr lang="en-US" altLang="ja-JP" sz="900"/>
              <a:t>ppp authentication chap callin</a:t>
            </a:r>
          </a:p>
          <a:p>
            <a:pPr eaLnBrk="1" hangingPunct="1">
              <a:spcBef>
                <a:spcPct val="0"/>
              </a:spcBef>
              <a:buClrTx/>
              <a:buSzTx/>
              <a:buFontTx/>
              <a:buNone/>
            </a:pPr>
            <a:r>
              <a:rPr lang="en-US" altLang="ja-JP" sz="900"/>
              <a:t>ppp chap hostname USER@ocn.ne.jp</a:t>
            </a:r>
          </a:p>
          <a:p>
            <a:pPr eaLnBrk="1" hangingPunct="1">
              <a:spcBef>
                <a:spcPct val="0"/>
              </a:spcBef>
              <a:buClrTx/>
              <a:buSzTx/>
              <a:buFontTx/>
              <a:buNone/>
            </a:pPr>
            <a:r>
              <a:rPr lang="en-US" altLang="ja-JP" sz="900"/>
              <a:t>ppp chap password USERPassword</a:t>
            </a:r>
          </a:p>
          <a:p>
            <a:pPr eaLnBrk="1" hangingPunct="1">
              <a:spcBef>
                <a:spcPct val="0"/>
              </a:spcBef>
              <a:buClrTx/>
              <a:buSzTx/>
              <a:buFontTx/>
              <a:buNone/>
            </a:pPr>
            <a:r>
              <a:rPr lang="en-US" altLang="ja-JP" sz="900"/>
              <a:t>no cdp enable</a:t>
            </a:r>
          </a:p>
        </p:txBody>
      </p:sp>
      <p:cxnSp>
        <p:nvCxnSpPr>
          <p:cNvPr id="9" name="直線コネクタ 8"/>
          <p:cNvCxnSpPr/>
          <p:nvPr/>
        </p:nvCxnSpPr>
        <p:spPr>
          <a:xfrm>
            <a:off x="4572000" y="1828800"/>
            <a:ext cx="0" cy="45485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247"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System Outline </a:t>
            </a:r>
            <a:r>
              <a:rPr lang="en-US" altLang="ja-JP" sz="1800" kern="0" dirty="0" smtClean="0">
                <a:latin typeface="Arial Black" panose="020B0A04020102020204" pitchFamily="34" charset="0"/>
              </a:rPr>
              <a:t>(Multi-point Connection AV Quality)</a:t>
            </a:r>
            <a:endParaRPr lang="de-DE" altLang="ja-JP" sz="1050" kern="0" dirty="0" smtClean="0">
              <a:latin typeface="Arial Black" panose="020B0A04020102020204" pitchFamily="34" charset="0"/>
            </a:endParaRPr>
          </a:p>
        </p:txBody>
      </p:sp>
      <p:sp>
        <p:nvSpPr>
          <p:cNvPr id="4" name="Line 348"/>
          <p:cNvSpPr>
            <a:spLocks noChangeShapeType="1"/>
          </p:cNvSpPr>
          <p:nvPr/>
        </p:nvSpPr>
        <p:spPr bwMode="auto">
          <a:xfrm flipH="1">
            <a:off x="2225675" y="4375150"/>
            <a:ext cx="11113" cy="9159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5" name="AutoShape 338"/>
          <p:cNvSpPr>
            <a:spLocks noChangeArrowheads="1"/>
          </p:cNvSpPr>
          <p:nvPr/>
        </p:nvSpPr>
        <p:spPr bwMode="auto">
          <a:xfrm>
            <a:off x="4273550" y="2997200"/>
            <a:ext cx="4065588" cy="2716213"/>
          </a:xfrm>
          <a:prstGeom prst="roundRect">
            <a:avLst>
              <a:gd name="adj" fmla="val 16667"/>
            </a:avLst>
          </a:prstGeom>
          <a:solidFill>
            <a:srgbClr val="F8F8F8"/>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6" name="Line 296"/>
          <p:cNvSpPr>
            <a:spLocks noChangeShapeType="1"/>
          </p:cNvSpPr>
          <p:nvPr/>
        </p:nvSpPr>
        <p:spPr bwMode="auto">
          <a:xfrm>
            <a:off x="5195888" y="3968750"/>
            <a:ext cx="0" cy="585788"/>
          </a:xfrm>
          <a:prstGeom prst="line">
            <a:avLst/>
          </a:prstGeom>
          <a:noFill/>
          <a:ln w="190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7" name="Text Box 297"/>
          <p:cNvSpPr txBox="1">
            <a:spLocks noChangeArrowheads="1"/>
          </p:cNvSpPr>
          <p:nvPr/>
        </p:nvSpPr>
        <p:spPr bwMode="auto">
          <a:xfrm>
            <a:off x="5022850" y="4181475"/>
            <a:ext cx="314510" cy="1846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600" b="1"/>
              <a:t>360</a:t>
            </a:r>
          </a:p>
        </p:txBody>
      </p:sp>
      <p:sp>
        <p:nvSpPr>
          <p:cNvPr id="8" name="Line 298"/>
          <p:cNvSpPr>
            <a:spLocks noChangeShapeType="1"/>
          </p:cNvSpPr>
          <p:nvPr/>
        </p:nvSpPr>
        <p:spPr bwMode="auto">
          <a:xfrm>
            <a:off x="5199063" y="4557713"/>
            <a:ext cx="0" cy="585787"/>
          </a:xfrm>
          <a:prstGeom prst="line">
            <a:avLst/>
          </a:prstGeom>
          <a:noFill/>
          <a:ln w="190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9" name="Text Box 299"/>
          <p:cNvSpPr txBox="1">
            <a:spLocks noChangeArrowheads="1"/>
          </p:cNvSpPr>
          <p:nvPr/>
        </p:nvSpPr>
        <p:spPr bwMode="auto">
          <a:xfrm>
            <a:off x="5024438" y="4756150"/>
            <a:ext cx="314510" cy="1846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600" b="1"/>
              <a:t>240</a:t>
            </a:r>
          </a:p>
        </p:txBody>
      </p:sp>
      <p:sp>
        <p:nvSpPr>
          <p:cNvPr id="10" name="正方形/長方形 6"/>
          <p:cNvSpPr>
            <a:spLocks noChangeArrowheads="1"/>
          </p:cNvSpPr>
          <p:nvPr/>
        </p:nvSpPr>
        <p:spPr bwMode="auto">
          <a:xfrm>
            <a:off x="319088" y="850043"/>
            <a:ext cx="8691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22375" eaLnBrk="0" hangingPunct="0">
              <a:defRPr kumimoji="1">
                <a:solidFill>
                  <a:schemeClr val="tx1"/>
                </a:solidFill>
                <a:latin typeface="Arial" charset="0"/>
                <a:ea typeface="ＭＳ Ｐゴシック" charset="-128"/>
              </a:defRPr>
            </a:lvl1pPr>
            <a:lvl2pPr marL="742950" indent="-285750" defTabSz="1222375" eaLnBrk="0" hangingPunct="0">
              <a:defRPr kumimoji="1">
                <a:solidFill>
                  <a:schemeClr val="tx1"/>
                </a:solidFill>
                <a:latin typeface="Arial" charset="0"/>
                <a:ea typeface="ＭＳ Ｐゴシック" charset="-128"/>
              </a:defRPr>
            </a:lvl2pPr>
            <a:lvl3pPr marL="1143000" indent="-228600" defTabSz="1222375" eaLnBrk="0" hangingPunct="0">
              <a:defRPr kumimoji="1">
                <a:solidFill>
                  <a:schemeClr val="tx1"/>
                </a:solidFill>
                <a:latin typeface="Arial" charset="0"/>
                <a:ea typeface="ＭＳ Ｐゴシック" charset="-128"/>
              </a:defRPr>
            </a:lvl3pPr>
            <a:lvl4pPr marL="1600200" indent="-228600" defTabSz="1222375" eaLnBrk="0" hangingPunct="0">
              <a:defRPr kumimoji="1">
                <a:solidFill>
                  <a:schemeClr val="tx1"/>
                </a:solidFill>
                <a:latin typeface="Arial" charset="0"/>
                <a:ea typeface="ＭＳ Ｐゴシック" charset="-128"/>
              </a:defRPr>
            </a:lvl4pPr>
            <a:lvl5pPr marL="2057400" indent="-228600" defTabSz="1222375" eaLnBrk="0" hangingPunct="0">
              <a:defRPr kumimoji="1">
                <a:solidFill>
                  <a:schemeClr val="tx1"/>
                </a:solidFill>
                <a:latin typeface="Arial" charset="0"/>
                <a:ea typeface="ＭＳ Ｐゴシック" charset="-128"/>
              </a:defRPr>
            </a:lvl5pPr>
            <a:lvl6pPr marL="2514600" indent="-228600" defTabSz="1222375"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1222375"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1222375"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1222375"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eaLnBrk="1" hangingPunct="1">
              <a:buFont typeface="Wingdings" panose="05000000000000000000" pitchFamily="2" charset="2"/>
              <a:buChar char="n"/>
            </a:pPr>
            <a:r>
              <a:rPr lang="en-US" altLang="ja-JP" sz="1600" b="1" dirty="0">
                <a:ea typeface="HGP創英角ｺﾞｼｯｸUB" pitchFamily="50" charset="-128"/>
              </a:rPr>
              <a:t>Provide HD quality @512kbps lower bandwidth per </a:t>
            </a:r>
            <a:r>
              <a:rPr lang="en-US" altLang="ja-JP" sz="1600" b="1" dirty="0" smtClean="0">
                <a:ea typeface="HGP創英角ｺﾞｼｯｸUB" pitchFamily="50" charset="-128"/>
              </a:rPr>
              <a:t>site </a:t>
            </a:r>
            <a:r>
              <a:rPr lang="en-US" altLang="ja-JP" sz="1200" b="1" dirty="0" smtClean="0">
                <a:ea typeface="HGP創英角ｺﾞｼｯｸUB" pitchFamily="50" charset="-128"/>
              </a:rPr>
              <a:t>(MPCS </a:t>
            </a:r>
            <a:r>
              <a:rPr lang="en-US" altLang="ja-JP" sz="1200" b="1" dirty="0">
                <a:ea typeface="HGP創英角ｺﾞｼｯｸUB" pitchFamily="50" charset="-128"/>
              </a:rPr>
              <a:t>transmission rate)</a:t>
            </a:r>
            <a:r>
              <a:rPr lang="en-US" altLang="ja-JP" sz="1600" b="1" dirty="0">
                <a:ea typeface="HGP創英角ｺﾞｼｯｸUB" pitchFamily="50" charset="-128"/>
              </a:rPr>
              <a:t> i</a:t>
            </a:r>
            <a:r>
              <a:rPr lang="en-US" altLang="en-US" sz="1600" b="1" dirty="0">
                <a:ea typeface="HGP創英角ｺﾞｼｯｸUB" pitchFamily="50" charset="-128"/>
              </a:rPr>
              <a:t>n Multi-Points Connection operation</a:t>
            </a:r>
            <a:r>
              <a:rPr lang="en-US" altLang="ja-JP" sz="1600" b="1" dirty="0">
                <a:ea typeface="HGP創英角ｺﾞｼｯｸUB" pitchFamily="50" charset="-128"/>
              </a:rPr>
              <a:t>.</a:t>
            </a:r>
            <a:endParaRPr lang="ja-JP" altLang="en-US" sz="1600" b="1" dirty="0">
              <a:ea typeface="HGP創英角ｺﾞｼｯｸUB" pitchFamily="50" charset="-128"/>
            </a:endParaRPr>
          </a:p>
        </p:txBody>
      </p:sp>
      <p:pic>
        <p:nvPicPr>
          <p:cNvPr id="11" name="Picture 24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7275" y="2905125"/>
            <a:ext cx="1152525"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138" y="522446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5208588"/>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p:cNvSpPr>
            <a:spLocks noChangeAspect="1" noEditPoints="1" noChangeArrowheads="1"/>
          </p:cNvSpPr>
          <p:nvPr/>
        </p:nvSpPr>
        <p:spPr bwMode="auto">
          <a:xfrm>
            <a:off x="1370013" y="3544888"/>
            <a:ext cx="1725612" cy="790575"/>
          </a:xfrm>
          <a:custGeom>
            <a:avLst/>
            <a:gdLst>
              <a:gd name="T0" fmla="*/ 5353 w 21600"/>
              <a:gd name="T1" fmla="*/ 395288 h 21600"/>
              <a:gd name="T2" fmla="*/ 862806 w 21600"/>
              <a:gd name="T3" fmla="*/ 789733 h 21600"/>
              <a:gd name="T4" fmla="*/ 1724174 w 21600"/>
              <a:gd name="T5" fmla="*/ 395288 h 21600"/>
              <a:gd name="T6" fmla="*/ 862806 w 21600"/>
              <a:gd name="T7" fmla="*/ 45202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00FF00"/>
              </a:gs>
            </a:gsLst>
            <a:path path="rect">
              <a:fillToRect l="50000" t="50000" r="50000" b="50000"/>
            </a:path>
          </a:gradFill>
          <a:ln w="12700">
            <a:solidFill>
              <a:srgbClr val="008000"/>
            </a:solidFill>
            <a:miter lim="800000"/>
            <a:headEnd/>
            <a:tailEnd/>
          </a:ln>
          <a:effectLst>
            <a:outerShdw dist="107763" dir="2700000" algn="ctr" rotWithShape="0">
              <a:srgbClr val="808080"/>
            </a:outerShdw>
          </a:effec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endParaRPr lang="en-US" altLang="ja-JP" sz="1100" b="1">
              <a:ea typeface="HGP創英角ｺﾞｼｯｸUB" pitchFamily="50" charset="-128"/>
            </a:endParaRPr>
          </a:p>
          <a:p>
            <a:pPr algn="ctr" eaLnBrk="1" hangingPunct="1"/>
            <a:endParaRPr lang="ja-JP" altLang="en-US" sz="800" b="1">
              <a:ea typeface="HGP創英角ｺﾞｼｯｸUB" pitchFamily="50" charset="-128"/>
            </a:endParaRPr>
          </a:p>
        </p:txBody>
      </p:sp>
      <p:sp>
        <p:nvSpPr>
          <p:cNvPr id="16" name="Line 253"/>
          <p:cNvSpPr>
            <a:spLocks noChangeShapeType="1"/>
          </p:cNvSpPr>
          <p:nvPr/>
        </p:nvSpPr>
        <p:spPr bwMode="auto">
          <a:xfrm>
            <a:off x="2219325" y="3311525"/>
            <a:ext cx="0" cy="25717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pic>
        <p:nvPicPr>
          <p:cNvPr id="17"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975" y="2844800"/>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258"/>
          <p:cNvSpPr>
            <a:spLocks noChangeShapeType="1"/>
          </p:cNvSpPr>
          <p:nvPr/>
        </p:nvSpPr>
        <p:spPr bwMode="auto">
          <a:xfrm>
            <a:off x="1627188" y="3309938"/>
            <a:ext cx="11826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19" name="Line 259"/>
          <p:cNvSpPr>
            <a:spLocks noChangeShapeType="1"/>
          </p:cNvSpPr>
          <p:nvPr/>
        </p:nvSpPr>
        <p:spPr bwMode="auto">
          <a:xfrm>
            <a:off x="1771650" y="3086100"/>
            <a:ext cx="0" cy="219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20" name="Line 260"/>
          <p:cNvSpPr>
            <a:spLocks noChangeShapeType="1"/>
          </p:cNvSpPr>
          <p:nvPr/>
        </p:nvSpPr>
        <p:spPr bwMode="auto">
          <a:xfrm>
            <a:off x="2743200" y="3095625"/>
            <a:ext cx="0" cy="219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400"/>
          </a:p>
        </p:txBody>
      </p:sp>
      <p:sp>
        <p:nvSpPr>
          <p:cNvPr id="21" name="Rectangle 261"/>
          <p:cNvSpPr>
            <a:spLocks noChangeArrowheads="1"/>
          </p:cNvSpPr>
          <p:nvPr/>
        </p:nvSpPr>
        <p:spPr bwMode="auto">
          <a:xfrm>
            <a:off x="271463" y="3113088"/>
            <a:ext cx="12874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Multi-Points</a:t>
            </a:r>
          </a:p>
          <a:p>
            <a:pPr algn="ctr" eaLnBrk="1" hangingPunct="1"/>
            <a:r>
              <a:rPr lang="en-US" altLang="ja-JP" sz="900" b="1" dirty="0">
                <a:latin typeface="Arial" panose="020B0604020202020204" pitchFamily="34" charset="0"/>
                <a:ea typeface="HGP創英角ｺﾞｼｯｸUB" pitchFamily="50" charset="-128"/>
                <a:cs typeface="Arial" panose="020B0604020202020204" pitchFamily="34" charset="0"/>
              </a:rPr>
              <a:t>Connection</a:t>
            </a:r>
            <a:br>
              <a:rPr lang="en-US" altLang="ja-JP" sz="900" b="1" dirty="0">
                <a:latin typeface="Arial" panose="020B0604020202020204" pitchFamily="34" charset="0"/>
                <a:ea typeface="HGP創英角ｺﾞｼｯｸUB" pitchFamily="50" charset="-128"/>
                <a:cs typeface="Arial" panose="020B0604020202020204" pitchFamily="34" charset="0"/>
              </a:rPr>
            </a:br>
            <a:r>
              <a:rPr lang="ja-JP" altLang="en-US" sz="900" b="1" dirty="0">
                <a:latin typeface="Arial" panose="020B0604020202020204" pitchFamily="34" charset="0"/>
                <a:ea typeface="HGP創英角ｺﾞｼｯｸUB" pitchFamily="50" charset="-128"/>
                <a:cs typeface="Arial" panose="020B0604020202020204" pitchFamily="34" charset="0"/>
              </a:rPr>
              <a:t>（</a:t>
            </a:r>
            <a:r>
              <a:rPr lang="en-US" altLang="ja-JP" sz="900" b="1" dirty="0">
                <a:latin typeface="Arial" panose="020B0604020202020204" pitchFamily="34" charset="0"/>
                <a:ea typeface="HGP創英角ｺﾞｼｯｸUB" pitchFamily="50" charset="-128"/>
                <a:cs typeface="Arial" panose="020B0604020202020204" pitchFamily="34" charset="0"/>
              </a:rPr>
              <a:t>MPCS</a:t>
            </a:r>
            <a:r>
              <a:rPr lang="ja-JP" altLang="en-US" sz="900" b="1" dirty="0">
                <a:latin typeface="Arial" panose="020B0604020202020204" pitchFamily="34" charset="0"/>
                <a:ea typeface="HGP創英角ｺﾞｼｯｸUB" pitchFamily="50" charset="-128"/>
                <a:cs typeface="Arial" panose="020B0604020202020204" pitchFamily="34" charset="0"/>
              </a:rPr>
              <a:t>）</a:t>
            </a:r>
          </a:p>
        </p:txBody>
      </p:sp>
      <p:sp>
        <p:nvSpPr>
          <p:cNvPr id="22" name="Rectangle 262"/>
          <p:cNvSpPr>
            <a:spLocks noChangeArrowheads="1"/>
          </p:cNvSpPr>
          <p:nvPr/>
        </p:nvSpPr>
        <p:spPr bwMode="auto">
          <a:xfrm>
            <a:off x="1500188" y="5610225"/>
            <a:ext cx="11303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HDVC</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sp>
        <p:nvSpPr>
          <p:cNvPr id="23" name="Rectangle 263"/>
          <p:cNvSpPr>
            <a:spLocks noChangeArrowheads="1"/>
          </p:cNvSpPr>
          <p:nvPr/>
        </p:nvSpPr>
        <p:spPr bwMode="auto">
          <a:xfrm>
            <a:off x="1597025" y="3525838"/>
            <a:ext cx="126682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a:ea typeface="HGP創英角ｺﾞｼｯｸUB" pitchFamily="50" charset="-128"/>
              </a:rPr>
              <a:t>Intranet/VPN</a:t>
            </a:r>
          </a:p>
        </p:txBody>
      </p:sp>
      <p:sp>
        <p:nvSpPr>
          <p:cNvPr id="24" name="Text Box 4"/>
          <p:cNvSpPr txBox="1">
            <a:spLocks noChangeArrowheads="1"/>
          </p:cNvSpPr>
          <p:nvPr/>
        </p:nvSpPr>
        <p:spPr bwMode="auto">
          <a:xfrm>
            <a:off x="1001713" y="3722688"/>
            <a:ext cx="2443162" cy="28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5" tIns="45677" rIns="91355" bIns="45677">
            <a:spAutoFit/>
          </a:bodyPr>
          <a:lstStyle>
            <a:lvl1pPr eaLnBrk="0" hangingPunct="0">
              <a:defRPr kumimoji="1">
                <a:solidFill>
                  <a:schemeClr val="tx1"/>
                </a:solidFill>
                <a:latin typeface="Arial" charset="0"/>
                <a:ea typeface="ＭＳ Ｐゴシック" charset="-128"/>
              </a:defRPr>
            </a:lvl1pPr>
            <a:lvl2pPr marL="915988" indent="-285750" eaLnBrk="0" hangingPunct="0">
              <a:defRPr kumimoji="1">
                <a:solidFill>
                  <a:schemeClr val="tx1"/>
                </a:solidFill>
                <a:latin typeface="Arial" charset="0"/>
                <a:ea typeface="ＭＳ Ｐゴシック" charset="-128"/>
              </a:defRPr>
            </a:lvl2pPr>
            <a:lvl3pPr marL="1323975" indent="-228600" eaLnBrk="0" hangingPunct="0">
              <a:defRPr kumimoji="1">
                <a:solidFill>
                  <a:schemeClr val="tx1"/>
                </a:solidFill>
                <a:latin typeface="Arial" charset="0"/>
                <a:ea typeface="ＭＳ Ｐゴシック" charset="-128"/>
              </a:defRPr>
            </a:lvl3pPr>
            <a:lvl4pPr marL="1731963" indent="-228600" eaLnBrk="0" hangingPunct="0">
              <a:defRPr kumimoji="1">
                <a:solidFill>
                  <a:schemeClr val="tx1"/>
                </a:solidFill>
                <a:latin typeface="Arial" charset="0"/>
                <a:ea typeface="ＭＳ Ｐゴシック" charset="-128"/>
              </a:defRPr>
            </a:lvl4pPr>
            <a:lvl5pPr marL="2139950" indent="-228600" eaLnBrk="0" hangingPunct="0">
              <a:defRPr kumimoji="1">
                <a:solidFill>
                  <a:schemeClr val="tx1"/>
                </a:solidFill>
                <a:latin typeface="Arial" charset="0"/>
                <a:ea typeface="ＭＳ Ｐゴシック" charset="-128"/>
              </a:defRPr>
            </a:lvl5pPr>
            <a:lvl6pPr marL="2597150" indent="-228600" eaLnBrk="0" fontAlgn="base" hangingPunct="0">
              <a:spcBef>
                <a:spcPct val="0"/>
              </a:spcBef>
              <a:spcAft>
                <a:spcPct val="0"/>
              </a:spcAft>
              <a:defRPr kumimoji="1">
                <a:solidFill>
                  <a:schemeClr val="tx1"/>
                </a:solidFill>
                <a:latin typeface="Arial" charset="0"/>
                <a:ea typeface="ＭＳ Ｐゴシック" charset="-128"/>
              </a:defRPr>
            </a:lvl6pPr>
            <a:lvl7pPr marL="3054350" indent="-228600" eaLnBrk="0" fontAlgn="base" hangingPunct="0">
              <a:spcBef>
                <a:spcPct val="0"/>
              </a:spcBef>
              <a:spcAft>
                <a:spcPct val="0"/>
              </a:spcAft>
              <a:defRPr kumimoji="1">
                <a:solidFill>
                  <a:schemeClr val="tx1"/>
                </a:solidFill>
                <a:latin typeface="Arial" charset="0"/>
                <a:ea typeface="ＭＳ Ｐゴシック" charset="-128"/>
              </a:defRPr>
            </a:lvl7pPr>
            <a:lvl8pPr marL="3511550" indent="-228600" eaLnBrk="0" fontAlgn="base" hangingPunct="0">
              <a:spcBef>
                <a:spcPct val="0"/>
              </a:spcBef>
              <a:spcAft>
                <a:spcPct val="0"/>
              </a:spcAft>
              <a:defRPr kumimoji="1">
                <a:solidFill>
                  <a:schemeClr val="tx1"/>
                </a:solidFill>
                <a:latin typeface="Arial" charset="0"/>
                <a:ea typeface="ＭＳ Ｐゴシック" charset="-128"/>
              </a:defRPr>
            </a:lvl8pPr>
            <a:lvl9pPr marL="396875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80000"/>
              </a:lnSpc>
            </a:pPr>
            <a:r>
              <a:rPr lang="en-US" altLang="ja-JP" sz="800" b="1">
                <a:ea typeface="HGP創英角ｺﾞｼｯｸUB" pitchFamily="50" charset="-128"/>
              </a:rPr>
              <a:t>or</a:t>
            </a:r>
          </a:p>
          <a:p>
            <a:pPr algn="ctr" eaLnBrk="1" hangingPunct="1">
              <a:lnSpc>
                <a:spcPct val="80000"/>
              </a:lnSpc>
            </a:pPr>
            <a:r>
              <a:rPr lang="en-US" altLang="ja-JP" sz="800" b="1">
                <a:ea typeface="HGP創英角ｺﾞｼｯｸUB" pitchFamily="50" charset="-128"/>
              </a:rPr>
              <a:t>HDVC” Easy Connection” Service</a:t>
            </a:r>
          </a:p>
        </p:txBody>
      </p:sp>
      <p:sp>
        <p:nvSpPr>
          <p:cNvPr id="25" name="Text Box 266"/>
          <p:cNvSpPr txBox="1">
            <a:spLocks noChangeArrowheads="1"/>
          </p:cNvSpPr>
          <p:nvPr/>
        </p:nvSpPr>
        <p:spPr bwMode="auto">
          <a:xfrm>
            <a:off x="392113" y="6085995"/>
            <a:ext cx="7947025" cy="32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10800" rIns="18000" bIns="1080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b="1" dirty="0">
                <a:solidFill>
                  <a:srgbClr val="FF3300"/>
                </a:solidFill>
                <a:latin typeface="Arial" panose="020B0604020202020204" pitchFamily="34" charset="0"/>
                <a:ea typeface="HGP創英角ｺﾞｼｯｸUB" pitchFamily="50" charset="-128"/>
                <a:cs typeface="Arial" panose="020B0604020202020204" pitchFamily="34" charset="0"/>
              </a:rPr>
              <a:t>This function works together with MPCS </a:t>
            </a:r>
            <a:r>
              <a:rPr lang="en-US" altLang="ja-JP" sz="1000" b="1" dirty="0" smtClean="0">
                <a:solidFill>
                  <a:srgbClr val="FF3300"/>
                </a:solidFill>
                <a:latin typeface="Arial" panose="020B0604020202020204" pitchFamily="34" charset="0"/>
                <a:ea typeface="HGP創英角ｺﾞｼｯｸUB" pitchFamily="50" charset="-128"/>
                <a:cs typeface="Arial" panose="020B0604020202020204" pitchFamily="34" charset="0"/>
              </a:rPr>
              <a:t>Ver.2.0/2.1 </a:t>
            </a:r>
            <a:r>
              <a:rPr lang="en-US" altLang="ja-JP" sz="1000" b="1" dirty="0">
                <a:solidFill>
                  <a:srgbClr val="FF3300"/>
                </a:solidFill>
                <a:latin typeface="Arial" panose="020B0604020202020204" pitchFamily="34" charset="0"/>
                <a:ea typeface="HGP創英角ｺﾞｼｯｸUB" pitchFamily="50" charset="-128"/>
                <a:cs typeface="Arial" panose="020B0604020202020204" pitchFamily="34" charset="0"/>
              </a:rPr>
              <a:t>and HDVC </a:t>
            </a:r>
            <a:r>
              <a:rPr lang="en-US" altLang="ja-JP" sz="1000" b="1" dirty="0" smtClean="0">
                <a:solidFill>
                  <a:srgbClr val="FF3300"/>
                </a:solidFill>
                <a:latin typeface="Arial" panose="020B0604020202020204" pitchFamily="34" charset="0"/>
                <a:ea typeface="HGP創英角ｺﾞｼｯｸUB" pitchFamily="50" charset="-128"/>
                <a:cs typeface="Arial" panose="020B0604020202020204" pitchFamily="34" charset="0"/>
              </a:rPr>
              <a:t>ver.3.1 onward.</a:t>
            </a:r>
            <a:r>
              <a:rPr lang="ja-JP" altLang="en-US" sz="1000" b="1" dirty="0" smtClean="0">
                <a:solidFill>
                  <a:srgbClr val="FF3300"/>
                </a:solidFill>
                <a:latin typeface="Arial" panose="020B0604020202020204" pitchFamily="34" charset="0"/>
                <a:ea typeface="HGP創英角ｺﾞｼｯｸUB" pitchFamily="50" charset="-128"/>
                <a:cs typeface="Arial" panose="020B0604020202020204" pitchFamily="34" charset="0"/>
              </a:rPr>
              <a:t> </a:t>
            </a:r>
            <a:r>
              <a:rPr lang="ja-JP" altLang="en-US" sz="1000" b="1" dirty="0">
                <a:solidFill>
                  <a:srgbClr val="FF3300"/>
                </a:solidFill>
                <a:latin typeface="Arial" panose="020B0604020202020204" pitchFamily="34" charset="0"/>
                <a:ea typeface="HGP創英角ｺﾞｼｯｸUB" pitchFamily="50" charset="-128"/>
                <a:cs typeface="Arial" panose="020B0604020202020204" pitchFamily="34" charset="0"/>
              </a:rPr>
              <a:t/>
            </a:r>
            <a:br>
              <a:rPr lang="ja-JP" altLang="en-US" sz="1000" b="1" dirty="0">
                <a:solidFill>
                  <a:srgbClr val="FF3300"/>
                </a:solidFill>
                <a:latin typeface="Arial" panose="020B0604020202020204" pitchFamily="34" charset="0"/>
                <a:ea typeface="HGP創英角ｺﾞｼｯｸUB" pitchFamily="50" charset="-128"/>
                <a:cs typeface="Arial" panose="020B0604020202020204" pitchFamily="34" charset="0"/>
              </a:rPr>
            </a:br>
            <a:r>
              <a:rPr lang="en-US" altLang="ja-JP" sz="1000" b="1" dirty="0">
                <a:solidFill>
                  <a:srgbClr val="FF3300"/>
                </a:solidFill>
                <a:latin typeface="Arial" panose="020B0604020202020204" pitchFamily="34" charset="0"/>
                <a:ea typeface="HGP創英角ｺﾞｼｯｸUB" pitchFamily="50" charset="-128"/>
                <a:cs typeface="Arial" panose="020B0604020202020204" pitchFamily="34" charset="0"/>
              </a:rPr>
              <a:t>HDVC mobile Ver.2.0 will be connected in SD quality and H.264 baseline profile.</a:t>
            </a:r>
            <a:endParaRPr lang="ja-JP" altLang="en-US" sz="1000" b="1" dirty="0">
              <a:solidFill>
                <a:srgbClr val="FF3300"/>
              </a:solidFill>
              <a:latin typeface="Arial" panose="020B0604020202020204" pitchFamily="34" charset="0"/>
              <a:ea typeface="HGP創英角ｺﾞｼｯｸUB" pitchFamily="50" charset="-128"/>
              <a:cs typeface="Arial" panose="020B0604020202020204" pitchFamily="34" charset="0"/>
            </a:endParaRPr>
          </a:p>
        </p:txBody>
      </p:sp>
      <p:sp>
        <p:nvSpPr>
          <p:cNvPr id="26" name="Rectangle 280"/>
          <p:cNvSpPr>
            <a:spLocks noChangeArrowheads="1"/>
          </p:cNvSpPr>
          <p:nvPr/>
        </p:nvSpPr>
        <p:spPr bwMode="auto">
          <a:xfrm>
            <a:off x="5378450" y="3937000"/>
            <a:ext cx="1144588" cy="6175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27" name="Text Box 281"/>
          <p:cNvSpPr txBox="1">
            <a:spLocks noChangeArrowheads="1"/>
          </p:cNvSpPr>
          <p:nvPr/>
        </p:nvSpPr>
        <p:spPr bwMode="auto">
          <a:xfrm>
            <a:off x="5335588" y="3446463"/>
            <a:ext cx="138271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b="1"/>
              <a:t>HDVC@720p image</a:t>
            </a:r>
            <a:endParaRPr lang="ja-JP" altLang="en-US" sz="800" b="1"/>
          </a:p>
        </p:txBody>
      </p:sp>
      <p:pic>
        <p:nvPicPr>
          <p:cNvPr id="28" name="Picture 36"/>
          <p:cNvPicPr>
            <a:picLocks noChangeAspect="1" noChangeArrowheads="1"/>
          </p:cNvPicPr>
          <p:nvPr/>
        </p:nvPicPr>
        <p:blipFill>
          <a:blip r:embed="rId5">
            <a:extLst>
              <a:ext uri="{28A0092B-C50C-407E-A947-70E740481C1C}">
                <a14:useLocalDpi xmlns:a14="http://schemas.microsoft.com/office/drawing/2010/main" val="0"/>
              </a:ext>
            </a:extLst>
          </a:blip>
          <a:srcRect r="-6" b="-85"/>
          <a:stretch>
            <a:fillRect/>
          </a:stretch>
        </p:blipFill>
        <p:spPr bwMode="auto">
          <a:xfrm>
            <a:off x="5386388" y="3944938"/>
            <a:ext cx="11303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3"/>
          <p:cNvSpPr>
            <a:spLocks noChangeArrowheads="1"/>
          </p:cNvSpPr>
          <p:nvPr/>
        </p:nvSpPr>
        <p:spPr bwMode="auto">
          <a:xfrm>
            <a:off x="6519863" y="3938588"/>
            <a:ext cx="1143000" cy="6159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pic>
        <p:nvPicPr>
          <p:cNvPr id="30" name="Picture 36"/>
          <p:cNvPicPr>
            <a:picLocks noChangeAspect="1" noChangeArrowheads="1"/>
          </p:cNvPicPr>
          <p:nvPr/>
        </p:nvPicPr>
        <p:blipFill>
          <a:blip r:embed="rId5">
            <a:extLst>
              <a:ext uri="{28A0092B-C50C-407E-A947-70E740481C1C}">
                <a14:useLocalDpi xmlns:a14="http://schemas.microsoft.com/office/drawing/2010/main" val="0"/>
              </a:ext>
            </a:extLst>
          </a:blip>
          <a:srcRect l="13055" r="14658" b="-85"/>
          <a:stretch>
            <a:fillRect/>
          </a:stretch>
        </p:blipFill>
        <p:spPr bwMode="auto">
          <a:xfrm>
            <a:off x="6680200" y="3940175"/>
            <a:ext cx="8191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Line 285"/>
          <p:cNvSpPr>
            <a:spLocks noChangeShapeType="1"/>
          </p:cNvSpPr>
          <p:nvPr/>
        </p:nvSpPr>
        <p:spPr bwMode="auto">
          <a:xfrm flipH="1">
            <a:off x="7466013" y="3695700"/>
            <a:ext cx="106362" cy="33655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32" name="Text Box 286"/>
          <p:cNvSpPr txBox="1">
            <a:spLocks noChangeArrowheads="1"/>
          </p:cNvSpPr>
          <p:nvPr/>
        </p:nvSpPr>
        <p:spPr bwMode="auto">
          <a:xfrm>
            <a:off x="6572250" y="3457575"/>
            <a:ext cx="111921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b="1"/>
              <a:t>HDVC@4SIF image</a:t>
            </a:r>
            <a:endParaRPr lang="ja-JP" altLang="en-US" sz="800" b="1"/>
          </a:p>
        </p:txBody>
      </p:sp>
      <p:sp>
        <p:nvSpPr>
          <p:cNvPr id="33" name="Line 287"/>
          <p:cNvSpPr>
            <a:spLocks noChangeShapeType="1"/>
          </p:cNvSpPr>
          <p:nvPr/>
        </p:nvSpPr>
        <p:spPr bwMode="auto">
          <a:xfrm>
            <a:off x="5268913" y="3689350"/>
            <a:ext cx="142875" cy="354013"/>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34" name="Rectangle 288"/>
          <p:cNvSpPr>
            <a:spLocks noChangeArrowheads="1"/>
          </p:cNvSpPr>
          <p:nvPr/>
        </p:nvSpPr>
        <p:spPr bwMode="auto">
          <a:xfrm>
            <a:off x="5376863" y="4562475"/>
            <a:ext cx="1144587" cy="6159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sp>
        <p:nvSpPr>
          <p:cNvPr id="35" name="Text Box 289"/>
          <p:cNvSpPr txBox="1">
            <a:spLocks noChangeArrowheads="1"/>
          </p:cNvSpPr>
          <p:nvPr/>
        </p:nvSpPr>
        <p:spPr bwMode="auto">
          <a:xfrm>
            <a:off x="4441825" y="5481638"/>
            <a:ext cx="1979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700" b="1"/>
              <a:t>HDVC Mobile @QVGA (Horizon)</a:t>
            </a:r>
            <a:endParaRPr lang="ja-JP" altLang="en-US" sz="700" b="1"/>
          </a:p>
        </p:txBody>
      </p:sp>
      <p:pic>
        <p:nvPicPr>
          <p:cNvPr id="36" name="Picture 36"/>
          <p:cNvPicPr>
            <a:picLocks noChangeAspect="1" noChangeArrowheads="1"/>
          </p:cNvPicPr>
          <p:nvPr/>
        </p:nvPicPr>
        <p:blipFill>
          <a:blip r:embed="rId5">
            <a:extLst>
              <a:ext uri="{28A0092B-C50C-407E-A947-70E740481C1C}">
                <a14:useLocalDpi xmlns:a14="http://schemas.microsoft.com/office/drawing/2010/main" val="0"/>
              </a:ext>
            </a:extLst>
          </a:blip>
          <a:srcRect l="13055" r="14658" b="-85"/>
          <a:stretch>
            <a:fillRect/>
          </a:stretch>
        </p:blipFill>
        <p:spPr bwMode="auto">
          <a:xfrm>
            <a:off x="5629275" y="4616450"/>
            <a:ext cx="67786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291"/>
          <p:cNvSpPr>
            <a:spLocks noChangeShapeType="1"/>
          </p:cNvSpPr>
          <p:nvPr/>
        </p:nvSpPr>
        <p:spPr bwMode="auto">
          <a:xfrm flipH="1">
            <a:off x="5391150" y="5065713"/>
            <a:ext cx="255588" cy="473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38" name="Rectangle 292"/>
          <p:cNvSpPr>
            <a:spLocks noChangeArrowheads="1"/>
          </p:cNvSpPr>
          <p:nvPr/>
        </p:nvSpPr>
        <p:spPr bwMode="auto">
          <a:xfrm>
            <a:off x="6523038" y="4554538"/>
            <a:ext cx="1143000" cy="6175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400"/>
          </a:p>
        </p:txBody>
      </p:sp>
      <p:pic>
        <p:nvPicPr>
          <p:cNvPr id="39" name="Picture 36"/>
          <p:cNvPicPr>
            <a:picLocks noChangeAspect="1" noChangeArrowheads="1"/>
          </p:cNvPicPr>
          <p:nvPr/>
        </p:nvPicPr>
        <p:blipFill>
          <a:blip r:embed="rId5">
            <a:extLst>
              <a:ext uri="{28A0092B-C50C-407E-A947-70E740481C1C}">
                <a14:useLocalDpi xmlns:a14="http://schemas.microsoft.com/office/drawing/2010/main" val="0"/>
              </a:ext>
            </a:extLst>
          </a:blip>
          <a:srcRect l="35573" r="31499" b="-85"/>
          <a:stretch>
            <a:fillRect/>
          </a:stretch>
        </p:blipFill>
        <p:spPr bwMode="auto">
          <a:xfrm>
            <a:off x="6897688" y="4564063"/>
            <a:ext cx="4191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Line 294"/>
          <p:cNvSpPr>
            <a:spLocks noChangeShapeType="1"/>
          </p:cNvSpPr>
          <p:nvPr/>
        </p:nvSpPr>
        <p:spPr bwMode="auto">
          <a:xfrm>
            <a:off x="7205663" y="5057775"/>
            <a:ext cx="347662" cy="434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41" name="Text Box 295"/>
          <p:cNvSpPr txBox="1">
            <a:spLocks noChangeArrowheads="1"/>
          </p:cNvSpPr>
          <p:nvPr/>
        </p:nvSpPr>
        <p:spPr bwMode="auto">
          <a:xfrm>
            <a:off x="6318250" y="5481638"/>
            <a:ext cx="209232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700" b="1"/>
              <a:t>HDVC Mobile @QVGA (Vertical)</a:t>
            </a:r>
            <a:endParaRPr lang="ja-JP" altLang="en-US" sz="700" b="1"/>
          </a:p>
        </p:txBody>
      </p:sp>
      <p:sp>
        <p:nvSpPr>
          <p:cNvPr id="42" name="Line 300"/>
          <p:cNvSpPr>
            <a:spLocks noChangeShapeType="1"/>
          </p:cNvSpPr>
          <p:nvPr/>
        </p:nvSpPr>
        <p:spPr bwMode="auto">
          <a:xfrm>
            <a:off x="5391150" y="3836988"/>
            <a:ext cx="1114425" cy="0"/>
          </a:xfrm>
          <a:prstGeom prst="line">
            <a:avLst/>
          </a:prstGeom>
          <a:noFill/>
          <a:ln w="190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43" name="Text Box 301"/>
          <p:cNvSpPr txBox="1">
            <a:spLocks noChangeArrowheads="1"/>
          </p:cNvSpPr>
          <p:nvPr/>
        </p:nvSpPr>
        <p:spPr bwMode="auto">
          <a:xfrm>
            <a:off x="5754688" y="3706813"/>
            <a:ext cx="314510" cy="1846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600" b="1"/>
              <a:t>640</a:t>
            </a:r>
          </a:p>
        </p:txBody>
      </p:sp>
      <p:sp>
        <p:nvSpPr>
          <p:cNvPr id="44" name="Line 302"/>
          <p:cNvSpPr>
            <a:spLocks noChangeShapeType="1"/>
          </p:cNvSpPr>
          <p:nvPr/>
        </p:nvSpPr>
        <p:spPr bwMode="auto">
          <a:xfrm>
            <a:off x="6704013" y="3821113"/>
            <a:ext cx="793750" cy="0"/>
          </a:xfrm>
          <a:prstGeom prst="line">
            <a:avLst/>
          </a:prstGeom>
          <a:noFill/>
          <a:ln w="190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45" name="Text Box 303"/>
          <p:cNvSpPr txBox="1">
            <a:spLocks noChangeArrowheads="1"/>
          </p:cNvSpPr>
          <p:nvPr/>
        </p:nvSpPr>
        <p:spPr bwMode="auto">
          <a:xfrm>
            <a:off x="6931025" y="3706813"/>
            <a:ext cx="314510" cy="1846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600" b="1"/>
              <a:t>480</a:t>
            </a:r>
          </a:p>
        </p:txBody>
      </p:sp>
      <p:sp>
        <p:nvSpPr>
          <p:cNvPr id="46" name="Line 304"/>
          <p:cNvSpPr>
            <a:spLocks noChangeShapeType="1"/>
          </p:cNvSpPr>
          <p:nvPr/>
        </p:nvSpPr>
        <p:spPr bwMode="auto">
          <a:xfrm>
            <a:off x="5561013" y="5329238"/>
            <a:ext cx="793750" cy="0"/>
          </a:xfrm>
          <a:prstGeom prst="line">
            <a:avLst/>
          </a:prstGeom>
          <a:noFill/>
          <a:ln w="190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47" name="Text Box 305"/>
          <p:cNvSpPr txBox="1">
            <a:spLocks noChangeArrowheads="1"/>
          </p:cNvSpPr>
          <p:nvPr/>
        </p:nvSpPr>
        <p:spPr bwMode="auto">
          <a:xfrm>
            <a:off x="5794375" y="5224463"/>
            <a:ext cx="314510" cy="1846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600" b="1"/>
              <a:t>320</a:t>
            </a:r>
          </a:p>
        </p:txBody>
      </p:sp>
      <p:sp>
        <p:nvSpPr>
          <p:cNvPr id="48" name="Line 306"/>
          <p:cNvSpPr>
            <a:spLocks noChangeShapeType="1"/>
          </p:cNvSpPr>
          <p:nvPr/>
        </p:nvSpPr>
        <p:spPr bwMode="auto">
          <a:xfrm flipV="1">
            <a:off x="6878638" y="5346700"/>
            <a:ext cx="457200" cy="4763"/>
          </a:xfrm>
          <a:prstGeom prst="line">
            <a:avLst/>
          </a:prstGeom>
          <a:noFill/>
          <a:ln w="190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49" name="Text Box 307"/>
          <p:cNvSpPr txBox="1">
            <a:spLocks noChangeArrowheads="1"/>
          </p:cNvSpPr>
          <p:nvPr/>
        </p:nvSpPr>
        <p:spPr bwMode="auto">
          <a:xfrm>
            <a:off x="7000875" y="5280025"/>
            <a:ext cx="217488" cy="923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600" b="1"/>
              <a:t>270</a:t>
            </a:r>
          </a:p>
        </p:txBody>
      </p:sp>
      <p:sp>
        <p:nvSpPr>
          <p:cNvPr id="50" name="Text Box 308"/>
          <p:cNvSpPr txBox="1">
            <a:spLocks noChangeArrowheads="1"/>
          </p:cNvSpPr>
          <p:nvPr/>
        </p:nvSpPr>
        <p:spPr bwMode="auto">
          <a:xfrm>
            <a:off x="4565650" y="3024188"/>
            <a:ext cx="34496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u="sng">
                <a:ea typeface="HGP創英角ｺﾞｼｯｸUB" pitchFamily="50" charset="-128"/>
              </a:rPr>
              <a:t>&lt;4 partition(CP4)Screen Image&gt;</a:t>
            </a:r>
            <a:endParaRPr lang="ja-JP" altLang="en-US" sz="1100" b="1" u="sng">
              <a:ea typeface="HGP創英角ｺﾞｼｯｸUB" pitchFamily="50" charset="-128"/>
            </a:endParaRPr>
          </a:p>
        </p:txBody>
      </p:sp>
      <p:sp>
        <p:nvSpPr>
          <p:cNvPr id="51" name="Text Box 310"/>
          <p:cNvSpPr txBox="1">
            <a:spLocks noChangeArrowheads="1"/>
          </p:cNvSpPr>
          <p:nvPr/>
        </p:nvSpPr>
        <p:spPr bwMode="auto">
          <a:xfrm>
            <a:off x="4360863" y="5734050"/>
            <a:ext cx="41100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kumimoji="0" lang="en-US" altLang="ja-JP" sz="800" b="1">
                <a:solidFill>
                  <a:srgbClr val="0000FF"/>
                </a:solidFill>
              </a:rPr>
              <a:t>SD, HD Image : Composed image of different definition will be displayed to adapt Dual Speed or multi definition images.</a:t>
            </a:r>
          </a:p>
        </p:txBody>
      </p:sp>
      <p:sp>
        <p:nvSpPr>
          <p:cNvPr id="52" name="Rectangle 311"/>
          <p:cNvSpPr>
            <a:spLocks noChangeArrowheads="1"/>
          </p:cNvSpPr>
          <p:nvPr/>
        </p:nvSpPr>
        <p:spPr bwMode="auto">
          <a:xfrm>
            <a:off x="463550" y="5592763"/>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HDVC</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sp>
        <p:nvSpPr>
          <p:cNvPr id="53" name="Text Box 316"/>
          <p:cNvSpPr txBox="1">
            <a:spLocks noChangeArrowheads="1"/>
          </p:cNvSpPr>
          <p:nvPr/>
        </p:nvSpPr>
        <p:spPr bwMode="auto">
          <a:xfrm>
            <a:off x="382588" y="1593850"/>
            <a:ext cx="34750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b="1" dirty="0">
                <a:solidFill>
                  <a:srgbClr val="0000CC"/>
                </a:solidFill>
                <a:ea typeface="HGP創英角ｺﾞｼｯｸUB" pitchFamily="50" charset="-128"/>
              </a:rPr>
              <a:t>&lt;Required bandwidth at MPCS center site&gt;</a:t>
            </a:r>
          </a:p>
          <a:p>
            <a:pPr eaLnBrk="1" hangingPunct="1"/>
            <a:r>
              <a:rPr lang="ja-JP" altLang="en-US" sz="1200" b="1" dirty="0">
                <a:ea typeface="HGP創英角ｺﾞｼｯｸUB" pitchFamily="50" charset="-128"/>
              </a:rPr>
              <a:t> </a:t>
            </a:r>
            <a:endParaRPr lang="en-US" altLang="ja-JP" sz="1200" b="1" dirty="0" smtClean="0">
              <a:ea typeface="HGP創英角ｺﾞｼｯｸUB" pitchFamily="50" charset="-128"/>
            </a:endParaRPr>
          </a:p>
          <a:p>
            <a:pPr marL="171450" indent="-171450" eaLnBrk="1" hangingPunct="1">
              <a:buFont typeface="Wingdings" panose="05000000000000000000" pitchFamily="2" charset="2"/>
              <a:buChar char="l"/>
            </a:pPr>
            <a:r>
              <a:rPr lang="en-US" altLang="ja-JP" sz="1100" b="1" dirty="0" smtClean="0">
                <a:ea typeface="HGP創英角ｺﾞｼｯｸUB" pitchFamily="50" charset="-128"/>
              </a:rPr>
              <a:t>Ver.1.0 </a:t>
            </a:r>
            <a:r>
              <a:rPr lang="en-US" altLang="ja-JP" sz="1100" b="1" dirty="0">
                <a:ea typeface="HGP創英角ｺﾞｼｯｸUB" pitchFamily="50" charset="-128"/>
              </a:rPr>
              <a:t>: 1Mbps x 16 sites = 16 Mbps</a:t>
            </a:r>
          </a:p>
          <a:p>
            <a:pPr marL="171450" indent="-171450" eaLnBrk="1" hangingPunct="1">
              <a:buFont typeface="Wingdings" panose="05000000000000000000" pitchFamily="2" charset="2"/>
              <a:buChar char="l"/>
            </a:pPr>
            <a:r>
              <a:rPr lang="en-US" altLang="ja-JP" sz="1100" b="1" dirty="0" smtClean="0">
                <a:ea typeface="HGP創英角ｺﾞｼｯｸUB" pitchFamily="50" charset="-128"/>
              </a:rPr>
              <a:t>Ver.2.0/2.1 </a:t>
            </a:r>
            <a:r>
              <a:rPr lang="en-US" altLang="ja-JP" sz="1100" b="1" dirty="0">
                <a:ea typeface="HGP創英角ｺﾞｼｯｸUB" pitchFamily="50" charset="-128"/>
              </a:rPr>
              <a:t>: 512kbps x 16 sites = 8Mbps</a:t>
            </a:r>
          </a:p>
        </p:txBody>
      </p:sp>
      <p:sp>
        <p:nvSpPr>
          <p:cNvPr id="54" name="Line 317"/>
          <p:cNvSpPr>
            <a:spLocks noChangeShapeType="1"/>
          </p:cNvSpPr>
          <p:nvPr/>
        </p:nvSpPr>
        <p:spPr bwMode="auto">
          <a:xfrm flipH="1">
            <a:off x="2271713" y="3413125"/>
            <a:ext cx="736600" cy="0"/>
          </a:xfrm>
          <a:prstGeom prst="line">
            <a:avLst/>
          </a:prstGeom>
          <a:noFill/>
          <a:ln w="571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55" name="Line 318"/>
          <p:cNvSpPr>
            <a:spLocks noChangeShapeType="1"/>
          </p:cNvSpPr>
          <p:nvPr/>
        </p:nvSpPr>
        <p:spPr bwMode="auto">
          <a:xfrm flipH="1" flipV="1">
            <a:off x="2967038" y="2417763"/>
            <a:ext cx="12700" cy="968375"/>
          </a:xfrm>
          <a:prstGeom prst="line">
            <a:avLst/>
          </a:prstGeom>
          <a:noFill/>
          <a:ln w="571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56" name="AutoShape 319"/>
          <p:cNvSpPr>
            <a:spLocks noChangeArrowheads="1"/>
          </p:cNvSpPr>
          <p:nvPr/>
        </p:nvSpPr>
        <p:spPr bwMode="auto">
          <a:xfrm>
            <a:off x="3618428" y="2042378"/>
            <a:ext cx="354012" cy="260350"/>
          </a:xfrm>
          <a:custGeom>
            <a:avLst/>
            <a:gdLst>
              <a:gd name="T0" fmla="*/ 265509 w 21600"/>
              <a:gd name="T1" fmla="*/ 0 h 21600"/>
              <a:gd name="T2" fmla="*/ 0 w 21600"/>
              <a:gd name="T3" fmla="*/ 130175 h 21600"/>
              <a:gd name="T4" fmla="*/ 265509 w 21600"/>
              <a:gd name="T5" fmla="*/ 260350 h 21600"/>
              <a:gd name="T6" fmla="*/ 354012 w 21600"/>
              <a:gd name="T7" fmla="*/ 1301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400"/>
          </a:p>
        </p:txBody>
      </p:sp>
      <p:sp>
        <p:nvSpPr>
          <p:cNvPr id="57" name="Text Box 320"/>
          <p:cNvSpPr txBox="1">
            <a:spLocks noChangeArrowheads="1"/>
          </p:cNvSpPr>
          <p:nvPr/>
        </p:nvSpPr>
        <p:spPr bwMode="auto">
          <a:xfrm>
            <a:off x="4047170" y="1953595"/>
            <a:ext cx="19685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50" b="1" dirty="0">
                <a:solidFill>
                  <a:srgbClr val="FF3300"/>
                </a:solidFill>
                <a:ea typeface="HGP創英角ｺﾞｼｯｸUB" pitchFamily="50" charset="-128"/>
              </a:rPr>
              <a:t>Provide HD </a:t>
            </a:r>
            <a:r>
              <a:rPr lang="en-US" altLang="ja-JP" sz="1050" b="1" dirty="0" smtClean="0">
                <a:solidFill>
                  <a:srgbClr val="FF3300"/>
                </a:solidFill>
                <a:ea typeface="HGP創英角ｺﾞｼｯｸUB" pitchFamily="50" charset="-128"/>
              </a:rPr>
              <a:t>quality with  </a:t>
            </a:r>
            <a:r>
              <a:rPr lang="en-US" altLang="ja-JP" sz="1050" b="1" dirty="0">
                <a:solidFill>
                  <a:srgbClr val="FF3300"/>
                </a:solidFill>
                <a:ea typeface="HGP創英角ｺﾞｼｯｸUB" pitchFamily="50" charset="-128"/>
              </a:rPr>
              <a:t>half of </a:t>
            </a:r>
            <a:r>
              <a:rPr lang="en-US" altLang="ja-JP" sz="1050" b="1" dirty="0" smtClean="0">
                <a:solidFill>
                  <a:srgbClr val="FF3300"/>
                </a:solidFill>
                <a:ea typeface="HGP創英角ｺﾞｼｯｸUB" pitchFamily="50" charset="-128"/>
              </a:rPr>
              <a:t>bandwidth Required</a:t>
            </a:r>
            <a:r>
              <a:rPr lang="en-US" altLang="ja-JP" sz="1050" b="1" dirty="0">
                <a:solidFill>
                  <a:srgbClr val="FF3300"/>
                </a:solidFill>
                <a:ea typeface="HGP創英角ｺﾞｼｯｸUB" pitchFamily="50" charset="-128"/>
              </a:rPr>
              <a:t>.</a:t>
            </a:r>
          </a:p>
        </p:txBody>
      </p:sp>
      <p:sp>
        <p:nvSpPr>
          <p:cNvPr id="58" name="Line 326"/>
          <p:cNvSpPr>
            <a:spLocks noChangeShapeType="1"/>
          </p:cNvSpPr>
          <p:nvPr/>
        </p:nvSpPr>
        <p:spPr bwMode="auto">
          <a:xfrm flipH="1">
            <a:off x="5362575" y="3417888"/>
            <a:ext cx="8334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59" name="Text Box 327"/>
          <p:cNvSpPr txBox="1">
            <a:spLocks noChangeArrowheads="1"/>
          </p:cNvSpPr>
          <p:nvPr/>
        </p:nvSpPr>
        <p:spPr bwMode="auto">
          <a:xfrm>
            <a:off x="6323013" y="3268663"/>
            <a:ext cx="415498"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b="1"/>
              <a:t>1280</a:t>
            </a:r>
          </a:p>
        </p:txBody>
      </p:sp>
      <p:sp>
        <p:nvSpPr>
          <p:cNvPr id="60" name="Line 328"/>
          <p:cNvSpPr>
            <a:spLocks noChangeShapeType="1"/>
          </p:cNvSpPr>
          <p:nvPr/>
        </p:nvSpPr>
        <p:spPr bwMode="auto">
          <a:xfrm>
            <a:off x="6808788" y="3390900"/>
            <a:ext cx="8461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61" name="Line 329"/>
          <p:cNvSpPr>
            <a:spLocks noChangeShapeType="1"/>
          </p:cNvSpPr>
          <p:nvPr/>
        </p:nvSpPr>
        <p:spPr bwMode="auto">
          <a:xfrm flipV="1">
            <a:off x="4962525" y="3963988"/>
            <a:ext cx="0" cy="450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62" name="Text Box 330"/>
          <p:cNvSpPr txBox="1">
            <a:spLocks noChangeArrowheads="1"/>
          </p:cNvSpPr>
          <p:nvPr/>
        </p:nvSpPr>
        <p:spPr bwMode="auto">
          <a:xfrm>
            <a:off x="4757738" y="4452938"/>
            <a:ext cx="35779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800" b="1"/>
              <a:t>720</a:t>
            </a:r>
          </a:p>
        </p:txBody>
      </p:sp>
      <p:sp>
        <p:nvSpPr>
          <p:cNvPr id="63" name="Line 331"/>
          <p:cNvSpPr>
            <a:spLocks noChangeShapeType="1"/>
          </p:cNvSpPr>
          <p:nvPr/>
        </p:nvSpPr>
        <p:spPr bwMode="auto">
          <a:xfrm>
            <a:off x="4962525" y="4687888"/>
            <a:ext cx="0" cy="450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64" name="Text Box 332"/>
          <p:cNvSpPr txBox="1">
            <a:spLocks noChangeArrowheads="1"/>
          </p:cNvSpPr>
          <p:nvPr/>
        </p:nvSpPr>
        <p:spPr bwMode="auto">
          <a:xfrm>
            <a:off x="4230688" y="3322638"/>
            <a:ext cx="11160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1100" b="1">
                <a:solidFill>
                  <a:srgbClr val="FF3300"/>
                </a:solidFill>
                <a:ea typeface="HGP創英角ｺﾞｼｯｸUB" pitchFamily="50" charset="-128"/>
              </a:rPr>
              <a:t>HD Quality</a:t>
            </a:r>
            <a:r>
              <a:rPr lang="ja-JP" altLang="en-US" sz="1100" b="1">
                <a:solidFill>
                  <a:srgbClr val="FF3300"/>
                </a:solidFill>
                <a:ea typeface="HGP創英角ｺﾞｼｯｸUB" pitchFamily="50" charset="-128"/>
              </a:rPr>
              <a:t/>
            </a:r>
            <a:br>
              <a:rPr lang="ja-JP" altLang="en-US" sz="1100" b="1">
                <a:solidFill>
                  <a:srgbClr val="FF3300"/>
                </a:solidFill>
                <a:ea typeface="HGP創英角ｺﾞｼｯｸUB" pitchFamily="50" charset="-128"/>
              </a:rPr>
            </a:br>
            <a:r>
              <a:rPr lang="en-US" altLang="ja-JP" sz="1100" b="1">
                <a:solidFill>
                  <a:srgbClr val="FF3300"/>
                </a:solidFill>
                <a:ea typeface="HGP創英角ｺﾞｼｯｸUB" pitchFamily="50" charset="-128"/>
              </a:rPr>
              <a:t>(720P)</a:t>
            </a:r>
            <a:endParaRPr lang="ja-JP" altLang="en-US" sz="1100" b="1">
              <a:solidFill>
                <a:srgbClr val="FF3300"/>
              </a:solidFill>
              <a:ea typeface="HGP創英角ｺﾞｼｯｸUB" pitchFamily="50" charset="-128"/>
            </a:endParaRPr>
          </a:p>
        </p:txBody>
      </p:sp>
      <p:sp>
        <p:nvSpPr>
          <p:cNvPr id="65" name="Text Box 335"/>
          <p:cNvSpPr txBox="1">
            <a:spLocks noChangeArrowheads="1"/>
          </p:cNvSpPr>
          <p:nvPr/>
        </p:nvSpPr>
        <p:spPr bwMode="auto">
          <a:xfrm>
            <a:off x="6430008" y="1845400"/>
            <a:ext cx="2417007"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en-US" altLang="ja-JP" sz="1050" b="1" dirty="0">
                <a:solidFill>
                  <a:srgbClr val="FF3300"/>
                </a:solidFill>
                <a:ea typeface="HGP創英角ｺﾞｼｯｸUB" pitchFamily="50" charset="-128"/>
              </a:rPr>
              <a:t>AV quality improved by H.264 high profile. </a:t>
            </a:r>
            <a:r>
              <a:rPr kumimoji="0" lang="en-US" altLang="ja-JP" sz="1050" b="1" dirty="0" smtClean="0">
                <a:solidFill>
                  <a:srgbClr val="FF3300"/>
                </a:solidFill>
                <a:ea typeface="HGP創英角ｺﾞｼｯｸUB" pitchFamily="50" charset="-128"/>
              </a:rPr>
              <a:t>Router </a:t>
            </a:r>
            <a:r>
              <a:rPr kumimoji="0" lang="en-US" altLang="ja-JP" sz="1050" b="1" dirty="0">
                <a:solidFill>
                  <a:srgbClr val="FF3300"/>
                </a:solidFill>
                <a:ea typeface="HGP創英角ｺﾞｼｯｸUB" pitchFamily="50" charset="-128"/>
              </a:rPr>
              <a:t>load also reduced with less </a:t>
            </a:r>
            <a:r>
              <a:rPr kumimoji="0" lang="en-US" altLang="ja-JP" sz="1050" b="1" dirty="0" smtClean="0">
                <a:solidFill>
                  <a:srgbClr val="FF3300"/>
                </a:solidFill>
                <a:ea typeface="HGP創英角ｺﾞｼｯｸUB" pitchFamily="50" charset="-128"/>
              </a:rPr>
              <a:t>packet process</a:t>
            </a:r>
            <a:r>
              <a:rPr kumimoji="0" lang="en-US" altLang="ja-JP" sz="1050" b="1" dirty="0">
                <a:solidFill>
                  <a:srgbClr val="FF3300"/>
                </a:solidFill>
                <a:ea typeface="HGP創英角ｺﾞｼｯｸUB" pitchFamily="50" charset="-128"/>
              </a:rPr>
              <a:t>.</a:t>
            </a:r>
            <a:endParaRPr kumimoji="0" lang="ja-JP" altLang="en-US" sz="600" b="1" dirty="0">
              <a:solidFill>
                <a:srgbClr val="FF3300"/>
              </a:solidFill>
              <a:ea typeface="HGP創英角ｺﾞｼｯｸUB" pitchFamily="50" charset="-128"/>
            </a:endParaRPr>
          </a:p>
        </p:txBody>
      </p:sp>
      <p:sp>
        <p:nvSpPr>
          <p:cNvPr id="66" name="AutoShape 337"/>
          <p:cNvSpPr>
            <a:spLocks noChangeArrowheads="1"/>
          </p:cNvSpPr>
          <p:nvPr/>
        </p:nvSpPr>
        <p:spPr bwMode="auto">
          <a:xfrm>
            <a:off x="6056945" y="2012705"/>
            <a:ext cx="354013" cy="260350"/>
          </a:xfrm>
          <a:custGeom>
            <a:avLst/>
            <a:gdLst>
              <a:gd name="T0" fmla="*/ 265510 w 21600"/>
              <a:gd name="T1" fmla="*/ 0 h 21600"/>
              <a:gd name="T2" fmla="*/ 0 w 21600"/>
              <a:gd name="T3" fmla="*/ 130175 h 21600"/>
              <a:gd name="T4" fmla="*/ 265510 w 21600"/>
              <a:gd name="T5" fmla="*/ 260350 h 21600"/>
              <a:gd name="T6" fmla="*/ 354013 w 21600"/>
              <a:gd name="T7" fmla="*/ 1301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400"/>
          </a:p>
        </p:txBody>
      </p:sp>
      <p:sp>
        <p:nvSpPr>
          <p:cNvPr id="67" name="Line 342"/>
          <p:cNvSpPr>
            <a:spLocks noChangeShapeType="1"/>
          </p:cNvSpPr>
          <p:nvPr/>
        </p:nvSpPr>
        <p:spPr bwMode="auto">
          <a:xfrm flipH="1">
            <a:off x="1131888" y="4354513"/>
            <a:ext cx="387350" cy="8604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pic>
        <p:nvPicPr>
          <p:cNvPr id="68" name="Picture 10" descr="KX_VC60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950" y="5235575"/>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346"/>
          <p:cNvSpPr>
            <a:spLocks noChangeArrowheads="1"/>
          </p:cNvSpPr>
          <p:nvPr/>
        </p:nvSpPr>
        <p:spPr bwMode="auto">
          <a:xfrm>
            <a:off x="2794000" y="5592763"/>
            <a:ext cx="11303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900" b="1">
                <a:latin typeface="Arial" panose="020B0604020202020204" pitchFamily="34" charset="0"/>
                <a:ea typeface="HGP創英角ｺﾞｼｯｸUB" pitchFamily="50" charset="-128"/>
                <a:cs typeface="Arial" panose="020B0604020202020204" pitchFamily="34" charset="0"/>
              </a:rPr>
              <a:t>HDVC</a:t>
            </a:r>
            <a:endParaRPr lang="ja-JP" altLang="en-US" sz="900" b="1">
              <a:latin typeface="Arial" panose="020B0604020202020204" pitchFamily="34" charset="0"/>
              <a:ea typeface="HGP創英角ｺﾞｼｯｸUB" pitchFamily="50" charset="-128"/>
              <a:cs typeface="Arial" panose="020B0604020202020204" pitchFamily="34" charset="0"/>
            </a:endParaRPr>
          </a:p>
        </p:txBody>
      </p:sp>
      <p:sp>
        <p:nvSpPr>
          <p:cNvPr id="70" name="Line 347"/>
          <p:cNvSpPr>
            <a:spLocks noChangeShapeType="1"/>
          </p:cNvSpPr>
          <p:nvPr/>
        </p:nvSpPr>
        <p:spPr bwMode="auto">
          <a:xfrm>
            <a:off x="2949575" y="4351338"/>
            <a:ext cx="344488" cy="83343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p>
        </p:txBody>
      </p:sp>
      <p:sp>
        <p:nvSpPr>
          <p:cNvPr id="71" name="Rectangle 341"/>
          <p:cNvSpPr>
            <a:spLocks noChangeArrowheads="1"/>
          </p:cNvSpPr>
          <p:nvPr/>
        </p:nvSpPr>
        <p:spPr bwMode="auto">
          <a:xfrm>
            <a:off x="1081088" y="4543425"/>
            <a:ext cx="2308225" cy="268288"/>
          </a:xfrm>
          <a:prstGeom prst="rect">
            <a:avLst/>
          </a:prstGeom>
          <a:solidFill>
            <a:srgbClr val="CCFFCC"/>
          </a:solidFill>
          <a:ln>
            <a:noFill/>
          </a:ln>
          <a:effectLst>
            <a:prstShdw prst="shdw17" dist="17961" dir="2700000">
              <a:srgbClr val="7A997A"/>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0" b="1">
                <a:ea typeface="HGP創英角ｺﾞｼｯｸUB" pitchFamily="50" charset="-128"/>
              </a:rPr>
              <a:t>HD Quality @512kbps</a:t>
            </a:r>
            <a:endParaRPr lang="ja-JP" altLang="en-US" sz="1100" b="1">
              <a:ea typeface="HGP創英角ｺﾞｼｯｸUB" pitchFamily="50" charset="-128"/>
            </a:endParaRPr>
          </a:p>
        </p:txBody>
      </p:sp>
      <p:sp>
        <p:nvSpPr>
          <p:cNvPr id="72" name="Text Box 349"/>
          <p:cNvSpPr txBox="1">
            <a:spLocks noChangeArrowheads="1"/>
          </p:cNvSpPr>
          <p:nvPr/>
        </p:nvSpPr>
        <p:spPr bwMode="auto">
          <a:xfrm>
            <a:off x="4314003" y="2658935"/>
            <a:ext cx="39433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800" b="1" dirty="0" smtClean="0">
                <a:solidFill>
                  <a:srgbClr val="FF0000"/>
                </a:solidFill>
              </a:rPr>
              <a:t>Note:  </a:t>
            </a:r>
            <a:r>
              <a:rPr lang="en-US" altLang="ja-JP" sz="800" b="1" dirty="0"/>
              <a:t>in case combination use of HDVC mobile V.2.0 or HDVC V3.0 (or earlier), H.264 base line operation to be applied.</a:t>
            </a:r>
            <a:endParaRPr lang="ja-JP" altLang="en-US" sz="800" b="1" dirty="0"/>
          </a:p>
        </p:txBody>
      </p:sp>
      <p:sp>
        <p:nvSpPr>
          <p:cNvPr id="73" name="WordArt 350"/>
          <p:cNvSpPr>
            <a:spLocks noChangeArrowheads="1" noChangeShapeType="1" noTextEdit="1"/>
          </p:cNvSpPr>
          <p:nvPr/>
        </p:nvSpPr>
        <p:spPr bwMode="auto">
          <a:xfrm>
            <a:off x="1579563" y="4011613"/>
            <a:ext cx="1295400" cy="206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ja-JP" sz="2800" b="1" kern="10" dirty="0">
                <a:solidFill>
                  <a:srgbClr val="0000FF"/>
                </a:solidFill>
                <a:effectLst>
                  <a:outerShdw dist="45791" dir="2021404" algn="ctr" rotWithShape="0">
                    <a:srgbClr val="B2B2B2">
                      <a:alpha val="79999"/>
                    </a:srgbClr>
                  </a:outerShdw>
                </a:effectLst>
                <a:latin typeface="Arial Narrow"/>
              </a:rPr>
              <a:t>NAT Traversal Service</a:t>
            </a:r>
            <a:endParaRPr lang="ja-JP" altLang="en-US" sz="2800" b="1" kern="10" dirty="0">
              <a:solidFill>
                <a:srgbClr val="0000FF"/>
              </a:solidFill>
              <a:effectLst>
                <a:outerShdw dist="45791" dir="2021404" algn="ctr" rotWithShape="0">
                  <a:srgbClr val="B2B2B2">
                    <a:alpha val="79999"/>
                  </a:srgbClr>
                </a:outerShdw>
              </a:effectLst>
              <a:latin typeface="Arial Narrow"/>
            </a:endParaRPr>
          </a:p>
        </p:txBody>
      </p:sp>
    </p:spTree>
    <p:extLst>
      <p:ext uri="{BB962C8B-B14F-4D97-AF65-F5344CB8AC3E}">
        <p14:creationId xmlns:p14="http://schemas.microsoft.com/office/powerpoint/2010/main" val="2426036602"/>
      </p:ext>
    </p:extLst>
  </p:cSld>
  <p:clrMapOvr>
    <a:masterClrMapping/>
  </p:clrMapOvr>
  <p:transition spd="med">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89</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cxnSp>
        <p:nvCxnSpPr>
          <p:cNvPr id="4" name="直線コネクタ 3"/>
          <p:cNvCxnSpPr/>
          <p:nvPr/>
        </p:nvCxnSpPr>
        <p:spPr>
          <a:xfrm>
            <a:off x="4572000" y="847715"/>
            <a:ext cx="0" cy="6061075"/>
          </a:xfrm>
          <a:prstGeom prst="line">
            <a:avLst/>
          </a:prstGeom>
        </p:spPr>
        <p:style>
          <a:lnRef idx="1">
            <a:schemeClr val="accent1"/>
          </a:lnRef>
          <a:fillRef idx="0">
            <a:schemeClr val="accent1"/>
          </a:fillRef>
          <a:effectRef idx="0">
            <a:schemeClr val="accent1"/>
          </a:effectRef>
          <a:fontRef idx="minor">
            <a:schemeClr val="tx1"/>
          </a:fontRef>
        </p:style>
      </p:cxnSp>
      <p:sp>
        <p:nvSpPr>
          <p:cNvPr id="5" name="正方形/長方形 4"/>
          <p:cNvSpPr>
            <a:spLocks noChangeArrowheads="1"/>
          </p:cNvSpPr>
          <p:nvPr/>
        </p:nvSpPr>
        <p:spPr bwMode="auto">
          <a:xfrm>
            <a:off x="381000" y="847715"/>
            <a:ext cx="411480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900"/>
              <a:t>ip forward-protocol nd</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no ip http server</a:t>
            </a:r>
          </a:p>
          <a:p>
            <a:pPr eaLnBrk="1" hangingPunct="1">
              <a:spcBef>
                <a:spcPct val="0"/>
              </a:spcBef>
              <a:buClrTx/>
              <a:buSzTx/>
              <a:buFontTx/>
              <a:buNone/>
            </a:pPr>
            <a:r>
              <a:rPr lang="en-US" altLang="ja-JP" sz="900"/>
              <a:t>no ip http secure-server</a:t>
            </a:r>
          </a:p>
          <a:p>
            <a:pPr eaLnBrk="1" hangingPunct="1">
              <a:spcBef>
                <a:spcPct val="0"/>
              </a:spcBef>
              <a:buClrTx/>
              <a:buSzTx/>
              <a:buFontTx/>
              <a:buNone/>
            </a:pPr>
            <a:r>
              <a:rPr lang="en-US" altLang="ja-JP" sz="900"/>
              <a:t>!</a:t>
            </a:r>
          </a:p>
          <a:p>
            <a:pPr eaLnBrk="1" hangingPunct="1">
              <a:spcBef>
                <a:spcPct val="0"/>
              </a:spcBef>
              <a:buClrTx/>
              <a:buSzTx/>
              <a:buFontTx/>
              <a:buNone/>
            </a:pPr>
            <a:r>
              <a:rPr lang="en-US" altLang="ja-JP" sz="900"/>
              <a:t>no ip nat service sip tcp port 5060</a:t>
            </a:r>
          </a:p>
          <a:p>
            <a:pPr eaLnBrk="1" hangingPunct="1">
              <a:spcBef>
                <a:spcPct val="0"/>
              </a:spcBef>
              <a:buClrTx/>
              <a:buSzTx/>
              <a:buFontTx/>
              <a:buNone/>
            </a:pPr>
            <a:r>
              <a:rPr lang="en-US" altLang="ja-JP" sz="900"/>
              <a:t>ip nat inside source list 1 interface Dialer1 overload</a:t>
            </a:r>
          </a:p>
          <a:p>
            <a:pPr eaLnBrk="1" hangingPunct="1">
              <a:spcBef>
                <a:spcPct val="0"/>
              </a:spcBef>
              <a:buClrTx/>
              <a:buSzTx/>
              <a:buFontTx/>
              <a:buNone/>
            </a:pPr>
            <a:r>
              <a:rPr lang="fr-FR" altLang="ja-JP" sz="900"/>
              <a:t>ip nat inside source static udp 172.16.100.100 5101 interface Dialer1 5101</a:t>
            </a:r>
          </a:p>
          <a:p>
            <a:pPr eaLnBrk="1" hangingPunct="1">
              <a:spcBef>
                <a:spcPct val="0"/>
              </a:spcBef>
              <a:buClrTx/>
              <a:buSzTx/>
              <a:buFontTx/>
              <a:buNone/>
            </a:pPr>
            <a:r>
              <a:rPr lang="fr-FR" altLang="ja-JP" sz="900"/>
              <a:t>ip nat inside source static udp 172.16.100.100 5102 interface Dialer1 5102</a:t>
            </a:r>
          </a:p>
          <a:p>
            <a:pPr eaLnBrk="1" hangingPunct="1">
              <a:spcBef>
                <a:spcPct val="0"/>
              </a:spcBef>
              <a:buClrTx/>
              <a:buSzTx/>
              <a:buFontTx/>
              <a:buNone/>
            </a:pPr>
            <a:r>
              <a:rPr lang="fr-FR" altLang="ja-JP" sz="900"/>
              <a:t>ip nat inside source static udp 172.16.100.100 5103 interface Dialer1 5103</a:t>
            </a:r>
          </a:p>
          <a:p>
            <a:pPr eaLnBrk="1" hangingPunct="1">
              <a:spcBef>
                <a:spcPct val="0"/>
              </a:spcBef>
              <a:buClrTx/>
              <a:buSzTx/>
              <a:buFontTx/>
              <a:buNone/>
            </a:pPr>
            <a:r>
              <a:rPr lang="fr-FR" altLang="ja-JP" sz="900"/>
              <a:t>ip nat inside source static udp 172.16.100.100 5104 interface Dialer1 5104</a:t>
            </a:r>
          </a:p>
          <a:p>
            <a:pPr eaLnBrk="1" hangingPunct="1">
              <a:spcBef>
                <a:spcPct val="0"/>
              </a:spcBef>
              <a:buClrTx/>
              <a:buSzTx/>
              <a:buFontTx/>
              <a:buNone/>
            </a:pPr>
            <a:r>
              <a:rPr lang="fr-FR" altLang="ja-JP" sz="900"/>
              <a:t>ip nat inside source static udp 172.16.100.100 5105 interface Dialer1 5105</a:t>
            </a:r>
          </a:p>
          <a:p>
            <a:pPr eaLnBrk="1" hangingPunct="1">
              <a:spcBef>
                <a:spcPct val="0"/>
              </a:spcBef>
              <a:buClrTx/>
              <a:buSzTx/>
              <a:buFontTx/>
              <a:buNone/>
            </a:pPr>
            <a:r>
              <a:rPr lang="fr-FR" altLang="ja-JP" sz="900"/>
              <a:t>ip nat inside source static udp 172.16.100.100 5106 interface Dialer1 5106</a:t>
            </a:r>
          </a:p>
          <a:p>
            <a:pPr eaLnBrk="1" hangingPunct="1">
              <a:spcBef>
                <a:spcPct val="0"/>
              </a:spcBef>
              <a:buClrTx/>
              <a:buSzTx/>
              <a:buFontTx/>
              <a:buNone/>
            </a:pPr>
            <a:r>
              <a:rPr lang="fr-FR" altLang="ja-JP" sz="900"/>
              <a:t>ip nat inside source static udp 172.16.100.100 5107 interface Dialer1 5107</a:t>
            </a:r>
          </a:p>
          <a:p>
            <a:pPr eaLnBrk="1" hangingPunct="1">
              <a:spcBef>
                <a:spcPct val="0"/>
              </a:spcBef>
              <a:buClrTx/>
              <a:buSzTx/>
              <a:buFontTx/>
              <a:buNone/>
            </a:pPr>
            <a:r>
              <a:rPr lang="fr-FR" altLang="ja-JP" sz="900"/>
              <a:t>ip nat inside source static udp 172.16.100.100 5108 interface Dialer1 5108</a:t>
            </a:r>
          </a:p>
          <a:p>
            <a:pPr eaLnBrk="1" hangingPunct="1">
              <a:spcBef>
                <a:spcPct val="0"/>
              </a:spcBef>
              <a:buClrTx/>
              <a:buSzTx/>
              <a:buFontTx/>
              <a:buNone/>
            </a:pPr>
            <a:r>
              <a:rPr lang="fr-FR" altLang="ja-JP" sz="900"/>
              <a:t>ip nat inside source static udp 172.16.100.100 5109 interface Dialer1 5109</a:t>
            </a:r>
          </a:p>
          <a:p>
            <a:pPr eaLnBrk="1" hangingPunct="1">
              <a:spcBef>
                <a:spcPct val="0"/>
              </a:spcBef>
              <a:buClrTx/>
              <a:buSzTx/>
              <a:buFontTx/>
              <a:buNone/>
            </a:pPr>
            <a:r>
              <a:rPr lang="fr-FR" altLang="ja-JP" sz="900"/>
              <a:t>ip nat inside source static udp 172.16.100.100 5110 interface Dialer1 5110</a:t>
            </a:r>
          </a:p>
          <a:p>
            <a:pPr eaLnBrk="1" hangingPunct="1">
              <a:spcBef>
                <a:spcPct val="0"/>
              </a:spcBef>
              <a:buClrTx/>
              <a:buSzTx/>
              <a:buFontTx/>
              <a:buNone/>
            </a:pPr>
            <a:r>
              <a:rPr lang="fr-FR" altLang="ja-JP" sz="900"/>
              <a:t>ip nat inside source static udp 172.16.100.100 5111 interface Dialer1 5111</a:t>
            </a:r>
          </a:p>
          <a:p>
            <a:pPr eaLnBrk="1" hangingPunct="1">
              <a:spcBef>
                <a:spcPct val="0"/>
              </a:spcBef>
              <a:buClrTx/>
              <a:buSzTx/>
              <a:buFontTx/>
              <a:buNone/>
            </a:pPr>
            <a:r>
              <a:rPr lang="fr-FR" altLang="ja-JP" sz="900"/>
              <a:t>ip nat inside source static udp 172.16.100.100 5112 interface Dialer1 5112</a:t>
            </a:r>
          </a:p>
          <a:p>
            <a:pPr eaLnBrk="1" hangingPunct="1">
              <a:spcBef>
                <a:spcPct val="0"/>
              </a:spcBef>
              <a:buClrTx/>
              <a:buSzTx/>
              <a:buFontTx/>
              <a:buNone/>
            </a:pPr>
            <a:r>
              <a:rPr lang="fr-FR" altLang="ja-JP" sz="900"/>
              <a:t>ip nat inside source static udp 172.16.100.100 5113 interface Dialer1 5113</a:t>
            </a:r>
          </a:p>
          <a:p>
            <a:pPr eaLnBrk="1" hangingPunct="1">
              <a:spcBef>
                <a:spcPct val="0"/>
              </a:spcBef>
              <a:buClrTx/>
              <a:buSzTx/>
              <a:buFontTx/>
              <a:buNone/>
            </a:pPr>
            <a:r>
              <a:rPr lang="fr-FR" altLang="ja-JP" sz="900"/>
              <a:t>ip nat inside source static udp 172.16.100.100 5114 interface Dialer1 5114</a:t>
            </a:r>
          </a:p>
          <a:p>
            <a:pPr eaLnBrk="1" hangingPunct="1">
              <a:spcBef>
                <a:spcPct val="0"/>
              </a:spcBef>
              <a:buClrTx/>
              <a:buSzTx/>
              <a:buFontTx/>
              <a:buNone/>
            </a:pPr>
            <a:r>
              <a:rPr lang="fr-FR" altLang="ja-JP" sz="900"/>
              <a:t>ip nat inside source static udp 172.16.100.100 5115 interface Dialer1 5115</a:t>
            </a:r>
          </a:p>
          <a:p>
            <a:pPr eaLnBrk="1" hangingPunct="1">
              <a:spcBef>
                <a:spcPct val="0"/>
              </a:spcBef>
              <a:buClrTx/>
              <a:buSzTx/>
              <a:buFontTx/>
              <a:buNone/>
            </a:pPr>
            <a:r>
              <a:rPr lang="fr-FR" altLang="ja-JP" sz="900"/>
              <a:t>ip nat inside source static udp 172.16.100.100 5116 interface Dialer1 5116</a:t>
            </a:r>
          </a:p>
          <a:p>
            <a:pPr eaLnBrk="1" hangingPunct="1">
              <a:spcBef>
                <a:spcPct val="0"/>
              </a:spcBef>
              <a:buClrTx/>
              <a:buSzTx/>
              <a:buFontTx/>
              <a:buNone/>
            </a:pPr>
            <a:r>
              <a:rPr lang="fr-FR" altLang="ja-JP" sz="900"/>
              <a:t>ip nat inside source static udp 172.16.100.100 5117 interface Dialer1 5117</a:t>
            </a:r>
          </a:p>
          <a:p>
            <a:pPr eaLnBrk="1" hangingPunct="1">
              <a:spcBef>
                <a:spcPct val="0"/>
              </a:spcBef>
              <a:buClrTx/>
              <a:buSzTx/>
              <a:buFontTx/>
              <a:buNone/>
            </a:pPr>
            <a:r>
              <a:rPr lang="fr-FR" altLang="ja-JP" sz="900"/>
              <a:t>ip nat inside source static udp 172.16.100.100 5118 interface Dialer1 5118</a:t>
            </a:r>
          </a:p>
          <a:p>
            <a:pPr eaLnBrk="1" hangingPunct="1">
              <a:spcBef>
                <a:spcPct val="0"/>
              </a:spcBef>
              <a:buClrTx/>
              <a:buSzTx/>
              <a:buFontTx/>
              <a:buNone/>
            </a:pPr>
            <a:r>
              <a:rPr lang="fr-FR" altLang="ja-JP" sz="900"/>
              <a:t>ip nat inside source static udp 172.16.100.100 5119 interface Dialer1 5119</a:t>
            </a:r>
          </a:p>
          <a:p>
            <a:pPr eaLnBrk="1" hangingPunct="1">
              <a:spcBef>
                <a:spcPct val="0"/>
              </a:spcBef>
              <a:buClrTx/>
              <a:buSzTx/>
              <a:buFontTx/>
              <a:buNone/>
            </a:pPr>
            <a:r>
              <a:rPr lang="fr-FR" altLang="ja-JP" sz="900"/>
              <a:t>ip nat inside source static udp 172.16.100.100 5120 interface Dialer1 5120</a:t>
            </a:r>
          </a:p>
          <a:p>
            <a:pPr eaLnBrk="1" hangingPunct="1">
              <a:spcBef>
                <a:spcPct val="0"/>
              </a:spcBef>
              <a:buClrTx/>
              <a:buSzTx/>
              <a:buFontTx/>
              <a:buNone/>
            </a:pPr>
            <a:r>
              <a:rPr lang="fr-FR" altLang="ja-JP" sz="900"/>
              <a:t>ip nat inside source static udp 172.16.100.100 5121 interface Dialer1 5121</a:t>
            </a:r>
          </a:p>
          <a:p>
            <a:pPr eaLnBrk="1" hangingPunct="1">
              <a:spcBef>
                <a:spcPct val="0"/>
              </a:spcBef>
              <a:buClrTx/>
              <a:buSzTx/>
              <a:buFontTx/>
              <a:buNone/>
            </a:pPr>
            <a:r>
              <a:rPr lang="fr-FR" altLang="ja-JP" sz="900"/>
              <a:t>ip nat inside source static udp 172.16.100.100 5122 interface Dialer1 5122</a:t>
            </a:r>
          </a:p>
          <a:p>
            <a:pPr eaLnBrk="1" hangingPunct="1">
              <a:spcBef>
                <a:spcPct val="0"/>
              </a:spcBef>
              <a:buClrTx/>
              <a:buSzTx/>
              <a:buFontTx/>
              <a:buNone/>
            </a:pPr>
            <a:r>
              <a:rPr lang="fr-FR" altLang="ja-JP" sz="900"/>
              <a:t>ip nat inside source static udp 172.16.100.100 5123 interface Dialer1 5123</a:t>
            </a:r>
          </a:p>
          <a:p>
            <a:pPr eaLnBrk="1" hangingPunct="1">
              <a:spcBef>
                <a:spcPct val="0"/>
              </a:spcBef>
              <a:buClrTx/>
              <a:buSzTx/>
              <a:buFontTx/>
              <a:buNone/>
            </a:pPr>
            <a:r>
              <a:rPr lang="fr-FR" altLang="ja-JP" sz="900"/>
              <a:t>ip nat inside source static udp 172.16.100.100 5124 interface Dialer1 5124</a:t>
            </a:r>
          </a:p>
          <a:p>
            <a:pPr eaLnBrk="1" hangingPunct="1">
              <a:spcBef>
                <a:spcPct val="0"/>
              </a:spcBef>
              <a:buClrTx/>
              <a:buSzTx/>
              <a:buFontTx/>
              <a:buNone/>
            </a:pPr>
            <a:r>
              <a:rPr lang="fr-FR" altLang="ja-JP" sz="900"/>
              <a:t>ip nat inside source static udp 172.16.100.100 5125 interface Dialer1 5125</a:t>
            </a:r>
          </a:p>
          <a:p>
            <a:pPr eaLnBrk="1" hangingPunct="1">
              <a:spcBef>
                <a:spcPct val="0"/>
              </a:spcBef>
              <a:buClrTx/>
              <a:buSzTx/>
              <a:buFontTx/>
              <a:buNone/>
            </a:pPr>
            <a:r>
              <a:rPr lang="fr-FR" altLang="ja-JP" sz="900"/>
              <a:t>ip nat inside source static udp 172.16.100.100 5126 interface Dialer1 5126</a:t>
            </a:r>
          </a:p>
          <a:p>
            <a:pPr eaLnBrk="1" hangingPunct="1">
              <a:spcBef>
                <a:spcPct val="0"/>
              </a:spcBef>
              <a:buClrTx/>
              <a:buSzTx/>
              <a:buFontTx/>
              <a:buNone/>
            </a:pPr>
            <a:r>
              <a:rPr lang="fr-FR" altLang="ja-JP" sz="900"/>
              <a:t>ip nat inside source static udp 172.16.100.100 5127 interface Dialer1 5127</a:t>
            </a:r>
          </a:p>
          <a:p>
            <a:pPr eaLnBrk="1" hangingPunct="1">
              <a:spcBef>
                <a:spcPct val="0"/>
              </a:spcBef>
              <a:buClrTx/>
              <a:buSzTx/>
              <a:buFontTx/>
              <a:buNone/>
            </a:pPr>
            <a:r>
              <a:rPr lang="fr-FR" altLang="ja-JP" sz="900"/>
              <a:t>ip nat inside source static udp 172.16.100.100 5128 interface Dialer1 5128</a:t>
            </a:r>
          </a:p>
          <a:p>
            <a:pPr eaLnBrk="1" hangingPunct="1">
              <a:spcBef>
                <a:spcPct val="0"/>
              </a:spcBef>
              <a:buClrTx/>
              <a:buSzTx/>
              <a:buFontTx/>
              <a:buNone/>
            </a:pPr>
            <a:r>
              <a:rPr lang="fr-FR" altLang="ja-JP" sz="900"/>
              <a:t>ip nat inside source static udp 172.16.100.100 5129 interface Dialer1 5129</a:t>
            </a:r>
          </a:p>
          <a:p>
            <a:pPr eaLnBrk="1" hangingPunct="1">
              <a:spcBef>
                <a:spcPct val="0"/>
              </a:spcBef>
              <a:buClrTx/>
              <a:buSzTx/>
              <a:buFontTx/>
              <a:buNone/>
            </a:pPr>
            <a:r>
              <a:rPr lang="fr-FR" altLang="ja-JP" sz="900"/>
              <a:t>ip nat inside source static udp 172.16.100.100 5130 interface Dialer1 5130</a:t>
            </a:r>
          </a:p>
          <a:p>
            <a:pPr eaLnBrk="1" hangingPunct="1">
              <a:spcBef>
                <a:spcPct val="0"/>
              </a:spcBef>
              <a:buClrTx/>
              <a:buSzTx/>
              <a:buFontTx/>
              <a:buNone/>
            </a:pPr>
            <a:r>
              <a:rPr lang="fr-FR" altLang="ja-JP" sz="900"/>
              <a:t>ip nat inside source static udp 172.16.100.100 5131 interface Dialer1 5131</a:t>
            </a:r>
          </a:p>
          <a:p>
            <a:pPr eaLnBrk="1" hangingPunct="1">
              <a:spcBef>
                <a:spcPct val="0"/>
              </a:spcBef>
              <a:buClrTx/>
              <a:buSzTx/>
              <a:buFontTx/>
              <a:buNone/>
            </a:pPr>
            <a:r>
              <a:rPr lang="fr-FR" altLang="ja-JP" sz="900"/>
              <a:t>ip nat inside source static udp 172.16.100.100 5132 interface Dialer1 5132</a:t>
            </a:r>
            <a:endParaRPr lang="ja-JP" altLang="en-US" sz="900"/>
          </a:p>
        </p:txBody>
      </p:sp>
      <p:sp>
        <p:nvSpPr>
          <p:cNvPr id="6" name="正方形/長方形 6"/>
          <p:cNvSpPr>
            <a:spLocks noChangeArrowheads="1"/>
          </p:cNvSpPr>
          <p:nvPr/>
        </p:nvSpPr>
        <p:spPr bwMode="auto">
          <a:xfrm>
            <a:off x="4800600" y="836118"/>
            <a:ext cx="4191000"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fr-FR" altLang="ja-JP" sz="900" dirty="0"/>
              <a:t>ip nat inside source static udp 172.16.100.100 5200 interface Dialer1 5200</a:t>
            </a:r>
          </a:p>
          <a:p>
            <a:pPr eaLnBrk="1" hangingPunct="1">
              <a:spcBef>
                <a:spcPct val="0"/>
              </a:spcBef>
              <a:buClrTx/>
              <a:buSzTx/>
              <a:buFontTx/>
              <a:buNone/>
            </a:pPr>
            <a:r>
              <a:rPr lang="fr-FR" altLang="ja-JP" sz="900" dirty="0"/>
              <a:t>ip nat inside source static udp 172.16.100.100 5201 interface Dialer1 5201</a:t>
            </a:r>
          </a:p>
          <a:p>
            <a:pPr eaLnBrk="1" hangingPunct="1">
              <a:spcBef>
                <a:spcPct val="0"/>
              </a:spcBef>
              <a:buClrTx/>
              <a:buSzTx/>
              <a:buFontTx/>
              <a:buNone/>
            </a:pPr>
            <a:r>
              <a:rPr lang="fr-FR" altLang="ja-JP" sz="900" dirty="0"/>
              <a:t>ip nat inside source static udp 172.16.100.100 5202 interface Dialer1 5202</a:t>
            </a:r>
          </a:p>
          <a:p>
            <a:pPr eaLnBrk="1" hangingPunct="1">
              <a:spcBef>
                <a:spcPct val="0"/>
              </a:spcBef>
              <a:buClrTx/>
              <a:buSzTx/>
              <a:buFontTx/>
              <a:buNone/>
            </a:pPr>
            <a:r>
              <a:rPr lang="fr-FR" altLang="ja-JP" sz="900" dirty="0"/>
              <a:t>ip nat inside source static udp 172.16.100.100 5203 interface Dialer1 5203</a:t>
            </a:r>
          </a:p>
          <a:p>
            <a:pPr eaLnBrk="1" hangingPunct="1">
              <a:spcBef>
                <a:spcPct val="0"/>
              </a:spcBef>
              <a:buClrTx/>
              <a:buSzTx/>
              <a:buFontTx/>
              <a:buNone/>
            </a:pPr>
            <a:r>
              <a:rPr lang="fr-FR" altLang="ja-JP" sz="900" dirty="0"/>
              <a:t>ip nat inside source static udp 172.16.100.100 5204 interface Dialer1 5204</a:t>
            </a:r>
          </a:p>
          <a:p>
            <a:pPr eaLnBrk="1" hangingPunct="1">
              <a:spcBef>
                <a:spcPct val="0"/>
              </a:spcBef>
              <a:buClrTx/>
              <a:buSzTx/>
              <a:buFontTx/>
              <a:buNone/>
            </a:pPr>
            <a:r>
              <a:rPr lang="fr-FR" altLang="ja-JP" sz="900" dirty="0"/>
              <a:t>ip nat inside source static udp 172.16.100.100 5205 interface Dialer1 5205</a:t>
            </a:r>
          </a:p>
          <a:p>
            <a:pPr eaLnBrk="1" hangingPunct="1">
              <a:spcBef>
                <a:spcPct val="0"/>
              </a:spcBef>
              <a:buClrTx/>
              <a:buSzTx/>
              <a:buFontTx/>
              <a:buNone/>
            </a:pPr>
            <a:r>
              <a:rPr lang="fr-FR" altLang="ja-JP" sz="900" dirty="0"/>
              <a:t>ip nat inside source static udp 172.16.100.100 5206 interface Dialer1 5206</a:t>
            </a:r>
          </a:p>
          <a:p>
            <a:pPr eaLnBrk="1" hangingPunct="1">
              <a:spcBef>
                <a:spcPct val="0"/>
              </a:spcBef>
              <a:buClrTx/>
              <a:buSzTx/>
              <a:buFontTx/>
              <a:buNone/>
            </a:pPr>
            <a:r>
              <a:rPr lang="fr-FR" altLang="ja-JP" sz="900" dirty="0"/>
              <a:t>ip nat inside source static udp 172.16.100.100 5207 interface Dialer1 5207</a:t>
            </a:r>
          </a:p>
          <a:p>
            <a:pPr eaLnBrk="1" hangingPunct="1">
              <a:spcBef>
                <a:spcPct val="0"/>
              </a:spcBef>
              <a:buClrTx/>
              <a:buSzTx/>
              <a:buFontTx/>
              <a:buNone/>
            </a:pPr>
            <a:r>
              <a:rPr lang="fr-FR" altLang="ja-JP" sz="900" dirty="0"/>
              <a:t>ip nat inside source static udp 172.16.100.100 5208 interface Dialer1 5208</a:t>
            </a:r>
          </a:p>
          <a:p>
            <a:pPr eaLnBrk="1" hangingPunct="1">
              <a:spcBef>
                <a:spcPct val="0"/>
              </a:spcBef>
              <a:buClrTx/>
              <a:buSzTx/>
              <a:buFontTx/>
              <a:buNone/>
            </a:pPr>
            <a:r>
              <a:rPr lang="fr-FR" altLang="ja-JP" sz="900" dirty="0"/>
              <a:t>ip nat inside source static udp 172.16.100.100 5209 interface Dialer1 5209</a:t>
            </a:r>
          </a:p>
          <a:p>
            <a:pPr eaLnBrk="1" hangingPunct="1">
              <a:spcBef>
                <a:spcPct val="0"/>
              </a:spcBef>
              <a:buClrTx/>
              <a:buSzTx/>
              <a:buFontTx/>
              <a:buNone/>
            </a:pPr>
            <a:r>
              <a:rPr lang="fr-FR" altLang="ja-JP" sz="900" dirty="0"/>
              <a:t>ip nat inside source static udp 172.16.100.100 5210 interface Dialer1 5210</a:t>
            </a:r>
          </a:p>
          <a:p>
            <a:pPr eaLnBrk="1" hangingPunct="1">
              <a:spcBef>
                <a:spcPct val="0"/>
              </a:spcBef>
              <a:buClrTx/>
              <a:buSzTx/>
              <a:buFontTx/>
              <a:buNone/>
            </a:pPr>
            <a:r>
              <a:rPr lang="fr-FR" altLang="ja-JP" sz="900" dirty="0"/>
              <a:t>ip nat inside source static udp 172.16.100.100 5211 interface Dialer1 5211</a:t>
            </a:r>
          </a:p>
          <a:p>
            <a:pPr eaLnBrk="1" hangingPunct="1">
              <a:spcBef>
                <a:spcPct val="0"/>
              </a:spcBef>
              <a:buClrTx/>
              <a:buSzTx/>
              <a:buFontTx/>
              <a:buNone/>
            </a:pPr>
            <a:r>
              <a:rPr lang="fr-FR" altLang="ja-JP" sz="900" dirty="0"/>
              <a:t>ip nat inside source static udp 172.16.100.100 5212 interface Dialer1 5212</a:t>
            </a:r>
          </a:p>
          <a:p>
            <a:pPr eaLnBrk="1" hangingPunct="1">
              <a:spcBef>
                <a:spcPct val="0"/>
              </a:spcBef>
              <a:buClrTx/>
              <a:buSzTx/>
              <a:buFontTx/>
              <a:buNone/>
            </a:pPr>
            <a:r>
              <a:rPr lang="fr-FR" altLang="ja-JP" sz="900" dirty="0"/>
              <a:t>ip nat inside source static udp 172.16.100.100 5213 interface Dialer1 5213</a:t>
            </a:r>
          </a:p>
          <a:p>
            <a:pPr eaLnBrk="1" hangingPunct="1">
              <a:spcBef>
                <a:spcPct val="0"/>
              </a:spcBef>
              <a:buClrTx/>
              <a:buSzTx/>
              <a:buFontTx/>
              <a:buNone/>
            </a:pPr>
            <a:r>
              <a:rPr lang="fr-FR" altLang="ja-JP" sz="900" dirty="0"/>
              <a:t>ip nat inside source static udp 172.16.100.100 5214 interface Dialer1 5214</a:t>
            </a:r>
          </a:p>
          <a:p>
            <a:pPr eaLnBrk="1" hangingPunct="1">
              <a:spcBef>
                <a:spcPct val="0"/>
              </a:spcBef>
              <a:buClrTx/>
              <a:buSzTx/>
              <a:buFontTx/>
              <a:buNone/>
            </a:pPr>
            <a:r>
              <a:rPr lang="fr-FR" altLang="ja-JP" sz="900" dirty="0"/>
              <a:t>ip nat inside source static udp 172.16.100.100 5215 interface Dialer1 5215</a:t>
            </a:r>
          </a:p>
          <a:p>
            <a:pPr eaLnBrk="1" hangingPunct="1">
              <a:spcBef>
                <a:spcPct val="0"/>
              </a:spcBef>
              <a:buClrTx/>
              <a:buSzTx/>
              <a:buFontTx/>
              <a:buNone/>
            </a:pPr>
            <a:r>
              <a:rPr lang="fr-FR" altLang="ja-JP" sz="900" dirty="0"/>
              <a:t>ip nat inside source static udp 172.16.100.100 5216 interface Dialer1 5216</a:t>
            </a:r>
          </a:p>
          <a:p>
            <a:pPr eaLnBrk="1" hangingPunct="1">
              <a:spcBef>
                <a:spcPct val="0"/>
              </a:spcBef>
              <a:buClrTx/>
              <a:buSzTx/>
              <a:buFontTx/>
              <a:buNone/>
            </a:pPr>
            <a:r>
              <a:rPr lang="fr-FR" altLang="ja-JP" sz="900" dirty="0"/>
              <a:t>ip nat inside source static udp 172.16.100.100 5217 interface Dialer1 5217</a:t>
            </a:r>
          </a:p>
          <a:p>
            <a:pPr eaLnBrk="1" hangingPunct="1">
              <a:spcBef>
                <a:spcPct val="0"/>
              </a:spcBef>
              <a:buClrTx/>
              <a:buSzTx/>
              <a:buFontTx/>
              <a:buNone/>
            </a:pPr>
            <a:r>
              <a:rPr lang="fr-FR" altLang="ja-JP" sz="900" dirty="0"/>
              <a:t>ip nat inside source static udp 172.16.100.100 5218 interface Dialer1 5218</a:t>
            </a:r>
          </a:p>
          <a:p>
            <a:pPr eaLnBrk="1" hangingPunct="1">
              <a:spcBef>
                <a:spcPct val="0"/>
              </a:spcBef>
              <a:buClrTx/>
              <a:buSzTx/>
              <a:buFontTx/>
              <a:buNone/>
            </a:pPr>
            <a:r>
              <a:rPr lang="fr-FR" altLang="ja-JP" sz="900" dirty="0"/>
              <a:t>ip nat inside source static udp 172.16.100.100 5219 interface Dialer1 5219</a:t>
            </a:r>
          </a:p>
          <a:p>
            <a:pPr eaLnBrk="1" hangingPunct="1">
              <a:spcBef>
                <a:spcPct val="0"/>
              </a:spcBef>
              <a:buClrTx/>
              <a:buSzTx/>
              <a:buFontTx/>
              <a:buNone/>
            </a:pPr>
            <a:r>
              <a:rPr lang="fr-FR" altLang="ja-JP" sz="900" dirty="0"/>
              <a:t>ip nat inside source static udp 172.16.100.100 5220 interface Dialer1 5220</a:t>
            </a:r>
          </a:p>
          <a:p>
            <a:pPr eaLnBrk="1" hangingPunct="1">
              <a:spcBef>
                <a:spcPct val="0"/>
              </a:spcBef>
              <a:buClrTx/>
              <a:buSzTx/>
              <a:buFontTx/>
              <a:buNone/>
            </a:pPr>
            <a:r>
              <a:rPr lang="fr-FR" altLang="ja-JP" sz="900" dirty="0"/>
              <a:t>ip nat inside source static udp 172.16.100.100 5221 interface Dialer1 5221</a:t>
            </a:r>
          </a:p>
          <a:p>
            <a:pPr eaLnBrk="1" hangingPunct="1">
              <a:spcBef>
                <a:spcPct val="0"/>
              </a:spcBef>
              <a:buClrTx/>
              <a:buSzTx/>
              <a:buFontTx/>
              <a:buNone/>
            </a:pPr>
            <a:r>
              <a:rPr lang="fr-FR" altLang="ja-JP" sz="900" dirty="0"/>
              <a:t>ip nat inside source static udp 172.16.100.100 5222 interface Dialer1 5222</a:t>
            </a:r>
          </a:p>
          <a:p>
            <a:pPr eaLnBrk="1" hangingPunct="1">
              <a:spcBef>
                <a:spcPct val="0"/>
              </a:spcBef>
              <a:buClrTx/>
              <a:buSzTx/>
              <a:buFontTx/>
              <a:buNone/>
            </a:pPr>
            <a:r>
              <a:rPr lang="fr-FR" altLang="ja-JP" sz="900" dirty="0"/>
              <a:t>ip nat inside source static udp 172.16.100.100 5223 interface Dialer1 5223</a:t>
            </a:r>
          </a:p>
          <a:p>
            <a:pPr eaLnBrk="1" hangingPunct="1">
              <a:spcBef>
                <a:spcPct val="0"/>
              </a:spcBef>
              <a:buClrTx/>
              <a:buSzTx/>
              <a:buFontTx/>
              <a:buNone/>
            </a:pPr>
            <a:r>
              <a:rPr lang="fr-FR" altLang="ja-JP" sz="900" dirty="0"/>
              <a:t>ip nat inside source static udp 172.16.100.100 5224 interface Dialer1 5224</a:t>
            </a:r>
          </a:p>
          <a:p>
            <a:pPr eaLnBrk="1" hangingPunct="1">
              <a:spcBef>
                <a:spcPct val="0"/>
              </a:spcBef>
              <a:buClrTx/>
              <a:buSzTx/>
              <a:buFontTx/>
              <a:buNone/>
            </a:pPr>
            <a:r>
              <a:rPr lang="fr-FR" altLang="ja-JP" sz="900" dirty="0"/>
              <a:t>ip nat inside source static udp 172.16.100.100 5225 interface Dialer1 5225</a:t>
            </a:r>
          </a:p>
          <a:p>
            <a:pPr eaLnBrk="1" hangingPunct="1">
              <a:spcBef>
                <a:spcPct val="0"/>
              </a:spcBef>
              <a:buClrTx/>
              <a:buSzTx/>
              <a:buFontTx/>
              <a:buNone/>
            </a:pPr>
            <a:r>
              <a:rPr lang="fr-FR" altLang="ja-JP" sz="900" dirty="0"/>
              <a:t>ip nat inside source static udp 172.16.100.100 5226 interface Dialer1 5226</a:t>
            </a:r>
          </a:p>
          <a:p>
            <a:pPr eaLnBrk="1" hangingPunct="1">
              <a:spcBef>
                <a:spcPct val="0"/>
              </a:spcBef>
              <a:buClrTx/>
              <a:buSzTx/>
              <a:buFontTx/>
              <a:buNone/>
            </a:pPr>
            <a:r>
              <a:rPr lang="fr-FR" altLang="ja-JP" sz="900" dirty="0"/>
              <a:t>ip nat inside source static udp 172.16.100.100 5227 interface Dialer1 5227</a:t>
            </a:r>
          </a:p>
          <a:p>
            <a:pPr eaLnBrk="1" hangingPunct="1">
              <a:spcBef>
                <a:spcPct val="0"/>
              </a:spcBef>
              <a:buClrTx/>
              <a:buSzTx/>
              <a:buFontTx/>
              <a:buNone/>
            </a:pPr>
            <a:r>
              <a:rPr lang="fr-FR" altLang="ja-JP" sz="900" dirty="0"/>
              <a:t>ip nat inside source static udp 172.16.100.100 5228 interface Dialer1 5228</a:t>
            </a:r>
          </a:p>
          <a:p>
            <a:pPr eaLnBrk="1" hangingPunct="1">
              <a:spcBef>
                <a:spcPct val="0"/>
              </a:spcBef>
              <a:buClrTx/>
              <a:buSzTx/>
              <a:buFontTx/>
              <a:buNone/>
            </a:pPr>
            <a:r>
              <a:rPr lang="fr-FR" altLang="ja-JP" sz="900" dirty="0"/>
              <a:t>ip nat inside source static udp 172.16.100.100 5229 interface Dialer1 5229</a:t>
            </a:r>
          </a:p>
          <a:p>
            <a:pPr eaLnBrk="1" hangingPunct="1">
              <a:spcBef>
                <a:spcPct val="0"/>
              </a:spcBef>
              <a:buClrTx/>
              <a:buSzTx/>
              <a:buFontTx/>
              <a:buNone/>
            </a:pPr>
            <a:r>
              <a:rPr lang="fr-FR" altLang="ja-JP" sz="900" dirty="0"/>
              <a:t>ip nat inside source static udp 172.16.100.100 5230 interface Dialer1 5230</a:t>
            </a:r>
          </a:p>
          <a:p>
            <a:pPr eaLnBrk="1" hangingPunct="1">
              <a:spcBef>
                <a:spcPct val="0"/>
              </a:spcBef>
              <a:buClrTx/>
              <a:buSzTx/>
              <a:buFontTx/>
              <a:buNone/>
            </a:pPr>
            <a:r>
              <a:rPr lang="fr-FR" altLang="ja-JP" sz="900" dirty="0"/>
              <a:t>ip nat inside source static udp 172.16.100.100 5231 interface Dialer1 5231</a:t>
            </a:r>
          </a:p>
          <a:p>
            <a:pPr eaLnBrk="1" hangingPunct="1">
              <a:spcBef>
                <a:spcPct val="0"/>
              </a:spcBef>
              <a:buClrTx/>
              <a:buSzTx/>
              <a:buFontTx/>
              <a:buNone/>
            </a:pPr>
            <a:r>
              <a:rPr lang="fr-FR" altLang="ja-JP" sz="900" dirty="0"/>
              <a:t>ip route 0.0.0.0 0.0.0.0 Dialer1</a:t>
            </a:r>
          </a:p>
          <a:p>
            <a:pPr eaLnBrk="1" hangingPunct="1">
              <a:spcBef>
                <a:spcPct val="0"/>
              </a:spcBef>
              <a:buClrTx/>
              <a:buSzTx/>
              <a:buFontTx/>
              <a:buNone/>
            </a:pPr>
            <a:r>
              <a:rPr lang="en-US" altLang="ja-JP" sz="900" dirty="0"/>
              <a:t>!</a:t>
            </a:r>
          </a:p>
          <a:p>
            <a:pPr eaLnBrk="1" hangingPunct="1">
              <a:spcBef>
                <a:spcPct val="0"/>
              </a:spcBef>
              <a:buClrTx/>
              <a:buSzTx/>
              <a:buFontTx/>
              <a:buNone/>
            </a:pPr>
            <a:r>
              <a:rPr lang="en-US" altLang="ja-JP" sz="900" dirty="0" err="1"/>
              <a:t>ip</a:t>
            </a:r>
            <a:r>
              <a:rPr lang="en-US" altLang="ja-JP" sz="900" dirty="0"/>
              <a:t> access-list extended A-security</a:t>
            </a:r>
          </a:p>
          <a:p>
            <a:pPr eaLnBrk="1" hangingPunct="1">
              <a:spcBef>
                <a:spcPct val="0"/>
              </a:spcBef>
              <a:buClrTx/>
              <a:buSzTx/>
              <a:buFontTx/>
              <a:buNone/>
            </a:pPr>
            <a:r>
              <a:rPr lang="en-US" altLang="ja-JP" sz="900" dirty="0"/>
              <a:t>permit </a:t>
            </a:r>
            <a:r>
              <a:rPr lang="en-US" altLang="ja-JP" sz="900" dirty="0" err="1"/>
              <a:t>udp</a:t>
            </a:r>
            <a:r>
              <a:rPr lang="en-US" altLang="ja-JP" sz="900" dirty="0"/>
              <a:t> any </a:t>
            </a:r>
            <a:r>
              <a:rPr lang="en-US" altLang="ja-JP" sz="900" dirty="0" err="1"/>
              <a:t>any</a:t>
            </a:r>
            <a:r>
              <a:rPr lang="en-US" altLang="ja-JP" sz="900" dirty="0"/>
              <a:t> range 5101 5132</a:t>
            </a:r>
          </a:p>
          <a:p>
            <a:pPr eaLnBrk="1" hangingPunct="1">
              <a:spcBef>
                <a:spcPct val="0"/>
              </a:spcBef>
              <a:buClrTx/>
              <a:buSzTx/>
              <a:buFontTx/>
              <a:buNone/>
            </a:pPr>
            <a:r>
              <a:rPr lang="en-US" altLang="ja-JP" sz="900" dirty="0"/>
              <a:t>permit </a:t>
            </a:r>
            <a:r>
              <a:rPr lang="en-US" altLang="ja-JP" sz="900" dirty="0" err="1"/>
              <a:t>udp</a:t>
            </a:r>
            <a:r>
              <a:rPr lang="en-US" altLang="ja-JP" sz="900" dirty="0"/>
              <a:t> any </a:t>
            </a:r>
            <a:r>
              <a:rPr lang="en-US" altLang="ja-JP" sz="900" dirty="0" err="1"/>
              <a:t>any</a:t>
            </a:r>
            <a:r>
              <a:rPr lang="en-US" altLang="ja-JP" sz="900" dirty="0"/>
              <a:t> range 5200 5231</a:t>
            </a:r>
          </a:p>
          <a:p>
            <a:pPr eaLnBrk="1" hangingPunct="1">
              <a:spcBef>
                <a:spcPct val="0"/>
              </a:spcBef>
              <a:buClrTx/>
              <a:buSzTx/>
              <a:buFontTx/>
              <a:buNone/>
            </a:pPr>
            <a:r>
              <a:rPr lang="en-US" altLang="ja-JP" sz="900" dirty="0"/>
              <a:t>!</a:t>
            </a:r>
          </a:p>
          <a:p>
            <a:pPr eaLnBrk="1" hangingPunct="1">
              <a:spcBef>
                <a:spcPct val="0"/>
              </a:spcBef>
              <a:buClrTx/>
              <a:buSzTx/>
              <a:buFontTx/>
              <a:buNone/>
            </a:pPr>
            <a:r>
              <a:rPr lang="en-US" altLang="ja-JP" sz="900" dirty="0"/>
              <a:t>access-list 1 permit 172.16.100.0 0.0.0.255</a:t>
            </a:r>
          </a:p>
          <a:p>
            <a:pPr eaLnBrk="1" hangingPunct="1">
              <a:spcBef>
                <a:spcPct val="0"/>
              </a:spcBef>
              <a:buClrTx/>
              <a:buSzTx/>
              <a:buFontTx/>
              <a:buNone/>
            </a:pPr>
            <a:r>
              <a:rPr lang="en-US" altLang="ja-JP" sz="900" dirty="0"/>
              <a:t>dialer-list 1 protocol </a:t>
            </a:r>
            <a:r>
              <a:rPr lang="en-US" altLang="ja-JP" sz="900" dirty="0" err="1"/>
              <a:t>ip</a:t>
            </a:r>
            <a:r>
              <a:rPr lang="en-US" altLang="ja-JP" sz="900" dirty="0"/>
              <a:t> </a:t>
            </a:r>
            <a:r>
              <a:rPr lang="en-US" altLang="ja-JP" sz="900" dirty="0" smtClean="0"/>
              <a:t>permit</a:t>
            </a:r>
            <a:endParaRPr lang="en-US" altLang="ja-JP" sz="900"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90</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MPCS Installation</a:t>
            </a:r>
            <a:endParaRPr lang="de-DE" altLang="ja-JP" sz="400" kern="0" dirty="0" smtClean="0">
              <a:latin typeface="Arial Black" panose="020B0A04020102020204" pitchFamily="34" charset="0"/>
            </a:endParaRPr>
          </a:p>
        </p:txBody>
      </p:sp>
      <p:graphicFrame>
        <p:nvGraphicFramePr>
          <p:cNvPr id="4" name="表 3"/>
          <p:cNvGraphicFramePr>
            <a:graphicFrameLocks noGrp="1"/>
          </p:cNvGraphicFramePr>
          <p:nvPr>
            <p:extLst>
              <p:ext uri="{D42A27DB-BD31-4B8C-83A1-F6EECF244321}">
                <p14:modId xmlns:p14="http://schemas.microsoft.com/office/powerpoint/2010/main" val="3921804913"/>
              </p:ext>
            </p:extLst>
          </p:nvPr>
        </p:nvGraphicFramePr>
        <p:xfrm>
          <a:off x="664308" y="2501365"/>
          <a:ext cx="7930296" cy="1584324"/>
        </p:xfrm>
        <a:graphic>
          <a:graphicData uri="http://schemas.openxmlformats.org/drawingml/2006/table">
            <a:tbl>
              <a:tblPr firstRow="1" bandRow="1">
                <a:tableStyleId>{21E4AEA4-8DFA-4A89-87EB-49C32662AFE0}</a:tableStyleId>
              </a:tblPr>
              <a:tblGrid>
                <a:gridCol w="1866386"/>
                <a:gridCol w="2098762"/>
                <a:gridCol w="2036062"/>
                <a:gridCol w="1929086"/>
              </a:tblGrid>
              <a:tr h="396081">
                <a:tc>
                  <a:txBody>
                    <a:bodyPr/>
                    <a:lstStyle/>
                    <a:p>
                      <a:pPr algn="ctr"/>
                      <a:r>
                        <a:rPr kumimoji="1" lang="en-US" altLang="ja-JP" sz="1400" dirty="0" smtClean="0">
                          <a:latin typeface="Arial" panose="020B0604020202020204" pitchFamily="34" charset="0"/>
                          <a:cs typeface="Arial" panose="020B0604020202020204" pitchFamily="34" charset="0"/>
                        </a:rPr>
                        <a:t>Data Type</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External Port</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Internal Port</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Protocol</a:t>
                      </a:r>
                      <a:endParaRPr kumimoji="1" lang="ja-JP" altLang="en-US" sz="1400" dirty="0">
                        <a:latin typeface="Arial" panose="020B0604020202020204" pitchFamily="34" charset="0"/>
                        <a:cs typeface="Arial" panose="020B0604020202020204" pitchFamily="34" charset="0"/>
                      </a:endParaRPr>
                    </a:p>
                  </a:txBody>
                  <a:tcPr marL="91435" marR="91435" marT="45645" marB="45645"/>
                </a:tc>
              </a:tr>
              <a:tr h="396081">
                <a:tc>
                  <a:txBody>
                    <a:bodyPr/>
                    <a:lstStyle/>
                    <a:p>
                      <a:pPr algn="ctr"/>
                      <a:r>
                        <a:rPr kumimoji="1" lang="en-US" altLang="ja-JP" sz="1400" dirty="0" smtClean="0">
                          <a:latin typeface="Arial" panose="020B0604020202020204" pitchFamily="34" charset="0"/>
                          <a:cs typeface="Arial" panose="020B0604020202020204" pitchFamily="34" charset="0"/>
                        </a:rPr>
                        <a:t>Audio</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5100-5131</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5100-5131</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UDP</a:t>
                      </a:r>
                      <a:endParaRPr kumimoji="1" lang="ja-JP" altLang="en-US" sz="1400" dirty="0">
                        <a:latin typeface="Arial" panose="020B0604020202020204" pitchFamily="34" charset="0"/>
                        <a:cs typeface="Arial" panose="020B0604020202020204" pitchFamily="34" charset="0"/>
                      </a:endParaRPr>
                    </a:p>
                  </a:txBody>
                  <a:tcPr marL="91435" marR="91435" marT="45645" marB="45645"/>
                </a:tc>
              </a:tr>
              <a:tr h="396081">
                <a:tc>
                  <a:txBody>
                    <a:bodyPr/>
                    <a:lstStyle/>
                    <a:p>
                      <a:pPr algn="ctr"/>
                      <a:r>
                        <a:rPr kumimoji="1" lang="en-US" altLang="ja-JP" sz="1400" dirty="0" smtClean="0">
                          <a:latin typeface="Arial" panose="020B0604020202020204" pitchFamily="34" charset="0"/>
                          <a:cs typeface="Arial" panose="020B0604020202020204" pitchFamily="34" charset="0"/>
                        </a:rPr>
                        <a:t>Video</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5200-5231</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5200-5231</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UDP</a:t>
                      </a:r>
                      <a:endParaRPr kumimoji="1" lang="ja-JP" altLang="en-US" sz="1400" dirty="0">
                        <a:latin typeface="Arial" panose="020B0604020202020204" pitchFamily="34" charset="0"/>
                        <a:cs typeface="Arial" panose="020B0604020202020204" pitchFamily="34" charset="0"/>
                      </a:endParaRPr>
                    </a:p>
                  </a:txBody>
                  <a:tcPr marL="91435" marR="91435" marT="45645" marB="45645"/>
                </a:tc>
              </a:tr>
              <a:tr h="396081">
                <a:tc>
                  <a:txBody>
                    <a:bodyPr/>
                    <a:lstStyle/>
                    <a:p>
                      <a:pPr algn="ctr"/>
                      <a:r>
                        <a:rPr kumimoji="1" lang="en-US" altLang="ja-JP" sz="1400" dirty="0" smtClean="0">
                          <a:latin typeface="Arial" panose="020B0604020202020204" pitchFamily="34" charset="0"/>
                          <a:cs typeface="Arial" panose="020B0604020202020204" pitchFamily="34" charset="0"/>
                        </a:rPr>
                        <a:t>SIP</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5060, 15060</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5060, 15060</a:t>
                      </a:r>
                      <a:endParaRPr kumimoji="1" lang="ja-JP" altLang="en-US" sz="1400" dirty="0">
                        <a:latin typeface="Arial" panose="020B0604020202020204" pitchFamily="34" charset="0"/>
                        <a:cs typeface="Arial" panose="020B0604020202020204" pitchFamily="34" charset="0"/>
                      </a:endParaRPr>
                    </a:p>
                  </a:txBody>
                  <a:tcPr marL="91435" marR="91435" marT="45645" marB="45645"/>
                </a:tc>
                <a:tc>
                  <a:txBody>
                    <a:bodyPr/>
                    <a:lstStyle/>
                    <a:p>
                      <a:pPr algn="ctr"/>
                      <a:r>
                        <a:rPr kumimoji="1" lang="en-US" altLang="ja-JP" sz="1400" dirty="0" smtClean="0">
                          <a:latin typeface="Arial" panose="020B0604020202020204" pitchFamily="34" charset="0"/>
                          <a:cs typeface="Arial" panose="020B0604020202020204" pitchFamily="34" charset="0"/>
                        </a:rPr>
                        <a:t>UDP and TCP</a:t>
                      </a:r>
                      <a:endParaRPr kumimoji="1" lang="ja-JP" altLang="en-US" sz="1400" dirty="0">
                        <a:latin typeface="Arial" panose="020B0604020202020204" pitchFamily="34" charset="0"/>
                        <a:cs typeface="Arial" panose="020B0604020202020204" pitchFamily="34" charset="0"/>
                      </a:endParaRPr>
                    </a:p>
                  </a:txBody>
                  <a:tcPr marL="91435" marR="91435" marT="45645" marB="45645"/>
                </a:tc>
              </a:tr>
            </a:tbl>
          </a:graphicData>
        </a:graphic>
      </p:graphicFrame>
      <p:sp>
        <p:nvSpPr>
          <p:cNvPr id="5" name="テキスト ボックス 4"/>
          <p:cNvSpPr txBox="1">
            <a:spLocks noChangeArrowheads="1"/>
          </p:cNvSpPr>
          <p:nvPr/>
        </p:nvSpPr>
        <p:spPr bwMode="auto">
          <a:xfrm>
            <a:off x="1339850" y="2086665"/>
            <a:ext cx="654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800" b="1" dirty="0">
                <a:solidFill>
                  <a:srgbClr val="0000FF"/>
                </a:solidFill>
              </a:rPr>
              <a:t>Table: Ports has to be port forwarded to MPCS IP Address</a:t>
            </a:r>
            <a:endParaRPr lang="ja-JP" altLang="en-US" sz="1800" b="1" dirty="0">
              <a:solidFill>
                <a:srgbClr val="0000FF"/>
              </a:solidFill>
            </a:endParaRPr>
          </a:p>
        </p:txBody>
      </p:sp>
      <p:sp>
        <p:nvSpPr>
          <p:cNvPr id="6" name="Title 33"/>
          <p:cNvSpPr>
            <a:spLocks noGrp="1"/>
          </p:cNvSpPr>
          <p:nvPr/>
        </p:nvSpPr>
        <p:spPr bwMode="auto">
          <a:xfrm>
            <a:off x="545130" y="84207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marL="285750" indent="-285750">
              <a:spcBef>
                <a:spcPct val="0"/>
              </a:spcBef>
              <a:buClrTx/>
              <a:buSzTx/>
            </a:pPr>
            <a:r>
              <a:rPr lang="en-US" altLang="ja-JP" sz="1600" b="1" dirty="0">
                <a:latin typeface="Arial" panose="020B0604020202020204" pitchFamily="34" charset="0"/>
                <a:cs typeface="Arial" panose="020B0604020202020204" pitchFamily="34" charset="0"/>
              </a:rPr>
              <a:t>Configure Port Settings on your Router</a:t>
            </a:r>
            <a:endParaRPr lang="en-GB" altLang="ja-JP" sz="1600" b="1" dirty="0">
              <a:latin typeface="Arial" panose="020B0604020202020204" pitchFamily="34" charset="0"/>
              <a:cs typeface="Arial" panose="020B0604020202020204" pitchFamily="34" charset="0"/>
            </a:endParaRPr>
          </a:p>
        </p:txBody>
      </p:sp>
      <p:sp>
        <p:nvSpPr>
          <p:cNvPr id="7" name="テキスト ボックス 9"/>
          <p:cNvSpPr txBox="1">
            <a:spLocks noChangeArrowheads="1"/>
          </p:cNvSpPr>
          <p:nvPr/>
        </p:nvSpPr>
        <p:spPr bwMode="auto">
          <a:xfrm>
            <a:off x="562695" y="1311363"/>
            <a:ext cx="830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r>
              <a:rPr lang="en-US" altLang="ja-JP" sz="1400" dirty="0"/>
              <a:t>Following Port need to port forward to MPCS IP Address </a:t>
            </a:r>
            <a:r>
              <a:rPr lang="en-US" altLang="ja-JP" sz="1400" b="1" u="sng" dirty="0"/>
              <a:t>which configured to access to Internet.</a:t>
            </a:r>
            <a:endParaRPr lang="ja-JP" altLang="en-US" sz="1400" b="1" u="sng" dirty="0"/>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タイトル 1"/>
          <p:cNvSpPr>
            <a:spLocks noGrp="1"/>
          </p:cNvSpPr>
          <p:nvPr>
            <p:ph type="ctrTitle"/>
          </p:nvPr>
        </p:nvSpPr>
        <p:spPr/>
        <p:txBody>
          <a:bodyPr/>
          <a:lstStyle/>
          <a:p>
            <a:r>
              <a:rPr lang="en-US" altLang="ja-JP" dirty="0" smtClean="0">
                <a:latin typeface="Arial Black" pitchFamily="34" charset="0"/>
              </a:rPr>
              <a:t>Appendix</a:t>
            </a:r>
            <a:br>
              <a:rPr lang="en-US" altLang="ja-JP" dirty="0" smtClean="0">
                <a:latin typeface="Arial Black" pitchFamily="34" charset="0"/>
              </a:rPr>
            </a:br>
            <a:r>
              <a:rPr lang="en-US" altLang="ja-JP" sz="3200" dirty="0" smtClean="0">
                <a:latin typeface="Arial Black" pitchFamily="34" charset="0"/>
              </a:rPr>
              <a:t>Trouble Shooting</a:t>
            </a:r>
          </a:p>
        </p:txBody>
      </p:sp>
    </p:spTree>
    <p:extLst>
      <p:ext uri="{BB962C8B-B14F-4D97-AF65-F5344CB8AC3E}">
        <p14:creationId xmlns:p14="http://schemas.microsoft.com/office/powerpoint/2010/main" val="1481194616"/>
      </p:ext>
    </p:extLst>
  </p:cSld>
  <p:clrMapOvr>
    <a:masterClrMapping/>
  </p:clrMapOvr>
  <p:transition spd="med">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92</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Mount DVD</a:t>
            </a:r>
            <a:endParaRPr lang="de-DE" altLang="ja-JP" sz="400" kern="0" dirty="0" smtClean="0">
              <a:latin typeface="Arial Black" panose="020B0A04020102020204" pitchFamily="34" charset="0"/>
            </a:endParaRPr>
          </a:p>
        </p:txBody>
      </p:sp>
      <p:pic>
        <p:nvPicPr>
          <p:cNvPr id="4" name="Picture 5" descr="WS0004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465" y="1863960"/>
            <a:ext cx="630555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円/楕円 4"/>
          <p:cNvSpPr>
            <a:spLocks noChangeArrowheads="1"/>
          </p:cNvSpPr>
          <p:nvPr/>
        </p:nvSpPr>
        <p:spPr bwMode="auto">
          <a:xfrm flipH="1" flipV="1">
            <a:off x="1613865" y="2016360"/>
            <a:ext cx="1295400" cy="5588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6" name="角丸四角形 5"/>
          <p:cNvSpPr/>
          <p:nvPr/>
        </p:nvSpPr>
        <p:spPr>
          <a:xfrm>
            <a:off x="1211385" y="1127355"/>
            <a:ext cx="1926480"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1. Double Click “Computer”</a:t>
            </a:r>
          </a:p>
        </p:txBody>
      </p:sp>
      <p:cxnSp>
        <p:nvCxnSpPr>
          <p:cNvPr id="7" name="直線矢印コネクタ 25"/>
          <p:cNvCxnSpPr>
            <a:cxnSpLocks noChangeShapeType="1"/>
            <a:stCxn id="6" idx="2"/>
            <a:endCxn id="5" idx="4"/>
          </p:cNvCxnSpPr>
          <p:nvPr/>
        </p:nvCxnSpPr>
        <p:spPr bwMode="auto">
          <a:xfrm>
            <a:off x="2174625" y="1415355"/>
            <a:ext cx="86940" cy="601005"/>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9" name="円/楕円 15"/>
          <p:cNvSpPr>
            <a:spLocks noChangeArrowheads="1"/>
          </p:cNvSpPr>
          <p:nvPr/>
        </p:nvSpPr>
        <p:spPr bwMode="auto">
          <a:xfrm flipH="1" flipV="1">
            <a:off x="2909265" y="2702160"/>
            <a:ext cx="1676400" cy="9144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10" name="角丸四角形 17"/>
          <p:cNvSpPr/>
          <p:nvPr/>
        </p:nvSpPr>
        <p:spPr>
          <a:xfrm>
            <a:off x="3518865" y="1117590"/>
            <a:ext cx="4248150"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lang="en-US" altLang="ja-JP" sz="1000" b="1" dirty="0" smtClean="0">
                <a:solidFill>
                  <a:schemeClr val="tx1"/>
                </a:solidFill>
                <a:latin typeface="Arial" panose="020B0604020202020204" pitchFamily="34" charset="0"/>
                <a:cs typeface="Arial" panose="020B0604020202020204" pitchFamily="34" charset="0"/>
              </a:rPr>
              <a:t>2. </a:t>
            </a:r>
            <a:r>
              <a:rPr kumimoji="0" lang="en-US" altLang="ja-JP" sz="1000" b="1" dirty="0" smtClean="0">
                <a:solidFill>
                  <a:schemeClr val="tx1"/>
                </a:solidFill>
                <a:latin typeface="Arial" panose="020B0604020202020204" pitchFamily="34" charset="0"/>
                <a:cs typeface="Arial" panose="020B0604020202020204" pitchFamily="34" charset="0"/>
              </a:rPr>
              <a:t>Right </a:t>
            </a:r>
            <a:r>
              <a:rPr kumimoji="0" lang="en-US" altLang="ja-JP" sz="1000" b="1" dirty="0">
                <a:solidFill>
                  <a:schemeClr val="tx1"/>
                </a:solidFill>
                <a:latin typeface="Arial" panose="020B0604020202020204" pitchFamily="34" charset="0"/>
                <a:cs typeface="Arial" panose="020B0604020202020204" pitchFamily="34" charset="0"/>
              </a:rPr>
              <a:t>Click DVD Icon. If you don’t see this Icon, </a:t>
            </a:r>
            <a:r>
              <a:rPr kumimoji="0" lang="en-US" altLang="ja-JP" sz="1000" b="1" dirty="0" smtClean="0">
                <a:solidFill>
                  <a:schemeClr val="tx1"/>
                </a:solidFill>
                <a:latin typeface="Arial" panose="020B0604020202020204" pitchFamily="34" charset="0"/>
                <a:cs typeface="Arial" panose="020B0604020202020204" pitchFamily="34" charset="0"/>
              </a:rPr>
              <a:t>you probably</a:t>
            </a:r>
          </a:p>
          <a:p>
            <a:pPr marL="342900" indent="-342900">
              <a:buFont typeface="Arial" charset="0"/>
              <a:buNone/>
              <a:defRPr/>
            </a:pPr>
            <a:r>
              <a:rPr kumimoji="0" lang="en-US" altLang="ja-JP" sz="1000" b="1" dirty="0" smtClean="0">
                <a:solidFill>
                  <a:schemeClr val="tx1"/>
                </a:solidFill>
                <a:latin typeface="Arial" panose="020B0604020202020204" pitchFamily="34" charset="0"/>
                <a:cs typeface="Arial" panose="020B0604020202020204" pitchFamily="34" charset="0"/>
              </a:rPr>
              <a:t>have </a:t>
            </a:r>
            <a:r>
              <a:rPr kumimoji="0" lang="en-US" altLang="ja-JP" sz="1000" b="1" dirty="0">
                <a:solidFill>
                  <a:schemeClr val="tx1"/>
                </a:solidFill>
                <a:latin typeface="Arial" panose="020B0604020202020204" pitchFamily="34" charset="0"/>
                <a:cs typeface="Arial" panose="020B0604020202020204" pitchFamily="34" charset="0"/>
              </a:rPr>
              <a:t>problem with your drive or media.</a:t>
            </a:r>
          </a:p>
        </p:txBody>
      </p:sp>
      <p:cxnSp>
        <p:nvCxnSpPr>
          <p:cNvPr id="11" name="直線矢印コネクタ 25"/>
          <p:cNvCxnSpPr>
            <a:cxnSpLocks noChangeShapeType="1"/>
          </p:cNvCxnSpPr>
          <p:nvPr/>
        </p:nvCxnSpPr>
        <p:spPr bwMode="auto">
          <a:xfrm flipH="1">
            <a:off x="3747465" y="1549590"/>
            <a:ext cx="866775" cy="113352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12" name="円/楕円 15"/>
          <p:cNvSpPr>
            <a:spLocks noChangeArrowheads="1"/>
          </p:cNvSpPr>
          <p:nvPr/>
        </p:nvSpPr>
        <p:spPr bwMode="auto">
          <a:xfrm flipH="1" flipV="1">
            <a:off x="4204665" y="5292960"/>
            <a:ext cx="2209800" cy="381000"/>
          </a:xfrm>
          <a:prstGeom prst="ellipse">
            <a:avLst/>
          </a:prstGeom>
          <a:noFill/>
          <a:ln w="38100" algn="ctr">
            <a:solidFill>
              <a:srgbClr val="FF0000"/>
            </a:solidFill>
            <a:round/>
            <a:headEnd/>
            <a:tailEnd/>
          </a:ln>
          <a:extLst/>
        </p:spPr>
        <p:txBody>
          <a:bodyPr rot="10800000" anchor="ctr"/>
          <a:lstStyle/>
          <a:p>
            <a:pPr algn="ctr">
              <a:defRPr/>
            </a:pPr>
            <a:endParaRPr kumimoji="0" lang="en-US">
              <a:solidFill>
                <a:schemeClr val="lt1"/>
              </a:solidFill>
              <a:latin typeface="+mn-lt"/>
              <a:ea typeface="+mn-ea"/>
            </a:endParaRPr>
          </a:p>
        </p:txBody>
      </p:sp>
      <p:sp>
        <p:nvSpPr>
          <p:cNvPr id="13" name="角丸四角形 17"/>
          <p:cNvSpPr/>
          <p:nvPr/>
        </p:nvSpPr>
        <p:spPr>
          <a:xfrm>
            <a:off x="6947877" y="4472325"/>
            <a:ext cx="1219188"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3. Click “Mount”</a:t>
            </a:r>
          </a:p>
        </p:txBody>
      </p:sp>
      <p:cxnSp>
        <p:nvCxnSpPr>
          <p:cNvPr id="14" name="直線矢印コネクタ 25"/>
          <p:cNvCxnSpPr>
            <a:cxnSpLocks noChangeShapeType="1"/>
          </p:cNvCxnSpPr>
          <p:nvPr/>
        </p:nvCxnSpPr>
        <p:spPr bwMode="auto">
          <a:xfrm flipH="1">
            <a:off x="5309565" y="4789723"/>
            <a:ext cx="1943100" cy="484187"/>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93</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Check IP Address</a:t>
            </a:r>
            <a:endParaRPr lang="de-DE" altLang="ja-JP" sz="400" kern="0" dirty="0" smtClean="0">
              <a:latin typeface="Arial Black" panose="020B0A04020102020204" pitchFamily="34" charset="0"/>
            </a:endParaRPr>
          </a:p>
        </p:txBody>
      </p:sp>
      <p:sp>
        <p:nvSpPr>
          <p:cNvPr id="5" name="屈折矢印 4"/>
          <p:cNvSpPr/>
          <p:nvPr/>
        </p:nvSpPr>
        <p:spPr>
          <a:xfrm>
            <a:off x="4267200" y="4959350"/>
            <a:ext cx="400050" cy="679450"/>
          </a:xfrm>
          <a:prstGeom prst="bentUpArrow">
            <a:avLst>
              <a:gd name="adj1" fmla="val 41326"/>
              <a:gd name="adj2" fmla="val 50000"/>
              <a:gd name="adj3" fmla="val 467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a:latin typeface="Arial" panose="020B0604020202020204" pitchFamily="34" charset="0"/>
              <a:cs typeface="Arial" panose="020B0604020202020204" pitchFamily="34" charset="0"/>
            </a:endParaRPr>
          </a:p>
        </p:txBody>
      </p:sp>
      <p:sp>
        <p:nvSpPr>
          <p:cNvPr id="6" name="角丸四角形 5"/>
          <p:cNvSpPr/>
          <p:nvPr/>
        </p:nvSpPr>
        <p:spPr>
          <a:xfrm>
            <a:off x="5491161" y="4685325"/>
            <a:ext cx="3365501"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lang="en-US" altLang="ja-JP" sz="1000" b="1" dirty="0" smtClean="0">
                <a:solidFill>
                  <a:schemeClr val="tx1"/>
                </a:solidFill>
                <a:latin typeface="Arial" panose="020B0604020202020204" pitchFamily="34" charset="0"/>
                <a:cs typeface="Arial" panose="020B0604020202020204" pitchFamily="34" charset="0"/>
              </a:rPr>
              <a:t>3. </a:t>
            </a:r>
            <a:r>
              <a:rPr kumimoji="0" lang="en-US" altLang="ja-JP" sz="1000" b="1" dirty="0" smtClean="0">
                <a:solidFill>
                  <a:schemeClr val="tx1"/>
                </a:solidFill>
                <a:latin typeface="Arial" panose="020B0604020202020204" pitchFamily="34" charset="0"/>
                <a:cs typeface="Arial" panose="020B0604020202020204" pitchFamily="34" charset="0"/>
              </a:rPr>
              <a:t>Type </a:t>
            </a:r>
            <a:r>
              <a:rPr kumimoji="0" lang="en-US" altLang="ja-JP" sz="1000" b="1" dirty="0">
                <a:solidFill>
                  <a:schemeClr val="tx1"/>
                </a:solidFill>
                <a:latin typeface="Arial" panose="020B0604020202020204" pitchFamily="34" charset="0"/>
                <a:cs typeface="Arial" panose="020B0604020202020204" pitchFamily="34" charset="0"/>
              </a:rPr>
              <a:t>“</a:t>
            </a:r>
            <a:r>
              <a:rPr kumimoji="0" lang="en-US" altLang="ja-JP" sz="1000" b="1" dirty="0" err="1">
                <a:solidFill>
                  <a:schemeClr val="tx1"/>
                </a:solidFill>
                <a:latin typeface="Arial" panose="020B0604020202020204" pitchFamily="34" charset="0"/>
                <a:cs typeface="Arial" panose="020B0604020202020204" pitchFamily="34" charset="0"/>
              </a:rPr>
              <a:t>ifconfig</a:t>
            </a:r>
            <a:r>
              <a:rPr kumimoji="0" lang="en-US" altLang="ja-JP" sz="1000" b="1" dirty="0">
                <a:solidFill>
                  <a:schemeClr val="tx1"/>
                </a:solidFill>
                <a:latin typeface="Arial" panose="020B0604020202020204" pitchFamily="34" charset="0"/>
                <a:cs typeface="Arial" panose="020B0604020202020204" pitchFamily="34" charset="0"/>
              </a:rPr>
              <a:t>” and press enter then you will </a:t>
            </a:r>
            <a:r>
              <a:rPr kumimoji="0" lang="en-US" altLang="ja-JP" sz="1000" b="1" dirty="0" smtClean="0">
                <a:solidFill>
                  <a:schemeClr val="tx1"/>
                </a:solidFill>
                <a:latin typeface="Arial" panose="020B0604020202020204" pitchFamily="34" charset="0"/>
                <a:cs typeface="Arial" panose="020B0604020202020204" pitchFamily="34" charset="0"/>
              </a:rPr>
              <a:t>see</a:t>
            </a:r>
          </a:p>
          <a:p>
            <a:pPr marL="342900" indent="-342900">
              <a:buFont typeface="Arial" charset="0"/>
              <a:buNone/>
              <a:defRPr/>
            </a:pPr>
            <a:r>
              <a:rPr kumimoji="0" lang="en-US" altLang="ja-JP" sz="1000" b="1" dirty="0" smtClean="0">
                <a:solidFill>
                  <a:schemeClr val="tx1"/>
                </a:solidFill>
                <a:latin typeface="Arial" panose="020B0604020202020204" pitchFamily="34" charset="0"/>
                <a:cs typeface="Arial" panose="020B0604020202020204" pitchFamily="34" charset="0"/>
              </a:rPr>
              <a:t>IP </a:t>
            </a:r>
            <a:r>
              <a:rPr kumimoji="0" lang="en-US" altLang="ja-JP" sz="1000" b="1" dirty="0">
                <a:solidFill>
                  <a:schemeClr val="tx1"/>
                </a:solidFill>
                <a:latin typeface="Arial" panose="020B0604020202020204" pitchFamily="34" charset="0"/>
                <a:cs typeface="Arial" panose="020B0604020202020204" pitchFamily="34" charset="0"/>
              </a:rPr>
              <a:t>Address information</a:t>
            </a:r>
          </a:p>
        </p:txBody>
      </p:sp>
      <p:pic>
        <p:nvPicPr>
          <p:cNvPr id="7" name="Picture 2" descr="C:\Documents and Settings\5165705\My Documents\My Pictures\WinShot\WS00037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013" y="1230313"/>
            <a:ext cx="46926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4733925" y="1811338"/>
            <a:ext cx="1514475"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pic>
        <p:nvPicPr>
          <p:cNvPr id="10" name="Picture 2" descr="C:\Documents and Settings\5165705\My Documents\My Pictures\WinShot\WS00037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33258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円/楕円 10"/>
          <p:cNvSpPr>
            <a:spLocks noChangeArrowheads="1"/>
          </p:cNvSpPr>
          <p:nvPr/>
        </p:nvSpPr>
        <p:spPr bwMode="auto">
          <a:xfrm flipH="1" flipV="1">
            <a:off x="1962150" y="5791200"/>
            <a:ext cx="857250" cy="381000"/>
          </a:xfrm>
          <a:prstGeom prst="ellipse">
            <a:avLst/>
          </a:prstGeom>
          <a:noFill/>
          <a:ln w="38100" algn="ctr">
            <a:solidFill>
              <a:srgbClr val="FF0000"/>
            </a:solidFill>
            <a:round/>
            <a:headEnd/>
            <a:tailEnd/>
          </a:ln>
          <a:extLst/>
        </p:spPr>
        <p:txBody>
          <a:bodyPr rot="10800000" anchor="ctr"/>
          <a:lstStyle/>
          <a:p>
            <a:pPr algn="ctr">
              <a:defRPr/>
            </a:pPr>
            <a:endParaRPr kumimoji="0" lang="en-US" sz="1000" b="1">
              <a:solidFill>
                <a:schemeClr val="lt1"/>
              </a:solidFill>
              <a:latin typeface="Arial" panose="020B0604020202020204" pitchFamily="34" charset="0"/>
              <a:cs typeface="Arial" panose="020B0604020202020204" pitchFamily="34" charset="0"/>
            </a:endParaRPr>
          </a:p>
        </p:txBody>
      </p:sp>
      <p:sp>
        <p:nvSpPr>
          <p:cNvPr id="13" name="円/楕円 12"/>
          <p:cNvSpPr>
            <a:spLocks noChangeArrowheads="1"/>
          </p:cNvSpPr>
          <p:nvPr/>
        </p:nvSpPr>
        <p:spPr bwMode="auto">
          <a:xfrm flipH="1" flipV="1">
            <a:off x="630238" y="914400"/>
            <a:ext cx="969962" cy="304800"/>
          </a:xfrm>
          <a:prstGeom prst="ellipse">
            <a:avLst/>
          </a:prstGeom>
          <a:noFill/>
          <a:ln w="38100" algn="ctr">
            <a:solidFill>
              <a:srgbClr val="FF0000"/>
            </a:solidFill>
            <a:round/>
            <a:headEnd/>
            <a:tailEnd/>
          </a:ln>
          <a:extLst/>
        </p:spPr>
        <p:txBody>
          <a:bodyPr rot="10800000" anchor="ctr"/>
          <a:lstStyle/>
          <a:p>
            <a:pPr algn="ctr">
              <a:defRPr/>
            </a:pPr>
            <a:endParaRPr kumimoji="0" lang="en-US" sz="1000" b="1">
              <a:solidFill>
                <a:schemeClr val="lt1"/>
              </a:solidFill>
              <a:latin typeface="Arial" panose="020B0604020202020204" pitchFamily="34" charset="0"/>
              <a:cs typeface="Arial" panose="020B0604020202020204" pitchFamily="34" charset="0"/>
            </a:endParaRPr>
          </a:p>
        </p:txBody>
      </p:sp>
      <p:sp>
        <p:nvSpPr>
          <p:cNvPr id="15" name="角丸四角形 14"/>
          <p:cNvSpPr/>
          <p:nvPr/>
        </p:nvSpPr>
        <p:spPr>
          <a:xfrm>
            <a:off x="2881920" y="5848543"/>
            <a:ext cx="1221642"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2. Click Terminal</a:t>
            </a:r>
          </a:p>
        </p:txBody>
      </p:sp>
      <p:sp>
        <p:nvSpPr>
          <p:cNvPr id="16" name="角丸四角形 15"/>
          <p:cNvSpPr/>
          <p:nvPr/>
        </p:nvSpPr>
        <p:spPr>
          <a:xfrm>
            <a:off x="1600200" y="1209405"/>
            <a:ext cx="1424354"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1. Click Application</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94</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Configure IP Address After Install</a:t>
            </a:r>
            <a:endParaRPr lang="de-DE" altLang="ja-JP" sz="400" kern="0" dirty="0" smtClean="0">
              <a:latin typeface="Arial Black" panose="020B0A04020102020204" pitchFamily="34" charset="0"/>
            </a:endParaRPr>
          </a:p>
        </p:txBody>
      </p:sp>
      <p:pic>
        <p:nvPicPr>
          <p:cNvPr id="4" name="Picture 7" descr="WS000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22200"/>
            <a:ext cx="32004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98175"/>
            <a:ext cx="32766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WS0003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506318"/>
            <a:ext cx="2732088"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7620000" y="4196880"/>
            <a:ext cx="533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sp>
        <p:nvSpPr>
          <p:cNvPr id="9" name="正方形/長方形 28"/>
          <p:cNvSpPr/>
          <p:nvPr/>
        </p:nvSpPr>
        <p:spPr>
          <a:xfrm>
            <a:off x="7696200" y="6014568"/>
            <a:ext cx="519720" cy="223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pic>
        <p:nvPicPr>
          <p:cNvPr id="1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125" y="933930"/>
            <a:ext cx="35052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6"/>
          <p:cNvSpPr>
            <a:spLocks noChangeArrowheads="1"/>
          </p:cNvSpPr>
          <p:nvPr/>
        </p:nvSpPr>
        <p:spPr bwMode="auto">
          <a:xfrm>
            <a:off x="4495800" y="1676400"/>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000" b="1">
              <a:latin typeface="Arial" panose="020B0604020202020204" pitchFamily="34" charset="0"/>
              <a:cs typeface="Arial" panose="020B0604020202020204" pitchFamily="34" charset="0"/>
            </a:endParaRPr>
          </a:p>
        </p:txBody>
      </p:sp>
      <p:sp>
        <p:nvSpPr>
          <p:cNvPr id="12" name="AutoShape 7"/>
          <p:cNvSpPr>
            <a:spLocks noChangeArrowheads="1"/>
          </p:cNvSpPr>
          <p:nvPr/>
        </p:nvSpPr>
        <p:spPr bwMode="auto">
          <a:xfrm>
            <a:off x="4572000" y="5105400"/>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000" b="1">
              <a:latin typeface="Arial" panose="020B0604020202020204" pitchFamily="34" charset="0"/>
              <a:cs typeface="Arial" panose="020B0604020202020204" pitchFamily="34" charset="0"/>
            </a:endParaRPr>
          </a:p>
        </p:txBody>
      </p:sp>
      <p:sp>
        <p:nvSpPr>
          <p:cNvPr id="13" name="AutoShape 8"/>
          <p:cNvSpPr>
            <a:spLocks noChangeArrowheads="1"/>
          </p:cNvSpPr>
          <p:nvPr/>
        </p:nvSpPr>
        <p:spPr bwMode="auto">
          <a:xfrm rot="8218496">
            <a:off x="4509480" y="2739285"/>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rot="10800000"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000" b="1">
              <a:latin typeface="Arial" panose="020B0604020202020204" pitchFamily="34" charset="0"/>
              <a:cs typeface="Arial" panose="020B0604020202020204" pitchFamily="34" charset="0"/>
            </a:endParaRPr>
          </a:p>
        </p:txBody>
      </p:sp>
      <p:sp>
        <p:nvSpPr>
          <p:cNvPr id="14" name="円/楕円 13"/>
          <p:cNvSpPr>
            <a:spLocks noChangeArrowheads="1"/>
          </p:cNvSpPr>
          <p:nvPr/>
        </p:nvSpPr>
        <p:spPr bwMode="auto">
          <a:xfrm flipH="1" flipV="1">
            <a:off x="2635725" y="2457930"/>
            <a:ext cx="1447800" cy="252413"/>
          </a:xfrm>
          <a:prstGeom prst="ellipse">
            <a:avLst/>
          </a:prstGeom>
          <a:noFill/>
          <a:ln w="38100" algn="ctr">
            <a:solidFill>
              <a:srgbClr val="FF0000"/>
            </a:solidFill>
            <a:round/>
            <a:headEnd/>
            <a:tailEnd/>
          </a:ln>
          <a:extLst/>
        </p:spPr>
        <p:txBody>
          <a:bodyPr rot="10800000" anchor="ctr"/>
          <a:lstStyle/>
          <a:p>
            <a:pPr algn="ctr">
              <a:defRPr/>
            </a:pPr>
            <a:endParaRPr kumimoji="0" lang="en-US" sz="1000" b="1">
              <a:solidFill>
                <a:schemeClr val="lt1"/>
              </a:solidFill>
              <a:latin typeface="Arial" panose="020B0604020202020204" pitchFamily="34" charset="0"/>
              <a:cs typeface="Arial" panose="020B0604020202020204" pitchFamily="34" charset="0"/>
            </a:endParaRPr>
          </a:p>
        </p:txBody>
      </p:sp>
      <p:sp>
        <p:nvSpPr>
          <p:cNvPr id="15" name="角丸四角形 14"/>
          <p:cNvSpPr/>
          <p:nvPr/>
        </p:nvSpPr>
        <p:spPr>
          <a:xfrm>
            <a:off x="482595" y="1695930"/>
            <a:ext cx="3536475"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1. Go to System -&gt; Preference -&gt; Network Connections.</a:t>
            </a:r>
          </a:p>
        </p:txBody>
      </p:sp>
      <p:sp>
        <p:nvSpPr>
          <p:cNvPr id="16" name="角丸四角形 9"/>
          <p:cNvSpPr/>
          <p:nvPr/>
        </p:nvSpPr>
        <p:spPr>
          <a:xfrm>
            <a:off x="5319830" y="2239698"/>
            <a:ext cx="3079750"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2. Click Add button or select existing </a:t>
            </a:r>
            <a:r>
              <a:rPr kumimoji="0" lang="en-US" altLang="ja-JP" sz="1000" b="1" dirty="0" smtClean="0">
                <a:solidFill>
                  <a:schemeClr val="tx1"/>
                </a:solidFill>
                <a:latin typeface="Arial" panose="020B0604020202020204" pitchFamily="34" charset="0"/>
                <a:cs typeface="Arial" panose="020B0604020202020204" pitchFamily="34" charset="0"/>
              </a:rPr>
              <a:t>interface</a:t>
            </a:r>
          </a:p>
          <a:p>
            <a:pPr marL="342900" indent="-342900">
              <a:buFont typeface="Arial" charset="0"/>
              <a:buNone/>
              <a:defRPr/>
            </a:pPr>
            <a:r>
              <a:rPr kumimoji="0" lang="en-US" altLang="ja-JP" sz="1000" b="1" dirty="0" smtClean="0">
                <a:solidFill>
                  <a:schemeClr val="tx1"/>
                </a:solidFill>
                <a:latin typeface="Arial" panose="020B0604020202020204" pitchFamily="34" charset="0"/>
                <a:cs typeface="Arial" panose="020B0604020202020204" pitchFamily="34" charset="0"/>
              </a:rPr>
              <a:t>then </a:t>
            </a:r>
            <a:r>
              <a:rPr kumimoji="0" lang="en-US" altLang="ja-JP" sz="1000" b="1" dirty="0">
                <a:solidFill>
                  <a:schemeClr val="tx1"/>
                </a:solidFill>
                <a:latin typeface="Arial" panose="020B0604020202020204" pitchFamily="34" charset="0"/>
                <a:cs typeface="Arial" panose="020B0604020202020204" pitchFamily="34" charset="0"/>
              </a:rPr>
              <a:t>press Edit.</a:t>
            </a:r>
          </a:p>
        </p:txBody>
      </p:sp>
      <p:sp>
        <p:nvSpPr>
          <p:cNvPr id="17" name="正方形/長方形 28"/>
          <p:cNvSpPr/>
          <p:nvPr/>
        </p:nvSpPr>
        <p:spPr>
          <a:xfrm>
            <a:off x="7696200" y="14556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sp>
        <p:nvSpPr>
          <p:cNvPr id="18" name="角丸四角形 9"/>
          <p:cNvSpPr/>
          <p:nvPr/>
        </p:nvSpPr>
        <p:spPr>
          <a:xfrm>
            <a:off x="502124" y="3396275"/>
            <a:ext cx="3505201" cy="432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3. Tick Connect Automatically and Available to all </a:t>
            </a:r>
            <a:r>
              <a:rPr kumimoji="0" lang="en-US" altLang="ja-JP" sz="1000" b="1" dirty="0" smtClean="0">
                <a:solidFill>
                  <a:schemeClr val="tx1"/>
                </a:solidFill>
                <a:latin typeface="Arial" panose="020B0604020202020204" pitchFamily="34" charset="0"/>
                <a:cs typeface="Arial" panose="020B0604020202020204" pitchFamily="34" charset="0"/>
              </a:rPr>
              <a:t>users</a:t>
            </a:r>
          </a:p>
          <a:p>
            <a:pPr marL="342900" indent="-342900">
              <a:buFont typeface="Arial" charset="0"/>
              <a:buNone/>
              <a:defRPr/>
            </a:pPr>
            <a:r>
              <a:rPr kumimoji="0" lang="en-US" altLang="ja-JP" sz="1000" b="1" dirty="0" smtClean="0">
                <a:solidFill>
                  <a:schemeClr val="tx1"/>
                </a:solidFill>
                <a:latin typeface="Arial" panose="020B0604020202020204" pitchFamily="34" charset="0"/>
                <a:cs typeface="Arial" panose="020B0604020202020204" pitchFamily="34" charset="0"/>
              </a:rPr>
              <a:t>then </a:t>
            </a:r>
            <a:r>
              <a:rPr kumimoji="0" lang="en-US" altLang="ja-JP" sz="1000" b="1" dirty="0">
                <a:solidFill>
                  <a:schemeClr val="tx1"/>
                </a:solidFill>
                <a:latin typeface="Arial" panose="020B0604020202020204" pitchFamily="34" charset="0"/>
                <a:cs typeface="Arial" panose="020B0604020202020204" pitchFamily="34" charset="0"/>
              </a:rPr>
              <a:t>Go to IPv4 Settings Tab.</a:t>
            </a:r>
          </a:p>
        </p:txBody>
      </p:sp>
      <p:sp>
        <p:nvSpPr>
          <p:cNvPr id="19" name="正方形/長方形 28"/>
          <p:cNvSpPr/>
          <p:nvPr/>
        </p:nvSpPr>
        <p:spPr>
          <a:xfrm>
            <a:off x="533400" y="4355375"/>
            <a:ext cx="1371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sp>
        <p:nvSpPr>
          <p:cNvPr id="20" name="正方形/長方形 28"/>
          <p:cNvSpPr/>
          <p:nvPr/>
        </p:nvSpPr>
        <p:spPr>
          <a:xfrm>
            <a:off x="533400" y="6031775"/>
            <a:ext cx="1371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sp>
        <p:nvSpPr>
          <p:cNvPr id="21" name="正方形/長方形 28"/>
          <p:cNvSpPr/>
          <p:nvPr/>
        </p:nvSpPr>
        <p:spPr>
          <a:xfrm>
            <a:off x="1828800" y="4626838"/>
            <a:ext cx="685800" cy="1857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latin typeface="Arial" panose="020B0604020202020204" pitchFamily="34" charset="0"/>
              <a:cs typeface="Arial" panose="020B0604020202020204" pitchFamily="34" charset="0"/>
            </a:endParaRPr>
          </a:p>
        </p:txBody>
      </p:sp>
      <p:sp>
        <p:nvSpPr>
          <p:cNvPr id="22" name="角丸四角形 9"/>
          <p:cNvSpPr/>
          <p:nvPr/>
        </p:nvSpPr>
        <p:spPr>
          <a:xfrm>
            <a:off x="5257800" y="3403590"/>
            <a:ext cx="3200400" cy="720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4. Click Add button, input necessary </a:t>
            </a:r>
            <a:r>
              <a:rPr kumimoji="0" lang="en-US" altLang="ja-JP" sz="1000" b="1" dirty="0" smtClean="0">
                <a:solidFill>
                  <a:schemeClr val="tx1"/>
                </a:solidFill>
                <a:latin typeface="Arial" panose="020B0604020202020204" pitchFamily="34" charset="0"/>
                <a:cs typeface="Arial" panose="020B0604020202020204" pitchFamily="34" charset="0"/>
              </a:rPr>
              <a:t>information</a:t>
            </a:r>
          </a:p>
          <a:p>
            <a:pPr marL="342900" indent="-342900">
              <a:buFont typeface="Arial" charset="0"/>
              <a:buNone/>
              <a:defRPr/>
            </a:pPr>
            <a:r>
              <a:rPr kumimoji="0" lang="en-US" altLang="ja-JP" sz="1000" b="1" dirty="0" smtClean="0">
                <a:solidFill>
                  <a:schemeClr val="tx1"/>
                </a:solidFill>
                <a:latin typeface="Arial" panose="020B0604020202020204" pitchFamily="34" charset="0"/>
                <a:cs typeface="Arial" panose="020B0604020202020204" pitchFamily="34" charset="0"/>
              </a:rPr>
              <a:t>then </a:t>
            </a:r>
            <a:r>
              <a:rPr kumimoji="0" lang="en-US" altLang="ja-JP" sz="1000" b="1" dirty="0">
                <a:solidFill>
                  <a:schemeClr val="tx1"/>
                </a:solidFill>
                <a:latin typeface="Arial" panose="020B0604020202020204" pitchFamily="34" charset="0"/>
                <a:cs typeface="Arial" panose="020B0604020202020204" pitchFamily="34" charset="0"/>
              </a:rPr>
              <a:t>Click Apply button</a:t>
            </a:r>
            <a:r>
              <a:rPr kumimoji="0" lang="en-US" altLang="ja-JP" sz="1000" b="1" dirty="0" smtClean="0">
                <a:solidFill>
                  <a:schemeClr val="tx1"/>
                </a:solidFill>
                <a:latin typeface="Arial" panose="020B0604020202020204" pitchFamily="34" charset="0"/>
                <a:cs typeface="Arial" panose="020B0604020202020204" pitchFamily="34" charset="0"/>
              </a:rPr>
              <a:t>. After </a:t>
            </a:r>
            <a:r>
              <a:rPr kumimoji="0" lang="en-US" altLang="ja-JP" sz="1000" b="1" dirty="0">
                <a:solidFill>
                  <a:schemeClr val="tx1"/>
                </a:solidFill>
                <a:latin typeface="Arial" panose="020B0604020202020204" pitchFamily="34" charset="0"/>
                <a:cs typeface="Arial" panose="020B0604020202020204" pitchFamily="34" charset="0"/>
              </a:rPr>
              <a:t>that, click Close </a:t>
            </a:r>
            <a:r>
              <a:rPr kumimoji="0" lang="en-US" altLang="ja-JP" sz="1000" b="1" dirty="0" smtClean="0">
                <a:solidFill>
                  <a:schemeClr val="tx1"/>
                </a:solidFill>
                <a:latin typeface="Arial" panose="020B0604020202020204" pitchFamily="34" charset="0"/>
                <a:cs typeface="Arial" panose="020B0604020202020204" pitchFamily="34" charset="0"/>
              </a:rPr>
              <a:t>to</a:t>
            </a:r>
          </a:p>
          <a:p>
            <a:pPr marL="342900" indent="-342900">
              <a:buFont typeface="Arial" charset="0"/>
              <a:buNone/>
              <a:defRPr/>
            </a:pPr>
            <a:r>
              <a:rPr kumimoji="0" lang="en-US" altLang="ja-JP" sz="1000" b="1" dirty="0" smtClean="0">
                <a:solidFill>
                  <a:schemeClr val="tx1"/>
                </a:solidFill>
                <a:latin typeface="Arial" panose="020B0604020202020204" pitchFamily="34" charset="0"/>
                <a:cs typeface="Arial" panose="020B0604020202020204" pitchFamily="34" charset="0"/>
              </a:rPr>
              <a:t>finish </a:t>
            </a:r>
            <a:r>
              <a:rPr kumimoji="0" lang="en-US" altLang="ja-JP" sz="1000" b="1" dirty="0">
                <a:solidFill>
                  <a:schemeClr val="tx1"/>
                </a:solidFill>
                <a:latin typeface="Arial" panose="020B0604020202020204" pitchFamily="34" charset="0"/>
                <a:cs typeface="Arial" panose="020B0604020202020204" pitchFamily="34" charset="0"/>
              </a:rPr>
              <a:t>setting.</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95</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Enable Network After Install</a:t>
            </a:r>
            <a:endParaRPr lang="de-DE" altLang="ja-JP" sz="400" kern="0" dirty="0" smtClean="0">
              <a:latin typeface="Arial Black" panose="020B0A04020102020204" pitchFamily="34" charset="0"/>
            </a:endParaRPr>
          </a:p>
        </p:txBody>
      </p:sp>
      <p:pic>
        <p:nvPicPr>
          <p:cNvPr id="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65" y="1270001"/>
            <a:ext cx="4029075" cy="519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sp>
        <p:nvSpPr>
          <p:cNvPr id="6" name="正方形/長方形 5"/>
          <p:cNvSpPr/>
          <p:nvPr/>
        </p:nvSpPr>
        <p:spPr>
          <a:xfrm>
            <a:off x="436563" y="869818"/>
            <a:ext cx="3830637"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If still you have problem with network….</a:t>
            </a:r>
          </a:p>
        </p:txBody>
      </p:sp>
      <p:pic>
        <p:nvPicPr>
          <p:cNvPr id="7" name="Picture 2" descr="C:\Documents and Settings\5165705\My Documents\My Pictures\WinShot\WS00037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200" y="1062885"/>
            <a:ext cx="33258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p:cNvSpPr>
            <a:spLocks noChangeArrowheads="1"/>
          </p:cNvSpPr>
          <p:nvPr/>
        </p:nvSpPr>
        <p:spPr bwMode="auto">
          <a:xfrm flipH="1" flipV="1">
            <a:off x="6678750" y="5863485"/>
            <a:ext cx="857250" cy="381000"/>
          </a:xfrm>
          <a:prstGeom prst="ellipse">
            <a:avLst/>
          </a:prstGeom>
          <a:noFill/>
          <a:ln w="38100" algn="ctr">
            <a:solidFill>
              <a:srgbClr val="FF0000"/>
            </a:solidFill>
            <a:round/>
            <a:headEnd/>
            <a:tailEnd/>
          </a:ln>
          <a:extLst/>
        </p:spPr>
        <p:txBody>
          <a:bodyPr rot="10800000" anchor="ctr"/>
          <a:lstStyle/>
          <a:p>
            <a:pPr algn="ctr">
              <a:defRPr/>
            </a:pPr>
            <a:endParaRPr kumimoji="0" lang="en-US" sz="1000" b="1">
              <a:latin typeface="Arial" panose="020B0604020202020204" pitchFamily="34" charset="0"/>
              <a:cs typeface="Arial" panose="020B0604020202020204" pitchFamily="34" charset="0"/>
            </a:endParaRPr>
          </a:p>
        </p:txBody>
      </p:sp>
      <p:sp>
        <p:nvSpPr>
          <p:cNvPr id="10" name="角丸四角形 9"/>
          <p:cNvSpPr/>
          <p:nvPr/>
        </p:nvSpPr>
        <p:spPr>
          <a:xfrm>
            <a:off x="7338667" y="5554815"/>
            <a:ext cx="1283677"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a:solidFill>
                  <a:schemeClr val="tx1"/>
                </a:solidFill>
                <a:latin typeface="Arial" panose="020B0604020202020204" pitchFamily="34" charset="0"/>
                <a:cs typeface="Arial" panose="020B0604020202020204" pitchFamily="34" charset="0"/>
              </a:rPr>
              <a:t>2. Click Terminal</a:t>
            </a:r>
          </a:p>
        </p:txBody>
      </p:sp>
      <p:sp>
        <p:nvSpPr>
          <p:cNvPr id="11" name="円/楕円 10"/>
          <p:cNvSpPr>
            <a:spLocks noChangeArrowheads="1"/>
          </p:cNvSpPr>
          <p:nvPr/>
        </p:nvSpPr>
        <p:spPr bwMode="auto">
          <a:xfrm flipH="1" flipV="1">
            <a:off x="5346838" y="986685"/>
            <a:ext cx="969962" cy="304800"/>
          </a:xfrm>
          <a:prstGeom prst="ellipse">
            <a:avLst/>
          </a:prstGeom>
          <a:noFill/>
          <a:ln w="38100" algn="ctr">
            <a:solidFill>
              <a:srgbClr val="FF0000"/>
            </a:solidFill>
            <a:round/>
            <a:headEnd/>
            <a:tailEnd/>
          </a:ln>
          <a:extLst/>
        </p:spPr>
        <p:txBody>
          <a:bodyPr rot="10800000" anchor="ctr"/>
          <a:lstStyle/>
          <a:p>
            <a:pPr algn="ctr">
              <a:defRPr/>
            </a:pPr>
            <a:endParaRPr kumimoji="0" lang="en-US" sz="1000" b="1">
              <a:latin typeface="Arial" panose="020B0604020202020204" pitchFamily="34" charset="0"/>
              <a:cs typeface="Arial" panose="020B0604020202020204" pitchFamily="34" charset="0"/>
            </a:endParaRPr>
          </a:p>
        </p:txBody>
      </p:sp>
      <p:sp>
        <p:nvSpPr>
          <p:cNvPr id="12" name="角丸四角形 11"/>
          <p:cNvSpPr/>
          <p:nvPr/>
        </p:nvSpPr>
        <p:spPr>
          <a:xfrm>
            <a:off x="6240600" y="1312950"/>
            <a:ext cx="1508003" cy="288000"/>
          </a:xfrm>
          <a:prstGeom prst="roundRect">
            <a:avLst>
              <a:gd name="adj" fmla="val 0"/>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None/>
              <a:defRPr/>
            </a:pPr>
            <a:r>
              <a:rPr kumimoji="0" lang="en-US" altLang="ja-JP" sz="1000" b="1" dirty="0">
                <a:solidFill>
                  <a:schemeClr val="tx1"/>
                </a:solidFill>
                <a:latin typeface="Arial" panose="020B0604020202020204" pitchFamily="34" charset="0"/>
                <a:cs typeface="Arial" panose="020B0604020202020204" pitchFamily="34" charset="0"/>
              </a:rPr>
              <a:t>1. Click Application</a:t>
            </a:r>
          </a:p>
        </p:txBody>
      </p:sp>
      <p:sp>
        <p:nvSpPr>
          <p:cNvPr id="13" name="AutoShape 6"/>
          <p:cNvSpPr>
            <a:spLocks noChangeArrowheads="1"/>
          </p:cNvSpPr>
          <p:nvPr/>
        </p:nvSpPr>
        <p:spPr bwMode="auto">
          <a:xfrm>
            <a:off x="4648200" y="1676400"/>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000" b="1">
              <a:latin typeface="Arial" panose="020B0604020202020204" pitchFamily="34" charset="0"/>
              <a:cs typeface="Arial" panose="020B0604020202020204" pitchFamily="34" charset="0"/>
            </a:endParaRPr>
          </a:p>
        </p:txBody>
      </p:sp>
      <p:sp>
        <p:nvSpPr>
          <p:cNvPr id="14" name="AutoShape 8"/>
          <p:cNvSpPr>
            <a:spLocks noChangeArrowheads="1"/>
          </p:cNvSpPr>
          <p:nvPr/>
        </p:nvSpPr>
        <p:spPr bwMode="auto">
          <a:xfrm rot="8218496">
            <a:off x="4716600" y="3290888"/>
            <a:ext cx="304800" cy="457200"/>
          </a:xfrm>
          <a:prstGeom prst="rightArrow">
            <a:avLst>
              <a:gd name="adj1" fmla="val 50000"/>
              <a:gd name="adj2" fmla="val 25000"/>
            </a:avLst>
          </a:prstGeom>
          <a:solidFill>
            <a:srgbClr val="CCFFCC"/>
          </a:solidFill>
          <a:ln w="9525">
            <a:solidFill>
              <a:srgbClr val="000000"/>
            </a:solidFill>
            <a:miter lim="800000"/>
            <a:headEnd/>
            <a:tailEnd/>
          </a:ln>
          <a:effectLst>
            <a:prstShdw prst="shdw17" dist="17961" dir="2700000">
              <a:srgbClr val="7A997A"/>
            </a:prstShdw>
          </a:effectLst>
        </p:spPr>
        <p:txBody>
          <a:bodyPr rot="10800000" wrap="none" anchor="ctr"/>
          <a:lstStyle>
            <a:lvl1pPr eaLnBrk="0" hangingPunct="0">
              <a:spcBef>
                <a:spcPct val="20000"/>
              </a:spcBef>
              <a:buClr>
                <a:schemeClr val="bg2"/>
              </a:buClr>
              <a:buSzPct val="75000"/>
              <a:buFont typeface="Wingdings" pitchFamily="2" charset="2"/>
              <a:buChar char="n"/>
              <a:defRPr kumimoji="1" sz="3200">
                <a:solidFill>
                  <a:schemeClr val="tx1"/>
                </a:solidFill>
                <a:latin typeface="Arial" charset="0"/>
                <a:ea typeface="ＭＳ Ｐゴシック"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charset="0"/>
                <a:ea typeface="ＭＳ Ｐゴシック"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charset="-128"/>
              </a:defRPr>
            </a:lvl9pPr>
          </a:lstStyle>
          <a:p>
            <a:pPr eaLnBrk="1" hangingPunct="1">
              <a:spcBef>
                <a:spcPct val="0"/>
              </a:spcBef>
              <a:buClrTx/>
              <a:buSzTx/>
              <a:buFontTx/>
              <a:buNone/>
            </a:pPr>
            <a:endParaRPr lang="ja-JP" altLang="en-US" sz="1000" b="1">
              <a:latin typeface="Arial" panose="020B0604020202020204" pitchFamily="34" charset="0"/>
              <a:cs typeface="Arial" panose="020B0604020202020204" pitchFamily="34" charset="0"/>
            </a:endParaRPr>
          </a:p>
        </p:txBody>
      </p:sp>
      <p:sp>
        <p:nvSpPr>
          <p:cNvPr id="15" name="正方形/長方形 14"/>
          <p:cNvSpPr/>
          <p:nvPr/>
        </p:nvSpPr>
        <p:spPr>
          <a:xfrm>
            <a:off x="533385" y="3683010"/>
            <a:ext cx="3924555"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Check network interface is recognized by </a:t>
            </a:r>
            <a:r>
              <a:rPr lang="en-US" sz="1000" b="1" dirty="0" err="1">
                <a:solidFill>
                  <a:schemeClr val="tx1"/>
                </a:solidFill>
                <a:latin typeface="Arial" panose="020B0604020202020204" pitchFamily="34" charset="0"/>
                <a:cs typeface="Arial" panose="020B0604020202020204" pitchFamily="34" charset="0"/>
              </a:rPr>
              <a:t>CentOS</a:t>
            </a:r>
            <a:r>
              <a:rPr lang="en-US" sz="1000" b="1" dirty="0">
                <a:solidFill>
                  <a:schemeClr val="tx1"/>
                </a:solidFill>
                <a:latin typeface="Arial" panose="020B0604020202020204" pitchFamily="34" charset="0"/>
                <a:cs typeface="Arial" panose="020B0604020202020204" pitchFamily="34" charset="0"/>
              </a:rPr>
              <a:t>.</a:t>
            </a:r>
          </a:p>
        </p:txBody>
      </p:sp>
      <p:sp>
        <p:nvSpPr>
          <p:cNvPr id="16" name="正方形/長方形 15"/>
          <p:cNvSpPr/>
          <p:nvPr/>
        </p:nvSpPr>
        <p:spPr>
          <a:xfrm>
            <a:off x="513125" y="4482135"/>
            <a:ext cx="293688" cy="2047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cxnSp>
        <p:nvCxnSpPr>
          <p:cNvPr id="17" name="直線矢印コネクタ 17"/>
          <p:cNvCxnSpPr>
            <a:cxnSpLocks noChangeShapeType="1"/>
          </p:cNvCxnSpPr>
          <p:nvPr/>
        </p:nvCxnSpPr>
        <p:spPr bwMode="auto">
          <a:xfrm flipH="1" flipV="1">
            <a:off x="687628" y="4676531"/>
            <a:ext cx="296069" cy="549274"/>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18" name="正方形/長方形 17"/>
          <p:cNvSpPr/>
          <p:nvPr/>
        </p:nvSpPr>
        <p:spPr>
          <a:xfrm>
            <a:off x="592408" y="5225805"/>
            <a:ext cx="3684587" cy="900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If network device is recognized by system, you will see eth0, eth1, eth2… depends on number of interfaces you have. If you see only lo, device is not recognized. You may need to install extra interface card or replace server.</a:t>
            </a:r>
          </a:p>
        </p:txBody>
      </p:sp>
      <p:sp>
        <p:nvSpPr>
          <p:cNvPr id="19" name="正方形/長方形 18"/>
          <p:cNvSpPr/>
          <p:nvPr/>
        </p:nvSpPr>
        <p:spPr>
          <a:xfrm>
            <a:off x="1999025" y="4406788"/>
            <a:ext cx="685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20" name="正方形/長方形 19"/>
          <p:cNvSpPr/>
          <p:nvPr/>
        </p:nvSpPr>
        <p:spPr>
          <a:xfrm>
            <a:off x="3005139" y="4331435"/>
            <a:ext cx="1643062"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3. Execute “</a:t>
            </a:r>
            <a:r>
              <a:rPr lang="en-US" sz="1000" b="1" dirty="0" err="1">
                <a:solidFill>
                  <a:schemeClr val="tx1"/>
                </a:solidFill>
                <a:latin typeface="Arial" panose="020B0604020202020204" pitchFamily="34" charset="0"/>
                <a:cs typeface="Arial" panose="020B0604020202020204" pitchFamily="34" charset="0"/>
              </a:rPr>
              <a:t>ifconfig</a:t>
            </a:r>
            <a:r>
              <a:rPr lang="en-US" sz="1000" b="1" dirty="0">
                <a:solidFill>
                  <a:schemeClr val="tx1"/>
                </a:solidFill>
                <a:latin typeface="Arial" panose="020B0604020202020204" pitchFamily="34" charset="0"/>
                <a:cs typeface="Arial" panose="020B0604020202020204" pitchFamily="34" charset="0"/>
              </a:rPr>
              <a:t> –a”</a:t>
            </a:r>
          </a:p>
        </p:txBody>
      </p:sp>
      <p:cxnSp>
        <p:nvCxnSpPr>
          <p:cNvPr id="21" name="直線矢印コネクタ 23"/>
          <p:cNvCxnSpPr>
            <a:cxnSpLocks noChangeShapeType="1"/>
            <a:stCxn id="20" idx="1"/>
            <a:endCxn id="19" idx="3"/>
          </p:cNvCxnSpPr>
          <p:nvPr/>
        </p:nvCxnSpPr>
        <p:spPr bwMode="auto">
          <a:xfrm flipH="1">
            <a:off x="2684825" y="4475435"/>
            <a:ext cx="320314" cy="7553"/>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96</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Enable Network After Install</a:t>
            </a:r>
            <a:endParaRPr lang="de-DE" altLang="ja-JP" sz="400" kern="0" dirty="0" smtClean="0">
              <a:latin typeface="Arial Black" panose="020B0A04020102020204" pitchFamily="34" charset="0"/>
            </a:endParaRP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76" y="1243019"/>
            <a:ext cx="6544896" cy="5165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sp>
        <p:nvSpPr>
          <p:cNvPr id="6" name="正方形/長方形 5"/>
          <p:cNvSpPr/>
          <p:nvPr/>
        </p:nvSpPr>
        <p:spPr>
          <a:xfrm>
            <a:off x="1460250" y="4922843"/>
            <a:ext cx="5573592" cy="204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7" name="正方形/長方形 6"/>
          <p:cNvSpPr/>
          <p:nvPr/>
        </p:nvSpPr>
        <p:spPr>
          <a:xfrm>
            <a:off x="1423738" y="5297493"/>
            <a:ext cx="293687" cy="204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cxnSp>
        <p:nvCxnSpPr>
          <p:cNvPr id="9" name="直線矢印コネクタ 9"/>
          <p:cNvCxnSpPr>
            <a:cxnSpLocks noChangeShapeType="1"/>
            <a:endCxn id="7" idx="3"/>
          </p:cNvCxnSpPr>
          <p:nvPr/>
        </p:nvCxnSpPr>
        <p:spPr bwMode="auto">
          <a:xfrm flipH="1" flipV="1">
            <a:off x="1717425" y="5400680"/>
            <a:ext cx="619125" cy="50165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10" name="正方形/長方形 9"/>
          <p:cNvSpPr/>
          <p:nvPr/>
        </p:nvSpPr>
        <p:spPr>
          <a:xfrm>
            <a:off x="2174625" y="5678493"/>
            <a:ext cx="4859217" cy="432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If network interface is physically not connected or network interface is turned off by software, you won’t see the word “UP”</a:t>
            </a:r>
          </a:p>
        </p:txBody>
      </p:sp>
      <p:cxnSp>
        <p:nvCxnSpPr>
          <p:cNvPr id="11" name="直線矢印コネクタ 12"/>
          <p:cNvCxnSpPr>
            <a:cxnSpLocks noChangeShapeType="1"/>
          </p:cNvCxnSpPr>
          <p:nvPr/>
        </p:nvCxnSpPr>
        <p:spPr bwMode="auto">
          <a:xfrm flipH="1">
            <a:off x="4705100" y="4510093"/>
            <a:ext cx="990600" cy="41275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12" name="正方形/長方形 11"/>
          <p:cNvSpPr/>
          <p:nvPr/>
        </p:nvSpPr>
        <p:spPr>
          <a:xfrm>
            <a:off x="5695701" y="4192593"/>
            <a:ext cx="2846510" cy="432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If you don’t properly configure IP Address, you won’t see this line</a:t>
            </a:r>
          </a:p>
        </p:txBody>
      </p:sp>
      <p:sp>
        <p:nvSpPr>
          <p:cNvPr id="13" name="正方形/長方形 12"/>
          <p:cNvSpPr/>
          <p:nvPr/>
        </p:nvSpPr>
        <p:spPr>
          <a:xfrm>
            <a:off x="541215" y="3603528"/>
            <a:ext cx="524217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n"/>
              <a:defRPr/>
            </a:pPr>
            <a:r>
              <a:rPr lang="en-US" sz="1400" b="1" dirty="0">
                <a:solidFill>
                  <a:srgbClr val="0000CC"/>
                </a:solidFill>
                <a:latin typeface="Arial" panose="020B0604020202020204" pitchFamily="34" charset="0"/>
                <a:cs typeface="Arial" panose="020B0604020202020204" pitchFamily="34" charset="0"/>
              </a:rPr>
              <a:t>Example for properly configured network interface</a:t>
            </a:r>
          </a:p>
        </p:txBody>
      </p:sp>
      <p:sp>
        <p:nvSpPr>
          <p:cNvPr id="14" name="正方形/長方形 13"/>
          <p:cNvSpPr/>
          <p:nvPr/>
        </p:nvSpPr>
        <p:spPr>
          <a:xfrm>
            <a:off x="520204" y="859680"/>
            <a:ext cx="6005638"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n"/>
              <a:defRPr/>
            </a:pPr>
            <a:r>
              <a:rPr lang="en-US" sz="1400" b="1" dirty="0">
                <a:solidFill>
                  <a:srgbClr val="0000CC"/>
                </a:solidFill>
                <a:latin typeface="Arial" panose="020B0604020202020204" pitchFamily="34" charset="0"/>
                <a:cs typeface="Arial" panose="020B0604020202020204" pitchFamily="34" charset="0"/>
              </a:rPr>
              <a:t>Result of “</a:t>
            </a:r>
            <a:r>
              <a:rPr lang="en-US" sz="1400" b="1" dirty="0" err="1">
                <a:solidFill>
                  <a:srgbClr val="0000CC"/>
                </a:solidFill>
                <a:latin typeface="Arial" panose="020B0604020202020204" pitchFamily="34" charset="0"/>
                <a:cs typeface="Arial" panose="020B0604020202020204" pitchFamily="34" charset="0"/>
              </a:rPr>
              <a:t>ifconfig</a:t>
            </a:r>
            <a:r>
              <a:rPr lang="en-US" sz="1400" b="1" dirty="0">
                <a:solidFill>
                  <a:srgbClr val="0000CC"/>
                </a:solidFill>
                <a:latin typeface="Arial" panose="020B0604020202020204" pitchFamily="34" charset="0"/>
                <a:cs typeface="Arial" panose="020B0604020202020204" pitchFamily="34" charset="0"/>
              </a:rPr>
              <a:t> –a” command tells you interface situation.</a:t>
            </a:r>
          </a:p>
        </p:txBody>
      </p:sp>
      <p:sp>
        <p:nvSpPr>
          <p:cNvPr id="15" name="正方形/長方形 14"/>
          <p:cNvSpPr/>
          <p:nvPr/>
        </p:nvSpPr>
        <p:spPr>
          <a:xfrm>
            <a:off x="572475" y="1312995"/>
            <a:ext cx="6461367"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Example of network interface not </a:t>
            </a:r>
            <a:r>
              <a:rPr lang="en-US" sz="1000" b="1" dirty="0" smtClean="0">
                <a:solidFill>
                  <a:schemeClr val="tx1"/>
                </a:solidFill>
                <a:latin typeface="Arial" panose="020B0604020202020204" pitchFamily="34" charset="0"/>
                <a:cs typeface="Arial" panose="020B0604020202020204" pitchFamily="34" charset="0"/>
              </a:rPr>
              <a:t>configured</a:t>
            </a:r>
            <a:r>
              <a:rPr lang="en-US" sz="1000" b="1" dirty="0">
                <a:solidFill>
                  <a:schemeClr val="tx1"/>
                </a:solidFill>
                <a:latin typeface="Arial" panose="020B0604020202020204" pitchFamily="34" charset="0"/>
                <a:cs typeface="Arial" panose="020B0604020202020204" pitchFamily="34" charset="0"/>
              </a:rPr>
              <a:t>. IP Address is not assigned and interface is not activated.</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97</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Enable Network After Install</a:t>
            </a:r>
            <a:endParaRPr lang="de-DE" altLang="ja-JP" sz="400" kern="0" dirty="0" smtClean="0">
              <a:latin typeface="Arial Black" panose="020B0A04020102020204" pitchFamily="34" charset="0"/>
            </a:endParaRPr>
          </a:p>
        </p:txBody>
      </p:sp>
      <p:pic>
        <p:nvPicPr>
          <p:cNvPr id="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65" y="1401876"/>
            <a:ext cx="6454839" cy="493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sp>
        <p:nvSpPr>
          <p:cNvPr id="6" name="正方形/長方形 5"/>
          <p:cNvSpPr/>
          <p:nvPr/>
        </p:nvSpPr>
        <p:spPr>
          <a:xfrm>
            <a:off x="480645" y="825735"/>
            <a:ext cx="6172200" cy="432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1. Execute “</a:t>
            </a:r>
            <a:r>
              <a:rPr lang="en-US" sz="1000" b="1" dirty="0" err="1">
                <a:solidFill>
                  <a:schemeClr val="tx1"/>
                </a:solidFill>
                <a:latin typeface="Arial" panose="020B0604020202020204" pitchFamily="34" charset="0"/>
                <a:cs typeface="Arial" panose="020B0604020202020204" pitchFamily="34" charset="0"/>
              </a:rPr>
              <a:t>gedit</a:t>
            </a:r>
            <a:r>
              <a:rPr lang="en-US" sz="1000" b="1" dirty="0">
                <a:solidFill>
                  <a:schemeClr val="tx1"/>
                </a:solidFill>
                <a:latin typeface="Arial" panose="020B0604020202020204" pitchFamily="34" charset="0"/>
                <a:cs typeface="Arial" panose="020B0604020202020204" pitchFamily="34" charset="0"/>
              </a:rPr>
              <a:t> /</a:t>
            </a:r>
            <a:r>
              <a:rPr lang="en-US" sz="1000" b="1" dirty="0" err="1">
                <a:solidFill>
                  <a:schemeClr val="tx1"/>
                </a:solidFill>
                <a:latin typeface="Arial" panose="020B0604020202020204" pitchFamily="34" charset="0"/>
                <a:cs typeface="Arial" panose="020B0604020202020204" pitchFamily="34" charset="0"/>
              </a:rPr>
              <a:t>etc</a:t>
            </a:r>
            <a:r>
              <a:rPr lang="en-US" sz="1000" b="1" dirty="0">
                <a:solidFill>
                  <a:schemeClr val="tx1"/>
                </a:solidFill>
                <a:latin typeface="Arial" panose="020B0604020202020204" pitchFamily="34" charset="0"/>
                <a:cs typeface="Arial" panose="020B0604020202020204" pitchFamily="34" charset="0"/>
              </a:rPr>
              <a:t>/</a:t>
            </a:r>
            <a:r>
              <a:rPr lang="en-US" sz="1000" b="1" dirty="0" err="1">
                <a:solidFill>
                  <a:schemeClr val="tx1"/>
                </a:solidFill>
                <a:latin typeface="Arial" panose="020B0604020202020204" pitchFamily="34" charset="0"/>
                <a:cs typeface="Arial" panose="020B0604020202020204" pitchFamily="34" charset="0"/>
              </a:rPr>
              <a:t>sysconfig</a:t>
            </a:r>
            <a:r>
              <a:rPr lang="en-US" sz="1000" b="1" dirty="0">
                <a:solidFill>
                  <a:schemeClr val="tx1"/>
                </a:solidFill>
                <a:latin typeface="Arial" panose="020B0604020202020204" pitchFamily="34" charset="0"/>
                <a:cs typeface="Arial" panose="020B0604020202020204" pitchFamily="34" charset="0"/>
              </a:rPr>
              <a:t>/network-scripts/ifcfg-eth0” if you would like to use eth1, replace “eth0” with “eth1” on above command</a:t>
            </a:r>
          </a:p>
        </p:txBody>
      </p:sp>
      <p:sp>
        <p:nvSpPr>
          <p:cNvPr id="7" name="正方形/長方形 6"/>
          <p:cNvSpPr/>
          <p:nvPr/>
        </p:nvSpPr>
        <p:spPr>
          <a:xfrm>
            <a:off x="572225" y="4202843"/>
            <a:ext cx="1169988"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9" name="正方形/長方形 8"/>
          <p:cNvSpPr/>
          <p:nvPr/>
        </p:nvSpPr>
        <p:spPr>
          <a:xfrm>
            <a:off x="549030" y="5054488"/>
            <a:ext cx="1905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sp>
        <p:nvSpPr>
          <p:cNvPr id="10" name="正方形/長方形 9"/>
          <p:cNvSpPr/>
          <p:nvPr/>
        </p:nvSpPr>
        <p:spPr>
          <a:xfrm>
            <a:off x="533400" y="5579220"/>
            <a:ext cx="1143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000" b="1" dirty="0">
              <a:solidFill>
                <a:schemeClr val="tx1"/>
              </a:solidFill>
              <a:latin typeface="Arial" panose="020B0604020202020204" pitchFamily="34" charset="0"/>
              <a:cs typeface="Arial" panose="020B0604020202020204" pitchFamily="34" charset="0"/>
            </a:endParaRPr>
          </a:p>
        </p:txBody>
      </p:sp>
      <p:cxnSp>
        <p:nvCxnSpPr>
          <p:cNvPr id="11" name="直線矢印コネクタ 13"/>
          <p:cNvCxnSpPr>
            <a:cxnSpLocks noChangeShapeType="1"/>
            <a:endCxn id="7" idx="3"/>
          </p:cNvCxnSpPr>
          <p:nvPr/>
        </p:nvCxnSpPr>
        <p:spPr bwMode="auto">
          <a:xfrm flipH="1">
            <a:off x="1742213" y="3957638"/>
            <a:ext cx="1000988" cy="335693"/>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12" name="直線矢印コネクタ 15"/>
          <p:cNvCxnSpPr>
            <a:cxnSpLocks noChangeShapeType="1"/>
          </p:cNvCxnSpPr>
          <p:nvPr/>
        </p:nvCxnSpPr>
        <p:spPr bwMode="auto">
          <a:xfrm flipH="1">
            <a:off x="2454030" y="5237163"/>
            <a:ext cx="432046" cy="13970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13" name="直線矢印コネクタ 17"/>
          <p:cNvCxnSpPr>
            <a:cxnSpLocks noChangeShapeType="1"/>
          </p:cNvCxnSpPr>
          <p:nvPr/>
        </p:nvCxnSpPr>
        <p:spPr bwMode="auto">
          <a:xfrm flipH="1">
            <a:off x="1676400" y="5792068"/>
            <a:ext cx="1209675" cy="0"/>
          </a:xfrm>
          <a:prstGeom prst="straightConnector1">
            <a:avLst/>
          </a:prstGeom>
          <a:noFill/>
          <a:ln w="38100" algn="ctr">
            <a:solidFill>
              <a:schemeClr val="accent1"/>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14" name="正方形/長方形 13"/>
          <p:cNvSpPr/>
          <p:nvPr/>
        </p:nvSpPr>
        <p:spPr>
          <a:xfrm>
            <a:off x="2743201" y="3733800"/>
            <a:ext cx="2164862" cy="432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If ONBOOT=no, interface will not be activated when server start</a:t>
            </a:r>
          </a:p>
        </p:txBody>
      </p:sp>
      <p:sp>
        <p:nvSpPr>
          <p:cNvPr id="15" name="正方形/長方形 14"/>
          <p:cNvSpPr/>
          <p:nvPr/>
        </p:nvSpPr>
        <p:spPr>
          <a:xfrm>
            <a:off x="2897189" y="5019675"/>
            <a:ext cx="3144104" cy="432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Input necessary information like this. If you do not need GW, you can remove GATEWAY line.</a:t>
            </a:r>
          </a:p>
        </p:txBody>
      </p:sp>
      <p:sp>
        <p:nvSpPr>
          <p:cNvPr id="16" name="正方形/長方形 15"/>
          <p:cNvSpPr/>
          <p:nvPr/>
        </p:nvSpPr>
        <p:spPr>
          <a:xfrm>
            <a:off x="2190750" y="5638080"/>
            <a:ext cx="3381619"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If you don’t need DNS&lt; you can remove these lines.</a:t>
            </a:r>
          </a:p>
        </p:txBody>
      </p:sp>
      <p:sp>
        <p:nvSpPr>
          <p:cNvPr id="17" name="正方形/長方形 16"/>
          <p:cNvSpPr/>
          <p:nvPr/>
        </p:nvSpPr>
        <p:spPr>
          <a:xfrm>
            <a:off x="5368460" y="2647470"/>
            <a:ext cx="3057525" cy="432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2. After you edit file, save it then restart system to reflect changes.</a:t>
            </a:r>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3"/>
          <p:cNvSpPr txBox="1">
            <a:spLocks/>
          </p:cNvSpPr>
          <p:nvPr/>
        </p:nvSpPr>
        <p:spPr>
          <a:xfrm>
            <a:off x="8061203" y="6605691"/>
            <a:ext cx="1066800" cy="247650"/>
          </a:xfrm>
          <a:prstGeom prst="rect">
            <a:avLst/>
          </a:prstGeom>
          <a:noFill/>
        </p:spPr>
        <p:txBody>
          <a:bodyPr/>
          <a:ls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a:r>
              <a:rPr lang="de-DE" altLang="ja-JP" sz="800" dirty="0" smtClean="0">
                <a:solidFill>
                  <a:schemeClr val="bg1"/>
                </a:solidFill>
                <a:latin typeface="Arial" panose="020B0604020202020204" pitchFamily="34" charset="0"/>
                <a:ea typeface="Meiryo UI" panose="020B0604030504040204" pitchFamily="50" charset="-128"/>
                <a:cs typeface="Arial" panose="020B0604020202020204" pitchFamily="34" charset="0"/>
              </a:rPr>
              <a:t>Page </a:t>
            </a:r>
            <a:fld id="{11D062A2-B506-4044-A2EC-4FDCB15F0732}" type="slidenum">
              <a:rPr lang="de-DE" altLang="ja-JP" sz="800" b="1" smtClean="0">
                <a:solidFill>
                  <a:schemeClr val="bg1"/>
                </a:solidFill>
                <a:latin typeface="Arial" panose="020B0604020202020204" pitchFamily="34" charset="0"/>
                <a:ea typeface="Meiryo UI" panose="020B0604030504040204" pitchFamily="50" charset="-128"/>
                <a:cs typeface="Arial" panose="020B0604020202020204" pitchFamily="34" charset="0"/>
              </a:rPr>
              <a:pPr algn="r"/>
              <a:t>98</a:t>
            </a:fld>
            <a:endParaRPr lang="de-DE" altLang="ja-JP" sz="800" b="1" dirty="0" smtClean="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3" name="Rectangle 8"/>
          <p:cNvSpPr txBox="1">
            <a:spLocks noChangeArrowheads="1"/>
          </p:cNvSpPr>
          <p:nvPr/>
        </p:nvSpPr>
        <p:spPr bwMode="auto">
          <a:xfrm>
            <a:off x="1" y="43150"/>
            <a:ext cx="9143999"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3600" b="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defRPr>
            </a:lvl1pPr>
            <a:lvl2pPr algn="l" rtl="0" eaLnBrk="0" fontAlgn="base" hangingPunct="0">
              <a:spcBef>
                <a:spcPct val="0"/>
              </a:spcBef>
              <a:spcAft>
                <a:spcPct val="0"/>
              </a:spcAft>
              <a:defRPr sz="2200" b="1">
                <a:solidFill>
                  <a:schemeClr val="tx1"/>
                </a:solidFill>
                <a:latin typeface="Arial" charset="0"/>
              </a:defRPr>
            </a:lvl2pPr>
            <a:lvl3pPr algn="l" rtl="0" eaLnBrk="0" fontAlgn="base" hangingPunct="0">
              <a:spcBef>
                <a:spcPct val="0"/>
              </a:spcBef>
              <a:spcAft>
                <a:spcPct val="0"/>
              </a:spcAft>
              <a:defRPr sz="2200" b="1">
                <a:solidFill>
                  <a:schemeClr val="tx1"/>
                </a:solidFill>
                <a:latin typeface="Arial" charset="0"/>
              </a:defRPr>
            </a:lvl3pPr>
            <a:lvl4pPr algn="l" rtl="0" eaLnBrk="0" fontAlgn="base" hangingPunct="0">
              <a:spcBef>
                <a:spcPct val="0"/>
              </a:spcBef>
              <a:spcAft>
                <a:spcPct val="0"/>
              </a:spcAft>
              <a:defRPr sz="2200" b="1">
                <a:solidFill>
                  <a:schemeClr val="tx1"/>
                </a:solidFill>
                <a:latin typeface="Arial" charset="0"/>
              </a:defRPr>
            </a:lvl4pPr>
            <a:lvl5pPr algn="l" rtl="0" eaLnBrk="0" fontAlgn="base" hangingPunct="0">
              <a:spcBef>
                <a:spcPct val="0"/>
              </a:spcBef>
              <a:spcAft>
                <a:spcPct val="0"/>
              </a:spcAft>
              <a:defRPr sz="2200" b="1">
                <a:solidFill>
                  <a:schemeClr val="tx1"/>
                </a:solidFill>
                <a:latin typeface="Arial" charset="0"/>
              </a:defRPr>
            </a:lvl5pPr>
            <a:lvl6pPr marL="457200" algn="l" rtl="0" fontAlgn="base">
              <a:spcBef>
                <a:spcPct val="0"/>
              </a:spcBef>
              <a:spcAft>
                <a:spcPct val="0"/>
              </a:spcAft>
              <a:defRPr sz="2200" b="1">
                <a:solidFill>
                  <a:schemeClr val="tx1"/>
                </a:solidFill>
                <a:latin typeface="Arial" charset="0"/>
              </a:defRPr>
            </a:lvl6pPr>
            <a:lvl7pPr marL="914400" algn="l" rtl="0" fontAlgn="base">
              <a:spcBef>
                <a:spcPct val="0"/>
              </a:spcBef>
              <a:spcAft>
                <a:spcPct val="0"/>
              </a:spcAft>
              <a:defRPr sz="2200" b="1">
                <a:solidFill>
                  <a:schemeClr val="tx1"/>
                </a:solidFill>
                <a:latin typeface="Arial" charset="0"/>
              </a:defRPr>
            </a:lvl7pPr>
            <a:lvl8pPr marL="1371600" algn="l" rtl="0" fontAlgn="base">
              <a:spcBef>
                <a:spcPct val="0"/>
              </a:spcBef>
              <a:spcAft>
                <a:spcPct val="0"/>
              </a:spcAft>
              <a:defRPr sz="2200" b="1">
                <a:solidFill>
                  <a:schemeClr val="tx1"/>
                </a:solidFill>
                <a:latin typeface="Arial" charset="0"/>
              </a:defRPr>
            </a:lvl8pPr>
            <a:lvl9pPr marL="1828800" algn="l" rtl="0" fontAlgn="base">
              <a:spcBef>
                <a:spcPct val="0"/>
              </a:spcBef>
              <a:spcAft>
                <a:spcPct val="0"/>
              </a:spcAft>
              <a:defRPr sz="2200" b="1">
                <a:solidFill>
                  <a:schemeClr val="tx1"/>
                </a:solidFill>
                <a:latin typeface="Arial" charset="0"/>
              </a:defRPr>
            </a:lvl9pPr>
          </a:lstStyle>
          <a:p>
            <a:pPr eaLnBrk="1" hangingPunct="1"/>
            <a:r>
              <a:rPr lang="en-US" altLang="ja-JP" sz="2800" kern="0" dirty="0" smtClean="0">
                <a:latin typeface="Arial Black" panose="020B0A04020102020204" pitchFamily="34" charset="0"/>
              </a:rPr>
              <a:t>How to Enable Network After Install</a:t>
            </a:r>
            <a:endParaRPr lang="de-DE" altLang="ja-JP" sz="400" kern="0" dirty="0" smtClean="0">
              <a:latin typeface="Arial Black" panose="020B0A04020102020204" pitchFamily="34" charset="0"/>
            </a:endParaRPr>
          </a:p>
        </p:txBody>
      </p:sp>
      <p:pic>
        <p:nvPicPr>
          <p:cNvPr id="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6" y="1260225"/>
            <a:ext cx="8164391" cy="513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5C99"/>
                  </a:outerShdw>
                </a:effectLst>
              </a14:hiddenEffects>
            </a:ext>
          </a:extLst>
        </p:spPr>
      </p:pic>
      <p:sp>
        <p:nvSpPr>
          <p:cNvPr id="6" name="正方形/長方形 5"/>
          <p:cNvSpPr/>
          <p:nvPr/>
        </p:nvSpPr>
        <p:spPr>
          <a:xfrm>
            <a:off x="550980" y="864810"/>
            <a:ext cx="4130435" cy="288000"/>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a:solidFill>
                  <a:schemeClr val="tx1"/>
                </a:solidFill>
                <a:latin typeface="Arial" panose="020B0604020202020204" pitchFamily="34" charset="0"/>
                <a:cs typeface="Arial" panose="020B0604020202020204" pitchFamily="34" charset="0"/>
              </a:rPr>
              <a:t>1. You can also use setup command to change interface settings</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3" y="2438400"/>
            <a:ext cx="1662112"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下矢印 8"/>
          <p:cNvSpPr/>
          <p:nvPr/>
        </p:nvSpPr>
        <p:spPr>
          <a:xfrm>
            <a:off x="1371600" y="2020887"/>
            <a:ext cx="293688" cy="1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下矢印 9"/>
          <p:cNvSpPr/>
          <p:nvPr/>
        </p:nvSpPr>
        <p:spPr>
          <a:xfrm rot="16200000">
            <a:off x="2735322" y="3105944"/>
            <a:ext cx="293687" cy="384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下矢印 10"/>
          <p:cNvSpPr/>
          <p:nvPr/>
        </p:nvSpPr>
        <p:spPr>
          <a:xfrm rot="16200000">
            <a:off x="4929188" y="3131030"/>
            <a:ext cx="295275" cy="384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下矢印 11"/>
          <p:cNvSpPr/>
          <p:nvPr/>
        </p:nvSpPr>
        <p:spPr>
          <a:xfrm>
            <a:off x="6261605" y="3854945"/>
            <a:ext cx="295275" cy="384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68647202"/>
      </p:ext>
    </p:extLst>
  </p:cSld>
  <p:clrMapOvr>
    <a:masterClrMapping/>
  </p:clrMapOvr>
  <p:transition spd="med">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KE-OFF DISPLAYTYPE" val="0"/>
</p:tagLst>
</file>

<file path=ppt/theme/theme1.xml><?xml version="1.0" encoding="utf-8"?>
<a:theme xmlns:a="http://schemas.openxmlformats.org/drawingml/2006/main" name="1_Standarddesign">
  <a:themeElements>
    <a:clrScheme name="1_Standarddesign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fontScheme name="1_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ja-JP"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ja-JP" sz="1800" b="0" i="0" u="none" strike="noStrike" cap="none" normalizeH="0" baseline="0" smtClean="0">
            <a:ln>
              <a:noFill/>
            </a:ln>
            <a:solidFill>
              <a:schemeClr val="tx1"/>
            </a:solidFill>
            <a:effectLst/>
            <a:latin typeface="Arial" charset="0"/>
          </a:defRPr>
        </a:defPPr>
      </a:lstStyle>
    </a:lnDef>
  </a:objectDefaults>
  <a:extraClrSchemeLst>
    <a:extraClrScheme>
      <a:clrScheme name="1_Standarddesign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20280</TotalTime>
  <Words>9576</Words>
  <Application>Microsoft Office PowerPoint</Application>
  <PresentationFormat>画面に合わせる (4:3)</PresentationFormat>
  <Paragraphs>1835</Paragraphs>
  <Slides>105</Slides>
  <Notes>104</Notes>
  <HiddenSlides>0</HiddenSlides>
  <MMClips>0</MMClips>
  <ScaleCrop>false</ScaleCrop>
  <HeadingPairs>
    <vt:vector size="4" baseType="variant">
      <vt:variant>
        <vt:lpstr>テーマ</vt:lpstr>
      </vt:variant>
      <vt:variant>
        <vt:i4>1</vt:i4>
      </vt:variant>
      <vt:variant>
        <vt:lpstr>スライド タイトル</vt:lpstr>
      </vt:variant>
      <vt:variant>
        <vt:i4>105</vt:i4>
      </vt:variant>
    </vt:vector>
  </HeadingPairs>
  <TitlesOfParts>
    <vt:vector size="106" baseType="lpstr">
      <vt:lpstr>1_Standarddesign</vt:lpstr>
      <vt:lpstr>PowerPoint プレゼンテーション</vt:lpstr>
      <vt:lpstr>History of Revision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Appendix Trouble Shooting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PresentationPoint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Panasonic HD映像コミュニケーションシステム</dc:title>
  <dc:creator>伊藤 重樹&lt;itou.shigeki@jp.panasonic.com&gt;</dc:creator>
  <cp:lastModifiedBy>全社標準ＰＣ</cp:lastModifiedBy>
  <cp:revision>1292</cp:revision>
  <cp:lastPrinted>2005-03-15T07:48:11Z</cp:lastPrinted>
  <dcterms:created xsi:type="dcterms:W3CDTF">2004-11-16T16:03:16Z</dcterms:created>
  <dcterms:modified xsi:type="dcterms:W3CDTF">2015-07-14T00:33:52Z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PPL_Language">
    <vt:i4>1031</vt:i4>
  </property>
</Properties>
</file>