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719" r:id="rId2"/>
    <p:sldId id="769" r:id="rId3"/>
    <p:sldId id="766" r:id="rId4"/>
    <p:sldId id="764" r:id="rId5"/>
    <p:sldId id="763" r:id="rId6"/>
    <p:sldId id="765" r:id="rId7"/>
    <p:sldId id="752" r:id="rId8"/>
    <p:sldId id="753" r:id="rId9"/>
    <p:sldId id="768" r:id="rId10"/>
    <p:sldId id="757" r:id="rId11"/>
    <p:sldId id="761" r:id="rId12"/>
    <p:sldId id="762" r:id="rId13"/>
    <p:sldId id="686" r:id="rId14"/>
  </p:sldIdLst>
  <p:sldSz cx="9144000" cy="6858000" type="screen4x3"/>
  <p:notesSz cx="6699250" cy="9836150"/>
  <p:custDataLst>
    <p:tags r:id="rId1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0000FF"/>
    <a:srgbClr val="0000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22" autoAdjust="0"/>
    <p:restoredTop sz="94600" autoAdjust="0"/>
  </p:normalViewPr>
  <p:slideViewPr>
    <p:cSldViewPr snapToGrid="0">
      <p:cViewPr varScale="1">
        <p:scale>
          <a:sx n="110" d="100"/>
          <a:sy n="110" d="100"/>
        </p:scale>
        <p:origin x="-1224" y="-100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BDAA7F24-79FA-4A1A-A9D8-F381F80980B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6696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Klicken Sie, um die Formate des Vorlagentextes zu bearbeiten</a:t>
            </a:r>
          </a:p>
          <a:p>
            <a:pPr lvl="1"/>
            <a:r>
              <a:rPr lang="en-GB" altLang="ja-JP" noProof="0" smtClean="0"/>
              <a:t>Zweite Ebene</a:t>
            </a:r>
          </a:p>
          <a:p>
            <a:pPr lvl="2"/>
            <a:r>
              <a:rPr lang="en-GB" altLang="ja-JP" noProof="0" smtClean="0"/>
              <a:t>Dritte Ebene</a:t>
            </a:r>
          </a:p>
          <a:p>
            <a:pPr lvl="3"/>
            <a:r>
              <a:rPr lang="en-GB" altLang="ja-JP" noProof="0" smtClean="0"/>
              <a:t>Vierte Ebene</a:t>
            </a:r>
          </a:p>
          <a:p>
            <a:pPr lvl="4"/>
            <a:r>
              <a:rPr lang="en-GB" altLang="ja-JP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D4EE3C52-B299-4082-AB9F-E4CDB873ED3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77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732">
              <a:defRPr>
                <a:solidFill>
                  <a:schemeClr val="tx1"/>
                </a:solidFill>
                <a:latin typeface="Arial" charset="0"/>
              </a:defRPr>
            </a:lvl1pPr>
            <a:lvl2pPr marL="742758" indent="-285676" defTabSz="942732">
              <a:defRPr>
                <a:solidFill>
                  <a:schemeClr val="tx1"/>
                </a:solidFill>
                <a:latin typeface="Arial" charset="0"/>
              </a:defRPr>
            </a:lvl2pPr>
            <a:lvl3pPr marL="1142706" indent="-228541" defTabSz="942732">
              <a:defRPr>
                <a:solidFill>
                  <a:schemeClr val="tx1"/>
                </a:solidFill>
                <a:latin typeface="Arial" charset="0"/>
              </a:defRPr>
            </a:lvl3pPr>
            <a:lvl4pPr marL="1599789" indent="-228541" defTabSz="942732">
              <a:defRPr>
                <a:solidFill>
                  <a:schemeClr val="tx1"/>
                </a:solidFill>
                <a:latin typeface="Arial" charset="0"/>
              </a:defRPr>
            </a:lvl4pPr>
            <a:lvl5pPr marL="2056871" indent="-228541" defTabSz="942732">
              <a:defRPr>
                <a:solidFill>
                  <a:schemeClr val="tx1"/>
                </a:solidFill>
                <a:latin typeface="Arial" charset="0"/>
              </a:defRPr>
            </a:lvl5pPr>
            <a:lvl6pPr marL="2513953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36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18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01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1</a:t>
            </a:fld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8188"/>
            <a:ext cx="4918075" cy="36877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10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11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F808-DC92-48B3-B483-C3334EF1BA6A}" type="slidenum">
              <a:rPr lang="en-GB" altLang="ja-JP" smtClean="0"/>
              <a:pPr/>
              <a:t>12</a:t>
            </a:fld>
            <a:endParaRPr lang="en-GB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6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7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8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9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de-DE" altLang="ja-JP" noProof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2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077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 bwMode="auto">
          <a:xfrm>
            <a:off x="0" y="648677"/>
            <a:ext cx="9144000" cy="473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43150"/>
            <a:ext cx="9143999" cy="600075"/>
          </a:xfrm>
        </p:spPr>
        <p:txBody>
          <a:bodyPr/>
          <a:lstStyle>
            <a:lvl1pPr algn="ctr">
              <a:defRPr sz="36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0" y="648677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6535643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16493" y="94469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92956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91" y="957053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16317029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 bwMode="auto">
          <a:xfrm>
            <a:off x="0" y="94251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21909297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299"/>
            <a:ext cx="9144000" cy="543352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ja-JP" altLang="en-US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557658"/>
            <a:ext cx="9144000" cy="31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4" y="230188"/>
            <a:ext cx="842378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  <a:endParaRPr lang="de-DE" altLang="ja-JP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823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 userDrawn="1"/>
        </p:nvSpPr>
        <p:spPr>
          <a:xfrm>
            <a:off x="23344" y="6581103"/>
            <a:ext cx="441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Visual </a:t>
            </a:r>
            <a:r>
              <a:rPr kumimoji="1" lang="en-US" altLang="ja-JP" sz="11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 </a:t>
            </a:r>
            <a:r>
              <a:rPr kumimoji="1" lang="en-US" altLang="ja-JP" sz="11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</a:t>
            </a:r>
            <a:endParaRPr kumimoji="1" lang="ja-JP" altLang="en-US" sz="11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コネクタ 7"/>
          <p:cNvCxnSpPr/>
          <p:nvPr userDrawn="1"/>
        </p:nvCxnSpPr>
        <p:spPr bwMode="auto">
          <a:xfrm>
            <a:off x="-1227" y="960052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7" r:id="rId4"/>
    <p:sldLayoutId id="2147483728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Black" panose="020B0A04020102020204" pitchFamily="34" charset="0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w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/>
          <p:cNvSpPr>
            <a:spLocks noGrp="1"/>
          </p:cNvSpPr>
          <p:nvPr>
            <p:ph type="subTitle" sz="quarter" idx="1"/>
          </p:nvPr>
        </p:nvSpPr>
        <p:spPr>
          <a:xfrm>
            <a:off x="594220" y="1969486"/>
            <a:ext cx="7920000" cy="1800000"/>
          </a:xfrm>
        </p:spPr>
        <p:txBody>
          <a:bodyPr/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NAT Traversal Service</a:t>
            </a:r>
          </a:p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 (Easy Connection)</a:t>
            </a:r>
            <a:endParaRPr lang="de-DE" altLang="ja-JP" sz="2400" dirty="0">
              <a:latin typeface="Arial Black" panose="020B0A04020102020204" pitchFamily="34" charset="0"/>
            </a:endParaRPr>
          </a:p>
        </p:txBody>
      </p:sp>
      <p:pic>
        <p:nvPicPr>
          <p:cNvPr id="12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471354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28230" y="226635"/>
            <a:ext cx="642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1. This document can be disclosed to Panasonic Sales Partners</a:t>
            </a:r>
            <a:r>
              <a:rPr lang="ja-JP" altLang="en-US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2. The specs might be changed without notice since it’s still under development.</a:t>
            </a:r>
            <a:endParaRPr lang="ja-JP" altLang="en-US" sz="12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430585" y="6084638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17846" y="188641"/>
            <a:ext cx="299321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For Panasonic Sales Company and Business Partner only</a:t>
            </a:r>
            <a:endParaRPr lang="ja-JP" altLang="en-US" sz="14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46028" y="3199105"/>
            <a:ext cx="157390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Ver.4.00</a:t>
            </a:r>
            <a:endParaRPr lang="de-DE" altLang="ja-JP" sz="28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31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ja-JP" sz="2800" kern="0" dirty="0" smtClean="0">
                <a:latin typeface="Arial Black" panose="020B0A04020102020204" pitchFamily="34" charset="0"/>
              </a:rPr>
              <a:t>Trouble Shooting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09990"/>
            <a:ext cx="6477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343400" y="4600703"/>
            <a:ext cx="5334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600"/>
          </a:p>
        </p:txBody>
      </p:sp>
      <p:sp>
        <p:nvSpPr>
          <p:cNvPr id="10" name="AutoShape 55"/>
          <p:cNvSpPr>
            <a:spLocks noChangeArrowheads="1"/>
          </p:cNvSpPr>
          <p:nvPr/>
        </p:nvSpPr>
        <p:spPr bwMode="gray">
          <a:xfrm>
            <a:off x="419100" y="842100"/>
            <a:ext cx="4762500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>
                <a:ea typeface="HGP創英角ｺﾞｼｯｸUB" pitchFamily="50" charset="-128"/>
              </a:rPr>
              <a:t>Case </a:t>
            </a:r>
            <a:r>
              <a:rPr kumimoji="0" lang="en-US" altLang="ja-JP" sz="1400" b="1" dirty="0" smtClean="0">
                <a:ea typeface="HGP創英角ｺﾞｼｯｸUB" pitchFamily="50" charset="-128"/>
              </a:rPr>
              <a:t>5: </a:t>
            </a:r>
            <a:r>
              <a:rPr kumimoji="0" lang="en-US" altLang="ja-JP" sz="1400" b="1" dirty="0">
                <a:ea typeface="HGP創英角ｺﾞｼｯｸUB" pitchFamily="50" charset="-128"/>
              </a:rPr>
              <a:t>Terminal ID Assigned but Call Failed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1000" y="1367685"/>
            <a:ext cx="8382000" cy="130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b="1" dirty="0">
                <a:ea typeface="HGP創英角ｺﾞｼｯｸUB" pitchFamily="50" charset="-128"/>
              </a:rPr>
              <a:t>If Terminal ID is assigned but Call Failed, Press “Status” button twice to see System Info. </a:t>
            </a:r>
            <a:endParaRPr lang="en-US" altLang="ja-JP" sz="1400" b="1" dirty="0" smtClean="0">
              <a:ea typeface="HGP創英角ｺﾞｼｯｸUB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b="1" dirty="0" smtClean="0">
                <a:ea typeface="HGP創英角ｺﾞｼｯｸUB" pitchFamily="50" charset="-128"/>
              </a:rPr>
              <a:t>If </a:t>
            </a:r>
            <a:r>
              <a:rPr lang="en-US" altLang="ja-JP" sz="1400" b="1" dirty="0">
                <a:ea typeface="HGP創英角ｺﾞｼｯｸUB" pitchFamily="50" charset="-128"/>
              </a:rPr>
              <a:t>you have seen 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“NAT Traversal Test : Failed”</a:t>
            </a:r>
            <a:r>
              <a:rPr lang="en-US" altLang="ja-JP" sz="1400" b="1" dirty="0">
                <a:ea typeface="HGP創英角ｺﾞｼｯｸUB" pitchFamily="50" charset="-128"/>
              </a:rPr>
              <a:t>,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 </a:t>
            </a:r>
            <a:r>
              <a:rPr lang="en-US" altLang="ja-JP" sz="1400" b="1" dirty="0">
                <a:ea typeface="HGP創英角ｺﾞｼｯｸUB" pitchFamily="50" charset="-128"/>
              </a:rPr>
              <a:t>System failed to establish call because NAT specification is not suitable with Panasonic Easy Connection Service.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400" b="1" dirty="0">
              <a:ea typeface="HGP創英角ｺﾞｼｯｸUB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b="1" dirty="0">
                <a:ea typeface="HGP創英角ｺﾞｼｯｸUB" pitchFamily="50" charset="-128"/>
              </a:rPr>
              <a:t>Try Static NAT Setting (IP mode) to resolve this issue.</a:t>
            </a:r>
          </a:p>
        </p:txBody>
      </p:sp>
    </p:spTree>
    <p:extLst>
      <p:ext uri="{BB962C8B-B14F-4D97-AF65-F5344CB8AC3E}">
        <p14:creationId xmlns:p14="http://schemas.microsoft.com/office/powerpoint/2010/main" val="1906838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Restriction of NAT Traversal Service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4" name="Rectangle 383"/>
          <p:cNvSpPr>
            <a:spLocks noChangeArrowheads="1"/>
          </p:cNvSpPr>
          <p:nvPr/>
        </p:nvSpPr>
        <p:spPr bwMode="auto">
          <a:xfrm>
            <a:off x="152400" y="863228"/>
            <a:ext cx="8839200" cy="54864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000"/>
          </a:p>
        </p:txBody>
      </p:sp>
      <p:sp>
        <p:nvSpPr>
          <p:cNvPr id="5" name="Text Box 384"/>
          <p:cNvSpPr txBox="1">
            <a:spLocks noChangeArrowheads="1"/>
          </p:cNvSpPr>
          <p:nvPr/>
        </p:nvSpPr>
        <p:spPr bwMode="auto">
          <a:xfrm>
            <a:off x="152400" y="810840"/>
            <a:ext cx="8763000" cy="1869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62000" indent="-3048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19200" indent="-3048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76400" indent="-3048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33600" indent="-3048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90800" indent="-3048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3048000" indent="-3048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505200" indent="-3048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62400" indent="-3048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cs typeface="+mn-cs"/>
              </a:rPr>
              <a:t>Use Panasonic </a:t>
            </a:r>
            <a:r>
              <a:rPr lang="en-US" altLang="ja-JP" sz="16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investigated routers</a:t>
            </a:r>
            <a:r>
              <a:rPr lang="en-US" altLang="ja-JP" sz="1600" b="1" dirty="0" smtClean="0">
                <a:solidFill>
                  <a:srgbClr val="FF0000"/>
                </a:solidFill>
                <a:cs typeface="+mn-cs"/>
              </a:rPr>
              <a:t> to avoid any unnecessary issues from happening.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en-US" altLang="ja-JP" sz="300" b="1" dirty="0" smtClean="0">
              <a:solidFill>
                <a:srgbClr val="FF0000"/>
              </a:solidFill>
              <a:cs typeface="+mn-cs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ja-JP" dirty="0" smtClean="0">
                <a:cs typeface="+mn-cs"/>
              </a:rPr>
              <a:t>HDVC series support NAT Traversal using STUN Server. But does not support all sorts of NAT mechanisms. If a router equips with a  unsupported NAT mechanism, Panasonic Easy Connect service won’t work. This is the reason why Panasonic recommends to use approved router.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7254875" y="2970295"/>
            <a:ext cx="1584325" cy="587375"/>
          </a:xfrm>
          <a:custGeom>
            <a:avLst/>
            <a:gdLst>
              <a:gd name="T0" fmla="*/ 360434 w 21600"/>
              <a:gd name="T1" fmla="*/ 7986342 h 21600"/>
              <a:gd name="T2" fmla="*/ 58103872 w 21600"/>
              <a:gd name="T3" fmla="*/ 15955661 h 21600"/>
              <a:gd name="T4" fmla="*/ 116110852 w 21600"/>
              <a:gd name="T5" fmla="*/ 7986342 h 21600"/>
              <a:gd name="T6" fmla="*/ 58103872 w 21600"/>
              <a:gd name="T7" fmla="*/ 9132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en-US" altLang="ja-JP" sz="160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Internet</a:t>
            </a:r>
            <a:endParaRPr lang="en-US" altLang="ja-JP" sz="1200">
              <a:solidFill>
                <a:srgbClr val="FF0000"/>
              </a:solidFill>
              <a:ea typeface="HGP創英角ｺﾞｼｯｸUB" pitchFamily="50" charset="-128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475538" y="4495724"/>
            <a:ext cx="1179512" cy="1490821"/>
          </a:xfrm>
          <a:prstGeom prst="roundRect">
            <a:avLst>
              <a:gd name="adj" fmla="val 107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1000">
              <a:ea typeface="ＭＳ Ｐゴシック" pitchFamily="50" charset="-128"/>
              <a:cs typeface="+mn-cs"/>
            </a:endParaRPr>
          </a:p>
        </p:txBody>
      </p:sp>
      <p:pic>
        <p:nvPicPr>
          <p:cNvPr id="13" name="Picture 10" descr="m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7245" y="5722800"/>
            <a:ext cx="397927" cy="2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045450" y="3579895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543800" y="3884695"/>
            <a:ext cx="987425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ja-JP" sz="1200"/>
              <a:t>Router</a:t>
            </a:r>
            <a:endParaRPr kumimoji="0" lang="en-US" altLang="ja-JP" sz="1000"/>
          </a:p>
        </p:txBody>
      </p:sp>
      <p:sp>
        <p:nvSpPr>
          <p:cNvPr id="17" name="Text Box 384"/>
          <p:cNvSpPr txBox="1">
            <a:spLocks noChangeArrowheads="1"/>
          </p:cNvSpPr>
          <p:nvPr/>
        </p:nvSpPr>
        <p:spPr bwMode="auto">
          <a:xfrm>
            <a:off x="152400" y="2672978"/>
            <a:ext cx="7323138" cy="33470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Connect one HDVC system to one router. Also install One router between HDVC and Internet</a:t>
            </a:r>
          </a:p>
          <a:p>
            <a:pPr marL="762000" lvl="1" indent="-3048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ja-JP" sz="1400" dirty="0"/>
              <a:t>If multiple HDVC systems are connected under the one router, connection may be interrupted.</a:t>
            </a:r>
            <a:endParaRPr lang="en-US" altLang="ja-JP" sz="1400" b="1" dirty="0">
              <a:solidFill>
                <a:srgbClr val="FF0000"/>
              </a:solidFill>
              <a:ea typeface="HGP創英角ｺﾞｼｯｸUB" pitchFamily="50" charset="-128"/>
            </a:endParaRPr>
          </a:p>
          <a:p>
            <a:pPr marL="762000" lvl="1" indent="-3048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ja-JP" sz="1400" dirty="0">
                <a:ea typeface="HGP創英角ｺﾞｼｯｸUB" pitchFamily="50" charset="-128"/>
              </a:rPr>
              <a:t>HDVC does not fully support multiple NAT. Connection may be failed.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ja-JP" sz="300" dirty="0">
              <a:ea typeface="HGP創英角ｺﾞｼｯｸUB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ja-JP" sz="1600" b="1" dirty="0">
                <a:ea typeface="HGP創英角ｺﾞｼｯｸUB" pitchFamily="50" charset="-128"/>
              </a:rPr>
              <a:t>Do not enable </a:t>
            </a:r>
            <a:r>
              <a:rPr lang="en-US" altLang="ja-JP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Firewall Feature</a:t>
            </a:r>
            <a:r>
              <a:rPr lang="en-US" altLang="ja-JP" sz="1600" dirty="0">
                <a:solidFill>
                  <a:srgbClr val="FF0000"/>
                </a:solidFill>
                <a:ea typeface="HGP創英角ｺﾞｼｯｸUB" pitchFamily="50" charset="-128"/>
              </a:rPr>
              <a:t> </a:t>
            </a:r>
            <a:r>
              <a:rPr lang="en-US" altLang="ja-JP" sz="1600" b="1" dirty="0">
                <a:ea typeface="HGP創英角ｺﾞｼｯｸUB" pitchFamily="50" charset="-128"/>
              </a:rPr>
              <a:t>on the router. It probably disturb connection</a:t>
            </a:r>
            <a:endParaRPr lang="en-US" altLang="ja-JP" sz="800" b="1" dirty="0">
              <a:solidFill>
                <a:srgbClr val="FF0000"/>
              </a:solidFill>
              <a:ea typeface="HGP創英角ｺﾞｼｯｸUB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ja-JP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No interoperability with other SIP server</a:t>
            </a:r>
            <a:r>
              <a:rPr lang="en-US" altLang="ja-JP" sz="1600" b="1" dirty="0">
                <a:ea typeface="HGP創英角ｺﾞｼｯｸUB" pitchFamily="50" charset="-128"/>
              </a:rPr>
              <a:t>. Also no connectivity with HDVC working in IP Mode.</a:t>
            </a:r>
            <a:endParaRPr lang="en-US" altLang="ja-JP" sz="800" b="1" dirty="0">
              <a:ea typeface="HGP創英角ｺﾞｼｯｸUB" pitchFamily="50" charset="-128"/>
            </a:endParaRPr>
          </a:p>
        </p:txBody>
      </p:sp>
      <p:pic>
        <p:nvPicPr>
          <p:cNvPr id="18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80" y="5333756"/>
            <a:ext cx="1049967" cy="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35" y="5547077"/>
            <a:ext cx="112936" cy="33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18" y="4566024"/>
            <a:ext cx="10668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7" descr="VD130_ST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5730" b="1907"/>
          <a:stretch>
            <a:fillRect/>
          </a:stretch>
        </p:blipFill>
        <p:spPr bwMode="auto">
          <a:xfrm>
            <a:off x="7907992" y="5106302"/>
            <a:ext cx="327404" cy="3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38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ja-JP" sz="2800" kern="0" dirty="0" smtClean="0">
                <a:latin typeface="Arial Black" panose="020B0A04020102020204" pitchFamily="34" charset="0"/>
              </a:rPr>
              <a:t>Investigated Router List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7239000" y="351460"/>
            <a:ext cx="1752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altLang="ja-JP" sz="900" b="1" dirty="0"/>
              <a:t>As of </a:t>
            </a:r>
            <a:r>
              <a:rPr lang="en-US" altLang="ja-JP" sz="900" b="1" dirty="0" smtClean="0"/>
              <a:t>Sep</a:t>
            </a:r>
            <a:r>
              <a:rPr kumimoji="0" lang="en-US" altLang="ja-JP" sz="900" b="1" dirty="0" smtClean="0"/>
              <a:t>. 2014</a:t>
            </a:r>
            <a:endParaRPr kumimoji="0" lang="ja-JP" altLang="en-US" sz="9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46125" y="1735138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0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000"/>
          </a:p>
        </p:txBody>
      </p:sp>
      <p:graphicFrame>
        <p:nvGraphicFramePr>
          <p:cNvPr id="14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57197"/>
              </p:ext>
            </p:extLst>
          </p:nvPr>
        </p:nvGraphicFramePr>
        <p:xfrm>
          <a:off x="228600" y="790571"/>
          <a:ext cx="8763000" cy="3154715"/>
        </p:xfrm>
        <a:graphic>
          <a:graphicData uri="http://schemas.openxmlformats.org/drawingml/2006/table">
            <a:tbl>
              <a:tblPr/>
              <a:tblGrid>
                <a:gridCol w="1447800"/>
                <a:gridCol w="7315200"/>
              </a:tblGrid>
              <a:tr h="33034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Area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Router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910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YAMAHA RTX1200 / NVR500 / RTX1100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Buffalo WHR-G301N / WZR-HP-G302H / WHR-HP-G300N /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WZR-300HP / BHR-4GRV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NEC PA-WR8170N-ST / PA-WR8700N-HP /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PA-WR8750N-HP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Linksys E1000 / E4200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NETGEAR N300 / N750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8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Europe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Lancom 1711 VPN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Linksys E1000 / E420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NETGEAR N300 / N750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*TBC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TP-Link TL-R470T+ / TL-WR340 / TL-SF1008p / TL-R478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H3C ER3100 / E3260 / ER4200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endParaRPr kumimoji="0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30945"/>
              </p:ext>
            </p:extLst>
          </p:nvPr>
        </p:nvGraphicFramePr>
        <p:xfrm>
          <a:off x="228600" y="3997943"/>
          <a:ext cx="4343400" cy="2414587"/>
        </p:xfrm>
        <a:graphic>
          <a:graphicData uri="http://schemas.openxmlformats.org/drawingml/2006/table">
            <a:tbl>
              <a:tblPr/>
              <a:tblGrid>
                <a:gridCol w="1447800"/>
                <a:gridCol w="2895600"/>
              </a:tblGrid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Singapore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Linksys E4200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Hong Kong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NETGEAR N300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Taiwan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Buffalo WHR-HP-G300N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Thailand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Linksys E1000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Australia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*TBC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New Zealand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Linksys E1000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UAE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Linksys E4200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*TBC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7658"/>
              </p:ext>
            </p:extLst>
          </p:nvPr>
        </p:nvGraphicFramePr>
        <p:xfrm>
          <a:off x="4648200" y="3997943"/>
          <a:ext cx="4343400" cy="2414587"/>
        </p:xfrm>
        <a:graphic>
          <a:graphicData uri="http://schemas.openxmlformats.org/drawingml/2006/table">
            <a:tbl>
              <a:tblPr/>
              <a:tblGrid>
                <a:gridCol w="1447800"/>
                <a:gridCol w="2895600"/>
              </a:tblGrid>
              <a:tr h="3453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Russia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Linksys E1000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3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Mexico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TELEMEX 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*TBC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3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Brazil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*TBC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3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Panama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Linksys E1000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3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Indonesia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Linksys E1200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0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Viet Nam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Linksys RV042 / EA6700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80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Malaysia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*TBC</a:t>
                      </a:r>
                      <a:endParaRPr kumimoji="0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838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chatten"/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77108" y="2322786"/>
            <a:ext cx="622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Thank You !</a:t>
            </a:r>
            <a:endParaRPr kumimoji="1" lang="ja-JP" altLang="en-US" sz="72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19" y="449472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587205" y="5686073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6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371836" y="26999"/>
            <a:ext cx="8423783" cy="600075"/>
          </a:xfrm>
        </p:spPr>
        <p:txBody>
          <a:bodyPr/>
          <a:lstStyle/>
          <a:p>
            <a:pPr algn="ctr" eaLnBrk="1" hangingPunct="1"/>
            <a:r>
              <a:rPr lang="en-US" altLang="ja-JP" sz="2800" dirty="0" smtClean="0">
                <a:latin typeface="Arial Black" panose="020B0A04020102020204" pitchFamily="34" charset="0"/>
              </a:rPr>
              <a:t>History of Revision</a:t>
            </a:r>
            <a:endParaRPr lang="de-DE" altLang="ja-JP" sz="28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45499"/>
              </p:ext>
            </p:extLst>
          </p:nvPr>
        </p:nvGraphicFramePr>
        <p:xfrm>
          <a:off x="398585" y="1556792"/>
          <a:ext cx="8409352" cy="1634432"/>
        </p:xfrm>
        <a:graphic>
          <a:graphicData uri="http://schemas.openxmlformats.org/drawingml/2006/table">
            <a:tbl>
              <a:tblPr firstRow="1" bandRow="1"/>
              <a:tblGrid>
                <a:gridCol w="1156677"/>
                <a:gridCol w="4212492"/>
                <a:gridCol w="1122180"/>
                <a:gridCol w="1918003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Doc.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Ver.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Date of Issue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65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4.00/4.10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Issue of First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Edition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Nov. 2014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573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l"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19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Outline of NAT Traversal Service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20" name="雲 19"/>
          <p:cNvSpPr/>
          <p:nvPr/>
        </p:nvSpPr>
        <p:spPr>
          <a:xfrm>
            <a:off x="1663700" y="4142154"/>
            <a:ext cx="5768975" cy="783859"/>
          </a:xfrm>
          <a:prstGeom prst="clou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0"/>
          <p:cNvSpPr>
            <a:spLocks noChangeArrowheads="1"/>
          </p:cNvSpPr>
          <p:nvPr/>
        </p:nvSpPr>
        <p:spPr bwMode="auto">
          <a:xfrm>
            <a:off x="304800" y="3709988"/>
            <a:ext cx="8534400" cy="2628899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2"/>
          <p:cNvSpPr txBox="1">
            <a:spLocks noChangeArrowheads="1"/>
          </p:cNvSpPr>
          <p:nvPr/>
        </p:nvSpPr>
        <p:spPr bwMode="auto">
          <a:xfrm>
            <a:off x="304800" y="849915"/>
            <a:ext cx="86868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lnSpc>
                <a:spcPct val="90000"/>
              </a:lnSpc>
            </a:pPr>
            <a:r>
              <a:rPr lang="en-US" altLang="ja-JP" sz="1800" b="1" dirty="0">
                <a:solidFill>
                  <a:schemeClr val="bg2"/>
                </a:solidFill>
              </a:rPr>
              <a:t>Panasonic </a:t>
            </a:r>
            <a:r>
              <a:rPr lang="en-US" altLang="ja-JP" sz="1800" b="1" dirty="0" smtClean="0">
                <a:solidFill>
                  <a:schemeClr val="bg2"/>
                </a:solidFill>
              </a:rPr>
              <a:t>NAT Traversal Service (Easy Connection) provides following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bg2"/>
                </a:solidFill>
              </a:rPr>
              <a:t>features</a:t>
            </a:r>
            <a:r>
              <a:rPr lang="ja-JP" altLang="en-US" sz="1800" b="1" dirty="0" smtClean="0">
                <a:solidFill>
                  <a:schemeClr val="bg2"/>
                </a:solidFill>
              </a:rPr>
              <a:t> </a:t>
            </a:r>
            <a:r>
              <a:rPr lang="en-US" altLang="ja-JP" sz="1800" b="1" dirty="0">
                <a:solidFill>
                  <a:schemeClr val="bg2"/>
                </a:solidFill>
              </a:rPr>
              <a:t>and benefits.</a:t>
            </a:r>
          </a:p>
          <a:p>
            <a:pPr marL="304800" indent="-304800">
              <a:lnSpc>
                <a:spcPct val="90000"/>
              </a:lnSpc>
            </a:pPr>
            <a:endParaRPr lang="ja-JP" altLang="en-US" b="1" dirty="0">
              <a:solidFill>
                <a:schemeClr val="bg2"/>
              </a:solidFill>
              <a:ea typeface="HGS創英角ｺﾞｼｯｸUB" pitchFamily="50" charset="-128"/>
            </a:endParaRPr>
          </a:p>
          <a:p>
            <a:pPr marL="304800" indent="-304800">
              <a:lnSpc>
                <a:spcPct val="9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ja-JP" sz="1600" dirty="0">
                <a:ea typeface="HGS創英角ｺﾞｼｯｸUB" pitchFamily="50" charset="-128"/>
              </a:rPr>
              <a:t>NAT Traversal capability </a:t>
            </a:r>
            <a:r>
              <a:rPr lang="en-US" altLang="ja-JP" sz="1600" b="1" dirty="0">
                <a:solidFill>
                  <a:srgbClr val="0000CC"/>
                </a:solidFill>
                <a:ea typeface="HGS創英角ｺﾞｼｯｸUB" pitchFamily="50" charset="-128"/>
              </a:rPr>
              <a:t>using STUN </a:t>
            </a:r>
            <a:r>
              <a:rPr lang="en-US" altLang="ja-JP" sz="1600" dirty="0" smtClean="0">
                <a:ea typeface="HGS創英角ｺﾞｼｯｸUB" pitchFamily="50" charset="-128"/>
              </a:rPr>
              <a:t>(</a:t>
            </a:r>
            <a:r>
              <a:rPr lang="en-US" altLang="ja-JP" sz="1600" dirty="0"/>
              <a:t>Simple Traversal of UDP through </a:t>
            </a:r>
            <a:r>
              <a:rPr lang="en-US" altLang="ja-JP" sz="1600" dirty="0" smtClean="0"/>
              <a:t>NATs) </a:t>
            </a:r>
            <a:r>
              <a:rPr lang="en-US" altLang="ja-JP" sz="1600" dirty="0" smtClean="0">
                <a:ea typeface="HGS創英角ｺﾞｼｯｸUB" pitchFamily="50" charset="-128"/>
              </a:rPr>
              <a:t>Server</a:t>
            </a:r>
            <a:r>
              <a:rPr lang="en-US" altLang="ja-JP" sz="1600" dirty="0">
                <a:ea typeface="HGS創英角ｺﾞｼｯｸUB" pitchFamily="50" charset="-128"/>
              </a:rPr>
              <a:t>.</a:t>
            </a:r>
          </a:p>
          <a:p>
            <a:pPr marL="304800" indent="-304800">
              <a:lnSpc>
                <a:spcPct val="9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ja-JP" sz="1600" dirty="0">
                <a:ea typeface="HGS創英角ｺﾞｼｯｸUB" pitchFamily="50" charset="-128"/>
              </a:rPr>
              <a:t>Terminal</a:t>
            </a:r>
            <a:r>
              <a:rPr lang="en-US" altLang="ja-JP" sz="1600" dirty="0" smtClean="0">
                <a:ea typeface="HGS創英角ｺﾞｼｯｸUB" pitchFamily="50" charset="-128"/>
              </a:rPr>
              <a:t> </a:t>
            </a:r>
            <a:r>
              <a:rPr lang="en-US" altLang="ja-JP" sz="1600" dirty="0">
                <a:ea typeface="HGS創英角ｺﾞｼｯｸUB" pitchFamily="50" charset="-128"/>
              </a:rPr>
              <a:t>ID like </a:t>
            </a:r>
            <a:r>
              <a:rPr lang="en-US" altLang="ja-JP" sz="1600" b="1" dirty="0" smtClean="0">
                <a:solidFill>
                  <a:srgbClr val="0000CC"/>
                </a:solidFill>
                <a:ea typeface="HGS創英角ｺﾞｼｯｸUB" pitchFamily="50" charset="-128"/>
              </a:rPr>
              <a:t>“7-digit numbers” </a:t>
            </a:r>
            <a:r>
              <a:rPr lang="en-US" altLang="ja-JP" sz="1600" dirty="0">
                <a:ea typeface="HGS創英角ｺﾞｼｯｸUB" pitchFamily="50" charset="-128"/>
              </a:rPr>
              <a:t>easy addressing via Panasonic SIP Server. </a:t>
            </a:r>
          </a:p>
          <a:p>
            <a:pPr marL="304800" indent="-304800">
              <a:lnSpc>
                <a:spcPct val="9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ja-JP" sz="1600" b="1" dirty="0">
                <a:solidFill>
                  <a:srgbClr val="0000CC"/>
                </a:solidFill>
                <a:ea typeface="HGS創英角ｺﾞｼｯｸUB" pitchFamily="50" charset="-128"/>
              </a:rPr>
              <a:t>Static Public IP address is not required.</a:t>
            </a:r>
          </a:p>
          <a:p>
            <a:pPr marL="304800" indent="-304800">
              <a:lnSpc>
                <a:spcPct val="9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ja-JP" sz="1600" b="1" dirty="0">
                <a:solidFill>
                  <a:srgbClr val="0000CC"/>
                </a:solidFill>
                <a:ea typeface="HGS創英角ｺﾞｼｯｸUB" pitchFamily="50" charset="-128"/>
              </a:rPr>
              <a:t>Provide easy connection </a:t>
            </a:r>
            <a:r>
              <a:rPr lang="en-US" altLang="ja-JP" sz="1600" dirty="0">
                <a:ea typeface="HGS創英角ｺﾞｼｯｸUB" pitchFamily="50" charset="-128"/>
              </a:rPr>
              <a:t>utilizing NAT Traversal and </a:t>
            </a:r>
            <a:r>
              <a:rPr lang="en-US" altLang="ja-JP" sz="1600" dirty="0" smtClean="0">
                <a:ea typeface="HGS創英角ｺﾞｼｯｸUB" pitchFamily="50" charset="-128"/>
              </a:rPr>
              <a:t>Terminal </a:t>
            </a:r>
            <a:r>
              <a:rPr lang="en-US" altLang="ja-JP" sz="1600" dirty="0">
                <a:ea typeface="HGS創英角ｺﾞｼｯｸUB" pitchFamily="50" charset="-128"/>
              </a:rPr>
              <a:t>ID like addressing. </a:t>
            </a:r>
          </a:p>
          <a:p>
            <a:pPr marL="304800" indent="-304800">
              <a:lnSpc>
                <a:spcPct val="9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ja-JP" sz="1600" b="1" dirty="0">
                <a:solidFill>
                  <a:srgbClr val="0000CC"/>
                </a:solidFill>
                <a:ea typeface="HGS創英角ｺﾞｼｯｸUB" pitchFamily="50" charset="-128"/>
              </a:rPr>
              <a:t>Encryption feature available </a:t>
            </a:r>
            <a:r>
              <a:rPr lang="en-US" altLang="ja-JP" sz="1600" dirty="0">
                <a:ea typeface="HGS創英角ｺﾞｼｯｸUB" pitchFamily="50" charset="-128"/>
              </a:rPr>
              <a:t>to provide secure communication </a:t>
            </a:r>
            <a:r>
              <a:rPr lang="en-US" altLang="ja-JP" sz="1200" dirty="0">
                <a:ea typeface="HGS創英角ｺﾞｼｯｸUB" pitchFamily="50" charset="-128"/>
              </a:rPr>
              <a:t>(Alphanumeric 4 to 256 characters)</a:t>
            </a:r>
          </a:p>
          <a:p>
            <a:pPr marL="304800" indent="-304800">
              <a:lnSpc>
                <a:spcPct val="9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altLang="ja-JP" sz="1600" b="1" dirty="0">
                <a:solidFill>
                  <a:srgbClr val="0000CC"/>
                </a:solidFill>
                <a:ea typeface="HGS創英角ｺﾞｼｯｸUB" pitchFamily="50" charset="-128"/>
              </a:rPr>
              <a:t>Activation Key is required. </a:t>
            </a:r>
            <a:r>
              <a:rPr lang="en-US" altLang="ja-JP" sz="1600" dirty="0">
                <a:ea typeface="HGS創英角ｺﾞｼｯｸUB" pitchFamily="50" charset="-128"/>
              </a:rPr>
              <a:t>Two Types of the Key are available. </a:t>
            </a:r>
            <a:r>
              <a:rPr lang="en-US" altLang="ja-JP" sz="1200" dirty="0">
                <a:ea typeface="HGS創英角ｺﾞｼｯｸUB" pitchFamily="50" charset="-128"/>
              </a:rPr>
              <a:t>(1 Year and 3 Years Services)</a:t>
            </a:r>
          </a:p>
        </p:txBody>
      </p:sp>
      <p:sp>
        <p:nvSpPr>
          <p:cNvPr id="31" name="AutoShape 5"/>
          <p:cNvSpPr>
            <a:spLocks noChangeAspect="1" noChangeArrowheads="1"/>
          </p:cNvSpPr>
          <p:nvPr/>
        </p:nvSpPr>
        <p:spPr bwMode="auto">
          <a:xfrm>
            <a:off x="609600" y="3811588"/>
            <a:ext cx="7924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/>
        </p:nvSpPr>
        <p:spPr bwMode="auto">
          <a:xfrm>
            <a:off x="776288" y="4013200"/>
            <a:ext cx="76628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83"/>
          <p:cNvSpPr>
            <a:spLocks noChangeArrowheads="1"/>
          </p:cNvSpPr>
          <p:nvPr/>
        </p:nvSpPr>
        <p:spPr bwMode="auto">
          <a:xfrm>
            <a:off x="744538" y="5810250"/>
            <a:ext cx="84296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kumimoji="0" lang="en-US" altLang="ja-JP" sz="1000" b="1">
                <a:solidFill>
                  <a:srgbClr val="3333CC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HDVC Series</a:t>
            </a:r>
            <a:endParaRPr kumimoji="0" lang="en-US" altLang="ja-JP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84"/>
          <p:cNvSpPr>
            <a:spLocks noChangeArrowheads="1"/>
          </p:cNvSpPr>
          <p:nvPr/>
        </p:nvSpPr>
        <p:spPr bwMode="auto">
          <a:xfrm>
            <a:off x="2197482" y="5646738"/>
            <a:ext cx="4135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1000" b="1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Router</a:t>
            </a:r>
            <a:endParaRPr kumimoji="0" lang="en-US" altLang="ja-JP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85"/>
          <p:cNvSpPr>
            <a:spLocks noChangeArrowheads="1"/>
          </p:cNvSpPr>
          <p:nvPr/>
        </p:nvSpPr>
        <p:spPr bwMode="auto">
          <a:xfrm>
            <a:off x="6682169" y="5646738"/>
            <a:ext cx="4135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1000" b="1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Router</a:t>
            </a:r>
            <a:endParaRPr kumimoji="0" lang="en-US" altLang="ja-JP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86"/>
          <p:cNvSpPr>
            <a:spLocks noChangeArrowheads="1"/>
          </p:cNvSpPr>
          <p:nvPr/>
        </p:nvSpPr>
        <p:spPr bwMode="auto">
          <a:xfrm>
            <a:off x="3305893" y="3821240"/>
            <a:ext cx="2411848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altLang="ja-JP" sz="1600" b="1" dirty="0">
                <a:solidFill>
                  <a:srgbClr val="3333CC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NAT </a:t>
            </a:r>
            <a:r>
              <a:rPr kumimoji="0" lang="en-US" altLang="ja-JP" sz="1600" b="1" dirty="0" smtClean="0">
                <a:solidFill>
                  <a:srgbClr val="3333CC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Traversal Servers</a:t>
            </a:r>
          </a:p>
          <a:p>
            <a:pPr algn="ctr"/>
            <a:r>
              <a:rPr lang="en-US" altLang="ja-JP" sz="1000" b="1" dirty="0" smtClean="0">
                <a:solidFill>
                  <a:srgbClr val="3333CC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(Easy Connection)</a:t>
            </a:r>
            <a:endParaRPr kumimoji="0"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88"/>
          <p:cNvSpPr>
            <a:spLocks noChangeArrowheads="1"/>
          </p:cNvSpPr>
          <p:nvPr/>
        </p:nvSpPr>
        <p:spPr bwMode="auto">
          <a:xfrm>
            <a:off x="596900" y="5211763"/>
            <a:ext cx="1147763" cy="1025525"/>
          </a:xfrm>
          <a:prstGeom prst="rect">
            <a:avLst/>
          </a:prstGeom>
          <a:noFill/>
          <a:ln w="14288" cap="rnd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89"/>
          <p:cNvSpPr>
            <a:spLocks noChangeArrowheads="1"/>
          </p:cNvSpPr>
          <p:nvPr/>
        </p:nvSpPr>
        <p:spPr bwMode="auto">
          <a:xfrm>
            <a:off x="7375525" y="5213350"/>
            <a:ext cx="1146175" cy="1025525"/>
          </a:xfrm>
          <a:prstGeom prst="rect">
            <a:avLst/>
          </a:prstGeom>
          <a:noFill/>
          <a:ln w="14288" cap="rnd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5888" y="5021263"/>
            <a:ext cx="1282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91"/>
          <p:cNvSpPr>
            <a:spLocks noChangeShapeType="1"/>
          </p:cNvSpPr>
          <p:nvPr/>
        </p:nvSpPr>
        <p:spPr bwMode="auto">
          <a:xfrm>
            <a:off x="5184775" y="5534025"/>
            <a:ext cx="2400300" cy="0"/>
          </a:xfrm>
          <a:prstGeom prst="line">
            <a:avLst/>
          </a:prstGeom>
          <a:noFill/>
          <a:ln w="539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92"/>
          <p:cNvSpPr>
            <a:spLocks noChangeShapeType="1"/>
          </p:cNvSpPr>
          <p:nvPr/>
        </p:nvSpPr>
        <p:spPr bwMode="auto">
          <a:xfrm>
            <a:off x="1549400" y="5534025"/>
            <a:ext cx="2443163" cy="0"/>
          </a:xfrm>
          <a:prstGeom prst="line">
            <a:avLst/>
          </a:prstGeom>
          <a:noFill/>
          <a:ln w="539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>
            <a:off x="7561456" y="5795963"/>
            <a:ext cx="7806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1000" b="1">
                <a:solidFill>
                  <a:srgbClr val="3333CC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HDVC Series</a:t>
            </a:r>
            <a:endParaRPr kumimoji="0" lang="en-US" altLang="ja-JP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98"/>
          <p:cNvSpPr>
            <a:spLocks noChangeArrowheads="1"/>
          </p:cNvSpPr>
          <p:nvPr/>
        </p:nvSpPr>
        <p:spPr bwMode="auto">
          <a:xfrm>
            <a:off x="3530926" y="4695448"/>
            <a:ext cx="7806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STUN </a:t>
            </a:r>
            <a:r>
              <a:rPr kumimoji="0"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Server</a:t>
            </a:r>
            <a:endParaRPr kumimoji="0"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101"/>
          <p:cNvGrpSpPr>
            <a:grpSpLocks/>
          </p:cNvGrpSpPr>
          <p:nvPr/>
        </p:nvGrpSpPr>
        <p:grpSpPr bwMode="auto">
          <a:xfrm>
            <a:off x="3738695" y="4238248"/>
            <a:ext cx="358775" cy="442912"/>
            <a:chOff x="2243" y="2339"/>
            <a:chExt cx="178" cy="219"/>
          </a:xfrm>
        </p:grpSpPr>
        <p:pic>
          <p:nvPicPr>
            <p:cNvPr id="45" name="Picture 1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3" y="2339"/>
              <a:ext cx="17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43" y="2339"/>
              <a:ext cx="17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104"/>
          <p:cNvGrpSpPr>
            <a:grpSpLocks/>
          </p:cNvGrpSpPr>
          <p:nvPr/>
        </p:nvGrpSpPr>
        <p:grpSpPr bwMode="auto">
          <a:xfrm>
            <a:off x="4937258" y="4238248"/>
            <a:ext cx="358775" cy="442912"/>
            <a:chOff x="2600" y="2339"/>
            <a:chExt cx="178" cy="219"/>
          </a:xfrm>
        </p:grpSpPr>
        <p:pic>
          <p:nvPicPr>
            <p:cNvPr id="48" name="Picture 10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0" y="2339"/>
              <a:ext cx="17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0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00" y="2339"/>
              <a:ext cx="17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Freeform 107"/>
          <p:cNvSpPr>
            <a:spLocks/>
          </p:cNvSpPr>
          <p:nvPr/>
        </p:nvSpPr>
        <p:spPr bwMode="auto">
          <a:xfrm>
            <a:off x="1647825" y="4884738"/>
            <a:ext cx="2419350" cy="581025"/>
          </a:xfrm>
          <a:custGeom>
            <a:avLst/>
            <a:gdLst>
              <a:gd name="T0" fmla="*/ 0 w 575"/>
              <a:gd name="T1" fmla="*/ 2147483647 h 543"/>
              <a:gd name="T2" fmla="*/ 2147483647 w 575"/>
              <a:gd name="T3" fmla="*/ 2147483647 h 543"/>
              <a:gd name="T4" fmla="*/ 2147483647 w 575"/>
              <a:gd name="T5" fmla="*/ 0 h 543"/>
              <a:gd name="T6" fmla="*/ 0 60000 65536"/>
              <a:gd name="T7" fmla="*/ 0 60000 65536"/>
              <a:gd name="T8" fmla="*/ 0 60000 65536"/>
              <a:gd name="T9" fmla="*/ 0 w 575"/>
              <a:gd name="T10" fmla="*/ 0 h 543"/>
              <a:gd name="T11" fmla="*/ 575 w 575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5" h="543">
                <a:moveTo>
                  <a:pt x="0" y="536"/>
                </a:moveTo>
                <a:cubicBezTo>
                  <a:pt x="42" y="522"/>
                  <a:pt x="161" y="543"/>
                  <a:pt x="257" y="454"/>
                </a:cubicBezTo>
                <a:cubicBezTo>
                  <a:pt x="353" y="365"/>
                  <a:pt x="461" y="189"/>
                  <a:pt x="575" y="0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 type="arrow" w="med" len="med"/>
            <a:tailEnd type="arrow" w="med" len="med"/>
          </a:ln>
        </p:spPr>
        <p:txBody>
          <a:bodyPr wrap="none" lIns="90000" tIns="46800" rIns="90000" bIns="46800" anchor="ctr"/>
          <a:lstStyle/>
          <a:p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10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0" y="5318125"/>
            <a:ext cx="3143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reeform 109"/>
          <p:cNvSpPr>
            <a:spLocks/>
          </p:cNvSpPr>
          <p:nvPr/>
        </p:nvSpPr>
        <p:spPr bwMode="auto">
          <a:xfrm flipH="1">
            <a:off x="5035550" y="4884738"/>
            <a:ext cx="2422525" cy="581025"/>
          </a:xfrm>
          <a:custGeom>
            <a:avLst/>
            <a:gdLst>
              <a:gd name="T0" fmla="*/ 0 w 575"/>
              <a:gd name="T1" fmla="*/ 2147483647 h 543"/>
              <a:gd name="T2" fmla="*/ 2147483647 w 575"/>
              <a:gd name="T3" fmla="*/ 2147483647 h 543"/>
              <a:gd name="T4" fmla="*/ 2147483647 w 575"/>
              <a:gd name="T5" fmla="*/ 0 h 543"/>
              <a:gd name="T6" fmla="*/ 0 60000 65536"/>
              <a:gd name="T7" fmla="*/ 0 60000 65536"/>
              <a:gd name="T8" fmla="*/ 0 60000 65536"/>
              <a:gd name="T9" fmla="*/ 0 w 575"/>
              <a:gd name="T10" fmla="*/ 0 h 543"/>
              <a:gd name="T11" fmla="*/ 575 w 575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5" h="543">
                <a:moveTo>
                  <a:pt x="0" y="536"/>
                </a:moveTo>
                <a:cubicBezTo>
                  <a:pt x="42" y="522"/>
                  <a:pt x="161" y="543"/>
                  <a:pt x="257" y="454"/>
                </a:cubicBezTo>
                <a:cubicBezTo>
                  <a:pt x="353" y="365"/>
                  <a:pt x="461" y="189"/>
                  <a:pt x="575" y="0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 type="arrow" w="med" len="med"/>
            <a:tailEnd type="arrow" w="med" len="med"/>
          </a:ln>
        </p:spPr>
        <p:txBody>
          <a:bodyPr wrap="none" lIns="90000" tIns="46800" rIns="90000" bIns="46800" anchor="ctr"/>
          <a:lstStyle/>
          <a:p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1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7675" y="5318125"/>
            <a:ext cx="327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Line 111"/>
          <p:cNvSpPr>
            <a:spLocks noChangeShapeType="1"/>
          </p:cNvSpPr>
          <p:nvPr/>
        </p:nvSpPr>
        <p:spPr bwMode="auto">
          <a:xfrm>
            <a:off x="1938338" y="6046788"/>
            <a:ext cx="5227637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98"/>
          <p:cNvSpPr>
            <a:spLocks noChangeArrowheads="1"/>
          </p:cNvSpPr>
          <p:nvPr/>
        </p:nvSpPr>
        <p:spPr bwMode="auto">
          <a:xfrm>
            <a:off x="4822261" y="4695448"/>
            <a:ext cx="63639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SIP</a:t>
            </a:r>
            <a:r>
              <a:rPr kumimoji="0"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Server</a:t>
            </a:r>
            <a:endParaRPr kumimoji="0"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図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99290"/>
            <a:ext cx="1049967" cy="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図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58" y="5303205"/>
            <a:ext cx="1049967" cy="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34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564916" y="3941852"/>
            <a:ext cx="2337330" cy="1049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0" lang="en-US" altLang="ja-JP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Internet</a:t>
            </a:r>
            <a:endParaRPr kumimoji="0" lang="en-US" altLang="ja-JP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cxnSp>
        <p:nvCxnSpPr>
          <p:cNvPr id="14" name="AutoShape 35"/>
          <p:cNvCxnSpPr>
            <a:cxnSpLocks noChangeShapeType="1"/>
          </p:cNvCxnSpPr>
          <p:nvPr/>
        </p:nvCxnSpPr>
        <p:spPr bwMode="auto">
          <a:xfrm>
            <a:off x="2297889" y="3791039"/>
            <a:ext cx="215900" cy="158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2475199" y="3668802"/>
            <a:ext cx="5127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800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SIP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2258401" y="4282684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SIP</a:t>
            </a:r>
          </a:p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Server</a:t>
            </a:r>
            <a:endParaRPr kumimoji="0" lang="en-US" altLang="ja-JP" sz="1400" b="1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025659" y="4285124"/>
            <a:ext cx="7350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STUN</a:t>
            </a:r>
          </a:p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Server</a:t>
            </a:r>
            <a:endParaRPr kumimoji="0" lang="en-US" altLang="ja-JP" sz="1400" b="1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pic>
        <p:nvPicPr>
          <p:cNvPr id="21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1696" y="5469027"/>
            <a:ext cx="59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916" y="5456327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341079" y="4997539"/>
            <a:ext cx="18784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HDVC registers IP to SIP Server then receive </a:t>
            </a:r>
            <a:r>
              <a:rPr kumimoji="0" lang="en-US" altLang="ja-JP" sz="800" b="1" dirty="0" smtClean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7-digit Terminal ID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27" name="Freeform 45"/>
          <p:cNvSpPr>
            <a:spLocks/>
          </p:cNvSpPr>
          <p:nvPr/>
        </p:nvSpPr>
        <p:spPr bwMode="auto">
          <a:xfrm>
            <a:off x="822091" y="4638764"/>
            <a:ext cx="1325955" cy="1349375"/>
          </a:xfrm>
          <a:custGeom>
            <a:avLst/>
            <a:gdLst>
              <a:gd name="T0" fmla="*/ 2147483647 w 2367"/>
              <a:gd name="T1" fmla="*/ 2147483647 h 1660"/>
              <a:gd name="T2" fmla="*/ 2147483647 w 2367"/>
              <a:gd name="T3" fmla="*/ 2147483647 h 1660"/>
              <a:gd name="T4" fmla="*/ 2147483647 w 2367"/>
              <a:gd name="T5" fmla="*/ 2147483647 h 1660"/>
              <a:gd name="T6" fmla="*/ 2147483647 w 2367"/>
              <a:gd name="T7" fmla="*/ 2147483647 h 1660"/>
              <a:gd name="T8" fmla="*/ 2147483647 w 2367"/>
              <a:gd name="T9" fmla="*/ 2147483647 h 1660"/>
              <a:gd name="T10" fmla="*/ 2147483647 w 2367"/>
              <a:gd name="T11" fmla="*/ 2147483647 h 1660"/>
              <a:gd name="T12" fmla="*/ 2147483647 w 2367"/>
              <a:gd name="T13" fmla="*/ 2147483647 h 1660"/>
              <a:gd name="T14" fmla="*/ 2147483647 w 2367"/>
              <a:gd name="T15" fmla="*/ 2147483647 h 1660"/>
              <a:gd name="T16" fmla="*/ 2147483647 w 2367"/>
              <a:gd name="T17" fmla="*/ 2147483647 h 1660"/>
              <a:gd name="T18" fmla="*/ 2147483647 w 2367"/>
              <a:gd name="T19" fmla="*/ 2147483647 h 1660"/>
              <a:gd name="T20" fmla="*/ 2147483647 w 2367"/>
              <a:gd name="T21" fmla="*/ 0 h 1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67"/>
              <a:gd name="T34" fmla="*/ 0 h 1660"/>
              <a:gd name="T35" fmla="*/ 2367 w 2367"/>
              <a:gd name="T36" fmla="*/ 1660 h 1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67" h="1660">
                <a:moveTo>
                  <a:pt x="31" y="1660"/>
                </a:moveTo>
                <a:cubicBezTo>
                  <a:pt x="31" y="1607"/>
                  <a:pt x="37" y="1417"/>
                  <a:pt x="38" y="1341"/>
                </a:cubicBezTo>
                <a:cubicBezTo>
                  <a:pt x="39" y="1265"/>
                  <a:pt x="25" y="1244"/>
                  <a:pt x="38" y="1204"/>
                </a:cubicBezTo>
                <a:cubicBezTo>
                  <a:pt x="51" y="1164"/>
                  <a:pt x="77" y="1120"/>
                  <a:pt x="117" y="1099"/>
                </a:cubicBezTo>
                <a:cubicBezTo>
                  <a:pt x="157" y="1078"/>
                  <a:pt x="0" y="1083"/>
                  <a:pt x="280" y="1080"/>
                </a:cubicBezTo>
                <a:cubicBezTo>
                  <a:pt x="560" y="1077"/>
                  <a:pt x="1501" y="1081"/>
                  <a:pt x="1795" y="1080"/>
                </a:cubicBezTo>
                <a:cubicBezTo>
                  <a:pt x="2089" y="1079"/>
                  <a:pt x="1967" y="1089"/>
                  <a:pt x="2046" y="1074"/>
                </a:cubicBezTo>
                <a:cubicBezTo>
                  <a:pt x="2125" y="1059"/>
                  <a:pt x="2222" y="1038"/>
                  <a:pt x="2271" y="987"/>
                </a:cubicBezTo>
                <a:cubicBezTo>
                  <a:pt x="2320" y="936"/>
                  <a:pt x="2325" y="848"/>
                  <a:pt x="2340" y="767"/>
                </a:cubicBezTo>
                <a:cubicBezTo>
                  <a:pt x="2355" y="686"/>
                  <a:pt x="2359" y="627"/>
                  <a:pt x="2363" y="499"/>
                </a:cubicBezTo>
                <a:cubicBezTo>
                  <a:pt x="2367" y="371"/>
                  <a:pt x="2363" y="186"/>
                  <a:pt x="2363" y="0"/>
                </a:cubicBezTo>
              </a:path>
            </a:pathLst>
          </a:custGeom>
          <a:noFill/>
          <a:ln w="28575" cap="flat" cmpd="sng">
            <a:solidFill>
              <a:srgbClr val="4F81BD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6"/>
          <p:cNvSpPr>
            <a:spLocks/>
          </p:cNvSpPr>
          <p:nvPr/>
        </p:nvSpPr>
        <p:spPr bwMode="auto">
          <a:xfrm>
            <a:off x="2258401" y="4638764"/>
            <a:ext cx="331665" cy="1349375"/>
          </a:xfrm>
          <a:custGeom>
            <a:avLst/>
            <a:gdLst>
              <a:gd name="T0" fmla="*/ 2147483647 w 1143"/>
              <a:gd name="T1" fmla="*/ 2147483647 h 1646"/>
              <a:gd name="T2" fmla="*/ 2147483647 w 1143"/>
              <a:gd name="T3" fmla="*/ 2147483647 h 1646"/>
              <a:gd name="T4" fmla="*/ 2147483647 w 1143"/>
              <a:gd name="T5" fmla="*/ 2147483647 h 1646"/>
              <a:gd name="T6" fmla="*/ 2147483647 w 1143"/>
              <a:gd name="T7" fmla="*/ 2147483647 h 1646"/>
              <a:gd name="T8" fmla="*/ 2147483647 w 1143"/>
              <a:gd name="T9" fmla="*/ 2147483647 h 1646"/>
              <a:gd name="T10" fmla="*/ 2147483647 w 1143"/>
              <a:gd name="T11" fmla="*/ 2147483647 h 1646"/>
              <a:gd name="T12" fmla="*/ 2147483647 w 1143"/>
              <a:gd name="T13" fmla="*/ 2147483647 h 1646"/>
              <a:gd name="T14" fmla="*/ 2147483647 w 1143"/>
              <a:gd name="T15" fmla="*/ 2147483647 h 1646"/>
              <a:gd name="T16" fmla="*/ 2147483647 w 1143"/>
              <a:gd name="T17" fmla="*/ 2147483647 h 1646"/>
              <a:gd name="T18" fmla="*/ 2147483647 w 1143"/>
              <a:gd name="T19" fmla="*/ 2147483647 h 1646"/>
              <a:gd name="T20" fmla="*/ 2147483647 w 1143"/>
              <a:gd name="T21" fmla="*/ 0 h 16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"/>
              <a:gd name="T34" fmla="*/ 0 h 1646"/>
              <a:gd name="T35" fmla="*/ 1143 w 1143"/>
              <a:gd name="T36" fmla="*/ 1646 h 16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3" h="1646">
                <a:moveTo>
                  <a:pt x="1134" y="1646"/>
                </a:moveTo>
                <a:cubicBezTo>
                  <a:pt x="1134" y="1573"/>
                  <a:pt x="1143" y="1307"/>
                  <a:pt x="1135" y="1216"/>
                </a:cubicBezTo>
                <a:cubicBezTo>
                  <a:pt x="1127" y="1125"/>
                  <a:pt x="1115" y="1124"/>
                  <a:pt x="1089" y="1100"/>
                </a:cubicBezTo>
                <a:cubicBezTo>
                  <a:pt x="1063" y="1076"/>
                  <a:pt x="1030" y="1078"/>
                  <a:pt x="978" y="1074"/>
                </a:cubicBezTo>
                <a:cubicBezTo>
                  <a:pt x="926" y="1070"/>
                  <a:pt x="873" y="1074"/>
                  <a:pt x="778" y="1074"/>
                </a:cubicBezTo>
                <a:cubicBezTo>
                  <a:pt x="683" y="1074"/>
                  <a:pt x="497" y="1075"/>
                  <a:pt x="409" y="1074"/>
                </a:cubicBezTo>
                <a:cubicBezTo>
                  <a:pt x="321" y="1073"/>
                  <a:pt x="299" y="1080"/>
                  <a:pt x="252" y="1068"/>
                </a:cubicBezTo>
                <a:cubicBezTo>
                  <a:pt x="205" y="1056"/>
                  <a:pt x="159" y="1032"/>
                  <a:pt x="127" y="1005"/>
                </a:cubicBezTo>
                <a:cubicBezTo>
                  <a:pt x="95" y="978"/>
                  <a:pt x="78" y="958"/>
                  <a:pt x="58" y="905"/>
                </a:cubicBezTo>
                <a:cubicBezTo>
                  <a:pt x="38" y="852"/>
                  <a:pt x="16" y="837"/>
                  <a:pt x="8" y="686"/>
                </a:cubicBezTo>
                <a:cubicBezTo>
                  <a:pt x="0" y="535"/>
                  <a:pt x="10" y="143"/>
                  <a:pt x="11" y="0"/>
                </a:cubicBezTo>
              </a:path>
            </a:pathLst>
          </a:custGeom>
          <a:noFill/>
          <a:ln w="28575" cap="flat" cmpd="sng">
            <a:solidFill>
              <a:srgbClr val="4F81BD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4696" y="4130764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091" y="4156164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37"/>
          <p:cNvSpPr/>
          <p:nvPr/>
        </p:nvSpPr>
        <p:spPr>
          <a:xfrm>
            <a:off x="2162099" y="3668803"/>
            <a:ext cx="842962" cy="2154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53767" y="3625939"/>
            <a:ext cx="2836039" cy="2670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loud"/>
          <p:cNvSpPr>
            <a:spLocks noChangeAspect="1" noEditPoints="1" noChangeArrowheads="1"/>
          </p:cNvSpPr>
          <p:nvPr/>
        </p:nvSpPr>
        <p:spPr bwMode="auto">
          <a:xfrm>
            <a:off x="3437405" y="3944218"/>
            <a:ext cx="2233387" cy="1049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0" lang="en-US" altLang="ja-JP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Internet</a:t>
            </a:r>
            <a:endParaRPr kumimoji="0" lang="en-US" altLang="ja-JP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cxnSp>
        <p:nvCxnSpPr>
          <p:cNvPr id="41" name="AutoShape 35"/>
          <p:cNvCxnSpPr>
            <a:cxnSpLocks noChangeShapeType="1"/>
          </p:cNvCxnSpPr>
          <p:nvPr/>
        </p:nvCxnSpPr>
        <p:spPr bwMode="auto">
          <a:xfrm>
            <a:off x="5254255" y="3801343"/>
            <a:ext cx="215900" cy="1587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361230" y="3679105"/>
            <a:ext cx="619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800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STUN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5162150" y="4308495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SIP</a:t>
            </a:r>
          </a:p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Server</a:t>
            </a:r>
            <a:endParaRPr kumimoji="0" lang="en-US" altLang="ja-JP" sz="1400" b="1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3905963" y="4287490"/>
            <a:ext cx="7350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STUN</a:t>
            </a:r>
          </a:p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Server</a:t>
            </a:r>
            <a:endParaRPr kumimoji="0" lang="en-US" altLang="ja-JP" sz="1400" b="1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pic>
        <p:nvPicPr>
          <p:cNvPr id="46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000" y="5471393"/>
            <a:ext cx="59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7405" y="5458693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テキスト ボックス 2"/>
          <p:cNvSpPr txBox="1">
            <a:spLocks noChangeArrowheads="1"/>
          </p:cNvSpPr>
          <p:nvPr/>
        </p:nvSpPr>
        <p:spPr bwMode="auto">
          <a:xfrm>
            <a:off x="4050180" y="5020543"/>
            <a:ext cx="1555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HDVC find out how to traverse NAT based on STUN response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3694580" y="4641130"/>
            <a:ext cx="134938" cy="1349375"/>
          </a:xfrm>
          <a:custGeom>
            <a:avLst/>
            <a:gdLst>
              <a:gd name="T0" fmla="*/ 2147483647 w 2367"/>
              <a:gd name="T1" fmla="*/ 2147483647 h 1660"/>
              <a:gd name="T2" fmla="*/ 2147483647 w 2367"/>
              <a:gd name="T3" fmla="*/ 2147483647 h 1660"/>
              <a:gd name="T4" fmla="*/ 2147483647 w 2367"/>
              <a:gd name="T5" fmla="*/ 2147483647 h 1660"/>
              <a:gd name="T6" fmla="*/ 2147483647 w 2367"/>
              <a:gd name="T7" fmla="*/ 2147483647 h 1660"/>
              <a:gd name="T8" fmla="*/ 2147483647 w 2367"/>
              <a:gd name="T9" fmla="*/ 2147483647 h 1660"/>
              <a:gd name="T10" fmla="*/ 2147483647 w 2367"/>
              <a:gd name="T11" fmla="*/ 2147483647 h 1660"/>
              <a:gd name="T12" fmla="*/ 2147483647 w 2367"/>
              <a:gd name="T13" fmla="*/ 2147483647 h 1660"/>
              <a:gd name="T14" fmla="*/ 2147483647 w 2367"/>
              <a:gd name="T15" fmla="*/ 2147483647 h 1660"/>
              <a:gd name="T16" fmla="*/ 2147483647 w 2367"/>
              <a:gd name="T17" fmla="*/ 2147483647 h 1660"/>
              <a:gd name="T18" fmla="*/ 2147483647 w 2367"/>
              <a:gd name="T19" fmla="*/ 2147483647 h 1660"/>
              <a:gd name="T20" fmla="*/ 2147483647 w 2367"/>
              <a:gd name="T21" fmla="*/ 0 h 1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67"/>
              <a:gd name="T34" fmla="*/ 0 h 1660"/>
              <a:gd name="T35" fmla="*/ 2367 w 2367"/>
              <a:gd name="T36" fmla="*/ 1660 h 1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67" h="1660">
                <a:moveTo>
                  <a:pt x="31" y="1660"/>
                </a:moveTo>
                <a:cubicBezTo>
                  <a:pt x="31" y="1607"/>
                  <a:pt x="37" y="1417"/>
                  <a:pt x="38" y="1341"/>
                </a:cubicBezTo>
                <a:cubicBezTo>
                  <a:pt x="39" y="1265"/>
                  <a:pt x="25" y="1244"/>
                  <a:pt x="38" y="1204"/>
                </a:cubicBezTo>
                <a:cubicBezTo>
                  <a:pt x="51" y="1164"/>
                  <a:pt x="77" y="1120"/>
                  <a:pt x="117" y="1099"/>
                </a:cubicBezTo>
                <a:cubicBezTo>
                  <a:pt x="157" y="1078"/>
                  <a:pt x="0" y="1083"/>
                  <a:pt x="280" y="1080"/>
                </a:cubicBezTo>
                <a:cubicBezTo>
                  <a:pt x="560" y="1077"/>
                  <a:pt x="1501" y="1081"/>
                  <a:pt x="1795" y="1080"/>
                </a:cubicBezTo>
                <a:cubicBezTo>
                  <a:pt x="2089" y="1079"/>
                  <a:pt x="1967" y="1089"/>
                  <a:pt x="2046" y="1074"/>
                </a:cubicBezTo>
                <a:cubicBezTo>
                  <a:pt x="2125" y="1059"/>
                  <a:pt x="2222" y="1038"/>
                  <a:pt x="2271" y="987"/>
                </a:cubicBezTo>
                <a:cubicBezTo>
                  <a:pt x="2320" y="936"/>
                  <a:pt x="2325" y="848"/>
                  <a:pt x="2340" y="767"/>
                </a:cubicBezTo>
                <a:cubicBezTo>
                  <a:pt x="2355" y="686"/>
                  <a:pt x="2359" y="627"/>
                  <a:pt x="2363" y="499"/>
                </a:cubicBezTo>
                <a:cubicBezTo>
                  <a:pt x="2367" y="371"/>
                  <a:pt x="2363" y="186"/>
                  <a:pt x="2363" y="0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46"/>
          <p:cNvSpPr>
            <a:spLocks/>
          </p:cNvSpPr>
          <p:nvPr/>
        </p:nvSpPr>
        <p:spPr bwMode="auto">
          <a:xfrm>
            <a:off x="3948580" y="4641130"/>
            <a:ext cx="1538695" cy="1349375"/>
          </a:xfrm>
          <a:custGeom>
            <a:avLst/>
            <a:gdLst>
              <a:gd name="T0" fmla="*/ 2147483647 w 1143"/>
              <a:gd name="T1" fmla="*/ 2147483647 h 1646"/>
              <a:gd name="T2" fmla="*/ 2147483647 w 1143"/>
              <a:gd name="T3" fmla="*/ 2147483647 h 1646"/>
              <a:gd name="T4" fmla="*/ 2147483647 w 1143"/>
              <a:gd name="T5" fmla="*/ 2147483647 h 1646"/>
              <a:gd name="T6" fmla="*/ 2147483647 w 1143"/>
              <a:gd name="T7" fmla="*/ 2147483647 h 1646"/>
              <a:gd name="T8" fmla="*/ 2147483647 w 1143"/>
              <a:gd name="T9" fmla="*/ 2147483647 h 1646"/>
              <a:gd name="T10" fmla="*/ 2147483647 w 1143"/>
              <a:gd name="T11" fmla="*/ 2147483647 h 1646"/>
              <a:gd name="T12" fmla="*/ 2147483647 w 1143"/>
              <a:gd name="T13" fmla="*/ 2147483647 h 1646"/>
              <a:gd name="T14" fmla="*/ 2147483647 w 1143"/>
              <a:gd name="T15" fmla="*/ 2147483647 h 1646"/>
              <a:gd name="T16" fmla="*/ 2147483647 w 1143"/>
              <a:gd name="T17" fmla="*/ 2147483647 h 1646"/>
              <a:gd name="T18" fmla="*/ 2147483647 w 1143"/>
              <a:gd name="T19" fmla="*/ 2147483647 h 1646"/>
              <a:gd name="T20" fmla="*/ 2147483647 w 1143"/>
              <a:gd name="T21" fmla="*/ 0 h 16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"/>
              <a:gd name="T34" fmla="*/ 0 h 1646"/>
              <a:gd name="T35" fmla="*/ 1143 w 1143"/>
              <a:gd name="T36" fmla="*/ 1646 h 16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3" h="1646">
                <a:moveTo>
                  <a:pt x="1134" y="1646"/>
                </a:moveTo>
                <a:cubicBezTo>
                  <a:pt x="1134" y="1573"/>
                  <a:pt x="1143" y="1307"/>
                  <a:pt x="1135" y="1216"/>
                </a:cubicBezTo>
                <a:cubicBezTo>
                  <a:pt x="1127" y="1125"/>
                  <a:pt x="1115" y="1124"/>
                  <a:pt x="1089" y="1100"/>
                </a:cubicBezTo>
                <a:cubicBezTo>
                  <a:pt x="1063" y="1076"/>
                  <a:pt x="1030" y="1078"/>
                  <a:pt x="978" y="1074"/>
                </a:cubicBezTo>
                <a:cubicBezTo>
                  <a:pt x="926" y="1070"/>
                  <a:pt x="873" y="1074"/>
                  <a:pt x="778" y="1074"/>
                </a:cubicBezTo>
                <a:cubicBezTo>
                  <a:pt x="683" y="1074"/>
                  <a:pt x="497" y="1075"/>
                  <a:pt x="409" y="1074"/>
                </a:cubicBezTo>
                <a:cubicBezTo>
                  <a:pt x="321" y="1073"/>
                  <a:pt x="299" y="1080"/>
                  <a:pt x="252" y="1068"/>
                </a:cubicBezTo>
                <a:cubicBezTo>
                  <a:pt x="205" y="1056"/>
                  <a:pt x="159" y="1032"/>
                  <a:pt x="127" y="1005"/>
                </a:cubicBezTo>
                <a:cubicBezTo>
                  <a:pt x="95" y="978"/>
                  <a:pt x="78" y="958"/>
                  <a:pt x="58" y="905"/>
                </a:cubicBezTo>
                <a:cubicBezTo>
                  <a:pt x="38" y="852"/>
                  <a:pt x="16" y="837"/>
                  <a:pt x="8" y="686"/>
                </a:cubicBezTo>
                <a:cubicBezTo>
                  <a:pt x="0" y="535"/>
                  <a:pt x="10" y="143"/>
                  <a:pt x="11" y="0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445" y="413313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580" y="415853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正方形/長方形 53"/>
          <p:cNvSpPr/>
          <p:nvPr/>
        </p:nvSpPr>
        <p:spPr>
          <a:xfrm>
            <a:off x="5103443" y="3671168"/>
            <a:ext cx="841375" cy="2233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126256" y="3636243"/>
            <a:ext cx="2885710" cy="2662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3"/>
          <p:cNvSpPr txBox="1">
            <a:spLocks noChangeArrowheads="1"/>
          </p:cNvSpPr>
          <p:nvPr/>
        </p:nvSpPr>
        <p:spPr bwMode="auto">
          <a:xfrm>
            <a:off x="263781" y="3625939"/>
            <a:ext cx="2057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1. Registration</a:t>
            </a:r>
            <a:endParaRPr lang="ja-JP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38"/>
          <p:cNvSpPr txBox="1">
            <a:spLocks noChangeArrowheads="1"/>
          </p:cNvSpPr>
          <p:nvPr/>
        </p:nvSpPr>
        <p:spPr bwMode="auto">
          <a:xfrm>
            <a:off x="3126255" y="3636243"/>
            <a:ext cx="2479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2. Test NAT Specification</a:t>
            </a:r>
            <a:endParaRPr lang="ja-JP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4"/>
          <p:cNvSpPr txBox="1">
            <a:spLocks noChangeArrowheads="1"/>
          </p:cNvSpPr>
          <p:nvPr/>
        </p:nvSpPr>
        <p:spPr bwMode="auto">
          <a:xfrm>
            <a:off x="224702" y="896698"/>
            <a:ext cx="28800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kumimoji="0"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Registration</a:t>
            </a:r>
          </a:p>
          <a:p>
            <a:pPr marL="342900" indent="-342900"/>
            <a:endParaRPr kumimoji="0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HDVC registers itself to SIP Server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Information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 SIP Server assign </a:t>
            </a:r>
            <a:endParaRPr kumimoji="0" lang="en-US" altLang="ja-JP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7-Digit Terminal ID to HDVC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/>
            <a:endParaRPr kumimoji="0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7-Digit Terminal ID 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is fixed ID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won’t be 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changed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until activation 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expires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ja-JP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kumimoji="0" lang="ja-JP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kumimoji="0" lang="en-US" altLang="ja-JP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Server:</a:t>
            </a:r>
            <a:r>
              <a:rPr kumimoji="0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Has feature to map </a:t>
            </a: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kumimoji="0"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ID and </a:t>
            </a:r>
            <a:r>
              <a:rPr kumimoji="0"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  <a:p>
            <a:pPr marL="342900" indent="-342900"/>
            <a:r>
              <a:rPr kumimoji="0"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address. Also </a:t>
            </a:r>
            <a:r>
              <a:rPr kumimoji="0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relay SIP communication among end points</a:t>
            </a:r>
            <a:r>
              <a:rPr kumimoji="0"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ja-JP" altLang="ja-JP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41"/>
          <p:cNvSpPr txBox="1">
            <a:spLocks noChangeArrowheads="1"/>
          </p:cNvSpPr>
          <p:nvPr/>
        </p:nvSpPr>
        <p:spPr bwMode="auto">
          <a:xfrm>
            <a:off x="3131966" y="897609"/>
            <a:ext cx="2880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kumimoji="0" lang="en-US" altLang="ja-JP" sz="1400" b="1" dirty="0">
                <a:solidFill>
                  <a:srgbClr val="0000FF"/>
                </a:solidFill>
              </a:rPr>
              <a:t>2. Test NAT Specification</a:t>
            </a:r>
          </a:p>
          <a:p>
            <a:pPr marL="342900" indent="-342900"/>
            <a:endParaRPr kumimoji="0" lang="en-US" altLang="ja-JP" sz="1100" dirty="0"/>
          </a:p>
          <a:p>
            <a:pPr marL="342900" indent="-342900"/>
            <a:r>
              <a:rPr kumimoji="0" lang="en-US" altLang="ja-JP" sz="1100" dirty="0"/>
              <a:t>HDVC figures out router specification </a:t>
            </a:r>
            <a:r>
              <a:rPr kumimoji="0" lang="en-US" altLang="ja-JP" sz="1100" dirty="0" smtClean="0"/>
              <a:t>by</a:t>
            </a:r>
          </a:p>
          <a:p>
            <a:pPr marL="342900" indent="-342900"/>
            <a:r>
              <a:rPr kumimoji="0" lang="en-US" altLang="ja-JP" sz="1100" dirty="0" smtClean="0"/>
              <a:t>Communicating with </a:t>
            </a:r>
            <a:r>
              <a:rPr kumimoji="0" lang="en-US" altLang="ja-JP" sz="1100" dirty="0"/>
              <a:t>STUN server. </a:t>
            </a:r>
          </a:p>
          <a:p>
            <a:pPr marL="342900" indent="-342900"/>
            <a:endParaRPr kumimoji="0" lang="en-US" altLang="ja-JP" sz="1100" dirty="0"/>
          </a:p>
          <a:p>
            <a:pPr marL="342900" indent="-342900"/>
            <a:r>
              <a:rPr kumimoji="0" lang="en-US" altLang="ja-JP" sz="1100" dirty="0"/>
              <a:t>By analyzing return from STUN </a:t>
            </a:r>
            <a:r>
              <a:rPr kumimoji="0" lang="en-US" altLang="ja-JP" sz="1100" dirty="0" smtClean="0"/>
              <a:t>server</a:t>
            </a:r>
          </a:p>
          <a:p>
            <a:pPr marL="342900" indent="-342900"/>
            <a:r>
              <a:rPr kumimoji="0" lang="en-US" altLang="ja-JP" sz="1100" dirty="0" smtClean="0"/>
              <a:t>HDVC understands </a:t>
            </a:r>
            <a:r>
              <a:rPr kumimoji="0" lang="en-US" altLang="ja-JP" sz="1100" dirty="0"/>
              <a:t>specification of </a:t>
            </a:r>
            <a:r>
              <a:rPr kumimoji="0" lang="en-US" altLang="ja-JP" sz="1100" dirty="0" smtClean="0"/>
              <a:t>router</a:t>
            </a:r>
          </a:p>
          <a:p>
            <a:pPr marL="342900" indent="-342900"/>
            <a:r>
              <a:rPr kumimoji="0" lang="en-US" altLang="ja-JP" sz="1100" dirty="0" smtClean="0"/>
              <a:t>and </a:t>
            </a:r>
            <a:r>
              <a:rPr kumimoji="0" lang="en-US" altLang="ja-JP" sz="1100" dirty="0"/>
              <a:t>possibility </a:t>
            </a:r>
            <a:r>
              <a:rPr kumimoji="0" lang="en-US" altLang="ja-JP" sz="1100" dirty="0" smtClean="0"/>
              <a:t>to traverse </a:t>
            </a:r>
            <a:r>
              <a:rPr kumimoji="0" lang="en-US" altLang="ja-JP" sz="1100" dirty="0"/>
              <a:t>NAT.</a:t>
            </a:r>
            <a:endParaRPr lang="ja-JP" altLang="en-US" sz="1100" dirty="0"/>
          </a:p>
        </p:txBody>
      </p:sp>
      <p:sp>
        <p:nvSpPr>
          <p:cNvPr id="60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Outline of NAT Traversal Service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pic>
        <p:nvPicPr>
          <p:cNvPr id="61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7" y="5839081"/>
            <a:ext cx="985757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32" y="5846896"/>
            <a:ext cx="985757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08" y="5839693"/>
            <a:ext cx="985757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1" y="5841447"/>
            <a:ext cx="985757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110204" y="2623572"/>
            <a:ext cx="2901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>
                <a:solidFill>
                  <a:srgbClr val="FF0000"/>
                </a:solidFill>
              </a:rPr>
              <a:t>STUN</a:t>
            </a:r>
            <a:r>
              <a:rPr lang="en-US" altLang="ja-JP" sz="800" dirty="0">
                <a:solidFill>
                  <a:srgbClr val="FF0000"/>
                </a:solidFill>
              </a:rPr>
              <a:t> (</a:t>
            </a:r>
            <a:r>
              <a:rPr lang="en-US" altLang="ja-JP" sz="800" b="1" dirty="0">
                <a:solidFill>
                  <a:srgbClr val="FF0000"/>
                </a:solidFill>
              </a:rPr>
              <a:t>Session Traversal Utilities for NAT</a:t>
            </a:r>
            <a:r>
              <a:rPr lang="en-US" altLang="ja-JP" sz="800" dirty="0">
                <a:solidFill>
                  <a:srgbClr val="FF0000"/>
                </a:solidFill>
              </a:rPr>
              <a:t>) </a:t>
            </a:r>
            <a:r>
              <a:rPr lang="en-US" altLang="ja-JP" sz="800" dirty="0"/>
              <a:t>is a standardized set of methods and a network protocol to allow an end host to discover its public IP address if it is located behind a </a:t>
            </a:r>
            <a:r>
              <a:rPr lang="en-US" altLang="ja-JP" sz="800" u="sng" dirty="0" smtClean="0"/>
              <a:t>NAT</a:t>
            </a:r>
            <a:r>
              <a:rPr lang="en-US" altLang="ja-JP" sz="800" dirty="0" smtClean="0"/>
              <a:t>. </a:t>
            </a:r>
            <a:r>
              <a:rPr lang="en-US" altLang="ja-JP" sz="800" dirty="0"/>
              <a:t>It is used to permit </a:t>
            </a:r>
            <a:r>
              <a:rPr lang="en-US" altLang="ja-JP" sz="800" u="sng" dirty="0" smtClean="0"/>
              <a:t>NAT Traversal</a:t>
            </a:r>
            <a:r>
              <a:rPr lang="en-US" altLang="ja-JP" sz="800" dirty="0" smtClean="0"/>
              <a:t> for </a:t>
            </a:r>
            <a:r>
              <a:rPr lang="en-US" altLang="ja-JP" sz="800" dirty="0"/>
              <a:t>applications of real-time voice, video, messaging, and other interactive </a:t>
            </a:r>
            <a:r>
              <a:rPr lang="en-US" altLang="ja-JP" sz="800" dirty="0" smtClean="0"/>
              <a:t>IP </a:t>
            </a:r>
            <a:r>
              <a:rPr lang="en-US" altLang="ja-JP" sz="800" dirty="0"/>
              <a:t>communications.</a:t>
            </a:r>
            <a:endParaRPr lang="ja-JP" altLang="en-US" sz="800" dirty="0"/>
          </a:p>
        </p:txBody>
      </p:sp>
      <p:sp>
        <p:nvSpPr>
          <p:cNvPr id="45" name="テキスト ボックス 21"/>
          <p:cNvSpPr txBox="1">
            <a:spLocks noChangeArrowheads="1"/>
          </p:cNvSpPr>
          <p:nvPr/>
        </p:nvSpPr>
        <p:spPr bwMode="auto">
          <a:xfrm>
            <a:off x="6053458" y="901460"/>
            <a:ext cx="2880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Communication</a:t>
            </a:r>
          </a:p>
          <a:p>
            <a:pPr marL="342900" indent="-342900"/>
            <a:endParaRPr kumimoji="0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When HDVC makes a call with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7-digit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ID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two HDVC Systems start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communicating 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via SIP server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SIP protocol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/>
            <a:endParaRPr kumimoji="0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Two HDVC systems transmit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both Audio 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and Video data directly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 HDVC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traverse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utilizing revealed </a:t>
            </a:r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router specification </a:t>
            </a:r>
          </a:p>
          <a:p>
            <a:pPr marL="342900" indent="-342900"/>
            <a:r>
              <a:rPr kumimoji="0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2nd step.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loud"/>
          <p:cNvSpPr>
            <a:spLocks noChangeAspect="1" noEditPoints="1" noChangeArrowheads="1"/>
          </p:cNvSpPr>
          <p:nvPr/>
        </p:nvSpPr>
        <p:spPr bwMode="auto">
          <a:xfrm>
            <a:off x="6263013" y="3979516"/>
            <a:ext cx="2309926" cy="1049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0" lang="en-US" altLang="ja-JP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Internet</a:t>
            </a:r>
            <a:endParaRPr kumimoji="0" lang="en-US" altLang="ja-JP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cxnSp>
        <p:nvCxnSpPr>
          <p:cNvPr id="62" name="AutoShape 35"/>
          <p:cNvCxnSpPr>
            <a:cxnSpLocks noChangeShapeType="1"/>
          </p:cNvCxnSpPr>
          <p:nvPr/>
        </p:nvCxnSpPr>
        <p:spPr bwMode="auto">
          <a:xfrm>
            <a:off x="7984506" y="3779118"/>
            <a:ext cx="215900" cy="158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8116268" y="3648943"/>
            <a:ext cx="5127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80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SIP</a:t>
            </a:r>
            <a:endParaRPr kumimoji="0" lang="en-US" altLang="ja-JP" sz="140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67" name="テキスト ボックス 2"/>
          <p:cNvSpPr txBox="1">
            <a:spLocks noChangeArrowheads="1"/>
          </p:cNvSpPr>
          <p:nvPr/>
        </p:nvSpPr>
        <p:spPr bwMode="auto">
          <a:xfrm>
            <a:off x="7964313" y="4296903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SIP</a:t>
            </a:r>
          </a:p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Server</a:t>
            </a:r>
            <a:endParaRPr kumimoji="0" lang="en-US" altLang="ja-JP" sz="1400" b="1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68" name="テキスト ボックス 2"/>
          <p:cNvSpPr txBox="1">
            <a:spLocks noChangeArrowheads="1"/>
          </p:cNvSpPr>
          <p:nvPr/>
        </p:nvSpPr>
        <p:spPr bwMode="auto">
          <a:xfrm>
            <a:off x="6715941" y="4307158"/>
            <a:ext cx="7350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STUN</a:t>
            </a:r>
          </a:p>
          <a:p>
            <a:pPr algn="ctr">
              <a:defRPr/>
            </a:pPr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Server</a:t>
            </a:r>
            <a:endParaRPr kumimoji="0" lang="en-US" altLang="ja-JP" sz="1400" b="1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pic>
        <p:nvPicPr>
          <p:cNvPr id="69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2648" y="5459801"/>
            <a:ext cx="59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013" y="5447101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テキスト ボックス 2"/>
          <p:cNvSpPr txBox="1">
            <a:spLocks noChangeArrowheads="1"/>
          </p:cNvSpPr>
          <p:nvPr/>
        </p:nvSpPr>
        <p:spPr bwMode="auto">
          <a:xfrm>
            <a:off x="6191576" y="5169288"/>
            <a:ext cx="1603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AV Data traverse NAT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72" name="Freeform 45"/>
          <p:cNvSpPr>
            <a:spLocks/>
          </p:cNvSpPr>
          <p:nvPr/>
        </p:nvSpPr>
        <p:spPr bwMode="auto">
          <a:xfrm>
            <a:off x="6520188" y="4629538"/>
            <a:ext cx="1334275" cy="1349375"/>
          </a:xfrm>
          <a:custGeom>
            <a:avLst/>
            <a:gdLst>
              <a:gd name="T0" fmla="*/ 2147483647 w 2367"/>
              <a:gd name="T1" fmla="*/ 2147483647 h 1660"/>
              <a:gd name="T2" fmla="*/ 2147483647 w 2367"/>
              <a:gd name="T3" fmla="*/ 2147483647 h 1660"/>
              <a:gd name="T4" fmla="*/ 2147483647 w 2367"/>
              <a:gd name="T5" fmla="*/ 2147483647 h 1660"/>
              <a:gd name="T6" fmla="*/ 2147483647 w 2367"/>
              <a:gd name="T7" fmla="*/ 2147483647 h 1660"/>
              <a:gd name="T8" fmla="*/ 2147483647 w 2367"/>
              <a:gd name="T9" fmla="*/ 2147483647 h 1660"/>
              <a:gd name="T10" fmla="*/ 2147483647 w 2367"/>
              <a:gd name="T11" fmla="*/ 2147483647 h 1660"/>
              <a:gd name="T12" fmla="*/ 2147483647 w 2367"/>
              <a:gd name="T13" fmla="*/ 2147483647 h 1660"/>
              <a:gd name="T14" fmla="*/ 2147483647 w 2367"/>
              <a:gd name="T15" fmla="*/ 2147483647 h 1660"/>
              <a:gd name="T16" fmla="*/ 2147483647 w 2367"/>
              <a:gd name="T17" fmla="*/ 2147483647 h 1660"/>
              <a:gd name="T18" fmla="*/ 2147483647 w 2367"/>
              <a:gd name="T19" fmla="*/ 2147483647 h 1660"/>
              <a:gd name="T20" fmla="*/ 2147483647 w 2367"/>
              <a:gd name="T21" fmla="*/ 0 h 1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67"/>
              <a:gd name="T34" fmla="*/ 0 h 1660"/>
              <a:gd name="T35" fmla="*/ 2367 w 2367"/>
              <a:gd name="T36" fmla="*/ 1660 h 1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67" h="1660">
                <a:moveTo>
                  <a:pt x="31" y="1660"/>
                </a:moveTo>
                <a:cubicBezTo>
                  <a:pt x="31" y="1607"/>
                  <a:pt x="37" y="1417"/>
                  <a:pt x="38" y="1341"/>
                </a:cubicBezTo>
                <a:cubicBezTo>
                  <a:pt x="39" y="1265"/>
                  <a:pt x="25" y="1244"/>
                  <a:pt x="38" y="1204"/>
                </a:cubicBezTo>
                <a:cubicBezTo>
                  <a:pt x="51" y="1164"/>
                  <a:pt x="77" y="1120"/>
                  <a:pt x="117" y="1099"/>
                </a:cubicBezTo>
                <a:cubicBezTo>
                  <a:pt x="157" y="1078"/>
                  <a:pt x="0" y="1083"/>
                  <a:pt x="280" y="1080"/>
                </a:cubicBezTo>
                <a:cubicBezTo>
                  <a:pt x="560" y="1077"/>
                  <a:pt x="1501" y="1081"/>
                  <a:pt x="1795" y="1080"/>
                </a:cubicBezTo>
                <a:cubicBezTo>
                  <a:pt x="2089" y="1079"/>
                  <a:pt x="1967" y="1089"/>
                  <a:pt x="2046" y="1074"/>
                </a:cubicBezTo>
                <a:cubicBezTo>
                  <a:pt x="2125" y="1059"/>
                  <a:pt x="2222" y="1038"/>
                  <a:pt x="2271" y="987"/>
                </a:cubicBezTo>
                <a:cubicBezTo>
                  <a:pt x="2320" y="936"/>
                  <a:pt x="2325" y="848"/>
                  <a:pt x="2340" y="767"/>
                </a:cubicBezTo>
                <a:cubicBezTo>
                  <a:pt x="2355" y="686"/>
                  <a:pt x="2359" y="627"/>
                  <a:pt x="2363" y="499"/>
                </a:cubicBezTo>
                <a:cubicBezTo>
                  <a:pt x="2367" y="371"/>
                  <a:pt x="2363" y="186"/>
                  <a:pt x="2363" y="0"/>
                </a:cubicBezTo>
              </a:path>
            </a:pathLst>
          </a:custGeom>
          <a:noFill/>
          <a:ln w="28575" cap="flat" cmpd="sng">
            <a:solidFill>
              <a:srgbClr val="4F81BD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7931506" y="4629538"/>
            <a:ext cx="506417" cy="1349375"/>
          </a:xfrm>
          <a:custGeom>
            <a:avLst/>
            <a:gdLst>
              <a:gd name="T0" fmla="*/ 2147483647 w 1143"/>
              <a:gd name="T1" fmla="*/ 2147483647 h 1646"/>
              <a:gd name="T2" fmla="*/ 2147483647 w 1143"/>
              <a:gd name="T3" fmla="*/ 2147483647 h 1646"/>
              <a:gd name="T4" fmla="*/ 2147483647 w 1143"/>
              <a:gd name="T5" fmla="*/ 2147483647 h 1646"/>
              <a:gd name="T6" fmla="*/ 2147483647 w 1143"/>
              <a:gd name="T7" fmla="*/ 2147483647 h 1646"/>
              <a:gd name="T8" fmla="*/ 2147483647 w 1143"/>
              <a:gd name="T9" fmla="*/ 2147483647 h 1646"/>
              <a:gd name="T10" fmla="*/ 2147483647 w 1143"/>
              <a:gd name="T11" fmla="*/ 2147483647 h 1646"/>
              <a:gd name="T12" fmla="*/ 2147483647 w 1143"/>
              <a:gd name="T13" fmla="*/ 2147483647 h 1646"/>
              <a:gd name="T14" fmla="*/ 2147483647 w 1143"/>
              <a:gd name="T15" fmla="*/ 2147483647 h 1646"/>
              <a:gd name="T16" fmla="*/ 2147483647 w 1143"/>
              <a:gd name="T17" fmla="*/ 2147483647 h 1646"/>
              <a:gd name="T18" fmla="*/ 2147483647 w 1143"/>
              <a:gd name="T19" fmla="*/ 2147483647 h 1646"/>
              <a:gd name="T20" fmla="*/ 2147483647 w 1143"/>
              <a:gd name="T21" fmla="*/ 0 h 16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"/>
              <a:gd name="T34" fmla="*/ 0 h 1646"/>
              <a:gd name="T35" fmla="*/ 1143 w 1143"/>
              <a:gd name="T36" fmla="*/ 1646 h 16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3" h="1646">
                <a:moveTo>
                  <a:pt x="1134" y="1646"/>
                </a:moveTo>
                <a:cubicBezTo>
                  <a:pt x="1134" y="1573"/>
                  <a:pt x="1143" y="1307"/>
                  <a:pt x="1135" y="1216"/>
                </a:cubicBezTo>
                <a:cubicBezTo>
                  <a:pt x="1127" y="1125"/>
                  <a:pt x="1115" y="1124"/>
                  <a:pt x="1089" y="1100"/>
                </a:cubicBezTo>
                <a:cubicBezTo>
                  <a:pt x="1063" y="1076"/>
                  <a:pt x="1030" y="1078"/>
                  <a:pt x="978" y="1074"/>
                </a:cubicBezTo>
                <a:cubicBezTo>
                  <a:pt x="926" y="1070"/>
                  <a:pt x="873" y="1074"/>
                  <a:pt x="778" y="1074"/>
                </a:cubicBezTo>
                <a:cubicBezTo>
                  <a:pt x="683" y="1074"/>
                  <a:pt x="497" y="1075"/>
                  <a:pt x="409" y="1074"/>
                </a:cubicBezTo>
                <a:cubicBezTo>
                  <a:pt x="321" y="1073"/>
                  <a:pt x="299" y="1080"/>
                  <a:pt x="252" y="1068"/>
                </a:cubicBezTo>
                <a:cubicBezTo>
                  <a:pt x="205" y="1056"/>
                  <a:pt x="159" y="1032"/>
                  <a:pt x="127" y="1005"/>
                </a:cubicBezTo>
                <a:cubicBezTo>
                  <a:pt x="95" y="978"/>
                  <a:pt x="78" y="958"/>
                  <a:pt x="58" y="905"/>
                </a:cubicBezTo>
                <a:cubicBezTo>
                  <a:pt x="38" y="852"/>
                  <a:pt x="16" y="837"/>
                  <a:pt x="8" y="686"/>
                </a:cubicBezTo>
                <a:cubicBezTo>
                  <a:pt x="0" y="535"/>
                  <a:pt x="10" y="143"/>
                  <a:pt x="11" y="0"/>
                </a:cubicBezTo>
              </a:path>
            </a:pathLst>
          </a:custGeom>
          <a:noFill/>
          <a:ln w="28575" cap="flat" cmpd="sng">
            <a:solidFill>
              <a:srgbClr val="4F81BD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163" y="4137168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0188" y="4146938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正方形/長方形 75"/>
          <p:cNvSpPr/>
          <p:nvPr/>
        </p:nvSpPr>
        <p:spPr>
          <a:xfrm>
            <a:off x="7947993" y="3674343"/>
            <a:ext cx="923925" cy="3346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053458" y="3636244"/>
            <a:ext cx="2863850" cy="2673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AutoShape 35"/>
          <p:cNvCxnSpPr>
            <a:cxnSpLocks noChangeShapeType="1"/>
          </p:cNvCxnSpPr>
          <p:nvPr/>
        </p:nvCxnSpPr>
        <p:spPr bwMode="auto">
          <a:xfrm>
            <a:off x="7984506" y="3894153"/>
            <a:ext cx="215900" cy="15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9" name="テキスト ボックス 19"/>
          <p:cNvSpPr txBox="1">
            <a:spLocks noChangeArrowheads="1"/>
          </p:cNvSpPr>
          <p:nvPr/>
        </p:nvSpPr>
        <p:spPr bwMode="auto">
          <a:xfrm>
            <a:off x="6094733" y="3636243"/>
            <a:ext cx="1470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3. Communication</a:t>
            </a:r>
            <a:endParaRPr lang="ja-JP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2"/>
          <p:cNvSpPr>
            <a:spLocks/>
          </p:cNvSpPr>
          <p:nvPr/>
        </p:nvSpPr>
        <p:spPr bwMode="auto">
          <a:xfrm>
            <a:off x="6439227" y="5416938"/>
            <a:ext cx="2133712" cy="549275"/>
          </a:xfrm>
          <a:custGeom>
            <a:avLst/>
            <a:gdLst>
              <a:gd name="T0" fmla="*/ 2147483647 w 3796"/>
              <a:gd name="T1" fmla="*/ 2147483647 h 710"/>
              <a:gd name="T2" fmla="*/ 2147483647 w 3796"/>
              <a:gd name="T3" fmla="*/ 2147483647 h 710"/>
              <a:gd name="T4" fmla="*/ 2147483647 w 3796"/>
              <a:gd name="T5" fmla="*/ 2147483647 h 710"/>
              <a:gd name="T6" fmla="*/ 2147483647 w 3796"/>
              <a:gd name="T7" fmla="*/ 2147483647 h 710"/>
              <a:gd name="T8" fmla="*/ 2147483647 w 3796"/>
              <a:gd name="T9" fmla="*/ 2147483647 h 710"/>
              <a:gd name="T10" fmla="*/ 2147483647 w 3796"/>
              <a:gd name="T11" fmla="*/ 2147483647 h 710"/>
              <a:gd name="T12" fmla="*/ 2147483647 w 3796"/>
              <a:gd name="T13" fmla="*/ 2147483647 h 710"/>
              <a:gd name="T14" fmla="*/ 2147483647 w 3796"/>
              <a:gd name="T15" fmla="*/ 2147483647 h 710"/>
              <a:gd name="T16" fmla="*/ 2147483647 w 3796"/>
              <a:gd name="T17" fmla="*/ 2147483647 h 710"/>
              <a:gd name="T18" fmla="*/ 2147483647 w 3796"/>
              <a:gd name="T19" fmla="*/ 2147483647 h 710"/>
              <a:gd name="T20" fmla="*/ 2147483647 w 3796"/>
              <a:gd name="T21" fmla="*/ 2147483647 h 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96"/>
              <a:gd name="T34" fmla="*/ 0 h 710"/>
              <a:gd name="T35" fmla="*/ 3796 w 3796"/>
              <a:gd name="T36" fmla="*/ 710 h 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96" h="710">
                <a:moveTo>
                  <a:pt x="5" y="710"/>
                </a:moveTo>
                <a:cubicBezTo>
                  <a:pt x="6" y="629"/>
                  <a:pt x="0" y="317"/>
                  <a:pt x="8" y="215"/>
                </a:cubicBezTo>
                <a:cubicBezTo>
                  <a:pt x="16" y="113"/>
                  <a:pt x="26" y="126"/>
                  <a:pt x="55" y="97"/>
                </a:cubicBezTo>
                <a:cubicBezTo>
                  <a:pt x="84" y="68"/>
                  <a:pt x="95" y="54"/>
                  <a:pt x="183" y="40"/>
                </a:cubicBezTo>
                <a:cubicBezTo>
                  <a:pt x="271" y="26"/>
                  <a:pt x="82" y="17"/>
                  <a:pt x="583" y="11"/>
                </a:cubicBezTo>
                <a:cubicBezTo>
                  <a:pt x="1084" y="5"/>
                  <a:pt x="2715" y="5"/>
                  <a:pt x="3189" y="4"/>
                </a:cubicBezTo>
                <a:cubicBezTo>
                  <a:pt x="3663" y="3"/>
                  <a:pt x="3358" y="3"/>
                  <a:pt x="3428" y="4"/>
                </a:cubicBezTo>
                <a:cubicBezTo>
                  <a:pt x="3498" y="5"/>
                  <a:pt x="3566" y="0"/>
                  <a:pt x="3612" y="11"/>
                </a:cubicBezTo>
                <a:cubicBezTo>
                  <a:pt x="3658" y="22"/>
                  <a:pt x="3676" y="33"/>
                  <a:pt x="3705" y="68"/>
                </a:cubicBezTo>
                <a:cubicBezTo>
                  <a:pt x="3734" y="103"/>
                  <a:pt x="3770" y="113"/>
                  <a:pt x="3783" y="218"/>
                </a:cubicBezTo>
                <a:cubicBezTo>
                  <a:pt x="3796" y="323"/>
                  <a:pt x="3783" y="597"/>
                  <a:pt x="3783" y="69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テキスト ボックス 2"/>
          <p:cNvSpPr txBox="1">
            <a:spLocks noChangeArrowheads="1"/>
          </p:cNvSpPr>
          <p:nvPr/>
        </p:nvSpPr>
        <p:spPr bwMode="auto">
          <a:xfrm>
            <a:off x="8096733" y="3793528"/>
            <a:ext cx="742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800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AV Data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82" name="テキスト ボックス 2"/>
          <p:cNvSpPr txBox="1">
            <a:spLocks noChangeArrowheads="1"/>
          </p:cNvSpPr>
          <p:nvPr/>
        </p:nvSpPr>
        <p:spPr bwMode="auto">
          <a:xfrm>
            <a:off x="6648776" y="5516951"/>
            <a:ext cx="15516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800" b="1" dirty="0"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SIP goes through Server</a:t>
            </a:r>
            <a:endParaRPr kumimoji="0" lang="en-US" altLang="ja-JP" sz="1400" dirty="0"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p:pic>
        <p:nvPicPr>
          <p:cNvPr id="83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24" y="5852560"/>
            <a:ext cx="985757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73" y="5840122"/>
            <a:ext cx="985757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427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1" y="50965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Setting Up</a:t>
            </a:r>
            <a:r>
              <a:rPr lang="ja-JP" altLang="en-US" sz="2800" kern="0" dirty="0">
                <a:latin typeface="Arial Black" panose="020B0A04020102020204" pitchFamily="34" charset="0"/>
              </a:rPr>
              <a:t> </a:t>
            </a:r>
            <a:r>
              <a:rPr lang="en-US" altLang="ja-JP" sz="2800" kern="0" dirty="0" smtClean="0">
                <a:latin typeface="Arial Black" panose="020B0A04020102020204" pitchFamily="34" charset="0"/>
              </a:rPr>
              <a:t>(Network Survey)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7086600" y="2929913"/>
            <a:ext cx="1584325" cy="587375"/>
          </a:xfrm>
          <a:custGeom>
            <a:avLst/>
            <a:gdLst>
              <a:gd name="T0" fmla="*/ 360434 w 21600"/>
              <a:gd name="T1" fmla="*/ 7986342 h 21600"/>
              <a:gd name="T2" fmla="*/ 58103872 w 21600"/>
              <a:gd name="T3" fmla="*/ 15955661 h 21600"/>
              <a:gd name="T4" fmla="*/ 116110852 w 21600"/>
              <a:gd name="T5" fmla="*/ 7986342 h 21600"/>
              <a:gd name="T6" fmla="*/ 58103872 w 21600"/>
              <a:gd name="T7" fmla="*/ 9132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en-US" altLang="ja-JP" sz="1100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6141241" y="4255813"/>
            <a:ext cx="1645421" cy="360000"/>
          </a:xfrm>
          <a:prstGeom prst="wedgeRectCallout">
            <a:avLst>
              <a:gd name="adj1" fmla="val 36790"/>
              <a:gd name="adj2" fmla="val -87252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None/>
            </a:pPr>
            <a:r>
              <a:rPr kumimoji="0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1. Strongly recommend to</a:t>
            </a:r>
          </a:p>
          <a:p>
            <a:pPr marL="342900" indent="-342900">
              <a:buFont typeface="Arial" charset="0"/>
              <a:buNone/>
            </a:pPr>
            <a:r>
              <a:rPr kumimoji="0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    use investigated router.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6018432" y="4755420"/>
            <a:ext cx="2873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7924800" y="3516929"/>
            <a:ext cx="0" cy="12289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8622315" y="476494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6362630" y="590794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kumimoji="0" lang="ja-JP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4" descr="C:\Users\5165705\AppData\Local\Microsoft\Windows\Temporary Internet Files\Content.IE5\D4YCULDJ\MC9003985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3109" y="3621733"/>
            <a:ext cx="711200" cy="4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7695083" y="474272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 flipH="1">
            <a:off x="6396390" y="47649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" descr="C:\Users\5165705\AppData\Local\Microsoft\Windows\Temporary Internet Files\Content.IE5\9SALZULV\MC90042894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3009" y="5050695"/>
            <a:ext cx="777744" cy="5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 descr="C:\Users\5165705\AppData\Local\Microsoft\Windows\Temporary Internet Files\Content.IE5\9SALZULV\MC900434865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1315" y="5012595"/>
            <a:ext cx="5953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42"/>
          <p:cNvSpPr txBox="1">
            <a:spLocks noChangeArrowheads="1"/>
          </p:cNvSpPr>
          <p:nvPr/>
        </p:nvSpPr>
        <p:spPr bwMode="auto">
          <a:xfrm>
            <a:off x="381000" y="826980"/>
            <a:ext cx="82899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Panasonic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 Traversal Service (Easy Connection) won’t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works with all types of Routers. So first of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all,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Panasonic Recommend to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ja-JP" sz="1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Panasonic Investigated Router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If there is difficulty to use Panasonic investigated router, you need to do Network Survey</a:t>
            </a:r>
          </a:p>
          <a:p>
            <a:pPr marL="285750" indent="-285750"/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advance to minimize risk of failure.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テキスト ボックス 43"/>
          <p:cNvSpPr txBox="1">
            <a:spLocks noChangeArrowheads="1"/>
          </p:cNvSpPr>
          <p:nvPr/>
        </p:nvSpPr>
        <p:spPr bwMode="auto">
          <a:xfrm>
            <a:off x="379049" y="2135565"/>
            <a:ext cx="5310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Traversal Check Tool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2575" indent="-282575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tool confirm the internet connection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Compatibility with Panasonic</a:t>
            </a:r>
          </a:p>
          <a:p>
            <a:pPr marL="282575" indent="-282575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 Traversal Service (Easy Connection).</a:t>
            </a:r>
            <a:endParaRPr lang="en-US" altLang="ja-JP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13"/>
          <p:cNvSpPr>
            <a:spLocks noChangeArrowheads="1"/>
          </p:cNvSpPr>
          <p:nvPr/>
        </p:nvSpPr>
        <p:spPr bwMode="auto">
          <a:xfrm>
            <a:off x="7315194" y="5888895"/>
            <a:ext cx="1588844" cy="360000"/>
          </a:xfrm>
          <a:prstGeom prst="wedgeRectCallout">
            <a:avLst>
              <a:gd name="adj1" fmla="val 31579"/>
              <a:gd name="adj2" fmla="val -134194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None/>
            </a:pPr>
            <a:r>
              <a:rPr kumimoji="0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2. Execute NAT Traversal</a:t>
            </a:r>
          </a:p>
          <a:p>
            <a:pPr marL="342900" indent="-342900">
              <a:buFont typeface="Arial" charset="0"/>
              <a:buNone/>
            </a:pPr>
            <a:r>
              <a:rPr kumimoji="0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    Check Tool here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5917174" y="2243235"/>
            <a:ext cx="3061725" cy="4167862"/>
          </a:xfrm>
          <a:prstGeom prst="roundRect">
            <a:avLst>
              <a:gd name="adj" fmla="val 4645"/>
            </a:avLst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5917175" y="2263665"/>
            <a:ext cx="3025822" cy="603727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Traversal Service</a:t>
            </a: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(Easy Connection) </a:t>
            </a:r>
            <a:r>
              <a:rPr lang="en-US" altLang="ja-JP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2872035" y="4757625"/>
            <a:ext cx="2930861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  <a:defRPr/>
            </a:pPr>
            <a:r>
              <a:rPr lang="en-US" altLang="ja-JP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Menu</a:t>
            </a: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 Server Connection Test</a:t>
            </a: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NAT Check</a:t>
            </a: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SIP Server Connection Test</a:t>
            </a: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Port Confirmation Test</a:t>
            </a: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Connectivity Confirmation Test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947610" y="424767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00" b="1">
                <a:latin typeface="Arial" panose="020B0604020202020204" pitchFamily="34" charset="0"/>
                <a:cs typeface="Arial" panose="020B0604020202020204" pitchFamily="34" charset="0"/>
              </a:rPr>
              <a:t>Main Menu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4046385" y="4462605"/>
            <a:ext cx="1219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Diagnosis Screen</a:t>
            </a:r>
          </a:p>
        </p:txBody>
      </p:sp>
      <p:sp>
        <p:nvSpPr>
          <p:cNvPr id="66" name="AutoShape 35"/>
          <p:cNvSpPr>
            <a:spLocks noChangeArrowheads="1"/>
          </p:cNvSpPr>
          <p:nvPr/>
        </p:nvSpPr>
        <p:spPr bwMode="auto">
          <a:xfrm>
            <a:off x="2592735" y="3337185"/>
            <a:ext cx="393705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9" y="3106087"/>
            <a:ext cx="1707234" cy="11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2008" y="6062316"/>
            <a:ext cx="537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</a:rPr>
              <a:t>Note 1: </a:t>
            </a:r>
            <a:r>
              <a:rPr kumimoji="1" lang="en-US" altLang="ja-JP" sz="900" dirty="0" smtClean="0"/>
              <a:t>Make sure Internet connection ready before starting the test.</a:t>
            </a:r>
          </a:p>
          <a:p>
            <a:r>
              <a:rPr kumimoji="1" lang="en-US" altLang="ja-JP" sz="900" b="1" dirty="0" smtClean="0">
                <a:solidFill>
                  <a:srgbClr val="FF0000"/>
                </a:solidFill>
              </a:rPr>
              <a:t>Note 2: </a:t>
            </a:r>
            <a:r>
              <a:rPr kumimoji="1" lang="en-US" altLang="ja-JP" sz="900" dirty="0" smtClean="0"/>
              <a:t>In case of Static NAT test, it is required router setting depends on its network environmental. </a:t>
            </a:r>
            <a:endParaRPr kumimoji="1" lang="ja-JP" altLang="en-US" sz="900" dirty="0"/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462008" y="2063490"/>
            <a:ext cx="53770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5990688" y="4831769"/>
            <a:ext cx="1179512" cy="1490821"/>
          </a:xfrm>
          <a:prstGeom prst="roundRect">
            <a:avLst>
              <a:gd name="adj" fmla="val 107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en-US" sz="1000">
              <a:ea typeface="ＭＳ Ｐゴシック" pitchFamily="50" charset="-128"/>
              <a:cs typeface="+mn-cs"/>
            </a:endParaRPr>
          </a:p>
        </p:txBody>
      </p:sp>
      <p:pic>
        <p:nvPicPr>
          <p:cNvPr id="48" name="Picture 10" descr="m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2395" y="6058845"/>
            <a:ext cx="397927" cy="2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図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30" y="5669801"/>
            <a:ext cx="1049967" cy="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85" y="5883122"/>
            <a:ext cx="112936" cy="33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68" y="4902069"/>
            <a:ext cx="10668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7" descr="VD130_ST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5730" b="1907"/>
          <a:stretch>
            <a:fillRect/>
          </a:stretch>
        </p:blipFill>
        <p:spPr bwMode="auto">
          <a:xfrm>
            <a:off x="6423142" y="5442347"/>
            <a:ext cx="327404" cy="3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523636" y="4769355"/>
            <a:ext cx="1723758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  <a:defRPr/>
            </a:pPr>
            <a:r>
              <a:rPr lang="en-US" altLang="ja-JP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Course</a:t>
            </a: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NAT Test 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(Regular Course)</a:t>
            </a:r>
          </a:p>
          <a:p>
            <a:pPr marL="228600" indent="-228600">
              <a:buAutoNum type="arabicPeriod"/>
              <a:defRPr/>
            </a:pPr>
            <a:endParaRPr lang="en-US" altLang="ja-JP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Static NAT Test</a:t>
            </a:r>
          </a:p>
          <a:p>
            <a:pPr>
              <a:defRPr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(Advanced Course)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utoShape 35"/>
          <p:cNvSpPr>
            <a:spLocks noChangeArrowheads="1"/>
          </p:cNvSpPr>
          <p:nvPr/>
        </p:nvSpPr>
        <p:spPr bwMode="auto">
          <a:xfrm>
            <a:off x="2377830" y="4966620"/>
            <a:ext cx="393705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66" y="2701801"/>
            <a:ext cx="2367945" cy="17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539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" y="50965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Setting Up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5" name="AutoShape 40"/>
          <p:cNvSpPr>
            <a:spLocks noChangeArrowheads="1"/>
          </p:cNvSpPr>
          <p:nvPr/>
        </p:nvSpPr>
        <p:spPr bwMode="gray">
          <a:xfrm>
            <a:off x="242278" y="851865"/>
            <a:ext cx="3727938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 smtClean="0">
                <a:ea typeface="HGP創英角ｺﾞｼｯｸUB" pitchFamily="50" charset="-128"/>
              </a:rPr>
              <a:t>Initial </a:t>
            </a:r>
            <a:r>
              <a:rPr kumimoji="0" lang="en-US" altLang="ja-JP" sz="1400" b="1" dirty="0">
                <a:ea typeface="HGP創英角ｺﾞｼｯｸUB" pitchFamily="50" charset="-128"/>
              </a:rPr>
              <a:t>setting (Mode Selection)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242278" y="1184025"/>
            <a:ext cx="39389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>
                <a:ea typeface="HGP創英角ｺﾞｼｯｸUB" pitchFamily="50" charset="-128"/>
              </a:rPr>
              <a:t>Select NAT Traversal Mode while initial boot up or by going to “</a:t>
            </a:r>
            <a:r>
              <a:rPr lang="en-US" altLang="ja-JP" sz="1100" dirty="0" smtClean="0">
                <a:ea typeface="HGP創英角ｺﾞｼｯｸUB" pitchFamily="50" charset="-128"/>
              </a:rPr>
              <a:t>Menu” =&gt;</a:t>
            </a:r>
            <a:r>
              <a:rPr lang="en-US" altLang="ja-JP" sz="1100" dirty="0" smtClean="0">
                <a:ea typeface="HGP創英角ｺﾞｼｯｸUB" pitchFamily="50" charset="-128"/>
                <a:sym typeface="Wingdings" pitchFamily="2" charset="2"/>
              </a:rPr>
              <a:t> “</a:t>
            </a:r>
            <a:r>
              <a:rPr lang="en-US" altLang="ja-JP" sz="1100" dirty="0" smtClean="0">
                <a:ea typeface="HGP創英角ｺﾞｼｯｸUB" pitchFamily="50" charset="-128"/>
              </a:rPr>
              <a:t>Settings” =&gt;</a:t>
            </a:r>
            <a:r>
              <a:rPr lang="en-US" altLang="ja-JP" sz="1100" dirty="0" smtClean="0">
                <a:ea typeface="HGP創英角ｺﾞｼｯｸUB" pitchFamily="50" charset="-128"/>
                <a:sym typeface="Wingdings" pitchFamily="2" charset="2"/>
              </a:rPr>
              <a:t> “</a:t>
            </a:r>
            <a:r>
              <a:rPr lang="en-US" altLang="ja-JP" sz="1100" dirty="0" smtClean="0">
                <a:ea typeface="HGP創英角ｺﾞｼｯｸUB" pitchFamily="50" charset="-128"/>
              </a:rPr>
              <a:t>Admin” =&gt; “Connection </a:t>
            </a:r>
            <a:r>
              <a:rPr lang="en-US" altLang="ja-JP" sz="1100" dirty="0">
                <a:ea typeface="HGP創英角ｺﾞｼｯｸUB" pitchFamily="50" charset="-128"/>
              </a:rPr>
              <a:t>Mode” </a:t>
            </a: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4257450" y="824535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11679" r="1178" b="36971"/>
          <a:stretch>
            <a:fillRect/>
          </a:stretch>
        </p:blipFill>
        <p:spPr bwMode="auto">
          <a:xfrm>
            <a:off x="338027" y="1631477"/>
            <a:ext cx="3349366" cy="137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769" y="3926984"/>
            <a:ext cx="3398072" cy="24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42279" y="3454424"/>
            <a:ext cx="380609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ja-JP" sz="1100" dirty="0">
                <a:ea typeface="HGS創英角ｺﾞｼｯｸUB" pitchFamily="50" charset="-128"/>
              </a:rPr>
              <a:t>Go to “</a:t>
            </a:r>
            <a:r>
              <a:rPr kumimoji="0" lang="en-US" altLang="ja-JP" sz="1100" dirty="0" smtClean="0">
                <a:ea typeface="HGS創英角ｺﾞｼｯｸUB" pitchFamily="50" charset="-128"/>
              </a:rPr>
              <a:t>Menu” =&gt; “Settings” =&gt;</a:t>
            </a:r>
            <a:r>
              <a:rPr kumimoji="0" lang="en-US" altLang="ja-JP" sz="1100" dirty="0" smtClean="0">
                <a:ea typeface="HGS創英角ｺﾞｼｯｸUB" pitchFamily="50" charset="-128"/>
                <a:sym typeface="Wingdings" pitchFamily="2" charset="2"/>
              </a:rPr>
              <a:t> “Network </a:t>
            </a:r>
            <a:r>
              <a:rPr kumimoji="0" lang="en-US" altLang="ja-JP" sz="1100" dirty="0">
                <a:ea typeface="HGS創英角ｺﾞｼｯｸUB" pitchFamily="50" charset="-128"/>
                <a:sym typeface="Wingdings" pitchFamily="2" charset="2"/>
              </a:rPr>
              <a:t>Settings” then Assign IP Address</a:t>
            </a:r>
            <a:r>
              <a:rPr kumimoji="0" lang="en-US" altLang="ja-JP" sz="1100" dirty="0" smtClean="0">
                <a:ea typeface="HGS創英角ｺﾞｼｯｸUB" pitchFamily="50" charset="-128"/>
                <a:sym typeface="Wingdings" pitchFamily="2" charset="2"/>
              </a:rPr>
              <a:t>.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>
            <a:off x="242278" y="3158091"/>
            <a:ext cx="3727937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 smtClean="0">
                <a:ea typeface="HGP創英角ｺﾞｼｯｸUB" pitchFamily="50" charset="-128"/>
              </a:rPr>
              <a:t>Network Settings</a:t>
            </a:r>
            <a:endParaRPr kumimoji="0" lang="en-US" altLang="ja-JP" sz="1400" b="1" dirty="0">
              <a:ea typeface="HGP創英角ｺﾞｼｯｸ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67700" y="2235207"/>
            <a:ext cx="2095500" cy="461665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The system will restart after changing connection mode.</a:t>
            </a:r>
            <a:endParaRPr kumimoji="1" lang="ja-JP" altLang="en-US" sz="1200" dirty="0"/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4509477" y="1199655"/>
            <a:ext cx="433753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1100" dirty="0">
                <a:ea typeface="HGS創英角ｺﾞｼｯｸUB" pitchFamily="50" charset="-128"/>
              </a:rPr>
              <a:t>Go to “</a:t>
            </a:r>
            <a:r>
              <a:rPr kumimoji="0" lang="en-US" altLang="ja-JP" sz="1100" dirty="0" smtClean="0"/>
              <a:t>Menu” =&gt; “Settings” =&gt;</a:t>
            </a:r>
            <a:r>
              <a:rPr kumimoji="0" lang="en-US" altLang="ja-JP" sz="1100" dirty="0" smtClean="0">
                <a:sym typeface="Wingdings" pitchFamily="2" charset="2"/>
              </a:rPr>
              <a:t> “Admin Menu” =&gt; “Encryption</a:t>
            </a:r>
            <a:r>
              <a:rPr kumimoji="0" lang="en-US" altLang="ja-JP" sz="1100" dirty="0"/>
              <a:t>” then set Access mode to User</a:t>
            </a:r>
            <a:r>
              <a:rPr kumimoji="0" lang="en-US" altLang="ja-JP" sz="1100" dirty="0" smtClean="0"/>
              <a:t>.</a:t>
            </a:r>
            <a:endParaRPr kumimoji="0" lang="en-US" altLang="ja-JP" sz="1100" dirty="0"/>
          </a:p>
          <a:p>
            <a:r>
              <a:rPr kumimoji="0" lang="en-US" altLang="ja-JP" sz="1100" dirty="0"/>
              <a:t>If you would like to use encryption, input desired Encryption key</a:t>
            </a:r>
            <a:r>
              <a:rPr kumimoji="0" lang="en-US" altLang="ja-JP" sz="1100" dirty="0" smtClean="0"/>
              <a:t>.</a:t>
            </a:r>
            <a:endParaRPr kumimoji="0" lang="en-US" altLang="ja-JP" sz="1100" dirty="0"/>
          </a:p>
        </p:txBody>
      </p:sp>
      <p:sp>
        <p:nvSpPr>
          <p:cNvPr id="21" name="AutoShape 84"/>
          <p:cNvSpPr>
            <a:spLocks noChangeArrowheads="1"/>
          </p:cNvSpPr>
          <p:nvPr/>
        </p:nvSpPr>
        <p:spPr bwMode="gray">
          <a:xfrm>
            <a:off x="4509477" y="851865"/>
            <a:ext cx="4337538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 smtClean="0">
                <a:ea typeface="HGP創英角ｺﾞｼｯｸUB" pitchFamily="50" charset="-128"/>
              </a:rPr>
              <a:t>Encryption </a:t>
            </a:r>
            <a:r>
              <a:rPr kumimoji="0" lang="en-US" altLang="ja-JP" sz="1400" b="1" dirty="0">
                <a:ea typeface="HGP創英角ｺﾞｼｯｸUB" pitchFamily="50" charset="-128"/>
              </a:rPr>
              <a:t>Key Setting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523" y="1792325"/>
            <a:ext cx="3398072" cy="251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181599" y="3066590"/>
            <a:ext cx="2903050" cy="6037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sz="1050" b="1" dirty="0">
                <a:solidFill>
                  <a:schemeClr val="bg1"/>
                </a:solidFill>
              </a:rPr>
              <a:t>Access mode should be “User” .</a:t>
            </a:r>
          </a:p>
          <a:p>
            <a:pPr algn="ctr"/>
            <a:r>
              <a:rPr kumimoji="0" lang="en-US" altLang="ja-JP" sz="1050" b="1" dirty="0">
                <a:solidFill>
                  <a:schemeClr val="bg1"/>
                </a:solidFill>
              </a:rPr>
              <a:t>This is for user to change Encryption key by Local Site.</a:t>
            </a:r>
          </a:p>
        </p:txBody>
      </p:sp>
      <p:sp>
        <p:nvSpPr>
          <p:cNvPr id="24" name="AutoShape 84"/>
          <p:cNvSpPr>
            <a:spLocks noChangeArrowheads="1"/>
          </p:cNvSpPr>
          <p:nvPr/>
        </p:nvSpPr>
        <p:spPr bwMode="gray">
          <a:xfrm>
            <a:off x="4501679" y="4415505"/>
            <a:ext cx="4345335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 smtClean="0">
                <a:ea typeface="HGP創英角ｺﾞｼｯｸUB" pitchFamily="50" charset="-128"/>
              </a:rPr>
              <a:t>Confirm </a:t>
            </a:r>
            <a:r>
              <a:rPr kumimoji="0" lang="en-US" altLang="ja-JP" sz="1400" b="1" dirty="0">
                <a:ea typeface="HGP創英角ｺﾞｼｯｸUB" pitchFamily="50" charset="-128"/>
              </a:rPr>
              <a:t>HDVC MPR-ID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509477" y="4724220"/>
            <a:ext cx="41734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1100" dirty="0">
                <a:ea typeface="HGS創英角ｺﾞｼｯｸUB" pitchFamily="50" charset="-128"/>
              </a:rPr>
              <a:t>Go to “</a:t>
            </a:r>
            <a:r>
              <a:rPr kumimoji="0" lang="en-US" altLang="ja-JP" sz="1100" dirty="0" smtClean="0"/>
              <a:t>Menu” =&gt; “Settings” =&gt;</a:t>
            </a:r>
            <a:r>
              <a:rPr kumimoji="0" lang="en-US" altLang="ja-JP" sz="1100" dirty="0" smtClean="0">
                <a:sym typeface="Wingdings" pitchFamily="2" charset="2"/>
              </a:rPr>
              <a:t> “Enhancement</a:t>
            </a:r>
            <a:r>
              <a:rPr kumimoji="0" lang="en-US" altLang="ja-JP" sz="1100" dirty="0"/>
              <a:t>”. You will see MPR-ID on the Screen. Keep displayed MPR-ID for next step.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/>
          <a:srcRect t="-2" r="26054" b="53609"/>
          <a:stretch>
            <a:fillRect/>
          </a:stretch>
        </p:blipFill>
        <p:spPr bwMode="auto">
          <a:xfrm>
            <a:off x="4818185" y="5135320"/>
            <a:ext cx="3385741" cy="12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5947509" y="5234205"/>
            <a:ext cx="2256418" cy="1974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800"/>
          </a:p>
        </p:txBody>
      </p:sp>
      <p:sp>
        <p:nvSpPr>
          <p:cNvPr id="28" name="テキスト ボックス 1"/>
          <p:cNvSpPr txBox="1">
            <a:spLocks noChangeArrowheads="1"/>
          </p:cNvSpPr>
          <p:nvPr/>
        </p:nvSpPr>
        <p:spPr bwMode="auto">
          <a:xfrm>
            <a:off x="5619278" y="6259458"/>
            <a:ext cx="24240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800" b="1" dirty="0"/>
              <a:t>Fig: MPR-ID in Enhancement Screen</a:t>
            </a:r>
            <a:endParaRPr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636975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" y="50965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Setting Up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gray">
          <a:xfrm>
            <a:off x="457200" y="851865"/>
            <a:ext cx="8233508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 smtClean="0">
                <a:ea typeface="HGP創英角ｺﾞｼｯｸUB" pitchFamily="50" charset="-128"/>
              </a:rPr>
              <a:t>Activate </a:t>
            </a:r>
            <a:r>
              <a:rPr kumimoji="0" lang="en-US" altLang="ja-JP" sz="1400" b="1" dirty="0">
                <a:ea typeface="HGP創英角ｺﾞｼｯｸUB" pitchFamily="50" charset="-128"/>
              </a:rPr>
              <a:t>the System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000" y="137745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/>
            <a:r>
              <a:rPr kumimoji="0" lang="en-US" altLang="ja-JP" sz="1200" dirty="0"/>
              <a:t>1. Go to “NAT Traversal service”  Web page from PC.</a:t>
            </a:r>
          </a:p>
          <a:p>
            <a:pPr marL="304800" indent="-304800"/>
            <a:r>
              <a:rPr kumimoji="0" lang="en-US" altLang="ja-JP" sz="1200" dirty="0"/>
              <a:t>    </a:t>
            </a:r>
            <a:r>
              <a:rPr kumimoji="0" lang="en-US" altLang="ja-JP" sz="1200" dirty="0">
                <a:solidFill>
                  <a:schemeClr val="bg2"/>
                </a:solidFill>
              </a:rPr>
              <a:t>https://www.tsunagarunet.com/hdcom/main</a:t>
            </a:r>
            <a:endParaRPr kumimoji="0" lang="en-US" altLang="ja-JP" sz="1200" dirty="0"/>
          </a:p>
          <a:p>
            <a:pPr marL="304800" indent="-304800"/>
            <a:endParaRPr kumimoji="0" lang="en-US" altLang="ja-JP" sz="1200" dirty="0" smtClean="0"/>
          </a:p>
          <a:p>
            <a:pPr marL="304800" indent="-304800"/>
            <a:r>
              <a:rPr kumimoji="0" lang="en-US" altLang="ja-JP" sz="1200" dirty="0" smtClean="0"/>
              <a:t>2</a:t>
            </a:r>
            <a:r>
              <a:rPr kumimoji="0" lang="en-US" altLang="ja-JP" sz="1200" dirty="0"/>
              <a:t>. Follow the instruction in the Web Page to issue </a:t>
            </a:r>
          </a:p>
          <a:p>
            <a:pPr marL="304800" indent="-304800"/>
            <a:r>
              <a:rPr kumimoji="0" lang="en-US" altLang="ja-JP" sz="1200" dirty="0"/>
              <a:t>    Registration Key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81000" y="4223470"/>
            <a:ext cx="4549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kumimoji="0" lang="en-US" altLang="ja-JP" sz="1200" dirty="0"/>
              <a:t>3. To install registration key to HDVC, go to “</a:t>
            </a:r>
            <a:r>
              <a:rPr kumimoji="0" lang="en-US" altLang="ja-JP" sz="1200" dirty="0" smtClean="0"/>
              <a:t>Menu” =&gt;</a:t>
            </a:r>
            <a:r>
              <a:rPr kumimoji="0" lang="en-US" altLang="ja-JP" sz="1200" dirty="0" smtClean="0">
                <a:sym typeface="Wingdings" pitchFamily="2" charset="2"/>
              </a:rPr>
              <a:t> “</a:t>
            </a:r>
            <a:r>
              <a:rPr kumimoji="0" lang="en-US" altLang="ja-JP" sz="1200" dirty="0" smtClean="0"/>
              <a:t>Settings” =&gt; “Admin” =&gt; “Enhancement</a:t>
            </a:r>
            <a:r>
              <a:rPr kumimoji="0" lang="en-US" altLang="ja-JP" sz="1200" dirty="0"/>
              <a:t>” then Press Green button </a:t>
            </a:r>
            <a:r>
              <a:rPr kumimoji="0" lang="en-US" altLang="ja-JP" sz="800" dirty="0"/>
              <a:t>(Guide Menu on the screen says, Green assigned to Add feature)</a:t>
            </a:r>
            <a:r>
              <a:rPr kumimoji="0" lang="en-US" altLang="ja-JP" sz="1200" dirty="0"/>
              <a:t>. Input 16 digits Registration Key then Press [G] and select [Yes] to save changes.</a:t>
            </a:r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2741235"/>
            <a:ext cx="2628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6362700" y="4341435"/>
            <a:ext cx="17526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ja-JP" sz="1050" dirty="0">
                <a:ea typeface="ＭＳ Ｐゴシック" pitchFamily="50" charset="-128"/>
                <a:cs typeface="+mn-cs"/>
              </a:rPr>
              <a:t>NAT Traversal mode</a:t>
            </a:r>
          </a:p>
          <a:p>
            <a:pPr algn="ctr">
              <a:defRPr/>
            </a:pPr>
            <a:r>
              <a:rPr kumimoji="0" lang="en-US" altLang="ja-JP" sz="1050" dirty="0">
                <a:ea typeface="ＭＳ Ｐゴシック" pitchFamily="50" charset="-128"/>
                <a:cs typeface="+mn-cs"/>
              </a:rPr>
              <a:t>Atlanta</a:t>
            </a:r>
          </a:p>
          <a:p>
            <a:pPr algn="ctr">
              <a:defRPr/>
            </a:pPr>
            <a:r>
              <a:rPr kumimoji="0" lang="en-US" altLang="ja-JP" sz="1050" dirty="0">
                <a:ea typeface="ＭＳ Ｐゴシック" pitchFamily="50" charset="-128"/>
                <a:cs typeface="+mn-cs"/>
              </a:rPr>
              <a:t>1234567</a:t>
            </a:r>
          </a:p>
          <a:p>
            <a:pPr algn="ctr">
              <a:defRPr/>
            </a:pPr>
            <a:r>
              <a:rPr kumimoji="0" lang="en-US" altLang="ja-JP" sz="1050" dirty="0">
                <a:ea typeface="ＭＳ Ｐゴシック" pitchFamily="50" charset="-128"/>
                <a:cs typeface="+mn-cs"/>
              </a:rPr>
              <a:t>Max Bandwidth:4.0Mbps</a:t>
            </a:r>
          </a:p>
          <a:p>
            <a:pPr algn="ctr">
              <a:defRPr/>
            </a:pPr>
            <a:r>
              <a:rPr kumimoji="0" lang="en-US" altLang="ja-JP" sz="1050" dirty="0" err="1">
                <a:ea typeface="ＭＳ Ｐゴシック" pitchFamily="50" charset="-128"/>
                <a:cs typeface="+mn-cs"/>
              </a:rPr>
              <a:t>Encryption:ON</a:t>
            </a:r>
            <a:endParaRPr kumimoji="0" lang="en-US" altLang="ja-JP" sz="1050" dirty="0">
              <a:ea typeface="ＭＳ Ｐゴシック" pitchFamily="50" charset="-128"/>
              <a:cs typeface="+mn-cs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>
            <a:off x="6362700" y="2817435"/>
            <a:ext cx="1066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8115300" y="3122235"/>
            <a:ext cx="1524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/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5105400" y="1438030"/>
            <a:ext cx="0" cy="492015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66605"/>
            <a:ext cx="17097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538030"/>
            <a:ext cx="23622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右矢印 16"/>
          <p:cNvSpPr/>
          <p:nvPr/>
        </p:nvSpPr>
        <p:spPr>
          <a:xfrm>
            <a:off x="2263775" y="3095243"/>
            <a:ext cx="179388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/>
          <a:srcRect l="11639" b="65649"/>
          <a:stretch>
            <a:fillRect/>
          </a:stretch>
        </p:blipFill>
        <p:spPr bwMode="auto">
          <a:xfrm>
            <a:off x="457200" y="5369175"/>
            <a:ext cx="45339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2693988" y="5473950"/>
            <a:ext cx="2182812" cy="2778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8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207000" y="1364505"/>
            <a:ext cx="378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kumimoji="0" lang="en-US" altLang="ja-JP" sz="1200" dirty="0"/>
              <a:t>4. After you enter Registration Key, system will restart</a:t>
            </a:r>
            <a:r>
              <a:rPr kumimoji="0" lang="en-US" altLang="ja-JP" sz="1200" dirty="0" smtClean="0"/>
              <a:t>.</a:t>
            </a:r>
          </a:p>
          <a:p>
            <a:pPr marL="228600" indent="-228600"/>
            <a:r>
              <a:rPr kumimoji="0" lang="en-US" altLang="ja-JP" sz="1200" dirty="0" smtClean="0"/>
              <a:t> </a:t>
            </a:r>
            <a:endParaRPr kumimoji="0" lang="en-US" altLang="ja-JP" sz="1200" dirty="0"/>
          </a:p>
          <a:p>
            <a:pPr marL="228600" indent="-228600"/>
            <a:r>
              <a:rPr kumimoji="0" lang="en-US" altLang="ja-JP" sz="1200" dirty="0"/>
              <a:t>5. If you see Terminal ID Assigned on the System, Setup successfully complete.</a:t>
            </a:r>
          </a:p>
        </p:txBody>
      </p: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5562600" y="5803523"/>
            <a:ext cx="2895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800" b="1"/>
              <a:t>Fig: How terminal ID Displayed.</a:t>
            </a:r>
            <a:endParaRPr lang="ja-JP" altLang="en-US" sz="800" b="1"/>
          </a:p>
        </p:txBody>
      </p:sp>
      <p:sp>
        <p:nvSpPr>
          <p:cNvPr id="22" name="正方形/長方形 21"/>
          <p:cNvSpPr/>
          <p:nvPr/>
        </p:nvSpPr>
        <p:spPr>
          <a:xfrm>
            <a:off x="5715000" y="2741235"/>
            <a:ext cx="2552700" cy="3062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906838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Trouble Shooting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gray">
          <a:xfrm>
            <a:off x="257908" y="863835"/>
            <a:ext cx="3219938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>
                <a:ea typeface="HGP創英角ｺﾞｼｯｸUB" pitchFamily="50" charset="-128"/>
              </a:rPr>
              <a:t>Case 1: Not registered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21" y="1370258"/>
            <a:ext cx="2895238" cy="125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1160345" y="1850173"/>
            <a:ext cx="16002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40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1" y="4263541"/>
            <a:ext cx="2904286" cy="131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439620" y="2647343"/>
            <a:ext cx="28952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800" b="1" dirty="0"/>
              <a:t>Fig: Right above status indicator</a:t>
            </a:r>
            <a:endParaRPr lang="ja-JP" altLang="en-US" sz="800" b="1" dirty="0"/>
          </a:p>
        </p:txBody>
      </p:sp>
      <p:sp>
        <p:nvSpPr>
          <p:cNvPr id="27" name="テキスト ボックス 25"/>
          <p:cNvSpPr txBox="1">
            <a:spLocks noChangeArrowheads="1"/>
          </p:cNvSpPr>
          <p:nvPr/>
        </p:nvSpPr>
        <p:spPr bwMode="auto">
          <a:xfrm>
            <a:off x="463065" y="5589960"/>
            <a:ext cx="28947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800" b="1" dirty="0"/>
              <a:t>Fig: Right above status indicator</a:t>
            </a:r>
            <a:endParaRPr lang="ja-JP" altLang="en-US" sz="800" b="1" dirty="0"/>
          </a:p>
        </p:txBody>
      </p:sp>
      <p:sp>
        <p:nvSpPr>
          <p:cNvPr id="28" name="AutoShape 55"/>
          <p:cNvSpPr>
            <a:spLocks noChangeArrowheads="1"/>
          </p:cNvSpPr>
          <p:nvPr/>
        </p:nvSpPr>
        <p:spPr bwMode="gray">
          <a:xfrm>
            <a:off x="257908" y="3796560"/>
            <a:ext cx="3219938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>
                <a:ea typeface="HGP創英角ｺﾞｼｯｸUB" pitchFamily="50" charset="-128"/>
              </a:rPr>
              <a:t>Case 2: Terminal ID Not Assigned</a:t>
            </a: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457200" y="2965931"/>
            <a:ext cx="3030420" cy="5770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50" b="1" dirty="0"/>
              <a:t>Registration No. is not installed on the system. </a:t>
            </a:r>
            <a:r>
              <a:rPr lang="en-US" altLang="ja-JP" sz="1050" b="1" dirty="0" smtClean="0"/>
              <a:t>Follow </a:t>
            </a:r>
            <a:r>
              <a:rPr lang="en-US" altLang="ja-JP" sz="1050" b="1" u="sng" dirty="0" smtClean="0">
                <a:solidFill>
                  <a:srgbClr val="FF0000"/>
                </a:solidFill>
              </a:rPr>
              <a:t>NAT Traversal Service Setup </a:t>
            </a:r>
            <a:r>
              <a:rPr lang="en-US" altLang="ja-JP" sz="1050" b="1" dirty="0"/>
              <a:t>to install Registration No. to the System.</a:t>
            </a:r>
            <a:endParaRPr lang="ja-JP" altLang="en-US" sz="1050" b="1" dirty="0"/>
          </a:p>
        </p:txBody>
      </p:sp>
      <p:sp>
        <p:nvSpPr>
          <p:cNvPr id="30" name="テキスト ボックス 28"/>
          <p:cNvSpPr txBox="1">
            <a:spLocks noChangeArrowheads="1"/>
          </p:cNvSpPr>
          <p:nvPr/>
        </p:nvSpPr>
        <p:spPr bwMode="auto">
          <a:xfrm>
            <a:off x="439620" y="5835742"/>
            <a:ext cx="3038226" cy="5770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System failed to registered to the Panasonic Easy Connect Service. Check Status Screen about situation.</a:t>
            </a:r>
            <a:r>
              <a:rPr lang="ja-JP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Detail is in next page.</a:t>
            </a: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>
            <a:off x="3756868" y="873978"/>
            <a:ext cx="0" cy="548421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914475" y="1331178"/>
            <a:ext cx="5133272" cy="4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200" b="1" dirty="0">
                <a:ea typeface="HGP創英角ｺﾞｼｯｸUB" pitchFamily="50" charset="-128"/>
              </a:rPr>
              <a:t>If you have seen following status message on the screen, It means HDVC system has failed to communicate with Panasonic SIP Server. </a:t>
            </a: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gray">
          <a:xfrm>
            <a:off x="3990674" y="873978"/>
            <a:ext cx="4879788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>
                <a:ea typeface="HGP創英角ｺﾞｼｯｸUB" pitchFamily="50" charset="-128"/>
              </a:rPr>
              <a:t>Case 3: Terminal ID Not Assigned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6770" y="1904684"/>
            <a:ext cx="2849563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 b="36203"/>
          <a:stretch>
            <a:fillRect/>
          </a:stretch>
        </p:blipFill>
        <p:spPr bwMode="auto">
          <a:xfrm>
            <a:off x="4026769" y="4579599"/>
            <a:ext cx="4908355" cy="1762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6119444" y="5460627"/>
            <a:ext cx="212094" cy="5409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400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197231" y="6009994"/>
            <a:ext cx="1537619" cy="1691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40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17535" y="3436693"/>
            <a:ext cx="4648200" cy="33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ja-JP" sz="1400" b="1" dirty="0">
                <a:solidFill>
                  <a:srgbClr val="0000CC"/>
                </a:solidFill>
                <a:ea typeface="HGP創英角ｺﾞｼｯｸUB" pitchFamily="50" charset="-128"/>
              </a:rPr>
              <a:t>Press Status Button twice to see System Info.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33448" y="3895813"/>
            <a:ext cx="2993296" cy="1538883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kumimoji="0" lang="en-US" altLang="ja-JP" sz="1100" b="1" dirty="0">
                <a:solidFill>
                  <a:srgbClr val="0000FF"/>
                </a:solidFill>
              </a:rPr>
              <a:t>If NAT Traversal Test is </a:t>
            </a:r>
            <a:r>
              <a:rPr kumimoji="0" lang="en-US" altLang="ja-JP" sz="1100" b="1" dirty="0" smtClean="0">
                <a:solidFill>
                  <a:srgbClr val="0000FF"/>
                </a:solidFill>
              </a:rPr>
              <a:t>Passed</a:t>
            </a:r>
            <a:endParaRPr kumimoji="0" lang="en-US" altLang="ja-JP" sz="1100" b="1" dirty="0"/>
          </a:p>
          <a:p>
            <a:pPr marL="285750" indent="-285750"/>
            <a:r>
              <a:rPr kumimoji="0" lang="en-US" altLang="ja-JP" sz="900" b="1" dirty="0"/>
              <a:t>HDVC could communicate with STUN </a:t>
            </a:r>
            <a:r>
              <a:rPr kumimoji="0" lang="en-US" altLang="ja-JP" sz="900" b="1" dirty="0" smtClean="0"/>
              <a:t>Server</a:t>
            </a:r>
          </a:p>
          <a:p>
            <a:pPr marL="285750" indent="-285750"/>
            <a:r>
              <a:rPr kumimoji="0" lang="en-US" altLang="ja-JP" sz="900" b="1" dirty="0" smtClean="0"/>
              <a:t>and </a:t>
            </a:r>
            <a:r>
              <a:rPr kumimoji="0" lang="en-US" altLang="ja-JP" sz="900" b="1" dirty="0"/>
              <a:t>router </a:t>
            </a:r>
            <a:r>
              <a:rPr kumimoji="0" lang="en-US" altLang="ja-JP" sz="900" b="1" dirty="0" smtClean="0"/>
              <a:t>specification test result </a:t>
            </a:r>
            <a:r>
              <a:rPr kumimoji="0" lang="en-US" altLang="ja-JP" sz="900" b="1" dirty="0"/>
              <a:t>is good. </a:t>
            </a:r>
            <a:endParaRPr kumimoji="0" lang="en-US" altLang="ja-JP" sz="900" b="1" dirty="0" smtClean="0"/>
          </a:p>
          <a:p>
            <a:pPr marL="285750" indent="-285750"/>
            <a:r>
              <a:rPr kumimoji="0" lang="en-US" altLang="ja-JP" sz="900" b="1" dirty="0" smtClean="0"/>
              <a:t>But </a:t>
            </a:r>
            <a:r>
              <a:rPr kumimoji="0" lang="en-US" altLang="ja-JP" sz="900" b="1" dirty="0"/>
              <a:t>failed to connect </a:t>
            </a:r>
            <a:r>
              <a:rPr kumimoji="0" lang="en-US" altLang="ja-JP" sz="900" b="1" dirty="0" smtClean="0"/>
              <a:t>to SIP </a:t>
            </a:r>
            <a:r>
              <a:rPr kumimoji="0" lang="en-US" altLang="ja-JP" sz="900" b="1" dirty="0"/>
              <a:t>Server. </a:t>
            </a:r>
            <a:endParaRPr kumimoji="0" lang="en-US" altLang="ja-JP" sz="900" b="1" dirty="0" smtClean="0"/>
          </a:p>
          <a:p>
            <a:pPr marL="285750" indent="-285750"/>
            <a:r>
              <a:rPr kumimoji="0" lang="en-US" altLang="ja-JP" sz="900" b="1" dirty="0" smtClean="0"/>
              <a:t>SIP communication is disturbed </a:t>
            </a:r>
            <a:r>
              <a:rPr kumimoji="0" lang="en-US" altLang="ja-JP" sz="900" b="1" dirty="0"/>
              <a:t>by some reason.</a:t>
            </a:r>
          </a:p>
          <a:p>
            <a:pPr marL="285750" indent="-285750"/>
            <a:endParaRPr kumimoji="0" lang="en-US" altLang="ja-JP" sz="900" b="1" dirty="0"/>
          </a:p>
          <a:p>
            <a:pPr marL="285750" indent="-285750">
              <a:buFont typeface="Wingdings" pitchFamily="2" charset="2"/>
              <a:buChar char="n"/>
            </a:pPr>
            <a:r>
              <a:rPr kumimoji="0" lang="en-US" altLang="ja-JP" sz="1100" b="1" dirty="0">
                <a:solidFill>
                  <a:srgbClr val="FF0000"/>
                </a:solidFill>
              </a:rPr>
              <a:t>If NAT Traversal Test is </a:t>
            </a:r>
            <a:r>
              <a:rPr kumimoji="0" lang="en-US" altLang="ja-JP" sz="1100" b="1" dirty="0" smtClean="0">
                <a:solidFill>
                  <a:srgbClr val="FF0000"/>
                </a:solidFill>
              </a:rPr>
              <a:t>Failed</a:t>
            </a:r>
            <a:endParaRPr kumimoji="0" lang="en-US" altLang="ja-JP" sz="1100" b="1" dirty="0"/>
          </a:p>
          <a:p>
            <a:pPr marL="285750" indent="-285750"/>
            <a:r>
              <a:rPr kumimoji="0" lang="en-US" altLang="ja-JP" sz="900" b="1" dirty="0"/>
              <a:t>HDVC could not communicate with </a:t>
            </a:r>
            <a:r>
              <a:rPr kumimoji="0" lang="en-US" altLang="ja-JP" sz="900" b="1" dirty="0" smtClean="0"/>
              <a:t>neither SIP</a:t>
            </a:r>
          </a:p>
          <a:p>
            <a:pPr marL="285750" indent="-285750"/>
            <a:r>
              <a:rPr kumimoji="0" lang="en-US" altLang="ja-JP" sz="900" b="1" dirty="0" smtClean="0"/>
              <a:t>server </a:t>
            </a:r>
            <a:r>
              <a:rPr kumimoji="0" lang="en-US" altLang="ja-JP" sz="900" b="1" dirty="0"/>
              <a:t>nor STUN Server. </a:t>
            </a:r>
          </a:p>
          <a:p>
            <a:pPr marL="285750" indent="-285750"/>
            <a:r>
              <a:rPr kumimoji="0" lang="en-US" altLang="ja-JP" sz="900" b="1" dirty="0"/>
              <a:t>Internet Connection may not have  </a:t>
            </a:r>
            <a:r>
              <a:rPr kumimoji="0" lang="en-US" altLang="ja-JP" sz="900" b="1" dirty="0" smtClean="0"/>
              <a:t>been presented</a:t>
            </a:r>
            <a:r>
              <a:rPr kumimoji="0" lang="en-US" altLang="ja-JP" sz="900" b="1" dirty="0"/>
              <a:t>.</a:t>
            </a:r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040250" y="4789563"/>
            <a:ext cx="175766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906838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Trouble Shooting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gray">
          <a:xfrm>
            <a:off x="457200" y="857730"/>
            <a:ext cx="3962400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eaLnBrk="0" hangingPunct="0"/>
            <a:r>
              <a:rPr kumimoji="0" lang="en-US" altLang="ja-JP" sz="1400" b="1" dirty="0">
                <a:ea typeface="HGP創英角ｺﾞｼｯｸUB" pitchFamily="50" charset="-128"/>
              </a:rPr>
              <a:t>Case </a:t>
            </a:r>
            <a:r>
              <a:rPr kumimoji="0" lang="en-US" altLang="ja-JP" sz="1400" b="1" dirty="0" smtClean="0">
                <a:ea typeface="HGP創英角ｺﾞｼｯｸUB" pitchFamily="50" charset="-128"/>
              </a:rPr>
              <a:t>4: </a:t>
            </a:r>
            <a:r>
              <a:rPr kumimoji="0" lang="en-US" altLang="ja-JP" sz="1400" b="1" dirty="0">
                <a:ea typeface="HGP創英角ｺﾞｼｯｸUB" pitchFamily="50" charset="-128"/>
              </a:rPr>
              <a:t>Terminal ID Not Assigned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203570"/>
            <a:ext cx="631092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b="1" dirty="0">
                <a:ea typeface="HGP創英角ｺﾞｼｯｸUB" pitchFamily="50" charset="-128"/>
              </a:rPr>
              <a:t>Reason of HDVC Communication failure may be following reason.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b="1" dirty="0">
                <a:ea typeface="HGP創英角ｺﾞｼｯｸUB" pitchFamily="50" charset="-128"/>
              </a:rPr>
              <a:t>Please check it step by step to solve the problem.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9730" y="853815"/>
            <a:ext cx="19939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1858126"/>
            <a:ext cx="8382000" cy="16353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>
                <a:ea typeface="HGP創英角ｺﾞｼｯｸUB" pitchFamily="50" charset="-128"/>
              </a:rPr>
              <a:t>1. Internet Connection is not presented. 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Check Internet Connection</a:t>
            </a:r>
            <a:r>
              <a:rPr lang="en-US" altLang="ja-JP" sz="1400" dirty="0" smtClean="0">
                <a:solidFill>
                  <a:schemeClr val="bg2"/>
                </a:solidFill>
                <a:ea typeface="HGP創英角ｺﾞｼｯｸUB" pitchFamily="50" charset="-128"/>
              </a:rPr>
              <a:t>.</a:t>
            </a:r>
            <a:endParaRPr lang="en-US" altLang="ja-JP" sz="1400" dirty="0">
              <a:solidFill>
                <a:schemeClr val="bg2"/>
              </a:solidFill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>
                <a:ea typeface="HGP創英角ｺﾞｼｯｸUB" pitchFamily="50" charset="-128"/>
              </a:rPr>
              <a:t>2. IP setting on the HDVC is wrong. 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Check IP, Subnet Mask and DNS </a:t>
            </a: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setting</a:t>
            </a:r>
            <a:endParaRPr lang="en-US" altLang="ja-JP" sz="1400" dirty="0">
              <a:solidFill>
                <a:schemeClr val="bg2"/>
              </a:solidFill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>
                <a:ea typeface="HGP創英角ｺﾞｼｯｸUB" pitchFamily="50" charset="-128"/>
              </a:rPr>
              <a:t>3. 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SIP ALG</a:t>
            </a:r>
            <a:r>
              <a:rPr lang="en-US" altLang="ja-JP" sz="1400" dirty="0">
                <a:solidFill>
                  <a:schemeClr val="bg2"/>
                </a:solidFill>
                <a:ea typeface="HGP創英角ｺﾞｼｯｸUB" pitchFamily="50" charset="-128"/>
              </a:rPr>
              <a:t> </a:t>
            </a:r>
            <a:r>
              <a:rPr lang="en-US" altLang="ja-JP" sz="1400" dirty="0">
                <a:ea typeface="HGP創英角ｺﾞｼｯｸUB" pitchFamily="50" charset="-128"/>
              </a:rPr>
              <a:t>is working on router. 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Disable it</a:t>
            </a:r>
            <a:r>
              <a:rPr lang="en-US" altLang="ja-JP" sz="1400" dirty="0">
                <a:solidFill>
                  <a:schemeClr val="bg2"/>
                </a:solidFill>
                <a:ea typeface="HGP創英角ｺﾞｼｯｸUB" pitchFamily="50" charset="-128"/>
              </a:rPr>
              <a:t>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050" dirty="0">
                <a:ea typeface="HGP創英角ｺﾞｼｯｸUB" pitchFamily="50" charset="-128"/>
              </a:rPr>
              <a:t>* Depends on the router model, the setting menu and setting method are different.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ea typeface="HGP創英角ｺﾞｼｯｸUB" pitchFamily="50" charset="-128"/>
              </a:rPr>
              <a:t>4</a:t>
            </a:r>
            <a:r>
              <a:rPr lang="en-US" altLang="ja-JP" sz="1400" dirty="0">
                <a:ea typeface="HGP創英角ｺﾞｼｯｸUB" pitchFamily="50" charset="-128"/>
              </a:rPr>
              <a:t>. Necessary Port is closed by Firewall. </a:t>
            </a:r>
            <a:r>
              <a:rPr lang="en-US" altLang="ja-JP" sz="1400" b="1" dirty="0">
                <a:solidFill>
                  <a:srgbClr val="FF0000"/>
                </a:solidFill>
                <a:ea typeface="HGP創英角ｺﾞｼｯｸUB" pitchFamily="50" charset="-128"/>
              </a:rPr>
              <a:t>Open Necessary Port </a:t>
            </a: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up</a:t>
            </a:r>
            <a:r>
              <a:rPr lang="en-US" altLang="ja-JP" sz="1400" dirty="0" smtClean="0">
                <a:solidFill>
                  <a:schemeClr val="bg2"/>
                </a:solidFill>
                <a:ea typeface="HGP創英角ｺﾞｼｯｸUB" pitchFamily="50" charset="-128"/>
              </a:rPr>
              <a:t>.</a:t>
            </a:r>
          </a:p>
        </p:txBody>
      </p:sp>
      <p:graphicFrame>
        <p:nvGraphicFramePr>
          <p:cNvPr id="11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606996"/>
              </p:ext>
            </p:extLst>
          </p:nvPr>
        </p:nvGraphicFramePr>
        <p:xfrm>
          <a:off x="448099" y="3626892"/>
          <a:ext cx="8472911" cy="2771439"/>
        </p:xfrm>
        <a:graphic>
          <a:graphicData uri="http://schemas.openxmlformats.org/drawingml/2006/table">
            <a:tbl>
              <a:tblPr/>
              <a:tblGrid>
                <a:gridCol w="824336"/>
                <a:gridCol w="1306635"/>
                <a:gridCol w="693615"/>
                <a:gridCol w="2799862"/>
                <a:gridCol w="2848463"/>
              </a:tblGrid>
              <a:tr h="203405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Intended Purpose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Protocol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Port Number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3929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50000~50999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Destination Port: 5060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30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5800~5808 (VC1600 (9 ports) / VC1300 (3 ports))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range: 5800~5890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1 port is required for 1 session</a:t>
                      </a:r>
                      <a:endParaRPr lang="en-US" altLang="ja-JP" sz="3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53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5100~5135 (VC1600 (36 ports) / VC1300 (12 ports))</a:t>
                      </a:r>
                    </a:p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range: 5100~5164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RTCP Port: RTP port + 1</a:t>
                      </a: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 ports per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 stream is required</a:t>
                      </a:r>
                      <a:endParaRPr kumimoji="1" lang="ja-JP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 + Alternatives of Session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change 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35891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5200~5235 (VC1600 (36 ports) / VC1300 (12 ports))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range: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5200~5264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2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(Sub)</a:t>
                      </a:r>
                      <a:endParaRPr lang="en-US" altLang="ja-JP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5400~5435 (VC1600 (36 ports) / VC1300 (12 ports))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range: 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5400~5464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82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5300~5335 (VC1600 (36 ports) / VC1300 (12 ports))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range: 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5300~5364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29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Service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Service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DNS)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(32768~61000)</a:t>
                      </a:r>
                      <a:endParaRPr kumimoji="1" lang="en-US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is needed for server address settlement of NAT Traversal server (Admin. Server)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9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(Download of </a:t>
                      </a:r>
                      <a:r>
                        <a:rPr kumimoji="1" lang="en-US" altLang="ja-JP" sz="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Config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. Info.)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 + SSL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Any (32768~61000)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is needed for downloading of configuration information from NAT Traversal server (Admin. Server)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7964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19826</TotalTime>
  <Words>1839</Words>
  <Application>Microsoft Office PowerPoint</Application>
  <PresentationFormat>画面に合わせる (4:3)</PresentationFormat>
  <Paragraphs>322</Paragraphs>
  <Slides>13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1_Standarddesign</vt:lpstr>
      <vt:lpstr>PowerPoint プレゼンテーション</vt:lpstr>
      <vt:lpstr>History of Revision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Panasonic HD映像コミュニケーションシステム</dc:title>
  <dc:creator>伊藤 重樹&lt;itou.shigeki@jp.panasonic.com&gt;</dc:creator>
  <cp:lastModifiedBy>全社標準ＰＣ</cp:lastModifiedBy>
  <cp:revision>1261</cp:revision>
  <cp:lastPrinted>2005-03-15T07:48:11Z</cp:lastPrinted>
  <dcterms:created xsi:type="dcterms:W3CDTF">2004-11-16T16:03:16Z</dcterms:created>
  <dcterms:modified xsi:type="dcterms:W3CDTF">2015-07-15T01:00:16Z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