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3" r:id="rId1"/>
  </p:sldMasterIdLst>
  <p:notesMasterIdLst>
    <p:notesMasterId r:id="rId22"/>
  </p:notesMasterIdLst>
  <p:handoutMasterIdLst>
    <p:handoutMasterId r:id="rId23"/>
  </p:handoutMasterIdLst>
  <p:sldIdLst>
    <p:sldId id="847" r:id="rId2"/>
    <p:sldId id="846" r:id="rId3"/>
    <p:sldId id="810" r:id="rId4"/>
    <p:sldId id="807" r:id="rId5"/>
    <p:sldId id="844" r:id="rId6"/>
    <p:sldId id="845" r:id="rId7"/>
    <p:sldId id="808" r:id="rId8"/>
    <p:sldId id="865" r:id="rId9"/>
    <p:sldId id="866" r:id="rId10"/>
    <p:sldId id="867" r:id="rId11"/>
    <p:sldId id="868" r:id="rId12"/>
    <p:sldId id="869" r:id="rId13"/>
    <p:sldId id="870" r:id="rId14"/>
    <p:sldId id="871" r:id="rId15"/>
    <p:sldId id="875" r:id="rId16"/>
    <p:sldId id="876" r:id="rId17"/>
    <p:sldId id="877" r:id="rId18"/>
    <p:sldId id="878" r:id="rId19"/>
    <p:sldId id="879" r:id="rId20"/>
    <p:sldId id="686" r:id="rId21"/>
  </p:sldIdLst>
  <p:sldSz cx="9144000" cy="6858000" type="screen4x3"/>
  <p:notesSz cx="6699250" cy="9836150"/>
  <p:custDataLst>
    <p:tags r:id="rId24"/>
  </p:custDataLst>
  <p:defaultTex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FF"/>
    <a:srgbClr val="0000CC"/>
    <a:srgbClr val="FFCCFF"/>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3422" autoAdjust="0"/>
    <p:restoredTop sz="94600" autoAdjust="0"/>
  </p:normalViewPr>
  <p:slideViewPr>
    <p:cSldViewPr snapToGrid="0">
      <p:cViewPr varScale="1">
        <p:scale>
          <a:sx n="97" d="100"/>
          <a:sy n="97" d="100"/>
        </p:scale>
        <p:origin x="-698" y="-72"/>
      </p:cViewPr>
      <p:guideLst>
        <p:guide orient="horz" pos="3705"/>
        <p:guide orient="horz" pos="1185"/>
        <p:guide pos="254"/>
        <p:guide pos="2892"/>
        <p:guide pos="5547"/>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Rectangle 2"/>
          <p:cNvSpPr>
            <a:spLocks noGrp="1" noChangeArrowheads="1"/>
          </p:cNvSpPr>
          <p:nvPr>
            <p:ph type="hdr" sz="quarter"/>
          </p:nvPr>
        </p:nvSpPr>
        <p:spPr bwMode="auto">
          <a:xfrm>
            <a:off x="0" y="0"/>
            <a:ext cx="2878138"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t" anchorCtr="0" compatLnSpc="1">
            <a:prstTxWarp prst="textNoShape">
              <a:avLst/>
            </a:prstTxWarp>
          </a:bodyPr>
          <a:lstStyle>
            <a:lvl1pPr defTabSz="889000" eaLnBrk="1" hangingPunct="1">
              <a:defRPr sz="1200"/>
            </a:lvl1pPr>
          </a:lstStyle>
          <a:p>
            <a:pPr>
              <a:defRPr/>
            </a:pPr>
            <a:endParaRPr lang="en-GB" altLang="ja-JP" dirty="0"/>
          </a:p>
        </p:txBody>
      </p:sp>
      <p:sp>
        <p:nvSpPr>
          <p:cNvPr id="559107" name="Rectangle 3"/>
          <p:cNvSpPr>
            <a:spLocks noGrp="1" noChangeArrowheads="1"/>
          </p:cNvSpPr>
          <p:nvPr>
            <p:ph type="dt" sz="quarter" idx="1"/>
          </p:nvPr>
        </p:nvSpPr>
        <p:spPr bwMode="auto">
          <a:xfrm>
            <a:off x="3762375" y="0"/>
            <a:ext cx="29527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t" anchorCtr="0" compatLnSpc="1">
            <a:prstTxWarp prst="textNoShape">
              <a:avLst/>
            </a:prstTxWarp>
          </a:bodyPr>
          <a:lstStyle>
            <a:lvl1pPr algn="r" defTabSz="889000" eaLnBrk="1" hangingPunct="1">
              <a:defRPr sz="1200"/>
            </a:lvl1pPr>
          </a:lstStyle>
          <a:p>
            <a:pPr>
              <a:defRPr/>
            </a:pPr>
            <a:endParaRPr lang="en-GB" altLang="ja-JP" dirty="0"/>
          </a:p>
        </p:txBody>
      </p:sp>
      <p:sp>
        <p:nvSpPr>
          <p:cNvPr id="559108" name="Rectangle 4"/>
          <p:cNvSpPr>
            <a:spLocks noGrp="1" noChangeArrowheads="1"/>
          </p:cNvSpPr>
          <p:nvPr>
            <p:ph type="ftr" sz="quarter" idx="2"/>
          </p:nvPr>
        </p:nvSpPr>
        <p:spPr bwMode="auto">
          <a:xfrm>
            <a:off x="0" y="9323388"/>
            <a:ext cx="2878138"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b" anchorCtr="0" compatLnSpc="1">
            <a:prstTxWarp prst="textNoShape">
              <a:avLst/>
            </a:prstTxWarp>
          </a:bodyPr>
          <a:lstStyle>
            <a:lvl1pPr defTabSz="889000" eaLnBrk="1" hangingPunct="1">
              <a:defRPr sz="1200"/>
            </a:lvl1pPr>
          </a:lstStyle>
          <a:p>
            <a:pPr>
              <a:defRPr/>
            </a:pPr>
            <a:endParaRPr lang="en-GB" altLang="ja-JP" dirty="0"/>
          </a:p>
        </p:txBody>
      </p:sp>
      <p:sp>
        <p:nvSpPr>
          <p:cNvPr id="559109" name="Rectangle 5"/>
          <p:cNvSpPr>
            <a:spLocks noGrp="1" noChangeArrowheads="1"/>
          </p:cNvSpPr>
          <p:nvPr>
            <p:ph type="sldNum" sz="quarter" idx="3"/>
          </p:nvPr>
        </p:nvSpPr>
        <p:spPr bwMode="auto">
          <a:xfrm>
            <a:off x="3762375" y="9323388"/>
            <a:ext cx="295275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b" anchorCtr="0" compatLnSpc="1">
            <a:prstTxWarp prst="textNoShape">
              <a:avLst/>
            </a:prstTxWarp>
          </a:bodyPr>
          <a:lstStyle>
            <a:lvl1pPr algn="r" defTabSz="889000" eaLnBrk="1" hangingPunct="1">
              <a:defRPr sz="1200"/>
            </a:lvl1pPr>
          </a:lstStyle>
          <a:p>
            <a:pPr>
              <a:defRPr/>
            </a:pPr>
            <a:fld id="{BDAA7F24-79FA-4A1A-A9D8-F381F80980B2}" type="slidenum">
              <a:rPr lang="en-GB" altLang="ja-JP"/>
              <a:pPr>
                <a:defRPr/>
              </a:pPr>
              <a:t>‹#›</a:t>
            </a:fld>
            <a:endParaRPr lang="en-GB" altLang="ja-JP" dirty="0"/>
          </a:p>
        </p:txBody>
      </p:sp>
    </p:spTree>
    <p:extLst>
      <p:ext uri="{BB962C8B-B14F-4D97-AF65-F5344CB8AC3E}">
        <p14:creationId xmlns:p14="http://schemas.microsoft.com/office/powerpoint/2010/main" val="2966961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019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t" anchorCtr="0" compatLnSpc="1">
            <a:prstTxWarp prst="textNoShape">
              <a:avLst/>
            </a:prstTxWarp>
          </a:bodyPr>
          <a:lstStyle>
            <a:lvl1pPr defTabSz="942975" eaLnBrk="1" hangingPunct="1">
              <a:defRPr sz="1300"/>
            </a:lvl1pPr>
          </a:lstStyle>
          <a:p>
            <a:pPr>
              <a:defRPr/>
            </a:pPr>
            <a:endParaRPr lang="en-GB" altLang="ja-JP" dirty="0"/>
          </a:p>
        </p:txBody>
      </p:sp>
      <p:sp>
        <p:nvSpPr>
          <p:cNvPr id="6147" name="Rectangle 3"/>
          <p:cNvSpPr>
            <a:spLocks noGrp="1" noChangeArrowheads="1"/>
          </p:cNvSpPr>
          <p:nvPr>
            <p:ph type="dt" idx="1"/>
          </p:nvPr>
        </p:nvSpPr>
        <p:spPr bwMode="auto">
          <a:xfrm>
            <a:off x="3797300" y="0"/>
            <a:ext cx="29019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t" anchorCtr="0" compatLnSpc="1">
            <a:prstTxWarp prst="textNoShape">
              <a:avLst/>
            </a:prstTxWarp>
          </a:bodyPr>
          <a:lstStyle>
            <a:lvl1pPr algn="r" defTabSz="942975" eaLnBrk="1" hangingPunct="1">
              <a:defRPr sz="1300"/>
            </a:lvl1pPr>
          </a:lstStyle>
          <a:p>
            <a:pPr>
              <a:defRPr/>
            </a:pPr>
            <a:endParaRPr lang="en-GB" altLang="ja-JP" dirty="0"/>
          </a:p>
        </p:txBody>
      </p:sp>
      <p:sp>
        <p:nvSpPr>
          <p:cNvPr id="24580" name="Rectangle 4"/>
          <p:cNvSpPr>
            <a:spLocks noGrp="1" noRot="1" noChangeAspect="1" noChangeArrowheads="1" noTextEdit="1"/>
          </p:cNvSpPr>
          <p:nvPr>
            <p:ph type="sldImg" idx="2"/>
          </p:nvPr>
        </p:nvSpPr>
        <p:spPr bwMode="auto">
          <a:xfrm>
            <a:off x="890588" y="738188"/>
            <a:ext cx="4919662" cy="36893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893763" y="4672013"/>
            <a:ext cx="491172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t" anchorCtr="0" compatLnSpc="1">
            <a:prstTxWarp prst="textNoShape">
              <a:avLst/>
            </a:prstTxWarp>
          </a:bodyPr>
          <a:lstStyle/>
          <a:p>
            <a:pPr lvl="0"/>
            <a:r>
              <a:rPr lang="en-GB" altLang="ja-JP" noProof="0" smtClean="0"/>
              <a:t>Klicken Sie, um die Formate des Vorlagentextes zu bearbeiten</a:t>
            </a:r>
          </a:p>
          <a:p>
            <a:pPr lvl="1"/>
            <a:r>
              <a:rPr lang="en-GB" altLang="ja-JP" noProof="0" smtClean="0"/>
              <a:t>Zweite Ebene</a:t>
            </a:r>
          </a:p>
          <a:p>
            <a:pPr lvl="2"/>
            <a:r>
              <a:rPr lang="en-GB" altLang="ja-JP" noProof="0" smtClean="0"/>
              <a:t>Dritte Ebene</a:t>
            </a:r>
          </a:p>
          <a:p>
            <a:pPr lvl="3"/>
            <a:r>
              <a:rPr lang="en-GB" altLang="ja-JP" noProof="0" smtClean="0"/>
              <a:t>Vierte Ebene</a:t>
            </a:r>
          </a:p>
          <a:p>
            <a:pPr lvl="4"/>
            <a:r>
              <a:rPr lang="en-GB" altLang="ja-JP" noProof="0" smtClean="0"/>
              <a:t>Fünfte Ebene</a:t>
            </a:r>
          </a:p>
        </p:txBody>
      </p:sp>
      <p:sp>
        <p:nvSpPr>
          <p:cNvPr id="6150" name="Rectangle 6"/>
          <p:cNvSpPr>
            <a:spLocks noGrp="1" noChangeArrowheads="1"/>
          </p:cNvSpPr>
          <p:nvPr>
            <p:ph type="ftr" sz="quarter" idx="4"/>
          </p:nvPr>
        </p:nvSpPr>
        <p:spPr bwMode="auto">
          <a:xfrm>
            <a:off x="0" y="9345613"/>
            <a:ext cx="290195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b" anchorCtr="0" compatLnSpc="1">
            <a:prstTxWarp prst="textNoShape">
              <a:avLst/>
            </a:prstTxWarp>
          </a:bodyPr>
          <a:lstStyle>
            <a:lvl1pPr defTabSz="942975" eaLnBrk="1" hangingPunct="1">
              <a:defRPr sz="1300"/>
            </a:lvl1pPr>
          </a:lstStyle>
          <a:p>
            <a:pPr>
              <a:defRPr/>
            </a:pPr>
            <a:endParaRPr lang="en-GB" altLang="ja-JP" dirty="0"/>
          </a:p>
        </p:txBody>
      </p:sp>
      <p:sp>
        <p:nvSpPr>
          <p:cNvPr id="6151" name="Rectangle 7"/>
          <p:cNvSpPr>
            <a:spLocks noGrp="1" noChangeArrowheads="1"/>
          </p:cNvSpPr>
          <p:nvPr>
            <p:ph type="sldNum" sz="quarter" idx="5"/>
          </p:nvPr>
        </p:nvSpPr>
        <p:spPr bwMode="auto">
          <a:xfrm>
            <a:off x="3797300" y="9345613"/>
            <a:ext cx="290195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b" anchorCtr="0" compatLnSpc="1">
            <a:prstTxWarp prst="textNoShape">
              <a:avLst/>
            </a:prstTxWarp>
          </a:bodyPr>
          <a:lstStyle>
            <a:lvl1pPr algn="r" defTabSz="942975" eaLnBrk="1" hangingPunct="1">
              <a:defRPr sz="1300"/>
            </a:lvl1pPr>
          </a:lstStyle>
          <a:p>
            <a:pPr>
              <a:defRPr/>
            </a:pPr>
            <a:fld id="{D4EE3C52-B299-4082-AB9F-E4CDB873ED3A}" type="slidenum">
              <a:rPr lang="en-GB" altLang="ja-JP"/>
              <a:pPr>
                <a:defRPr/>
              </a:pPr>
              <a:t>‹#›</a:t>
            </a:fld>
            <a:endParaRPr lang="en-GB" altLang="ja-JP" dirty="0"/>
          </a:p>
        </p:txBody>
      </p:sp>
    </p:spTree>
    <p:extLst>
      <p:ext uri="{BB962C8B-B14F-4D97-AF65-F5344CB8AC3E}">
        <p14:creationId xmlns:p14="http://schemas.microsoft.com/office/powerpoint/2010/main" val="777017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732">
              <a:defRPr>
                <a:solidFill>
                  <a:schemeClr val="tx1"/>
                </a:solidFill>
                <a:latin typeface="Arial" charset="0"/>
              </a:defRPr>
            </a:lvl1pPr>
            <a:lvl2pPr marL="742758" indent="-285676" defTabSz="942732">
              <a:defRPr>
                <a:solidFill>
                  <a:schemeClr val="tx1"/>
                </a:solidFill>
                <a:latin typeface="Arial" charset="0"/>
              </a:defRPr>
            </a:lvl2pPr>
            <a:lvl3pPr marL="1142706" indent="-228541" defTabSz="942732">
              <a:defRPr>
                <a:solidFill>
                  <a:schemeClr val="tx1"/>
                </a:solidFill>
                <a:latin typeface="Arial" charset="0"/>
              </a:defRPr>
            </a:lvl3pPr>
            <a:lvl4pPr marL="1599789" indent="-228541" defTabSz="942732">
              <a:defRPr>
                <a:solidFill>
                  <a:schemeClr val="tx1"/>
                </a:solidFill>
                <a:latin typeface="Arial" charset="0"/>
              </a:defRPr>
            </a:lvl4pPr>
            <a:lvl5pPr marL="2056871" indent="-228541" defTabSz="942732">
              <a:defRPr>
                <a:solidFill>
                  <a:schemeClr val="tx1"/>
                </a:solidFill>
                <a:latin typeface="Arial" charset="0"/>
              </a:defRPr>
            </a:lvl5pPr>
            <a:lvl6pPr marL="2513953" indent="-228541" defTabSz="942732" eaLnBrk="0" fontAlgn="base" hangingPunct="0">
              <a:spcBef>
                <a:spcPct val="0"/>
              </a:spcBef>
              <a:spcAft>
                <a:spcPct val="0"/>
              </a:spcAft>
              <a:defRPr>
                <a:solidFill>
                  <a:schemeClr val="tx1"/>
                </a:solidFill>
                <a:latin typeface="Arial" charset="0"/>
              </a:defRPr>
            </a:lvl6pPr>
            <a:lvl7pPr marL="2971036" indent="-228541" defTabSz="942732" eaLnBrk="0" fontAlgn="base" hangingPunct="0">
              <a:spcBef>
                <a:spcPct val="0"/>
              </a:spcBef>
              <a:spcAft>
                <a:spcPct val="0"/>
              </a:spcAft>
              <a:defRPr>
                <a:solidFill>
                  <a:schemeClr val="tx1"/>
                </a:solidFill>
                <a:latin typeface="Arial" charset="0"/>
              </a:defRPr>
            </a:lvl7pPr>
            <a:lvl8pPr marL="3428118" indent="-228541" defTabSz="942732" eaLnBrk="0" fontAlgn="base" hangingPunct="0">
              <a:spcBef>
                <a:spcPct val="0"/>
              </a:spcBef>
              <a:spcAft>
                <a:spcPct val="0"/>
              </a:spcAft>
              <a:defRPr>
                <a:solidFill>
                  <a:schemeClr val="tx1"/>
                </a:solidFill>
                <a:latin typeface="Arial" charset="0"/>
              </a:defRPr>
            </a:lvl8pPr>
            <a:lvl9pPr marL="3885201" indent="-228541" defTabSz="942732"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solidFill>
                  <a:prstClr val="black"/>
                </a:solidFill>
              </a:rPr>
              <a:pPr/>
              <a:t>1</a:t>
            </a:fld>
            <a:endParaRPr lang="en-GB" altLang="ja-JP" dirty="0" smtClean="0">
              <a:solidFill>
                <a:prstClr val="black"/>
              </a:solidFill>
            </a:endParaRPr>
          </a:p>
        </p:txBody>
      </p:sp>
      <p:sp>
        <p:nvSpPr>
          <p:cNvPr id="26627" name="Rectangle 2"/>
          <p:cNvSpPr>
            <a:spLocks noGrp="1" noRot="1" noChangeAspect="1" noChangeArrowheads="1" noTextEdit="1"/>
          </p:cNvSpPr>
          <p:nvPr>
            <p:ph type="sldImg"/>
          </p:nvPr>
        </p:nvSpPr>
        <p:spPr>
          <a:xfrm>
            <a:off x="890588" y="738188"/>
            <a:ext cx="4918075" cy="3687762"/>
          </a:xfrm>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10</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11</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12</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13</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14</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15</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16</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17</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18</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6708F808-DC92-48B3-B483-C3334EF1BA6A}" type="slidenum">
              <a:rPr lang="en-GB" altLang="ja-JP" smtClean="0"/>
              <a:pPr/>
              <a:t>19</a:t>
            </a:fld>
            <a:endParaRPr lang="en-GB" altLang="ja-JP"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2</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3</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4</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5</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6</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7</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8</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9</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 descr="Hintergr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Himmel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765550"/>
            <a:ext cx="91440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schatte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765550"/>
            <a:ext cx="9144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04" name="Rectangle 4"/>
          <p:cNvSpPr>
            <a:spLocks noGrp="1" noChangeArrowheads="1"/>
          </p:cNvSpPr>
          <p:nvPr>
            <p:ph type="ctrTitle" sz="quarter"/>
          </p:nvPr>
        </p:nvSpPr>
        <p:spPr>
          <a:xfrm>
            <a:off x="727075" y="1260475"/>
            <a:ext cx="6757988" cy="1143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anchor="b"/>
          <a:lstStyle>
            <a:lvl1pPr>
              <a:defRPr sz="2800">
                <a:latin typeface="Meiryo UI" panose="020B0604030504040204" pitchFamily="50" charset="-128"/>
                <a:ea typeface="Meiryo UI" panose="020B0604030504040204" pitchFamily="50" charset="-128"/>
                <a:cs typeface="Meiryo UI" panose="020B0604030504040204" pitchFamily="50" charset="-128"/>
              </a:defRPr>
            </a:lvl1pPr>
          </a:lstStyle>
          <a:p>
            <a:pPr lvl="0"/>
            <a:r>
              <a:rPr lang="en-US" altLang="ja-JP" noProof="0" smtClean="0"/>
              <a:t>Click to edit Master title style</a:t>
            </a:r>
            <a:endParaRPr lang="de-DE" altLang="ja-JP" noProof="0" smtClean="0"/>
          </a:p>
        </p:txBody>
      </p:sp>
      <p:sp>
        <p:nvSpPr>
          <p:cNvPr id="1075205" name="Rectangle 5"/>
          <p:cNvSpPr>
            <a:spLocks noGrp="1" noChangeArrowheads="1"/>
          </p:cNvSpPr>
          <p:nvPr>
            <p:ph type="subTitle" sz="quarter" idx="1"/>
          </p:nvPr>
        </p:nvSpPr>
        <p:spPr>
          <a:xfrm>
            <a:off x="727075" y="2571752"/>
            <a:ext cx="6764338" cy="773113"/>
          </a:xfrm>
        </p:spPr>
        <p:txBody>
          <a:bodyPr lIns="91440" rIns="91440"/>
          <a:lstStyle>
            <a:lvl1pPr marL="0" indent="0">
              <a:buFont typeface="Wingdings" pitchFamily="2" charset="2"/>
              <a:buNone/>
              <a:defRPr sz="2200" b="1">
                <a:latin typeface="Meiryo UI" panose="020B0604030504040204" pitchFamily="50" charset="-128"/>
                <a:ea typeface="Meiryo UI" panose="020B0604030504040204" pitchFamily="50" charset="-128"/>
                <a:cs typeface="Meiryo UI" panose="020B0604030504040204" pitchFamily="50" charset="-128"/>
              </a:defRPr>
            </a:lvl1pPr>
          </a:lstStyle>
          <a:p>
            <a:pPr lvl="0"/>
            <a:r>
              <a:rPr lang="en-US" altLang="ja-JP" noProof="0" smtClean="0"/>
              <a:t>Click to edit Master text styles</a:t>
            </a:r>
          </a:p>
        </p:txBody>
      </p:sp>
    </p:spTree>
    <p:extLst>
      <p:ext uri="{BB962C8B-B14F-4D97-AF65-F5344CB8AC3E}">
        <p14:creationId xmlns:p14="http://schemas.microsoft.com/office/powerpoint/2010/main" val="3415907734"/>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正方形/長方形 2"/>
          <p:cNvSpPr/>
          <p:nvPr userDrawn="1"/>
        </p:nvSpPr>
        <p:spPr bwMode="auto">
          <a:xfrm>
            <a:off x="0" y="648677"/>
            <a:ext cx="9144000" cy="473541"/>
          </a:xfrm>
          <a:prstGeom prst="rect">
            <a:avLst/>
          </a:prstGeom>
          <a:solidFill>
            <a:schemeClr val="accent6">
              <a:lumMod val="20000"/>
              <a:lumOff val="80000"/>
            </a:schemeClr>
          </a:solidFill>
          <a:ln w="12700" cap="flat" cmpd="sng" algn="ctr">
            <a:solidFill>
              <a:schemeClr val="accent6">
                <a:lumMod val="20000"/>
                <a:lumOff val="8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charset="0"/>
            </a:endParaRPr>
          </a:p>
        </p:txBody>
      </p:sp>
      <p:sp>
        <p:nvSpPr>
          <p:cNvPr id="2" name="タイトル 1"/>
          <p:cNvSpPr>
            <a:spLocks noGrp="1"/>
          </p:cNvSpPr>
          <p:nvPr>
            <p:ph type="title"/>
          </p:nvPr>
        </p:nvSpPr>
        <p:spPr>
          <a:xfrm>
            <a:off x="1" y="43150"/>
            <a:ext cx="9143999" cy="600075"/>
          </a:xfrm>
        </p:spPr>
        <p:txBody>
          <a:bodyPr/>
          <a:lstStyle>
            <a:lvl1pPr algn="ctr">
              <a:defRPr sz="3600" b="0">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stStyle>
          <a:p>
            <a:r>
              <a:rPr lang="ja-JP" altLang="en-US" dirty="0" smtClean="0"/>
              <a:t>マスター タイトルの書式設定</a:t>
            </a:r>
            <a:endParaRPr lang="ja-JP" altLang="en-US" dirty="0"/>
          </a:p>
        </p:txBody>
      </p:sp>
      <p:cxnSp>
        <p:nvCxnSpPr>
          <p:cNvPr id="4" name="直線コネクタ 3"/>
          <p:cNvCxnSpPr/>
          <p:nvPr userDrawn="1"/>
        </p:nvCxnSpPr>
        <p:spPr bwMode="auto">
          <a:xfrm>
            <a:off x="0" y="648677"/>
            <a:ext cx="9144000" cy="0"/>
          </a:xfrm>
          <a:prstGeom prst="line">
            <a:avLst/>
          </a:prstGeom>
          <a:solidFill>
            <a:schemeClr val="accent1"/>
          </a:solidFill>
          <a:ln w="76200" cap="flat" cmpd="sng" algn="ctr">
            <a:solidFill>
              <a:schemeClr val="accent4"/>
            </a:solidFill>
            <a:prstDash val="solid"/>
            <a:round/>
            <a:headEnd type="none" w="med" len="med"/>
            <a:tailEnd type="none" w="med" len="med"/>
          </a:ln>
          <a:effectLst>
            <a:outerShdw blurRad="50800" dist="38100" dir="16200000" rotWithShape="0">
              <a:prstClr val="black">
                <a:alpha val="40000"/>
              </a:prstClr>
            </a:outerShdw>
          </a:effectLst>
          <a:extLst/>
        </p:spPr>
      </p:cxnSp>
    </p:spTree>
    <p:extLst>
      <p:ext uri="{BB962C8B-B14F-4D97-AF65-F5344CB8AC3E}">
        <p14:creationId xmlns:p14="http://schemas.microsoft.com/office/powerpoint/2010/main" val="1653564380"/>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atin typeface="Meiryo UI" panose="020B0604030504040204" pitchFamily="50" charset="-128"/>
                <a:ea typeface="Meiryo UI" panose="020B0604030504040204" pitchFamily="50" charset="-128"/>
                <a:cs typeface="Meiryo UI" panose="020B0604030504040204" pitchFamily="50" charset="-128"/>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cxnSp>
        <p:nvCxnSpPr>
          <p:cNvPr id="4" name="直線コネクタ 3"/>
          <p:cNvCxnSpPr/>
          <p:nvPr userDrawn="1"/>
        </p:nvCxnSpPr>
        <p:spPr bwMode="auto">
          <a:xfrm>
            <a:off x="16493" y="944694"/>
            <a:ext cx="9144000" cy="0"/>
          </a:xfrm>
          <a:prstGeom prst="line">
            <a:avLst/>
          </a:prstGeom>
          <a:solidFill>
            <a:schemeClr val="accent1"/>
          </a:solidFill>
          <a:ln w="76200" cap="flat" cmpd="sng" algn="ctr">
            <a:solidFill>
              <a:schemeClr val="accent4"/>
            </a:solidFill>
            <a:prstDash val="solid"/>
            <a:round/>
            <a:headEnd type="none" w="med" len="med"/>
            <a:tailEnd type="none" w="med" len="med"/>
          </a:ln>
          <a:effectLst>
            <a:outerShdw blurRad="50800" dist="38100" dir="16200000" rotWithShape="0">
              <a:prstClr val="black">
                <a:alpha val="40000"/>
              </a:prstClr>
            </a:outerShdw>
          </a:effectLst>
          <a:extLst/>
        </p:spPr>
      </p:cxnSp>
    </p:spTree>
    <p:extLst>
      <p:ext uri="{BB962C8B-B14F-4D97-AF65-F5344CB8AC3E}">
        <p14:creationId xmlns:p14="http://schemas.microsoft.com/office/powerpoint/2010/main" val="1192956553"/>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mtClean="0"/>
              <a:t>マスター タイトルの書式設定</a:t>
            </a:r>
            <a:endParaRPr lang="ja-JP" altLang="en-US"/>
          </a:p>
        </p:txBody>
      </p:sp>
      <p:cxnSp>
        <p:nvCxnSpPr>
          <p:cNvPr id="3" name="直線コネクタ 2"/>
          <p:cNvCxnSpPr/>
          <p:nvPr userDrawn="1"/>
        </p:nvCxnSpPr>
        <p:spPr bwMode="auto">
          <a:xfrm>
            <a:off x="91" y="957053"/>
            <a:ext cx="9144000" cy="0"/>
          </a:xfrm>
          <a:prstGeom prst="line">
            <a:avLst/>
          </a:prstGeom>
          <a:solidFill>
            <a:schemeClr val="accent1"/>
          </a:solidFill>
          <a:ln w="76200" cap="flat" cmpd="sng" algn="ctr">
            <a:solidFill>
              <a:schemeClr val="accent4"/>
            </a:solidFill>
            <a:prstDash val="solid"/>
            <a:round/>
            <a:headEnd type="none" w="med" len="med"/>
            <a:tailEnd type="none" w="med" len="med"/>
          </a:ln>
          <a:effectLst>
            <a:outerShdw blurRad="50800" dist="38100" dir="16200000" rotWithShape="0">
              <a:prstClr val="black">
                <a:alpha val="40000"/>
              </a:prstClr>
            </a:outerShdw>
          </a:effectLst>
          <a:extLst/>
        </p:spPr>
      </p:cxnSp>
    </p:spTree>
    <p:extLst>
      <p:ext uri="{BB962C8B-B14F-4D97-AF65-F5344CB8AC3E}">
        <p14:creationId xmlns:p14="http://schemas.microsoft.com/office/powerpoint/2010/main" val="2163170297"/>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cxnSp>
        <p:nvCxnSpPr>
          <p:cNvPr id="2" name="直線コネクタ 1"/>
          <p:cNvCxnSpPr/>
          <p:nvPr userDrawn="1"/>
        </p:nvCxnSpPr>
        <p:spPr bwMode="auto">
          <a:xfrm>
            <a:off x="0" y="942514"/>
            <a:ext cx="9144000" cy="0"/>
          </a:xfrm>
          <a:prstGeom prst="line">
            <a:avLst/>
          </a:prstGeom>
          <a:solidFill>
            <a:schemeClr val="accent1"/>
          </a:solidFill>
          <a:ln w="76200" cap="flat" cmpd="sng" algn="ctr">
            <a:solidFill>
              <a:schemeClr val="accent4"/>
            </a:solidFill>
            <a:prstDash val="solid"/>
            <a:round/>
            <a:headEnd type="none" w="med" len="med"/>
            <a:tailEnd type="none" w="med" len="med"/>
          </a:ln>
          <a:effectLst>
            <a:outerShdw blurRad="50800" dist="38100" dir="16200000" rotWithShape="0">
              <a:prstClr val="black">
                <a:alpha val="40000"/>
              </a:prstClr>
            </a:outerShdw>
          </a:effectLst>
          <a:extLst/>
        </p:spPr>
      </p:cxnSp>
    </p:spTree>
    <p:extLst>
      <p:ext uri="{BB962C8B-B14F-4D97-AF65-F5344CB8AC3E}">
        <p14:creationId xmlns:p14="http://schemas.microsoft.com/office/powerpoint/2010/main" val="3219092973"/>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userDrawn="1"/>
        </p:nvSpPr>
        <p:spPr bwMode="auto">
          <a:xfrm>
            <a:off x="0" y="1003299"/>
            <a:ext cx="9144000" cy="5433523"/>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ja-JP" altLang="en-US"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5" descr="Hintergrund"/>
          <p:cNvPicPr>
            <a:picLocks noChangeAspect="1" noChangeArrowheads="1"/>
          </p:cNvPicPr>
          <p:nvPr userDrawn="1"/>
        </p:nvPicPr>
        <p:blipFill>
          <a:blip r:embed="rId7">
            <a:extLst>
              <a:ext uri="{28A0092B-C50C-407E-A947-70E740481C1C}">
                <a14:useLocalDpi xmlns:a14="http://schemas.microsoft.com/office/drawing/2010/main" val="0"/>
              </a:ext>
            </a:extLst>
          </a:blip>
          <a:srcRect b="92570"/>
          <a:stretch>
            <a:fillRect/>
          </a:stretch>
        </p:blipFill>
        <p:spPr bwMode="auto">
          <a:xfrm>
            <a:off x="0" y="6557658"/>
            <a:ext cx="9144000" cy="31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03224" y="230188"/>
            <a:ext cx="8423783"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p>
            <a:pPr lvl="0"/>
            <a:r>
              <a:rPr lang="en-US" altLang="ja-JP" dirty="0" smtClean="0"/>
              <a:t>Click to edit Master title style</a:t>
            </a:r>
            <a:endParaRPr lang="de-DE" altLang="ja-JP" dirty="0" smtClean="0"/>
          </a:p>
        </p:txBody>
      </p:sp>
      <p:sp>
        <p:nvSpPr>
          <p:cNvPr id="1029" name="Rectangle 3"/>
          <p:cNvSpPr>
            <a:spLocks noGrp="1" noChangeArrowheads="1"/>
          </p:cNvSpPr>
          <p:nvPr>
            <p:ph type="body" idx="1"/>
          </p:nvPr>
        </p:nvSpPr>
        <p:spPr bwMode="auto">
          <a:xfrm>
            <a:off x="407988" y="1090613"/>
            <a:ext cx="8397875" cy="479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altLang="ja-JP" dirty="0" smtClean="0"/>
              <a:t>Click to edit Master text styles</a:t>
            </a:r>
          </a:p>
          <a:p>
            <a:pPr lvl="1"/>
            <a:r>
              <a:rPr lang="en-US" altLang="ja-JP" dirty="0" smtClean="0"/>
              <a:t>Second level</a:t>
            </a:r>
          </a:p>
          <a:p>
            <a:pPr lvl="2"/>
            <a:r>
              <a:rPr lang="en-US" altLang="ja-JP" dirty="0" smtClean="0"/>
              <a:t>Third level</a:t>
            </a:r>
          </a:p>
          <a:p>
            <a:pPr lvl="3"/>
            <a:r>
              <a:rPr lang="en-US" altLang="ja-JP" dirty="0" smtClean="0"/>
              <a:t>Fourth level</a:t>
            </a:r>
          </a:p>
          <a:p>
            <a:pPr lvl="4"/>
            <a:r>
              <a:rPr lang="en-US" altLang="ja-JP" dirty="0" smtClean="0"/>
              <a:t>Fifth level</a:t>
            </a:r>
          </a:p>
        </p:txBody>
      </p:sp>
      <p:pic>
        <p:nvPicPr>
          <p:cNvPr id="1031" name="Picture 6" descr="schatten"/>
          <p:cNvPicPr>
            <a:picLocks noChangeAspect="1" noChangeArrowheads="1"/>
          </p:cNvPicPr>
          <p:nvPr userDrawn="1"/>
        </p:nvPicPr>
        <p:blipFill>
          <a:blip r:embed="rId8">
            <a:lum bright="36000"/>
            <a:extLst>
              <a:ext uri="{28A0092B-C50C-407E-A947-70E740481C1C}">
                <a14:useLocalDpi xmlns:a14="http://schemas.microsoft.com/office/drawing/2010/main" val="0"/>
              </a:ext>
            </a:extLst>
          </a:blip>
          <a:srcRect/>
          <a:stretch>
            <a:fillRect/>
          </a:stretch>
        </p:blipFill>
        <p:spPr bwMode="auto">
          <a:xfrm>
            <a:off x="0" y="6436823"/>
            <a:ext cx="9144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userDrawn="1"/>
        </p:nvSpPr>
        <p:spPr>
          <a:xfrm>
            <a:off x="23344" y="6581103"/>
            <a:ext cx="4418552" cy="261610"/>
          </a:xfrm>
          <a:prstGeom prst="rect">
            <a:avLst/>
          </a:prstGeom>
          <a:noFill/>
        </p:spPr>
        <p:txBody>
          <a:bodyPr wrap="square" rtlCol="0">
            <a:spAutoFit/>
          </a:bodyPr>
          <a:lstStyle/>
          <a:p>
            <a:r>
              <a:rPr kumimoji="1" lang="en-US" altLang="ja-JP" sz="1100" b="1" dirty="0" smtClean="0">
                <a:latin typeface="Arial Black" panose="020B0A04020102020204" pitchFamily="34" charset="0"/>
                <a:ea typeface="Meiryo UI" panose="020B0604030504040204" pitchFamily="50" charset="-128"/>
                <a:cs typeface="Arial" panose="020B0604020202020204" pitchFamily="34" charset="0"/>
              </a:rPr>
              <a:t>HD Visual </a:t>
            </a:r>
            <a:r>
              <a:rPr kumimoji="1" lang="en-US" altLang="ja-JP" sz="1100" b="1" dirty="0" smtClean="0">
                <a:solidFill>
                  <a:schemeClr val="tx1"/>
                </a:solidFill>
                <a:latin typeface="Arial Black" panose="020B0A04020102020204" pitchFamily="34" charset="0"/>
                <a:ea typeface="Meiryo UI" panose="020B0604030504040204" pitchFamily="50" charset="-128"/>
                <a:cs typeface="Arial" panose="020B0604020202020204" pitchFamily="34" charset="0"/>
              </a:rPr>
              <a:t>Communication </a:t>
            </a:r>
            <a:r>
              <a:rPr kumimoji="1" lang="en-US" altLang="ja-JP" sz="1100" b="1" dirty="0" smtClean="0">
                <a:solidFill>
                  <a:schemeClr val="accent5">
                    <a:lumMod val="75000"/>
                  </a:schemeClr>
                </a:solidFill>
                <a:latin typeface="Arial Black" panose="020B0A04020102020204" pitchFamily="34" charset="0"/>
                <a:ea typeface="Meiryo UI" panose="020B0604030504040204" pitchFamily="50" charset="-128"/>
                <a:cs typeface="Arial" panose="020B0604020202020204" pitchFamily="34" charset="0"/>
              </a:rPr>
              <a:t>System</a:t>
            </a:r>
            <a:endParaRPr kumimoji="1" lang="ja-JP" altLang="en-US" sz="1100" b="1" dirty="0">
              <a:solidFill>
                <a:schemeClr val="accent5">
                  <a:lumMod val="75000"/>
                </a:schemeClr>
              </a:solidFill>
              <a:latin typeface="Arial Black" panose="020B0A04020102020204" pitchFamily="34" charset="0"/>
              <a:ea typeface="Meiryo UI" panose="020B0604030504040204" pitchFamily="50" charset="-128"/>
              <a:cs typeface="Arial" panose="020B0604020202020204" pitchFamily="34" charset="0"/>
            </a:endParaRPr>
          </a:p>
        </p:txBody>
      </p:sp>
      <p:cxnSp>
        <p:nvCxnSpPr>
          <p:cNvPr id="8" name="直線コネクタ 7"/>
          <p:cNvCxnSpPr/>
          <p:nvPr userDrawn="1"/>
        </p:nvCxnSpPr>
        <p:spPr bwMode="auto">
          <a:xfrm>
            <a:off x="-1227" y="960052"/>
            <a:ext cx="9144000" cy="0"/>
          </a:xfrm>
          <a:prstGeom prst="line">
            <a:avLst/>
          </a:prstGeom>
          <a:solidFill>
            <a:schemeClr val="accent1"/>
          </a:solidFill>
          <a:ln w="76200" cap="flat" cmpd="sng" algn="ctr">
            <a:solidFill>
              <a:schemeClr val="accent4"/>
            </a:solidFill>
            <a:prstDash val="solid"/>
            <a:round/>
            <a:headEnd type="none" w="med" len="med"/>
            <a:tailEnd type="none" w="med" len="med"/>
          </a:ln>
          <a:effectLst>
            <a:outerShdw blurRad="50800" dist="38100" dir="16200000" rotWithShape="0">
              <a:prstClr val="black">
                <a:alpha val="40000"/>
              </a:prstClr>
            </a:outerShdw>
          </a:effectLst>
          <a:extLst/>
        </p:spPr>
      </p:cxn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7" r:id="rId4"/>
    <p:sldLayoutId id="2147483728" r:id="rId5"/>
  </p:sldLayoutIdLst>
  <p:transition spd="med">
    <p:wipe dir="r"/>
  </p:transition>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tx1"/>
          </a:solidFill>
          <a:latin typeface="Arial Black" panose="020B0A04020102020204" pitchFamily="34" charset="0"/>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p:titleStyle>
    <p:bodyStyle>
      <a:lvl1pPr marL="190500" indent="-190500" algn="l" rtl="0" eaLnBrk="0" fontAlgn="base" hangingPunct="0">
        <a:spcBef>
          <a:spcPct val="20000"/>
        </a:spcBef>
        <a:spcAft>
          <a:spcPct val="0"/>
        </a:spcAft>
        <a:buClr>
          <a:schemeClr val="accent1"/>
        </a:buClr>
        <a:buFont typeface="Wingdings" pitchFamily="2" charset="2"/>
        <a:buChar char="§"/>
        <a:defRPr sz="2000" b="1">
          <a:solidFill>
            <a:schemeClr val="tx1"/>
          </a:solidFill>
          <a:latin typeface="Arial" panose="020B0604020202020204" pitchFamily="34" charset="0"/>
          <a:ea typeface="Meiryo UI" panose="020B0604030504040204" pitchFamily="50" charset="-128"/>
          <a:cs typeface="Arial" panose="020B0604020202020204" pitchFamily="34" charset="0"/>
        </a:defRPr>
      </a:lvl1pPr>
      <a:lvl2pPr marL="381000" indent="-188913" algn="l" rtl="0" eaLnBrk="0" fontAlgn="base" hangingPunct="0">
        <a:spcBef>
          <a:spcPct val="20000"/>
        </a:spcBef>
        <a:spcAft>
          <a:spcPct val="0"/>
        </a:spcAft>
        <a:buClr>
          <a:schemeClr val="accent1"/>
        </a:buClr>
        <a:buChar char="-"/>
        <a:defRPr b="1">
          <a:solidFill>
            <a:schemeClr val="tx1"/>
          </a:solidFill>
          <a:latin typeface="Arial" panose="020B0604020202020204" pitchFamily="34" charset="0"/>
          <a:ea typeface="Meiryo UI" panose="020B0604030504040204" pitchFamily="50" charset="-128"/>
          <a:cs typeface="Arial" panose="020B0604020202020204" pitchFamily="34" charset="0"/>
        </a:defRPr>
      </a:lvl2pPr>
      <a:lvl3pPr marL="561975" indent="-179388" algn="l" rtl="0" eaLnBrk="0" fontAlgn="base" hangingPunct="0">
        <a:spcBef>
          <a:spcPct val="20000"/>
        </a:spcBef>
        <a:spcAft>
          <a:spcPct val="0"/>
        </a:spcAft>
        <a:buClr>
          <a:schemeClr val="accent1"/>
        </a:buClr>
        <a:buChar char="-"/>
        <a:defRPr b="1">
          <a:solidFill>
            <a:schemeClr val="tx1"/>
          </a:solidFill>
          <a:latin typeface="Arial" panose="020B0604020202020204" pitchFamily="34" charset="0"/>
          <a:ea typeface="Meiryo UI" panose="020B0604030504040204" pitchFamily="50" charset="-128"/>
          <a:cs typeface="Arial" panose="020B0604020202020204" pitchFamily="34" charset="0"/>
        </a:defRPr>
      </a:lvl3pPr>
      <a:lvl4pPr marL="752475" indent="-188913" algn="l" rtl="0" eaLnBrk="0" fontAlgn="base" hangingPunct="0">
        <a:spcBef>
          <a:spcPct val="20000"/>
        </a:spcBef>
        <a:spcAft>
          <a:spcPct val="0"/>
        </a:spcAft>
        <a:buClr>
          <a:schemeClr val="accent1"/>
        </a:buClr>
        <a:buChar char="-"/>
        <a:defRPr b="1">
          <a:solidFill>
            <a:schemeClr val="tx1"/>
          </a:solidFill>
          <a:latin typeface="Arial" panose="020B0604020202020204" pitchFamily="34" charset="0"/>
          <a:ea typeface="Meiryo UI" panose="020B0604030504040204" pitchFamily="50" charset="-128"/>
          <a:cs typeface="Arial" panose="020B0604020202020204" pitchFamily="34" charset="0"/>
        </a:defRPr>
      </a:lvl4pPr>
      <a:lvl5pPr marL="962025" indent="-207963" algn="l" rtl="0" eaLnBrk="0" fontAlgn="base" hangingPunct="0">
        <a:spcBef>
          <a:spcPct val="20000"/>
        </a:spcBef>
        <a:spcAft>
          <a:spcPct val="0"/>
        </a:spcAft>
        <a:buClr>
          <a:schemeClr val="accent1"/>
        </a:buClr>
        <a:buFont typeface="Wingdings" pitchFamily="2" charset="2"/>
        <a:buChar char="§"/>
        <a:defRPr b="1">
          <a:solidFill>
            <a:schemeClr val="tx1"/>
          </a:solidFill>
          <a:latin typeface="Arial" panose="020B0604020202020204" pitchFamily="34" charset="0"/>
          <a:ea typeface="Meiryo UI" panose="020B0604030504040204" pitchFamily="50" charset="-128"/>
          <a:cs typeface="Arial" panose="020B0604020202020204" pitchFamily="34" charset="0"/>
        </a:defRPr>
      </a:lvl5pPr>
      <a:lvl6pPr marL="1419225" indent="-207963" algn="l" rtl="0" fontAlgn="base">
        <a:spcBef>
          <a:spcPct val="20000"/>
        </a:spcBef>
        <a:spcAft>
          <a:spcPct val="0"/>
        </a:spcAft>
        <a:buClr>
          <a:schemeClr val="accent1"/>
        </a:buClr>
        <a:buFont typeface="Wingdings" pitchFamily="2" charset="2"/>
        <a:buChar char="§"/>
        <a:defRPr>
          <a:solidFill>
            <a:schemeClr val="tx1"/>
          </a:solidFill>
          <a:latin typeface="+mn-lt"/>
        </a:defRPr>
      </a:lvl6pPr>
      <a:lvl7pPr marL="1876425" indent="-207963" algn="l" rtl="0" fontAlgn="base">
        <a:spcBef>
          <a:spcPct val="20000"/>
        </a:spcBef>
        <a:spcAft>
          <a:spcPct val="0"/>
        </a:spcAft>
        <a:buClr>
          <a:schemeClr val="accent1"/>
        </a:buClr>
        <a:buFont typeface="Wingdings" pitchFamily="2" charset="2"/>
        <a:buChar char="§"/>
        <a:defRPr>
          <a:solidFill>
            <a:schemeClr val="tx1"/>
          </a:solidFill>
          <a:latin typeface="+mn-lt"/>
        </a:defRPr>
      </a:lvl7pPr>
      <a:lvl8pPr marL="2333625" indent="-207963" algn="l" rtl="0" fontAlgn="base">
        <a:spcBef>
          <a:spcPct val="20000"/>
        </a:spcBef>
        <a:spcAft>
          <a:spcPct val="0"/>
        </a:spcAft>
        <a:buClr>
          <a:schemeClr val="accent1"/>
        </a:buClr>
        <a:buFont typeface="Wingdings" pitchFamily="2" charset="2"/>
        <a:buChar char="§"/>
        <a:defRPr>
          <a:solidFill>
            <a:schemeClr val="tx1"/>
          </a:solidFill>
          <a:latin typeface="+mn-lt"/>
        </a:defRPr>
      </a:lvl8pPr>
      <a:lvl9pPr marL="2790825" indent="-207963" algn="l" rtl="0" fontAlgn="base">
        <a:spcBef>
          <a:spcPct val="20000"/>
        </a:spcBef>
        <a:spcAft>
          <a:spcPct val="0"/>
        </a:spcAft>
        <a:buClr>
          <a:schemeClr val="accent1"/>
        </a:buClr>
        <a:buFont typeface="Wingdings" pitchFamily="2" charset="2"/>
        <a:buChar char="§"/>
        <a:defRPr>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6.gif"/><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34.jpe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8.jpe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KX_VC1600黒"/>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1654" y="4713546"/>
            <a:ext cx="2308566" cy="637197"/>
          </a:xfrm>
          <a:prstGeom prst="rect">
            <a:avLst/>
          </a:prstGeom>
          <a:noFill/>
          <a:extLst>
            <a:ext uri="{909E8E84-426E-40DD-AFC4-6F175D3DCCD1}">
              <a14:hiddenFill xmlns:a14="http://schemas.microsoft.com/office/drawing/2010/main">
                <a:solidFill>
                  <a:srgbClr val="FFFFFF"/>
                </a:solidFill>
              </a14:hiddenFill>
            </a:ext>
          </a:extLst>
        </p:spPr>
      </p:pic>
      <p:sp>
        <p:nvSpPr>
          <p:cNvPr id="5" name="サブタイトル 2"/>
          <p:cNvSpPr>
            <a:spLocks noGrp="1"/>
          </p:cNvSpPr>
          <p:nvPr>
            <p:ph type="subTitle" sz="quarter" idx="1"/>
          </p:nvPr>
        </p:nvSpPr>
        <p:spPr>
          <a:xfrm>
            <a:off x="594220" y="1969486"/>
            <a:ext cx="7920000" cy="1800000"/>
          </a:xfrm>
        </p:spPr>
        <p:txBody>
          <a:bodyPr/>
          <a:lstStyle/>
          <a:p>
            <a:pPr algn="ctr"/>
            <a:r>
              <a:rPr lang="en-US" altLang="ja-JP" sz="3600" dirty="0" smtClean="0">
                <a:latin typeface="Arial Black" panose="020B0A04020102020204" pitchFamily="34" charset="0"/>
              </a:rPr>
              <a:t>ALM</a:t>
            </a:r>
          </a:p>
          <a:p>
            <a:pPr algn="ctr"/>
            <a:r>
              <a:rPr lang="en-US" altLang="ja-JP" sz="2800" dirty="0" smtClean="0">
                <a:latin typeface="Arial Black" panose="020B0A04020102020204" pitchFamily="34" charset="0"/>
              </a:rPr>
              <a:t>(Application Layer Multicast) </a:t>
            </a:r>
            <a:endParaRPr lang="de-DE" altLang="ja-JP" sz="1800" dirty="0">
              <a:latin typeface="Arial Black" panose="020B0A04020102020204" pitchFamily="34" charset="0"/>
            </a:endParaRPr>
          </a:p>
        </p:txBody>
      </p:sp>
      <p:sp>
        <p:nvSpPr>
          <p:cNvPr id="4" name="Text Box 37"/>
          <p:cNvSpPr txBox="1">
            <a:spLocks noChangeArrowheads="1"/>
          </p:cNvSpPr>
          <p:nvPr/>
        </p:nvSpPr>
        <p:spPr bwMode="auto">
          <a:xfrm>
            <a:off x="328230" y="226635"/>
            <a:ext cx="6426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1200" dirty="0" smtClean="0">
                <a:latin typeface="Arial" panose="020B0604020202020204" pitchFamily="34" charset="0"/>
                <a:ea typeface="HGS創英角ｺﾞｼｯｸUB" panose="020B0900000000000000" pitchFamily="50" charset="-128"/>
                <a:cs typeface="Arial" panose="020B0604020202020204" pitchFamily="34" charset="0"/>
              </a:rPr>
              <a:t>1. This document can be disclosed to Panasonic Sales Partners</a:t>
            </a:r>
            <a:r>
              <a:rPr lang="ja-JP" altLang="en-US" sz="1200" dirty="0" smtClean="0">
                <a:latin typeface="Arial" panose="020B0604020202020204" pitchFamily="34" charset="0"/>
                <a:ea typeface="HGS創英角ｺﾞｼｯｸUB" panose="020B0900000000000000" pitchFamily="50" charset="-128"/>
                <a:cs typeface="Arial" panose="020B0604020202020204" pitchFamily="34" charset="0"/>
              </a:rPr>
              <a:t> </a:t>
            </a:r>
            <a:r>
              <a:rPr lang="ja-JP" altLang="en-US" sz="1200" dirty="0">
                <a:latin typeface="Arial" panose="020B0604020202020204" pitchFamily="34" charset="0"/>
                <a:ea typeface="HGS創英角ｺﾞｼｯｸUB" panose="020B0900000000000000" pitchFamily="50" charset="-128"/>
                <a:cs typeface="Arial" panose="020B0604020202020204" pitchFamily="34" charset="0"/>
              </a:rPr>
              <a:t/>
            </a:r>
            <a:br>
              <a:rPr lang="ja-JP" altLang="en-US" sz="1200" dirty="0">
                <a:latin typeface="Arial" panose="020B0604020202020204" pitchFamily="34" charset="0"/>
                <a:ea typeface="HGS創英角ｺﾞｼｯｸUB" panose="020B0900000000000000" pitchFamily="50" charset="-128"/>
                <a:cs typeface="Arial" panose="020B0604020202020204" pitchFamily="34" charset="0"/>
              </a:rPr>
            </a:br>
            <a:r>
              <a:rPr lang="en-US" altLang="ja-JP" sz="1200" dirty="0" smtClean="0">
                <a:latin typeface="Arial" panose="020B0604020202020204" pitchFamily="34" charset="0"/>
                <a:ea typeface="HGS創英角ｺﾞｼｯｸUB" panose="020B0900000000000000" pitchFamily="50" charset="-128"/>
                <a:cs typeface="Arial" panose="020B0604020202020204" pitchFamily="34" charset="0"/>
              </a:rPr>
              <a:t>2. The specs might be changed without notice since it’s still under development.</a:t>
            </a:r>
            <a:endParaRPr lang="ja-JP" altLang="en-US" sz="1200" dirty="0">
              <a:latin typeface="Arial" panose="020B0604020202020204" pitchFamily="34" charset="0"/>
              <a:ea typeface="HGS創英角ｺﾞｼｯｸUB" panose="020B0900000000000000" pitchFamily="50" charset="-128"/>
              <a:cs typeface="Arial" panose="020B0604020202020204" pitchFamily="34" charset="0"/>
            </a:endParaRPr>
          </a:p>
        </p:txBody>
      </p:sp>
      <p:sp>
        <p:nvSpPr>
          <p:cNvPr id="7" name="テキスト ボックス 1"/>
          <p:cNvSpPr txBox="1">
            <a:spLocks noChangeArrowheads="1"/>
          </p:cNvSpPr>
          <p:nvPr/>
        </p:nvSpPr>
        <p:spPr bwMode="auto">
          <a:xfrm>
            <a:off x="430585" y="6084638"/>
            <a:ext cx="600846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kumimoji="1" lang="en-US" altLang="ja-JP" sz="2000" b="1" dirty="0" smtClean="0">
                <a:solidFill>
                  <a:srgbClr val="0000CC"/>
                </a:solidFill>
                <a:latin typeface="Arial" panose="020B0604020202020204" pitchFamily="34" charset="0"/>
                <a:ea typeface="HGS創英角ｺﾞｼｯｸUB" panose="020B0900000000000000" pitchFamily="50" charset="-128"/>
                <a:cs typeface="Arial" panose="020B0604020202020204" pitchFamily="34" charset="0"/>
              </a:rPr>
              <a:t>Panasonic System Networks Co., Ltd.</a:t>
            </a:r>
          </a:p>
          <a:p>
            <a:r>
              <a:rPr kumimoji="1" lang="en-US" altLang="ja-JP" sz="1400" dirty="0" smtClean="0">
                <a:latin typeface="Arial" panose="020B0604020202020204" pitchFamily="34" charset="0"/>
                <a:ea typeface="HGS創英角ｺﾞｼｯｸUB" panose="020B0900000000000000" pitchFamily="50" charset="-128"/>
                <a:cs typeface="Arial" panose="020B0604020202020204" pitchFamily="34" charset="0"/>
              </a:rPr>
              <a:t>Security System Business Division</a:t>
            </a:r>
            <a:endParaRPr kumimoji="1" lang="ja-JP" altLang="en-US" sz="1400" dirty="0">
              <a:latin typeface="Arial" panose="020B0604020202020204" pitchFamily="34" charset="0"/>
              <a:ea typeface="HGS創英角ｺﾞｼｯｸUB" panose="020B0900000000000000" pitchFamily="50" charset="-128"/>
              <a:cs typeface="Arial" panose="020B0604020202020204" pitchFamily="34" charset="0"/>
            </a:endParaRPr>
          </a:p>
        </p:txBody>
      </p:sp>
      <p:sp>
        <p:nvSpPr>
          <p:cNvPr id="8" name="Text Box 13"/>
          <p:cNvSpPr txBox="1">
            <a:spLocks noChangeArrowheads="1"/>
          </p:cNvSpPr>
          <p:nvPr/>
        </p:nvSpPr>
        <p:spPr bwMode="auto">
          <a:xfrm>
            <a:off x="6017846" y="188641"/>
            <a:ext cx="2993216" cy="52322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en-US" altLang="ja-JP" sz="1400" b="1" dirty="0" smtClean="0">
                <a:solidFill>
                  <a:srgbClr val="FF0000"/>
                </a:solidFill>
                <a:ea typeface="HGP創英角ｺﾞｼｯｸUB" pitchFamily="50" charset="-128"/>
              </a:rPr>
              <a:t>For Panasonic Sales Company and Business Partner only</a:t>
            </a:r>
            <a:endParaRPr lang="ja-JP" altLang="en-US" sz="1400" b="1" dirty="0">
              <a:solidFill>
                <a:srgbClr val="FF0000"/>
              </a:solidFill>
              <a:ea typeface="HGP創英角ｺﾞｼｯｸUB" pitchFamily="50" charset="-128"/>
            </a:endParaRPr>
          </a:p>
        </p:txBody>
      </p:sp>
      <p:sp>
        <p:nvSpPr>
          <p:cNvPr id="9" name="Rectangle 3"/>
          <p:cNvSpPr txBox="1">
            <a:spLocks noChangeArrowheads="1"/>
          </p:cNvSpPr>
          <p:nvPr/>
        </p:nvSpPr>
        <p:spPr bwMode="auto">
          <a:xfrm>
            <a:off x="7547797" y="3210475"/>
            <a:ext cx="157390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1"/>
              </a:buClr>
              <a:buFont typeface="Wingdings" pitchFamily="2" charset="2"/>
              <a:buNone/>
              <a:defRPr sz="22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381000" indent="-188913" algn="l" rtl="0" eaLnBrk="0" fontAlgn="base" hangingPunct="0">
              <a:spcBef>
                <a:spcPct val="20000"/>
              </a:spcBef>
              <a:spcAft>
                <a:spcPct val="0"/>
              </a:spcAft>
              <a:buClr>
                <a:schemeClr val="accent1"/>
              </a:buClr>
              <a:buChar char="-"/>
              <a:defRPr b="1">
                <a:solidFill>
                  <a:schemeClr val="tx1"/>
                </a:solidFill>
                <a:latin typeface="Arial" panose="020B0604020202020204" pitchFamily="34" charset="0"/>
                <a:ea typeface="Meiryo UI" panose="020B0604030504040204" pitchFamily="50" charset="-128"/>
                <a:cs typeface="Arial" panose="020B0604020202020204" pitchFamily="34" charset="0"/>
              </a:defRPr>
            </a:lvl2pPr>
            <a:lvl3pPr marL="561975" indent="-179388" algn="l" rtl="0" eaLnBrk="0" fontAlgn="base" hangingPunct="0">
              <a:spcBef>
                <a:spcPct val="20000"/>
              </a:spcBef>
              <a:spcAft>
                <a:spcPct val="0"/>
              </a:spcAft>
              <a:buClr>
                <a:schemeClr val="accent1"/>
              </a:buClr>
              <a:buChar char="-"/>
              <a:defRPr b="1">
                <a:solidFill>
                  <a:schemeClr val="tx1"/>
                </a:solidFill>
                <a:latin typeface="Arial" panose="020B0604020202020204" pitchFamily="34" charset="0"/>
                <a:ea typeface="Meiryo UI" panose="020B0604030504040204" pitchFamily="50" charset="-128"/>
                <a:cs typeface="Arial" panose="020B0604020202020204" pitchFamily="34" charset="0"/>
              </a:defRPr>
            </a:lvl3pPr>
            <a:lvl4pPr marL="752475" indent="-188913" algn="l" rtl="0" eaLnBrk="0" fontAlgn="base" hangingPunct="0">
              <a:spcBef>
                <a:spcPct val="20000"/>
              </a:spcBef>
              <a:spcAft>
                <a:spcPct val="0"/>
              </a:spcAft>
              <a:buClr>
                <a:schemeClr val="accent1"/>
              </a:buClr>
              <a:buChar char="-"/>
              <a:defRPr b="1">
                <a:solidFill>
                  <a:schemeClr val="tx1"/>
                </a:solidFill>
                <a:latin typeface="Arial" panose="020B0604020202020204" pitchFamily="34" charset="0"/>
                <a:ea typeface="Meiryo UI" panose="020B0604030504040204" pitchFamily="50" charset="-128"/>
                <a:cs typeface="Arial" panose="020B0604020202020204" pitchFamily="34" charset="0"/>
              </a:defRPr>
            </a:lvl4pPr>
            <a:lvl5pPr marL="962025" indent="-207963" algn="l" rtl="0" eaLnBrk="0" fontAlgn="base" hangingPunct="0">
              <a:spcBef>
                <a:spcPct val="20000"/>
              </a:spcBef>
              <a:spcAft>
                <a:spcPct val="0"/>
              </a:spcAft>
              <a:buClr>
                <a:schemeClr val="accent1"/>
              </a:buClr>
              <a:buFont typeface="Wingdings" pitchFamily="2" charset="2"/>
              <a:buChar char="§"/>
              <a:defRPr b="1">
                <a:solidFill>
                  <a:schemeClr val="tx1"/>
                </a:solidFill>
                <a:latin typeface="Arial" panose="020B0604020202020204" pitchFamily="34" charset="0"/>
                <a:ea typeface="Meiryo UI" panose="020B0604030504040204" pitchFamily="50" charset="-128"/>
                <a:cs typeface="Arial" panose="020B0604020202020204" pitchFamily="34" charset="0"/>
              </a:defRPr>
            </a:lvl5pPr>
            <a:lvl6pPr marL="1419225" indent="-207963" algn="l" rtl="0" fontAlgn="base">
              <a:spcBef>
                <a:spcPct val="20000"/>
              </a:spcBef>
              <a:spcAft>
                <a:spcPct val="0"/>
              </a:spcAft>
              <a:buClr>
                <a:schemeClr val="accent1"/>
              </a:buClr>
              <a:buFont typeface="Wingdings" pitchFamily="2" charset="2"/>
              <a:buChar char="§"/>
              <a:defRPr>
                <a:solidFill>
                  <a:schemeClr val="tx1"/>
                </a:solidFill>
                <a:latin typeface="+mn-lt"/>
              </a:defRPr>
            </a:lvl6pPr>
            <a:lvl7pPr marL="1876425" indent="-207963" algn="l" rtl="0" fontAlgn="base">
              <a:spcBef>
                <a:spcPct val="20000"/>
              </a:spcBef>
              <a:spcAft>
                <a:spcPct val="0"/>
              </a:spcAft>
              <a:buClr>
                <a:schemeClr val="accent1"/>
              </a:buClr>
              <a:buFont typeface="Wingdings" pitchFamily="2" charset="2"/>
              <a:buChar char="§"/>
              <a:defRPr>
                <a:solidFill>
                  <a:schemeClr val="tx1"/>
                </a:solidFill>
                <a:latin typeface="+mn-lt"/>
              </a:defRPr>
            </a:lvl7pPr>
            <a:lvl8pPr marL="2333625" indent="-207963" algn="l" rtl="0" fontAlgn="base">
              <a:spcBef>
                <a:spcPct val="20000"/>
              </a:spcBef>
              <a:spcAft>
                <a:spcPct val="0"/>
              </a:spcAft>
              <a:buClr>
                <a:schemeClr val="accent1"/>
              </a:buClr>
              <a:buFont typeface="Wingdings" pitchFamily="2" charset="2"/>
              <a:buChar char="§"/>
              <a:defRPr>
                <a:solidFill>
                  <a:schemeClr val="tx1"/>
                </a:solidFill>
                <a:latin typeface="+mn-lt"/>
              </a:defRPr>
            </a:lvl8pPr>
            <a:lvl9pPr marL="2790825" indent="-207963" algn="l" rtl="0" fontAlgn="base">
              <a:spcBef>
                <a:spcPct val="20000"/>
              </a:spcBef>
              <a:spcAft>
                <a:spcPct val="0"/>
              </a:spcAft>
              <a:buClr>
                <a:schemeClr val="accent1"/>
              </a:buClr>
              <a:buFont typeface="Wingdings" pitchFamily="2" charset="2"/>
              <a:buChar char="§"/>
              <a:defRPr>
                <a:solidFill>
                  <a:schemeClr val="tx1"/>
                </a:solidFill>
                <a:latin typeface="+mn-lt"/>
              </a:defRPr>
            </a:lvl9pPr>
          </a:lstStyle>
          <a:p>
            <a:pPr eaLnBrk="1" hangingPunct="1"/>
            <a:r>
              <a:rPr lang="en-US" altLang="ja-JP" sz="2800" kern="0" dirty="0" smtClean="0">
                <a:solidFill>
                  <a:srgbClr val="FF0000"/>
                </a:solidFill>
                <a:latin typeface="Arial" panose="020B0604020202020204" pitchFamily="34" charset="0"/>
                <a:cs typeface="Arial" panose="020B0604020202020204" pitchFamily="34" charset="0"/>
              </a:rPr>
              <a:t>Ver.4.20</a:t>
            </a:r>
            <a:endParaRPr lang="de-DE" altLang="ja-JP" sz="2800" kern="0"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8229033"/>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9</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Network (Multicast Tree and Node ID)</a:t>
            </a:r>
            <a:endParaRPr lang="en-US" altLang="ja-JP" sz="1800" kern="0" dirty="0">
              <a:latin typeface="Arial Black" panose="020B0A04020102020204" pitchFamily="34" charset="0"/>
            </a:endParaRPr>
          </a:p>
        </p:txBody>
      </p:sp>
      <p:sp>
        <p:nvSpPr>
          <p:cNvPr id="4" name="AutoShape 36"/>
          <p:cNvSpPr>
            <a:spLocks noChangeArrowheads="1"/>
          </p:cNvSpPr>
          <p:nvPr/>
        </p:nvSpPr>
        <p:spPr bwMode="auto">
          <a:xfrm>
            <a:off x="2575904" y="873956"/>
            <a:ext cx="6263295" cy="5359234"/>
          </a:xfrm>
          <a:prstGeom prst="roundRect">
            <a:avLst>
              <a:gd name="adj" fmla="val 2044"/>
            </a:avLst>
          </a:prstGeom>
          <a:solidFill>
            <a:srgbClr val="CCFF99">
              <a:alpha val="50196"/>
            </a:srgbClr>
          </a:solidFill>
          <a:ln w="9525">
            <a:solidFill>
              <a:schemeClr val="tx1"/>
            </a:solidFill>
            <a:prstDash val="dash"/>
            <a:round/>
            <a:headEnd/>
            <a:tailEnd/>
          </a:ln>
          <a:effectLst/>
          <a:extLst/>
        </p:spPr>
        <p:txBody>
          <a:bodyPr wrap="none" anchor="ctr"/>
          <a:lstStyle/>
          <a:p>
            <a:endParaRPr lang="ja-JP" altLang="en-US" dirty="0">
              <a:latin typeface="Arial" panose="020B0604020202020204" pitchFamily="34" charset="0"/>
              <a:ea typeface="Meiryo UI" panose="020B0604030504040204" pitchFamily="50" charset="-128"/>
              <a:cs typeface="Arial" panose="020B0604020202020204" pitchFamily="34" charset="0"/>
            </a:endParaRPr>
          </a:p>
        </p:txBody>
      </p:sp>
      <p:sp>
        <p:nvSpPr>
          <p:cNvPr id="5" name="AutoShape 40"/>
          <p:cNvSpPr>
            <a:spLocks noChangeArrowheads="1"/>
          </p:cNvSpPr>
          <p:nvPr/>
        </p:nvSpPr>
        <p:spPr bwMode="auto">
          <a:xfrm>
            <a:off x="3506570" y="988917"/>
            <a:ext cx="4460843" cy="5151426"/>
          </a:xfrm>
          <a:prstGeom prst="roundRect">
            <a:avLst>
              <a:gd name="adj" fmla="val 4023"/>
            </a:avLst>
          </a:prstGeom>
          <a:solidFill>
            <a:srgbClr val="FFCCFF">
              <a:alpha val="49804"/>
            </a:srgbClr>
          </a:solidFill>
          <a:ln w="9525">
            <a:solidFill>
              <a:schemeClr val="tx1"/>
            </a:solidFill>
            <a:prstDash val="dash"/>
            <a:round/>
            <a:headEnd/>
            <a:tailEnd/>
          </a:ln>
          <a:effectLst/>
          <a:extLst/>
        </p:spPr>
        <p:txBody>
          <a:bodyPr wrap="none" anchor="ctr"/>
          <a:lstStyle/>
          <a:p>
            <a:endParaRPr lang="ja-JP" altLang="en-US" dirty="0">
              <a:latin typeface="Arial" panose="020B0604020202020204" pitchFamily="34" charset="0"/>
              <a:ea typeface="Meiryo UI" panose="020B0604030504040204" pitchFamily="50" charset="-128"/>
              <a:cs typeface="Arial" panose="020B0604020202020204" pitchFamily="34" charset="0"/>
            </a:endParaRPr>
          </a:p>
        </p:txBody>
      </p:sp>
      <p:sp>
        <p:nvSpPr>
          <p:cNvPr id="6" name="AutoShape 38"/>
          <p:cNvSpPr>
            <a:spLocks noChangeArrowheads="1"/>
          </p:cNvSpPr>
          <p:nvPr/>
        </p:nvSpPr>
        <p:spPr bwMode="auto">
          <a:xfrm>
            <a:off x="2700402" y="3181809"/>
            <a:ext cx="638307" cy="753882"/>
          </a:xfrm>
          <a:prstGeom prst="roundRect">
            <a:avLst>
              <a:gd name="adj" fmla="val 16667"/>
            </a:avLst>
          </a:prstGeom>
          <a:solidFill>
            <a:srgbClr val="FFFF66">
              <a:alpha val="49804"/>
            </a:srgbClr>
          </a:solidFill>
          <a:ln w="9525">
            <a:solidFill>
              <a:schemeClr val="tx1"/>
            </a:solidFill>
            <a:prstDash val="dash"/>
            <a:round/>
            <a:headEnd/>
            <a:tailEnd/>
          </a:ln>
          <a:effectLst/>
          <a:extLst/>
        </p:spPr>
        <p:txBody>
          <a:bodyPr wrap="none" anchor="ctr"/>
          <a:lstStyle/>
          <a:p>
            <a:endParaRPr lang="ja-JP" altLang="en-US" dirty="0">
              <a:latin typeface="Arial" panose="020B0604020202020204" pitchFamily="34" charset="0"/>
              <a:ea typeface="Meiryo UI" panose="020B0604030504040204" pitchFamily="50" charset="-128"/>
              <a:cs typeface="Arial" panose="020B0604020202020204" pitchFamily="34" charset="0"/>
            </a:endParaRPr>
          </a:p>
        </p:txBody>
      </p:sp>
      <p:sp>
        <p:nvSpPr>
          <p:cNvPr id="7" name="AutoShape 42"/>
          <p:cNvSpPr>
            <a:spLocks noChangeArrowheads="1"/>
          </p:cNvSpPr>
          <p:nvPr/>
        </p:nvSpPr>
        <p:spPr bwMode="auto">
          <a:xfrm>
            <a:off x="3668249" y="1320265"/>
            <a:ext cx="3117346" cy="4820078"/>
          </a:xfrm>
          <a:prstGeom prst="roundRect">
            <a:avLst>
              <a:gd name="adj" fmla="val 7189"/>
            </a:avLst>
          </a:prstGeom>
          <a:solidFill>
            <a:srgbClr val="CCCCFF">
              <a:alpha val="50196"/>
            </a:srgbClr>
          </a:solidFill>
          <a:ln w="9525">
            <a:solidFill>
              <a:schemeClr val="tx1"/>
            </a:solidFill>
            <a:prstDash val="dash"/>
            <a:round/>
            <a:headEnd/>
            <a:tailEnd/>
          </a:ln>
          <a:effectLst/>
          <a:extLst/>
        </p:spPr>
        <p:txBody>
          <a:bodyPr wrap="none" anchor="ctr"/>
          <a:lstStyle/>
          <a:p>
            <a:endParaRPr lang="ja-JP" altLang="en-US" sz="800" dirty="0">
              <a:latin typeface="Arial" panose="020B0604020202020204" pitchFamily="34" charset="0"/>
              <a:ea typeface="Meiryo UI" panose="020B0604030504040204" pitchFamily="50" charset="-128"/>
              <a:cs typeface="Arial" panose="020B0604020202020204" pitchFamily="34" charset="0"/>
            </a:endParaRPr>
          </a:p>
        </p:txBody>
      </p:sp>
      <p:pic>
        <p:nvPicPr>
          <p:cNvPr id="8"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22421" y="3665909"/>
            <a:ext cx="360235" cy="1846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0484" y="2873747"/>
            <a:ext cx="360236" cy="18463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0484" y="4518397"/>
            <a:ext cx="360236" cy="18463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1" name="AutoShape 10"/>
          <p:cNvCxnSpPr>
            <a:cxnSpLocks noChangeShapeType="1"/>
            <a:stCxn id="8" idx="3"/>
            <a:endCxn id="9" idx="1"/>
          </p:cNvCxnSpPr>
          <p:nvPr/>
        </p:nvCxnSpPr>
        <p:spPr bwMode="auto">
          <a:xfrm flipV="1">
            <a:off x="3182656" y="2966065"/>
            <a:ext cx="647828" cy="79216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AutoShape 11"/>
          <p:cNvCxnSpPr>
            <a:cxnSpLocks noChangeShapeType="1"/>
            <a:stCxn id="8" idx="3"/>
            <a:endCxn id="10" idx="1"/>
          </p:cNvCxnSpPr>
          <p:nvPr/>
        </p:nvCxnSpPr>
        <p:spPr bwMode="auto">
          <a:xfrm>
            <a:off x="3182656" y="3758228"/>
            <a:ext cx="647828" cy="852487"/>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 name="Picture 1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81421" y="1896670"/>
            <a:ext cx="360235" cy="1846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1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81421" y="3136825"/>
            <a:ext cx="360235" cy="18463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81421" y="4421345"/>
            <a:ext cx="360235" cy="1846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1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81421" y="5693399"/>
            <a:ext cx="360235" cy="18463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7" name="AutoShape 16"/>
          <p:cNvCxnSpPr>
            <a:cxnSpLocks noChangeShapeType="1"/>
            <a:stCxn id="9" idx="3"/>
            <a:endCxn id="13" idx="1"/>
          </p:cNvCxnSpPr>
          <p:nvPr/>
        </p:nvCxnSpPr>
        <p:spPr bwMode="auto">
          <a:xfrm flipV="1">
            <a:off x="4190720" y="1988989"/>
            <a:ext cx="790701" cy="977076"/>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17"/>
          <p:cNvCxnSpPr>
            <a:cxnSpLocks noChangeShapeType="1"/>
            <a:stCxn id="9" idx="3"/>
            <a:endCxn id="14" idx="1"/>
          </p:cNvCxnSpPr>
          <p:nvPr/>
        </p:nvCxnSpPr>
        <p:spPr bwMode="auto">
          <a:xfrm>
            <a:off x="4190720" y="2966065"/>
            <a:ext cx="790701" cy="26307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18"/>
          <p:cNvCxnSpPr>
            <a:cxnSpLocks noChangeShapeType="1"/>
            <a:stCxn id="10" idx="3"/>
            <a:endCxn id="15" idx="1"/>
          </p:cNvCxnSpPr>
          <p:nvPr/>
        </p:nvCxnSpPr>
        <p:spPr bwMode="auto">
          <a:xfrm flipV="1">
            <a:off x="4190720" y="4513664"/>
            <a:ext cx="790701" cy="97051"/>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19"/>
          <p:cNvCxnSpPr>
            <a:cxnSpLocks noChangeShapeType="1"/>
            <a:stCxn id="10" idx="3"/>
            <a:endCxn id="16" idx="1"/>
          </p:cNvCxnSpPr>
          <p:nvPr/>
        </p:nvCxnSpPr>
        <p:spPr bwMode="auto">
          <a:xfrm>
            <a:off x="4190720" y="4610715"/>
            <a:ext cx="790701" cy="117500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 Box 39"/>
          <p:cNvSpPr txBox="1">
            <a:spLocks noChangeArrowheads="1"/>
          </p:cNvSpPr>
          <p:nvPr/>
        </p:nvSpPr>
        <p:spPr bwMode="auto">
          <a:xfrm>
            <a:off x="2575905" y="2818069"/>
            <a:ext cx="9306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900" b="1" dirty="0" smtClean="0">
                <a:latin typeface="Arial" panose="020B0604020202020204" pitchFamily="34" charset="0"/>
                <a:ea typeface="Meiryo UI" panose="020B0604030504040204" pitchFamily="50" charset="-128"/>
                <a:cs typeface="Arial" panose="020B0604020202020204" pitchFamily="34" charset="0"/>
              </a:rPr>
              <a:t>Distribution Terminal</a:t>
            </a:r>
            <a:endParaRPr lang="ja-JP" altLang="en-US" sz="900" b="1" dirty="0">
              <a:latin typeface="Arial" panose="020B0604020202020204" pitchFamily="34" charset="0"/>
              <a:ea typeface="Meiryo UI" panose="020B0604030504040204" pitchFamily="50" charset="-128"/>
              <a:cs typeface="Arial" panose="020B0604020202020204" pitchFamily="34" charset="0"/>
            </a:endParaRPr>
          </a:p>
        </p:txBody>
      </p:sp>
      <p:sp>
        <p:nvSpPr>
          <p:cNvPr id="26" name="Text Box 46"/>
          <p:cNvSpPr txBox="1">
            <a:spLocks noChangeArrowheads="1"/>
          </p:cNvSpPr>
          <p:nvPr/>
        </p:nvSpPr>
        <p:spPr bwMode="auto">
          <a:xfrm>
            <a:off x="3893962" y="2701726"/>
            <a:ext cx="2119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800" dirty="0">
                <a:latin typeface="Arial" panose="020B0604020202020204" pitchFamily="34" charset="0"/>
                <a:ea typeface="Meiryo UI" panose="020B0604030504040204" pitchFamily="50" charset="-128"/>
                <a:cs typeface="Arial" panose="020B0604020202020204" pitchFamily="34" charset="0"/>
              </a:rPr>
              <a:t>1</a:t>
            </a:r>
          </a:p>
        </p:txBody>
      </p:sp>
      <p:sp>
        <p:nvSpPr>
          <p:cNvPr id="27" name="Text Box 47"/>
          <p:cNvSpPr txBox="1">
            <a:spLocks noChangeArrowheads="1"/>
          </p:cNvSpPr>
          <p:nvPr/>
        </p:nvSpPr>
        <p:spPr bwMode="auto">
          <a:xfrm>
            <a:off x="3893962" y="4335892"/>
            <a:ext cx="2119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800" dirty="0">
                <a:latin typeface="Arial" panose="020B0604020202020204" pitchFamily="34" charset="0"/>
                <a:ea typeface="Meiryo UI" panose="020B0604030504040204" pitchFamily="50" charset="-128"/>
                <a:cs typeface="Arial" panose="020B0604020202020204" pitchFamily="34" charset="0"/>
              </a:rPr>
              <a:t>2</a:t>
            </a:r>
          </a:p>
        </p:txBody>
      </p:sp>
      <p:sp>
        <p:nvSpPr>
          <p:cNvPr id="28" name="Text Box 48"/>
          <p:cNvSpPr txBox="1">
            <a:spLocks noChangeArrowheads="1"/>
          </p:cNvSpPr>
          <p:nvPr/>
        </p:nvSpPr>
        <p:spPr bwMode="auto">
          <a:xfrm>
            <a:off x="5046487" y="1692904"/>
            <a:ext cx="2119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800" dirty="0" smtClean="0">
                <a:latin typeface="Arial" panose="020B0604020202020204" pitchFamily="34" charset="0"/>
                <a:ea typeface="Meiryo UI" panose="020B0604030504040204" pitchFamily="50" charset="-128"/>
                <a:cs typeface="Arial" panose="020B0604020202020204" pitchFamily="34" charset="0"/>
              </a:rPr>
              <a:t>3</a:t>
            </a:r>
          </a:p>
          <a:p>
            <a:endParaRPr lang="en-US" altLang="ja-JP" sz="800" dirty="0">
              <a:latin typeface="Arial" panose="020B0604020202020204" pitchFamily="34" charset="0"/>
              <a:ea typeface="Meiryo UI" panose="020B0604030504040204" pitchFamily="50" charset="-128"/>
              <a:cs typeface="Arial" panose="020B0604020202020204" pitchFamily="34" charset="0"/>
            </a:endParaRPr>
          </a:p>
        </p:txBody>
      </p:sp>
      <p:sp>
        <p:nvSpPr>
          <p:cNvPr id="29" name="Text Box 49"/>
          <p:cNvSpPr txBox="1">
            <a:spLocks noChangeArrowheads="1"/>
          </p:cNvSpPr>
          <p:nvPr/>
        </p:nvSpPr>
        <p:spPr bwMode="auto">
          <a:xfrm>
            <a:off x="5057120" y="2936052"/>
            <a:ext cx="2119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800" dirty="0">
                <a:latin typeface="Arial" panose="020B0604020202020204" pitchFamily="34" charset="0"/>
                <a:ea typeface="Meiryo UI" panose="020B0604030504040204" pitchFamily="50" charset="-128"/>
                <a:cs typeface="Arial" panose="020B0604020202020204" pitchFamily="34" charset="0"/>
              </a:rPr>
              <a:t>5</a:t>
            </a:r>
            <a:endParaRPr lang="en-US" altLang="ja-JP" sz="800" dirty="0" smtClean="0">
              <a:latin typeface="Arial" panose="020B0604020202020204" pitchFamily="34" charset="0"/>
              <a:ea typeface="Meiryo UI" panose="020B0604030504040204" pitchFamily="50" charset="-128"/>
              <a:cs typeface="Arial" panose="020B0604020202020204" pitchFamily="34" charset="0"/>
            </a:endParaRPr>
          </a:p>
          <a:p>
            <a:endParaRPr lang="en-US" altLang="ja-JP" sz="800" dirty="0">
              <a:latin typeface="Arial" panose="020B0604020202020204" pitchFamily="34" charset="0"/>
              <a:ea typeface="Meiryo UI" panose="020B0604030504040204" pitchFamily="50" charset="-128"/>
              <a:cs typeface="Arial" panose="020B0604020202020204" pitchFamily="34" charset="0"/>
            </a:endParaRPr>
          </a:p>
        </p:txBody>
      </p:sp>
      <p:sp>
        <p:nvSpPr>
          <p:cNvPr id="30" name="Text Box 50"/>
          <p:cNvSpPr txBox="1">
            <a:spLocks noChangeArrowheads="1"/>
          </p:cNvSpPr>
          <p:nvPr/>
        </p:nvSpPr>
        <p:spPr bwMode="auto">
          <a:xfrm>
            <a:off x="5046487" y="4206462"/>
            <a:ext cx="2119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800" dirty="0">
                <a:latin typeface="Arial" panose="020B0604020202020204" pitchFamily="34" charset="0"/>
                <a:ea typeface="Meiryo UI" panose="020B0604030504040204" pitchFamily="50" charset="-128"/>
                <a:cs typeface="Arial" panose="020B0604020202020204" pitchFamily="34" charset="0"/>
              </a:rPr>
              <a:t>4</a:t>
            </a:r>
            <a:endParaRPr lang="en-US" altLang="ja-JP" sz="800" dirty="0" smtClean="0">
              <a:latin typeface="Arial" panose="020B0604020202020204" pitchFamily="34" charset="0"/>
              <a:ea typeface="Meiryo UI" panose="020B0604030504040204" pitchFamily="50" charset="-128"/>
              <a:cs typeface="Arial" panose="020B0604020202020204" pitchFamily="34" charset="0"/>
            </a:endParaRPr>
          </a:p>
        </p:txBody>
      </p:sp>
      <p:sp>
        <p:nvSpPr>
          <p:cNvPr id="31" name="Text Box 51"/>
          <p:cNvSpPr txBox="1">
            <a:spLocks noChangeArrowheads="1"/>
          </p:cNvSpPr>
          <p:nvPr/>
        </p:nvSpPr>
        <p:spPr bwMode="auto">
          <a:xfrm>
            <a:off x="5046487" y="5522965"/>
            <a:ext cx="2119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800" dirty="0" smtClean="0">
                <a:latin typeface="Arial" panose="020B0604020202020204" pitchFamily="34" charset="0"/>
                <a:ea typeface="Meiryo UI" panose="020B0604030504040204" pitchFamily="50" charset="-128"/>
                <a:cs typeface="Arial" panose="020B0604020202020204" pitchFamily="34" charset="0"/>
              </a:rPr>
              <a:t>6</a:t>
            </a:r>
          </a:p>
        </p:txBody>
      </p:sp>
      <p:sp>
        <p:nvSpPr>
          <p:cNvPr id="32" name="Text Box 60"/>
          <p:cNvSpPr txBox="1">
            <a:spLocks noChangeArrowheads="1"/>
          </p:cNvSpPr>
          <p:nvPr/>
        </p:nvSpPr>
        <p:spPr bwMode="auto">
          <a:xfrm>
            <a:off x="296780" y="2971363"/>
            <a:ext cx="210803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lnSpc>
                <a:spcPct val="150000"/>
              </a:lnSpc>
              <a:buFont typeface="Wingdings" panose="05000000000000000000" pitchFamily="2" charset="2"/>
              <a:buChar char="n"/>
            </a:pPr>
            <a:r>
              <a:rPr lang="en-US" altLang="ja-JP" sz="1200" dirty="0" smtClean="0">
                <a:latin typeface="Arial" panose="020B0604020202020204" pitchFamily="34" charset="0"/>
                <a:ea typeface="Meiryo UI" panose="020B0604030504040204" pitchFamily="50" charset="-128"/>
                <a:cs typeface="Arial" panose="020B0604020202020204" pitchFamily="34" charset="0"/>
              </a:rPr>
              <a:t>Multicast Tree: 0-30</a:t>
            </a:r>
            <a:endParaRPr lang="ja-JP" altLang="en-US" sz="1200" dirty="0">
              <a:latin typeface="Arial" panose="020B0604020202020204" pitchFamily="34" charset="0"/>
              <a:ea typeface="Meiryo UI" panose="020B0604030504040204" pitchFamily="50" charset="-128"/>
              <a:cs typeface="Arial" panose="020B0604020202020204" pitchFamily="34" charset="0"/>
            </a:endParaRPr>
          </a:p>
          <a:p>
            <a:pPr marL="171450" indent="-171450">
              <a:lnSpc>
                <a:spcPct val="150000"/>
              </a:lnSpc>
              <a:buFont typeface="Wingdings" panose="05000000000000000000" pitchFamily="2" charset="2"/>
              <a:buChar char="n"/>
            </a:pPr>
            <a:r>
              <a:rPr lang="en-US" altLang="ja-JP" sz="1200" dirty="0" smtClean="0">
                <a:latin typeface="Arial" panose="020B0604020202020204" pitchFamily="34" charset="0"/>
                <a:ea typeface="Meiryo UI" panose="020B0604030504040204" pitchFamily="50" charset="-128"/>
                <a:cs typeface="Arial" panose="020B0604020202020204" pitchFamily="34" charset="0"/>
              </a:rPr>
              <a:t>Distribution Terminal: 0</a:t>
            </a:r>
            <a:endParaRPr lang="en-US" altLang="ja-JP" sz="1200" dirty="0">
              <a:latin typeface="Arial" panose="020B0604020202020204" pitchFamily="34" charset="0"/>
              <a:ea typeface="Meiryo UI" panose="020B0604030504040204" pitchFamily="50" charset="-128"/>
              <a:cs typeface="Arial" panose="020B0604020202020204" pitchFamily="34" charset="0"/>
            </a:endParaRPr>
          </a:p>
          <a:p>
            <a:pPr marL="171450" indent="-171450">
              <a:lnSpc>
                <a:spcPct val="150000"/>
              </a:lnSpc>
              <a:buFont typeface="Wingdings" panose="05000000000000000000" pitchFamily="2" charset="2"/>
              <a:buChar char="n"/>
            </a:pPr>
            <a:r>
              <a:rPr lang="en-US" altLang="ja-JP" sz="1200" dirty="0" smtClean="0">
                <a:latin typeface="Arial" panose="020B0604020202020204" pitchFamily="34" charset="0"/>
                <a:ea typeface="Meiryo UI" panose="020B0604030504040204" pitchFamily="50" charset="-128"/>
                <a:cs typeface="Arial" panose="020B0604020202020204" pitchFamily="34" charset="0"/>
              </a:rPr>
              <a:t>Relay Terminals: 1-14</a:t>
            </a:r>
            <a:endParaRPr lang="en-US" altLang="ja-JP" sz="1200" dirty="0">
              <a:latin typeface="Arial" panose="020B0604020202020204" pitchFamily="34" charset="0"/>
              <a:ea typeface="Meiryo UI" panose="020B0604030504040204" pitchFamily="50" charset="-128"/>
              <a:cs typeface="Arial" panose="020B0604020202020204" pitchFamily="34" charset="0"/>
            </a:endParaRPr>
          </a:p>
          <a:p>
            <a:pPr marL="171450" indent="-171450">
              <a:lnSpc>
                <a:spcPct val="150000"/>
              </a:lnSpc>
              <a:buFont typeface="Wingdings" panose="05000000000000000000" pitchFamily="2" charset="2"/>
              <a:buChar char="n"/>
            </a:pPr>
            <a:r>
              <a:rPr lang="en-US" altLang="ja-JP" sz="1200" dirty="0" smtClean="0">
                <a:latin typeface="Arial" panose="020B0604020202020204" pitchFamily="34" charset="0"/>
                <a:ea typeface="Meiryo UI" panose="020B0604030504040204" pitchFamily="50" charset="-128"/>
                <a:cs typeface="Arial" panose="020B0604020202020204" pitchFamily="34" charset="0"/>
              </a:rPr>
              <a:t>Receiving Terminals: 1-30</a:t>
            </a:r>
            <a:endParaRPr lang="en-US" altLang="ja-JP" sz="1200" dirty="0">
              <a:latin typeface="Arial" panose="020B0604020202020204" pitchFamily="34" charset="0"/>
              <a:ea typeface="Meiryo UI" panose="020B0604030504040204" pitchFamily="50" charset="-128"/>
              <a:cs typeface="Arial" panose="020B0604020202020204" pitchFamily="34" charset="0"/>
            </a:endParaRPr>
          </a:p>
        </p:txBody>
      </p:sp>
      <p:pic>
        <p:nvPicPr>
          <p:cNvPr id="33" name="Picture 2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5248" y="1168668"/>
            <a:ext cx="360236" cy="1846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 name="Picture 2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5248" y="1494138"/>
            <a:ext cx="360236" cy="1846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35" name="AutoShape 24"/>
          <p:cNvCxnSpPr>
            <a:cxnSpLocks noChangeShapeType="1"/>
            <a:endCxn id="33" idx="1"/>
          </p:cNvCxnSpPr>
          <p:nvPr/>
        </p:nvCxnSpPr>
        <p:spPr bwMode="auto">
          <a:xfrm flipV="1">
            <a:off x="6601546" y="1260987"/>
            <a:ext cx="883702" cy="329951"/>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25"/>
          <p:cNvCxnSpPr>
            <a:cxnSpLocks noChangeShapeType="1"/>
            <a:endCxn id="34" idx="1"/>
          </p:cNvCxnSpPr>
          <p:nvPr/>
        </p:nvCxnSpPr>
        <p:spPr bwMode="auto">
          <a:xfrm flipV="1">
            <a:off x="6601546" y="1586457"/>
            <a:ext cx="883702" cy="4481"/>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7" name="Picture 1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8893" y="1524515"/>
            <a:ext cx="360235" cy="1846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 name="Picture 1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8260" y="2158589"/>
            <a:ext cx="360235" cy="18463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39" name="AutoShape 16"/>
          <p:cNvCxnSpPr>
            <a:cxnSpLocks noChangeShapeType="1"/>
            <a:endCxn id="37" idx="1"/>
          </p:cNvCxnSpPr>
          <p:nvPr/>
        </p:nvCxnSpPr>
        <p:spPr bwMode="auto">
          <a:xfrm flipV="1">
            <a:off x="5405340" y="1616834"/>
            <a:ext cx="793553" cy="32499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AutoShape 17"/>
          <p:cNvCxnSpPr>
            <a:cxnSpLocks noChangeShapeType="1"/>
            <a:endCxn id="38" idx="1"/>
          </p:cNvCxnSpPr>
          <p:nvPr/>
        </p:nvCxnSpPr>
        <p:spPr bwMode="auto">
          <a:xfrm>
            <a:off x="5405340" y="1941827"/>
            <a:ext cx="782920" cy="30908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 Box 49"/>
          <p:cNvSpPr txBox="1">
            <a:spLocks noChangeArrowheads="1"/>
          </p:cNvSpPr>
          <p:nvPr/>
        </p:nvSpPr>
        <p:spPr bwMode="auto">
          <a:xfrm>
            <a:off x="6253325" y="1936066"/>
            <a:ext cx="34822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800" dirty="0">
                <a:latin typeface="Arial" panose="020B0604020202020204" pitchFamily="34" charset="0"/>
                <a:ea typeface="Meiryo UI" panose="020B0604030504040204" pitchFamily="50" charset="-128"/>
                <a:cs typeface="Arial" panose="020B0604020202020204" pitchFamily="34" charset="0"/>
              </a:rPr>
              <a:t>11</a:t>
            </a:r>
          </a:p>
        </p:txBody>
      </p:sp>
      <p:sp>
        <p:nvSpPr>
          <p:cNvPr id="42" name="Text Box 48"/>
          <p:cNvSpPr txBox="1">
            <a:spLocks noChangeArrowheads="1"/>
          </p:cNvSpPr>
          <p:nvPr/>
        </p:nvSpPr>
        <p:spPr bwMode="auto">
          <a:xfrm>
            <a:off x="6264349" y="1320265"/>
            <a:ext cx="2119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800" dirty="0" smtClean="0">
                <a:latin typeface="Arial" panose="020B0604020202020204" pitchFamily="34" charset="0"/>
                <a:ea typeface="Meiryo UI" panose="020B0604030504040204" pitchFamily="50" charset="-128"/>
                <a:cs typeface="Arial" panose="020B0604020202020204" pitchFamily="34" charset="0"/>
              </a:rPr>
              <a:t>7</a:t>
            </a:r>
            <a:endParaRPr lang="en-US" altLang="ja-JP" sz="800" dirty="0">
              <a:latin typeface="Arial" panose="020B0604020202020204" pitchFamily="34" charset="0"/>
              <a:ea typeface="Meiryo UI" panose="020B0604030504040204" pitchFamily="50" charset="-128"/>
              <a:cs typeface="Arial" panose="020B0604020202020204" pitchFamily="34" charset="0"/>
            </a:endParaRPr>
          </a:p>
        </p:txBody>
      </p:sp>
      <p:pic>
        <p:nvPicPr>
          <p:cNvPr id="43" name="Picture 2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5248" y="1805904"/>
            <a:ext cx="360236" cy="1846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 name="Picture 2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5248" y="2131374"/>
            <a:ext cx="360236" cy="1846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45" name="AutoShape 24"/>
          <p:cNvCxnSpPr>
            <a:cxnSpLocks noChangeShapeType="1"/>
            <a:endCxn id="43" idx="1"/>
          </p:cNvCxnSpPr>
          <p:nvPr/>
        </p:nvCxnSpPr>
        <p:spPr bwMode="auto">
          <a:xfrm flipV="1">
            <a:off x="6601546" y="1898223"/>
            <a:ext cx="883702" cy="329951"/>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AutoShape 25"/>
          <p:cNvCxnSpPr>
            <a:cxnSpLocks noChangeShapeType="1"/>
            <a:endCxn id="44" idx="1"/>
          </p:cNvCxnSpPr>
          <p:nvPr/>
        </p:nvCxnSpPr>
        <p:spPr bwMode="auto">
          <a:xfrm flipV="1">
            <a:off x="6601546" y="2223693"/>
            <a:ext cx="883702" cy="4481"/>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7" name="Picture 2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5248" y="2428462"/>
            <a:ext cx="360236" cy="1846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 name="Picture 2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5248" y="2753932"/>
            <a:ext cx="360236" cy="1846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49" name="AutoShape 24"/>
          <p:cNvCxnSpPr>
            <a:cxnSpLocks noChangeShapeType="1"/>
            <a:endCxn id="47" idx="1"/>
          </p:cNvCxnSpPr>
          <p:nvPr/>
        </p:nvCxnSpPr>
        <p:spPr bwMode="auto">
          <a:xfrm flipV="1">
            <a:off x="6601546" y="2520781"/>
            <a:ext cx="883702" cy="329951"/>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AutoShape 25"/>
          <p:cNvCxnSpPr>
            <a:cxnSpLocks noChangeShapeType="1"/>
            <a:endCxn id="48" idx="1"/>
          </p:cNvCxnSpPr>
          <p:nvPr/>
        </p:nvCxnSpPr>
        <p:spPr bwMode="auto">
          <a:xfrm flipV="1">
            <a:off x="6601546" y="2846251"/>
            <a:ext cx="883702" cy="4481"/>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1" name="Picture 2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5248" y="3065698"/>
            <a:ext cx="360236" cy="1846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 name="Picture 2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5248" y="3391168"/>
            <a:ext cx="360236" cy="1846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53" name="AutoShape 24"/>
          <p:cNvCxnSpPr>
            <a:cxnSpLocks noChangeShapeType="1"/>
            <a:endCxn id="51" idx="1"/>
          </p:cNvCxnSpPr>
          <p:nvPr/>
        </p:nvCxnSpPr>
        <p:spPr bwMode="auto">
          <a:xfrm flipV="1">
            <a:off x="6601546" y="3158017"/>
            <a:ext cx="883702" cy="329951"/>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AutoShape 25"/>
          <p:cNvCxnSpPr>
            <a:cxnSpLocks noChangeShapeType="1"/>
            <a:endCxn id="52" idx="1"/>
          </p:cNvCxnSpPr>
          <p:nvPr/>
        </p:nvCxnSpPr>
        <p:spPr bwMode="auto">
          <a:xfrm flipV="1">
            <a:off x="6601546" y="3483487"/>
            <a:ext cx="883702" cy="4481"/>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5" name="Picture 2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5248" y="3703365"/>
            <a:ext cx="360236" cy="1846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 name="Picture 2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5248" y="4028835"/>
            <a:ext cx="360236" cy="1846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57" name="AutoShape 24"/>
          <p:cNvCxnSpPr>
            <a:cxnSpLocks noChangeShapeType="1"/>
            <a:endCxn id="55" idx="1"/>
          </p:cNvCxnSpPr>
          <p:nvPr/>
        </p:nvCxnSpPr>
        <p:spPr bwMode="auto">
          <a:xfrm flipV="1">
            <a:off x="6601546" y="3795684"/>
            <a:ext cx="883702" cy="329951"/>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AutoShape 25"/>
          <p:cNvCxnSpPr>
            <a:cxnSpLocks noChangeShapeType="1"/>
            <a:endCxn id="56" idx="1"/>
          </p:cNvCxnSpPr>
          <p:nvPr/>
        </p:nvCxnSpPr>
        <p:spPr bwMode="auto">
          <a:xfrm flipV="1">
            <a:off x="6601546" y="4121154"/>
            <a:ext cx="883702" cy="4481"/>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9" name="Picture 2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5248" y="4340601"/>
            <a:ext cx="360236" cy="1846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 name="Picture 2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5248" y="4666071"/>
            <a:ext cx="360236" cy="1846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61" name="AutoShape 24"/>
          <p:cNvCxnSpPr>
            <a:cxnSpLocks noChangeShapeType="1"/>
            <a:endCxn id="59" idx="1"/>
          </p:cNvCxnSpPr>
          <p:nvPr/>
        </p:nvCxnSpPr>
        <p:spPr bwMode="auto">
          <a:xfrm flipV="1">
            <a:off x="6601546" y="4432920"/>
            <a:ext cx="883702" cy="329951"/>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AutoShape 25"/>
          <p:cNvCxnSpPr>
            <a:cxnSpLocks noChangeShapeType="1"/>
            <a:endCxn id="60" idx="1"/>
          </p:cNvCxnSpPr>
          <p:nvPr/>
        </p:nvCxnSpPr>
        <p:spPr bwMode="auto">
          <a:xfrm flipV="1">
            <a:off x="6601546" y="4758390"/>
            <a:ext cx="883702" cy="4481"/>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3" name="Picture 2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5248" y="4963159"/>
            <a:ext cx="360236" cy="1846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4" name="Picture 2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5248" y="5288629"/>
            <a:ext cx="360236" cy="1846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65" name="AutoShape 24"/>
          <p:cNvCxnSpPr>
            <a:cxnSpLocks noChangeShapeType="1"/>
            <a:endCxn id="63" idx="1"/>
          </p:cNvCxnSpPr>
          <p:nvPr/>
        </p:nvCxnSpPr>
        <p:spPr bwMode="auto">
          <a:xfrm flipV="1">
            <a:off x="6601546" y="5055478"/>
            <a:ext cx="883702" cy="329951"/>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AutoShape 25"/>
          <p:cNvCxnSpPr>
            <a:cxnSpLocks noChangeShapeType="1"/>
            <a:endCxn id="64" idx="1"/>
          </p:cNvCxnSpPr>
          <p:nvPr/>
        </p:nvCxnSpPr>
        <p:spPr bwMode="auto">
          <a:xfrm flipV="1">
            <a:off x="6601546" y="5380948"/>
            <a:ext cx="883702" cy="4481"/>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7" name="Picture 2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5248" y="5600395"/>
            <a:ext cx="360236" cy="1846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8" name="Picture 2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5248" y="5925865"/>
            <a:ext cx="360236" cy="1846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69" name="AutoShape 24"/>
          <p:cNvCxnSpPr>
            <a:cxnSpLocks noChangeShapeType="1"/>
            <a:endCxn id="67" idx="1"/>
          </p:cNvCxnSpPr>
          <p:nvPr/>
        </p:nvCxnSpPr>
        <p:spPr bwMode="auto">
          <a:xfrm flipV="1">
            <a:off x="6601546" y="5692714"/>
            <a:ext cx="883702" cy="329951"/>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AutoShape 25"/>
          <p:cNvCxnSpPr>
            <a:cxnSpLocks noChangeShapeType="1"/>
            <a:endCxn id="68" idx="1"/>
          </p:cNvCxnSpPr>
          <p:nvPr/>
        </p:nvCxnSpPr>
        <p:spPr bwMode="auto">
          <a:xfrm flipV="1">
            <a:off x="6601546" y="6018184"/>
            <a:ext cx="883702" cy="4481"/>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1" name="Picture 1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8893" y="2786936"/>
            <a:ext cx="360235" cy="1846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 name="Picture 1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8260" y="3421010"/>
            <a:ext cx="360235" cy="18463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73" name="AutoShape 16"/>
          <p:cNvCxnSpPr>
            <a:cxnSpLocks noChangeShapeType="1"/>
            <a:endCxn id="71" idx="1"/>
          </p:cNvCxnSpPr>
          <p:nvPr/>
        </p:nvCxnSpPr>
        <p:spPr bwMode="auto">
          <a:xfrm flipV="1">
            <a:off x="5405340" y="2879255"/>
            <a:ext cx="793553" cy="32499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AutoShape 17"/>
          <p:cNvCxnSpPr>
            <a:cxnSpLocks noChangeShapeType="1"/>
            <a:endCxn id="72" idx="1"/>
          </p:cNvCxnSpPr>
          <p:nvPr/>
        </p:nvCxnSpPr>
        <p:spPr bwMode="auto">
          <a:xfrm>
            <a:off x="5405340" y="3204248"/>
            <a:ext cx="782920" cy="30908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Text Box 49"/>
          <p:cNvSpPr txBox="1">
            <a:spLocks noChangeArrowheads="1"/>
          </p:cNvSpPr>
          <p:nvPr/>
        </p:nvSpPr>
        <p:spPr bwMode="auto">
          <a:xfrm>
            <a:off x="6259883" y="3234751"/>
            <a:ext cx="34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800" dirty="0">
                <a:latin typeface="Arial" panose="020B0604020202020204" pitchFamily="34" charset="0"/>
                <a:ea typeface="Meiryo UI" panose="020B0604030504040204" pitchFamily="50" charset="-128"/>
                <a:cs typeface="Arial" panose="020B0604020202020204" pitchFamily="34" charset="0"/>
              </a:rPr>
              <a:t>13</a:t>
            </a:r>
          </a:p>
        </p:txBody>
      </p:sp>
      <p:sp>
        <p:nvSpPr>
          <p:cNvPr id="76" name="Text Box 48"/>
          <p:cNvSpPr txBox="1">
            <a:spLocks noChangeArrowheads="1"/>
          </p:cNvSpPr>
          <p:nvPr/>
        </p:nvSpPr>
        <p:spPr bwMode="auto">
          <a:xfrm>
            <a:off x="6270906" y="2587051"/>
            <a:ext cx="27608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800" dirty="0" smtClean="0">
                <a:latin typeface="Arial" panose="020B0604020202020204" pitchFamily="34" charset="0"/>
                <a:ea typeface="Meiryo UI" panose="020B0604030504040204" pitchFamily="50" charset="-128"/>
                <a:cs typeface="Arial" panose="020B0604020202020204" pitchFamily="34" charset="0"/>
              </a:rPr>
              <a:t>9</a:t>
            </a:r>
            <a:endParaRPr lang="en-US" altLang="ja-JP" sz="800" dirty="0">
              <a:latin typeface="Arial" panose="020B0604020202020204" pitchFamily="34" charset="0"/>
              <a:ea typeface="Meiryo UI" panose="020B0604030504040204" pitchFamily="50" charset="-128"/>
              <a:cs typeface="Arial" panose="020B0604020202020204" pitchFamily="34" charset="0"/>
            </a:endParaRPr>
          </a:p>
        </p:txBody>
      </p:sp>
      <p:pic>
        <p:nvPicPr>
          <p:cNvPr id="77" name="Picture 1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8893" y="4062867"/>
            <a:ext cx="360235" cy="1846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8" name="Picture 1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8260" y="4696941"/>
            <a:ext cx="360235" cy="18463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79" name="AutoShape 16"/>
          <p:cNvCxnSpPr>
            <a:cxnSpLocks noChangeShapeType="1"/>
            <a:endCxn id="77" idx="1"/>
          </p:cNvCxnSpPr>
          <p:nvPr/>
        </p:nvCxnSpPr>
        <p:spPr bwMode="auto">
          <a:xfrm flipV="1">
            <a:off x="5405340" y="4155186"/>
            <a:ext cx="793553" cy="32499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AutoShape 17"/>
          <p:cNvCxnSpPr>
            <a:cxnSpLocks noChangeShapeType="1"/>
            <a:endCxn id="78" idx="1"/>
          </p:cNvCxnSpPr>
          <p:nvPr/>
        </p:nvCxnSpPr>
        <p:spPr bwMode="auto">
          <a:xfrm>
            <a:off x="5405340" y="4480179"/>
            <a:ext cx="782920" cy="30908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1" name="Picture 1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8893" y="5321633"/>
            <a:ext cx="360235" cy="1846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 name="Picture 1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8260" y="5955707"/>
            <a:ext cx="360235" cy="18463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83" name="AutoShape 16"/>
          <p:cNvCxnSpPr>
            <a:cxnSpLocks noChangeShapeType="1"/>
            <a:endCxn id="81" idx="1"/>
          </p:cNvCxnSpPr>
          <p:nvPr/>
        </p:nvCxnSpPr>
        <p:spPr bwMode="auto">
          <a:xfrm flipV="1">
            <a:off x="5405340" y="5413952"/>
            <a:ext cx="793553" cy="32499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AutoShape 17"/>
          <p:cNvCxnSpPr>
            <a:cxnSpLocks noChangeShapeType="1"/>
            <a:endCxn id="82" idx="1"/>
          </p:cNvCxnSpPr>
          <p:nvPr/>
        </p:nvCxnSpPr>
        <p:spPr bwMode="auto">
          <a:xfrm>
            <a:off x="5405340" y="5738945"/>
            <a:ext cx="782920" cy="30908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AutoShape 71"/>
          <p:cNvSpPr>
            <a:spLocks noChangeArrowheads="1"/>
          </p:cNvSpPr>
          <p:nvPr/>
        </p:nvSpPr>
        <p:spPr bwMode="auto">
          <a:xfrm>
            <a:off x="218781" y="1139663"/>
            <a:ext cx="3119928" cy="808108"/>
          </a:xfrm>
          <a:prstGeom prst="roundRect">
            <a:avLst>
              <a:gd name="adj" fmla="val 16667"/>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eaLnBrk="1" hangingPunct="1">
              <a:spcBef>
                <a:spcPct val="0"/>
              </a:spcBef>
              <a:buClrTx/>
              <a:buSzTx/>
              <a:buNone/>
            </a:pPr>
            <a:r>
              <a:rPr kumimoji="0" lang="en-US" altLang="ja-JP" sz="1400" b="1" dirty="0" smtClean="0">
                <a:latin typeface="Arial" panose="020B0604020202020204" pitchFamily="34" charset="0"/>
                <a:ea typeface="Meiryo UI" panose="020B0604030504040204" pitchFamily="50" charset="-128"/>
                <a:cs typeface="Arial" panose="020B0604020202020204" pitchFamily="34" charset="0"/>
              </a:rPr>
              <a:t>&lt; Node ID &gt;</a:t>
            </a:r>
          </a:p>
          <a:p>
            <a:pPr>
              <a:buNone/>
            </a:pPr>
            <a:r>
              <a:rPr lang="en-US" altLang="ja-JP" sz="1200" dirty="0" smtClean="0">
                <a:latin typeface="Arial" panose="020B0604020202020204" pitchFamily="34" charset="0"/>
                <a:ea typeface="Meiryo UI" panose="020B0604030504040204" pitchFamily="50" charset="-128"/>
                <a:cs typeface="Arial" panose="020B0604020202020204" pitchFamily="34" charset="0"/>
              </a:rPr>
              <a:t>Distribution terminal position of the multicast tree is displayed in the Node ID</a:t>
            </a:r>
            <a:endParaRPr lang="en-US" altLang="ja-JP" sz="1200" kern="100" dirty="0" smtClean="0">
              <a:latin typeface="Arial" panose="020B0604020202020204" pitchFamily="34" charset="0"/>
              <a:ea typeface="Meiryo UI" panose="020B0604030504040204" pitchFamily="50" charset="-128"/>
              <a:cs typeface="Arial" panose="020B0604020202020204" pitchFamily="34" charset="0"/>
            </a:endParaRPr>
          </a:p>
        </p:txBody>
      </p:sp>
      <p:sp>
        <p:nvSpPr>
          <p:cNvPr id="86" name="Text Box 49"/>
          <p:cNvSpPr txBox="1">
            <a:spLocks noChangeArrowheads="1"/>
          </p:cNvSpPr>
          <p:nvPr/>
        </p:nvSpPr>
        <p:spPr bwMode="auto">
          <a:xfrm>
            <a:off x="6259883" y="3837548"/>
            <a:ext cx="34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800" dirty="0" smtClean="0">
                <a:latin typeface="Arial" panose="020B0604020202020204" pitchFamily="34" charset="0"/>
                <a:ea typeface="Meiryo UI" panose="020B0604030504040204" pitchFamily="50" charset="-128"/>
                <a:cs typeface="Arial" panose="020B0604020202020204" pitchFamily="34" charset="0"/>
              </a:rPr>
              <a:t>8</a:t>
            </a:r>
            <a:endParaRPr lang="en-US" altLang="ja-JP" sz="800" dirty="0">
              <a:latin typeface="Arial" panose="020B0604020202020204" pitchFamily="34" charset="0"/>
              <a:ea typeface="Meiryo UI" panose="020B0604030504040204" pitchFamily="50" charset="-128"/>
              <a:cs typeface="Arial" panose="020B0604020202020204" pitchFamily="34" charset="0"/>
            </a:endParaRPr>
          </a:p>
        </p:txBody>
      </p:sp>
      <p:sp>
        <p:nvSpPr>
          <p:cNvPr id="87" name="Text Box 49"/>
          <p:cNvSpPr txBox="1">
            <a:spLocks noChangeArrowheads="1"/>
          </p:cNvSpPr>
          <p:nvPr/>
        </p:nvSpPr>
        <p:spPr bwMode="auto">
          <a:xfrm>
            <a:off x="6259883" y="4495855"/>
            <a:ext cx="34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800" dirty="0" smtClean="0">
                <a:latin typeface="Arial" panose="020B0604020202020204" pitchFamily="34" charset="0"/>
                <a:ea typeface="Meiryo UI" panose="020B0604030504040204" pitchFamily="50" charset="-128"/>
                <a:cs typeface="Arial" panose="020B0604020202020204" pitchFamily="34" charset="0"/>
              </a:rPr>
              <a:t>12</a:t>
            </a:r>
            <a:endParaRPr lang="en-US" altLang="ja-JP" sz="800" dirty="0">
              <a:latin typeface="Arial" panose="020B0604020202020204" pitchFamily="34" charset="0"/>
              <a:ea typeface="Meiryo UI" panose="020B0604030504040204" pitchFamily="50" charset="-128"/>
              <a:cs typeface="Arial" panose="020B0604020202020204" pitchFamily="34" charset="0"/>
            </a:endParaRPr>
          </a:p>
        </p:txBody>
      </p:sp>
      <p:sp>
        <p:nvSpPr>
          <p:cNvPr id="88" name="Text Box 49"/>
          <p:cNvSpPr txBox="1">
            <a:spLocks noChangeArrowheads="1"/>
          </p:cNvSpPr>
          <p:nvPr/>
        </p:nvSpPr>
        <p:spPr bwMode="auto">
          <a:xfrm>
            <a:off x="6259883" y="5117382"/>
            <a:ext cx="34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800" dirty="0">
                <a:latin typeface="Arial" panose="020B0604020202020204" pitchFamily="34" charset="0"/>
                <a:ea typeface="Meiryo UI" panose="020B0604030504040204" pitchFamily="50" charset="-128"/>
                <a:cs typeface="Arial" panose="020B0604020202020204" pitchFamily="34" charset="0"/>
              </a:rPr>
              <a:t>10</a:t>
            </a:r>
          </a:p>
        </p:txBody>
      </p:sp>
      <p:sp>
        <p:nvSpPr>
          <p:cNvPr id="89" name="Text Box 49"/>
          <p:cNvSpPr txBox="1">
            <a:spLocks noChangeArrowheads="1"/>
          </p:cNvSpPr>
          <p:nvPr/>
        </p:nvSpPr>
        <p:spPr bwMode="auto">
          <a:xfrm>
            <a:off x="6259883" y="5745370"/>
            <a:ext cx="34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800" dirty="0" smtClean="0">
                <a:latin typeface="Arial" panose="020B0604020202020204" pitchFamily="34" charset="0"/>
                <a:ea typeface="Meiryo UI" panose="020B0604030504040204" pitchFamily="50" charset="-128"/>
                <a:cs typeface="Arial" panose="020B0604020202020204" pitchFamily="34" charset="0"/>
              </a:rPr>
              <a:t>14</a:t>
            </a:r>
            <a:endParaRPr lang="en-US" altLang="ja-JP" sz="800" dirty="0">
              <a:latin typeface="Arial" panose="020B0604020202020204" pitchFamily="34" charset="0"/>
              <a:ea typeface="Meiryo UI" panose="020B0604030504040204" pitchFamily="50" charset="-128"/>
              <a:cs typeface="Arial" panose="020B0604020202020204" pitchFamily="34" charset="0"/>
            </a:endParaRPr>
          </a:p>
        </p:txBody>
      </p:sp>
      <p:sp>
        <p:nvSpPr>
          <p:cNvPr id="90" name="Text Box 49"/>
          <p:cNvSpPr txBox="1">
            <a:spLocks noChangeArrowheads="1"/>
          </p:cNvSpPr>
          <p:nvPr/>
        </p:nvSpPr>
        <p:spPr bwMode="auto">
          <a:xfrm>
            <a:off x="7559045" y="988917"/>
            <a:ext cx="34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800" dirty="0" smtClean="0">
                <a:latin typeface="Arial" panose="020B0604020202020204" pitchFamily="34" charset="0"/>
                <a:ea typeface="Meiryo UI" panose="020B0604030504040204" pitchFamily="50" charset="-128"/>
                <a:cs typeface="Arial" panose="020B0604020202020204" pitchFamily="34" charset="0"/>
              </a:rPr>
              <a:t>15</a:t>
            </a:r>
            <a:endParaRPr lang="en-US" altLang="ja-JP" sz="800" dirty="0">
              <a:latin typeface="Arial" panose="020B0604020202020204" pitchFamily="34" charset="0"/>
              <a:ea typeface="Meiryo UI" panose="020B0604030504040204" pitchFamily="50" charset="-128"/>
              <a:cs typeface="Arial" panose="020B0604020202020204" pitchFamily="34" charset="0"/>
            </a:endParaRPr>
          </a:p>
        </p:txBody>
      </p:sp>
      <p:sp>
        <p:nvSpPr>
          <p:cNvPr id="91" name="Text Box 49"/>
          <p:cNvSpPr txBox="1">
            <a:spLocks noChangeArrowheads="1"/>
          </p:cNvSpPr>
          <p:nvPr/>
        </p:nvSpPr>
        <p:spPr bwMode="auto">
          <a:xfrm>
            <a:off x="7559045" y="1322013"/>
            <a:ext cx="34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800" dirty="0">
                <a:latin typeface="Arial" panose="020B0604020202020204" pitchFamily="34" charset="0"/>
                <a:ea typeface="Meiryo UI" panose="020B0604030504040204" pitchFamily="50" charset="-128"/>
                <a:cs typeface="Arial" panose="020B0604020202020204" pitchFamily="34" charset="0"/>
              </a:rPr>
              <a:t>23</a:t>
            </a:r>
          </a:p>
        </p:txBody>
      </p:sp>
      <p:sp>
        <p:nvSpPr>
          <p:cNvPr id="92" name="Text Box 49"/>
          <p:cNvSpPr txBox="1">
            <a:spLocks noChangeArrowheads="1"/>
          </p:cNvSpPr>
          <p:nvPr/>
        </p:nvSpPr>
        <p:spPr bwMode="auto">
          <a:xfrm>
            <a:off x="7559045" y="1634891"/>
            <a:ext cx="34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800" dirty="0" smtClean="0">
                <a:latin typeface="Arial" panose="020B0604020202020204" pitchFamily="34" charset="0"/>
                <a:ea typeface="Meiryo UI" panose="020B0604030504040204" pitchFamily="50" charset="-128"/>
                <a:cs typeface="Arial" panose="020B0604020202020204" pitchFamily="34" charset="0"/>
              </a:rPr>
              <a:t>19</a:t>
            </a:r>
            <a:endParaRPr lang="en-US" altLang="ja-JP" sz="800" dirty="0">
              <a:latin typeface="Arial" panose="020B0604020202020204" pitchFamily="34" charset="0"/>
              <a:ea typeface="Meiryo UI" panose="020B0604030504040204" pitchFamily="50" charset="-128"/>
              <a:cs typeface="Arial" panose="020B0604020202020204" pitchFamily="34" charset="0"/>
            </a:endParaRPr>
          </a:p>
        </p:txBody>
      </p:sp>
      <p:sp>
        <p:nvSpPr>
          <p:cNvPr id="93" name="Text Box 49"/>
          <p:cNvSpPr txBox="1">
            <a:spLocks noChangeArrowheads="1"/>
          </p:cNvSpPr>
          <p:nvPr/>
        </p:nvSpPr>
        <p:spPr bwMode="auto">
          <a:xfrm>
            <a:off x="7559045" y="1967987"/>
            <a:ext cx="34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800" dirty="0">
                <a:latin typeface="Arial" panose="020B0604020202020204" pitchFamily="34" charset="0"/>
                <a:ea typeface="Meiryo UI" panose="020B0604030504040204" pitchFamily="50" charset="-128"/>
                <a:cs typeface="Arial" panose="020B0604020202020204" pitchFamily="34" charset="0"/>
              </a:rPr>
              <a:t>27</a:t>
            </a:r>
          </a:p>
        </p:txBody>
      </p:sp>
      <p:sp>
        <p:nvSpPr>
          <p:cNvPr id="94" name="Text Box 49"/>
          <p:cNvSpPr txBox="1">
            <a:spLocks noChangeArrowheads="1"/>
          </p:cNvSpPr>
          <p:nvPr/>
        </p:nvSpPr>
        <p:spPr bwMode="auto">
          <a:xfrm>
            <a:off x="7559045" y="2256388"/>
            <a:ext cx="34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800" dirty="0" smtClean="0">
                <a:latin typeface="Arial" panose="020B0604020202020204" pitchFamily="34" charset="0"/>
                <a:ea typeface="Meiryo UI" panose="020B0604030504040204" pitchFamily="50" charset="-128"/>
                <a:cs typeface="Arial" panose="020B0604020202020204" pitchFamily="34" charset="0"/>
              </a:rPr>
              <a:t>17</a:t>
            </a:r>
            <a:endParaRPr lang="en-US" altLang="ja-JP" sz="800" dirty="0">
              <a:latin typeface="Arial" panose="020B0604020202020204" pitchFamily="34" charset="0"/>
              <a:ea typeface="Meiryo UI" panose="020B0604030504040204" pitchFamily="50" charset="-128"/>
              <a:cs typeface="Arial" panose="020B0604020202020204" pitchFamily="34" charset="0"/>
            </a:endParaRPr>
          </a:p>
        </p:txBody>
      </p:sp>
      <p:sp>
        <p:nvSpPr>
          <p:cNvPr id="95" name="Text Box 49"/>
          <p:cNvSpPr txBox="1">
            <a:spLocks noChangeArrowheads="1"/>
          </p:cNvSpPr>
          <p:nvPr/>
        </p:nvSpPr>
        <p:spPr bwMode="auto">
          <a:xfrm>
            <a:off x="7559045" y="2589484"/>
            <a:ext cx="34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800" dirty="0" smtClean="0">
                <a:latin typeface="Arial" panose="020B0604020202020204" pitchFamily="34" charset="0"/>
                <a:ea typeface="Meiryo UI" panose="020B0604030504040204" pitchFamily="50" charset="-128"/>
                <a:cs typeface="Arial" panose="020B0604020202020204" pitchFamily="34" charset="0"/>
              </a:rPr>
              <a:t>25</a:t>
            </a:r>
            <a:endParaRPr lang="en-US" altLang="ja-JP" sz="800" dirty="0">
              <a:latin typeface="Arial" panose="020B0604020202020204" pitchFamily="34" charset="0"/>
              <a:ea typeface="Meiryo UI" panose="020B0604030504040204" pitchFamily="50" charset="-128"/>
              <a:cs typeface="Arial" panose="020B0604020202020204" pitchFamily="34" charset="0"/>
            </a:endParaRPr>
          </a:p>
        </p:txBody>
      </p:sp>
      <p:sp>
        <p:nvSpPr>
          <p:cNvPr id="96" name="Text Box 49"/>
          <p:cNvSpPr txBox="1">
            <a:spLocks noChangeArrowheads="1"/>
          </p:cNvSpPr>
          <p:nvPr/>
        </p:nvSpPr>
        <p:spPr bwMode="auto">
          <a:xfrm>
            <a:off x="7559045" y="2892006"/>
            <a:ext cx="34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800" dirty="0">
                <a:latin typeface="Arial" panose="020B0604020202020204" pitchFamily="34" charset="0"/>
                <a:ea typeface="Meiryo UI" panose="020B0604030504040204" pitchFamily="50" charset="-128"/>
                <a:cs typeface="Arial" panose="020B0604020202020204" pitchFamily="34" charset="0"/>
              </a:rPr>
              <a:t>21</a:t>
            </a:r>
          </a:p>
        </p:txBody>
      </p:sp>
      <p:sp>
        <p:nvSpPr>
          <p:cNvPr id="97" name="Text Box 49"/>
          <p:cNvSpPr txBox="1">
            <a:spLocks noChangeArrowheads="1"/>
          </p:cNvSpPr>
          <p:nvPr/>
        </p:nvSpPr>
        <p:spPr bwMode="auto">
          <a:xfrm>
            <a:off x="7559045" y="3225102"/>
            <a:ext cx="34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800" dirty="0" smtClean="0">
                <a:latin typeface="Arial" panose="020B0604020202020204" pitchFamily="34" charset="0"/>
                <a:ea typeface="Meiryo UI" panose="020B0604030504040204" pitchFamily="50" charset="-128"/>
                <a:cs typeface="Arial" panose="020B0604020202020204" pitchFamily="34" charset="0"/>
              </a:rPr>
              <a:t>29</a:t>
            </a:r>
            <a:endParaRPr lang="en-US" altLang="ja-JP" sz="800" dirty="0">
              <a:latin typeface="Arial" panose="020B0604020202020204" pitchFamily="34" charset="0"/>
              <a:ea typeface="Meiryo UI" panose="020B0604030504040204" pitchFamily="50" charset="-128"/>
              <a:cs typeface="Arial" panose="020B0604020202020204" pitchFamily="34" charset="0"/>
            </a:endParaRPr>
          </a:p>
        </p:txBody>
      </p:sp>
      <p:sp>
        <p:nvSpPr>
          <p:cNvPr id="98" name="Text Box 49"/>
          <p:cNvSpPr txBox="1">
            <a:spLocks noChangeArrowheads="1"/>
          </p:cNvSpPr>
          <p:nvPr/>
        </p:nvSpPr>
        <p:spPr bwMode="auto">
          <a:xfrm>
            <a:off x="7559045" y="3524102"/>
            <a:ext cx="34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800" dirty="0" smtClean="0">
                <a:latin typeface="Arial" panose="020B0604020202020204" pitchFamily="34" charset="0"/>
                <a:ea typeface="Meiryo UI" panose="020B0604030504040204" pitchFamily="50" charset="-128"/>
                <a:cs typeface="Arial" panose="020B0604020202020204" pitchFamily="34" charset="0"/>
              </a:rPr>
              <a:t>16</a:t>
            </a:r>
            <a:endParaRPr lang="en-US" altLang="ja-JP" sz="800" dirty="0">
              <a:latin typeface="Arial" panose="020B0604020202020204" pitchFamily="34" charset="0"/>
              <a:ea typeface="Meiryo UI" panose="020B0604030504040204" pitchFamily="50" charset="-128"/>
              <a:cs typeface="Arial" panose="020B0604020202020204" pitchFamily="34" charset="0"/>
            </a:endParaRPr>
          </a:p>
        </p:txBody>
      </p:sp>
      <p:sp>
        <p:nvSpPr>
          <p:cNvPr id="99" name="Text Box 49"/>
          <p:cNvSpPr txBox="1">
            <a:spLocks noChangeArrowheads="1"/>
          </p:cNvSpPr>
          <p:nvPr/>
        </p:nvSpPr>
        <p:spPr bwMode="auto">
          <a:xfrm>
            <a:off x="7559045" y="3857198"/>
            <a:ext cx="34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800" dirty="0" smtClean="0">
                <a:latin typeface="Arial" panose="020B0604020202020204" pitchFamily="34" charset="0"/>
                <a:ea typeface="Meiryo UI" panose="020B0604030504040204" pitchFamily="50" charset="-128"/>
                <a:cs typeface="Arial" panose="020B0604020202020204" pitchFamily="34" charset="0"/>
              </a:rPr>
              <a:t>24</a:t>
            </a:r>
            <a:endParaRPr lang="en-US" altLang="ja-JP" sz="800" dirty="0">
              <a:latin typeface="Arial" panose="020B0604020202020204" pitchFamily="34" charset="0"/>
              <a:ea typeface="Meiryo UI" panose="020B0604030504040204" pitchFamily="50" charset="-128"/>
              <a:cs typeface="Arial" panose="020B0604020202020204" pitchFamily="34" charset="0"/>
            </a:endParaRPr>
          </a:p>
        </p:txBody>
      </p:sp>
      <p:sp>
        <p:nvSpPr>
          <p:cNvPr id="100" name="Text Box 49"/>
          <p:cNvSpPr txBox="1">
            <a:spLocks noChangeArrowheads="1"/>
          </p:cNvSpPr>
          <p:nvPr/>
        </p:nvSpPr>
        <p:spPr bwMode="auto">
          <a:xfrm>
            <a:off x="7559045" y="4158510"/>
            <a:ext cx="34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800" dirty="0">
                <a:latin typeface="Arial" panose="020B0604020202020204" pitchFamily="34" charset="0"/>
                <a:ea typeface="Meiryo UI" panose="020B0604030504040204" pitchFamily="50" charset="-128"/>
                <a:cs typeface="Arial" panose="020B0604020202020204" pitchFamily="34" charset="0"/>
              </a:rPr>
              <a:t>20</a:t>
            </a:r>
          </a:p>
        </p:txBody>
      </p:sp>
      <p:sp>
        <p:nvSpPr>
          <p:cNvPr id="101" name="Text Box 49"/>
          <p:cNvSpPr txBox="1">
            <a:spLocks noChangeArrowheads="1"/>
          </p:cNvSpPr>
          <p:nvPr/>
        </p:nvSpPr>
        <p:spPr bwMode="auto">
          <a:xfrm>
            <a:off x="7559045" y="4491606"/>
            <a:ext cx="34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800" dirty="0" smtClean="0">
                <a:latin typeface="Arial" panose="020B0604020202020204" pitchFamily="34" charset="0"/>
                <a:ea typeface="Meiryo UI" panose="020B0604030504040204" pitchFamily="50" charset="-128"/>
                <a:cs typeface="Arial" panose="020B0604020202020204" pitchFamily="34" charset="0"/>
              </a:rPr>
              <a:t>28</a:t>
            </a:r>
            <a:endParaRPr lang="en-US" altLang="ja-JP" sz="800" dirty="0">
              <a:latin typeface="Arial" panose="020B0604020202020204" pitchFamily="34" charset="0"/>
              <a:ea typeface="Meiryo UI" panose="020B0604030504040204" pitchFamily="50" charset="-128"/>
              <a:cs typeface="Arial" panose="020B0604020202020204" pitchFamily="34" charset="0"/>
            </a:endParaRPr>
          </a:p>
        </p:txBody>
      </p:sp>
      <p:sp>
        <p:nvSpPr>
          <p:cNvPr id="102" name="Text Box 49"/>
          <p:cNvSpPr txBox="1">
            <a:spLocks noChangeArrowheads="1"/>
          </p:cNvSpPr>
          <p:nvPr/>
        </p:nvSpPr>
        <p:spPr bwMode="auto">
          <a:xfrm>
            <a:off x="7559045" y="4777965"/>
            <a:ext cx="34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800" dirty="0">
                <a:latin typeface="Arial" panose="020B0604020202020204" pitchFamily="34" charset="0"/>
                <a:ea typeface="Meiryo UI" panose="020B0604030504040204" pitchFamily="50" charset="-128"/>
                <a:cs typeface="Arial" panose="020B0604020202020204" pitchFamily="34" charset="0"/>
              </a:rPr>
              <a:t>18</a:t>
            </a:r>
          </a:p>
        </p:txBody>
      </p:sp>
      <p:sp>
        <p:nvSpPr>
          <p:cNvPr id="103" name="Text Box 49"/>
          <p:cNvSpPr txBox="1">
            <a:spLocks noChangeArrowheads="1"/>
          </p:cNvSpPr>
          <p:nvPr/>
        </p:nvSpPr>
        <p:spPr bwMode="auto">
          <a:xfrm>
            <a:off x="7559045" y="5111061"/>
            <a:ext cx="34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800" dirty="0" smtClean="0">
                <a:latin typeface="Arial" panose="020B0604020202020204" pitchFamily="34" charset="0"/>
                <a:ea typeface="Meiryo UI" panose="020B0604030504040204" pitchFamily="50" charset="-128"/>
                <a:cs typeface="Arial" panose="020B0604020202020204" pitchFamily="34" charset="0"/>
              </a:rPr>
              <a:t>26</a:t>
            </a:r>
            <a:endParaRPr lang="en-US" altLang="ja-JP" sz="800" dirty="0">
              <a:latin typeface="Arial" panose="020B0604020202020204" pitchFamily="34" charset="0"/>
              <a:ea typeface="Meiryo UI" panose="020B0604030504040204" pitchFamily="50" charset="-128"/>
              <a:cs typeface="Arial" panose="020B0604020202020204" pitchFamily="34" charset="0"/>
            </a:endParaRPr>
          </a:p>
        </p:txBody>
      </p:sp>
      <p:sp>
        <p:nvSpPr>
          <p:cNvPr id="104" name="Text Box 49"/>
          <p:cNvSpPr txBox="1">
            <a:spLocks noChangeArrowheads="1"/>
          </p:cNvSpPr>
          <p:nvPr/>
        </p:nvSpPr>
        <p:spPr bwMode="auto">
          <a:xfrm>
            <a:off x="7559045" y="5410380"/>
            <a:ext cx="34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800" dirty="0">
                <a:latin typeface="Arial" panose="020B0604020202020204" pitchFamily="34" charset="0"/>
                <a:ea typeface="Meiryo UI" panose="020B0604030504040204" pitchFamily="50" charset="-128"/>
                <a:cs typeface="Arial" panose="020B0604020202020204" pitchFamily="34" charset="0"/>
              </a:rPr>
              <a:t>22</a:t>
            </a:r>
          </a:p>
        </p:txBody>
      </p:sp>
      <p:sp>
        <p:nvSpPr>
          <p:cNvPr id="105" name="Text Box 49"/>
          <p:cNvSpPr txBox="1">
            <a:spLocks noChangeArrowheads="1"/>
          </p:cNvSpPr>
          <p:nvPr/>
        </p:nvSpPr>
        <p:spPr bwMode="auto">
          <a:xfrm>
            <a:off x="7559045" y="5743476"/>
            <a:ext cx="34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800" dirty="0" smtClean="0">
                <a:latin typeface="Arial" panose="020B0604020202020204" pitchFamily="34" charset="0"/>
                <a:ea typeface="Meiryo UI" panose="020B0604030504040204" pitchFamily="50" charset="-128"/>
                <a:cs typeface="Arial" panose="020B0604020202020204" pitchFamily="34" charset="0"/>
              </a:rPr>
              <a:t>30</a:t>
            </a:r>
            <a:endParaRPr lang="en-US" altLang="ja-JP" sz="800" dirty="0">
              <a:latin typeface="Arial" panose="020B0604020202020204" pitchFamily="34" charset="0"/>
              <a:ea typeface="Meiryo UI" panose="020B0604030504040204" pitchFamily="50" charset="-128"/>
              <a:cs typeface="Arial" panose="020B0604020202020204" pitchFamily="34" charset="0"/>
            </a:endParaRPr>
          </a:p>
        </p:txBody>
      </p:sp>
      <p:sp>
        <p:nvSpPr>
          <p:cNvPr id="106" name="Text Box 45"/>
          <p:cNvSpPr txBox="1">
            <a:spLocks noChangeArrowheads="1"/>
          </p:cNvSpPr>
          <p:nvPr/>
        </p:nvSpPr>
        <p:spPr bwMode="auto">
          <a:xfrm>
            <a:off x="2646229" y="3301902"/>
            <a:ext cx="76437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800" dirty="0" smtClean="0">
                <a:latin typeface="Arial" panose="020B0604020202020204" pitchFamily="34" charset="0"/>
                <a:ea typeface="Meiryo UI" panose="020B0604030504040204" pitchFamily="50" charset="-128"/>
                <a:cs typeface="Arial" panose="020B0604020202020204" pitchFamily="34" charset="0"/>
              </a:rPr>
              <a:t>Node ID: 0</a:t>
            </a:r>
            <a:endParaRPr lang="en-US" altLang="ja-JP" sz="800" dirty="0">
              <a:latin typeface="Arial" panose="020B0604020202020204" pitchFamily="34" charset="0"/>
              <a:ea typeface="Meiryo UI" panose="020B0604030504040204" pitchFamily="50" charset="-128"/>
              <a:cs typeface="Arial" panose="020B0604020202020204" pitchFamily="34" charset="0"/>
            </a:endParaRPr>
          </a:p>
        </p:txBody>
      </p:sp>
      <p:sp>
        <p:nvSpPr>
          <p:cNvPr id="108" name="Text Box 39"/>
          <p:cNvSpPr txBox="1">
            <a:spLocks noChangeArrowheads="1"/>
          </p:cNvSpPr>
          <p:nvPr/>
        </p:nvSpPr>
        <p:spPr bwMode="auto">
          <a:xfrm>
            <a:off x="5146713" y="995632"/>
            <a:ext cx="13322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900" b="1" dirty="0" smtClean="0">
                <a:latin typeface="Arial" panose="020B0604020202020204" pitchFamily="34" charset="0"/>
                <a:ea typeface="Meiryo UI" panose="020B0604030504040204" pitchFamily="50" charset="-128"/>
                <a:cs typeface="Arial" panose="020B0604020202020204" pitchFamily="34" charset="0"/>
              </a:rPr>
              <a:t>Receiving Terminals</a:t>
            </a:r>
            <a:endParaRPr lang="ja-JP" altLang="en-US" sz="900" b="1" dirty="0">
              <a:latin typeface="Arial" panose="020B0604020202020204" pitchFamily="34" charset="0"/>
              <a:ea typeface="Meiryo UI" panose="020B0604030504040204" pitchFamily="50" charset="-128"/>
              <a:cs typeface="Arial" panose="020B0604020202020204" pitchFamily="34" charset="0"/>
            </a:endParaRPr>
          </a:p>
        </p:txBody>
      </p:sp>
      <p:sp>
        <p:nvSpPr>
          <p:cNvPr id="109" name="Text Box 39"/>
          <p:cNvSpPr txBox="1">
            <a:spLocks noChangeArrowheads="1"/>
          </p:cNvSpPr>
          <p:nvPr/>
        </p:nvSpPr>
        <p:spPr bwMode="auto">
          <a:xfrm>
            <a:off x="4620125" y="1340898"/>
            <a:ext cx="127129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900" b="1" dirty="0" smtClean="0">
                <a:latin typeface="Arial" panose="020B0604020202020204" pitchFamily="34" charset="0"/>
                <a:ea typeface="Meiryo UI" panose="020B0604030504040204" pitchFamily="50" charset="-128"/>
                <a:cs typeface="Arial" panose="020B0604020202020204" pitchFamily="34" charset="0"/>
              </a:rPr>
              <a:t>Relay Terminals</a:t>
            </a:r>
            <a:endParaRPr lang="ja-JP" altLang="en-US" sz="900" b="1" dirty="0">
              <a:latin typeface="Arial" panose="020B0604020202020204" pitchFamily="34" charset="0"/>
              <a:ea typeface="Meiryo UI" panose="020B0604030504040204" pitchFamily="50" charset="-128"/>
              <a:cs typeface="Arial" panose="020B0604020202020204" pitchFamily="34" charset="0"/>
            </a:endParaRPr>
          </a:p>
        </p:txBody>
      </p:sp>
      <p:sp>
        <p:nvSpPr>
          <p:cNvPr id="2" name="正方形/長方形 1"/>
          <p:cNvSpPr/>
          <p:nvPr/>
        </p:nvSpPr>
        <p:spPr>
          <a:xfrm>
            <a:off x="2422358" y="6216324"/>
            <a:ext cx="6562816" cy="246221"/>
          </a:xfrm>
          <a:prstGeom prst="rect">
            <a:avLst/>
          </a:prstGeom>
        </p:spPr>
        <p:txBody>
          <a:bodyPr wrap="square">
            <a:spAutoFit/>
          </a:bodyPr>
          <a:lstStyle/>
          <a:p>
            <a:pPr marL="171450" indent="-171450" algn="ctr" eaLnBrk="1" hangingPunct="1"/>
            <a:r>
              <a:rPr lang="en-US" altLang="ja-JP" sz="1000" b="1" dirty="0" smtClean="0">
                <a:latin typeface="Arial" panose="020B0604020202020204" pitchFamily="34" charset="0"/>
                <a:ea typeface="Meiryo UI" panose="020B0604030504040204" pitchFamily="50" charset="-128"/>
                <a:cs typeface="Arial" panose="020B0604020202020204" pitchFamily="34" charset="0"/>
              </a:rPr>
              <a:t>Max.31 sites </a:t>
            </a:r>
            <a:r>
              <a:rPr lang="en-US" altLang="ja-JP" sz="1000" b="1" dirty="0">
                <a:latin typeface="Arial" panose="020B0604020202020204" pitchFamily="34" charset="0"/>
                <a:ea typeface="Meiryo UI" panose="020B0604030504040204" pitchFamily="50" charset="-128"/>
                <a:cs typeface="Arial" panose="020B0604020202020204" pitchFamily="34" charset="0"/>
              </a:rPr>
              <a:t>(Distribution terminal: 1 system, Relay / Receiving terminals: 30 systems, up to 5 </a:t>
            </a:r>
            <a:r>
              <a:rPr lang="en-US" altLang="ja-JP" sz="1000" b="1" dirty="0" smtClean="0">
                <a:latin typeface="Arial" panose="020B0604020202020204" pitchFamily="34" charset="0"/>
                <a:ea typeface="Meiryo UI" panose="020B0604030504040204" pitchFamily="50" charset="-128"/>
                <a:cs typeface="Arial" panose="020B0604020202020204" pitchFamily="34" charset="0"/>
              </a:rPr>
              <a:t>levels)</a:t>
            </a:r>
            <a:endParaRPr lang="en-US" altLang="ja-JP" sz="1000" b="1"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3178947568"/>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10</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Network (Multicast Tree and Node ID)</a:t>
            </a:r>
            <a:endParaRPr lang="en-US" altLang="ja-JP" sz="1800" kern="0" dirty="0">
              <a:latin typeface="Arial Black" panose="020B0A04020102020204" pitchFamily="34" charset="0"/>
            </a:endParaRPr>
          </a:p>
        </p:txBody>
      </p:sp>
      <p:pic>
        <p:nvPicPr>
          <p:cNvPr id="4"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37852" y="3005021"/>
            <a:ext cx="442912"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5914" y="2212859"/>
            <a:ext cx="442913"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5914" y="3857509"/>
            <a:ext cx="442913"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7" name="AutoShape 10"/>
          <p:cNvCxnSpPr>
            <a:cxnSpLocks noChangeShapeType="1"/>
            <a:stCxn id="4" idx="3"/>
            <a:endCxn id="5" idx="1"/>
          </p:cNvCxnSpPr>
          <p:nvPr/>
        </p:nvCxnSpPr>
        <p:spPr bwMode="auto">
          <a:xfrm flipV="1">
            <a:off x="2480764" y="2327159"/>
            <a:ext cx="565150" cy="79216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AutoShape 11"/>
          <p:cNvCxnSpPr>
            <a:cxnSpLocks noChangeShapeType="1"/>
            <a:stCxn id="4" idx="3"/>
            <a:endCxn id="6" idx="1"/>
          </p:cNvCxnSpPr>
          <p:nvPr/>
        </p:nvCxnSpPr>
        <p:spPr bwMode="auto">
          <a:xfrm>
            <a:off x="2480764" y="3119321"/>
            <a:ext cx="565150" cy="8524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1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6852" y="1852496"/>
            <a:ext cx="442912"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1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6852" y="2571634"/>
            <a:ext cx="442912"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1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6852" y="3579696"/>
            <a:ext cx="442912"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1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6852" y="4298834"/>
            <a:ext cx="442912"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3" name="AutoShape 16"/>
          <p:cNvCxnSpPr>
            <a:cxnSpLocks noChangeShapeType="1"/>
            <a:stCxn id="5" idx="3"/>
            <a:endCxn id="9" idx="1"/>
          </p:cNvCxnSpPr>
          <p:nvPr/>
        </p:nvCxnSpPr>
        <p:spPr bwMode="auto">
          <a:xfrm flipV="1">
            <a:off x="3488827" y="1966796"/>
            <a:ext cx="708025" cy="36036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17"/>
          <p:cNvCxnSpPr>
            <a:cxnSpLocks noChangeShapeType="1"/>
            <a:stCxn id="5" idx="3"/>
            <a:endCxn id="10" idx="1"/>
          </p:cNvCxnSpPr>
          <p:nvPr/>
        </p:nvCxnSpPr>
        <p:spPr bwMode="auto">
          <a:xfrm>
            <a:off x="3488827" y="2327159"/>
            <a:ext cx="708025" cy="3587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18"/>
          <p:cNvCxnSpPr>
            <a:cxnSpLocks noChangeShapeType="1"/>
            <a:stCxn id="6" idx="3"/>
            <a:endCxn id="11" idx="1"/>
          </p:cNvCxnSpPr>
          <p:nvPr/>
        </p:nvCxnSpPr>
        <p:spPr bwMode="auto">
          <a:xfrm flipV="1">
            <a:off x="3488827" y="3693996"/>
            <a:ext cx="708025" cy="27781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19"/>
          <p:cNvCxnSpPr>
            <a:cxnSpLocks noChangeShapeType="1"/>
            <a:stCxn id="6" idx="3"/>
            <a:endCxn id="12" idx="1"/>
          </p:cNvCxnSpPr>
          <p:nvPr/>
        </p:nvCxnSpPr>
        <p:spPr bwMode="auto">
          <a:xfrm>
            <a:off x="3488827" y="3971809"/>
            <a:ext cx="708025" cy="44132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Picture 2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3839" y="2489084"/>
            <a:ext cx="442913"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 name="Picture 2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3839" y="2920884"/>
            <a:ext cx="442913"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 name="Picture 2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3839" y="1995371"/>
            <a:ext cx="442913"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20" name="AutoShape 24"/>
          <p:cNvCxnSpPr>
            <a:cxnSpLocks noChangeShapeType="1"/>
            <a:stCxn id="9" idx="3"/>
          </p:cNvCxnSpPr>
          <p:nvPr/>
        </p:nvCxnSpPr>
        <p:spPr bwMode="auto">
          <a:xfrm flipV="1">
            <a:off x="4639764" y="1677871"/>
            <a:ext cx="854075" cy="28892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25"/>
          <p:cNvCxnSpPr>
            <a:cxnSpLocks noChangeShapeType="1"/>
            <a:stCxn id="9" idx="3"/>
            <a:endCxn id="19" idx="1"/>
          </p:cNvCxnSpPr>
          <p:nvPr/>
        </p:nvCxnSpPr>
        <p:spPr bwMode="auto">
          <a:xfrm>
            <a:off x="4639764" y="1966796"/>
            <a:ext cx="854075" cy="1428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26"/>
          <p:cNvCxnSpPr>
            <a:cxnSpLocks noChangeShapeType="1"/>
            <a:stCxn id="10" idx="3"/>
            <a:endCxn id="17" idx="1"/>
          </p:cNvCxnSpPr>
          <p:nvPr/>
        </p:nvCxnSpPr>
        <p:spPr bwMode="auto">
          <a:xfrm flipV="1">
            <a:off x="4639764" y="2603384"/>
            <a:ext cx="854075" cy="8255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27"/>
          <p:cNvCxnSpPr>
            <a:cxnSpLocks noChangeShapeType="1"/>
            <a:stCxn id="10" idx="3"/>
            <a:endCxn id="18" idx="1"/>
          </p:cNvCxnSpPr>
          <p:nvPr/>
        </p:nvCxnSpPr>
        <p:spPr bwMode="auto">
          <a:xfrm>
            <a:off x="4639764" y="2685934"/>
            <a:ext cx="854075" cy="34925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5" name="Picture 2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3839" y="4217871"/>
            <a:ext cx="442913"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 name="Picture 2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3839" y="4649671"/>
            <a:ext cx="442913"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 name="Picture 3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3839" y="3292359"/>
            <a:ext cx="442913"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 name="Picture 3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3839" y="3724159"/>
            <a:ext cx="442913"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29" name="AutoShape 32"/>
          <p:cNvCxnSpPr>
            <a:cxnSpLocks noChangeShapeType="1"/>
            <a:stCxn id="11" idx="3"/>
            <a:endCxn id="27" idx="1"/>
          </p:cNvCxnSpPr>
          <p:nvPr/>
        </p:nvCxnSpPr>
        <p:spPr bwMode="auto">
          <a:xfrm flipV="1">
            <a:off x="4639764" y="3406659"/>
            <a:ext cx="854075" cy="287337"/>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33"/>
          <p:cNvCxnSpPr>
            <a:cxnSpLocks noChangeShapeType="1"/>
            <a:stCxn id="11" idx="3"/>
            <a:endCxn id="28" idx="1"/>
          </p:cNvCxnSpPr>
          <p:nvPr/>
        </p:nvCxnSpPr>
        <p:spPr bwMode="auto">
          <a:xfrm>
            <a:off x="4639764" y="3693996"/>
            <a:ext cx="854075" cy="14446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34"/>
          <p:cNvCxnSpPr>
            <a:cxnSpLocks noChangeShapeType="1"/>
            <a:stCxn id="12" idx="3"/>
            <a:endCxn id="25" idx="1"/>
          </p:cNvCxnSpPr>
          <p:nvPr/>
        </p:nvCxnSpPr>
        <p:spPr bwMode="auto">
          <a:xfrm flipV="1">
            <a:off x="4639764" y="4332171"/>
            <a:ext cx="854075" cy="8096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35"/>
          <p:cNvCxnSpPr>
            <a:cxnSpLocks noChangeShapeType="1"/>
            <a:stCxn id="12" idx="3"/>
            <a:endCxn id="26" idx="1"/>
          </p:cNvCxnSpPr>
          <p:nvPr/>
        </p:nvCxnSpPr>
        <p:spPr bwMode="auto">
          <a:xfrm>
            <a:off x="4639764" y="4413134"/>
            <a:ext cx="854075" cy="350837"/>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 Box 46"/>
          <p:cNvSpPr txBox="1">
            <a:spLocks noChangeArrowheads="1"/>
          </p:cNvSpPr>
          <p:nvPr/>
        </p:nvSpPr>
        <p:spPr bwMode="auto">
          <a:xfrm>
            <a:off x="3117352" y="2038234"/>
            <a:ext cx="26481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000" dirty="0">
                <a:ea typeface="Meiryo UI" panose="020B0604030504040204" pitchFamily="50" charset="-128"/>
                <a:cs typeface="Arial" panose="020B0604020202020204" pitchFamily="34" charset="0"/>
              </a:rPr>
              <a:t>1</a:t>
            </a:r>
          </a:p>
        </p:txBody>
      </p:sp>
      <p:sp>
        <p:nvSpPr>
          <p:cNvPr id="35" name="Text Box 47"/>
          <p:cNvSpPr txBox="1">
            <a:spLocks noChangeArrowheads="1"/>
          </p:cNvSpPr>
          <p:nvPr/>
        </p:nvSpPr>
        <p:spPr bwMode="auto">
          <a:xfrm>
            <a:off x="3117352" y="3578109"/>
            <a:ext cx="26481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000" dirty="0">
                <a:ea typeface="Meiryo UI" panose="020B0604030504040204" pitchFamily="50" charset="-128"/>
                <a:cs typeface="Arial" panose="020B0604020202020204" pitchFamily="34" charset="0"/>
              </a:rPr>
              <a:t>2</a:t>
            </a:r>
          </a:p>
        </p:txBody>
      </p:sp>
      <p:sp>
        <p:nvSpPr>
          <p:cNvPr id="36" name="Text Box 48"/>
          <p:cNvSpPr txBox="1">
            <a:spLocks noChangeArrowheads="1"/>
          </p:cNvSpPr>
          <p:nvPr/>
        </p:nvSpPr>
        <p:spPr bwMode="auto">
          <a:xfrm>
            <a:off x="4269877" y="1635009"/>
            <a:ext cx="26481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000" dirty="0">
                <a:ea typeface="Meiryo UI" panose="020B0604030504040204" pitchFamily="50" charset="-128"/>
                <a:cs typeface="Arial" panose="020B0604020202020204" pitchFamily="34" charset="0"/>
              </a:rPr>
              <a:t>3</a:t>
            </a:r>
          </a:p>
        </p:txBody>
      </p:sp>
      <p:sp>
        <p:nvSpPr>
          <p:cNvPr id="37" name="Text Box 49"/>
          <p:cNvSpPr txBox="1">
            <a:spLocks noChangeArrowheads="1"/>
          </p:cNvSpPr>
          <p:nvPr/>
        </p:nvSpPr>
        <p:spPr bwMode="auto">
          <a:xfrm>
            <a:off x="4269877" y="2282709"/>
            <a:ext cx="26481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000" dirty="0" smtClean="0">
                <a:ea typeface="Meiryo UI" panose="020B0604030504040204" pitchFamily="50" charset="-128"/>
                <a:cs typeface="Arial" panose="020B0604020202020204" pitchFamily="34" charset="0"/>
              </a:rPr>
              <a:t>5</a:t>
            </a:r>
            <a:endParaRPr lang="en-US" altLang="ja-JP" sz="1000" dirty="0">
              <a:ea typeface="Meiryo UI" panose="020B0604030504040204" pitchFamily="50" charset="-128"/>
              <a:cs typeface="Arial" panose="020B0604020202020204" pitchFamily="34" charset="0"/>
            </a:endParaRPr>
          </a:p>
        </p:txBody>
      </p:sp>
      <p:sp>
        <p:nvSpPr>
          <p:cNvPr id="38" name="Text Box 50"/>
          <p:cNvSpPr txBox="1">
            <a:spLocks noChangeArrowheads="1"/>
          </p:cNvSpPr>
          <p:nvPr/>
        </p:nvSpPr>
        <p:spPr bwMode="auto">
          <a:xfrm>
            <a:off x="4269877" y="3362209"/>
            <a:ext cx="26481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000" dirty="0">
                <a:ea typeface="Meiryo UI" panose="020B0604030504040204" pitchFamily="50" charset="-128"/>
                <a:cs typeface="Arial" panose="020B0604020202020204" pitchFamily="34" charset="0"/>
              </a:rPr>
              <a:t>4</a:t>
            </a:r>
          </a:p>
        </p:txBody>
      </p:sp>
      <p:sp>
        <p:nvSpPr>
          <p:cNvPr id="39" name="Text Box 51"/>
          <p:cNvSpPr txBox="1">
            <a:spLocks noChangeArrowheads="1"/>
          </p:cNvSpPr>
          <p:nvPr/>
        </p:nvSpPr>
        <p:spPr bwMode="auto">
          <a:xfrm>
            <a:off x="4269877" y="4125796"/>
            <a:ext cx="26481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000" dirty="0">
                <a:ea typeface="Meiryo UI" panose="020B0604030504040204" pitchFamily="50" charset="-128"/>
                <a:cs typeface="Arial" panose="020B0604020202020204" pitchFamily="34" charset="0"/>
              </a:rPr>
              <a:t>6</a:t>
            </a:r>
          </a:p>
        </p:txBody>
      </p:sp>
      <p:sp>
        <p:nvSpPr>
          <p:cNvPr id="40" name="Text Box 52"/>
          <p:cNvSpPr txBox="1">
            <a:spLocks noChangeArrowheads="1"/>
          </p:cNvSpPr>
          <p:nvPr/>
        </p:nvSpPr>
        <p:spPr bwMode="auto">
          <a:xfrm>
            <a:off x="5925639" y="1533409"/>
            <a:ext cx="26481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000" dirty="0">
                <a:ea typeface="Meiryo UI" panose="020B0604030504040204" pitchFamily="50" charset="-128"/>
                <a:cs typeface="Arial" panose="020B0604020202020204" pitchFamily="34" charset="0"/>
              </a:rPr>
              <a:t>7</a:t>
            </a:r>
          </a:p>
        </p:txBody>
      </p:sp>
      <p:sp>
        <p:nvSpPr>
          <p:cNvPr id="41" name="Text Box 53"/>
          <p:cNvSpPr txBox="1">
            <a:spLocks noChangeArrowheads="1"/>
          </p:cNvSpPr>
          <p:nvPr/>
        </p:nvSpPr>
        <p:spPr bwMode="auto">
          <a:xfrm>
            <a:off x="5925639" y="1995371"/>
            <a:ext cx="325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000" dirty="0">
                <a:ea typeface="Meiryo UI" panose="020B0604030504040204" pitchFamily="50" charset="-128"/>
                <a:cs typeface="Arial" panose="020B0604020202020204" pitchFamily="34" charset="0"/>
              </a:rPr>
              <a:t>11</a:t>
            </a:r>
          </a:p>
        </p:txBody>
      </p:sp>
      <p:sp>
        <p:nvSpPr>
          <p:cNvPr id="42" name="Text Box 54"/>
          <p:cNvSpPr txBox="1">
            <a:spLocks noChangeArrowheads="1"/>
          </p:cNvSpPr>
          <p:nvPr/>
        </p:nvSpPr>
        <p:spPr bwMode="auto">
          <a:xfrm>
            <a:off x="5925639" y="2498609"/>
            <a:ext cx="26481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000" dirty="0">
                <a:ea typeface="Meiryo UI" panose="020B0604030504040204" pitchFamily="50" charset="-128"/>
                <a:cs typeface="Arial" panose="020B0604020202020204" pitchFamily="34" charset="0"/>
              </a:rPr>
              <a:t>9</a:t>
            </a:r>
          </a:p>
        </p:txBody>
      </p:sp>
      <p:sp>
        <p:nvSpPr>
          <p:cNvPr id="43" name="Text Box 55"/>
          <p:cNvSpPr txBox="1">
            <a:spLocks noChangeArrowheads="1"/>
          </p:cNvSpPr>
          <p:nvPr/>
        </p:nvSpPr>
        <p:spPr bwMode="auto">
          <a:xfrm>
            <a:off x="5925639" y="2930409"/>
            <a:ext cx="325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000" dirty="0">
                <a:ea typeface="Meiryo UI" panose="020B0604030504040204" pitchFamily="50" charset="-128"/>
                <a:cs typeface="Arial" panose="020B0604020202020204" pitchFamily="34" charset="0"/>
              </a:rPr>
              <a:t>13</a:t>
            </a:r>
          </a:p>
        </p:txBody>
      </p:sp>
      <p:sp>
        <p:nvSpPr>
          <p:cNvPr id="44" name="Text Box 56"/>
          <p:cNvSpPr txBox="1">
            <a:spLocks noChangeArrowheads="1"/>
          </p:cNvSpPr>
          <p:nvPr/>
        </p:nvSpPr>
        <p:spPr bwMode="auto">
          <a:xfrm>
            <a:off x="5925639" y="3290771"/>
            <a:ext cx="26481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000" dirty="0">
                <a:ea typeface="Meiryo UI" panose="020B0604030504040204" pitchFamily="50" charset="-128"/>
                <a:cs typeface="Arial" panose="020B0604020202020204" pitchFamily="34" charset="0"/>
              </a:rPr>
              <a:t>8</a:t>
            </a:r>
          </a:p>
        </p:txBody>
      </p:sp>
      <p:sp>
        <p:nvSpPr>
          <p:cNvPr id="45" name="Text Box 57"/>
          <p:cNvSpPr txBox="1">
            <a:spLocks noChangeArrowheads="1"/>
          </p:cNvSpPr>
          <p:nvPr/>
        </p:nvSpPr>
        <p:spPr bwMode="auto">
          <a:xfrm>
            <a:off x="5922464" y="3695584"/>
            <a:ext cx="325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000" dirty="0">
                <a:ea typeface="Meiryo UI" panose="020B0604030504040204" pitchFamily="50" charset="-128"/>
                <a:cs typeface="Arial" panose="020B0604020202020204" pitchFamily="34" charset="0"/>
              </a:rPr>
              <a:t>12</a:t>
            </a:r>
          </a:p>
        </p:txBody>
      </p:sp>
      <p:sp>
        <p:nvSpPr>
          <p:cNvPr id="46" name="Text Box 58"/>
          <p:cNvSpPr txBox="1">
            <a:spLocks noChangeArrowheads="1"/>
          </p:cNvSpPr>
          <p:nvPr/>
        </p:nvSpPr>
        <p:spPr bwMode="auto">
          <a:xfrm>
            <a:off x="5925639" y="4198821"/>
            <a:ext cx="325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000" dirty="0" smtClean="0">
                <a:ea typeface="Meiryo UI" panose="020B0604030504040204" pitchFamily="50" charset="-128"/>
                <a:cs typeface="Arial" panose="020B0604020202020204" pitchFamily="34" charset="0"/>
              </a:rPr>
              <a:t>10</a:t>
            </a:r>
            <a:endParaRPr lang="en-US" altLang="ja-JP" sz="1000" dirty="0">
              <a:ea typeface="Meiryo UI" panose="020B0604030504040204" pitchFamily="50" charset="-128"/>
              <a:cs typeface="Arial" panose="020B0604020202020204" pitchFamily="34" charset="0"/>
            </a:endParaRPr>
          </a:p>
        </p:txBody>
      </p:sp>
      <p:sp>
        <p:nvSpPr>
          <p:cNvPr id="47" name="Text Box 59"/>
          <p:cNvSpPr txBox="1">
            <a:spLocks noChangeArrowheads="1"/>
          </p:cNvSpPr>
          <p:nvPr/>
        </p:nvSpPr>
        <p:spPr bwMode="auto">
          <a:xfrm>
            <a:off x="5925639" y="4659196"/>
            <a:ext cx="325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000" dirty="0">
                <a:ea typeface="Meiryo UI" panose="020B0604030504040204" pitchFamily="50" charset="-128"/>
                <a:cs typeface="Arial" panose="020B0604020202020204" pitchFamily="34" charset="0"/>
              </a:rPr>
              <a:t>14</a:t>
            </a:r>
          </a:p>
        </p:txBody>
      </p:sp>
      <p:sp>
        <p:nvSpPr>
          <p:cNvPr id="48" name="Oval 64"/>
          <p:cNvSpPr>
            <a:spLocks noChangeArrowheads="1"/>
          </p:cNvSpPr>
          <p:nvPr/>
        </p:nvSpPr>
        <p:spPr bwMode="auto">
          <a:xfrm>
            <a:off x="4053977" y="2498609"/>
            <a:ext cx="719137" cy="4318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dirty="0">
              <a:ea typeface="Meiryo UI" panose="020B0604030504040204" pitchFamily="50" charset="-128"/>
              <a:cs typeface="Arial" panose="020B0604020202020204" pitchFamily="34" charset="0"/>
            </a:endParaRPr>
          </a:p>
        </p:txBody>
      </p:sp>
      <p:sp>
        <p:nvSpPr>
          <p:cNvPr id="49" name="Oval 65"/>
          <p:cNvSpPr>
            <a:spLocks noChangeArrowheads="1"/>
          </p:cNvSpPr>
          <p:nvPr/>
        </p:nvSpPr>
        <p:spPr bwMode="auto">
          <a:xfrm rot="19353264">
            <a:off x="1748927" y="2354146"/>
            <a:ext cx="2016125" cy="647700"/>
          </a:xfrm>
          <a:prstGeom prst="ellipse">
            <a:avLst/>
          </a:prstGeom>
          <a:noFill/>
          <a:ln w="9525">
            <a:solidFill>
              <a:srgbClr val="00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dirty="0">
              <a:ea typeface="Meiryo UI" panose="020B0604030504040204" pitchFamily="50" charset="-128"/>
              <a:cs typeface="Arial" panose="020B0604020202020204" pitchFamily="34" charset="0"/>
            </a:endParaRPr>
          </a:p>
        </p:txBody>
      </p:sp>
      <p:cxnSp>
        <p:nvCxnSpPr>
          <p:cNvPr id="50" name="AutoShape 66"/>
          <p:cNvCxnSpPr>
            <a:cxnSpLocks noChangeShapeType="1"/>
            <a:stCxn id="48" idx="1"/>
            <a:endCxn id="49" idx="6"/>
          </p:cNvCxnSpPr>
          <p:nvPr/>
        </p:nvCxnSpPr>
        <p:spPr bwMode="auto">
          <a:xfrm rot="5400000" flipH="1">
            <a:off x="3608683" y="2012040"/>
            <a:ext cx="498475" cy="601663"/>
          </a:xfrm>
          <a:prstGeom prst="curvedConnector2">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 Box 67"/>
          <p:cNvSpPr txBox="1">
            <a:spLocks noChangeArrowheads="1"/>
          </p:cNvSpPr>
          <p:nvPr/>
        </p:nvSpPr>
        <p:spPr bwMode="auto">
          <a:xfrm>
            <a:off x="1732562" y="1585380"/>
            <a:ext cx="18245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1000" dirty="0" smtClean="0">
                <a:solidFill>
                  <a:srgbClr val="0000FF"/>
                </a:solidFill>
                <a:ea typeface="Meiryo UI" panose="020B0604030504040204" pitchFamily="50" charset="-128"/>
                <a:cs typeface="Arial" panose="020B0604020202020204" pitchFamily="34" charset="0"/>
              </a:rPr>
              <a:t>Upper node of terminal 5: </a:t>
            </a:r>
            <a:r>
              <a:rPr lang="en-US" altLang="ja-JP" sz="1000" dirty="0">
                <a:solidFill>
                  <a:srgbClr val="0000FF"/>
                </a:solidFill>
                <a:ea typeface="Meiryo UI" panose="020B0604030504040204" pitchFamily="50" charset="-128"/>
                <a:cs typeface="Arial" panose="020B0604020202020204" pitchFamily="34" charset="0"/>
              </a:rPr>
              <a:t>T</a:t>
            </a:r>
            <a:r>
              <a:rPr lang="en-US" altLang="ja-JP" sz="1000" dirty="0" smtClean="0">
                <a:solidFill>
                  <a:srgbClr val="0000FF"/>
                </a:solidFill>
                <a:ea typeface="Meiryo UI" panose="020B0604030504040204" pitchFamily="50" charset="-128"/>
                <a:cs typeface="Arial" panose="020B0604020202020204" pitchFamily="34" charset="0"/>
              </a:rPr>
              <a:t>erminal 0 and 1</a:t>
            </a:r>
            <a:endParaRPr lang="en-US" altLang="ja-JP" sz="1000" dirty="0">
              <a:solidFill>
                <a:srgbClr val="0000FF"/>
              </a:solidFill>
              <a:ea typeface="Meiryo UI" panose="020B0604030504040204" pitchFamily="50" charset="-128"/>
              <a:cs typeface="Arial" panose="020B0604020202020204" pitchFamily="34" charset="0"/>
            </a:endParaRPr>
          </a:p>
        </p:txBody>
      </p:sp>
      <p:sp>
        <p:nvSpPr>
          <p:cNvPr id="52" name="Oval 68"/>
          <p:cNvSpPr>
            <a:spLocks noChangeArrowheads="1"/>
          </p:cNvSpPr>
          <p:nvPr/>
        </p:nvSpPr>
        <p:spPr bwMode="auto">
          <a:xfrm>
            <a:off x="2901452" y="3795596"/>
            <a:ext cx="719137" cy="4318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dirty="0">
              <a:ea typeface="Meiryo UI" panose="020B0604030504040204" pitchFamily="50" charset="-128"/>
              <a:cs typeface="Arial" panose="020B0604020202020204" pitchFamily="34" charset="0"/>
            </a:endParaRPr>
          </a:p>
        </p:txBody>
      </p:sp>
      <p:sp>
        <p:nvSpPr>
          <p:cNvPr id="53" name="Oval 71"/>
          <p:cNvSpPr>
            <a:spLocks noChangeArrowheads="1"/>
          </p:cNvSpPr>
          <p:nvPr/>
        </p:nvSpPr>
        <p:spPr bwMode="auto">
          <a:xfrm>
            <a:off x="3980952" y="3146309"/>
            <a:ext cx="2520950" cy="1944687"/>
          </a:xfrm>
          <a:prstGeom prst="ellipse">
            <a:avLst/>
          </a:prstGeom>
          <a:noFill/>
          <a:ln w="9525">
            <a:solidFill>
              <a:srgbClr val="00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dirty="0">
              <a:ea typeface="Meiryo UI" panose="020B0604030504040204" pitchFamily="50" charset="-128"/>
              <a:cs typeface="Arial" panose="020B0604020202020204" pitchFamily="34" charset="0"/>
            </a:endParaRPr>
          </a:p>
        </p:txBody>
      </p:sp>
      <p:cxnSp>
        <p:nvCxnSpPr>
          <p:cNvPr id="54" name="AutoShape 72"/>
          <p:cNvCxnSpPr>
            <a:cxnSpLocks noChangeShapeType="1"/>
            <a:stCxn id="52" idx="4"/>
            <a:endCxn id="53" idx="3"/>
          </p:cNvCxnSpPr>
          <p:nvPr/>
        </p:nvCxnSpPr>
        <p:spPr bwMode="auto">
          <a:xfrm rot="16200000" flipH="1">
            <a:off x="3516608" y="3972602"/>
            <a:ext cx="579438" cy="1089025"/>
          </a:xfrm>
          <a:prstGeom prst="curvedConnector3">
            <a:avLst>
              <a:gd name="adj1" fmla="val 140509"/>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 Box 73"/>
          <p:cNvSpPr txBox="1">
            <a:spLocks noChangeArrowheads="1"/>
          </p:cNvSpPr>
          <p:nvPr/>
        </p:nvSpPr>
        <p:spPr bwMode="auto">
          <a:xfrm>
            <a:off x="2744498" y="5113697"/>
            <a:ext cx="324960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just" eaLnBrk="1" hangingPunct="1"/>
            <a:r>
              <a:rPr lang="en-US" altLang="ja-JP" sz="1000" dirty="0" smtClean="0">
                <a:solidFill>
                  <a:srgbClr val="0000FF"/>
                </a:solidFill>
                <a:ea typeface="Meiryo UI" panose="020B0604030504040204" pitchFamily="50" charset="-128"/>
                <a:cs typeface="Arial" panose="020B0604020202020204" pitchFamily="34" charset="0"/>
              </a:rPr>
              <a:t>Lower node of terminal 2: Terminal 4,6,8,12,10 and 14</a:t>
            </a:r>
            <a:endParaRPr lang="en-US" altLang="ja-JP" sz="1000" dirty="0">
              <a:solidFill>
                <a:srgbClr val="0000FF"/>
              </a:solidFill>
              <a:ea typeface="Meiryo UI" panose="020B0604030504040204" pitchFamily="50" charset="-128"/>
              <a:cs typeface="Arial" panose="020B0604020202020204" pitchFamily="34" charset="0"/>
            </a:endParaRPr>
          </a:p>
        </p:txBody>
      </p:sp>
      <p:sp>
        <p:nvSpPr>
          <p:cNvPr id="56" name="Oval 74"/>
          <p:cNvSpPr>
            <a:spLocks noChangeArrowheads="1"/>
          </p:cNvSpPr>
          <p:nvPr/>
        </p:nvSpPr>
        <p:spPr bwMode="auto">
          <a:xfrm>
            <a:off x="3980952" y="1635009"/>
            <a:ext cx="865187" cy="433387"/>
          </a:xfrm>
          <a:prstGeom prst="ellipse">
            <a:avLst/>
          </a:prstGeom>
          <a:noFill/>
          <a:ln w="9525">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dirty="0">
              <a:ea typeface="Meiryo UI" panose="020B0604030504040204" pitchFamily="50" charset="-128"/>
              <a:cs typeface="Arial" panose="020B0604020202020204" pitchFamily="34" charset="0"/>
            </a:endParaRPr>
          </a:p>
        </p:txBody>
      </p:sp>
      <p:cxnSp>
        <p:nvCxnSpPr>
          <p:cNvPr id="57" name="AutoShape 75"/>
          <p:cNvCxnSpPr>
            <a:cxnSpLocks noChangeShapeType="1"/>
            <a:stCxn id="63" idx="1"/>
            <a:endCxn id="56" idx="0"/>
          </p:cNvCxnSpPr>
          <p:nvPr/>
        </p:nvCxnSpPr>
        <p:spPr bwMode="auto">
          <a:xfrm rot="16200000" flipH="1" flipV="1">
            <a:off x="4893764" y="1003184"/>
            <a:ext cx="152400" cy="1111250"/>
          </a:xfrm>
          <a:prstGeom prst="curvedConnector3">
            <a:avLst>
              <a:gd name="adj1" fmla="val -98963"/>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Oval 76"/>
          <p:cNvSpPr>
            <a:spLocks noChangeArrowheads="1"/>
          </p:cNvSpPr>
          <p:nvPr/>
        </p:nvSpPr>
        <p:spPr bwMode="auto">
          <a:xfrm>
            <a:off x="5347789" y="4011496"/>
            <a:ext cx="865188" cy="576263"/>
          </a:xfrm>
          <a:prstGeom prst="ellipse">
            <a:avLst/>
          </a:prstGeom>
          <a:noFill/>
          <a:ln w="9525">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dirty="0">
              <a:ea typeface="Meiryo UI" panose="020B0604030504040204" pitchFamily="50" charset="-128"/>
              <a:cs typeface="Arial" panose="020B0604020202020204" pitchFamily="34" charset="0"/>
            </a:endParaRPr>
          </a:p>
        </p:txBody>
      </p:sp>
      <p:cxnSp>
        <p:nvCxnSpPr>
          <p:cNvPr id="59" name="AutoShape 77"/>
          <p:cNvCxnSpPr>
            <a:cxnSpLocks noChangeShapeType="1"/>
            <a:stCxn id="62" idx="7"/>
            <a:endCxn id="58" idx="1"/>
          </p:cNvCxnSpPr>
          <p:nvPr/>
        </p:nvCxnSpPr>
        <p:spPr bwMode="auto">
          <a:xfrm rot="16200000">
            <a:off x="5010445" y="3753528"/>
            <a:ext cx="122237" cy="806450"/>
          </a:xfrm>
          <a:prstGeom prst="curvedConnector3">
            <a:avLst>
              <a:gd name="adj1" fmla="val 203894"/>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 Box 78"/>
          <p:cNvSpPr txBox="1">
            <a:spLocks noChangeArrowheads="1"/>
          </p:cNvSpPr>
          <p:nvPr/>
        </p:nvSpPr>
        <p:spPr bwMode="auto">
          <a:xfrm>
            <a:off x="6195682" y="4195979"/>
            <a:ext cx="23246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just" eaLnBrk="1" hangingPunct="1"/>
            <a:r>
              <a:rPr lang="en-US" altLang="ja-JP" sz="1000" dirty="0" smtClean="0">
                <a:solidFill>
                  <a:srgbClr val="FF0000"/>
                </a:solidFill>
                <a:ea typeface="Meiryo UI" panose="020B0604030504040204" pitchFamily="50" charset="-128"/>
                <a:cs typeface="Arial" panose="020B0604020202020204" pitchFamily="34" charset="0"/>
              </a:rPr>
              <a:t>Guest node of terminal 6: Terminal 10</a:t>
            </a:r>
            <a:endParaRPr lang="en-US" altLang="ja-JP" sz="1000" dirty="0">
              <a:solidFill>
                <a:srgbClr val="FF0000"/>
              </a:solidFill>
              <a:ea typeface="Meiryo UI" panose="020B0604030504040204" pitchFamily="50" charset="-128"/>
              <a:cs typeface="Arial" panose="020B0604020202020204" pitchFamily="34" charset="0"/>
            </a:endParaRPr>
          </a:p>
        </p:txBody>
      </p:sp>
      <p:sp>
        <p:nvSpPr>
          <p:cNvPr id="61" name="Text Box 79"/>
          <p:cNvSpPr txBox="1">
            <a:spLocks noChangeArrowheads="1"/>
          </p:cNvSpPr>
          <p:nvPr/>
        </p:nvSpPr>
        <p:spPr bwMode="auto">
          <a:xfrm>
            <a:off x="3769901" y="1074037"/>
            <a:ext cx="244650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just" eaLnBrk="1" hangingPunct="1"/>
            <a:r>
              <a:rPr lang="en-US" altLang="ja-JP" sz="1000" dirty="0" smtClean="0">
                <a:solidFill>
                  <a:srgbClr val="FF0000"/>
                </a:solidFill>
                <a:ea typeface="Meiryo UI" panose="020B0604030504040204" pitchFamily="50" charset="-128"/>
                <a:cs typeface="Arial" panose="020B0604020202020204" pitchFamily="34" charset="0"/>
              </a:rPr>
              <a:t>Host node of terminal No.7: Terminal 3</a:t>
            </a:r>
            <a:endParaRPr lang="en-US" altLang="ja-JP" sz="1000" dirty="0">
              <a:solidFill>
                <a:srgbClr val="FF0000"/>
              </a:solidFill>
              <a:ea typeface="Meiryo UI" panose="020B0604030504040204" pitchFamily="50" charset="-128"/>
              <a:cs typeface="Arial" panose="020B0604020202020204" pitchFamily="34" charset="0"/>
            </a:endParaRPr>
          </a:p>
        </p:txBody>
      </p:sp>
      <p:sp>
        <p:nvSpPr>
          <p:cNvPr id="62" name="Oval 80"/>
          <p:cNvSpPr>
            <a:spLocks noChangeArrowheads="1"/>
          </p:cNvSpPr>
          <p:nvPr/>
        </p:nvSpPr>
        <p:spPr bwMode="auto">
          <a:xfrm>
            <a:off x="4053977" y="4154371"/>
            <a:ext cx="719137" cy="4318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dirty="0">
              <a:ea typeface="Meiryo UI" panose="020B0604030504040204" pitchFamily="50" charset="-128"/>
              <a:cs typeface="Arial" panose="020B0604020202020204" pitchFamily="34" charset="0"/>
            </a:endParaRPr>
          </a:p>
        </p:txBody>
      </p:sp>
      <p:sp>
        <p:nvSpPr>
          <p:cNvPr id="63" name="Oval 81"/>
          <p:cNvSpPr>
            <a:spLocks noChangeArrowheads="1"/>
          </p:cNvSpPr>
          <p:nvPr/>
        </p:nvSpPr>
        <p:spPr bwMode="auto">
          <a:xfrm>
            <a:off x="5420814" y="1419109"/>
            <a:ext cx="719138" cy="4318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dirty="0">
              <a:ea typeface="Meiryo UI" panose="020B0604030504040204" pitchFamily="50" charset="-128"/>
              <a:cs typeface="Arial" panose="020B0604020202020204" pitchFamily="34" charset="0"/>
            </a:endParaRPr>
          </a:p>
        </p:txBody>
      </p:sp>
      <p:pic>
        <p:nvPicPr>
          <p:cNvPr id="64" name="Picture 2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3839" y="1563571"/>
            <a:ext cx="442913"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65" name="Group 168"/>
          <p:cNvGraphicFramePr>
            <a:graphicFrameLocks noGrp="1"/>
          </p:cNvGraphicFramePr>
          <p:nvPr>
            <p:extLst>
              <p:ext uri="{D42A27DB-BD31-4B8C-83A1-F6EECF244321}">
                <p14:modId xmlns:p14="http://schemas.microsoft.com/office/powerpoint/2010/main" val="2131822712"/>
              </p:ext>
            </p:extLst>
          </p:nvPr>
        </p:nvGraphicFramePr>
        <p:xfrm>
          <a:off x="280738" y="5406867"/>
          <a:ext cx="8566484" cy="1001954"/>
        </p:xfrm>
        <a:graphic>
          <a:graphicData uri="http://schemas.openxmlformats.org/drawingml/2006/table">
            <a:tbl>
              <a:tblPr/>
              <a:tblGrid>
                <a:gridCol w="1257575"/>
                <a:gridCol w="7308909"/>
              </a:tblGrid>
              <a:tr h="284505">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ctr"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rPr>
                        <a:t>Node</a:t>
                      </a:r>
                      <a:endParaRPr kumimoji="1" lang="ja-JP" altLang="ja-JP" sz="1000" b="1"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ctr"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rPr>
                        <a:t>Description</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solidFill>
                  </a:tcPr>
                </a:tc>
              </a:tr>
              <a:tr h="184001">
                <a:tc>
                  <a:txBody>
                    <a:bodyPr/>
                    <a:lstStyle/>
                    <a:p>
                      <a:pPr algn="ctr">
                        <a:spcAft>
                          <a:spcPts val="0"/>
                        </a:spcAft>
                      </a:pPr>
                      <a:r>
                        <a:rPr lang="en-US" altLang="ja-JP" sz="1000" b="0" kern="100" dirty="0" smtClean="0">
                          <a:effectLst/>
                          <a:latin typeface="Arial" panose="020B0604020202020204" pitchFamily="34" charset="0"/>
                          <a:ea typeface="Meiryo UI" panose="020B0604030504040204" pitchFamily="50" charset="-128"/>
                          <a:cs typeface="Arial" panose="020B0604020202020204" pitchFamily="34" charset="0"/>
                        </a:rPr>
                        <a:t>Host node</a:t>
                      </a:r>
                      <a:endParaRPr lang="ja-JP" sz="1000" b="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spcAft>
                          <a:spcPts val="0"/>
                        </a:spcAft>
                      </a:pPr>
                      <a:r>
                        <a:rPr lang="en-US" altLang="ja-JP" sz="1000" b="0" kern="100" dirty="0" smtClean="0">
                          <a:effectLst/>
                          <a:latin typeface="Arial" panose="020B0604020202020204" pitchFamily="34" charset="0"/>
                          <a:ea typeface="Meiryo UI" panose="020B0604030504040204" pitchFamily="50" charset="-128"/>
                          <a:cs typeface="Arial" panose="020B0604020202020204" pitchFamily="34" charset="0"/>
                        </a:rPr>
                        <a:t>Distribute or Transfer video and audio data to own site terminal</a:t>
                      </a:r>
                      <a:endParaRPr lang="ja-JP" sz="1000" b="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816">
                <a:tc>
                  <a:txBody>
                    <a:bodyPr/>
                    <a:lstStyle/>
                    <a:p>
                      <a:pPr algn="ctr">
                        <a:spcAft>
                          <a:spcPts val="0"/>
                        </a:spcAft>
                      </a:pPr>
                      <a:r>
                        <a:rPr lang="en-US" altLang="ja-JP" sz="1000" b="0" kern="100" dirty="0" smtClean="0">
                          <a:effectLst/>
                          <a:latin typeface="Arial" panose="020B0604020202020204" pitchFamily="34" charset="0"/>
                          <a:ea typeface="Meiryo UI" panose="020B0604030504040204" pitchFamily="50" charset="-128"/>
                          <a:cs typeface="Arial" panose="020B0604020202020204" pitchFamily="34" charset="0"/>
                        </a:rPr>
                        <a:t>Guest</a:t>
                      </a:r>
                      <a:r>
                        <a:rPr lang="en-US" altLang="ja-JP" sz="1000" b="0" kern="100" baseline="0" dirty="0" smtClean="0">
                          <a:effectLst/>
                          <a:latin typeface="Arial" panose="020B0604020202020204" pitchFamily="34" charset="0"/>
                          <a:ea typeface="Meiryo UI" panose="020B0604030504040204" pitchFamily="50" charset="-128"/>
                          <a:cs typeface="Arial" panose="020B0604020202020204" pitchFamily="34" charset="0"/>
                        </a:rPr>
                        <a:t> node</a:t>
                      </a:r>
                      <a:endParaRPr lang="ja-JP" sz="1000" b="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spcAft>
                          <a:spcPts val="0"/>
                        </a:spcAft>
                      </a:pPr>
                      <a:r>
                        <a:rPr lang="en-US" altLang="ja-JP" sz="1000" b="0" kern="100" dirty="0" smtClean="0">
                          <a:effectLst/>
                          <a:latin typeface="Arial" panose="020B0604020202020204" pitchFamily="34" charset="0"/>
                          <a:ea typeface="Meiryo UI" panose="020B0604030504040204" pitchFamily="50" charset="-128"/>
                          <a:cs typeface="Arial" panose="020B0604020202020204" pitchFamily="34" charset="0"/>
                        </a:rPr>
                        <a:t>Destination</a:t>
                      </a:r>
                      <a:r>
                        <a:rPr lang="en-US" altLang="ja-JP" sz="1000" b="0" kern="100" baseline="0" dirty="0" smtClean="0">
                          <a:effectLst/>
                          <a:latin typeface="Arial" panose="020B0604020202020204" pitchFamily="34" charset="0"/>
                          <a:ea typeface="Meiryo UI" panose="020B0604030504040204" pitchFamily="50" charset="-128"/>
                          <a:cs typeface="Arial" panose="020B0604020202020204" pitchFamily="34" charset="0"/>
                        </a:rPr>
                        <a:t> terminals to distribute or transfer video and audio data</a:t>
                      </a:r>
                      <a:endParaRPr lang="ja-JP" sz="1000" b="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816">
                <a:tc>
                  <a:txBody>
                    <a:bodyPr/>
                    <a:lstStyle/>
                    <a:p>
                      <a:pPr algn="ctr">
                        <a:spcAft>
                          <a:spcPts val="0"/>
                        </a:spcAft>
                      </a:pPr>
                      <a:r>
                        <a:rPr lang="en-US" altLang="ja-JP" sz="1000" b="0" kern="100" dirty="0" smtClean="0">
                          <a:effectLst/>
                          <a:latin typeface="Arial" panose="020B0604020202020204" pitchFamily="34" charset="0"/>
                          <a:ea typeface="Meiryo UI" panose="020B0604030504040204" pitchFamily="50" charset="-128"/>
                          <a:cs typeface="Arial" panose="020B0604020202020204" pitchFamily="34" charset="0"/>
                        </a:rPr>
                        <a:t>Upper</a:t>
                      </a:r>
                      <a:r>
                        <a:rPr lang="en-US" altLang="ja-JP" sz="1000" b="0" kern="100" baseline="0" dirty="0" smtClean="0">
                          <a:effectLst/>
                          <a:latin typeface="Arial" panose="020B0604020202020204" pitchFamily="34" charset="0"/>
                          <a:ea typeface="Meiryo UI" panose="020B0604030504040204" pitchFamily="50" charset="-128"/>
                          <a:cs typeface="Arial" panose="020B0604020202020204" pitchFamily="34" charset="0"/>
                        </a:rPr>
                        <a:t> node</a:t>
                      </a:r>
                      <a:endParaRPr lang="ja-JP" sz="1000" b="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spcAft>
                          <a:spcPts val="0"/>
                        </a:spcAft>
                      </a:pPr>
                      <a:r>
                        <a:rPr lang="en-US" altLang="ja-JP" sz="1000" b="0" kern="100" dirty="0" smtClean="0">
                          <a:effectLst/>
                          <a:latin typeface="Arial" panose="020B0604020202020204" pitchFamily="34" charset="0"/>
                          <a:ea typeface="Meiryo UI" panose="020B0604030504040204" pitchFamily="50" charset="-128"/>
                          <a:cs typeface="Arial" panose="020B0604020202020204" pitchFamily="34" charset="0"/>
                        </a:rPr>
                        <a:t>Distribute or Transfer video and audio data to own site terminal or the Upper node of the Host node to be transferred</a:t>
                      </a:r>
                      <a:endParaRPr lang="ja-JP" sz="1000" b="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177816">
                <a:tc>
                  <a:txBody>
                    <a:bodyPr/>
                    <a:lstStyle/>
                    <a:p>
                      <a:pPr algn="ctr">
                        <a:spcAft>
                          <a:spcPts val="0"/>
                        </a:spcAft>
                      </a:pPr>
                      <a:r>
                        <a:rPr lang="en-US" altLang="ja-JP" sz="1000" b="0" kern="100" dirty="0" smtClean="0">
                          <a:effectLst/>
                          <a:latin typeface="Arial" panose="020B0604020202020204" pitchFamily="34" charset="0"/>
                          <a:ea typeface="Meiryo UI" panose="020B0604030504040204" pitchFamily="50" charset="-128"/>
                          <a:cs typeface="Arial" panose="020B0604020202020204" pitchFamily="34" charset="0"/>
                        </a:rPr>
                        <a:t>Lower</a:t>
                      </a:r>
                      <a:r>
                        <a:rPr lang="en-US" altLang="ja-JP" sz="1000" b="0" kern="100" baseline="0" dirty="0" smtClean="0">
                          <a:effectLst/>
                          <a:latin typeface="Arial" panose="020B0604020202020204" pitchFamily="34" charset="0"/>
                          <a:ea typeface="Meiryo UI" panose="020B0604030504040204" pitchFamily="50" charset="-128"/>
                          <a:cs typeface="Arial" panose="020B0604020202020204" pitchFamily="34" charset="0"/>
                        </a:rPr>
                        <a:t> node</a:t>
                      </a:r>
                      <a:endParaRPr lang="ja-JP" sz="1000" b="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spcAft>
                          <a:spcPts val="0"/>
                        </a:spcAft>
                      </a:pPr>
                      <a:r>
                        <a:rPr lang="en-US" altLang="ja-JP" sz="1000" b="0" kern="100" dirty="0" smtClean="0">
                          <a:effectLst/>
                          <a:latin typeface="Arial" panose="020B0604020202020204" pitchFamily="34" charset="0"/>
                          <a:ea typeface="Meiryo UI" panose="020B0604030504040204" pitchFamily="50" charset="-128"/>
                          <a:cs typeface="Arial" panose="020B0604020202020204" pitchFamily="34" charset="0"/>
                        </a:rPr>
                        <a:t>Distribute video and audio data,</a:t>
                      </a:r>
                      <a:r>
                        <a:rPr lang="en-US" altLang="ja-JP" sz="1000" b="0" kern="100" baseline="0" dirty="0" smtClean="0">
                          <a:effectLst/>
                          <a:latin typeface="Arial" panose="020B0604020202020204" pitchFamily="34" charset="0"/>
                          <a:ea typeface="Meiryo UI" panose="020B0604030504040204" pitchFamily="50" charset="-128"/>
                          <a:cs typeface="Arial" panose="020B0604020202020204" pitchFamily="34" charset="0"/>
                        </a:rPr>
                        <a:t> or guest node of the destination to be transferred, or lower node of the guest node</a:t>
                      </a:r>
                      <a:endParaRPr lang="ja-JP" sz="1000" b="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6" name="テキスト ボックス 65"/>
          <p:cNvSpPr txBox="1"/>
          <p:nvPr/>
        </p:nvSpPr>
        <p:spPr>
          <a:xfrm>
            <a:off x="193890" y="915475"/>
            <a:ext cx="3306651" cy="338554"/>
          </a:xfrm>
          <a:prstGeom prst="rect">
            <a:avLst/>
          </a:prstGeom>
          <a:noFill/>
        </p:spPr>
        <p:txBody>
          <a:bodyPr wrap="square" rtlCol="0">
            <a:spAutoFit/>
          </a:bodyPr>
          <a:lstStyle/>
          <a:p>
            <a:pPr marL="285750" indent="-285750">
              <a:buFont typeface="Wingdings" panose="05000000000000000000" pitchFamily="2" charset="2"/>
              <a:buChar char="n"/>
            </a:pPr>
            <a:r>
              <a:rPr lang="en-US" altLang="ja-JP" sz="1600" b="1" dirty="0" smtClean="0">
                <a:latin typeface="Arial" panose="020B0604020202020204" pitchFamily="34" charset="0"/>
                <a:ea typeface="Meiryo UI" panose="020B0604030504040204" pitchFamily="50" charset="-128"/>
                <a:cs typeface="Arial" panose="020B0604020202020204" pitchFamily="34" charset="0"/>
              </a:rPr>
              <a:t>Node ID Relationship</a:t>
            </a:r>
            <a:endParaRPr kumimoji="1" lang="ja-JP" altLang="en-US" sz="1600" b="1" dirty="0">
              <a:latin typeface="Arial" panose="020B0604020202020204" pitchFamily="34" charset="0"/>
              <a:ea typeface="Meiryo UI" panose="020B0604030504040204" pitchFamily="50" charset="-128"/>
              <a:cs typeface="Arial" panose="020B0604020202020204" pitchFamily="34" charset="0"/>
            </a:endParaRPr>
          </a:p>
        </p:txBody>
      </p:sp>
      <p:sp>
        <p:nvSpPr>
          <p:cNvPr id="67" name="Text Box 45"/>
          <p:cNvSpPr txBox="1">
            <a:spLocks noChangeArrowheads="1"/>
          </p:cNvSpPr>
          <p:nvPr/>
        </p:nvSpPr>
        <p:spPr bwMode="auto">
          <a:xfrm>
            <a:off x="1831943" y="3432806"/>
            <a:ext cx="86400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000" dirty="0" smtClean="0">
                <a:latin typeface="Arial" panose="020B0604020202020204" pitchFamily="34" charset="0"/>
                <a:ea typeface="Meiryo UI" panose="020B0604030504040204" pitchFamily="50" charset="-128"/>
                <a:cs typeface="Arial" panose="020B0604020202020204" pitchFamily="34" charset="0"/>
              </a:rPr>
              <a:t>Node ID: 0</a:t>
            </a:r>
            <a:endParaRPr lang="en-US" altLang="ja-JP" sz="1000"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3178947568"/>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11</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Bandwidth and Resolution, Audio Codec</a:t>
            </a:r>
            <a:endParaRPr lang="en-US" altLang="ja-JP" sz="1800" kern="0" dirty="0">
              <a:latin typeface="Arial Black" panose="020B0A04020102020204" pitchFamily="34" charset="0"/>
            </a:endParaRPr>
          </a:p>
        </p:txBody>
      </p:sp>
      <p:sp>
        <p:nvSpPr>
          <p:cNvPr id="4" name="AutoShape 71"/>
          <p:cNvSpPr>
            <a:spLocks noChangeArrowheads="1"/>
          </p:cNvSpPr>
          <p:nvPr/>
        </p:nvSpPr>
        <p:spPr bwMode="auto">
          <a:xfrm>
            <a:off x="193890" y="4066303"/>
            <a:ext cx="8705561" cy="2305963"/>
          </a:xfrm>
          <a:prstGeom prst="roundRect">
            <a:avLst>
              <a:gd name="adj" fmla="val 5970"/>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spcBef>
                <a:spcPct val="10000"/>
              </a:spcBef>
              <a:buNone/>
            </a:pPr>
            <a:endParaRPr lang="en-US" altLang="ja-JP" sz="1200" dirty="0" smtClean="0">
              <a:latin typeface="Arial" panose="020B0604020202020204" pitchFamily="34" charset="0"/>
              <a:ea typeface="Meiryo UI" panose="020B0604030504040204" pitchFamily="50" charset="-128"/>
              <a:cs typeface="Arial" panose="020B0604020202020204" pitchFamily="34" charset="0"/>
            </a:endParaRPr>
          </a:p>
        </p:txBody>
      </p:sp>
      <p:sp>
        <p:nvSpPr>
          <p:cNvPr id="5" name="AutoShape 71"/>
          <p:cNvSpPr>
            <a:spLocks noChangeArrowheads="1"/>
          </p:cNvSpPr>
          <p:nvPr/>
        </p:nvSpPr>
        <p:spPr bwMode="auto">
          <a:xfrm>
            <a:off x="193890" y="1305065"/>
            <a:ext cx="8705561" cy="2325301"/>
          </a:xfrm>
          <a:prstGeom prst="roundRect">
            <a:avLst>
              <a:gd name="adj" fmla="val 5970"/>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spcBef>
                <a:spcPct val="10000"/>
              </a:spcBef>
              <a:buNone/>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Text Box 64"/>
          <p:cNvSpPr txBox="1">
            <a:spLocks noChangeArrowheads="1"/>
          </p:cNvSpPr>
          <p:nvPr/>
        </p:nvSpPr>
        <p:spPr bwMode="auto">
          <a:xfrm>
            <a:off x="5791200" y="1526589"/>
            <a:ext cx="3084188" cy="989502"/>
          </a:xfrm>
          <a:prstGeom prst="rect">
            <a:avLst/>
          </a:prstGeom>
          <a:noFill/>
          <a:ln w="9525">
            <a:noFill/>
            <a:miter lim="800000"/>
            <a:headEnd/>
            <a:tailEnd/>
          </a:ln>
        </p:spPr>
        <p:txBody>
          <a:bodyPr wrap="square">
            <a:spAutoFit/>
          </a:bodyPr>
          <a:lstStyle/>
          <a:p>
            <a:pPr marL="171450" indent="-171450">
              <a:spcBef>
                <a:spcPct val="10000"/>
              </a:spcBef>
              <a:buFont typeface="Wingdings" panose="05000000000000000000" pitchFamily="2" charset="2"/>
              <a:buChar char="n"/>
            </a:pPr>
            <a:r>
              <a:rPr lang="en-US" altLang="ja-JP" sz="1100" dirty="0" smtClean="0">
                <a:latin typeface="Arial" panose="020B0604020202020204" pitchFamily="34" charset="0"/>
                <a:ea typeface="Meiryo UI" panose="020B0604030504040204" pitchFamily="50" charset="-128"/>
                <a:cs typeface="Arial" panose="020B0604020202020204" pitchFamily="34" charset="0"/>
              </a:rPr>
              <a:t>Supported Resolution: 1080p and 720p only</a:t>
            </a:r>
          </a:p>
          <a:p>
            <a:pPr>
              <a:spcBef>
                <a:spcPct val="10000"/>
              </a:spcBef>
            </a:pPr>
            <a:endParaRPr lang="en-US" altLang="ja-JP" sz="1100" dirty="0" smtClean="0">
              <a:latin typeface="Arial" panose="020B0604020202020204" pitchFamily="34" charset="0"/>
              <a:ea typeface="Meiryo UI" panose="020B0604030504040204" pitchFamily="50" charset="-128"/>
              <a:cs typeface="Arial" panose="020B0604020202020204" pitchFamily="34" charset="0"/>
            </a:endParaRPr>
          </a:p>
          <a:p>
            <a:pPr marL="171450" indent="-171450">
              <a:spcBef>
                <a:spcPct val="10000"/>
              </a:spcBef>
              <a:buFont typeface="Wingdings" panose="05000000000000000000" pitchFamily="2" charset="2"/>
              <a:buChar char="ü"/>
            </a:pPr>
            <a:r>
              <a:rPr lang="en-US" altLang="ja-JP" sz="1100" dirty="0" smtClean="0">
                <a:latin typeface="Arial" panose="020B0604020202020204" pitchFamily="34" charset="0"/>
                <a:ea typeface="Meiryo UI" panose="020B0604030504040204" pitchFamily="50" charset="-128"/>
                <a:cs typeface="Arial" panose="020B0604020202020204" pitchFamily="34" charset="0"/>
              </a:rPr>
              <a:t>Does not support for 1080i. </a:t>
            </a:r>
            <a:endParaRPr lang="en-US" altLang="ja-JP" sz="1100" dirty="0">
              <a:latin typeface="Arial" panose="020B0604020202020204" pitchFamily="34" charset="0"/>
              <a:ea typeface="Meiryo UI" panose="020B0604030504040204" pitchFamily="50" charset="-128"/>
              <a:cs typeface="Arial" panose="020B0604020202020204" pitchFamily="34" charset="0"/>
            </a:endParaRPr>
          </a:p>
          <a:p>
            <a:pPr marL="171450" indent="-171450">
              <a:spcBef>
                <a:spcPct val="10000"/>
              </a:spcBef>
              <a:buFont typeface="Wingdings" panose="05000000000000000000" pitchFamily="2" charset="2"/>
              <a:buChar char="ü"/>
            </a:pPr>
            <a:r>
              <a:rPr lang="en-US" altLang="ja-JP" sz="1100" dirty="0" smtClean="0">
                <a:latin typeface="Arial" panose="020B0604020202020204" pitchFamily="34" charset="0"/>
                <a:ea typeface="Meiryo UI" panose="020B0604030504040204" pitchFamily="50" charset="-128"/>
                <a:cs typeface="Arial" panose="020B0604020202020204" pitchFamily="34" charset="0"/>
              </a:rPr>
              <a:t>However, 1080i receiving is possible as receiving or relay terminal.</a:t>
            </a:r>
            <a:endParaRPr lang="en-US" altLang="ja-JP" sz="1100" dirty="0">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7" name="Group 33"/>
          <p:cNvGraphicFramePr>
            <a:graphicFrameLocks noGrp="1"/>
          </p:cNvGraphicFramePr>
          <p:nvPr>
            <p:extLst>
              <p:ext uri="{D42A27DB-BD31-4B8C-83A1-F6EECF244321}">
                <p14:modId xmlns:p14="http://schemas.microsoft.com/office/powerpoint/2010/main" val="3964378444"/>
              </p:ext>
            </p:extLst>
          </p:nvPr>
        </p:nvGraphicFramePr>
        <p:xfrm>
          <a:off x="399063" y="1403281"/>
          <a:ext cx="5368073" cy="2038575"/>
        </p:xfrm>
        <a:graphic>
          <a:graphicData uri="http://schemas.openxmlformats.org/drawingml/2006/table">
            <a:tbl>
              <a:tblPr/>
              <a:tblGrid>
                <a:gridCol w="2157765"/>
                <a:gridCol w="1584963"/>
                <a:gridCol w="1625345"/>
              </a:tblGrid>
              <a:tr h="210195">
                <a:tc>
                  <a:txBody>
                    <a:bodyPr/>
                    <a:lstStyle>
                      <a:lvl1pPr algn="l">
                        <a:spcBef>
                          <a:spcPct val="20000"/>
                        </a:spcBef>
                        <a:buClr>
                          <a:schemeClr val="bg2"/>
                        </a:buClr>
                        <a:buSzPct val="75000"/>
                        <a:buFont typeface="Wingdings" pitchFamily="2" charset="2"/>
                        <a:defRPr kumimoji="1" sz="2800">
                          <a:solidFill>
                            <a:schemeClr val="tx1"/>
                          </a:solidFill>
                          <a:latin typeface="Arial" charset="0"/>
                          <a:ea typeface="ＭＳ Ｐゴシック" pitchFamily="50" charset="-128"/>
                        </a:defRPr>
                      </a:lvl1pPr>
                      <a:lvl2pPr algn="l">
                        <a:spcBef>
                          <a:spcPct val="20000"/>
                        </a:spcBef>
                        <a:buClr>
                          <a:schemeClr val="accent2"/>
                        </a:buClr>
                        <a:buSzPct val="80000"/>
                        <a:buFont typeface="Wingdings" pitchFamily="2" charset="2"/>
                        <a:defRPr kumimoji="1" sz="2400">
                          <a:solidFill>
                            <a:schemeClr val="tx1"/>
                          </a:solidFill>
                          <a:latin typeface="Arial" charset="0"/>
                          <a:ea typeface="ＭＳ Ｐゴシック" pitchFamily="50" charset="-128"/>
                        </a:defRPr>
                      </a:lvl2pPr>
                      <a:lvl3pPr algn="l">
                        <a:spcBef>
                          <a:spcPct val="20000"/>
                        </a:spcBef>
                        <a:buClr>
                          <a:schemeClr val="bg2"/>
                        </a:buClr>
                        <a:buSzPct val="65000"/>
                        <a:buFont typeface="Wingdings" pitchFamily="2" charset="2"/>
                        <a:defRPr kumimoji="1" sz="2000">
                          <a:solidFill>
                            <a:schemeClr val="tx1"/>
                          </a:solidFill>
                          <a:latin typeface="Arial" charset="0"/>
                          <a:ea typeface="ＭＳ Ｐゴシック" pitchFamily="50" charset="-128"/>
                        </a:defRPr>
                      </a:lvl3pPr>
                      <a:lvl4pPr algn="l">
                        <a:spcBef>
                          <a:spcPct val="20000"/>
                        </a:spcBef>
                        <a:buClr>
                          <a:schemeClr val="accent2"/>
                        </a:buClr>
                        <a:buSzPct val="70000"/>
                        <a:buFont typeface="Wingdings" pitchFamily="2" charset="2"/>
                        <a:defRPr kumimoji="1">
                          <a:solidFill>
                            <a:schemeClr val="tx1"/>
                          </a:solidFill>
                          <a:latin typeface="Arial" charset="0"/>
                          <a:ea typeface="ＭＳ Ｐゴシック" pitchFamily="50" charset="-128"/>
                        </a:defRPr>
                      </a:lvl4pPr>
                      <a:lvl5pPr algn="l">
                        <a:spcBef>
                          <a:spcPct val="20000"/>
                        </a:spcBef>
                        <a:buClr>
                          <a:schemeClr val="bg2"/>
                        </a:buClr>
                        <a:buFont typeface="Wingdings" pitchFamily="2" charset="2"/>
                        <a:defRPr kumimoji="1">
                          <a:solidFill>
                            <a:schemeClr val="tx1"/>
                          </a:solidFill>
                          <a:latin typeface="Arial" charset="0"/>
                          <a:ea typeface="ＭＳ Ｐゴシック" pitchFamily="50" charset="-128"/>
                        </a:defRPr>
                      </a:lvl5pPr>
                      <a:lvl6pPr fontAlgn="base">
                        <a:spcBef>
                          <a:spcPct val="20000"/>
                        </a:spcBef>
                        <a:spcAft>
                          <a:spcPct val="0"/>
                        </a:spcAft>
                        <a:buClr>
                          <a:schemeClr val="bg2"/>
                        </a:buClr>
                        <a:buFont typeface="Wingdings" pitchFamily="2" charset="2"/>
                        <a:defRPr kumimoji="1">
                          <a:solidFill>
                            <a:schemeClr val="tx1"/>
                          </a:solidFill>
                          <a:latin typeface="Arial" charset="0"/>
                          <a:ea typeface="ＭＳ Ｐゴシック" pitchFamily="50" charset="-128"/>
                        </a:defRPr>
                      </a:lvl6pPr>
                      <a:lvl7pPr fontAlgn="base">
                        <a:spcBef>
                          <a:spcPct val="20000"/>
                        </a:spcBef>
                        <a:spcAft>
                          <a:spcPct val="0"/>
                        </a:spcAft>
                        <a:buClr>
                          <a:schemeClr val="bg2"/>
                        </a:buClr>
                        <a:buFont typeface="Wingdings" pitchFamily="2" charset="2"/>
                        <a:defRPr kumimoji="1">
                          <a:solidFill>
                            <a:schemeClr val="tx1"/>
                          </a:solidFill>
                          <a:latin typeface="Arial" charset="0"/>
                          <a:ea typeface="ＭＳ Ｐゴシック" pitchFamily="50" charset="-128"/>
                        </a:defRPr>
                      </a:lvl7pPr>
                      <a:lvl8pPr fontAlgn="base">
                        <a:spcBef>
                          <a:spcPct val="20000"/>
                        </a:spcBef>
                        <a:spcAft>
                          <a:spcPct val="0"/>
                        </a:spcAft>
                        <a:buClr>
                          <a:schemeClr val="bg2"/>
                        </a:buClr>
                        <a:buFont typeface="Wingdings" pitchFamily="2" charset="2"/>
                        <a:defRPr kumimoji="1">
                          <a:solidFill>
                            <a:schemeClr val="tx1"/>
                          </a:solidFill>
                          <a:latin typeface="Arial" charset="0"/>
                          <a:ea typeface="ＭＳ Ｐゴシック" pitchFamily="50" charset="-128"/>
                        </a:defRPr>
                      </a:lvl8pPr>
                      <a:lvl9pPr fontAlgn="base">
                        <a:spcBef>
                          <a:spcPct val="20000"/>
                        </a:spcBef>
                        <a:spcAft>
                          <a:spcPct val="0"/>
                        </a:spcAft>
                        <a:buClr>
                          <a:schemeClr val="bg2"/>
                        </a:buClr>
                        <a:buFont typeface="Wingdings" pitchFamily="2" charset="2"/>
                        <a:defRPr kumimoji="1">
                          <a:solidFill>
                            <a:schemeClr val="tx1"/>
                          </a:solidFill>
                          <a:latin typeface="Arial" charset="0"/>
                          <a:ea typeface="ＭＳ Ｐゴシック" pitchFamily="50" charset="-128"/>
                        </a:defRPr>
                      </a:lvl9p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lang="ja-JP" altLang="en-US" sz="1100" b="0" kern="100" dirty="0" smtClean="0">
                          <a:solidFill>
                            <a:schemeClr val="bg1"/>
                          </a:solidFill>
                          <a:effectLst/>
                          <a:latin typeface="Arial" panose="020B0604020202020204" pitchFamily="34" charset="0"/>
                          <a:ea typeface="Meiryo UI" panose="020B0604030504040204" pitchFamily="50" charset="-128"/>
                          <a:cs typeface="Arial" panose="020B0604020202020204" pitchFamily="34" charset="0"/>
                        </a:rPr>
                        <a:t>                  </a:t>
                      </a:r>
                      <a:r>
                        <a:rPr lang="en-US" altLang="ja-JP" sz="1100" b="0" kern="100" dirty="0" smtClean="0">
                          <a:solidFill>
                            <a:schemeClr val="bg1"/>
                          </a:solidFill>
                          <a:effectLst/>
                          <a:latin typeface="Arial" panose="020B0604020202020204" pitchFamily="34" charset="0"/>
                          <a:ea typeface="Meiryo UI" panose="020B0604030504040204" pitchFamily="50" charset="-128"/>
                          <a:cs typeface="Arial" panose="020B0604020202020204" pitchFamily="34" charset="0"/>
                        </a:rPr>
                        <a:t>Max. Resolution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lang="en-US" altLang="ja-JP" sz="1100" b="0" kern="100" dirty="0" smtClean="0">
                          <a:solidFill>
                            <a:schemeClr val="bg1"/>
                          </a:solidFill>
                          <a:effectLst/>
                          <a:latin typeface="Arial" panose="020B0604020202020204" pitchFamily="34" charset="0"/>
                          <a:ea typeface="Meiryo UI" panose="020B0604030504040204" pitchFamily="50" charset="-128"/>
                          <a:cs typeface="Arial" panose="020B0604020202020204" pitchFamily="34" charset="0"/>
                        </a:rPr>
                        <a:t>Bandwidth</a:t>
                      </a:r>
                      <a:endParaRPr lang="ja-JP" altLang="ja-JP" sz="1100" b="0" kern="100" dirty="0" smtClean="0">
                        <a:solidFill>
                          <a:schemeClr val="bg1"/>
                        </a:solidFill>
                        <a:effectLst/>
                        <a:latin typeface="Arial" panose="020B0604020202020204" pitchFamily="34" charset="0"/>
                        <a:ea typeface="Meiryo UI" panose="020B0604030504040204" pitchFamily="50" charset="-128"/>
                        <a:cs typeface="Arial" panose="020B0604020202020204" pitchFamily="34" charset="0"/>
                      </a:endParaRPr>
                    </a:p>
                  </a:txBody>
                  <a:tcPr marT="45694" marB="45694"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lang="en-US" altLang="ja-JP" sz="1100" b="0" kern="100" dirty="0" smtClean="0">
                          <a:solidFill>
                            <a:schemeClr val="bg1"/>
                          </a:solidFill>
                          <a:effectLst/>
                          <a:latin typeface="Arial" panose="020B0604020202020204" pitchFamily="34" charset="0"/>
                          <a:ea typeface="Meiryo UI" panose="020B0604030504040204" pitchFamily="50" charset="-128"/>
                          <a:cs typeface="Arial" panose="020B0604020202020204" pitchFamily="34" charset="0"/>
                        </a:rPr>
                        <a:t>Full</a:t>
                      </a:r>
                      <a:r>
                        <a:rPr lang="en-US" altLang="ja-JP" sz="1100" b="0" kern="100" baseline="0" dirty="0" smtClean="0">
                          <a:solidFill>
                            <a:schemeClr val="bg1"/>
                          </a:solidFill>
                          <a:effectLst/>
                          <a:latin typeface="Arial" panose="020B0604020202020204" pitchFamily="34" charset="0"/>
                          <a:ea typeface="Meiryo UI" panose="020B0604030504040204" pitchFamily="50" charset="-128"/>
                          <a:cs typeface="Arial" panose="020B0604020202020204" pitchFamily="34" charset="0"/>
                        </a:rPr>
                        <a:t> </a:t>
                      </a:r>
                      <a:r>
                        <a:rPr lang="en-US" altLang="ja-JP" sz="1100" b="0" kern="100" dirty="0" smtClean="0">
                          <a:solidFill>
                            <a:schemeClr val="bg1"/>
                          </a:solidFill>
                          <a:effectLst/>
                          <a:latin typeface="Arial" panose="020B0604020202020204" pitchFamily="34" charset="0"/>
                          <a:ea typeface="Meiryo UI" panose="020B0604030504040204" pitchFamily="50" charset="-128"/>
                          <a:cs typeface="Arial" panose="020B0604020202020204" pitchFamily="34" charset="0"/>
                        </a:rPr>
                        <a:t>HD</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lang="en-US" altLang="ja-JP" sz="1100" b="0" kern="100" dirty="0" smtClean="0">
                          <a:solidFill>
                            <a:schemeClr val="bg1"/>
                          </a:solidFill>
                          <a:effectLst/>
                          <a:latin typeface="Arial" panose="020B0604020202020204" pitchFamily="34" charset="0"/>
                          <a:ea typeface="Meiryo UI" panose="020B0604030504040204" pitchFamily="50" charset="-128"/>
                          <a:cs typeface="Arial" panose="020B0604020202020204" pitchFamily="34" charset="0"/>
                        </a:rPr>
                        <a:t>(1080/30p)</a:t>
                      </a:r>
                      <a:endParaRPr lang="ja-JP" altLang="ja-JP" sz="1100" b="0" kern="100" dirty="0" smtClean="0">
                        <a:solidFill>
                          <a:schemeClr val="bg1"/>
                        </a:solidFill>
                        <a:effectLst/>
                        <a:latin typeface="Arial" panose="020B0604020202020204" pitchFamily="34" charset="0"/>
                        <a:ea typeface="Meiryo UI" panose="020B0604030504040204" pitchFamily="50" charset="-128"/>
                        <a:cs typeface="Arial" panose="020B0604020202020204" pitchFamily="34" charset="0"/>
                      </a:endParaRPr>
                    </a:p>
                  </a:txBody>
                  <a:tcPr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lang="en-US" altLang="ja-JP" sz="1100" b="0" kern="100" dirty="0" smtClean="0">
                          <a:solidFill>
                            <a:schemeClr val="bg1"/>
                          </a:solidFill>
                          <a:effectLst/>
                          <a:latin typeface="Arial" panose="020B0604020202020204" pitchFamily="34" charset="0"/>
                          <a:ea typeface="Meiryo UI" panose="020B0604030504040204" pitchFamily="50" charset="-128"/>
                          <a:cs typeface="Arial" panose="020B0604020202020204" pitchFamily="34" charset="0"/>
                        </a:rPr>
                        <a:t>HD</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lang="en-US" altLang="ja-JP" sz="1100" b="0" kern="100" dirty="0" smtClean="0">
                          <a:solidFill>
                            <a:schemeClr val="bg1"/>
                          </a:solidFill>
                          <a:effectLst/>
                          <a:latin typeface="Arial" panose="020B0604020202020204" pitchFamily="34" charset="0"/>
                          <a:ea typeface="Meiryo UI" panose="020B0604030504040204" pitchFamily="50" charset="-128"/>
                          <a:cs typeface="Arial" panose="020B0604020202020204" pitchFamily="34" charset="0"/>
                        </a:rPr>
                        <a:t>(720/60p)</a:t>
                      </a:r>
                      <a:endParaRPr lang="ja-JP" altLang="ja-JP" sz="1100" b="0" kern="100" dirty="0" smtClean="0">
                        <a:solidFill>
                          <a:schemeClr val="bg1"/>
                        </a:solidFill>
                        <a:effectLst/>
                        <a:latin typeface="Arial" panose="020B0604020202020204" pitchFamily="34" charset="0"/>
                        <a:ea typeface="Meiryo UI" panose="020B0604030504040204" pitchFamily="50" charset="-128"/>
                        <a:cs typeface="Arial" panose="020B0604020202020204" pitchFamily="34" charset="0"/>
                      </a:endParaRPr>
                    </a:p>
                  </a:txBody>
                  <a:tcPr marT="45694" marB="45694"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0">
                <a:tc>
                  <a:txBody>
                    <a:bodyPr/>
                    <a:lstStyle>
                      <a:lvl1pPr algn="l">
                        <a:spcBef>
                          <a:spcPct val="20000"/>
                        </a:spcBef>
                        <a:buClr>
                          <a:schemeClr val="bg2"/>
                        </a:buClr>
                        <a:buSzPct val="75000"/>
                        <a:buFont typeface="Wingdings" pitchFamily="2" charset="2"/>
                        <a:defRPr kumimoji="1" sz="2800">
                          <a:solidFill>
                            <a:schemeClr val="tx1"/>
                          </a:solidFill>
                          <a:latin typeface="Arial" charset="0"/>
                          <a:ea typeface="ＭＳ Ｐゴシック" pitchFamily="50" charset="-128"/>
                        </a:defRPr>
                      </a:lvl1pPr>
                      <a:lvl2pPr algn="l">
                        <a:spcBef>
                          <a:spcPct val="20000"/>
                        </a:spcBef>
                        <a:buClr>
                          <a:schemeClr val="accent2"/>
                        </a:buClr>
                        <a:buSzPct val="80000"/>
                        <a:buFont typeface="Wingdings" pitchFamily="2" charset="2"/>
                        <a:defRPr kumimoji="1" sz="2400">
                          <a:solidFill>
                            <a:schemeClr val="tx1"/>
                          </a:solidFill>
                          <a:latin typeface="Arial" charset="0"/>
                          <a:ea typeface="ＭＳ Ｐゴシック" pitchFamily="50" charset="-128"/>
                        </a:defRPr>
                      </a:lvl2pPr>
                      <a:lvl3pPr algn="l">
                        <a:spcBef>
                          <a:spcPct val="20000"/>
                        </a:spcBef>
                        <a:buClr>
                          <a:schemeClr val="bg2"/>
                        </a:buClr>
                        <a:buSzPct val="65000"/>
                        <a:buFont typeface="Wingdings" pitchFamily="2" charset="2"/>
                        <a:defRPr kumimoji="1" sz="2000">
                          <a:solidFill>
                            <a:schemeClr val="tx1"/>
                          </a:solidFill>
                          <a:latin typeface="Arial" charset="0"/>
                          <a:ea typeface="ＭＳ Ｐゴシック" pitchFamily="50" charset="-128"/>
                        </a:defRPr>
                      </a:lvl3pPr>
                      <a:lvl4pPr algn="l">
                        <a:spcBef>
                          <a:spcPct val="20000"/>
                        </a:spcBef>
                        <a:buClr>
                          <a:schemeClr val="accent2"/>
                        </a:buClr>
                        <a:buSzPct val="70000"/>
                        <a:buFont typeface="Wingdings" pitchFamily="2" charset="2"/>
                        <a:defRPr kumimoji="1">
                          <a:solidFill>
                            <a:schemeClr val="tx1"/>
                          </a:solidFill>
                          <a:latin typeface="Arial" charset="0"/>
                          <a:ea typeface="ＭＳ Ｐゴシック" pitchFamily="50" charset="-128"/>
                        </a:defRPr>
                      </a:lvl4pPr>
                      <a:lvl5pPr algn="l">
                        <a:spcBef>
                          <a:spcPct val="20000"/>
                        </a:spcBef>
                        <a:buClr>
                          <a:schemeClr val="bg2"/>
                        </a:buClr>
                        <a:buFont typeface="Wingdings" pitchFamily="2" charset="2"/>
                        <a:defRPr kumimoji="1">
                          <a:solidFill>
                            <a:schemeClr val="tx1"/>
                          </a:solidFill>
                          <a:latin typeface="Arial" charset="0"/>
                          <a:ea typeface="ＭＳ Ｐゴシック" pitchFamily="50" charset="-128"/>
                        </a:defRPr>
                      </a:lvl5pPr>
                      <a:lvl6pPr fontAlgn="base">
                        <a:spcBef>
                          <a:spcPct val="20000"/>
                        </a:spcBef>
                        <a:spcAft>
                          <a:spcPct val="0"/>
                        </a:spcAft>
                        <a:buClr>
                          <a:schemeClr val="bg2"/>
                        </a:buClr>
                        <a:buFont typeface="Wingdings" pitchFamily="2" charset="2"/>
                        <a:defRPr kumimoji="1">
                          <a:solidFill>
                            <a:schemeClr val="tx1"/>
                          </a:solidFill>
                          <a:latin typeface="Arial" charset="0"/>
                          <a:ea typeface="ＭＳ Ｐゴシック" pitchFamily="50" charset="-128"/>
                        </a:defRPr>
                      </a:lvl6pPr>
                      <a:lvl7pPr fontAlgn="base">
                        <a:spcBef>
                          <a:spcPct val="20000"/>
                        </a:spcBef>
                        <a:spcAft>
                          <a:spcPct val="0"/>
                        </a:spcAft>
                        <a:buClr>
                          <a:schemeClr val="bg2"/>
                        </a:buClr>
                        <a:buFont typeface="Wingdings" pitchFamily="2" charset="2"/>
                        <a:defRPr kumimoji="1">
                          <a:solidFill>
                            <a:schemeClr val="tx1"/>
                          </a:solidFill>
                          <a:latin typeface="Arial" charset="0"/>
                          <a:ea typeface="ＭＳ Ｐゴシック" pitchFamily="50" charset="-128"/>
                        </a:defRPr>
                      </a:lvl7pPr>
                      <a:lvl8pPr fontAlgn="base">
                        <a:spcBef>
                          <a:spcPct val="20000"/>
                        </a:spcBef>
                        <a:spcAft>
                          <a:spcPct val="0"/>
                        </a:spcAft>
                        <a:buClr>
                          <a:schemeClr val="bg2"/>
                        </a:buClr>
                        <a:buFont typeface="Wingdings" pitchFamily="2" charset="2"/>
                        <a:defRPr kumimoji="1">
                          <a:solidFill>
                            <a:schemeClr val="tx1"/>
                          </a:solidFill>
                          <a:latin typeface="Arial" charset="0"/>
                          <a:ea typeface="ＭＳ Ｐゴシック" pitchFamily="50" charset="-128"/>
                        </a:defRPr>
                      </a:lvl8pPr>
                      <a:lvl9pPr fontAlgn="base">
                        <a:spcBef>
                          <a:spcPct val="20000"/>
                        </a:spcBef>
                        <a:spcAft>
                          <a:spcPct val="0"/>
                        </a:spcAft>
                        <a:buClr>
                          <a:schemeClr val="bg2"/>
                        </a:buClr>
                        <a:buFont typeface="Wingdings" pitchFamily="2" charset="2"/>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lang="en-US" altLang="ja-JP" sz="1100" b="0" kern="10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5Mbps</a:t>
                      </a:r>
                      <a:endParaRPr lang="ja-JP" altLang="ja-JP" sz="1100" b="0" kern="10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694" marB="45694"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bg2"/>
                        </a:buClr>
                        <a:buSzPct val="75000"/>
                        <a:buFont typeface="Wingdings" pitchFamily="2" charset="2"/>
                        <a:defRPr kumimoji="1" sz="2800">
                          <a:solidFill>
                            <a:schemeClr val="tx1"/>
                          </a:solidFill>
                          <a:latin typeface="Arial" charset="0"/>
                          <a:ea typeface="ＭＳ Ｐゴシック" pitchFamily="50" charset="-128"/>
                        </a:defRPr>
                      </a:lvl1pPr>
                      <a:lvl2pPr algn="l">
                        <a:spcBef>
                          <a:spcPct val="20000"/>
                        </a:spcBef>
                        <a:buClr>
                          <a:schemeClr val="accent2"/>
                        </a:buClr>
                        <a:buSzPct val="80000"/>
                        <a:buFont typeface="Wingdings" pitchFamily="2" charset="2"/>
                        <a:defRPr kumimoji="1" sz="2400">
                          <a:solidFill>
                            <a:schemeClr val="tx1"/>
                          </a:solidFill>
                          <a:latin typeface="Arial" charset="0"/>
                          <a:ea typeface="ＭＳ Ｐゴシック" pitchFamily="50" charset="-128"/>
                        </a:defRPr>
                      </a:lvl2pPr>
                      <a:lvl3pPr algn="l">
                        <a:spcBef>
                          <a:spcPct val="20000"/>
                        </a:spcBef>
                        <a:buClr>
                          <a:schemeClr val="bg2"/>
                        </a:buClr>
                        <a:buSzPct val="65000"/>
                        <a:buFont typeface="Wingdings" pitchFamily="2" charset="2"/>
                        <a:defRPr kumimoji="1" sz="2000">
                          <a:solidFill>
                            <a:schemeClr val="tx1"/>
                          </a:solidFill>
                          <a:latin typeface="Arial" charset="0"/>
                          <a:ea typeface="ＭＳ Ｐゴシック" pitchFamily="50" charset="-128"/>
                        </a:defRPr>
                      </a:lvl3pPr>
                      <a:lvl4pPr algn="l">
                        <a:spcBef>
                          <a:spcPct val="20000"/>
                        </a:spcBef>
                        <a:buClr>
                          <a:schemeClr val="accent2"/>
                        </a:buClr>
                        <a:buSzPct val="70000"/>
                        <a:buFont typeface="Wingdings" pitchFamily="2" charset="2"/>
                        <a:defRPr kumimoji="1">
                          <a:solidFill>
                            <a:schemeClr val="tx1"/>
                          </a:solidFill>
                          <a:latin typeface="Arial" charset="0"/>
                          <a:ea typeface="ＭＳ Ｐゴシック" pitchFamily="50" charset="-128"/>
                        </a:defRPr>
                      </a:lvl4pPr>
                      <a:lvl5pPr algn="l">
                        <a:spcBef>
                          <a:spcPct val="20000"/>
                        </a:spcBef>
                        <a:buClr>
                          <a:schemeClr val="bg2"/>
                        </a:buClr>
                        <a:buFont typeface="Wingdings" pitchFamily="2" charset="2"/>
                        <a:defRPr kumimoji="1">
                          <a:solidFill>
                            <a:schemeClr val="tx1"/>
                          </a:solidFill>
                          <a:latin typeface="Arial" charset="0"/>
                          <a:ea typeface="ＭＳ Ｐゴシック" pitchFamily="50" charset="-128"/>
                        </a:defRPr>
                      </a:lvl5pPr>
                      <a:lvl6pPr fontAlgn="base">
                        <a:spcBef>
                          <a:spcPct val="20000"/>
                        </a:spcBef>
                        <a:spcAft>
                          <a:spcPct val="0"/>
                        </a:spcAft>
                        <a:buClr>
                          <a:schemeClr val="bg2"/>
                        </a:buClr>
                        <a:buFont typeface="Wingdings" pitchFamily="2" charset="2"/>
                        <a:defRPr kumimoji="1">
                          <a:solidFill>
                            <a:schemeClr val="tx1"/>
                          </a:solidFill>
                          <a:latin typeface="Arial" charset="0"/>
                          <a:ea typeface="ＭＳ Ｐゴシック" pitchFamily="50" charset="-128"/>
                        </a:defRPr>
                      </a:lvl6pPr>
                      <a:lvl7pPr fontAlgn="base">
                        <a:spcBef>
                          <a:spcPct val="20000"/>
                        </a:spcBef>
                        <a:spcAft>
                          <a:spcPct val="0"/>
                        </a:spcAft>
                        <a:buClr>
                          <a:schemeClr val="bg2"/>
                        </a:buClr>
                        <a:buFont typeface="Wingdings" pitchFamily="2" charset="2"/>
                        <a:defRPr kumimoji="1">
                          <a:solidFill>
                            <a:schemeClr val="tx1"/>
                          </a:solidFill>
                          <a:latin typeface="Arial" charset="0"/>
                          <a:ea typeface="ＭＳ Ｐゴシック" pitchFamily="50" charset="-128"/>
                        </a:defRPr>
                      </a:lvl7pPr>
                      <a:lvl8pPr fontAlgn="base">
                        <a:spcBef>
                          <a:spcPct val="20000"/>
                        </a:spcBef>
                        <a:spcAft>
                          <a:spcPct val="0"/>
                        </a:spcAft>
                        <a:buClr>
                          <a:schemeClr val="bg2"/>
                        </a:buClr>
                        <a:buFont typeface="Wingdings" pitchFamily="2" charset="2"/>
                        <a:defRPr kumimoji="1">
                          <a:solidFill>
                            <a:schemeClr val="tx1"/>
                          </a:solidFill>
                          <a:latin typeface="Arial" charset="0"/>
                          <a:ea typeface="ＭＳ Ｐゴシック" pitchFamily="50" charset="-128"/>
                        </a:defRPr>
                      </a:lvl8pPr>
                      <a:lvl9pPr fontAlgn="base">
                        <a:spcBef>
                          <a:spcPct val="20000"/>
                        </a:spcBef>
                        <a:spcAft>
                          <a:spcPct val="0"/>
                        </a:spcAft>
                        <a:buClr>
                          <a:schemeClr val="bg2"/>
                        </a:buClr>
                        <a:buFont typeface="Wingdings" pitchFamily="2" charset="2"/>
                        <a:defRPr kumimoji="1">
                          <a:solidFill>
                            <a:schemeClr val="tx1"/>
                          </a:solidFill>
                          <a:latin typeface="Arial" charset="0"/>
                          <a:ea typeface="ＭＳ Ｐゴシック" pitchFamily="50" charset="-128"/>
                        </a:defRPr>
                      </a:lvl9pPr>
                    </a:lstStyle>
                    <a:p>
                      <a:pPr marL="19685" algn="ctr">
                        <a:spcAft>
                          <a:spcPts val="0"/>
                        </a:spcAft>
                      </a:pPr>
                      <a:r>
                        <a:rPr lang="ja-JP" altLang="en-US" sz="1100" b="0" kern="100" dirty="0" smtClean="0">
                          <a:effectLst/>
                          <a:latin typeface="Arial" panose="020B0604020202020204" pitchFamily="34" charset="0"/>
                          <a:ea typeface="Meiryo UI" panose="020B0604030504040204" pitchFamily="50" charset="-128"/>
                          <a:cs typeface="Arial" panose="020B0604020202020204" pitchFamily="34" charset="0"/>
                        </a:rPr>
                        <a:t>○ </a:t>
                      </a:r>
                      <a:r>
                        <a:rPr lang="en-US" altLang="ja-JP" sz="1100" b="0" kern="100" dirty="0" smtClean="0">
                          <a:effectLst/>
                          <a:latin typeface="Arial" panose="020B0604020202020204" pitchFamily="34" charset="0"/>
                          <a:ea typeface="Meiryo UI" panose="020B0604030504040204" pitchFamily="50" charset="-128"/>
                          <a:cs typeface="Arial" panose="020B0604020202020204" pitchFamily="34" charset="0"/>
                        </a:rPr>
                        <a:t>(Recommended)</a:t>
                      </a:r>
                      <a:endParaRPr lang="ja-JP" altLang="ja-JP" sz="1100" b="0" kern="100" dirty="0" smtClean="0">
                        <a:effectLst/>
                        <a:latin typeface="Arial" panose="020B0604020202020204" pitchFamily="34" charset="0"/>
                        <a:ea typeface="Meiryo UI" panose="020B0604030504040204" pitchFamily="50" charset="-128"/>
                        <a:cs typeface="Arial" panose="020B0604020202020204" pitchFamily="34" charset="0"/>
                      </a:endParaRPr>
                    </a:p>
                  </a:txBody>
                  <a:tcPr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endParaRPr lang="ja-JP" altLang="ja-JP" sz="1100" b="0" kern="100" dirty="0" smtClean="0">
                        <a:effectLst/>
                        <a:latin typeface="Arial" panose="020B0604020202020204" pitchFamily="34" charset="0"/>
                        <a:ea typeface="Meiryo UI" panose="020B0604030504040204" pitchFamily="50" charset="-128"/>
                        <a:cs typeface="Arial" panose="020B0604020202020204" pitchFamily="34" charset="0"/>
                      </a:endParaRPr>
                    </a:p>
                  </a:txBody>
                  <a:tcPr marT="45694" marB="45694"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019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lang="en-US" altLang="ja-JP" sz="1100" b="0" kern="10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4Mbps</a:t>
                      </a:r>
                      <a:endParaRPr lang="ja-JP" altLang="ja-JP" sz="1100" b="0" kern="10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694" marB="45694"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9685" algn="ctr">
                        <a:spcAft>
                          <a:spcPts val="0"/>
                        </a:spcAft>
                      </a:pPr>
                      <a:r>
                        <a:rPr lang="ja-JP" altLang="en-US" sz="1100" b="0" kern="100" dirty="0" smtClean="0">
                          <a:effectLst/>
                          <a:latin typeface="Arial" panose="020B0604020202020204" pitchFamily="34" charset="0"/>
                          <a:ea typeface="Meiryo UI" panose="020B0604030504040204" pitchFamily="50" charset="-128"/>
                          <a:cs typeface="Arial" panose="020B0604020202020204" pitchFamily="34" charset="0"/>
                        </a:rPr>
                        <a:t>○ </a:t>
                      </a:r>
                      <a:r>
                        <a:rPr lang="en-US" altLang="ja-JP" sz="1100" b="0" kern="100" dirty="0" smtClean="0">
                          <a:effectLst/>
                          <a:latin typeface="Arial" panose="020B0604020202020204" pitchFamily="34" charset="0"/>
                          <a:ea typeface="Meiryo UI" panose="020B0604030504040204" pitchFamily="50" charset="-128"/>
                          <a:cs typeface="Arial" panose="020B0604020202020204" pitchFamily="34" charset="0"/>
                        </a:rPr>
                        <a:t>(Recommended)</a:t>
                      </a:r>
                      <a:endParaRPr lang="ja-JP" altLang="ja-JP" sz="1100" b="0" kern="100" dirty="0" smtClean="0">
                        <a:effectLst/>
                        <a:latin typeface="Arial" panose="020B0604020202020204" pitchFamily="34" charset="0"/>
                        <a:ea typeface="Meiryo UI" panose="020B0604030504040204" pitchFamily="50" charset="-128"/>
                        <a:cs typeface="Arial" panose="020B0604020202020204" pitchFamily="34" charset="0"/>
                      </a:endParaRPr>
                    </a:p>
                  </a:txBody>
                  <a:tcPr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en-US" sz="11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694" marB="45694"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lang="en-US" altLang="ja-JP" sz="1100" b="0" kern="10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3Mbps</a:t>
                      </a:r>
                      <a:endParaRPr lang="ja-JP" altLang="ja-JP" sz="1100" b="0" kern="10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694" marB="45694"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9685" algn="ctr">
                        <a:spcAft>
                          <a:spcPts val="0"/>
                        </a:spcAft>
                      </a:pPr>
                      <a:r>
                        <a:rPr lang="ja-JP" altLang="en-US" sz="1100" b="0" kern="100" dirty="0" smtClean="0">
                          <a:effectLst/>
                          <a:latin typeface="Arial" panose="020B0604020202020204" pitchFamily="34" charset="0"/>
                          <a:ea typeface="Meiryo UI" panose="020B0604030504040204" pitchFamily="50" charset="-128"/>
                          <a:cs typeface="Arial" panose="020B0604020202020204" pitchFamily="34" charset="0"/>
                        </a:rPr>
                        <a:t>○ </a:t>
                      </a:r>
                      <a:r>
                        <a:rPr lang="en-US" altLang="ja-JP" sz="1100" b="0" kern="100" dirty="0" smtClean="0">
                          <a:effectLst/>
                          <a:latin typeface="Arial" panose="020B0604020202020204" pitchFamily="34" charset="0"/>
                          <a:ea typeface="Meiryo UI" panose="020B0604030504040204" pitchFamily="50" charset="-128"/>
                          <a:cs typeface="Arial" panose="020B0604020202020204" pitchFamily="34" charset="0"/>
                        </a:rPr>
                        <a:t>(Recommended)</a:t>
                      </a:r>
                      <a:endParaRPr lang="ja-JP" altLang="ja-JP" sz="1100" b="0" kern="100" dirty="0" smtClean="0">
                        <a:effectLst/>
                        <a:latin typeface="Arial" panose="020B0604020202020204" pitchFamily="34" charset="0"/>
                        <a:ea typeface="Meiryo UI" panose="020B0604030504040204" pitchFamily="50" charset="-128"/>
                        <a:cs typeface="Arial" panose="020B0604020202020204" pitchFamily="34" charset="0"/>
                      </a:endParaRPr>
                    </a:p>
                  </a:txBody>
                  <a:tcPr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en-US" sz="11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694" marB="45694"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lang="en-US" altLang="ja-JP" sz="1100" b="0" kern="10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2Mbps</a:t>
                      </a:r>
                      <a:endParaRPr lang="ja-JP" altLang="ja-JP" sz="1100" b="0" kern="10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694" marB="45694"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9685" algn="ctr">
                        <a:spcAft>
                          <a:spcPts val="0"/>
                        </a:spcAft>
                      </a:pPr>
                      <a:r>
                        <a:rPr lang="ja-JP" altLang="en-US" sz="1100" b="0" kern="100" dirty="0" smtClean="0">
                          <a:effectLst/>
                          <a:latin typeface="Arial" panose="020B0604020202020204" pitchFamily="34" charset="0"/>
                          <a:ea typeface="Meiryo UI" panose="020B0604030504040204" pitchFamily="50" charset="-128"/>
                          <a:cs typeface="Arial" panose="020B0604020202020204" pitchFamily="34" charset="0"/>
                        </a:rPr>
                        <a:t>○ </a:t>
                      </a:r>
                      <a:r>
                        <a:rPr lang="en-US" altLang="ja-JP" sz="1100" b="0" kern="100" dirty="0" smtClean="0">
                          <a:effectLst/>
                          <a:latin typeface="Arial" panose="020B0604020202020204" pitchFamily="34" charset="0"/>
                          <a:ea typeface="Meiryo UI" panose="020B0604030504040204" pitchFamily="50" charset="-128"/>
                          <a:cs typeface="Arial" panose="020B0604020202020204" pitchFamily="34" charset="0"/>
                        </a:rPr>
                        <a:t>(Recommended)</a:t>
                      </a:r>
                      <a:endParaRPr lang="ja-JP" altLang="ja-JP" sz="1100" b="0" kern="100" dirty="0" smtClean="0">
                        <a:effectLst/>
                        <a:latin typeface="Arial" panose="020B0604020202020204" pitchFamily="34" charset="0"/>
                        <a:ea typeface="Meiryo UI" panose="020B0604030504040204" pitchFamily="50" charset="-128"/>
                        <a:cs typeface="Arial" panose="020B0604020202020204" pitchFamily="34" charset="0"/>
                      </a:endParaRPr>
                    </a:p>
                  </a:txBody>
                  <a:tcPr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9685" algn="ctr">
                        <a:spcAft>
                          <a:spcPts val="0"/>
                        </a:spcAft>
                      </a:pPr>
                      <a:r>
                        <a:rPr lang="ja-JP" altLang="en-US" sz="1100" b="0" kern="100" dirty="0" smtClean="0">
                          <a:effectLst/>
                          <a:latin typeface="Arial" panose="020B0604020202020204" pitchFamily="34" charset="0"/>
                          <a:ea typeface="Meiryo UI" panose="020B0604030504040204" pitchFamily="50" charset="-128"/>
                          <a:cs typeface="Arial" panose="020B0604020202020204" pitchFamily="34" charset="0"/>
                        </a:rPr>
                        <a:t>○ </a:t>
                      </a:r>
                      <a:r>
                        <a:rPr lang="en-US" altLang="ja-JP" sz="1100" b="0" kern="100" dirty="0" smtClean="0">
                          <a:effectLst/>
                          <a:latin typeface="Arial" panose="020B0604020202020204" pitchFamily="34" charset="0"/>
                          <a:ea typeface="Meiryo UI" panose="020B0604030504040204" pitchFamily="50" charset="-128"/>
                          <a:cs typeface="Arial" panose="020B0604020202020204" pitchFamily="34" charset="0"/>
                        </a:rPr>
                        <a:t>(Recommended)</a:t>
                      </a:r>
                      <a:endParaRPr lang="ja-JP" altLang="ja-JP" sz="1100" b="0" kern="100" dirty="0" smtClean="0">
                        <a:effectLst/>
                        <a:latin typeface="Arial" panose="020B0604020202020204" pitchFamily="34" charset="0"/>
                        <a:ea typeface="Meiryo UI" panose="020B0604030504040204" pitchFamily="50" charset="-128"/>
                        <a:cs typeface="Arial" panose="020B0604020202020204" pitchFamily="34" charset="0"/>
                      </a:endParaRPr>
                    </a:p>
                  </a:txBody>
                  <a:tcPr marT="45694" marB="45694"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lang="en-US" altLang="ja-JP" sz="1100" b="0" kern="10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1.2Mbps</a:t>
                      </a:r>
                      <a:endParaRPr lang="ja-JP" altLang="ja-JP" sz="1100" b="0" kern="10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694" marB="45694"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endParaRPr lang="ja-JP" altLang="ja-JP" sz="1100" b="0" kern="100" dirty="0" smtClean="0">
                        <a:effectLst/>
                        <a:latin typeface="Arial" panose="020B0604020202020204" pitchFamily="34" charset="0"/>
                        <a:ea typeface="Meiryo UI" panose="020B0604030504040204" pitchFamily="50" charset="-128"/>
                        <a:cs typeface="Arial" panose="020B0604020202020204" pitchFamily="34" charset="0"/>
                      </a:endParaRPr>
                    </a:p>
                  </a:txBody>
                  <a:tcPr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9685" algn="ctr">
                        <a:spcAft>
                          <a:spcPts val="0"/>
                        </a:spcAft>
                      </a:pPr>
                      <a:r>
                        <a:rPr lang="ja-JP" altLang="en-US" sz="1100" b="0" kern="100" dirty="0" smtClean="0">
                          <a:effectLst/>
                          <a:latin typeface="Arial" panose="020B0604020202020204" pitchFamily="34" charset="0"/>
                          <a:ea typeface="Meiryo UI" panose="020B0604030504040204" pitchFamily="50" charset="-128"/>
                          <a:cs typeface="Arial" panose="020B0604020202020204" pitchFamily="34" charset="0"/>
                        </a:rPr>
                        <a:t>○ </a:t>
                      </a:r>
                      <a:r>
                        <a:rPr lang="en-US" altLang="ja-JP" sz="1100" b="0" kern="100" dirty="0" smtClean="0">
                          <a:effectLst/>
                          <a:latin typeface="Arial" panose="020B0604020202020204" pitchFamily="34" charset="0"/>
                          <a:ea typeface="Meiryo UI" panose="020B0604030504040204" pitchFamily="50" charset="-128"/>
                          <a:cs typeface="Arial" panose="020B0604020202020204" pitchFamily="34" charset="0"/>
                        </a:rPr>
                        <a:t>(Recommended)</a:t>
                      </a:r>
                      <a:endParaRPr lang="ja-JP" altLang="ja-JP" sz="1100" b="0" kern="100" dirty="0" smtClean="0">
                        <a:effectLst/>
                        <a:latin typeface="Arial" panose="020B0604020202020204" pitchFamily="34" charset="0"/>
                        <a:ea typeface="Meiryo UI" panose="020B0604030504040204" pitchFamily="50" charset="-128"/>
                        <a:cs typeface="Arial" panose="020B0604020202020204" pitchFamily="34" charset="0"/>
                      </a:endParaRPr>
                    </a:p>
                  </a:txBody>
                  <a:tcPr marT="45694" marB="45694"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323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lang="en-US" altLang="ja-JP" sz="1100" b="0" kern="10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1Mbps</a:t>
                      </a:r>
                      <a:endParaRPr lang="ja-JP" altLang="ja-JP" sz="1100" b="0" kern="10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694" marB="45694"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endParaRPr lang="ja-JP" altLang="ja-JP" sz="1100" b="0" kern="100" dirty="0" smtClean="0">
                        <a:effectLst/>
                        <a:latin typeface="Arial" panose="020B0604020202020204" pitchFamily="34" charset="0"/>
                        <a:ea typeface="Meiryo UI" panose="020B0604030504040204" pitchFamily="50" charset="-128"/>
                        <a:cs typeface="Arial" panose="020B0604020202020204" pitchFamily="34" charset="0"/>
                      </a:endParaRPr>
                    </a:p>
                  </a:txBody>
                  <a:tcPr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9685" algn="ctr">
                        <a:spcAft>
                          <a:spcPts val="0"/>
                        </a:spcAft>
                      </a:pPr>
                      <a:r>
                        <a:rPr lang="ja-JP" altLang="en-US" sz="1100" b="0" kern="100" dirty="0" smtClean="0">
                          <a:effectLst/>
                          <a:latin typeface="Arial" panose="020B0604020202020204" pitchFamily="34" charset="0"/>
                          <a:ea typeface="Meiryo UI" panose="020B0604030504040204" pitchFamily="50" charset="-128"/>
                          <a:cs typeface="Arial" panose="020B0604020202020204" pitchFamily="34" charset="0"/>
                        </a:rPr>
                        <a:t>○ </a:t>
                      </a:r>
                      <a:r>
                        <a:rPr lang="en-US" altLang="ja-JP" sz="1100" b="0" kern="100" dirty="0" smtClean="0">
                          <a:effectLst/>
                          <a:latin typeface="Arial" panose="020B0604020202020204" pitchFamily="34" charset="0"/>
                          <a:ea typeface="Meiryo UI" panose="020B0604030504040204" pitchFamily="50" charset="-128"/>
                          <a:cs typeface="Arial" panose="020B0604020202020204" pitchFamily="34" charset="0"/>
                        </a:rPr>
                        <a:t>(Recommended)</a:t>
                      </a:r>
                      <a:endParaRPr lang="ja-JP" altLang="ja-JP" sz="1100" b="0" kern="100" dirty="0" smtClean="0">
                        <a:effectLst/>
                        <a:latin typeface="Arial" panose="020B0604020202020204" pitchFamily="34" charset="0"/>
                        <a:ea typeface="Meiryo UI" panose="020B0604030504040204" pitchFamily="50" charset="-128"/>
                        <a:cs typeface="Arial" panose="020B0604020202020204" pitchFamily="34" charset="0"/>
                      </a:endParaRPr>
                    </a:p>
                  </a:txBody>
                  <a:tcPr marT="45694" marB="45694"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テキスト ボックス 7"/>
          <p:cNvSpPr txBox="1"/>
          <p:nvPr/>
        </p:nvSpPr>
        <p:spPr>
          <a:xfrm>
            <a:off x="193890" y="907454"/>
            <a:ext cx="5886068" cy="338554"/>
          </a:xfrm>
          <a:prstGeom prst="rect">
            <a:avLst/>
          </a:prstGeom>
          <a:noFill/>
        </p:spPr>
        <p:txBody>
          <a:bodyPr wrap="square" rtlCol="0">
            <a:spAutoFit/>
          </a:bodyPr>
          <a:lstStyle/>
          <a:p>
            <a:pPr marL="285750" indent="-285750">
              <a:buFont typeface="Wingdings" panose="05000000000000000000" pitchFamily="2" charset="2"/>
              <a:buChar char="n"/>
            </a:pPr>
            <a:r>
              <a:rPr lang="en-US" altLang="ja-JP" sz="1600" b="1" dirty="0" smtClean="0">
                <a:latin typeface="Arial" panose="020B0604020202020204" pitchFamily="34" charset="0"/>
                <a:ea typeface="Meiryo UI" panose="020B0604030504040204" pitchFamily="50" charset="-128"/>
                <a:cs typeface="Arial" panose="020B0604020202020204" pitchFamily="34" charset="0"/>
              </a:rPr>
              <a:t>Relationship between Bandwidth and Max. Resolution</a:t>
            </a:r>
            <a:endParaRPr kumimoji="1" lang="ja-JP" altLang="en-US" sz="1600" b="1" dirty="0">
              <a:latin typeface="Arial" panose="020B0604020202020204" pitchFamily="34" charset="0"/>
              <a:ea typeface="Meiryo UI" panose="020B0604030504040204" pitchFamily="50" charset="-128"/>
              <a:cs typeface="Arial" panose="020B0604020202020204" pitchFamily="34" charset="0"/>
            </a:endParaRPr>
          </a:p>
        </p:txBody>
      </p:sp>
      <p:sp>
        <p:nvSpPr>
          <p:cNvPr id="9" name="正方形/長方形 8"/>
          <p:cNvSpPr/>
          <p:nvPr/>
        </p:nvSpPr>
        <p:spPr>
          <a:xfrm>
            <a:off x="403731" y="5305219"/>
            <a:ext cx="4572000" cy="954107"/>
          </a:xfrm>
          <a:prstGeom prst="rect">
            <a:avLst/>
          </a:prstGeom>
        </p:spPr>
        <p:txBody>
          <a:bodyPr>
            <a:spAutoFit/>
          </a:bodyPr>
          <a:lstStyle/>
          <a:p>
            <a:r>
              <a:rPr lang="en-US" altLang="ja-JP" sz="1200" b="1" dirty="0" smtClean="0">
                <a:latin typeface="Arial" panose="020B0604020202020204" pitchFamily="34" charset="0"/>
                <a:ea typeface="Meiryo UI" panose="020B0604030504040204" pitchFamily="50" charset="-128"/>
                <a:cs typeface="Arial" panose="020B0604020202020204" pitchFamily="34" charset="0"/>
              </a:rPr>
              <a:t>&lt; Audio Input &gt;</a:t>
            </a:r>
          </a:p>
          <a:p>
            <a:pPr marL="171450" indent="-171450">
              <a:buFont typeface="Wingdings" panose="05000000000000000000" pitchFamily="2" charset="2"/>
              <a:buChar char="n"/>
            </a:pPr>
            <a:r>
              <a:rPr lang="en-US" altLang="ja-JP" sz="1100" dirty="0" smtClean="0">
                <a:latin typeface="Arial" panose="020B0604020202020204" pitchFamily="34" charset="0"/>
                <a:ea typeface="Meiryo UI" panose="020B0604030504040204" pitchFamily="50" charset="-128"/>
                <a:cs typeface="Arial" panose="020B0604020202020204" pitchFamily="34" charset="0"/>
              </a:rPr>
              <a:t>Distribution site: Microphone’s pickup will be monaural sound. </a:t>
            </a:r>
          </a:p>
          <a:p>
            <a:r>
              <a:rPr lang="en-US" altLang="ja-JP" sz="1100" dirty="0">
                <a:latin typeface="Arial" panose="020B0604020202020204" pitchFamily="34" charset="0"/>
                <a:ea typeface="Meiryo UI" panose="020B0604030504040204" pitchFamily="50" charset="-128"/>
                <a:cs typeface="Arial" panose="020B0604020202020204" pitchFamily="34" charset="0"/>
              </a:rPr>
              <a:t> </a:t>
            </a:r>
            <a:r>
              <a:rPr lang="en-US" altLang="ja-JP" sz="1100" dirty="0" smtClean="0">
                <a:latin typeface="Arial" panose="020B0604020202020204" pitchFamily="34" charset="0"/>
                <a:ea typeface="Meiryo UI" panose="020B0604030504040204" pitchFamily="50" charset="-128"/>
                <a:cs typeface="Arial" panose="020B0604020202020204" pitchFamily="34" charset="0"/>
              </a:rPr>
              <a:t>                              (</a:t>
            </a:r>
            <a:r>
              <a:rPr lang="en-US" altLang="ja-JP" sz="1100" dirty="0">
                <a:latin typeface="Arial" panose="020B0604020202020204" pitchFamily="34" charset="0"/>
                <a:ea typeface="Meiryo UI" panose="020B0604030504040204" pitchFamily="50" charset="-128"/>
                <a:cs typeface="Arial" panose="020B0604020202020204" pitchFamily="34" charset="0"/>
              </a:rPr>
              <a:t>L/R separate input is possible from RCA input</a:t>
            </a:r>
            <a:r>
              <a:rPr lang="en-US" altLang="ja-JP" sz="1100" dirty="0" smtClean="0">
                <a:latin typeface="Arial" panose="020B0604020202020204" pitchFamily="34" charset="0"/>
                <a:ea typeface="Meiryo UI" panose="020B0604030504040204" pitchFamily="50" charset="-128"/>
                <a:cs typeface="Arial" panose="020B0604020202020204" pitchFamily="34" charset="0"/>
              </a:rPr>
              <a:t>)</a:t>
            </a:r>
          </a:p>
          <a:p>
            <a:pPr marL="171450" indent="-171450">
              <a:buFont typeface="Wingdings" panose="05000000000000000000" pitchFamily="2" charset="2"/>
              <a:buChar char="n"/>
            </a:pPr>
            <a:r>
              <a:rPr lang="en-US" altLang="ja-JP" sz="1100" dirty="0" smtClean="0">
                <a:latin typeface="Arial" panose="020B0604020202020204" pitchFamily="34" charset="0"/>
                <a:ea typeface="Meiryo UI" panose="020B0604030504040204" pitchFamily="50" charset="-128"/>
                <a:cs typeface="Arial" panose="020B0604020202020204" pitchFamily="34" charset="0"/>
              </a:rPr>
              <a:t>Relay / Receiving site: It will be invalid during distribution due to one-way multicast distribution.</a:t>
            </a:r>
          </a:p>
        </p:txBody>
      </p:sp>
      <p:sp>
        <p:nvSpPr>
          <p:cNvPr id="10" name="正方形/長方形 9"/>
          <p:cNvSpPr/>
          <p:nvPr/>
        </p:nvSpPr>
        <p:spPr>
          <a:xfrm>
            <a:off x="5042907" y="5298863"/>
            <a:ext cx="3752271" cy="615553"/>
          </a:xfrm>
          <a:prstGeom prst="rect">
            <a:avLst/>
          </a:prstGeom>
        </p:spPr>
        <p:txBody>
          <a:bodyPr wrap="square">
            <a:spAutoFit/>
          </a:bodyPr>
          <a:lstStyle/>
          <a:p>
            <a:r>
              <a:rPr lang="en-US" altLang="ja-JP" sz="1200" b="1" dirty="0" smtClean="0">
                <a:latin typeface="Arial" panose="020B0604020202020204" pitchFamily="34" charset="0"/>
                <a:ea typeface="Meiryo UI" panose="020B0604030504040204" pitchFamily="50" charset="-128"/>
                <a:cs typeface="Arial" panose="020B0604020202020204" pitchFamily="34" charset="0"/>
              </a:rPr>
              <a:t>&lt; Audio Output &gt;</a:t>
            </a:r>
          </a:p>
          <a:p>
            <a:pPr marL="171450" indent="-171450">
              <a:buFont typeface="Wingdings" panose="05000000000000000000" pitchFamily="2" charset="2"/>
              <a:buChar char="n"/>
            </a:pPr>
            <a:r>
              <a:rPr lang="en-US" altLang="ja-JP" sz="1100" dirty="0" smtClean="0">
                <a:latin typeface="Arial" panose="020B0604020202020204" pitchFamily="34" charset="0"/>
                <a:ea typeface="Meiryo UI" panose="020B0604030504040204" pitchFamily="50" charset="-128"/>
                <a:cs typeface="Arial" panose="020B0604020202020204" pitchFamily="34" charset="0"/>
              </a:rPr>
              <a:t>Distribution site: Audio output is disabled. </a:t>
            </a:r>
          </a:p>
          <a:p>
            <a:pPr marL="171450" indent="-171450">
              <a:buFont typeface="Wingdings" panose="05000000000000000000" pitchFamily="2" charset="2"/>
              <a:buChar char="n"/>
            </a:pPr>
            <a:r>
              <a:rPr lang="en-US" altLang="ja-JP" sz="1100" dirty="0" smtClean="0">
                <a:latin typeface="Arial" panose="020B0604020202020204" pitchFamily="34" charset="0"/>
                <a:ea typeface="Meiryo UI" panose="020B0604030504040204" pitchFamily="50" charset="-128"/>
                <a:cs typeface="Arial" panose="020B0604020202020204" pitchFamily="34" charset="0"/>
              </a:rPr>
              <a:t>Relay / Receiving site: Same as normal mode.</a:t>
            </a:r>
            <a:endParaRPr lang="ja-JP" altLang="ja-JP" sz="1100" dirty="0">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13" name="Group 33"/>
          <p:cNvGraphicFramePr>
            <a:graphicFrameLocks noGrp="1"/>
          </p:cNvGraphicFramePr>
          <p:nvPr>
            <p:extLst>
              <p:ext uri="{D42A27DB-BD31-4B8C-83A1-F6EECF244321}">
                <p14:modId xmlns:p14="http://schemas.microsoft.com/office/powerpoint/2010/main" val="593320284"/>
              </p:ext>
            </p:extLst>
          </p:nvPr>
        </p:nvGraphicFramePr>
        <p:xfrm>
          <a:off x="399278" y="4153003"/>
          <a:ext cx="4643629" cy="978252"/>
        </p:xfrm>
        <a:graphic>
          <a:graphicData uri="http://schemas.openxmlformats.org/drawingml/2006/table">
            <a:tbl>
              <a:tblPr/>
              <a:tblGrid>
                <a:gridCol w="2741661"/>
                <a:gridCol w="1901968"/>
              </a:tblGrid>
              <a:tr h="330217">
                <a:tc>
                  <a:txBody>
                    <a:bodyPr/>
                    <a:lstStyle>
                      <a:lvl1pPr algn="l">
                        <a:spcBef>
                          <a:spcPct val="20000"/>
                        </a:spcBef>
                        <a:buClr>
                          <a:schemeClr val="bg2"/>
                        </a:buClr>
                        <a:buSzPct val="75000"/>
                        <a:buFont typeface="Wingdings" pitchFamily="2" charset="2"/>
                        <a:defRPr kumimoji="1" sz="2800">
                          <a:solidFill>
                            <a:schemeClr val="tx1"/>
                          </a:solidFill>
                          <a:latin typeface="Arial" charset="0"/>
                          <a:ea typeface="ＭＳ Ｐゴシック" pitchFamily="50" charset="-128"/>
                        </a:defRPr>
                      </a:lvl1pPr>
                      <a:lvl2pPr algn="l">
                        <a:spcBef>
                          <a:spcPct val="20000"/>
                        </a:spcBef>
                        <a:buClr>
                          <a:schemeClr val="accent2"/>
                        </a:buClr>
                        <a:buSzPct val="80000"/>
                        <a:buFont typeface="Wingdings" pitchFamily="2" charset="2"/>
                        <a:defRPr kumimoji="1" sz="2400">
                          <a:solidFill>
                            <a:schemeClr val="tx1"/>
                          </a:solidFill>
                          <a:latin typeface="Arial" charset="0"/>
                          <a:ea typeface="ＭＳ Ｐゴシック" pitchFamily="50" charset="-128"/>
                        </a:defRPr>
                      </a:lvl2pPr>
                      <a:lvl3pPr algn="l">
                        <a:spcBef>
                          <a:spcPct val="20000"/>
                        </a:spcBef>
                        <a:buClr>
                          <a:schemeClr val="bg2"/>
                        </a:buClr>
                        <a:buSzPct val="65000"/>
                        <a:buFont typeface="Wingdings" pitchFamily="2" charset="2"/>
                        <a:defRPr kumimoji="1" sz="2000">
                          <a:solidFill>
                            <a:schemeClr val="tx1"/>
                          </a:solidFill>
                          <a:latin typeface="Arial" charset="0"/>
                          <a:ea typeface="ＭＳ Ｐゴシック" pitchFamily="50" charset="-128"/>
                        </a:defRPr>
                      </a:lvl3pPr>
                      <a:lvl4pPr algn="l">
                        <a:spcBef>
                          <a:spcPct val="20000"/>
                        </a:spcBef>
                        <a:buClr>
                          <a:schemeClr val="accent2"/>
                        </a:buClr>
                        <a:buSzPct val="70000"/>
                        <a:buFont typeface="Wingdings" pitchFamily="2" charset="2"/>
                        <a:defRPr kumimoji="1">
                          <a:solidFill>
                            <a:schemeClr val="tx1"/>
                          </a:solidFill>
                          <a:latin typeface="Arial" charset="0"/>
                          <a:ea typeface="ＭＳ Ｐゴシック" pitchFamily="50" charset="-128"/>
                        </a:defRPr>
                      </a:lvl4pPr>
                      <a:lvl5pPr algn="l">
                        <a:spcBef>
                          <a:spcPct val="20000"/>
                        </a:spcBef>
                        <a:buClr>
                          <a:schemeClr val="bg2"/>
                        </a:buClr>
                        <a:buFont typeface="Wingdings" pitchFamily="2" charset="2"/>
                        <a:defRPr kumimoji="1">
                          <a:solidFill>
                            <a:schemeClr val="tx1"/>
                          </a:solidFill>
                          <a:latin typeface="Arial" charset="0"/>
                          <a:ea typeface="ＭＳ Ｐゴシック" pitchFamily="50" charset="-128"/>
                        </a:defRPr>
                      </a:lvl5pPr>
                      <a:lvl6pPr fontAlgn="base">
                        <a:spcBef>
                          <a:spcPct val="20000"/>
                        </a:spcBef>
                        <a:spcAft>
                          <a:spcPct val="0"/>
                        </a:spcAft>
                        <a:buClr>
                          <a:schemeClr val="bg2"/>
                        </a:buClr>
                        <a:buFont typeface="Wingdings" pitchFamily="2" charset="2"/>
                        <a:defRPr kumimoji="1">
                          <a:solidFill>
                            <a:schemeClr val="tx1"/>
                          </a:solidFill>
                          <a:latin typeface="Arial" charset="0"/>
                          <a:ea typeface="ＭＳ Ｐゴシック" pitchFamily="50" charset="-128"/>
                        </a:defRPr>
                      </a:lvl6pPr>
                      <a:lvl7pPr fontAlgn="base">
                        <a:spcBef>
                          <a:spcPct val="20000"/>
                        </a:spcBef>
                        <a:spcAft>
                          <a:spcPct val="0"/>
                        </a:spcAft>
                        <a:buClr>
                          <a:schemeClr val="bg2"/>
                        </a:buClr>
                        <a:buFont typeface="Wingdings" pitchFamily="2" charset="2"/>
                        <a:defRPr kumimoji="1">
                          <a:solidFill>
                            <a:schemeClr val="tx1"/>
                          </a:solidFill>
                          <a:latin typeface="Arial" charset="0"/>
                          <a:ea typeface="ＭＳ Ｐゴシック" pitchFamily="50" charset="-128"/>
                        </a:defRPr>
                      </a:lvl7pPr>
                      <a:lvl8pPr fontAlgn="base">
                        <a:spcBef>
                          <a:spcPct val="20000"/>
                        </a:spcBef>
                        <a:spcAft>
                          <a:spcPct val="0"/>
                        </a:spcAft>
                        <a:buClr>
                          <a:schemeClr val="bg2"/>
                        </a:buClr>
                        <a:buFont typeface="Wingdings" pitchFamily="2" charset="2"/>
                        <a:defRPr kumimoji="1">
                          <a:solidFill>
                            <a:schemeClr val="tx1"/>
                          </a:solidFill>
                          <a:latin typeface="Arial" charset="0"/>
                          <a:ea typeface="ＭＳ Ｐゴシック" pitchFamily="50" charset="-128"/>
                        </a:defRPr>
                      </a:lvl8pPr>
                      <a:lvl9pPr fontAlgn="base">
                        <a:spcBef>
                          <a:spcPct val="20000"/>
                        </a:spcBef>
                        <a:spcAft>
                          <a:spcPct val="0"/>
                        </a:spcAft>
                        <a:buClr>
                          <a:schemeClr val="bg2"/>
                        </a:buClr>
                        <a:buFont typeface="Wingdings" pitchFamily="2" charset="2"/>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lang="ja-JP" altLang="en-US" sz="1100" b="0" kern="100" dirty="0" smtClean="0">
                          <a:solidFill>
                            <a:schemeClr val="bg1"/>
                          </a:solidFill>
                          <a:effectLst/>
                          <a:latin typeface="Arial" panose="020B0604020202020204" pitchFamily="34" charset="0"/>
                          <a:ea typeface="Meiryo UI" panose="020B0604030504040204" pitchFamily="50" charset="-128"/>
                          <a:cs typeface="Arial" panose="020B0604020202020204" pitchFamily="34" charset="0"/>
                        </a:rPr>
                        <a:t>                  </a:t>
                      </a:r>
                      <a:endParaRPr lang="en-US" altLang="ja-JP" sz="1100" b="0" kern="100" dirty="0" smtClean="0">
                        <a:solidFill>
                          <a:schemeClr val="bg1"/>
                        </a:solidFill>
                        <a:effectLst/>
                        <a:latin typeface="Arial" panose="020B0604020202020204" pitchFamily="34" charset="0"/>
                        <a:ea typeface="Meiryo UI" panose="020B0604030504040204" pitchFamily="50" charset="-128"/>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lang="en-US" altLang="ja-JP" sz="1100" b="0" kern="100" dirty="0" smtClean="0">
                          <a:solidFill>
                            <a:schemeClr val="bg1"/>
                          </a:solidFill>
                          <a:effectLst/>
                          <a:latin typeface="Arial" panose="020B0604020202020204" pitchFamily="34" charset="0"/>
                          <a:ea typeface="Meiryo UI" panose="020B0604030504040204" pitchFamily="50" charset="-128"/>
                          <a:cs typeface="Arial" panose="020B0604020202020204" pitchFamily="34" charset="0"/>
                        </a:rPr>
                        <a:t>Bandwidth</a:t>
                      </a:r>
                      <a:endParaRPr lang="ja-JP" altLang="ja-JP" sz="1100" b="0" kern="100" dirty="0" smtClean="0">
                        <a:solidFill>
                          <a:schemeClr val="bg1"/>
                        </a:solidFill>
                        <a:effectLst/>
                        <a:latin typeface="Arial" panose="020B0604020202020204" pitchFamily="34" charset="0"/>
                        <a:ea typeface="Meiryo UI" panose="020B0604030504040204" pitchFamily="50" charset="-128"/>
                        <a:cs typeface="Arial" panose="020B0604020202020204" pitchFamily="34" charset="0"/>
                      </a:endParaRPr>
                    </a:p>
                  </a:txBody>
                  <a:tcPr marT="45694" marB="45694"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lang="en-US" altLang="ja-JP" sz="1100" b="0" kern="100" dirty="0" smtClean="0">
                          <a:solidFill>
                            <a:schemeClr val="bg1"/>
                          </a:solidFill>
                          <a:effectLst/>
                          <a:latin typeface="Arial" panose="020B0604020202020204" pitchFamily="34" charset="0"/>
                          <a:ea typeface="Meiryo UI" panose="020B0604030504040204" pitchFamily="50" charset="-128"/>
                          <a:cs typeface="Arial" panose="020B0604020202020204" pitchFamily="34" charset="0"/>
                        </a:rPr>
                        <a:t>Audio</a:t>
                      </a:r>
                      <a:r>
                        <a:rPr lang="en-US" altLang="ja-JP" sz="1100" b="0" kern="100" baseline="0" dirty="0" smtClean="0">
                          <a:solidFill>
                            <a:schemeClr val="bg1"/>
                          </a:solidFill>
                          <a:effectLst/>
                          <a:latin typeface="Arial" panose="020B0604020202020204" pitchFamily="34" charset="0"/>
                          <a:ea typeface="Meiryo UI" panose="020B0604030504040204" pitchFamily="50" charset="-128"/>
                          <a:cs typeface="Arial" panose="020B0604020202020204" pitchFamily="34" charset="0"/>
                        </a:rPr>
                        <a:t> Codec</a:t>
                      </a:r>
                      <a:endParaRPr lang="en-US" altLang="ja-JP" sz="1100" b="0" kern="100" dirty="0" smtClean="0">
                        <a:solidFill>
                          <a:schemeClr val="bg1"/>
                        </a:solidFill>
                        <a:effectLst/>
                        <a:latin typeface="Arial" panose="020B0604020202020204" pitchFamily="34" charset="0"/>
                        <a:ea typeface="Meiryo UI" panose="020B0604030504040204" pitchFamily="50" charset="-128"/>
                        <a:cs typeface="Arial" panose="020B0604020202020204" pitchFamily="34" charset="0"/>
                      </a:endParaRPr>
                    </a:p>
                  </a:txBody>
                  <a:tcPr marT="45694" marB="456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0">
                <a:tc>
                  <a:txBody>
                    <a:bodyPr/>
                    <a:lstStyle>
                      <a:lvl1pPr algn="l">
                        <a:spcBef>
                          <a:spcPct val="20000"/>
                        </a:spcBef>
                        <a:buClr>
                          <a:schemeClr val="bg2"/>
                        </a:buClr>
                        <a:buSzPct val="75000"/>
                        <a:buFont typeface="Wingdings" pitchFamily="2" charset="2"/>
                        <a:defRPr kumimoji="1" sz="2800">
                          <a:solidFill>
                            <a:schemeClr val="tx1"/>
                          </a:solidFill>
                          <a:latin typeface="Arial" charset="0"/>
                          <a:ea typeface="ＭＳ Ｐゴシック" pitchFamily="50" charset="-128"/>
                        </a:defRPr>
                      </a:lvl1pPr>
                      <a:lvl2pPr algn="l">
                        <a:spcBef>
                          <a:spcPct val="20000"/>
                        </a:spcBef>
                        <a:buClr>
                          <a:schemeClr val="accent2"/>
                        </a:buClr>
                        <a:buSzPct val="80000"/>
                        <a:buFont typeface="Wingdings" pitchFamily="2" charset="2"/>
                        <a:defRPr kumimoji="1" sz="2400">
                          <a:solidFill>
                            <a:schemeClr val="tx1"/>
                          </a:solidFill>
                          <a:latin typeface="Arial" charset="0"/>
                          <a:ea typeface="ＭＳ Ｐゴシック" pitchFamily="50" charset="-128"/>
                        </a:defRPr>
                      </a:lvl2pPr>
                      <a:lvl3pPr algn="l">
                        <a:spcBef>
                          <a:spcPct val="20000"/>
                        </a:spcBef>
                        <a:buClr>
                          <a:schemeClr val="bg2"/>
                        </a:buClr>
                        <a:buSzPct val="65000"/>
                        <a:buFont typeface="Wingdings" pitchFamily="2" charset="2"/>
                        <a:defRPr kumimoji="1" sz="2000">
                          <a:solidFill>
                            <a:schemeClr val="tx1"/>
                          </a:solidFill>
                          <a:latin typeface="Arial" charset="0"/>
                          <a:ea typeface="ＭＳ Ｐゴシック" pitchFamily="50" charset="-128"/>
                        </a:defRPr>
                      </a:lvl3pPr>
                      <a:lvl4pPr algn="l">
                        <a:spcBef>
                          <a:spcPct val="20000"/>
                        </a:spcBef>
                        <a:buClr>
                          <a:schemeClr val="accent2"/>
                        </a:buClr>
                        <a:buSzPct val="70000"/>
                        <a:buFont typeface="Wingdings" pitchFamily="2" charset="2"/>
                        <a:defRPr kumimoji="1">
                          <a:solidFill>
                            <a:schemeClr val="tx1"/>
                          </a:solidFill>
                          <a:latin typeface="Arial" charset="0"/>
                          <a:ea typeface="ＭＳ Ｐゴシック" pitchFamily="50" charset="-128"/>
                        </a:defRPr>
                      </a:lvl4pPr>
                      <a:lvl5pPr algn="l">
                        <a:spcBef>
                          <a:spcPct val="20000"/>
                        </a:spcBef>
                        <a:buClr>
                          <a:schemeClr val="bg2"/>
                        </a:buClr>
                        <a:buFont typeface="Wingdings" pitchFamily="2" charset="2"/>
                        <a:defRPr kumimoji="1">
                          <a:solidFill>
                            <a:schemeClr val="tx1"/>
                          </a:solidFill>
                          <a:latin typeface="Arial" charset="0"/>
                          <a:ea typeface="ＭＳ Ｐゴシック" pitchFamily="50" charset="-128"/>
                        </a:defRPr>
                      </a:lvl5pPr>
                      <a:lvl6pPr fontAlgn="base">
                        <a:spcBef>
                          <a:spcPct val="20000"/>
                        </a:spcBef>
                        <a:spcAft>
                          <a:spcPct val="0"/>
                        </a:spcAft>
                        <a:buClr>
                          <a:schemeClr val="bg2"/>
                        </a:buClr>
                        <a:buFont typeface="Wingdings" pitchFamily="2" charset="2"/>
                        <a:defRPr kumimoji="1">
                          <a:solidFill>
                            <a:schemeClr val="tx1"/>
                          </a:solidFill>
                          <a:latin typeface="Arial" charset="0"/>
                          <a:ea typeface="ＭＳ Ｐゴシック" pitchFamily="50" charset="-128"/>
                        </a:defRPr>
                      </a:lvl6pPr>
                      <a:lvl7pPr fontAlgn="base">
                        <a:spcBef>
                          <a:spcPct val="20000"/>
                        </a:spcBef>
                        <a:spcAft>
                          <a:spcPct val="0"/>
                        </a:spcAft>
                        <a:buClr>
                          <a:schemeClr val="bg2"/>
                        </a:buClr>
                        <a:buFont typeface="Wingdings" pitchFamily="2" charset="2"/>
                        <a:defRPr kumimoji="1">
                          <a:solidFill>
                            <a:schemeClr val="tx1"/>
                          </a:solidFill>
                          <a:latin typeface="Arial" charset="0"/>
                          <a:ea typeface="ＭＳ Ｐゴシック" pitchFamily="50" charset="-128"/>
                        </a:defRPr>
                      </a:lvl7pPr>
                      <a:lvl8pPr fontAlgn="base">
                        <a:spcBef>
                          <a:spcPct val="20000"/>
                        </a:spcBef>
                        <a:spcAft>
                          <a:spcPct val="0"/>
                        </a:spcAft>
                        <a:buClr>
                          <a:schemeClr val="bg2"/>
                        </a:buClr>
                        <a:buFont typeface="Wingdings" pitchFamily="2" charset="2"/>
                        <a:defRPr kumimoji="1">
                          <a:solidFill>
                            <a:schemeClr val="tx1"/>
                          </a:solidFill>
                          <a:latin typeface="Arial" charset="0"/>
                          <a:ea typeface="ＭＳ Ｐゴシック" pitchFamily="50" charset="-128"/>
                        </a:defRPr>
                      </a:lvl8pPr>
                      <a:lvl9pPr fontAlgn="base">
                        <a:spcBef>
                          <a:spcPct val="20000"/>
                        </a:spcBef>
                        <a:spcAft>
                          <a:spcPct val="0"/>
                        </a:spcAft>
                        <a:buClr>
                          <a:schemeClr val="bg2"/>
                        </a:buClr>
                        <a:buFont typeface="Wingdings" pitchFamily="2" charset="2"/>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lang="en-US" altLang="ja-JP" sz="1100" b="0" kern="10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4Mbps</a:t>
                      </a:r>
                      <a:r>
                        <a:rPr lang="ja-JP" altLang="en-US" sz="1100" b="0" kern="100" baseline="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 </a:t>
                      </a:r>
                      <a:r>
                        <a:rPr lang="en-US" altLang="ja-JP" sz="1100" b="0" kern="100" baseline="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and above</a:t>
                      </a:r>
                      <a:endParaRPr lang="ja-JP" altLang="ja-JP" sz="1100" b="0" kern="10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694" marB="45694"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bg2"/>
                        </a:buClr>
                        <a:buSzPct val="75000"/>
                        <a:buFont typeface="Wingdings" pitchFamily="2" charset="2"/>
                        <a:defRPr kumimoji="1" sz="2800">
                          <a:solidFill>
                            <a:schemeClr val="tx1"/>
                          </a:solidFill>
                          <a:latin typeface="Arial" charset="0"/>
                          <a:ea typeface="ＭＳ Ｐゴシック" pitchFamily="50" charset="-128"/>
                        </a:defRPr>
                      </a:lvl1pPr>
                      <a:lvl2pPr algn="l">
                        <a:spcBef>
                          <a:spcPct val="20000"/>
                        </a:spcBef>
                        <a:buClr>
                          <a:schemeClr val="accent2"/>
                        </a:buClr>
                        <a:buSzPct val="80000"/>
                        <a:buFont typeface="Wingdings" pitchFamily="2" charset="2"/>
                        <a:defRPr kumimoji="1" sz="2400">
                          <a:solidFill>
                            <a:schemeClr val="tx1"/>
                          </a:solidFill>
                          <a:latin typeface="Arial" charset="0"/>
                          <a:ea typeface="ＭＳ Ｐゴシック" pitchFamily="50" charset="-128"/>
                        </a:defRPr>
                      </a:lvl2pPr>
                      <a:lvl3pPr algn="l">
                        <a:spcBef>
                          <a:spcPct val="20000"/>
                        </a:spcBef>
                        <a:buClr>
                          <a:schemeClr val="bg2"/>
                        </a:buClr>
                        <a:buSzPct val="65000"/>
                        <a:buFont typeface="Wingdings" pitchFamily="2" charset="2"/>
                        <a:defRPr kumimoji="1" sz="2000">
                          <a:solidFill>
                            <a:schemeClr val="tx1"/>
                          </a:solidFill>
                          <a:latin typeface="Arial" charset="0"/>
                          <a:ea typeface="ＭＳ Ｐゴシック" pitchFamily="50" charset="-128"/>
                        </a:defRPr>
                      </a:lvl3pPr>
                      <a:lvl4pPr algn="l">
                        <a:spcBef>
                          <a:spcPct val="20000"/>
                        </a:spcBef>
                        <a:buClr>
                          <a:schemeClr val="accent2"/>
                        </a:buClr>
                        <a:buSzPct val="70000"/>
                        <a:buFont typeface="Wingdings" pitchFamily="2" charset="2"/>
                        <a:defRPr kumimoji="1">
                          <a:solidFill>
                            <a:schemeClr val="tx1"/>
                          </a:solidFill>
                          <a:latin typeface="Arial" charset="0"/>
                          <a:ea typeface="ＭＳ Ｐゴシック" pitchFamily="50" charset="-128"/>
                        </a:defRPr>
                      </a:lvl4pPr>
                      <a:lvl5pPr algn="l">
                        <a:spcBef>
                          <a:spcPct val="20000"/>
                        </a:spcBef>
                        <a:buClr>
                          <a:schemeClr val="bg2"/>
                        </a:buClr>
                        <a:buFont typeface="Wingdings" pitchFamily="2" charset="2"/>
                        <a:defRPr kumimoji="1">
                          <a:solidFill>
                            <a:schemeClr val="tx1"/>
                          </a:solidFill>
                          <a:latin typeface="Arial" charset="0"/>
                          <a:ea typeface="ＭＳ Ｐゴシック" pitchFamily="50" charset="-128"/>
                        </a:defRPr>
                      </a:lvl5pPr>
                      <a:lvl6pPr fontAlgn="base">
                        <a:spcBef>
                          <a:spcPct val="20000"/>
                        </a:spcBef>
                        <a:spcAft>
                          <a:spcPct val="0"/>
                        </a:spcAft>
                        <a:buClr>
                          <a:schemeClr val="bg2"/>
                        </a:buClr>
                        <a:buFont typeface="Wingdings" pitchFamily="2" charset="2"/>
                        <a:defRPr kumimoji="1">
                          <a:solidFill>
                            <a:schemeClr val="tx1"/>
                          </a:solidFill>
                          <a:latin typeface="Arial" charset="0"/>
                          <a:ea typeface="ＭＳ Ｐゴシック" pitchFamily="50" charset="-128"/>
                        </a:defRPr>
                      </a:lvl6pPr>
                      <a:lvl7pPr fontAlgn="base">
                        <a:spcBef>
                          <a:spcPct val="20000"/>
                        </a:spcBef>
                        <a:spcAft>
                          <a:spcPct val="0"/>
                        </a:spcAft>
                        <a:buClr>
                          <a:schemeClr val="bg2"/>
                        </a:buClr>
                        <a:buFont typeface="Wingdings" pitchFamily="2" charset="2"/>
                        <a:defRPr kumimoji="1">
                          <a:solidFill>
                            <a:schemeClr val="tx1"/>
                          </a:solidFill>
                          <a:latin typeface="Arial" charset="0"/>
                          <a:ea typeface="ＭＳ Ｐゴシック" pitchFamily="50" charset="-128"/>
                        </a:defRPr>
                      </a:lvl7pPr>
                      <a:lvl8pPr fontAlgn="base">
                        <a:spcBef>
                          <a:spcPct val="20000"/>
                        </a:spcBef>
                        <a:spcAft>
                          <a:spcPct val="0"/>
                        </a:spcAft>
                        <a:buClr>
                          <a:schemeClr val="bg2"/>
                        </a:buClr>
                        <a:buFont typeface="Wingdings" pitchFamily="2" charset="2"/>
                        <a:defRPr kumimoji="1">
                          <a:solidFill>
                            <a:schemeClr val="tx1"/>
                          </a:solidFill>
                          <a:latin typeface="Arial" charset="0"/>
                          <a:ea typeface="ＭＳ Ｐゴシック" pitchFamily="50" charset="-128"/>
                        </a:defRPr>
                      </a:lvl8pPr>
                      <a:lvl9pPr fontAlgn="base">
                        <a:spcBef>
                          <a:spcPct val="20000"/>
                        </a:spcBef>
                        <a:spcAft>
                          <a:spcPct val="0"/>
                        </a:spcAft>
                        <a:buClr>
                          <a:schemeClr val="bg2"/>
                        </a:buClr>
                        <a:buFont typeface="Wingdings" pitchFamily="2" charset="2"/>
                        <a:defRPr kumimoji="1">
                          <a:solidFill>
                            <a:schemeClr val="tx1"/>
                          </a:solidFill>
                          <a:latin typeface="Arial" charset="0"/>
                          <a:ea typeface="ＭＳ Ｐゴシック" pitchFamily="50" charset="-128"/>
                        </a:defRPr>
                      </a:lvl9pPr>
                    </a:lstStyle>
                    <a:p>
                      <a:pPr marL="19685" algn="ctr">
                        <a:spcAft>
                          <a:spcPts val="0"/>
                        </a:spcAft>
                      </a:pPr>
                      <a:r>
                        <a:rPr lang="en-US" altLang="ja-JP" sz="1100" b="0" kern="100" dirty="0" smtClean="0">
                          <a:effectLst/>
                          <a:latin typeface="Arial" panose="020B0604020202020204" pitchFamily="34" charset="0"/>
                          <a:ea typeface="Meiryo UI" panose="020B0604030504040204" pitchFamily="50" charset="-128"/>
                          <a:cs typeface="Arial" panose="020B0604020202020204" pitchFamily="34" charset="0"/>
                        </a:rPr>
                        <a:t>AAC-LD (96Kbps×2ch)</a:t>
                      </a:r>
                      <a:endParaRPr lang="ja-JP" altLang="ja-JP" sz="1100" b="0" kern="100" dirty="0" smtClean="0">
                        <a:effectLst/>
                        <a:latin typeface="Arial" panose="020B0604020202020204" pitchFamily="34" charset="0"/>
                        <a:ea typeface="Meiryo UI" panose="020B0604030504040204" pitchFamily="50" charset="-128"/>
                        <a:cs typeface="Arial" panose="020B0604020202020204" pitchFamily="34" charset="0"/>
                      </a:endParaRPr>
                    </a:p>
                  </a:txBody>
                  <a:tcPr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019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lang="en-US" altLang="ja-JP" sz="1100" b="0" kern="10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4Mbps</a:t>
                      </a:r>
                      <a:r>
                        <a:rPr lang="ja-JP" altLang="en-US" sz="1100" b="0" kern="10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 </a:t>
                      </a:r>
                      <a:r>
                        <a:rPr lang="en-US" altLang="ja-JP" sz="1100" b="0" kern="10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below</a:t>
                      </a:r>
                      <a:endParaRPr lang="ja-JP" altLang="ja-JP" sz="1100" b="0" kern="10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694" marB="45694"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9685" algn="ctr">
                        <a:spcAft>
                          <a:spcPts val="0"/>
                        </a:spcAft>
                      </a:pPr>
                      <a:r>
                        <a:rPr lang="en-US" altLang="ja-JP" sz="1100" b="0" kern="100" dirty="0" smtClean="0">
                          <a:effectLst/>
                          <a:latin typeface="Arial" panose="020B0604020202020204" pitchFamily="34" charset="0"/>
                          <a:ea typeface="Meiryo UI" panose="020B0604030504040204" pitchFamily="50" charset="-128"/>
                          <a:cs typeface="Arial" panose="020B0604020202020204" pitchFamily="34" charset="0"/>
                        </a:rPr>
                        <a:t>AAC-LD</a:t>
                      </a:r>
                      <a:r>
                        <a:rPr lang="ja-JP" altLang="en-US" sz="1100" b="0" kern="100" baseline="0" dirty="0" smtClean="0">
                          <a:effectLst/>
                          <a:latin typeface="Arial" panose="020B0604020202020204" pitchFamily="34" charset="0"/>
                          <a:ea typeface="Meiryo UI" panose="020B0604030504040204" pitchFamily="50" charset="-128"/>
                          <a:cs typeface="Arial" panose="020B0604020202020204" pitchFamily="34" charset="0"/>
                        </a:rPr>
                        <a:t> </a:t>
                      </a:r>
                      <a:r>
                        <a:rPr lang="en-US" altLang="ja-JP" sz="1100" b="0" kern="100" baseline="0" dirty="0" smtClean="0">
                          <a:effectLst/>
                          <a:latin typeface="Arial" panose="020B0604020202020204" pitchFamily="34" charset="0"/>
                          <a:ea typeface="Meiryo UI" panose="020B0604030504040204" pitchFamily="50" charset="-128"/>
                          <a:cs typeface="Arial" panose="020B0604020202020204" pitchFamily="34" charset="0"/>
                        </a:rPr>
                        <a:t>(</a:t>
                      </a:r>
                      <a:r>
                        <a:rPr lang="en-US" altLang="ja-JP" sz="1100" b="0" kern="100" dirty="0" smtClean="0">
                          <a:effectLst/>
                          <a:latin typeface="Arial" panose="020B0604020202020204" pitchFamily="34" charset="0"/>
                          <a:ea typeface="Meiryo UI" panose="020B0604030504040204" pitchFamily="50" charset="-128"/>
                          <a:cs typeface="Arial" panose="020B0604020202020204" pitchFamily="34" charset="0"/>
                        </a:rPr>
                        <a:t>64Kbps×2ch)</a:t>
                      </a:r>
                      <a:endParaRPr lang="ja-JP" altLang="ja-JP" sz="1100" b="0" kern="100" dirty="0" smtClean="0">
                        <a:effectLst/>
                        <a:latin typeface="Arial" panose="020B0604020202020204" pitchFamily="34" charset="0"/>
                        <a:ea typeface="Meiryo UI" panose="020B0604030504040204" pitchFamily="50" charset="-128"/>
                        <a:cs typeface="Arial" panose="020B0604020202020204" pitchFamily="34" charset="0"/>
                      </a:endParaRPr>
                    </a:p>
                  </a:txBody>
                  <a:tcPr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4" name="正方形/長方形 13"/>
          <p:cNvSpPr/>
          <p:nvPr/>
        </p:nvSpPr>
        <p:spPr>
          <a:xfrm>
            <a:off x="5109413" y="4646590"/>
            <a:ext cx="3349078" cy="430887"/>
          </a:xfrm>
          <a:prstGeom prst="rect">
            <a:avLst/>
          </a:prstGeom>
        </p:spPr>
        <p:txBody>
          <a:bodyPr wrap="square">
            <a:spAutoFit/>
          </a:bodyPr>
          <a:lstStyle/>
          <a:p>
            <a:pPr marL="171450" indent="-171450">
              <a:buFont typeface="Wingdings" panose="05000000000000000000" pitchFamily="2" charset="2"/>
              <a:buChar char="n"/>
            </a:pPr>
            <a:r>
              <a:rPr lang="en-US" altLang="ja-JP" sz="1100" dirty="0" smtClean="0">
                <a:latin typeface="Arial" panose="020B0604020202020204" pitchFamily="34" charset="0"/>
                <a:ea typeface="Meiryo UI" panose="020B0604030504040204" pitchFamily="50" charset="-128"/>
                <a:cs typeface="Arial" panose="020B0604020202020204" pitchFamily="34" charset="0"/>
              </a:rPr>
              <a:t>Always it will be output in 2 channels</a:t>
            </a:r>
          </a:p>
          <a:p>
            <a:r>
              <a:rPr lang="ja-JP" altLang="en-US" sz="1100" dirty="0">
                <a:latin typeface="Arial" panose="020B0604020202020204" pitchFamily="34" charset="0"/>
                <a:ea typeface="Meiryo UI" panose="020B0604030504040204" pitchFamily="50" charset="-128"/>
                <a:cs typeface="Arial" panose="020B0604020202020204" pitchFamily="34" charset="0"/>
              </a:rPr>
              <a:t> </a:t>
            </a:r>
            <a:r>
              <a:rPr lang="ja-JP" altLang="en-US" sz="1100" dirty="0" smtClean="0">
                <a:latin typeface="Arial" panose="020B0604020202020204" pitchFamily="34" charset="0"/>
                <a:ea typeface="Meiryo UI" panose="020B0604030504040204" pitchFamily="50" charset="-128"/>
                <a:cs typeface="Arial" panose="020B0604020202020204" pitchFamily="34" charset="0"/>
              </a:rPr>
              <a:t>   </a:t>
            </a:r>
            <a:r>
              <a:rPr lang="en-US" altLang="ja-JP" sz="1100" dirty="0" smtClean="0">
                <a:latin typeface="Arial" panose="020B0604020202020204" pitchFamily="34" charset="0"/>
                <a:ea typeface="Meiryo UI" panose="020B0604030504040204" pitchFamily="50" charset="-128"/>
                <a:cs typeface="Arial" panose="020B0604020202020204" pitchFamily="34" charset="0"/>
              </a:rPr>
              <a:t>(L/R separate input is possible from RCA input)</a:t>
            </a:r>
            <a:endParaRPr lang="ja-JP" altLang="ja-JP" sz="1100" dirty="0">
              <a:latin typeface="Arial" panose="020B0604020202020204" pitchFamily="34" charset="0"/>
              <a:ea typeface="Meiryo UI" panose="020B0604030504040204" pitchFamily="50" charset="-128"/>
              <a:cs typeface="Arial" panose="020B0604020202020204" pitchFamily="34" charset="0"/>
            </a:endParaRPr>
          </a:p>
        </p:txBody>
      </p:sp>
      <p:sp>
        <p:nvSpPr>
          <p:cNvPr id="15" name="テキスト ボックス 14"/>
          <p:cNvSpPr txBox="1"/>
          <p:nvPr/>
        </p:nvSpPr>
        <p:spPr>
          <a:xfrm>
            <a:off x="201912" y="3722826"/>
            <a:ext cx="5886068" cy="338554"/>
          </a:xfrm>
          <a:prstGeom prst="rect">
            <a:avLst/>
          </a:prstGeom>
          <a:noFill/>
        </p:spPr>
        <p:txBody>
          <a:bodyPr wrap="square" rtlCol="0">
            <a:spAutoFit/>
          </a:bodyPr>
          <a:lstStyle/>
          <a:p>
            <a:pPr marL="285750" indent="-285750">
              <a:buFont typeface="Wingdings" panose="05000000000000000000" pitchFamily="2" charset="2"/>
              <a:buChar char="n"/>
            </a:pPr>
            <a:r>
              <a:rPr lang="en-US" altLang="ja-JP" sz="1600" b="1" dirty="0" smtClean="0">
                <a:latin typeface="Arial" panose="020B0604020202020204" pitchFamily="34" charset="0"/>
                <a:ea typeface="Meiryo UI" panose="020B0604030504040204" pitchFamily="50" charset="-128"/>
                <a:cs typeface="Arial" panose="020B0604020202020204" pitchFamily="34" charset="0"/>
              </a:rPr>
              <a:t>Relationship between Bandwidth and Audio Codec</a:t>
            </a:r>
            <a:endParaRPr kumimoji="1" lang="ja-JP" altLang="en-US" sz="1600" b="1" dirty="0">
              <a:latin typeface="Arial" panose="020B0604020202020204" pitchFamily="34" charset="0"/>
              <a:ea typeface="Meiryo UI" panose="020B0604030504040204" pitchFamily="50" charset="-128"/>
              <a:cs typeface="Arial" panose="020B0604020202020204" pitchFamily="34" charset="0"/>
            </a:endParaRPr>
          </a:p>
        </p:txBody>
      </p:sp>
      <p:sp>
        <p:nvSpPr>
          <p:cNvPr id="16" name="Text Box 64"/>
          <p:cNvSpPr txBox="1">
            <a:spLocks noChangeArrowheads="1"/>
          </p:cNvSpPr>
          <p:nvPr/>
        </p:nvSpPr>
        <p:spPr bwMode="auto">
          <a:xfrm>
            <a:off x="5839325" y="2513173"/>
            <a:ext cx="3003979" cy="1046440"/>
          </a:xfrm>
          <a:prstGeom prst="rect">
            <a:avLst/>
          </a:prstGeom>
          <a:solidFill>
            <a:srgbClr val="FFFFCC"/>
          </a:solidFill>
          <a:ln w="9525">
            <a:noFill/>
            <a:miter lim="800000"/>
            <a:headEnd/>
            <a:tailEnd/>
          </a:ln>
        </p:spPr>
        <p:txBody>
          <a:bodyPr wrap="square">
            <a:spAutoFit/>
          </a:bodyPr>
          <a:lstStyle/>
          <a:p>
            <a:pPr>
              <a:spcBef>
                <a:spcPct val="10000"/>
              </a:spcBef>
            </a:pPr>
            <a:r>
              <a:rPr lang="en-US" altLang="ja-JP" sz="11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&lt; Important &gt;</a:t>
            </a:r>
          </a:p>
          <a:p>
            <a:pPr>
              <a:spcBef>
                <a:spcPct val="10000"/>
              </a:spcBef>
            </a:pPr>
            <a:r>
              <a:rPr lang="en-US" altLang="ja-JP" sz="1000" dirty="0" smtClean="0">
                <a:latin typeface="Arial" panose="020B0604020202020204" pitchFamily="34" charset="0"/>
                <a:ea typeface="Meiryo UI" panose="020B0604030504040204" pitchFamily="50" charset="-128"/>
                <a:cs typeface="Arial" panose="020B0604020202020204" pitchFamily="34" charset="0"/>
              </a:rPr>
              <a:t>Recommended bandwidth described in the left diagram is for receiving only per site. For the case of the distribution, bandwidth requirement will be double. Because the host terminals distribute the data to two guest terminals at same time.</a:t>
            </a:r>
            <a:endParaRPr lang="en-US" altLang="ja-JP" sz="1000"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3178947568"/>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12</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AutoShape 71"/>
          <p:cNvSpPr>
            <a:spLocks noChangeArrowheads="1"/>
          </p:cNvSpPr>
          <p:nvPr/>
        </p:nvSpPr>
        <p:spPr bwMode="auto">
          <a:xfrm>
            <a:off x="433431" y="5198691"/>
            <a:ext cx="8420985" cy="1126904"/>
          </a:xfrm>
          <a:prstGeom prst="roundRect">
            <a:avLst>
              <a:gd name="adj" fmla="val 5970"/>
            </a:avLst>
          </a:prstGeom>
          <a:solidFill>
            <a:srgbClr val="FFFFCC"/>
          </a:solidFill>
          <a:ln w="9525">
            <a:solidFill>
              <a:schemeClr val="tx1"/>
            </a:solidFill>
            <a:round/>
            <a:headEnd/>
            <a:tailEnd/>
          </a:ln>
          <a:effectLst/>
          <a:extLst/>
        </p:spPr>
        <p:txBody>
          <a:bodyPr/>
          <a:lstStyle>
            <a:lvl1pPr algn="l"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spcBef>
                <a:spcPct val="10000"/>
              </a:spcBef>
              <a:buNone/>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Text Box 64"/>
          <p:cNvSpPr txBox="1">
            <a:spLocks noChangeArrowheads="1"/>
          </p:cNvSpPr>
          <p:nvPr/>
        </p:nvSpPr>
        <p:spPr bwMode="auto">
          <a:xfrm>
            <a:off x="465330" y="5331758"/>
            <a:ext cx="8353088" cy="917174"/>
          </a:xfrm>
          <a:prstGeom prst="rect">
            <a:avLst/>
          </a:prstGeom>
          <a:noFill/>
          <a:ln w="9525">
            <a:noFill/>
            <a:miter lim="800000"/>
            <a:headEnd/>
            <a:tailEnd/>
          </a:ln>
        </p:spPr>
        <p:txBody>
          <a:bodyPr wrap="square">
            <a:spAutoFit/>
          </a:bodyPr>
          <a:lstStyle/>
          <a:p>
            <a:pPr>
              <a:spcBef>
                <a:spcPct val="10000"/>
              </a:spcBef>
            </a:pPr>
            <a:r>
              <a:rPr lang="en-US" altLang="ja-JP" sz="14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&lt; Notice &gt;</a:t>
            </a:r>
          </a:p>
          <a:p>
            <a:pPr marL="228600" indent="-228600">
              <a:spcBef>
                <a:spcPct val="10000"/>
              </a:spcBef>
              <a:buFont typeface="Wingdings" panose="05000000000000000000" pitchFamily="2" charset="2"/>
              <a:buChar char="n"/>
            </a:pPr>
            <a:r>
              <a:rPr lang="en-US" altLang="ja-JP" sz="1200" dirty="0" smtClean="0">
                <a:latin typeface="Arial" panose="020B0604020202020204" pitchFamily="34" charset="0"/>
                <a:ea typeface="Meiryo UI" panose="020B0604030504040204" pitchFamily="50" charset="-128"/>
                <a:cs typeface="Arial" panose="020B0604020202020204" pitchFamily="34" charset="0"/>
              </a:rPr>
              <a:t>During connection, it can not be made any calling / receiving from receiving and relay terminals.</a:t>
            </a:r>
          </a:p>
          <a:p>
            <a:pPr algn="r">
              <a:spcBef>
                <a:spcPct val="10000"/>
              </a:spcBef>
            </a:pPr>
            <a:r>
              <a:rPr lang="en-US" altLang="ja-JP" sz="1200" dirty="0">
                <a:latin typeface="Arial" panose="020B0604020202020204" pitchFamily="34" charset="0"/>
                <a:ea typeface="Meiryo UI" panose="020B0604030504040204" pitchFamily="50" charset="-128"/>
                <a:cs typeface="Arial" panose="020B0604020202020204" pitchFamily="34" charset="0"/>
              </a:rPr>
              <a:t> </a:t>
            </a:r>
            <a:r>
              <a:rPr lang="en-US" altLang="ja-JP" sz="1200" dirty="0" smtClean="0">
                <a:latin typeface="Arial" panose="020B0604020202020204" pitchFamily="34" charset="0"/>
                <a:ea typeface="Meiryo UI" panose="020B0604030504040204" pitchFamily="50" charset="-128"/>
                <a:cs typeface="Arial" panose="020B0604020202020204" pitchFamily="34" charset="0"/>
              </a:rPr>
              <a:t>    (Embedded MCU function does not work when the system in ALM function mode.)</a:t>
            </a:r>
          </a:p>
          <a:p>
            <a:pPr marL="228600" indent="-228600">
              <a:spcBef>
                <a:spcPct val="10000"/>
              </a:spcBef>
              <a:buFont typeface="Wingdings" panose="05000000000000000000" pitchFamily="2" charset="2"/>
              <a:buChar char="n"/>
            </a:pPr>
            <a:r>
              <a:rPr lang="en-US" altLang="ja-JP" sz="1200" dirty="0" smtClean="0">
                <a:latin typeface="Arial" panose="020B0604020202020204" pitchFamily="34" charset="0"/>
                <a:ea typeface="Meiryo UI" panose="020B0604030504040204" pitchFamily="50" charset="-128"/>
                <a:cs typeface="Arial" panose="020B0604020202020204" pitchFamily="34" charset="0"/>
              </a:rPr>
              <a:t>ALM function does not support dual stream.</a:t>
            </a:r>
            <a:endParaRPr lang="en-US" altLang="ja-JP" sz="1200" dirty="0">
              <a:latin typeface="Arial" panose="020B0604020202020204" pitchFamily="34" charset="0"/>
              <a:ea typeface="Meiryo UI" panose="020B0604030504040204" pitchFamily="50" charset="-128"/>
              <a:cs typeface="Arial" panose="020B0604020202020204" pitchFamily="34" charset="0"/>
            </a:endParaRPr>
          </a:p>
        </p:txBody>
      </p:sp>
      <p:sp>
        <p:nvSpPr>
          <p:cNvPr id="5" name="AutoShape 71"/>
          <p:cNvSpPr>
            <a:spLocks noChangeArrowheads="1"/>
          </p:cNvSpPr>
          <p:nvPr/>
        </p:nvSpPr>
        <p:spPr bwMode="auto">
          <a:xfrm>
            <a:off x="433431" y="1359310"/>
            <a:ext cx="8420985" cy="3669889"/>
          </a:xfrm>
          <a:prstGeom prst="roundRect">
            <a:avLst>
              <a:gd name="adj" fmla="val 5970"/>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marL="171450" indent="-171450">
              <a:spcBef>
                <a:spcPct val="10000"/>
              </a:spcBef>
              <a:buClrTx/>
              <a:buSzPct val="100000"/>
            </a:pPr>
            <a:r>
              <a:rPr lang="en-US" altLang="ja-JP" sz="1600" b="1" dirty="0" smtClean="0">
                <a:latin typeface="Arial" panose="020B0604020202020204" pitchFamily="34" charset="0"/>
                <a:ea typeface="Meiryo UI" panose="020B0604030504040204" pitchFamily="50" charset="-128"/>
                <a:cs typeface="Arial" panose="020B0604020202020204" pitchFamily="34" charset="0"/>
              </a:rPr>
              <a:t>  </a:t>
            </a:r>
            <a:r>
              <a:rPr lang="en-US" altLang="ja-JP" sz="1600" b="1" dirty="0" smtClean="0">
                <a:solidFill>
                  <a:srgbClr val="0000FF"/>
                </a:solidFill>
                <a:latin typeface="Arial" panose="020B0604020202020204" pitchFamily="34" charset="0"/>
                <a:ea typeface="Meiryo UI" panose="020B0604030504040204" pitchFamily="50" charset="-128"/>
                <a:cs typeface="Arial" panose="020B0604020202020204" pitchFamily="34" charset="0"/>
              </a:rPr>
              <a:t>Distribution site: </a:t>
            </a:r>
            <a:r>
              <a:rPr lang="en-US" altLang="ja-JP" sz="1600" dirty="0" smtClean="0">
                <a:latin typeface="Arial" panose="020B0604020202020204" pitchFamily="34" charset="0"/>
                <a:ea typeface="Meiryo UI" panose="020B0604030504040204" pitchFamily="50" charset="-128"/>
                <a:cs typeface="Arial" panose="020B0604020202020204" pitchFamily="34" charset="0"/>
              </a:rPr>
              <a:t>Display only own site </a:t>
            </a:r>
          </a:p>
          <a:p>
            <a:pPr algn="r">
              <a:spcBef>
                <a:spcPct val="10000"/>
              </a:spcBef>
              <a:buClrTx/>
              <a:buNone/>
            </a:pPr>
            <a:r>
              <a:rPr lang="en-US" altLang="ja-JP" sz="1400" dirty="0">
                <a:latin typeface="Arial" panose="020B0604020202020204" pitchFamily="34" charset="0"/>
                <a:ea typeface="Meiryo UI" panose="020B0604030504040204" pitchFamily="50" charset="-128"/>
                <a:cs typeface="Arial" panose="020B0604020202020204" pitchFamily="34" charset="0"/>
              </a:rPr>
              <a:t> </a:t>
            </a:r>
            <a:r>
              <a:rPr lang="en-US" altLang="ja-JP" sz="1400" dirty="0" smtClean="0">
                <a:latin typeface="Arial" panose="020B0604020202020204" pitchFamily="34" charset="0"/>
                <a:ea typeface="Meiryo UI" panose="020B0604030504040204" pitchFamily="50" charset="-128"/>
                <a:cs typeface="Arial" panose="020B0604020202020204" pitchFamily="34" charset="0"/>
              </a:rPr>
              <a:t>                                (When PC content sharing is made, display own PC content) </a:t>
            </a:r>
          </a:p>
          <a:p>
            <a:pPr>
              <a:spcBef>
                <a:spcPct val="10000"/>
              </a:spcBef>
              <a:buClrTx/>
              <a:buNone/>
            </a:pPr>
            <a:endParaRPr lang="en-US" altLang="ja-JP" sz="1000" b="1" dirty="0">
              <a:latin typeface="Arial" panose="020B0604020202020204" pitchFamily="34" charset="0"/>
              <a:ea typeface="Meiryo UI" panose="020B0604030504040204" pitchFamily="50" charset="-128"/>
              <a:cs typeface="Arial" panose="020B0604020202020204" pitchFamily="34" charset="0"/>
            </a:endParaRPr>
          </a:p>
          <a:p>
            <a:pPr marL="971550" lvl="1" indent="-228600">
              <a:spcBef>
                <a:spcPct val="10000"/>
              </a:spcBef>
              <a:buClrTx/>
              <a:buFont typeface="Wingdings" panose="05000000000000000000" pitchFamily="2" charset="2"/>
              <a:buChar char="ü"/>
            </a:pPr>
            <a:r>
              <a:rPr lang="en-US" altLang="ja-JP" sz="1400" b="1" i="1" dirty="0" smtClean="0">
                <a:latin typeface="Arial" panose="020B0604020202020204" pitchFamily="34" charset="0"/>
                <a:ea typeface="Meiryo UI" panose="020B0604030504040204" pitchFamily="50" charset="-128"/>
                <a:cs typeface="Arial" panose="020B0604020202020204" pitchFamily="34" charset="0"/>
              </a:rPr>
              <a:t>Single Monitor : </a:t>
            </a:r>
            <a:r>
              <a:rPr lang="en-US" altLang="ja-JP" sz="1400" i="1" dirty="0" smtClean="0">
                <a:latin typeface="Arial" panose="020B0604020202020204" pitchFamily="34" charset="0"/>
                <a:ea typeface="Meiryo UI" panose="020B0604030504040204" pitchFamily="50" charset="-128"/>
                <a:cs typeface="Arial" panose="020B0604020202020204" pitchFamily="34" charset="0"/>
              </a:rPr>
              <a:t>Own site</a:t>
            </a:r>
          </a:p>
          <a:p>
            <a:pPr marL="971550" lvl="1" indent="-228600">
              <a:spcBef>
                <a:spcPct val="10000"/>
              </a:spcBef>
              <a:buClrTx/>
              <a:buFont typeface="Wingdings" panose="05000000000000000000" pitchFamily="2" charset="2"/>
              <a:buChar char="ü"/>
            </a:pPr>
            <a:r>
              <a:rPr lang="en-US" altLang="ja-JP" sz="1400" b="1" i="1" dirty="0" smtClean="0">
                <a:latin typeface="Arial" panose="020B0604020202020204" pitchFamily="34" charset="0"/>
                <a:ea typeface="Meiryo UI" panose="020B0604030504040204" pitchFamily="50" charset="-128"/>
                <a:cs typeface="Arial" panose="020B0604020202020204" pitchFamily="34" charset="0"/>
              </a:rPr>
              <a:t>Dual Monitor    : </a:t>
            </a:r>
            <a:r>
              <a:rPr lang="en-US" altLang="ja-JP" sz="1400" i="1" dirty="0" smtClean="0">
                <a:latin typeface="Arial" panose="020B0604020202020204" pitchFamily="34" charset="0"/>
                <a:ea typeface="Meiryo UI" panose="020B0604030504040204" pitchFamily="50" charset="-128"/>
                <a:cs typeface="Arial" panose="020B0604020202020204" pitchFamily="34" charset="0"/>
              </a:rPr>
              <a:t>Own site + Own site (Clone image output)</a:t>
            </a:r>
          </a:p>
          <a:p>
            <a:pPr marL="971550" lvl="1" indent="-228600">
              <a:spcBef>
                <a:spcPct val="10000"/>
              </a:spcBef>
              <a:buClrTx/>
              <a:buFont typeface="Wingdings" panose="05000000000000000000" pitchFamily="2" charset="2"/>
              <a:buChar char="ü"/>
            </a:pPr>
            <a:endParaRPr lang="en-US" altLang="ja-JP" sz="1000" dirty="0">
              <a:latin typeface="Arial" panose="020B0604020202020204" pitchFamily="34" charset="0"/>
              <a:ea typeface="Meiryo UI" panose="020B0604030504040204" pitchFamily="50" charset="-128"/>
              <a:cs typeface="Arial" panose="020B0604020202020204" pitchFamily="34" charset="0"/>
            </a:endParaRPr>
          </a:p>
          <a:p>
            <a:pPr marL="285750" indent="-285750">
              <a:spcBef>
                <a:spcPct val="10000"/>
              </a:spcBef>
              <a:buClrTx/>
              <a:buSzPct val="100000"/>
            </a:pPr>
            <a:r>
              <a:rPr lang="en-US" altLang="ja-JP" sz="1600" b="1" dirty="0" smtClean="0">
                <a:solidFill>
                  <a:srgbClr val="0000FF"/>
                </a:solidFill>
                <a:latin typeface="Arial" panose="020B0604020202020204" pitchFamily="34" charset="0"/>
                <a:ea typeface="Meiryo UI" panose="020B0604030504040204" pitchFamily="50" charset="-128"/>
                <a:cs typeface="Arial" panose="020B0604020202020204" pitchFamily="34" charset="0"/>
              </a:rPr>
              <a:t>Relay / Receiving site: </a:t>
            </a:r>
            <a:r>
              <a:rPr lang="en-US" altLang="ja-JP" sz="1600" dirty="0" smtClean="0">
                <a:latin typeface="Arial" panose="020B0604020202020204" pitchFamily="34" charset="0"/>
                <a:ea typeface="Meiryo UI" panose="020B0604030504040204" pitchFamily="50" charset="-128"/>
                <a:cs typeface="Arial" panose="020B0604020202020204" pitchFamily="34" charset="0"/>
              </a:rPr>
              <a:t>Display only received image</a:t>
            </a:r>
          </a:p>
          <a:p>
            <a:pPr marL="285750" indent="-285750">
              <a:spcBef>
                <a:spcPct val="10000"/>
              </a:spcBef>
              <a:buClrTx/>
              <a:buSzPct val="100000"/>
            </a:pPr>
            <a:endParaRPr lang="en-US" altLang="ja-JP" sz="1000" dirty="0">
              <a:latin typeface="Arial" panose="020B0604020202020204" pitchFamily="34" charset="0"/>
              <a:ea typeface="Meiryo UI" panose="020B0604030504040204" pitchFamily="50" charset="-128"/>
              <a:cs typeface="Arial" panose="020B0604020202020204" pitchFamily="34" charset="0"/>
            </a:endParaRPr>
          </a:p>
          <a:p>
            <a:pPr marL="1028700" lvl="1">
              <a:spcBef>
                <a:spcPct val="10000"/>
              </a:spcBef>
              <a:buClrTx/>
              <a:buSzPct val="100000"/>
              <a:buFont typeface="Wingdings" panose="05000000000000000000" pitchFamily="2" charset="2"/>
              <a:buChar char="ü"/>
            </a:pPr>
            <a:r>
              <a:rPr lang="en-US" altLang="ja-JP" sz="1400" b="1" i="1" dirty="0" smtClean="0">
                <a:latin typeface="Arial" panose="020B0604020202020204" pitchFamily="34" charset="0"/>
                <a:ea typeface="Meiryo UI" panose="020B0604030504040204" pitchFamily="50" charset="-128"/>
                <a:cs typeface="Arial" panose="020B0604020202020204" pitchFamily="34" charset="0"/>
              </a:rPr>
              <a:t>Single Monitor : </a:t>
            </a:r>
            <a:r>
              <a:rPr lang="en-US" altLang="ja-JP" sz="1400" i="1" dirty="0" smtClean="0">
                <a:latin typeface="Arial" panose="020B0604020202020204" pitchFamily="34" charset="0"/>
                <a:ea typeface="Meiryo UI" panose="020B0604030504040204" pitchFamily="50" charset="-128"/>
                <a:cs typeface="Arial" panose="020B0604020202020204" pitchFamily="34" charset="0"/>
              </a:rPr>
              <a:t>Remote site</a:t>
            </a:r>
          </a:p>
          <a:p>
            <a:pPr marL="1028700" lvl="1">
              <a:spcBef>
                <a:spcPct val="10000"/>
              </a:spcBef>
              <a:buClrTx/>
              <a:buSzPct val="100000"/>
              <a:buFont typeface="Wingdings" panose="05000000000000000000" pitchFamily="2" charset="2"/>
              <a:buChar char="ü"/>
            </a:pPr>
            <a:r>
              <a:rPr lang="en-US" altLang="ja-JP" sz="1400" b="1" i="1" dirty="0" smtClean="0">
                <a:latin typeface="Arial" panose="020B0604020202020204" pitchFamily="34" charset="0"/>
                <a:ea typeface="Meiryo UI" panose="020B0604030504040204" pitchFamily="50" charset="-128"/>
                <a:cs typeface="Arial" panose="020B0604020202020204" pitchFamily="34" charset="0"/>
              </a:rPr>
              <a:t>Dual Monitor    : </a:t>
            </a:r>
            <a:r>
              <a:rPr lang="en-US" altLang="ja-JP" sz="1400" i="1" dirty="0" smtClean="0">
                <a:latin typeface="Arial" panose="020B0604020202020204" pitchFamily="34" charset="0"/>
                <a:ea typeface="Meiryo UI" panose="020B0604030504040204" pitchFamily="50" charset="-128"/>
                <a:cs typeface="Arial" panose="020B0604020202020204" pitchFamily="34" charset="0"/>
              </a:rPr>
              <a:t>Remote site + Remote site (Clone image output)</a:t>
            </a:r>
          </a:p>
          <a:p>
            <a:pPr>
              <a:spcBef>
                <a:spcPct val="10000"/>
              </a:spcBef>
              <a:buNone/>
            </a:pPr>
            <a:endParaRPr lang="en-US" altLang="ja-JP" sz="1000" dirty="0">
              <a:latin typeface="Arial" panose="020B0604020202020204" pitchFamily="34" charset="0"/>
              <a:ea typeface="Meiryo UI" panose="020B0604030504040204" pitchFamily="50" charset="-128"/>
              <a:cs typeface="Arial" panose="020B0604020202020204" pitchFamily="34" charset="0"/>
            </a:endParaRPr>
          </a:p>
          <a:p>
            <a:pPr marL="285750" indent="-285750">
              <a:spcBef>
                <a:spcPct val="10000"/>
              </a:spcBef>
              <a:buClrTx/>
              <a:buSzPct val="100000"/>
            </a:pPr>
            <a:r>
              <a:rPr lang="en-US" altLang="ja-JP" sz="1600" b="1" dirty="0" smtClean="0">
                <a:solidFill>
                  <a:srgbClr val="0000FF"/>
                </a:solidFill>
                <a:latin typeface="Arial" panose="020B0604020202020204" pitchFamily="34" charset="0"/>
                <a:ea typeface="Meiryo UI" panose="020B0604030504040204" pitchFamily="50" charset="-128"/>
                <a:cs typeface="Arial" panose="020B0604020202020204" pitchFamily="34" charset="0"/>
              </a:rPr>
              <a:t>Available Resolution of HDMI output:</a:t>
            </a:r>
          </a:p>
          <a:p>
            <a:pPr marL="285750" indent="-285750">
              <a:spcBef>
                <a:spcPct val="10000"/>
              </a:spcBef>
              <a:buClrTx/>
              <a:buSzPct val="100000"/>
            </a:pPr>
            <a:endParaRPr lang="en-US" altLang="ja-JP" sz="1000" b="1" dirty="0">
              <a:latin typeface="Arial" panose="020B0604020202020204" pitchFamily="34" charset="0"/>
              <a:ea typeface="Meiryo UI" panose="020B0604030504040204" pitchFamily="50" charset="-128"/>
              <a:cs typeface="Arial" panose="020B0604020202020204" pitchFamily="34" charset="0"/>
            </a:endParaRPr>
          </a:p>
          <a:p>
            <a:pPr marL="1028700" lvl="1">
              <a:spcBef>
                <a:spcPct val="10000"/>
              </a:spcBef>
              <a:buClrTx/>
              <a:buSzPct val="100000"/>
              <a:buFont typeface="Wingdings" panose="05000000000000000000" pitchFamily="2" charset="2"/>
              <a:buChar char="ü"/>
            </a:pPr>
            <a:r>
              <a:rPr lang="en-US" altLang="ja-JP" sz="1400" b="1" i="1" dirty="0" smtClean="0">
                <a:latin typeface="Arial" panose="020B0604020202020204" pitchFamily="34" charset="0"/>
                <a:ea typeface="Meiryo UI" panose="020B0604030504040204" pitchFamily="50" charset="-128"/>
                <a:cs typeface="Arial" panose="020B0604020202020204" pitchFamily="34" charset="0"/>
              </a:rPr>
              <a:t>VC1600</a:t>
            </a:r>
            <a:r>
              <a:rPr lang="ja-JP" altLang="en-US" sz="1400" i="1" dirty="0">
                <a:latin typeface="Arial" panose="020B0604020202020204" pitchFamily="34" charset="0"/>
                <a:ea typeface="Meiryo UI" panose="020B0604030504040204" pitchFamily="50" charset="-128"/>
                <a:cs typeface="Arial" panose="020B0604020202020204" pitchFamily="34" charset="0"/>
              </a:rPr>
              <a:t> </a:t>
            </a:r>
            <a:r>
              <a:rPr lang="ja-JP" altLang="en-US" sz="1400" i="1" dirty="0" smtClean="0">
                <a:latin typeface="Arial" panose="020B0604020202020204" pitchFamily="34" charset="0"/>
                <a:ea typeface="Meiryo UI" panose="020B0604030504040204" pitchFamily="50" charset="-128"/>
                <a:cs typeface="Arial" panose="020B0604020202020204" pitchFamily="34" charset="0"/>
              </a:rPr>
              <a:t>  </a:t>
            </a:r>
            <a:r>
              <a:rPr lang="en-US" altLang="ja-JP" sz="1400" i="1" dirty="0" smtClean="0">
                <a:latin typeface="Arial" panose="020B0604020202020204" pitchFamily="34" charset="0"/>
                <a:ea typeface="Meiryo UI" panose="020B0604030504040204" pitchFamily="50" charset="-128"/>
                <a:cs typeface="Arial" panose="020B0604020202020204" pitchFamily="34" charset="0"/>
              </a:rPr>
              <a:t>HDMI1: Depends on settings, HDMI2: 1080i</a:t>
            </a:r>
          </a:p>
          <a:p>
            <a:pPr marL="1028700" lvl="1">
              <a:spcBef>
                <a:spcPct val="10000"/>
              </a:spcBef>
              <a:buClrTx/>
              <a:buSzPct val="100000"/>
              <a:buFont typeface="Wingdings" panose="05000000000000000000" pitchFamily="2" charset="2"/>
              <a:buChar char="ü"/>
            </a:pPr>
            <a:r>
              <a:rPr lang="en-US" altLang="ja-JP" sz="1400" b="1" i="1" dirty="0" smtClean="0">
                <a:latin typeface="Arial" panose="020B0604020202020204" pitchFamily="34" charset="0"/>
                <a:ea typeface="Meiryo UI" panose="020B0604030504040204" pitchFamily="50" charset="-128"/>
                <a:cs typeface="Arial" panose="020B0604020202020204" pitchFamily="34" charset="0"/>
              </a:rPr>
              <a:t>VC1300   </a:t>
            </a:r>
            <a:r>
              <a:rPr lang="en-US" altLang="ja-JP" sz="1400" i="1" dirty="0" smtClean="0">
                <a:latin typeface="Arial" panose="020B0604020202020204" pitchFamily="34" charset="0"/>
                <a:ea typeface="Meiryo UI" panose="020B0604030504040204" pitchFamily="50" charset="-128"/>
                <a:cs typeface="Arial" panose="020B0604020202020204" pitchFamily="34" charset="0"/>
              </a:rPr>
              <a:t>HDMI1: 1080p, HDMI2: 1080i</a:t>
            </a:r>
            <a:endParaRPr lang="en-US" altLang="ja-JP" sz="2400" i="1" dirty="0">
              <a:latin typeface="Arial" panose="020B0604020202020204" pitchFamily="34" charset="0"/>
              <a:ea typeface="Meiryo UI" panose="020B0604030504040204" pitchFamily="50" charset="-128"/>
              <a:cs typeface="Arial" panose="020B0604020202020204" pitchFamily="34" charset="0"/>
            </a:endParaRPr>
          </a:p>
        </p:txBody>
      </p:sp>
      <p:sp>
        <p:nvSpPr>
          <p:cNvPr id="7"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Screen Layout</a:t>
            </a:r>
            <a:endParaRPr lang="en-US" altLang="ja-JP" sz="1800" kern="0" dirty="0">
              <a:latin typeface="Arial Black" panose="020B0A04020102020204" pitchFamily="34" charset="0"/>
            </a:endParaRPr>
          </a:p>
        </p:txBody>
      </p:sp>
      <p:sp>
        <p:nvSpPr>
          <p:cNvPr id="8" name="テキスト ボックス 7"/>
          <p:cNvSpPr txBox="1"/>
          <p:nvPr/>
        </p:nvSpPr>
        <p:spPr>
          <a:xfrm>
            <a:off x="193890" y="907454"/>
            <a:ext cx="5886068" cy="338554"/>
          </a:xfrm>
          <a:prstGeom prst="rect">
            <a:avLst/>
          </a:prstGeom>
          <a:noFill/>
        </p:spPr>
        <p:txBody>
          <a:bodyPr wrap="square" rtlCol="0">
            <a:spAutoFit/>
          </a:bodyPr>
          <a:lstStyle/>
          <a:p>
            <a:pPr marL="285750" indent="-285750">
              <a:buFont typeface="Wingdings" panose="05000000000000000000" pitchFamily="2" charset="2"/>
              <a:buChar char="n"/>
            </a:pPr>
            <a:r>
              <a:rPr lang="en-US" altLang="ja-JP" sz="1600" b="1" dirty="0" smtClean="0">
                <a:latin typeface="Arial" panose="020B0604020202020204" pitchFamily="34" charset="0"/>
                <a:ea typeface="Meiryo UI" panose="020B0604030504040204" pitchFamily="50" charset="-128"/>
                <a:cs typeface="Arial" panose="020B0604020202020204" pitchFamily="34" charset="0"/>
              </a:rPr>
              <a:t>Available Screen Layout</a:t>
            </a:r>
            <a:endParaRPr kumimoji="1" lang="ja-JP" altLang="en-US" sz="1600" b="1"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3178947568"/>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13</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角丸四角形 2"/>
          <p:cNvSpPr/>
          <p:nvPr/>
        </p:nvSpPr>
        <p:spPr bwMode="auto">
          <a:xfrm>
            <a:off x="4703084" y="1315454"/>
            <a:ext cx="4179193" cy="5065932"/>
          </a:xfrm>
          <a:prstGeom prst="roundRect">
            <a:avLst>
              <a:gd name="adj" fmla="val 1492"/>
            </a:avLst>
          </a:prstGeom>
          <a:solidFill>
            <a:srgbClr val="FFFF99"/>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ja-JP" sz="1100" dirty="0">
              <a:latin typeface="Arial" panose="020B0604020202020204" pitchFamily="34" charset="0"/>
              <a:ea typeface="Meiryo UI" panose="020B0604030504040204" pitchFamily="50" charset="-128"/>
              <a:cs typeface="Arial" panose="020B0604020202020204" pitchFamily="34" charset="0"/>
            </a:endParaRPr>
          </a:p>
        </p:txBody>
      </p:sp>
      <p:sp>
        <p:nvSpPr>
          <p:cNvPr id="4" name="角丸四角形 3"/>
          <p:cNvSpPr/>
          <p:nvPr/>
        </p:nvSpPr>
        <p:spPr bwMode="auto">
          <a:xfrm>
            <a:off x="343734" y="1315453"/>
            <a:ext cx="4179193" cy="5065933"/>
          </a:xfrm>
          <a:prstGeom prst="roundRect">
            <a:avLst>
              <a:gd name="adj" fmla="val 1492"/>
            </a:avLst>
          </a:prstGeom>
          <a:solidFill>
            <a:srgbClr val="FFCC66">
              <a:alpha val="70000"/>
            </a:srgbClr>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5" name="Text Box 76"/>
          <p:cNvSpPr txBox="1">
            <a:spLocks noChangeArrowheads="1"/>
          </p:cNvSpPr>
          <p:nvPr/>
        </p:nvSpPr>
        <p:spPr bwMode="auto">
          <a:xfrm>
            <a:off x="446567" y="1527439"/>
            <a:ext cx="3956991" cy="261610"/>
          </a:xfrm>
          <a:prstGeom prst="rect">
            <a:avLst/>
          </a:prstGeom>
          <a:solidFill>
            <a:srgbClr val="CCCCFF"/>
          </a:solidFill>
          <a:ln w="9525" algn="ctr">
            <a:solidFill>
              <a:schemeClr val="tx1"/>
            </a:solidFill>
            <a:miter lim="800000"/>
            <a:headEnd/>
            <a:tailEnd/>
          </a:ln>
          <a:effectLst>
            <a:outerShdw dist="35921" dir="2700000" algn="ctr" rotWithShape="0">
              <a:schemeClr val="bg2"/>
            </a:outerShdw>
          </a:effectLst>
        </p:spPr>
        <p:txBody>
          <a:bodyPr wrap="square">
            <a:spAutoFit/>
          </a:bodyPr>
          <a:lstStyle>
            <a:lvl1pPr algn="l"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marL="0" lvl="2" indent="0" eaLnBrk="1" hangingPunct="1">
              <a:spcBef>
                <a:spcPct val="50000"/>
              </a:spcBef>
              <a:buClrTx/>
              <a:buSzTx/>
              <a:buNone/>
            </a:pPr>
            <a:r>
              <a:rPr lang="en-US" altLang="ja-JP" sz="1100" b="1" dirty="0" smtClean="0">
                <a:latin typeface="Arial" panose="020B0604020202020204" pitchFamily="34" charset="0"/>
                <a:ea typeface="Meiryo UI" panose="020B0604030504040204" pitchFamily="50" charset="-128"/>
                <a:cs typeface="Arial" panose="020B0604020202020204" pitchFamily="34" charset="0"/>
              </a:rPr>
              <a:t>Multicast Tree Settings (Create initial distribution route)</a:t>
            </a:r>
            <a:endParaRPr lang="ja-JP" altLang="ja-JP" sz="1100" b="1" dirty="0">
              <a:latin typeface="Arial" panose="020B0604020202020204" pitchFamily="34" charset="0"/>
              <a:ea typeface="Meiryo UI" panose="020B0604030504040204" pitchFamily="50" charset="-128"/>
              <a:cs typeface="Arial" panose="020B0604020202020204" pitchFamily="34" charset="0"/>
            </a:endParaRPr>
          </a:p>
        </p:txBody>
      </p:sp>
      <p:sp>
        <p:nvSpPr>
          <p:cNvPr id="6" name="Text Box 76"/>
          <p:cNvSpPr txBox="1">
            <a:spLocks noChangeArrowheads="1"/>
          </p:cNvSpPr>
          <p:nvPr/>
        </p:nvSpPr>
        <p:spPr bwMode="auto">
          <a:xfrm>
            <a:off x="446568" y="2203869"/>
            <a:ext cx="8371850" cy="261610"/>
          </a:xfrm>
          <a:prstGeom prst="rect">
            <a:avLst/>
          </a:prstGeom>
          <a:solidFill>
            <a:srgbClr val="CCCCFF"/>
          </a:solidFill>
          <a:ln w="9525" algn="ctr">
            <a:solidFill>
              <a:schemeClr val="tx1"/>
            </a:solidFill>
            <a:miter lim="800000"/>
            <a:headEnd/>
            <a:tailEnd/>
          </a:ln>
          <a:effectLst>
            <a:outerShdw dist="35921" dir="2700000" algn="ctr" rotWithShape="0">
              <a:schemeClr val="bg2"/>
            </a:outerShdw>
          </a:effectLst>
        </p:spPr>
        <p:txBody>
          <a:bodyPr wrap="square">
            <a:spAutoFit/>
          </a:bodyPr>
          <a:lstStyle>
            <a:lvl1pPr algn="l"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marL="0" lvl="2" indent="0" algn="ctr" eaLnBrk="1" hangingPunct="1">
              <a:spcBef>
                <a:spcPct val="50000"/>
              </a:spcBef>
              <a:buClrTx/>
              <a:buSzTx/>
              <a:buNone/>
            </a:pPr>
            <a:r>
              <a:rPr lang="en-US" altLang="ja-JP" sz="1100" b="1" dirty="0" smtClean="0">
                <a:latin typeface="Arial" panose="020B0604020202020204" pitchFamily="34" charset="0"/>
                <a:ea typeface="Meiryo UI" panose="020B0604030504040204" pitchFamily="50" charset="-128"/>
                <a:cs typeface="Arial" panose="020B0604020202020204" pitchFamily="34" charset="0"/>
              </a:rPr>
              <a:t>Preparation for Distribution (Connection Check (Call-over))</a:t>
            </a:r>
            <a:endParaRPr lang="ja-JP" altLang="ja-JP" sz="11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Text Box 76"/>
          <p:cNvSpPr txBox="1">
            <a:spLocks noChangeArrowheads="1"/>
          </p:cNvSpPr>
          <p:nvPr/>
        </p:nvSpPr>
        <p:spPr bwMode="auto">
          <a:xfrm>
            <a:off x="446568" y="3628340"/>
            <a:ext cx="8371850" cy="261610"/>
          </a:xfrm>
          <a:prstGeom prst="rect">
            <a:avLst/>
          </a:prstGeom>
          <a:solidFill>
            <a:srgbClr val="CCCCFF"/>
          </a:solidFill>
          <a:ln w="9525" algn="ctr">
            <a:solidFill>
              <a:schemeClr val="tx1"/>
            </a:solidFill>
            <a:miter lim="800000"/>
            <a:headEnd/>
            <a:tailEnd/>
          </a:ln>
          <a:effectLst>
            <a:outerShdw dist="35921" dir="2700000" algn="ctr" rotWithShape="0">
              <a:schemeClr val="bg2"/>
            </a:outerShdw>
          </a:effectLst>
        </p:spPr>
        <p:txBody>
          <a:bodyPr wrap="square">
            <a:spAutoFit/>
          </a:bodyPr>
          <a:lstStyle>
            <a:lvl1pPr algn="l"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marL="0" lvl="2" indent="0">
              <a:buNone/>
            </a:pPr>
            <a:r>
              <a:rPr lang="en-US" altLang="ja-JP" sz="1100" b="1" dirty="0" smtClean="0">
                <a:latin typeface="Arial" panose="020B0604020202020204" pitchFamily="34" charset="0"/>
                <a:ea typeface="Meiryo UI" panose="020B0604030504040204" pitchFamily="50" charset="-128"/>
                <a:cs typeface="Arial" panose="020B0604020202020204" pitchFamily="34" charset="0"/>
              </a:rPr>
              <a:t>Data Distribution Start</a:t>
            </a:r>
            <a:endParaRPr lang="ja-JP" altLang="ja-JP" sz="1100" b="1" dirty="0">
              <a:latin typeface="Arial" panose="020B0604020202020204" pitchFamily="34" charset="0"/>
              <a:ea typeface="Meiryo UI" panose="020B0604030504040204" pitchFamily="50" charset="-128"/>
              <a:cs typeface="Arial" panose="020B0604020202020204" pitchFamily="34" charset="0"/>
            </a:endParaRPr>
          </a:p>
        </p:txBody>
      </p:sp>
      <p:sp>
        <p:nvSpPr>
          <p:cNvPr id="8" name="Text Box 76"/>
          <p:cNvSpPr txBox="1">
            <a:spLocks noChangeArrowheads="1"/>
          </p:cNvSpPr>
          <p:nvPr/>
        </p:nvSpPr>
        <p:spPr bwMode="auto">
          <a:xfrm>
            <a:off x="446568" y="5423924"/>
            <a:ext cx="8371850" cy="261610"/>
          </a:xfrm>
          <a:prstGeom prst="rect">
            <a:avLst/>
          </a:prstGeom>
          <a:solidFill>
            <a:srgbClr val="CCCCFF"/>
          </a:solidFill>
          <a:ln w="9525" algn="ctr">
            <a:solidFill>
              <a:schemeClr val="tx1"/>
            </a:solidFill>
            <a:miter lim="800000"/>
            <a:headEnd/>
            <a:tailEnd/>
          </a:ln>
          <a:effectLst>
            <a:outerShdw dist="35921" dir="2700000" algn="ctr" rotWithShape="0">
              <a:schemeClr val="bg2"/>
            </a:outerShdw>
          </a:effectLst>
        </p:spPr>
        <p:txBody>
          <a:bodyPr wrap="square">
            <a:spAutoFit/>
          </a:bodyPr>
          <a:lstStyle>
            <a:lvl1pPr algn="l"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marL="0" lvl="2" indent="0">
              <a:buNone/>
            </a:pPr>
            <a:r>
              <a:rPr lang="en-US" altLang="ja-JP" sz="1100" b="1" dirty="0" smtClean="0">
                <a:latin typeface="Arial" panose="020B0604020202020204" pitchFamily="34" charset="0"/>
                <a:ea typeface="Meiryo UI" panose="020B0604030504040204" pitchFamily="50" charset="-128"/>
                <a:cs typeface="Arial" panose="020B0604020202020204" pitchFamily="34" charset="0"/>
              </a:rPr>
              <a:t>End</a:t>
            </a:r>
            <a:endParaRPr lang="ja-JP" altLang="ja-JP" sz="1100" b="1" dirty="0">
              <a:latin typeface="Arial" panose="020B0604020202020204" pitchFamily="34" charset="0"/>
              <a:ea typeface="Meiryo UI" panose="020B0604030504040204" pitchFamily="50" charset="-128"/>
              <a:cs typeface="Arial" panose="020B0604020202020204" pitchFamily="34" charset="0"/>
            </a:endParaRPr>
          </a:p>
        </p:txBody>
      </p:sp>
      <p:sp>
        <p:nvSpPr>
          <p:cNvPr id="9" name="正方形/長方形 8"/>
          <p:cNvSpPr/>
          <p:nvPr/>
        </p:nvSpPr>
        <p:spPr>
          <a:xfrm>
            <a:off x="446567" y="3925538"/>
            <a:ext cx="4076361" cy="1446550"/>
          </a:xfrm>
          <a:prstGeom prst="rect">
            <a:avLst/>
          </a:prstGeom>
        </p:spPr>
        <p:txBody>
          <a:bodyPr wrap="square">
            <a:spAutoFit/>
          </a:bodyPr>
          <a:lstStyle/>
          <a:p>
            <a:pPr marL="171450" indent="-171450">
              <a:buFont typeface="Wingdings" panose="05000000000000000000" pitchFamily="2" charset="2"/>
              <a:buChar char="n"/>
            </a:pPr>
            <a:r>
              <a:rPr lang="en-US" altLang="ja-JP" sz="1100" dirty="0" smtClean="0">
                <a:latin typeface="Arial" panose="020B0604020202020204" pitchFamily="34" charset="0"/>
                <a:ea typeface="Meiryo UI" panose="020B0604030504040204" pitchFamily="50" charset="-128"/>
                <a:cs typeface="Arial" panose="020B0604020202020204" pitchFamily="34" charset="0"/>
              </a:rPr>
              <a:t>Start data distribution automatically when all terminals are answered.</a:t>
            </a:r>
          </a:p>
          <a:p>
            <a:r>
              <a:rPr lang="ja-JP" altLang="en-US" sz="1000" dirty="0" smtClean="0">
                <a:latin typeface="Arial" panose="020B0604020202020204" pitchFamily="34" charset="0"/>
                <a:ea typeface="Meiryo UI" panose="020B0604030504040204" pitchFamily="50" charset="-128"/>
                <a:cs typeface="Arial" panose="020B0604020202020204" pitchFamily="34" charset="0"/>
              </a:rPr>
              <a:t>    </a:t>
            </a:r>
            <a:r>
              <a:rPr lang="en-US" altLang="ja-JP" sz="1000" dirty="0" smtClean="0">
                <a:latin typeface="Arial" panose="020B0604020202020204" pitchFamily="34" charset="0"/>
                <a:ea typeface="Meiryo UI" panose="020B0604030504040204" pitchFamily="50" charset="-128"/>
                <a:cs typeface="Arial" panose="020B0604020202020204" pitchFamily="34" charset="0"/>
              </a:rPr>
              <a:t>(Even if all terminals could not answer, the system will re-try</a:t>
            </a:r>
          </a:p>
          <a:p>
            <a:r>
              <a:rPr lang="en-US" altLang="ja-JP" sz="1000" dirty="0">
                <a:latin typeface="Arial" panose="020B0604020202020204" pitchFamily="34" charset="0"/>
                <a:ea typeface="Meiryo UI" panose="020B0604030504040204" pitchFamily="50" charset="-128"/>
                <a:cs typeface="Arial" panose="020B0604020202020204" pitchFamily="34" charset="0"/>
              </a:rPr>
              <a:t> </a:t>
            </a:r>
            <a:r>
              <a:rPr lang="en-US" altLang="ja-JP" sz="1000" dirty="0" smtClean="0">
                <a:latin typeface="Arial" panose="020B0604020202020204" pitchFamily="34" charset="0"/>
                <a:ea typeface="Meiryo UI" panose="020B0604030504040204" pitchFamily="50" charset="-128"/>
                <a:cs typeface="Arial" panose="020B0604020202020204" pitchFamily="34" charset="0"/>
              </a:rPr>
              <a:t>    in </a:t>
            </a:r>
            <a:r>
              <a:rPr lang="en-US" altLang="ja-JP" sz="1000" dirty="0">
                <a:latin typeface="Arial" panose="020B0604020202020204" pitchFamily="34" charset="0"/>
                <a:ea typeface="Meiryo UI" panose="020B0604030504040204" pitchFamily="50" charset="-128"/>
                <a:cs typeface="Arial" panose="020B0604020202020204" pitchFamily="34" charset="0"/>
              </a:rPr>
              <a:t>9</a:t>
            </a:r>
            <a:r>
              <a:rPr lang="en-US" altLang="ja-JP" sz="1000" dirty="0" smtClean="0">
                <a:latin typeface="Arial" panose="020B0604020202020204" pitchFamily="34" charset="0"/>
                <a:ea typeface="Meiryo UI" panose="020B0604030504040204" pitchFamily="50" charset="-128"/>
                <a:cs typeface="Arial" panose="020B0604020202020204" pitchFamily="34" charset="0"/>
              </a:rPr>
              <a:t>0 sec. by re-establish Multicast Tree.)</a:t>
            </a:r>
          </a:p>
          <a:p>
            <a:pPr marL="171450" indent="-171450">
              <a:buFont typeface="Wingdings" panose="05000000000000000000" pitchFamily="2" charset="2"/>
              <a:buChar char="ü"/>
            </a:pPr>
            <a:r>
              <a:rPr lang="en-US" altLang="ja-JP" sz="1100" dirty="0" smtClean="0">
                <a:latin typeface="Arial" panose="020B0604020202020204" pitchFamily="34" charset="0"/>
                <a:ea typeface="Meiryo UI" panose="020B0604030504040204" pitchFamily="50" charset="-128"/>
                <a:cs typeface="Arial" panose="020B0604020202020204" pitchFamily="34" charset="0"/>
              </a:rPr>
              <a:t>Send distribution route </a:t>
            </a:r>
            <a:r>
              <a:rPr lang="en-US" altLang="ja-JP" sz="1000" dirty="0" smtClean="0">
                <a:latin typeface="Arial" panose="020B0604020202020204" pitchFamily="34" charset="0"/>
                <a:ea typeface="Meiryo UI" panose="020B0604030504040204" pitchFamily="50" charset="-128"/>
                <a:cs typeface="Arial" panose="020B0604020202020204" pitchFamily="34" charset="0"/>
              </a:rPr>
              <a:t>information (Data receiving terminal, Transferred terminal)</a:t>
            </a:r>
            <a:endParaRPr lang="en-US" altLang="ja-JP" sz="1100" dirty="0" smtClean="0">
              <a:latin typeface="Arial" panose="020B0604020202020204" pitchFamily="34" charset="0"/>
              <a:ea typeface="Meiryo UI" panose="020B0604030504040204" pitchFamily="50" charset="-128"/>
              <a:cs typeface="Arial" panose="020B0604020202020204" pitchFamily="34" charset="0"/>
            </a:endParaRPr>
          </a:p>
          <a:p>
            <a:pPr marL="171450" indent="-171450">
              <a:buFont typeface="Wingdings" panose="05000000000000000000" pitchFamily="2" charset="2"/>
              <a:buChar char="ü"/>
            </a:pPr>
            <a:r>
              <a:rPr lang="en-US" altLang="ja-JP" sz="1100" dirty="0" smtClean="0">
                <a:latin typeface="Arial" panose="020B0604020202020204" pitchFamily="34" charset="0"/>
                <a:ea typeface="Meiryo UI" panose="020B0604030504040204" pitchFamily="50" charset="-128"/>
                <a:cs typeface="Arial" panose="020B0604020202020204" pitchFamily="34" charset="0"/>
              </a:rPr>
              <a:t>Command distribution start</a:t>
            </a:r>
          </a:p>
          <a:p>
            <a:pPr marL="171450" indent="-171450">
              <a:buFont typeface="Wingdings" panose="05000000000000000000" pitchFamily="2" charset="2"/>
              <a:buChar char="ü"/>
            </a:pPr>
            <a:r>
              <a:rPr lang="en-US" altLang="ja-JP" sz="1100" dirty="0" smtClean="0">
                <a:latin typeface="Arial" panose="020B0604020202020204" pitchFamily="34" charset="0"/>
                <a:ea typeface="Meiryo UI" panose="020B0604030504040204" pitchFamily="50" charset="-128"/>
                <a:cs typeface="Arial" panose="020B0604020202020204" pitchFamily="34" charset="0"/>
              </a:rPr>
              <a:t>Start AV stream transfer</a:t>
            </a:r>
            <a:endParaRPr lang="en-US" altLang="ja-JP" sz="1100" dirty="0">
              <a:latin typeface="Arial" panose="020B0604020202020204" pitchFamily="34" charset="0"/>
              <a:ea typeface="Meiryo UI" panose="020B0604030504040204" pitchFamily="50" charset="-128"/>
              <a:cs typeface="Arial" panose="020B0604020202020204" pitchFamily="34" charset="0"/>
            </a:endParaRPr>
          </a:p>
        </p:txBody>
      </p:sp>
      <p:sp>
        <p:nvSpPr>
          <p:cNvPr id="10" name="正方形/長方形 9"/>
          <p:cNvSpPr/>
          <p:nvPr/>
        </p:nvSpPr>
        <p:spPr>
          <a:xfrm>
            <a:off x="454588" y="2543176"/>
            <a:ext cx="3948972" cy="769441"/>
          </a:xfrm>
          <a:prstGeom prst="rect">
            <a:avLst/>
          </a:prstGeom>
        </p:spPr>
        <p:txBody>
          <a:bodyPr wrap="square">
            <a:spAutoFit/>
          </a:bodyPr>
          <a:lstStyle/>
          <a:p>
            <a:pPr marL="171450" indent="-171450">
              <a:buFont typeface="Wingdings" panose="05000000000000000000" pitchFamily="2" charset="2"/>
              <a:buChar char="n"/>
            </a:pPr>
            <a:r>
              <a:rPr lang="en-US" altLang="ja-JP" sz="1100" dirty="0" smtClean="0">
                <a:latin typeface="Arial" panose="020B0604020202020204" pitchFamily="34" charset="0"/>
                <a:ea typeface="Meiryo UI" panose="020B0604030504040204" pitchFamily="50" charset="-128"/>
                <a:cs typeface="Arial" panose="020B0604020202020204" pitchFamily="34" charset="0"/>
              </a:rPr>
              <a:t>Choose Multicast Tree, then press “Start” button.</a:t>
            </a:r>
          </a:p>
          <a:p>
            <a:pPr algn="r"/>
            <a:r>
              <a:rPr lang="ja-JP" altLang="en-US" sz="1100" dirty="0">
                <a:latin typeface="Arial" panose="020B0604020202020204" pitchFamily="34" charset="0"/>
                <a:ea typeface="Meiryo UI" panose="020B0604030504040204" pitchFamily="50" charset="-128"/>
                <a:cs typeface="Arial" panose="020B0604020202020204" pitchFamily="34" charset="0"/>
              </a:rPr>
              <a:t> </a:t>
            </a:r>
            <a:r>
              <a:rPr lang="ja-JP" altLang="en-US" sz="1100" dirty="0" smtClean="0">
                <a:latin typeface="Arial" panose="020B0604020202020204" pitchFamily="34" charset="0"/>
                <a:ea typeface="Meiryo UI" panose="020B0604030504040204" pitchFamily="50" charset="-128"/>
                <a:cs typeface="Arial" panose="020B0604020202020204" pitchFamily="34" charset="0"/>
              </a:rPr>
              <a:t>                                             </a:t>
            </a:r>
            <a:r>
              <a:rPr lang="en-US" altLang="ja-JP" sz="1100" dirty="0" smtClean="0">
                <a:latin typeface="Arial" panose="020B0604020202020204" pitchFamily="34" charset="0"/>
                <a:ea typeface="Meiryo UI" panose="020B0604030504040204" pitchFamily="50" charset="-128"/>
                <a:cs typeface="Arial" panose="020B0604020202020204" pitchFamily="34" charset="0"/>
              </a:rPr>
              <a:t>=&gt; Start Call over</a:t>
            </a:r>
          </a:p>
          <a:p>
            <a:pPr algn="r"/>
            <a:endParaRPr lang="en-US" altLang="ja-JP" sz="1100" dirty="0" smtClean="0">
              <a:latin typeface="Arial" panose="020B0604020202020204" pitchFamily="34" charset="0"/>
              <a:ea typeface="Meiryo UI" panose="020B0604030504040204" pitchFamily="50" charset="-128"/>
              <a:cs typeface="Arial" panose="020B0604020202020204" pitchFamily="34" charset="0"/>
            </a:endParaRPr>
          </a:p>
          <a:p>
            <a:pPr algn="ctr"/>
            <a:r>
              <a:rPr lang="ja-JP" altLang="en-US" sz="1100" dirty="0" smtClean="0">
                <a:latin typeface="Arial" panose="020B0604020202020204" pitchFamily="34" charset="0"/>
                <a:ea typeface="Meiryo UI" panose="020B0604030504040204" pitchFamily="50" charset="-128"/>
                <a:cs typeface="Arial" panose="020B0604020202020204" pitchFamily="34" charset="0"/>
              </a:rPr>
              <a:t>  </a:t>
            </a:r>
            <a:r>
              <a:rPr lang="en-US" altLang="ja-JP" sz="1100" dirty="0" smtClean="0">
                <a:latin typeface="Arial" panose="020B0604020202020204" pitchFamily="34" charset="0"/>
                <a:ea typeface="Meiryo UI" panose="020B0604030504040204" pitchFamily="50" charset="-128"/>
                <a:cs typeface="Arial" panose="020B0604020202020204" pitchFamily="34" charset="0"/>
              </a:rPr>
              <a:t>(Press “End” button to cancel Call Over)</a:t>
            </a:r>
            <a:endParaRPr lang="en-US" altLang="ja-JP" sz="1100" dirty="0">
              <a:latin typeface="Arial" panose="020B0604020202020204" pitchFamily="34" charset="0"/>
              <a:ea typeface="Meiryo UI" panose="020B0604030504040204" pitchFamily="50" charset="-128"/>
              <a:cs typeface="Arial" panose="020B0604020202020204" pitchFamily="34" charset="0"/>
            </a:endParaRPr>
          </a:p>
        </p:txBody>
      </p:sp>
      <p:sp>
        <p:nvSpPr>
          <p:cNvPr id="11" name="正方形/長方形 10"/>
          <p:cNvSpPr/>
          <p:nvPr/>
        </p:nvSpPr>
        <p:spPr>
          <a:xfrm>
            <a:off x="472073" y="1821879"/>
            <a:ext cx="3931486" cy="261610"/>
          </a:xfrm>
          <a:prstGeom prst="rect">
            <a:avLst/>
          </a:prstGeom>
        </p:spPr>
        <p:txBody>
          <a:bodyPr wrap="square">
            <a:spAutoFit/>
          </a:bodyPr>
          <a:lstStyle/>
          <a:p>
            <a:pPr marL="171450" indent="-171450">
              <a:buFont typeface="Wingdings" panose="05000000000000000000" pitchFamily="2" charset="2"/>
              <a:buChar char="n"/>
            </a:pPr>
            <a:r>
              <a:rPr lang="en-US" altLang="ja-JP" sz="1100" dirty="0" smtClean="0">
                <a:latin typeface="Arial" panose="020B0604020202020204" pitchFamily="34" charset="0"/>
                <a:ea typeface="Meiryo UI" panose="020B0604030504040204" pitchFamily="50" charset="-128"/>
                <a:cs typeface="Arial" panose="020B0604020202020204" pitchFamily="34" charset="0"/>
              </a:rPr>
              <a:t>Create Multicast Tree and setting files</a:t>
            </a:r>
            <a:endParaRPr lang="en-US" altLang="ja-JP" sz="1100" dirty="0">
              <a:latin typeface="Arial" panose="020B0604020202020204" pitchFamily="34" charset="0"/>
              <a:ea typeface="Meiryo UI" panose="020B0604030504040204" pitchFamily="50" charset="-128"/>
              <a:cs typeface="Arial" panose="020B0604020202020204" pitchFamily="34" charset="0"/>
            </a:endParaRPr>
          </a:p>
        </p:txBody>
      </p:sp>
      <p:sp>
        <p:nvSpPr>
          <p:cNvPr id="12" name="正方形/長方形 11"/>
          <p:cNvSpPr/>
          <p:nvPr/>
        </p:nvSpPr>
        <p:spPr>
          <a:xfrm>
            <a:off x="446567" y="5723743"/>
            <a:ext cx="3956992" cy="430887"/>
          </a:xfrm>
          <a:prstGeom prst="rect">
            <a:avLst/>
          </a:prstGeom>
        </p:spPr>
        <p:txBody>
          <a:bodyPr wrap="square">
            <a:spAutoFit/>
          </a:bodyPr>
          <a:lstStyle/>
          <a:p>
            <a:pPr marL="171450" indent="-171450">
              <a:buFont typeface="Wingdings" panose="05000000000000000000" pitchFamily="2" charset="2"/>
              <a:buChar char="n"/>
            </a:pPr>
            <a:r>
              <a:rPr lang="en-US" altLang="ja-JP" sz="1100" dirty="0" smtClean="0">
                <a:latin typeface="Arial" panose="020B0604020202020204" pitchFamily="34" charset="0"/>
                <a:ea typeface="Meiryo UI" panose="020B0604030504040204" pitchFamily="50" charset="-128"/>
                <a:cs typeface="Arial" panose="020B0604020202020204" pitchFamily="34" charset="0"/>
              </a:rPr>
              <a:t>Press “End” button</a:t>
            </a:r>
          </a:p>
          <a:p>
            <a:pPr marL="171450" indent="-171450">
              <a:buFont typeface="Wingdings" panose="05000000000000000000" pitchFamily="2" charset="2"/>
              <a:buChar char="ü"/>
            </a:pPr>
            <a:r>
              <a:rPr lang="en-US" altLang="ja-JP" sz="1100" dirty="0" smtClean="0">
                <a:latin typeface="Arial" panose="020B0604020202020204" pitchFamily="34" charset="0"/>
                <a:ea typeface="Meiryo UI" panose="020B0604030504040204" pitchFamily="50" charset="-128"/>
                <a:cs typeface="Arial" panose="020B0604020202020204" pitchFamily="34" charset="0"/>
              </a:rPr>
              <a:t>Command distribution end (End AV stream transfer)</a:t>
            </a:r>
          </a:p>
        </p:txBody>
      </p:sp>
      <p:sp>
        <p:nvSpPr>
          <p:cNvPr id="13" name="テキスト ボックス 138"/>
          <p:cNvSpPr txBox="1">
            <a:spLocks noChangeArrowheads="1"/>
          </p:cNvSpPr>
          <p:nvPr/>
        </p:nvSpPr>
        <p:spPr bwMode="auto">
          <a:xfrm>
            <a:off x="1163051" y="910175"/>
            <a:ext cx="25025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r>
              <a:rPr lang="en-US" altLang="ja-JP" sz="1600" b="1" u="sng" dirty="0" smtClean="0">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Distribution Terminal</a:t>
            </a:r>
            <a:endParaRPr lang="ja-JP" altLang="en-US" sz="1600" b="1" u="sng" dirty="0">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endParaRPr>
          </a:p>
        </p:txBody>
      </p:sp>
      <p:sp>
        <p:nvSpPr>
          <p:cNvPr id="15" name="正方形/長方形 14"/>
          <p:cNvSpPr/>
          <p:nvPr/>
        </p:nvSpPr>
        <p:spPr>
          <a:xfrm>
            <a:off x="4844716" y="2520491"/>
            <a:ext cx="3858126" cy="1107996"/>
          </a:xfrm>
          <a:prstGeom prst="rect">
            <a:avLst/>
          </a:prstGeom>
        </p:spPr>
        <p:txBody>
          <a:bodyPr wrap="square">
            <a:spAutoFit/>
          </a:bodyPr>
          <a:lstStyle/>
          <a:p>
            <a:pPr marL="171450" indent="-171450">
              <a:buFont typeface="Wingdings" panose="05000000000000000000" pitchFamily="2" charset="2"/>
              <a:buChar char="ü"/>
            </a:pPr>
            <a:r>
              <a:rPr lang="en-US" altLang="ja-JP" sz="1100" dirty="0" smtClean="0">
                <a:latin typeface="Arial" panose="020B0604020202020204" pitchFamily="34" charset="0"/>
                <a:ea typeface="Meiryo UI" panose="020B0604030504040204" pitchFamily="50" charset="-128"/>
                <a:cs typeface="Arial" panose="020B0604020202020204" pitchFamily="34" charset="0"/>
              </a:rPr>
              <a:t>Delivery Incoming: Sound ringtone once at the time of call reception (Auto Answering)</a:t>
            </a:r>
            <a:endParaRPr lang="en-US" altLang="ja-JP" sz="1100" dirty="0">
              <a:latin typeface="Arial" panose="020B0604020202020204" pitchFamily="34" charset="0"/>
              <a:ea typeface="Meiryo UI" panose="020B0604030504040204" pitchFamily="50" charset="-128"/>
              <a:cs typeface="Arial" panose="020B0604020202020204" pitchFamily="34" charset="0"/>
            </a:endParaRPr>
          </a:p>
          <a:p>
            <a:pPr marL="171450" indent="-171450">
              <a:buFont typeface="Wingdings" panose="05000000000000000000" pitchFamily="2" charset="2"/>
              <a:buChar char="ü"/>
            </a:pPr>
            <a:r>
              <a:rPr lang="en-US" altLang="ja-JP" sz="1100" dirty="0" smtClean="0">
                <a:latin typeface="Arial" panose="020B0604020202020204" pitchFamily="34" charset="0"/>
                <a:ea typeface="Meiryo UI" panose="020B0604030504040204" pitchFamily="50" charset="-128"/>
                <a:cs typeface="Arial" panose="020B0604020202020204" pitchFamily="34" charset="0"/>
              </a:rPr>
              <a:t>Reply incoming response to distribution terminal</a:t>
            </a:r>
          </a:p>
          <a:p>
            <a:r>
              <a:rPr lang="en-US" altLang="ja-JP" sz="1000" dirty="0" smtClean="0">
                <a:latin typeface="Arial" panose="020B0604020202020204" pitchFamily="34" charset="0"/>
                <a:ea typeface="Meiryo UI" panose="020B0604030504040204" pitchFamily="50" charset="-128"/>
                <a:cs typeface="Arial" panose="020B0604020202020204" pitchFamily="34" charset="0"/>
              </a:rPr>
              <a:t>     (It will be manual answering while system in stand-by or other</a:t>
            </a:r>
          </a:p>
          <a:p>
            <a:r>
              <a:rPr lang="en-US" altLang="ja-JP" sz="1000" dirty="0">
                <a:latin typeface="Arial" panose="020B0604020202020204" pitchFamily="34" charset="0"/>
                <a:ea typeface="Meiryo UI" panose="020B0604030504040204" pitchFamily="50" charset="-128"/>
                <a:cs typeface="Arial" panose="020B0604020202020204" pitchFamily="34" charset="0"/>
              </a:rPr>
              <a:t> </a:t>
            </a:r>
            <a:r>
              <a:rPr lang="en-US" altLang="ja-JP" sz="1000" dirty="0" smtClean="0">
                <a:latin typeface="Arial" panose="020B0604020202020204" pitchFamily="34" charset="0"/>
                <a:ea typeface="Meiryo UI" panose="020B0604030504040204" pitchFamily="50" charset="-128"/>
                <a:cs typeface="Arial" panose="020B0604020202020204" pitchFamily="34" charset="0"/>
              </a:rPr>
              <a:t>     than Home screen)</a:t>
            </a:r>
            <a:endParaRPr lang="en-US" altLang="ja-JP" sz="1000" dirty="0">
              <a:latin typeface="Arial" panose="020B0604020202020204" pitchFamily="34" charset="0"/>
              <a:ea typeface="Meiryo UI" panose="020B0604030504040204" pitchFamily="50" charset="-128"/>
              <a:cs typeface="Arial" panose="020B0604020202020204" pitchFamily="34" charset="0"/>
            </a:endParaRPr>
          </a:p>
          <a:p>
            <a:pPr marL="171450" indent="-171450">
              <a:buFont typeface="Wingdings" panose="05000000000000000000" pitchFamily="2" charset="2"/>
              <a:buChar char="ü"/>
            </a:pPr>
            <a:r>
              <a:rPr lang="en-US" altLang="ja-JP" sz="1100" dirty="0" smtClean="0">
                <a:latin typeface="Arial" panose="020B0604020202020204" pitchFamily="34" charset="0"/>
                <a:ea typeface="Meiryo UI" panose="020B0604030504040204" pitchFamily="50" charset="-128"/>
                <a:cs typeface="Arial" panose="020B0604020202020204" pitchFamily="34" charset="0"/>
              </a:rPr>
              <a:t>Move to distribution mode</a:t>
            </a:r>
            <a:endParaRPr lang="en-US" altLang="ja-JP" sz="1100" dirty="0">
              <a:latin typeface="Arial" panose="020B0604020202020204" pitchFamily="34" charset="0"/>
              <a:ea typeface="Meiryo UI" panose="020B0604030504040204" pitchFamily="50" charset="-128"/>
              <a:cs typeface="Arial" panose="020B0604020202020204" pitchFamily="34" charset="0"/>
            </a:endParaRPr>
          </a:p>
        </p:txBody>
      </p:sp>
      <p:sp>
        <p:nvSpPr>
          <p:cNvPr id="16" name="正方形/長方形 15"/>
          <p:cNvSpPr/>
          <p:nvPr/>
        </p:nvSpPr>
        <p:spPr>
          <a:xfrm>
            <a:off x="4844716" y="5886178"/>
            <a:ext cx="3858127" cy="261610"/>
          </a:xfrm>
          <a:prstGeom prst="rect">
            <a:avLst/>
          </a:prstGeom>
        </p:spPr>
        <p:txBody>
          <a:bodyPr wrap="square">
            <a:spAutoFit/>
          </a:bodyPr>
          <a:lstStyle/>
          <a:p>
            <a:pPr marL="171450" indent="-171450">
              <a:buFont typeface="Wingdings" panose="05000000000000000000" pitchFamily="2" charset="2"/>
              <a:buChar char="ü"/>
            </a:pPr>
            <a:r>
              <a:rPr lang="en-US" altLang="ja-JP" sz="1100" dirty="0" smtClean="0">
                <a:latin typeface="Arial" panose="020B0604020202020204" pitchFamily="34" charset="0"/>
                <a:ea typeface="Meiryo UI" panose="020B0604030504040204" pitchFamily="50" charset="-128"/>
                <a:cs typeface="Arial" panose="020B0604020202020204" pitchFamily="34" charset="0"/>
              </a:rPr>
              <a:t>End receiving / transfer, then back to normal mode</a:t>
            </a:r>
          </a:p>
        </p:txBody>
      </p:sp>
      <p:sp>
        <p:nvSpPr>
          <p:cNvPr id="17" name="正方形/長方形 16"/>
          <p:cNvSpPr/>
          <p:nvPr/>
        </p:nvSpPr>
        <p:spPr>
          <a:xfrm>
            <a:off x="4844717" y="4599302"/>
            <a:ext cx="3858126" cy="600164"/>
          </a:xfrm>
          <a:prstGeom prst="rect">
            <a:avLst/>
          </a:prstGeom>
        </p:spPr>
        <p:txBody>
          <a:bodyPr wrap="square">
            <a:spAutoFit/>
          </a:bodyPr>
          <a:lstStyle/>
          <a:p>
            <a:pPr marL="171450" indent="-171450">
              <a:buFont typeface="Wingdings" panose="05000000000000000000" pitchFamily="2" charset="2"/>
              <a:buChar char="ü"/>
            </a:pPr>
            <a:r>
              <a:rPr lang="en-US" altLang="ja-JP" sz="1100" dirty="0" smtClean="0">
                <a:latin typeface="Arial" panose="020B0604020202020204" pitchFamily="34" charset="0"/>
                <a:ea typeface="Meiryo UI" panose="020B0604030504040204" pitchFamily="50" charset="-128"/>
                <a:cs typeface="Arial" panose="020B0604020202020204" pitchFamily="34" charset="0"/>
              </a:rPr>
              <a:t>Receive distribution route information</a:t>
            </a:r>
          </a:p>
          <a:p>
            <a:pPr marL="171450" indent="-171450">
              <a:buFont typeface="Wingdings" panose="05000000000000000000" pitchFamily="2" charset="2"/>
              <a:buChar char="ü"/>
            </a:pPr>
            <a:r>
              <a:rPr lang="en-US" altLang="ja-JP" sz="1100" dirty="0" smtClean="0">
                <a:latin typeface="Arial" panose="020B0604020202020204" pitchFamily="34" charset="0"/>
                <a:ea typeface="Meiryo UI" panose="020B0604030504040204" pitchFamily="50" charset="-128"/>
                <a:cs typeface="Arial" panose="020B0604020202020204" pitchFamily="34" charset="0"/>
              </a:rPr>
              <a:t>Prepare for receiving / transfer (Response reply)</a:t>
            </a:r>
          </a:p>
          <a:p>
            <a:pPr marL="171450" indent="-171450">
              <a:buFont typeface="Wingdings" panose="05000000000000000000" pitchFamily="2" charset="2"/>
              <a:buChar char="ü"/>
            </a:pPr>
            <a:r>
              <a:rPr lang="en-US" altLang="ja-JP" sz="1100" dirty="0" smtClean="0">
                <a:latin typeface="Arial" panose="020B0604020202020204" pitchFamily="34" charset="0"/>
                <a:ea typeface="Meiryo UI" panose="020B0604030504040204" pitchFamily="50" charset="-128"/>
                <a:cs typeface="Arial" panose="020B0604020202020204" pitchFamily="34" charset="0"/>
              </a:rPr>
              <a:t>Start a bucket relay delivery</a:t>
            </a:r>
          </a:p>
        </p:txBody>
      </p:sp>
      <p:sp>
        <p:nvSpPr>
          <p:cNvPr id="18"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Operation Flow</a:t>
            </a:r>
            <a:endParaRPr lang="en-US" altLang="ja-JP" sz="1800" kern="0" dirty="0">
              <a:latin typeface="Arial Black" panose="020B0A04020102020204" pitchFamily="34" charset="0"/>
            </a:endParaRPr>
          </a:p>
        </p:txBody>
      </p:sp>
      <p:sp>
        <p:nvSpPr>
          <p:cNvPr id="19" name="テキスト ボックス 138"/>
          <p:cNvSpPr txBox="1">
            <a:spLocks noChangeArrowheads="1"/>
          </p:cNvSpPr>
          <p:nvPr/>
        </p:nvSpPr>
        <p:spPr bwMode="auto">
          <a:xfrm>
            <a:off x="4844716" y="910176"/>
            <a:ext cx="38581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r>
              <a:rPr lang="en-US" altLang="ja-JP" sz="1600" b="1" u="sng" dirty="0" smtClean="0">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Receiving / Relay Terminal</a:t>
            </a:r>
            <a:endParaRPr lang="ja-JP" altLang="en-US" sz="1600" b="1" u="sng" dirty="0">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endParaRPr>
          </a:p>
        </p:txBody>
      </p:sp>
      <p:sp>
        <p:nvSpPr>
          <p:cNvPr id="14" name="正方形/長方形 13"/>
          <p:cNvSpPr/>
          <p:nvPr/>
        </p:nvSpPr>
        <p:spPr>
          <a:xfrm>
            <a:off x="5013157" y="4080184"/>
            <a:ext cx="3785937" cy="369332"/>
          </a:xfrm>
          <a:prstGeom prst="rect">
            <a:avLst/>
          </a:prstGeom>
        </p:spPr>
        <p:txBody>
          <a:bodyPr wrap="square">
            <a:spAutoFit/>
          </a:bodyPr>
          <a:lstStyle/>
          <a:p>
            <a:pPr marL="0" lvl="2"/>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 The system not in the Multicast Tree file can not join when starting call over is conducted.</a:t>
            </a:r>
            <a:endPar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sp>
        <p:nvSpPr>
          <p:cNvPr id="20" name="正方形/長方形 19"/>
          <p:cNvSpPr/>
          <p:nvPr/>
        </p:nvSpPr>
        <p:spPr>
          <a:xfrm>
            <a:off x="5029198" y="6065109"/>
            <a:ext cx="3785938" cy="369332"/>
          </a:xfrm>
          <a:prstGeom prst="rect">
            <a:avLst/>
          </a:prstGeom>
        </p:spPr>
        <p:txBody>
          <a:bodyPr wrap="square">
            <a:spAutoFit/>
          </a:bodyPr>
          <a:lstStyle/>
          <a:p>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 Receiving / Relay terminal can not disconnect themselves by remote controller to avoid operation mistake by receiving / relay terminal site.</a:t>
            </a:r>
            <a:endPar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3178947568"/>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14</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AutoShape 71"/>
          <p:cNvSpPr>
            <a:spLocks noChangeArrowheads="1"/>
          </p:cNvSpPr>
          <p:nvPr/>
        </p:nvSpPr>
        <p:spPr bwMode="auto">
          <a:xfrm>
            <a:off x="161991" y="912188"/>
            <a:ext cx="8806851" cy="1151013"/>
          </a:xfrm>
          <a:prstGeom prst="roundRect">
            <a:avLst>
              <a:gd name="adj" fmla="val 5970"/>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spcBef>
                <a:spcPct val="10000"/>
              </a:spcBef>
              <a:buNone/>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Text Box 79"/>
          <p:cNvSpPr txBox="1">
            <a:spLocks noChangeArrowheads="1"/>
          </p:cNvSpPr>
          <p:nvPr/>
        </p:nvSpPr>
        <p:spPr bwMode="auto">
          <a:xfrm>
            <a:off x="1897183" y="2972502"/>
            <a:ext cx="117852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just" eaLnBrk="1" hangingPunct="1"/>
            <a:r>
              <a:rPr lang="en-US" altLang="ja-JP" sz="900" dirty="0" smtClean="0">
                <a:solidFill>
                  <a:srgbClr val="FF0000"/>
                </a:solidFill>
                <a:ea typeface="Meiryo UI" panose="020B0604030504040204" pitchFamily="50" charset="-128"/>
                <a:cs typeface="Arial" panose="020B0604020202020204" pitchFamily="34" charset="0"/>
              </a:rPr>
              <a:t>Abnormal detection</a:t>
            </a:r>
            <a:endParaRPr lang="en-US" altLang="ja-JP" sz="900" dirty="0">
              <a:solidFill>
                <a:srgbClr val="FF0000"/>
              </a:solidFill>
              <a:ea typeface="Meiryo UI" panose="020B0604030504040204" pitchFamily="50" charset="-128"/>
              <a:cs typeface="Arial" panose="020B0604020202020204" pitchFamily="34" charset="0"/>
            </a:endParaRPr>
          </a:p>
        </p:txBody>
      </p:sp>
      <p:sp>
        <p:nvSpPr>
          <p:cNvPr id="6" name="正方形/長方形 5"/>
          <p:cNvSpPr/>
          <p:nvPr/>
        </p:nvSpPr>
        <p:spPr>
          <a:xfrm>
            <a:off x="184197" y="948857"/>
            <a:ext cx="8784646" cy="1107996"/>
          </a:xfrm>
          <a:prstGeom prst="rect">
            <a:avLst/>
          </a:prstGeom>
        </p:spPr>
        <p:txBody>
          <a:bodyPr wrap="square">
            <a:spAutoFit/>
          </a:bodyPr>
          <a:lstStyle/>
          <a:p>
            <a:pPr marL="171450" indent="-171450">
              <a:buFont typeface="Wingdings" panose="05000000000000000000" pitchFamily="2" charset="2"/>
              <a:buChar char="n"/>
            </a:pPr>
            <a:r>
              <a:rPr lang="en-US" altLang="ja-JP" sz="1100" dirty="0" smtClean="0">
                <a:latin typeface="Arial" panose="020B0604020202020204" pitchFamily="34" charset="0"/>
                <a:ea typeface="Meiryo UI" panose="020B0604030504040204" pitchFamily="50" charset="-128"/>
                <a:cs typeface="Arial" panose="020B0604020202020204" pitchFamily="34" charset="0"/>
              </a:rPr>
              <a:t>If the receiving terminal is abnormally detached, the system re-establish multicast tree to the guest terminals to continue distribution.</a:t>
            </a:r>
          </a:p>
          <a:p>
            <a:pPr marL="628650" lvl="1" indent="-171450">
              <a:buFont typeface="Wingdings" panose="05000000000000000000" pitchFamily="2" charset="2"/>
              <a:buChar char="ü"/>
            </a:pPr>
            <a:r>
              <a:rPr lang="en-US" altLang="ja-JP" sz="1100" dirty="0" smtClean="0">
                <a:latin typeface="Arial" panose="020B0604020202020204" pitchFamily="34" charset="0"/>
                <a:ea typeface="Meiryo UI" panose="020B0604030504040204" pitchFamily="50" charset="-128"/>
                <a:cs typeface="Arial" panose="020B0604020202020204" pitchFamily="34" charset="0"/>
              </a:rPr>
              <a:t>The distribution terminal detect abnormal condition (Power down, Network failure, etc.) of the receiving terminals by ALM heartbeat function after starting distribution.</a:t>
            </a:r>
            <a:r>
              <a:rPr lang="en-US" altLang="ja-JP" sz="1100" dirty="0">
                <a:latin typeface="Arial" panose="020B0604020202020204" pitchFamily="34" charset="0"/>
                <a:ea typeface="Meiryo UI" panose="020B0604030504040204" pitchFamily="50" charset="-128"/>
                <a:cs typeface="Arial" panose="020B0604020202020204" pitchFamily="34" charset="0"/>
              </a:rPr>
              <a:t> </a:t>
            </a:r>
            <a:r>
              <a:rPr lang="en-US" altLang="ja-JP" sz="1100" dirty="0" smtClean="0">
                <a:latin typeface="Arial" panose="020B0604020202020204" pitchFamily="34" charset="0"/>
                <a:ea typeface="Meiryo UI" panose="020B0604030504040204" pitchFamily="50" charset="-128"/>
                <a:cs typeface="Arial" panose="020B0604020202020204" pitchFamily="34" charset="0"/>
              </a:rPr>
              <a:t>The distribution terminal detect receiving terminal in abnormal if the receiving terminal can not receive the data in certain period </a:t>
            </a:r>
            <a:r>
              <a:rPr lang="en-US" altLang="ja-JP" sz="1100" dirty="0">
                <a:latin typeface="Arial" panose="020B0604020202020204" pitchFamily="34" charset="0"/>
                <a:ea typeface="Meiryo UI" panose="020B0604030504040204" pitchFamily="50" charset="-128"/>
                <a:cs typeface="Arial" panose="020B0604020202020204" pitchFamily="34" charset="0"/>
              </a:rPr>
              <a:t>times (Interval / The</a:t>
            </a:r>
            <a:r>
              <a:rPr lang="ja-JP" altLang="en-US" sz="1100" dirty="0">
                <a:latin typeface="Arial" panose="020B0604020202020204" pitchFamily="34" charset="0"/>
                <a:ea typeface="Meiryo UI" panose="020B0604030504040204" pitchFamily="50" charset="-128"/>
                <a:cs typeface="Arial" panose="020B0604020202020204" pitchFamily="34" charset="0"/>
              </a:rPr>
              <a:t> </a:t>
            </a:r>
            <a:r>
              <a:rPr lang="en-US" altLang="ja-JP" sz="1100" dirty="0">
                <a:latin typeface="Arial" panose="020B0604020202020204" pitchFamily="34" charset="0"/>
                <a:ea typeface="Meiryo UI" panose="020B0604030504040204" pitchFamily="50" charset="-128"/>
                <a:cs typeface="Arial" panose="020B0604020202020204" pitchFamily="34" charset="0"/>
              </a:rPr>
              <a:t>number of Retries: each 250ms / 15 times), </a:t>
            </a:r>
            <a:r>
              <a:rPr lang="en-US" altLang="ja-JP" sz="1100" dirty="0" smtClean="0">
                <a:latin typeface="Arial" panose="020B0604020202020204" pitchFamily="34" charset="0"/>
                <a:ea typeface="Meiryo UI" panose="020B0604030504040204" pitchFamily="50" charset="-128"/>
                <a:cs typeface="Arial" panose="020B0604020202020204" pitchFamily="34" charset="0"/>
              </a:rPr>
              <a:t>then remove from delivery target as abnormal withdrawal. </a:t>
            </a:r>
          </a:p>
          <a:p>
            <a:pPr marL="171450" indent="-171450">
              <a:buFont typeface="Wingdings" panose="05000000000000000000" pitchFamily="2" charset="2"/>
              <a:buChar char="n"/>
            </a:pPr>
            <a:r>
              <a:rPr lang="en-US" altLang="ja-JP" sz="1100" dirty="0" smtClean="0">
                <a:latin typeface="Arial" panose="020B0604020202020204" pitchFamily="34" charset="0"/>
                <a:ea typeface="Meiryo UI" panose="020B0604030504040204" pitchFamily="50" charset="-128"/>
                <a:cs typeface="Arial" panose="020B0604020202020204" pitchFamily="34" charset="0"/>
              </a:rPr>
              <a:t>If the receiving terminal can not receive video / audio data in 60 sec., exit the delivery reception to migrate to the normal mode.</a:t>
            </a:r>
            <a:endParaRPr lang="ja-JP" altLang="ja-JP" sz="1100" dirty="0">
              <a:latin typeface="Arial" panose="020B0604020202020204" pitchFamily="34" charset="0"/>
              <a:ea typeface="Meiryo UI" panose="020B0604030504040204" pitchFamily="50" charset="-128"/>
              <a:cs typeface="Arial" panose="020B0604020202020204" pitchFamily="34" charset="0"/>
            </a:endParaRPr>
          </a:p>
        </p:txBody>
      </p:sp>
      <p:pic>
        <p:nvPicPr>
          <p:cNvPr id="7"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04043" y="3822216"/>
            <a:ext cx="442912"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38357" y="3039177"/>
            <a:ext cx="442913"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38357" y="4683827"/>
            <a:ext cx="442913"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0" name="AutoShape 10"/>
          <p:cNvCxnSpPr>
            <a:cxnSpLocks noChangeShapeType="1"/>
            <a:stCxn id="7" idx="3"/>
            <a:endCxn id="8" idx="1"/>
          </p:cNvCxnSpPr>
          <p:nvPr/>
        </p:nvCxnSpPr>
        <p:spPr bwMode="auto">
          <a:xfrm flipV="1">
            <a:off x="5546955" y="3152683"/>
            <a:ext cx="291402" cy="78304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11"/>
          <p:cNvCxnSpPr>
            <a:cxnSpLocks noChangeShapeType="1"/>
            <a:stCxn id="7" idx="3"/>
            <a:endCxn id="9" idx="1"/>
          </p:cNvCxnSpPr>
          <p:nvPr/>
        </p:nvCxnSpPr>
        <p:spPr bwMode="auto">
          <a:xfrm>
            <a:off x="5546955" y="3935723"/>
            <a:ext cx="291402" cy="86161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Picture 1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4736" y="2678814"/>
            <a:ext cx="442912"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1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4736" y="3397952"/>
            <a:ext cx="442912"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1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4736" y="4406014"/>
            <a:ext cx="442912"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4736" y="5125152"/>
            <a:ext cx="442912"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6" name="AutoShape 16"/>
          <p:cNvCxnSpPr>
            <a:cxnSpLocks noChangeShapeType="1"/>
            <a:stCxn id="8" idx="3"/>
            <a:endCxn id="12" idx="1"/>
          </p:cNvCxnSpPr>
          <p:nvPr/>
        </p:nvCxnSpPr>
        <p:spPr bwMode="auto">
          <a:xfrm flipV="1">
            <a:off x="6281270" y="2792321"/>
            <a:ext cx="463466" cy="36036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17"/>
          <p:cNvCxnSpPr>
            <a:cxnSpLocks noChangeShapeType="1"/>
            <a:stCxn id="8" idx="3"/>
            <a:endCxn id="13" idx="1"/>
          </p:cNvCxnSpPr>
          <p:nvPr/>
        </p:nvCxnSpPr>
        <p:spPr bwMode="auto">
          <a:xfrm>
            <a:off x="6281270" y="3152683"/>
            <a:ext cx="463466" cy="3587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18"/>
          <p:cNvCxnSpPr>
            <a:cxnSpLocks noChangeShapeType="1"/>
            <a:stCxn id="9" idx="3"/>
            <a:endCxn id="14" idx="1"/>
          </p:cNvCxnSpPr>
          <p:nvPr/>
        </p:nvCxnSpPr>
        <p:spPr bwMode="auto">
          <a:xfrm flipV="1">
            <a:off x="6281270" y="4519521"/>
            <a:ext cx="463466" cy="27781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19"/>
          <p:cNvCxnSpPr>
            <a:cxnSpLocks noChangeShapeType="1"/>
            <a:stCxn id="9" idx="3"/>
            <a:endCxn id="15" idx="1"/>
          </p:cNvCxnSpPr>
          <p:nvPr/>
        </p:nvCxnSpPr>
        <p:spPr bwMode="auto">
          <a:xfrm>
            <a:off x="6281270" y="4797333"/>
            <a:ext cx="463466" cy="44132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 name="Picture 2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5265" y="3315402"/>
            <a:ext cx="442913"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 name="Picture 2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5265" y="2821689"/>
            <a:ext cx="442913"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23" name="AutoShape 24"/>
          <p:cNvCxnSpPr>
            <a:cxnSpLocks noChangeShapeType="1"/>
            <a:stCxn id="12" idx="3"/>
            <a:endCxn id="54" idx="1"/>
          </p:cNvCxnSpPr>
          <p:nvPr/>
        </p:nvCxnSpPr>
        <p:spPr bwMode="auto">
          <a:xfrm flipV="1">
            <a:off x="7187648" y="2503396"/>
            <a:ext cx="577617" cy="28892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25"/>
          <p:cNvCxnSpPr>
            <a:cxnSpLocks noChangeShapeType="1"/>
            <a:stCxn id="12" idx="3"/>
            <a:endCxn id="21" idx="1"/>
          </p:cNvCxnSpPr>
          <p:nvPr/>
        </p:nvCxnSpPr>
        <p:spPr bwMode="auto">
          <a:xfrm>
            <a:off x="7187648" y="2792321"/>
            <a:ext cx="577617" cy="1428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26"/>
          <p:cNvCxnSpPr>
            <a:cxnSpLocks noChangeShapeType="1"/>
            <a:stCxn id="13" idx="3"/>
            <a:endCxn id="20" idx="1"/>
          </p:cNvCxnSpPr>
          <p:nvPr/>
        </p:nvCxnSpPr>
        <p:spPr bwMode="auto">
          <a:xfrm flipV="1">
            <a:off x="7187648" y="3428908"/>
            <a:ext cx="577617" cy="8255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27"/>
          <p:cNvCxnSpPr>
            <a:cxnSpLocks noChangeShapeType="1"/>
            <a:stCxn id="13" idx="3"/>
          </p:cNvCxnSpPr>
          <p:nvPr/>
        </p:nvCxnSpPr>
        <p:spPr bwMode="auto">
          <a:xfrm>
            <a:off x="7187648" y="3511458"/>
            <a:ext cx="577617" cy="34925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7" name="Picture 2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5265" y="5044189"/>
            <a:ext cx="442913"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 name="Picture 2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5265" y="5475989"/>
            <a:ext cx="442913"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 name="Picture 3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5265" y="4118677"/>
            <a:ext cx="442913"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 name="Picture 3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5265" y="4550477"/>
            <a:ext cx="442913"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31" name="AutoShape 32"/>
          <p:cNvCxnSpPr>
            <a:cxnSpLocks noChangeShapeType="1"/>
            <a:stCxn id="14" idx="3"/>
            <a:endCxn id="29" idx="1"/>
          </p:cNvCxnSpPr>
          <p:nvPr/>
        </p:nvCxnSpPr>
        <p:spPr bwMode="auto">
          <a:xfrm flipV="1">
            <a:off x="7187648" y="4232183"/>
            <a:ext cx="577617" cy="2873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33"/>
          <p:cNvCxnSpPr>
            <a:cxnSpLocks noChangeShapeType="1"/>
            <a:stCxn id="14" idx="3"/>
            <a:endCxn id="30" idx="1"/>
          </p:cNvCxnSpPr>
          <p:nvPr/>
        </p:nvCxnSpPr>
        <p:spPr bwMode="auto">
          <a:xfrm>
            <a:off x="7187648" y="4519521"/>
            <a:ext cx="577617" cy="14446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34"/>
          <p:cNvCxnSpPr>
            <a:cxnSpLocks noChangeShapeType="1"/>
            <a:stCxn id="15" idx="3"/>
            <a:endCxn id="27" idx="1"/>
          </p:cNvCxnSpPr>
          <p:nvPr/>
        </p:nvCxnSpPr>
        <p:spPr bwMode="auto">
          <a:xfrm flipV="1">
            <a:off x="7187648" y="5157696"/>
            <a:ext cx="577617" cy="8096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35"/>
          <p:cNvCxnSpPr>
            <a:cxnSpLocks noChangeShapeType="1"/>
            <a:stCxn id="15" idx="3"/>
            <a:endCxn id="28" idx="1"/>
          </p:cNvCxnSpPr>
          <p:nvPr/>
        </p:nvCxnSpPr>
        <p:spPr bwMode="auto">
          <a:xfrm>
            <a:off x="7187648" y="5238658"/>
            <a:ext cx="577617" cy="3508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 Box 46"/>
          <p:cNvSpPr txBox="1">
            <a:spLocks noChangeArrowheads="1"/>
          </p:cNvSpPr>
          <p:nvPr/>
        </p:nvSpPr>
        <p:spPr bwMode="auto">
          <a:xfrm>
            <a:off x="5909795" y="2864552"/>
            <a:ext cx="24878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1</a:t>
            </a:r>
          </a:p>
        </p:txBody>
      </p:sp>
      <p:sp>
        <p:nvSpPr>
          <p:cNvPr id="37" name="Text Box 47"/>
          <p:cNvSpPr txBox="1">
            <a:spLocks noChangeArrowheads="1"/>
          </p:cNvSpPr>
          <p:nvPr/>
        </p:nvSpPr>
        <p:spPr bwMode="auto">
          <a:xfrm>
            <a:off x="5909795" y="4404427"/>
            <a:ext cx="24878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2</a:t>
            </a:r>
          </a:p>
        </p:txBody>
      </p:sp>
      <p:sp>
        <p:nvSpPr>
          <p:cNvPr id="38" name="Text Box 48"/>
          <p:cNvSpPr txBox="1">
            <a:spLocks noChangeArrowheads="1"/>
          </p:cNvSpPr>
          <p:nvPr/>
        </p:nvSpPr>
        <p:spPr bwMode="auto">
          <a:xfrm>
            <a:off x="6817761" y="2461327"/>
            <a:ext cx="24878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3</a:t>
            </a:r>
          </a:p>
        </p:txBody>
      </p:sp>
      <p:sp>
        <p:nvSpPr>
          <p:cNvPr id="39" name="Text Box 49"/>
          <p:cNvSpPr txBox="1">
            <a:spLocks noChangeArrowheads="1"/>
          </p:cNvSpPr>
          <p:nvPr/>
        </p:nvSpPr>
        <p:spPr bwMode="auto">
          <a:xfrm>
            <a:off x="6755369" y="3077128"/>
            <a:ext cx="24878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smtClean="0">
                <a:ea typeface="Meiryo UI" panose="020B0604030504040204" pitchFamily="50" charset="-128"/>
                <a:cs typeface="Arial" panose="020B0604020202020204" pitchFamily="34" charset="0"/>
              </a:rPr>
              <a:t>5</a:t>
            </a:r>
            <a:endParaRPr lang="en-US" altLang="ja-JP" sz="900" dirty="0">
              <a:ea typeface="Meiryo UI" panose="020B0604030504040204" pitchFamily="50" charset="-128"/>
              <a:cs typeface="Arial" panose="020B0604020202020204" pitchFamily="34" charset="0"/>
            </a:endParaRPr>
          </a:p>
        </p:txBody>
      </p:sp>
      <p:sp>
        <p:nvSpPr>
          <p:cNvPr id="40" name="Text Box 50"/>
          <p:cNvSpPr txBox="1">
            <a:spLocks noChangeArrowheads="1"/>
          </p:cNvSpPr>
          <p:nvPr/>
        </p:nvSpPr>
        <p:spPr bwMode="auto">
          <a:xfrm>
            <a:off x="6817761" y="4188527"/>
            <a:ext cx="24878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4</a:t>
            </a:r>
          </a:p>
        </p:txBody>
      </p:sp>
      <p:sp>
        <p:nvSpPr>
          <p:cNvPr id="41" name="Text Box 51"/>
          <p:cNvSpPr txBox="1">
            <a:spLocks noChangeArrowheads="1"/>
          </p:cNvSpPr>
          <p:nvPr/>
        </p:nvSpPr>
        <p:spPr bwMode="auto">
          <a:xfrm>
            <a:off x="6817761" y="4952114"/>
            <a:ext cx="24878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6</a:t>
            </a:r>
          </a:p>
        </p:txBody>
      </p:sp>
      <p:sp>
        <p:nvSpPr>
          <p:cNvPr id="42" name="Text Box 52"/>
          <p:cNvSpPr txBox="1">
            <a:spLocks noChangeArrowheads="1"/>
          </p:cNvSpPr>
          <p:nvPr/>
        </p:nvSpPr>
        <p:spPr bwMode="auto">
          <a:xfrm>
            <a:off x="8197065" y="2359727"/>
            <a:ext cx="24878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7</a:t>
            </a:r>
          </a:p>
        </p:txBody>
      </p:sp>
      <p:sp>
        <p:nvSpPr>
          <p:cNvPr id="43" name="Text Box 53"/>
          <p:cNvSpPr txBox="1">
            <a:spLocks noChangeArrowheads="1"/>
          </p:cNvSpPr>
          <p:nvPr/>
        </p:nvSpPr>
        <p:spPr bwMode="auto">
          <a:xfrm>
            <a:off x="8197065" y="2821689"/>
            <a:ext cx="3129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11</a:t>
            </a:r>
          </a:p>
        </p:txBody>
      </p:sp>
      <p:sp>
        <p:nvSpPr>
          <p:cNvPr id="44" name="Text Box 54"/>
          <p:cNvSpPr txBox="1">
            <a:spLocks noChangeArrowheads="1"/>
          </p:cNvSpPr>
          <p:nvPr/>
        </p:nvSpPr>
        <p:spPr bwMode="auto">
          <a:xfrm>
            <a:off x="8197065" y="3324927"/>
            <a:ext cx="24878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9</a:t>
            </a:r>
          </a:p>
        </p:txBody>
      </p:sp>
      <p:sp>
        <p:nvSpPr>
          <p:cNvPr id="45" name="Text Box 55"/>
          <p:cNvSpPr txBox="1">
            <a:spLocks noChangeArrowheads="1"/>
          </p:cNvSpPr>
          <p:nvPr/>
        </p:nvSpPr>
        <p:spPr bwMode="auto">
          <a:xfrm>
            <a:off x="8197065" y="3756727"/>
            <a:ext cx="3129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13</a:t>
            </a:r>
          </a:p>
        </p:txBody>
      </p:sp>
      <p:sp>
        <p:nvSpPr>
          <p:cNvPr id="46" name="Text Box 56"/>
          <p:cNvSpPr txBox="1">
            <a:spLocks noChangeArrowheads="1"/>
          </p:cNvSpPr>
          <p:nvPr/>
        </p:nvSpPr>
        <p:spPr bwMode="auto">
          <a:xfrm>
            <a:off x="8197065" y="4117089"/>
            <a:ext cx="24878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8</a:t>
            </a:r>
          </a:p>
        </p:txBody>
      </p:sp>
      <p:sp>
        <p:nvSpPr>
          <p:cNvPr id="47" name="Text Box 57"/>
          <p:cNvSpPr txBox="1">
            <a:spLocks noChangeArrowheads="1"/>
          </p:cNvSpPr>
          <p:nvPr/>
        </p:nvSpPr>
        <p:spPr bwMode="auto">
          <a:xfrm>
            <a:off x="8193890" y="4521902"/>
            <a:ext cx="3129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12</a:t>
            </a:r>
          </a:p>
        </p:txBody>
      </p:sp>
      <p:sp>
        <p:nvSpPr>
          <p:cNvPr id="48" name="Text Box 58"/>
          <p:cNvSpPr txBox="1">
            <a:spLocks noChangeArrowheads="1"/>
          </p:cNvSpPr>
          <p:nvPr/>
        </p:nvSpPr>
        <p:spPr bwMode="auto">
          <a:xfrm>
            <a:off x="8197065" y="5025139"/>
            <a:ext cx="3129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smtClean="0">
                <a:ea typeface="Meiryo UI" panose="020B0604030504040204" pitchFamily="50" charset="-128"/>
                <a:cs typeface="Arial" panose="020B0604020202020204" pitchFamily="34" charset="0"/>
              </a:rPr>
              <a:t>10</a:t>
            </a:r>
            <a:endParaRPr lang="en-US" altLang="ja-JP" sz="900" dirty="0">
              <a:ea typeface="Meiryo UI" panose="020B0604030504040204" pitchFamily="50" charset="-128"/>
              <a:cs typeface="Arial" panose="020B0604020202020204" pitchFamily="34" charset="0"/>
            </a:endParaRPr>
          </a:p>
        </p:txBody>
      </p:sp>
      <p:sp>
        <p:nvSpPr>
          <p:cNvPr id="49" name="Text Box 59"/>
          <p:cNvSpPr txBox="1">
            <a:spLocks noChangeArrowheads="1"/>
          </p:cNvSpPr>
          <p:nvPr/>
        </p:nvSpPr>
        <p:spPr bwMode="auto">
          <a:xfrm>
            <a:off x="8197065" y="5485514"/>
            <a:ext cx="3129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14</a:t>
            </a:r>
          </a:p>
        </p:txBody>
      </p:sp>
      <p:sp>
        <p:nvSpPr>
          <p:cNvPr id="50" name="Oval 74"/>
          <p:cNvSpPr>
            <a:spLocks noChangeArrowheads="1"/>
          </p:cNvSpPr>
          <p:nvPr/>
        </p:nvSpPr>
        <p:spPr bwMode="auto">
          <a:xfrm>
            <a:off x="6528836" y="3269435"/>
            <a:ext cx="865187" cy="433387"/>
          </a:xfrm>
          <a:prstGeom prst="ellipse">
            <a:avLst/>
          </a:prstGeom>
          <a:noFill/>
          <a:ln w="9525">
            <a:solidFill>
              <a:srgbClr val="0070C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sz="900" dirty="0">
              <a:ea typeface="Meiryo UI" panose="020B0604030504040204" pitchFamily="50" charset="-128"/>
              <a:cs typeface="Arial" panose="020B0604020202020204" pitchFamily="34" charset="0"/>
            </a:endParaRPr>
          </a:p>
        </p:txBody>
      </p:sp>
      <p:cxnSp>
        <p:nvCxnSpPr>
          <p:cNvPr id="51" name="AutoShape 75"/>
          <p:cNvCxnSpPr>
            <a:cxnSpLocks noChangeShapeType="1"/>
            <a:stCxn id="53" idx="1"/>
            <a:endCxn id="50" idx="0"/>
          </p:cNvCxnSpPr>
          <p:nvPr/>
        </p:nvCxnSpPr>
        <p:spPr bwMode="auto">
          <a:xfrm rot="16200000" flipV="1">
            <a:off x="7130637" y="3100229"/>
            <a:ext cx="434461" cy="772873"/>
          </a:xfrm>
          <a:prstGeom prst="curvedConnector3">
            <a:avLst>
              <a:gd name="adj1" fmla="val 111013"/>
            </a:avLst>
          </a:prstGeom>
          <a:noFill/>
          <a:ln w="9525">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 Box 79"/>
          <p:cNvSpPr txBox="1">
            <a:spLocks noChangeArrowheads="1"/>
          </p:cNvSpPr>
          <p:nvPr/>
        </p:nvSpPr>
        <p:spPr bwMode="auto">
          <a:xfrm>
            <a:off x="6319888" y="3730863"/>
            <a:ext cx="13490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900" dirty="0" smtClean="0">
                <a:solidFill>
                  <a:srgbClr val="0070C0"/>
                </a:solidFill>
                <a:ea typeface="Meiryo UI" panose="020B0604030504040204" pitchFamily="50" charset="-128"/>
                <a:cs typeface="Arial" panose="020B0604020202020204" pitchFamily="34" charset="0"/>
              </a:rPr>
              <a:t>Terminal 13 upgraded as host node</a:t>
            </a:r>
            <a:endParaRPr lang="en-US" altLang="ja-JP" sz="900" dirty="0">
              <a:solidFill>
                <a:srgbClr val="0070C0"/>
              </a:solidFill>
              <a:ea typeface="Meiryo UI" panose="020B0604030504040204" pitchFamily="50" charset="-128"/>
              <a:cs typeface="Arial" panose="020B0604020202020204" pitchFamily="34" charset="0"/>
            </a:endParaRPr>
          </a:p>
        </p:txBody>
      </p:sp>
      <p:sp>
        <p:nvSpPr>
          <p:cNvPr id="53" name="Oval 81"/>
          <p:cNvSpPr>
            <a:spLocks noChangeArrowheads="1"/>
          </p:cNvSpPr>
          <p:nvPr/>
        </p:nvSpPr>
        <p:spPr bwMode="auto">
          <a:xfrm>
            <a:off x="7628988" y="3640660"/>
            <a:ext cx="719138" cy="431800"/>
          </a:xfrm>
          <a:prstGeom prst="ellipse">
            <a:avLst/>
          </a:prstGeom>
          <a:noFill/>
          <a:ln w="9525">
            <a:solidFill>
              <a:srgbClr val="0070C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sz="900" dirty="0">
              <a:ea typeface="Meiryo UI" panose="020B0604030504040204" pitchFamily="50" charset="-128"/>
              <a:cs typeface="Arial" panose="020B0604020202020204" pitchFamily="34" charset="0"/>
            </a:endParaRPr>
          </a:p>
        </p:txBody>
      </p:sp>
      <p:pic>
        <p:nvPicPr>
          <p:cNvPr id="54" name="Picture 2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5265" y="2389889"/>
            <a:ext cx="442913"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4892" y="3822216"/>
            <a:ext cx="442912"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9206" y="3039177"/>
            <a:ext cx="442913"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9" name="Picture 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9206" y="4683827"/>
            <a:ext cx="442913"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60" name="AutoShape 10"/>
          <p:cNvCxnSpPr>
            <a:cxnSpLocks noChangeShapeType="1"/>
            <a:stCxn id="57" idx="3"/>
            <a:endCxn id="58" idx="1"/>
          </p:cNvCxnSpPr>
          <p:nvPr/>
        </p:nvCxnSpPr>
        <p:spPr bwMode="auto">
          <a:xfrm flipV="1">
            <a:off x="1007804" y="3152683"/>
            <a:ext cx="291402" cy="78304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1"/>
          <p:cNvCxnSpPr>
            <a:cxnSpLocks noChangeShapeType="1"/>
            <a:stCxn id="57" idx="3"/>
            <a:endCxn id="59" idx="1"/>
          </p:cNvCxnSpPr>
          <p:nvPr/>
        </p:nvCxnSpPr>
        <p:spPr bwMode="auto">
          <a:xfrm>
            <a:off x="1007804" y="3935723"/>
            <a:ext cx="291402" cy="86161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2" name="Picture 1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5585" y="2678814"/>
            <a:ext cx="442912"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 name="Picture 1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5585" y="3397952"/>
            <a:ext cx="442912"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4" name="Picture 1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5585" y="4406014"/>
            <a:ext cx="442912"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 name="Picture 1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5585" y="5125152"/>
            <a:ext cx="442912"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66" name="AutoShape 16"/>
          <p:cNvCxnSpPr>
            <a:cxnSpLocks noChangeShapeType="1"/>
            <a:stCxn id="58" idx="3"/>
            <a:endCxn id="62" idx="1"/>
          </p:cNvCxnSpPr>
          <p:nvPr/>
        </p:nvCxnSpPr>
        <p:spPr bwMode="auto">
          <a:xfrm flipV="1">
            <a:off x="1742119" y="2792321"/>
            <a:ext cx="463466" cy="36036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AutoShape 17"/>
          <p:cNvCxnSpPr>
            <a:cxnSpLocks noChangeShapeType="1"/>
            <a:stCxn id="58" idx="3"/>
            <a:endCxn id="63" idx="1"/>
          </p:cNvCxnSpPr>
          <p:nvPr/>
        </p:nvCxnSpPr>
        <p:spPr bwMode="auto">
          <a:xfrm>
            <a:off x="1742119" y="3152683"/>
            <a:ext cx="463466" cy="3587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AutoShape 18"/>
          <p:cNvCxnSpPr>
            <a:cxnSpLocks noChangeShapeType="1"/>
            <a:stCxn id="59" idx="3"/>
            <a:endCxn id="64" idx="1"/>
          </p:cNvCxnSpPr>
          <p:nvPr/>
        </p:nvCxnSpPr>
        <p:spPr bwMode="auto">
          <a:xfrm flipV="1">
            <a:off x="1742119" y="4519521"/>
            <a:ext cx="463466" cy="27781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AutoShape 19"/>
          <p:cNvCxnSpPr>
            <a:cxnSpLocks noChangeShapeType="1"/>
            <a:stCxn id="59" idx="3"/>
            <a:endCxn id="65" idx="1"/>
          </p:cNvCxnSpPr>
          <p:nvPr/>
        </p:nvCxnSpPr>
        <p:spPr bwMode="auto">
          <a:xfrm>
            <a:off x="1742119" y="4797333"/>
            <a:ext cx="463466" cy="44132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0" name="Picture 2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6114" y="3315402"/>
            <a:ext cx="442913"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 name="Picture 2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6114" y="3747202"/>
            <a:ext cx="442913"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 name="Picture 2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6114" y="2821689"/>
            <a:ext cx="442913"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73" name="AutoShape 24"/>
          <p:cNvCxnSpPr>
            <a:cxnSpLocks noChangeShapeType="1"/>
            <a:stCxn id="62" idx="3"/>
            <a:endCxn id="101" idx="1"/>
          </p:cNvCxnSpPr>
          <p:nvPr/>
        </p:nvCxnSpPr>
        <p:spPr bwMode="auto">
          <a:xfrm flipV="1">
            <a:off x="2648497" y="2503396"/>
            <a:ext cx="577617" cy="28892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AutoShape 25"/>
          <p:cNvCxnSpPr>
            <a:cxnSpLocks noChangeShapeType="1"/>
            <a:stCxn id="62" idx="3"/>
            <a:endCxn id="72" idx="1"/>
          </p:cNvCxnSpPr>
          <p:nvPr/>
        </p:nvCxnSpPr>
        <p:spPr bwMode="auto">
          <a:xfrm>
            <a:off x="2648497" y="2792321"/>
            <a:ext cx="577617" cy="1428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AutoShape 26"/>
          <p:cNvCxnSpPr>
            <a:cxnSpLocks noChangeShapeType="1"/>
            <a:stCxn id="63" idx="3"/>
            <a:endCxn id="70" idx="1"/>
          </p:cNvCxnSpPr>
          <p:nvPr/>
        </p:nvCxnSpPr>
        <p:spPr bwMode="auto">
          <a:xfrm flipV="1">
            <a:off x="2648497" y="3428908"/>
            <a:ext cx="577617" cy="8255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AutoShape 27"/>
          <p:cNvCxnSpPr>
            <a:cxnSpLocks noChangeShapeType="1"/>
            <a:stCxn id="63" idx="3"/>
            <a:endCxn id="71" idx="1"/>
          </p:cNvCxnSpPr>
          <p:nvPr/>
        </p:nvCxnSpPr>
        <p:spPr bwMode="auto">
          <a:xfrm>
            <a:off x="2648497" y="3511458"/>
            <a:ext cx="577617" cy="34925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7" name="Picture 2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6114" y="5044189"/>
            <a:ext cx="442913"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8" name="Picture 2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6114" y="5475989"/>
            <a:ext cx="442913"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9" name="Picture 3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6114" y="4118677"/>
            <a:ext cx="442913"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0" name="Picture 3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6114" y="4550477"/>
            <a:ext cx="442913"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81" name="AutoShape 32"/>
          <p:cNvCxnSpPr>
            <a:cxnSpLocks noChangeShapeType="1"/>
            <a:stCxn id="64" idx="3"/>
            <a:endCxn id="79" idx="1"/>
          </p:cNvCxnSpPr>
          <p:nvPr/>
        </p:nvCxnSpPr>
        <p:spPr bwMode="auto">
          <a:xfrm flipV="1">
            <a:off x="2648497" y="4232183"/>
            <a:ext cx="577617" cy="2873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AutoShape 33"/>
          <p:cNvCxnSpPr>
            <a:cxnSpLocks noChangeShapeType="1"/>
            <a:stCxn id="64" idx="3"/>
            <a:endCxn id="80" idx="1"/>
          </p:cNvCxnSpPr>
          <p:nvPr/>
        </p:nvCxnSpPr>
        <p:spPr bwMode="auto">
          <a:xfrm>
            <a:off x="2648497" y="4519521"/>
            <a:ext cx="577617" cy="14446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AutoShape 34"/>
          <p:cNvCxnSpPr>
            <a:cxnSpLocks noChangeShapeType="1"/>
            <a:stCxn id="65" idx="3"/>
            <a:endCxn id="77" idx="1"/>
          </p:cNvCxnSpPr>
          <p:nvPr/>
        </p:nvCxnSpPr>
        <p:spPr bwMode="auto">
          <a:xfrm flipV="1">
            <a:off x="2648497" y="5157696"/>
            <a:ext cx="577617" cy="8096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AutoShape 35"/>
          <p:cNvCxnSpPr>
            <a:cxnSpLocks noChangeShapeType="1"/>
            <a:stCxn id="65" idx="3"/>
            <a:endCxn id="78" idx="1"/>
          </p:cNvCxnSpPr>
          <p:nvPr/>
        </p:nvCxnSpPr>
        <p:spPr bwMode="auto">
          <a:xfrm>
            <a:off x="2648497" y="5238658"/>
            <a:ext cx="577617" cy="3508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Text Box 46"/>
          <p:cNvSpPr txBox="1">
            <a:spLocks noChangeArrowheads="1"/>
          </p:cNvSpPr>
          <p:nvPr/>
        </p:nvSpPr>
        <p:spPr bwMode="auto">
          <a:xfrm>
            <a:off x="1370644" y="2864552"/>
            <a:ext cx="24878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1</a:t>
            </a:r>
          </a:p>
        </p:txBody>
      </p:sp>
      <p:sp>
        <p:nvSpPr>
          <p:cNvPr id="87" name="Text Box 47"/>
          <p:cNvSpPr txBox="1">
            <a:spLocks noChangeArrowheads="1"/>
          </p:cNvSpPr>
          <p:nvPr/>
        </p:nvSpPr>
        <p:spPr bwMode="auto">
          <a:xfrm>
            <a:off x="1370644" y="4404427"/>
            <a:ext cx="24878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2</a:t>
            </a:r>
          </a:p>
        </p:txBody>
      </p:sp>
      <p:sp>
        <p:nvSpPr>
          <p:cNvPr id="88" name="Text Box 48"/>
          <p:cNvSpPr txBox="1">
            <a:spLocks noChangeArrowheads="1"/>
          </p:cNvSpPr>
          <p:nvPr/>
        </p:nvSpPr>
        <p:spPr bwMode="auto">
          <a:xfrm>
            <a:off x="2278610" y="2461327"/>
            <a:ext cx="24878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3</a:t>
            </a:r>
          </a:p>
        </p:txBody>
      </p:sp>
      <p:sp>
        <p:nvSpPr>
          <p:cNvPr id="89" name="Text Box 49"/>
          <p:cNvSpPr txBox="1">
            <a:spLocks noChangeArrowheads="1"/>
          </p:cNvSpPr>
          <p:nvPr/>
        </p:nvSpPr>
        <p:spPr bwMode="auto">
          <a:xfrm>
            <a:off x="2278610" y="3109027"/>
            <a:ext cx="24878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smtClean="0">
                <a:ea typeface="Meiryo UI" panose="020B0604030504040204" pitchFamily="50" charset="-128"/>
                <a:cs typeface="Arial" panose="020B0604020202020204" pitchFamily="34" charset="0"/>
              </a:rPr>
              <a:t>5</a:t>
            </a:r>
            <a:endParaRPr lang="en-US" altLang="ja-JP" sz="900" dirty="0">
              <a:ea typeface="Meiryo UI" panose="020B0604030504040204" pitchFamily="50" charset="-128"/>
              <a:cs typeface="Arial" panose="020B0604020202020204" pitchFamily="34" charset="0"/>
            </a:endParaRPr>
          </a:p>
        </p:txBody>
      </p:sp>
      <p:sp>
        <p:nvSpPr>
          <p:cNvPr id="90" name="Text Box 50"/>
          <p:cNvSpPr txBox="1">
            <a:spLocks noChangeArrowheads="1"/>
          </p:cNvSpPr>
          <p:nvPr/>
        </p:nvSpPr>
        <p:spPr bwMode="auto">
          <a:xfrm>
            <a:off x="2278610" y="4188527"/>
            <a:ext cx="24878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4</a:t>
            </a:r>
          </a:p>
        </p:txBody>
      </p:sp>
      <p:sp>
        <p:nvSpPr>
          <p:cNvPr id="91" name="Text Box 51"/>
          <p:cNvSpPr txBox="1">
            <a:spLocks noChangeArrowheads="1"/>
          </p:cNvSpPr>
          <p:nvPr/>
        </p:nvSpPr>
        <p:spPr bwMode="auto">
          <a:xfrm>
            <a:off x="2278610" y="4952114"/>
            <a:ext cx="24878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6</a:t>
            </a:r>
          </a:p>
        </p:txBody>
      </p:sp>
      <p:sp>
        <p:nvSpPr>
          <p:cNvPr id="92" name="Text Box 52"/>
          <p:cNvSpPr txBox="1">
            <a:spLocks noChangeArrowheads="1"/>
          </p:cNvSpPr>
          <p:nvPr/>
        </p:nvSpPr>
        <p:spPr bwMode="auto">
          <a:xfrm>
            <a:off x="3657914" y="2359727"/>
            <a:ext cx="24878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7</a:t>
            </a:r>
          </a:p>
        </p:txBody>
      </p:sp>
      <p:sp>
        <p:nvSpPr>
          <p:cNvPr id="93" name="Text Box 53"/>
          <p:cNvSpPr txBox="1">
            <a:spLocks noChangeArrowheads="1"/>
          </p:cNvSpPr>
          <p:nvPr/>
        </p:nvSpPr>
        <p:spPr bwMode="auto">
          <a:xfrm>
            <a:off x="3657914" y="2821689"/>
            <a:ext cx="3129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11</a:t>
            </a:r>
          </a:p>
        </p:txBody>
      </p:sp>
      <p:sp>
        <p:nvSpPr>
          <p:cNvPr id="94" name="Text Box 54"/>
          <p:cNvSpPr txBox="1">
            <a:spLocks noChangeArrowheads="1"/>
          </p:cNvSpPr>
          <p:nvPr/>
        </p:nvSpPr>
        <p:spPr bwMode="auto">
          <a:xfrm>
            <a:off x="3657914" y="3324927"/>
            <a:ext cx="24878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9</a:t>
            </a:r>
          </a:p>
        </p:txBody>
      </p:sp>
      <p:sp>
        <p:nvSpPr>
          <p:cNvPr id="95" name="Text Box 55"/>
          <p:cNvSpPr txBox="1">
            <a:spLocks noChangeArrowheads="1"/>
          </p:cNvSpPr>
          <p:nvPr/>
        </p:nvSpPr>
        <p:spPr bwMode="auto">
          <a:xfrm>
            <a:off x="3657914" y="3756727"/>
            <a:ext cx="3129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13</a:t>
            </a:r>
          </a:p>
        </p:txBody>
      </p:sp>
      <p:sp>
        <p:nvSpPr>
          <p:cNvPr id="96" name="Text Box 56"/>
          <p:cNvSpPr txBox="1">
            <a:spLocks noChangeArrowheads="1"/>
          </p:cNvSpPr>
          <p:nvPr/>
        </p:nvSpPr>
        <p:spPr bwMode="auto">
          <a:xfrm>
            <a:off x="3657914" y="4117089"/>
            <a:ext cx="24878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8</a:t>
            </a:r>
          </a:p>
        </p:txBody>
      </p:sp>
      <p:sp>
        <p:nvSpPr>
          <p:cNvPr id="97" name="Text Box 57"/>
          <p:cNvSpPr txBox="1">
            <a:spLocks noChangeArrowheads="1"/>
          </p:cNvSpPr>
          <p:nvPr/>
        </p:nvSpPr>
        <p:spPr bwMode="auto">
          <a:xfrm>
            <a:off x="3654739" y="4521902"/>
            <a:ext cx="3129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12</a:t>
            </a:r>
          </a:p>
        </p:txBody>
      </p:sp>
      <p:sp>
        <p:nvSpPr>
          <p:cNvPr id="98" name="Text Box 58"/>
          <p:cNvSpPr txBox="1">
            <a:spLocks noChangeArrowheads="1"/>
          </p:cNvSpPr>
          <p:nvPr/>
        </p:nvSpPr>
        <p:spPr bwMode="auto">
          <a:xfrm>
            <a:off x="3657914" y="5025139"/>
            <a:ext cx="3129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smtClean="0">
                <a:ea typeface="Meiryo UI" panose="020B0604030504040204" pitchFamily="50" charset="-128"/>
                <a:cs typeface="Arial" panose="020B0604020202020204" pitchFamily="34" charset="0"/>
              </a:rPr>
              <a:t>10</a:t>
            </a:r>
            <a:endParaRPr lang="en-US" altLang="ja-JP" sz="900" dirty="0">
              <a:ea typeface="Meiryo UI" panose="020B0604030504040204" pitchFamily="50" charset="-128"/>
              <a:cs typeface="Arial" panose="020B0604020202020204" pitchFamily="34" charset="0"/>
            </a:endParaRPr>
          </a:p>
        </p:txBody>
      </p:sp>
      <p:sp>
        <p:nvSpPr>
          <p:cNvPr id="99" name="Text Box 59"/>
          <p:cNvSpPr txBox="1">
            <a:spLocks noChangeArrowheads="1"/>
          </p:cNvSpPr>
          <p:nvPr/>
        </p:nvSpPr>
        <p:spPr bwMode="auto">
          <a:xfrm>
            <a:off x="3657914" y="5485514"/>
            <a:ext cx="325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000" dirty="0">
                <a:ea typeface="Meiryo UI" panose="020B0604030504040204" pitchFamily="50" charset="-128"/>
                <a:cs typeface="Arial" panose="020B0604020202020204" pitchFamily="34" charset="0"/>
              </a:rPr>
              <a:t>14</a:t>
            </a:r>
          </a:p>
        </p:txBody>
      </p:sp>
      <p:sp>
        <p:nvSpPr>
          <p:cNvPr id="100" name="Oval 74"/>
          <p:cNvSpPr>
            <a:spLocks noChangeArrowheads="1"/>
          </p:cNvSpPr>
          <p:nvPr/>
        </p:nvSpPr>
        <p:spPr bwMode="auto">
          <a:xfrm>
            <a:off x="1989685" y="3269435"/>
            <a:ext cx="865187" cy="433387"/>
          </a:xfrm>
          <a:prstGeom prst="ellipse">
            <a:avLst/>
          </a:prstGeom>
          <a:noFill/>
          <a:ln w="9525">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sz="900" dirty="0">
              <a:ea typeface="Meiryo UI" panose="020B0604030504040204" pitchFamily="50" charset="-128"/>
              <a:cs typeface="Arial" panose="020B0604020202020204" pitchFamily="34" charset="0"/>
            </a:endParaRPr>
          </a:p>
        </p:txBody>
      </p:sp>
      <p:pic>
        <p:nvPicPr>
          <p:cNvPr id="101" name="Picture 2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6114" y="2389889"/>
            <a:ext cx="442913"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 name="Text Box 45"/>
          <p:cNvSpPr txBox="1">
            <a:spLocks noChangeArrowheads="1"/>
          </p:cNvSpPr>
          <p:nvPr/>
        </p:nvSpPr>
        <p:spPr bwMode="auto">
          <a:xfrm>
            <a:off x="341005" y="3575663"/>
            <a:ext cx="76437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900" dirty="0" smtClean="0">
                <a:latin typeface="Arial" panose="020B0604020202020204" pitchFamily="34" charset="0"/>
                <a:ea typeface="Meiryo UI" panose="020B0604030504040204" pitchFamily="50" charset="-128"/>
                <a:cs typeface="Arial" panose="020B0604020202020204" pitchFamily="34" charset="0"/>
              </a:rPr>
              <a:t>Node ID: 0</a:t>
            </a:r>
            <a:endParaRPr lang="en-US" altLang="ja-JP" sz="900" dirty="0">
              <a:latin typeface="Arial" panose="020B0604020202020204" pitchFamily="34" charset="0"/>
              <a:ea typeface="Meiryo UI" panose="020B0604030504040204" pitchFamily="50" charset="-128"/>
              <a:cs typeface="Arial" panose="020B0604020202020204" pitchFamily="34" charset="0"/>
            </a:endParaRPr>
          </a:p>
        </p:txBody>
      </p:sp>
      <p:sp>
        <p:nvSpPr>
          <p:cNvPr id="103" name="Text Box 39"/>
          <p:cNvSpPr txBox="1">
            <a:spLocks noChangeArrowheads="1"/>
          </p:cNvSpPr>
          <p:nvPr/>
        </p:nvSpPr>
        <p:spPr bwMode="auto">
          <a:xfrm>
            <a:off x="272716" y="3246436"/>
            <a:ext cx="8776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900" b="1" dirty="0" smtClean="0">
                <a:latin typeface="Arial" panose="020B0604020202020204" pitchFamily="34" charset="0"/>
                <a:ea typeface="Meiryo UI" panose="020B0604030504040204" pitchFamily="50" charset="-128"/>
                <a:cs typeface="Arial" panose="020B0604020202020204" pitchFamily="34" charset="0"/>
              </a:rPr>
              <a:t>Distribution Terminal</a:t>
            </a:r>
            <a:endParaRPr lang="ja-JP" altLang="en-US" sz="900" b="1" dirty="0">
              <a:latin typeface="Arial" panose="020B0604020202020204" pitchFamily="34" charset="0"/>
              <a:ea typeface="Meiryo UI" panose="020B0604030504040204" pitchFamily="50" charset="-128"/>
              <a:cs typeface="Arial" panose="020B0604020202020204" pitchFamily="34" charset="0"/>
            </a:endParaRPr>
          </a:p>
        </p:txBody>
      </p:sp>
      <p:sp>
        <p:nvSpPr>
          <p:cNvPr id="104" name="Text Box 79"/>
          <p:cNvSpPr txBox="1">
            <a:spLocks noChangeArrowheads="1"/>
          </p:cNvSpPr>
          <p:nvPr/>
        </p:nvSpPr>
        <p:spPr bwMode="auto">
          <a:xfrm>
            <a:off x="2309220" y="3249781"/>
            <a:ext cx="28084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just" eaLnBrk="1" hangingPunct="1"/>
            <a:r>
              <a:rPr lang="en-US" altLang="ja-JP" sz="900" b="1" dirty="0">
                <a:solidFill>
                  <a:srgbClr val="FF0000"/>
                </a:solidFill>
                <a:ea typeface="Meiryo UI" panose="020B0604030504040204" pitchFamily="50" charset="-128"/>
                <a:cs typeface="Arial" panose="020B0604020202020204" pitchFamily="34" charset="0"/>
              </a:rPr>
              <a:t>×</a:t>
            </a:r>
          </a:p>
        </p:txBody>
      </p:sp>
      <p:pic>
        <p:nvPicPr>
          <p:cNvPr id="105" name="Picture 2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9639" y="2397917"/>
            <a:ext cx="442913"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6" name="Text Box 79"/>
          <p:cNvSpPr txBox="1">
            <a:spLocks noChangeArrowheads="1"/>
          </p:cNvSpPr>
          <p:nvPr/>
        </p:nvSpPr>
        <p:spPr bwMode="auto">
          <a:xfrm>
            <a:off x="5182147" y="2103491"/>
            <a:ext cx="209223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just" eaLnBrk="1" hangingPunct="1"/>
            <a:r>
              <a:rPr lang="en-US" altLang="ja-JP" sz="9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Terminal 5 Abnormal Withdrawal</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Oval 74"/>
          <p:cNvSpPr>
            <a:spLocks noChangeArrowheads="1"/>
          </p:cNvSpPr>
          <p:nvPr/>
        </p:nvSpPr>
        <p:spPr bwMode="auto">
          <a:xfrm>
            <a:off x="5761077" y="2294729"/>
            <a:ext cx="865187" cy="433387"/>
          </a:xfrm>
          <a:prstGeom prst="ellipse">
            <a:avLst/>
          </a:prstGeom>
          <a:noFill/>
          <a:ln w="9525">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sz="900" dirty="0">
              <a:ea typeface="Meiryo UI" panose="020B0604030504040204" pitchFamily="50" charset="-128"/>
              <a:cs typeface="Arial" panose="020B0604020202020204" pitchFamily="34" charset="0"/>
            </a:endParaRPr>
          </a:p>
        </p:txBody>
      </p:sp>
      <p:sp>
        <p:nvSpPr>
          <p:cNvPr id="108" name="Text Box 79"/>
          <p:cNvSpPr txBox="1">
            <a:spLocks noChangeArrowheads="1"/>
          </p:cNvSpPr>
          <p:nvPr/>
        </p:nvSpPr>
        <p:spPr bwMode="auto">
          <a:xfrm>
            <a:off x="6060281" y="2299022"/>
            <a:ext cx="28084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just" eaLnBrk="1" hangingPunct="1"/>
            <a:r>
              <a:rPr lang="en-US" altLang="ja-JP" sz="900" b="1" dirty="0">
                <a:solidFill>
                  <a:srgbClr val="FF0000"/>
                </a:solidFill>
                <a:ea typeface="Meiryo UI" panose="020B0604030504040204" pitchFamily="50" charset="-128"/>
                <a:cs typeface="Arial" panose="020B0604020202020204" pitchFamily="34" charset="0"/>
              </a:rPr>
              <a:t>×</a:t>
            </a:r>
          </a:p>
        </p:txBody>
      </p:sp>
      <p:cxnSp>
        <p:nvCxnSpPr>
          <p:cNvPr id="109" name="AutoShape 75"/>
          <p:cNvCxnSpPr>
            <a:cxnSpLocks noChangeShapeType="1"/>
            <a:stCxn id="13" idx="0"/>
            <a:endCxn id="105" idx="2"/>
          </p:cNvCxnSpPr>
          <p:nvPr/>
        </p:nvCxnSpPr>
        <p:spPr bwMode="auto">
          <a:xfrm rot="16200000" flipV="1">
            <a:off x="6192133" y="2623893"/>
            <a:ext cx="773023" cy="775096"/>
          </a:xfrm>
          <a:prstGeom prst="curvedConnector3">
            <a:avLst>
              <a:gd name="adj1" fmla="val 50000"/>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右矢印 109"/>
          <p:cNvSpPr/>
          <p:nvPr/>
        </p:nvSpPr>
        <p:spPr bwMode="auto">
          <a:xfrm>
            <a:off x="4369981" y="3711446"/>
            <a:ext cx="350875" cy="262768"/>
          </a:xfrm>
          <a:prstGeom prst="rightArrow">
            <a:avLst/>
          </a:prstGeom>
          <a:solidFill>
            <a:srgbClr val="006600"/>
          </a:solidFill>
          <a:ln w="127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cxnSp>
        <p:nvCxnSpPr>
          <p:cNvPr id="111" name="AutoShape 75"/>
          <p:cNvCxnSpPr>
            <a:cxnSpLocks noChangeShapeType="1"/>
            <a:stCxn id="57" idx="3"/>
          </p:cNvCxnSpPr>
          <p:nvPr/>
        </p:nvCxnSpPr>
        <p:spPr bwMode="auto">
          <a:xfrm flipV="1">
            <a:off x="1007804" y="3355250"/>
            <a:ext cx="512861" cy="580473"/>
          </a:xfrm>
          <a:prstGeom prst="curvedConnector2">
            <a:avLst/>
          </a:prstGeom>
          <a:noFill/>
          <a:ln w="952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AutoShape 75"/>
          <p:cNvCxnSpPr>
            <a:cxnSpLocks noChangeShapeType="1"/>
            <a:stCxn id="57" idx="3"/>
          </p:cNvCxnSpPr>
          <p:nvPr/>
        </p:nvCxnSpPr>
        <p:spPr bwMode="auto">
          <a:xfrm>
            <a:off x="1007804" y="3935723"/>
            <a:ext cx="495248" cy="591814"/>
          </a:xfrm>
          <a:prstGeom prst="curvedConnector2">
            <a:avLst/>
          </a:prstGeom>
          <a:noFill/>
          <a:ln w="952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AutoShape 75"/>
          <p:cNvCxnSpPr>
            <a:cxnSpLocks noChangeShapeType="1"/>
            <a:stCxn id="57" idx="3"/>
            <a:endCxn id="62" idx="2"/>
          </p:cNvCxnSpPr>
          <p:nvPr/>
        </p:nvCxnSpPr>
        <p:spPr bwMode="auto">
          <a:xfrm flipV="1">
            <a:off x="1007804" y="2905827"/>
            <a:ext cx="1419237" cy="1029896"/>
          </a:xfrm>
          <a:prstGeom prst="curvedConnector2">
            <a:avLst/>
          </a:prstGeom>
          <a:noFill/>
          <a:ln w="952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正方形/長方形 113"/>
          <p:cNvSpPr/>
          <p:nvPr/>
        </p:nvSpPr>
        <p:spPr>
          <a:xfrm>
            <a:off x="1268950" y="3794327"/>
            <a:ext cx="1804765" cy="369332"/>
          </a:xfrm>
          <a:prstGeom prst="rect">
            <a:avLst/>
          </a:prstGeom>
        </p:spPr>
        <p:txBody>
          <a:bodyPr wrap="square">
            <a:spAutoFit/>
          </a:bodyPr>
          <a:lstStyle/>
          <a:p>
            <a:pPr algn="ct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Manage all receiving terminals by ALM Heartbeat Function</a:t>
            </a:r>
            <a:endParaRPr lang="ja-JP" altLang="en-US" sz="900" dirty="0">
              <a:solidFill>
                <a:srgbClr val="FF0000"/>
              </a:solidFill>
              <a:latin typeface="Arial" panose="020B0604020202020204" pitchFamily="34" charset="0"/>
              <a:cs typeface="Arial" panose="020B0604020202020204" pitchFamily="34" charset="0"/>
            </a:endParaRPr>
          </a:p>
        </p:txBody>
      </p:sp>
      <p:cxnSp>
        <p:nvCxnSpPr>
          <p:cNvPr id="115" name="AutoShape 75"/>
          <p:cNvCxnSpPr>
            <a:cxnSpLocks noChangeShapeType="1"/>
            <a:endCxn id="104" idx="2"/>
          </p:cNvCxnSpPr>
          <p:nvPr/>
        </p:nvCxnSpPr>
        <p:spPr bwMode="auto">
          <a:xfrm flipV="1">
            <a:off x="1020300" y="3480613"/>
            <a:ext cx="1429343" cy="493601"/>
          </a:xfrm>
          <a:prstGeom prst="curvedConnector2">
            <a:avLst/>
          </a:prstGeom>
          <a:noFill/>
          <a:ln w="952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6" name="正方形/長方形 115"/>
          <p:cNvSpPr/>
          <p:nvPr/>
        </p:nvSpPr>
        <p:spPr>
          <a:xfrm>
            <a:off x="1299205" y="5806166"/>
            <a:ext cx="7580099" cy="600164"/>
          </a:xfrm>
          <a:prstGeom prst="rect">
            <a:avLst/>
          </a:prstGeom>
        </p:spPr>
        <p:txBody>
          <a:bodyPr wrap="square">
            <a:spAutoFit/>
          </a:bodyPr>
          <a:lstStyle/>
          <a:p>
            <a:pPr marL="171450" indent="-171450">
              <a:buFont typeface="Wingdings" panose="05000000000000000000" pitchFamily="2" charset="2"/>
              <a:buChar char="n"/>
            </a:pPr>
            <a:r>
              <a:rPr lang="en-US" altLang="ja-JP" sz="1100" dirty="0" smtClean="0">
                <a:latin typeface="Arial" panose="020B0604020202020204" pitchFamily="34" charset="0"/>
                <a:ea typeface="Meiryo UI" panose="020B0604030504040204" pitchFamily="50" charset="-128"/>
                <a:cs typeface="Arial" panose="020B0604020202020204" pitchFamily="34" charset="0"/>
              </a:rPr>
              <a:t>If the abnormal withdrawal terminal was relay terminal, distribution route under the its relay terminal will be changed.</a:t>
            </a:r>
          </a:p>
          <a:p>
            <a:pPr marL="628650" lvl="1" indent="-171450">
              <a:buFont typeface="Wingdings" panose="05000000000000000000" pitchFamily="2" charset="2"/>
              <a:buChar char="ü"/>
            </a:pPr>
            <a:r>
              <a:rPr lang="en-US" altLang="ja-JP" sz="1100" dirty="0" smtClean="0">
                <a:latin typeface="Arial" panose="020B0604020202020204" pitchFamily="34" charset="0"/>
                <a:ea typeface="Meiryo UI" panose="020B0604030504040204" pitchFamily="50" charset="-128"/>
                <a:cs typeface="Arial" panose="020B0604020202020204" pitchFamily="34" charset="0"/>
              </a:rPr>
              <a:t>Bigger node number’s terminal will be upgraded as host node.</a:t>
            </a:r>
          </a:p>
          <a:p>
            <a:pPr marL="171450" indent="-171450">
              <a:buFont typeface="Wingdings" panose="05000000000000000000" pitchFamily="2" charset="2"/>
              <a:buChar char="n"/>
            </a:pPr>
            <a:r>
              <a:rPr lang="en-US" altLang="ja-JP" sz="1100" dirty="0" smtClean="0">
                <a:latin typeface="Arial" panose="020B0604020202020204" pitchFamily="34" charset="0"/>
                <a:ea typeface="Meiryo UI" panose="020B0604030504040204" pitchFamily="50" charset="-128"/>
                <a:cs typeface="Arial" panose="020B0604020202020204" pitchFamily="34" charset="0"/>
              </a:rPr>
              <a:t>Although video is displayed stopped for a while, it will be retuned right after changing distribution route is completed.</a:t>
            </a:r>
            <a:endParaRPr lang="ja-JP" altLang="ja-JP" sz="1100" dirty="0">
              <a:latin typeface="Arial" panose="020B0604020202020204" pitchFamily="34" charset="0"/>
              <a:ea typeface="Meiryo UI" panose="020B0604030504040204" pitchFamily="50" charset="-128"/>
              <a:cs typeface="Arial" panose="020B0604020202020204" pitchFamily="34" charset="0"/>
            </a:endParaRPr>
          </a:p>
        </p:txBody>
      </p:sp>
      <p:sp>
        <p:nvSpPr>
          <p:cNvPr id="117"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Receiving Terminal Abnormal Withdrawal</a:t>
            </a:r>
            <a:endParaRPr lang="en-US" altLang="ja-JP" sz="1800" kern="0" dirty="0">
              <a:latin typeface="Arial Black" panose="020B0A04020102020204" pitchFamily="34" charset="0"/>
            </a:endParaRPr>
          </a:p>
        </p:txBody>
      </p:sp>
      <p:sp>
        <p:nvSpPr>
          <p:cNvPr id="119" name="Text Box 45"/>
          <p:cNvSpPr txBox="1">
            <a:spLocks noChangeArrowheads="1"/>
          </p:cNvSpPr>
          <p:nvPr/>
        </p:nvSpPr>
        <p:spPr bwMode="auto">
          <a:xfrm>
            <a:off x="4881984" y="3568613"/>
            <a:ext cx="76437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900" dirty="0" smtClean="0">
                <a:latin typeface="Arial" panose="020B0604020202020204" pitchFamily="34" charset="0"/>
                <a:ea typeface="Meiryo UI" panose="020B0604030504040204" pitchFamily="50" charset="-128"/>
                <a:cs typeface="Arial" panose="020B0604020202020204" pitchFamily="34" charset="0"/>
              </a:rPr>
              <a:t>Node ID: 0</a:t>
            </a:r>
            <a:endParaRPr lang="en-US" altLang="ja-JP" sz="900" dirty="0">
              <a:latin typeface="Arial" panose="020B0604020202020204" pitchFamily="34" charset="0"/>
              <a:ea typeface="Meiryo UI" panose="020B0604030504040204" pitchFamily="50" charset="-128"/>
              <a:cs typeface="Arial" panose="020B0604020202020204" pitchFamily="34" charset="0"/>
            </a:endParaRPr>
          </a:p>
        </p:txBody>
      </p:sp>
      <p:sp>
        <p:nvSpPr>
          <p:cNvPr id="120" name="Text Box 39"/>
          <p:cNvSpPr txBox="1">
            <a:spLocks noChangeArrowheads="1"/>
          </p:cNvSpPr>
          <p:nvPr/>
        </p:nvSpPr>
        <p:spPr bwMode="auto">
          <a:xfrm>
            <a:off x="4813695" y="3239386"/>
            <a:ext cx="8776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900" b="1" dirty="0" smtClean="0">
                <a:latin typeface="Arial" panose="020B0604020202020204" pitchFamily="34" charset="0"/>
                <a:ea typeface="Meiryo UI" panose="020B0604030504040204" pitchFamily="50" charset="-128"/>
                <a:cs typeface="Arial" panose="020B0604020202020204" pitchFamily="34" charset="0"/>
              </a:rPr>
              <a:t>Distribution Terminal</a:t>
            </a:r>
            <a:endParaRPr lang="ja-JP" altLang="en-US" sz="900" b="1"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3178947568"/>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15</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AutoShape 71"/>
          <p:cNvSpPr>
            <a:spLocks noChangeArrowheads="1"/>
          </p:cNvSpPr>
          <p:nvPr/>
        </p:nvSpPr>
        <p:spPr bwMode="auto">
          <a:xfrm>
            <a:off x="161991" y="904168"/>
            <a:ext cx="8806851" cy="906454"/>
          </a:xfrm>
          <a:prstGeom prst="roundRect">
            <a:avLst>
              <a:gd name="adj" fmla="val 5970"/>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spcBef>
                <a:spcPct val="10000"/>
              </a:spcBef>
              <a:buNone/>
            </a:pPr>
            <a:endParaRPr lang="en-US" altLang="ja-JP" sz="1200" dirty="0" smtClean="0">
              <a:latin typeface="Arial" panose="020B0604020202020204" pitchFamily="34" charset="0"/>
              <a:ea typeface="Meiryo UI" panose="020B0604030504040204" pitchFamily="50" charset="-128"/>
              <a:cs typeface="Arial" panose="020B0604020202020204" pitchFamily="34" charset="0"/>
            </a:endParaRPr>
          </a:p>
        </p:txBody>
      </p:sp>
      <p:pic>
        <p:nvPicPr>
          <p:cNvPr id="5"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3315" y="3859894"/>
            <a:ext cx="442912"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87629" y="3076855"/>
            <a:ext cx="442913"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87629" y="4721505"/>
            <a:ext cx="442913"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8" name="AutoShape 10"/>
          <p:cNvCxnSpPr>
            <a:cxnSpLocks noChangeShapeType="1"/>
            <a:stCxn id="5" idx="3"/>
            <a:endCxn id="6" idx="1"/>
          </p:cNvCxnSpPr>
          <p:nvPr/>
        </p:nvCxnSpPr>
        <p:spPr bwMode="auto">
          <a:xfrm flipV="1">
            <a:off x="996227" y="3190361"/>
            <a:ext cx="291402" cy="78304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AutoShape 11"/>
          <p:cNvCxnSpPr>
            <a:cxnSpLocks noChangeShapeType="1"/>
            <a:stCxn id="5" idx="3"/>
            <a:endCxn id="7" idx="1"/>
          </p:cNvCxnSpPr>
          <p:nvPr/>
        </p:nvCxnSpPr>
        <p:spPr bwMode="auto">
          <a:xfrm>
            <a:off x="996227" y="3973401"/>
            <a:ext cx="291402" cy="86161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1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4008" y="2716492"/>
            <a:ext cx="442912"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1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4008" y="3435630"/>
            <a:ext cx="442912"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1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4008" y="4443692"/>
            <a:ext cx="442912"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1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4008" y="5162830"/>
            <a:ext cx="442912"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4" name="AutoShape 16"/>
          <p:cNvCxnSpPr>
            <a:cxnSpLocks noChangeShapeType="1"/>
            <a:stCxn id="6" idx="3"/>
            <a:endCxn id="10" idx="1"/>
          </p:cNvCxnSpPr>
          <p:nvPr/>
        </p:nvCxnSpPr>
        <p:spPr bwMode="auto">
          <a:xfrm flipV="1">
            <a:off x="1730542" y="2829999"/>
            <a:ext cx="463466" cy="36036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17"/>
          <p:cNvCxnSpPr>
            <a:cxnSpLocks noChangeShapeType="1"/>
            <a:stCxn id="6" idx="3"/>
            <a:endCxn id="11" idx="1"/>
          </p:cNvCxnSpPr>
          <p:nvPr/>
        </p:nvCxnSpPr>
        <p:spPr bwMode="auto">
          <a:xfrm>
            <a:off x="1730542" y="3190361"/>
            <a:ext cx="463466" cy="3587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18"/>
          <p:cNvCxnSpPr>
            <a:cxnSpLocks noChangeShapeType="1"/>
            <a:stCxn id="7" idx="3"/>
            <a:endCxn id="12" idx="1"/>
          </p:cNvCxnSpPr>
          <p:nvPr/>
        </p:nvCxnSpPr>
        <p:spPr bwMode="auto">
          <a:xfrm flipV="1">
            <a:off x="1730542" y="4557199"/>
            <a:ext cx="463466" cy="27781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19"/>
          <p:cNvCxnSpPr>
            <a:cxnSpLocks noChangeShapeType="1"/>
            <a:stCxn id="7" idx="3"/>
            <a:endCxn id="13" idx="1"/>
          </p:cNvCxnSpPr>
          <p:nvPr/>
        </p:nvCxnSpPr>
        <p:spPr bwMode="auto">
          <a:xfrm>
            <a:off x="1730542" y="4835011"/>
            <a:ext cx="463466" cy="44132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Picture 2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4537" y="3353080"/>
            <a:ext cx="442913"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 name="Picture 2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4537" y="2859367"/>
            <a:ext cx="442913"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20" name="AutoShape 24"/>
          <p:cNvCxnSpPr>
            <a:cxnSpLocks noChangeShapeType="1"/>
            <a:stCxn id="10" idx="3"/>
            <a:endCxn id="49" idx="1"/>
          </p:cNvCxnSpPr>
          <p:nvPr/>
        </p:nvCxnSpPr>
        <p:spPr bwMode="auto">
          <a:xfrm flipV="1">
            <a:off x="2636920" y="2541074"/>
            <a:ext cx="577617" cy="28892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25"/>
          <p:cNvCxnSpPr>
            <a:cxnSpLocks noChangeShapeType="1"/>
            <a:stCxn id="10" idx="3"/>
            <a:endCxn id="19" idx="1"/>
          </p:cNvCxnSpPr>
          <p:nvPr/>
        </p:nvCxnSpPr>
        <p:spPr bwMode="auto">
          <a:xfrm>
            <a:off x="2636920" y="2829999"/>
            <a:ext cx="577617" cy="1428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26"/>
          <p:cNvCxnSpPr>
            <a:cxnSpLocks noChangeShapeType="1"/>
            <a:stCxn id="11" idx="3"/>
            <a:endCxn id="18" idx="1"/>
          </p:cNvCxnSpPr>
          <p:nvPr/>
        </p:nvCxnSpPr>
        <p:spPr bwMode="auto">
          <a:xfrm flipV="1">
            <a:off x="2636920" y="3466586"/>
            <a:ext cx="577617" cy="8255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27"/>
          <p:cNvCxnSpPr>
            <a:cxnSpLocks noChangeShapeType="1"/>
            <a:stCxn id="11" idx="3"/>
          </p:cNvCxnSpPr>
          <p:nvPr/>
        </p:nvCxnSpPr>
        <p:spPr bwMode="auto">
          <a:xfrm>
            <a:off x="2636920" y="3549136"/>
            <a:ext cx="577617" cy="34925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5" name="Picture 2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4537" y="5081867"/>
            <a:ext cx="442913"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 name="Picture 2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4537" y="5513667"/>
            <a:ext cx="442913"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 name="Picture 3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4537" y="4156355"/>
            <a:ext cx="442913"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 name="Picture 3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4537" y="4588155"/>
            <a:ext cx="442913"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29" name="AutoShape 32"/>
          <p:cNvCxnSpPr>
            <a:cxnSpLocks noChangeShapeType="1"/>
            <a:stCxn id="12" idx="3"/>
            <a:endCxn id="27" idx="1"/>
          </p:cNvCxnSpPr>
          <p:nvPr/>
        </p:nvCxnSpPr>
        <p:spPr bwMode="auto">
          <a:xfrm flipV="1">
            <a:off x="2636920" y="4269861"/>
            <a:ext cx="577617" cy="2873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33"/>
          <p:cNvCxnSpPr>
            <a:cxnSpLocks noChangeShapeType="1"/>
            <a:stCxn id="12" idx="3"/>
            <a:endCxn id="28" idx="1"/>
          </p:cNvCxnSpPr>
          <p:nvPr/>
        </p:nvCxnSpPr>
        <p:spPr bwMode="auto">
          <a:xfrm>
            <a:off x="2636920" y="4557199"/>
            <a:ext cx="577617" cy="14446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34"/>
          <p:cNvCxnSpPr>
            <a:cxnSpLocks noChangeShapeType="1"/>
            <a:stCxn id="13" idx="3"/>
            <a:endCxn id="25" idx="1"/>
          </p:cNvCxnSpPr>
          <p:nvPr/>
        </p:nvCxnSpPr>
        <p:spPr bwMode="auto">
          <a:xfrm flipV="1">
            <a:off x="2636920" y="5195374"/>
            <a:ext cx="577617" cy="8096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35"/>
          <p:cNvCxnSpPr>
            <a:cxnSpLocks noChangeShapeType="1"/>
            <a:stCxn id="13" idx="3"/>
            <a:endCxn id="26" idx="1"/>
          </p:cNvCxnSpPr>
          <p:nvPr/>
        </p:nvCxnSpPr>
        <p:spPr bwMode="auto">
          <a:xfrm>
            <a:off x="2636920" y="5276336"/>
            <a:ext cx="577617" cy="3508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 Box 46"/>
          <p:cNvSpPr txBox="1">
            <a:spLocks noChangeArrowheads="1"/>
          </p:cNvSpPr>
          <p:nvPr/>
        </p:nvSpPr>
        <p:spPr bwMode="auto">
          <a:xfrm>
            <a:off x="1359067" y="2902230"/>
            <a:ext cx="2568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1</a:t>
            </a:r>
          </a:p>
        </p:txBody>
      </p:sp>
      <p:sp>
        <p:nvSpPr>
          <p:cNvPr id="35" name="Text Box 47"/>
          <p:cNvSpPr txBox="1">
            <a:spLocks noChangeArrowheads="1"/>
          </p:cNvSpPr>
          <p:nvPr/>
        </p:nvSpPr>
        <p:spPr bwMode="auto">
          <a:xfrm>
            <a:off x="1359067" y="4442105"/>
            <a:ext cx="2568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2</a:t>
            </a:r>
          </a:p>
        </p:txBody>
      </p:sp>
      <p:sp>
        <p:nvSpPr>
          <p:cNvPr id="36" name="Text Box 48"/>
          <p:cNvSpPr txBox="1">
            <a:spLocks noChangeArrowheads="1"/>
          </p:cNvSpPr>
          <p:nvPr/>
        </p:nvSpPr>
        <p:spPr bwMode="auto">
          <a:xfrm>
            <a:off x="2267033" y="2499005"/>
            <a:ext cx="2568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3</a:t>
            </a:r>
          </a:p>
        </p:txBody>
      </p:sp>
      <p:sp>
        <p:nvSpPr>
          <p:cNvPr id="37" name="Text Box 49"/>
          <p:cNvSpPr txBox="1">
            <a:spLocks noChangeArrowheads="1"/>
          </p:cNvSpPr>
          <p:nvPr/>
        </p:nvSpPr>
        <p:spPr bwMode="auto">
          <a:xfrm>
            <a:off x="2204641" y="3114806"/>
            <a:ext cx="2568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smtClean="0">
                <a:ea typeface="Meiryo UI" panose="020B0604030504040204" pitchFamily="50" charset="-128"/>
                <a:cs typeface="Arial" panose="020B0604020202020204" pitchFamily="34" charset="0"/>
              </a:rPr>
              <a:t>5</a:t>
            </a:r>
            <a:endParaRPr lang="en-US" altLang="ja-JP" sz="900" dirty="0">
              <a:ea typeface="Meiryo UI" panose="020B0604030504040204" pitchFamily="50" charset="-128"/>
              <a:cs typeface="Arial" panose="020B0604020202020204" pitchFamily="34" charset="0"/>
            </a:endParaRPr>
          </a:p>
        </p:txBody>
      </p:sp>
      <p:sp>
        <p:nvSpPr>
          <p:cNvPr id="38" name="Text Box 50"/>
          <p:cNvSpPr txBox="1">
            <a:spLocks noChangeArrowheads="1"/>
          </p:cNvSpPr>
          <p:nvPr/>
        </p:nvSpPr>
        <p:spPr bwMode="auto">
          <a:xfrm>
            <a:off x="2267033" y="4226205"/>
            <a:ext cx="2568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4</a:t>
            </a:r>
          </a:p>
        </p:txBody>
      </p:sp>
      <p:sp>
        <p:nvSpPr>
          <p:cNvPr id="39" name="Text Box 51"/>
          <p:cNvSpPr txBox="1">
            <a:spLocks noChangeArrowheads="1"/>
          </p:cNvSpPr>
          <p:nvPr/>
        </p:nvSpPr>
        <p:spPr bwMode="auto">
          <a:xfrm>
            <a:off x="2267033" y="4989792"/>
            <a:ext cx="2568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6</a:t>
            </a:r>
          </a:p>
        </p:txBody>
      </p:sp>
      <p:sp>
        <p:nvSpPr>
          <p:cNvPr id="40" name="Text Box 52"/>
          <p:cNvSpPr txBox="1">
            <a:spLocks noChangeArrowheads="1"/>
          </p:cNvSpPr>
          <p:nvPr/>
        </p:nvSpPr>
        <p:spPr bwMode="auto">
          <a:xfrm>
            <a:off x="3646337" y="2397405"/>
            <a:ext cx="2568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7</a:t>
            </a:r>
          </a:p>
        </p:txBody>
      </p:sp>
      <p:sp>
        <p:nvSpPr>
          <p:cNvPr id="41" name="Text Box 53"/>
          <p:cNvSpPr txBox="1">
            <a:spLocks noChangeArrowheads="1"/>
          </p:cNvSpPr>
          <p:nvPr/>
        </p:nvSpPr>
        <p:spPr bwMode="auto">
          <a:xfrm>
            <a:off x="3646337" y="2859367"/>
            <a:ext cx="3129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11</a:t>
            </a:r>
          </a:p>
        </p:txBody>
      </p:sp>
      <p:sp>
        <p:nvSpPr>
          <p:cNvPr id="42" name="Text Box 54"/>
          <p:cNvSpPr txBox="1">
            <a:spLocks noChangeArrowheads="1"/>
          </p:cNvSpPr>
          <p:nvPr/>
        </p:nvSpPr>
        <p:spPr bwMode="auto">
          <a:xfrm>
            <a:off x="3646337" y="3362605"/>
            <a:ext cx="2568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9</a:t>
            </a:r>
          </a:p>
        </p:txBody>
      </p:sp>
      <p:sp>
        <p:nvSpPr>
          <p:cNvPr id="43" name="Text Box 55"/>
          <p:cNvSpPr txBox="1">
            <a:spLocks noChangeArrowheads="1"/>
          </p:cNvSpPr>
          <p:nvPr/>
        </p:nvSpPr>
        <p:spPr bwMode="auto">
          <a:xfrm>
            <a:off x="3646337" y="3794405"/>
            <a:ext cx="3129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13</a:t>
            </a:r>
          </a:p>
        </p:txBody>
      </p:sp>
      <p:sp>
        <p:nvSpPr>
          <p:cNvPr id="44" name="Text Box 56"/>
          <p:cNvSpPr txBox="1">
            <a:spLocks noChangeArrowheads="1"/>
          </p:cNvSpPr>
          <p:nvPr/>
        </p:nvSpPr>
        <p:spPr bwMode="auto">
          <a:xfrm>
            <a:off x="3646337" y="4154767"/>
            <a:ext cx="2568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8</a:t>
            </a:r>
          </a:p>
        </p:txBody>
      </p:sp>
      <p:sp>
        <p:nvSpPr>
          <p:cNvPr id="45" name="Text Box 57"/>
          <p:cNvSpPr txBox="1">
            <a:spLocks noChangeArrowheads="1"/>
          </p:cNvSpPr>
          <p:nvPr/>
        </p:nvSpPr>
        <p:spPr bwMode="auto">
          <a:xfrm>
            <a:off x="3643162" y="4559580"/>
            <a:ext cx="3129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12</a:t>
            </a:r>
          </a:p>
        </p:txBody>
      </p:sp>
      <p:sp>
        <p:nvSpPr>
          <p:cNvPr id="46" name="Text Box 58"/>
          <p:cNvSpPr txBox="1">
            <a:spLocks noChangeArrowheads="1"/>
          </p:cNvSpPr>
          <p:nvPr/>
        </p:nvSpPr>
        <p:spPr bwMode="auto">
          <a:xfrm>
            <a:off x="3646337" y="5062817"/>
            <a:ext cx="3129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smtClean="0">
                <a:ea typeface="Meiryo UI" panose="020B0604030504040204" pitchFamily="50" charset="-128"/>
                <a:cs typeface="Arial" panose="020B0604020202020204" pitchFamily="34" charset="0"/>
              </a:rPr>
              <a:t>10</a:t>
            </a:r>
            <a:endParaRPr lang="en-US" altLang="ja-JP" sz="900" dirty="0">
              <a:ea typeface="Meiryo UI" panose="020B0604030504040204" pitchFamily="50" charset="-128"/>
              <a:cs typeface="Arial" panose="020B0604020202020204" pitchFamily="34" charset="0"/>
            </a:endParaRPr>
          </a:p>
        </p:txBody>
      </p:sp>
      <p:sp>
        <p:nvSpPr>
          <p:cNvPr id="47" name="Text Box 59"/>
          <p:cNvSpPr txBox="1">
            <a:spLocks noChangeArrowheads="1"/>
          </p:cNvSpPr>
          <p:nvPr/>
        </p:nvSpPr>
        <p:spPr bwMode="auto">
          <a:xfrm>
            <a:off x="3646337" y="5523192"/>
            <a:ext cx="3129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14</a:t>
            </a:r>
          </a:p>
        </p:txBody>
      </p:sp>
      <p:pic>
        <p:nvPicPr>
          <p:cNvPr id="49" name="Picture 2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4537" y="2427567"/>
            <a:ext cx="442913"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 name="Picture 2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2076" y="2265467"/>
            <a:ext cx="442913"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 name="Text Box 79"/>
          <p:cNvSpPr txBox="1">
            <a:spLocks noChangeArrowheads="1"/>
          </p:cNvSpPr>
          <p:nvPr/>
        </p:nvSpPr>
        <p:spPr bwMode="auto">
          <a:xfrm>
            <a:off x="1070906" y="1971041"/>
            <a:ext cx="131959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just" eaLnBrk="1" hangingPunct="1"/>
            <a:r>
              <a:rPr lang="en-US" altLang="ja-JP" sz="900" dirty="0" smtClean="0">
                <a:solidFill>
                  <a:srgbClr val="00B050"/>
                </a:solidFill>
                <a:ea typeface="Meiryo UI" panose="020B0604030504040204" pitchFamily="50" charset="-128"/>
                <a:cs typeface="Arial" panose="020B0604020202020204" pitchFamily="34" charset="0"/>
              </a:rPr>
              <a:t>Terminal 5 Recovered</a:t>
            </a:r>
            <a:endParaRPr lang="en-US" altLang="ja-JP" sz="900" dirty="0">
              <a:solidFill>
                <a:srgbClr val="00B050"/>
              </a:solidFill>
              <a:ea typeface="Meiryo UI" panose="020B0604030504040204" pitchFamily="50" charset="-128"/>
              <a:cs typeface="Arial" panose="020B0604020202020204" pitchFamily="34" charset="0"/>
            </a:endParaRPr>
          </a:p>
        </p:txBody>
      </p:sp>
      <p:sp>
        <p:nvSpPr>
          <p:cNvPr id="54" name="Oval 74"/>
          <p:cNvSpPr>
            <a:spLocks noChangeArrowheads="1"/>
          </p:cNvSpPr>
          <p:nvPr/>
        </p:nvSpPr>
        <p:spPr bwMode="auto">
          <a:xfrm>
            <a:off x="1263514" y="2162279"/>
            <a:ext cx="865187" cy="433387"/>
          </a:xfrm>
          <a:prstGeom prst="ellipse">
            <a:avLst/>
          </a:prstGeom>
          <a:noFill/>
          <a:ln w="9525">
            <a:solidFill>
              <a:srgbClr val="339933"/>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sz="900" dirty="0">
              <a:ea typeface="Meiryo UI" panose="020B0604030504040204" pitchFamily="50" charset="-128"/>
              <a:cs typeface="Arial" panose="020B0604020202020204" pitchFamily="34" charset="0"/>
            </a:endParaRPr>
          </a:p>
        </p:txBody>
      </p:sp>
      <p:sp>
        <p:nvSpPr>
          <p:cNvPr id="55" name="Text Box 79"/>
          <p:cNvSpPr txBox="1">
            <a:spLocks noChangeArrowheads="1"/>
          </p:cNvSpPr>
          <p:nvPr/>
        </p:nvSpPr>
        <p:spPr bwMode="auto">
          <a:xfrm>
            <a:off x="1553099" y="2166572"/>
            <a:ext cx="30008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just" eaLnBrk="1" hangingPunct="1"/>
            <a:r>
              <a:rPr lang="ja-JP" altLang="en-US" sz="900" dirty="0" smtClean="0">
                <a:solidFill>
                  <a:srgbClr val="00B050"/>
                </a:solidFill>
                <a:ea typeface="Meiryo UI" panose="020B0604030504040204" pitchFamily="50" charset="-128"/>
                <a:cs typeface="Arial" panose="020B0604020202020204" pitchFamily="34" charset="0"/>
              </a:rPr>
              <a:t>○</a:t>
            </a:r>
            <a:endParaRPr lang="en-US" altLang="ja-JP" sz="900" dirty="0">
              <a:solidFill>
                <a:srgbClr val="00B050"/>
              </a:solidFill>
              <a:ea typeface="Meiryo UI" panose="020B0604030504040204" pitchFamily="50" charset="-128"/>
              <a:cs typeface="Arial" panose="020B0604020202020204" pitchFamily="34" charset="0"/>
            </a:endParaRPr>
          </a:p>
        </p:txBody>
      </p:sp>
      <p:sp>
        <p:nvSpPr>
          <p:cNvPr id="56" name="右矢印 55"/>
          <p:cNvSpPr/>
          <p:nvPr/>
        </p:nvSpPr>
        <p:spPr bwMode="auto">
          <a:xfrm>
            <a:off x="4369981" y="3738491"/>
            <a:ext cx="350875" cy="262768"/>
          </a:xfrm>
          <a:prstGeom prst="rightArrow">
            <a:avLst/>
          </a:prstGeom>
          <a:solidFill>
            <a:srgbClr val="006600"/>
          </a:solidFill>
          <a:ln w="127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57"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16196" y="3859894"/>
            <a:ext cx="442912"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50510" y="3076855"/>
            <a:ext cx="442913"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9" name="Picture 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50510" y="4721505"/>
            <a:ext cx="442913"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60" name="AutoShape 10"/>
          <p:cNvCxnSpPr>
            <a:cxnSpLocks noChangeShapeType="1"/>
            <a:stCxn id="57" idx="3"/>
            <a:endCxn id="58" idx="1"/>
          </p:cNvCxnSpPr>
          <p:nvPr/>
        </p:nvCxnSpPr>
        <p:spPr bwMode="auto">
          <a:xfrm flipV="1">
            <a:off x="5459108" y="3190361"/>
            <a:ext cx="291402" cy="78304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1"/>
          <p:cNvCxnSpPr>
            <a:cxnSpLocks noChangeShapeType="1"/>
            <a:stCxn id="57" idx="3"/>
            <a:endCxn id="59" idx="1"/>
          </p:cNvCxnSpPr>
          <p:nvPr/>
        </p:nvCxnSpPr>
        <p:spPr bwMode="auto">
          <a:xfrm>
            <a:off x="5459108" y="3973401"/>
            <a:ext cx="291402" cy="86161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2" name="Picture 1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6889" y="2716492"/>
            <a:ext cx="442912"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 name="Picture 1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6889" y="3435630"/>
            <a:ext cx="442912"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4" name="Picture 1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6889" y="4443692"/>
            <a:ext cx="442912"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 name="Picture 1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6889" y="5162830"/>
            <a:ext cx="442912"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66" name="AutoShape 16"/>
          <p:cNvCxnSpPr>
            <a:cxnSpLocks noChangeShapeType="1"/>
            <a:stCxn id="58" idx="3"/>
            <a:endCxn id="62" idx="1"/>
          </p:cNvCxnSpPr>
          <p:nvPr/>
        </p:nvCxnSpPr>
        <p:spPr bwMode="auto">
          <a:xfrm flipV="1">
            <a:off x="6193423" y="2829999"/>
            <a:ext cx="463466" cy="36036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AutoShape 17"/>
          <p:cNvCxnSpPr>
            <a:cxnSpLocks noChangeShapeType="1"/>
            <a:stCxn id="58" idx="3"/>
            <a:endCxn id="63" idx="1"/>
          </p:cNvCxnSpPr>
          <p:nvPr/>
        </p:nvCxnSpPr>
        <p:spPr bwMode="auto">
          <a:xfrm>
            <a:off x="6193423" y="3190361"/>
            <a:ext cx="463466" cy="3587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AutoShape 18"/>
          <p:cNvCxnSpPr>
            <a:cxnSpLocks noChangeShapeType="1"/>
            <a:stCxn id="59" idx="3"/>
            <a:endCxn id="64" idx="1"/>
          </p:cNvCxnSpPr>
          <p:nvPr/>
        </p:nvCxnSpPr>
        <p:spPr bwMode="auto">
          <a:xfrm flipV="1">
            <a:off x="6193423" y="4557199"/>
            <a:ext cx="463466" cy="27781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AutoShape 19"/>
          <p:cNvCxnSpPr>
            <a:cxnSpLocks noChangeShapeType="1"/>
            <a:stCxn id="59" idx="3"/>
            <a:endCxn id="65" idx="1"/>
          </p:cNvCxnSpPr>
          <p:nvPr/>
        </p:nvCxnSpPr>
        <p:spPr bwMode="auto">
          <a:xfrm>
            <a:off x="6193423" y="4835011"/>
            <a:ext cx="463466" cy="44132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0" name="Picture 2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77418" y="3353080"/>
            <a:ext cx="442913"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 name="Picture 2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77418" y="2859367"/>
            <a:ext cx="442913"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72" name="AutoShape 24"/>
          <p:cNvCxnSpPr>
            <a:cxnSpLocks noChangeShapeType="1"/>
            <a:stCxn id="62" idx="3"/>
            <a:endCxn id="101" idx="1"/>
          </p:cNvCxnSpPr>
          <p:nvPr/>
        </p:nvCxnSpPr>
        <p:spPr bwMode="auto">
          <a:xfrm flipV="1">
            <a:off x="7099801" y="2541074"/>
            <a:ext cx="577617" cy="28892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AutoShape 25"/>
          <p:cNvCxnSpPr>
            <a:cxnSpLocks noChangeShapeType="1"/>
            <a:stCxn id="62" idx="3"/>
            <a:endCxn id="71" idx="1"/>
          </p:cNvCxnSpPr>
          <p:nvPr/>
        </p:nvCxnSpPr>
        <p:spPr bwMode="auto">
          <a:xfrm>
            <a:off x="7099801" y="2829999"/>
            <a:ext cx="577617" cy="1428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AutoShape 26"/>
          <p:cNvCxnSpPr>
            <a:cxnSpLocks noChangeShapeType="1"/>
            <a:stCxn id="63" idx="3"/>
            <a:endCxn id="70" idx="1"/>
          </p:cNvCxnSpPr>
          <p:nvPr/>
        </p:nvCxnSpPr>
        <p:spPr bwMode="auto">
          <a:xfrm flipV="1">
            <a:off x="7099801" y="3466586"/>
            <a:ext cx="577617" cy="8255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AutoShape 27"/>
          <p:cNvCxnSpPr>
            <a:cxnSpLocks noChangeShapeType="1"/>
            <a:stCxn id="63" idx="3"/>
            <a:endCxn id="109" idx="1"/>
          </p:cNvCxnSpPr>
          <p:nvPr/>
        </p:nvCxnSpPr>
        <p:spPr bwMode="auto">
          <a:xfrm>
            <a:off x="7099801" y="3549136"/>
            <a:ext cx="577617" cy="34510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6" name="Picture 2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77418" y="5081867"/>
            <a:ext cx="442913"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7" name="Picture 2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77418" y="5513667"/>
            <a:ext cx="442913"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8" name="Picture 3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77418" y="4156355"/>
            <a:ext cx="442913"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9" name="Picture 3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77418" y="4588155"/>
            <a:ext cx="442913" cy="227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80" name="AutoShape 32"/>
          <p:cNvCxnSpPr>
            <a:cxnSpLocks noChangeShapeType="1"/>
            <a:stCxn id="64" idx="3"/>
            <a:endCxn id="78" idx="1"/>
          </p:cNvCxnSpPr>
          <p:nvPr/>
        </p:nvCxnSpPr>
        <p:spPr bwMode="auto">
          <a:xfrm flipV="1">
            <a:off x="7099801" y="4269861"/>
            <a:ext cx="577617" cy="2873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AutoShape 33"/>
          <p:cNvCxnSpPr>
            <a:cxnSpLocks noChangeShapeType="1"/>
            <a:stCxn id="64" idx="3"/>
            <a:endCxn id="79" idx="1"/>
          </p:cNvCxnSpPr>
          <p:nvPr/>
        </p:nvCxnSpPr>
        <p:spPr bwMode="auto">
          <a:xfrm>
            <a:off x="7099801" y="4557199"/>
            <a:ext cx="577617" cy="14446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AutoShape 34"/>
          <p:cNvCxnSpPr>
            <a:cxnSpLocks noChangeShapeType="1"/>
            <a:stCxn id="65" idx="3"/>
            <a:endCxn id="76" idx="1"/>
          </p:cNvCxnSpPr>
          <p:nvPr/>
        </p:nvCxnSpPr>
        <p:spPr bwMode="auto">
          <a:xfrm flipV="1">
            <a:off x="7099801" y="5195374"/>
            <a:ext cx="577617" cy="8096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AutoShape 35"/>
          <p:cNvCxnSpPr>
            <a:cxnSpLocks noChangeShapeType="1"/>
            <a:stCxn id="65" idx="3"/>
            <a:endCxn id="77" idx="1"/>
          </p:cNvCxnSpPr>
          <p:nvPr/>
        </p:nvCxnSpPr>
        <p:spPr bwMode="auto">
          <a:xfrm>
            <a:off x="7099801" y="5276336"/>
            <a:ext cx="577617" cy="3508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Text Box 46"/>
          <p:cNvSpPr txBox="1">
            <a:spLocks noChangeArrowheads="1"/>
          </p:cNvSpPr>
          <p:nvPr/>
        </p:nvSpPr>
        <p:spPr bwMode="auto">
          <a:xfrm>
            <a:off x="5821948" y="2902230"/>
            <a:ext cx="2568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1</a:t>
            </a:r>
          </a:p>
        </p:txBody>
      </p:sp>
      <p:sp>
        <p:nvSpPr>
          <p:cNvPr id="86" name="Text Box 47"/>
          <p:cNvSpPr txBox="1">
            <a:spLocks noChangeArrowheads="1"/>
          </p:cNvSpPr>
          <p:nvPr/>
        </p:nvSpPr>
        <p:spPr bwMode="auto">
          <a:xfrm>
            <a:off x="5821948" y="4442105"/>
            <a:ext cx="2568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2</a:t>
            </a:r>
          </a:p>
        </p:txBody>
      </p:sp>
      <p:sp>
        <p:nvSpPr>
          <p:cNvPr id="87" name="Text Box 48"/>
          <p:cNvSpPr txBox="1">
            <a:spLocks noChangeArrowheads="1"/>
          </p:cNvSpPr>
          <p:nvPr/>
        </p:nvSpPr>
        <p:spPr bwMode="auto">
          <a:xfrm>
            <a:off x="6729914" y="2499005"/>
            <a:ext cx="2568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3</a:t>
            </a:r>
          </a:p>
        </p:txBody>
      </p:sp>
      <p:sp>
        <p:nvSpPr>
          <p:cNvPr id="88" name="Text Box 49"/>
          <p:cNvSpPr txBox="1">
            <a:spLocks noChangeArrowheads="1"/>
          </p:cNvSpPr>
          <p:nvPr/>
        </p:nvSpPr>
        <p:spPr bwMode="auto">
          <a:xfrm>
            <a:off x="6667522" y="3114806"/>
            <a:ext cx="2568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smtClean="0">
                <a:ea typeface="Meiryo UI" panose="020B0604030504040204" pitchFamily="50" charset="-128"/>
                <a:cs typeface="Arial" panose="020B0604020202020204" pitchFamily="34" charset="0"/>
              </a:rPr>
              <a:t>5</a:t>
            </a:r>
            <a:endParaRPr lang="en-US" altLang="ja-JP" sz="900" dirty="0">
              <a:ea typeface="Meiryo UI" panose="020B0604030504040204" pitchFamily="50" charset="-128"/>
              <a:cs typeface="Arial" panose="020B0604020202020204" pitchFamily="34" charset="0"/>
            </a:endParaRPr>
          </a:p>
        </p:txBody>
      </p:sp>
      <p:sp>
        <p:nvSpPr>
          <p:cNvPr id="89" name="Text Box 50"/>
          <p:cNvSpPr txBox="1">
            <a:spLocks noChangeArrowheads="1"/>
          </p:cNvSpPr>
          <p:nvPr/>
        </p:nvSpPr>
        <p:spPr bwMode="auto">
          <a:xfrm>
            <a:off x="6729914" y="4226205"/>
            <a:ext cx="2568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4</a:t>
            </a:r>
          </a:p>
        </p:txBody>
      </p:sp>
      <p:sp>
        <p:nvSpPr>
          <p:cNvPr id="90" name="Text Box 51"/>
          <p:cNvSpPr txBox="1">
            <a:spLocks noChangeArrowheads="1"/>
          </p:cNvSpPr>
          <p:nvPr/>
        </p:nvSpPr>
        <p:spPr bwMode="auto">
          <a:xfrm>
            <a:off x="6729914" y="4989792"/>
            <a:ext cx="2568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6</a:t>
            </a:r>
          </a:p>
        </p:txBody>
      </p:sp>
      <p:sp>
        <p:nvSpPr>
          <p:cNvPr id="91" name="Text Box 52"/>
          <p:cNvSpPr txBox="1">
            <a:spLocks noChangeArrowheads="1"/>
          </p:cNvSpPr>
          <p:nvPr/>
        </p:nvSpPr>
        <p:spPr bwMode="auto">
          <a:xfrm>
            <a:off x="8109218" y="2397405"/>
            <a:ext cx="2568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7</a:t>
            </a:r>
          </a:p>
        </p:txBody>
      </p:sp>
      <p:sp>
        <p:nvSpPr>
          <p:cNvPr id="92" name="Text Box 53"/>
          <p:cNvSpPr txBox="1">
            <a:spLocks noChangeArrowheads="1"/>
          </p:cNvSpPr>
          <p:nvPr/>
        </p:nvSpPr>
        <p:spPr bwMode="auto">
          <a:xfrm>
            <a:off x="8109218" y="2859367"/>
            <a:ext cx="3129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11</a:t>
            </a:r>
          </a:p>
        </p:txBody>
      </p:sp>
      <p:sp>
        <p:nvSpPr>
          <p:cNvPr id="93" name="Text Box 54"/>
          <p:cNvSpPr txBox="1">
            <a:spLocks noChangeArrowheads="1"/>
          </p:cNvSpPr>
          <p:nvPr/>
        </p:nvSpPr>
        <p:spPr bwMode="auto">
          <a:xfrm>
            <a:off x="8109218" y="3362605"/>
            <a:ext cx="2568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9</a:t>
            </a:r>
          </a:p>
        </p:txBody>
      </p:sp>
      <p:sp>
        <p:nvSpPr>
          <p:cNvPr id="94" name="Text Box 55"/>
          <p:cNvSpPr txBox="1">
            <a:spLocks noChangeArrowheads="1"/>
          </p:cNvSpPr>
          <p:nvPr/>
        </p:nvSpPr>
        <p:spPr bwMode="auto">
          <a:xfrm>
            <a:off x="8109218" y="3794405"/>
            <a:ext cx="3129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13</a:t>
            </a:r>
          </a:p>
        </p:txBody>
      </p:sp>
      <p:sp>
        <p:nvSpPr>
          <p:cNvPr id="95" name="Text Box 56"/>
          <p:cNvSpPr txBox="1">
            <a:spLocks noChangeArrowheads="1"/>
          </p:cNvSpPr>
          <p:nvPr/>
        </p:nvSpPr>
        <p:spPr bwMode="auto">
          <a:xfrm>
            <a:off x="8109218" y="4154767"/>
            <a:ext cx="2568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8</a:t>
            </a:r>
          </a:p>
        </p:txBody>
      </p:sp>
      <p:sp>
        <p:nvSpPr>
          <p:cNvPr id="96" name="Text Box 57"/>
          <p:cNvSpPr txBox="1">
            <a:spLocks noChangeArrowheads="1"/>
          </p:cNvSpPr>
          <p:nvPr/>
        </p:nvSpPr>
        <p:spPr bwMode="auto">
          <a:xfrm>
            <a:off x="8106043" y="4559580"/>
            <a:ext cx="3129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12</a:t>
            </a:r>
          </a:p>
        </p:txBody>
      </p:sp>
      <p:sp>
        <p:nvSpPr>
          <p:cNvPr id="97" name="Text Box 58"/>
          <p:cNvSpPr txBox="1">
            <a:spLocks noChangeArrowheads="1"/>
          </p:cNvSpPr>
          <p:nvPr/>
        </p:nvSpPr>
        <p:spPr bwMode="auto">
          <a:xfrm>
            <a:off x="8109218" y="5062817"/>
            <a:ext cx="3129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smtClean="0">
                <a:ea typeface="Meiryo UI" panose="020B0604030504040204" pitchFamily="50" charset="-128"/>
                <a:cs typeface="Arial" panose="020B0604020202020204" pitchFamily="34" charset="0"/>
              </a:rPr>
              <a:t>10</a:t>
            </a:r>
            <a:endParaRPr lang="en-US" altLang="ja-JP" sz="900" dirty="0">
              <a:ea typeface="Meiryo UI" panose="020B0604030504040204" pitchFamily="50" charset="-128"/>
              <a:cs typeface="Arial" panose="020B0604020202020204" pitchFamily="34" charset="0"/>
            </a:endParaRPr>
          </a:p>
        </p:txBody>
      </p:sp>
      <p:sp>
        <p:nvSpPr>
          <p:cNvPr id="98" name="Text Box 59"/>
          <p:cNvSpPr txBox="1">
            <a:spLocks noChangeArrowheads="1"/>
          </p:cNvSpPr>
          <p:nvPr/>
        </p:nvSpPr>
        <p:spPr bwMode="auto">
          <a:xfrm>
            <a:off x="8109218" y="5523192"/>
            <a:ext cx="3129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ea typeface="Meiryo UI" panose="020B0604030504040204" pitchFamily="50" charset="-128"/>
                <a:cs typeface="Arial" panose="020B0604020202020204" pitchFamily="34" charset="0"/>
              </a:rPr>
              <a:t>14</a:t>
            </a:r>
          </a:p>
        </p:txBody>
      </p:sp>
      <p:sp>
        <p:nvSpPr>
          <p:cNvPr id="100" name="Oval 81"/>
          <p:cNvSpPr>
            <a:spLocks noChangeArrowheads="1"/>
          </p:cNvSpPr>
          <p:nvPr/>
        </p:nvSpPr>
        <p:spPr bwMode="auto">
          <a:xfrm>
            <a:off x="7541141" y="3678338"/>
            <a:ext cx="719138" cy="431800"/>
          </a:xfrm>
          <a:prstGeom prst="ellipse">
            <a:avLst/>
          </a:prstGeom>
          <a:noFill/>
          <a:ln w="9525">
            <a:solidFill>
              <a:srgbClr val="339933"/>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sz="900" dirty="0">
              <a:ea typeface="Meiryo UI" panose="020B0604030504040204" pitchFamily="50" charset="-128"/>
              <a:cs typeface="Arial" panose="020B0604020202020204" pitchFamily="34" charset="0"/>
            </a:endParaRPr>
          </a:p>
        </p:txBody>
      </p:sp>
      <p:pic>
        <p:nvPicPr>
          <p:cNvPr id="101" name="Picture 2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77418" y="2427567"/>
            <a:ext cx="442913"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04" name="AutoShape 75"/>
          <p:cNvCxnSpPr>
            <a:cxnSpLocks noChangeShapeType="1"/>
            <a:endCxn id="109" idx="0"/>
          </p:cNvCxnSpPr>
          <p:nvPr/>
        </p:nvCxnSpPr>
        <p:spPr bwMode="auto">
          <a:xfrm>
            <a:off x="6388569" y="2378973"/>
            <a:ext cx="1510306" cy="1401758"/>
          </a:xfrm>
          <a:prstGeom prst="curvedConnector2">
            <a:avLst/>
          </a:prstGeom>
          <a:noFill/>
          <a:ln w="9525">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 name="正方形/長方形 104"/>
          <p:cNvSpPr/>
          <p:nvPr/>
        </p:nvSpPr>
        <p:spPr>
          <a:xfrm>
            <a:off x="161992" y="934703"/>
            <a:ext cx="8806850" cy="854080"/>
          </a:xfrm>
          <a:prstGeom prst="rect">
            <a:avLst/>
          </a:prstGeom>
        </p:spPr>
        <p:txBody>
          <a:bodyPr wrap="square">
            <a:spAutoFit/>
          </a:bodyPr>
          <a:lstStyle/>
          <a:p>
            <a:pPr marL="171450" indent="-171450">
              <a:lnSpc>
                <a:spcPct val="150000"/>
              </a:lnSpc>
              <a:buFont typeface="Wingdings" panose="05000000000000000000" pitchFamily="2" charset="2"/>
              <a:buChar char="n"/>
            </a:pPr>
            <a:r>
              <a:rPr lang="en-US" altLang="ja-JP" sz="1100" dirty="0" smtClean="0">
                <a:latin typeface="Arial" panose="020B0604020202020204" pitchFamily="34" charset="0"/>
                <a:ea typeface="Meiryo UI" panose="020B0604030504040204" pitchFamily="50" charset="-128"/>
                <a:cs typeface="Arial" panose="020B0604020202020204" pitchFamily="34" charset="0"/>
              </a:rPr>
              <a:t>The terminal with abnormal withdrawal will automatically recover and receive the data by ALM Heartbeat Function of the distribution terminal when the system is back to normal condition. </a:t>
            </a:r>
          </a:p>
          <a:p>
            <a:pPr marL="628650" lvl="1" indent="-171450">
              <a:lnSpc>
                <a:spcPct val="150000"/>
              </a:lnSpc>
              <a:buFont typeface="Wingdings" panose="05000000000000000000" pitchFamily="2" charset="2"/>
              <a:buChar char="ü"/>
            </a:pPr>
            <a:r>
              <a:rPr lang="en-US" altLang="ja-JP" sz="1100" dirty="0" smtClean="0">
                <a:latin typeface="Arial" panose="020B0604020202020204" pitchFamily="34" charset="0"/>
                <a:ea typeface="Meiryo UI" panose="020B0604030504040204" pitchFamily="50" charset="-128"/>
                <a:cs typeface="Arial" panose="020B0604020202020204" pitchFamily="34" charset="0"/>
              </a:rPr>
              <a:t>It is automatically assigned to the lowest node number that is a free of the multicast tree.</a:t>
            </a:r>
          </a:p>
        </p:txBody>
      </p:sp>
      <p:sp>
        <p:nvSpPr>
          <p:cNvPr id="106" name="正方形/長方形 105"/>
          <p:cNvSpPr/>
          <p:nvPr/>
        </p:nvSpPr>
        <p:spPr>
          <a:xfrm>
            <a:off x="272716" y="5803896"/>
            <a:ext cx="8696125" cy="600164"/>
          </a:xfrm>
          <a:prstGeom prst="rect">
            <a:avLst/>
          </a:prstGeom>
        </p:spPr>
        <p:txBody>
          <a:bodyPr wrap="square">
            <a:spAutoFit/>
          </a:bodyPr>
          <a:lstStyle/>
          <a:p>
            <a:pPr marL="171450" indent="-171450">
              <a:buFont typeface="Wingdings" panose="05000000000000000000" pitchFamily="2" charset="2"/>
              <a:buChar char="n"/>
            </a:pPr>
            <a:r>
              <a:rPr lang="en-US" altLang="ja-JP" sz="1100" dirty="0" smtClean="0">
                <a:latin typeface="Arial" panose="020B0604020202020204" pitchFamily="34" charset="0"/>
                <a:ea typeface="Meiryo UI" panose="020B0604030504040204" pitchFamily="50" charset="-128"/>
                <a:cs typeface="Arial" panose="020B0604020202020204" pitchFamily="34" charset="0"/>
              </a:rPr>
              <a:t>The system with following conditions can not be made automatic recovery.</a:t>
            </a:r>
          </a:p>
          <a:p>
            <a:pPr marL="628650" lvl="1" indent="-171450">
              <a:buFont typeface="Wingdings" panose="05000000000000000000" pitchFamily="2" charset="2"/>
              <a:buChar char="ü"/>
            </a:pPr>
            <a:r>
              <a:rPr lang="en-US" altLang="ja-JP" sz="1100" dirty="0" smtClean="0">
                <a:latin typeface="Arial" panose="020B0604020202020204" pitchFamily="34" charset="0"/>
                <a:ea typeface="Meiryo UI" panose="020B0604030504040204" pitchFamily="50" charset="-128"/>
                <a:cs typeface="Arial" panose="020B0604020202020204" pitchFamily="34" charset="0"/>
              </a:rPr>
              <a:t>Manually disturbed, Version Mismatch, Encryption Enable, Other VC endpoint, Forced withdrawal from distribution terminal (Delete from the multicast tree) / Non-activated terminal / Any other connection failure, etc.</a:t>
            </a:r>
            <a:endParaRPr lang="ja-JP" altLang="ja-JP" sz="1100" dirty="0">
              <a:latin typeface="Arial" panose="020B0604020202020204" pitchFamily="34" charset="0"/>
              <a:ea typeface="Meiryo UI" panose="020B0604030504040204" pitchFamily="50" charset="-128"/>
              <a:cs typeface="Arial" panose="020B0604020202020204" pitchFamily="34" charset="0"/>
            </a:endParaRPr>
          </a:p>
        </p:txBody>
      </p:sp>
      <p:sp>
        <p:nvSpPr>
          <p:cNvPr id="107" name="Text Box 79"/>
          <p:cNvSpPr txBox="1">
            <a:spLocks noChangeArrowheads="1"/>
          </p:cNvSpPr>
          <p:nvPr/>
        </p:nvSpPr>
        <p:spPr bwMode="auto">
          <a:xfrm>
            <a:off x="5544486" y="1971041"/>
            <a:ext cx="131959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just" eaLnBrk="1" hangingPunct="1"/>
            <a:r>
              <a:rPr lang="en-US" altLang="ja-JP" sz="900" dirty="0" smtClean="0">
                <a:solidFill>
                  <a:srgbClr val="00B050"/>
                </a:solidFill>
                <a:ea typeface="Meiryo UI" panose="020B0604030504040204" pitchFamily="50" charset="-128"/>
                <a:cs typeface="Arial" panose="020B0604020202020204" pitchFamily="34" charset="0"/>
              </a:rPr>
              <a:t>Terminal 5 Recovered</a:t>
            </a:r>
            <a:endParaRPr lang="en-US" altLang="ja-JP" sz="900" dirty="0">
              <a:solidFill>
                <a:srgbClr val="00B050"/>
              </a:solidFill>
              <a:ea typeface="Meiryo UI" panose="020B0604030504040204" pitchFamily="50" charset="-128"/>
              <a:cs typeface="Arial" panose="020B0604020202020204" pitchFamily="34" charset="0"/>
            </a:endParaRPr>
          </a:p>
        </p:txBody>
      </p:sp>
      <p:sp>
        <p:nvSpPr>
          <p:cNvPr id="108" name="Oval 74"/>
          <p:cNvSpPr>
            <a:spLocks noChangeArrowheads="1"/>
          </p:cNvSpPr>
          <p:nvPr/>
        </p:nvSpPr>
        <p:spPr bwMode="auto">
          <a:xfrm>
            <a:off x="5737094" y="2162279"/>
            <a:ext cx="865187" cy="433387"/>
          </a:xfrm>
          <a:prstGeom prst="ellipse">
            <a:avLst/>
          </a:prstGeom>
          <a:noFill/>
          <a:ln w="9525">
            <a:solidFill>
              <a:srgbClr val="339933"/>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sz="900" dirty="0">
              <a:ea typeface="Meiryo UI" panose="020B0604030504040204" pitchFamily="50" charset="-128"/>
              <a:cs typeface="Arial" panose="020B0604020202020204" pitchFamily="34" charset="0"/>
            </a:endParaRPr>
          </a:p>
        </p:txBody>
      </p:sp>
      <p:pic>
        <p:nvPicPr>
          <p:cNvPr id="109" name="Picture 2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77418" y="3780731"/>
            <a:ext cx="442913" cy="2270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0" name="Text Box 79"/>
          <p:cNvSpPr txBox="1">
            <a:spLocks noChangeArrowheads="1"/>
          </p:cNvSpPr>
          <p:nvPr/>
        </p:nvSpPr>
        <p:spPr bwMode="auto">
          <a:xfrm>
            <a:off x="7771950" y="3717575"/>
            <a:ext cx="30008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just" eaLnBrk="1" hangingPunct="1"/>
            <a:r>
              <a:rPr lang="ja-JP" altLang="en-US" sz="900" dirty="0" smtClean="0">
                <a:solidFill>
                  <a:srgbClr val="00B050"/>
                </a:solidFill>
                <a:ea typeface="Meiryo UI" panose="020B0604030504040204" pitchFamily="50" charset="-128"/>
                <a:cs typeface="Arial" panose="020B0604020202020204" pitchFamily="34" charset="0"/>
              </a:rPr>
              <a:t>○</a:t>
            </a:r>
            <a:endParaRPr lang="en-US" altLang="ja-JP" sz="900" dirty="0">
              <a:solidFill>
                <a:srgbClr val="00B050"/>
              </a:solidFill>
              <a:ea typeface="Meiryo UI" panose="020B0604030504040204" pitchFamily="50" charset="-128"/>
              <a:cs typeface="Arial" panose="020B0604020202020204" pitchFamily="34" charset="0"/>
            </a:endParaRPr>
          </a:p>
        </p:txBody>
      </p:sp>
      <p:sp>
        <p:nvSpPr>
          <p:cNvPr id="111" name="Text Box 79"/>
          <p:cNvSpPr txBox="1">
            <a:spLocks noChangeArrowheads="1"/>
          </p:cNvSpPr>
          <p:nvPr/>
        </p:nvSpPr>
        <p:spPr bwMode="auto">
          <a:xfrm>
            <a:off x="7942359" y="3530166"/>
            <a:ext cx="121768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900" dirty="0" smtClean="0">
                <a:solidFill>
                  <a:srgbClr val="00B050"/>
                </a:solidFill>
                <a:ea typeface="Meiryo UI" panose="020B0604030504040204" pitchFamily="50" charset="-128"/>
                <a:cs typeface="Arial" panose="020B0604020202020204" pitchFamily="34" charset="0"/>
              </a:rPr>
              <a:t>Receiving Terminal </a:t>
            </a:r>
            <a:r>
              <a:rPr lang="en-US" altLang="ja-JP" sz="800" dirty="0" smtClean="0">
                <a:solidFill>
                  <a:srgbClr val="00B050"/>
                </a:solidFill>
                <a:ea typeface="Meiryo UI" panose="020B0604030504040204" pitchFamily="50" charset="-128"/>
                <a:cs typeface="Arial" panose="020B0604020202020204" pitchFamily="34" charset="0"/>
              </a:rPr>
              <a:t>(Automatic Recovery)</a:t>
            </a:r>
            <a:endParaRPr lang="en-US" altLang="ja-JP" sz="800" dirty="0">
              <a:solidFill>
                <a:srgbClr val="00B050"/>
              </a:solidFill>
              <a:ea typeface="Meiryo UI" panose="020B0604030504040204" pitchFamily="50" charset="-128"/>
              <a:cs typeface="Arial" panose="020B0604020202020204" pitchFamily="34" charset="0"/>
            </a:endParaRPr>
          </a:p>
        </p:txBody>
      </p:sp>
      <p:cxnSp>
        <p:nvCxnSpPr>
          <p:cNvPr id="112" name="AutoShape 75"/>
          <p:cNvCxnSpPr>
            <a:cxnSpLocks noChangeShapeType="1"/>
          </p:cNvCxnSpPr>
          <p:nvPr/>
        </p:nvCxnSpPr>
        <p:spPr bwMode="auto">
          <a:xfrm flipV="1">
            <a:off x="965272" y="3392928"/>
            <a:ext cx="512861" cy="580473"/>
          </a:xfrm>
          <a:prstGeom prst="curvedConnector2">
            <a:avLst/>
          </a:prstGeom>
          <a:noFill/>
          <a:ln w="952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AutoShape 75"/>
          <p:cNvCxnSpPr>
            <a:cxnSpLocks noChangeShapeType="1"/>
          </p:cNvCxnSpPr>
          <p:nvPr/>
        </p:nvCxnSpPr>
        <p:spPr bwMode="auto">
          <a:xfrm>
            <a:off x="965272" y="3973401"/>
            <a:ext cx="495248" cy="591814"/>
          </a:xfrm>
          <a:prstGeom prst="curvedConnector2">
            <a:avLst/>
          </a:prstGeom>
          <a:noFill/>
          <a:ln w="952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AutoShape 75"/>
          <p:cNvCxnSpPr>
            <a:cxnSpLocks noChangeShapeType="1"/>
          </p:cNvCxnSpPr>
          <p:nvPr/>
        </p:nvCxnSpPr>
        <p:spPr bwMode="auto">
          <a:xfrm flipV="1">
            <a:off x="965272" y="2943505"/>
            <a:ext cx="1419237" cy="1029896"/>
          </a:xfrm>
          <a:prstGeom prst="curvedConnector2">
            <a:avLst/>
          </a:prstGeom>
          <a:noFill/>
          <a:ln w="952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AutoShape 75"/>
          <p:cNvCxnSpPr>
            <a:cxnSpLocks noChangeShapeType="1"/>
            <a:endCxn id="55" idx="2"/>
          </p:cNvCxnSpPr>
          <p:nvPr/>
        </p:nvCxnSpPr>
        <p:spPr bwMode="auto">
          <a:xfrm rot="10800000" flipH="1">
            <a:off x="977768" y="2397404"/>
            <a:ext cx="725372" cy="1563120"/>
          </a:xfrm>
          <a:prstGeom prst="curvedConnector4">
            <a:avLst>
              <a:gd name="adj1" fmla="val -31515"/>
              <a:gd name="adj2" fmla="val 55907"/>
            </a:avLst>
          </a:prstGeom>
          <a:noFill/>
          <a:ln w="952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AutoShape 75"/>
          <p:cNvCxnSpPr>
            <a:cxnSpLocks noChangeShapeType="1"/>
            <a:stCxn id="5" idx="3"/>
            <a:endCxn id="11" idx="2"/>
          </p:cNvCxnSpPr>
          <p:nvPr/>
        </p:nvCxnSpPr>
        <p:spPr bwMode="auto">
          <a:xfrm flipV="1">
            <a:off x="996227" y="3662642"/>
            <a:ext cx="1419237" cy="310759"/>
          </a:xfrm>
          <a:prstGeom prst="curvedConnector2">
            <a:avLst/>
          </a:prstGeom>
          <a:noFill/>
          <a:ln w="952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Automatic Recovery</a:t>
            </a:r>
            <a:endParaRPr lang="en-US" altLang="ja-JP" sz="1800" kern="0" dirty="0">
              <a:latin typeface="Arial Black" panose="020B0A04020102020204" pitchFamily="34" charset="0"/>
            </a:endParaRPr>
          </a:p>
        </p:txBody>
      </p:sp>
      <p:sp>
        <p:nvSpPr>
          <p:cNvPr id="119" name="Text Box 45"/>
          <p:cNvSpPr txBox="1">
            <a:spLocks noChangeArrowheads="1"/>
          </p:cNvSpPr>
          <p:nvPr/>
        </p:nvSpPr>
        <p:spPr bwMode="auto">
          <a:xfrm>
            <a:off x="341005" y="3575663"/>
            <a:ext cx="76437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900" dirty="0" smtClean="0">
                <a:latin typeface="Arial" panose="020B0604020202020204" pitchFamily="34" charset="0"/>
                <a:ea typeface="Meiryo UI" panose="020B0604030504040204" pitchFamily="50" charset="-128"/>
                <a:cs typeface="Arial" panose="020B0604020202020204" pitchFamily="34" charset="0"/>
              </a:rPr>
              <a:t>Node ID: 0</a:t>
            </a:r>
            <a:endParaRPr lang="en-US" altLang="ja-JP" sz="900" dirty="0">
              <a:latin typeface="Arial" panose="020B0604020202020204" pitchFamily="34" charset="0"/>
              <a:ea typeface="Meiryo UI" panose="020B0604030504040204" pitchFamily="50" charset="-128"/>
              <a:cs typeface="Arial" panose="020B0604020202020204" pitchFamily="34" charset="0"/>
            </a:endParaRPr>
          </a:p>
        </p:txBody>
      </p:sp>
      <p:sp>
        <p:nvSpPr>
          <p:cNvPr id="120" name="Text Box 39"/>
          <p:cNvSpPr txBox="1">
            <a:spLocks noChangeArrowheads="1"/>
          </p:cNvSpPr>
          <p:nvPr/>
        </p:nvSpPr>
        <p:spPr bwMode="auto">
          <a:xfrm>
            <a:off x="272716" y="3246436"/>
            <a:ext cx="8776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900" b="1" dirty="0" smtClean="0">
                <a:latin typeface="Arial" panose="020B0604020202020204" pitchFamily="34" charset="0"/>
                <a:ea typeface="Meiryo UI" panose="020B0604030504040204" pitchFamily="50" charset="-128"/>
                <a:cs typeface="Arial" panose="020B0604020202020204" pitchFamily="34" charset="0"/>
              </a:rPr>
              <a:t>Distribution Terminal</a:t>
            </a:r>
            <a:endParaRPr lang="ja-JP" altLang="en-US" sz="900" b="1" dirty="0">
              <a:latin typeface="Arial" panose="020B0604020202020204" pitchFamily="34" charset="0"/>
              <a:ea typeface="Meiryo UI" panose="020B0604030504040204" pitchFamily="50" charset="-128"/>
              <a:cs typeface="Arial" panose="020B0604020202020204" pitchFamily="34" charset="0"/>
            </a:endParaRPr>
          </a:p>
        </p:txBody>
      </p:sp>
      <p:sp>
        <p:nvSpPr>
          <p:cNvPr id="121" name="Text Box 45"/>
          <p:cNvSpPr txBox="1">
            <a:spLocks noChangeArrowheads="1"/>
          </p:cNvSpPr>
          <p:nvPr/>
        </p:nvSpPr>
        <p:spPr bwMode="auto">
          <a:xfrm>
            <a:off x="4792661" y="3591706"/>
            <a:ext cx="76437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900" dirty="0" smtClean="0">
                <a:latin typeface="Arial" panose="020B0604020202020204" pitchFamily="34" charset="0"/>
                <a:ea typeface="Meiryo UI" panose="020B0604030504040204" pitchFamily="50" charset="-128"/>
                <a:cs typeface="Arial" panose="020B0604020202020204" pitchFamily="34" charset="0"/>
              </a:rPr>
              <a:t>Node ID: 0</a:t>
            </a:r>
            <a:endParaRPr lang="en-US" altLang="ja-JP" sz="900" dirty="0">
              <a:latin typeface="Arial" panose="020B0604020202020204" pitchFamily="34" charset="0"/>
              <a:ea typeface="Meiryo UI" panose="020B0604030504040204" pitchFamily="50" charset="-128"/>
              <a:cs typeface="Arial" panose="020B0604020202020204" pitchFamily="34" charset="0"/>
            </a:endParaRPr>
          </a:p>
        </p:txBody>
      </p:sp>
      <p:sp>
        <p:nvSpPr>
          <p:cNvPr id="122" name="Text Box 39"/>
          <p:cNvSpPr txBox="1">
            <a:spLocks noChangeArrowheads="1"/>
          </p:cNvSpPr>
          <p:nvPr/>
        </p:nvSpPr>
        <p:spPr bwMode="auto">
          <a:xfrm>
            <a:off x="4724372" y="3262479"/>
            <a:ext cx="8776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900" b="1" dirty="0" smtClean="0">
                <a:latin typeface="Arial" panose="020B0604020202020204" pitchFamily="34" charset="0"/>
                <a:ea typeface="Meiryo UI" panose="020B0604030504040204" pitchFamily="50" charset="-128"/>
                <a:cs typeface="Arial" panose="020B0604020202020204" pitchFamily="34" charset="0"/>
              </a:rPr>
              <a:t>Distribution Terminal</a:t>
            </a:r>
            <a:endParaRPr lang="ja-JP" altLang="en-US" sz="900" b="1" dirty="0">
              <a:latin typeface="Arial" panose="020B0604020202020204" pitchFamily="34" charset="0"/>
              <a:ea typeface="Meiryo UI" panose="020B0604030504040204" pitchFamily="50" charset="-128"/>
              <a:cs typeface="Arial" panose="020B0604020202020204" pitchFamily="34" charset="0"/>
            </a:endParaRPr>
          </a:p>
        </p:txBody>
      </p:sp>
      <p:sp>
        <p:nvSpPr>
          <p:cNvPr id="123" name="正方形/長方形 122"/>
          <p:cNvSpPr/>
          <p:nvPr/>
        </p:nvSpPr>
        <p:spPr>
          <a:xfrm>
            <a:off x="1268950" y="3794327"/>
            <a:ext cx="1804765" cy="369332"/>
          </a:xfrm>
          <a:prstGeom prst="rect">
            <a:avLst/>
          </a:prstGeom>
        </p:spPr>
        <p:txBody>
          <a:bodyPr wrap="square">
            <a:spAutoFit/>
          </a:bodyPr>
          <a:lstStyle/>
          <a:p>
            <a:pPr algn="ct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Manage all receiving terminals by ALM Heartbeat Function</a:t>
            </a:r>
            <a:endParaRPr lang="ja-JP" altLang="en-US" sz="900" dirty="0">
              <a:solidFill>
                <a:srgbClr val="FF0000"/>
              </a:solidFill>
              <a:latin typeface="Arial" panose="020B0604020202020204" pitchFamily="34" charset="0"/>
              <a:cs typeface="Arial" panose="020B0604020202020204" pitchFamily="34" charset="0"/>
            </a:endParaRPr>
          </a:p>
        </p:txBody>
      </p:sp>
      <p:sp>
        <p:nvSpPr>
          <p:cNvPr id="124" name="Text Box 79"/>
          <p:cNvSpPr txBox="1">
            <a:spLocks noChangeArrowheads="1"/>
          </p:cNvSpPr>
          <p:nvPr/>
        </p:nvSpPr>
        <p:spPr bwMode="auto">
          <a:xfrm>
            <a:off x="1962384" y="2983748"/>
            <a:ext cx="13490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900" dirty="0" smtClean="0">
                <a:solidFill>
                  <a:srgbClr val="FF0000"/>
                </a:solidFill>
                <a:ea typeface="Meiryo UI" panose="020B0604030504040204" pitchFamily="50" charset="-128"/>
                <a:cs typeface="Arial" panose="020B0604020202020204" pitchFamily="34" charset="0"/>
              </a:rPr>
              <a:t>Terminal 13 upgraded as host node</a:t>
            </a:r>
            <a:endParaRPr lang="en-US" altLang="ja-JP" sz="900" dirty="0">
              <a:solidFill>
                <a:srgbClr val="FF0000"/>
              </a:solidFill>
              <a:ea typeface="Meiryo UI" panose="020B0604030504040204" pitchFamily="50" charset="-128"/>
              <a:cs typeface="Arial" panose="020B0604020202020204" pitchFamily="34" charset="0"/>
            </a:endParaRPr>
          </a:p>
        </p:txBody>
      </p:sp>
      <p:sp>
        <p:nvSpPr>
          <p:cNvPr id="125" name="Text Box 79"/>
          <p:cNvSpPr txBox="1">
            <a:spLocks noChangeArrowheads="1"/>
          </p:cNvSpPr>
          <p:nvPr/>
        </p:nvSpPr>
        <p:spPr bwMode="auto">
          <a:xfrm>
            <a:off x="6223636" y="3714821"/>
            <a:ext cx="13490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900" dirty="0" smtClean="0">
                <a:solidFill>
                  <a:srgbClr val="FF0000"/>
                </a:solidFill>
                <a:ea typeface="Meiryo UI" panose="020B0604030504040204" pitchFamily="50" charset="-128"/>
                <a:cs typeface="Arial" panose="020B0604020202020204" pitchFamily="34" charset="0"/>
              </a:rPr>
              <a:t>Terminal 13 upgrade as host node</a:t>
            </a:r>
            <a:endParaRPr lang="en-US" altLang="ja-JP" sz="900" dirty="0">
              <a:solidFill>
                <a:srgbClr val="FF0000"/>
              </a:solidFill>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3178947568"/>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16</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正方形/長方形 2"/>
          <p:cNvSpPr/>
          <p:nvPr/>
        </p:nvSpPr>
        <p:spPr>
          <a:xfrm>
            <a:off x="346999" y="855652"/>
            <a:ext cx="6725398" cy="338554"/>
          </a:xfrm>
          <a:prstGeom prst="rect">
            <a:avLst/>
          </a:prstGeom>
        </p:spPr>
        <p:txBody>
          <a:bodyPr wrap="square">
            <a:spAutoFit/>
          </a:bodyPr>
          <a:lstStyle/>
          <a:p>
            <a:pPr marL="171450" indent="-171450">
              <a:buFont typeface="Wingdings" panose="05000000000000000000" pitchFamily="2" charset="2"/>
              <a:buChar char="n"/>
            </a:pPr>
            <a:r>
              <a:rPr lang="en-US" altLang="ja-JP" sz="1600" dirty="0" smtClean="0">
                <a:latin typeface="Arial" panose="020B0604020202020204" pitchFamily="34" charset="0"/>
                <a:ea typeface="Meiryo UI" panose="020B0604030504040204" pitchFamily="50" charset="-128"/>
                <a:cs typeface="Arial" panose="020B0604020202020204" pitchFamily="34" charset="0"/>
              </a:rPr>
              <a:t> </a:t>
            </a:r>
            <a:r>
              <a:rPr lang="en-US" altLang="ja-JP" sz="1600" b="1" dirty="0" smtClean="0">
                <a:latin typeface="Arial" panose="020B0604020202020204" pitchFamily="34" charset="0"/>
                <a:ea typeface="Meiryo UI" panose="020B0604030504040204" pitchFamily="50" charset="-128"/>
                <a:cs typeface="Arial" panose="020B0604020202020204" pitchFamily="34" charset="0"/>
              </a:rPr>
              <a:t>Multicast Tree Settings: </a:t>
            </a:r>
            <a:r>
              <a:rPr lang="en-US" altLang="ja-JP" sz="1600" dirty="0" smtClean="0">
                <a:latin typeface="Arial" panose="020B0604020202020204" pitchFamily="34" charset="0"/>
                <a:ea typeface="Meiryo UI" panose="020B0604030504040204" pitchFamily="50" charset="-128"/>
                <a:cs typeface="Arial" panose="020B0604020202020204" pitchFamily="34" charset="0"/>
              </a:rPr>
              <a:t>Go to “Admin Login” =&gt; “Multicast Settings”</a:t>
            </a:r>
            <a:endParaRPr lang="ja-JP" altLang="en-US" sz="1600" dirty="0">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4" name="Group 168"/>
          <p:cNvGraphicFramePr>
            <a:graphicFrameLocks noGrp="1"/>
          </p:cNvGraphicFramePr>
          <p:nvPr>
            <p:extLst>
              <p:ext uri="{D42A27DB-BD31-4B8C-83A1-F6EECF244321}">
                <p14:modId xmlns:p14="http://schemas.microsoft.com/office/powerpoint/2010/main" val="1984141561"/>
              </p:ext>
            </p:extLst>
          </p:nvPr>
        </p:nvGraphicFramePr>
        <p:xfrm>
          <a:off x="5135889" y="3400412"/>
          <a:ext cx="3715064" cy="2057400"/>
        </p:xfrm>
        <a:graphic>
          <a:graphicData uri="http://schemas.openxmlformats.org/drawingml/2006/table">
            <a:tbl>
              <a:tblPr/>
              <a:tblGrid>
                <a:gridCol w="1762216"/>
                <a:gridCol w="1952848"/>
              </a:tblGrid>
              <a:tr h="0">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ctr"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900" b="1"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rPr>
                        <a:t>Menu</a:t>
                      </a:r>
                      <a:endParaRPr kumimoji="1" lang="ja-JP" altLang="ja-JP" sz="900" b="1"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ctr"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900" b="1"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rPr>
                        <a:t>Content / Remarks</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solidFill>
                  </a:tcPr>
                </a:tc>
              </a:tr>
              <a:tr h="0">
                <a:tc>
                  <a:txBody>
                    <a:bodyPr/>
                    <a:lstStyle/>
                    <a:p>
                      <a:pPr algn="l" fontAlgn="ctr"/>
                      <a:r>
                        <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Multicast</a:t>
                      </a:r>
                      <a:r>
                        <a:rPr lang="en-US" altLang="ja-JP" sz="900" b="0" i="0" u="none" strike="noStrike" baseline="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 Name</a:t>
                      </a:r>
                      <a:endParaRPr lang="ja-JP" altLang="en-US" sz="9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Setting</a:t>
                      </a:r>
                      <a:r>
                        <a:rPr lang="en-US" altLang="ja-JP" sz="900" b="0" i="0" u="none" strike="noStrike" baseline="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 of Multicast Tree Name</a:t>
                      </a:r>
                      <a:endPar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182204">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algn="l" fontAlgn="ctr"/>
                      <a:r>
                        <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Max.</a:t>
                      </a:r>
                      <a:r>
                        <a:rPr lang="en-US" altLang="ja-JP" sz="900" b="0" i="0" u="none" strike="noStrike" baseline="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 Bandwidth</a:t>
                      </a:r>
                      <a:endParaRPr lang="en-US" altLang="ja-JP" sz="900" b="0" i="0" u="none" strike="noStrike" dirty="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5,4,3,2,1.2,1Mbps</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182204">
                <a:tc>
                  <a:txBody>
                    <a:bodyPr/>
                    <a:lstStyle/>
                    <a:p>
                      <a:pPr algn="l" fontAlgn="ctr"/>
                      <a:r>
                        <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Max.</a:t>
                      </a:r>
                      <a:r>
                        <a:rPr lang="en-US" altLang="ja-JP" sz="900" b="0" i="0" u="none" strike="noStrike" baseline="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 Resolution</a:t>
                      </a:r>
                      <a:endParaRPr lang="en-US" altLang="ja-JP" sz="900" b="0" i="0" u="none" strike="noStrike" dirty="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Full</a:t>
                      </a:r>
                      <a:r>
                        <a:rPr lang="en-US" altLang="ja-JP" sz="900" b="0" i="0" u="none" strike="noStrike" baseline="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 </a:t>
                      </a:r>
                      <a:r>
                        <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HD</a:t>
                      </a:r>
                      <a:r>
                        <a:rPr lang="ja-JP" altLang="en-US"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 </a:t>
                      </a:r>
                      <a:r>
                        <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a:t>
                      </a:r>
                      <a:r>
                        <a:rPr lang="ja-JP" altLang="en-US"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 </a:t>
                      </a:r>
                      <a:r>
                        <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HD</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182204">
                <a:tc>
                  <a:txBody>
                    <a:bodyPr/>
                    <a:lstStyle/>
                    <a:p>
                      <a:pPr algn="l" fontAlgn="ctr"/>
                      <a:r>
                        <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Multicast</a:t>
                      </a:r>
                      <a:r>
                        <a:rPr lang="en-US" altLang="ja-JP" sz="900" b="0" i="0" u="none" strike="noStrike" baseline="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 Default Video</a:t>
                      </a:r>
                      <a:endParaRPr lang="en-US" altLang="ja-JP" sz="900" b="0" i="0" u="none" strike="noStrike" dirty="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Main Camera / Sub Camera / PC</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182204">
                <a:tc>
                  <a:txBody>
                    <a:bodyPr/>
                    <a:lstStyle/>
                    <a:p>
                      <a:pPr algn="l" fontAlgn="ctr"/>
                      <a:r>
                        <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Multicast</a:t>
                      </a:r>
                      <a:r>
                        <a:rPr lang="en-US" altLang="ja-JP" sz="900" b="0" i="0" u="none" strike="noStrike" baseline="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 Def. Noise Reduction</a:t>
                      </a:r>
                      <a:endParaRPr lang="en-US" altLang="ja-JP" sz="900" b="0" i="0" u="none" strike="noStrike" dirty="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ON</a:t>
                      </a:r>
                      <a:r>
                        <a:rPr lang="ja-JP" altLang="en-US"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 </a:t>
                      </a:r>
                      <a:r>
                        <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a:t>
                      </a:r>
                      <a:r>
                        <a:rPr lang="ja-JP" altLang="en-US"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 </a:t>
                      </a:r>
                      <a:r>
                        <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OFF</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182204">
                <a:tc>
                  <a:txBody>
                    <a:bodyPr/>
                    <a:lstStyle/>
                    <a:p>
                      <a:pPr algn="l" fontAlgn="ctr"/>
                      <a:r>
                        <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MIC</a:t>
                      </a:r>
                      <a:r>
                        <a:rPr lang="en-US" altLang="ja-JP" sz="900" b="0" i="0" u="none" strike="noStrike" baseline="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 detection</a:t>
                      </a:r>
                      <a:endParaRPr lang="en-US" altLang="ja-JP" sz="900" b="0" i="0" u="none" strike="noStrike" dirty="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ON</a:t>
                      </a:r>
                      <a:r>
                        <a:rPr lang="ja-JP" altLang="en-US"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　</a:t>
                      </a:r>
                      <a:r>
                        <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a:t>
                      </a:r>
                      <a:r>
                        <a:rPr lang="ja-JP" altLang="en-US"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 </a:t>
                      </a:r>
                      <a:r>
                        <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OFF</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182204">
                <a:tc>
                  <a:txBody>
                    <a:bodyPr/>
                    <a:lstStyle/>
                    <a:p>
                      <a:pPr algn="l" fontAlgn="ctr"/>
                      <a:r>
                        <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IP</a:t>
                      </a:r>
                      <a:r>
                        <a:rPr lang="en-US" altLang="ja-JP" sz="900" b="0" i="0" u="none" strike="noStrike" baseline="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 Address</a:t>
                      </a:r>
                      <a:endParaRPr lang="en-US" altLang="ja-JP" sz="900" b="0" i="0" u="none" strike="noStrike" dirty="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900" dirty="0" smtClean="0">
                          <a:solidFill>
                            <a:srgbClr val="FF0000"/>
                          </a:solidFill>
                          <a:latin typeface="Arial" panose="020B0604020202020204" pitchFamily="34" charset="0"/>
                          <a:cs typeface="Arial" panose="020B0604020202020204" pitchFamily="34" charset="0"/>
                        </a:rPr>
                        <a:t>Input IP Address </a:t>
                      </a:r>
                      <a:endPar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182204">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algn="l" fontAlgn="ctr"/>
                      <a:r>
                        <a:rPr lang="en-US" altLang="ja-JP" sz="900" b="0" i="0" u="none" strike="noStrike" dirty="0" smtClean="0">
                          <a:solidFill>
                            <a:srgbClr val="000000"/>
                          </a:solidFill>
                          <a:effectLst/>
                          <a:latin typeface="Arial" panose="020B0604020202020204" pitchFamily="34" charset="0"/>
                          <a:ea typeface="Meiryo UI" panose="020B0604030504040204" pitchFamily="50" charset="-128"/>
                          <a:cs typeface="Arial" panose="020B0604020202020204" pitchFamily="34" charset="0"/>
                        </a:rPr>
                        <a:t>Target</a:t>
                      </a:r>
                      <a:endParaRPr lang="en-US" altLang="ja-JP" sz="9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lang="en-US" altLang="ja-JP" sz="900" b="0" i="0" u="none" strike="noStrike" dirty="0" smtClean="0">
                          <a:solidFill>
                            <a:srgbClr val="000000"/>
                          </a:solidFill>
                          <a:effectLst/>
                          <a:latin typeface="Arial" panose="020B0604020202020204" pitchFamily="34" charset="0"/>
                          <a:ea typeface="Meiryo UI" panose="020B0604030504040204" pitchFamily="50" charset="-128"/>
                          <a:cs typeface="Arial" panose="020B0604020202020204" pitchFamily="34" charset="0"/>
                        </a:rPr>
                        <a:t>Change</a:t>
                      </a:r>
                      <a:r>
                        <a:rPr lang="en-US" altLang="ja-JP" sz="900" b="0" i="0" u="none" strike="noStrike" baseline="0" dirty="0" smtClean="0">
                          <a:solidFill>
                            <a:srgbClr val="000000"/>
                          </a:solidFill>
                          <a:effectLst/>
                          <a:latin typeface="Arial" panose="020B0604020202020204" pitchFamily="34" charset="0"/>
                          <a:ea typeface="Meiryo UI" panose="020B0604030504040204" pitchFamily="50" charset="-128"/>
                          <a:cs typeface="Arial" panose="020B0604020202020204" pitchFamily="34" charset="0"/>
                        </a:rPr>
                        <a:t> to registration screen</a:t>
                      </a:r>
                      <a:endParaRPr lang="en-US" altLang="ja-JP" sz="900" b="0" i="0" u="none" strike="noStrike" dirty="0" smtClean="0">
                        <a:solidFill>
                          <a:srgbClr val="000000"/>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735" y="1498147"/>
            <a:ext cx="4047735" cy="23149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64"/>
          <p:cNvSpPr txBox="1">
            <a:spLocks noChangeArrowheads="1"/>
          </p:cNvSpPr>
          <p:nvPr/>
        </p:nvSpPr>
        <p:spPr bwMode="auto">
          <a:xfrm>
            <a:off x="611554" y="1236537"/>
            <a:ext cx="4756944" cy="261610"/>
          </a:xfrm>
          <a:prstGeom prst="rect">
            <a:avLst/>
          </a:prstGeom>
          <a:noFill/>
          <a:ln w="9525">
            <a:noFill/>
            <a:miter lim="800000"/>
            <a:headEnd/>
            <a:tailEnd/>
          </a:ln>
        </p:spPr>
        <p:txBody>
          <a:bodyPr wrap="square">
            <a:spAutoFit/>
          </a:bodyPr>
          <a:lstStyle/>
          <a:p>
            <a:pPr>
              <a:spcBef>
                <a:spcPct val="10000"/>
              </a:spcBef>
            </a:pPr>
            <a:r>
              <a:rPr lang="en-US" altLang="ja-JP" sz="1100" b="1" dirty="0" smtClean="0">
                <a:latin typeface="Arial" panose="020B0604020202020204" pitchFamily="34" charset="0"/>
                <a:ea typeface="Meiryo UI" panose="020B0604030504040204" pitchFamily="50" charset="-128"/>
                <a:cs typeface="Arial" panose="020B0604020202020204" pitchFamily="34" charset="0"/>
              </a:rPr>
              <a:t>Up to 10 Multicast Tress can be set</a:t>
            </a:r>
            <a:endParaRPr lang="ja-JP" altLang="en-US" sz="1100" b="1" dirty="0" smtClean="0">
              <a:latin typeface="Arial" panose="020B0604020202020204" pitchFamily="34" charset="0"/>
              <a:ea typeface="Meiryo UI" panose="020B0604030504040204" pitchFamily="50" charset="-128"/>
              <a:cs typeface="Arial" panose="020B0604020202020204" pitchFamily="34" charset="0"/>
            </a:endParaRPr>
          </a:p>
        </p:txBody>
      </p:sp>
      <p:pic>
        <p:nvPicPr>
          <p:cNvPr id="7" name="Picture 2" descr="Y:\22-社内プロジェクト2\HDVC\03_社内情報\★11_VC500\C01_言語展開\v4.20\02_全画面キャプチャ\20150706\jpn\ALM-01_IMGA001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890" y="3936958"/>
            <a:ext cx="4115423" cy="2314926"/>
          </a:xfrm>
          <a:prstGeom prst="rect">
            <a:avLst/>
          </a:prstGeom>
          <a:noFill/>
          <a:extLst>
            <a:ext uri="{909E8E84-426E-40DD-AFC4-6F175D3DCCD1}">
              <a14:hiddenFill xmlns:a14="http://schemas.microsoft.com/office/drawing/2010/main">
                <a:solidFill>
                  <a:srgbClr val="FFFFFF"/>
                </a:solidFill>
              </a14:hiddenFill>
            </a:ext>
          </a:extLst>
        </p:spPr>
      </p:pic>
      <p:sp>
        <p:nvSpPr>
          <p:cNvPr id="9" name="Line 8"/>
          <p:cNvSpPr>
            <a:spLocks noChangeShapeType="1"/>
          </p:cNvSpPr>
          <p:nvPr/>
        </p:nvSpPr>
        <p:spPr bwMode="auto">
          <a:xfrm flipV="1">
            <a:off x="4581368" y="5178055"/>
            <a:ext cx="536063" cy="465679"/>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aphicFrame>
        <p:nvGraphicFramePr>
          <p:cNvPr id="10" name="Group 168"/>
          <p:cNvGraphicFramePr>
            <a:graphicFrameLocks noGrp="1"/>
          </p:cNvGraphicFramePr>
          <p:nvPr>
            <p:extLst>
              <p:ext uri="{D42A27DB-BD31-4B8C-83A1-F6EECF244321}">
                <p14:modId xmlns:p14="http://schemas.microsoft.com/office/powerpoint/2010/main" val="4104318060"/>
              </p:ext>
            </p:extLst>
          </p:nvPr>
        </p:nvGraphicFramePr>
        <p:xfrm>
          <a:off x="5125214" y="1507485"/>
          <a:ext cx="3730030" cy="822960"/>
        </p:xfrm>
        <a:graphic>
          <a:graphicData uri="http://schemas.openxmlformats.org/drawingml/2006/table">
            <a:tbl>
              <a:tblPr/>
              <a:tblGrid>
                <a:gridCol w="1085468"/>
                <a:gridCol w="2644562"/>
              </a:tblGrid>
              <a:tr h="0">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ctr"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900" b="1"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rPr>
                        <a:t>Menu</a:t>
                      </a:r>
                      <a:endParaRPr kumimoji="1" lang="ja-JP" altLang="ja-JP" sz="900" b="1"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ctr"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900" b="1"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rPr>
                        <a:t>Content / Remarks</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solidFill>
                  </a:tcPr>
                </a:tc>
              </a:tr>
              <a:tr h="0">
                <a:tc>
                  <a:txBody>
                    <a:bodyPr/>
                    <a:lstStyle/>
                    <a:p>
                      <a:pPr algn="l" fontAlgn="ctr"/>
                      <a:r>
                        <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No.</a:t>
                      </a:r>
                      <a:endParaRPr lang="ja-JP" altLang="en-US" sz="9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Choose Multicast Tree destination can be distributed.</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182204">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indent="0" algn="l" defTabSz="866775" rtl="0" eaLnBrk="1" fontAlgn="ctr" latinLnBrk="0" hangingPunct="1">
                        <a:lnSpc>
                          <a:spcPct val="100000"/>
                        </a:lnSpc>
                        <a:spcBef>
                          <a:spcPct val="20000"/>
                        </a:spcBef>
                        <a:spcAft>
                          <a:spcPts val="0"/>
                        </a:spcAft>
                        <a:buClr>
                          <a:schemeClr val="bg2"/>
                        </a:buClr>
                        <a:buSzPct val="75000"/>
                        <a:buFont typeface="Wingdings" pitchFamily="2" charset="2"/>
                        <a:buNone/>
                        <a:tabLst/>
                        <a:defRPr/>
                      </a:pPr>
                      <a:r>
                        <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Multicast Name</a:t>
                      </a:r>
                      <a:endParaRPr lang="ja-JP" altLang="en-US" sz="900" b="0" i="0" u="none" strike="noStrike" dirty="0" smtClean="0">
                        <a:solidFill>
                          <a:srgbClr val="000000"/>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Setting</a:t>
                      </a:r>
                      <a:r>
                        <a:rPr lang="en-US" altLang="ja-JP" sz="900" b="0" i="0" u="none" strike="noStrike" baseline="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 of Multicast Tree Name</a:t>
                      </a:r>
                      <a:endPar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Text Box 64"/>
          <p:cNvSpPr txBox="1">
            <a:spLocks noChangeArrowheads="1"/>
          </p:cNvSpPr>
          <p:nvPr/>
        </p:nvSpPr>
        <p:spPr bwMode="auto">
          <a:xfrm>
            <a:off x="5133473" y="2364608"/>
            <a:ext cx="3745831" cy="400110"/>
          </a:xfrm>
          <a:prstGeom prst="rect">
            <a:avLst/>
          </a:prstGeom>
          <a:noFill/>
          <a:ln w="9525">
            <a:noFill/>
            <a:miter lim="800000"/>
            <a:headEnd/>
            <a:tailEnd/>
          </a:ln>
        </p:spPr>
        <p:txBody>
          <a:bodyPr wrap="square">
            <a:spAutoFit/>
          </a:bodyPr>
          <a:lstStyle/>
          <a:p>
            <a:pPr marL="171450" indent="-171450">
              <a:spcBef>
                <a:spcPct val="10000"/>
              </a:spcBef>
              <a:buFont typeface="Wingdings" panose="05000000000000000000" pitchFamily="2" charset="2"/>
              <a:buChar char="n"/>
            </a:pPr>
            <a:r>
              <a:rPr lang="en-US" altLang="ja-JP" sz="1000" dirty="0" smtClean="0">
                <a:latin typeface="Arial" panose="020B0604020202020204" pitchFamily="34" charset="0"/>
                <a:ea typeface="Meiryo UI" panose="020B0604030504040204" pitchFamily="50" charset="-128"/>
                <a:cs typeface="Arial" panose="020B0604020202020204" pitchFamily="34" charset="0"/>
              </a:rPr>
              <a:t>Choose specific created Multicast Tree and press “Start” button, then distribution will be started.</a:t>
            </a:r>
            <a:endParaRPr lang="ja-JP" altLang="en-US" sz="1000" dirty="0" smtClean="0">
              <a:latin typeface="Arial" panose="020B0604020202020204" pitchFamily="34" charset="0"/>
              <a:ea typeface="Meiryo UI" panose="020B0604030504040204" pitchFamily="50" charset="-128"/>
              <a:cs typeface="Arial" panose="020B0604020202020204" pitchFamily="34" charset="0"/>
            </a:endParaRPr>
          </a:p>
        </p:txBody>
      </p:sp>
      <p:sp>
        <p:nvSpPr>
          <p:cNvPr id="12" name="Text Box 64"/>
          <p:cNvSpPr txBox="1">
            <a:spLocks noChangeArrowheads="1"/>
          </p:cNvSpPr>
          <p:nvPr/>
        </p:nvSpPr>
        <p:spPr bwMode="auto">
          <a:xfrm>
            <a:off x="5133982" y="5489528"/>
            <a:ext cx="3721262" cy="940257"/>
          </a:xfrm>
          <a:prstGeom prst="rect">
            <a:avLst/>
          </a:prstGeom>
          <a:noFill/>
          <a:ln w="9525">
            <a:noFill/>
            <a:miter lim="800000"/>
            <a:headEnd/>
            <a:tailEnd/>
          </a:ln>
        </p:spPr>
        <p:txBody>
          <a:bodyPr wrap="square">
            <a:spAutoFit/>
          </a:bodyPr>
          <a:lstStyle/>
          <a:p>
            <a:pPr>
              <a:spcBef>
                <a:spcPct val="10000"/>
              </a:spcBef>
            </a:pPr>
            <a:r>
              <a:rPr lang="en-US" altLang="ja-JP" sz="11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Note: </a:t>
            </a:r>
          </a:p>
          <a:p>
            <a:pPr marL="228600" indent="-228600">
              <a:spcBef>
                <a:spcPct val="10000"/>
              </a:spcBef>
              <a:buFont typeface="Wingdings" panose="05000000000000000000" pitchFamily="2" charset="2"/>
              <a:buChar char="n"/>
            </a:pPr>
            <a:r>
              <a:rPr lang="en-US" altLang="ja-JP" sz="1000" dirty="0" smtClean="0">
                <a:latin typeface="Arial" panose="020B0604020202020204" pitchFamily="34" charset="0"/>
                <a:ea typeface="Meiryo UI" panose="020B0604030504040204" pitchFamily="50" charset="-128"/>
                <a:cs typeface="Arial" panose="020B0604020202020204" pitchFamily="34" charset="0"/>
              </a:rPr>
              <a:t>Both LAN1 and LAN2 interface can be used for ALM function on VC1600. </a:t>
            </a:r>
          </a:p>
          <a:p>
            <a:pPr marL="228600" indent="-228600">
              <a:spcBef>
                <a:spcPct val="10000"/>
              </a:spcBef>
              <a:buFont typeface="Wingdings" panose="05000000000000000000" pitchFamily="2" charset="2"/>
              <a:buChar char="n"/>
            </a:pPr>
            <a:r>
              <a:rPr lang="en-US" altLang="ja-JP" sz="1000" dirty="0" smtClean="0">
                <a:latin typeface="Arial" panose="020B0604020202020204" pitchFamily="34" charset="0"/>
                <a:ea typeface="Meiryo UI" panose="020B0604030504040204" pitchFamily="50" charset="-128"/>
                <a:cs typeface="Arial" panose="020B0604020202020204" pitchFamily="34" charset="0"/>
              </a:rPr>
              <a:t>But suimaltinious operation is not supported. </a:t>
            </a:r>
          </a:p>
          <a:p>
            <a:pPr marL="228600" indent="-228600">
              <a:spcBef>
                <a:spcPct val="10000"/>
              </a:spcBef>
              <a:buFont typeface="Wingdings" panose="05000000000000000000" pitchFamily="2" charset="2"/>
              <a:buChar char="n"/>
            </a:pPr>
            <a:r>
              <a:rPr lang="en-US" altLang="ja-JP" sz="1000" dirty="0" smtClean="0">
                <a:latin typeface="Arial" panose="020B0604020202020204" pitchFamily="34" charset="0"/>
                <a:ea typeface="Meiryo UI" panose="020B0604030504040204" pitchFamily="50" charset="-128"/>
                <a:cs typeface="Arial" panose="020B0604020202020204" pitchFamily="34" charset="0"/>
              </a:rPr>
              <a:t>Routing setting is required when LAN2 interface is used</a:t>
            </a:r>
            <a:r>
              <a:rPr lang="en-US" altLang="ja-JP" sz="1100" dirty="0" smtClean="0">
                <a:latin typeface="Arial" panose="020B0604020202020204" pitchFamily="34" charset="0"/>
                <a:ea typeface="Meiryo UI" panose="020B0604030504040204" pitchFamily="50" charset="-128"/>
                <a:cs typeface="Arial" panose="020B0604020202020204" pitchFamily="34" charset="0"/>
              </a:rPr>
              <a:t>.</a:t>
            </a:r>
            <a:endParaRPr lang="en-US" altLang="ja-JP" sz="1100" dirty="0">
              <a:latin typeface="Arial" panose="020B0604020202020204" pitchFamily="34" charset="0"/>
              <a:ea typeface="Meiryo UI" panose="020B0604030504040204" pitchFamily="50" charset="-128"/>
              <a:cs typeface="Arial" panose="020B0604020202020204" pitchFamily="34" charset="0"/>
            </a:endParaRPr>
          </a:p>
        </p:txBody>
      </p:sp>
      <p:sp>
        <p:nvSpPr>
          <p:cNvPr id="13"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GUI Image (Multicast Tree)</a:t>
            </a:r>
            <a:endParaRPr lang="en-US" altLang="ja-JP" sz="1800" kern="0" dirty="0">
              <a:latin typeface="Arial Black" panose="020B0A04020102020204" pitchFamily="34" charset="0"/>
            </a:endParaRPr>
          </a:p>
        </p:txBody>
      </p:sp>
      <p:sp>
        <p:nvSpPr>
          <p:cNvPr id="14" name="テキスト ボックス 13"/>
          <p:cNvSpPr txBox="1"/>
          <p:nvPr/>
        </p:nvSpPr>
        <p:spPr>
          <a:xfrm>
            <a:off x="619734" y="1505313"/>
            <a:ext cx="864000" cy="276999"/>
          </a:xfrm>
          <a:prstGeom prst="rect">
            <a:avLst/>
          </a:prstGeom>
          <a:solidFill>
            <a:schemeClr val="bg1">
              <a:lumMod val="75000"/>
            </a:schemeClr>
          </a:solidFill>
        </p:spPr>
        <p:txBody>
          <a:bodyPr wrap="square" rtlCol="0">
            <a:spAutoFit/>
          </a:bodyPr>
          <a:lstStyle/>
          <a:p>
            <a:pPr algn="ctr"/>
            <a:r>
              <a:rPr kumimoji="1" lang="en-US" altLang="ja-JP" sz="600" b="1" dirty="0" smtClean="0"/>
              <a:t>Multicast Tree Sel.</a:t>
            </a:r>
            <a:endParaRPr kumimoji="1" lang="ja-JP" altLang="en-US" sz="600" b="1" dirty="0"/>
          </a:p>
        </p:txBody>
      </p:sp>
      <p:sp>
        <p:nvSpPr>
          <p:cNvPr id="15" name="テキスト ボックス 14"/>
          <p:cNvSpPr txBox="1"/>
          <p:nvPr/>
        </p:nvSpPr>
        <p:spPr>
          <a:xfrm>
            <a:off x="611714" y="3943698"/>
            <a:ext cx="864000" cy="276999"/>
          </a:xfrm>
          <a:prstGeom prst="rect">
            <a:avLst/>
          </a:prstGeom>
          <a:solidFill>
            <a:schemeClr val="bg1">
              <a:lumMod val="75000"/>
            </a:schemeClr>
          </a:solidFill>
        </p:spPr>
        <p:txBody>
          <a:bodyPr wrap="square" rtlCol="0">
            <a:spAutoFit/>
          </a:bodyPr>
          <a:lstStyle/>
          <a:p>
            <a:pPr algn="ctr"/>
            <a:r>
              <a:rPr kumimoji="1" lang="en-US" altLang="ja-JP" sz="600" b="1" dirty="0" smtClean="0"/>
              <a:t>Multicast Tree Sel.</a:t>
            </a:r>
            <a:endParaRPr kumimoji="1" lang="ja-JP" altLang="en-US" sz="600" b="1" dirty="0"/>
          </a:p>
        </p:txBody>
      </p:sp>
      <p:sp>
        <p:nvSpPr>
          <p:cNvPr id="16" name="テキスト ボックス 15"/>
          <p:cNvSpPr txBox="1"/>
          <p:nvPr/>
        </p:nvSpPr>
        <p:spPr>
          <a:xfrm>
            <a:off x="2705209" y="1542175"/>
            <a:ext cx="864000" cy="126000"/>
          </a:xfrm>
          <a:prstGeom prst="rect">
            <a:avLst/>
          </a:prstGeom>
          <a:solidFill>
            <a:schemeClr val="bg1">
              <a:lumMod val="75000"/>
            </a:schemeClr>
          </a:solidFill>
        </p:spPr>
        <p:txBody>
          <a:bodyPr wrap="square" rtlCol="0" anchor="ctr" anchorCtr="0">
            <a:spAutoFit/>
          </a:bodyPr>
          <a:lstStyle/>
          <a:p>
            <a:pPr algn="ctr"/>
            <a:r>
              <a:rPr kumimoji="1" lang="en-US" altLang="ja-JP" sz="600" b="1" dirty="0" smtClean="0"/>
              <a:t>Multicast Name</a:t>
            </a:r>
            <a:endParaRPr kumimoji="1" lang="ja-JP" altLang="en-US" sz="600" b="1" dirty="0"/>
          </a:p>
        </p:txBody>
      </p:sp>
      <p:sp>
        <p:nvSpPr>
          <p:cNvPr id="17" name="テキスト ボックス 16"/>
          <p:cNvSpPr txBox="1"/>
          <p:nvPr/>
        </p:nvSpPr>
        <p:spPr>
          <a:xfrm>
            <a:off x="1592537" y="4028010"/>
            <a:ext cx="864000" cy="200055"/>
          </a:xfrm>
          <a:prstGeom prst="rect">
            <a:avLst/>
          </a:prstGeom>
          <a:solidFill>
            <a:srgbClr val="FFC000"/>
          </a:solidFill>
        </p:spPr>
        <p:txBody>
          <a:bodyPr wrap="square" rtlCol="0">
            <a:spAutoFit/>
          </a:bodyPr>
          <a:lstStyle/>
          <a:p>
            <a:r>
              <a:rPr kumimoji="1" lang="en-US" altLang="ja-JP" sz="700" b="1" dirty="0" smtClean="0"/>
              <a:t>Multicast Name</a:t>
            </a:r>
            <a:endParaRPr kumimoji="1" lang="ja-JP" altLang="en-US" sz="700" b="1" dirty="0"/>
          </a:p>
        </p:txBody>
      </p:sp>
      <p:sp>
        <p:nvSpPr>
          <p:cNvPr id="18" name="テキスト ボックス 17"/>
          <p:cNvSpPr txBox="1"/>
          <p:nvPr/>
        </p:nvSpPr>
        <p:spPr>
          <a:xfrm>
            <a:off x="1592538" y="4284683"/>
            <a:ext cx="864000" cy="200055"/>
          </a:xfrm>
          <a:prstGeom prst="rect">
            <a:avLst/>
          </a:prstGeom>
          <a:solidFill>
            <a:schemeClr val="bg1"/>
          </a:solidFill>
        </p:spPr>
        <p:txBody>
          <a:bodyPr wrap="square" rtlCol="0">
            <a:spAutoFit/>
          </a:bodyPr>
          <a:lstStyle/>
          <a:p>
            <a:r>
              <a:rPr kumimoji="1" lang="en-US" altLang="ja-JP" sz="700" b="1" dirty="0" smtClean="0"/>
              <a:t>Max. Bandwidth</a:t>
            </a:r>
            <a:endParaRPr kumimoji="1" lang="ja-JP" altLang="en-US" sz="700" b="1" dirty="0"/>
          </a:p>
        </p:txBody>
      </p:sp>
      <p:sp>
        <p:nvSpPr>
          <p:cNvPr id="19" name="テキスト ボックス 18"/>
          <p:cNvSpPr txBox="1"/>
          <p:nvPr/>
        </p:nvSpPr>
        <p:spPr>
          <a:xfrm>
            <a:off x="1600560" y="4541356"/>
            <a:ext cx="1043042" cy="200055"/>
          </a:xfrm>
          <a:prstGeom prst="rect">
            <a:avLst/>
          </a:prstGeom>
          <a:solidFill>
            <a:schemeClr val="bg1"/>
          </a:solidFill>
        </p:spPr>
        <p:txBody>
          <a:bodyPr wrap="square" rtlCol="0">
            <a:spAutoFit/>
          </a:bodyPr>
          <a:lstStyle/>
          <a:p>
            <a:r>
              <a:rPr kumimoji="1" lang="en-US" altLang="ja-JP" sz="700" b="1" dirty="0" smtClean="0"/>
              <a:t>Max. Resolution</a:t>
            </a:r>
            <a:endParaRPr kumimoji="1" lang="ja-JP" altLang="en-US" sz="700" b="1" dirty="0"/>
          </a:p>
        </p:txBody>
      </p:sp>
      <p:sp>
        <p:nvSpPr>
          <p:cNvPr id="20" name="テキスト ボックス 19"/>
          <p:cNvSpPr txBox="1"/>
          <p:nvPr/>
        </p:nvSpPr>
        <p:spPr>
          <a:xfrm>
            <a:off x="1584518" y="4806050"/>
            <a:ext cx="1295039" cy="200055"/>
          </a:xfrm>
          <a:prstGeom prst="rect">
            <a:avLst/>
          </a:prstGeom>
          <a:solidFill>
            <a:schemeClr val="bg1"/>
          </a:solidFill>
        </p:spPr>
        <p:txBody>
          <a:bodyPr wrap="square" rtlCol="0">
            <a:spAutoFit/>
          </a:bodyPr>
          <a:lstStyle/>
          <a:p>
            <a:r>
              <a:rPr kumimoji="1" lang="en-US" altLang="ja-JP" sz="700" b="1" dirty="0" smtClean="0"/>
              <a:t>Multicast Default Video</a:t>
            </a:r>
            <a:endParaRPr kumimoji="1" lang="ja-JP" altLang="en-US" sz="700" b="1" dirty="0"/>
          </a:p>
        </p:txBody>
      </p:sp>
      <p:sp>
        <p:nvSpPr>
          <p:cNvPr id="21" name="テキスト ボックス 20"/>
          <p:cNvSpPr txBox="1"/>
          <p:nvPr/>
        </p:nvSpPr>
        <p:spPr>
          <a:xfrm>
            <a:off x="1592540" y="5062723"/>
            <a:ext cx="1397485" cy="184666"/>
          </a:xfrm>
          <a:prstGeom prst="rect">
            <a:avLst/>
          </a:prstGeom>
          <a:solidFill>
            <a:schemeClr val="bg1"/>
          </a:solidFill>
        </p:spPr>
        <p:txBody>
          <a:bodyPr wrap="square" rtlCol="0">
            <a:spAutoFit/>
          </a:bodyPr>
          <a:lstStyle/>
          <a:p>
            <a:r>
              <a:rPr kumimoji="1" lang="en-US" altLang="ja-JP" sz="600" b="1" dirty="0" smtClean="0"/>
              <a:t>Multicast Def. Noise Reduction</a:t>
            </a:r>
            <a:endParaRPr kumimoji="1" lang="ja-JP" altLang="en-US" sz="600" b="1" dirty="0"/>
          </a:p>
        </p:txBody>
      </p:sp>
      <p:sp>
        <p:nvSpPr>
          <p:cNvPr id="23" name="テキスト ボックス 22"/>
          <p:cNvSpPr txBox="1"/>
          <p:nvPr/>
        </p:nvSpPr>
        <p:spPr>
          <a:xfrm>
            <a:off x="1592542" y="5311375"/>
            <a:ext cx="864000" cy="200055"/>
          </a:xfrm>
          <a:prstGeom prst="rect">
            <a:avLst/>
          </a:prstGeom>
          <a:solidFill>
            <a:schemeClr val="bg1"/>
          </a:solidFill>
        </p:spPr>
        <p:txBody>
          <a:bodyPr wrap="square" rtlCol="0">
            <a:spAutoFit/>
          </a:bodyPr>
          <a:lstStyle/>
          <a:p>
            <a:r>
              <a:rPr kumimoji="1" lang="en-US" altLang="ja-JP" sz="700" b="1" dirty="0" smtClean="0"/>
              <a:t>MIC detection</a:t>
            </a:r>
            <a:endParaRPr kumimoji="1" lang="ja-JP" altLang="en-US" sz="700" b="1" dirty="0"/>
          </a:p>
        </p:txBody>
      </p:sp>
      <p:sp>
        <p:nvSpPr>
          <p:cNvPr id="24" name="テキスト ボックス 23"/>
          <p:cNvSpPr txBox="1"/>
          <p:nvPr/>
        </p:nvSpPr>
        <p:spPr>
          <a:xfrm>
            <a:off x="1608585" y="5560027"/>
            <a:ext cx="864000" cy="200055"/>
          </a:xfrm>
          <a:prstGeom prst="rect">
            <a:avLst/>
          </a:prstGeom>
          <a:solidFill>
            <a:schemeClr val="bg1"/>
          </a:solidFill>
        </p:spPr>
        <p:txBody>
          <a:bodyPr wrap="square" rtlCol="0">
            <a:spAutoFit/>
          </a:bodyPr>
          <a:lstStyle/>
          <a:p>
            <a:r>
              <a:rPr kumimoji="1" lang="en-US" altLang="ja-JP" sz="700" b="1" dirty="0" smtClean="0"/>
              <a:t>IP Address</a:t>
            </a:r>
            <a:endParaRPr kumimoji="1" lang="ja-JP" altLang="en-US" sz="700" b="1" dirty="0"/>
          </a:p>
        </p:txBody>
      </p:sp>
      <p:sp>
        <p:nvSpPr>
          <p:cNvPr id="25" name="テキスト ボックス 24"/>
          <p:cNvSpPr txBox="1"/>
          <p:nvPr/>
        </p:nvSpPr>
        <p:spPr>
          <a:xfrm>
            <a:off x="1646880" y="5815585"/>
            <a:ext cx="432000" cy="144000"/>
          </a:xfrm>
          <a:prstGeom prst="rect">
            <a:avLst/>
          </a:prstGeom>
          <a:solidFill>
            <a:schemeClr val="bg1"/>
          </a:solidFill>
        </p:spPr>
        <p:txBody>
          <a:bodyPr wrap="square" rtlCol="0" anchor="ctr" anchorCtr="0">
            <a:spAutoFit/>
          </a:bodyPr>
          <a:lstStyle/>
          <a:p>
            <a:pPr algn="ctr"/>
            <a:r>
              <a:rPr kumimoji="1" lang="en-US" altLang="ja-JP" sz="600" b="1" dirty="0" smtClean="0"/>
              <a:t>Target</a:t>
            </a:r>
            <a:endParaRPr kumimoji="1" lang="ja-JP" altLang="en-US" sz="600" b="1" dirty="0"/>
          </a:p>
        </p:txBody>
      </p:sp>
      <p:sp>
        <p:nvSpPr>
          <p:cNvPr id="8" name="AutoShape 7"/>
          <p:cNvSpPr>
            <a:spLocks noChangeArrowheads="1"/>
          </p:cNvSpPr>
          <p:nvPr/>
        </p:nvSpPr>
        <p:spPr bwMode="auto">
          <a:xfrm>
            <a:off x="1538869" y="5560027"/>
            <a:ext cx="3039140" cy="234816"/>
          </a:xfrm>
          <a:prstGeom prst="roundRect">
            <a:avLst>
              <a:gd name="adj" fmla="val 16667"/>
            </a:avLst>
          </a:prstGeom>
          <a:noFill/>
          <a:ln w="28575" algn="ctr">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Tree>
    <p:extLst>
      <p:ext uri="{BB962C8B-B14F-4D97-AF65-F5344CB8AC3E}">
        <p14:creationId xmlns:p14="http://schemas.microsoft.com/office/powerpoint/2010/main" val="3178947568"/>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17</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3" name="Group 168"/>
          <p:cNvGraphicFramePr>
            <a:graphicFrameLocks noGrp="1"/>
          </p:cNvGraphicFramePr>
          <p:nvPr>
            <p:extLst>
              <p:ext uri="{D42A27DB-BD31-4B8C-83A1-F6EECF244321}">
                <p14:modId xmlns:p14="http://schemas.microsoft.com/office/powerpoint/2010/main" val="2136009306"/>
              </p:ext>
            </p:extLst>
          </p:nvPr>
        </p:nvGraphicFramePr>
        <p:xfrm>
          <a:off x="5125213" y="1390522"/>
          <a:ext cx="3770133" cy="1051560"/>
        </p:xfrm>
        <a:graphic>
          <a:graphicData uri="http://schemas.openxmlformats.org/drawingml/2006/table">
            <a:tbl>
              <a:tblPr/>
              <a:tblGrid>
                <a:gridCol w="1097138"/>
                <a:gridCol w="2672995"/>
              </a:tblGrid>
              <a:tr h="0">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ctr"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Menu</a:t>
                      </a:r>
                      <a:endParaRPr kumimoji="1" lang="ja-JP"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ctr"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Content / Remarks</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solidFill>
                  </a:tcPr>
                </a:tc>
              </a:tr>
              <a:tr h="0">
                <a:tc>
                  <a:txBody>
                    <a:bodyPr/>
                    <a:lstStyle/>
                    <a:p>
                      <a:pPr algn="l" fontAlgn="ct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Selection</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Choose Multicast Tree destination can be distributed.</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182204">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indent="0" algn="l" defTabSz="866775" rtl="0" eaLnBrk="1" fontAlgn="ctr" latinLnBrk="0" hangingPunct="1">
                        <a:lnSpc>
                          <a:spcPct val="100000"/>
                        </a:lnSpc>
                        <a:spcBef>
                          <a:spcPct val="20000"/>
                        </a:spcBef>
                        <a:spcAft>
                          <a:spcPts val="0"/>
                        </a:spcAft>
                        <a:buClr>
                          <a:schemeClr val="bg2"/>
                        </a:buClr>
                        <a:buSzPct val="75000"/>
                        <a:buFont typeface="Wingdings" pitchFamily="2" charset="2"/>
                        <a:buNone/>
                        <a:tabLst/>
                        <a:defRPr/>
                      </a:pP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Node</a:t>
                      </a:r>
                      <a:r>
                        <a:rPr lang="en-US" altLang="ja-JP" sz="90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ID</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Position of Multicast Tree inside</a:t>
                      </a:r>
                      <a:endParaRPr lang="en-US" altLang="ja-JP" sz="90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182204">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algn="l" fontAlgn="ct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Multicast</a:t>
                      </a:r>
                      <a:r>
                        <a:rPr lang="en-US" altLang="ja-JP" sz="90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Target</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Display</a:t>
                      </a:r>
                      <a:r>
                        <a:rPr lang="en-US" altLang="ja-JP" sz="90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site name</a:t>
                      </a:r>
                      <a:endParaRPr lang="ja-JP" altLang="en-US"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 name="Group 168"/>
          <p:cNvGraphicFramePr>
            <a:graphicFrameLocks noGrp="1"/>
          </p:cNvGraphicFramePr>
          <p:nvPr>
            <p:extLst>
              <p:ext uri="{D42A27DB-BD31-4B8C-83A1-F6EECF244321}">
                <p14:modId xmlns:p14="http://schemas.microsoft.com/office/powerpoint/2010/main" val="4141413253"/>
              </p:ext>
            </p:extLst>
          </p:nvPr>
        </p:nvGraphicFramePr>
        <p:xfrm>
          <a:off x="5125213" y="3985395"/>
          <a:ext cx="3770133" cy="685800"/>
        </p:xfrm>
        <a:graphic>
          <a:graphicData uri="http://schemas.openxmlformats.org/drawingml/2006/table">
            <a:tbl>
              <a:tblPr/>
              <a:tblGrid>
                <a:gridCol w="1452050"/>
                <a:gridCol w="2318083"/>
              </a:tblGrid>
              <a:tr h="0">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ctr"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900" b="1"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rPr>
                        <a:t>Menu</a:t>
                      </a:r>
                      <a:endParaRPr kumimoji="1" lang="ja-JP" altLang="ja-JP" sz="900" b="1"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ctr"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900" b="1"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rPr>
                        <a:t>Content / Remarks</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solidFill>
                  </a:tcPr>
                </a:tc>
              </a:tr>
              <a:tr h="0">
                <a:tc>
                  <a:txBody>
                    <a:bodyPr/>
                    <a:lstStyle/>
                    <a:p>
                      <a:pPr algn="l" fontAlgn="ctr"/>
                      <a:r>
                        <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Multicast</a:t>
                      </a:r>
                      <a:r>
                        <a:rPr lang="en-US" altLang="ja-JP" sz="900" b="0" i="0" u="none" strike="noStrike" baseline="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 Target </a:t>
                      </a:r>
                      <a:r>
                        <a:rPr lang="en-US" altLang="ja-JP" sz="900" b="0" i="0" u="none" strike="noStrike" baseline="0" dirty="0" err="1"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Mame</a:t>
                      </a:r>
                      <a:endParaRPr lang="ja-JP" altLang="en-US" sz="9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altLang="ja-JP" sz="900" b="0" i="0" u="none" strike="noStrike" dirty="0" smtClean="0">
                          <a:solidFill>
                            <a:srgbClr val="FF0000"/>
                          </a:solidFill>
                          <a:effectLst/>
                          <a:latin typeface="Arial" panose="020B0604020202020204" pitchFamily="34" charset="0"/>
                          <a:ea typeface="Meiryo UI" panose="020B0604030504040204" pitchFamily="50" charset="-128"/>
                          <a:cs typeface="Arial" panose="020B0604020202020204" pitchFamily="34" charset="0"/>
                        </a:rPr>
                        <a:t>Input Site Name</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182204">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indent="0" algn="l" defTabSz="866775" rtl="0" eaLnBrk="1" fontAlgn="ctr" latinLnBrk="0" hangingPunct="1">
                        <a:lnSpc>
                          <a:spcPct val="100000"/>
                        </a:lnSpc>
                        <a:spcBef>
                          <a:spcPct val="20000"/>
                        </a:spcBef>
                        <a:spcAft>
                          <a:spcPts val="0"/>
                        </a:spcAft>
                        <a:buClr>
                          <a:schemeClr val="bg2"/>
                        </a:buClr>
                        <a:buSzPct val="75000"/>
                        <a:buFont typeface="Wingdings" pitchFamily="2" charset="2"/>
                        <a:buNone/>
                        <a:tabLst/>
                        <a:defRPr/>
                      </a:pPr>
                      <a:r>
                        <a:rPr lang="en-US" altLang="ja-JP" sz="900" b="0" i="0" u="none" strike="noStrike" dirty="0" smtClean="0">
                          <a:solidFill>
                            <a:srgbClr val="000000"/>
                          </a:solidFill>
                          <a:effectLst/>
                          <a:latin typeface="Arial" panose="020B0604020202020204" pitchFamily="34" charset="0"/>
                          <a:ea typeface="Meiryo UI" panose="020B0604030504040204" pitchFamily="50" charset="-128"/>
                          <a:cs typeface="Arial" panose="020B0604020202020204" pitchFamily="34" charset="0"/>
                        </a:rPr>
                        <a:t>IP</a:t>
                      </a:r>
                      <a:r>
                        <a:rPr lang="en-US" altLang="ja-JP" sz="900" b="0" i="0" u="none" strike="noStrike" baseline="0" dirty="0" smtClean="0">
                          <a:solidFill>
                            <a:srgbClr val="000000"/>
                          </a:solidFill>
                          <a:effectLst/>
                          <a:latin typeface="Arial" panose="020B0604020202020204" pitchFamily="34" charset="0"/>
                          <a:ea typeface="Meiryo UI" panose="020B0604030504040204" pitchFamily="50" charset="-128"/>
                          <a:cs typeface="Arial" panose="020B0604020202020204" pitchFamily="34" charset="0"/>
                        </a:rPr>
                        <a:t> Address</a:t>
                      </a:r>
                      <a:endParaRPr lang="ja-JP" altLang="en-US" sz="900" b="0" i="0" u="none" strike="noStrike" dirty="0" smtClean="0">
                        <a:solidFill>
                          <a:srgbClr val="000000"/>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lang="en-US" altLang="ja-JP" sz="900" b="0" i="0" u="none" strike="noStrike" dirty="0" smtClean="0">
                          <a:solidFill>
                            <a:srgbClr val="FF0000"/>
                          </a:solidFill>
                          <a:effectLst/>
                          <a:latin typeface="Arial" panose="020B0604020202020204" pitchFamily="34" charset="0"/>
                          <a:ea typeface="Meiryo UI" panose="020B0604030504040204" pitchFamily="50" charset="-128"/>
                          <a:cs typeface="Arial" panose="020B0604020202020204" pitchFamily="34" charset="0"/>
                        </a:rPr>
                        <a:t>Input IP Address</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132" y="1370551"/>
            <a:ext cx="3944466" cy="23149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132" y="3847937"/>
            <a:ext cx="3944466" cy="23149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8502" y="4617659"/>
            <a:ext cx="1003222" cy="11944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5109412" y="4789795"/>
            <a:ext cx="3785936" cy="1523494"/>
          </a:xfrm>
          <a:prstGeom prst="rect">
            <a:avLst/>
          </a:prstGeom>
          <a:noFill/>
        </p:spPr>
        <p:txBody>
          <a:bodyPr wrap="square" rtlCol="0">
            <a:spAutoFit/>
          </a:bodyPr>
          <a:lstStyle/>
          <a:p>
            <a:pPr marL="171450" indent="-171450">
              <a:buFont typeface="Wingdings" panose="05000000000000000000" pitchFamily="2" charset="2"/>
              <a:buChar char="n"/>
            </a:pPr>
            <a:r>
              <a:rPr lang="en-US" altLang="ja-JP" sz="1200" b="1" dirty="0" smtClean="0">
                <a:latin typeface="Arial" panose="020B0604020202020204" pitchFamily="34" charset="0"/>
                <a:ea typeface="Meiryo UI" panose="020B0604030504040204" pitchFamily="50" charset="-128"/>
                <a:cs typeface="Arial" panose="020B0604020202020204" pitchFamily="34" charset="0"/>
              </a:rPr>
              <a:t>Registration Procedure:</a:t>
            </a:r>
          </a:p>
          <a:p>
            <a:pPr marL="171450" indent="-171450">
              <a:buFont typeface="Wingdings" panose="05000000000000000000" pitchFamily="2" charset="2"/>
              <a:buChar char="n"/>
            </a:pPr>
            <a:endParaRPr lang="en-US" altLang="ja-JP" sz="1100" b="1" dirty="0" smtClean="0">
              <a:latin typeface="Arial" panose="020B0604020202020204" pitchFamily="34" charset="0"/>
              <a:ea typeface="Meiryo UI" panose="020B0604030504040204" pitchFamily="50" charset="-128"/>
              <a:cs typeface="Arial" panose="020B0604020202020204" pitchFamily="34" charset="0"/>
            </a:endParaRPr>
          </a:p>
          <a:p>
            <a:pPr marL="171450" indent="-171450">
              <a:buFont typeface="Wingdings" panose="05000000000000000000" pitchFamily="2" charset="2"/>
              <a:buChar char="ü"/>
            </a:pPr>
            <a:r>
              <a:rPr lang="en-US" altLang="ja-JP" sz="1100" b="1" dirty="0" smtClean="0">
                <a:latin typeface="Arial" panose="020B0604020202020204" pitchFamily="34" charset="0"/>
                <a:ea typeface="Meiryo UI" panose="020B0604030504040204" pitchFamily="50" charset="-128"/>
                <a:cs typeface="Arial" panose="020B0604020202020204" pitchFamily="34" charset="0"/>
              </a:rPr>
              <a:t>Input IP Address (Direct input)</a:t>
            </a:r>
          </a:p>
          <a:p>
            <a:pPr marL="171450" indent="-171450">
              <a:buFont typeface="Wingdings" panose="05000000000000000000" pitchFamily="2" charset="2"/>
              <a:buChar char="ü"/>
            </a:pPr>
            <a:r>
              <a:rPr lang="en-US" altLang="ja-JP" sz="1100" b="1" dirty="0" smtClean="0">
                <a:latin typeface="Arial" panose="020B0604020202020204" pitchFamily="34" charset="0"/>
                <a:ea typeface="Meiryo UI" panose="020B0604030504040204" pitchFamily="50" charset="-128"/>
                <a:cs typeface="Arial" panose="020B0604020202020204" pitchFamily="34" charset="0"/>
              </a:rPr>
              <a:t>Import from Address Book </a:t>
            </a:r>
          </a:p>
          <a:p>
            <a:r>
              <a:rPr lang="en-US" altLang="ja-JP" sz="1000" dirty="0">
                <a:latin typeface="Arial" panose="020B0604020202020204" pitchFamily="34" charset="0"/>
                <a:ea typeface="Meiryo UI" panose="020B0604030504040204" pitchFamily="50" charset="-128"/>
                <a:cs typeface="Arial" panose="020B0604020202020204" pitchFamily="34" charset="0"/>
              </a:rPr>
              <a:t> </a:t>
            </a:r>
            <a:r>
              <a:rPr lang="en-US" altLang="ja-JP" sz="1000" dirty="0" smtClean="0">
                <a:latin typeface="Arial" panose="020B0604020202020204" pitchFamily="34" charset="0"/>
                <a:ea typeface="Meiryo UI" panose="020B0604030504040204" pitchFamily="50" charset="-128"/>
                <a:cs typeface="Arial" panose="020B0604020202020204" pitchFamily="34" charset="0"/>
              </a:rPr>
              <a:t>    Applicable  (Supported) IP Address Information:</a:t>
            </a:r>
          </a:p>
          <a:p>
            <a:pPr algn="r"/>
            <a:r>
              <a:rPr lang="en-US" altLang="ja-JP" sz="1000" dirty="0">
                <a:latin typeface="Arial" panose="020B0604020202020204" pitchFamily="34" charset="0"/>
                <a:ea typeface="Meiryo UI" panose="020B0604030504040204" pitchFamily="50" charset="-128"/>
                <a:cs typeface="Arial" panose="020B0604020202020204" pitchFamily="34" charset="0"/>
              </a:rPr>
              <a:t> </a:t>
            </a:r>
            <a:r>
              <a:rPr lang="en-US" altLang="ja-JP" sz="1000" dirty="0" smtClean="0">
                <a:latin typeface="Arial" panose="020B0604020202020204" pitchFamily="34" charset="0"/>
                <a:ea typeface="Meiryo UI" panose="020B0604030504040204" pitchFamily="50" charset="-128"/>
                <a:cs typeface="Arial" panose="020B0604020202020204" pitchFamily="34" charset="0"/>
              </a:rPr>
              <a:t>    IP Address with IPv4 style and SIP protocol</a:t>
            </a:r>
          </a:p>
          <a:p>
            <a:pPr algn="r"/>
            <a:endParaRPr lang="en-US" altLang="ja-JP" sz="1000" dirty="0" smtClean="0">
              <a:latin typeface="Arial" panose="020B0604020202020204" pitchFamily="34" charset="0"/>
              <a:ea typeface="Meiryo UI" panose="020B0604030504040204" pitchFamily="50" charset="-128"/>
              <a:cs typeface="Arial" panose="020B0604020202020204" pitchFamily="34" charset="0"/>
            </a:endParaRPr>
          </a:p>
          <a:p>
            <a:r>
              <a:rPr lang="en-US" altLang="ja-JP" sz="900" dirty="0">
                <a:latin typeface="Arial" panose="020B0604020202020204" pitchFamily="34" charset="0"/>
                <a:ea typeface="Meiryo UI" panose="020B0604030504040204" pitchFamily="50" charset="-128"/>
                <a:cs typeface="Arial" panose="020B0604020202020204" pitchFamily="34" charset="0"/>
              </a:rPr>
              <a:t> </a:t>
            </a:r>
            <a:r>
              <a:rPr lang="en-US" altLang="ja-JP" sz="900" dirty="0" smtClean="0">
                <a:latin typeface="Arial" panose="020B0604020202020204" pitchFamily="34" charset="0"/>
                <a:ea typeface="Meiryo UI" panose="020B0604030504040204" pitchFamily="50" charset="-128"/>
                <a:cs typeface="Arial" panose="020B0604020202020204" pitchFamily="34" charset="0"/>
              </a:rPr>
              <a:t>    * Non supported IP Address information will be displayed with</a:t>
            </a:r>
          </a:p>
          <a:p>
            <a:r>
              <a:rPr lang="en-US" altLang="ja-JP" sz="900" dirty="0">
                <a:latin typeface="Arial" panose="020B0604020202020204" pitchFamily="34" charset="0"/>
                <a:ea typeface="Meiryo UI" panose="020B0604030504040204" pitchFamily="50" charset="-128"/>
                <a:cs typeface="Arial" panose="020B0604020202020204" pitchFamily="34" charset="0"/>
              </a:rPr>
              <a:t> </a:t>
            </a:r>
            <a:r>
              <a:rPr lang="en-US" altLang="ja-JP" sz="900" dirty="0" smtClean="0">
                <a:latin typeface="Arial" panose="020B0604020202020204" pitchFamily="34" charset="0"/>
                <a:ea typeface="Meiryo UI" panose="020B0604030504040204" pitchFamily="50" charset="-128"/>
                <a:cs typeface="Arial" panose="020B0604020202020204" pitchFamily="34" charset="0"/>
              </a:rPr>
              <a:t>      gray out in the address book list.</a:t>
            </a:r>
          </a:p>
        </p:txBody>
      </p:sp>
      <p:sp>
        <p:nvSpPr>
          <p:cNvPr id="10" name="テキスト ボックス 63"/>
          <p:cNvSpPr txBox="1">
            <a:spLocks noChangeArrowheads="1"/>
          </p:cNvSpPr>
          <p:nvPr/>
        </p:nvSpPr>
        <p:spPr bwMode="auto">
          <a:xfrm>
            <a:off x="5166522" y="3709437"/>
            <a:ext cx="24653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200" b="1">
                <a:solidFill>
                  <a:schemeClr val="tx1"/>
                </a:solidFill>
                <a:latin typeface="PUD新ゴシック表示-M" pitchFamily="50" charset="-128"/>
                <a:ea typeface="PUD新ゴシック表示-M" pitchFamily="50" charset="-128"/>
              </a:defRPr>
            </a:lvl1pPr>
            <a:lvl2pPr marL="742950" indent="-285750" eaLnBrk="0" hangingPunct="0">
              <a:defRPr kumimoji="1" sz="1200" b="1">
                <a:solidFill>
                  <a:schemeClr val="tx1"/>
                </a:solidFill>
                <a:latin typeface="PUD新ゴシック表示-M" pitchFamily="50" charset="-128"/>
                <a:ea typeface="PUD新ゴシック表示-M" pitchFamily="50" charset="-128"/>
              </a:defRPr>
            </a:lvl2pPr>
            <a:lvl3pPr marL="1143000" indent="-228600" eaLnBrk="0" hangingPunct="0">
              <a:defRPr kumimoji="1" sz="1200" b="1">
                <a:solidFill>
                  <a:schemeClr val="tx1"/>
                </a:solidFill>
                <a:latin typeface="PUD新ゴシック表示-M" pitchFamily="50" charset="-128"/>
                <a:ea typeface="PUD新ゴシック表示-M" pitchFamily="50" charset="-128"/>
              </a:defRPr>
            </a:lvl3pPr>
            <a:lvl4pPr marL="1600200" indent="-228600" eaLnBrk="0" hangingPunct="0">
              <a:defRPr kumimoji="1" sz="1200" b="1">
                <a:solidFill>
                  <a:schemeClr val="tx1"/>
                </a:solidFill>
                <a:latin typeface="PUD新ゴシック表示-M" pitchFamily="50" charset="-128"/>
                <a:ea typeface="PUD新ゴシック表示-M" pitchFamily="50" charset="-128"/>
              </a:defRPr>
            </a:lvl4pPr>
            <a:lvl5pPr marL="2057400" indent="-228600" eaLnBrk="0" hangingPunct="0">
              <a:defRPr kumimoji="1" sz="1200" b="1">
                <a:solidFill>
                  <a:schemeClr val="tx1"/>
                </a:solidFill>
                <a:latin typeface="PUD新ゴシック表示-M" pitchFamily="50" charset="-128"/>
                <a:ea typeface="PUD新ゴシック表示-M" pitchFamily="50" charset="-128"/>
              </a:defRPr>
            </a:lvl5pPr>
            <a:lvl6pPr marL="2514600" indent="-228600" algn="ctr" eaLnBrk="0" fontAlgn="base" hangingPunct="0">
              <a:spcBef>
                <a:spcPct val="0"/>
              </a:spcBef>
              <a:spcAft>
                <a:spcPct val="0"/>
              </a:spcAft>
              <a:defRPr kumimoji="1" sz="1200" b="1">
                <a:solidFill>
                  <a:schemeClr val="tx1"/>
                </a:solidFill>
                <a:latin typeface="PUD新ゴシック表示-M" pitchFamily="50" charset="-128"/>
                <a:ea typeface="PUD新ゴシック表示-M" pitchFamily="50" charset="-128"/>
              </a:defRPr>
            </a:lvl6pPr>
            <a:lvl7pPr marL="2971800" indent="-228600" algn="ctr" eaLnBrk="0" fontAlgn="base" hangingPunct="0">
              <a:spcBef>
                <a:spcPct val="0"/>
              </a:spcBef>
              <a:spcAft>
                <a:spcPct val="0"/>
              </a:spcAft>
              <a:defRPr kumimoji="1" sz="1200" b="1">
                <a:solidFill>
                  <a:schemeClr val="tx1"/>
                </a:solidFill>
                <a:latin typeface="PUD新ゴシック表示-M" pitchFamily="50" charset="-128"/>
                <a:ea typeface="PUD新ゴシック表示-M" pitchFamily="50" charset="-128"/>
              </a:defRPr>
            </a:lvl7pPr>
            <a:lvl8pPr marL="3429000" indent="-228600" algn="ctr" eaLnBrk="0" fontAlgn="base" hangingPunct="0">
              <a:spcBef>
                <a:spcPct val="0"/>
              </a:spcBef>
              <a:spcAft>
                <a:spcPct val="0"/>
              </a:spcAft>
              <a:defRPr kumimoji="1" sz="1200" b="1">
                <a:solidFill>
                  <a:schemeClr val="tx1"/>
                </a:solidFill>
                <a:latin typeface="PUD新ゴシック表示-M" pitchFamily="50" charset="-128"/>
                <a:ea typeface="PUD新ゴシック表示-M" pitchFamily="50" charset="-128"/>
              </a:defRPr>
            </a:lvl8pPr>
            <a:lvl9pPr marL="3886200" indent="-228600" algn="ctr" eaLnBrk="0" fontAlgn="base" hangingPunct="0">
              <a:spcBef>
                <a:spcPct val="0"/>
              </a:spcBef>
              <a:spcAft>
                <a:spcPct val="0"/>
              </a:spcAft>
              <a:defRPr kumimoji="1" sz="1200" b="1">
                <a:solidFill>
                  <a:schemeClr val="tx1"/>
                </a:solidFill>
                <a:latin typeface="PUD新ゴシック表示-M" pitchFamily="50" charset="-128"/>
                <a:ea typeface="PUD新ゴシック表示-M" pitchFamily="50" charset="-128"/>
              </a:defRPr>
            </a:lvl9pPr>
          </a:lstStyle>
          <a:p>
            <a:pPr marL="171450" indent="-171450" eaLnBrk="1" hangingPunct="1">
              <a:buFont typeface="Wingdings" panose="05000000000000000000" pitchFamily="2" charset="2"/>
              <a:buChar char="n"/>
            </a:pPr>
            <a:r>
              <a:rPr lang="en-US" altLang="ja-JP" b="0" dirty="0" smtClean="0">
                <a:latin typeface="Arial" panose="020B0604020202020204" pitchFamily="34" charset="0"/>
                <a:ea typeface="Meiryo UI" panose="020B0604030504040204" pitchFamily="50" charset="-128"/>
                <a:cs typeface="Arial" panose="020B0604020202020204" pitchFamily="34" charset="0"/>
              </a:rPr>
              <a:t>Up to 30 sites can be set</a:t>
            </a:r>
          </a:p>
        </p:txBody>
      </p:sp>
      <p:sp>
        <p:nvSpPr>
          <p:cNvPr id="11"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GUI Image (Multicast Tree)</a:t>
            </a:r>
            <a:endParaRPr lang="en-US" altLang="ja-JP" sz="1800" kern="0" dirty="0">
              <a:latin typeface="Arial Black" panose="020B0A04020102020204" pitchFamily="34" charset="0"/>
            </a:endParaRPr>
          </a:p>
        </p:txBody>
      </p:sp>
      <p:sp>
        <p:nvSpPr>
          <p:cNvPr id="12" name="正方形/長方形 11"/>
          <p:cNvSpPr/>
          <p:nvPr/>
        </p:nvSpPr>
        <p:spPr>
          <a:xfrm>
            <a:off x="346999" y="855652"/>
            <a:ext cx="6725398" cy="338554"/>
          </a:xfrm>
          <a:prstGeom prst="rect">
            <a:avLst/>
          </a:prstGeom>
        </p:spPr>
        <p:txBody>
          <a:bodyPr wrap="square">
            <a:spAutoFit/>
          </a:bodyPr>
          <a:lstStyle/>
          <a:p>
            <a:pPr marL="171450" indent="-171450">
              <a:buFont typeface="Wingdings" panose="05000000000000000000" pitchFamily="2" charset="2"/>
              <a:buChar char="n"/>
            </a:pPr>
            <a:r>
              <a:rPr lang="en-US" altLang="ja-JP" sz="1600" dirty="0" smtClean="0">
                <a:latin typeface="Arial" panose="020B0604020202020204" pitchFamily="34" charset="0"/>
                <a:ea typeface="Meiryo UI" panose="020B0604030504040204" pitchFamily="50" charset="-128"/>
                <a:cs typeface="Arial" panose="020B0604020202020204" pitchFamily="34" charset="0"/>
              </a:rPr>
              <a:t> </a:t>
            </a:r>
            <a:r>
              <a:rPr lang="en-US" altLang="ja-JP" sz="1600" b="1" dirty="0" smtClean="0">
                <a:latin typeface="Arial" panose="020B0604020202020204" pitchFamily="34" charset="0"/>
                <a:ea typeface="Meiryo UI" panose="020B0604030504040204" pitchFamily="50" charset="-128"/>
                <a:cs typeface="Arial" panose="020B0604020202020204" pitchFamily="34" charset="0"/>
              </a:rPr>
              <a:t>Multicast Tree Settings: </a:t>
            </a:r>
            <a:r>
              <a:rPr lang="en-US" altLang="ja-JP" sz="1600" dirty="0" smtClean="0">
                <a:latin typeface="Arial" panose="020B0604020202020204" pitchFamily="34" charset="0"/>
                <a:ea typeface="Meiryo UI" panose="020B0604030504040204" pitchFamily="50" charset="-128"/>
                <a:cs typeface="Arial" panose="020B0604020202020204" pitchFamily="34" charset="0"/>
              </a:rPr>
              <a:t>Go to “Admin Login” =&gt; “Multicast Settings”</a:t>
            </a:r>
            <a:endParaRPr lang="ja-JP" altLang="en-US" sz="1600" dirty="0">
              <a:latin typeface="Arial" panose="020B0604020202020204" pitchFamily="34" charset="0"/>
              <a:ea typeface="Meiryo UI" panose="020B0604030504040204" pitchFamily="50" charset="-128"/>
              <a:cs typeface="Arial" panose="020B0604020202020204" pitchFamily="34" charset="0"/>
            </a:endParaRPr>
          </a:p>
        </p:txBody>
      </p:sp>
      <p:sp>
        <p:nvSpPr>
          <p:cNvPr id="13" name="テキスト ボックス 12"/>
          <p:cNvSpPr txBox="1"/>
          <p:nvPr/>
        </p:nvSpPr>
        <p:spPr>
          <a:xfrm>
            <a:off x="611713" y="1368956"/>
            <a:ext cx="864000" cy="276999"/>
          </a:xfrm>
          <a:prstGeom prst="rect">
            <a:avLst/>
          </a:prstGeom>
          <a:solidFill>
            <a:schemeClr val="bg1">
              <a:lumMod val="75000"/>
            </a:schemeClr>
          </a:solidFill>
        </p:spPr>
        <p:txBody>
          <a:bodyPr wrap="square" rtlCol="0">
            <a:spAutoFit/>
          </a:bodyPr>
          <a:lstStyle/>
          <a:p>
            <a:pPr algn="ctr"/>
            <a:r>
              <a:rPr kumimoji="1" lang="en-US" altLang="ja-JP" sz="600" b="1" dirty="0" smtClean="0"/>
              <a:t>Multicast Tree Sel.</a:t>
            </a:r>
            <a:endParaRPr kumimoji="1" lang="ja-JP" altLang="en-US" sz="600" b="1" dirty="0"/>
          </a:p>
        </p:txBody>
      </p:sp>
      <p:sp>
        <p:nvSpPr>
          <p:cNvPr id="14" name="テキスト ボックス 13"/>
          <p:cNvSpPr txBox="1"/>
          <p:nvPr/>
        </p:nvSpPr>
        <p:spPr>
          <a:xfrm>
            <a:off x="2360306" y="1432632"/>
            <a:ext cx="2016000" cy="126000"/>
          </a:xfrm>
          <a:prstGeom prst="rect">
            <a:avLst/>
          </a:prstGeom>
          <a:solidFill>
            <a:schemeClr val="bg1">
              <a:lumMod val="75000"/>
            </a:schemeClr>
          </a:solidFill>
        </p:spPr>
        <p:txBody>
          <a:bodyPr wrap="square" rtlCol="0" anchor="ctr" anchorCtr="0">
            <a:spAutoFit/>
          </a:bodyPr>
          <a:lstStyle/>
          <a:p>
            <a:pPr algn="ctr"/>
            <a:r>
              <a:rPr kumimoji="1" lang="en-US" altLang="ja-JP" sz="600" b="1" dirty="0" smtClean="0"/>
              <a:t>Multicast Target</a:t>
            </a:r>
            <a:endParaRPr kumimoji="1" lang="ja-JP" altLang="en-US" sz="600" b="1" dirty="0"/>
          </a:p>
        </p:txBody>
      </p:sp>
      <p:sp>
        <p:nvSpPr>
          <p:cNvPr id="15" name="テキスト ボックス 14"/>
          <p:cNvSpPr txBox="1"/>
          <p:nvPr/>
        </p:nvSpPr>
        <p:spPr>
          <a:xfrm>
            <a:off x="1911131" y="1432633"/>
            <a:ext cx="504000" cy="126000"/>
          </a:xfrm>
          <a:prstGeom prst="rect">
            <a:avLst/>
          </a:prstGeom>
          <a:solidFill>
            <a:schemeClr val="bg1">
              <a:lumMod val="75000"/>
            </a:schemeClr>
          </a:solidFill>
        </p:spPr>
        <p:txBody>
          <a:bodyPr wrap="square" rtlCol="0" anchor="ctr" anchorCtr="0">
            <a:spAutoFit/>
          </a:bodyPr>
          <a:lstStyle/>
          <a:p>
            <a:pPr algn="ctr"/>
            <a:r>
              <a:rPr kumimoji="1" lang="en-US" altLang="ja-JP" sz="600" b="1" dirty="0" smtClean="0"/>
              <a:t>Node ID</a:t>
            </a:r>
            <a:endParaRPr kumimoji="1" lang="ja-JP" altLang="en-US" sz="600" b="1" dirty="0"/>
          </a:p>
        </p:txBody>
      </p:sp>
      <p:sp>
        <p:nvSpPr>
          <p:cNvPr id="16" name="テキスト ボックス 15"/>
          <p:cNvSpPr txBox="1"/>
          <p:nvPr/>
        </p:nvSpPr>
        <p:spPr>
          <a:xfrm>
            <a:off x="1491755" y="1427854"/>
            <a:ext cx="432000" cy="126000"/>
          </a:xfrm>
          <a:prstGeom prst="rect">
            <a:avLst/>
          </a:prstGeom>
          <a:solidFill>
            <a:schemeClr val="bg1">
              <a:lumMod val="75000"/>
            </a:schemeClr>
          </a:solidFill>
        </p:spPr>
        <p:txBody>
          <a:bodyPr wrap="square" rtlCol="0" anchor="ctr" anchorCtr="0">
            <a:spAutoFit/>
          </a:bodyPr>
          <a:lstStyle/>
          <a:p>
            <a:pPr algn="ctr"/>
            <a:r>
              <a:rPr kumimoji="1" lang="en-US" altLang="ja-JP" sz="600" b="1" dirty="0" smtClean="0"/>
              <a:t>Select.</a:t>
            </a:r>
            <a:endParaRPr kumimoji="1" lang="ja-JP" altLang="en-US" sz="600" b="1" dirty="0"/>
          </a:p>
        </p:txBody>
      </p:sp>
      <p:sp>
        <p:nvSpPr>
          <p:cNvPr id="18" name="テキスト ボックス 17"/>
          <p:cNvSpPr txBox="1"/>
          <p:nvPr/>
        </p:nvSpPr>
        <p:spPr>
          <a:xfrm>
            <a:off x="611714" y="3863488"/>
            <a:ext cx="864000" cy="184666"/>
          </a:xfrm>
          <a:prstGeom prst="rect">
            <a:avLst/>
          </a:prstGeom>
          <a:solidFill>
            <a:schemeClr val="bg1">
              <a:lumMod val="75000"/>
            </a:schemeClr>
          </a:solidFill>
        </p:spPr>
        <p:txBody>
          <a:bodyPr wrap="square" rtlCol="0">
            <a:spAutoFit/>
          </a:bodyPr>
          <a:lstStyle/>
          <a:p>
            <a:pPr algn="ctr"/>
            <a:r>
              <a:rPr kumimoji="1" lang="en-US" altLang="ja-JP" sz="600" b="1" dirty="0" smtClean="0"/>
              <a:t>Multicast Target</a:t>
            </a:r>
            <a:endParaRPr kumimoji="1" lang="ja-JP" altLang="en-US" sz="600" b="1" dirty="0"/>
          </a:p>
        </p:txBody>
      </p:sp>
      <p:sp>
        <p:nvSpPr>
          <p:cNvPr id="19" name="テキスト ボックス 18"/>
          <p:cNvSpPr txBox="1"/>
          <p:nvPr/>
        </p:nvSpPr>
        <p:spPr>
          <a:xfrm>
            <a:off x="1568473" y="3939779"/>
            <a:ext cx="1246915" cy="200055"/>
          </a:xfrm>
          <a:prstGeom prst="rect">
            <a:avLst/>
          </a:prstGeom>
          <a:solidFill>
            <a:srgbClr val="FFC000"/>
          </a:solidFill>
        </p:spPr>
        <p:txBody>
          <a:bodyPr wrap="square" rtlCol="0">
            <a:spAutoFit/>
          </a:bodyPr>
          <a:lstStyle/>
          <a:p>
            <a:r>
              <a:rPr kumimoji="1" lang="en-US" altLang="ja-JP" sz="700" b="1" dirty="0" smtClean="0"/>
              <a:t>Multicast Target Name</a:t>
            </a:r>
            <a:endParaRPr kumimoji="1" lang="ja-JP" altLang="en-US" sz="700" b="1" dirty="0"/>
          </a:p>
        </p:txBody>
      </p:sp>
      <p:sp>
        <p:nvSpPr>
          <p:cNvPr id="20" name="テキスト ボックス 19"/>
          <p:cNvSpPr txBox="1"/>
          <p:nvPr/>
        </p:nvSpPr>
        <p:spPr>
          <a:xfrm>
            <a:off x="1576501" y="4172394"/>
            <a:ext cx="864000" cy="200055"/>
          </a:xfrm>
          <a:prstGeom prst="rect">
            <a:avLst/>
          </a:prstGeom>
          <a:solidFill>
            <a:schemeClr val="bg1"/>
          </a:solidFill>
        </p:spPr>
        <p:txBody>
          <a:bodyPr wrap="square" rtlCol="0">
            <a:spAutoFit/>
          </a:bodyPr>
          <a:lstStyle/>
          <a:p>
            <a:r>
              <a:rPr kumimoji="1" lang="en-US" altLang="ja-JP" sz="700" b="1" dirty="0" smtClean="0"/>
              <a:t>IP Address</a:t>
            </a:r>
            <a:endParaRPr kumimoji="1" lang="ja-JP" altLang="en-US" sz="700" b="1" dirty="0"/>
          </a:p>
        </p:txBody>
      </p:sp>
      <p:sp>
        <p:nvSpPr>
          <p:cNvPr id="21" name="テキスト ボックス 20"/>
          <p:cNvSpPr txBox="1"/>
          <p:nvPr/>
        </p:nvSpPr>
        <p:spPr>
          <a:xfrm>
            <a:off x="3894576" y="4830375"/>
            <a:ext cx="900000" cy="180000"/>
          </a:xfrm>
          <a:prstGeom prst="rect">
            <a:avLst/>
          </a:prstGeom>
          <a:solidFill>
            <a:srgbClr val="FFC000"/>
          </a:solidFill>
        </p:spPr>
        <p:txBody>
          <a:bodyPr wrap="square" rtlCol="0" anchor="ctr" anchorCtr="0">
            <a:spAutoFit/>
          </a:bodyPr>
          <a:lstStyle/>
          <a:p>
            <a:pPr algn="ctr"/>
            <a:r>
              <a:rPr kumimoji="1" lang="en-US" altLang="ja-JP" sz="700" b="1" dirty="0" smtClean="0"/>
              <a:t>Input IP Address</a:t>
            </a:r>
            <a:endParaRPr kumimoji="1" lang="ja-JP" altLang="en-US" sz="700" b="1" dirty="0"/>
          </a:p>
        </p:txBody>
      </p:sp>
      <p:sp>
        <p:nvSpPr>
          <p:cNvPr id="23" name="テキスト ボックス 22"/>
          <p:cNvSpPr txBox="1"/>
          <p:nvPr/>
        </p:nvSpPr>
        <p:spPr>
          <a:xfrm>
            <a:off x="3878535" y="5007118"/>
            <a:ext cx="936000" cy="180000"/>
          </a:xfrm>
          <a:prstGeom prst="rect">
            <a:avLst/>
          </a:prstGeom>
          <a:solidFill>
            <a:schemeClr val="bg1"/>
          </a:solidFill>
        </p:spPr>
        <p:txBody>
          <a:bodyPr wrap="square" rtlCol="0" anchor="ctr" anchorCtr="0">
            <a:spAutoFit/>
          </a:bodyPr>
          <a:lstStyle/>
          <a:p>
            <a:pPr algn="ctr"/>
            <a:r>
              <a:rPr kumimoji="1" lang="en-US" altLang="ja-JP" sz="700" b="1" dirty="0" smtClean="0"/>
              <a:t>Import Add. Book</a:t>
            </a:r>
            <a:endParaRPr kumimoji="1" lang="ja-JP" altLang="en-US" sz="700" b="1" dirty="0"/>
          </a:p>
        </p:txBody>
      </p:sp>
    </p:spTree>
    <p:extLst>
      <p:ext uri="{BB962C8B-B14F-4D97-AF65-F5344CB8AC3E}">
        <p14:creationId xmlns:p14="http://schemas.microsoft.com/office/powerpoint/2010/main" val="3178947568"/>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18</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4" name="テキスト ボックス 3"/>
          <p:cNvSpPr txBox="1"/>
          <p:nvPr/>
        </p:nvSpPr>
        <p:spPr>
          <a:xfrm>
            <a:off x="1580639" y="5854992"/>
            <a:ext cx="3135234" cy="538609"/>
          </a:xfrm>
          <a:prstGeom prst="rect">
            <a:avLst/>
          </a:prstGeom>
          <a:noFill/>
        </p:spPr>
        <p:txBody>
          <a:bodyPr wrap="square" rtlCol="0">
            <a:spAutoFit/>
          </a:bodyPr>
          <a:lstStyle/>
          <a:p>
            <a:pPr algn="ctr"/>
            <a:r>
              <a:rPr kumimoji="1" lang="en-US" altLang="ja-JP" sz="1100" b="1" dirty="0" smtClean="0">
                <a:latin typeface="Arial" panose="020B0604020202020204" pitchFamily="34" charset="0"/>
                <a:ea typeface="Meiryo UI" panose="020B0604030504040204" pitchFamily="50" charset="-128"/>
                <a:cs typeface="Arial" panose="020B0604020202020204" pitchFamily="34" charset="0"/>
              </a:rPr>
              <a:t>Display connection status of the each site</a:t>
            </a:r>
          </a:p>
          <a:p>
            <a:pPr algn="ctr"/>
            <a:r>
              <a:rPr kumimoji="1" lang="en-US" altLang="ja-JP" sz="900" dirty="0" smtClean="0">
                <a:latin typeface="Arial" panose="020B0604020202020204" pitchFamily="34" charset="0"/>
                <a:ea typeface="Meiryo UI" panose="020B0604030504040204" pitchFamily="50" charset="-128"/>
                <a:cs typeface="Arial" panose="020B0604020202020204" pitchFamily="34" charset="0"/>
              </a:rPr>
              <a:t>(You can check the connection status display of each site by pressing [Site] (Green button))</a:t>
            </a:r>
          </a:p>
        </p:txBody>
      </p:sp>
      <p:sp>
        <p:nvSpPr>
          <p:cNvPr id="5" name="テキスト ボックス 4"/>
          <p:cNvSpPr txBox="1"/>
          <p:nvPr/>
        </p:nvSpPr>
        <p:spPr>
          <a:xfrm>
            <a:off x="1271452" y="1743896"/>
            <a:ext cx="2113079" cy="261610"/>
          </a:xfrm>
          <a:prstGeom prst="rect">
            <a:avLst/>
          </a:prstGeom>
          <a:noFill/>
        </p:spPr>
        <p:txBody>
          <a:bodyPr wrap="none" rtlCol="0">
            <a:spAutoFit/>
          </a:bodyPr>
          <a:lstStyle/>
          <a:p>
            <a:r>
              <a:rPr kumimoji="1" lang="en-US" altLang="ja-JP" sz="1100" b="1" dirty="0" smtClean="0">
                <a:latin typeface="Arial" panose="020B0604020202020204" pitchFamily="34" charset="0"/>
                <a:ea typeface="Meiryo UI" panose="020B0604030504040204" pitchFamily="50" charset="-128"/>
                <a:cs typeface="Arial" panose="020B0604020202020204" pitchFamily="34" charset="0"/>
              </a:rPr>
              <a:t>Screen of Connection Status</a:t>
            </a:r>
            <a:endParaRPr kumimoji="1" lang="ja-JP" altLang="en-US" sz="1100" b="1" dirty="0">
              <a:latin typeface="Arial" panose="020B0604020202020204" pitchFamily="34" charset="0"/>
              <a:ea typeface="Meiryo UI" panose="020B0604030504040204" pitchFamily="50" charset="-128"/>
              <a:cs typeface="Arial" panose="020B0604020202020204" pitchFamily="34" charset="0"/>
            </a:endParaRPr>
          </a:p>
        </p:txBody>
      </p:sp>
      <p:sp>
        <p:nvSpPr>
          <p:cNvPr id="6" name="テキスト ボックス 5"/>
          <p:cNvSpPr txBox="1"/>
          <p:nvPr/>
        </p:nvSpPr>
        <p:spPr>
          <a:xfrm>
            <a:off x="139918" y="4816498"/>
            <a:ext cx="1036628" cy="369332"/>
          </a:xfrm>
          <a:prstGeom prst="rect">
            <a:avLst/>
          </a:prstGeom>
          <a:noFill/>
        </p:spPr>
        <p:txBody>
          <a:bodyPr wrap="square" rtlCol="0">
            <a:spAutoFit/>
          </a:bodyPr>
          <a:lstStyle/>
          <a:p>
            <a:r>
              <a:rPr kumimoji="1" lang="en-US" altLang="ja-JP" sz="900" b="1" dirty="0" smtClean="0">
                <a:latin typeface="Arial" panose="020B0604020202020204" pitchFamily="34" charset="0"/>
                <a:ea typeface="Meiryo UI" panose="020B0604030504040204" pitchFamily="50" charset="-128"/>
                <a:cs typeface="Arial" panose="020B0604020202020204" pitchFamily="34" charset="0"/>
              </a:rPr>
              <a:t>[Back to Previous Menu]</a:t>
            </a:r>
            <a:endParaRPr kumimoji="1" lang="ja-JP" altLang="en-US" sz="900" b="1" dirty="0" smtClean="0">
              <a:latin typeface="Arial" panose="020B0604020202020204" pitchFamily="34" charset="0"/>
              <a:ea typeface="Meiryo UI" panose="020B0604030504040204" pitchFamily="50" charset="-128"/>
              <a:cs typeface="Arial" panose="020B0604020202020204" pitchFamily="34" charset="0"/>
            </a:endParaRPr>
          </a:p>
        </p:txBody>
      </p:sp>
      <p:sp>
        <p:nvSpPr>
          <p:cNvPr id="7" name="曲折矢印 6"/>
          <p:cNvSpPr/>
          <p:nvPr/>
        </p:nvSpPr>
        <p:spPr bwMode="auto">
          <a:xfrm rot="5400000">
            <a:off x="4350027" y="2842632"/>
            <a:ext cx="484356" cy="521085"/>
          </a:xfrm>
          <a:prstGeom prst="bentArrow">
            <a:avLst/>
          </a:prstGeom>
          <a:solidFill>
            <a:schemeClr val="bg2"/>
          </a:solidFill>
          <a:ln w="19050">
            <a:noFill/>
            <a:round/>
            <a:headEnd/>
            <a:tailEnd/>
          </a:ln>
        </p:spPr>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8" name="曲折矢印 7"/>
          <p:cNvSpPr/>
          <p:nvPr/>
        </p:nvSpPr>
        <p:spPr bwMode="auto">
          <a:xfrm rot="16200000">
            <a:off x="569781" y="4299509"/>
            <a:ext cx="436142" cy="522005"/>
          </a:xfrm>
          <a:prstGeom prst="bentArrow">
            <a:avLst/>
          </a:prstGeom>
          <a:solidFill>
            <a:schemeClr val="bg2"/>
          </a:solidFill>
          <a:ln w="19050">
            <a:noFill/>
            <a:round/>
            <a:headEnd/>
            <a:tailEnd/>
          </a:ln>
        </p:spPr>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9" name="テキスト ボックス 8"/>
          <p:cNvSpPr txBox="1"/>
          <p:nvPr/>
        </p:nvSpPr>
        <p:spPr>
          <a:xfrm>
            <a:off x="4263370" y="2475670"/>
            <a:ext cx="1704294" cy="369332"/>
          </a:xfrm>
          <a:prstGeom prst="rect">
            <a:avLst/>
          </a:prstGeom>
          <a:noFill/>
        </p:spPr>
        <p:txBody>
          <a:bodyPr wrap="square" rtlCol="0">
            <a:spAutoFit/>
          </a:bodyPr>
          <a:lstStyle/>
          <a:p>
            <a:r>
              <a:rPr kumimoji="1" lang="en-US" altLang="ja-JP" sz="900" b="1" dirty="0" smtClean="0">
                <a:latin typeface="Arial" panose="020B0604020202020204" pitchFamily="34" charset="0"/>
                <a:ea typeface="Meiryo UI" panose="020B0604030504040204" pitchFamily="50" charset="-128"/>
                <a:cs typeface="Arial" panose="020B0604020202020204" pitchFamily="34" charset="0"/>
              </a:rPr>
              <a:t>[Choose site where you want to check the status]</a:t>
            </a:r>
          </a:p>
        </p:txBody>
      </p:sp>
      <p:pic>
        <p:nvPicPr>
          <p:cNvPr id="1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316" y="2020894"/>
            <a:ext cx="3971053" cy="21955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461" y="3622859"/>
            <a:ext cx="3876210" cy="21749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64"/>
          <p:cNvSpPr txBox="1">
            <a:spLocks noChangeArrowheads="1"/>
          </p:cNvSpPr>
          <p:nvPr/>
        </p:nvSpPr>
        <p:spPr bwMode="auto">
          <a:xfrm>
            <a:off x="356614" y="1302799"/>
            <a:ext cx="8337550" cy="447815"/>
          </a:xfrm>
          <a:prstGeom prst="rect">
            <a:avLst/>
          </a:prstGeom>
          <a:noFill/>
          <a:ln w="9525">
            <a:noFill/>
            <a:miter lim="800000"/>
            <a:headEnd/>
            <a:tailEnd/>
          </a:ln>
        </p:spPr>
        <p:txBody>
          <a:bodyPr wrap="square">
            <a:spAutoFit/>
          </a:bodyPr>
          <a:lstStyle/>
          <a:p>
            <a:pPr marL="352425" indent="-171450">
              <a:spcBef>
                <a:spcPct val="10000"/>
              </a:spcBef>
              <a:buFont typeface="Wingdings" panose="05000000000000000000" pitchFamily="2" charset="2"/>
              <a:buChar char="n"/>
            </a:pPr>
            <a:r>
              <a:rPr lang="en-US" altLang="ja-JP" sz="1100" dirty="0" smtClean="0">
                <a:latin typeface="Arial" panose="020B0604020202020204" pitchFamily="34" charset="0"/>
                <a:ea typeface="Meiryo UI" panose="020B0604030504040204" pitchFamily="50" charset="-128"/>
                <a:cs typeface="Arial" panose="020B0604020202020204" pitchFamily="34" charset="0"/>
              </a:rPr>
              <a:t>It can be confirmed such as transmit resolution, transmit frame rate and connection status from the remote site.</a:t>
            </a:r>
          </a:p>
          <a:p>
            <a:pPr marL="180975">
              <a:spcBef>
                <a:spcPct val="10000"/>
              </a:spcBef>
            </a:pPr>
            <a:r>
              <a:rPr lang="en-US" altLang="ja-JP" sz="1100" dirty="0" smtClean="0">
                <a:latin typeface="Arial" panose="020B0604020202020204" pitchFamily="34" charset="0"/>
                <a:ea typeface="Meiryo UI" panose="020B0604030504040204" pitchFamily="50" charset="-128"/>
                <a:cs typeface="Arial" panose="020B0604020202020204" pitchFamily="34" charset="0"/>
              </a:rPr>
              <a:t>    (Display receiving connection status from one upper level terminal of the multicast tree.)</a:t>
            </a:r>
          </a:p>
        </p:txBody>
      </p:sp>
      <p:graphicFrame>
        <p:nvGraphicFramePr>
          <p:cNvPr id="14" name="Group 168"/>
          <p:cNvGraphicFramePr>
            <a:graphicFrameLocks noGrp="1"/>
          </p:cNvGraphicFramePr>
          <p:nvPr>
            <p:extLst>
              <p:ext uri="{D42A27DB-BD31-4B8C-83A1-F6EECF244321}">
                <p14:modId xmlns:p14="http://schemas.microsoft.com/office/powerpoint/2010/main" val="1303326597"/>
              </p:ext>
            </p:extLst>
          </p:nvPr>
        </p:nvGraphicFramePr>
        <p:xfrm>
          <a:off x="5115518" y="3335694"/>
          <a:ext cx="3852019" cy="2468880"/>
        </p:xfrm>
        <a:graphic>
          <a:graphicData uri="http://schemas.openxmlformats.org/drawingml/2006/table">
            <a:tbl>
              <a:tblPr/>
              <a:tblGrid>
                <a:gridCol w="1193069"/>
                <a:gridCol w="2658950"/>
              </a:tblGrid>
              <a:tr h="0">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ctr"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900" b="1"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rPr>
                        <a:t>Menu</a:t>
                      </a:r>
                      <a:endParaRPr kumimoji="1" lang="ja-JP" altLang="ja-JP" sz="900" b="1"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ctr"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900" b="1"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rPr>
                        <a:t>Content / Remarks</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solidFill>
                  </a:tcPr>
                </a:tc>
              </a:tr>
              <a:tr h="0">
                <a:tc>
                  <a:txBody>
                    <a:bodyPr/>
                    <a:lstStyle/>
                    <a:p>
                      <a:pPr algn="l" fontAlgn="ctr"/>
                      <a:r>
                        <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Multicast</a:t>
                      </a:r>
                      <a:r>
                        <a:rPr lang="en-US" altLang="ja-JP" sz="900" b="0" i="0" u="none" strike="noStrike" baseline="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 Target</a:t>
                      </a:r>
                      <a:endParaRPr lang="ja-JP" altLang="en-US" sz="9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en-US" altLang="ja-JP" sz="900" kern="120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Distribution</a:t>
                      </a:r>
                      <a:r>
                        <a:rPr kumimoji="1" lang="en-US" altLang="ja-JP" sz="900" kern="1200" baseline="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 Site Name</a:t>
                      </a:r>
                      <a:endParaRPr kumimoji="1" lang="en-US" altLang="ja-JP" sz="900" kern="120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182204">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indent="0" algn="l" defTabSz="866775" rtl="0" eaLnBrk="1" fontAlgn="ctr" latinLnBrk="0" hangingPunct="1">
                        <a:lnSpc>
                          <a:spcPct val="100000"/>
                        </a:lnSpc>
                        <a:spcBef>
                          <a:spcPct val="20000"/>
                        </a:spcBef>
                        <a:spcAft>
                          <a:spcPts val="0"/>
                        </a:spcAft>
                        <a:buClr>
                          <a:schemeClr val="bg2"/>
                        </a:buClr>
                        <a:buSzPct val="75000"/>
                        <a:buFont typeface="Wingdings" pitchFamily="2" charset="2"/>
                        <a:buNone/>
                        <a:tabLst/>
                        <a:defRPr/>
                      </a:pPr>
                      <a:r>
                        <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Node ID</a:t>
                      </a:r>
                    </a:p>
                    <a:p>
                      <a:pPr marL="0" marR="0" indent="0" algn="l" defTabSz="866775" rtl="0" eaLnBrk="1" fontAlgn="ctr" latinLnBrk="0" hangingPunct="1">
                        <a:lnSpc>
                          <a:spcPct val="100000"/>
                        </a:lnSpc>
                        <a:spcBef>
                          <a:spcPct val="20000"/>
                        </a:spcBef>
                        <a:spcAft>
                          <a:spcPts val="0"/>
                        </a:spcAft>
                        <a:buClr>
                          <a:schemeClr val="bg2"/>
                        </a:buClr>
                        <a:buSzPct val="75000"/>
                        <a:buFont typeface="Wingdings" pitchFamily="2" charset="2"/>
                        <a:buNone/>
                        <a:tabLst/>
                        <a:defRPr/>
                      </a:pPr>
                      <a:r>
                        <a:rPr lang="en-US" altLang="ja-JP" sz="7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(Set / Current)</a:t>
                      </a:r>
                      <a:endParaRPr lang="ja-JP" altLang="en-US" sz="700" b="0" i="0" u="none" strike="noStrike" dirty="0" smtClean="0">
                        <a:solidFill>
                          <a:srgbClr val="000000"/>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900" kern="120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Assigned Terminal ID in</a:t>
                      </a:r>
                      <a:r>
                        <a:rPr kumimoji="1" lang="en-US" altLang="ja-JP" sz="900" kern="1200" baseline="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 Multicast Tree file / Position of the Multicast Tree by node ID</a:t>
                      </a:r>
                      <a:endParaRPr lang="en-US" altLang="ja-JP" sz="900" b="0" i="0" u="none" strike="noStrike" dirty="0" smtClean="0">
                        <a:solidFill>
                          <a:srgbClr val="FF0000"/>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algn="l" fontAlgn="ctr"/>
                      <a:r>
                        <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Video Loss</a:t>
                      </a:r>
                    </a:p>
                    <a:p>
                      <a:pPr algn="l" fontAlgn="ctr"/>
                      <a:r>
                        <a:rPr lang="en-US" altLang="ja-JP" sz="7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 (Host / Multicast Term.)</a:t>
                      </a:r>
                      <a:endParaRPr lang="en-US" altLang="ja-JP" sz="7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900" b="0" kern="120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Link</a:t>
                      </a:r>
                      <a:r>
                        <a:rPr kumimoji="1" lang="en-US" altLang="ja-JP" sz="900" b="0" kern="1200" baseline="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 loss ratio of video from the host terminal / Total loss ratio of video from distribution terminal</a:t>
                      </a:r>
                      <a:endParaRPr lang="ja-JP" altLang="en-US"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Audio Loss</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7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(Host / Multicast Term.)</a:t>
                      </a:r>
                      <a:endParaRPr lang="en-US" altLang="ja-JP" sz="700" b="0" i="0" u="none" strike="noStrike" dirty="0" smtClean="0">
                        <a:solidFill>
                          <a:srgbClr val="000000"/>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900" b="0" kern="120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Link</a:t>
                      </a:r>
                      <a:r>
                        <a:rPr kumimoji="1" lang="en-US" altLang="ja-JP" sz="900" b="0" kern="1200" baseline="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 loss ratio of audio from the host terminal / Total loss ratio of audio from distribution terminal</a:t>
                      </a:r>
                      <a:endParaRPr lang="ja-JP" altLang="en-US"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algn="l" fontAlgn="ctr"/>
                      <a:r>
                        <a:rPr lang="en-US" altLang="ja-JP" sz="900" b="0" i="0" u="none" strike="noStrike" dirty="0" smtClean="0">
                          <a:solidFill>
                            <a:srgbClr val="000000"/>
                          </a:solidFill>
                          <a:effectLst/>
                          <a:latin typeface="Arial" panose="020B0604020202020204" pitchFamily="34" charset="0"/>
                          <a:ea typeface="Meiryo UI" panose="020B0604030504040204" pitchFamily="50" charset="-128"/>
                          <a:cs typeface="Arial" panose="020B0604020202020204" pitchFamily="34" charset="0"/>
                        </a:rPr>
                        <a:t>RTT</a:t>
                      </a:r>
                      <a:endParaRPr lang="en-US" altLang="ja-JP" sz="9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900" kern="120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Estimated RTT value from the host terminal</a:t>
                      </a:r>
                      <a:endParaRPr lang="ja-JP" altLang="en-US"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algn="l" fontAlgn="ctr"/>
                      <a:r>
                        <a:rPr lang="en-US" altLang="ja-JP" sz="900" b="0" i="0" u="none" strike="noStrike" dirty="0" smtClean="0">
                          <a:solidFill>
                            <a:srgbClr val="000000"/>
                          </a:solidFill>
                          <a:effectLst/>
                          <a:latin typeface="Arial" panose="020B0604020202020204" pitchFamily="34" charset="0"/>
                          <a:ea typeface="Meiryo UI" panose="020B0604030504040204" pitchFamily="50" charset="-128"/>
                          <a:cs typeface="Arial" panose="020B0604020202020204" pitchFamily="34" charset="0"/>
                        </a:rPr>
                        <a:t>Jitter</a:t>
                      </a:r>
                      <a:endParaRPr lang="en-US" altLang="ja-JP" sz="9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900" b="0" i="0" u="none" strike="noStrike" kern="120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Jitter</a:t>
                      </a:r>
                      <a:r>
                        <a:rPr kumimoji="1" lang="en-US" altLang="ja-JP" sz="900" b="0" i="0" u="none" strike="noStrike" kern="1200" baseline="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 from the host terminal</a:t>
                      </a:r>
                      <a:endParaRPr lang="ja-JP" altLang="en-US"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algn="l" fontAlgn="ctr"/>
                      <a:r>
                        <a:rPr lang="en-US" altLang="ja-JP" sz="900" b="0" i="0" u="none" strike="noStrike" dirty="0" smtClean="0">
                          <a:solidFill>
                            <a:srgbClr val="000000"/>
                          </a:solidFill>
                          <a:effectLst/>
                          <a:latin typeface="Arial" panose="020B0604020202020204" pitchFamily="34" charset="0"/>
                          <a:ea typeface="Meiryo UI" panose="020B0604030504040204" pitchFamily="50" charset="-128"/>
                          <a:cs typeface="Arial" panose="020B0604020202020204" pitchFamily="34" charset="0"/>
                        </a:rPr>
                        <a:t>Receive Rate</a:t>
                      </a:r>
                      <a:endParaRPr lang="en-US" altLang="ja-JP" sz="9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900" kern="120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Reception IP rate (Average</a:t>
                      </a:r>
                      <a:r>
                        <a:rPr kumimoji="1" lang="en-US" altLang="ja-JP" sz="900" kern="1200" baseline="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 </a:t>
                      </a:r>
                      <a:r>
                        <a:rPr kumimoji="1" lang="en-US" altLang="ja-JP" sz="900" kern="120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a:t>
                      </a:r>
                      <a:endParaRPr lang="ja-JP" altLang="en-US" sz="900" b="0" i="0" u="none" strike="noStrike"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algn="l" fontAlgn="ctr"/>
                      <a:r>
                        <a:rPr lang="en-US" altLang="ja-JP" sz="900" b="0" i="0" u="none" strike="noStrike" dirty="0" smtClean="0">
                          <a:solidFill>
                            <a:srgbClr val="000000"/>
                          </a:solidFill>
                          <a:effectLst/>
                          <a:latin typeface="Arial" panose="020B0604020202020204" pitchFamily="34" charset="0"/>
                          <a:ea typeface="Meiryo UI" panose="020B0604030504040204" pitchFamily="50" charset="-128"/>
                          <a:cs typeface="Arial" panose="020B0604020202020204" pitchFamily="34" charset="0"/>
                        </a:rPr>
                        <a:t>Link Used</a:t>
                      </a:r>
                      <a:endParaRPr lang="en-US" altLang="ja-JP" sz="9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900" kern="120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rPr>
                        <a:t>Display node ID of the host / guest terminal</a:t>
                      </a:r>
                      <a:endParaRPr kumimoji="1" lang="ja-JP" altLang="ja-JP" sz="900" kern="1200" dirty="0" smtClean="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5" name="正方形/長方形 14"/>
          <p:cNvSpPr/>
          <p:nvPr/>
        </p:nvSpPr>
        <p:spPr bwMode="auto">
          <a:xfrm>
            <a:off x="3372284" y="5644126"/>
            <a:ext cx="654581" cy="122962"/>
          </a:xfrm>
          <a:prstGeom prst="rect">
            <a:avLst/>
          </a:prstGeom>
          <a:noFill/>
          <a:ln w="19050">
            <a:solidFill>
              <a:srgbClr val="FF0000"/>
            </a:solidFill>
            <a:round/>
            <a:headEnd/>
            <a:tailEnd/>
          </a:ln>
        </p:spPr>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6"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GUI Image (Connection Status)</a:t>
            </a:r>
            <a:endParaRPr lang="en-US" altLang="ja-JP" sz="1800" kern="0" dirty="0">
              <a:latin typeface="Arial Black" panose="020B0A04020102020204" pitchFamily="34" charset="0"/>
            </a:endParaRPr>
          </a:p>
        </p:txBody>
      </p:sp>
      <p:sp>
        <p:nvSpPr>
          <p:cNvPr id="17" name="正方形/長方形 16"/>
          <p:cNvSpPr/>
          <p:nvPr/>
        </p:nvSpPr>
        <p:spPr>
          <a:xfrm>
            <a:off x="346999" y="855652"/>
            <a:ext cx="6725398" cy="338554"/>
          </a:xfrm>
          <a:prstGeom prst="rect">
            <a:avLst/>
          </a:prstGeom>
        </p:spPr>
        <p:txBody>
          <a:bodyPr wrap="square">
            <a:spAutoFit/>
          </a:bodyPr>
          <a:lstStyle/>
          <a:p>
            <a:pPr marL="171450" indent="-171450">
              <a:buFont typeface="Wingdings" panose="05000000000000000000" pitchFamily="2" charset="2"/>
              <a:buChar char="n"/>
            </a:pPr>
            <a:r>
              <a:rPr lang="en-US" altLang="ja-JP" sz="1600" b="1" dirty="0" smtClean="0">
                <a:latin typeface="Arial" panose="020B0604020202020204" pitchFamily="34" charset="0"/>
                <a:ea typeface="Meiryo UI" panose="020B0604030504040204" pitchFamily="50" charset="-128"/>
                <a:cs typeface="Arial" panose="020B0604020202020204" pitchFamily="34" charset="0"/>
              </a:rPr>
              <a:t> Connection Status Display: </a:t>
            </a:r>
            <a:r>
              <a:rPr lang="en-US" altLang="ja-JP" sz="1600" dirty="0">
                <a:latin typeface="Arial" panose="020B0604020202020204" pitchFamily="34" charset="0"/>
                <a:ea typeface="Meiryo UI" panose="020B0604030504040204" pitchFamily="50" charset="-128"/>
                <a:cs typeface="Arial" panose="020B0604020202020204" pitchFamily="34" charset="0"/>
              </a:rPr>
              <a:t>Go to “Admin Login” =&gt; </a:t>
            </a:r>
            <a:endParaRPr lang="ja-JP" altLang="en-US" sz="1600" dirty="0">
              <a:latin typeface="Arial" panose="020B0604020202020204" pitchFamily="34" charset="0"/>
              <a:ea typeface="Meiryo UI" panose="020B0604030504040204" pitchFamily="50" charset="-128"/>
              <a:cs typeface="Arial" panose="020B0604020202020204" pitchFamily="34" charset="0"/>
            </a:endParaRPr>
          </a:p>
        </p:txBody>
      </p:sp>
      <p:sp>
        <p:nvSpPr>
          <p:cNvPr id="2" name="テキスト ボックス 1"/>
          <p:cNvSpPr txBox="1"/>
          <p:nvPr/>
        </p:nvSpPr>
        <p:spPr>
          <a:xfrm>
            <a:off x="1180975" y="3630880"/>
            <a:ext cx="792000" cy="215444"/>
          </a:xfrm>
          <a:prstGeom prst="rect">
            <a:avLst/>
          </a:prstGeom>
          <a:solidFill>
            <a:schemeClr val="bg1"/>
          </a:solidFill>
        </p:spPr>
        <p:txBody>
          <a:bodyPr wrap="square" rtlCol="0">
            <a:spAutoFit/>
          </a:bodyPr>
          <a:lstStyle/>
          <a:p>
            <a:pPr algn="ctr"/>
            <a:r>
              <a:rPr kumimoji="1" lang="en-US" altLang="ja-JP" sz="800" b="1" dirty="0" smtClean="0"/>
              <a:t>System info.</a:t>
            </a:r>
            <a:endParaRPr kumimoji="1" lang="ja-JP" altLang="en-US" sz="800" b="1" dirty="0"/>
          </a:p>
        </p:txBody>
      </p:sp>
      <p:sp>
        <p:nvSpPr>
          <p:cNvPr id="19" name="テキスト ボックス 18"/>
          <p:cNvSpPr txBox="1"/>
          <p:nvPr/>
        </p:nvSpPr>
        <p:spPr>
          <a:xfrm>
            <a:off x="330750" y="2026681"/>
            <a:ext cx="792000" cy="215444"/>
          </a:xfrm>
          <a:prstGeom prst="rect">
            <a:avLst/>
          </a:prstGeom>
          <a:solidFill>
            <a:schemeClr val="bg1"/>
          </a:solidFill>
        </p:spPr>
        <p:txBody>
          <a:bodyPr wrap="square" rtlCol="0">
            <a:spAutoFit/>
          </a:bodyPr>
          <a:lstStyle/>
          <a:p>
            <a:pPr algn="ctr"/>
            <a:r>
              <a:rPr kumimoji="1" lang="en-US" altLang="ja-JP" sz="800" b="1" dirty="0" smtClean="0"/>
              <a:t>System info.</a:t>
            </a:r>
            <a:endParaRPr kumimoji="1" lang="ja-JP" altLang="en-US" sz="800" b="1" dirty="0"/>
          </a:p>
        </p:txBody>
      </p:sp>
      <p:sp>
        <p:nvSpPr>
          <p:cNvPr id="18" name="テキスト ボックス 17"/>
          <p:cNvSpPr txBox="1"/>
          <p:nvPr/>
        </p:nvSpPr>
        <p:spPr>
          <a:xfrm>
            <a:off x="2020956" y="3644697"/>
            <a:ext cx="1227572" cy="1246495"/>
          </a:xfrm>
          <a:prstGeom prst="rect">
            <a:avLst/>
          </a:prstGeom>
          <a:solidFill>
            <a:schemeClr val="bg1"/>
          </a:solidFill>
        </p:spPr>
        <p:txBody>
          <a:bodyPr wrap="square" rtlCol="0">
            <a:spAutoFit/>
          </a:bodyPr>
          <a:lstStyle/>
          <a:p>
            <a:pPr>
              <a:lnSpc>
                <a:spcPts val="1000"/>
              </a:lnSpc>
            </a:pPr>
            <a:r>
              <a:rPr kumimoji="1" lang="en-US" altLang="ja-JP" sz="600" dirty="0" smtClean="0"/>
              <a:t>Multicast Target</a:t>
            </a:r>
          </a:p>
          <a:p>
            <a:pPr>
              <a:lnSpc>
                <a:spcPts val="1000"/>
              </a:lnSpc>
            </a:pPr>
            <a:r>
              <a:rPr kumimoji="1" lang="en-US" altLang="ja-JP" sz="600" dirty="0" smtClean="0"/>
              <a:t>Node ID </a:t>
            </a:r>
            <a:r>
              <a:rPr kumimoji="1" lang="en-US" altLang="ja-JP" sz="500" dirty="0" smtClean="0"/>
              <a:t>(Set/Current)</a:t>
            </a:r>
          </a:p>
          <a:p>
            <a:pPr>
              <a:lnSpc>
                <a:spcPts val="1000"/>
              </a:lnSpc>
            </a:pPr>
            <a:r>
              <a:rPr kumimoji="1" lang="en-US" altLang="ja-JP" sz="600" dirty="0" smtClean="0"/>
              <a:t>Video Loss </a:t>
            </a:r>
            <a:r>
              <a:rPr kumimoji="1" lang="en-US" altLang="ja-JP" sz="500" dirty="0" smtClean="0"/>
              <a:t>(Host/Multicast Term.)</a:t>
            </a:r>
            <a:endParaRPr kumimoji="1" lang="en-US" altLang="ja-JP" sz="600" dirty="0" smtClean="0"/>
          </a:p>
          <a:p>
            <a:pPr>
              <a:lnSpc>
                <a:spcPts val="1000"/>
              </a:lnSpc>
            </a:pPr>
            <a:r>
              <a:rPr kumimoji="1" lang="en-US" altLang="ja-JP" sz="600" dirty="0" smtClean="0"/>
              <a:t>Audio Loss </a:t>
            </a:r>
            <a:r>
              <a:rPr kumimoji="1" lang="en-US" altLang="ja-JP" sz="500" dirty="0" smtClean="0"/>
              <a:t>(Host/Multicast Term.)</a:t>
            </a:r>
          </a:p>
          <a:p>
            <a:pPr>
              <a:lnSpc>
                <a:spcPts val="1000"/>
              </a:lnSpc>
            </a:pPr>
            <a:endParaRPr kumimoji="1" lang="en-US" altLang="ja-JP" sz="600" dirty="0"/>
          </a:p>
          <a:p>
            <a:pPr>
              <a:lnSpc>
                <a:spcPts val="1000"/>
              </a:lnSpc>
            </a:pPr>
            <a:r>
              <a:rPr kumimoji="1" lang="en-US" altLang="ja-JP" sz="600" dirty="0" smtClean="0"/>
              <a:t>RTT</a:t>
            </a:r>
          </a:p>
          <a:p>
            <a:pPr>
              <a:lnSpc>
                <a:spcPts val="1000"/>
              </a:lnSpc>
            </a:pPr>
            <a:r>
              <a:rPr kumimoji="1" lang="en-US" altLang="ja-JP" sz="600" dirty="0" smtClean="0"/>
              <a:t>Jitter</a:t>
            </a:r>
          </a:p>
          <a:p>
            <a:pPr>
              <a:lnSpc>
                <a:spcPts val="1000"/>
              </a:lnSpc>
            </a:pPr>
            <a:r>
              <a:rPr kumimoji="1" lang="en-US" altLang="ja-JP" sz="600" dirty="0" smtClean="0"/>
              <a:t>Receive Rate</a:t>
            </a:r>
          </a:p>
          <a:p>
            <a:pPr>
              <a:lnSpc>
                <a:spcPts val="1000"/>
              </a:lnSpc>
            </a:pPr>
            <a:r>
              <a:rPr kumimoji="1" lang="en-US" altLang="ja-JP" sz="600" dirty="0" smtClean="0"/>
              <a:t>Link Used</a:t>
            </a:r>
            <a:endParaRPr kumimoji="1" lang="ja-JP" altLang="en-US" sz="600" dirty="0"/>
          </a:p>
        </p:txBody>
      </p:sp>
      <p:sp>
        <p:nvSpPr>
          <p:cNvPr id="20" name="正方形/長方形 19"/>
          <p:cNvSpPr/>
          <p:nvPr/>
        </p:nvSpPr>
        <p:spPr bwMode="auto">
          <a:xfrm>
            <a:off x="3264216" y="4216415"/>
            <a:ext cx="296779" cy="107722"/>
          </a:xfrm>
          <a:prstGeom prst="rect">
            <a:avLst/>
          </a:prstGeom>
          <a:solidFill>
            <a:schemeClr val="bg1"/>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178947568"/>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title"/>
          </p:nvPr>
        </p:nvSpPr>
        <p:spPr>
          <a:xfrm>
            <a:off x="371836" y="26999"/>
            <a:ext cx="8423783" cy="600075"/>
          </a:xfrm>
        </p:spPr>
        <p:txBody>
          <a:bodyPr/>
          <a:lstStyle/>
          <a:p>
            <a:pPr algn="ctr" eaLnBrk="1" hangingPunct="1"/>
            <a:r>
              <a:rPr lang="en-US" altLang="ja-JP" sz="2800" dirty="0" smtClean="0">
                <a:latin typeface="Arial Black" panose="020B0A04020102020204" pitchFamily="34" charset="0"/>
              </a:rPr>
              <a:t>History of Revision</a:t>
            </a:r>
            <a:endParaRPr lang="de-DE" altLang="ja-JP" sz="2800" dirty="0" smtClean="0">
              <a:latin typeface="Arial Black" panose="020B0A04020102020204"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50197107"/>
              </p:ext>
            </p:extLst>
          </p:nvPr>
        </p:nvGraphicFramePr>
        <p:xfrm>
          <a:off x="398585" y="1556792"/>
          <a:ext cx="8409352" cy="1634432"/>
        </p:xfrm>
        <a:graphic>
          <a:graphicData uri="http://schemas.openxmlformats.org/drawingml/2006/table">
            <a:tbl>
              <a:tblPr firstRow="1" bandRow="1"/>
              <a:tblGrid>
                <a:gridCol w="1156677"/>
                <a:gridCol w="4212492"/>
                <a:gridCol w="1122180"/>
                <a:gridCol w="1918003"/>
              </a:tblGrid>
              <a:tr h="288032">
                <a:tc>
                  <a:txBody>
                    <a:bodyPr/>
                    <a:lstStyle/>
                    <a:p>
                      <a:pPr algn="ctr"/>
                      <a:r>
                        <a:rPr kumimoji="1" lang="en-US" altLang="ja-JP" sz="1000" b="1" dirty="0" smtClean="0">
                          <a:solidFill>
                            <a:schemeClr val="bg1"/>
                          </a:solidFill>
                          <a:latin typeface="Arial" panose="020B0604020202020204" pitchFamily="34" charset="0"/>
                          <a:ea typeface="Meiryo UI" panose="020B0604030504040204" pitchFamily="50" charset="-128"/>
                          <a:cs typeface="Arial" panose="020B0604020202020204" pitchFamily="34" charset="0"/>
                        </a:rPr>
                        <a:t>Doc.</a:t>
                      </a:r>
                      <a:r>
                        <a:rPr kumimoji="1" lang="en-US" altLang="ja-JP" sz="1000" b="1" baseline="0" dirty="0" smtClean="0">
                          <a:solidFill>
                            <a:schemeClr val="bg1"/>
                          </a:solidFill>
                          <a:latin typeface="Arial" panose="020B0604020202020204" pitchFamily="34" charset="0"/>
                          <a:ea typeface="Meiryo UI" panose="020B0604030504040204" pitchFamily="50" charset="-128"/>
                          <a:cs typeface="Arial" panose="020B0604020202020204" pitchFamily="34" charset="0"/>
                        </a:rPr>
                        <a:t> Ver.</a:t>
                      </a:r>
                      <a:endParaRPr kumimoji="1" lang="ja-JP" altLang="en-US" sz="10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kumimoji="1" lang="en-US" altLang="ja-JP" sz="1000" b="1" dirty="0" smtClean="0">
                          <a:solidFill>
                            <a:schemeClr val="bg1"/>
                          </a:solidFill>
                          <a:latin typeface="Arial" panose="020B0604020202020204" pitchFamily="34" charset="0"/>
                          <a:ea typeface="Meiryo UI" panose="020B0604030504040204" pitchFamily="50" charset="-128"/>
                          <a:cs typeface="Arial" panose="020B0604020202020204" pitchFamily="34" charset="0"/>
                        </a:rPr>
                        <a:t>Contents</a:t>
                      </a:r>
                      <a:endParaRPr kumimoji="1" lang="ja-JP" altLang="en-US" sz="10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kumimoji="1" lang="en-US" altLang="ja-JP" sz="1000" b="1" dirty="0" smtClean="0">
                          <a:solidFill>
                            <a:schemeClr val="bg1"/>
                          </a:solidFill>
                          <a:latin typeface="Arial" panose="020B0604020202020204" pitchFamily="34" charset="0"/>
                          <a:ea typeface="Meiryo UI" panose="020B0604030504040204" pitchFamily="50" charset="-128"/>
                          <a:cs typeface="Arial" panose="020B0604020202020204" pitchFamily="34" charset="0"/>
                        </a:rPr>
                        <a:t>Date of Issue</a:t>
                      </a:r>
                      <a:endParaRPr kumimoji="1" lang="ja-JP" altLang="en-US" sz="10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kumimoji="1" lang="en-US" altLang="ja-JP" sz="1000" b="1" dirty="0" smtClean="0">
                          <a:solidFill>
                            <a:schemeClr val="bg1"/>
                          </a:solidFill>
                          <a:latin typeface="Arial" panose="020B0604020202020204" pitchFamily="34" charset="0"/>
                          <a:ea typeface="Meiryo UI" panose="020B0604030504040204" pitchFamily="50" charset="-128"/>
                          <a:cs typeface="Arial" panose="020B0604020202020204" pitchFamily="34" charset="0"/>
                        </a:rPr>
                        <a:t>Remarks</a:t>
                      </a:r>
                      <a:endParaRPr kumimoji="1" lang="ja-JP" altLang="en-US" sz="10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146573">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algn="ctr"/>
                      <a:r>
                        <a:rPr kumimoji="1" lang="en-US" altLang="ja-JP" sz="1000" b="1" dirty="0" smtClean="0">
                          <a:solidFill>
                            <a:schemeClr val="tx1"/>
                          </a:solidFill>
                          <a:latin typeface="Arial" panose="020B0604020202020204" pitchFamily="34" charset="0"/>
                          <a:ea typeface="Meiryo UI" panose="020B0604030504040204" pitchFamily="50" charset="-128"/>
                          <a:cs typeface="Arial" panose="020B0604020202020204" pitchFamily="34" charset="0"/>
                        </a:rPr>
                        <a:t>Ver.</a:t>
                      </a:r>
                      <a:r>
                        <a:rPr kumimoji="1" lang="en-US" altLang="ja-JP" sz="1000" b="1" baseline="0" dirty="0" smtClean="0">
                          <a:solidFill>
                            <a:schemeClr val="tx1"/>
                          </a:solidFill>
                          <a:latin typeface="Arial" panose="020B0604020202020204" pitchFamily="34" charset="0"/>
                          <a:ea typeface="Meiryo UI" panose="020B0604030504040204" pitchFamily="50" charset="-128"/>
                          <a:cs typeface="Arial" panose="020B0604020202020204" pitchFamily="34" charset="0"/>
                        </a:rPr>
                        <a:t> 4.20</a:t>
                      </a: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r>
                        <a:rPr kumimoji="1" lang="en-US" altLang="ja-JP" sz="1000" b="1" dirty="0" smtClean="0">
                          <a:solidFill>
                            <a:schemeClr val="tx1"/>
                          </a:solidFill>
                          <a:latin typeface="Arial" panose="020B0604020202020204" pitchFamily="34" charset="0"/>
                          <a:ea typeface="Meiryo UI" panose="020B0604030504040204" pitchFamily="50" charset="-128"/>
                          <a:cs typeface="Arial" panose="020B0604020202020204" pitchFamily="34" charset="0"/>
                        </a:rPr>
                        <a:t>Issue of First</a:t>
                      </a:r>
                      <a:r>
                        <a:rPr kumimoji="1" lang="en-US" altLang="ja-JP" sz="1000" b="1" baseline="0" dirty="0" smtClean="0">
                          <a:solidFill>
                            <a:schemeClr val="tx1"/>
                          </a:solidFill>
                          <a:latin typeface="Arial" panose="020B0604020202020204" pitchFamily="34" charset="0"/>
                          <a:ea typeface="Meiryo UI" panose="020B0604030504040204" pitchFamily="50" charset="-128"/>
                          <a:cs typeface="Arial" panose="020B0604020202020204" pitchFamily="34" charset="0"/>
                        </a:rPr>
                        <a:t> Edition</a:t>
                      </a: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en-US" altLang="ja-JP" sz="1000" b="1" dirty="0" smtClean="0">
                          <a:solidFill>
                            <a:schemeClr val="tx1"/>
                          </a:solidFill>
                          <a:latin typeface="Arial" panose="020B0604020202020204" pitchFamily="34" charset="0"/>
                          <a:ea typeface="Meiryo UI" panose="020B0604030504040204" pitchFamily="50" charset="-128"/>
                          <a:cs typeface="Arial" panose="020B0604020202020204" pitchFamily="34" charset="0"/>
                        </a:rPr>
                        <a:t>Aug. 2015</a:t>
                      </a: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146573">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kumimoji="1" lang="en-US" altLang="ja-JP" sz="900" b="0" baseline="0" dirty="0" smtClean="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12200">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l">
                        <a:buFont typeface="Wingdings" panose="05000000000000000000" pitchFamily="2" charset="2"/>
                        <a:buChar char="l"/>
                      </a:pP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0">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12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5"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281396163"/>
      </p:ext>
    </p:extLst>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4" descr="Hintergrund"/>
          <p:cNvPicPr>
            <a:picLocks noChangeAspect="1" noChangeArrowheads="1"/>
          </p:cNvPicPr>
          <p:nvPr/>
        </p:nvPicPr>
        <p:blipFill>
          <a:blip r:embed="rId3">
            <a:extLst>
              <a:ext uri="{28A0092B-C50C-407E-A947-70E740481C1C}">
                <a14:useLocalDpi xmlns:a14="http://schemas.microsoft.com/office/drawing/2010/main" val="0"/>
              </a:ext>
            </a:extLst>
          </a:blip>
          <a:srcRect b="7220"/>
          <a:stretch>
            <a:fillRect/>
          </a:stretch>
        </p:blipFill>
        <p:spPr bwMode="auto">
          <a:xfrm>
            <a:off x="0" y="0"/>
            <a:ext cx="9144000" cy="636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descr="schatten"/>
          <p:cNvPicPr>
            <a:picLocks noChangeAspect="1" noChangeArrowheads="1"/>
          </p:cNvPicPr>
          <p:nvPr/>
        </p:nvPicPr>
        <p:blipFill>
          <a:blip r:embed="rId4">
            <a:lum bright="36000"/>
            <a:extLst>
              <a:ext uri="{28A0092B-C50C-407E-A947-70E740481C1C}">
                <a14:useLocalDpi xmlns:a14="http://schemas.microsoft.com/office/drawing/2010/main" val="0"/>
              </a:ext>
            </a:extLst>
          </a:blip>
          <a:srcRect/>
          <a:stretch>
            <a:fillRect/>
          </a:stretch>
        </p:blipFill>
        <p:spPr bwMode="auto">
          <a:xfrm>
            <a:off x="0" y="6243638"/>
            <a:ext cx="9144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1477108" y="2322786"/>
            <a:ext cx="6228861" cy="1200329"/>
          </a:xfrm>
          <a:prstGeom prst="rect">
            <a:avLst/>
          </a:prstGeom>
          <a:noFill/>
        </p:spPr>
        <p:txBody>
          <a:bodyPr wrap="square" rtlCol="0">
            <a:spAutoFit/>
          </a:bodyPr>
          <a:lstStyle/>
          <a:p>
            <a:pPr algn="ctr"/>
            <a:r>
              <a:rPr kumimoji="1" lang="en-US" altLang="ja-JP" sz="7200" dirty="0" smtClean="0">
                <a:latin typeface="Arial Black" panose="020B0A04020102020204" pitchFamily="34" charset="0"/>
                <a:ea typeface="HGP創英角ｺﾞｼｯｸUB" panose="020B0900000000000000" pitchFamily="50" charset="-128"/>
              </a:rPr>
              <a:t>Thank You !</a:t>
            </a:r>
            <a:endParaRPr kumimoji="1" lang="ja-JP" altLang="en-US" sz="7200" dirty="0">
              <a:latin typeface="Arial Black" panose="020B0A04020102020204" pitchFamily="34" charset="0"/>
              <a:ea typeface="HGP創英角ｺﾞｼｯｸUB" panose="020B0900000000000000" pitchFamily="50" charset="-128"/>
            </a:endParaRPr>
          </a:p>
        </p:txBody>
      </p:sp>
      <p:pic>
        <p:nvPicPr>
          <p:cNvPr id="6" name="Picture 4" descr="KX_VC1600黒"/>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87919" y="4494726"/>
            <a:ext cx="2308566" cy="637197"/>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1"/>
          <p:cNvSpPr txBox="1">
            <a:spLocks noChangeArrowheads="1"/>
          </p:cNvSpPr>
          <p:nvPr/>
        </p:nvSpPr>
        <p:spPr bwMode="auto">
          <a:xfrm>
            <a:off x="1587205" y="5686073"/>
            <a:ext cx="600846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kumimoji="1" lang="en-US" altLang="ja-JP" sz="2000" b="1" dirty="0" smtClean="0">
                <a:solidFill>
                  <a:srgbClr val="0000CC"/>
                </a:solidFill>
                <a:latin typeface="Arial" panose="020B0604020202020204" pitchFamily="34" charset="0"/>
                <a:ea typeface="HGS創英角ｺﾞｼｯｸUB" panose="020B0900000000000000" pitchFamily="50" charset="-128"/>
                <a:cs typeface="Arial" panose="020B0604020202020204" pitchFamily="34" charset="0"/>
              </a:rPr>
              <a:t>Panasonic System Networks Co., Ltd.</a:t>
            </a:r>
          </a:p>
          <a:p>
            <a:pPr algn="ctr"/>
            <a:r>
              <a:rPr kumimoji="1" lang="en-US" altLang="ja-JP" sz="1400" dirty="0" smtClean="0">
                <a:latin typeface="Arial" panose="020B0604020202020204" pitchFamily="34" charset="0"/>
                <a:ea typeface="HGS創英角ｺﾞｼｯｸUB" panose="020B0900000000000000" pitchFamily="50" charset="-128"/>
                <a:cs typeface="Arial" panose="020B0604020202020204" pitchFamily="34" charset="0"/>
              </a:rPr>
              <a:t>Security System Business Division</a:t>
            </a:r>
            <a:endParaRPr kumimoji="1" lang="ja-JP" altLang="en-US" sz="1400" dirty="0">
              <a:latin typeface="Arial" panose="020B0604020202020204" pitchFamily="34" charset="0"/>
              <a:ea typeface="HGS創英角ｺﾞｼｯｸUB" panose="020B0900000000000000" pitchFamily="50" charset="-128"/>
              <a:cs typeface="Arial" panose="020B0604020202020204" pitchFamily="34" charset="0"/>
            </a:endParaRPr>
          </a:p>
        </p:txBody>
      </p:sp>
    </p:spTree>
    <p:extLst>
      <p:ext uri="{BB962C8B-B14F-4D97-AF65-F5344CB8AC3E}">
        <p14:creationId xmlns:p14="http://schemas.microsoft.com/office/powerpoint/2010/main" val="3699136146"/>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bysse.co.jp/world/map/images/winker_eur_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715" y="2121869"/>
            <a:ext cx="8622631" cy="3169609"/>
          </a:xfrm>
          <a:prstGeom prst="rect">
            <a:avLst/>
          </a:prstGeom>
          <a:noFill/>
          <a:extLst>
            <a:ext uri="{909E8E84-426E-40DD-AFC4-6F175D3DCCD1}">
              <a14:hiddenFill xmlns:a14="http://schemas.microsoft.com/office/drawing/2010/main">
                <a:solidFill>
                  <a:srgbClr val="FFFFFF"/>
                </a:solidFill>
              </a14:hiddenFill>
            </a:ext>
          </a:extLst>
        </p:spPr>
      </p:pic>
      <p:sp>
        <p:nvSpPr>
          <p:cNvPr id="22"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2</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4"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Outline</a:t>
            </a:r>
            <a:endParaRPr lang="en-US" altLang="ja-JP" sz="1800" kern="0" dirty="0">
              <a:latin typeface="Arial Black" panose="020B0A04020102020204" pitchFamily="34" charset="0"/>
            </a:endParaRPr>
          </a:p>
        </p:txBody>
      </p:sp>
      <p:sp>
        <p:nvSpPr>
          <p:cNvPr id="7" name="AutoShape 4"/>
          <p:cNvSpPr>
            <a:spLocks noChangeArrowheads="1"/>
          </p:cNvSpPr>
          <p:nvPr/>
        </p:nvSpPr>
        <p:spPr bwMode="auto">
          <a:xfrm>
            <a:off x="3274905" y="5342607"/>
            <a:ext cx="2700000" cy="360000"/>
          </a:xfrm>
          <a:prstGeom prst="roundRect">
            <a:avLst>
              <a:gd name="adj" fmla="val 50000"/>
            </a:avLst>
          </a:prstGeom>
          <a:solidFill>
            <a:srgbClr val="99CCFF"/>
          </a:solidFill>
          <a:ln>
            <a:noFill/>
          </a:ln>
          <a:effectLst/>
          <a:extLst/>
        </p:spPr>
        <p:txBody>
          <a:bodyPr wrap="none" anchor="ctr"/>
          <a:lstStyle/>
          <a:p>
            <a:pPr algn="ctr" eaLnBrk="1" hangingPunct="1">
              <a:defRPr/>
            </a:pPr>
            <a:r>
              <a:rPr lang="en-US" altLang="ja-JP" sz="1600" b="1" dirty="0" smtClean="0">
                <a:solidFill>
                  <a:schemeClr val="accent6">
                    <a:lumMod val="50000"/>
                  </a:schemeClr>
                </a:solidFill>
                <a:latin typeface="Arial" panose="020B0604020202020204" pitchFamily="34" charset="0"/>
                <a:ea typeface="HGP創英角ｺﾞｼｯｸUB" pitchFamily="50" charset="-128"/>
                <a:cs typeface="Arial" panose="020B0604020202020204" pitchFamily="34" charset="0"/>
              </a:rPr>
              <a:t>NW Cost Saving</a:t>
            </a:r>
            <a:endParaRPr lang="ja-JP" altLang="en-US" sz="1600" b="1" dirty="0">
              <a:solidFill>
                <a:schemeClr val="accent6">
                  <a:lumMod val="50000"/>
                </a:schemeClr>
              </a:solidFill>
              <a:latin typeface="Arial" panose="020B0604020202020204" pitchFamily="34" charset="0"/>
              <a:ea typeface="HGP創英角ｺﾞｼｯｸUB" pitchFamily="50" charset="-128"/>
              <a:cs typeface="Arial" panose="020B0604020202020204" pitchFamily="34" charset="0"/>
            </a:endParaRPr>
          </a:p>
        </p:txBody>
      </p:sp>
      <p:sp>
        <p:nvSpPr>
          <p:cNvPr id="8" name="AutoShape 5"/>
          <p:cNvSpPr>
            <a:spLocks noChangeArrowheads="1"/>
          </p:cNvSpPr>
          <p:nvPr/>
        </p:nvSpPr>
        <p:spPr bwMode="auto">
          <a:xfrm>
            <a:off x="346990" y="5342607"/>
            <a:ext cx="2700000" cy="360000"/>
          </a:xfrm>
          <a:prstGeom prst="roundRect">
            <a:avLst>
              <a:gd name="adj" fmla="val 50000"/>
            </a:avLst>
          </a:prstGeom>
          <a:solidFill>
            <a:srgbClr val="99CCFF"/>
          </a:solidFill>
          <a:ln>
            <a:noFill/>
          </a:ln>
          <a:effectLst/>
          <a:extLst/>
        </p:spPr>
        <p:txBody>
          <a:bodyPr wrap="none" anchor="ctr"/>
          <a:lstStyle/>
          <a:p>
            <a:pPr algn="ctr" eaLnBrk="1" hangingPunct="1">
              <a:defRPr/>
            </a:pPr>
            <a:r>
              <a:rPr lang="en-US" altLang="ja-JP" sz="1600" b="1" dirty="0" smtClean="0">
                <a:solidFill>
                  <a:schemeClr val="accent6">
                    <a:lumMod val="50000"/>
                  </a:schemeClr>
                </a:solidFill>
                <a:latin typeface="Arial" panose="020B0604020202020204" pitchFamily="34" charset="0"/>
                <a:ea typeface="HGP創英角ｺﾞｼｯｸUB" pitchFamily="50" charset="-128"/>
                <a:cs typeface="Arial" panose="020B0604020202020204" pitchFamily="34" charset="0"/>
              </a:rPr>
              <a:t>High Video/Audio Quality</a:t>
            </a:r>
            <a:endParaRPr lang="ja-JP" altLang="en-US" sz="1600" b="1" dirty="0">
              <a:solidFill>
                <a:schemeClr val="accent6">
                  <a:lumMod val="50000"/>
                </a:schemeClr>
              </a:solidFill>
              <a:latin typeface="Arial" panose="020B0604020202020204" pitchFamily="34" charset="0"/>
              <a:ea typeface="HGP創英角ｺﾞｼｯｸUB" pitchFamily="50" charset="-128"/>
              <a:cs typeface="Arial" panose="020B0604020202020204" pitchFamily="34" charset="0"/>
            </a:endParaRPr>
          </a:p>
        </p:txBody>
      </p:sp>
      <p:sp>
        <p:nvSpPr>
          <p:cNvPr id="9" name="AutoShape 6"/>
          <p:cNvSpPr>
            <a:spLocks noChangeArrowheads="1"/>
          </p:cNvSpPr>
          <p:nvPr/>
        </p:nvSpPr>
        <p:spPr bwMode="auto">
          <a:xfrm>
            <a:off x="6200968" y="5342607"/>
            <a:ext cx="2700000" cy="360000"/>
          </a:xfrm>
          <a:prstGeom prst="roundRect">
            <a:avLst>
              <a:gd name="adj" fmla="val 50000"/>
            </a:avLst>
          </a:prstGeom>
          <a:solidFill>
            <a:srgbClr val="99CCFF"/>
          </a:solidFill>
          <a:ln>
            <a:noFill/>
          </a:ln>
          <a:effectLst/>
          <a:extLst/>
        </p:spPr>
        <p:txBody>
          <a:bodyPr wrap="none" anchor="ctr"/>
          <a:lstStyle/>
          <a:p>
            <a:pPr algn="ctr" eaLnBrk="1" hangingPunct="1">
              <a:defRPr/>
            </a:pPr>
            <a:r>
              <a:rPr lang="en-US" altLang="ja-JP" sz="1600" b="1" dirty="0" smtClean="0">
                <a:solidFill>
                  <a:schemeClr val="accent6">
                    <a:lumMod val="50000"/>
                  </a:schemeClr>
                </a:solidFill>
                <a:latin typeface="Arial" panose="020B0604020202020204" pitchFamily="34" charset="0"/>
                <a:ea typeface="HGP創英角ｺﾞｼｯｸUB" pitchFamily="50" charset="-128"/>
                <a:cs typeface="Arial" panose="020B0604020202020204" pitchFamily="34" charset="0"/>
              </a:rPr>
              <a:t>Easy Operation</a:t>
            </a:r>
            <a:endParaRPr lang="ja-JP" altLang="en-US" sz="1600" b="1" dirty="0">
              <a:solidFill>
                <a:schemeClr val="accent6">
                  <a:lumMod val="50000"/>
                </a:schemeClr>
              </a:solidFill>
              <a:latin typeface="Arial" panose="020B0604020202020204" pitchFamily="34" charset="0"/>
              <a:ea typeface="HGP創英角ｺﾞｼｯｸUB" pitchFamily="50" charset="-128"/>
              <a:cs typeface="Arial" panose="020B0604020202020204" pitchFamily="34" charset="0"/>
            </a:endParaRPr>
          </a:p>
        </p:txBody>
      </p:sp>
      <p:sp>
        <p:nvSpPr>
          <p:cNvPr id="10" name="Text Box 7"/>
          <p:cNvSpPr txBox="1">
            <a:spLocks noChangeArrowheads="1"/>
          </p:cNvSpPr>
          <p:nvPr/>
        </p:nvSpPr>
        <p:spPr bwMode="auto">
          <a:xfrm>
            <a:off x="346990" y="5710874"/>
            <a:ext cx="2811215"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marL="171450" indent="-171450" eaLnBrk="1" hangingPunct="1">
              <a:buFont typeface="Wingdings" panose="05000000000000000000" pitchFamily="2" charset="2"/>
              <a:buChar char="n"/>
            </a:pPr>
            <a:r>
              <a:rPr lang="en-US" altLang="ja-JP" sz="1100" b="1" dirty="0" smtClean="0">
                <a:latin typeface="Arial" panose="020B0604020202020204" pitchFamily="34" charset="0"/>
                <a:ea typeface="HGP創英角ｺﾞｼｯｸUB" pitchFamily="50" charset="-128"/>
                <a:cs typeface="Arial" panose="020B0604020202020204" pitchFamily="34" charset="0"/>
              </a:rPr>
              <a:t>Provide High Video and Audio Quality with Full HD Resolution same as ordinary videoconferencing.</a:t>
            </a:r>
            <a:endParaRPr lang="ja-JP" altLang="en-US" sz="1100" b="1" dirty="0">
              <a:latin typeface="Arial" panose="020B0604020202020204" pitchFamily="34" charset="0"/>
              <a:ea typeface="HGP創英角ｺﾞｼｯｸUB" pitchFamily="50" charset="-128"/>
              <a:cs typeface="Arial" panose="020B0604020202020204" pitchFamily="34" charset="0"/>
            </a:endParaRPr>
          </a:p>
        </p:txBody>
      </p:sp>
      <p:sp>
        <p:nvSpPr>
          <p:cNvPr id="11" name="Text Box 8"/>
          <p:cNvSpPr txBox="1">
            <a:spLocks noChangeArrowheads="1"/>
          </p:cNvSpPr>
          <p:nvPr/>
        </p:nvSpPr>
        <p:spPr bwMode="auto">
          <a:xfrm>
            <a:off x="3310073" y="5711589"/>
            <a:ext cx="26648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marL="171450" indent="-171450" eaLnBrk="1" hangingPunct="1">
              <a:buFont typeface="Wingdings" panose="05000000000000000000" pitchFamily="2" charset="2"/>
              <a:buChar char="n"/>
            </a:pPr>
            <a:r>
              <a:rPr lang="en-US" altLang="ja-JP" sz="1100" b="1" dirty="0" smtClean="0">
                <a:latin typeface="Arial" panose="020B0604020202020204" pitchFamily="34" charset="0"/>
                <a:ea typeface="HGP創英角ｺﾞｼｯｸUB" pitchFamily="50" charset="-128"/>
                <a:cs typeface="Arial" panose="020B0604020202020204" pitchFamily="34" charset="0"/>
              </a:rPr>
              <a:t>Server less solution</a:t>
            </a:r>
          </a:p>
          <a:p>
            <a:pPr marL="171450" indent="-171450" eaLnBrk="1" hangingPunct="1">
              <a:buFont typeface="Wingdings" panose="05000000000000000000" pitchFamily="2" charset="2"/>
              <a:buChar char="n"/>
            </a:pPr>
            <a:r>
              <a:rPr lang="en-US" altLang="ja-JP" sz="1100" b="1" dirty="0" smtClean="0">
                <a:latin typeface="Arial" panose="020B0604020202020204" pitchFamily="34" charset="0"/>
                <a:ea typeface="HGP創英角ｺﾞｼｯｸUB" pitchFamily="50" charset="-128"/>
                <a:cs typeface="Arial" panose="020B0604020202020204" pitchFamily="34" charset="0"/>
              </a:rPr>
              <a:t>Stress Free for Network with unique Multicasting method </a:t>
            </a:r>
            <a:r>
              <a:rPr lang="en-US" altLang="ja-JP" b="1" dirty="0" smtClean="0">
                <a:latin typeface="Arial" panose="020B0604020202020204" pitchFamily="34" charset="0"/>
                <a:ea typeface="HGP創英角ｺﾞｼｯｸUB" pitchFamily="50" charset="-128"/>
                <a:cs typeface="Arial" panose="020B0604020202020204" pitchFamily="34" charset="0"/>
              </a:rPr>
              <a:t>(Application Layer Multicast)</a:t>
            </a:r>
            <a:endParaRPr lang="ja-JP" altLang="en-US" b="1" dirty="0">
              <a:latin typeface="Arial" panose="020B0604020202020204" pitchFamily="34" charset="0"/>
              <a:ea typeface="HGP創英角ｺﾞｼｯｸUB" pitchFamily="50" charset="-128"/>
              <a:cs typeface="Arial" panose="020B0604020202020204" pitchFamily="34" charset="0"/>
            </a:endParaRPr>
          </a:p>
        </p:txBody>
      </p:sp>
      <p:sp>
        <p:nvSpPr>
          <p:cNvPr id="12" name="Text Box 9"/>
          <p:cNvSpPr txBox="1">
            <a:spLocks noChangeArrowheads="1"/>
          </p:cNvSpPr>
          <p:nvPr/>
        </p:nvSpPr>
        <p:spPr bwMode="auto">
          <a:xfrm>
            <a:off x="6230693" y="5711589"/>
            <a:ext cx="2670275"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marL="228600" indent="-228600" eaLnBrk="1" hangingPunct="1">
              <a:buFont typeface="Wingdings" panose="05000000000000000000" pitchFamily="2" charset="2"/>
              <a:buChar char="n"/>
            </a:pPr>
            <a:r>
              <a:rPr lang="en-US" altLang="ja-JP" sz="1100" b="1" dirty="0" smtClean="0">
                <a:latin typeface="Arial" panose="020B0604020202020204" pitchFamily="34" charset="0"/>
                <a:ea typeface="HGP創英角ｺﾞｼｯｸUB" pitchFamily="50" charset="-128"/>
                <a:cs typeface="Arial" panose="020B0604020202020204" pitchFamily="34" charset="0"/>
              </a:rPr>
              <a:t>Easy Operation by HDVC’s Remote Controller</a:t>
            </a:r>
          </a:p>
          <a:p>
            <a:pPr marL="228600" indent="-228600" eaLnBrk="1" hangingPunct="1">
              <a:buFont typeface="Wingdings" panose="05000000000000000000" pitchFamily="2" charset="2"/>
              <a:buChar char="n"/>
            </a:pPr>
            <a:r>
              <a:rPr lang="en-US" altLang="ja-JP" sz="1100" b="1" dirty="0" smtClean="0">
                <a:latin typeface="Arial" panose="020B0604020202020204" pitchFamily="34" charset="0"/>
                <a:ea typeface="HGP創英角ｺﾞｼｯｸUB" pitchFamily="50" charset="-128"/>
                <a:cs typeface="Arial" panose="020B0604020202020204" pitchFamily="34" charset="0"/>
              </a:rPr>
              <a:t>Easy creation of Multicast Tree</a:t>
            </a:r>
            <a:endParaRPr lang="ja-JP" altLang="en-US" sz="1100" b="1" dirty="0">
              <a:latin typeface="Arial" panose="020B0604020202020204" pitchFamily="34" charset="0"/>
              <a:ea typeface="HGP創英角ｺﾞｼｯｸUB" pitchFamily="50" charset="-128"/>
              <a:cs typeface="Arial" panose="020B0604020202020204" pitchFamily="34" charset="0"/>
            </a:endParaRPr>
          </a:p>
        </p:txBody>
      </p:sp>
      <p:pic>
        <p:nvPicPr>
          <p:cNvPr id="16" name="Picture 14" descr="9912_0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7326" y="2100845"/>
            <a:ext cx="1212613" cy="123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13"/>
          <p:cNvSpPr>
            <a:spLocks noChangeArrowheads="1"/>
          </p:cNvSpPr>
          <p:nvPr/>
        </p:nvSpPr>
        <p:spPr bwMode="auto">
          <a:xfrm rot="19516241">
            <a:off x="2956551" y="2479765"/>
            <a:ext cx="3525712" cy="2046355"/>
          </a:xfrm>
          <a:prstGeom prst="ellipse">
            <a:avLst/>
          </a:prstGeom>
          <a:noFill/>
          <a:ln w="104775">
            <a:solidFill>
              <a:srgbClr val="CC99FF"/>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endParaRPr lang="ja-JP" altLang="en-US" dirty="0">
              <a:latin typeface="Arial" panose="020B0604020202020204" pitchFamily="34" charset="0"/>
              <a:cs typeface="Arial" panose="020B0604020202020204" pitchFamily="34" charset="0"/>
            </a:endParaRPr>
          </a:p>
        </p:txBody>
      </p:sp>
      <p:pic>
        <p:nvPicPr>
          <p:cNvPr id="81" name="Picture 30" descr="TH-P65V1のサポート情報です。"/>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6854" y="2919608"/>
            <a:ext cx="543053" cy="44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4610" y="2969897"/>
            <a:ext cx="440719" cy="28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8"/>
          <p:cNvGrpSpPr>
            <a:grpSpLocks/>
          </p:cNvGrpSpPr>
          <p:nvPr/>
        </p:nvGrpSpPr>
        <p:grpSpPr bwMode="auto">
          <a:xfrm>
            <a:off x="3682032" y="4652474"/>
            <a:ext cx="543053" cy="442244"/>
            <a:chOff x="2890" y="2614"/>
            <a:chExt cx="398" cy="299"/>
          </a:xfrm>
        </p:grpSpPr>
        <p:pic>
          <p:nvPicPr>
            <p:cNvPr id="79" name="Picture 30" descr="TH-P65V1のサポート情報です。"/>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0" y="2614"/>
              <a:ext cx="398"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5" y="2648"/>
              <a:ext cx="32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7" name="Picture 30" descr="TH-P65V1のサポート情報です。"/>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687" y="4557347"/>
            <a:ext cx="543053" cy="44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4443" y="4607636"/>
            <a:ext cx="440719" cy="28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30" descr="TH-P65V1のサポート情報です。"/>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8975" y="4267504"/>
            <a:ext cx="542025" cy="44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86641" y="4317666"/>
            <a:ext cx="439885" cy="28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30" descr="TH-P65V1のサポート情報です。"/>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4829" y="3675993"/>
            <a:ext cx="543053" cy="44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2585" y="3726155"/>
            <a:ext cx="440719" cy="28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 name="Group 36"/>
          <p:cNvGrpSpPr>
            <a:grpSpLocks/>
          </p:cNvGrpSpPr>
          <p:nvPr/>
        </p:nvGrpSpPr>
        <p:grpSpPr bwMode="auto">
          <a:xfrm>
            <a:off x="2821225" y="4569601"/>
            <a:ext cx="542758" cy="441589"/>
            <a:chOff x="2890" y="2614"/>
            <a:chExt cx="398" cy="299"/>
          </a:xfrm>
        </p:grpSpPr>
        <p:pic>
          <p:nvPicPr>
            <p:cNvPr id="71" name="Picture 30" descr="TH-P65V1のサポート情報です。"/>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0" y="2614"/>
              <a:ext cx="398"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5" y="2648"/>
              <a:ext cx="32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 name="Group 41"/>
          <p:cNvGrpSpPr>
            <a:grpSpLocks/>
          </p:cNvGrpSpPr>
          <p:nvPr/>
        </p:nvGrpSpPr>
        <p:grpSpPr bwMode="auto">
          <a:xfrm>
            <a:off x="5644297" y="2245661"/>
            <a:ext cx="542758" cy="441589"/>
            <a:chOff x="2890" y="2614"/>
            <a:chExt cx="398" cy="299"/>
          </a:xfrm>
        </p:grpSpPr>
        <p:pic>
          <p:nvPicPr>
            <p:cNvPr id="67" name="Picture 30" descr="TH-P65V1のサポート情報です。"/>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0" y="2614"/>
              <a:ext cx="398"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5" y="2648"/>
              <a:ext cx="32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 name="Group 46"/>
          <p:cNvGrpSpPr>
            <a:grpSpLocks/>
          </p:cNvGrpSpPr>
          <p:nvPr/>
        </p:nvGrpSpPr>
        <p:grpSpPr bwMode="auto">
          <a:xfrm>
            <a:off x="4849259" y="2270168"/>
            <a:ext cx="542758" cy="441589"/>
            <a:chOff x="2890" y="2614"/>
            <a:chExt cx="398" cy="299"/>
          </a:xfrm>
        </p:grpSpPr>
        <p:pic>
          <p:nvPicPr>
            <p:cNvPr id="63" name="Picture 30" descr="TH-P65V1のサポート情報です。"/>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0" y="2614"/>
              <a:ext cx="398"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5" y="2648"/>
              <a:ext cx="32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 name="Group 51"/>
          <p:cNvGrpSpPr>
            <a:grpSpLocks/>
          </p:cNvGrpSpPr>
          <p:nvPr/>
        </p:nvGrpSpPr>
        <p:grpSpPr bwMode="auto">
          <a:xfrm>
            <a:off x="4011024" y="2578736"/>
            <a:ext cx="542758" cy="441589"/>
            <a:chOff x="2890" y="2614"/>
            <a:chExt cx="398" cy="299"/>
          </a:xfrm>
        </p:grpSpPr>
        <p:pic>
          <p:nvPicPr>
            <p:cNvPr id="59" name="Picture 30" descr="TH-P65V1のサポート情報です。"/>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0" y="2614"/>
              <a:ext cx="398"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5" y="2648"/>
              <a:ext cx="32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3" name="Group 56"/>
          <p:cNvGrpSpPr>
            <a:grpSpLocks/>
          </p:cNvGrpSpPr>
          <p:nvPr/>
        </p:nvGrpSpPr>
        <p:grpSpPr bwMode="auto">
          <a:xfrm>
            <a:off x="2783036" y="3784255"/>
            <a:ext cx="541929" cy="441589"/>
            <a:chOff x="2890" y="2614"/>
            <a:chExt cx="398" cy="299"/>
          </a:xfrm>
        </p:grpSpPr>
        <p:pic>
          <p:nvPicPr>
            <p:cNvPr id="55" name="Picture 30" descr="TH-P65V1のサポート情報です。"/>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0" y="2614"/>
              <a:ext cx="398"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5" y="2648"/>
              <a:ext cx="32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 name="Group 60"/>
          <p:cNvGrpSpPr>
            <a:grpSpLocks/>
          </p:cNvGrpSpPr>
          <p:nvPr/>
        </p:nvGrpSpPr>
        <p:grpSpPr bwMode="auto">
          <a:xfrm>
            <a:off x="3685608" y="3270951"/>
            <a:ext cx="436088" cy="535818"/>
            <a:chOff x="1267" y="2431"/>
            <a:chExt cx="492" cy="557"/>
          </a:xfrm>
        </p:grpSpPr>
        <p:pic>
          <p:nvPicPr>
            <p:cNvPr id="37" name="Picture 43" descr="sub_S1902-ST_S1701-XS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7" y="2431"/>
              <a:ext cx="492"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44"/>
            <p:cNvSpPr>
              <a:spLocks noChangeAspect="1" noChangeArrowheads="1"/>
            </p:cNvSpPr>
            <p:nvPr/>
          </p:nvSpPr>
          <p:spPr bwMode="auto">
            <a:xfrm>
              <a:off x="1305" y="2465"/>
              <a:ext cx="423" cy="308"/>
            </a:xfrm>
            <a:prstGeom prst="rect">
              <a:avLst/>
            </a:prstGeom>
            <a:solidFill>
              <a:schemeClr val="accent1"/>
            </a:solidFill>
            <a:ln w="9525">
              <a:solidFill>
                <a:schemeClr val="tx1"/>
              </a:solidFill>
              <a:miter lim="800000"/>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1200" dirty="0">
                <a:latin typeface="Arial" panose="020B0604020202020204" pitchFamily="34" charset="0"/>
                <a:ea typeface="HGP創英角ｺﾞｼｯｸUB" pitchFamily="50" charset="-128"/>
                <a:cs typeface="Arial" panose="020B0604020202020204" pitchFamily="34" charset="0"/>
              </a:endParaRPr>
            </a:p>
          </p:txBody>
        </p:sp>
        <p:grpSp>
          <p:nvGrpSpPr>
            <p:cNvPr id="39" name="Group 45"/>
            <p:cNvGrpSpPr>
              <a:grpSpLocks noChangeAspect="1"/>
            </p:cNvGrpSpPr>
            <p:nvPr/>
          </p:nvGrpSpPr>
          <p:grpSpPr bwMode="auto">
            <a:xfrm>
              <a:off x="1347" y="2542"/>
              <a:ext cx="343" cy="153"/>
              <a:chOff x="2891" y="1012"/>
              <a:chExt cx="313" cy="151"/>
            </a:xfrm>
          </p:grpSpPr>
          <p:cxnSp>
            <p:nvCxnSpPr>
              <p:cNvPr id="40" name="AutoShape 46"/>
              <p:cNvCxnSpPr>
                <a:cxnSpLocks noChangeAspect="1" noChangeShapeType="1"/>
                <a:stCxn id="46" idx="5"/>
                <a:endCxn id="48" idx="1"/>
              </p:cNvCxnSpPr>
              <p:nvPr/>
            </p:nvCxnSpPr>
            <p:spPr bwMode="auto">
              <a:xfrm>
                <a:off x="3062" y="1041"/>
                <a:ext cx="21" cy="29"/>
              </a:xfrm>
              <a:prstGeom prst="straightConnector1">
                <a:avLst/>
              </a:prstGeom>
              <a:noFill/>
              <a:ln w="9525">
                <a:solidFill>
                  <a:srgbClr val="000099"/>
                </a:solidFill>
                <a:round/>
                <a:headEnd/>
                <a:tailEnd/>
              </a:ln>
              <a:extLst>
                <a:ext uri="{909E8E84-426E-40DD-AFC4-6F175D3DCCD1}">
                  <a14:hiddenFill xmlns:a14="http://schemas.microsoft.com/office/drawing/2010/main">
                    <a:noFill/>
                  </a14:hiddenFill>
                </a:ext>
              </a:extLst>
            </p:spPr>
          </p:cxnSp>
          <p:cxnSp>
            <p:nvCxnSpPr>
              <p:cNvPr id="41" name="AutoShape 47"/>
              <p:cNvCxnSpPr>
                <a:cxnSpLocks noChangeAspect="1" noChangeShapeType="1"/>
                <a:stCxn id="47" idx="7"/>
                <a:endCxn id="46" idx="3"/>
              </p:cNvCxnSpPr>
              <p:nvPr/>
            </p:nvCxnSpPr>
            <p:spPr bwMode="auto">
              <a:xfrm flipV="1">
                <a:off x="3014" y="1041"/>
                <a:ext cx="24" cy="28"/>
              </a:xfrm>
              <a:prstGeom prst="straightConnector1">
                <a:avLst/>
              </a:prstGeom>
              <a:noFill/>
              <a:ln w="9525">
                <a:solidFill>
                  <a:srgbClr val="000099"/>
                </a:solidFill>
                <a:round/>
                <a:headEnd/>
                <a:tailEnd/>
              </a:ln>
              <a:extLst>
                <a:ext uri="{909E8E84-426E-40DD-AFC4-6F175D3DCCD1}">
                  <a14:hiddenFill xmlns:a14="http://schemas.microsoft.com/office/drawing/2010/main">
                    <a:noFill/>
                  </a14:hiddenFill>
                </a:ext>
              </a:extLst>
            </p:spPr>
          </p:cxnSp>
          <p:cxnSp>
            <p:nvCxnSpPr>
              <p:cNvPr id="42" name="AutoShape 48"/>
              <p:cNvCxnSpPr>
                <a:cxnSpLocks noChangeAspect="1" noChangeShapeType="1"/>
                <a:stCxn id="47" idx="3"/>
                <a:endCxn id="51" idx="7"/>
              </p:cNvCxnSpPr>
              <p:nvPr/>
            </p:nvCxnSpPr>
            <p:spPr bwMode="auto">
              <a:xfrm flipH="1">
                <a:off x="2920" y="1093"/>
                <a:ext cx="70" cy="40"/>
              </a:xfrm>
              <a:prstGeom prst="straightConnector1">
                <a:avLst/>
              </a:prstGeom>
              <a:noFill/>
              <a:ln w="9525">
                <a:solidFill>
                  <a:srgbClr val="000099"/>
                </a:solidFill>
                <a:round/>
                <a:headEnd/>
                <a:tailEnd/>
              </a:ln>
              <a:extLst>
                <a:ext uri="{909E8E84-426E-40DD-AFC4-6F175D3DCCD1}">
                  <a14:hiddenFill xmlns:a14="http://schemas.microsoft.com/office/drawing/2010/main">
                    <a:noFill/>
                  </a14:hiddenFill>
                </a:ext>
              </a:extLst>
            </p:spPr>
          </p:cxnSp>
          <p:cxnSp>
            <p:nvCxnSpPr>
              <p:cNvPr id="43" name="AutoShape 49"/>
              <p:cNvCxnSpPr>
                <a:cxnSpLocks noChangeAspect="1" noChangeShapeType="1"/>
                <a:stCxn id="47" idx="4"/>
                <a:endCxn id="52" idx="0"/>
              </p:cNvCxnSpPr>
              <p:nvPr/>
            </p:nvCxnSpPr>
            <p:spPr bwMode="auto">
              <a:xfrm flipH="1">
                <a:off x="3001" y="1098"/>
                <a:ext cx="1" cy="31"/>
              </a:xfrm>
              <a:prstGeom prst="straightConnector1">
                <a:avLst/>
              </a:prstGeom>
              <a:noFill/>
              <a:ln w="9525">
                <a:solidFill>
                  <a:srgbClr val="000099"/>
                </a:solidFill>
                <a:round/>
                <a:headEnd/>
                <a:tailEnd/>
              </a:ln>
              <a:extLst>
                <a:ext uri="{909E8E84-426E-40DD-AFC4-6F175D3DCCD1}">
                  <a14:hiddenFill xmlns:a14="http://schemas.microsoft.com/office/drawing/2010/main">
                    <a:noFill/>
                  </a14:hiddenFill>
                </a:ext>
              </a:extLst>
            </p:spPr>
          </p:cxnSp>
          <p:cxnSp>
            <p:nvCxnSpPr>
              <p:cNvPr id="44" name="AutoShape 50"/>
              <p:cNvCxnSpPr>
                <a:cxnSpLocks noChangeAspect="1" noChangeShapeType="1"/>
                <a:stCxn id="48" idx="4"/>
                <a:endCxn id="49" idx="0"/>
              </p:cNvCxnSpPr>
              <p:nvPr/>
            </p:nvCxnSpPr>
            <p:spPr bwMode="auto">
              <a:xfrm flipH="1">
                <a:off x="3094" y="1099"/>
                <a:ext cx="1" cy="29"/>
              </a:xfrm>
              <a:prstGeom prst="straightConnector1">
                <a:avLst/>
              </a:prstGeom>
              <a:noFill/>
              <a:ln w="9525">
                <a:solidFill>
                  <a:srgbClr val="000099"/>
                </a:solidFill>
                <a:round/>
                <a:headEnd/>
                <a:tailEnd/>
              </a:ln>
              <a:extLst>
                <a:ext uri="{909E8E84-426E-40DD-AFC4-6F175D3DCCD1}">
                  <a14:hiddenFill xmlns:a14="http://schemas.microsoft.com/office/drawing/2010/main">
                    <a:noFill/>
                  </a14:hiddenFill>
                </a:ext>
              </a:extLst>
            </p:spPr>
          </p:cxnSp>
          <p:cxnSp>
            <p:nvCxnSpPr>
              <p:cNvPr id="45" name="AutoShape 51"/>
              <p:cNvCxnSpPr>
                <a:cxnSpLocks noChangeAspect="1" noChangeShapeType="1"/>
                <a:stCxn id="48" idx="5"/>
                <a:endCxn id="50" idx="1"/>
              </p:cNvCxnSpPr>
              <p:nvPr/>
            </p:nvCxnSpPr>
            <p:spPr bwMode="auto">
              <a:xfrm>
                <a:off x="3107" y="1094"/>
                <a:ext cx="68" cy="40"/>
              </a:xfrm>
              <a:prstGeom prst="straightConnector1">
                <a:avLst/>
              </a:prstGeom>
              <a:noFill/>
              <a:ln w="9525">
                <a:solidFill>
                  <a:srgbClr val="000099"/>
                </a:solidFill>
                <a:round/>
                <a:headEnd/>
                <a:tailEnd/>
              </a:ln>
              <a:extLst>
                <a:ext uri="{909E8E84-426E-40DD-AFC4-6F175D3DCCD1}">
                  <a14:hiddenFill xmlns:a14="http://schemas.microsoft.com/office/drawing/2010/main">
                    <a:noFill/>
                  </a14:hiddenFill>
                </a:ext>
              </a:extLst>
            </p:spPr>
          </p:cxnSp>
          <p:sp>
            <p:nvSpPr>
              <p:cNvPr id="46" name="Oval 52"/>
              <p:cNvSpPr>
                <a:spLocks noChangeAspect="1" noChangeArrowheads="1"/>
              </p:cNvSpPr>
              <p:nvPr/>
            </p:nvSpPr>
            <p:spPr bwMode="auto">
              <a:xfrm>
                <a:off x="3033" y="1012"/>
                <a:ext cx="34" cy="34"/>
              </a:xfrm>
              <a:prstGeom prst="ellipse">
                <a:avLst/>
              </a:prstGeom>
              <a:solidFill>
                <a:srgbClr val="FFCCCC"/>
              </a:solidFill>
              <a:ln w="9525">
                <a:solidFill>
                  <a:srgbClr val="FF0000"/>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1200" dirty="0">
                  <a:latin typeface="Arial" panose="020B0604020202020204" pitchFamily="34" charset="0"/>
                  <a:ea typeface="HGP創英角ｺﾞｼｯｸUB" pitchFamily="50" charset="-128"/>
                  <a:cs typeface="Arial" panose="020B0604020202020204" pitchFamily="34" charset="0"/>
                </a:endParaRPr>
              </a:p>
            </p:txBody>
          </p:sp>
          <p:sp>
            <p:nvSpPr>
              <p:cNvPr id="47" name="Oval 53"/>
              <p:cNvSpPr>
                <a:spLocks noChangeAspect="1" noChangeArrowheads="1"/>
              </p:cNvSpPr>
              <p:nvPr/>
            </p:nvSpPr>
            <p:spPr bwMode="auto">
              <a:xfrm>
                <a:off x="2985" y="1064"/>
                <a:ext cx="34" cy="34"/>
              </a:xfrm>
              <a:prstGeom prst="ellipse">
                <a:avLst/>
              </a:prstGeom>
              <a:solidFill>
                <a:srgbClr val="FFCCCC"/>
              </a:solidFill>
              <a:ln w="9525">
                <a:solidFill>
                  <a:srgbClr val="FF0000"/>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1200" dirty="0">
                  <a:latin typeface="Arial" panose="020B0604020202020204" pitchFamily="34" charset="0"/>
                  <a:ea typeface="HGP創英角ｺﾞｼｯｸUB" pitchFamily="50" charset="-128"/>
                  <a:cs typeface="Arial" panose="020B0604020202020204" pitchFamily="34" charset="0"/>
                </a:endParaRPr>
              </a:p>
            </p:txBody>
          </p:sp>
          <p:sp>
            <p:nvSpPr>
              <p:cNvPr id="48" name="Oval 54"/>
              <p:cNvSpPr>
                <a:spLocks noChangeAspect="1" noChangeArrowheads="1"/>
              </p:cNvSpPr>
              <p:nvPr/>
            </p:nvSpPr>
            <p:spPr bwMode="auto">
              <a:xfrm>
                <a:off x="3078" y="1065"/>
                <a:ext cx="34" cy="34"/>
              </a:xfrm>
              <a:prstGeom prst="ellipse">
                <a:avLst/>
              </a:prstGeom>
              <a:solidFill>
                <a:srgbClr val="FFCCCC"/>
              </a:solidFill>
              <a:ln w="9525">
                <a:solidFill>
                  <a:srgbClr val="FF0000"/>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1200" dirty="0">
                  <a:latin typeface="Arial" panose="020B0604020202020204" pitchFamily="34" charset="0"/>
                  <a:ea typeface="HGP創英角ｺﾞｼｯｸUB" pitchFamily="50" charset="-128"/>
                  <a:cs typeface="Arial" panose="020B0604020202020204" pitchFamily="34" charset="0"/>
                </a:endParaRPr>
              </a:p>
            </p:txBody>
          </p:sp>
          <p:sp>
            <p:nvSpPr>
              <p:cNvPr id="49" name="Oval 55"/>
              <p:cNvSpPr>
                <a:spLocks noChangeAspect="1" noChangeArrowheads="1"/>
              </p:cNvSpPr>
              <p:nvPr/>
            </p:nvSpPr>
            <p:spPr bwMode="auto">
              <a:xfrm>
                <a:off x="3077" y="1128"/>
                <a:ext cx="34" cy="34"/>
              </a:xfrm>
              <a:prstGeom prst="ellipse">
                <a:avLst/>
              </a:prstGeom>
              <a:solidFill>
                <a:srgbClr val="FFCCCC"/>
              </a:solidFill>
              <a:ln w="9525">
                <a:solidFill>
                  <a:srgbClr val="FF0000"/>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1200" dirty="0">
                  <a:latin typeface="Arial" panose="020B0604020202020204" pitchFamily="34" charset="0"/>
                  <a:ea typeface="HGP創英角ｺﾞｼｯｸUB" pitchFamily="50" charset="-128"/>
                  <a:cs typeface="Arial" panose="020B0604020202020204" pitchFamily="34" charset="0"/>
                </a:endParaRPr>
              </a:p>
            </p:txBody>
          </p:sp>
          <p:sp>
            <p:nvSpPr>
              <p:cNvPr id="50" name="Oval 56"/>
              <p:cNvSpPr>
                <a:spLocks noChangeAspect="1" noChangeArrowheads="1"/>
              </p:cNvSpPr>
              <p:nvPr/>
            </p:nvSpPr>
            <p:spPr bwMode="auto">
              <a:xfrm>
                <a:off x="3170" y="1129"/>
                <a:ext cx="34" cy="34"/>
              </a:xfrm>
              <a:prstGeom prst="ellipse">
                <a:avLst/>
              </a:prstGeom>
              <a:solidFill>
                <a:srgbClr val="FFCCCC"/>
              </a:solidFill>
              <a:ln w="9525">
                <a:solidFill>
                  <a:srgbClr val="FF0000"/>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1200" dirty="0">
                  <a:latin typeface="Arial" panose="020B0604020202020204" pitchFamily="34" charset="0"/>
                  <a:ea typeface="HGP創英角ｺﾞｼｯｸUB" pitchFamily="50" charset="-128"/>
                  <a:cs typeface="Arial" panose="020B0604020202020204" pitchFamily="34" charset="0"/>
                </a:endParaRPr>
              </a:p>
            </p:txBody>
          </p:sp>
          <p:sp>
            <p:nvSpPr>
              <p:cNvPr id="51" name="Oval 57"/>
              <p:cNvSpPr>
                <a:spLocks noChangeAspect="1" noChangeArrowheads="1"/>
              </p:cNvSpPr>
              <p:nvPr/>
            </p:nvSpPr>
            <p:spPr bwMode="auto">
              <a:xfrm>
                <a:off x="2891" y="1128"/>
                <a:ext cx="34" cy="34"/>
              </a:xfrm>
              <a:prstGeom prst="ellipse">
                <a:avLst/>
              </a:prstGeom>
              <a:solidFill>
                <a:srgbClr val="FFCCCC"/>
              </a:solidFill>
              <a:ln w="9525">
                <a:solidFill>
                  <a:srgbClr val="FF0000"/>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1200" dirty="0">
                  <a:latin typeface="Arial" panose="020B0604020202020204" pitchFamily="34" charset="0"/>
                  <a:ea typeface="HGP創英角ｺﾞｼｯｸUB" pitchFamily="50" charset="-128"/>
                  <a:cs typeface="Arial" panose="020B0604020202020204" pitchFamily="34" charset="0"/>
                </a:endParaRPr>
              </a:p>
            </p:txBody>
          </p:sp>
          <p:sp>
            <p:nvSpPr>
              <p:cNvPr id="52" name="Oval 58"/>
              <p:cNvSpPr>
                <a:spLocks noChangeAspect="1" noChangeArrowheads="1"/>
              </p:cNvSpPr>
              <p:nvPr/>
            </p:nvSpPr>
            <p:spPr bwMode="auto">
              <a:xfrm>
                <a:off x="2984" y="1129"/>
                <a:ext cx="34" cy="34"/>
              </a:xfrm>
              <a:prstGeom prst="ellipse">
                <a:avLst/>
              </a:prstGeom>
              <a:solidFill>
                <a:srgbClr val="FFCCCC"/>
              </a:solidFill>
              <a:ln w="9525">
                <a:solidFill>
                  <a:srgbClr val="FF0000"/>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1200" dirty="0">
                  <a:latin typeface="Arial" panose="020B0604020202020204" pitchFamily="34" charset="0"/>
                  <a:ea typeface="HGP創英角ｺﾞｼｯｸUB" pitchFamily="50" charset="-128"/>
                  <a:cs typeface="Arial" panose="020B0604020202020204" pitchFamily="34" charset="0"/>
                </a:endParaRPr>
              </a:p>
            </p:txBody>
          </p:sp>
        </p:grpSp>
      </p:grpSp>
      <p:sp>
        <p:nvSpPr>
          <p:cNvPr id="83" name="Rectangle 82"/>
          <p:cNvSpPr>
            <a:spLocks noChangeArrowheads="1"/>
          </p:cNvSpPr>
          <p:nvPr/>
        </p:nvSpPr>
        <p:spPr bwMode="auto">
          <a:xfrm>
            <a:off x="272716" y="882316"/>
            <a:ext cx="8622631" cy="1179094"/>
          </a:xfrm>
          <a:prstGeom prst="rect">
            <a:avLst/>
          </a:prstGeom>
          <a:solidFill>
            <a:schemeClr val="bg2">
              <a:lumMod val="20000"/>
              <a:lumOff val="80000"/>
            </a:schemeClr>
          </a:solidFill>
          <a:ln>
            <a:noFill/>
          </a:ln>
        </p:spPr>
        <p:txBody>
          <a:bodyPr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marL="285750" indent="-285750" eaLnBrk="1" hangingPunct="1">
              <a:lnSpc>
                <a:spcPct val="150000"/>
              </a:lnSpc>
              <a:buFont typeface="Wingdings" panose="05000000000000000000" pitchFamily="2" charset="2"/>
              <a:buChar char="n"/>
            </a:pPr>
            <a:r>
              <a:rPr lang="en-US" altLang="ja-JP" sz="1800" b="1" dirty="0" smtClean="0">
                <a:latin typeface="Arial" panose="020B0604020202020204" pitchFamily="34" charset="0"/>
                <a:ea typeface="HGP創英角ｺﾞｼｯｸUB" pitchFamily="50" charset="-128"/>
                <a:cs typeface="Arial" panose="020B0604020202020204" pitchFamily="34" charset="0"/>
              </a:rPr>
              <a:t>Multicasting Solution by using HD Visual Communication.</a:t>
            </a:r>
          </a:p>
          <a:p>
            <a:pPr marL="285750" indent="-285750" eaLnBrk="1" hangingPunct="1">
              <a:lnSpc>
                <a:spcPct val="150000"/>
              </a:lnSpc>
              <a:buFont typeface="Wingdings" panose="05000000000000000000" pitchFamily="2" charset="2"/>
              <a:buChar char="n"/>
            </a:pPr>
            <a:r>
              <a:rPr lang="en-US" altLang="ja-JP" sz="1800" b="1" dirty="0" smtClean="0">
                <a:latin typeface="Arial" panose="020B0604020202020204" pitchFamily="34" charset="0"/>
                <a:ea typeface="HGP創英角ｺﾞｼｯｸUB" pitchFamily="50" charset="-128"/>
                <a:cs typeface="Arial" panose="020B0604020202020204" pitchFamily="34" charset="0"/>
              </a:rPr>
              <a:t>Up to 30 sites with Full HD Resolution</a:t>
            </a:r>
          </a:p>
          <a:p>
            <a:pPr marL="285750" indent="-285750" eaLnBrk="1" hangingPunct="1">
              <a:lnSpc>
                <a:spcPct val="150000"/>
              </a:lnSpc>
              <a:buFont typeface="Wingdings" panose="05000000000000000000" pitchFamily="2" charset="2"/>
              <a:buChar char="n"/>
            </a:pPr>
            <a:r>
              <a:rPr lang="en-US" altLang="ja-JP" sz="1800" b="1" dirty="0" smtClean="0">
                <a:latin typeface="Arial" panose="020B0604020202020204" pitchFamily="34" charset="0"/>
                <a:ea typeface="HGP創英角ｺﾞｼｯｸUB" pitchFamily="50" charset="-128"/>
                <a:cs typeface="Arial" panose="020B0604020202020204" pitchFamily="34" charset="0"/>
              </a:rPr>
              <a:t>Cost saving of Network </a:t>
            </a:r>
            <a:r>
              <a:rPr lang="en-US" altLang="ja-JP" sz="1400" b="1" dirty="0" smtClean="0">
                <a:latin typeface="Arial" panose="020B0604020202020204" pitchFamily="34" charset="0"/>
                <a:ea typeface="HGP創英角ｺﾞｼｯｸUB" pitchFamily="50" charset="-128"/>
                <a:cs typeface="Arial" panose="020B0604020202020204" pitchFamily="34" charset="0"/>
              </a:rPr>
              <a:t>(Server less, Min. Bandwidth Requirement: 2Mbps/site for </a:t>
            </a:r>
            <a:r>
              <a:rPr lang="en-US" altLang="ja-JP" sz="1400" b="1" dirty="0" smtClean="0">
                <a:latin typeface="Arial" panose="020B0604020202020204" pitchFamily="34" charset="0"/>
                <a:ea typeface="HGP創英角ｺﾞｼｯｸUB" pitchFamily="50" charset="-128"/>
                <a:cs typeface="Arial" panose="020B0604020202020204" pitchFamily="34" charset="0"/>
              </a:rPr>
              <a:t>FHD</a:t>
            </a:r>
            <a:r>
              <a:rPr lang="en-US" altLang="ja-JP" sz="1400" b="1" dirty="0" smtClean="0">
                <a:latin typeface="Arial" panose="020B0604020202020204" pitchFamily="34" charset="0"/>
                <a:ea typeface="HGP創英角ｺﾞｼｯｸUB" pitchFamily="50" charset="-128"/>
                <a:cs typeface="Arial" panose="020B0604020202020204" pitchFamily="34" charset="0"/>
              </a:rPr>
              <a:t>)</a:t>
            </a:r>
            <a:endParaRPr lang="ja-JP" altLang="en-US" sz="1400" b="1" dirty="0">
              <a:latin typeface="Arial" panose="020B0604020202020204" pitchFamily="34" charset="0"/>
              <a:ea typeface="HGP創英角ｺﾞｼｯｸUB" pitchFamily="50" charset="-128"/>
              <a:cs typeface="Arial" panose="020B0604020202020204" pitchFamily="34" charset="0"/>
            </a:endParaRPr>
          </a:p>
        </p:txBody>
      </p:sp>
      <p:pic>
        <p:nvPicPr>
          <p:cNvPr id="85" name="Picture 4" descr="KX_VC1600黒"/>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3738" y="3324511"/>
            <a:ext cx="1154283" cy="31859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07" descr="VD130_STD"/>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5731" r="5730" b="1907"/>
          <a:stretch>
            <a:fillRect/>
          </a:stretch>
        </p:blipFill>
        <p:spPr bwMode="auto">
          <a:xfrm>
            <a:off x="2804516" y="2918299"/>
            <a:ext cx="353690" cy="38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70046" y="3125992"/>
            <a:ext cx="174560" cy="520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Picture 4" descr="KX_VC1600黒"/>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2292" y="4259541"/>
            <a:ext cx="577142" cy="159299"/>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descr="KX_VC1600黒"/>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3377" y="3037578"/>
            <a:ext cx="577142" cy="159299"/>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KX_VC1600黒"/>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21421" y="2747835"/>
            <a:ext cx="577142" cy="159299"/>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KX_VC1600黒"/>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94813" y="2711558"/>
            <a:ext cx="577142" cy="159299"/>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descr="KX_VC1600黒"/>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4764" y="5059430"/>
            <a:ext cx="577142" cy="159299"/>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KX_VC1600黒"/>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2952" y="3385269"/>
            <a:ext cx="577142" cy="159299"/>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KX_VC1600黒"/>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54373" y="4138508"/>
            <a:ext cx="577142" cy="159299"/>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KX_VC1600黒"/>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13552" y="4725589"/>
            <a:ext cx="577142" cy="159299"/>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descr="KX_VC1600黒"/>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2689" y="4956315"/>
            <a:ext cx="577142" cy="159299"/>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KX_VC1600黒"/>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1949" y="4969848"/>
            <a:ext cx="577142" cy="159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055281"/>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3</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5"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3</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7" name="Group 653"/>
          <p:cNvGraphicFramePr>
            <a:graphicFrameLocks noGrp="1"/>
          </p:cNvGraphicFramePr>
          <p:nvPr>
            <p:extLst>
              <p:ext uri="{D42A27DB-BD31-4B8C-83A1-F6EECF244321}">
                <p14:modId xmlns:p14="http://schemas.microsoft.com/office/powerpoint/2010/main" val="2821336339"/>
              </p:ext>
            </p:extLst>
          </p:nvPr>
        </p:nvGraphicFramePr>
        <p:xfrm>
          <a:off x="207712" y="733846"/>
          <a:ext cx="5230813" cy="5669670"/>
        </p:xfrm>
        <a:graphic>
          <a:graphicData uri="http://schemas.openxmlformats.org/drawingml/2006/table">
            <a:tbl>
              <a:tblPr/>
              <a:tblGrid>
                <a:gridCol w="1701298"/>
                <a:gridCol w="1514977"/>
                <a:gridCol w="171450"/>
                <a:gridCol w="925513"/>
                <a:gridCol w="917575"/>
              </a:tblGrid>
              <a:tr h="739068">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Category</a:t>
                      </a:r>
                      <a:endPar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28575" cap="flat" cmpd="sng" algn="ctr">
                      <a:solidFill>
                        <a:srgbClr val="777777"/>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E1FFFF">
                        <a:alpha val="96861"/>
                      </a:srgbClr>
                    </a:solid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Place</a:t>
                      </a:r>
                    </a:p>
                  </a:txBody>
                  <a:tcPr marL="0" marR="0" marT="0" marB="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E1FFFF">
                        <a:alpha val="96861"/>
                      </a:srgbClr>
                    </a:solidFill>
                  </a:tcPr>
                </a:tc>
                <a:tc rowSpan="26">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endParaRPr kumimoji="1" lang="ja-JP"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sm" len="sm"/>
                    </a:lnR>
                    <a:lnT w="28575" cap="flat" cmpd="sng" algn="ctr">
                      <a:solidFill>
                        <a:srgbClr val="777777"/>
                      </a:solidFill>
                      <a:prstDash val="solid"/>
                      <a:round/>
                      <a:headEnd type="none" w="med" len="med"/>
                      <a:tailEnd type="none" w="med" len="med"/>
                    </a:lnT>
                    <a:lnB w="28575" cap="flat" cmpd="sng" algn="ctr">
                      <a:solidFill>
                        <a:srgbClr val="777777"/>
                      </a:solidFill>
                      <a:prstDash val="solid"/>
                      <a:round/>
                      <a:headEnd type="none" w="med" len="med"/>
                      <a:tailEnd type="none" w="med" len="med"/>
                    </a:lnB>
                    <a:lnTlToBr>
                      <a:noFill/>
                    </a:lnTlToBr>
                    <a:lnBlToTr>
                      <a:noFill/>
                    </a:lnBlToTr>
                    <a:solidFill>
                      <a:schemeClr val="bg1">
                        <a:alpha val="50000"/>
                      </a:schemeClr>
                    </a:solid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Video Delivery</a:t>
                      </a:r>
                    </a:p>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(Multicast)</a:t>
                      </a:r>
                      <a:endPar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med" len="med"/>
                    </a:lnR>
                    <a:lnT w="28575"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E1FFFF">
                        <a:alpha val="96861"/>
                      </a:srgbClr>
                    </a:solid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Video Transmission</a:t>
                      </a:r>
                      <a:endPar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E1FFFF">
                        <a:alpha val="96861"/>
                      </a:srgbClr>
                    </a:solidFill>
                  </a:tcPr>
                </a:tc>
              </a:tr>
              <a:tr h="188181">
                <a:tc rowSpan="6">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Business Enterprise</a:t>
                      </a:r>
                      <a:r>
                        <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
                      </a:r>
                      <a:br>
                        <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b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(Manufacture, Finance, Construction</a:t>
                      </a:r>
                      <a:r>
                        <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28575" cap="flat" cmpd="sng" algn="ctr">
                      <a:solidFill>
                        <a:srgbClr val="777777"/>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rgbClr val="777777"/>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AEAEA">
                        <a:alpha val="96861"/>
                      </a:srgbClr>
                    </a:solid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bg1"/>
                          </a:solidFill>
                          <a:effectLst/>
                          <a:latin typeface="Arial" panose="020B0604020202020204" pitchFamily="34" charset="0"/>
                          <a:ea typeface="HGP創英角ｺﾞｼｯｸUB" pitchFamily="50" charset="-128"/>
                          <a:cs typeface="Arial" panose="020B0604020202020204" pitchFamily="34" charset="0"/>
                        </a:rPr>
                        <a:t>Office</a:t>
                      </a:r>
                      <a:endParaRPr kumimoji="1" lang="ja-JP" altLang="en-US" sz="1100" b="1" i="0" u="none" strike="noStrike" cap="none" normalizeH="0" baseline="0" dirty="0" smtClean="0">
                        <a:ln>
                          <a:noFill/>
                        </a:ln>
                        <a:solidFill>
                          <a:schemeClr val="bg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rgbClr val="777777"/>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00FF"/>
                    </a:solidFill>
                  </a:tcPr>
                </a:tc>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bg2"/>
                      </a:solidFill>
                      <a:prstDash val="solid"/>
                      <a:round/>
                      <a:headEnd type="none" w="med" len="med"/>
                      <a:tailEnd type="none" w="sm" len="sm"/>
                    </a:lnL>
                    <a:lnR w="12700" cap="flat" cmpd="sng" algn="ctr">
                      <a:solidFill>
                        <a:schemeClr val="tx1"/>
                      </a:solidFill>
                      <a:prstDash val="solid"/>
                      <a:round/>
                      <a:headEnd type="none" w="med" len="med"/>
                      <a:tailEnd type="none" w="med" len="med"/>
                    </a:lnR>
                    <a:lnT w="19050" cap="flat" cmpd="sng" algn="ctr">
                      <a:solidFill>
                        <a:srgbClr val="777777"/>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endParaRPr kumimoji="1" lang="ja-JP"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19050" cap="flat" cmpd="sng" algn="ctr">
                      <a:solidFill>
                        <a:srgbClr val="777777"/>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88181">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bg1"/>
                          </a:solidFill>
                          <a:effectLst/>
                          <a:latin typeface="Arial" panose="020B0604020202020204" pitchFamily="34" charset="0"/>
                          <a:ea typeface="HGP創英角ｺﾞｼｯｸUB" pitchFamily="50" charset="-128"/>
                          <a:cs typeface="Arial" panose="020B0604020202020204" pitchFamily="34" charset="0"/>
                        </a:rPr>
                        <a:t>Factory</a:t>
                      </a:r>
                      <a:endParaRPr kumimoji="1" lang="ja-JP" altLang="en-US" sz="1100" b="1" i="0" u="none" strike="noStrike" cap="none" normalizeH="0" baseline="0" dirty="0" smtClean="0">
                        <a:ln>
                          <a:noFill/>
                        </a:ln>
                        <a:solidFill>
                          <a:schemeClr val="bg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00FF"/>
                    </a:solidFill>
                  </a:tcPr>
                </a:tc>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bg2"/>
                      </a:solidFill>
                      <a:prstDash val="solid"/>
                      <a:round/>
                      <a:headEnd type="none" w="med" len="med"/>
                      <a:tailEnd type="none" w="sm" len="sm"/>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endParaRPr kumimoji="1" lang="ja-JP"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230725">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bg1"/>
                          </a:solidFill>
                          <a:effectLst/>
                          <a:latin typeface="Arial" panose="020B0604020202020204" pitchFamily="34" charset="0"/>
                          <a:ea typeface="HGP創英角ｺﾞｼｯｸUB" pitchFamily="50" charset="-128"/>
                          <a:cs typeface="Arial" panose="020B0604020202020204" pitchFamily="34" charset="0"/>
                        </a:rPr>
                        <a:t>Construction site</a:t>
                      </a:r>
                      <a:endParaRPr kumimoji="1" lang="ja-JP" altLang="en-US" sz="1100" b="1" i="0" u="none" strike="noStrike" cap="none" normalizeH="0" baseline="0" dirty="0" smtClean="0">
                        <a:ln>
                          <a:noFill/>
                        </a:ln>
                        <a:solidFill>
                          <a:schemeClr val="bg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00FF"/>
                    </a:solidFill>
                  </a:tcPr>
                </a:tc>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bg2"/>
                      </a:solidFill>
                      <a:prstDash val="solid"/>
                      <a:round/>
                      <a:headEnd type="none" w="med" len="med"/>
                      <a:tailEnd type="none" w="sm" len="sm"/>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88181">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bg1"/>
                          </a:solidFill>
                          <a:effectLst/>
                          <a:latin typeface="Arial" panose="020B0604020202020204" pitchFamily="34" charset="0"/>
                          <a:ea typeface="HGP創英角ｺﾞｼｯｸUB" pitchFamily="50" charset="-128"/>
                          <a:cs typeface="Arial" panose="020B0604020202020204" pitchFamily="34" charset="0"/>
                        </a:rPr>
                        <a:t>Bank</a:t>
                      </a:r>
                      <a:endParaRPr kumimoji="1" lang="ja-JP" altLang="en-US" sz="1100" b="1" i="0" u="none" strike="noStrike" cap="none" normalizeH="0" baseline="0" dirty="0" smtClean="0">
                        <a:ln>
                          <a:noFill/>
                        </a:ln>
                        <a:solidFill>
                          <a:schemeClr val="bg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00FF"/>
                    </a:solidFill>
                  </a:tcPr>
                </a:tc>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bg2"/>
                      </a:solidFill>
                      <a:prstDash val="solid"/>
                      <a:round/>
                      <a:headEnd type="none" w="med" len="med"/>
                      <a:tailEnd type="none" w="sm" len="sm"/>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88181">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Communication Station</a:t>
                      </a:r>
                      <a:endPar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endParaRPr kumimoji="1" lang="ja-JP"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sm" len="sm"/>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r>
              <a:tr h="188181">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Broadcasting Station</a:t>
                      </a:r>
                      <a:endPar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endParaRPr kumimoji="1" lang="ja-JP"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sm" len="sm"/>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r>
              <a:tr h="188181">
                <a:tc rowSpan="5">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Government</a:t>
                      </a:r>
                      <a:endPar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28575" cap="flat" cmpd="sng" algn="ctr">
                      <a:solidFill>
                        <a:srgbClr val="777777"/>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AEAEA">
                        <a:alpha val="96861"/>
                      </a:srgbClr>
                    </a:solid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Government Office</a:t>
                      </a:r>
                      <a:endPar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bg2"/>
                      </a:solidFill>
                      <a:prstDash val="solid"/>
                      <a:round/>
                      <a:headEnd type="none" w="med" len="med"/>
                      <a:tailEnd type="none" w="sm" len="sm"/>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endParaRPr kumimoji="1" lang="ja-JP"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88181">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Police Dept.</a:t>
                      </a:r>
                      <a:endPar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bg2"/>
                      </a:solidFill>
                      <a:prstDash val="solid"/>
                      <a:round/>
                      <a:headEnd type="none" w="med" len="med"/>
                      <a:tailEnd type="none" w="sm" len="sm"/>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endParaRPr kumimoji="1" lang="ja-JP"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88181">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Fire Dept.</a:t>
                      </a:r>
                      <a:endPar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bg2"/>
                      </a:solidFill>
                      <a:prstDash val="solid"/>
                      <a:round/>
                      <a:headEnd type="none" w="med" len="med"/>
                      <a:tailEnd type="none" w="sm" len="sm"/>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endParaRPr kumimoji="1" lang="ja-JP"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88181">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Prison</a:t>
                      </a:r>
                      <a:endPar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endParaRPr kumimoji="1" lang="ja-JP"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sm" len="sm"/>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r>
              <a:tr h="188181">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Court</a:t>
                      </a:r>
                      <a:endPar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endParaRPr kumimoji="1" lang="ja-JP"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sm" len="sm"/>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r>
              <a:tr h="188181">
                <a:tc rowSpan="6">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Service Business</a:t>
                      </a:r>
                      <a:r>
                        <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
                      </a:r>
                      <a:br>
                        <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b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(Outlet, Distribution)</a:t>
                      </a:r>
                      <a:endPar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28575" cap="flat" cmpd="sng" algn="ctr">
                      <a:solidFill>
                        <a:srgbClr val="777777"/>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AEAEA">
                        <a:alpha val="96861"/>
                      </a:srgbClr>
                    </a:solid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Hotel</a:t>
                      </a:r>
                      <a:endPar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bg2"/>
                      </a:solidFill>
                      <a:prstDash val="solid"/>
                      <a:round/>
                      <a:headEnd type="none" w="med" len="med"/>
                      <a:tailEnd type="none" w="sm" len="sm"/>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88181">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Party Hall</a:t>
                      </a:r>
                      <a:endPar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bg2"/>
                      </a:solidFill>
                      <a:prstDash val="solid"/>
                      <a:round/>
                      <a:headEnd type="none" w="med" len="med"/>
                      <a:tailEnd type="none" w="sm" len="sm"/>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r>
              <a:tr h="188181">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Casino</a:t>
                      </a:r>
                      <a:endPar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bg2"/>
                      </a:solidFill>
                      <a:prstDash val="solid"/>
                      <a:round/>
                      <a:headEnd type="none" w="med" len="med"/>
                      <a:tailEnd type="none" w="sm" len="sm"/>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r>
              <a:tr h="202587">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Distribution Center</a:t>
                      </a:r>
                      <a:endPar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bg2"/>
                      </a:solidFill>
                      <a:prstDash val="solid"/>
                      <a:round/>
                      <a:headEnd type="none" w="med" len="med"/>
                      <a:tailEnd type="none" w="sm" len="sm"/>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88181">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Railway Station</a:t>
                      </a:r>
                      <a:endPar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bg2"/>
                      </a:solidFill>
                      <a:prstDash val="solid"/>
                      <a:round/>
                      <a:headEnd type="none" w="med" len="med"/>
                      <a:tailEnd type="none" w="sm" len="sm"/>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r>
              <a:tr h="188181">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Airport</a:t>
                      </a:r>
                      <a:endPar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bg2"/>
                      </a:solidFill>
                      <a:prstDash val="solid"/>
                      <a:round/>
                      <a:headEnd type="none" w="med" len="med"/>
                      <a:tailEnd type="none" w="sm" len="sm"/>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r>
              <a:tr h="188181">
                <a:tc rowSpan="3">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Medical</a:t>
                      </a:r>
                      <a:endPar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28575" cap="flat" cmpd="sng" algn="ctr">
                      <a:solidFill>
                        <a:srgbClr val="777777"/>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AEAEA">
                        <a:alpha val="96861"/>
                      </a:srgbClr>
                    </a:solid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Hospital</a:t>
                      </a:r>
                      <a:endPar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bg2"/>
                      </a:solidFill>
                      <a:prstDash val="solid"/>
                      <a:round/>
                      <a:headEnd type="none" w="med" len="med"/>
                      <a:tailEnd type="none" w="sm" len="sm"/>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endParaRPr kumimoji="1" lang="ja-JP"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88181">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Nursing Care Facility</a:t>
                      </a:r>
                      <a:endPar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endParaRPr kumimoji="1" lang="ja-JP"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sm" len="sm"/>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endParaRPr kumimoji="1" lang="ja-JP"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88181">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Home Care</a:t>
                      </a:r>
                      <a:endPar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endParaRPr kumimoji="1" lang="ja-JP"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sm" len="sm"/>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endParaRPr kumimoji="1" lang="ja-JP"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88181">
                <a:tc rowSpan="3">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Education</a:t>
                      </a:r>
                      <a:endPar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28575" cap="flat" cmpd="sng" algn="ctr">
                      <a:solidFill>
                        <a:srgbClr val="777777"/>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AEAEA">
                        <a:alpha val="96861"/>
                      </a:srgbClr>
                    </a:solid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School</a:t>
                      </a:r>
                      <a:endPar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bg2"/>
                      </a:solidFill>
                      <a:prstDash val="solid"/>
                      <a:round/>
                      <a:headEnd type="none" w="med" len="med"/>
                      <a:tailEnd type="none" w="sm" len="sm"/>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endParaRPr kumimoji="1" lang="ja-JP"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88181">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bg1"/>
                          </a:solidFill>
                          <a:effectLst/>
                          <a:latin typeface="Arial" panose="020B0604020202020204" pitchFamily="34" charset="0"/>
                          <a:ea typeface="HGP創英角ｺﾞｼｯｸUB" pitchFamily="50" charset="-128"/>
                          <a:cs typeface="Arial" panose="020B0604020202020204" pitchFamily="34" charset="0"/>
                        </a:rPr>
                        <a:t>Cram School</a:t>
                      </a:r>
                      <a:endParaRPr kumimoji="1" lang="ja-JP" altLang="en-US" sz="1100" b="1" i="0" u="none" strike="noStrike" cap="none" normalizeH="0" baseline="0" dirty="0" smtClean="0">
                        <a:ln>
                          <a:noFill/>
                        </a:ln>
                        <a:solidFill>
                          <a:schemeClr val="bg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8000"/>
                    </a:solidFill>
                  </a:tcPr>
                </a:tc>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bg2"/>
                      </a:solidFill>
                      <a:prstDash val="solid"/>
                      <a:round/>
                      <a:headEnd type="none" w="med" len="med"/>
                      <a:tailEnd type="none" w="sm" len="sm"/>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r>
              <a:tr h="188181">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bg1"/>
                          </a:solidFill>
                          <a:effectLst/>
                          <a:latin typeface="Arial" panose="020B0604020202020204" pitchFamily="34" charset="0"/>
                          <a:ea typeface="HGP創英角ｺﾞｼｯｸUB" pitchFamily="50" charset="-128"/>
                          <a:cs typeface="Arial" panose="020B0604020202020204" pitchFamily="34" charset="0"/>
                        </a:rPr>
                        <a:t>Training / Church</a:t>
                      </a:r>
                      <a:endParaRPr kumimoji="1" lang="ja-JP" altLang="en-US" sz="1100" b="1" i="0" u="none" strike="noStrike" cap="none" normalizeH="0" baseline="0" dirty="0" smtClean="0">
                        <a:ln>
                          <a:noFill/>
                        </a:ln>
                        <a:solidFill>
                          <a:schemeClr val="bg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8000"/>
                    </a:solidFill>
                  </a:tcPr>
                </a:tc>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bg2"/>
                      </a:solidFill>
                      <a:prstDash val="solid"/>
                      <a:round/>
                      <a:headEnd type="none" w="med" len="med"/>
                      <a:tailEnd type="none" w="sm" len="sm"/>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r>
              <a:tr h="188181">
                <a:tc rowSpan="2">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Others</a:t>
                      </a:r>
                      <a:endPar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28575" cap="flat" cmpd="sng" algn="ctr">
                      <a:solidFill>
                        <a:srgbClr val="777777"/>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777777"/>
                      </a:solidFill>
                      <a:prstDash val="solid"/>
                      <a:round/>
                      <a:headEnd type="none" w="med" len="med"/>
                      <a:tailEnd type="none" w="med" len="med"/>
                    </a:lnB>
                    <a:lnTlToBr>
                      <a:noFill/>
                    </a:lnTlToBr>
                    <a:lnBlToTr>
                      <a:noFill/>
                    </a:lnBlToTr>
                    <a:solidFill>
                      <a:srgbClr val="EAEAEA">
                        <a:alpha val="96861"/>
                      </a:srgbClr>
                    </a:solid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House</a:t>
                      </a:r>
                      <a:endPar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endParaRPr kumimoji="1" lang="ja-JP"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sm" len="sm"/>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endParaRPr kumimoji="1" lang="ja-JP"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226973">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Parking Area</a:t>
                      </a:r>
                      <a:endParaRPr kumimoji="1" lang="ja-JP" altLang="en-US"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777777"/>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endParaRPr kumimoji="1" lang="ja-JP"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0" marR="0" marT="0" marB="0" anchor="ctr" horzOverflow="overflow">
                    <a:lnL w="12700" cap="flat" cmpd="sng" algn="ctr">
                      <a:solidFill>
                        <a:schemeClr val="bg2"/>
                      </a:solidFill>
                      <a:prstDash val="solid"/>
                      <a:round/>
                      <a:headEnd type="none" w="med" len="med"/>
                      <a:tailEnd type="none" w="sm" len="sm"/>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777777"/>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marL="742950" indent="-285750" algn="l">
                        <a:spcBef>
                          <a:spcPct val="20000"/>
                        </a:spcBef>
                        <a:defRPr kumimoji="1" sz="2400">
                          <a:solidFill>
                            <a:schemeClr val="tx1"/>
                          </a:solidFill>
                          <a:latin typeface="Times New Roman" pitchFamily="18" charset="0"/>
                          <a:ea typeface="ＭＳ Ｐゴシック" pitchFamily="50" charset="-128"/>
                        </a:defRPr>
                      </a:lvl2pPr>
                      <a:lvl3pPr marL="1143000" indent="-228600" algn="l">
                        <a:spcBef>
                          <a:spcPct val="20000"/>
                        </a:spcBef>
                        <a:defRPr kumimoji="1" sz="2000">
                          <a:solidFill>
                            <a:schemeClr val="tx1"/>
                          </a:solidFill>
                          <a:latin typeface="Times New Roman" pitchFamily="18" charset="0"/>
                          <a:ea typeface="ＭＳ Ｐゴシック" pitchFamily="50" charset="-128"/>
                        </a:defRPr>
                      </a:lvl3pPr>
                      <a:lvl4pPr marL="1600200" indent="-228600" algn="l">
                        <a:spcBef>
                          <a:spcPct val="20000"/>
                        </a:spcBef>
                        <a:defRPr kumimoji="1">
                          <a:solidFill>
                            <a:schemeClr val="tx1"/>
                          </a:solidFill>
                          <a:latin typeface="Times New Roman" pitchFamily="18" charset="0"/>
                          <a:ea typeface="ＭＳ Ｐゴシック" pitchFamily="50" charset="-128"/>
                        </a:defRPr>
                      </a:lvl4pPr>
                      <a:lvl5pPr marL="2057400" indent="-228600" algn="l">
                        <a:spcBef>
                          <a:spcPct val="20000"/>
                        </a:spcBef>
                        <a:defRPr kumimoji="1">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777777"/>
                      </a:solidFill>
                      <a:prstDash val="solid"/>
                      <a:round/>
                      <a:headEnd type="none" w="med" len="med"/>
                      <a:tailEnd type="none" w="med" len="med"/>
                    </a:lnB>
                    <a:lnTlToBr>
                      <a:noFill/>
                    </a:lnTlToBr>
                    <a:lnBlToTr>
                      <a:noFill/>
                    </a:lnBlToTr>
                    <a:noFill/>
                  </a:tcPr>
                </a:tc>
              </a:tr>
            </a:tbl>
          </a:graphicData>
        </a:graphic>
      </p:graphicFrame>
      <p:sp>
        <p:nvSpPr>
          <p:cNvPr id="8" name="AutoShape 190"/>
          <p:cNvSpPr>
            <a:spLocks noChangeArrowheads="1"/>
          </p:cNvSpPr>
          <p:nvPr/>
        </p:nvSpPr>
        <p:spPr bwMode="auto">
          <a:xfrm>
            <a:off x="3587499" y="1455989"/>
            <a:ext cx="933450" cy="812970"/>
          </a:xfrm>
          <a:prstGeom prst="roundRect">
            <a:avLst>
              <a:gd name="adj" fmla="val 4827"/>
            </a:avLst>
          </a:prstGeom>
          <a:noFill/>
          <a:ln w="57150" algn="ctr">
            <a:solidFill>
              <a:srgbClr val="0033CC"/>
            </a:solidFill>
            <a:round/>
            <a:headEnd/>
            <a:tailEnd/>
          </a:ln>
          <a:effectLst/>
          <a:extLst>
            <a:ext uri="{909E8E84-426E-40DD-AFC4-6F175D3DCCD1}">
              <a14:hiddenFill xmlns:a14="http://schemas.microsoft.com/office/drawing/2010/main">
                <a:solidFill>
                  <a:srgbClr val="6666FF">
                    <a:alpha val="97000"/>
                  </a:srgb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9" name="AutoShape 191"/>
          <p:cNvSpPr>
            <a:spLocks noChangeArrowheads="1"/>
          </p:cNvSpPr>
          <p:nvPr/>
        </p:nvSpPr>
        <p:spPr bwMode="auto">
          <a:xfrm>
            <a:off x="3574800" y="5591264"/>
            <a:ext cx="1882775" cy="392190"/>
          </a:xfrm>
          <a:prstGeom prst="roundRect">
            <a:avLst>
              <a:gd name="adj" fmla="val 0"/>
            </a:avLst>
          </a:prstGeom>
          <a:noFill/>
          <a:ln w="57150" algn="ctr">
            <a:solidFill>
              <a:srgbClr val="008000"/>
            </a:solidFill>
            <a:round/>
            <a:headEnd/>
            <a:tailEnd/>
          </a:ln>
          <a:effectLst/>
          <a:extLst>
            <a:ext uri="{909E8E84-426E-40DD-AFC4-6F175D3DCCD1}">
              <a14:hiddenFill xmlns:a14="http://schemas.microsoft.com/office/drawing/2010/main">
                <a:solidFill>
                  <a:srgbClr val="6666FF">
                    <a:alpha val="97000"/>
                  </a:srgb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b="0" u="sng" dirty="0"/>
          </a:p>
        </p:txBody>
      </p:sp>
      <p:sp>
        <p:nvSpPr>
          <p:cNvPr id="12" name="Line 194"/>
          <p:cNvSpPr>
            <a:spLocks noChangeShapeType="1"/>
          </p:cNvSpPr>
          <p:nvPr/>
        </p:nvSpPr>
        <p:spPr bwMode="auto">
          <a:xfrm flipV="1">
            <a:off x="5420144" y="3976773"/>
            <a:ext cx="1246187" cy="1587418"/>
          </a:xfrm>
          <a:prstGeom prst="line">
            <a:avLst/>
          </a:prstGeom>
          <a:noFill/>
          <a:ln w="38100">
            <a:solidFill>
              <a:srgbClr val="00800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3" name="Line 195"/>
          <p:cNvSpPr>
            <a:spLocks noChangeShapeType="1"/>
          </p:cNvSpPr>
          <p:nvPr/>
        </p:nvSpPr>
        <p:spPr bwMode="auto">
          <a:xfrm>
            <a:off x="4516186" y="1853283"/>
            <a:ext cx="2144965" cy="55312"/>
          </a:xfrm>
          <a:prstGeom prst="line">
            <a:avLst/>
          </a:prstGeom>
          <a:noFill/>
          <a:ln w="38100">
            <a:solidFill>
              <a:srgbClr val="0000FF"/>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29" name="AutoShape 211"/>
          <p:cNvSpPr>
            <a:spLocks noChangeArrowheads="1"/>
          </p:cNvSpPr>
          <p:nvPr/>
        </p:nvSpPr>
        <p:spPr bwMode="auto">
          <a:xfrm rot="5400000">
            <a:off x="3220787" y="1548234"/>
            <a:ext cx="676275" cy="298450"/>
          </a:xfrm>
          <a:prstGeom prst="triangle">
            <a:avLst>
              <a:gd name="adj" fmla="val 50000"/>
            </a:avLst>
          </a:prstGeom>
          <a:solidFill>
            <a:srgbClr val="FF6600"/>
          </a:solidFill>
          <a:ln>
            <a:noFill/>
          </a:ln>
          <a:effectLst>
            <a:prstShdw prst="shdw17" dist="17961" dir="2700000">
              <a:srgbClr val="FF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ja-JP" altLang="en-US" dirty="0"/>
          </a:p>
        </p:txBody>
      </p:sp>
      <p:sp>
        <p:nvSpPr>
          <p:cNvPr id="36" name="AutoShape 219"/>
          <p:cNvSpPr>
            <a:spLocks noChangeArrowheads="1"/>
          </p:cNvSpPr>
          <p:nvPr/>
        </p:nvSpPr>
        <p:spPr bwMode="auto">
          <a:xfrm rot="5400000">
            <a:off x="3346993" y="4878014"/>
            <a:ext cx="322262" cy="136525"/>
          </a:xfrm>
          <a:prstGeom prst="triangle">
            <a:avLst>
              <a:gd name="adj" fmla="val 45319"/>
            </a:avLst>
          </a:prstGeom>
          <a:solidFill>
            <a:srgbClr val="FF6600"/>
          </a:solidFill>
          <a:ln>
            <a:noFill/>
          </a:ln>
          <a:effectLst>
            <a:prstShdw prst="shdw17" dist="17961" dir="2700000">
              <a:srgbClr val="FF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ja-JP" altLang="en-US" dirty="0"/>
          </a:p>
        </p:txBody>
      </p:sp>
      <p:sp>
        <p:nvSpPr>
          <p:cNvPr id="50" name="Line 236"/>
          <p:cNvSpPr>
            <a:spLocks noChangeShapeType="1"/>
          </p:cNvSpPr>
          <p:nvPr/>
        </p:nvSpPr>
        <p:spPr bwMode="auto">
          <a:xfrm>
            <a:off x="5444207" y="5744072"/>
            <a:ext cx="1209675" cy="34848"/>
          </a:xfrm>
          <a:prstGeom prst="line">
            <a:avLst/>
          </a:prstGeom>
          <a:noFill/>
          <a:ln w="38100">
            <a:solidFill>
              <a:srgbClr val="00800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64"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Target Customer</a:t>
            </a:r>
            <a:endParaRPr lang="en-US" altLang="ja-JP" sz="1800" kern="0" dirty="0">
              <a:latin typeface="Arial Black" panose="020B0A04020102020204" pitchFamily="34" charset="0"/>
            </a:endParaRPr>
          </a:p>
        </p:txBody>
      </p:sp>
      <p:grpSp>
        <p:nvGrpSpPr>
          <p:cNvPr id="58" name="グループ化 57"/>
          <p:cNvGrpSpPr/>
          <p:nvPr/>
        </p:nvGrpSpPr>
        <p:grpSpPr>
          <a:xfrm>
            <a:off x="6650038" y="784895"/>
            <a:ext cx="2295525" cy="1895475"/>
            <a:chOff x="6650038" y="1025525"/>
            <a:chExt cx="2295525" cy="1895475"/>
          </a:xfrm>
        </p:grpSpPr>
        <p:sp>
          <p:nvSpPr>
            <p:cNvPr id="59" name="Rectangle 5"/>
            <p:cNvSpPr>
              <a:spLocks noChangeArrowheads="1"/>
            </p:cNvSpPr>
            <p:nvPr/>
          </p:nvSpPr>
          <p:spPr bwMode="auto">
            <a:xfrm>
              <a:off x="6696075" y="1025525"/>
              <a:ext cx="2249488" cy="331788"/>
            </a:xfrm>
            <a:prstGeom prst="rect">
              <a:avLst/>
            </a:prstGeom>
            <a:solidFill>
              <a:srgbClr val="CCECFF"/>
            </a:solidFill>
            <a:ln>
              <a:noFill/>
            </a:ln>
            <a:effectLst/>
            <a:extLst>
              <a:ext uri="{91240B29-F687-4F45-9708-019B960494DF}">
                <a14:hiddenLine xmlns:a14="http://schemas.microsoft.com/office/drawing/2010/main" w="19050"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000066">
                        <a:alpha val="50000"/>
                      </a:srgbClr>
                    </a:outerShdw>
                  </a:effectLst>
                </a14:hiddenEffects>
              </a:ext>
            </a:extLst>
          </p:spPr>
          <p:txBody>
            <a:bodyPr wrap="none" lIns="72000" rIns="72000" anchor="ctr"/>
            <a:lstStyle/>
            <a:p>
              <a:endParaRPr lang="ja-JP" altLang="en-US" dirty="0"/>
            </a:p>
          </p:txBody>
        </p:sp>
        <p:sp>
          <p:nvSpPr>
            <p:cNvPr id="60" name="Text Box 192"/>
            <p:cNvSpPr txBox="1">
              <a:spLocks noChangeArrowheads="1"/>
            </p:cNvSpPr>
            <p:nvPr/>
          </p:nvSpPr>
          <p:spPr bwMode="auto">
            <a:xfrm>
              <a:off x="6650038" y="1025525"/>
              <a:ext cx="2205037" cy="304800"/>
            </a:xfrm>
            <a:prstGeom prst="rect">
              <a:avLst/>
            </a:prstGeom>
            <a:noFill/>
            <a:ln>
              <a:noFill/>
            </a:ln>
            <a:effectLst/>
            <a:extLst>
              <a:ext uri="{909E8E84-426E-40DD-AFC4-6F175D3DCCD1}">
                <a14:hiddenFill xmlns:a14="http://schemas.microsoft.com/office/drawing/2010/main">
                  <a:solidFill>
                    <a:srgbClr val="6666FF">
                      <a:alpha val="97000"/>
                    </a:srgbClr>
                  </a:solidFill>
                </a14:hiddenFill>
              </a:ext>
              <a:ext uri="{91240B29-F687-4F45-9708-019B960494DF}">
                <a14:hiddenLine xmlns:a14="http://schemas.microsoft.com/office/drawing/2010/main" w="2857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sz="1400" b="1" dirty="0" smtClean="0">
                  <a:latin typeface="Arial" panose="020B0604020202020204" pitchFamily="34" charset="0"/>
                  <a:cs typeface="Arial" panose="020B0604020202020204" pitchFamily="34" charset="0"/>
                </a:rPr>
                <a:t>Video Delivery Market</a:t>
              </a:r>
              <a:endParaRPr lang="zh-TW" altLang="en-US" sz="1400" b="1" dirty="0">
                <a:latin typeface="Arial" panose="020B0604020202020204" pitchFamily="34" charset="0"/>
                <a:cs typeface="Arial" panose="020B0604020202020204" pitchFamily="34" charset="0"/>
              </a:endParaRPr>
            </a:p>
          </p:txBody>
        </p:sp>
        <p:sp>
          <p:nvSpPr>
            <p:cNvPr id="61" name="Rectangle 7"/>
            <p:cNvSpPr>
              <a:spLocks noChangeArrowheads="1"/>
            </p:cNvSpPr>
            <p:nvPr/>
          </p:nvSpPr>
          <p:spPr bwMode="gray">
            <a:xfrm>
              <a:off x="6662738" y="1028700"/>
              <a:ext cx="2273300" cy="1892300"/>
            </a:xfrm>
            <a:prstGeom prst="rect">
              <a:avLst/>
            </a:prstGeom>
            <a:noFill/>
            <a:ln w="38100">
              <a:solidFill>
                <a:srgbClr val="0033CC"/>
              </a:solidFill>
              <a:miter lim="800000"/>
              <a:headEnd/>
              <a:tailEnd/>
            </a:ln>
            <a:extLst>
              <a:ext uri="{909E8E84-426E-40DD-AFC4-6F175D3DCCD1}">
                <a14:hiddenFill xmlns:a14="http://schemas.microsoft.com/office/drawing/2010/main">
                  <a:solidFill>
                    <a:srgbClr val="FFFFFF"/>
                  </a:solidFill>
                </a14:hiddenFill>
              </a:ext>
            </a:extLst>
          </p:spPr>
          <p:txBody>
            <a:bodyPr lIns="39600" tIns="360000" rIns="39600" bIns="37458"/>
            <a:lstStyle>
              <a:lvl1pPr algn="l" defTabSz="809625">
                <a:defRPr kumimoji="1">
                  <a:solidFill>
                    <a:schemeClr val="tx1"/>
                  </a:solidFill>
                  <a:latin typeface="Arial" pitchFamily="34" charset="0"/>
                  <a:ea typeface="ＭＳ Ｐゴシック" pitchFamily="50" charset="-128"/>
                </a:defRPr>
              </a:lvl1pPr>
              <a:lvl2pPr marL="742950" indent="-285750" algn="l" defTabSz="809625">
                <a:defRPr kumimoji="1">
                  <a:solidFill>
                    <a:schemeClr val="tx1"/>
                  </a:solidFill>
                  <a:latin typeface="Arial" pitchFamily="34" charset="0"/>
                  <a:ea typeface="ＭＳ Ｐゴシック" pitchFamily="50" charset="-128"/>
                </a:defRPr>
              </a:lvl2pPr>
              <a:lvl3pPr marL="1143000" indent="-228600" algn="l" defTabSz="809625">
                <a:defRPr kumimoji="1">
                  <a:solidFill>
                    <a:schemeClr val="tx1"/>
                  </a:solidFill>
                  <a:latin typeface="Arial" pitchFamily="34" charset="0"/>
                  <a:ea typeface="ＭＳ Ｐゴシック" pitchFamily="50" charset="-128"/>
                </a:defRPr>
              </a:lvl3pPr>
              <a:lvl4pPr marL="1600200" indent="-228600" algn="l" defTabSz="809625">
                <a:defRPr kumimoji="1">
                  <a:solidFill>
                    <a:schemeClr val="tx1"/>
                  </a:solidFill>
                  <a:latin typeface="Arial" pitchFamily="34" charset="0"/>
                  <a:ea typeface="ＭＳ Ｐゴシック" pitchFamily="50" charset="-128"/>
                </a:defRPr>
              </a:lvl4pPr>
              <a:lvl5pPr marL="2057400" indent="-228600" algn="l" defTabSz="809625">
                <a:defRPr kumimoji="1">
                  <a:solidFill>
                    <a:schemeClr val="tx1"/>
                  </a:solidFill>
                  <a:latin typeface="Arial" pitchFamily="34" charset="0"/>
                  <a:ea typeface="ＭＳ Ｐゴシック" pitchFamily="50" charset="-128"/>
                </a:defRPr>
              </a:lvl5pPr>
              <a:lvl6pPr marL="2514600" indent="-228600" defTabSz="809625"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809625"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809625"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809625"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SzPct val="200000"/>
              </a:pPr>
              <a:endParaRPr lang="ja-JP" altLang="ja-JP" b="0" dirty="0">
                <a:latin typeface="HGP創英角ｺﾞｼｯｸUB" pitchFamily="50" charset="-128"/>
                <a:ea typeface="HGP創英角ｺﾞｼｯｸUB" pitchFamily="50" charset="-128"/>
              </a:endParaRPr>
            </a:p>
          </p:txBody>
        </p:sp>
        <p:sp>
          <p:nvSpPr>
            <p:cNvPr id="71" name="Text Box 196"/>
            <p:cNvSpPr txBox="1">
              <a:spLocks noChangeArrowheads="1"/>
            </p:cNvSpPr>
            <p:nvPr/>
          </p:nvSpPr>
          <p:spPr bwMode="auto">
            <a:xfrm>
              <a:off x="6661150" y="1991226"/>
              <a:ext cx="709613" cy="246221"/>
            </a:xfrm>
            <a:prstGeom prst="rect">
              <a:avLst/>
            </a:prstGeom>
            <a:noFill/>
            <a:ln>
              <a:noFill/>
            </a:ln>
            <a:effectLst/>
            <a:extLst>
              <a:ext uri="{909E8E84-426E-40DD-AFC4-6F175D3DCCD1}">
                <a14:hiddenFill xmlns:a14="http://schemas.microsoft.com/office/drawing/2010/main">
                  <a:solidFill>
                    <a:srgbClr val="6666FF">
                      <a:alpha val="97000"/>
                    </a:srgbClr>
                  </a:solidFill>
                </a14:hiddenFill>
              </a:ext>
              <a:ext uri="{91240B29-F687-4F45-9708-019B960494DF}">
                <a14:hiddenLine xmlns:a14="http://schemas.microsoft.com/office/drawing/2010/main" w="2857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ja-JP" sz="1000" b="0" i="1" dirty="0" smtClean="0">
                  <a:latin typeface="Arial" panose="020B0604020202020204" pitchFamily="34" charset="0"/>
                  <a:cs typeface="Arial" panose="020B0604020202020204" pitchFamily="34" charset="0"/>
                </a:rPr>
                <a:t>Office</a:t>
              </a:r>
              <a:endParaRPr lang="ja-JP" altLang="en-US" sz="1000" b="0" i="1" dirty="0">
                <a:latin typeface="Arial" panose="020B0604020202020204" pitchFamily="34" charset="0"/>
                <a:cs typeface="Arial" panose="020B0604020202020204" pitchFamily="34" charset="0"/>
              </a:endParaRPr>
            </a:p>
          </p:txBody>
        </p:sp>
        <p:sp>
          <p:nvSpPr>
            <p:cNvPr id="77" name="Text Box 198"/>
            <p:cNvSpPr txBox="1">
              <a:spLocks noChangeArrowheads="1"/>
            </p:cNvSpPr>
            <p:nvPr/>
          </p:nvSpPr>
          <p:spPr bwMode="auto">
            <a:xfrm>
              <a:off x="8243220" y="2013201"/>
              <a:ext cx="696912" cy="246221"/>
            </a:xfrm>
            <a:prstGeom prst="rect">
              <a:avLst/>
            </a:prstGeom>
            <a:noFill/>
            <a:ln>
              <a:noFill/>
            </a:ln>
            <a:effectLst/>
            <a:extLst>
              <a:ext uri="{909E8E84-426E-40DD-AFC4-6F175D3DCCD1}">
                <a14:hiddenFill xmlns:a14="http://schemas.microsoft.com/office/drawing/2010/main">
                  <a:solidFill>
                    <a:srgbClr val="6666FF">
                      <a:alpha val="97000"/>
                    </a:srgbClr>
                  </a:solidFill>
                </a14:hiddenFill>
              </a:ext>
              <a:ext uri="{91240B29-F687-4F45-9708-019B960494DF}">
                <a14:hiddenLine xmlns:a14="http://schemas.microsoft.com/office/drawing/2010/main" w="2857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r"/>
              <a:r>
                <a:rPr lang="en-US" altLang="ja-JP" sz="1000" i="1" dirty="0" smtClean="0">
                  <a:latin typeface="Arial" panose="020B0604020202020204" pitchFamily="34" charset="0"/>
                  <a:cs typeface="Arial" panose="020B0604020202020204" pitchFamily="34" charset="0"/>
                </a:rPr>
                <a:t>Office</a:t>
              </a:r>
              <a:endParaRPr lang="ja-JP" altLang="en-US" sz="1000" i="1" dirty="0">
                <a:latin typeface="Arial" panose="020B0604020202020204" pitchFamily="34" charset="0"/>
                <a:cs typeface="Arial" panose="020B0604020202020204" pitchFamily="34" charset="0"/>
              </a:endParaRPr>
            </a:p>
          </p:txBody>
        </p:sp>
        <p:sp>
          <p:nvSpPr>
            <p:cNvPr id="78" name="Oval 202"/>
            <p:cNvSpPr>
              <a:spLocks noChangeArrowheads="1"/>
            </p:cNvSpPr>
            <p:nvPr/>
          </p:nvSpPr>
          <p:spPr bwMode="auto">
            <a:xfrm>
              <a:off x="7092950" y="2079625"/>
              <a:ext cx="1349375" cy="320675"/>
            </a:xfrm>
            <a:prstGeom prst="ellipse">
              <a:avLst/>
            </a:prstGeom>
            <a:solidFill>
              <a:srgbClr val="9999FF">
                <a:alpha val="97000"/>
              </a:srgbClr>
            </a:solidFill>
            <a:ln w="28575" algn="ctr">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pic>
          <p:nvPicPr>
            <p:cNvPr id="79" name="Picture 203" descr="MP900178783[1]"/>
            <p:cNvPicPr>
              <a:picLocks noChangeAspect="1" noChangeArrowheads="1"/>
            </p:cNvPicPr>
            <p:nvPr/>
          </p:nvPicPr>
          <p:blipFill>
            <a:blip r:embed="rId3">
              <a:extLst>
                <a:ext uri="{28A0092B-C50C-407E-A947-70E740481C1C}">
                  <a14:useLocalDpi xmlns:a14="http://schemas.microsoft.com/office/drawing/2010/main" val="0"/>
                </a:ext>
              </a:extLst>
            </a:blip>
            <a:srcRect r="-105"/>
            <a:stretch>
              <a:fillRect/>
            </a:stretch>
          </p:blipFill>
          <p:spPr bwMode="auto">
            <a:xfrm>
              <a:off x="7554913" y="1700213"/>
              <a:ext cx="438150" cy="393700"/>
            </a:xfrm>
            <a:prstGeom prst="rect">
              <a:avLst/>
            </a:prstGeom>
            <a:noFill/>
            <a:extLst>
              <a:ext uri="{909E8E84-426E-40DD-AFC4-6F175D3DCCD1}">
                <a14:hiddenFill xmlns:a14="http://schemas.microsoft.com/office/drawing/2010/main">
                  <a:solidFill>
                    <a:srgbClr val="FFFFFF"/>
                  </a:solidFill>
                </a14:hiddenFill>
              </a:ext>
            </a:extLst>
          </p:spPr>
        </p:pic>
        <p:sp>
          <p:nvSpPr>
            <p:cNvPr id="80" name="Text Box 204"/>
            <p:cNvSpPr txBox="1">
              <a:spLocks noChangeArrowheads="1"/>
            </p:cNvSpPr>
            <p:nvPr/>
          </p:nvSpPr>
          <p:spPr bwMode="auto">
            <a:xfrm>
              <a:off x="7390165" y="1790700"/>
              <a:ext cx="755650" cy="246221"/>
            </a:xfrm>
            <a:prstGeom prst="rect">
              <a:avLst/>
            </a:prstGeom>
            <a:noFill/>
            <a:ln>
              <a:noFill/>
            </a:ln>
            <a:effectLst/>
            <a:extLst>
              <a:ext uri="{909E8E84-426E-40DD-AFC4-6F175D3DCCD1}">
                <a14:hiddenFill xmlns:a14="http://schemas.microsoft.com/office/drawing/2010/main">
                  <a:solidFill>
                    <a:srgbClr val="6666FF">
                      <a:alpha val="97000"/>
                    </a:srgbClr>
                  </a:solidFill>
                </a14:hiddenFill>
              </a:ext>
              <a:ext uri="{91240B29-F687-4F45-9708-019B960494DF}">
                <a14:hiddenLine xmlns:a14="http://schemas.microsoft.com/office/drawing/2010/main" w="2857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ja-JP" sz="1000" i="1" dirty="0" smtClean="0">
                  <a:solidFill>
                    <a:srgbClr val="FFCC00"/>
                  </a:solidFill>
                  <a:latin typeface="Arial" panose="020B0604020202020204" pitchFamily="34" charset="0"/>
                  <a:cs typeface="Arial" panose="020B0604020202020204" pitchFamily="34" charset="0"/>
                </a:rPr>
                <a:t>HQ</a:t>
              </a:r>
              <a:endParaRPr lang="ja-JP" altLang="en-US" sz="1000" i="1" dirty="0">
                <a:solidFill>
                  <a:srgbClr val="FFCC00"/>
                </a:solidFill>
                <a:latin typeface="Arial" panose="020B0604020202020204" pitchFamily="34" charset="0"/>
                <a:cs typeface="Arial" panose="020B0604020202020204" pitchFamily="34" charset="0"/>
              </a:endParaRPr>
            </a:p>
          </p:txBody>
        </p:sp>
        <p:sp>
          <p:nvSpPr>
            <p:cNvPr id="84" name="Line 205"/>
            <p:cNvSpPr>
              <a:spLocks noChangeShapeType="1"/>
            </p:cNvSpPr>
            <p:nvPr/>
          </p:nvSpPr>
          <p:spPr bwMode="auto">
            <a:xfrm flipH="1">
              <a:off x="7229475" y="1943100"/>
              <a:ext cx="274638"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latin typeface="Arial" panose="020B0604020202020204" pitchFamily="34" charset="0"/>
                <a:cs typeface="Arial" panose="020B0604020202020204" pitchFamily="34" charset="0"/>
              </a:endParaRPr>
            </a:p>
          </p:txBody>
        </p:sp>
        <p:sp>
          <p:nvSpPr>
            <p:cNvPr id="85" name="Text Box 207"/>
            <p:cNvSpPr txBox="1">
              <a:spLocks noChangeArrowheads="1"/>
            </p:cNvSpPr>
            <p:nvPr/>
          </p:nvSpPr>
          <p:spPr bwMode="auto">
            <a:xfrm>
              <a:off x="7338019" y="2098675"/>
              <a:ext cx="851515" cy="276999"/>
            </a:xfrm>
            <a:prstGeom prst="rect">
              <a:avLst/>
            </a:prstGeom>
            <a:noFill/>
            <a:ln>
              <a:noFill/>
            </a:ln>
            <a:effectLst/>
            <a:extLst>
              <a:ext uri="{909E8E84-426E-40DD-AFC4-6F175D3DCCD1}">
                <a14:hiddenFill xmlns:a14="http://schemas.microsoft.com/office/drawing/2010/main">
                  <a:solidFill>
                    <a:srgbClr val="6666FF">
                      <a:alpha val="97000"/>
                    </a:srgbClr>
                  </a:solidFill>
                </a14:hiddenFill>
              </a:ext>
              <a:ext uri="{91240B29-F687-4F45-9708-019B960494DF}">
                <a14:hiddenLine xmlns:a14="http://schemas.microsoft.com/office/drawing/2010/main" w="2857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ja-JP" sz="1200" dirty="0" smtClean="0">
                  <a:latin typeface="Arial" panose="020B0604020202020204" pitchFamily="34" charset="0"/>
                  <a:cs typeface="Arial" panose="020B0604020202020204" pitchFamily="34" charset="0"/>
                </a:rPr>
                <a:t>Multicast</a:t>
              </a:r>
              <a:endParaRPr lang="ja-JP" altLang="en-US" sz="1200" dirty="0">
                <a:latin typeface="Arial" panose="020B0604020202020204" pitchFamily="34" charset="0"/>
                <a:cs typeface="Arial" panose="020B0604020202020204" pitchFamily="34" charset="0"/>
              </a:endParaRPr>
            </a:p>
          </p:txBody>
        </p:sp>
        <p:sp>
          <p:nvSpPr>
            <p:cNvPr id="87" name="Line 209"/>
            <p:cNvSpPr>
              <a:spLocks noChangeShapeType="1"/>
            </p:cNvSpPr>
            <p:nvPr/>
          </p:nvSpPr>
          <p:spPr bwMode="auto">
            <a:xfrm flipV="1">
              <a:off x="8029575" y="1944688"/>
              <a:ext cx="260350" cy="476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latin typeface="Arial" panose="020B0604020202020204" pitchFamily="34" charset="0"/>
                <a:cs typeface="Arial" panose="020B0604020202020204" pitchFamily="34" charset="0"/>
              </a:endParaRPr>
            </a:p>
          </p:txBody>
        </p:sp>
        <p:sp>
          <p:nvSpPr>
            <p:cNvPr id="88" name="Text Box 212"/>
            <p:cNvSpPr txBox="1">
              <a:spLocks noChangeArrowheads="1"/>
            </p:cNvSpPr>
            <p:nvPr/>
          </p:nvSpPr>
          <p:spPr bwMode="auto">
            <a:xfrm>
              <a:off x="6829425" y="1370013"/>
              <a:ext cx="1831975" cy="276999"/>
            </a:xfrm>
            <a:prstGeom prst="rect">
              <a:avLst/>
            </a:prstGeom>
            <a:noFill/>
            <a:ln>
              <a:noFill/>
            </a:ln>
            <a:effectLst/>
            <a:extLst>
              <a:ext uri="{909E8E84-426E-40DD-AFC4-6F175D3DCCD1}">
                <a14:hiddenFill xmlns:a14="http://schemas.microsoft.com/office/drawing/2010/main">
                  <a:solidFill>
                    <a:srgbClr val="6666FF">
                      <a:alpha val="97000"/>
                    </a:srgbClr>
                  </a:solidFill>
                </a14:hiddenFill>
              </a:ext>
              <a:ext uri="{91240B29-F687-4F45-9708-019B960494DF}">
                <a14:hiddenLine xmlns:a14="http://schemas.microsoft.com/office/drawing/2010/main" w="2857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sz="1200" dirty="0" smtClean="0">
                  <a:solidFill>
                    <a:srgbClr val="0000CC"/>
                  </a:solidFill>
                  <a:latin typeface="Arial" panose="020B0604020202020204" pitchFamily="34" charset="0"/>
                  <a:cs typeface="Arial" panose="020B0604020202020204" pitchFamily="34" charset="0"/>
                </a:rPr>
                <a:t>Multicasting System</a:t>
              </a:r>
              <a:endParaRPr lang="zh-TW" altLang="en-US" sz="1200" dirty="0">
                <a:solidFill>
                  <a:srgbClr val="0000CC"/>
                </a:solidFill>
                <a:latin typeface="Arial" panose="020B0604020202020204" pitchFamily="34" charset="0"/>
                <a:cs typeface="Arial" panose="020B0604020202020204" pitchFamily="34" charset="0"/>
              </a:endParaRPr>
            </a:p>
          </p:txBody>
        </p:sp>
        <p:pic>
          <p:nvPicPr>
            <p:cNvPr id="89" name="Picture 213" descr="MP90014905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7550" y="1674813"/>
              <a:ext cx="563563" cy="379412"/>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654" descr="MP9001788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7038" y="1728788"/>
              <a:ext cx="441325" cy="296862"/>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657" descr="MP90042280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9425" y="2460625"/>
              <a:ext cx="384175" cy="384175"/>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658" descr="MP90042211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9788" y="2505075"/>
              <a:ext cx="357187" cy="333375"/>
            </a:xfrm>
            <a:prstGeom prst="rect">
              <a:avLst/>
            </a:prstGeom>
            <a:noFill/>
            <a:extLst>
              <a:ext uri="{909E8E84-426E-40DD-AFC4-6F175D3DCCD1}">
                <a14:hiddenFill xmlns:a14="http://schemas.microsoft.com/office/drawing/2010/main">
                  <a:solidFill>
                    <a:srgbClr val="FFFFFF"/>
                  </a:solidFill>
                </a14:hiddenFill>
              </a:ext>
            </a:extLst>
          </p:spPr>
        </p:pic>
        <p:sp>
          <p:nvSpPr>
            <p:cNvPr id="100" name="Line 660"/>
            <p:cNvSpPr>
              <a:spLocks noChangeShapeType="1"/>
            </p:cNvSpPr>
            <p:nvPr/>
          </p:nvSpPr>
          <p:spPr bwMode="auto">
            <a:xfrm rot="16200000" flipH="1">
              <a:off x="6774656" y="2355057"/>
              <a:ext cx="274637"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01" name="Line 661"/>
            <p:cNvSpPr>
              <a:spLocks noChangeShapeType="1"/>
            </p:cNvSpPr>
            <p:nvPr/>
          </p:nvSpPr>
          <p:spPr bwMode="auto">
            <a:xfrm rot="16200000" flipH="1">
              <a:off x="8524081" y="2367757"/>
              <a:ext cx="274637"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02" name="Line 662"/>
            <p:cNvSpPr>
              <a:spLocks noChangeShapeType="1"/>
            </p:cNvSpPr>
            <p:nvPr/>
          </p:nvSpPr>
          <p:spPr bwMode="auto">
            <a:xfrm>
              <a:off x="6924675" y="2217738"/>
              <a:ext cx="388938" cy="31591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pic>
          <p:nvPicPr>
            <p:cNvPr id="103" name="Picture 663" descr="MP90031696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8063" y="2528888"/>
              <a:ext cx="319087" cy="31115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665" descr="MP90040073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10525" y="2492375"/>
              <a:ext cx="247650" cy="346075"/>
            </a:xfrm>
            <a:prstGeom prst="rect">
              <a:avLst/>
            </a:prstGeom>
            <a:noFill/>
            <a:extLst>
              <a:ext uri="{909E8E84-426E-40DD-AFC4-6F175D3DCCD1}">
                <a14:hiddenFill xmlns:a14="http://schemas.microsoft.com/office/drawing/2010/main">
                  <a:solidFill>
                    <a:srgbClr val="FFFFFF"/>
                  </a:solidFill>
                </a14:hiddenFill>
              </a:ext>
            </a:extLst>
          </p:spPr>
        </p:pic>
        <p:sp>
          <p:nvSpPr>
            <p:cNvPr id="105" name="Line 666"/>
            <p:cNvSpPr>
              <a:spLocks noChangeShapeType="1"/>
            </p:cNvSpPr>
            <p:nvPr/>
          </p:nvSpPr>
          <p:spPr bwMode="auto">
            <a:xfrm flipH="1">
              <a:off x="8289925" y="2201863"/>
              <a:ext cx="371475" cy="33178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grpSp>
      <p:grpSp>
        <p:nvGrpSpPr>
          <p:cNvPr id="106" name="グループ化 105"/>
          <p:cNvGrpSpPr/>
          <p:nvPr/>
        </p:nvGrpSpPr>
        <p:grpSpPr>
          <a:xfrm>
            <a:off x="6673850" y="2753228"/>
            <a:ext cx="2262188" cy="1879600"/>
            <a:chOff x="6673850" y="3009900"/>
            <a:chExt cx="2262188" cy="1879600"/>
          </a:xfrm>
        </p:grpSpPr>
        <p:sp>
          <p:nvSpPr>
            <p:cNvPr id="107" name="Text Box 197"/>
            <p:cNvSpPr txBox="1">
              <a:spLocks noChangeArrowheads="1"/>
            </p:cNvSpPr>
            <p:nvPr/>
          </p:nvSpPr>
          <p:spPr bwMode="auto">
            <a:xfrm>
              <a:off x="6771216" y="4596695"/>
              <a:ext cx="2117725" cy="246221"/>
            </a:xfrm>
            <a:prstGeom prst="rect">
              <a:avLst/>
            </a:prstGeom>
            <a:noFill/>
            <a:ln>
              <a:noFill/>
            </a:ln>
            <a:effectLst/>
            <a:extLst>
              <a:ext uri="{909E8E84-426E-40DD-AFC4-6F175D3DCCD1}">
                <a14:hiddenFill xmlns:a14="http://schemas.microsoft.com/office/drawing/2010/main">
                  <a:solidFill>
                    <a:srgbClr val="6666FF">
                      <a:alpha val="97000"/>
                    </a:srgbClr>
                  </a:solidFill>
                </a14:hiddenFill>
              </a:ext>
              <a:ext uri="{91240B29-F687-4F45-9708-019B960494DF}">
                <a14:hiddenLine xmlns:a14="http://schemas.microsoft.com/office/drawing/2010/main" w="2857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en-US" altLang="ja-JP" sz="1000" i="1" dirty="0" smtClean="0">
                  <a:latin typeface="Arial" panose="020B0604020202020204" pitchFamily="34" charset="0"/>
                  <a:cs typeface="Arial" panose="020B0604020202020204" pitchFamily="34" charset="0"/>
                </a:rPr>
                <a:t>Cram School / Internal Training</a:t>
              </a:r>
              <a:endParaRPr lang="ja-JP" altLang="en-US" sz="1000" i="1" dirty="0">
                <a:latin typeface="Arial" panose="020B0604020202020204" pitchFamily="34" charset="0"/>
                <a:cs typeface="Arial" panose="020B0604020202020204" pitchFamily="34" charset="0"/>
              </a:endParaRPr>
            </a:p>
          </p:txBody>
        </p:sp>
        <p:sp>
          <p:nvSpPr>
            <p:cNvPr id="108" name="Oval 199"/>
            <p:cNvSpPr>
              <a:spLocks noChangeArrowheads="1"/>
            </p:cNvSpPr>
            <p:nvPr/>
          </p:nvSpPr>
          <p:spPr bwMode="auto">
            <a:xfrm>
              <a:off x="7183438" y="3724275"/>
              <a:ext cx="1349375" cy="320675"/>
            </a:xfrm>
            <a:prstGeom prst="ellipse">
              <a:avLst/>
            </a:prstGeom>
            <a:solidFill>
              <a:srgbClr val="6666FF">
                <a:alpha val="97000"/>
              </a:srgbClr>
            </a:solidFill>
            <a:ln w="28575" algn="ctr">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pic>
          <p:nvPicPr>
            <p:cNvPr id="109" name="Picture 200" descr="MP90043957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24675" y="4105275"/>
              <a:ext cx="736600" cy="452438"/>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201" descr="MP900401966[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96250" y="4100513"/>
              <a:ext cx="690563" cy="460375"/>
            </a:xfrm>
            <a:prstGeom prst="rect">
              <a:avLst/>
            </a:prstGeom>
            <a:noFill/>
            <a:extLst>
              <a:ext uri="{909E8E84-426E-40DD-AFC4-6F175D3DCCD1}">
                <a14:hiddenFill xmlns:a14="http://schemas.microsoft.com/office/drawing/2010/main">
                  <a:solidFill>
                    <a:srgbClr val="FFFFFF"/>
                  </a:solidFill>
                </a14:hiddenFill>
              </a:ext>
            </a:extLst>
          </p:spPr>
        </p:pic>
        <p:sp>
          <p:nvSpPr>
            <p:cNvPr id="111" name="AutoShape 206"/>
            <p:cNvSpPr>
              <a:spLocks noChangeArrowheads="1"/>
            </p:cNvSpPr>
            <p:nvPr/>
          </p:nvSpPr>
          <p:spPr bwMode="auto">
            <a:xfrm>
              <a:off x="7727950" y="4189413"/>
              <a:ext cx="296863" cy="284162"/>
            </a:xfrm>
            <a:prstGeom prst="leftRightArrow">
              <a:avLst>
                <a:gd name="adj1" fmla="val 50000"/>
                <a:gd name="adj2" fmla="val 20894"/>
              </a:avLst>
            </a:prstGeom>
            <a:solidFill>
              <a:schemeClr val="bg2">
                <a:alpha val="97000"/>
              </a:schemeClr>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112" name="Text Box 208"/>
            <p:cNvSpPr txBox="1">
              <a:spLocks noChangeArrowheads="1"/>
            </p:cNvSpPr>
            <p:nvPr/>
          </p:nvSpPr>
          <p:spPr bwMode="auto">
            <a:xfrm>
              <a:off x="7162706" y="3737152"/>
              <a:ext cx="1345240" cy="276999"/>
            </a:xfrm>
            <a:prstGeom prst="rect">
              <a:avLst/>
            </a:prstGeom>
            <a:noFill/>
            <a:ln>
              <a:noFill/>
            </a:ln>
            <a:effectLst/>
            <a:extLst>
              <a:ext uri="{909E8E84-426E-40DD-AFC4-6F175D3DCCD1}">
                <a14:hiddenFill xmlns:a14="http://schemas.microsoft.com/office/drawing/2010/main">
                  <a:solidFill>
                    <a:srgbClr val="6666FF">
                      <a:alpha val="97000"/>
                    </a:srgbClr>
                  </a:solidFill>
                </a14:hiddenFill>
              </a:ext>
              <a:ext uri="{91240B29-F687-4F45-9708-019B960494DF}">
                <a14:hiddenLine xmlns:a14="http://schemas.microsoft.com/office/drawing/2010/main" w="2857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ja-JP" sz="1200" dirty="0" smtClean="0">
                  <a:solidFill>
                    <a:srgbClr val="FFCC00"/>
                  </a:solidFill>
                  <a:latin typeface="Arial" panose="020B0604020202020204" pitchFamily="34" charset="0"/>
                  <a:cs typeface="Arial" panose="020B0604020202020204" pitchFamily="34" charset="0"/>
                </a:rPr>
                <a:t>Remote Lecture</a:t>
              </a:r>
              <a:endParaRPr lang="ja-JP" altLang="en-US" sz="1200" dirty="0">
                <a:solidFill>
                  <a:srgbClr val="FFCC00"/>
                </a:solidFill>
                <a:latin typeface="Arial" panose="020B0604020202020204" pitchFamily="34" charset="0"/>
                <a:cs typeface="Arial" panose="020B0604020202020204" pitchFamily="34" charset="0"/>
              </a:endParaRPr>
            </a:p>
          </p:txBody>
        </p:sp>
        <p:sp>
          <p:nvSpPr>
            <p:cNvPr id="113" name="Text Box 215"/>
            <p:cNvSpPr txBox="1">
              <a:spLocks noChangeArrowheads="1"/>
            </p:cNvSpPr>
            <p:nvPr/>
          </p:nvSpPr>
          <p:spPr bwMode="auto">
            <a:xfrm>
              <a:off x="6737351" y="3470275"/>
              <a:ext cx="2149474" cy="276999"/>
            </a:xfrm>
            <a:prstGeom prst="rect">
              <a:avLst/>
            </a:prstGeom>
            <a:noFill/>
            <a:ln>
              <a:noFill/>
            </a:ln>
            <a:effectLst/>
            <a:extLst>
              <a:ext uri="{909E8E84-426E-40DD-AFC4-6F175D3DCCD1}">
                <a14:hiddenFill xmlns:a14="http://schemas.microsoft.com/office/drawing/2010/main">
                  <a:solidFill>
                    <a:srgbClr val="6666FF">
                      <a:alpha val="97000"/>
                    </a:srgbClr>
                  </a:solidFill>
                </a14:hiddenFill>
              </a:ext>
              <a:ext uri="{91240B29-F687-4F45-9708-019B960494DF}">
                <a14:hiddenLine xmlns:a14="http://schemas.microsoft.com/office/drawing/2010/main" w="2857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ja-JP" sz="1200" dirty="0" smtClean="0">
                  <a:solidFill>
                    <a:srgbClr val="0000CC"/>
                  </a:solidFill>
                  <a:latin typeface="Arial" panose="020B0604020202020204" pitchFamily="34" charset="0"/>
                  <a:cs typeface="Arial" panose="020B0604020202020204" pitchFamily="34" charset="0"/>
                </a:rPr>
                <a:t>Remote Education System</a:t>
              </a:r>
              <a:endParaRPr lang="zh-TW" altLang="en-US" sz="1200" dirty="0">
                <a:solidFill>
                  <a:srgbClr val="0000CC"/>
                </a:solidFill>
                <a:latin typeface="Arial" panose="020B0604020202020204" pitchFamily="34" charset="0"/>
                <a:cs typeface="Arial" panose="020B0604020202020204" pitchFamily="34" charset="0"/>
              </a:endParaRPr>
            </a:p>
          </p:txBody>
        </p:sp>
        <p:sp>
          <p:nvSpPr>
            <p:cNvPr id="114" name="Rectangle 216"/>
            <p:cNvSpPr>
              <a:spLocks noChangeArrowheads="1"/>
            </p:cNvSpPr>
            <p:nvPr/>
          </p:nvSpPr>
          <p:spPr bwMode="auto">
            <a:xfrm>
              <a:off x="6673850" y="3009900"/>
              <a:ext cx="2251075" cy="511175"/>
            </a:xfrm>
            <a:prstGeom prst="rect">
              <a:avLst/>
            </a:prstGeom>
            <a:solidFill>
              <a:srgbClr val="CCFF99"/>
            </a:solidFill>
            <a:ln>
              <a:noFill/>
            </a:ln>
            <a:effectLst/>
            <a:extLst>
              <a:ext uri="{91240B29-F687-4F45-9708-019B960494DF}">
                <a14:hiddenLine xmlns:a14="http://schemas.microsoft.com/office/drawing/2010/main" w="19050"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000066">
                        <a:alpha val="50000"/>
                      </a:srgbClr>
                    </a:outerShdw>
                  </a:effectLst>
                </a14:hiddenEffects>
              </a:ext>
            </a:extLst>
          </p:spPr>
          <p:txBody>
            <a:bodyPr wrap="none" lIns="72000" rIns="72000" anchor="ctr"/>
            <a:lstStyle/>
            <a:p>
              <a:endParaRPr lang="ja-JP" altLang="en-US" dirty="0"/>
            </a:p>
          </p:txBody>
        </p:sp>
        <p:sp>
          <p:nvSpPr>
            <p:cNvPr id="115" name="Rectangle 7"/>
            <p:cNvSpPr>
              <a:spLocks noChangeArrowheads="1"/>
            </p:cNvSpPr>
            <p:nvPr/>
          </p:nvSpPr>
          <p:spPr bwMode="gray">
            <a:xfrm>
              <a:off x="6673850" y="3009900"/>
              <a:ext cx="2262188" cy="18796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lIns="39600" tIns="360000" rIns="39600" bIns="37458"/>
            <a:lstStyle>
              <a:lvl1pPr algn="l" defTabSz="809625">
                <a:defRPr kumimoji="1">
                  <a:solidFill>
                    <a:schemeClr val="tx1"/>
                  </a:solidFill>
                  <a:latin typeface="Arial" pitchFamily="34" charset="0"/>
                  <a:ea typeface="ＭＳ Ｐゴシック" pitchFamily="50" charset="-128"/>
                </a:defRPr>
              </a:lvl1pPr>
              <a:lvl2pPr marL="742950" indent="-285750" algn="l" defTabSz="809625">
                <a:defRPr kumimoji="1">
                  <a:solidFill>
                    <a:schemeClr val="tx1"/>
                  </a:solidFill>
                  <a:latin typeface="Arial" pitchFamily="34" charset="0"/>
                  <a:ea typeface="ＭＳ Ｐゴシック" pitchFamily="50" charset="-128"/>
                </a:defRPr>
              </a:lvl2pPr>
              <a:lvl3pPr marL="1143000" indent="-228600" algn="l" defTabSz="809625">
                <a:defRPr kumimoji="1">
                  <a:solidFill>
                    <a:schemeClr val="tx1"/>
                  </a:solidFill>
                  <a:latin typeface="Arial" pitchFamily="34" charset="0"/>
                  <a:ea typeface="ＭＳ Ｐゴシック" pitchFamily="50" charset="-128"/>
                </a:defRPr>
              </a:lvl3pPr>
              <a:lvl4pPr marL="1600200" indent="-228600" algn="l" defTabSz="809625">
                <a:defRPr kumimoji="1">
                  <a:solidFill>
                    <a:schemeClr val="tx1"/>
                  </a:solidFill>
                  <a:latin typeface="Arial" pitchFamily="34" charset="0"/>
                  <a:ea typeface="ＭＳ Ｐゴシック" pitchFamily="50" charset="-128"/>
                </a:defRPr>
              </a:lvl4pPr>
              <a:lvl5pPr marL="2057400" indent="-228600" algn="l" defTabSz="809625">
                <a:defRPr kumimoji="1">
                  <a:solidFill>
                    <a:schemeClr val="tx1"/>
                  </a:solidFill>
                  <a:latin typeface="Arial" pitchFamily="34" charset="0"/>
                  <a:ea typeface="ＭＳ Ｐゴシック" pitchFamily="50" charset="-128"/>
                </a:defRPr>
              </a:lvl5pPr>
              <a:lvl6pPr marL="2514600" indent="-228600" defTabSz="809625"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809625"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809625"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809625"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SzPct val="200000"/>
              </a:pPr>
              <a:endParaRPr lang="ja-JP" altLang="ja-JP" b="0" dirty="0">
                <a:latin typeface="HGP創英角ｺﾞｼｯｸUB" pitchFamily="50" charset="-128"/>
                <a:ea typeface="HGP創英角ｺﾞｼｯｸUB" pitchFamily="50" charset="-128"/>
              </a:endParaRPr>
            </a:p>
          </p:txBody>
        </p:sp>
        <p:sp>
          <p:nvSpPr>
            <p:cNvPr id="116" name="Text Box 218"/>
            <p:cNvSpPr txBox="1">
              <a:spLocks noChangeArrowheads="1"/>
            </p:cNvSpPr>
            <p:nvPr/>
          </p:nvSpPr>
          <p:spPr bwMode="auto">
            <a:xfrm>
              <a:off x="6825897" y="3009900"/>
              <a:ext cx="1968500" cy="523220"/>
            </a:xfrm>
            <a:prstGeom prst="rect">
              <a:avLst/>
            </a:prstGeom>
            <a:noFill/>
            <a:ln>
              <a:noFill/>
            </a:ln>
            <a:effectLst/>
            <a:extLst>
              <a:ext uri="{909E8E84-426E-40DD-AFC4-6F175D3DCCD1}">
                <a14:hiddenFill xmlns:a14="http://schemas.microsoft.com/office/drawing/2010/main">
                  <a:solidFill>
                    <a:srgbClr val="6666FF">
                      <a:alpha val="97000"/>
                    </a:srgbClr>
                  </a:solidFill>
                </a14:hiddenFill>
              </a:ext>
              <a:ext uri="{91240B29-F687-4F45-9708-019B960494DF}">
                <a14:hiddenLine xmlns:a14="http://schemas.microsoft.com/office/drawing/2010/main" w="2857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ja-JP" sz="1400" b="1" dirty="0" smtClean="0">
                  <a:latin typeface="Arial" panose="020B0604020202020204" pitchFamily="34" charset="0"/>
                  <a:cs typeface="Arial" panose="020B0604020202020204" pitchFamily="34" charset="0"/>
                </a:rPr>
                <a:t>Vertical (Education) Market</a:t>
              </a:r>
              <a:endParaRPr lang="ja-JP" altLang="en-US" sz="1400" b="1" dirty="0">
                <a:latin typeface="Arial" panose="020B0604020202020204" pitchFamily="34" charset="0"/>
                <a:cs typeface="Arial" panose="020B0604020202020204" pitchFamily="34" charset="0"/>
              </a:endParaRPr>
            </a:p>
          </p:txBody>
        </p:sp>
      </p:grpSp>
      <p:grpSp>
        <p:nvGrpSpPr>
          <p:cNvPr id="117" name="グループ化 116"/>
          <p:cNvGrpSpPr/>
          <p:nvPr/>
        </p:nvGrpSpPr>
        <p:grpSpPr>
          <a:xfrm>
            <a:off x="6685380" y="4713708"/>
            <a:ext cx="2262188" cy="1727200"/>
            <a:chOff x="6645275" y="5130800"/>
            <a:chExt cx="2262188" cy="1727200"/>
          </a:xfrm>
        </p:grpSpPr>
        <p:sp>
          <p:nvSpPr>
            <p:cNvPr id="118" name="Rectangle 221"/>
            <p:cNvSpPr>
              <a:spLocks noChangeArrowheads="1"/>
            </p:cNvSpPr>
            <p:nvPr/>
          </p:nvSpPr>
          <p:spPr bwMode="auto">
            <a:xfrm>
              <a:off x="6645275" y="5132388"/>
              <a:ext cx="2251075" cy="311150"/>
            </a:xfrm>
            <a:prstGeom prst="rect">
              <a:avLst/>
            </a:prstGeom>
            <a:solidFill>
              <a:srgbClr val="FFCC99"/>
            </a:solidFill>
            <a:ln>
              <a:noFill/>
            </a:ln>
            <a:effectLst/>
            <a:extLst>
              <a:ext uri="{91240B29-F687-4F45-9708-019B960494DF}">
                <a14:hiddenLine xmlns:a14="http://schemas.microsoft.com/office/drawing/2010/main" w="19050"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000066">
                        <a:alpha val="50000"/>
                      </a:srgbClr>
                    </a:outerShdw>
                  </a:effectLst>
                </a14:hiddenEffects>
              </a:ext>
            </a:extLst>
          </p:spPr>
          <p:txBody>
            <a:bodyPr wrap="none" lIns="72000" rIns="72000" anchor="ctr"/>
            <a:lstStyle/>
            <a:p>
              <a:endParaRPr lang="ja-JP" altLang="en-US" dirty="0"/>
            </a:p>
          </p:txBody>
        </p:sp>
        <p:sp>
          <p:nvSpPr>
            <p:cNvPr id="119" name="Text Box 223"/>
            <p:cNvSpPr txBox="1">
              <a:spLocks noChangeArrowheads="1"/>
            </p:cNvSpPr>
            <p:nvPr/>
          </p:nvSpPr>
          <p:spPr bwMode="auto">
            <a:xfrm>
              <a:off x="7088006" y="5143500"/>
              <a:ext cx="13179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type="none" w="sm" len="sm"/>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a:spAutoFit/>
            </a:bodyPr>
            <a:lstStyle/>
            <a:p>
              <a:r>
                <a:rPr lang="en-US" altLang="ja-JP" sz="1400" b="0" dirty="0" smtClean="0"/>
                <a:t>Church Market</a:t>
              </a:r>
              <a:endParaRPr lang="ja-JP" altLang="en-US" sz="1400" b="0" dirty="0"/>
            </a:p>
          </p:txBody>
        </p:sp>
        <p:sp>
          <p:nvSpPr>
            <p:cNvPr id="120" name="Text Box 225"/>
            <p:cNvSpPr txBox="1">
              <a:spLocks noChangeArrowheads="1"/>
            </p:cNvSpPr>
            <p:nvPr/>
          </p:nvSpPr>
          <p:spPr bwMode="auto">
            <a:xfrm>
              <a:off x="6680905" y="6566606"/>
              <a:ext cx="709613" cy="246221"/>
            </a:xfrm>
            <a:prstGeom prst="rect">
              <a:avLst/>
            </a:prstGeom>
            <a:noFill/>
            <a:ln>
              <a:noFill/>
            </a:ln>
            <a:effectLst/>
            <a:extLst>
              <a:ext uri="{909E8E84-426E-40DD-AFC4-6F175D3DCCD1}">
                <a14:hiddenFill xmlns:a14="http://schemas.microsoft.com/office/drawing/2010/main">
                  <a:solidFill>
                    <a:srgbClr val="6666FF">
                      <a:alpha val="97000"/>
                    </a:srgbClr>
                  </a:solidFill>
                </a14:hiddenFill>
              </a:ext>
              <a:ext uri="{91240B29-F687-4F45-9708-019B960494DF}">
                <a14:hiddenLine xmlns:a14="http://schemas.microsoft.com/office/drawing/2010/main" w="2857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ja-JP" sz="1000" i="1" dirty="0" smtClean="0">
                  <a:latin typeface="Arial" panose="020B0604020202020204" pitchFamily="34" charset="0"/>
                  <a:cs typeface="Arial" panose="020B0604020202020204" pitchFamily="34" charset="0"/>
                </a:rPr>
                <a:t>Branch</a:t>
              </a:r>
              <a:endParaRPr lang="ja-JP" altLang="en-US" sz="1000" i="1" dirty="0">
                <a:latin typeface="Arial" panose="020B0604020202020204" pitchFamily="34" charset="0"/>
                <a:cs typeface="Arial" panose="020B0604020202020204" pitchFamily="34" charset="0"/>
              </a:endParaRPr>
            </a:p>
          </p:txBody>
        </p:sp>
        <p:sp>
          <p:nvSpPr>
            <p:cNvPr id="121" name="Text Box 226"/>
            <p:cNvSpPr txBox="1">
              <a:spLocks noChangeArrowheads="1"/>
            </p:cNvSpPr>
            <p:nvPr/>
          </p:nvSpPr>
          <p:spPr bwMode="auto">
            <a:xfrm>
              <a:off x="8168746" y="6567312"/>
              <a:ext cx="696912" cy="246221"/>
            </a:xfrm>
            <a:prstGeom prst="rect">
              <a:avLst/>
            </a:prstGeom>
            <a:noFill/>
            <a:ln>
              <a:noFill/>
            </a:ln>
            <a:effectLst/>
            <a:extLst>
              <a:ext uri="{909E8E84-426E-40DD-AFC4-6F175D3DCCD1}">
                <a14:hiddenFill xmlns:a14="http://schemas.microsoft.com/office/drawing/2010/main">
                  <a:solidFill>
                    <a:srgbClr val="6666FF">
                      <a:alpha val="97000"/>
                    </a:srgbClr>
                  </a:solidFill>
                </a14:hiddenFill>
              </a:ext>
              <a:ext uri="{91240B29-F687-4F45-9708-019B960494DF}">
                <a14:hiddenLine xmlns:a14="http://schemas.microsoft.com/office/drawing/2010/main" w="2857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r"/>
              <a:r>
                <a:rPr lang="en-US" altLang="ja-JP" sz="1000" i="1" dirty="0" smtClean="0">
                  <a:latin typeface="Arial" panose="020B0604020202020204" pitchFamily="34" charset="0"/>
                  <a:cs typeface="Arial" panose="020B0604020202020204" pitchFamily="34" charset="0"/>
                </a:rPr>
                <a:t>Branch</a:t>
              </a:r>
              <a:endParaRPr lang="ja-JP" altLang="en-US" sz="1000" i="1" dirty="0">
                <a:latin typeface="Arial" panose="020B0604020202020204" pitchFamily="34" charset="0"/>
                <a:cs typeface="Arial" panose="020B0604020202020204" pitchFamily="34" charset="0"/>
              </a:endParaRPr>
            </a:p>
          </p:txBody>
        </p:sp>
        <p:sp>
          <p:nvSpPr>
            <p:cNvPr id="122" name="Oval 227"/>
            <p:cNvSpPr>
              <a:spLocks noChangeArrowheads="1"/>
            </p:cNvSpPr>
            <p:nvPr/>
          </p:nvSpPr>
          <p:spPr bwMode="auto">
            <a:xfrm>
              <a:off x="7143750" y="5957888"/>
              <a:ext cx="1349375" cy="320675"/>
            </a:xfrm>
            <a:prstGeom prst="ellipse">
              <a:avLst/>
            </a:prstGeom>
            <a:solidFill>
              <a:srgbClr val="9999FF">
                <a:alpha val="97000"/>
              </a:srgbClr>
            </a:solidFill>
            <a:ln w="28575" algn="ctr">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123" name="Line 228"/>
            <p:cNvSpPr>
              <a:spLocks noChangeShapeType="1"/>
            </p:cNvSpPr>
            <p:nvPr/>
          </p:nvSpPr>
          <p:spPr bwMode="auto">
            <a:xfrm flipH="1">
              <a:off x="7097713" y="5686425"/>
              <a:ext cx="539332" cy="33496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24" name="Text Box 229"/>
            <p:cNvSpPr txBox="1">
              <a:spLocks noChangeArrowheads="1"/>
            </p:cNvSpPr>
            <p:nvPr/>
          </p:nvSpPr>
          <p:spPr bwMode="auto">
            <a:xfrm>
              <a:off x="7413903" y="5968119"/>
              <a:ext cx="851515" cy="276999"/>
            </a:xfrm>
            <a:prstGeom prst="rect">
              <a:avLst/>
            </a:prstGeom>
            <a:noFill/>
            <a:ln>
              <a:noFill/>
            </a:ln>
            <a:effectLst/>
            <a:extLst>
              <a:ext uri="{909E8E84-426E-40DD-AFC4-6F175D3DCCD1}">
                <a14:hiddenFill xmlns:a14="http://schemas.microsoft.com/office/drawing/2010/main">
                  <a:solidFill>
                    <a:srgbClr val="6666FF">
                      <a:alpha val="97000"/>
                    </a:srgbClr>
                  </a:solidFill>
                </a14:hiddenFill>
              </a:ext>
              <a:ext uri="{91240B29-F687-4F45-9708-019B960494DF}">
                <a14:hiddenLine xmlns:a14="http://schemas.microsoft.com/office/drawing/2010/main" w="2857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ja-JP" sz="1200" dirty="0" smtClean="0">
                  <a:latin typeface="Arial" panose="020B0604020202020204" pitchFamily="34" charset="0"/>
                  <a:cs typeface="Arial" panose="020B0604020202020204" pitchFamily="34" charset="0"/>
                </a:rPr>
                <a:t>Multicast</a:t>
              </a:r>
              <a:endParaRPr lang="ja-JP" altLang="en-US" sz="900" dirty="0">
                <a:latin typeface="Arial" panose="020B0604020202020204" pitchFamily="34" charset="0"/>
                <a:cs typeface="Arial" panose="020B0604020202020204" pitchFamily="34" charset="0"/>
              </a:endParaRPr>
            </a:p>
          </p:txBody>
        </p:sp>
        <p:sp>
          <p:nvSpPr>
            <p:cNvPr id="125" name="Line 230"/>
            <p:cNvSpPr>
              <a:spLocks noChangeShapeType="1"/>
            </p:cNvSpPr>
            <p:nvPr/>
          </p:nvSpPr>
          <p:spPr bwMode="auto">
            <a:xfrm>
              <a:off x="8056145" y="5686425"/>
              <a:ext cx="625893" cy="37941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26" name="Rectangle 7"/>
            <p:cNvSpPr>
              <a:spLocks noChangeArrowheads="1"/>
            </p:cNvSpPr>
            <p:nvPr/>
          </p:nvSpPr>
          <p:spPr bwMode="gray">
            <a:xfrm>
              <a:off x="6645275" y="5130800"/>
              <a:ext cx="2262188" cy="17272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lIns="39600" tIns="360000" rIns="39600" bIns="37458"/>
            <a:lstStyle>
              <a:lvl1pPr algn="l" defTabSz="809625">
                <a:defRPr kumimoji="1">
                  <a:solidFill>
                    <a:schemeClr val="tx1"/>
                  </a:solidFill>
                  <a:latin typeface="Arial" pitchFamily="34" charset="0"/>
                  <a:ea typeface="ＭＳ Ｐゴシック" pitchFamily="50" charset="-128"/>
                </a:defRPr>
              </a:lvl1pPr>
              <a:lvl2pPr marL="742950" indent="-285750" algn="l" defTabSz="809625">
                <a:defRPr kumimoji="1">
                  <a:solidFill>
                    <a:schemeClr val="tx1"/>
                  </a:solidFill>
                  <a:latin typeface="Arial" pitchFamily="34" charset="0"/>
                  <a:ea typeface="ＭＳ Ｐゴシック" pitchFamily="50" charset="-128"/>
                </a:defRPr>
              </a:lvl2pPr>
              <a:lvl3pPr marL="1143000" indent="-228600" algn="l" defTabSz="809625">
                <a:defRPr kumimoji="1">
                  <a:solidFill>
                    <a:schemeClr val="tx1"/>
                  </a:solidFill>
                  <a:latin typeface="Arial" pitchFamily="34" charset="0"/>
                  <a:ea typeface="ＭＳ Ｐゴシック" pitchFamily="50" charset="-128"/>
                </a:defRPr>
              </a:lvl3pPr>
              <a:lvl4pPr marL="1600200" indent="-228600" algn="l" defTabSz="809625">
                <a:defRPr kumimoji="1">
                  <a:solidFill>
                    <a:schemeClr val="tx1"/>
                  </a:solidFill>
                  <a:latin typeface="Arial" pitchFamily="34" charset="0"/>
                  <a:ea typeface="ＭＳ Ｐゴシック" pitchFamily="50" charset="-128"/>
                </a:defRPr>
              </a:lvl4pPr>
              <a:lvl5pPr marL="2057400" indent="-228600" algn="l" defTabSz="809625">
                <a:defRPr kumimoji="1">
                  <a:solidFill>
                    <a:schemeClr val="tx1"/>
                  </a:solidFill>
                  <a:latin typeface="Arial" pitchFamily="34" charset="0"/>
                  <a:ea typeface="ＭＳ Ｐゴシック" pitchFamily="50" charset="-128"/>
                </a:defRPr>
              </a:lvl5pPr>
              <a:lvl6pPr marL="2514600" indent="-228600" defTabSz="809625"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809625"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809625"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809625"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SzPct val="200000"/>
              </a:pPr>
              <a:endParaRPr lang="ja-JP" altLang="ja-JP" b="0" dirty="0">
                <a:latin typeface="HGP創英角ｺﾞｼｯｸUB" pitchFamily="50" charset="-128"/>
                <a:ea typeface="HGP創英角ｺﾞｼｯｸUB" pitchFamily="50" charset="-128"/>
              </a:endParaRPr>
            </a:p>
          </p:txBody>
        </p:sp>
        <p:sp>
          <p:nvSpPr>
            <p:cNvPr id="127" name="Text Box 234"/>
            <p:cNvSpPr txBox="1">
              <a:spLocks noChangeArrowheads="1"/>
            </p:cNvSpPr>
            <p:nvPr/>
          </p:nvSpPr>
          <p:spPr bwMode="auto">
            <a:xfrm>
              <a:off x="7293895" y="6291263"/>
              <a:ext cx="897355" cy="338554"/>
            </a:xfrm>
            <a:prstGeom prst="rect">
              <a:avLst/>
            </a:prstGeom>
            <a:noFill/>
            <a:ln>
              <a:noFill/>
            </a:ln>
            <a:effectLst/>
            <a:extLst>
              <a:ext uri="{909E8E84-426E-40DD-AFC4-6F175D3DCCD1}">
                <a14:hiddenFill xmlns:a14="http://schemas.microsoft.com/office/drawing/2010/main">
                  <a:solidFill>
                    <a:srgbClr val="6666FF">
                      <a:alpha val="97000"/>
                    </a:srgbClr>
                  </a:solidFill>
                </a14:hiddenFill>
              </a:ext>
              <a:ext uri="{91240B29-F687-4F45-9708-019B960494DF}">
                <a14:hiddenLine xmlns:a14="http://schemas.microsoft.com/office/drawing/2010/main" w="2857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r>
                <a:rPr lang="ja-JP" altLang="en-US" sz="1600" b="0" i="1" dirty="0"/>
                <a:t>・</a:t>
              </a:r>
              <a:r>
                <a:rPr lang="ja-JP" altLang="en-US" sz="1600" b="0" i="1" dirty="0" smtClean="0"/>
                <a:t>・・</a:t>
              </a:r>
              <a:endParaRPr lang="ja-JP" altLang="en-US" sz="1600" b="0" i="1" dirty="0"/>
            </a:p>
          </p:txBody>
        </p:sp>
        <p:pic>
          <p:nvPicPr>
            <p:cNvPr id="128" name="Picture 237" descr="MC90005778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02550" y="5484813"/>
              <a:ext cx="307975" cy="403225"/>
            </a:xfrm>
            <a:prstGeom prst="rect">
              <a:avLst/>
            </a:prstGeom>
            <a:noFill/>
            <a:extLst>
              <a:ext uri="{909E8E84-426E-40DD-AFC4-6F175D3DCCD1}">
                <a14:hiddenFill xmlns:a14="http://schemas.microsoft.com/office/drawing/2010/main">
                  <a:solidFill>
                    <a:srgbClr val="FFFFFF"/>
                  </a:solidFill>
                </a14:hiddenFill>
              </a:ext>
            </a:extLst>
          </p:spPr>
        </p:pic>
        <p:sp>
          <p:nvSpPr>
            <p:cNvPr id="129" name="Text Box 238"/>
            <p:cNvSpPr txBox="1">
              <a:spLocks noChangeArrowheads="1"/>
            </p:cNvSpPr>
            <p:nvPr/>
          </p:nvSpPr>
          <p:spPr bwMode="auto">
            <a:xfrm>
              <a:off x="7599363" y="5621338"/>
              <a:ext cx="554037" cy="304800"/>
            </a:xfrm>
            <a:prstGeom prst="rect">
              <a:avLst/>
            </a:prstGeom>
            <a:noFill/>
            <a:ln>
              <a:noFill/>
            </a:ln>
            <a:effectLst/>
            <a:extLst>
              <a:ext uri="{909E8E84-426E-40DD-AFC4-6F175D3DCCD1}">
                <a14:hiddenFill xmlns:a14="http://schemas.microsoft.com/office/drawing/2010/main">
                  <a:solidFill>
                    <a:srgbClr val="6666FF">
                      <a:alpha val="97000"/>
                    </a:srgbClr>
                  </a:solidFill>
                </a14:hiddenFill>
              </a:ext>
              <a:ext uri="{91240B29-F687-4F45-9708-019B960494DF}">
                <a14:hiddenLine xmlns:a14="http://schemas.microsoft.com/office/drawing/2010/main" w="2857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ja-JP" altLang="en-US" sz="1400" b="0" i="1" dirty="0">
                  <a:solidFill>
                    <a:srgbClr val="FFCC00"/>
                  </a:solidFill>
                </a:rPr>
                <a:t>教会</a:t>
              </a:r>
            </a:p>
          </p:txBody>
        </p:sp>
        <p:pic>
          <p:nvPicPr>
            <p:cNvPr id="130" name="Picture 668" descr="817434"/>
            <p:cNvPicPr>
              <a:picLocks noChangeAspect="1" noChangeArrowheads="1"/>
            </p:cNvPicPr>
            <p:nvPr/>
          </p:nvPicPr>
          <p:blipFill>
            <a:blip r:embed="rId13">
              <a:extLst>
                <a:ext uri="{28A0092B-C50C-407E-A947-70E740481C1C}">
                  <a14:useLocalDpi xmlns:a14="http://schemas.microsoft.com/office/drawing/2010/main" val="0"/>
                </a:ext>
              </a:extLst>
            </a:blip>
            <a:srcRect t="58611" r="19792" b="-2361"/>
            <a:stretch>
              <a:fillRect/>
            </a:stretch>
          </p:blipFill>
          <p:spPr bwMode="auto">
            <a:xfrm>
              <a:off x="6716713" y="6221413"/>
              <a:ext cx="527050" cy="358775"/>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669" descr="1732494"/>
            <p:cNvPicPr>
              <a:picLocks noChangeAspect="1" noChangeArrowheads="1"/>
            </p:cNvPicPr>
            <p:nvPr/>
          </p:nvPicPr>
          <p:blipFill>
            <a:blip r:embed="rId14">
              <a:extLst>
                <a:ext uri="{28A0092B-C50C-407E-A947-70E740481C1C}">
                  <a14:useLocalDpi xmlns:a14="http://schemas.microsoft.com/office/drawing/2010/main" val="0"/>
                </a:ext>
              </a:extLst>
            </a:blip>
            <a:srcRect l="19167" t="32466" r="13472" b="18576"/>
            <a:stretch>
              <a:fillRect/>
            </a:stretch>
          </p:blipFill>
          <p:spPr bwMode="auto">
            <a:xfrm>
              <a:off x="8250238" y="6256338"/>
              <a:ext cx="525462" cy="304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90595862"/>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4</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136"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Use Case 1</a:t>
            </a:r>
            <a:endParaRPr lang="en-US" altLang="ja-JP" sz="1800" kern="0" dirty="0">
              <a:latin typeface="Arial Black" panose="020B0A04020102020204" pitchFamily="34" charset="0"/>
            </a:endParaRPr>
          </a:p>
        </p:txBody>
      </p:sp>
      <p:sp>
        <p:nvSpPr>
          <p:cNvPr id="137" name="Rectangle 637"/>
          <p:cNvSpPr>
            <a:spLocks noChangeArrowheads="1"/>
          </p:cNvSpPr>
          <p:nvPr/>
        </p:nvSpPr>
        <p:spPr bwMode="auto">
          <a:xfrm>
            <a:off x="301544" y="1596775"/>
            <a:ext cx="8480425"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r>
              <a:rPr lang="en-US" altLang="ja-JP" sz="1400" dirty="0" smtClean="0">
                <a:latin typeface="Arial" panose="020B0604020202020204" pitchFamily="34" charset="0"/>
                <a:ea typeface="HGP創英角ｺﾞｼｯｸUB" pitchFamily="50" charset="-128"/>
                <a:cs typeface="Arial" panose="020B0604020202020204" pitchFamily="34" charset="0"/>
              </a:rPr>
              <a:t>The Vision of Company president and Company’s Goal can transmit to each employees in real time</a:t>
            </a:r>
            <a:endParaRPr lang="ja-JP" altLang="en-US" sz="1400" dirty="0">
              <a:latin typeface="Arial" panose="020B0604020202020204" pitchFamily="34" charset="0"/>
              <a:ea typeface="HGP創英角ｺﾞｼｯｸUB" pitchFamily="50" charset="-128"/>
              <a:cs typeface="Arial" panose="020B0604020202020204" pitchFamily="34" charset="0"/>
            </a:endParaRPr>
          </a:p>
        </p:txBody>
      </p:sp>
      <p:pic>
        <p:nvPicPr>
          <p:cNvPr id="138" name="Picture 6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18" y="2327942"/>
            <a:ext cx="4430713" cy="3405188"/>
          </a:xfrm>
          <a:prstGeom prst="rect">
            <a:avLst/>
          </a:prstGeom>
          <a:noFill/>
          <a:ln>
            <a:noFill/>
          </a:ln>
          <a:effectLst/>
          <a:extLst>
            <a:ext uri="{909E8E84-426E-40DD-AFC4-6F175D3DCCD1}">
              <a14:hiddenFill xmlns:a14="http://schemas.microsoft.com/office/drawing/2010/main">
                <a:gradFill rotWithShape="0">
                  <a:gsLst>
                    <a:gs pos="0">
                      <a:srgbClr val="003399"/>
                    </a:gs>
                    <a:gs pos="100000">
                      <a:srgbClr val="0099FF"/>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51" name="Group 639"/>
          <p:cNvGrpSpPr>
            <a:grpSpLocks/>
          </p:cNvGrpSpPr>
          <p:nvPr/>
        </p:nvGrpSpPr>
        <p:grpSpPr bwMode="auto">
          <a:xfrm>
            <a:off x="5962991" y="2186655"/>
            <a:ext cx="1903413" cy="1647825"/>
            <a:chOff x="4458" y="618"/>
            <a:chExt cx="1429" cy="1089"/>
          </a:xfrm>
        </p:grpSpPr>
        <p:sp>
          <p:nvSpPr>
            <p:cNvPr id="153" name="AutoShape 640"/>
            <p:cNvSpPr>
              <a:spLocks noChangeArrowheads="1"/>
            </p:cNvSpPr>
            <p:nvPr/>
          </p:nvSpPr>
          <p:spPr bwMode="auto">
            <a:xfrm>
              <a:off x="4458" y="618"/>
              <a:ext cx="1429" cy="1088"/>
            </a:xfrm>
            <a:prstGeom prst="roundRect">
              <a:avLst>
                <a:gd name="adj" fmla="val 11153"/>
              </a:avLst>
            </a:prstGeom>
            <a:gradFill rotWithShape="1">
              <a:gsLst>
                <a:gs pos="0">
                  <a:srgbClr val="C9FFAB"/>
                </a:gs>
                <a:gs pos="100000">
                  <a:srgbClr val="E9FFDD"/>
                </a:gs>
              </a:gsLst>
              <a:lin ang="5400000" scaled="1"/>
            </a:gradFill>
            <a:ln w="9525" algn="ctr">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endParaRPr lang="ja-JP" altLang="en-US" dirty="0"/>
            </a:p>
          </p:txBody>
        </p:sp>
        <p:sp>
          <p:nvSpPr>
            <p:cNvPr id="154" name="Freeform 641"/>
            <p:cNvSpPr>
              <a:spLocks/>
            </p:cNvSpPr>
            <p:nvPr/>
          </p:nvSpPr>
          <p:spPr bwMode="auto">
            <a:xfrm>
              <a:off x="4635" y="664"/>
              <a:ext cx="764" cy="676"/>
            </a:xfrm>
            <a:custGeom>
              <a:avLst/>
              <a:gdLst>
                <a:gd name="T0" fmla="*/ 6 w 832"/>
                <a:gd name="T1" fmla="*/ 0 h 738"/>
                <a:gd name="T2" fmla="*/ 500 w 832"/>
                <a:gd name="T3" fmla="*/ 27 h 738"/>
                <a:gd name="T4" fmla="*/ 500 w 832"/>
                <a:gd name="T5" fmla="*/ 412 h 738"/>
                <a:gd name="T6" fmla="*/ 0 w 832"/>
                <a:gd name="T7" fmla="*/ 435 h 738"/>
                <a:gd name="T8" fmla="*/ 6 w 832"/>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2" h="738">
                  <a:moveTo>
                    <a:pt x="6" y="0"/>
                  </a:moveTo>
                  <a:lnTo>
                    <a:pt x="832" y="45"/>
                  </a:lnTo>
                  <a:lnTo>
                    <a:pt x="832" y="698"/>
                  </a:lnTo>
                  <a:lnTo>
                    <a:pt x="0" y="738"/>
                  </a:lnTo>
                  <a:lnTo>
                    <a:pt x="6" y="0"/>
                  </a:lnTo>
                  <a:close/>
                </a:path>
              </a:pathLst>
            </a:custGeom>
            <a:solidFill>
              <a:srgbClr val="C0C0C0"/>
            </a:solidFill>
            <a:ln w="9525" cap="flat" cmpd="sng">
              <a:solidFill>
                <a:srgbClr val="969696"/>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155" name="Group 642"/>
            <p:cNvGrpSpPr>
              <a:grpSpLocks/>
            </p:cNvGrpSpPr>
            <p:nvPr/>
          </p:nvGrpSpPr>
          <p:grpSpPr bwMode="auto">
            <a:xfrm>
              <a:off x="4658" y="683"/>
              <a:ext cx="719" cy="638"/>
              <a:chOff x="4533" y="654"/>
              <a:chExt cx="832" cy="738"/>
            </a:xfrm>
          </p:grpSpPr>
          <p:sp>
            <p:nvSpPr>
              <p:cNvPr id="198" name="Freeform 643"/>
              <p:cNvSpPr>
                <a:spLocks/>
              </p:cNvSpPr>
              <p:nvPr/>
            </p:nvSpPr>
            <p:spPr bwMode="auto">
              <a:xfrm>
                <a:off x="4533" y="654"/>
                <a:ext cx="832" cy="738"/>
              </a:xfrm>
              <a:custGeom>
                <a:avLst/>
                <a:gdLst>
                  <a:gd name="T0" fmla="*/ 6 w 832"/>
                  <a:gd name="T1" fmla="*/ 0 h 738"/>
                  <a:gd name="T2" fmla="*/ 832 w 832"/>
                  <a:gd name="T3" fmla="*/ 45 h 738"/>
                  <a:gd name="T4" fmla="*/ 832 w 832"/>
                  <a:gd name="T5" fmla="*/ 698 h 738"/>
                  <a:gd name="T6" fmla="*/ 0 w 832"/>
                  <a:gd name="T7" fmla="*/ 738 h 738"/>
                  <a:gd name="T8" fmla="*/ 6 w 832"/>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2" h="738">
                    <a:moveTo>
                      <a:pt x="6" y="0"/>
                    </a:moveTo>
                    <a:lnTo>
                      <a:pt x="832" y="45"/>
                    </a:lnTo>
                    <a:lnTo>
                      <a:pt x="832" y="698"/>
                    </a:lnTo>
                    <a:lnTo>
                      <a:pt x="0" y="738"/>
                    </a:lnTo>
                    <a:lnTo>
                      <a:pt x="6" y="0"/>
                    </a:lnTo>
                    <a:close/>
                  </a:path>
                </a:pathLst>
              </a:custGeom>
              <a:gradFill rotWithShape="1">
                <a:gsLst>
                  <a:gs pos="0">
                    <a:srgbClr val="C9E4FF"/>
                  </a:gs>
                  <a:gs pos="100000">
                    <a:srgbClr val="E9F4FF"/>
                  </a:gs>
                </a:gsLst>
                <a:lin ang="5400000" scaled="1"/>
              </a:gradFill>
              <a:ln w="6350" cap="flat" cmpd="sng">
                <a:solidFill>
                  <a:srgbClr val="5F5F5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199" name="Freeform 644"/>
              <p:cNvSpPr>
                <a:spLocks/>
              </p:cNvSpPr>
              <p:nvPr/>
            </p:nvSpPr>
            <p:spPr bwMode="auto">
              <a:xfrm>
                <a:off x="4533" y="1210"/>
                <a:ext cx="832" cy="182"/>
              </a:xfrm>
              <a:custGeom>
                <a:avLst/>
                <a:gdLst>
                  <a:gd name="T0" fmla="*/ 1 w 832"/>
                  <a:gd name="T1" fmla="*/ 46 h 182"/>
                  <a:gd name="T2" fmla="*/ 831 w 832"/>
                  <a:gd name="T3" fmla="*/ 0 h 182"/>
                  <a:gd name="T4" fmla="*/ 832 w 832"/>
                  <a:gd name="T5" fmla="*/ 142 h 182"/>
                  <a:gd name="T6" fmla="*/ 0 w 832"/>
                  <a:gd name="T7" fmla="*/ 182 h 182"/>
                  <a:gd name="T8" fmla="*/ 1 w 832"/>
                  <a:gd name="T9" fmla="*/ 46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2" h="182">
                    <a:moveTo>
                      <a:pt x="1" y="46"/>
                    </a:moveTo>
                    <a:lnTo>
                      <a:pt x="831" y="0"/>
                    </a:lnTo>
                    <a:lnTo>
                      <a:pt x="832" y="142"/>
                    </a:lnTo>
                    <a:lnTo>
                      <a:pt x="0" y="182"/>
                    </a:lnTo>
                    <a:lnTo>
                      <a:pt x="1" y="46"/>
                    </a:lnTo>
                    <a:close/>
                  </a:path>
                </a:pathLst>
              </a:custGeom>
              <a:solidFill>
                <a:srgbClr val="F3E2D1"/>
              </a:solidFill>
              <a:ln w="635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00" name="Freeform 645"/>
              <p:cNvSpPr>
                <a:spLocks/>
              </p:cNvSpPr>
              <p:nvPr/>
            </p:nvSpPr>
            <p:spPr bwMode="auto">
              <a:xfrm>
                <a:off x="4775" y="735"/>
                <a:ext cx="454" cy="384"/>
              </a:xfrm>
              <a:custGeom>
                <a:avLst/>
                <a:gdLst>
                  <a:gd name="T0" fmla="*/ 1 w 1450"/>
                  <a:gd name="T1" fmla="*/ 0 h 1228"/>
                  <a:gd name="T2" fmla="*/ 1 w 1450"/>
                  <a:gd name="T3" fmla="*/ 1 h 1228"/>
                  <a:gd name="T4" fmla="*/ 0 w 1450"/>
                  <a:gd name="T5" fmla="*/ 1 h 1228"/>
                  <a:gd name="T6" fmla="*/ 0 w 1450"/>
                  <a:gd name="T7" fmla="*/ 0 h 1228"/>
                  <a:gd name="T8" fmla="*/ 1 w 1450"/>
                  <a:gd name="T9" fmla="*/ 0 h 1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0" h="1228">
                    <a:moveTo>
                      <a:pt x="1450" y="73"/>
                    </a:moveTo>
                    <a:lnTo>
                      <a:pt x="1447" y="1173"/>
                    </a:lnTo>
                    <a:lnTo>
                      <a:pt x="0" y="1228"/>
                    </a:lnTo>
                    <a:lnTo>
                      <a:pt x="1" y="0"/>
                    </a:lnTo>
                    <a:lnTo>
                      <a:pt x="1450" y="73"/>
                    </a:lnTo>
                    <a:close/>
                  </a:path>
                </a:pathLst>
              </a:custGeom>
              <a:solidFill>
                <a:srgbClr val="C0C0C0"/>
              </a:solidFill>
              <a:ln w="9525" cap="flat" cmpd="sng">
                <a:solidFill>
                  <a:srgbClr val="969696"/>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01" name="Freeform 646"/>
              <p:cNvSpPr>
                <a:spLocks/>
              </p:cNvSpPr>
              <p:nvPr/>
            </p:nvSpPr>
            <p:spPr bwMode="auto">
              <a:xfrm>
                <a:off x="4795" y="748"/>
                <a:ext cx="423" cy="358"/>
              </a:xfrm>
              <a:custGeom>
                <a:avLst/>
                <a:gdLst>
                  <a:gd name="T0" fmla="*/ 1 w 1450"/>
                  <a:gd name="T1" fmla="*/ 0 h 1228"/>
                  <a:gd name="T2" fmla="*/ 1 w 1450"/>
                  <a:gd name="T3" fmla="*/ 1 h 1228"/>
                  <a:gd name="T4" fmla="*/ 0 w 1450"/>
                  <a:gd name="T5" fmla="*/ 1 h 1228"/>
                  <a:gd name="T6" fmla="*/ 0 w 1450"/>
                  <a:gd name="T7" fmla="*/ 0 h 1228"/>
                  <a:gd name="T8" fmla="*/ 1 w 1450"/>
                  <a:gd name="T9" fmla="*/ 0 h 1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0" h="1228">
                    <a:moveTo>
                      <a:pt x="1450" y="73"/>
                    </a:moveTo>
                    <a:lnTo>
                      <a:pt x="1447" y="1173"/>
                    </a:lnTo>
                    <a:lnTo>
                      <a:pt x="0" y="1228"/>
                    </a:lnTo>
                    <a:lnTo>
                      <a:pt x="1" y="0"/>
                    </a:lnTo>
                    <a:lnTo>
                      <a:pt x="1450" y="73"/>
                    </a:lnTo>
                    <a:close/>
                  </a:path>
                </a:pathLst>
              </a:custGeom>
              <a:gradFill rotWithShape="1">
                <a:gsLst>
                  <a:gs pos="0">
                    <a:srgbClr val="FFFFFF"/>
                  </a:gs>
                  <a:gs pos="50000">
                    <a:srgbClr val="F8F8F8"/>
                  </a:gs>
                  <a:gs pos="100000">
                    <a:srgbClr val="FFFFFF"/>
                  </a:gs>
                </a:gsLst>
                <a:lin ang="2700000" scaled="1"/>
              </a:gradFill>
              <a:ln w="635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02" name="Freeform 647"/>
              <p:cNvSpPr>
                <a:spLocks/>
              </p:cNvSpPr>
              <p:nvPr/>
            </p:nvSpPr>
            <p:spPr bwMode="auto">
              <a:xfrm>
                <a:off x="4808" y="761"/>
                <a:ext cx="400" cy="63"/>
              </a:xfrm>
              <a:custGeom>
                <a:avLst/>
                <a:gdLst>
                  <a:gd name="T0" fmla="*/ 0 w 1116"/>
                  <a:gd name="T1" fmla="*/ 0 h 176"/>
                  <a:gd name="T2" fmla="*/ 2 w 1116"/>
                  <a:gd name="T3" fmla="*/ 0 h 176"/>
                  <a:gd name="T4" fmla="*/ 2 w 1116"/>
                  <a:gd name="T5" fmla="*/ 0 h 176"/>
                  <a:gd name="T6" fmla="*/ 0 w 1116"/>
                  <a:gd name="T7" fmla="*/ 0 h 176"/>
                  <a:gd name="T8" fmla="*/ 0 w 1116"/>
                  <a:gd name="T9" fmla="*/ 0 h 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6" h="176">
                    <a:moveTo>
                      <a:pt x="0" y="0"/>
                    </a:moveTo>
                    <a:lnTo>
                      <a:pt x="1116" y="52"/>
                    </a:lnTo>
                    <a:lnTo>
                      <a:pt x="1116" y="176"/>
                    </a:lnTo>
                    <a:lnTo>
                      <a:pt x="0" y="132"/>
                    </a:lnTo>
                    <a:lnTo>
                      <a:pt x="0" y="0"/>
                    </a:lnTo>
                    <a:close/>
                  </a:path>
                </a:pathLst>
              </a:custGeom>
              <a:solidFill>
                <a:srgbClr val="3C4062"/>
              </a:solidFill>
              <a:ln>
                <a:noFill/>
              </a:ln>
              <a:effectLst/>
              <a:extLst>
                <a:ext uri="{91240B29-F687-4F45-9708-019B960494DF}">
                  <a14:hiddenLine xmlns:a14="http://schemas.microsoft.com/office/drawing/2010/main" w="9525" cap="flat" cmpd="sng">
                    <a:solidFill>
                      <a:srgbClr val="333333"/>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03" name="Freeform 648"/>
              <p:cNvSpPr>
                <a:spLocks/>
              </p:cNvSpPr>
              <p:nvPr/>
            </p:nvSpPr>
            <p:spPr bwMode="auto">
              <a:xfrm>
                <a:off x="4881" y="773"/>
                <a:ext cx="263" cy="42"/>
              </a:xfrm>
              <a:custGeom>
                <a:avLst/>
                <a:gdLst>
                  <a:gd name="T0" fmla="*/ 0 w 1116"/>
                  <a:gd name="T1" fmla="*/ 0 h 176"/>
                  <a:gd name="T2" fmla="*/ 0 w 1116"/>
                  <a:gd name="T3" fmla="*/ 0 h 176"/>
                  <a:gd name="T4" fmla="*/ 0 w 1116"/>
                  <a:gd name="T5" fmla="*/ 0 h 176"/>
                  <a:gd name="T6" fmla="*/ 0 w 1116"/>
                  <a:gd name="T7" fmla="*/ 0 h 176"/>
                  <a:gd name="T8" fmla="*/ 0 w 1116"/>
                  <a:gd name="T9" fmla="*/ 0 h 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6" h="176">
                    <a:moveTo>
                      <a:pt x="0" y="0"/>
                    </a:moveTo>
                    <a:lnTo>
                      <a:pt x="1116" y="52"/>
                    </a:lnTo>
                    <a:lnTo>
                      <a:pt x="1116" y="176"/>
                    </a:lnTo>
                    <a:lnTo>
                      <a:pt x="0" y="132"/>
                    </a:lnTo>
                    <a:lnTo>
                      <a:pt x="0" y="0"/>
                    </a:lnTo>
                    <a:close/>
                  </a:path>
                </a:pathLst>
              </a:custGeom>
              <a:solidFill>
                <a:srgbClr val="C0C0C0"/>
              </a:solidFill>
              <a:ln>
                <a:noFill/>
              </a:ln>
              <a:effectLst/>
              <a:extLst>
                <a:ext uri="{91240B29-F687-4F45-9708-019B960494DF}">
                  <a14:hiddenLine xmlns:a14="http://schemas.microsoft.com/office/drawing/2010/main" w="9525" cap="flat" cmpd="sng">
                    <a:solidFill>
                      <a:srgbClr val="333333"/>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04" name="Freeform 649"/>
              <p:cNvSpPr>
                <a:spLocks/>
              </p:cNvSpPr>
              <p:nvPr/>
            </p:nvSpPr>
            <p:spPr bwMode="auto">
              <a:xfrm>
                <a:off x="4858" y="831"/>
                <a:ext cx="277" cy="250"/>
              </a:xfrm>
              <a:custGeom>
                <a:avLst/>
                <a:gdLst>
                  <a:gd name="T0" fmla="*/ 0 w 772"/>
                  <a:gd name="T1" fmla="*/ 0 h 696"/>
                  <a:gd name="T2" fmla="*/ 0 w 772"/>
                  <a:gd name="T3" fmla="*/ 1 h 696"/>
                  <a:gd name="T4" fmla="*/ 2 w 772"/>
                  <a:gd name="T5" fmla="*/ 1 h 696"/>
                  <a:gd name="T6" fmla="*/ 0 60000 65536"/>
                  <a:gd name="T7" fmla="*/ 0 60000 65536"/>
                  <a:gd name="T8" fmla="*/ 0 60000 65536"/>
                </a:gdLst>
                <a:ahLst/>
                <a:cxnLst>
                  <a:cxn ang="T6">
                    <a:pos x="T0" y="T1"/>
                  </a:cxn>
                  <a:cxn ang="T7">
                    <a:pos x="T2" y="T3"/>
                  </a:cxn>
                  <a:cxn ang="T8">
                    <a:pos x="T4" y="T5"/>
                  </a:cxn>
                </a:cxnLst>
                <a:rect l="0" t="0" r="r" b="b"/>
                <a:pathLst>
                  <a:path w="772" h="696">
                    <a:moveTo>
                      <a:pt x="0" y="0"/>
                    </a:moveTo>
                    <a:lnTo>
                      <a:pt x="0" y="696"/>
                    </a:lnTo>
                    <a:lnTo>
                      <a:pt x="772" y="668"/>
                    </a:lnTo>
                  </a:path>
                </a:pathLst>
              </a:custGeom>
              <a:noFill/>
              <a:ln w="6350"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205" name="Group 650"/>
              <p:cNvGrpSpPr>
                <a:grpSpLocks/>
              </p:cNvGrpSpPr>
              <p:nvPr/>
            </p:nvGrpSpPr>
            <p:grpSpPr bwMode="auto">
              <a:xfrm>
                <a:off x="4861" y="859"/>
                <a:ext cx="272" cy="198"/>
                <a:chOff x="887" y="1855"/>
                <a:chExt cx="583" cy="290"/>
              </a:xfrm>
            </p:grpSpPr>
            <p:sp>
              <p:nvSpPr>
                <p:cNvPr id="237" name="Freeform 651"/>
                <p:cNvSpPr>
                  <a:spLocks/>
                </p:cNvSpPr>
                <p:nvPr/>
              </p:nvSpPr>
              <p:spPr bwMode="auto">
                <a:xfrm>
                  <a:off x="887" y="1855"/>
                  <a:ext cx="583" cy="226"/>
                </a:xfrm>
                <a:custGeom>
                  <a:avLst/>
                  <a:gdLst>
                    <a:gd name="T0" fmla="*/ 0 w 583"/>
                    <a:gd name="T1" fmla="*/ 181 h 226"/>
                    <a:gd name="T2" fmla="*/ 64 w 583"/>
                    <a:gd name="T3" fmla="*/ 150 h 226"/>
                    <a:gd name="T4" fmla="*/ 152 w 583"/>
                    <a:gd name="T5" fmla="*/ 170 h 226"/>
                    <a:gd name="T6" fmla="*/ 220 w 583"/>
                    <a:gd name="T7" fmla="*/ 226 h 226"/>
                    <a:gd name="T8" fmla="*/ 308 w 583"/>
                    <a:gd name="T9" fmla="*/ 190 h 226"/>
                    <a:gd name="T10" fmla="*/ 392 w 583"/>
                    <a:gd name="T11" fmla="*/ 206 h 226"/>
                    <a:gd name="T12" fmla="*/ 476 w 583"/>
                    <a:gd name="T13" fmla="*/ 158 h 226"/>
                    <a:gd name="T14" fmla="*/ 529 w 583"/>
                    <a:gd name="T15" fmla="*/ 104 h 226"/>
                    <a:gd name="T16" fmla="*/ 583 w 583"/>
                    <a:gd name="T17" fmla="*/ 0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3" h="226">
                      <a:moveTo>
                        <a:pt x="0" y="181"/>
                      </a:moveTo>
                      <a:lnTo>
                        <a:pt x="64" y="150"/>
                      </a:lnTo>
                      <a:lnTo>
                        <a:pt x="152" y="170"/>
                      </a:lnTo>
                      <a:lnTo>
                        <a:pt x="220" y="226"/>
                      </a:lnTo>
                      <a:lnTo>
                        <a:pt x="308" y="190"/>
                      </a:lnTo>
                      <a:lnTo>
                        <a:pt x="392" y="206"/>
                      </a:lnTo>
                      <a:lnTo>
                        <a:pt x="476" y="158"/>
                      </a:lnTo>
                      <a:lnTo>
                        <a:pt x="529" y="104"/>
                      </a:lnTo>
                      <a:lnTo>
                        <a:pt x="583" y="0"/>
                      </a:lnTo>
                    </a:path>
                  </a:pathLst>
                </a:custGeom>
                <a:noFill/>
                <a:ln w="6350" cap="flat" cmpd="sng">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38" name="Freeform 652"/>
                <p:cNvSpPr>
                  <a:spLocks/>
                </p:cNvSpPr>
                <p:nvPr/>
              </p:nvSpPr>
              <p:spPr bwMode="auto">
                <a:xfrm>
                  <a:off x="887" y="1969"/>
                  <a:ext cx="580" cy="176"/>
                </a:xfrm>
                <a:custGeom>
                  <a:avLst/>
                  <a:gdLst>
                    <a:gd name="T0" fmla="*/ 0 w 580"/>
                    <a:gd name="T1" fmla="*/ 22 h 176"/>
                    <a:gd name="T2" fmla="*/ 76 w 580"/>
                    <a:gd name="T3" fmla="*/ 0 h 176"/>
                    <a:gd name="T4" fmla="*/ 160 w 580"/>
                    <a:gd name="T5" fmla="*/ 4 h 176"/>
                    <a:gd name="T6" fmla="*/ 220 w 580"/>
                    <a:gd name="T7" fmla="*/ 76 h 176"/>
                    <a:gd name="T8" fmla="*/ 304 w 580"/>
                    <a:gd name="T9" fmla="*/ 128 h 176"/>
                    <a:gd name="T10" fmla="*/ 388 w 580"/>
                    <a:gd name="T11" fmla="*/ 128 h 176"/>
                    <a:gd name="T12" fmla="*/ 472 w 580"/>
                    <a:gd name="T13" fmla="*/ 124 h 176"/>
                    <a:gd name="T14" fmla="*/ 536 w 580"/>
                    <a:gd name="T15" fmla="*/ 164 h 176"/>
                    <a:gd name="T16" fmla="*/ 580 w 580"/>
                    <a:gd name="T17" fmla="*/ 17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0" h="176">
                      <a:moveTo>
                        <a:pt x="0" y="22"/>
                      </a:moveTo>
                      <a:lnTo>
                        <a:pt x="76" y="0"/>
                      </a:lnTo>
                      <a:lnTo>
                        <a:pt x="160" y="4"/>
                      </a:lnTo>
                      <a:lnTo>
                        <a:pt x="220" y="76"/>
                      </a:lnTo>
                      <a:lnTo>
                        <a:pt x="304" y="128"/>
                      </a:lnTo>
                      <a:lnTo>
                        <a:pt x="388" y="128"/>
                      </a:lnTo>
                      <a:lnTo>
                        <a:pt x="472" y="124"/>
                      </a:lnTo>
                      <a:lnTo>
                        <a:pt x="536" y="164"/>
                      </a:lnTo>
                      <a:lnTo>
                        <a:pt x="580" y="176"/>
                      </a:lnTo>
                    </a:path>
                  </a:pathLst>
                </a:custGeom>
                <a:noFill/>
                <a:ln w="6350" cap="flat" cmpd="sng">
                  <a:solidFill>
                    <a:srgbClr val="3366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206" name="Line 653"/>
              <p:cNvSpPr>
                <a:spLocks noChangeShapeType="1"/>
              </p:cNvSpPr>
              <p:nvPr/>
            </p:nvSpPr>
            <p:spPr bwMode="auto">
              <a:xfrm>
                <a:off x="4856" y="911"/>
                <a:ext cx="277" cy="8"/>
              </a:xfrm>
              <a:prstGeom prst="line">
                <a:avLst/>
              </a:prstGeom>
              <a:noFill/>
              <a:ln w="635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07" name="Freeform 654"/>
              <p:cNvSpPr>
                <a:spLocks/>
              </p:cNvSpPr>
              <p:nvPr/>
            </p:nvSpPr>
            <p:spPr bwMode="auto">
              <a:xfrm>
                <a:off x="4880" y="831"/>
                <a:ext cx="103" cy="108"/>
              </a:xfrm>
              <a:custGeom>
                <a:avLst/>
                <a:gdLst>
                  <a:gd name="T0" fmla="*/ 0 w 288"/>
                  <a:gd name="T1" fmla="*/ 0 h 300"/>
                  <a:gd name="T2" fmla="*/ 0 w 288"/>
                  <a:gd name="T3" fmla="*/ 0 h 300"/>
                  <a:gd name="T4" fmla="*/ 1 w 288"/>
                  <a:gd name="T5" fmla="*/ 0 h 300"/>
                  <a:gd name="T6" fmla="*/ 1 w 288"/>
                  <a:gd name="T7" fmla="*/ 0 h 300"/>
                  <a:gd name="T8" fmla="*/ 0 w 288"/>
                  <a:gd name="T9" fmla="*/ 0 h 300"/>
                  <a:gd name="T10" fmla="*/ 0 w 288"/>
                  <a:gd name="T11" fmla="*/ 1 h 300"/>
                  <a:gd name="T12" fmla="*/ 0 w 288"/>
                  <a:gd name="T13" fmla="*/ 0 h 300"/>
                  <a:gd name="T14" fmla="*/ 0 w 288"/>
                  <a:gd name="T15" fmla="*/ 0 h 3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8" h="300">
                    <a:moveTo>
                      <a:pt x="0" y="176"/>
                    </a:moveTo>
                    <a:lnTo>
                      <a:pt x="0" y="0"/>
                    </a:lnTo>
                    <a:lnTo>
                      <a:pt x="288" y="12"/>
                    </a:lnTo>
                    <a:lnTo>
                      <a:pt x="288" y="180"/>
                    </a:lnTo>
                    <a:lnTo>
                      <a:pt x="220" y="180"/>
                    </a:lnTo>
                    <a:lnTo>
                      <a:pt x="152" y="300"/>
                    </a:lnTo>
                    <a:lnTo>
                      <a:pt x="148" y="179"/>
                    </a:lnTo>
                    <a:lnTo>
                      <a:pt x="0" y="176"/>
                    </a:lnTo>
                    <a:close/>
                  </a:path>
                </a:pathLst>
              </a:custGeom>
              <a:solidFill>
                <a:srgbClr val="FFFFFF"/>
              </a:solidFill>
              <a:ln w="635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08" name="Freeform 655"/>
              <p:cNvSpPr>
                <a:spLocks/>
              </p:cNvSpPr>
              <p:nvPr/>
            </p:nvSpPr>
            <p:spPr bwMode="auto">
              <a:xfrm>
                <a:off x="5093" y="910"/>
                <a:ext cx="109" cy="93"/>
              </a:xfrm>
              <a:custGeom>
                <a:avLst/>
                <a:gdLst>
                  <a:gd name="T0" fmla="*/ 0 w 304"/>
                  <a:gd name="T1" fmla="*/ 0 h 260"/>
                  <a:gd name="T2" fmla="*/ 0 w 304"/>
                  <a:gd name="T3" fmla="*/ 0 h 260"/>
                  <a:gd name="T4" fmla="*/ 0 w 304"/>
                  <a:gd name="T5" fmla="*/ 0 h 260"/>
                  <a:gd name="T6" fmla="*/ 0 w 304"/>
                  <a:gd name="T7" fmla="*/ 0 h 260"/>
                  <a:gd name="T8" fmla="*/ 0 w 304"/>
                  <a:gd name="T9" fmla="*/ 0 h 260"/>
                  <a:gd name="T10" fmla="*/ 1 w 304"/>
                  <a:gd name="T11" fmla="*/ 0 h 260"/>
                  <a:gd name="T12" fmla="*/ 1 w 304"/>
                  <a:gd name="T13" fmla="*/ 0 h 260"/>
                  <a:gd name="T14" fmla="*/ 0 w 304"/>
                  <a:gd name="T15" fmla="*/ 0 h 2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260">
                    <a:moveTo>
                      <a:pt x="92" y="260"/>
                    </a:moveTo>
                    <a:lnTo>
                      <a:pt x="92" y="216"/>
                    </a:lnTo>
                    <a:lnTo>
                      <a:pt x="0" y="144"/>
                    </a:lnTo>
                    <a:lnTo>
                      <a:pt x="92" y="176"/>
                    </a:lnTo>
                    <a:lnTo>
                      <a:pt x="92" y="0"/>
                    </a:lnTo>
                    <a:lnTo>
                      <a:pt x="304" y="4"/>
                    </a:lnTo>
                    <a:lnTo>
                      <a:pt x="304" y="260"/>
                    </a:lnTo>
                    <a:lnTo>
                      <a:pt x="92" y="260"/>
                    </a:lnTo>
                    <a:close/>
                  </a:path>
                </a:pathLst>
              </a:custGeom>
              <a:solidFill>
                <a:srgbClr val="FFFFFF"/>
              </a:solidFill>
              <a:ln w="635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209" name="Group 656"/>
              <p:cNvGrpSpPr>
                <a:grpSpLocks/>
              </p:cNvGrpSpPr>
              <p:nvPr/>
            </p:nvGrpSpPr>
            <p:grpSpPr bwMode="auto">
              <a:xfrm>
                <a:off x="4542" y="1282"/>
                <a:ext cx="415" cy="62"/>
                <a:chOff x="275" y="1725"/>
                <a:chExt cx="2446" cy="1774"/>
              </a:xfrm>
            </p:grpSpPr>
            <p:sp>
              <p:nvSpPr>
                <p:cNvPr id="235" name="Oval 657"/>
                <p:cNvSpPr>
                  <a:spLocks noChangeArrowheads="1"/>
                </p:cNvSpPr>
                <p:nvPr/>
              </p:nvSpPr>
              <p:spPr bwMode="auto">
                <a:xfrm>
                  <a:off x="275" y="1725"/>
                  <a:ext cx="2446" cy="1774"/>
                </a:xfrm>
                <a:prstGeom prst="ellipse">
                  <a:avLst/>
                </a:prstGeom>
                <a:solidFill>
                  <a:srgbClr val="969696">
                    <a:alpha val="50195"/>
                  </a:srgbClr>
                </a:solidFill>
                <a:ln>
                  <a:noFill/>
                </a:ln>
                <a:effectLst/>
                <a:extLst>
                  <a:ext uri="{91240B29-F687-4F45-9708-019B960494DF}">
                    <a14:hiddenLine xmlns:a14="http://schemas.microsoft.com/office/drawing/2010/main" w="9525">
                      <a:solidFill>
                        <a:srgbClr val="3333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endParaRPr lang="ja-JP" altLang="en-US" dirty="0"/>
                </a:p>
              </p:txBody>
            </p:sp>
            <p:sp>
              <p:nvSpPr>
                <p:cNvPr id="236" name="Oval 658"/>
                <p:cNvSpPr>
                  <a:spLocks noChangeArrowheads="1"/>
                </p:cNvSpPr>
                <p:nvPr/>
              </p:nvSpPr>
              <p:spPr bwMode="auto">
                <a:xfrm>
                  <a:off x="451" y="1825"/>
                  <a:ext cx="2094" cy="1520"/>
                </a:xfrm>
                <a:prstGeom prst="ellipse">
                  <a:avLst/>
                </a:prstGeom>
                <a:solidFill>
                  <a:srgbClr val="808080">
                    <a:alpha val="50195"/>
                  </a:srgbClr>
                </a:solidFill>
                <a:ln>
                  <a:noFill/>
                </a:ln>
                <a:effectLst/>
                <a:extLst>
                  <a:ext uri="{91240B29-F687-4F45-9708-019B960494DF}">
                    <a14:hiddenLine xmlns:a14="http://schemas.microsoft.com/office/drawing/2010/main" w="9525">
                      <a:solidFill>
                        <a:srgbClr val="3333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endParaRPr lang="ja-JP" altLang="en-US" dirty="0"/>
                </a:p>
              </p:txBody>
            </p:sp>
          </p:grpSp>
          <p:grpSp>
            <p:nvGrpSpPr>
              <p:cNvPr id="210" name="Group 659"/>
              <p:cNvGrpSpPr>
                <a:grpSpLocks/>
              </p:cNvGrpSpPr>
              <p:nvPr/>
            </p:nvGrpSpPr>
            <p:grpSpPr bwMode="auto">
              <a:xfrm>
                <a:off x="4629" y="892"/>
                <a:ext cx="204" cy="418"/>
                <a:chOff x="4659" y="892"/>
                <a:chExt cx="204" cy="418"/>
              </a:xfrm>
            </p:grpSpPr>
            <p:sp>
              <p:nvSpPr>
                <p:cNvPr id="216" name="Freeform 660"/>
                <p:cNvSpPr>
                  <a:spLocks/>
                </p:cNvSpPr>
                <p:nvPr/>
              </p:nvSpPr>
              <p:spPr bwMode="auto">
                <a:xfrm>
                  <a:off x="4740" y="902"/>
                  <a:ext cx="24" cy="66"/>
                </a:xfrm>
                <a:custGeom>
                  <a:avLst/>
                  <a:gdLst>
                    <a:gd name="T0" fmla="*/ 0 w 82"/>
                    <a:gd name="T1" fmla="*/ 0 h 228"/>
                    <a:gd name="T2" fmla="*/ 0 w 82"/>
                    <a:gd name="T3" fmla="*/ 0 h 228"/>
                    <a:gd name="T4" fmla="*/ 0 w 82"/>
                    <a:gd name="T5" fmla="*/ 0 h 228"/>
                    <a:gd name="T6" fmla="*/ 0 w 82"/>
                    <a:gd name="T7" fmla="*/ 0 h 228"/>
                    <a:gd name="T8" fmla="*/ 0 w 82"/>
                    <a:gd name="T9" fmla="*/ 0 h 228"/>
                    <a:gd name="T10" fmla="*/ 0 w 82"/>
                    <a:gd name="T11" fmla="*/ 0 h 228"/>
                    <a:gd name="T12" fmla="*/ 0 w 82"/>
                    <a:gd name="T13" fmla="*/ 0 h 228"/>
                    <a:gd name="T14" fmla="*/ 0 w 82"/>
                    <a:gd name="T15" fmla="*/ 0 h 228"/>
                    <a:gd name="T16" fmla="*/ 0 w 82"/>
                    <a:gd name="T17" fmla="*/ 0 h 228"/>
                    <a:gd name="T18" fmla="*/ 0 w 82"/>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228">
                      <a:moveTo>
                        <a:pt x="30" y="0"/>
                      </a:moveTo>
                      <a:lnTo>
                        <a:pt x="73" y="18"/>
                      </a:lnTo>
                      <a:lnTo>
                        <a:pt x="81" y="63"/>
                      </a:lnTo>
                      <a:lnTo>
                        <a:pt x="67" y="157"/>
                      </a:lnTo>
                      <a:lnTo>
                        <a:pt x="63" y="190"/>
                      </a:lnTo>
                      <a:lnTo>
                        <a:pt x="82" y="228"/>
                      </a:lnTo>
                      <a:lnTo>
                        <a:pt x="46" y="201"/>
                      </a:lnTo>
                      <a:lnTo>
                        <a:pt x="18" y="153"/>
                      </a:lnTo>
                      <a:lnTo>
                        <a:pt x="0" y="64"/>
                      </a:lnTo>
                      <a:lnTo>
                        <a:pt x="30" y="0"/>
                      </a:lnTo>
                      <a:close/>
                    </a:path>
                  </a:pathLst>
                </a:custGeom>
                <a:solidFill>
                  <a:srgbClr val="FFF5EB"/>
                </a:solidFill>
                <a:ln w="952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217" name="Group 661"/>
                <p:cNvGrpSpPr>
                  <a:grpSpLocks/>
                </p:cNvGrpSpPr>
                <p:nvPr/>
              </p:nvGrpSpPr>
              <p:grpSpPr bwMode="auto">
                <a:xfrm rot="807521">
                  <a:off x="4744" y="944"/>
                  <a:ext cx="119" cy="86"/>
                  <a:chOff x="563" y="1831"/>
                  <a:chExt cx="332" cy="239"/>
                </a:xfrm>
              </p:grpSpPr>
              <p:sp>
                <p:nvSpPr>
                  <p:cNvPr id="231" name="Freeform 662"/>
                  <p:cNvSpPr>
                    <a:spLocks/>
                  </p:cNvSpPr>
                  <p:nvPr/>
                </p:nvSpPr>
                <p:spPr bwMode="auto">
                  <a:xfrm>
                    <a:off x="563" y="1831"/>
                    <a:ext cx="332" cy="239"/>
                  </a:xfrm>
                  <a:custGeom>
                    <a:avLst/>
                    <a:gdLst>
                      <a:gd name="T0" fmla="*/ 2 w 408"/>
                      <a:gd name="T1" fmla="*/ 48 h 295"/>
                      <a:gd name="T2" fmla="*/ 13 w 408"/>
                      <a:gd name="T3" fmla="*/ 48 h 295"/>
                      <a:gd name="T4" fmla="*/ 14 w 408"/>
                      <a:gd name="T5" fmla="*/ 49 h 295"/>
                      <a:gd name="T6" fmla="*/ 15 w 408"/>
                      <a:gd name="T7" fmla="*/ 49 h 295"/>
                      <a:gd name="T8" fmla="*/ 17 w 408"/>
                      <a:gd name="T9" fmla="*/ 50 h 295"/>
                      <a:gd name="T10" fmla="*/ 37 w 408"/>
                      <a:gd name="T11" fmla="*/ 58 h 295"/>
                      <a:gd name="T12" fmla="*/ 47 w 408"/>
                      <a:gd name="T13" fmla="*/ 63 h 295"/>
                      <a:gd name="T14" fmla="*/ 50 w 408"/>
                      <a:gd name="T15" fmla="*/ 63 h 295"/>
                      <a:gd name="T16" fmla="*/ 52 w 408"/>
                      <a:gd name="T17" fmla="*/ 60 h 295"/>
                      <a:gd name="T18" fmla="*/ 56 w 408"/>
                      <a:gd name="T19" fmla="*/ 58 h 295"/>
                      <a:gd name="T20" fmla="*/ 76 w 408"/>
                      <a:gd name="T21" fmla="*/ 35 h 295"/>
                      <a:gd name="T22" fmla="*/ 81 w 408"/>
                      <a:gd name="T23" fmla="*/ 26 h 295"/>
                      <a:gd name="T24" fmla="*/ 88 w 408"/>
                      <a:gd name="T25" fmla="*/ 26 h 295"/>
                      <a:gd name="T26" fmla="*/ 90 w 408"/>
                      <a:gd name="T27" fmla="*/ 23 h 295"/>
                      <a:gd name="T28" fmla="*/ 91 w 408"/>
                      <a:gd name="T29" fmla="*/ 19 h 295"/>
                      <a:gd name="T30" fmla="*/ 94 w 408"/>
                      <a:gd name="T31" fmla="*/ 15 h 295"/>
                      <a:gd name="T32" fmla="*/ 96 w 408"/>
                      <a:gd name="T33" fmla="*/ 8 h 295"/>
                      <a:gd name="T34" fmla="*/ 100 w 408"/>
                      <a:gd name="T35" fmla="*/ 10 h 295"/>
                      <a:gd name="T36" fmla="*/ 97 w 408"/>
                      <a:gd name="T37" fmla="*/ 16 h 295"/>
                      <a:gd name="T38" fmla="*/ 104 w 408"/>
                      <a:gd name="T39" fmla="*/ 6 h 295"/>
                      <a:gd name="T40" fmla="*/ 110 w 408"/>
                      <a:gd name="T41" fmla="*/ 0 h 295"/>
                      <a:gd name="T42" fmla="*/ 111 w 408"/>
                      <a:gd name="T43" fmla="*/ 3 h 295"/>
                      <a:gd name="T44" fmla="*/ 115 w 408"/>
                      <a:gd name="T45" fmla="*/ 2 h 295"/>
                      <a:gd name="T46" fmla="*/ 115 w 408"/>
                      <a:gd name="T47" fmla="*/ 5 h 295"/>
                      <a:gd name="T48" fmla="*/ 118 w 408"/>
                      <a:gd name="T49" fmla="*/ 5 h 295"/>
                      <a:gd name="T50" fmla="*/ 116 w 408"/>
                      <a:gd name="T51" fmla="*/ 12 h 295"/>
                      <a:gd name="T52" fmla="*/ 119 w 408"/>
                      <a:gd name="T53" fmla="*/ 15 h 295"/>
                      <a:gd name="T54" fmla="*/ 112 w 408"/>
                      <a:gd name="T55" fmla="*/ 21 h 295"/>
                      <a:gd name="T56" fmla="*/ 108 w 408"/>
                      <a:gd name="T57" fmla="*/ 26 h 295"/>
                      <a:gd name="T58" fmla="*/ 98 w 408"/>
                      <a:gd name="T59" fmla="*/ 29 h 295"/>
                      <a:gd name="T60" fmla="*/ 95 w 408"/>
                      <a:gd name="T61" fmla="*/ 32 h 295"/>
                      <a:gd name="T62" fmla="*/ 98 w 408"/>
                      <a:gd name="T63" fmla="*/ 35 h 295"/>
                      <a:gd name="T64" fmla="*/ 86 w 408"/>
                      <a:gd name="T65" fmla="*/ 45 h 295"/>
                      <a:gd name="T66" fmla="*/ 59 w 408"/>
                      <a:gd name="T67" fmla="*/ 79 h 295"/>
                      <a:gd name="T68" fmla="*/ 55 w 408"/>
                      <a:gd name="T69" fmla="*/ 83 h 295"/>
                      <a:gd name="T70" fmla="*/ 48 w 408"/>
                      <a:gd name="T71" fmla="*/ 83 h 295"/>
                      <a:gd name="T72" fmla="*/ 37 w 408"/>
                      <a:gd name="T73" fmla="*/ 78 h 295"/>
                      <a:gd name="T74" fmla="*/ 15 w 408"/>
                      <a:gd name="T75" fmla="*/ 69 h 295"/>
                      <a:gd name="T76" fmla="*/ 8 w 408"/>
                      <a:gd name="T77" fmla="*/ 69 h 295"/>
                      <a:gd name="T78" fmla="*/ 0 w 408"/>
                      <a:gd name="T79" fmla="*/ 61 h 295"/>
                      <a:gd name="T80" fmla="*/ 2 w 408"/>
                      <a:gd name="T81" fmla="*/ 48 h 2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08" h="295">
                        <a:moveTo>
                          <a:pt x="8" y="169"/>
                        </a:moveTo>
                        <a:lnTo>
                          <a:pt x="44" y="169"/>
                        </a:lnTo>
                        <a:lnTo>
                          <a:pt x="48" y="173"/>
                        </a:lnTo>
                        <a:lnTo>
                          <a:pt x="53" y="170"/>
                        </a:lnTo>
                        <a:lnTo>
                          <a:pt x="59" y="177"/>
                        </a:lnTo>
                        <a:lnTo>
                          <a:pt x="129" y="204"/>
                        </a:lnTo>
                        <a:lnTo>
                          <a:pt x="161" y="223"/>
                        </a:lnTo>
                        <a:lnTo>
                          <a:pt x="172" y="224"/>
                        </a:lnTo>
                        <a:lnTo>
                          <a:pt x="179" y="210"/>
                        </a:lnTo>
                        <a:lnTo>
                          <a:pt x="194" y="204"/>
                        </a:lnTo>
                        <a:lnTo>
                          <a:pt x="260" y="123"/>
                        </a:lnTo>
                        <a:lnTo>
                          <a:pt x="282" y="90"/>
                        </a:lnTo>
                        <a:lnTo>
                          <a:pt x="305" y="93"/>
                        </a:lnTo>
                        <a:lnTo>
                          <a:pt x="312" y="85"/>
                        </a:lnTo>
                        <a:lnTo>
                          <a:pt x="314" y="68"/>
                        </a:lnTo>
                        <a:lnTo>
                          <a:pt x="320" y="52"/>
                        </a:lnTo>
                        <a:lnTo>
                          <a:pt x="331" y="29"/>
                        </a:lnTo>
                        <a:lnTo>
                          <a:pt x="343" y="33"/>
                        </a:lnTo>
                        <a:lnTo>
                          <a:pt x="334" y="58"/>
                        </a:lnTo>
                        <a:lnTo>
                          <a:pt x="358" y="23"/>
                        </a:lnTo>
                        <a:lnTo>
                          <a:pt x="378" y="0"/>
                        </a:lnTo>
                        <a:lnTo>
                          <a:pt x="382" y="11"/>
                        </a:lnTo>
                        <a:lnTo>
                          <a:pt x="396" y="5"/>
                        </a:lnTo>
                        <a:lnTo>
                          <a:pt x="395" y="19"/>
                        </a:lnTo>
                        <a:lnTo>
                          <a:pt x="407" y="18"/>
                        </a:lnTo>
                        <a:lnTo>
                          <a:pt x="400" y="41"/>
                        </a:lnTo>
                        <a:lnTo>
                          <a:pt x="408" y="50"/>
                        </a:lnTo>
                        <a:lnTo>
                          <a:pt x="387" y="73"/>
                        </a:lnTo>
                        <a:lnTo>
                          <a:pt x="372" y="92"/>
                        </a:lnTo>
                        <a:lnTo>
                          <a:pt x="339" y="105"/>
                        </a:lnTo>
                        <a:lnTo>
                          <a:pt x="329" y="114"/>
                        </a:lnTo>
                        <a:lnTo>
                          <a:pt x="336" y="124"/>
                        </a:lnTo>
                        <a:lnTo>
                          <a:pt x="297" y="159"/>
                        </a:lnTo>
                        <a:lnTo>
                          <a:pt x="207" y="280"/>
                        </a:lnTo>
                        <a:lnTo>
                          <a:pt x="187" y="295"/>
                        </a:lnTo>
                        <a:lnTo>
                          <a:pt x="164" y="292"/>
                        </a:lnTo>
                        <a:lnTo>
                          <a:pt x="126" y="276"/>
                        </a:lnTo>
                        <a:lnTo>
                          <a:pt x="53" y="243"/>
                        </a:lnTo>
                        <a:lnTo>
                          <a:pt x="28" y="246"/>
                        </a:lnTo>
                        <a:lnTo>
                          <a:pt x="0" y="214"/>
                        </a:lnTo>
                        <a:lnTo>
                          <a:pt x="8" y="169"/>
                        </a:lnTo>
                        <a:close/>
                      </a:path>
                    </a:pathLst>
                  </a:custGeom>
                  <a:solidFill>
                    <a:srgbClr val="FFE6CD"/>
                  </a:solidFill>
                  <a:ln w="6350"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32" name="Line 663"/>
                  <p:cNvSpPr>
                    <a:spLocks noChangeShapeType="1"/>
                  </p:cNvSpPr>
                  <p:nvPr/>
                </p:nvSpPr>
                <p:spPr bwMode="auto">
                  <a:xfrm flipH="1">
                    <a:off x="869" y="1865"/>
                    <a:ext cx="18" cy="18"/>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33" name="Freeform 664"/>
                  <p:cNvSpPr>
                    <a:spLocks/>
                  </p:cNvSpPr>
                  <p:nvPr/>
                </p:nvSpPr>
                <p:spPr bwMode="auto">
                  <a:xfrm>
                    <a:off x="865" y="1847"/>
                    <a:ext cx="19" cy="27"/>
                  </a:xfrm>
                  <a:custGeom>
                    <a:avLst/>
                    <a:gdLst>
                      <a:gd name="T0" fmla="*/ 12 w 21"/>
                      <a:gd name="T1" fmla="*/ 0 h 31"/>
                      <a:gd name="T2" fmla="*/ 7 w 21"/>
                      <a:gd name="T3" fmla="*/ 7 h 31"/>
                      <a:gd name="T4" fmla="*/ 0 w 21"/>
                      <a:gd name="T5" fmla="*/ 14 h 31"/>
                      <a:gd name="T6" fmla="*/ 0 60000 65536"/>
                      <a:gd name="T7" fmla="*/ 0 60000 65536"/>
                      <a:gd name="T8" fmla="*/ 0 60000 65536"/>
                    </a:gdLst>
                    <a:ahLst/>
                    <a:cxnLst>
                      <a:cxn ang="T6">
                        <a:pos x="T0" y="T1"/>
                      </a:cxn>
                      <a:cxn ang="T7">
                        <a:pos x="T2" y="T3"/>
                      </a:cxn>
                      <a:cxn ang="T8">
                        <a:pos x="T4" y="T5"/>
                      </a:cxn>
                    </a:cxnLst>
                    <a:rect l="0" t="0" r="r" b="b"/>
                    <a:pathLst>
                      <a:path w="21" h="31">
                        <a:moveTo>
                          <a:pt x="21" y="0"/>
                        </a:moveTo>
                        <a:lnTo>
                          <a:pt x="13" y="15"/>
                        </a:lnTo>
                        <a:lnTo>
                          <a:pt x="0" y="31"/>
                        </a:lnTo>
                      </a:path>
                    </a:pathLst>
                  </a:custGeom>
                  <a:noFill/>
                  <a:ln w="9525"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34" name="Freeform 665"/>
                  <p:cNvSpPr>
                    <a:spLocks/>
                  </p:cNvSpPr>
                  <p:nvPr/>
                </p:nvSpPr>
                <p:spPr bwMode="auto">
                  <a:xfrm>
                    <a:off x="858" y="1839"/>
                    <a:ext cx="16" cy="26"/>
                  </a:xfrm>
                  <a:custGeom>
                    <a:avLst/>
                    <a:gdLst>
                      <a:gd name="T0" fmla="*/ 9 w 18"/>
                      <a:gd name="T1" fmla="*/ 0 h 30"/>
                      <a:gd name="T2" fmla="*/ 4 w 18"/>
                      <a:gd name="T3" fmla="*/ 7 h 30"/>
                      <a:gd name="T4" fmla="*/ 0 w 18"/>
                      <a:gd name="T5" fmla="*/ 13 h 30"/>
                      <a:gd name="T6" fmla="*/ 0 60000 65536"/>
                      <a:gd name="T7" fmla="*/ 0 60000 65536"/>
                      <a:gd name="T8" fmla="*/ 0 60000 65536"/>
                    </a:gdLst>
                    <a:ahLst/>
                    <a:cxnLst>
                      <a:cxn ang="T6">
                        <a:pos x="T0" y="T1"/>
                      </a:cxn>
                      <a:cxn ang="T7">
                        <a:pos x="T2" y="T3"/>
                      </a:cxn>
                      <a:cxn ang="T8">
                        <a:pos x="T4" y="T5"/>
                      </a:cxn>
                    </a:cxnLst>
                    <a:rect l="0" t="0" r="r" b="b"/>
                    <a:pathLst>
                      <a:path w="18" h="30">
                        <a:moveTo>
                          <a:pt x="18" y="0"/>
                        </a:moveTo>
                        <a:lnTo>
                          <a:pt x="9" y="16"/>
                        </a:lnTo>
                        <a:lnTo>
                          <a:pt x="0" y="30"/>
                        </a:lnTo>
                      </a:path>
                    </a:pathLst>
                  </a:custGeom>
                  <a:noFill/>
                  <a:ln w="9525"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218" name="Freeform 666"/>
                <p:cNvSpPr>
                  <a:spLocks/>
                </p:cNvSpPr>
                <p:nvPr/>
              </p:nvSpPr>
              <p:spPr bwMode="auto">
                <a:xfrm>
                  <a:off x="4691" y="960"/>
                  <a:ext cx="79" cy="350"/>
                </a:xfrm>
                <a:custGeom>
                  <a:avLst/>
                  <a:gdLst>
                    <a:gd name="T0" fmla="*/ 69 w 79"/>
                    <a:gd name="T1" fmla="*/ 48 h 350"/>
                    <a:gd name="T2" fmla="*/ 72 w 79"/>
                    <a:gd name="T3" fmla="*/ 65 h 350"/>
                    <a:gd name="T4" fmla="*/ 67 w 79"/>
                    <a:gd name="T5" fmla="*/ 77 h 350"/>
                    <a:gd name="T6" fmla="*/ 64 w 79"/>
                    <a:gd name="T7" fmla="*/ 100 h 350"/>
                    <a:gd name="T8" fmla="*/ 67 w 79"/>
                    <a:gd name="T9" fmla="*/ 128 h 350"/>
                    <a:gd name="T10" fmla="*/ 67 w 79"/>
                    <a:gd name="T11" fmla="*/ 135 h 350"/>
                    <a:gd name="T12" fmla="*/ 69 w 79"/>
                    <a:gd name="T13" fmla="*/ 170 h 350"/>
                    <a:gd name="T14" fmla="*/ 65 w 79"/>
                    <a:gd name="T15" fmla="*/ 195 h 350"/>
                    <a:gd name="T16" fmla="*/ 60 w 79"/>
                    <a:gd name="T17" fmla="*/ 302 h 350"/>
                    <a:gd name="T18" fmla="*/ 63 w 79"/>
                    <a:gd name="T19" fmla="*/ 323 h 350"/>
                    <a:gd name="T20" fmla="*/ 79 w 79"/>
                    <a:gd name="T21" fmla="*/ 338 h 350"/>
                    <a:gd name="T22" fmla="*/ 54 w 79"/>
                    <a:gd name="T23" fmla="*/ 335 h 350"/>
                    <a:gd name="T24" fmla="*/ 46 w 79"/>
                    <a:gd name="T25" fmla="*/ 334 h 350"/>
                    <a:gd name="T26" fmla="*/ 40 w 79"/>
                    <a:gd name="T27" fmla="*/ 321 h 350"/>
                    <a:gd name="T28" fmla="*/ 43 w 79"/>
                    <a:gd name="T29" fmla="*/ 253 h 350"/>
                    <a:gd name="T30" fmla="*/ 42 w 79"/>
                    <a:gd name="T31" fmla="*/ 218 h 350"/>
                    <a:gd name="T32" fmla="*/ 38 w 79"/>
                    <a:gd name="T33" fmla="*/ 253 h 350"/>
                    <a:gd name="T34" fmla="*/ 25 w 79"/>
                    <a:gd name="T35" fmla="*/ 318 h 350"/>
                    <a:gd name="T36" fmla="*/ 22 w 79"/>
                    <a:gd name="T37" fmla="*/ 343 h 350"/>
                    <a:gd name="T38" fmla="*/ 9 w 79"/>
                    <a:gd name="T39" fmla="*/ 350 h 350"/>
                    <a:gd name="T40" fmla="*/ 0 w 79"/>
                    <a:gd name="T41" fmla="*/ 338 h 350"/>
                    <a:gd name="T42" fmla="*/ 13 w 79"/>
                    <a:gd name="T43" fmla="*/ 313 h 350"/>
                    <a:gd name="T44" fmla="*/ 18 w 79"/>
                    <a:gd name="T45" fmla="*/ 239 h 350"/>
                    <a:gd name="T46" fmla="*/ 12 w 79"/>
                    <a:gd name="T47" fmla="*/ 197 h 350"/>
                    <a:gd name="T48" fmla="*/ 2 w 79"/>
                    <a:gd name="T49" fmla="*/ 161 h 350"/>
                    <a:gd name="T50" fmla="*/ 4 w 79"/>
                    <a:gd name="T51" fmla="*/ 135 h 350"/>
                    <a:gd name="T52" fmla="*/ 9 w 79"/>
                    <a:gd name="T53" fmla="*/ 119 h 350"/>
                    <a:gd name="T54" fmla="*/ 9 w 79"/>
                    <a:gd name="T55" fmla="*/ 85 h 350"/>
                    <a:gd name="T56" fmla="*/ 6 w 79"/>
                    <a:gd name="T57" fmla="*/ 37 h 350"/>
                    <a:gd name="T58" fmla="*/ 21 w 79"/>
                    <a:gd name="T59" fmla="*/ 19 h 350"/>
                    <a:gd name="T60" fmla="*/ 21 w 79"/>
                    <a:gd name="T61" fmla="*/ 10 h 350"/>
                    <a:gd name="T62" fmla="*/ 49 w 79"/>
                    <a:gd name="T63" fmla="*/ 12 h 350"/>
                    <a:gd name="T64" fmla="*/ 52 w 79"/>
                    <a:gd name="T65" fmla="*/ 17 h 3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350">
                      <a:moveTo>
                        <a:pt x="66" y="40"/>
                      </a:moveTo>
                      <a:lnTo>
                        <a:pt x="69" y="48"/>
                      </a:lnTo>
                      <a:lnTo>
                        <a:pt x="72" y="56"/>
                      </a:lnTo>
                      <a:lnTo>
                        <a:pt x="72" y="65"/>
                      </a:lnTo>
                      <a:lnTo>
                        <a:pt x="70" y="72"/>
                      </a:lnTo>
                      <a:lnTo>
                        <a:pt x="67" y="77"/>
                      </a:lnTo>
                      <a:lnTo>
                        <a:pt x="64" y="87"/>
                      </a:lnTo>
                      <a:lnTo>
                        <a:pt x="64" y="100"/>
                      </a:lnTo>
                      <a:lnTo>
                        <a:pt x="65" y="112"/>
                      </a:lnTo>
                      <a:lnTo>
                        <a:pt x="67" y="128"/>
                      </a:lnTo>
                      <a:lnTo>
                        <a:pt x="70" y="134"/>
                      </a:lnTo>
                      <a:lnTo>
                        <a:pt x="67" y="135"/>
                      </a:lnTo>
                      <a:lnTo>
                        <a:pt x="68" y="144"/>
                      </a:lnTo>
                      <a:lnTo>
                        <a:pt x="69" y="170"/>
                      </a:lnTo>
                      <a:lnTo>
                        <a:pt x="67" y="196"/>
                      </a:lnTo>
                      <a:lnTo>
                        <a:pt x="65" y="195"/>
                      </a:lnTo>
                      <a:lnTo>
                        <a:pt x="66" y="237"/>
                      </a:lnTo>
                      <a:lnTo>
                        <a:pt x="60" y="302"/>
                      </a:lnTo>
                      <a:lnTo>
                        <a:pt x="59" y="317"/>
                      </a:lnTo>
                      <a:lnTo>
                        <a:pt x="63" y="323"/>
                      </a:lnTo>
                      <a:lnTo>
                        <a:pt x="78" y="334"/>
                      </a:lnTo>
                      <a:lnTo>
                        <a:pt x="79" y="338"/>
                      </a:lnTo>
                      <a:lnTo>
                        <a:pt x="69" y="339"/>
                      </a:lnTo>
                      <a:lnTo>
                        <a:pt x="54" y="335"/>
                      </a:lnTo>
                      <a:lnTo>
                        <a:pt x="46" y="325"/>
                      </a:lnTo>
                      <a:lnTo>
                        <a:pt x="46" y="334"/>
                      </a:lnTo>
                      <a:lnTo>
                        <a:pt x="42" y="335"/>
                      </a:lnTo>
                      <a:lnTo>
                        <a:pt x="40" y="321"/>
                      </a:lnTo>
                      <a:lnTo>
                        <a:pt x="43" y="311"/>
                      </a:lnTo>
                      <a:lnTo>
                        <a:pt x="43" y="253"/>
                      </a:lnTo>
                      <a:lnTo>
                        <a:pt x="43" y="243"/>
                      </a:lnTo>
                      <a:lnTo>
                        <a:pt x="42" y="218"/>
                      </a:lnTo>
                      <a:lnTo>
                        <a:pt x="38" y="245"/>
                      </a:lnTo>
                      <a:lnTo>
                        <a:pt x="38" y="253"/>
                      </a:lnTo>
                      <a:lnTo>
                        <a:pt x="32" y="283"/>
                      </a:lnTo>
                      <a:lnTo>
                        <a:pt x="25" y="318"/>
                      </a:lnTo>
                      <a:lnTo>
                        <a:pt x="25" y="325"/>
                      </a:lnTo>
                      <a:lnTo>
                        <a:pt x="22" y="343"/>
                      </a:lnTo>
                      <a:lnTo>
                        <a:pt x="16" y="348"/>
                      </a:lnTo>
                      <a:lnTo>
                        <a:pt x="9" y="350"/>
                      </a:lnTo>
                      <a:lnTo>
                        <a:pt x="0" y="347"/>
                      </a:lnTo>
                      <a:lnTo>
                        <a:pt x="0" y="338"/>
                      </a:lnTo>
                      <a:lnTo>
                        <a:pt x="7" y="326"/>
                      </a:lnTo>
                      <a:lnTo>
                        <a:pt x="13" y="313"/>
                      </a:lnTo>
                      <a:lnTo>
                        <a:pt x="17" y="248"/>
                      </a:lnTo>
                      <a:lnTo>
                        <a:pt x="18" y="239"/>
                      </a:lnTo>
                      <a:lnTo>
                        <a:pt x="15" y="197"/>
                      </a:lnTo>
                      <a:lnTo>
                        <a:pt x="12" y="197"/>
                      </a:lnTo>
                      <a:lnTo>
                        <a:pt x="9" y="178"/>
                      </a:lnTo>
                      <a:lnTo>
                        <a:pt x="2" y="161"/>
                      </a:lnTo>
                      <a:lnTo>
                        <a:pt x="0" y="147"/>
                      </a:lnTo>
                      <a:lnTo>
                        <a:pt x="4" y="135"/>
                      </a:lnTo>
                      <a:lnTo>
                        <a:pt x="3" y="132"/>
                      </a:lnTo>
                      <a:lnTo>
                        <a:pt x="9" y="119"/>
                      </a:lnTo>
                      <a:lnTo>
                        <a:pt x="13" y="98"/>
                      </a:lnTo>
                      <a:lnTo>
                        <a:pt x="9" y="85"/>
                      </a:lnTo>
                      <a:lnTo>
                        <a:pt x="5" y="52"/>
                      </a:lnTo>
                      <a:lnTo>
                        <a:pt x="6" y="37"/>
                      </a:lnTo>
                      <a:lnTo>
                        <a:pt x="9" y="25"/>
                      </a:lnTo>
                      <a:lnTo>
                        <a:pt x="21" y="19"/>
                      </a:lnTo>
                      <a:lnTo>
                        <a:pt x="23" y="15"/>
                      </a:lnTo>
                      <a:lnTo>
                        <a:pt x="21" y="10"/>
                      </a:lnTo>
                      <a:lnTo>
                        <a:pt x="36" y="0"/>
                      </a:lnTo>
                      <a:lnTo>
                        <a:pt x="49" y="12"/>
                      </a:lnTo>
                      <a:lnTo>
                        <a:pt x="54" y="10"/>
                      </a:lnTo>
                      <a:lnTo>
                        <a:pt x="52" y="17"/>
                      </a:lnTo>
                      <a:lnTo>
                        <a:pt x="57" y="20"/>
                      </a:lnTo>
                    </a:path>
                  </a:pathLst>
                </a:custGeom>
                <a:solidFill>
                  <a:srgbClr val="FFE6CD"/>
                </a:solidFill>
                <a:ln w="6350"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19" name="Freeform 667"/>
                <p:cNvSpPr>
                  <a:spLocks/>
                </p:cNvSpPr>
                <p:nvPr/>
              </p:nvSpPr>
              <p:spPr bwMode="auto">
                <a:xfrm>
                  <a:off x="4708" y="902"/>
                  <a:ext cx="51" cy="72"/>
                </a:xfrm>
                <a:custGeom>
                  <a:avLst/>
                  <a:gdLst>
                    <a:gd name="T0" fmla="*/ 0 w 161"/>
                    <a:gd name="T1" fmla="*/ 0 h 229"/>
                    <a:gd name="T2" fmla="*/ 0 w 161"/>
                    <a:gd name="T3" fmla="*/ 0 h 229"/>
                    <a:gd name="T4" fmla="*/ 0 w 161"/>
                    <a:gd name="T5" fmla="*/ 0 h 229"/>
                    <a:gd name="T6" fmla="*/ 0 w 161"/>
                    <a:gd name="T7" fmla="*/ 0 h 229"/>
                    <a:gd name="T8" fmla="*/ 0 w 161"/>
                    <a:gd name="T9" fmla="*/ 0 h 229"/>
                    <a:gd name="T10" fmla="*/ 0 w 161"/>
                    <a:gd name="T11" fmla="*/ 0 h 229"/>
                    <a:gd name="T12" fmla="*/ 0 w 161"/>
                    <a:gd name="T13" fmla="*/ 0 h 229"/>
                    <a:gd name="T14" fmla="*/ 0 w 161"/>
                    <a:gd name="T15" fmla="*/ 0 h 229"/>
                    <a:gd name="T16" fmla="*/ 0 w 161"/>
                    <a:gd name="T17" fmla="*/ 0 h 229"/>
                    <a:gd name="T18" fmla="*/ 0 w 161"/>
                    <a:gd name="T19" fmla="*/ 0 h 229"/>
                    <a:gd name="T20" fmla="*/ 0 w 161"/>
                    <a:gd name="T21" fmla="*/ 0 h 229"/>
                    <a:gd name="T22" fmla="*/ 0 w 161"/>
                    <a:gd name="T23" fmla="*/ 0 h 229"/>
                    <a:gd name="T24" fmla="*/ 0 w 161"/>
                    <a:gd name="T25" fmla="*/ 0 h 229"/>
                    <a:gd name="T26" fmla="*/ 0 w 161"/>
                    <a:gd name="T27" fmla="*/ 0 h 229"/>
                    <a:gd name="T28" fmla="*/ 0 w 161"/>
                    <a:gd name="T29" fmla="*/ 0 h 229"/>
                    <a:gd name="T30" fmla="*/ 0 w 161"/>
                    <a:gd name="T31" fmla="*/ 0 h 229"/>
                    <a:gd name="T32" fmla="*/ 0 w 161"/>
                    <a:gd name="T33" fmla="*/ 0 h 229"/>
                    <a:gd name="T34" fmla="*/ 0 w 161"/>
                    <a:gd name="T35" fmla="*/ 0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229">
                      <a:moveTo>
                        <a:pt x="28" y="226"/>
                      </a:moveTo>
                      <a:lnTo>
                        <a:pt x="30" y="200"/>
                      </a:lnTo>
                      <a:lnTo>
                        <a:pt x="27" y="171"/>
                      </a:lnTo>
                      <a:lnTo>
                        <a:pt x="11" y="131"/>
                      </a:lnTo>
                      <a:lnTo>
                        <a:pt x="0" y="83"/>
                      </a:lnTo>
                      <a:lnTo>
                        <a:pt x="12" y="38"/>
                      </a:lnTo>
                      <a:lnTo>
                        <a:pt x="42" y="12"/>
                      </a:lnTo>
                      <a:lnTo>
                        <a:pt x="80" y="0"/>
                      </a:lnTo>
                      <a:lnTo>
                        <a:pt x="122" y="9"/>
                      </a:lnTo>
                      <a:lnTo>
                        <a:pt x="147" y="30"/>
                      </a:lnTo>
                      <a:lnTo>
                        <a:pt x="159" y="57"/>
                      </a:lnTo>
                      <a:lnTo>
                        <a:pt x="161" y="95"/>
                      </a:lnTo>
                      <a:lnTo>
                        <a:pt x="158" y="114"/>
                      </a:lnTo>
                      <a:lnTo>
                        <a:pt x="145" y="160"/>
                      </a:lnTo>
                      <a:lnTo>
                        <a:pt x="126" y="187"/>
                      </a:lnTo>
                      <a:lnTo>
                        <a:pt x="100" y="194"/>
                      </a:lnTo>
                      <a:lnTo>
                        <a:pt x="89" y="203"/>
                      </a:lnTo>
                      <a:lnTo>
                        <a:pt x="92" y="229"/>
                      </a:lnTo>
                    </a:path>
                  </a:pathLst>
                </a:custGeom>
                <a:solidFill>
                  <a:srgbClr val="FFE6CD"/>
                </a:solidFill>
                <a:ln w="6350"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20" name="Freeform 668"/>
                <p:cNvSpPr>
                  <a:spLocks/>
                </p:cNvSpPr>
                <p:nvPr/>
              </p:nvSpPr>
              <p:spPr bwMode="auto">
                <a:xfrm>
                  <a:off x="4659" y="985"/>
                  <a:ext cx="51" cy="162"/>
                </a:xfrm>
                <a:custGeom>
                  <a:avLst/>
                  <a:gdLst>
                    <a:gd name="T0" fmla="*/ 0 w 176"/>
                    <a:gd name="T1" fmla="*/ 0 h 553"/>
                    <a:gd name="T2" fmla="*/ 0 w 176"/>
                    <a:gd name="T3" fmla="*/ 0 h 553"/>
                    <a:gd name="T4" fmla="*/ 0 w 176"/>
                    <a:gd name="T5" fmla="*/ 0 h 553"/>
                    <a:gd name="T6" fmla="*/ 0 w 176"/>
                    <a:gd name="T7" fmla="*/ 0 h 553"/>
                    <a:gd name="T8" fmla="*/ 0 w 176"/>
                    <a:gd name="T9" fmla="*/ 0 h 553"/>
                    <a:gd name="T10" fmla="*/ 0 w 176"/>
                    <a:gd name="T11" fmla="*/ 0 h 553"/>
                    <a:gd name="T12" fmla="*/ 0 w 176"/>
                    <a:gd name="T13" fmla="*/ 0 h 553"/>
                    <a:gd name="T14" fmla="*/ 0 w 176"/>
                    <a:gd name="T15" fmla="*/ 0 h 553"/>
                    <a:gd name="T16" fmla="*/ 0 w 176"/>
                    <a:gd name="T17" fmla="*/ 0 h 553"/>
                    <a:gd name="T18" fmla="*/ 0 w 176"/>
                    <a:gd name="T19" fmla="*/ 0 h 553"/>
                    <a:gd name="T20" fmla="*/ 0 w 176"/>
                    <a:gd name="T21" fmla="*/ 0 h 553"/>
                    <a:gd name="T22" fmla="*/ 0 w 176"/>
                    <a:gd name="T23" fmla="*/ 0 h 553"/>
                    <a:gd name="T24" fmla="*/ 0 w 176"/>
                    <a:gd name="T25" fmla="*/ 0 h 553"/>
                    <a:gd name="T26" fmla="*/ 0 w 176"/>
                    <a:gd name="T27" fmla="*/ 0 h 553"/>
                    <a:gd name="T28" fmla="*/ 0 w 176"/>
                    <a:gd name="T29" fmla="*/ 0 h 553"/>
                    <a:gd name="T30" fmla="*/ 0 w 176"/>
                    <a:gd name="T31" fmla="*/ 0 h 553"/>
                    <a:gd name="T32" fmla="*/ 0 w 176"/>
                    <a:gd name="T33" fmla="*/ 0 h 553"/>
                    <a:gd name="T34" fmla="*/ 0 w 176"/>
                    <a:gd name="T35" fmla="*/ 0 h 553"/>
                    <a:gd name="T36" fmla="*/ 0 w 176"/>
                    <a:gd name="T37" fmla="*/ 0 h 553"/>
                    <a:gd name="T38" fmla="*/ 0 w 176"/>
                    <a:gd name="T39" fmla="*/ 0 h 553"/>
                    <a:gd name="T40" fmla="*/ 0 w 176"/>
                    <a:gd name="T41" fmla="*/ 0 h 553"/>
                    <a:gd name="T42" fmla="*/ 0 w 176"/>
                    <a:gd name="T43" fmla="*/ 0 h 553"/>
                    <a:gd name="T44" fmla="*/ 0 w 176"/>
                    <a:gd name="T45" fmla="*/ 0 h 553"/>
                    <a:gd name="T46" fmla="*/ 0 w 176"/>
                    <a:gd name="T47" fmla="*/ 0 h 553"/>
                    <a:gd name="T48" fmla="*/ 0 w 176"/>
                    <a:gd name="T49" fmla="*/ 0 h 553"/>
                    <a:gd name="T50" fmla="*/ 0 w 176"/>
                    <a:gd name="T51" fmla="*/ 0 h 5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6" h="553">
                      <a:moveTo>
                        <a:pt x="176" y="75"/>
                      </a:moveTo>
                      <a:lnTo>
                        <a:pt x="172" y="96"/>
                      </a:lnTo>
                      <a:lnTo>
                        <a:pt x="160" y="166"/>
                      </a:lnTo>
                      <a:lnTo>
                        <a:pt x="149" y="243"/>
                      </a:lnTo>
                      <a:lnTo>
                        <a:pt x="143" y="277"/>
                      </a:lnTo>
                      <a:lnTo>
                        <a:pt x="83" y="455"/>
                      </a:lnTo>
                      <a:lnTo>
                        <a:pt x="68" y="451"/>
                      </a:lnTo>
                      <a:lnTo>
                        <a:pt x="63" y="466"/>
                      </a:lnTo>
                      <a:lnTo>
                        <a:pt x="73" y="495"/>
                      </a:lnTo>
                      <a:lnTo>
                        <a:pt x="70" y="513"/>
                      </a:lnTo>
                      <a:lnTo>
                        <a:pt x="52" y="490"/>
                      </a:lnTo>
                      <a:lnTo>
                        <a:pt x="38" y="518"/>
                      </a:lnTo>
                      <a:lnTo>
                        <a:pt x="32" y="539"/>
                      </a:lnTo>
                      <a:lnTo>
                        <a:pt x="29" y="552"/>
                      </a:lnTo>
                      <a:lnTo>
                        <a:pt x="16" y="553"/>
                      </a:lnTo>
                      <a:lnTo>
                        <a:pt x="7" y="538"/>
                      </a:lnTo>
                      <a:lnTo>
                        <a:pt x="0" y="531"/>
                      </a:lnTo>
                      <a:lnTo>
                        <a:pt x="0" y="499"/>
                      </a:lnTo>
                      <a:lnTo>
                        <a:pt x="13" y="471"/>
                      </a:lnTo>
                      <a:lnTo>
                        <a:pt x="32" y="447"/>
                      </a:lnTo>
                      <a:lnTo>
                        <a:pt x="39" y="433"/>
                      </a:lnTo>
                      <a:lnTo>
                        <a:pt x="35" y="423"/>
                      </a:lnTo>
                      <a:lnTo>
                        <a:pt x="96" y="238"/>
                      </a:lnTo>
                      <a:lnTo>
                        <a:pt x="112" y="58"/>
                      </a:lnTo>
                      <a:lnTo>
                        <a:pt x="122" y="27"/>
                      </a:lnTo>
                      <a:lnTo>
                        <a:pt x="143" y="0"/>
                      </a:lnTo>
                    </a:path>
                  </a:pathLst>
                </a:custGeom>
                <a:solidFill>
                  <a:srgbClr val="FFE6CD"/>
                </a:solidFill>
                <a:ln w="6350"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21" name="Freeform 669"/>
                <p:cNvSpPr>
                  <a:spLocks/>
                </p:cNvSpPr>
                <p:nvPr/>
              </p:nvSpPr>
              <p:spPr bwMode="auto">
                <a:xfrm>
                  <a:off x="4752" y="929"/>
                  <a:ext cx="5"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22" name="Freeform 670"/>
                <p:cNvSpPr>
                  <a:spLocks noChangeAspect="1"/>
                </p:cNvSpPr>
                <p:nvPr/>
              </p:nvSpPr>
              <p:spPr bwMode="auto">
                <a:xfrm>
                  <a:off x="4736" y="930"/>
                  <a:ext cx="6"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23" name="Freeform 671"/>
                <p:cNvSpPr>
                  <a:spLocks/>
                </p:cNvSpPr>
                <p:nvPr/>
              </p:nvSpPr>
              <p:spPr bwMode="auto">
                <a:xfrm>
                  <a:off x="4751" y="920"/>
                  <a:ext cx="9" cy="6"/>
                </a:xfrm>
                <a:custGeom>
                  <a:avLst/>
                  <a:gdLst>
                    <a:gd name="T0" fmla="*/ 0 w 29"/>
                    <a:gd name="T1" fmla="*/ 0 h 19"/>
                    <a:gd name="T2" fmla="*/ 0 w 29"/>
                    <a:gd name="T3" fmla="*/ 0 h 19"/>
                    <a:gd name="T4" fmla="*/ 0 w 29"/>
                    <a:gd name="T5" fmla="*/ 0 h 19"/>
                    <a:gd name="T6" fmla="*/ 0 w 29"/>
                    <a:gd name="T7" fmla="*/ 0 h 19"/>
                    <a:gd name="T8" fmla="*/ 0 w 29"/>
                    <a:gd name="T9" fmla="*/ 0 h 19"/>
                    <a:gd name="T10" fmla="*/ 0 w 29"/>
                    <a:gd name="T11" fmla="*/ 0 h 19"/>
                    <a:gd name="T12" fmla="*/ 0 w 29"/>
                    <a:gd name="T13" fmla="*/ 0 h 19"/>
                    <a:gd name="T14" fmla="*/ 0 w 29"/>
                    <a:gd name="T15" fmla="*/ 0 h 19"/>
                    <a:gd name="T16" fmla="*/ 0 w 29"/>
                    <a:gd name="T17" fmla="*/ 0 h 19"/>
                    <a:gd name="T18" fmla="*/ 0 w 29"/>
                    <a:gd name="T19" fmla="*/ 0 h 19"/>
                    <a:gd name="T20" fmla="*/ 0 w 29"/>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19">
                      <a:moveTo>
                        <a:pt x="4" y="9"/>
                      </a:moveTo>
                      <a:lnTo>
                        <a:pt x="12" y="0"/>
                      </a:lnTo>
                      <a:lnTo>
                        <a:pt x="20" y="0"/>
                      </a:lnTo>
                      <a:lnTo>
                        <a:pt x="27" y="7"/>
                      </a:lnTo>
                      <a:lnTo>
                        <a:pt x="29" y="19"/>
                      </a:lnTo>
                      <a:lnTo>
                        <a:pt x="22" y="12"/>
                      </a:lnTo>
                      <a:lnTo>
                        <a:pt x="16" y="9"/>
                      </a:lnTo>
                      <a:lnTo>
                        <a:pt x="9" y="12"/>
                      </a:lnTo>
                      <a:lnTo>
                        <a:pt x="4" y="16"/>
                      </a:lnTo>
                      <a:lnTo>
                        <a:pt x="0" y="19"/>
                      </a:lnTo>
                      <a:lnTo>
                        <a:pt x="4" y="9"/>
                      </a:lnTo>
                      <a:close/>
                    </a:path>
                  </a:pathLst>
                </a:custGeom>
                <a:solidFill>
                  <a:srgbClr val="333333"/>
                </a:solidFill>
                <a:ln w="317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24" name="Freeform 672"/>
                <p:cNvSpPr>
                  <a:spLocks noChangeAspect="1"/>
                </p:cNvSpPr>
                <p:nvPr/>
              </p:nvSpPr>
              <p:spPr bwMode="auto">
                <a:xfrm>
                  <a:off x="4731" y="920"/>
                  <a:ext cx="13" cy="7"/>
                </a:xfrm>
                <a:custGeom>
                  <a:avLst/>
                  <a:gdLst>
                    <a:gd name="T0" fmla="*/ 0 w 41"/>
                    <a:gd name="T1" fmla="*/ 0 h 21"/>
                    <a:gd name="T2" fmla="*/ 0 w 41"/>
                    <a:gd name="T3" fmla="*/ 0 h 21"/>
                    <a:gd name="T4" fmla="*/ 0 w 41"/>
                    <a:gd name="T5" fmla="*/ 0 h 21"/>
                    <a:gd name="T6" fmla="*/ 0 w 41"/>
                    <a:gd name="T7" fmla="*/ 0 h 21"/>
                    <a:gd name="T8" fmla="*/ 0 w 41"/>
                    <a:gd name="T9" fmla="*/ 0 h 21"/>
                    <a:gd name="T10" fmla="*/ 0 w 41"/>
                    <a:gd name="T11" fmla="*/ 0 h 21"/>
                    <a:gd name="T12" fmla="*/ 0 w 41"/>
                    <a:gd name="T13" fmla="*/ 0 h 21"/>
                    <a:gd name="T14" fmla="*/ 0 w 41"/>
                    <a:gd name="T15" fmla="*/ 0 h 21"/>
                    <a:gd name="T16" fmla="*/ 0 w 41"/>
                    <a:gd name="T17" fmla="*/ 0 h 21"/>
                    <a:gd name="T18" fmla="*/ 0 w 41"/>
                    <a:gd name="T19" fmla="*/ 0 h 21"/>
                    <a:gd name="T20" fmla="*/ 0 w 41"/>
                    <a:gd name="T21" fmla="*/ 0 h 21"/>
                    <a:gd name="T22" fmla="*/ 0 w 41"/>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21">
                      <a:moveTo>
                        <a:pt x="41" y="19"/>
                      </a:moveTo>
                      <a:lnTo>
                        <a:pt x="32" y="8"/>
                      </a:lnTo>
                      <a:lnTo>
                        <a:pt x="21" y="0"/>
                      </a:lnTo>
                      <a:lnTo>
                        <a:pt x="11" y="0"/>
                      </a:lnTo>
                      <a:lnTo>
                        <a:pt x="3" y="8"/>
                      </a:lnTo>
                      <a:lnTo>
                        <a:pt x="0" y="21"/>
                      </a:lnTo>
                      <a:lnTo>
                        <a:pt x="9" y="13"/>
                      </a:lnTo>
                      <a:lnTo>
                        <a:pt x="17" y="9"/>
                      </a:lnTo>
                      <a:lnTo>
                        <a:pt x="26" y="12"/>
                      </a:lnTo>
                      <a:lnTo>
                        <a:pt x="32" y="15"/>
                      </a:lnTo>
                      <a:lnTo>
                        <a:pt x="38" y="20"/>
                      </a:lnTo>
                      <a:lnTo>
                        <a:pt x="41" y="19"/>
                      </a:lnTo>
                      <a:close/>
                    </a:path>
                  </a:pathLst>
                </a:custGeom>
                <a:solidFill>
                  <a:srgbClr val="333333"/>
                </a:solidFill>
                <a:ln w="317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25" name="Freeform 673"/>
                <p:cNvSpPr>
                  <a:spLocks/>
                </p:cNvSpPr>
                <p:nvPr/>
              </p:nvSpPr>
              <p:spPr bwMode="auto">
                <a:xfrm>
                  <a:off x="4746" y="942"/>
                  <a:ext cx="6" cy="5"/>
                </a:xfrm>
                <a:custGeom>
                  <a:avLst/>
                  <a:gdLst>
                    <a:gd name="T0" fmla="*/ 0 w 20"/>
                    <a:gd name="T1" fmla="*/ 0 h 16"/>
                    <a:gd name="T2" fmla="*/ 0 w 20"/>
                    <a:gd name="T3" fmla="*/ 0 h 16"/>
                    <a:gd name="T4" fmla="*/ 0 w 20"/>
                    <a:gd name="T5" fmla="*/ 0 h 16"/>
                    <a:gd name="T6" fmla="*/ 0 w 20"/>
                    <a:gd name="T7" fmla="*/ 0 h 16"/>
                    <a:gd name="T8" fmla="*/ 0 w 20"/>
                    <a:gd name="T9" fmla="*/ 0 h 16"/>
                    <a:gd name="T10" fmla="*/ 0 w 20"/>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6">
                      <a:moveTo>
                        <a:pt x="0" y="16"/>
                      </a:moveTo>
                      <a:lnTo>
                        <a:pt x="14" y="6"/>
                      </a:lnTo>
                      <a:lnTo>
                        <a:pt x="17" y="0"/>
                      </a:lnTo>
                      <a:lnTo>
                        <a:pt x="20" y="9"/>
                      </a:lnTo>
                      <a:lnTo>
                        <a:pt x="14" y="15"/>
                      </a:lnTo>
                      <a:lnTo>
                        <a:pt x="0" y="16"/>
                      </a:lnTo>
                      <a:close/>
                    </a:path>
                  </a:pathLst>
                </a:custGeom>
                <a:solidFill>
                  <a:srgbClr val="333333"/>
                </a:solidFill>
                <a:ln w="317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26" name="Freeform 674"/>
                <p:cNvSpPr>
                  <a:spLocks/>
                </p:cNvSpPr>
                <p:nvPr/>
              </p:nvSpPr>
              <p:spPr bwMode="auto">
                <a:xfrm>
                  <a:off x="4740" y="951"/>
                  <a:ext cx="12" cy="3"/>
                </a:xfrm>
                <a:custGeom>
                  <a:avLst/>
                  <a:gdLst>
                    <a:gd name="T0" fmla="*/ 0 w 38"/>
                    <a:gd name="T1" fmla="*/ 0 h 9"/>
                    <a:gd name="T2" fmla="*/ 0 w 38"/>
                    <a:gd name="T3" fmla="*/ 0 h 9"/>
                    <a:gd name="T4" fmla="*/ 0 w 38"/>
                    <a:gd name="T5" fmla="*/ 0 h 9"/>
                    <a:gd name="T6" fmla="*/ 0 w 38"/>
                    <a:gd name="T7" fmla="*/ 0 h 9"/>
                    <a:gd name="T8" fmla="*/ 0 w 38"/>
                    <a:gd name="T9" fmla="*/ 0 h 9"/>
                    <a:gd name="T10" fmla="*/ 0 w 38"/>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9">
                      <a:moveTo>
                        <a:pt x="0" y="0"/>
                      </a:moveTo>
                      <a:lnTo>
                        <a:pt x="26" y="0"/>
                      </a:lnTo>
                      <a:lnTo>
                        <a:pt x="38" y="2"/>
                      </a:lnTo>
                      <a:lnTo>
                        <a:pt x="24" y="9"/>
                      </a:lnTo>
                      <a:lnTo>
                        <a:pt x="11" y="9"/>
                      </a:lnTo>
                      <a:lnTo>
                        <a:pt x="0" y="0"/>
                      </a:lnTo>
                      <a:close/>
                    </a:path>
                  </a:pathLst>
                </a:custGeom>
                <a:solidFill>
                  <a:srgbClr val="333333"/>
                </a:solidFill>
                <a:ln w="317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27" name="Freeform 675"/>
                <p:cNvSpPr>
                  <a:spLocks/>
                </p:cNvSpPr>
                <p:nvPr/>
              </p:nvSpPr>
              <p:spPr bwMode="auto">
                <a:xfrm>
                  <a:off x="4695" y="892"/>
                  <a:ext cx="67" cy="73"/>
                </a:xfrm>
                <a:custGeom>
                  <a:avLst/>
                  <a:gdLst>
                    <a:gd name="T0" fmla="*/ 0 w 213"/>
                    <a:gd name="T1" fmla="*/ 0 h 230"/>
                    <a:gd name="T2" fmla="*/ 0 w 213"/>
                    <a:gd name="T3" fmla="*/ 0 h 230"/>
                    <a:gd name="T4" fmla="*/ 0 w 213"/>
                    <a:gd name="T5" fmla="*/ 0 h 230"/>
                    <a:gd name="T6" fmla="*/ 0 w 213"/>
                    <a:gd name="T7" fmla="*/ 0 h 230"/>
                    <a:gd name="T8" fmla="*/ 0 w 213"/>
                    <a:gd name="T9" fmla="*/ 0 h 230"/>
                    <a:gd name="T10" fmla="*/ 0 w 213"/>
                    <a:gd name="T11" fmla="*/ 0 h 230"/>
                    <a:gd name="T12" fmla="*/ 0 w 213"/>
                    <a:gd name="T13" fmla="*/ 0 h 230"/>
                    <a:gd name="T14" fmla="*/ 0 w 213"/>
                    <a:gd name="T15" fmla="*/ 0 h 230"/>
                    <a:gd name="T16" fmla="*/ 0 w 213"/>
                    <a:gd name="T17" fmla="*/ 0 h 230"/>
                    <a:gd name="T18" fmla="*/ 0 w 213"/>
                    <a:gd name="T19" fmla="*/ 0 h 230"/>
                    <a:gd name="T20" fmla="*/ 0 w 213"/>
                    <a:gd name="T21" fmla="*/ 0 h 230"/>
                    <a:gd name="T22" fmla="*/ 0 w 213"/>
                    <a:gd name="T23" fmla="*/ 0 h 230"/>
                    <a:gd name="T24" fmla="*/ 0 w 213"/>
                    <a:gd name="T25" fmla="*/ 0 h 230"/>
                    <a:gd name="T26" fmla="*/ 0 w 213"/>
                    <a:gd name="T27" fmla="*/ 0 h 230"/>
                    <a:gd name="T28" fmla="*/ 0 w 213"/>
                    <a:gd name="T29" fmla="*/ 0 h 230"/>
                    <a:gd name="T30" fmla="*/ 0 w 213"/>
                    <a:gd name="T31" fmla="*/ 0 h 230"/>
                    <a:gd name="T32" fmla="*/ 0 w 213"/>
                    <a:gd name="T33" fmla="*/ 0 h 230"/>
                    <a:gd name="T34" fmla="*/ 0 w 213"/>
                    <a:gd name="T35" fmla="*/ 0 h 230"/>
                    <a:gd name="T36" fmla="*/ 0 w 213"/>
                    <a:gd name="T37" fmla="*/ 0 h 230"/>
                    <a:gd name="T38" fmla="*/ 0 w 213"/>
                    <a:gd name="T39" fmla="*/ 0 h 230"/>
                    <a:gd name="T40" fmla="*/ 0 w 213"/>
                    <a:gd name="T41" fmla="*/ 0 h 230"/>
                    <a:gd name="T42" fmla="*/ 0 w 213"/>
                    <a:gd name="T43" fmla="*/ 0 h 230"/>
                    <a:gd name="T44" fmla="*/ 0 w 213"/>
                    <a:gd name="T45" fmla="*/ 0 h 230"/>
                    <a:gd name="T46" fmla="*/ 0 w 213"/>
                    <a:gd name="T47" fmla="*/ 0 h 230"/>
                    <a:gd name="T48" fmla="*/ 0 w 213"/>
                    <a:gd name="T49" fmla="*/ 0 h 230"/>
                    <a:gd name="T50" fmla="*/ 0 w 213"/>
                    <a:gd name="T51" fmla="*/ 0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3" h="230">
                      <a:moveTo>
                        <a:pt x="194" y="64"/>
                      </a:moveTo>
                      <a:lnTo>
                        <a:pt x="173" y="77"/>
                      </a:lnTo>
                      <a:lnTo>
                        <a:pt x="147" y="95"/>
                      </a:lnTo>
                      <a:lnTo>
                        <a:pt x="113" y="118"/>
                      </a:lnTo>
                      <a:lnTo>
                        <a:pt x="119" y="95"/>
                      </a:lnTo>
                      <a:lnTo>
                        <a:pt x="99" y="122"/>
                      </a:lnTo>
                      <a:lnTo>
                        <a:pt x="83" y="160"/>
                      </a:lnTo>
                      <a:lnTo>
                        <a:pt x="71" y="196"/>
                      </a:lnTo>
                      <a:lnTo>
                        <a:pt x="62" y="212"/>
                      </a:lnTo>
                      <a:lnTo>
                        <a:pt x="48" y="230"/>
                      </a:lnTo>
                      <a:lnTo>
                        <a:pt x="45" y="204"/>
                      </a:lnTo>
                      <a:lnTo>
                        <a:pt x="32" y="173"/>
                      </a:lnTo>
                      <a:lnTo>
                        <a:pt x="32" y="192"/>
                      </a:lnTo>
                      <a:lnTo>
                        <a:pt x="18" y="159"/>
                      </a:lnTo>
                      <a:lnTo>
                        <a:pt x="3" y="140"/>
                      </a:lnTo>
                      <a:lnTo>
                        <a:pt x="0" y="102"/>
                      </a:lnTo>
                      <a:lnTo>
                        <a:pt x="14" y="54"/>
                      </a:lnTo>
                      <a:lnTo>
                        <a:pt x="48" y="15"/>
                      </a:lnTo>
                      <a:lnTo>
                        <a:pt x="84" y="0"/>
                      </a:lnTo>
                      <a:lnTo>
                        <a:pt x="123" y="5"/>
                      </a:lnTo>
                      <a:lnTo>
                        <a:pt x="153" y="18"/>
                      </a:lnTo>
                      <a:lnTo>
                        <a:pt x="176" y="9"/>
                      </a:lnTo>
                      <a:lnTo>
                        <a:pt x="198" y="14"/>
                      </a:lnTo>
                      <a:lnTo>
                        <a:pt x="201" y="32"/>
                      </a:lnTo>
                      <a:lnTo>
                        <a:pt x="213" y="39"/>
                      </a:lnTo>
                      <a:lnTo>
                        <a:pt x="194" y="64"/>
                      </a:lnTo>
                      <a:close/>
                    </a:path>
                  </a:pathLst>
                </a:custGeom>
                <a:solidFill>
                  <a:srgbClr val="FFE6CD"/>
                </a:solidFill>
                <a:ln w="6350"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28" name="Freeform 676"/>
                <p:cNvSpPr>
                  <a:spLocks/>
                </p:cNvSpPr>
                <p:nvPr/>
              </p:nvSpPr>
              <p:spPr bwMode="auto">
                <a:xfrm>
                  <a:off x="4664" y="1131"/>
                  <a:ext cx="3" cy="15"/>
                </a:xfrm>
                <a:custGeom>
                  <a:avLst/>
                  <a:gdLst>
                    <a:gd name="T0" fmla="*/ 0 w 11"/>
                    <a:gd name="T1" fmla="*/ 0 h 51"/>
                    <a:gd name="T2" fmla="*/ 0 w 11"/>
                    <a:gd name="T3" fmla="*/ 0 h 51"/>
                    <a:gd name="T4" fmla="*/ 0 w 11"/>
                    <a:gd name="T5" fmla="*/ 0 h 51"/>
                    <a:gd name="T6" fmla="*/ 0 w 11"/>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51">
                      <a:moveTo>
                        <a:pt x="0" y="51"/>
                      </a:moveTo>
                      <a:lnTo>
                        <a:pt x="2" y="32"/>
                      </a:lnTo>
                      <a:lnTo>
                        <a:pt x="6" y="9"/>
                      </a:lnTo>
                      <a:lnTo>
                        <a:pt x="11" y="0"/>
                      </a:lnTo>
                    </a:path>
                  </a:pathLst>
                </a:custGeom>
                <a:noFill/>
                <a:ln w="9525"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29" name="Freeform 677"/>
                <p:cNvSpPr>
                  <a:spLocks/>
                </p:cNvSpPr>
                <p:nvPr/>
              </p:nvSpPr>
              <p:spPr bwMode="auto">
                <a:xfrm>
                  <a:off x="4662" y="1129"/>
                  <a:ext cx="3" cy="14"/>
                </a:xfrm>
                <a:custGeom>
                  <a:avLst/>
                  <a:gdLst>
                    <a:gd name="T0" fmla="*/ 0 w 11"/>
                    <a:gd name="T1" fmla="*/ 0 h 47"/>
                    <a:gd name="T2" fmla="*/ 0 w 11"/>
                    <a:gd name="T3" fmla="*/ 0 h 47"/>
                    <a:gd name="T4" fmla="*/ 0 w 11"/>
                    <a:gd name="T5" fmla="*/ 0 h 47"/>
                    <a:gd name="T6" fmla="*/ 0 60000 65536"/>
                    <a:gd name="T7" fmla="*/ 0 60000 65536"/>
                    <a:gd name="T8" fmla="*/ 0 60000 65536"/>
                  </a:gdLst>
                  <a:ahLst/>
                  <a:cxnLst>
                    <a:cxn ang="T6">
                      <a:pos x="T0" y="T1"/>
                    </a:cxn>
                    <a:cxn ang="T7">
                      <a:pos x="T2" y="T3"/>
                    </a:cxn>
                    <a:cxn ang="T8">
                      <a:pos x="T4" y="T5"/>
                    </a:cxn>
                  </a:cxnLst>
                  <a:rect l="0" t="0" r="r" b="b"/>
                  <a:pathLst>
                    <a:path w="11" h="47">
                      <a:moveTo>
                        <a:pt x="0" y="47"/>
                      </a:moveTo>
                      <a:lnTo>
                        <a:pt x="3" y="20"/>
                      </a:lnTo>
                      <a:lnTo>
                        <a:pt x="11" y="0"/>
                      </a:lnTo>
                    </a:path>
                  </a:pathLst>
                </a:custGeom>
                <a:noFill/>
                <a:ln w="9525"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30" name="Freeform 678"/>
                <p:cNvSpPr>
                  <a:spLocks/>
                </p:cNvSpPr>
                <p:nvPr/>
              </p:nvSpPr>
              <p:spPr bwMode="auto">
                <a:xfrm>
                  <a:off x="4659" y="1128"/>
                  <a:ext cx="4" cy="14"/>
                </a:xfrm>
                <a:custGeom>
                  <a:avLst/>
                  <a:gdLst>
                    <a:gd name="T0" fmla="*/ 0 w 11"/>
                    <a:gd name="T1" fmla="*/ 0 h 47"/>
                    <a:gd name="T2" fmla="*/ 0 w 11"/>
                    <a:gd name="T3" fmla="*/ 0 h 47"/>
                    <a:gd name="T4" fmla="*/ 0 w 11"/>
                    <a:gd name="T5" fmla="*/ 0 h 47"/>
                    <a:gd name="T6" fmla="*/ 0 60000 65536"/>
                    <a:gd name="T7" fmla="*/ 0 60000 65536"/>
                    <a:gd name="T8" fmla="*/ 0 60000 65536"/>
                  </a:gdLst>
                  <a:ahLst/>
                  <a:cxnLst>
                    <a:cxn ang="T6">
                      <a:pos x="T0" y="T1"/>
                    </a:cxn>
                    <a:cxn ang="T7">
                      <a:pos x="T2" y="T3"/>
                    </a:cxn>
                    <a:cxn ang="T8">
                      <a:pos x="T4" y="T5"/>
                    </a:cxn>
                  </a:cxnLst>
                  <a:rect l="0" t="0" r="r" b="b"/>
                  <a:pathLst>
                    <a:path w="11" h="47">
                      <a:moveTo>
                        <a:pt x="0" y="47"/>
                      </a:moveTo>
                      <a:lnTo>
                        <a:pt x="3" y="20"/>
                      </a:lnTo>
                      <a:lnTo>
                        <a:pt x="11" y="0"/>
                      </a:lnTo>
                    </a:path>
                  </a:pathLst>
                </a:custGeom>
                <a:noFill/>
                <a:ln w="9525"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211" name="Group 679"/>
              <p:cNvGrpSpPr>
                <a:grpSpLocks/>
              </p:cNvGrpSpPr>
              <p:nvPr/>
            </p:nvGrpSpPr>
            <p:grpSpPr bwMode="auto">
              <a:xfrm>
                <a:off x="4669" y="973"/>
                <a:ext cx="134" cy="359"/>
                <a:chOff x="743" y="1887"/>
                <a:chExt cx="485" cy="1301"/>
              </a:xfrm>
            </p:grpSpPr>
            <p:sp>
              <p:nvSpPr>
                <p:cNvPr id="212" name="Freeform 680"/>
                <p:cNvSpPr>
                  <a:spLocks/>
                </p:cNvSpPr>
                <p:nvPr/>
              </p:nvSpPr>
              <p:spPr bwMode="auto">
                <a:xfrm>
                  <a:off x="774" y="2192"/>
                  <a:ext cx="454" cy="88"/>
                </a:xfrm>
                <a:custGeom>
                  <a:avLst/>
                  <a:gdLst>
                    <a:gd name="T0" fmla="*/ 18 w 454"/>
                    <a:gd name="T1" fmla="*/ 12 h 88"/>
                    <a:gd name="T2" fmla="*/ 330 w 454"/>
                    <a:gd name="T3" fmla="*/ 0 h 88"/>
                    <a:gd name="T4" fmla="*/ 434 w 454"/>
                    <a:gd name="T5" fmla="*/ 8 h 88"/>
                    <a:gd name="T6" fmla="*/ 454 w 454"/>
                    <a:gd name="T7" fmla="*/ 24 h 88"/>
                    <a:gd name="T8" fmla="*/ 434 w 454"/>
                    <a:gd name="T9" fmla="*/ 48 h 88"/>
                    <a:gd name="T10" fmla="*/ 410 w 454"/>
                    <a:gd name="T11" fmla="*/ 52 h 88"/>
                    <a:gd name="T12" fmla="*/ 314 w 454"/>
                    <a:gd name="T13" fmla="*/ 88 h 88"/>
                    <a:gd name="T14" fmla="*/ 178 w 454"/>
                    <a:gd name="T15" fmla="*/ 64 h 88"/>
                    <a:gd name="T16" fmla="*/ 46 w 454"/>
                    <a:gd name="T17" fmla="*/ 44 h 88"/>
                    <a:gd name="T18" fmla="*/ 18 w 454"/>
                    <a:gd name="T19" fmla="*/ 40 h 88"/>
                    <a:gd name="T20" fmla="*/ 0 w 454"/>
                    <a:gd name="T21" fmla="*/ 22 h 88"/>
                    <a:gd name="T22" fmla="*/ 18 w 454"/>
                    <a:gd name="T23" fmla="*/ 12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4" h="88">
                      <a:moveTo>
                        <a:pt x="18" y="12"/>
                      </a:moveTo>
                      <a:lnTo>
                        <a:pt x="330" y="0"/>
                      </a:lnTo>
                      <a:lnTo>
                        <a:pt x="434" y="8"/>
                      </a:lnTo>
                      <a:lnTo>
                        <a:pt x="454" y="24"/>
                      </a:lnTo>
                      <a:lnTo>
                        <a:pt x="434" y="48"/>
                      </a:lnTo>
                      <a:lnTo>
                        <a:pt x="410" y="52"/>
                      </a:lnTo>
                      <a:lnTo>
                        <a:pt x="314" y="88"/>
                      </a:lnTo>
                      <a:lnTo>
                        <a:pt x="178" y="64"/>
                      </a:lnTo>
                      <a:lnTo>
                        <a:pt x="46" y="44"/>
                      </a:lnTo>
                      <a:lnTo>
                        <a:pt x="18" y="40"/>
                      </a:lnTo>
                      <a:lnTo>
                        <a:pt x="0" y="22"/>
                      </a:lnTo>
                      <a:lnTo>
                        <a:pt x="18" y="12"/>
                      </a:lnTo>
                      <a:close/>
                    </a:path>
                  </a:pathLst>
                </a:custGeom>
                <a:solidFill>
                  <a:srgbClr val="969696"/>
                </a:solidFill>
                <a:ln w="635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13" name="Freeform 681"/>
                <p:cNvSpPr>
                  <a:spLocks/>
                </p:cNvSpPr>
                <p:nvPr/>
              </p:nvSpPr>
              <p:spPr bwMode="auto">
                <a:xfrm>
                  <a:off x="890" y="1887"/>
                  <a:ext cx="225" cy="269"/>
                </a:xfrm>
                <a:custGeom>
                  <a:avLst/>
                  <a:gdLst>
                    <a:gd name="T0" fmla="*/ 225 w 225"/>
                    <a:gd name="T1" fmla="*/ 255 h 269"/>
                    <a:gd name="T2" fmla="*/ 201 w 225"/>
                    <a:gd name="T3" fmla="*/ 173 h 269"/>
                    <a:gd name="T4" fmla="*/ 183 w 225"/>
                    <a:gd name="T5" fmla="*/ 120 h 269"/>
                    <a:gd name="T6" fmla="*/ 148 w 225"/>
                    <a:gd name="T7" fmla="*/ 80 h 269"/>
                    <a:gd name="T8" fmla="*/ 106 w 225"/>
                    <a:gd name="T9" fmla="*/ 45 h 269"/>
                    <a:gd name="T10" fmla="*/ 78 w 225"/>
                    <a:gd name="T11" fmla="*/ 26 h 269"/>
                    <a:gd name="T12" fmla="*/ 55 w 225"/>
                    <a:gd name="T13" fmla="*/ 8 h 269"/>
                    <a:gd name="T14" fmla="*/ 22 w 225"/>
                    <a:gd name="T15" fmla="*/ 0 h 269"/>
                    <a:gd name="T16" fmla="*/ 4 w 225"/>
                    <a:gd name="T17" fmla="*/ 5 h 269"/>
                    <a:gd name="T18" fmla="*/ 0 w 225"/>
                    <a:gd name="T19" fmla="*/ 18 h 269"/>
                    <a:gd name="T20" fmla="*/ 9 w 225"/>
                    <a:gd name="T21" fmla="*/ 30 h 269"/>
                    <a:gd name="T22" fmla="*/ 46 w 225"/>
                    <a:gd name="T23" fmla="*/ 41 h 269"/>
                    <a:gd name="T24" fmla="*/ 72 w 225"/>
                    <a:gd name="T25" fmla="*/ 48 h 269"/>
                    <a:gd name="T26" fmla="*/ 96 w 225"/>
                    <a:gd name="T27" fmla="*/ 61 h 269"/>
                    <a:gd name="T28" fmla="*/ 136 w 225"/>
                    <a:gd name="T29" fmla="*/ 89 h 269"/>
                    <a:gd name="T30" fmla="*/ 169 w 225"/>
                    <a:gd name="T31" fmla="*/ 126 h 269"/>
                    <a:gd name="T32" fmla="*/ 186 w 225"/>
                    <a:gd name="T33" fmla="*/ 176 h 269"/>
                    <a:gd name="T34" fmla="*/ 184 w 225"/>
                    <a:gd name="T35" fmla="*/ 269 h 269"/>
                    <a:gd name="T36" fmla="*/ 225 w 225"/>
                    <a:gd name="T37" fmla="*/ 255 h 2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5" h="269">
                      <a:moveTo>
                        <a:pt x="225" y="255"/>
                      </a:moveTo>
                      <a:lnTo>
                        <a:pt x="201" y="173"/>
                      </a:lnTo>
                      <a:lnTo>
                        <a:pt x="183" y="120"/>
                      </a:lnTo>
                      <a:lnTo>
                        <a:pt x="148" y="80"/>
                      </a:lnTo>
                      <a:lnTo>
                        <a:pt x="106" y="45"/>
                      </a:lnTo>
                      <a:lnTo>
                        <a:pt x="78" y="26"/>
                      </a:lnTo>
                      <a:lnTo>
                        <a:pt x="55" y="8"/>
                      </a:lnTo>
                      <a:lnTo>
                        <a:pt x="22" y="0"/>
                      </a:lnTo>
                      <a:lnTo>
                        <a:pt x="4" y="5"/>
                      </a:lnTo>
                      <a:lnTo>
                        <a:pt x="0" y="18"/>
                      </a:lnTo>
                      <a:lnTo>
                        <a:pt x="9" y="30"/>
                      </a:lnTo>
                      <a:lnTo>
                        <a:pt x="46" y="41"/>
                      </a:lnTo>
                      <a:lnTo>
                        <a:pt x="72" y="48"/>
                      </a:lnTo>
                      <a:lnTo>
                        <a:pt x="96" y="61"/>
                      </a:lnTo>
                      <a:lnTo>
                        <a:pt x="136" y="89"/>
                      </a:lnTo>
                      <a:lnTo>
                        <a:pt x="169" y="126"/>
                      </a:lnTo>
                      <a:lnTo>
                        <a:pt x="186" y="176"/>
                      </a:lnTo>
                      <a:lnTo>
                        <a:pt x="184" y="269"/>
                      </a:lnTo>
                      <a:lnTo>
                        <a:pt x="225" y="255"/>
                      </a:lnTo>
                      <a:close/>
                    </a:path>
                  </a:pathLst>
                </a:custGeom>
                <a:solidFill>
                  <a:srgbClr val="969696"/>
                </a:solidFill>
                <a:ln w="635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14" name="Freeform 682"/>
                <p:cNvSpPr>
                  <a:spLocks/>
                </p:cNvSpPr>
                <p:nvPr/>
              </p:nvSpPr>
              <p:spPr bwMode="auto">
                <a:xfrm>
                  <a:off x="743" y="2039"/>
                  <a:ext cx="460" cy="1101"/>
                </a:xfrm>
                <a:custGeom>
                  <a:avLst/>
                  <a:gdLst>
                    <a:gd name="T0" fmla="*/ 21 w 460"/>
                    <a:gd name="T1" fmla="*/ 1101 h 1101"/>
                    <a:gd name="T2" fmla="*/ 3 w 460"/>
                    <a:gd name="T3" fmla="*/ 1089 h 1101"/>
                    <a:gd name="T4" fmla="*/ 0 w 460"/>
                    <a:gd name="T5" fmla="*/ 1063 h 1101"/>
                    <a:gd name="T6" fmla="*/ 9 w 460"/>
                    <a:gd name="T7" fmla="*/ 1045 h 1101"/>
                    <a:gd name="T8" fmla="*/ 39 w 460"/>
                    <a:gd name="T9" fmla="*/ 1029 h 1101"/>
                    <a:gd name="T10" fmla="*/ 93 w 460"/>
                    <a:gd name="T11" fmla="*/ 1006 h 1101"/>
                    <a:gd name="T12" fmla="*/ 109 w 460"/>
                    <a:gd name="T13" fmla="*/ 994 h 1101"/>
                    <a:gd name="T14" fmla="*/ 118 w 460"/>
                    <a:gd name="T15" fmla="*/ 976 h 1101"/>
                    <a:gd name="T16" fmla="*/ 286 w 460"/>
                    <a:gd name="T17" fmla="*/ 42 h 1101"/>
                    <a:gd name="T18" fmla="*/ 301 w 460"/>
                    <a:gd name="T19" fmla="*/ 21 h 1101"/>
                    <a:gd name="T20" fmla="*/ 351 w 460"/>
                    <a:gd name="T21" fmla="*/ 3 h 1101"/>
                    <a:gd name="T22" fmla="*/ 387 w 460"/>
                    <a:gd name="T23" fmla="*/ 0 h 1101"/>
                    <a:gd name="T24" fmla="*/ 425 w 460"/>
                    <a:gd name="T25" fmla="*/ 9 h 1101"/>
                    <a:gd name="T26" fmla="*/ 457 w 460"/>
                    <a:gd name="T27" fmla="*/ 36 h 1101"/>
                    <a:gd name="T28" fmla="*/ 460 w 460"/>
                    <a:gd name="T29" fmla="*/ 51 h 1101"/>
                    <a:gd name="T30" fmla="*/ 303 w 460"/>
                    <a:gd name="T31" fmla="*/ 978 h 1101"/>
                    <a:gd name="T32" fmla="*/ 304 w 460"/>
                    <a:gd name="T33" fmla="*/ 994 h 1101"/>
                    <a:gd name="T34" fmla="*/ 319 w 460"/>
                    <a:gd name="T35" fmla="*/ 1003 h 1101"/>
                    <a:gd name="T36" fmla="*/ 393 w 460"/>
                    <a:gd name="T37" fmla="*/ 1024 h 1101"/>
                    <a:gd name="T38" fmla="*/ 409 w 460"/>
                    <a:gd name="T39" fmla="*/ 1032 h 1101"/>
                    <a:gd name="T40" fmla="*/ 421 w 460"/>
                    <a:gd name="T41" fmla="*/ 1048 h 1101"/>
                    <a:gd name="T42" fmla="*/ 420 w 460"/>
                    <a:gd name="T43" fmla="*/ 1069 h 1101"/>
                    <a:gd name="T44" fmla="*/ 403 w 460"/>
                    <a:gd name="T45" fmla="*/ 1087 h 1101"/>
                    <a:gd name="T46" fmla="*/ 382 w 460"/>
                    <a:gd name="T47" fmla="*/ 1089 h 1101"/>
                    <a:gd name="T48" fmla="*/ 341 w 460"/>
                    <a:gd name="T49" fmla="*/ 1081 h 1101"/>
                    <a:gd name="T50" fmla="*/ 233 w 460"/>
                    <a:gd name="T51" fmla="*/ 1057 h 1101"/>
                    <a:gd name="T52" fmla="*/ 169 w 460"/>
                    <a:gd name="T53" fmla="*/ 1054 h 1101"/>
                    <a:gd name="T54" fmla="*/ 120 w 460"/>
                    <a:gd name="T55" fmla="*/ 1072 h 1101"/>
                    <a:gd name="T56" fmla="*/ 65 w 460"/>
                    <a:gd name="T57" fmla="*/ 1093 h 1101"/>
                    <a:gd name="T58" fmla="*/ 45 w 460"/>
                    <a:gd name="T59" fmla="*/ 1101 h 1101"/>
                    <a:gd name="T60" fmla="*/ 21 w 460"/>
                    <a:gd name="T61" fmla="*/ 1101 h 1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60" h="1101">
                      <a:moveTo>
                        <a:pt x="21" y="1101"/>
                      </a:moveTo>
                      <a:lnTo>
                        <a:pt x="3" y="1089"/>
                      </a:lnTo>
                      <a:lnTo>
                        <a:pt x="0" y="1063"/>
                      </a:lnTo>
                      <a:lnTo>
                        <a:pt x="9" y="1045"/>
                      </a:lnTo>
                      <a:lnTo>
                        <a:pt x="39" y="1029"/>
                      </a:lnTo>
                      <a:lnTo>
                        <a:pt x="93" y="1006"/>
                      </a:lnTo>
                      <a:lnTo>
                        <a:pt x="109" y="994"/>
                      </a:lnTo>
                      <a:lnTo>
                        <a:pt x="118" y="976"/>
                      </a:lnTo>
                      <a:lnTo>
                        <a:pt x="286" y="42"/>
                      </a:lnTo>
                      <a:lnTo>
                        <a:pt x="301" y="21"/>
                      </a:lnTo>
                      <a:lnTo>
                        <a:pt x="351" y="3"/>
                      </a:lnTo>
                      <a:lnTo>
                        <a:pt x="387" y="0"/>
                      </a:lnTo>
                      <a:lnTo>
                        <a:pt x="425" y="9"/>
                      </a:lnTo>
                      <a:lnTo>
                        <a:pt x="457" y="36"/>
                      </a:lnTo>
                      <a:lnTo>
                        <a:pt x="460" y="51"/>
                      </a:lnTo>
                      <a:lnTo>
                        <a:pt x="303" y="978"/>
                      </a:lnTo>
                      <a:lnTo>
                        <a:pt x="304" y="994"/>
                      </a:lnTo>
                      <a:lnTo>
                        <a:pt x="319" y="1003"/>
                      </a:lnTo>
                      <a:lnTo>
                        <a:pt x="393" y="1024"/>
                      </a:lnTo>
                      <a:lnTo>
                        <a:pt x="409" y="1032"/>
                      </a:lnTo>
                      <a:lnTo>
                        <a:pt x="421" y="1048"/>
                      </a:lnTo>
                      <a:lnTo>
                        <a:pt x="420" y="1069"/>
                      </a:lnTo>
                      <a:lnTo>
                        <a:pt x="403" y="1087"/>
                      </a:lnTo>
                      <a:lnTo>
                        <a:pt x="382" y="1089"/>
                      </a:lnTo>
                      <a:lnTo>
                        <a:pt x="341" y="1081"/>
                      </a:lnTo>
                      <a:lnTo>
                        <a:pt x="233" y="1057"/>
                      </a:lnTo>
                      <a:lnTo>
                        <a:pt x="169" y="1054"/>
                      </a:lnTo>
                      <a:lnTo>
                        <a:pt x="120" y="1072"/>
                      </a:lnTo>
                      <a:lnTo>
                        <a:pt x="65" y="1093"/>
                      </a:lnTo>
                      <a:lnTo>
                        <a:pt x="45" y="1101"/>
                      </a:lnTo>
                      <a:lnTo>
                        <a:pt x="21" y="1101"/>
                      </a:lnTo>
                      <a:close/>
                    </a:path>
                  </a:pathLst>
                </a:custGeom>
                <a:gradFill rotWithShape="1">
                  <a:gsLst>
                    <a:gs pos="0">
                      <a:srgbClr val="F1F1F1"/>
                    </a:gs>
                    <a:gs pos="100000">
                      <a:srgbClr val="DDDDDD"/>
                    </a:gs>
                  </a:gsLst>
                  <a:lin ang="5400000" scaled="1"/>
                </a:gradFill>
                <a:ln w="635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15" name="Freeform 683"/>
                <p:cNvSpPr>
                  <a:spLocks/>
                </p:cNvSpPr>
                <p:nvPr/>
              </p:nvSpPr>
              <p:spPr bwMode="auto">
                <a:xfrm>
                  <a:off x="896" y="3039"/>
                  <a:ext cx="292" cy="149"/>
                </a:xfrm>
                <a:custGeom>
                  <a:avLst/>
                  <a:gdLst>
                    <a:gd name="T0" fmla="*/ 0 w 292"/>
                    <a:gd name="T1" fmla="*/ 51 h 149"/>
                    <a:gd name="T2" fmla="*/ 21 w 292"/>
                    <a:gd name="T3" fmla="*/ 39 h 149"/>
                    <a:gd name="T4" fmla="*/ 33 w 292"/>
                    <a:gd name="T5" fmla="*/ 3 h 149"/>
                    <a:gd name="T6" fmla="*/ 108 w 292"/>
                    <a:gd name="T7" fmla="*/ 0 h 149"/>
                    <a:gd name="T8" fmla="*/ 127 w 292"/>
                    <a:gd name="T9" fmla="*/ 17 h 149"/>
                    <a:gd name="T10" fmla="*/ 181 w 292"/>
                    <a:gd name="T11" fmla="*/ 48 h 149"/>
                    <a:gd name="T12" fmla="*/ 238 w 292"/>
                    <a:gd name="T13" fmla="*/ 83 h 149"/>
                    <a:gd name="T14" fmla="*/ 279 w 292"/>
                    <a:gd name="T15" fmla="*/ 111 h 149"/>
                    <a:gd name="T16" fmla="*/ 292 w 292"/>
                    <a:gd name="T17" fmla="*/ 131 h 149"/>
                    <a:gd name="T18" fmla="*/ 289 w 292"/>
                    <a:gd name="T19" fmla="*/ 146 h 149"/>
                    <a:gd name="T20" fmla="*/ 185 w 292"/>
                    <a:gd name="T21" fmla="*/ 149 h 149"/>
                    <a:gd name="T22" fmla="*/ 175 w 292"/>
                    <a:gd name="T23" fmla="*/ 146 h 149"/>
                    <a:gd name="T24" fmla="*/ 172 w 292"/>
                    <a:gd name="T25" fmla="*/ 131 h 149"/>
                    <a:gd name="T26" fmla="*/ 139 w 292"/>
                    <a:gd name="T27" fmla="*/ 102 h 149"/>
                    <a:gd name="T28" fmla="*/ 100 w 292"/>
                    <a:gd name="T29" fmla="*/ 80 h 149"/>
                    <a:gd name="T30" fmla="*/ 36 w 292"/>
                    <a:gd name="T31" fmla="*/ 60 h 149"/>
                    <a:gd name="T32" fmla="*/ 0 w 292"/>
                    <a:gd name="T33" fmla="*/ 51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2" h="149">
                      <a:moveTo>
                        <a:pt x="0" y="51"/>
                      </a:moveTo>
                      <a:lnTo>
                        <a:pt x="21" y="39"/>
                      </a:lnTo>
                      <a:lnTo>
                        <a:pt x="33" y="3"/>
                      </a:lnTo>
                      <a:lnTo>
                        <a:pt x="108" y="0"/>
                      </a:lnTo>
                      <a:lnTo>
                        <a:pt x="127" y="17"/>
                      </a:lnTo>
                      <a:lnTo>
                        <a:pt x="181" y="48"/>
                      </a:lnTo>
                      <a:lnTo>
                        <a:pt x="238" y="83"/>
                      </a:lnTo>
                      <a:lnTo>
                        <a:pt x="279" y="111"/>
                      </a:lnTo>
                      <a:lnTo>
                        <a:pt x="292" y="131"/>
                      </a:lnTo>
                      <a:lnTo>
                        <a:pt x="289" y="146"/>
                      </a:lnTo>
                      <a:lnTo>
                        <a:pt x="185" y="149"/>
                      </a:lnTo>
                      <a:lnTo>
                        <a:pt x="175" y="146"/>
                      </a:lnTo>
                      <a:lnTo>
                        <a:pt x="172" y="131"/>
                      </a:lnTo>
                      <a:lnTo>
                        <a:pt x="139" y="102"/>
                      </a:lnTo>
                      <a:lnTo>
                        <a:pt x="100" y="80"/>
                      </a:lnTo>
                      <a:lnTo>
                        <a:pt x="36" y="60"/>
                      </a:lnTo>
                      <a:lnTo>
                        <a:pt x="0" y="51"/>
                      </a:lnTo>
                      <a:close/>
                    </a:path>
                  </a:pathLst>
                </a:custGeom>
                <a:solidFill>
                  <a:srgbClr val="EAEAEA"/>
                </a:solidFill>
                <a:ln w="635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sp>
          <p:nvSpPr>
            <p:cNvPr id="156" name="Line 684"/>
            <p:cNvSpPr>
              <a:spLocks noChangeShapeType="1"/>
            </p:cNvSpPr>
            <p:nvPr/>
          </p:nvSpPr>
          <p:spPr bwMode="auto">
            <a:xfrm flipV="1">
              <a:off x="4458" y="1389"/>
              <a:ext cx="1429" cy="137"/>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57" name="Freeform 685"/>
            <p:cNvSpPr>
              <a:spLocks/>
            </p:cNvSpPr>
            <p:nvPr/>
          </p:nvSpPr>
          <p:spPr bwMode="auto">
            <a:xfrm>
              <a:off x="4458" y="1242"/>
              <a:ext cx="693" cy="463"/>
            </a:xfrm>
            <a:custGeom>
              <a:avLst/>
              <a:gdLst>
                <a:gd name="T0" fmla="*/ 453 w 693"/>
                <a:gd name="T1" fmla="*/ 258 h 463"/>
                <a:gd name="T2" fmla="*/ 524 w 693"/>
                <a:gd name="T3" fmla="*/ 179 h 463"/>
                <a:gd name="T4" fmla="*/ 588 w 693"/>
                <a:gd name="T5" fmla="*/ 144 h 463"/>
                <a:gd name="T6" fmla="*/ 566 w 693"/>
                <a:gd name="T7" fmla="*/ 120 h 463"/>
                <a:gd name="T8" fmla="*/ 544 w 693"/>
                <a:gd name="T9" fmla="*/ 68 h 463"/>
                <a:gd name="T10" fmla="*/ 570 w 693"/>
                <a:gd name="T11" fmla="*/ 2 h 463"/>
                <a:gd name="T12" fmla="*/ 630 w 693"/>
                <a:gd name="T13" fmla="*/ 4 h 463"/>
                <a:gd name="T14" fmla="*/ 665 w 693"/>
                <a:gd name="T15" fmla="*/ 73 h 463"/>
                <a:gd name="T16" fmla="*/ 650 w 693"/>
                <a:gd name="T17" fmla="*/ 140 h 463"/>
                <a:gd name="T18" fmla="*/ 673 w 693"/>
                <a:gd name="T19" fmla="*/ 187 h 463"/>
                <a:gd name="T20" fmla="*/ 690 w 693"/>
                <a:gd name="T21" fmla="*/ 236 h 463"/>
                <a:gd name="T22" fmla="*/ 641 w 693"/>
                <a:gd name="T23" fmla="*/ 463 h 463"/>
                <a:gd name="T24" fmla="*/ 613 w 693"/>
                <a:gd name="T25" fmla="*/ 396 h 463"/>
                <a:gd name="T26" fmla="*/ 557 w 693"/>
                <a:gd name="T27" fmla="*/ 463 h 463"/>
                <a:gd name="T28" fmla="*/ 490 w 693"/>
                <a:gd name="T29" fmla="*/ 399 h 463"/>
                <a:gd name="T30" fmla="*/ 452 w 693"/>
                <a:gd name="T31" fmla="*/ 463 h 463"/>
                <a:gd name="T32" fmla="*/ 373 w 693"/>
                <a:gd name="T33" fmla="*/ 462 h 463"/>
                <a:gd name="T34" fmla="*/ 391 w 693"/>
                <a:gd name="T35" fmla="*/ 443 h 463"/>
                <a:gd name="T36" fmla="*/ 329 w 693"/>
                <a:gd name="T37" fmla="*/ 414 h 463"/>
                <a:gd name="T38" fmla="*/ 276 w 693"/>
                <a:gd name="T39" fmla="*/ 463 h 463"/>
                <a:gd name="T40" fmla="*/ 260 w 693"/>
                <a:gd name="T41" fmla="*/ 416 h 463"/>
                <a:gd name="T42" fmla="*/ 199 w 693"/>
                <a:gd name="T43" fmla="*/ 463 h 463"/>
                <a:gd name="T44" fmla="*/ 178 w 693"/>
                <a:gd name="T45" fmla="*/ 404 h 463"/>
                <a:gd name="T46" fmla="*/ 143 w 693"/>
                <a:gd name="T47" fmla="*/ 463 h 463"/>
                <a:gd name="T48" fmla="*/ 123 w 693"/>
                <a:gd name="T49" fmla="*/ 423 h 463"/>
                <a:gd name="T50" fmla="*/ 87 w 693"/>
                <a:gd name="T51" fmla="*/ 459 h 463"/>
                <a:gd name="T52" fmla="*/ 56 w 693"/>
                <a:gd name="T53" fmla="*/ 443 h 463"/>
                <a:gd name="T54" fmla="*/ 41 w 693"/>
                <a:gd name="T55" fmla="*/ 432 h 463"/>
                <a:gd name="T56" fmla="*/ 14 w 693"/>
                <a:gd name="T57" fmla="*/ 399 h 463"/>
                <a:gd name="T58" fmla="*/ 0 w 693"/>
                <a:gd name="T59" fmla="*/ 354 h 463"/>
                <a:gd name="T60" fmla="*/ 0 w 693"/>
                <a:gd name="T61" fmla="*/ 219 h 463"/>
                <a:gd name="T62" fmla="*/ 20 w 693"/>
                <a:gd name="T63" fmla="*/ 184 h 463"/>
                <a:gd name="T64" fmla="*/ 61 w 693"/>
                <a:gd name="T65" fmla="*/ 160 h 463"/>
                <a:gd name="T66" fmla="*/ 52 w 693"/>
                <a:gd name="T67" fmla="*/ 102 h 463"/>
                <a:gd name="T68" fmla="*/ 94 w 693"/>
                <a:gd name="T69" fmla="*/ 39 h 463"/>
                <a:gd name="T70" fmla="*/ 158 w 693"/>
                <a:gd name="T71" fmla="*/ 78 h 463"/>
                <a:gd name="T72" fmla="*/ 141 w 693"/>
                <a:gd name="T73" fmla="*/ 164 h 463"/>
                <a:gd name="T74" fmla="*/ 171 w 693"/>
                <a:gd name="T75" fmla="*/ 189 h 463"/>
                <a:gd name="T76" fmla="*/ 200 w 693"/>
                <a:gd name="T77" fmla="*/ 202 h 463"/>
                <a:gd name="T78" fmla="*/ 195 w 693"/>
                <a:gd name="T79" fmla="*/ 312 h 463"/>
                <a:gd name="T80" fmla="*/ 235 w 693"/>
                <a:gd name="T81" fmla="*/ 298 h 463"/>
                <a:gd name="T82" fmla="*/ 272 w 693"/>
                <a:gd name="T83" fmla="*/ 202 h 463"/>
                <a:gd name="T84" fmla="*/ 324 w 693"/>
                <a:gd name="T85" fmla="*/ 155 h 463"/>
                <a:gd name="T86" fmla="*/ 312 w 693"/>
                <a:gd name="T87" fmla="*/ 68 h 463"/>
                <a:gd name="T88" fmla="*/ 356 w 693"/>
                <a:gd name="T89" fmla="*/ 31 h 463"/>
                <a:gd name="T90" fmla="*/ 401 w 693"/>
                <a:gd name="T91" fmla="*/ 51 h 463"/>
                <a:gd name="T92" fmla="*/ 415 w 693"/>
                <a:gd name="T93" fmla="*/ 95 h 463"/>
                <a:gd name="T94" fmla="*/ 393 w 693"/>
                <a:gd name="T95" fmla="*/ 169 h 463"/>
                <a:gd name="T96" fmla="*/ 438 w 693"/>
                <a:gd name="T97" fmla="*/ 194 h 463"/>
                <a:gd name="T98" fmla="*/ 450 w 693"/>
                <a:gd name="T99" fmla="*/ 283 h 4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3" h="463">
                  <a:moveTo>
                    <a:pt x="450" y="283"/>
                  </a:moveTo>
                  <a:lnTo>
                    <a:pt x="453" y="258"/>
                  </a:lnTo>
                  <a:lnTo>
                    <a:pt x="492" y="260"/>
                  </a:lnTo>
                  <a:lnTo>
                    <a:pt x="524" y="179"/>
                  </a:lnTo>
                  <a:lnTo>
                    <a:pt x="541" y="157"/>
                  </a:lnTo>
                  <a:lnTo>
                    <a:pt x="588" y="144"/>
                  </a:lnTo>
                  <a:lnTo>
                    <a:pt x="581" y="122"/>
                  </a:lnTo>
                  <a:lnTo>
                    <a:pt x="566" y="120"/>
                  </a:lnTo>
                  <a:lnTo>
                    <a:pt x="552" y="106"/>
                  </a:lnTo>
                  <a:lnTo>
                    <a:pt x="544" y="68"/>
                  </a:lnTo>
                  <a:lnTo>
                    <a:pt x="554" y="28"/>
                  </a:lnTo>
                  <a:lnTo>
                    <a:pt x="570" y="2"/>
                  </a:lnTo>
                  <a:lnTo>
                    <a:pt x="602" y="0"/>
                  </a:lnTo>
                  <a:lnTo>
                    <a:pt x="630" y="4"/>
                  </a:lnTo>
                  <a:lnTo>
                    <a:pt x="655" y="31"/>
                  </a:lnTo>
                  <a:lnTo>
                    <a:pt x="665" y="73"/>
                  </a:lnTo>
                  <a:lnTo>
                    <a:pt x="648" y="115"/>
                  </a:lnTo>
                  <a:lnTo>
                    <a:pt x="650" y="140"/>
                  </a:lnTo>
                  <a:lnTo>
                    <a:pt x="678" y="159"/>
                  </a:lnTo>
                  <a:lnTo>
                    <a:pt x="673" y="187"/>
                  </a:lnTo>
                  <a:lnTo>
                    <a:pt x="693" y="196"/>
                  </a:lnTo>
                  <a:lnTo>
                    <a:pt x="690" y="236"/>
                  </a:lnTo>
                  <a:lnTo>
                    <a:pt x="648" y="389"/>
                  </a:lnTo>
                  <a:lnTo>
                    <a:pt x="641" y="463"/>
                  </a:lnTo>
                  <a:lnTo>
                    <a:pt x="611" y="463"/>
                  </a:lnTo>
                  <a:lnTo>
                    <a:pt x="613" y="396"/>
                  </a:lnTo>
                  <a:lnTo>
                    <a:pt x="565" y="399"/>
                  </a:lnTo>
                  <a:lnTo>
                    <a:pt x="557" y="463"/>
                  </a:lnTo>
                  <a:lnTo>
                    <a:pt x="482" y="463"/>
                  </a:lnTo>
                  <a:lnTo>
                    <a:pt x="490" y="399"/>
                  </a:lnTo>
                  <a:lnTo>
                    <a:pt x="462" y="394"/>
                  </a:lnTo>
                  <a:lnTo>
                    <a:pt x="452" y="463"/>
                  </a:lnTo>
                  <a:lnTo>
                    <a:pt x="393" y="463"/>
                  </a:lnTo>
                  <a:lnTo>
                    <a:pt x="373" y="462"/>
                  </a:lnTo>
                  <a:lnTo>
                    <a:pt x="378" y="449"/>
                  </a:lnTo>
                  <a:lnTo>
                    <a:pt x="391" y="443"/>
                  </a:lnTo>
                  <a:lnTo>
                    <a:pt x="392" y="408"/>
                  </a:lnTo>
                  <a:lnTo>
                    <a:pt x="329" y="414"/>
                  </a:lnTo>
                  <a:lnTo>
                    <a:pt x="322" y="463"/>
                  </a:lnTo>
                  <a:lnTo>
                    <a:pt x="276" y="463"/>
                  </a:lnTo>
                  <a:lnTo>
                    <a:pt x="284" y="414"/>
                  </a:lnTo>
                  <a:lnTo>
                    <a:pt x="260" y="416"/>
                  </a:lnTo>
                  <a:lnTo>
                    <a:pt x="246" y="463"/>
                  </a:lnTo>
                  <a:lnTo>
                    <a:pt x="199" y="463"/>
                  </a:lnTo>
                  <a:lnTo>
                    <a:pt x="208" y="404"/>
                  </a:lnTo>
                  <a:lnTo>
                    <a:pt x="178" y="404"/>
                  </a:lnTo>
                  <a:lnTo>
                    <a:pt x="167" y="463"/>
                  </a:lnTo>
                  <a:lnTo>
                    <a:pt x="143" y="463"/>
                  </a:lnTo>
                  <a:lnTo>
                    <a:pt x="151" y="421"/>
                  </a:lnTo>
                  <a:lnTo>
                    <a:pt x="123" y="423"/>
                  </a:lnTo>
                  <a:lnTo>
                    <a:pt x="106" y="463"/>
                  </a:lnTo>
                  <a:lnTo>
                    <a:pt x="87" y="459"/>
                  </a:lnTo>
                  <a:lnTo>
                    <a:pt x="69" y="451"/>
                  </a:lnTo>
                  <a:lnTo>
                    <a:pt x="56" y="443"/>
                  </a:lnTo>
                  <a:lnTo>
                    <a:pt x="54" y="421"/>
                  </a:lnTo>
                  <a:lnTo>
                    <a:pt x="41" y="432"/>
                  </a:lnTo>
                  <a:lnTo>
                    <a:pt x="27" y="418"/>
                  </a:lnTo>
                  <a:lnTo>
                    <a:pt x="14" y="399"/>
                  </a:lnTo>
                  <a:lnTo>
                    <a:pt x="4" y="377"/>
                  </a:lnTo>
                  <a:lnTo>
                    <a:pt x="0" y="354"/>
                  </a:lnTo>
                  <a:lnTo>
                    <a:pt x="0" y="315"/>
                  </a:lnTo>
                  <a:lnTo>
                    <a:pt x="0" y="219"/>
                  </a:lnTo>
                  <a:lnTo>
                    <a:pt x="5" y="199"/>
                  </a:lnTo>
                  <a:lnTo>
                    <a:pt x="20" y="184"/>
                  </a:lnTo>
                  <a:lnTo>
                    <a:pt x="59" y="177"/>
                  </a:lnTo>
                  <a:lnTo>
                    <a:pt x="61" y="160"/>
                  </a:lnTo>
                  <a:lnTo>
                    <a:pt x="54" y="144"/>
                  </a:lnTo>
                  <a:lnTo>
                    <a:pt x="52" y="102"/>
                  </a:lnTo>
                  <a:lnTo>
                    <a:pt x="64" y="62"/>
                  </a:lnTo>
                  <a:lnTo>
                    <a:pt x="94" y="39"/>
                  </a:lnTo>
                  <a:lnTo>
                    <a:pt x="136" y="41"/>
                  </a:lnTo>
                  <a:lnTo>
                    <a:pt x="158" y="78"/>
                  </a:lnTo>
                  <a:lnTo>
                    <a:pt x="156" y="130"/>
                  </a:lnTo>
                  <a:lnTo>
                    <a:pt x="141" y="164"/>
                  </a:lnTo>
                  <a:lnTo>
                    <a:pt x="141" y="182"/>
                  </a:lnTo>
                  <a:lnTo>
                    <a:pt x="171" y="189"/>
                  </a:lnTo>
                  <a:lnTo>
                    <a:pt x="181" y="196"/>
                  </a:lnTo>
                  <a:lnTo>
                    <a:pt x="200" y="202"/>
                  </a:lnTo>
                  <a:lnTo>
                    <a:pt x="208" y="219"/>
                  </a:lnTo>
                  <a:lnTo>
                    <a:pt x="195" y="312"/>
                  </a:lnTo>
                  <a:lnTo>
                    <a:pt x="200" y="288"/>
                  </a:lnTo>
                  <a:lnTo>
                    <a:pt x="235" y="298"/>
                  </a:lnTo>
                  <a:lnTo>
                    <a:pt x="254" y="224"/>
                  </a:lnTo>
                  <a:lnTo>
                    <a:pt x="272" y="202"/>
                  </a:lnTo>
                  <a:lnTo>
                    <a:pt x="312" y="179"/>
                  </a:lnTo>
                  <a:lnTo>
                    <a:pt x="324" y="155"/>
                  </a:lnTo>
                  <a:lnTo>
                    <a:pt x="307" y="122"/>
                  </a:lnTo>
                  <a:lnTo>
                    <a:pt x="312" y="68"/>
                  </a:lnTo>
                  <a:lnTo>
                    <a:pt x="329" y="41"/>
                  </a:lnTo>
                  <a:lnTo>
                    <a:pt x="356" y="31"/>
                  </a:lnTo>
                  <a:lnTo>
                    <a:pt x="391" y="41"/>
                  </a:lnTo>
                  <a:lnTo>
                    <a:pt x="401" y="51"/>
                  </a:lnTo>
                  <a:lnTo>
                    <a:pt x="410" y="53"/>
                  </a:lnTo>
                  <a:lnTo>
                    <a:pt x="415" y="95"/>
                  </a:lnTo>
                  <a:lnTo>
                    <a:pt x="402" y="144"/>
                  </a:lnTo>
                  <a:lnTo>
                    <a:pt x="393" y="169"/>
                  </a:lnTo>
                  <a:lnTo>
                    <a:pt x="420" y="182"/>
                  </a:lnTo>
                  <a:lnTo>
                    <a:pt x="438" y="194"/>
                  </a:lnTo>
                  <a:lnTo>
                    <a:pt x="462" y="202"/>
                  </a:lnTo>
                  <a:lnTo>
                    <a:pt x="450" y="283"/>
                  </a:lnTo>
                  <a:close/>
                </a:path>
              </a:pathLst>
            </a:custGeom>
            <a:solidFill>
              <a:srgbClr val="C0C0C0"/>
            </a:solidFill>
            <a:ln w="9525"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58" name="Freeform 686"/>
            <p:cNvSpPr>
              <a:spLocks/>
            </p:cNvSpPr>
            <p:nvPr/>
          </p:nvSpPr>
          <p:spPr bwMode="auto">
            <a:xfrm>
              <a:off x="5261" y="1196"/>
              <a:ext cx="625" cy="511"/>
            </a:xfrm>
            <a:custGeom>
              <a:avLst/>
              <a:gdLst>
                <a:gd name="T0" fmla="*/ 5 w 625"/>
                <a:gd name="T1" fmla="*/ 507 h 511"/>
                <a:gd name="T2" fmla="*/ 95 w 625"/>
                <a:gd name="T3" fmla="*/ 376 h 511"/>
                <a:gd name="T4" fmla="*/ 157 w 625"/>
                <a:gd name="T5" fmla="*/ 350 h 511"/>
                <a:gd name="T6" fmla="*/ 187 w 625"/>
                <a:gd name="T7" fmla="*/ 322 h 511"/>
                <a:gd name="T8" fmla="*/ 202 w 625"/>
                <a:gd name="T9" fmla="*/ 330 h 511"/>
                <a:gd name="T10" fmla="*/ 229 w 625"/>
                <a:gd name="T11" fmla="*/ 319 h 511"/>
                <a:gd name="T12" fmla="*/ 278 w 625"/>
                <a:gd name="T13" fmla="*/ 263 h 511"/>
                <a:gd name="T14" fmla="*/ 304 w 625"/>
                <a:gd name="T15" fmla="*/ 175 h 511"/>
                <a:gd name="T16" fmla="*/ 338 w 625"/>
                <a:gd name="T17" fmla="*/ 149 h 511"/>
                <a:gd name="T18" fmla="*/ 283 w 625"/>
                <a:gd name="T19" fmla="*/ 112 h 511"/>
                <a:gd name="T20" fmla="*/ 277 w 625"/>
                <a:gd name="T21" fmla="*/ 91 h 511"/>
                <a:gd name="T22" fmla="*/ 286 w 625"/>
                <a:gd name="T23" fmla="*/ 23 h 511"/>
                <a:gd name="T24" fmla="*/ 379 w 625"/>
                <a:gd name="T25" fmla="*/ 26 h 511"/>
                <a:gd name="T26" fmla="*/ 399 w 625"/>
                <a:gd name="T27" fmla="*/ 111 h 511"/>
                <a:gd name="T28" fmla="*/ 397 w 625"/>
                <a:gd name="T29" fmla="*/ 147 h 511"/>
                <a:gd name="T30" fmla="*/ 436 w 625"/>
                <a:gd name="T31" fmla="*/ 142 h 511"/>
                <a:gd name="T32" fmla="*/ 431 w 625"/>
                <a:gd name="T33" fmla="*/ 118 h 511"/>
                <a:gd name="T34" fmla="*/ 420 w 625"/>
                <a:gd name="T35" fmla="*/ 70 h 511"/>
                <a:gd name="T36" fmla="*/ 443 w 625"/>
                <a:gd name="T37" fmla="*/ 15 h 511"/>
                <a:gd name="T38" fmla="*/ 523 w 625"/>
                <a:gd name="T39" fmla="*/ 3 h 511"/>
                <a:gd name="T40" fmla="*/ 531 w 625"/>
                <a:gd name="T41" fmla="*/ 108 h 511"/>
                <a:gd name="T42" fmla="*/ 550 w 625"/>
                <a:gd name="T43" fmla="*/ 129 h 511"/>
                <a:gd name="T44" fmla="*/ 573 w 625"/>
                <a:gd name="T45" fmla="*/ 133 h 511"/>
                <a:gd name="T46" fmla="*/ 550 w 625"/>
                <a:gd name="T47" fmla="*/ 118 h 511"/>
                <a:gd name="T48" fmla="*/ 540 w 625"/>
                <a:gd name="T49" fmla="*/ 76 h 511"/>
                <a:gd name="T50" fmla="*/ 562 w 625"/>
                <a:gd name="T51" fmla="*/ 21 h 511"/>
                <a:gd name="T52" fmla="*/ 607 w 625"/>
                <a:gd name="T53" fmla="*/ 1 h 511"/>
                <a:gd name="T54" fmla="*/ 625 w 625"/>
                <a:gd name="T55" fmla="*/ 373 h 511"/>
                <a:gd name="T56" fmla="*/ 610 w 625"/>
                <a:gd name="T57" fmla="*/ 447 h 511"/>
                <a:gd name="T58" fmla="*/ 590 w 625"/>
                <a:gd name="T59" fmla="*/ 410 h 511"/>
                <a:gd name="T60" fmla="*/ 505 w 625"/>
                <a:gd name="T61" fmla="*/ 510 h 511"/>
                <a:gd name="T62" fmla="*/ 462 w 625"/>
                <a:gd name="T63" fmla="*/ 425 h 511"/>
                <a:gd name="T64" fmla="*/ 382 w 625"/>
                <a:gd name="T65" fmla="*/ 510 h 511"/>
                <a:gd name="T66" fmla="*/ 361 w 625"/>
                <a:gd name="T67" fmla="*/ 510 h 511"/>
                <a:gd name="T68" fmla="*/ 327 w 625"/>
                <a:gd name="T69" fmla="*/ 466 h 511"/>
                <a:gd name="T70" fmla="*/ 309 w 625"/>
                <a:gd name="T71" fmla="*/ 510 h 511"/>
                <a:gd name="T72" fmla="*/ 247 w 625"/>
                <a:gd name="T73" fmla="*/ 507 h 511"/>
                <a:gd name="T74" fmla="*/ 172 w 625"/>
                <a:gd name="T75" fmla="*/ 511 h 511"/>
                <a:gd name="T76" fmla="*/ 144 w 625"/>
                <a:gd name="T77" fmla="*/ 492 h 511"/>
                <a:gd name="T78" fmla="*/ 112 w 625"/>
                <a:gd name="T79" fmla="*/ 510 h 511"/>
                <a:gd name="T80" fmla="*/ 115 w 625"/>
                <a:gd name="T81" fmla="*/ 472 h 511"/>
                <a:gd name="T82" fmla="*/ 0 w 625"/>
                <a:gd name="T83" fmla="*/ 510 h 5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25" h="511">
                  <a:moveTo>
                    <a:pt x="0" y="510"/>
                  </a:moveTo>
                  <a:lnTo>
                    <a:pt x="5" y="507"/>
                  </a:lnTo>
                  <a:lnTo>
                    <a:pt x="46" y="502"/>
                  </a:lnTo>
                  <a:lnTo>
                    <a:pt x="95" y="376"/>
                  </a:lnTo>
                  <a:lnTo>
                    <a:pt x="121" y="361"/>
                  </a:lnTo>
                  <a:lnTo>
                    <a:pt x="157" y="350"/>
                  </a:lnTo>
                  <a:lnTo>
                    <a:pt x="178" y="327"/>
                  </a:lnTo>
                  <a:lnTo>
                    <a:pt x="187" y="322"/>
                  </a:lnTo>
                  <a:lnTo>
                    <a:pt x="198" y="321"/>
                  </a:lnTo>
                  <a:lnTo>
                    <a:pt x="202" y="330"/>
                  </a:lnTo>
                  <a:lnTo>
                    <a:pt x="217" y="332"/>
                  </a:lnTo>
                  <a:lnTo>
                    <a:pt x="229" y="319"/>
                  </a:lnTo>
                  <a:lnTo>
                    <a:pt x="266" y="314"/>
                  </a:lnTo>
                  <a:lnTo>
                    <a:pt x="278" y="263"/>
                  </a:lnTo>
                  <a:lnTo>
                    <a:pt x="278" y="222"/>
                  </a:lnTo>
                  <a:lnTo>
                    <a:pt x="304" y="175"/>
                  </a:lnTo>
                  <a:lnTo>
                    <a:pt x="338" y="165"/>
                  </a:lnTo>
                  <a:lnTo>
                    <a:pt x="338" y="149"/>
                  </a:lnTo>
                  <a:lnTo>
                    <a:pt x="289" y="137"/>
                  </a:lnTo>
                  <a:lnTo>
                    <a:pt x="283" y="112"/>
                  </a:lnTo>
                  <a:lnTo>
                    <a:pt x="270" y="102"/>
                  </a:lnTo>
                  <a:lnTo>
                    <a:pt x="277" y="91"/>
                  </a:lnTo>
                  <a:lnTo>
                    <a:pt x="273" y="62"/>
                  </a:lnTo>
                  <a:lnTo>
                    <a:pt x="286" y="23"/>
                  </a:lnTo>
                  <a:lnTo>
                    <a:pt x="338" y="8"/>
                  </a:lnTo>
                  <a:lnTo>
                    <a:pt x="379" y="26"/>
                  </a:lnTo>
                  <a:lnTo>
                    <a:pt x="397" y="64"/>
                  </a:lnTo>
                  <a:lnTo>
                    <a:pt x="399" y="111"/>
                  </a:lnTo>
                  <a:lnTo>
                    <a:pt x="391" y="133"/>
                  </a:lnTo>
                  <a:lnTo>
                    <a:pt x="397" y="147"/>
                  </a:lnTo>
                  <a:lnTo>
                    <a:pt x="429" y="163"/>
                  </a:lnTo>
                  <a:lnTo>
                    <a:pt x="436" y="142"/>
                  </a:lnTo>
                  <a:lnTo>
                    <a:pt x="456" y="124"/>
                  </a:lnTo>
                  <a:lnTo>
                    <a:pt x="431" y="118"/>
                  </a:lnTo>
                  <a:lnTo>
                    <a:pt x="428" y="80"/>
                  </a:lnTo>
                  <a:lnTo>
                    <a:pt x="420" y="70"/>
                  </a:lnTo>
                  <a:lnTo>
                    <a:pt x="431" y="49"/>
                  </a:lnTo>
                  <a:lnTo>
                    <a:pt x="443" y="15"/>
                  </a:lnTo>
                  <a:lnTo>
                    <a:pt x="472" y="0"/>
                  </a:lnTo>
                  <a:lnTo>
                    <a:pt x="523" y="3"/>
                  </a:lnTo>
                  <a:lnTo>
                    <a:pt x="549" y="49"/>
                  </a:lnTo>
                  <a:lnTo>
                    <a:pt x="531" y="108"/>
                  </a:lnTo>
                  <a:lnTo>
                    <a:pt x="518" y="129"/>
                  </a:lnTo>
                  <a:lnTo>
                    <a:pt x="550" y="129"/>
                  </a:lnTo>
                  <a:lnTo>
                    <a:pt x="556" y="141"/>
                  </a:lnTo>
                  <a:lnTo>
                    <a:pt x="573" y="133"/>
                  </a:lnTo>
                  <a:lnTo>
                    <a:pt x="573" y="121"/>
                  </a:lnTo>
                  <a:lnTo>
                    <a:pt x="550" y="118"/>
                  </a:lnTo>
                  <a:lnTo>
                    <a:pt x="544" y="95"/>
                  </a:lnTo>
                  <a:lnTo>
                    <a:pt x="540" y="76"/>
                  </a:lnTo>
                  <a:lnTo>
                    <a:pt x="552" y="60"/>
                  </a:lnTo>
                  <a:lnTo>
                    <a:pt x="562" y="21"/>
                  </a:lnTo>
                  <a:lnTo>
                    <a:pt x="579" y="4"/>
                  </a:lnTo>
                  <a:lnTo>
                    <a:pt x="607" y="1"/>
                  </a:lnTo>
                  <a:lnTo>
                    <a:pt x="625" y="9"/>
                  </a:lnTo>
                  <a:lnTo>
                    <a:pt x="625" y="373"/>
                  </a:lnTo>
                  <a:lnTo>
                    <a:pt x="621" y="420"/>
                  </a:lnTo>
                  <a:lnTo>
                    <a:pt x="610" y="447"/>
                  </a:lnTo>
                  <a:lnTo>
                    <a:pt x="594" y="472"/>
                  </a:lnTo>
                  <a:lnTo>
                    <a:pt x="590" y="410"/>
                  </a:lnTo>
                  <a:lnTo>
                    <a:pt x="518" y="404"/>
                  </a:lnTo>
                  <a:lnTo>
                    <a:pt x="505" y="510"/>
                  </a:lnTo>
                  <a:lnTo>
                    <a:pt x="469" y="510"/>
                  </a:lnTo>
                  <a:lnTo>
                    <a:pt x="462" y="425"/>
                  </a:lnTo>
                  <a:lnTo>
                    <a:pt x="444" y="510"/>
                  </a:lnTo>
                  <a:lnTo>
                    <a:pt x="382" y="510"/>
                  </a:lnTo>
                  <a:lnTo>
                    <a:pt x="364" y="461"/>
                  </a:lnTo>
                  <a:lnTo>
                    <a:pt x="361" y="510"/>
                  </a:lnTo>
                  <a:lnTo>
                    <a:pt x="336" y="510"/>
                  </a:lnTo>
                  <a:lnTo>
                    <a:pt x="327" y="466"/>
                  </a:lnTo>
                  <a:lnTo>
                    <a:pt x="322" y="504"/>
                  </a:lnTo>
                  <a:lnTo>
                    <a:pt x="309" y="510"/>
                  </a:lnTo>
                  <a:lnTo>
                    <a:pt x="261" y="510"/>
                  </a:lnTo>
                  <a:lnTo>
                    <a:pt x="247" y="507"/>
                  </a:lnTo>
                  <a:lnTo>
                    <a:pt x="223" y="511"/>
                  </a:lnTo>
                  <a:lnTo>
                    <a:pt x="172" y="511"/>
                  </a:lnTo>
                  <a:lnTo>
                    <a:pt x="175" y="497"/>
                  </a:lnTo>
                  <a:lnTo>
                    <a:pt x="144" y="492"/>
                  </a:lnTo>
                  <a:lnTo>
                    <a:pt x="142" y="508"/>
                  </a:lnTo>
                  <a:lnTo>
                    <a:pt x="112" y="510"/>
                  </a:lnTo>
                  <a:lnTo>
                    <a:pt x="115" y="486"/>
                  </a:lnTo>
                  <a:lnTo>
                    <a:pt x="115" y="472"/>
                  </a:lnTo>
                  <a:lnTo>
                    <a:pt x="103" y="510"/>
                  </a:lnTo>
                  <a:lnTo>
                    <a:pt x="0" y="510"/>
                  </a:lnTo>
                  <a:close/>
                </a:path>
              </a:pathLst>
            </a:custGeom>
            <a:solidFill>
              <a:srgbClr val="C0C0C0"/>
            </a:solidFill>
            <a:ln w="9525" cap="flat" cmpd="sng">
              <a:solidFill>
                <a:srgbClr val="808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59" name="Line 687"/>
            <p:cNvSpPr>
              <a:spLocks noChangeShapeType="1"/>
            </p:cNvSpPr>
            <p:nvPr/>
          </p:nvSpPr>
          <p:spPr bwMode="auto">
            <a:xfrm flipV="1">
              <a:off x="4669" y="629"/>
              <a:ext cx="795" cy="47"/>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60" name="Line 688"/>
            <p:cNvSpPr>
              <a:spLocks noChangeShapeType="1"/>
            </p:cNvSpPr>
            <p:nvPr/>
          </p:nvSpPr>
          <p:spPr bwMode="auto">
            <a:xfrm flipV="1">
              <a:off x="4669" y="640"/>
              <a:ext cx="957" cy="674"/>
            </a:xfrm>
            <a:prstGeom prst="line">
              <a:avLst/>
            </a:prstGeom>
            <a:noFill/>
            <a:ln w="31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61" name="Line 689"/>
            <p:cNvSpPr>
              <a:spLocks noChangeShapeType="1"/>
            </p:cNvSpPr>
            <p:nvPr/>
          </p:nvSpPr>
          <p:spPr bwMode="auto">
            <a:xfrm flipV="1">
              <a:off x="5377" y="652"/>
              <a:ext cx="419" cy="621"/>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62" name="Freeform 690"/>
            <p:cNvSpPr>
              <a:spLocks/>
            </p:cNvSpPr>
            <p:nvPr/>
          </p:nvSpPr>
          <p:spPr bwMode="auto">
            <a:xfrm rot="-797092">
              <a:off x="5544" y="1261"/>
              <a:ext cx="9" cy="24"/>
            </a:xfrm>
            <a:custGeom>
              <a:avLst/>
              <a:gdLst>
                <a:gd name="T0" fmla="*/ 0 w 15"/>
                <a:gd name="T1" fmla="*/ 1 h 47"/>
                <a:gd name="T2" fmla="*/ 1 w 15"/>
                <a:gd name="T3" fmla="*/ 1 h 47"/>
                <a:gd name="T4" fmla="*/ 1 w 15"/>
                <a:gd name="T5" fmla="*/ 0 h 47"/>
                <a:gd name="T6" fmla="*/ 1 w 15"/>
                <a:gd name="T7" fmla="*/ 1 h 47"/>
                <a:gd name="T8" fmla="*/ 1 w 15"/>
                <a:gd name="T9" fmla="*/ 1 h 47"/>
                <a:gd name="T10" fmla="*/ 1 w 15"/>
                <a:gd name="T11" fmla="*/ 1 h 47"/>
                <a:gd name="T12" fmla="*/ 0 w 15"/>
                <a:gd name="T13" fmla="*/ 1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63" name="Freeform 691"/>
            <p:cNvSpPr>
              <a:spLocks/>
            </p:cNvSpPr>
            <p:nvPr/>
          </p:nvSpPr>
          <p:spPr bwMode="auto">
            <a:xfrm rot="-797092">
              <a:off x="5541" y="1246"/>
              <a:ext cx="12" cy="9"/>
            </a:xfrm>
            <a:custGeom>
              <a:avLst/>
              <a:gdLst>
                <a:gd name="T0" fmla="*/ 0 w 20"/>
                <a:gd name="T1" fmla="*/ 1 h 18"/>
                <a:gd name="T2" fmla="*/ 1 w 20"/>
                <a:gd name="T3" fmla="*/ 0 h 18"/>
                <a:gd name="T4" fmla="*/ 1 w 20"/>
                <a:gd name="T5" fmla="*/ 1 h 18"/>
                <a:gd name="T6" fmla="*/ 1 w 20"/>
                <a:gd name="T7" fmla="*/ 1 h 18"/>
                <a:gd name="T8" fmla="*/ 0 w 20"/>
                <a:gd name="T9" fmla="*/ 1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64" name="Freeform 692"/>
            <p:cNvSpPr>
              <a:spLocks/>
            </p:cNvSpPr>
            <p:nvPr/>
          </p:nvSpPr>
          <p:spPr bwMode="auto">
            <a:xfrm rot="-797092">
              <a:off x="5550" y="1315"/>
              <a:ext cx="14" cy="3"/>
            </a:xfrm>
            <a:custGeom>
              <a:avLst/>
              <a:gdLst>
                <a:gd name="T0" fmla="*/ 0 w 23"/>
                <a:gd name="T1" fmla="*/ 1 h 6"/>
                <a:gd name="T2" fmla="*/ 1 w 23"/>
                <a:gd name="T3" fmla="*/ 1 h 6"/>
                <a:gd name="T4" fmla="*/ 1 w 23"/>
                <a:gd name="T5" fmla="*/ 0 h 6"/>
                <a:gd name="T6" fmla="*/ 0 60000 65536"/>
                <a:gd name="T7" fmla="*/ 0 60000 65536"/>
                <a:gd name="T8" fmla="*/ 0 60000 65536"/>
              </a:gdLst>
              <a:ahLst/>
              <a:cxnLst>
                <a:cxn ang="T6">
                  <a:pos x="T0" y="T1"/>
                </a:cxn>
                <a:cxn ang="T7">
                  <a:pos x="T2" y="T3"/>
                </a:cxn>
                <a:cxn ang="T8">
                  <a:pos x="T4" y="T5"/>
                </a:cxn>
              </a:cxnLst>
              <a:rect l="0" t="0" r="r" b="b"/>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65" name="Freeform 693"/>
            <p:cNvSpPr>
              <a:spLocks/>
            </p:cNvSpPr>
            <p:nvPr/>
          </p:nvSpPr>
          <p:spPr bwMode="auto">
            <a:xfrm rot="-797092">
              <a:off x="5584" y="1269"/>
              <a:ext cx="27" cy="35"/>
            </a:xfrm>
            <a:custGeom>
              <a:avLst/>
              <a:gdLst>
                <a:gd name="T0" fmla="*/ 0 w 44"/>
                <a:gd name="T1" fmla="*/ 1 h 70"/>
                <a:gd name="T2" fmla="*/ 1 w 44"/>
                <a:gd name="T3" fmla="*/ 0 h 70"/>
                <a:gd name="T4" fmla="*/ 1 w 44"/>
                <a:gd name="T5" fmla="*/ 1 h 70"/>
                <a:gd name="T6" fmla="*/ 2 w 44"/>
                <a:gd name="T7" fmla="*/ 1 h 70"/>
                <a:gd name="T8" fmla="*/ 1 w 44"/>
                <a:gd name="T9" fmla="*/ 1 h 70"/>
                <a:gd name="T10" fmla="*/ 1 w 44"/>
                <a:gd name="T11" fmla="*/ 2 h 70"/>
                <a:gd name="T12" fmla="*/ 1 w 44"/>
                <a:gd name="T13" fmla="*/ 1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166" name="Group 694"/>
            <p:cNvGrpSpPr>
              <a:grpSpLocks/>
            </p:cNvGrpSpPr>
            <p:nvPr/>
          </p:nvGrpSpPr>
          <p:grpSpPr bwMode="auto">
            <a:xfrm rot="831002">
              <a:off x="5692" y="1228"/>
              <a:ext cx="70" cy="72"/>
              <a:chOff x="3721" y="2442"/>
              <a:chExt cx="113" cy="123"/>
            </a:xfrm>
          </p:grpSpPr>
          <p:sp>
            <p:nvSpPr>
              <p:cNvPr id="194" name="Freeform 695"/>
              <p:cNvSpPr>
                <a:spLocks/>
              </p:cNvSpPr>
              <p:nvPr/>
            </p:nvSpPr>
            <p:spPr bwMode="auto">
              <a:xfrm rot="-797092">
                <a:off x="3726" y="2468"/>
                <a:ext cx="15" cy="41"/>
              </a:xfrm>
              <a:custGeom>
                <a:avLst/>
                <a:gdLst>
                  <a:gd name="T0" fmla="*/ 0 w 15"/>
                  <a:gd name="T1" fmla="*/ 18 h 47"/>
                  <a:gd name="T2" fmla="*/ 4 w 15"/>
                  <a:gd name="T3" fmla="*/ 5 h 47"/>
                  <a:gd name="T4" fmla="*/ 12 w 15"/>
                  <a:gd name="T5" fmla="*/ 0 h 47"/>
                  <a:gd name="T6" fmla="*/ 15 w 15"/>
                  <a:gd name="T7" fmla="*/ 5 h 47"/>
                  <a:gd name="T8" fmla="*/ 12 w 15"/>
                  <a:gd name="T9" fmla="*/ 16 h 47"/>
                  <a:gd name="T10" fmla="*/ 6 w 15"/>
                  <a:gd name="T11" fmla="*/ 21 h 47"/>
                  <a:gd name="T12" fmla="*/ 0 w 15"/>
                  <a:gd name="T13" fmla="*/ 18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95" name="Freeform 696"/>
              <p:cNvSpPr>
                <a:spLocks/>
              </p:cNvSpPr>
              <p:nvPr/>
            </p:nvSpPr>
            <p:spPr bwMode="auto">
              <a:xfrm rot="-797092">
                <a:off x="3721" y="2442"/>
                <a:ext cx="20" cy="16"/>
              </a:xfrm>
              <a:custGeom>
                <a:avLst/>
                <a:gdLst>
                  <a:gd name="T0" fmla="*/ 0 w 20"/>
                  <a:gd name="T1" fmla="*/ 8 h 18"/>
                  <a:gd name="T2" fmla="*/ 9 w 20"/>
                  <a:gd name="T3" fmla="*/ 0 h 18"/>
                  <a:gd name="T4" fmla="*/ 20 w 20"/>
                  <a:gd name="T5" fmla="*/ 9 h 18"/>
                  <a:gd name="T6" fmla="*/ 8 w 20"/>
                  <a:gd name="T7" fmla="*/ 4 h 18"/>
                  <a:gd name="T8" fmla="*/ 0 w 20"/>
                  <a:gd name="T9" fmla="*/ 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96" name="Freeform 697"/>
              <p:cNvSpPr>
                <a:spLocks/>
              </p:cNvSpPr>
              <p:nvPr/>
            </p:nvSpPr>
            <p:spPr bwMode="auto">
              <a:xfrm rot="-797092">
                <a:off x="3735" y="2560"/>
                <a:ext cx="23" cy="5"/>
              </a:xfrm>
              <a:custGeom>
                <a:avLst/>
                <a:gdLst>
                  <a:gd name="T0" fmla="*/ 0 w 23"/>
                  <a:gd name="T1" fmla="*/ 3 h 6"/>
                  <a:gd name="T2" fmla="*/ 14 w 23"/>
                  <a:gd name="T3" fmla="*/ 3 h 6"/>
                  <a:gd name="T4" fmla="*/ 23 w 23"/>
                  <a:gd name="T5" fmla="*/ 0 h 6"/>
                  <a:gd name="T6" fmla="*/ 0 60000 65536"/>
                  <a:gd name="T7" fmla="*/ 0 60000 65536"/>
                  <a:gd name="T8" fmla="*/ 0 60000 65536"/>
                </a:gdLst>
                <a:ahLst/>
                <a:cxnLst>
                  <a:cxn ang="T6">
                    <a:pos x="T0" y="T1"/>
                  </a:cxn>
                  <a:cxn ang="T7">
                    <a:pos x="T2" y="T3"/>
                  </a:cxn>
                  <a:cxn ang="T8">
                    <a:pos x="T4" y="T5"/>
                  </a:cxn>
                </a:cxnLst>
                <a:rect l="0" t="0" r="r" b="b"/>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97" name="Freeform 698"/>
              <p:cNvSpPr>
                <a:spLocks/>
              </p:cNvSpPr>
              <p:nvPr/>
            </p:nvSpPr>
            <p:spPr bwMode="auto">
              <a:xfrm rot="-797092">
                <a:off x="3790" y="2481"/>
                <a:ext cx="44" cy="60"/>
              </a:xfrm>
              <a:custGeom>
                <a:avLst/>
                <a:gdLst>
                  <a:gd name="T0" fmla="*/ 0 w 44"/>
                  <a:gd name="T1" fmla="*/ 5 h 70"/>
                  <a:gd name="T2" fmla="*/ 14 w 44"/>
                  <a:gd name="T3" fmla="*/ 0 h 70"/>
                  <a:gd name="T4" fmla="*/ 30 w 44"/>
                  <a:gd name="T5" fmla="*/ 3 h 70"/>
                  <a:gd name="T6" fmla="*/ 44 w 44"/>
                  <a:gd name="T7" fmla="*/ 8 h 70"/>
                  <a:gd name="T8" fmla="*/ 32 w 44"/>
                  <a:gd name="T9" fmla="*/ 21 h 70"/>
                  <a:gd name="T10" fmla="*/ 14 w 44"/>
                  <a:gd name="T11" fmla="*/ 28 h 70"/>
                  <a:gd name="T12" fmla="*/ 2 w 44"/>
                  <a:gd name="T13" fmla="*/ 24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167" name="Group 699"/>
            <p:cNvGrpSpPr>
              <a:grpSpLocks/>
            </p:cNvGrpSpPr>
            <p:nvPr/>
          </p:nvGrpSpPr>
          <p:grpSpPr bwMode="auto">
            <a:xfrm rot="640213">
              <a:off x="5809" y="1226"/>
              <a:ext cx="70" cy="72"/>
              <a:chOff x="3721" y="2442"/>
              <a:chExt cx="113" cy="123"/>
            </a:xfrm>
          </p:grpSpPr>
          <p:sp>
            <p:nvSpPr>
              <p:cNvPr id="190" name="Freeform 700"/>
              <p:cNvSpPr>
                <a:spLocks/>
              </p:cNvSpPr>
              <p:nvPr/>
            </p:nvSpPr>
            <p:spPr bwMode="auto">
              <a:xfrm rot="-797092">
                <a:off x="3726" y="2468"/>
                <a:ext cx="15" cy="41"/>
              </a:xfrm>
              <a:custGeom>
                <a:avLst/>
                <a:gdLst>
                  <a:gd name="T0" fmla="*/ 0 w 15"/>
                  <a:gd name="T1" fmla="*/ 18 h 47"/>
                  <a:gd name="T2" fmla="*/ 4 w 15"/>
                  <a:gd name="T3" fmla="*/ 5 h 47"/>
                  <a:gd name="T4" fmla="*/ 12 w 15"/>
                  <a:gd name="T5" fmla="*/ 0 h 47"/>
                  <a:gd name="T6" fmla="*/ 15 w 15"/>
                  <a:gd name="T7" fmla="*/ 5 h 47"/>
                  <a:gd name="T8" fmla="*/ 12 w 15"/>
                  <a:gd name="T9" fmla="*/ 16 h 47"/>
                  <a:gd name="T10" fmla="*/ 6 w 15"/>
                  <a:gd name="T11" fmla="*/ 21 h 47"/>
                  <a:gd name="T12" fmla="*/ 0 w 15"/>
                  <a:gd name="T13" fmla="*/ 18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91" name="Freeform 701"/>
              <p:cNvSpPr>
                <a:spLocks/>
              </p:cNvSpPr>
              <p:nvPr/>
            </p:nvSpPr>
            <p:spPr bwMode="auto">
              <a:xfrm rot="-797092">
                <a:off x="3721" y="2442"/>
                <a:ext cx="20" cy="16"/>
              </a:xfrm>
              <a:custGeom>
                <a:avLst/>
                <a:gdLst>
                  <a:gd name="T0" fmla="*/ 0 w 20"/>
                  <a:gd name="T1" fmla="*/ 8 h 18"/>
                  <a:gd name="T2" fmla="*/ 9 w 20"/>
                  <a:gd name="T3" fmla="*/ 0 h 18"/>
                  <a:gd name="T4" fmla="*/ 20 w 20"/>
                  <a:gd name="T5" fmla="*/ 9 h 18"/>
                  <a:gd name="T6" fmla="*/ 8 w 20"/>
                  <a:gd name="T7" fmla="*/ 4 h 18"/>
                  <a:gd name="T8" fmla="*/ 0 w 20"/>
                  <a:gd name="T9" fmla="*/ 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92" name="Freeform 702"/>
              <p:cNvSpPr>
                <a:spLocks/>
              </p:cNvSpPr>
              <p:nvPr/>
            </p:nvSpPr>
            <p:spPr bwMode="auto">
              <a:xfrm rot="-797092">
                <a:off x="3735" y="2560"/>
                <a:ext cx="23" cy="5"/>
              </a:xfrm>
              <a:custGeom>
                <a:avLst/>
                <a:gdLst>
                  <a:gd name="T0" fmla="*/ 0 w 23"/>
                  <a:gd name="T1" fmla="*/ 3 h 6"/>
                  <a:gd name="T2" fmla="*/ 14 w 23"/>
                  <a:gd name="T3" fmla="*/ 3 h 6"/>
                  <a:gd name="T4" fmla="*/ 23 w 23"/>
                  <a:gd name="T5" fmla="*/ 0 h 6"/>
                  <a:gd name="T6" fmla="*/ 0 60000 65536"/>
                  <a:gd name="T7" fmla="*/ 0 60000 65536"/>
                  <a:gd name="T8" fmla="*/ 0 60000 65536"/>
                </a:gdLst>
                <a:ahLst/>
                <a:cxnLst>
                  <a:cxn ang="T6">
                    <a:pos x="T0" y="T1"/>
                  </a:cxn>
                  <a:cxn ang="T7">
                    <a:pos x="T2" y="T3"/>
                  </a:cxn>
                  <a:cxn ang="T8">
                    <a:pos x="T4" y="T5"/>
                  </a:cxn>
                </a:cxnLst>
                <a:rect l="0" t="0" r="r" b="b"/>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93" name="Freeform 703"/>
              <p:cNvSpPr>
                <a:spLocks/>
              </p:cNvSpPr>
              <p:nvPr/>
            </p:nvSpPr>
            <p:spPr bwMode="auto">
              <a:xfrm rot="-797092">
                <a:off x="3790" y="2481"/>
                <a:ext cx="44" cy="60"/>
              </a:xfrm>
              <a:custGeom>
                <a:avLst/>
                <a:gdLst>
                  <a:gd name="T0" fmla="*/ 0 w 44"/>
                  <a:gd name="T1" fmla="*/ 5 h 70"/>
                  <a:gd name="T2" fmla="*/ 14 w 44"/>
                  <a:gd name="T3" fmla="*/ 0 h 70"/>
                  <a:gd name="T4" fmla="*/ 30 w 44"/>
                  <a:gd name="T5" fmla="*/ 3 h 70"/>
                  <a:gd name="T6" fmla="*/ 44 w 44"/>
                  <a:gd name="T7" fmla="*/ 8 h 70"/>
                  <a:gd name="T8" fmla="*/ 32 w 44"/>
                  <a:gd name="T9" fmla="*/ 21 h 70"/>
                  <a:gd name="T10" fmla="*/ 14 w 44"/>
                  <a:gd name="T11" fmla="*/ 28 h 70"/>
                  <a:gd name="T12" fmla="*/ 2 w 44"/>
                  <a:gd name="T13" fmla="*/ 24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168" name="Group 704"/>
            <p:cNvGrpSpPr>
              <a:grpSpLocks/>
            </p:cNvGrpSpPr>
            <p:nvPr/>
          </p:nvGrpSpPr>
          <p:grpSpPr bwMode="auto">
            <a:xfrm>
              <a:off x="4607" y="1275"/>
              <a:ext cx="444" cy="105"/>
              <a:chOff x="577" y="2800"/>
              <a:chExt cx="1048" cy="248"/>
            </a:xfrm>
          </p:grpSpPr>
          <p:sp>
            <p:nvSpPr>
              <p:cNvPr id="180" name="Freeform 705"/>
              <p:cNvSpPr>
                <a:spLocks/>
              </p:cNvSpPr>
              <p:nvPr/>
            </p:nvSpPr>
            <p:spPr bwMode="auto">
              <a:xfrm>
                <a:off x="1525" y="2829"/>
                <a:ext cx="15" cy="47"/>
              </a:xfrm>
              <a:custGeom>
                <a:avLst/>
                <a:gdLst>
                  <a:gd name="T0" fmla="*/ 0 w 15"/>
                  <a:gd name="T1" fmla="*/ 41 h 47"/>
                  <a:gd name="T2" fmla="*/ 4 w 15"/>
                  <a:gd name="T3" fmla="*/ 11 h 47"/>
                  <a:gd name="T4" fmla="*/ 12 w 15"/>
                  <a:gd name="T5" fmla="*/ 0 h 47"/>
                  <a:gd name="T6" fmla="*/ 15 w 15"/>
                  <a:gd name="T7" fmla="*/ 12 h 47"/>
                  <a:gd name="T8" fmla="*/ 12 w 15"/>
                  <a:gd name="T9" fmla="*/ 36 h 47"/>
                  <a:gd name="T10" fmla="*/ 6 w 15"/>
                  <a:gd name="T11" fmla="*/ 47 h 47"/>
                  <a:gd name="T12" fmla="*/ 0 w 15"/>
                  <a:gd name="T13" fmla="*/ 41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1" name="Freeform 706"/>
              <p:cNvSpPr>
                <a:spLocks/>
              </p:cNvSpPr>
              <p:nvPr/>
            </p:nvSpPr>
            <p:spPr bwMode="auto">
              <a:xfrm>
                <a:off x="1529" y="2800"/>
                <a:ext cx="20" cy="18"/>
              </a:xfrm>
              <a:custGeom>
                <a:avLst/>
                <a:gdLst>
                  <a:gd name="T0" fmla="*/ 0 w 20"/>
                  <a:gd name="T1" fmla="*/ 16 h 18"/>
                  <a:gd name="T2" fmla="*/ 9 w 20"/>
                  <a:gd name="T3" fmla="*/ 0 h 18"/>
                  <a:gd name="T4" fmla="*/ 20 w 20"/>
                  <a:gd name="T5" fmla="*/ 18 h 18"/>
                  <a:gd name="T6" fmla="*/ 8 w 20"/>
                  <a:gd name="T7" fmla="*/ 10 h 18"/>
                  <a:gd name="T8" fmla="*/ 0 w 20"/>
                  <a:gd name="T9" fmla="*/ 1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2" name="Freeform 707"/>
              <p:cNvSpPr>
                <a:spLocks/>
              </p:cNvSpPr>
              <p:nvPr/>
            </p:nvSpPr>
            <p:spPr bwMode="auto">
              <a:xfrm>
                <a:off x="1523" y="2939"/>
                <a:ext cx="23" cy="6"/>
              </a:xfrm>
              <a:custGeom>
                <a:avLst/>
                <a:gdLst>
                  <a:gd name="T0" fmla="*/ 0 w 23"/>
                  <a:gd name="T1" fmla="*/ 4 h 6"/>
                  <a:gd name="T2" fmla="*/ 14 w 23"/>
                  <a:gd name="T3" fmla="*/ 6 h 6"/>
                  <a:gd name="T4" fmla="*/ 23 w 23"/>
                  <a:gd name="T5" fmla="*/ 0 h 6"/>
                  <a:gd name="T6" fmla="*/ 0 60000 65536"/>
                  <a:gd name="T7" fmla="*/ 0 60000 65536"/>
                  <a:gd name="T8" fmla="*/ 0 60000 65536"/>
                </a:gdLst>
                <a:ahLst/>
                <a:cxnLst>
                  <a:cxn ang="T6">
                    <a:pos x="T0" y="T1"/>
                  </a:cxn>
                  <a:cxn ang="T7">
                    <a:pos x="T2" y="T3"/>
                  </a:cxn>
                  <a:cxn ang="T8">
                    <a:pos x="T4" y="T5"/>
                  </a:cxn>
                </a:cxnLst>
                <a:rect l="0" t="0" r="r" b="b"/>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183" name="Group 708"/>
              <p:cNvGrpSpPr>
                <a:grpSpLocks/>
              </p:cNvGrpSpPr>
              <p:nvPr/>
            </p:nvGrpSpPr>
            <p:grpSpPr bwMode="auto">
              <a:xfrm>
                <a:off x="968" y="2877"/>
                <a:ext cx="16" cy="145"/>
                <a:chOff x="873" y="2789"/>
                <a:chExt cx="26" cy="145"/>
              </a:xfrm>
            </p:grpSpPr>
            <p:sp>
              <p:nvSpPr>
                <p:cNvPr id="187" name="Freeform 709"/>
                <p:cNvSpPr>
                  <a:spLocks/>
                </p:cNvSpPr>
                <p:nvPr/>
              </p:nvSpPr>
              <p:spPr bwMode="auto">
                <a:xfrm>
                  <a:off x="875" y="2818"/>
                  <a:ext cx="15" cy="47"/>
                </a:xfrm>
                <a:custGeom>
                  <a:avLst/>
                  <a:gdLst>
                    <a:gd name="T0" fmla="*/ 0 w 15"/>
                    <a:gd name="T1" fmla="*/ 41 h 47"/>
                    <a:gd name="T2" fmla="*/ 4 w 15"/>
                    <a:gd name="T3" fmla="*/ 11 h 47"/>
                    <a:gd name="T4" fmla="*/ 12 w 15"/>
                    <a:gd name="T5" fmla="*/ 0 h 47"/>
                    <a:gd name="T6" fmla="*/ 15 w 15"/>
                    <a:gd name="T7" fmla="*/ 12 h 47"/>
                    <a:gd name="T8" fmla="*/ 12 w 15"/>
                    <a:gd name="T9" fmla="*/ 36 h 47"/>
                    <a:gd name="T10" fmla="*/ 6 w 15"/>
                    <a:gd name="T11" fmla="*/ 47 h 47"/>
                    <a:gd name="T12" fmla="*/ 0 w 15"/>
                    <a:gd name="T13" fmla="*/ 41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8" name="Freeform 710"/>
                <p:cNvSpPr>
                  <a:spLocks/>
                </p:cNvSpPr>
                <p:nvPr/>
              </p:nvSpPr>
              <p:spPr bwMode="auto">
                <a:xfrm>
                  <a:off x="879" y="2789"/>
                  <a:ext cx="20" cy="18"/>
                </a:xfrm>
                <a:custGeom>
                  <a:avLst/>
                  <a:gdLst>
                    <a:gd name="T0" fmla="*/ 0 w 20"/>
                    <a:gd name="T1" fmla="*/ 16 h 18"/>
                    <a:gd name="T2" fmla="*/ 9 w 20"/>
                    <a:gd name="T3" fmla="*/ 0 h 18"/>
                    <a:gd name="T4" fmla="*/ 20 w 20"/>
                    <a:gd name="T5" fmla="*/ 18 h 18"/>
                    <a:gd name="T6" fmla="*/ 8 w 20"/>
                    <a:gd name="T7" fmla="*/ 10 h 18"/>
                    <a:gd name="T8" fmla="*/ 0 w 20"/>
                    <a:gd name="T9" fmla="*/ 1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9" name="Freeform 711"/>
                <p:cNvSpPr>
                  <a:spLocks/>
                </p:cNvSpPr>
                <p:nvPr/>
              </p:nvSpPr>
              <p:spPr bwMode="auto">
                <a:xfrm>
                  <a:off x="873" y="2928"/>
                  <a:ext cx="23" cy="6"/>
                </a:xfrm>
                <a:custGeom>
                  <a:avLst/>
                  <a:gdLst>
                    <a:gd name="T0" fmla="*/ 0 w 23"/>
                    <a:gd name="T1" fmla="*/ 4 h 6"/>
                    <a:gd name="T2" fmla="*/ 14 w 23"/>
                    <a:gd name="T3" fmla="*/ 6 h 6"/>
                    <a:gd name="T4" fmla="*/ 23 w 23"/>
                    <a:gd name="T5" fmla="*/ 0 h 6"/>
                    <a:gd name="T6" fmla="*/ 0 60000 65536"/>
                    <a:gd name="T7" fmla="*/ 0 60000 65536"/>
                    <a:gd name="T8" fmla="*/ 0 60000 65536"/>
                  </a:gdLst>
                  <a:ahLst/>
                  <a:cxnLst>
                    <a:cxn ang="T6">
                      <a:pos x="T0" y="T1"/>
                    </a:cxn>
                    <a:cxn ang="T7">
                      <a:pos x="T2" y="T3"/>
                    </a:cxn>
                    <a:cxn ang="T8">
                      <a:pos x="T4" y="T5"/>
                    </a:cxn>
                  </a:cxnLst>
                  <a:rect l="0" t="0" r="r" b="b"/>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184" name="Freeform 712"/>
              <p:cNvSpPr>
                <a:spLocks/>
              </p:cNvSpPr>
              <p:nvPr/>
            </p:nvSpPr>
            <p:spPr bwMode="auto">
              <a:xfrm>
                <a:off x="1581" y="2865"/>
                <a:ext cx="44" cy="70"/>
              </a:xfrm>
              <a:custGeom>
                <a:avLst/>
                <a:gdLst>
                  <a:gd name="T0" fmla="*/ 0 w 44"/>
                  <a:gd name="T1" fmla="*/ 12 h 70"/>
                  <a:gd name="T2" fmla="*/ 14 w 44"/>
                  <a:gd name="T3" fmla="*/ 0 h 70"/>
                  <a:gd name="T4" fmla="*/ 30 w 44"/>
                  <a:gd name="T5" fmla="*/ 4 h 70"/>
                  <a:gd name="T6" fmla="*/ 44 w 44"/>
                  <a:gd name="T7" fmla="*/ 20 h 70"/>
                  <a:gd name="T8" fmla="*/ 32 w 44"/>
                  <a:gd name="T9" fmla="*/ 52 h 70"/>
                  <a:gd name="T10" fmla="*/ 14 w 44"/>
                  <a:gd name="T11" fmla="*/ 70 h 70"/>
                  <a:gd name="T12" fmla="*/ 2 w 44"/>
                  <a:gd name="T13" fmla="*/ 6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5" name="Freeform 713"/>
              <p:cNvSpPr>
                <a:spLocks/>
              </p:cNvSpPr>
              <p:nvPr/>
            </p:nvSpPr>
            <p:spPr bwMode="auto">
              <a:xfrm>
                <a:off x="993" y="2932"/>
                <a:ext cx="22" cy="70"/>
              </a:xfrm>
              <a:custGeom>
                <a:avLst/>
                <a:gdLst>
                  <a:gd name="T0" fmla="*/ 0 w 44"/>
                  <a:gd name="T1" fmla="*/ 12 h 70"/>
                  <a:gd name="T2" fmla="*/ 1 w 44"/>
                  <a:gd name="T3" fmla="*/ 0 h 70"/>
                  <a:gd name="T4" fmla="*/ 1 w 44"/>
                  <a:gd name="T5" fmla="*/ 4 h 70"/>
                  <a:gd name="T6" fmla="*/ 1 w 44"/>
                  <a:gd name="T7" fmla="*/ 20 h 70"/>
                  <a:gd name="T8" fmla="*/ 1 w 44"/>
                  <a:gd name="T9" fmla="*/ 52 h 70"/>
                  <a:gd name="T10" fmla="*/ 1 w 44"/>
                  <a:gd name="T11" fmla="*/ 70 h 70"/>
                  <a:gd name="T12" fmla="*/ 1 w 44"/>
                  <a:gd name="T13" fmla="*/ 6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6" name="Freeform 714"/>
              <p:cNvSpPr>
                <a:spLocks/>
              </p:cNvSpPr>
              <p:nvPr/>
            </p:nvSpPr>
            <p:spPr bwMode="auto">
              <a:xfrm>
                <a:off x="577" y="2969"/>
                <a:ext cx="30" cy="79"/>
              </a:xfrm>
              <a:custGeom>
                <a:avLst/>
                <a:gdLst>
                  <a:gd name="T0" fmla="*/ 6 w 30"/>
                  <a:gd name="T1" fmla="*/ 15 h 79"/>
                  <a:gd name="T2" fmla="*/ 13 w 30"/>
                  <a:gd name="T3" fmla="*/ 0 h 79"/>
                  <a:gd name="T4" fmla="*/ 27 w 30"/>
                  <a:gd name="T5" fmla="*/ 3 h 79"/>
                  <a:gd name="T6" fmla="*/ 30 w 30"/>
                  <a:gd name="T7" fmla="*/ 28 h 79"/>
                  <a:gd name="T8" fmla="*/ 24 w 30"/>
                  <a:gd name="T9" fmla="*/ 61 h 79"/>
                  <a:gd name="T10" fmla="*/ 15 w 30"/>
                  <a:gd name="T11" fmla="*/ 79 h 79"/>
                  <a:gd name="T12" fmla="*/ 0 w 30"/>
                  <a:gd name="T13" fmla="*/ 77 h 79"/>
                  <a:gd name="T14" fmla="*/ 2 w 30"/>
                  <a:gd name="T15" fmla="*/ 63 h 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79">
                    <a:moveTo>
                      <a:pt x="6" y="15"/>
                    </a:moveTo>
                    <a:lnTo>
                      <a:pt x="13" y="0"/>
                    </a:lnTo>
                    <a:lnTo>
                      <a:pt x="27" y="3"/>
                    </a:lnTo>
                    <a:lnTo>
                      <a:pt x="30" y="28"/>
                    </a:lnTo>
                    <a:lnTo>
                      <a:pt x="24" y="61"/>
                    </a:lnTo>
                    <a:lnTo>
                      <a:pt x="15" y="79"/>
                    </a:lnTo>
                    <a:lnTo>
                      <a:pt x="0" y="77"/>
                    </a:lnTo>
                    <a:lnTo>
                      <a:pt x="2" y="63"/>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169" name="Group 715"/>
            <p:cNvGrpSpPr>
              <a:grpSpLocks/>
            </p:cNvGrpSpPr>
            <p:nvPr/>
          </p:nvGrpSpPr>
          <p:grpSpPr bwMode="auto">
            <a:xfrm>
              <a:off x="4463" y="1431"/>
              <a:ext cx="665" cy="194"/>
              <a:chOff x="135" y="3060"/>
              <a:chExt cx="1563" cy="456"/>
            </a:xfrm>
          </p:grpSpPr>
          <p:sp>
            <p:nvSpPr>
              <p:cNvPr id="175" name="Freeform 716"/>
              <p:cNvSpPr>
                <a:spLocks/>
              </p:cNvSpPr>
              <p:nvPr/>
            </p:nvSpPr>
            <p:spPr bwMode="auto">
              <a:xfrm>
                <a:off x="1155" y="3060"/>
                <a:ext cx="543" cy="426"/>
              </a:xfrm>
              <a:custGeom>
                <a:avLst/>
                <a:gdLst>
                  <a:gd name="T0" fmla="*/ 543 w 543"/>
                  <a:gd name="T1" fmla="*/ 0 h 426"/>
                  <a:gd name="T2" fmla="*/ 318 w 543"/>
                  <a:gd name="T3" fmla="*/ 6 h 426"/>
                  <a:gd name="T4" fmla="*/ 306 w 543"/>
                  <a:gd name="T5" fmla="*/ 27 h 426"/>
                  <a:gd name="T6" fmla="*/ 189 w 543"/>
                  <a:gd name="T7" fmla="*/ 426 h 426"/>
                  <a:gd name="T8" fmla="*/ 0 w 543"/>
                  <a:gd name="T9" fmla="*/ 402 h 426"/>
                  <a:gd name="T10" fmla="*/ 24 w 543"/>
                  <a:gd name="T11" fmla="*/ 216 h 4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3" h="426">
                    <a:moveTo>
                      <a:pt x="543" y="0"/>
                    </a:moveTo>
                    <a:lnTo>
                      <a:pt x="318" y="6"/>
                    </a:lnTo>
                    <a:lnTo>
                      <a:pt x="306" y="27"/>
                    </a:lnTo>
                    <a:lnTo>
                      <a:pt x="189" y="426"/>
                    </a:lnTo>
                    <a:lnTo>
                      <a:pt x="0" y="402"/>
                    </a:lnTo>
                    <a:lnTo>
                      <a:pt x="24" y="216"/>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76" name="Freeform 717"/>
              <p:cNvSpPr>
                <a:spLocks/>
              </p:cNvSpPr>
              <p:nvPr/>
            </p:nvSpPr>
            <p:spPr bwMode="auto">
              <a:xfrm>
                <a:off x="567" y="3087"/>
                <a:ext cx="588" cy="423"/>
              </a:xfrm>
              <a:custGeom>
                <a:avLst/>
                <a:gdLst>
                  <a:gd name="T0" fmla="*/ 588 w 588"/>
                  <a:gd name="T1" fmla="*/ 0 h 423"/>
                  <a:gd name="T2" fmla="*/ 327 w 588"/>
                  <a:gd name="T3" fmla="*/ 3 h 423"/>
                  <a:gd name="T4" fmla="*/ 297 w 588"/>
                  <a:gd name="T5" fmla="*/ 24 h 423"/>
                  <a:gd name="T6" fmla="*/ 219 w 588"/>
                  <a:gd name="T7" fmla="*/ 423 h 423"/>
                  <a:gd name="T8" fmla="*/ 0 w 588"/>
                  <a:gd name="T9" fmla="*/ 366 h 423"/>
                  <a:gd name="T10" fmla="*/ 15 w 588"/>
                  <a:gd name="T11" fmla="*/ 258 h 4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8" h="423">
                    <a:moveTo>
                      <a:pt x="588" y="0"/>
                    </a:moveTo>
                    <a:lnTo>
                      <a:pt x="327" y="3"/>
                    </a:lnTo>
                    <a:lnTo>
                      <a:pt x="297" y="24"/>
                    </a:lnTo>
                    <a:lnTo>
                      <a:pt x="219" y="423"/>
                    </a:lnTo>
                    <a:lnTo>
                      <a:pt x="0" y="366"/>
                    </a:lnTo>
                    <a:lnTo>
                      <a:pt x="15" y="258"/>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77" name="Freeform 718"/>
              <p:cNvSpPr>
                <a:spLocks/>
              </p:cNvSpPr>
              <p:nvPr/>
            </p:nvSpPr>
            <p:spPr bwMode="auto">
              <a:xfrm>
                <a:off x="135" y="3093"/>
                <a:ext cx="432" cy="423"/>
              </a:xfrm>
              <a:custGeom>
                <a:avLst/>
                <a:gdLst>
                  <a:gd name="T0" fmla="*/ 432 w 432"/>
                  <a:gd name="T1" fmla="*/ 0 h 423"/>
                  <a:gd name="T2" fmla="*/ 111 w 432"/>
                  <a:gd name="T3" fmla="*/ 12 h 423"/>
                  <a:gd name="T4" fmla="*/ 87 w 432"/>
                  <a:gd name="T5" fmla="*/ 30 h 423"/>
                  <a:gd name="T6" fmla="*/ 66 w 432"/>
                  <a:gd name="T7" fmla="*/ 81 h 423"/>
                  <a:gd name="T8" fmla="*/ 33 w 432"/>
                  <a:gd name="T9" fmla="*/ 423 h 423"/>
                  <a:gd name="T10" fmla="*/ 0 w 432"/>
                  <a:gd name="T11" fmla="*/ 414 h 4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2" h="423">
                    <a:moveTo>
                      <a:pt x="432" y="0"/>
                    </a:moveTo>
                    <a:lnTo>
                      <a:pt x="111" y="12"/>
                    </a:lnTo>
                    <a:lnTo>
                      <a:pt x="87" y="30"/>
                    </a:lnTo>
                    <a:lnTo>
                      <a:pt x="66" y="81"/>
                    </a:lnTo>
                    <a:lnTo>
                      <a:pt x="33" y="423"/>
                    </a:lnTo>
                    <a:lnTo>
                      <a:pt x="0" y="414"/>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78" name="Freeform 719"/>
              <p:cNvSpPr>
                <a:spLocks/>
              </p:cNvSpPr>
              <p:nvPr/>
            </p:nvSpPr>
            <p:spPr bwMode="auto">
              <a:xfrm>
                <a:off x="581" y="3201"/>
                <a:ext cx="238" cy="216"/>
              </a:xfrm>
              <a:custGeom>
                <a:avLst/>
                <a:gdLst>
                  <a:gd name="T0" fmla="*/ 238 w 238"/>
                  <a:gd name="T1" fmla="*/ 0 h 216"/>
                  <a:gd name="T2" fmla="*/ 175 w 238"/>
                  <a:gd name="T3" fmla="*/ 207 h 216"/>
                  <a:gd name="T4" fmla="*/ 121 w 238"/>
                  <a:gd name="T5" fmla="*/ 216 h 216"/>
                  <a:gd name="T6" fmla="*/ 46 w 238"/>
                  <a:gd name="T7" fmla="*/ 198 h 216"/>
                  <a:gd name="T8" fmla="*/ 0 w 238"/>
                  <a:gd name="T9" fmla="*/ 179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216">
                    <a:moveTo>
                      <a:pt x="238" y="0"/>
                    </a:moveTo>
                    <a:lnTo>
                      <a:pt x="175" y="207"/>
                    </a:lnTo>
                    <a:lnTo>
                      <a:pt x="121" y="216"/>
                    </a:lnTo>
                    <a:lnTo>
                      <a:pt x="46" y="198"/>
                    </a:lnTo>
                    <a:lnTo>
                      <a:pt x="0" y="179"/>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79" name="Freeform 720"/>
              <p:cNvSpPr>
                <a:spLocks/>
              </p:cNvSpPr>
              <p:nvPr/>
            </p:nvSpPr>
            <p:spPr bwMode="auto">
              <a:xfrm>
                <a:off x="1178" y="3156"/>
                <a:ext cx="253" cy="183"/>
              </a:xfrm>
              <a:custGeom>
                <a:avLst/>
                <a:gdLst>
                  <a:gd name="T0" fmla="*/ 253 w 253"/>
                  <a:gd name="T1" fmla="*/ 0 h 183"/>
                  <a:gd name="T2" fmla="*/ 178 w 253"/>
                  <a:gd name="T3" fmla="*/ 141 h 183"/>
                  <a:gd name="T4" fmla="*/ 130 w 253"/>
                  <a:gd name="T5" fmla="*/ 183 h 183"/>
                  <a:gd name="T6" fmla="*/ 55 w 253"/>
                  <a:gd name="T7" fmla="*/ 171 h 183"/>
                  <a:gd name="T8" fmla="*/ 0 w 253"/>
                  <a:gd name="T9" fmla="*/ 155 h 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 h="183">
                    <a:moveTo>
                      <a:pt x="253" y="0"/>
                    </a:moveTo>
                    <a:lnTo>
                      <a:pt x="178" y="141"/>
                    </a:lnTo>
                    <a:lnTo>
                      <a:pt x="130" y="183"/>
                    </a:lnTo>
                    <a:lnTo>
                      <a:pt x="55" y="171"/>
                    </a:lnTo>
                    <a:lnTo>
                      <a:pt x="0" y="155"/>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170" name="Freeform 721"/>
            <p:cNvSpPr>
              <a:spLocks/>
            </p:cNvSpPr>
            <p:nvPr/>
          </p:nvSpPr>
          <p:spPr bwMode="auto">
            <a:xfrm>
              <a:off x="5376" y="1376"/>
              <a:ext cx="510" cy="304"/>
            </a:xfrm>
            <a:custGeom>
              <a:avLst/>
              <a:gdLst>
                <a:gd name="T0" fmla="*/ 0 w 510"/>
                <a:gd name="T1" fmla="*/ 304 h 304"/>
                <a:gd name="T2" fmla="*/ 10 w 510"/>
                <a:gd name="T3" fmla="*/ 236 h 304"/>
                <a:gd name="T4" fmla="*/ 21 w 510"/>
                <a:gd name="T5" fmla="*/ 227 h 304"/>
                <a:gd name="T6" fmla="*/ 158 w 510"/>
                <a:gd name="T7" fmla="*/ 243 h 304"/>
                <a:gd name="T8" fmla="*/ 173 w 510"/>
                <a:gd name="T9" fmla="*/ 232 h 304"/>
                <a:gd name="T10" fmla="*/ 224 w 510"/>
                <a:gd name="T11" fmla="*/ 50 h 304"/>
                <a:gd name="T12" fmla="*/ 236 w 510"/>
                <a:gd name="T13" fmla="*/ 34 h 304"/>
                <a:gd name="T14" fmla="*/ 321 w 510"/>
                <a:gd name="T15" fmla="*/ 23 h 304"/>
                <a:gd name="T16" fmla="*/ 333 w 510"/>
                <a:gd name="T17" fmla="*/ 34 h 304"/>
                <a:gd name="T18" fmla="*/ 354 w 510"/>
                <a:gd name="T19" fmla="*/ 19 h 304"/>
                <a:gd name="T20" fmla="*/ 444 w 510"/>
                <a:gd name="T21" fmla="*/ 9 h 304"/>
                <a:gd name="T22" fmla="*/ 449 w 510"/>
                <a:gd name="T23" fmla="*/ 25 h 304"/>
                <a:gd name="T24" fmla="*/ 462 w 510"/>
                <a:gd name="T25" fmla="*/ 4 h 304"/>
                <a:gd name="T26" fmla="*/ 510 w 510"/>
                <a:gd name="T27" fmla="*/ 0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0" h="304">
                  <a:moveTo>
                    <a:pt x="0" y="304"/>
                  </a:moveTo>
                  <a:lnTo>
                    <a:pt x="10" y="236"/>
                  </a:lnTo>
                  <a:lnTo>
                    <a:pt x="21" y="227"/>
                  </a:lnTo>
                  <a:lnTo>
                    <a:pt x="158" y="243"/>
                  </a:lnTo>
                  <a:lnTo>
                    <a:pt x="173" y="232"/>
                  </a:lnTo>
                  <a:lnTo>
                    <a:pt x="224" y="50"/>
                  </a:lnTo>
                  <a:lnTo>
                    <a:pt x="236" y="34"/>
                  </a:lnTo>
                  <a:lnTo>
                    <a:pt x="321" y="23"/>
                  </a:lnTo>
                  <a:lnTo>
                    <a:pt x="333" y="34"/>
                  </a:lnTo>
                  <a:lnTo>
                    <a:pt x="354" y="19"/>
                  </a:lnTo>
                  <a:lnTo>
                    <a:pt x="444" y="9"/>
                  </a:lnTo>
                  <a:lnTo>
                    <a:pt x="449" y="25"/>
                  </a:lnTo>
                  <a:lnTo>
                    <a:pt x="462" y="4"/>
                  </a:lnTo>
                  <a:lnTo>
                    <a:pt x="510"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71" name="Freeform 722"/>
            <p:cNvSpPr>
              <a:spLocks/>
            </p:cNvSpPr>
            <p:nvPr/>
          </p:nvSpPr>
          <p:spPr bwMode="auto">
            <a:xfrm>
              <a:off x="5417" y="1442"/>
              <a:ext cx="166" cy="115"/>
            </a:xfrm>
            <a:custGeom>
              <a:avLst/>
              <a:gdLst>
                <a:gd name="T0" fmla="*/ 10 w 293"/>
                <a:gd name="T1" fmla="*/ 0 h 204"/>
                <a:gd name="T2" fmla="*/ 9 w 293"/>
                <a:gd name="T3" fmla="*/ 2 h 204"/>
                <a:gd name="T4" fmla="*/ 8 w 293"/>
                <a:gd name="T5" fmla="*/ 5 h 204"/>
                <a:gd name="T6" fmla="*/ 7 w 293"/>
                <a:gd name="T7" fmla="*/ 6 h 204"/>
                <a:gd name="T8" fmla="*/ 4 w 293"/>
                <a:gd name="T9" fmla="*/ 7 h 204"/>
                <a:gd name="T10" fmla="*/ 3 w 293"/>
                <a:gd name="T11" fmla="*/ 6 h 204"/>
                <a:gd name="T12" fmla="*/ 1 w 293"/>
                <a:gd name="T13" fmla="*/ 6 h 204"/>
                <a:gd name="T14" fmla="*/ 1 w 293"/>
                <a:gd name="T15" fmla="*/ 6 h 204"/>
                <a:gd name="T16" fmla="*/ 0 w 293"/>
                <a:gd name="T17" fmla="*/ 6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 h="204">
                  <a:moveTo>
                    <a:pt x="293" y="0"/>
                  </a:moveTo>
                  <a:lnTo>
                    <a:pt x="282" y="50"/>
                  </a:lnTo>
                  <a:lnTo>
                    <a:pt x="252" y="164"/>
                  </a:lnTo>
                  <a:lnTo>
                    <a:pt x="228" y="194"/>
                  </a:lnTo>
                  <a:lnTo>
                    <a:pt x="126" y="204"/>
                  </a:lnTo>
                  <a:lnTo>
                    <a:pt x="80" y="200"/>
                  </a:lnTo>
                  <a:lnTo>
                    <a:pt x="36" y="188"/>
                  </a:lnTo>
                  <a:lnTo>
                    <a:pt x="6" y="198"/>
                  </a:lnTo>
                  <a:lnTo>
                    <a:pt x="0" y="189"/>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72" name="Line 723"/>
            <p:cNvSpPr>
              <a:spLocks noChangeShapeType="1"/>
            </p:cNvSpPr>
            <p:nvPr/>
          </p:nvSpPr>
          <p:spPr bwMode="auto">
            <a:xfrm flipV="1">
              <a:off x="5422" y="1539"/>
              <a:ext cx="13" cy="6"/>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73" name="Freeform 724"/>
            <p:cNvSpPr>
              <a:spLocks/>
            </p:cNvSpPr>
            <p:nvPr/>
          </p:nvSpPr>
          <p:spPr bwMode="auto">
            <a:xfrm>
              <a:off x="5429" y="1531"/>
              <a:ext cx="15" cy="5"/>
            </a:xfrm>
            <a:custGeom>
              <a:avLst/>
              <a:gdLst>
                <a:gd name="T0" fmla="*/ 0 w 28"/>
                <a:gd name="T1" fmla="*/ 1 h 8"/>
                <a:gd name="T2" fmla="*/ 1 w 28"/>
                <a:gd name="T3" fmla="*/ 0 h 8"/>
                <a:gd name="T4" fmla="*/ 1 w 28"/>
                <a:gd name="T5" fmla="*/ 1 h 8"/>
                <a:gd name="T6" fmla="*/ 0 60000 65536"/>
                <a:gd name="T7" fmla="*/ 0 60000 65536"/>
                <a:gd name="T8" fmla="*/ 0 60000 65536"/>
              </a:gdLst>
              <a:ahLst/>
              <a:cxnLst>
                <a:cxn ang="T6">
                  <a:pos x="T0" y="T1"/>
                </a:cxn>
                <a:cxn ang="T7">
                  <a:pos x="T2" y="T3"/>
                </a:cxn>
                <a:cxn ang="T8">
                  <a:pos x="T4" y="T5"/>
                </a:cxn>
              </a:cxnLst>
              <a:rect l="0" t="0" r="r" b="b"/>
              <a:pathLst>
                <a:path w="28" h="8">
                  <a:moveTo>
                    <a:pt x="0" y="8"/>
                  </a:moveTo>
                  <a:lnTo>
                    <a:pt x="18" y="0"/>
                  </a:lnTo>
                  <a:lnTo>
                    <a:pt x="28" y="5"/>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74" name="Freeform 725"/>
            <p:cNvSpPr>
              <a:spLocks/>
            </p:cNvSpPr>
            <p:nvPr/>
          </p:nvSpPr>
          <p:spPr bwMode="auto">
            <a:xfrm>
              <a:off x="5432" y="1526"/>
              <a:ext cx="17" cy="2"/>
            </a:xfrm>
            <a:custGeom>
              <a:avLst/>
              <a:gdLst>
                <a:gd name="T0" fmla="*/ 0 w 30"/>
                <a:gd name="T1" fmla="*/ 1 h 4"/>
                <a:gd name="T2" fmla="*/ 1 w 30"/>
                <a:gd name="T3" fmla="*/ 0 h 4"/>
                <a:gd name="T4" fmla="*/ 1 w 30"/>
                <a:gd name="T5" fmla="*/ 1 h 4"/>
                <a:gd name="T6" fmla="*/ 0 60000 65536"/>
                <a:gd name="T7" fmla="*/ 0 60000 65536"/>
                <a:gd name="T8" fmla="*/ 0 60000 65536"/>
              </a:gdLst>
              <a:ahLst/>
              <a:cxnLst>
                <a:cxn ang="T6">
                  <a:pos x="T0" y="T1"/>
                </a:cxn>
                <a:cxn ang="T7">
                  <a:pos x="T2" y="T3"/>
                </a:cxn>
                <a:cxn ang="T8">
                  <a:pos x="T4" y="T5"/>
                </a:cxn>
              </a:cxnLst>
              <a:rect l="0" t="0" r="r" b="b"/>
              <a:pathLst>
                <a:path w="30" h="4">
                  <a:moveTo>
                    <a:pt x="0" y="4"/>
                  </a:moveTo>
                  <a:lnTo>
                    <a:pt x="19" y="0"/>
                  </a:lnTo>
                  <a:lnTo>
                    <a:pt x="30" y="4"/>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239" name="Oval 999"/>
          <p:cNvSpPr>
            <a:spLocks noChangeArrowheads="1"/>
          </p:cNvSpPr>
          <p:nvPr/>
        </p:nvSpPr>
        <p:spPr bwMode="auto">
          <a:xfrm>
            <a:off x="6049134" y="2269630"/>
            <a:ext cx="292100" cy="3175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1400" b="1" dirty="0">
                <a:latin typeface="Arial" panose="020B0604020202020204" pitchFamily="34" charset="0"/>
                <a:ea typeface="HGP創英角ｺﾞｼｯｸUB" pitchFamily="50" charset="-128"/>
                <a:cs typeface="Arial" panose="020B0604020202020204" pitchFamily="34" charset="0"/>
              </a:rPr>
              <a:t>1</a:t>
            </a:r>
          </a:p>
        </p:txBody>
      </p:sp>
      <p:grpSp>
        <p:nvGrpSpPr>
          <p:cNvPr id="241" name="Group 726"/>
          <p:cNvGrpSpPr>
            <a:grpSpLocks/>
          </p:cNvGrpSpPr>
          <p:nvPr/>
        </p:nvGrpSpPr>
        <p:grpSpPr bwMode="auto">
          <a:xfrm>
            <a:off x="5943941" y="4307387"/>
            <a:ext cx="1903413" cy="1651000"/>
            <a:chOff x="4458" y="3112"/>
            <a:chExt cx="1429" cy="1090"/>
          </a:xfrm>
        </p:grpSpPr>
        <p:sp>
          <p:nvSpPr>
            <p:cNvPr id="243" name="AutoShape 727"/>
            <p:cNvSpPr>
              <a:spLocks noChangeArrowheads="1"/>
            </p:cNvSpPr>
            <p:nvPr/>
          </p:nvSpPr>
          <p:spPr bwMode="auto">
            <a:xfrm>
              <a:off x="4458" y="3113"/>
              <a:ext cx="1429" cy="1088"/>
            </a:xfrm>
            <a:prstGeom prst="roundRect">
              <a:avLst>
                <a:gd name="adj" fmla="val 11153"/>
              </a:avLst>
            </a:prstGeom>
            <a:gradFill rotWithShape="1">
              <a:gsLst>
                <a:gs pos="0">
                  <a:srgbClr val="F5B9FF"/>
                </a:gs>
                <a:gs pos="100000">
                  <a:srgbClr val="FBE3FF"/>
                </a:gs>
              </a:gsLst>
              <a:lin ang="5400000" scaled="1"/>
            </a:gradFill>
            <a:ln w="9525" algn="ctr">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endParaRPr lang="ja-JP" altLang="en-US" dirty="0"/>
            </a:p>
          </p:txBody>
        </p:sp>
        <p:sp>
          <p:nvSpPr>
            <p:cNvPr id="244" name="Line 728"/>
            <p:cNvSpPr>
              <a:spLocks noChangeShapeType="1"/>
            </p:cNvSpPr>
            <p:nvPr/>
          </p:nvSpPr>
          <p:spPr bwMode="auto">
            <a:xfrm flipV="1">
              <a:off x="4458" y="3884"/>
              <a:ext cx="1429" cy="137"/>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45" name="Freeform 729"/>
            <p:cNvSpPr>
              <a:spLocks/>
            </p:cNvSpPr>
            <p:nvPr/>
          </p:nvSpPr>
          <p:spPr bwMode="auto">
            <a:xfrm>
              <a:off x="4656" y="3112"/>
              <a:ext cx="748" cy="864"/>
            </a:xfrm>
            <a:custGeom>
              <a:avLst/>
              <a:gdLst>
                <a:gd name="T0" fmla="*/ 544 w 748"/>
                <a:gd name="T1" fmla="*/ 4 h 864"/>
                <a:gd name="T2" fmla="*/ 584 w 748"/>
                <a:gd name="T3" fmla="*/ 8 h 864"/>
                <a:gd name="T4" fmla="*/ 588 w 748"/>
                <a:gd name="T5" fmla="*/ 188 h 864"/>
                <a:gd name="T6" fmla="*/ 748 w 748"/>
                <a:gd name="T7" fmla="*/ 644 h 864"/>
                <a:gd name="T8" fmla="*/ 744 w 748"/>
                <a:gd name="T9" fmla="*/ 700 h 864"/>
                <a:gd name="T10" fmla="*/ 580 w 748"/>
                <a:gd name="T11" fmla="*/ 716 h 864"/>
                <a:gd name="T12" fmla="*/ 580 w 748"/>
                <a:gd name="T13" fmla="*/ 828 h 864"/>
                <a:gd name="T14" fmla="*/ 528 w 748"/>
                <a:gd name="T15" fmla="*/ 832 h 864"/>
                <a:gd name="T16" fmla="*/ 528 w 748"/>
                <a:gd name="T17" fmla="*/ 720 h 864"/>
                <a:gd name="T18" fmla="*/ 220 w 748"/>
                <a:gd name="T19" fmla="*/ 748 h 864"/>
                <a:gd name="T20" fmla="*/ 220 w 748"/>
                <a:gd name="T21" fmla="*/ 856 h 864"/>
                <a:gd name="T22" fmla="*/ 160 w 748"/>
                <a:gd name="T23" fmla="*/ 864 h 864"/>
                <a:gd name="T24" fmla="*/ 160 w 748"/>
                <a:gd name="T25" fmla="*/ 752 h 864"/>
                <a:gd name="T26" fmla="*/ 36 w 748"/>
                <a:gd name="T27" fmla="*/ 760 h 864"/>
                <a:gd name="T28" fmla="*/ 0 w 748"/>
                <a:gd name="T29" fmla="*/ 748 h 864"/>
                <a:gd name="T30" fmla="*/ 4 w 748"/>
                <a:gd name="T31" fmla="*/ 176 h 864"/>
                <a:gd name="T32" fmla="*/ 68 w 748"/>
                <a:gd name="T33" fmla="*/ 156 h 864"/>
                <a:gd name="T34" fmla="*/ 172 w 748"/>
                <a:gd name="T35" fmla="*/ 168 h 864"/>
                <a:gd name="T36" fmla="*/ 172 w 748"/>
                <a:gd name="T37" fmla="*/ 0 h 864"/>
                <a:gd name="T38" fmla="*/ 212 w 748"/>
                <a:gd name="T39" fmla="*/ 0 h 864"/>
                <a:gd name="T40" fmla="*/ 212 w 748"/>
                <a:gd name="T41" fmla="*/ 168 h 864"/>
                <a:gd name="T42" fmla="*/ 540 w 748"/>
                <a:gd name="T43" fmla="*/ 196 h 864"/>
                <a:gd name="T44" fmla="*/ 544 w 748"/>
                <a:gd name="T45" fmla="*/ 4 h 8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48" h="864">
                  <a:moveTo>
                    <a:pt x="544" y="4"/>
                  </a:moveTo>
                  <a:lnTo>
                    <a:pt x="584" y="8"/>
                  </a:lnTo>
                  <a:lnTo>
                    <a:pt x="588" y="188"/>
                  </a:lnTo>
                  <a:lnTo>
                    <a:pt x="748" y="644"/>
                  </a:lnTo>
                  <a:lnTo>
                    <a:pt x="744" y="700"/>
                  </a:lnTo>
                  <a:lnTo>
                    <a:pt x="580" y="716"/>
                  </a:lnTo>
                  <a:lnTo>
                    <a:pt x="580" y="828"/>
                  </a:lnTo>
                  <a:lnTo>
                    <a:pt x="528" y="832"/>
                  </a:lnTo>
                  <a:lnTo>
                    <a:pt x="528" y="720"/>
                  </a:lnTo>
                  <a:lnTo>
                    <a:pt x="220" y="748"/>
                  </a:lnTo>
                  <a:lnTo>
                    <a:pt x="220" y="856"/>
                  </a:lnTo>
                  <a:lnTo>
                    <a:pt x="160" y="864"/>
                  </a:lnTo>
                  <a:lnTo>
                    <a:pt x="160" y="752"/>
                  </a:lnTo>
                  <a:lnTo>
                    <a:pt x="36" y="760"/>
                  </a:lnTo>
                  <a:lnTo>
                    <a:pt x="0" y="748"/>
                  </a:lnTo>
                  <a:lnTo>
                    <a:pt x="4" y="176"/>
                  </a:lnTo>
                  <a:lnTo>
                    <a:pt x="68" y="156"/>
                  </a:lnTo>
                  <a:lnTo>
                    <a:pt x="172" y="168"/>
                  </a:lnTo>
                  <a:lnTo>
                    <a:pt x="172" y="0"/>
                  </a:lnTo>
                  <a:lnTo>
                    <a:pt x="212" y="0"/>
                  </a:lnTo>
                  <a:lnTo>
                    <a:pt x="212" y="168"/>
                  </a:lnTo>
                  <a:lnTo>
                    <a:pt x="540" y="196"/>
                  </a:lnTo>
                  <a:lnTo>
                    <a:pt x="544" y="4"/>
                  </a:lnTo>
                  <a:close/>
                </a:path>
              </a:pathLst>
            </a:custGeom>
            <a:solidFill>
              <a:srgbClr val="333333">
                <a:alpha val="50195"/>
              </a:srgbClr>
            </a:solidFill>
            <a:ln>
              <a:noFill/>
            </a:ln>
            <a:effectLst/>
            <a:extLst>
              <a:ext uri="{91240B29-F687-4F45-9708-019B960494DF}">
                <a14:hiddenLine xmlns:a14="http://schemas.microsoft.com/office/drawing/2010/main" w="9525" cap="flat" cmpd="sng">
                  <a:solidFill>
                    <a:srgbClr val="33333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46" name="Freeform 730"/>
            <p:cNvSpPr>
              <a:spLocks/>
            </p:cNvSpPr>
            <p:nvPr/>
          </p:nvSpPr>
          <p:spPr bwMode="auto">
            <a:xfrm>
              <a:off x="4768" y="3932"/>
              <a:ext cx="648" cy="88"/>
            </a:xfrm>
            <a:custGeom>
              <a:avLst/>
              <a:gdLst>
                <a:gd name="T0" fmla="*/ 0 w 648"/>
                <a:gd name="T1" fmla="*/ 60 h 88"/>
                <a:gd name="T2" fmla="*/ 48 w 648"/>
                <a:gd name="T3" fmla="*/ 36 h 88"/>
                <a:gd name="T4" fmla="*/ 500 w 648"/>
                <a:gd name="T5" fmla="*/ 0 h 88"/>
                <a:gd name="T6" fmla="*/ 596 w 648"/>
                <a:gd name="T7" fmla="*/ 0 h 88"/>
                <a:gd name="T8" fmla="*/ 648 w 648"/>
                <a:gd name="T9" fmla="*/ 16 h 88"/>
                <a:gd name="T10" fmla="*/ 616 w 648"/>
                <a:gd name="T11" fmla="*/ 28 h 88"/>
                <a:gd name="T12" fmla="*/ 516 w 648"/>
                <a:gd name="T13" fmla="*/ 52 h 88"/>
                <a:gd name="T14" fmla="*/ 136 w 648"/>
                <a:gd name="T15" fmla="*/ 88 h 88"/>
                <a:gd name="T16" fmla="*/ 52 w 648"/>
                <a:gd name="T17" fmla="*/ 80 h 88"/>
                <a:gd name="T18" fmla="*/ 0 w 648"/>
                <a:gd name="T19" fmla="*/ 6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8" h="88">
                  <a:moveTo>
                    <a:pt x="0" y="60"/>
                  </a:moveTo>
                  <a:lnTo>
                    <a:pt x="48" y="36"/>
                  </a:lnTo>
                  <a:lnTo>
                    <a:pt x="500" y="0"/>
                  </a:lnTo>
                  <a:lnTo>
                    <a:pt x="596" y="0"/>
                  </a:lnTo>
                  <a:lnTo>
                    <a:pt x="648" y="16"/>
                  </a:lnTo>
                  <a:lnTo>
                    <a:pt x="616" y="28"/>
                  </a:lnTo>
                  <a:lnTo>
                    <a:pt x="516" y="52"/>
                  </a:lnTo>
                  <a:lnTo>
                    <a:pt x="136" y="88"/>
                  </a:lnTo>
                  <a:lnTo>
                    <a:pt x="52" y="80"/>
                  </a:lnTo>
                  <a:lnTo>
                    <a:pt x="0" y="60"/>
                  </a:lnTo>
                  <a:close/>
                </a:path>
              </a:pathLst>
            </a:custGeom>
            <a:gradFill rotWithShape="1">
              <a:gsLst>
                <a:gs pos="0">
                  <a:srgbClr val="6F6F6F"/>
                </a:gs>
                <a:gs pos="100000">
                  <a:srgbClr val="5F5F5F"/>
                </a:gs>
              </a:gsLst>
              <a:lin ang="2700000" scaled="1"/>
            </a:gradFill>
            <a:ln w="952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47" name="Freeform 731"/>
            <p:cNvSpPr>
              <a:spLocks/>
            </p:cNvSpPr>
            <p:nvPr/>
          </p:nvSpPr>
          <p:spPr bwMode="auto">
            <a:xfrm>
              <a:off x="4855" y="3116"/>
              <a:ext cx="53" cy="870"/>
            </a:xfrm>
            <a:custGeom>
              <a:avLst/>
              <a:gdLst>
                <a:gd name="T0" fmla="*/ 1 w 53"/>
                <a:gd name="T1" fmla="*/ 0 h 870"/>
                <a:gd name="T2" fmla="*/ 0 w 53"/>
                <a:gd name="T3" fmla="*/ 862 h 870"/>
                <a:gd name="T4" fmla="*/ 23 w 53"/>
                <a:gd name="T5" fmla="*/ 870 h 870"/>
                <a:gd name="T6" fmla="*/ 53 w 53"/>
                <a:gd name="T7" fmla="*/ 866 h 870"/>
                <a:gd name="T8" fmla="*/ 45 w 53"/>
                <a:gd name="T9" fmla="*/ 0 h 8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870">
                  <a:moveTo>
                    <a:pt x="1" y="0"/>
                  </a:moveTo>
                  <a:lnTo>
                    <a:pt x="0" y="862"/>
                  </a:lnTo>
                  <a:lnTo>
                    <a:pt x="23" y="870"/>
                  </a:lnTo>
                  <a:lnTo>
                    <a:pt x="53" y="866"/>
                  </a:lnTo>
                  <a:lnTo>
                    <a:pt x="45" y="0"/>
                  </a:lnTo>
                </a:path>
              </a:pathLst>
            </a:custGeom>
            <a:gradFill rotWithShape="1">
              <a:gsLst>
                <a:gs pos="0">
                  <a:srgbClr val="6F6F6F"/>
                </a:gs>
                <a:gs pos="100000">
                  <a:srgbClr val="5F5F5F"/>
                </a:gs>
              </a:gsLst>
              <a:lin ang="2700000" scaled="1"/>
            </a:gradFill>
            <a:ln w="952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48" name="Freeform 732"/>
            <p:cNvSpPr>
              <a:spLocks/>
            </p:cNvSpPr>
            <p:nvPr/>
          </p:nvSpPr>
          <p:spPr bwMode="auto">
            <a:xfrm>
              <a:off x="5224" y="3112"/>
              <a:ext cx="52" cy="840"/>
            </a:xfrm>
            <a:custGeom>
              <a:avLst/>
              <a:gdLst>
                <a:gd name="T0" fmla="*/ 0 w 52"/>
                <a:gd name="T1" fmla="*/ 4 h 840"/>
                <a:gd name="T2" fmla="*/ 0 w 52"/>
                <a:gd name="T3" fmla="*/ 832 h 840"/>
                <a:gd name="T4" fmla="*/ 23 w 52"/>
                <a:gd name="T5" fmla="*/ 840 h 840"/>
                <a:gd name="T6" fmla="*/ 52 w 52"/>
                <a:gd name="T7" fmla="*/ 836 h 840"/>
                <a:gd name="T8" fmla="*/ 36 w 52"/>
                <a:gd name="T9" fmla="*/ 0 h 8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840">
                  <a:moveTo>
                    <a:pt x="0" y="4"/>
                  </a:moveTo>
                  <a:lnTo>
                    <a:pt x="0" y="832"/>
                  </a:lnTo>
                  <a:lnTo>
                    <a:pt x="23" y="840"/>
                  </a:lnTo>
                  <a:lnTo>
                    <a:pt x="52" y="836"/>
                  </a:lnTo>
                  <a:lnTo>
                    <a:pt x="36" y="0"/>
                  </a:lnTo>
                </a:path>
              </a:pathLst>
            </a:custGeom>
            <a:gradFill rotWithShape="1">
              <a:gsLst>
                <a:gs pos="0">
                  <a:srgbClr val="6F6F6F"/>
                </a:gs>
                <a:gs pos="100000">
                  <a:srgbClr val="5F5F5F"/>
                </a:gs>
              </a:gsLst>
              <a:lin ang="2700000" scaled="1"/>
            </a:gradFill>
            <a:ln w="952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49" name="Freeform 733"/>
            <p:cNvSpPr>
              <a:spLocks/>
            </p:cNvSpPr>
            <p:nvPr/>
          </p:nvSpPr>
          <p:spPr bwMode="auto">
            <a:xfrm>
              <a:off x="4684" y="3258"/>
              <a:ext cx="752" cy="570"/>
            </a:xfrm>
            <a:custGeom>
              <a:avLst/>
              <a:gdLst>
                <a:gd name="T0" fmla="*/ 26 w 752"/>
                <a:gd name="T1" fmla="*/ 0 h 570"/>
                <a:gd name="T2" fmla="*/ 749 w 752"/>
                <a:gd name="T3" fmla="*/ 48 h 570"/>
                <a:gd name="T4" fmla="*/ 752 w 752"/>
                <a:gd name="T5" fmla="*/ 525 h 570"/>
                <a:gd name="T6" fmla="*/ 32 w 752"/>
                <a:gd name="T7" fmla="*/ 570 h 570"/>
                <a:gd name="T8" fmla="*/ 0 w 752"/>
                <a:gd name="T9" fmla="*/ 562 h 570"/>
                <a:gd name="T10" fmla="*/ 4 w 752"/>
                <a:gd name="T11" fmla="*/ 6 h 570"/>
                <a:gd name="T12" fmla="*/ 26 w 752"/>
                <a:gd name="T13" fmla="*/ 0 h 5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2" h="570">
                  <a:moveTo>
                    <a:pt x="26" y="0"/>
                  </a:moveTo>
                  <a:lnTo>
                    <a:pt x="749" y="48"/>
                  </a:lnTo>
                  <a:lnTo>
                    <a:pt x="752" y="525"/>
                  </a:lnTo>
                  <a:lnTo>
                    <a:pt x="32" y="570"/>
                  </a:lnTo>
                  <a:lnTo>
                    <a:pt x="0" y="562"/>
                  </a:lnTo>
                  <a:lnTo>
                    <a:pt x="4" y="6"/>
                  </a:lnTo>
                  <a:lnTo>
                    <a:pt x="26" y="0"/>
                  </a:lnTo>
                  <a:close/>
                </a:path>
              </a:pathLst>
            </a:custGeom>
            <a:gradFill rotWithShape="1">
              <a:gsLst>
                <a:gs pos="0">
                  <a:srgbClr val="6F6F6F"/>
                </a:gs>
                <a:gs pos="100000">
                  <a:srgbClr val="5F5F5F"/>
                </a:gs>
              </a:gsLst>
              <a:lin ang="2700000" scaled="1"/>
            </a:gradFill>
            <a:ln w="952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50" name="Freeform 734"/>
            <p:cNvSpPr>
              <a:spLocks/>
            </p:cNvSpPr>
            <p:nvPr/>
          </p:nvSpPr>
          <p:spPr bwMode="auto">
            <a:xfrm>
              <a:off x="4722" y="3282"/>
              <a:ext cx="696" cy="514"/>
            </a:xfrm>
            <a:custGeom>
              <a:avLst/>
              <a:gdLst>
                <a:gd name="T0" fmla="*/ 0 w 696"/>
                <a:gd name="T1" fmla="*/ 0 h 514"/>
                <a:gd name="T2" fmla="*/ 696 w 696"/>
                <a:gd name="T3" fmla="*/ 42 h 514"/>
                <a:gd name="T4" fmla="*/ 696 w 696"/>
                <a:gd name="T5" fmla="*/ 480 h 514"/>
                <a:gd name="T6" fmla="*/ 2 w 696"/>
                <a:gd name="T7" fmla="*/ 514 h 514"/>
                <a:gd name="T8" fmla="*/ 0 w 696"/>
                <a:gd name="T9" fmla="*/ 0 h 5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6" h="514">
                  <a:moveTo>
                    <a:pt x="0" y="0"/>
                  </a:moveTo>
                  <a:lnTo>
                    <a:pt x="696" y="42"/>
                  </a:lnTo>
                  <a:lnTo>
                    <a:pt x="696" y="480"/>
                  </a:lnTo>
                  <a:lnTo>
                    <a:pt x="2" y="514"/>
                  </a:lnTo>
                  <a:lnTo>
                    <a:pt x="0" y="0"/>
                  </a:lnTo>
                  <a:close/>
                </a:path>
              </a:pathLst>
            </a:custGeom>
            <a:gradFill rotWithShape="1">
              <a:gsLst>
                <a:gs pos="0">
                  <a:srgbClr val="C9E4FF"/>
                </a:gs>
                <a:gs pos="100000">
                  <a:srgbClr val="E9F4FF"/>
                </a:gs>
              </a:gsLst>
              <a:lin ang="5400000" scaled="1"/>
            </a:gradFill>
            <a:ln w="6350" cap="flat" cmpd="sng">
              <a:solidFill>
                <a:srgbClr val="5F5F5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51" name="Freeform 735"/>
            <p:cNvSpPr>
              <a:spLocks/>
            </p:cNvSpPr>
            <p:nvPr/>
          </p:nvSpPr>
          <p:spPr bwMode="auto">
            <a:xfrm>
              <a:off x="4722" y="3675"/>
              <a:ext cx="696" cy="125"/>
            </a:xfrm>
            <a:custGeom>
              <a:avLst/>
              <a:gdLst>
                <a:gd name="T0" fmla="*/ 0 w 696"/>
                <a:gd name="T1" fmla="*/ 42 h 125"/>
                <a:gd name="T2" fmla="*/ 696 w 696"/>
                <a:gd name="T3" fmla="*/ 0 h 125"/>
                <a:gd name="T4" fmla="*/ 696 w 696"/>
                <a:gd name="T5" fmla="*/ 87 h 125"/>
                <a:gd name="T6" fmla="*/ 2 w 696"/>
                <a:gd name="T7" fmla="*/ 125 h 125"/>
                <a:gd name="T8" fmla="*/ 0 w 696"/>
                <a:gd name="T9" fmla="*/ 42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6" h="125">
                  <a:moveTo>
                    <a:pt x="0" y="42"/>
                  </a:moveTo>
                  <a:lnTo>
                    <a:pt x="696" y="0"/>
                  </a:lnTo>
                  <a:lnTo>
                    <a:pt x="696" y="87"/>
                  </a:lnTo>
                  <a:lnTo>
                    <a:pt x="2" y="125"/>
                  </a:lnTo>
                  <a:lnTo>
                    <a:pt x="0" y="42"/>
                  </a:lnTo>
                  <a:close/>
                </a:path>
              </a:pathLst>
            </a:custGeom>
            <a:solidFill>
              <a:srgbClr val="F3E2D1"/>
            </a:solidFill>
            <a:ln w="635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52" name="Freeform 736"/>
            <p:cNvSpPr>
              <a:spLocks/>
            </p:cNvSpPr>
            <p:nvPr/>
          </p:nvSpPr>
          <p:spPr bwMode="auto">
            <a:xfrm>
              <a:off x="4935" y="3323"/>
              <a:ext cx="340" cy="288"/>
            </a:xfrm>
            <a:custGeom>
              <a:avLst/>
              <a:gdLst>
                <a:gd name="T0" fmla="*/ 0 w 1450"/>
                <a:gd name="T1" fmla="*/ 0 h 1228"/>
                <a:gd name="T2" fmla="*/ 0 w 1450"/>
                <a:gd name="T3" fmla="*/ 0 h 1228"/>
                <a:gd name="T4" fmla="*/ 0 w 1450"/>
                <a:gd name="T5" fmla="*/ 0 h 1228"/>
                <a:gd name="T6" fmla="*/ 0 w 1450"/>
                <a:gd name="T7" fmla="*/ 0 h 1228"/>
                <a:gd name="T8" fmla="*/ 0 w 1450"/>
                <a:gd name="T9" fmla="*/ 0 h 1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0" h="1228">
                  <a:moveTo>
                    <a:pt x="1450" y="73"/>
                  </a:moveTo>
                  <a:lnTo>
                    <a:pt x="1447" y="1173"/>
                  </a:lnTo>
                  <a:lnTo>
                    <a:pt x="0" y="1228"/>
                  </a:lnTo>
                  <a:lnTo>
                    <a:pt x="1" y="0"/>
                  </a:lnTo>
                  <a:lnTo>
                    <a:pt x="1450" y="73"/>
                  </a:lnTo>
                  <a:close/>
                </a:path>
              </a:pathLst>
            </a:custGeom>
            <a:solidFill>
              <a:srgbClr val="C0C0C0"/>
            </a:solidFill>
            <a:ln w="9525" cap="flat" cmpd="sng">
              <a:solidFill>
                <a:srgbClr val="969696"/>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53" name="Freeform 737"/>
            <p:cNvSpPr>
              <a:spLocks/>
            </p:cNvSpPr>
            <p:nvPr/>
          </p:nvSpPr>
          <p:spPr bwMode="auto">
            <a:xfrm>
              <a:off x="4950" y="3333"/>
              <a:ext cx="317" cy="268"/>
            </a:xfrm>
            <a:custGeom>
              <a:avLst/>
              <a:gdLst>
                <a:gd name="T0" fmla="*/ 0 w 1450"/>
                <a:gd name="T1" fmla="*/ 0 h 1228"/>
                <a:gd name="T2" fmla="*/ 0 w 1450"/>
                <a:gd name="T3" fmla="*/ 0 h 1228"/>
                <a:gd name="T4" fmla="*/ 0 w 1450"/>
                <a:gd name="T5" fmla="*/ 0 h 1228"/>
                <a:gd name="T6" fmla="*/ 0 w 1450"/>
                <a:gd name="T7" fmla="*/ 0 h 1228"/>
                <a:gd name="T8" fmla="*/ 0 w 1450"/>
                <a:gd name="T9" fmla="*/ 0 h 1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0" h="1228">
                  <a:moveTo>
                    <a:pt x="1450" y="73"/>
                  </a:moveTo>
                  <a:lnTo>
                    <a:pt x="1447" y="1173"/>
                  </a:lnTo>
                  <a:lnTo>
                    <a:pt x="0" y="1228"/>
                  </a:lnTo>
                  <a:lnTo>
                    <a:pt x="1" y="0"/>
                  </a:lnTo>
                  <a:lnTo>
                    <a:pt x="1450" y="73"/>
                  </a:lnTo>
                  <a:close/>
                </a:path>
              </a:pathLst>
            </a:custGeom>
            <a:gradFill rotWithShape="1">
              <a:gsLst>
                <a:gs pos="0">
                  <a:srgbClr val="FFFFFF"/>
                </a:gs>
                <a:gs pos="50000">
                  <a:srgbClr val="F8F8F8"/>
                </a:gs>
                <a:gs pos="100000">
                  <a:srgbClr val="FFFFFF"/>
                </a:gs>
              </a:gsLst>
              <a:lin ang="2700000" scaled="1"/>
            </a:gradFill>
            <a:ln w="635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54" name="Freeform 738"/>
            <p:cNvSpPr>
              <a:spLocks/>
            </p:cNvSpPr>
            <p:nvPr/>
          </p:nvSpPr>
          <p:spPr bwMode="auto">
            <a:xfrm>
              <a:off x="4959" y="3342"/>
              <a:ext cx="300" cy="48"/>
            </a:xfrm>
            <a:custGeom>
              <a:avLst/>
              <a:gdLst>
                <a:gd name="T0" fmla="*/ 0 w 1116"/>
                <a:gd name="T1" fmla="*/ 0 h 176"/>
                <a:gd name="T2" fmla="*/ 1 w 1116"/>
                <a:gd name="T3" fmla="*/ 0 h 176"/>
                <a:gd name="T4" fmla="*/ 1 w 1116"/>
                <a:gd name="T5" fmla="*/ 0 h 176"/>
                <a:gd name="T6" fmla="*/ 0 w 1116"/>
                <a:gd name="T7" fmla="*/ 0 h 176"/>
                <a:gd name="T8" fmla="*/ 0 w 1116"/>
                <a:gd name="T9" fmla="*/ 0 h 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6" h="176">
                  <a:moveTo>
                    <a:pt x="0" y="0"/>
                  </a:moveTo>
                  <a:lnTo>
                    <a:pt x="1116" y="52"/>
                  </a:lnTo>
                  <a:lnTo>
                    <a:pt x="1116" y="176"/>
                  </a:lnTo>
                  <a:lnTo>
                    <a:pt x="0" y="132"/>
                  </a:lnTo>
                  <a:lnTo>
                    <a:pt x="0" y="0"/>
                  </a:lnTo>
                  <a:close/>
                </a:path>
              </a:pathLst>
            </a:custGeom>
            <a:solidFill>
              <a:srgbClr val="3C4062"/>
            </a:solidFill>
            <a:ln>
              <a:noFill/>
            </a:ln>
            <a:effectLst/>
            <a:extLst>
              <a:ext uri="{91240B29-F687-4F45-9708-019B960494DF}">
                <a14:hiddenLine xmlns:a14="http://schemas.microsoft.com/office/drawing/2010/main" w="9525" cap="flat" cmpd="sng">
                  <a:solidFill>
                    <a:srgbClr val="333333"/>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55" name="Freeform 739"/>
            <p:cNvSpPr>
              <a:spLocks/>
            </p:cNvSpPr>
            <p:nvPr/>
          </p:nvSpPr>
          <p:spPr bwMode="auto">
            <a:xfrm>
              <a:off x="5014" y="3351"/>
              <a:ext cx="197" cy="32"/>
            </a:xfrm>
            <a:custGeom>
              <a:avLst/>
              <a:gdLst>
                <a:gd name="T0" fmla="*/ 0 w 1116"/>
                <a:gd name="T1" fmla="*/ 0 h 176"/>
                <a:gd name="T2" fmla="*/ 0 w 1116"/>
                <a:gd name="T3" fmla="*/ 0 h 176"/>
                <a:gd name="T4" fmla="*/ 0 w 1116"/>
                <a:gd name="T5" fmla="*/ 0 h 176"/>
                <a:gd name="T6" fmla="*/ 0 w 1116"/>
                <a:gd name="T7" fmla="*/ 0 h 176"/>
                <a:gd name="T8" fmla="*/ 0 w 1116"/>
                <a:gd name="T9" fmla="*/ 0 h 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6" h="176">
                  <a:moveTo>
                    <a:pt x="0" y="0"/>
                  </a:moveTo>
                  <a:lnTo>
                    <a:pt x="1116" y="52"/>
                  </a:lnTo>
                  <a:lnTo>
                    <a:pt x="1116" y="176"/>
                  </a:lnTo>
                  <a:lnTo>
                    <a:pt x="0" y="132"/>
                  </a:lnTo>
                  <a:lnTo>
                    <a:pt x="0" y="0"/>
                  </a:lnTo>
                  <a:close/>
                </a:path>
              </a:pathLst>
            </a:custGeom>
            <a:solidFill>
              <a:srgbClr val="C0C0C0"/>
            </a:solidFill>
            <a:ln>
              <a:noFill/>
            </a:ln>
            <a:effectLst/>
            <a:extLst>
              <a:ext uri="{91240B29-F687-4F45-9708-019B960494DF}">
                <a14:hiddenLine xmlns:a14="http://schemas.microsoft.com/office/drawing/2010/main" w="9525" cap="flat" cmpd="sng">
                  <a:solidFill>
                    <a:srgbClr val="333333"/>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56" name="Freeform 740"/>
            <p:cNvSpPr>
              <a:spLocks/>
            </p:cNvSpPr>
            <p:nvPr/>
          </p:nvSpPr>
          <p:spPr bwMode="auto">
            <a:xfrm>
              <a:off x="4997" y="3395"/>
              <a:ext cx="208" cy="188"/>
            </a:xfrm>
            <a:custGeom>
              <a:avLst/>
              <a:gdLst>
                <a:gd name="T0" fmla="*/ 0 w 772"/>
                <a:gd name="T1" fmla="*/ 0 h 696"/>
                <a:gd name="T2" fmla="*/ 0 w 772"/>
                <a:gd name="T3" fmla="*/ 0 h 696"/>
                <a:gd name="T4" fmla="*/ 0 w 772"/>
                <a:gd name="T5" fmla="*/ 0 h 696"/>
                <a:gd name="T6" fmla="*/ 0 60000 65536"/>
                <a:gd name="T7" fmla="*/ 0 60000 65536"/>
                <a:gd name="T8" fmla="*/ 0 60000 65536"/>
              </a:gdLst>
              <a:ahLst/>
              <a:cxnLst>
                <a:cxn ang="T6">
                  <a:pos x="T0" y="T1"/>
                </a:cxn>
                <a:cxn ang="T7">
                  <a:pos x="T2" y="T3"/>
                </a:cxn>
                <a:cxn ang="T8">
                  <a:pos x="T4" y="T5"/>
                </a:cxn>
              </a:cxnLst>
              <a:rect l="0" t="0" r="r" b="b"/>
              <a:pathLst>
                <a:path w="772" h="696">
                  <a:moveTo>
                    <a:pt x="0" y="0"/>
                  </a:moveTo>
                  <a:lnTo>
                    <a:pt x="0" y="696"/>
                  </a:lnTo>
                  <a:lnTo>
                    <a:pt x="772" y="668"/>
                  </a:lnTo>
                </a:path>
              </a:pathLst>
            </a:custGeom>
            <a:noFill/>
            <a:ln w="6350"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257" name="Group 741"/>
            <p:cNvGrpSpPr>
              <a:grpSpLocks/>
            </p:cNvGrpSpPr>
            <p:nvPr/>
          </p:nvGrpSpPr>
          <p:grpSpPr bwMode="auto">
            <a:xfrm>
              <a:off x="4999" y="3416"/>
              <a:ext cx="204" cy="149"/>
              <a:chOff x="887" y="1855"/>
              <a:chExt cx="583" cy="290"/>
            </a:xfrm>
          </p:grpSpPr>
          <p:sp>
            <p:nvSpPr>
              <p:cNvPr id="327" name="Freeform 742"/>
              <p:cNvSpPr>
                <a:spLocks/>
              </p:cNvSpPr>
              <p:nvPr/>
            </p:nvSpPr>
            <p:spPr bwMode="auto">
              <a:xfrm>
                <a:off x="887" y="1855"/>
                <a:ext cx="583" cy="226"/>
              </a:xfrm>
              <a:custGeom>
                <a:avLst/>
                <a:gdLst>
                  <a:gd name="T0" fmla="*/ 0 w 583"/>
                  <a:gd name="T1" fmla="*/ 181 h 226"/>
                  <a:gd name="T2" fmla="*/ 64 w 583"/>
                  <a:gd name="T3" fmla="*/ 150 h 226"/>
                  <a:gd name="T4" fmla="*/ 152 w 583"/>
                  <a:gd name="T5" fmla="*/ 170 h 226"/>
                  <a:gd name="T6" fmla="*/ 220 w 583"/>
                  <a:gd name="T7" fmla="*/ 226 h 226"/>
                  <a:gd name="T8" fmla="*/ 308 w 583"/>
                  <a:gd name="T9" fmla="*/ 190 h 226"/>
                  <a:gd name="T10" fmla="*/ 392 w 583"/>
                  <a:gd name="T11" fmla="*/ 206 h 226"/>
                  <a:gd name="T12" fmla="*/ 476 w 583"/>
                  <a:gd name="T13" fmla="*/ 158 h 226"/>
                  <a:gd name="T14" fmla="*/ 529 w 583"/>
                  <a:gd name="T15" fmla="*/ 104 h 226"/>
                  <a:gd name="T16" fmla="*/ 583 w 583"/>
                  <a:gd name="T17" fmla="*/ 0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3" h="226">
                    <a:moveTo>
                      <a:pt x="0" y="181"/>
                    </a:moveTo>
                    <a:lnTo>
                      <a:pt x="64" y="150"/>
                    </a:lnTo>
                    <a:lnTo>
                      <a:pt x="152" y="170"/>
                    </a:lnTo>
                    <a:lnTo>
                      <a:pt x="220" y="226"/>
                    </a:lnTo>
                    <a:lnTo>
                      <a:pt x="308" y="190"/>
                    </a:lnTo>
                    <a:lnTo>
                      <a:pt x="392" y="206"/>
                    </a:lnTo>
                    <a:lnTo>
                      <a:pt x="476" y="158"/>
                    </a:lnTo>
                    <a:lnTo>
                      <a:pt x="529" y="104"/>
                    </a:lnTo>
                    <a:lnTo>
                      <a:pt x="583" y="0"/>
                    </a:lnTo>
                  </a:path>
                </a:pathLst>
              </a:custGeom>
              <a:noFill/>
              <a:ln w="6350" cap="flat" cmpd="sng">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8" name="Freeform 743"/>
              <p:cNvSpPr>
                <a:spLocks/>
              </p:cNvSpPr>
              <p:nvPr/>
            </p:nvSpPr>
            <p:spPr bwMode="auto">
              <a:xfrm>
                <a:off x="887" y="1969"/>
                <a:ext cx="580" cy="176"/>
              </a:xfrm>
              <a:custGeom>
                <a:avLst/>
                <a:gdLst>
                  <a:gd name="T0" fmla="*/ 0 w 580"/>
                  <a:gd name="T1" fmla="*/ 22 h 176"/>
                  <a:gd name="T2" fmla="*/ 76 w 580"/>
                  <a:gd name="T3" fmla="*/ 0 h 176"/>
                  <a:gd name="T4" fmla="*/ 160 w 580"/>
                  <a:gd name="T5" fmla="*/ 4 h 176"/>
                  <a:gd name="T6" fmla="*/ 220 w 580"/>
                  <a:gd name="T7" fmla="*/ 76 h 176"/>
                  <a:gd name="T8" fmla="*/ 304 w 580"/>
                  <a:gd name="T9" fmla="*/ 128 h 176"/>
                  <a:gd name="T10" fmla="*/ 388 w 580"/>
                  <a:gd name="T11" fmla="*/ 128 h 176"/>
                  <a:gd name="T12" fmla="*/ 472 w 580"/>
                  <a:gd name="T13" fmla="*/ 124 h 176"/>
                  <a:gd name="T14" fmla="*/ 536 w 580"/>
                  <a:gd name="T15" fmla="*/ 164 h 176"/>
                  <a:gd name="T16" fmla="*/ 580 w 580"/>
                  <a:gd name="T17" fmla="*/ 17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0" h="176">
                    <a:moveTo>
                      <a:pt x="0" y="22"/>
                    </a:moveTo>
                    <a:lnTo>
                      <a:pt x="76" y="0"/>
                    </a:lnTo>
                    <a:lnTo>
                      <a:pt x="160" y="4"/>
                    </a:lnTo>
                    <a:lnTo>
                      <a:pt x="220" y="76"/>
                    </a:lnTo>
                    <a:lnTo>
                      <a:pt x="304" y="128"/>
                    </a:lnTo>
                    <a:lnTo>
                      <a:pt x="388" y="128"/>
                    </a:lnTo>
                    <a:lnTo>
                      <a:pt x="472" y="124"/>
                    </a:lnTo>
                    <a:lnTo>
                      <a:pt x="536" y="164"/>
                    </a:lnTo>
                    <a:lnTo>
                      <a:pt x="580" y="176"/>
                    </a:lnTo>
                  </a:path>
                </a:pathLst>
              </a:custGeom>
              <a:noFill/>
              <a:ln w="6350" cap="flat" cmpd="sng">
                <a:solidFill>
                  <a:srgbClr val="3366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258" name="Line 744"/>
            <p:cNvSpPr>
              <a:spLocks noChangeShapeType="1"/>
            </p:cNvSpPr>
            <p:nvPr/>
          </p:nvSpPr>
          <p:spPr bwMode="auto">
            <a:xfrm>
              <a:off x="4995" y="3455"/>
              <a:ext cx="208" cy="6"/>
            </a:xfrm>
            <a:prstGeom prst="line">
              <a:avLst/>
            </a:prstGeom>
            <a:noFill/>
            <a:ln w="635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59" name="Freeform 745"/>
            <p:cNvSpPr>
              <a:spLocks/>
            </p:cNvSpPr>
            <p:nvPr/>
          </p:nvSpPr>
          <p:spPr bwMode="auto">
            <a:xfrm>
              <a:off x="5013" y="3395"/>
              <a:ext cx="78" cy="81"/>
            </a:xfrm>
            <a:custGeom>
              <a:avLst/>
              <a:gdLst>
                <a:gd name="T0" fmla="*/ 0 w 288"/>
                <a:gd name="T1" fmla="*/ 0 h 300"/>
                <a:gd name="T2" fmla="*/ 0 w 288"/>
                <a:gd name="T3" fmla="*/ 0 h 300"/>
                <a:gd name="T4" fmla="*/ 0 w 288"/>
                <a:gd name="T5" fmla="*/ 0 h 300"/>
                <a:gd name="T6" fmla="*/ 0 w 288"/>
                <a:gd name="T7" fmla="*/ 0 h 300"/>
                <a:gd name="T8" fmla="*/ 0 w 288"/>
                <a:gd name="T9" fmla="*/ 0 h 300"/>
                <a:gd name="T10" fmla="*/ 0 w 288"/>
                <a:gd name="T11" fmla="*/ 0 h 300"/>
                <a:gd name="T12" fmla="*/ 0 w 288"/>
                <a:gd name="T13" fmla="*/ 0 h 300"/>
                <a:gd name="T14" fmla="*/ 0 w 288"/>
                <a:gd name="T15" fmla="*/ 0 h 3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8" h="300">
                  <a:moveTo>
                    <a:pt x="0" y="176"/>
                  </a:moveTo>
                  <a:lnTo>
                    <a:pt x="0" y="0"/>
                  </a:lnTo>
                  <a:lnTo>
                    <a:pt x="288" y="12"/>
                  </a:lnTo>
                  <a:lnTo>
                    <a:pt x="288" y="180"/>
                  </a:lnTo>
                  <a:lnTo>
                    <a:pt x="220" y="180"/>
                  </a:lnTo>
                  <a:lnTo>
                    <a:pt x="152" y="300"/>
                  </a:lnTo>
                  <a:lnTo>
                    <a:pt x="148" y="179"/>
                  </a:lnTo>
                  <a:lnTo>
                    <a:pt x="0" y="176"/>
                  </a:lnTo>
                  <a:close/>
                </a:path>
              </a:pathLst>
            </a:custGeom>
            <a:solidFill>
              <a:srgbClr val="FFFFFF"/>
            </a:solidFill>
            <a:ln w="635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60" name="Freeform 746"/>
            <p:cNvSpPr>
              <a:spLocks/>
            </p:cNvSpPr>
            <p:nvPr/>
          </p:nvSpPr>
          <p:spPr bwMode="auto">
            <a:xfrm>
              <a:off x="5173" y="3454"/>
              <a:ext cx="82" cy="70"/>
            </a:xfrm>
            <a:custGeom>
              <a:avLst/>
              <a:gdLst>
                <a:gd name="T0" fmla="*/ 0 w 304"/>
                <a:gd name="T1" fmla="*/ 0 h 260"/>
                <a:gd name="T2" fmla="*/ 0 w 304"/>
                <a:gd name="T3" fmla="*/ 0 h 260"/>
                <a:gd name="T4" fmla="*/ 0 w 304"/>
                <a:gd name="T5" fmla="*/ 0 h 260"/>
                <a:gd name="T6" fmla="*/ 0 w 304"/>
                <a:gd name="T7" fmla="*/ 0 h 260"/>
                <a:gd name="T8" fmla="*/ 0 w 304"/>
                <a:gd name="T9" fmla="*/ 0 h 260"/>
                <a:gd name="T10" fmla="*/ 0 w 304"/>
                <a:gd name="T11" fmla="*/ 0 h 260"/>
                <a:gd name="T12" fmla="*/ 0 w 304"/>
                <a:gd name="T13" fmla="*/ 0 h 260"/>
                <a:gd name="T14" fmla="*/ 0 w 304"/>
                <a:gd name="T15" fmla="*/ 0 h 2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260">
                  <a:moveTo>
                    <a:pt x="92" y="260"/>
                  </a:moveTo>
                  <a:lnTo>
                    <a:pt x="92" y="216"/>
                  </a:lnTo>
                  <a:lnTo>
                    <a:pt x="0" y="144"/>
                  </a:lnTo>
                  <a:lnTo>
                    <a:pt x="92" y="176"/>
                  </a:lnTo>
                  <a:lnTo>
                    <a:pt x="92" y="0"/>
                  </a:lnTo>
                  <a:lnTo>
                    <a:pt x="304" y="4"/>
                  </a:lnTo>
                  <a:lnTo>
                    <a:pt x="304" y="260"/>
                  </a:lnTo>
                  <a:lnTo>
                    <a:pt x="92" y="260"/>
                  </a:lnTo>
                  <a:close/>
                </a:path>
              </a:pathLst>
            </a:custGeom>
            <a:solidFill>
              <a:srgbClr val="FFFFFF"/>
            </a:solidFill>
            <a:ln w="635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261" name="Group 747"/>
            <p:cNvGrpSpPr>
              <a:grpSpLocks/>
            </p:cNvGrpSpPr>
            <p:nvPr/>
          </p:nvGrpSpPr>
          <p:grpSpPr bwMode="auto">
            <a:xfrm>
              <a:off x="4760" y="3733"/>
              <a:ext cx="311" cy="47"/>
              <a:chOff x="275" y="1725"/>
              <a:chExt cx="2446" cy="1774"/>
            </a:xfrm>
          </p:grpSpPr>
          <p:sp>
            <p:nvSpPr>
              <p:cNvPr id="325" name="Oval 748"/>
              <p:cNvSpPr>
                <a:spLocks noChangeArrowheads="1"/>
              </p:cNvSpPr>
              <p:nvPr/>
            </p:nvSpPr>
            <p:spPr bwMode="auto">
              <a:xfrm>
                <a:off x="275" y="1725"/>
                <a:ext cx="2446" cy="1774"/>
              </a:xfrm>
              <a:prstGeom prst="ellipse">
                <a:avLst/>
              </a:prstGeom>
              <a:solidFill>
                <a:srgbClr val="969696">
                  <a:alpha val="50195"/>
                </a:srgbClr>
              </a:solidFill>
              <a:ln>
                <a:noFill/>
              </a:ln>
              <a:effectLst/>
              <a:extLst>
                <a:ext uri="{91240B29-F687-4F45-9708-019B960494DF}">
                  <a14:hiddenLine xmlns:a14="http://schemas.microsoft.com/office/drawing/2010/main" w="9525">
                    <a:solidFill>
                      <a:srgbClr val="3333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endParaRPr lang="ja-JP" altLang="en-US" dirty="0"/>
              </a:p>
            </p:txBody>
          </p:sp>
          <p:sp>
            <p:nvSpPr>
              <p:cNvPr id="326" name="Oval 749"/>
              <p:cNvSpPr>
                <a:spLocks noChangeArrowheads="1"/>
              </p:cNvSpPr>
              <p:nvPr/>
            </p:nvSpPr>
            <p:spPr bwMode="auto">
              <a:xfrm>
                <a:off x="451" y="1825"/>
                <a:ext cx="2094" cy="1520"/>
              </a:xfrm>
              <a:prstGeom prst="ellipse">
                <a:avLst/>
              </a:prstGeom>
              <a:solidFill>
                <a:srgbClr val="808080">
                  <a:alpha val="50195"/>
                </a:srgbClr>
              </a:solidFill>
              <a:ln>
                <a:noFill/>
              </a:ln>
              <a:effectLst/>
              <a:extLst>
                <a:ext uri="{91240B29-F687-4F45-9708-019B960494DF}">
                  <a14:hiddenLine xmlns:a14="http://schemas.microsoft.com/office/drawing/2010/main" w="9525">
                    <a:solidFill>
                      <a:srgbClr val="3333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endParaRPr lang="ja-JP" altLang="en-US" dirty="0"/>
              </a:p>
            </p:txBody>
          </p:sp>
        </p:grpSp>
        <p:grpSp>
          <p:nvGrpSpPr>
            <p:cNvPr id="262" name="Group 750"/>
            <p:cNvGrpSpPr>
              <a:grpSpLocks/>
            </p:cNvGrpSpPr>
            <p:nvPr/>
          </p:nvGrpSpPr>
          <p:grpSpPr bwMode="auto">
            <a:xfrm>
              <a:off x="4825" y="3441"/>
              <a:ext cx="153" cy="313"/>
              <a:chOff x="4659" y="892"/>
              <a:chExt cx="204" cy="418"/>
            </a:xfrm>
          </p:grpSpPr>
          <p:sp>
            <p:nvSpPr>
              <p:cNvPr id="306" name="Freeform 751"/>
              <p:cNvSpPr>
                <a:spLocks/>
              </p:cNvSpPr>
              <p:nvPr/>
            </p:nvSpPr>
            <p:spPr bwMode="auto">
              <a:xfrm>
                <a:off x="4740" y="902"/>
                <a:ext cx="24" cy="66"/>
              </a:xfrm>
              <a:custGeom>
                <a:avLst/>
                <a:gdLst>
                  <a:gd name="T0" fmla="*/ 0 w 82"/>
                  <a:gd name="T1" fmla="*/ 0 h 228"/>
                  <a:gd name="T2" fmla="*/ 0 w 82"/>
                  <a:gd name="T3" fmla="*/ 0 h 228"/>
                  <a:gd name="T4" fmla="*/ 0 w 82"/>
                  <a:gd name="T5" fmla="*/ 0 h 228"/>
                  <a:gd name="T6" fmla="*/ 0 w 82"/>
                  <a:gd name="T7" fmla="*/ 0 h 228"/>
                  <a:gd name="T8" fmla="*/ 0 w 82"/>
                  <a:gd name="T9" fmla="*/ 0 h 228"/>
                  <a:gd name="T10" fmla="*/ 0 w 82"/>
                  <a:gd name="T11" fmla="*/ 0 h 228"/>
                  <a:gd name="T12" fmla="*/ 0 w 82"/>
                  <a:gd name="T13" fmla="*/ 0 h 228"/>
                  <a:gd name="T14" fmla="*/ 0 w 82"/>
                  <a:gd name="T15" fmla="*/ 0 h 228"/>
                  <a:gd name="T16" fmla="*/ 0 w 82"/>
                  <a:gd name="T17" fmla="*/ 0 h 228"/>
                  <a:gd name="T18" fmla="*/ 0 w 82"/>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228">
                    <a:moveTo>
                      <a:pt x="30" y="0"/>
                    </a:moveTo>
                    <a:lnTo>
                      <a:pt x="73" y="18"/>
                    </a:lnTo>
                    <a:lnTo>
                      <a:pt x="81" y="63"/>
                    </a:lnTo>
                    <a:lnTo>
                      <a:pt x="67" y="157"/>
                    </a:lnTo>
                    <a:lnTo>
                      <a:pt x="63" y="190"/>
                    </a:lnTo>
                    <a:lnTo>
                      <a:pt x="82" y="228"/>
                    </a:lnTo>
                    <a:lnTo>
                      <a:pt x="46" y="201"/>
                    </a:lnTo>
                    <a:lnTo>
                      <a:pt x="18" y="153"/>
                    </a:lnTo>
                    <a:lnTo>
                      <a:pt x="0" y="64"/>
                    </a:lnTo>
                    <a:lnTo>
                      <a:pt x="30" y="0"/>
                    </a:lnTo>
                    <a:close/>
                  </a:path>
                </a:pathLst>
              </a:custGeom>
              <a:solidFill>
                <a:srgbClr val="FFF5EB"/>
              </a:solidFill>
              <a:ln w="952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307" name="Group 752"/>
              <p:cNvGrpSpPr>
                <a:grpSpLocks/>
              </p:cNvGrpSpPr>
              <p:nvPr/>
            </p:nvGrpSpPr>
            <p:grpSpPr bwMode="auto">
              <a:xfrm rot="807521">
                <a:off x="4744" y="944"/>
                <a:ext cx="119" cy="86"/>
                <a:chOff x="563" y="1831"/>
                <a:chExt cx="332" cy="239"/>
              </a:xfrm>
            </p:grpSpPr>
            <p:sp>
              <p:nvSpPr>
                <p:cNvPr id="321" name="Freeform 753"/>
                <p:cNvSpPr>
                  <a:spLocks/>
                </p:cNvSpPr>
                <p:nvPr/>
              </p:nvSpPr>
              <p:spPr bwMode="auto">
                <a:xfrm>
                  <a:off x="563" y="1831"/>
                  <a:ext cx="332" cy="239"/>
                </a:xfrm>
                <a:custGeom>
                  <a:avLst/>
                  <a:gdLst>
                    <a:gd name="T0" fmla="*/ 2 w 408"/>
                    <a:gd name="T1" fmla="*/ 48 h 295"/>
                    <a:gd name="T2" fmla="*/ 13 w 408"/>
                    <a:gd name="T3" fmla="*/ 48 h 295"/>
                    <a:gd name="T4" fmla="*/ 14 w 408"/>
                    <a:gd name="T5" fmla="*/ 49 h 295"/>
                    <a:gd name="T6" fmla="*/ 15 w 408"/>
                    <a:gd name="T7" fmla="*/ 49 h 295"/>
                    <a:gd name="T8" fmla="*/ 17 w 408"/>
                    <a:gd name="T9" fmla="*/ 50 h 295"/>
                    <a:gd name="T10" fmla="*/ 37 w 408"/>
                    <a:gd name="T11" fmla="*/ 58 h 295"/>
                    <a:gd name="T12" fmla="*/ 47 w 408"/>
                    <a:gd name="T13" fmla="*/ 63 h 295"/>
                    <a:gd name="T14" fmla="*/ 50 w 408"/>
                    <a:gd name="T15" fmla="*/ 63 h 295"/>
                    <a:gd name="T16" fmla="*/ 52 w 408"/>
                    <a:gd name="T17" fmla="*/ 60 h 295"/>
                    <a:gd name="T18" fmla="*/ 56 w 408"/>
                    <a:gd name="T19" fmla="*/ 58 h 295"/>
                    <a:gd name="T20" fmla="*/ 76 w 408"/>
                    <a:gd name="T21" fmla="*/ 35 h 295"/>
                    <a:gd name="T22" fmla="*/ 81 w 408"/>
                    <a:gd name="T23" fmla="*/ 26 h 295"/>
                    <a:gd name="T24" fmla="*/ 88 w 408"/>
                    <a:gd name="T25" fmla="*/ 26 h 295"/>
                    <a:gd name="T26" fmla="*/ 90 w 408"/>
                    <a:gd name="T27" fmla="*/ 23 h 295"/>
                    <a:gd name="T28" fmla="*/ 91 w 408"/>
                    <a:gd name="T29" fmla="*/ 19 h 295"/>
                    <a:gd name="T30" fmla="*/ 94 w 408"/>
                    <a:gd name="T31" fmla="*/ 15 h 295"/>
                    <a:gd name="T32" fmla="*/ 96 w 408"/>
                    <a:gd name="T33" fmla="*/ 8 h 295"/>
                    <a:gd name="T34" fmla="*/ 100 w 408"/>
                    <a:gd name="T35" fmla="*/ 10 h 295"/>
                    <a:gd name="T36" fmla="*/ 97 w 408"/>
                    <a:gd name="T37" fmla="*/ 16 h 295"/>
                    <a:gd name="T38" fmla="*/ 104 w 408"/>
                    <a:gd name="T39" fmla="*/ 6 h 295"/>
                    <a:gd name="T40" fmla="*/ 110 w 408"/>
                    <a:gd name="T41" fmla="*/ 0 h 295"/>
                    <a:gd name="T42" fmla="*/ 111 w 408"/>
                    <a:gd name="T43" fmla="*/ 3 h 295"/>
                    <a:gd name="T44" fmla="*/ 115 w 408"/>
                    <a:gd name="T45" fmla="*/ 2 h 295"/>
                    <a:gd name="T46" fmla="*/ 115 w 408"/>
                    <a:gd name="T47" fmla="*/ 5 h 295"/>
                    <a:gd name="T48" fmla="*/ 118 w 408"/>
                    <a:gd name="T49" fmla="*/ 5 h 295"/>
                    <a:gd name="T50" fmla="*/ 116 w 408"/>
                    <a:gd name="T51" fmla="*/ 12 h 295"/>
                    <a:gd name="T52" fmla="*/ 119 w 408"/>
                    <a:gd name="T53" fmla="*/ 15 h 295"/>
                    <a:gd name="T54" fmla="*/ 112 w 408"/>
                    <a:gd name="T55" fmla="*/ 21 h 295"/>
                    <a:gd name="T56" fmla="*/ 108 w 408"/>
                    <a:gd name="T57" fmla="*/ 26 h 295"/>
                    <a:gd name="T58" fmla="*/ 98 w 408"/>
                    <a:gd name="T59" fmla="*/ 29 h 295"/>
                    <a:gd name="T60" fmla="*/ 95 w 408"/>
                    <a:gd name="T61" fmla="*/ 32 h 295"/>
                    <a:gd name="T62" fmla="*/ 98 w 408"/>
                    <a:gd name="T63" fmla="*/ 35 h 295"/>
                    <a:gd name="T64" fmla="*/ 86 w 408"/>
                    <a:gd name="T65" fmla="*/ 45 h 295"/>
                    <a:gd name="T66" fmla="*/ 59 w 408"/>
                    <a:gd name="T67" fmla="*/ 79 h 295"/>
                    <a:gd name="T68" fmla="*/ 55 w 408"/>
                    <a:gd name="T69" fmla="*/ 83 h 295"/>
                    <a:gd name="T70" fmla="*/ 48 w 408"/>
                    <a:gd name="T71" fmla="*/ 83 h 295"/>
                    <a:gd name="T72" fmla="*/ 37 w 408"/>
                    <a:gd name="T73" fmla="*/ 78 h 295"/>
                    <a:gd name="T74" fmla="*/ 15 w 408"/>
                    <a:gd name="T75" fmla="*/ 69 h 295"/>
                    <a:gd name="T76" fmla="*/ 8 w 408"/>
                    <a:gd name="T77" fmla="*/ 69 h 295"/>
                    <a:gd name="T78" fmla="*/ 0 w 408"/>
                    <a:gd name="T79" fmla="*/ 61 h 295"/>
                    <a:gd name="T80" fmla="*/ 2 w 408"/>
                    <a:gd name="T81" fmla="*/ 48 h 2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08" h="295">
                      <a:moveTo>
                        <a:pt x="8" y="169"/>
                      </a:moveTo>
                      <a:lnTo>
                        <a:pt x="44" y="169"/>
                      </a:lnTo>
                      <a:lnTo>
                        <a:pt x="48" y="173"/>
                      </a:lnTo>
                      <a:lnTo>
                        <a:pt x="53" y="170"/>
                      </a:lnTo>
                      <a:lnTo>
                        <a:pt x="59" y="177"/>
                      </a:lnTo>
                      <a:lnTo>
                        <a:pt x="129" y="204"/>
                      </a:lnTo>
                      <a:lnTo>
                        <a:pt x="161" y="223"/>
                      </a:lnTo>
                      <a:lnTo>
                        <a:pt x="172" y="224"/>
                      </a:lnTo>
                      <a:lnTo>
                        <a:pt x="179" y="210"/>
                      </a:lnTo>
                      <a:lnTo>
                        <a:pt x="194" y="204"/>
                      </a:lnTo>
                      <a:lnTo>
                        <a:pt x="260" y="123"/>
                      </a:lnTo>
                      <a:lnTo>
                        <a:pt x="282" y="90"/>
                      </a:lnTo>
                      <a:lnTo>
                        <a:pt x="305" y="93"/>
                      </a:lnTo>
                      <a:lnTo>
                        <a:pt x="312" y="85"/>
                      </a:lnTo>
                      <a:lnTo>
                        <a:pt x="314" y="68"/>
                      </a:lnTo>
                      <a:lnTo>
                        <a:pt x="320" y="52"/>
                      </a:lnTo>
                      <a:lnTo>
                        <a:pt x="331" y="29"/>
                      </a:lnTo>
                      <a:lnTo>
                        <a:pt x="343" y="33"/>
                      </a:lnTo>
                      <a:lnTo>
                        <a:pt x="334" y="58"/>
                      </a:lnTo>
                      <a:lnTo>
                        <a:pt x="358" y="23"/>
                      </a:lnTo>
                      <a:lnTo>
                        <a:pt x="378" y="0"/>
                      </a:lnTo>
                      <a:lnTo>
                        <a:pt x="382" y="11"/>
                      </a:lnTo>
                      <a:lnTo>
                        <a:pt x="396" y="5"/>
                      </a:lnTo>
                      <a:lnTo>
                        <a:pt x="395" y="19"/>
                      </a:lnTo>
                      <a:lnTo>
                        <a:pt x="407" y="18"/>
                      </a:lnTo>
                      <a:lnTo>
                        <a:pt x="400" y="41"/>
                      </a:lnTo>
                      <a:lnTo>
                        <a:pt x="408" y="50"/>
                      </a:lnTo>
                      <a:lnTo>
                        <a:pt x="387" y="73"/>
                      </a:lnTo>
                      <a:lnTo>
                        <a:pt x="372" y="92"/>
                      </a:lnTo>
                      <a:lnTo>
                        <a:pt x="339" y="105"/>
                      </a:lnTo>
                      <a:lnTo>
                        <a:pt x="329" y="114"/>
                      </a:lnTo>
                      <a:lnTo>
                        <a:pt x="336" y="124"/>
                      </a:lnTo>
                      <a:lnTo>
                        <a:pt x="297" y="159"/>
                      </a:lnTo>
                      <a:lnTo>
                        <a:pt x="207" y="280"/>
                      </a:lnTo>
                      <a:lnTo>
                        <a:pt x="187" y="295"/>
                      </a:lnTo>
                      <a:lnTo>
                        <a:pt x="164" y="292"/>
                      </a:lnTo>
                      <a:lnTo>
                        <a:pt x="126" y="276"/>
                      </a:lnTo>
                      <a:lnTo>
                        <a:pt x="53" y="243"/>
                      </a:lnTo>
                      <a:lnTo>
                        <a:pt x="28" y="246"/>
                      </a:lnTo>
                      <a:lnTo>
                        <a:pt x="0" y="214"/>
                      </a:lnTo>
                      <a:lnTo>
                        <a:pt x="8" y="169"/>
                      </a:lnTo>
                      <a:close/>
                    </a:path>
                  </a:pathLst>
                </a:custGeom>
                <a:solidFill>
                  <a:srgbClr val="FFE6CD"/>
                </a:solidFill>
                <a:ln w="6350"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2" name="Line 754"/>
                <p:cNvSpPr>
                  <a:spLocks noChangeShapeType="1"/>
                </p:cNvSpPr>
                <p:nvPr/>
              </p:nvSpPr>
              <p:spPr bwMode="auto">
                <a:xfrm flipH="1">
                  <a:off x="869" y="1865"/>
                  <a:ext cx="18" cy="18"/>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3" name="Freeform 755"/>
                <p:cNvSpPr>
                  <a:spLocks/>
                </p:cNvSpPr>
                <p:nvPr/>
              </p:nvSpPr>
              <p:spPr bwMode="auto">
                <a:xfrm>
                  <a:off x="865" y="1847"/>
                  <a:ext cx="19" cy="27"/>
                </a:xfrm>
                <a:custGeom>
                  <a:avLst/>
                  <a:gdLst>
                    <a:gd name="T0" fmla="*/ 12 w 21"/>
                    <a:gd name="T1" fmla="*/ 0 h 31"/>
                    <a:gd name="T2" fmla="*/ 7 w 21"/>
                    <a:gd name="T3" fmla="*/ 7 h 31"/>
                    <a:gd name="T4" fmla="*/ 0 w 21"/>
                    <a:gd name="T5" fmla="*/ 14 h 31"/>
                    <a:gd name="T6" fmla="*/ 0 60000 65536"/>
                    <a:gd name="T7" fmla="*/ 0 60000 65536"/>
                    <a:gd name="T8" fmla="*/ 0 60000 65536"/>
                  </a:gdLst>
                  <a:ahLst/>
                  <a:cxnLst>
                    <a:cxn ang="T6">
                      <a:pos x="T0" y="T1"/>
                    </a:cxn>
                    <a:cxn ang="T7">
                      <a:pos x="T2" y="T3"/>
                    </a:cxn>
                    <a:cxn ang="T8">
                      <a:pos x="T4" y="T5"/>
                    </a:cxn>
                  </a:cxnLst>
                  <a:rect l="0" t="0" r="r" b="b"/>
                  <a:pathLst>
                    <a:path w="21" h="31">
                      <a:moveTo>
                        <a:pt x="21" y="0"/>
                      </a:moveTo>
                      <a:lnTo>
                        <a:pt x="13" y="15"/>
                      </a:lnTo>
                      <a:lnTo>
                        <a:pt x="0" y="31"/>
                      </a:lnTo>
                    </a:path>
                  </a:pathLst>
                </a:custGeom>
                <a:noFill/>
                <a:ln w="9525"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4" name="Freeform 756"/>
                <p:cNvSpPr>
                  <a:spLocks/>
                </p:cNvSpPr>
                <p:nvPr/>
              </p:nvSpPr>
              <p:spPr bwMode="auto">
                <a:xfrm>
                  <a:off x="858" y="1839"/>
                  <a:ext cx="16" cy="26"/>
                </a:xfrm>
                <a:custGeom>
                  <a:avLst/>
                  <a:gdLst>
                    <a:gd name="T0" fmla="*/ 9 w 18"/>
                    <a:gd name="T1" fmla="*/ 0 h 30"/>
                    <a:gd name="T2" fmla="*/ 4 w 18"/>
                    <a:gd name="T3" fmla="*/ 7 h 30"/>
                    <a:gd name="T4" fmla="*/ 0 w 18"/>
                    <a:gd name="T5" fmla="*/ 13 h 30"/>
                    <a:gd name="T6" fmla="*/ 0 60000 65536"/>
                    <a:gd name="T7" fmla="*/ 0 60000 65536"/>
                    <a:gd name="T8" fmla="*/ 0 60000 65536"/>
                  </a:gdLst>
                  <a:ahLst/>
                  <a:cxnLst>
                    <a:cxn ang="T6">
                      <a:pos x="T0" y="T1"/>
                    </a:cxn>
                    <a:cxn ang="T7">
                      <a:pos x="T2" y="T3"/>
                    </a:cxn>
                    <a:cxn ang="T8">
                      <a:pos x="T4" y="T5"/>
                    </a:cxn>
                  </a:cxnLst>
                  <a:rect l="0" t="0" r="r" b="b"/>
                  <a:pathLst>
                    <a:path w="18" h="30">
                      <a:moveTo>
                        <a:pt x="18" y="0"/>
                      </a:moveTo>
                      <a:lnTo>
                        <a:pt x="9" y="16"/>
                      </a:lnTo>
                      <a:lnTo>
                        <a:pt x="0" y="30"/>
                      </a:lnTo>
                    </a:path>
                  </a:pathLst>
                </a:custGeom>
                <a:noFill/>
                <a:ln w="9525"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308" name="Freeform 757"/>
              <p:cNvSpPr>
                <a:spLocks/>
              </p:cNvSpPr>
              <p:nvPr/>
            </p:nvSpPr>
            <p:spPr bwMode="auto">
              <a:xfrm>
                <a:off x="4691" y="960"/>
                <a:ext cx="79" cy="350"/>
              </a:xfrm>
              <a:custGeom>
                <a:avLst/>
                <a:gdLst>
                  <a:gd name="T0" fmla="*/ 69 w 79"/>
                  <a:gd name="T1" fmla="*/ 48 h 350"/>
                  <a:gd name="T2" fmla="*/ 72 w 79"/>
                  <a:gd name="T3" fmla="*/ 65 h 350"/>
                  <a:gd name="T4" fmla="*/ 67 w 79"/>
                  <a:gd name="T5" fmla="*/ 77 h 350"/>
                  <a:gd name="T6" fmla="*/ 64 w 79"/>
                  <a:gd name="T7" fmla="*/ 100 h 350"/>
                  <a:gd name="T8" fmla="*/ 67 w 79"/>
                  <a:gd name="T9" fmla="*/ 128 h 350"/>
                  <a:gd name="T10" fmla="*/ 67 w 79"/>
                  <a:gd name="T11" fmla="*/ 135 h 350"/>
                  <a:gd name="T12" fmla="*/ 69 w 79"/>
                  <a:gd name="T13" fmla="*/ 170 h 350"/>
                  <a:gd name="T14" fmla="*/ 65 w 79"/>
                  <a:gd name="T15" fmla="*/ 195 h 350"/>
                  <a:gd name="T16" fmla="*/ 60 w 79"/>
                  <a:gd name="T17" fmla="*/ 302 h 350"/>
                  <a:gd name="T18" fmla="*/ 63 w 79"/>
                  <a:gd name="T19" fmla="*/ 323 h 350"/>
                  <a:gd name="T20" fmla="*/ 79 w 79"/>
                  <a:gd name="T21" fmla="*/ 338 h 350"/>
                  <a:gd name="T22" fmla="*/ 54 w 79"/>
                  <a:gd name="T23" fmla="*/ 335 h 350"/>
                  <a:gd name="T24" fmla="*/ 46 w 79"/>
                  <a:gd name="T25" fmla="*/ 334 h 350"/>
                  <a:gd name="T26" fmla="*/ 40 w 79"/>
                  <a:gd name="T27" fmla="*/ 321 h 350"/>
                  <a:gd name="T28" fmla="*/ 43 w 79"/>
                  <a:gd name="T29" fmla="*/ 253 h 350"/>
                  <a:gd name="T30" fmla="*/ 42 w 79"/>
                  <a:gd name="T31" fmla="*/ 218 h 350"/>
                  <a:gd name="T32" fmla="*/ 38 w 79"/>
                  <a:gd name="T33" fmla="*/ 253 h 350"/>
                  <a:gd name="T34" fmla="*/ 25 w 79"/>
                  <a:gd name="T35" fmla="*/ 318 h 350"/>
                  <a:gd name="T36" fmla="*/ 22 w 79"/>
                  <a:gd name="T37" fmla="*/ 343 h 350"/>
                  <a:gd name="T38" fmla="*/ 9 w 79"/>
                  <a:gd name="T39" fmla="*/ 350 h 350"/>
                  <a:gd name="T40" fmla="*/ 0 w 79"/>
                  <a:gd name="T41" fmla="*/ 338 h 350"/>
                  <a:gd name="T42" fmla="*/ 13 w 79"/>
                  <a:gd name="T43" fmla="*/ 313 h 350"/>
                  <a:gd name="T44" fmla="*/ 18 w 79"/>
                  <a:gd name="T45" fmla="*/ 239 h 350"/>
                  <a:gd name="T46" fmla="*/ 12 w 79"/>
                  <a:gd name="T47" fmla="*/ 197 h 350"/>
                  <a:gd name="T48" fmla="*/ 2 w 79"/>
                  <a:gd name="T49" fmla="*/ 161 h 350"/>
                  <a:gd name="T50" fmla="*/ 4 w 79"/>
                  <a:gd name="T51" fmla="*/ 135 h 350"/>
                  <a:gd name="T52" fmla="*/ 9 w 79"/>
                  <a:gd name="T53" fmla="*/ 119 h 350"/>
                  <a:gd name="T54" fmla="*/ 9 w 79"/>
                  <a:gd name="T55" fmla="*/ 85 h 350"/>
                  <a:gd name="T56" fmla="*/ 6 w 79"/>
                  <a:gd name="T57" fmla="*/ 37 h 350"/>
                  <a:gd name="T58" fmla="*/ 21 w 79"/>
                  <a:gd name="T59" fmla="*/ 19 h 350"/>
                  <a:gd name="T60" fmla="*/ 21 w 79"/>
                  <a:gd name="T61" fmla="*/ 10 h 350"/>
                  <a:gd name="T62" fmla="*/ 49 w 79"/>
                  <a:gd name="T63" fmla="*/ 12 h 350"/>
                  <a:gd name="T64" fmla="*/ 52 w 79"/>
                  <a:gd name="T65" fmla="*/ 17 h 3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350">
                    <a:moveTo>
                      <a:pt x="66" y="40"/>
                    </a:moveTo>
                    <a:lnTo>
                      <a:pt x="69" y="48"/>
                    </a:lnTo>
                    <a:lnTo>
                      <a:pt x="72" y="56"/>
                    </a:lnTo>
                    <a:lnTo>
                      <a:pt x="72" y="65"/>
                    </a:lnTo>
                    <a:lnTo>
                      <a:pt x="70" y="72"/>
                    </a:lnTo>
                    <a:lnTo>
                      <a:pt x="67" y="77"/>
                    </a:lnTo>
                    <a:lnTo>
                      <a:pt x="64" y="87"/>
                    </a:lnTo>
                    <a:lnTo>
                      <a:pt x="64" y="100"/>
                    </a:lnTo>
                    <a:lnTo>
                      <a:pt x="65" y="112"/>
                    </a:lnTo>
                    <a:lnTo>
                      <a:pt x="67" y="128"/>
                    </a:lnTo>
                    <a:lnTo>
                      <a:pt x="70" y="134"/>
                    </a:lnTo>
                    <a:lnTo>
                      <a:pt x="67" y="135"/>
                    </a:lnTo>
                    <a:lnTo>
                      <a:pt x="68" y="144"/>
                    </a:lnTo>
                    <a:lnTo>
                      <a:pt x="69" y="170"/>
                    </a:lnTo>
                    <a:lnTo>
                      <a:pt x="67" y="196"/>
                    </a:lnTo>
                    <a:lnTo>
                      <a:pt x="65" y="195"/>
                    </a:lnTo>
                    <a:lnTo>
                      <a:pt x="66" y="237"/>
                    </a:lnTo>
                    <a:lnTo>
                      <a:pt x="60" y="302"/>
                    </a:lnTo>
                    <a:lnTo>
                      <a:pt x="59" y="317"/>
                    </a:lnTo>
                    <a:lnTo>
                      <a:pt x="63" y="323"/>
                    </a:lnTo>
                    <a:lnTo>
                      <a:pt x="78" y="334"/>
                    </a:lnTo>
                    <a:lnTo>
                      <a:pt x="79" y="338"/>
                    </a:lnTo>
                    <a:lnTo>
                      <a:pt x="69" y="339"/>
                    </a:lnTo>
                    <a:lnTo>
                      <a:pt x="54" y="335"/>
                    </a:lnTo>
                    <a:lnTo>
                      <a:pt x="46" y="325"/>
                    </a:lnTo>
                    <a:lnTo>
                      <a:pt x="46" y="334"/>
                    </a:lnTo>
                    <a:lnTo>
                      <a:pt x="42" y="335"/>
                    </a:lnTo>
                    <a:lnTo>
                      <a:pt x="40" y="321"/>
                    </a:lnTo>
                    <a:lnTo>
                      <a:pt x="43" y="311"/>
                    </a:lnTo>
                    <a:lnTo>
                      <a:pt x="43" y="253"/>
                    </a:lnTo>
                    <a:lnTo>
                      <a:pt x="43" y="243"/>
                    </a:lnTo>
                    <a:lnTo>
                      <a:pt x="42" y="218"/>
                    </a:lnTo>
                    <a:lnTo>
                      <a:pt x="38" y="245"/>
                    </a:lnTo>
                    <a:lnTo>
                      <a:pt x="38" y="253"/>
                    </a:lnTo>
                    <a:lnTo>
                      <a:pt x="32" y="283"/>
                    </a:lnTo>
                    <a:lnTo>
                      <a:pt x="25" y="318"/>
                    </a:lnTo>
                    <a:lnTo>
                      <a:pt x="25" y="325"/>
                    </a:lnTo>
                    <a:lnTo>
                      <a:pt x="22" y="343"/>
                    </a:lnTo>
                    <a:lnTo>
                      <a:pt x="16" y="348"/>
                    </a:lnTo>
                    <a:lnTo>
                      <a:pt x="9" y="350"/>
                    </a:lnTo>
                    <a:lnTo>
                      <a:pt x="0" y="347"/>
                    </a:lnTo>
                    <a:lnTo>
                      <a:pt x="0" y="338"/>
                    </a:lnTo>
                    <a:lnTo>
                      <a:pt x="7" y="326"/>
                    </a:lnTo>
                    <a:lnTo>
                      <a:pt x="13" y="313"/>
                    </a:lnTo>
                    <a:lnTo>
                      <a:pt x="17" y="248"/>
                    </a:lnTo>
                    <a:lnTo>
                      <a:pt x="18" y="239"/>
                    </a:lnTo>
                    <a:lnTo>
                      <a:pt x="15" y="197"/>
                    </a:lnTo>
                    <a:lnTo>
                      <a:pt x="12" y="197"/>
                    </a:lnTo>
                    <a:lnTo>
                      <a:pt x="9" y="178"/>
                    </a:lnTo>
                    <a:lnTo>
                      <a:pt x="2" y="161"/>
                    </a:lnTo>
                    <a:lnTo>
                      <a:pt x="0" y="147"/>
                    </a:lnTo>
                    <a:lnTo>
                      <a:pt x="4" y="135"/>
                    </a:lnTo>
                    <a:lnTo>
                      <a:pt x="3" y="132"/>
                    </a:lnTo>
                    <a:lnTo>
                      <a:pt x="9" y="119"/>
                    </a:lnTo>
                    <a:lnTo>
                      <a:pt x="13" y="98"/>
                    </a:lnTo>
                    <a:lnTo>
                      <a:pt x="9" y="85"/>
                    </a:lnTo>
                    <a:lnTo>
                      <a:pt x="5" y="52"/>
                    </a:lnTo>
                    <a:lnTo>
                      <a:pt x="6" y="37"/>
                    </a:lnTo>
                    <a:lnTo>
                      <a:pt x="9" y="25"/>
                    </a:lnTo>
                    <a:lnTo>
                      <a:pt x="21" y="19"/>
                    </a:lnTo>
                    <a:lnTo>
                      <a:pt x="23" y="15"/>
                    </a:lnTo>
                    <a:lnTo>
                      <a:pt x="21" y="10"/>
                    </a:lnTo>
                    <a:lnTo>
                      <a:pt x="36" y="0"/>
                    </a:lnTo>
                    <a:lnTo>
                      <a:pt x="49" y="12"/>
                    </a:lnTo>
                    <a:lnTo>
                      <a:pt x="54" y="10"/>
                    </a:lnTo>
                    <a:lnTo>
                      <a:pt x="52" y="17"/>
                    </a:lnTo>
                    <a:lnTo>
                      <a:pt x="57" y="20"/>
                    </a:lnTo>
                  </a:path>
                </a:pathLst>
              </a:custGeom>
              <a:solidFill>
                <a:srgbClr val="FFE6CD"/>
              </a:solidFill>
              <a:ln w="6350"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9" name="Freeform 758"/>
              <p:cNvSpPr>
                <a:spLocks/>
              </p:cNvSpPr>
              <p:nvPr/>
            </p:nvSpPr>
            <p:spPr bwMode="auto">
              <a:xfrm>
                <a:off x="4708" y="902"/>
                <a:ext cx="51" cy="72"/>
              </a:xfrm>
              <a:custGeom>
                <a:avLst/>
                <a:gdLst>
                  <a:gd name="T0" fmla="*/ 0 w 161"/>
                  <a:gd name="T1" fmla="*/ 0 h 229"/>
                  <a:gd name="T2" fmla="*/ 0 w 161"/>
                  <a:gd name="T3" fmla="*/ 0 h 229"/>
                  <a:gd name="T4" fmla="*/ 0 w 161"/>
                  <a:gd name="T5" fmla="*/ 0 h 229"/>
                  <a:gd name="T6" fmla="*/ 0 w 161"/>
                  <a:gd name="T7" fmla="*/ 0 h 229"/>
                  <a:gd name="T8" fmla="*/ 0 w 161"/>
                  <a:gd name="T9" fmla="*/ 0 h 229"/>
                  <a:gd name="T10" fmla="*/ 0 w 161"/>
                  <a:gd name="T11" fmla="*/ 0 h 229"/>
                  <a:gd name="T12" fmla="*/ 0 w 161"/>
                  <a:gd name="T13" fmla="*/ 0 h 229"/>
                  <a:gd name="T14" fmla="*/ 0 w 161"/>
                  <a:gd name="T15" fmla="*/ 0 h 229"/>
                  <a:gd name="T16" fmla="*/ 0 w 161"/>
                  <a:gd name="T17" fmla="*/ 0 h 229"/>
                  <a:gd name="T18" fmla="*/ 0 w 161"/>
                  <a:gd name="T19" fmla="*/ 0 h 229"/>
                  <a:gd name="T20" fmla="*/ 0 w 161"/>
                  <a:gd name="T21" fmla="*/ 0 h 229"/>
                  <a:gd name="T22" fmla="*/ 0 w 161"/>
                  <a:gd name="T23" fmla="*/ 0 h 229"/>
                  <a:gd name="T24" fmla="*/ 0 w 161"/>
                  <a:gd name="T25" fmla="*/ 0 h 229"/>
                  <a:gd name="T26" fmla="*/ 0 w 161"/>
                  <a:gd name="T27" fmla="*/ 0 h 229"/>
                  <a:gd name="T28" fmla="*/ 0 w 161"/>
                  <a:gd name="T29" fmla="*/ 0 h 229"/>
                  <a:gd name="T30" fmla="*/ 0 w 161"/>
                  <a:gd name="T31" fmla="*/ 0 h 229"/>
                  <a:gd name="T32" fmla="*/ 0 w 161"/>
                  <a:gd name="T33" fmla="*/ 0 h 229"/>
                  <a:gd name="T34" fmla="*/ 0 w 161"/>
                  <a:gd name="T35" fmla="*/ 0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229">
                    <a:moveTo>
                      <a:pt x="28" y="226"/>
                    </a:moveTo>
                    <a:lnTo>
                      <a:pt x="30" y="200"/>
                    </a:lnTo>
                    <a:lnTo>
                      <a:pt x="27" y="171"/>
                    </a:lnTo>
                    <a:lnTo>
                      <a:pt x="11" y="131"/>
                    </a:lnTo>
                    <a:lnTo>
                      <a:pt x="0" y="83"/>
                    </a:lnTo>
                    <a:lnTo>
                      <a:pt x="12" y="38"/>
                    </a:lnTo>
                    <a:lnTo>
                      <a:pt x="42" y="12"/>
                    </a:lnTo>
                    <a:lnTo>
                      <a:pt x="80" y="0"/>
                    </a:lnTo>
                    <a:lnTo>
                      <a:pt x="122" y="9"/>
                    </a:lnTo>
                    <a:lnTo>
                      <a:pt x="147" y="30"/>
                    </a:lnTo>
                    <a:lnTo>
                      <a:pt x="159" y="57"/>
                    </a:lnTo>
                    <a:lnTo>
                      <a:pt x="161" y="95"/>
                    </a:lnTo>
                    <a:lnTo>
                      <a:pt x="158" y="114"/>
                    </a:lnTo>
                    <a:lnTo>
                      <a:pt x="145" y="160"/>
                    </a:lnTo>
                    <a:lnTo>
                      <a:pt x="126" y="187"/>
                    </a:lnTo>
                    <a:lnTo>
                      <a:pt x="100" y="194"/>
                    </a:lnTo>
                    <a:lnTo>
                      <a:pt x="89" y="203"/>
                    </a:lnTo>
                    <a:lnTo>
                      <a:pt x="92" y="229"/>
                    </a:lnTo>
                  </a:path>
                </a:pathLst>
              </a:custGeom>
              <a:solidFill>
                <a:srgbClr val="FFE6CD"/>
              </a:solidFill>
              <a:ln w="6350"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0" name="Freeform 759"/>
              <p:cNvSpPr>
                <a:spLocks/>
              </p:cNvSpPr>
              <p:nvPr/>
            </p:nvSpPr>
            <p:spPr bwMode="auto">
              <a:xfrm>
                <a:off x="4659" y="985"/>
                <a:ext cx="51" cy="162"/>
              </a:xfrm>
              <a:custGeom>
                <a:avLst/>
                <a:gdLst>
                  <a:gd name="T0" fmla="*/ 0 w 176"/>
                  <a:gd name="T1" fmla="*/ 0 h 553"/>
                  <a:gd name="T2" fmla="*/ 0 w 176"/>
                  <a:gd name="T3" fmla="*/ 0 h 553"/>
                  <a:gd name="T4" fmla="*/ 0 w 176"/>
                  <a:gd name="T5" fmla="*/ 0 h 553"/>
                  <a:gd name="T6" fmla="*/ 0 w 176"/>
                  <a:gd name="T7" fmla="*/ 0 h 553"/>
                  <a:gd name="T8" fmla="*/ 0 w 176"/>
                  <a:gd name="T9" fmla="*/ 0 h 553"/>
                  <a:gd name="T10" fmla="*/ 0 w 176"/>
                  <a:gd name="T11" fmla="*/ 0 h 553"/>
                  <a:gd name="T12" fmla="*/ 0 w 176"/>
                  <a:gd name="T13" fmla="*/ 0 h 553"/>
                  <a:gd name="T14" fmla="*/ 0 w 176"/>
                  <a:gd name="T15" fmla="*/ 0 h 553"/>
                  <a:gd name="T16" fmla="*/ 0 w 176"/>
                  <a:gd name="T17" fmla="*/ 0 h 553"/>
                  <a:gd name="T18" fmla="*/ 0 w 176"/>
                  <a:gd name="T19" fmla="*/ 0 h 553"/>
                  <a:gd name="T20" fmla="*/ 0 w 176"/>
                  <a:gd name="T21" fmla="*/ 0 h 553"/>
                  <a:gd name="T22" fmla="*/ 0 w 176"/>
                  <a:gd name="T23" fmla="*/ 0 h 553"/>
                  <a:gd name="T24" fmla="*/ 0 w 176"/>
                  <a:gd name="T25" fmla="*/ 0 h 553"/>
                  <a:gd name="T26" fmla="*/ 0 w 176"/>
                  <a:gd name="T27" fmla="*/ 0 h 553"/>
                  <a:gd name="T28" fmla="*/ 0 w 176"/>
                  <a:gd name="T29" fmla="*/ 0 h 553"/>
                  <a:gd name="T30" fmla="*/ 0 w 176"/>
                  <a:gd name="T31" fmla="*/ 0 h 553"/>
                  <a:gd name="T32" fmla="*/ 0 w 176"/>
                  <a:gd name="T33" fmla="*/ 0 h 553"/>
                  <a:gd name="T34" fmla="*/ 0 w 176"/>
                  <a:gd name="T35" fmla="*/ 0 h 553"/>
                  <a:gd name="T36" fmla="*/ 0 w 176"/>
                  <a:gd name="T37" fmla="*/ 0 h 553"/>
                  <a:gd name="T38" fmla="*/ 0 w 176"/>
                  <a:gd name="T39" fmla="*/ 0 h 553"/>
                  <a:gd name="T40" fmla="*/ 0 w 176"/>
                  <a:gd name="T41" fmla="*/ 0 h 553"/>
                  <a:gd name="T42" fmla="*/ 0 w 176"/>
                  <a:gd name="T43" fmla="*/ 0 h 553"/>
                  <a:gd name="T44" fmla="*/ 0 w 176"/>
                  <a:gd name="T45" fmla="*/ 0 h 553"/>
                  <a:gd name="T46" fmla="*/ 0 w 176"/>
                  <a:gd name="T47" fmla="*/ 0 h 553"/>
                  <a:gd name="T48" fmla="*/ 0 w 176"/>
                  <a:gd name="T49" fmla="*/ 0 h 553"/>
                  <a:gd name="T50" fmla="*/ 0 w 176"/>
                  <a:gd name="T51" fmla="*/ 0 h 5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6" h="553">
                    <a:moveTo>
                      <a:pt x="176" y="75"/>
                    </a:moveTo>
                    <a:lnTo>
                      <a:pt x="172" y="96"/>
                    </a:lnTo>
                    <a:lnTo>
                      <a:pt x="160" y="166"/>
                    </a:lnTo>
                    <a:lnTo>
                      <a:pt x="149" y="243"/>
                    </a:lnTo>
                    <a:lnTo>
                      <a:pt x="143" y="277"/>
                    </a:lnTo>
                    <a:lnTo>
                      <a:pt x="83" y="455"/>
                    </a:lnTo>
                    <a:lnTo>
                      <a:pt x="68" y="451"/>
                    </a:lnTo>
                    <a:lnTo>
                      <a:pt x="63" y="466"/>
                    </a:lnTo>
                    <a:lnTo>
                      <a:pt x="73" y="495"/>
                    </a:lnTo>
                    <a:lnTo>
                      <a:pt x="70" y="513"/>
                    </a:lnTo>
                    <a:lnTo>
                      <a:pt x="52" y="490"/>
                    </a:lnTo>
                    <a:lnTo>
                      <a:pt x="38" y="518"/>
                    </a:lnTo>
                    <a:lnTo>
                      <a:pt x="32" y="539"/>
                    </a:lnTo>
                    <a:lnTo>
                      <a:pt x="29" y="552"/>
                    </a:lnTo>
                    <a:lnTo>
                      <a:pt x="16" y="553"/>
                    </a:lnTo>
                    <a:lnTo>
                      <a:pt x="7" y="538"/>
                    </a:lnTo>
                    <a:lnTo>
                      <a:pt x="0" y="531"/>
                    </a:lnTo>
                    <a:lnTo>
                      <a:pt x="0" y="499"/>
                    </a:lnTo>
                    <a:lnTo>
                      <a:pt x="13" y="471"/>
                    </a:lnTo>
                    <a:lnTo>
                      <a:pt x="32" y="447"/>
                    </a:lnTo>
                    <a:lnTo>
                      <a:pt x="39" y="433"/>
                    </a:lnTo>
                    <a:lnTo>
                      <a:pt x="35" y="423"/>
                    </a:lnTo>
                    <a:lnTo>
                      <a:pt x="96" y="238"/>
                    </a:lnTo>
                    <a:lnTo>
                      <a:pt x="112" y="58"/>
                    </a:lnTo>
                    <a:lnTo>
                      <a:pt x="122" y="27"/>
                    </a:lnTo>
                    <a:lnTo>
                      <a:pt x="143" y="0"/>
                    </a:lnTo>
                  </a:path>
                </a:pathLst>
              </a:custGeom>
              <a:solidFill>
                <a:srgbClr val="FFE6CD"/>
              </a:solidFill>
              <a:ln w="6350"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1" name="Freeform 760"/>
              <p:cNvSpPr>
                <a:spLocks/>
              </p:cNvSpPr>
              <p:nvPr/>
            </p:nvSpPr>
            <p:spPr bwMode="auto">
              <a:xfrm>
                <a:off x="4752" y="929"/>
                <a:ext cx="5"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2" name="Freeform 761"/>
              <p:cNvSpPr>
                <a:spLocks noChangeAspect="1"/>
              </p:cNvSpPr>
              <p:nvPr/>
            </p:nvSpPr>
            <p:spPr bwMode="auto">
              <a:xfrm>
                <a:off x="4736" y="930"/>
                <a:ext cx="6"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3" name="Freeform 762"/>
              <p:cNvSpPr>
                <a:spLocks/>
              </p:cNvSpPr>
              <p:nvPr/>
            </p:nvSpPr>
            <p:spPr bwMode="auto">
              <a:xfrm>
                <a:off x="4751" y="920"/>
                <a:ext cx="9" cy="6"/>
              </a:xfrm>
              <a:custGeom>
                <a:avLst/>
                <a:gdLst>
                  <a:gd name="T0" fmla="*/ 0 w 29"/>
                  <a:gd name="T1" fmla="*/ 0 h 19"/>
                  <a:gd name="T2" fmla="*/ 0 w 29"/>
                  <a:gd name="T3" fmla="*/ 0 h 19"/>
                  <a:gd name="T4" fmla="*/ 0 w 29"/>
                  <a:gd name="T5" fmla="*/ 0 h 19"/>
                  <a:gd name="T6" fmla="*/ 0 w 29"/>
                  <a:gd name="T7" fmla="*/ 0 h 19"/>
                  <a:gd name="T8" fmla="*/ 0 w 29"/>
                  <a:gd name="T9" fmla="*/ 0 h 19"/>
                  <a:gd name="T10" fmla="*/ 0 w 29"/>
                  <a:gd name="T11" fmla="*/ 0 h 19"/>
                  <a:gd name="T12" fmla="*/ 0 w 29"/>
                  <a:gd name="T13" fmla="*/ 0 h 19"/>
                  <a:gd name="T14" fmla="*/ 0 w 29"/>
                  <a:gd name="T15" fmla="*/ 0 h 19"/>
                  <a:gd name="T16" fmla="*/ 0 w 29"/>
                  <a:gd name="T17" fmla="*/ 0 h 19"/>
                  <a:gd name="T18" fmla="*/ 0 w 29"/>
                  <a:gd name="T19" fmla="*/ 0 h 19"/>
                  <a:gd name="T20" fmla="*/ 0 w 29"/>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19">
                    <a:moveTo>
                      <a:pt x="4" y="9"/>
                    </a:moveTo>
                    <a:lnTo>
                      <a:pt x="12" y="0"/>
                    </a:lnTo>
                    <a:lnTo>
                      <a:pt x="20" y="0"/>
                    </a:lnTo>
                    <a:lnTo>
                      <a:pt x="27" y="7"/>
                    </a:lnTo>
                    <a:lnTo>
                      <a:pt x="29" y="19"/>
                    </a:lnTo>
                    <a:lnTo>
                      <a:pt x="22" y="12"/>
                    </a:lnTo>
                    <a:lnTo>
                      <a:pt x="16" y="9"/>
                    </a:lnTo>
                    <a:lnTo>
                      <a:pt x="9" y="12"/>
                    </a:lnTo>
                    <a:lnTo>
                      <a:pt x="4" y="16"/>
                    </a:lnTo>
                    <a:lnTo>
                      <a:pt x="0" y="19"/>
                    </a:lnTo>
                    <a:lnTo>
                      <a:pt x="4" y="9"/>
                    </a:lnTo>
                    <a:close/>
                  </a:path>
                </a:pathLst>
              </a:custGeom>
              <a:solidFill>
                <a:srgbClr val="333333"/>
              </a:solidFill>
              <a:ln w="317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4" name="Freeform 763"/>
              <p:cNvSpPr>
                <a:spLocks noChangeAspect="1"/>
              </p:cNvSpPr>
              <p:nvPr/>
            </p:nvSpPr>
            <p:spPr bwMode="auto">
              <a:xfrm>
                <a:off x="4731" y="920"/>
                <a:ext cx="13" cy="7"/>
              </a:xfrm>
              <a:custGeom>
                <a:avLst/>
                <a:gdLst>
                  <a:gd name="T0" fmla="*/ 0 w 41"/>
                  <a:gd name="T1" fmla="*/ 0 h 21"/>
                  <a:gd name="T2" fmla="*/ 0 w 41"/>
                  <a:gd name="T3" fmla="*/ 0 h 21"/>
                  <a:gd name="T4" fmla="*/ 0 w 41"/>
                  <a:gd name="T5" fmla="*/ 0 h 21"/>
                  <a:gd name="T6" fmla="*/ 0 w 41"/>
                  <a:gd name="T7" fmla="*/ 0 h 21"/>
                  <a:gd name="T8" fmla="*/ 0 w 41"/>
                  <a:gd name="T9" fmla="*/ 0 h 21"/>
                  <a:gd name="T10" fmla="*/ 0 w 41"/>
                  <a:gd name="T11" fmla="*/ 0 h 21"/>
                  <a:gd name="T12" fmla="*/ 0 w 41"/>
                  <a:gd name="T13" fmla="*/ 0 h 21"/>
                  <a:gd name="T14" fmla="*/ 0 w 41"/>
                  <a:gd name="T15" fmla="*/ 0 h 21"/>
                  <a:gd name="T16" fmla="*/ 0 w 41"/>
                  <a:gd name="T17" fmla="*/ 0 h 21"/>
                  <a:gd name="T18" fmla="*/ 0 w 41"/>
                  <a:gd name="T19" fmla="*/ 0 h 21"/>
                  <a:gd name="T20" fmla="*/ 0 w 41"/>
                  <a:gd name="T21" fmla="*/ 0 h 21"/>
                  <a:gd name="T22" fmla="*/ 0 w 41"/>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21">
                    <a:moveTo>
                      <a:pt x="41" y="19"/>
                    </a:moveTo>
                    <a:lnTo>
                      <a:pt x="32" y="8"/>
                    </a:lnTo>
                    <a:lnTo>
                      <a:pt x="21" y="0"/>
                    </a:lnTo>
                    <a:lnTo>
                      <a:pt x="11" y="0"/>
                    </a:lnTo>
                    <a:lnTo>
                      <a:pt x="3" y="8"/>
                    </a:lnTo>
                    <a:lnTo>
                      <a:pt x="0" y="21"/>
                    </a:lnTo>
                    <a:lnTo>
                      <a:pt x="9" y="13"/>
                    </a:lnTo>
                    <a:lnTo>
                      <a:pt x="17" y="9"/>
                    </a:lnTo>
                    <a:lnTo>
                      <a:pt x="26" y="12"/>
                    </a:lnTo>
                    <a:lnTo>
                      <a:pt x="32" y="15"/>
                    </a:lnTo>
                    <a:lnTo>
                      <a:pt x="38" y="20"/>
                    </a:lnTo>
                    <a:lnTo>
                      <a:pt x="41" y="19"/>
                    </a:lnTo>
                    <a:close/>
                  </a:path>
                </a:pathLst>
              </a:custGeom>
              <a:solidFill>
                <a:srgbClr val="333333"/>
              </a:solidFill>
              <a:ln w="317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5" name="Freeform 764"/>
              <p:cNvSpPr>
                <a:spLocks/>
              </p:cNvSpPr>
              <p:nvPr/>
            </p:nvSpPr>
            <p:spPr bwMode="auto">
              <a:xfrm>
                <a:off x="4746" y="942"/>
                <a:ext cx="6" cy="5"/>
              </a:xfrm>
              <a:custGeom>
                <a:avLst/>
                <a:gdLst>
                  <a:gd name="T0" fmla="*/ 0 w 20"/>
                  <a:gd name="T1" fmla="*/ 0 h 16"/>
                  <a:gd name="T2" fmla="*/ 0 w 20"/>
                  <a:gd name="T3" fmla="*/ 0 h 16"/>
                  <a:gd name="T4" fmla="*/ 0 w 20"/>
                  <a:gd name="T5" fmla="*/ 0 h 16"/>
                  <a:gd name="T6" fmla="*/ 0 w 20"/>
                  <a:gd name="T7" fmla="*/ 0 h 16"/>
                  <a:gd name="T8" fmla="*/ 0 w 20"/>
                  <a:gd name="T9" fmla="*/ 0 h 16"/>
                  <a:gd name="T10" fmla="*/ 0 w 20"/>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6">
                    <a:moveTo>
                      <a:pt x="0" y="16"/>
                    </a:moveTo>
                    <a:lnTo>
                      <a:pt x="14" y="6"/>
                    </a:lnTo>
                    <a:lnTo>
                      <a:pt x="17" y="0"/>
                    </a:lnTo>
                    <a:lnTo>
                      <a:pt x="20" y="9"/>
                    </a:lnTo>
                    <a:lnTo>
                      <a:pt x="14" y="15"/>
                    </a:lnTo>
                    <a:lnTo>
                      <a:pt x="0" y="16"/>
                    </a:lnTo>
                    <a:close/>
                  </a:path>
                </a:pathLst>
              </a:custGeom>
              <a:solidFill>
                <a:srgbClr val="333333"/>
              </a:solidFill>
              <a:ln w="317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6" name="Freeform 765"/>
              <p:cNvSpPr>
                <a:spLocks/>
              </p:cNvSpPr>
              <p:nvPr/>
            </p:nvSpPr>
            <p:spPr bwMode="auto">
              <a:xfrm>
                <a:off x="4740" y="951"/>
                <a:ext cx="12" cy="3"/>
              </a:xfrm>
              <a:custGeom>
                <a:avLst/>
                <a:gdLst>
                  <a:gd name="T0" fmla="*/ 0 w 38"/>
                  <a:gd name="T1" fmla="*/ 0 h 9"/>
                  <a:gd name="T2" fmla="*/ 0 w 38"/>
                  <a:gd name="T3" fmla="*/ 0 h 9"/>
                  <a:gd name="T4" fmla="*/ 0 w 38"/>
                  <a:gd name="T5" fmla="*/ 0 h 9"/>
                  <a:gd name="T6" fmla="*/ 0 w 38"/>
                  <a:gd name="T7" fmla="*/ 0 h 9"/>
                  <a:gd name="T8" fmla="*/ 0 w 38"/>
                  <a:gd name="T9" fmla="*/ 0 h 9"/>
                  <a:gd name="T10" fmla="*/ 0 w 38"/>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9">
                    <a:moveTo>
                      <a:pt x="0" y="0"/>
                    </a:moveTo>
                    <a:lnTo>
                      <a:pt x="26" y="0"/>
                    </a:lnTo>
                    <a:lnTo>
                      <a:pt x="38" y="2"/>
                    </a:lnTo>
                    <a:lnTo>
                      <a:pt x="24" y="9"/>
                    </a:lnTo>
                    <a:lnTo>
                      <a:pt x="11" y="9"/>
                    </a:lnTo>
                    <a:lnTo>
                      <a:pt x="0" y="0"/>
                    </a:lnTo>
                    <a:close/>
                  </a:path>
                </a:pathLst>
              </a:custGeom>
              <a:solidFill>
                <a:srgbClr val="333333"/>
              </a:solidFill>
              <a:ln w="317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7" name="Freeform 766"/>
              <p:cNvSpPr>
                <a:spLocks/>
              </p:cNvSpPr>
              <p:nvPr/>
            </p:nvSpPr>
            <p:spPr bwMode="auto">
              <a:xfrm>
                <a:off x="4695" y="892"/>
                <a:ext cx="67" cy="73"/>
              </a:xfrm>
              <a:custGeom>
                <a:avLst/>
                <a:gdLst>
                  <a:gd name="T0" fmla="*/ 0 w 213"/>
                  <a:gd name="T1" fmla="*/ 0 h 230"/>
                  <a:gd name="T2" fmla="*/ 0 w 213"/>
                  <a:gd name="T3" fmla="*/ 0 h 230"/>
                  <a:gd name="T4" fmla="*/ 0 w 213"/>
                  <a:gd name="T5" fmla="*/ 0 h 230"/>
                  <a:gd name="T6" fmla="*/ 0 w 213"/>
                  <a:gd name="T7" fmla="*/ 0 h 230"/>
                  <a:gd name="T8" fmla="*/ 0 w 213"/>
                  <a:gd name="T9" fmla="*/ 0 h 230"/>
                  <a:gd name="T10" fmla="*/ 0 w 213"/>
                  <a:gd name="T11" fmla="*/ 0 h 230"/>
                  <a:gd name="T12" fmla="*/ 0 w 213"/>
                  <a:gd name="T13" fmla="*/ 0 h 230"/>
                  <a:gd name="T14" fmla="*/ 0 w 213"/>
                  <a:gd name="T15" fmla="*/ 0 h 230"/>
                  <a:gd name="T16" fmla="*/ 0 w 213"/>
                  <a:gd name="T17" fmla="*/ 0 h 230"/>
                  <a:gd name="T18" fmla="*/ 0 w 213"/>
                  <a:gd name="T19" fmla="*/ 0 h 230"/>
                  <a:gd name="T20" fmla="*/ 0 w 213"/>
                  <a:gd name="T21" fmla="*/ 0 h 230"/>
                  <a:gd name="T22" fmla="*/ 0 w 213"/>
                  <a:gd name="T23" fmla="*/ 0 h 230"/>
                  <a:gd name="T24" fmla="*/ 0 w 213"/>
                  <a:gd name="T25" fmla="*/ 0 h 230"/>
                  <a:gd name="T26" fmla="*/ 0 w 213"/>
                  <a:gd name="T27" fmla="*/ 0 h 230"/>
                  <a:gd name="T28" fmla="*/ 0 w 213"/>
                  <a:gd name="T29" fmla="*/ 0 h 230"/>
                  <a:gd name="T30" fmla="*/ 0 w 213"/>
                  <a:gd name="T31" fmla="*/ 0 h 230"/>
                  <a:gd name="T32" fmla="*/ 0 w 213"/>
                  <a:gd name="T33" fmla="*/ 0 h 230"/>
                  <a:gd name="T34" fmla="*/ 0 w 213"/>
                  <a:gd name="T35" fmla="*/ 0 h 230"/>
                  <a:gd name="T36" fmla="*/ 0 w 213"/>
                  <a:gd name="T37" fmla="*/ 0 h 230"/>
                  <a:gd name="T38" fmla="*/ 0 w 213"/>
                  <a:gd name="T39" fmla="*/ 0 h 230"/>
                  <a:gd name="T40" fmla="*/ 0 w 213"/>
                  <a:gd name="T41" fmla="*/ 0 h 230"/>
                  <a:gd name="T42" fmla="*/ 0 w 213"/>
                  <a:gd name="T43" fmla="*/ 0 h 230"/>
                  <a:gd name="T44" fmla="*/ 0 w 213"/>
                  <a:gd name="T45" fmla="*/ 0 h 230"/>
                  <a:gd name="T46" fmla="*/ 0 w 213"/>
                  <a:gd name="T47" fmla="*/ 0 h 230"/>
                  <a:gd name="T48" fmla="*/ 0 w 213"/>
                  <a:gd name="T49" fmla="*/ 0 h 230"/>
                  <a:gd name="T50" fmla="*/ 0 w 213"/>
                  <a:gd name="T51" fmla="*/ 0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3" h="230">
                    <a:moveTo>
                      <a:pt x="194" y="64"/>
                    </a:moveTo>
                    <a:lnTo>
                      <a:pt x="173" y="77"/>
                    </a:lnTo>
                    <a:lnTo>
                      <a:pt x="147" y="95"/>
                    </a:lnTo>
                    <a:lnTo>
                      <a:pt x="113" y="118"/>
                    </a:lnTo>
                    <a:lnTo>
                      <a:pt x="119" y="95"/>
                    </a:lnTo>
                    <a:lnTo>
                      <a:pt x="99" y="122"/>
                    </a:lnTo>
                    <a:lnTo>
                      <a:pt x="83" y="160"/>
                    </a:lnTo>
                    <a:lnTo>
                      <a:pt x="71" y="196"/>
                    </a:lnTo>
                    <a:lnTo>
                      <a:pt x="62" y="212"/>
                    </a:lnTo>
                    <a:lnTo>
                      <a:pt x="48" y="230"/>
                    </a:lnTo>
                    <a:lnTo>
                      <a:pt x="45" y="204"/>
                    </a:lnTo>
                    <a:lnTo>
                      <a:pt x="32" y="173"/>
                    </a:lnTo>
                    <a:lnTo>
                      <a:pt x="32" y="192"/>
                    </a:lnTo>
                    <a:lnTo>
                      <a:pt x="18" y="159"/>
                    </a:lnTo>
                    <a:lnTo>
                      <a:pt x="3" y="140"/>
                    </a:lnTo>
                    <a:lnTo>
                      <a:pt x="0" y="102"/>
                    </a:lnTo>
                    <a:lnTo>
                      <a:pt x="14" y="54"/>
                    </a:lnTo>
                    <a:lnTo>
                      <a:pt x="48" y="15"/>
                    </a:lnTo>
                    <a:lnTo>
                      <a:pt x="84" y="0"/>
                    </a:lnTo>
                    <a:lnTo>
                      <a:pt x="123" y="5"/>
                    </a:lnTo>
                    <a:lnTo>
                      <a:pt x="153" y="18"/>
                    </a:lnTo>
                    <a:lnTo>
                      <a:pt x="176" y="9"/>
                    </a:lnTo>
                    <a:lnTo>
                      <a:pt x="198" y="14"/>
                    </a:lnTo>
                    <a:lnTo>
                      <a:pt x="201" y="32"/>
                    </a:lnTo>
                    <a:lnTo>
                      <a:pt x="213" y="39"/>
                    </a:lnTo>
                    <a:lnTo>
                      <a:pt x="194" y="64"/>
                    </a:lnTo>
                    <a:close/>
                  </a:path>
                </a:pathLst>
              </a:custGeom>
              <a:solidFill>
                <a:srgbClr val="FFE6CD"/>
              </a:solidFill>
              <a:ln w="6350"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8" name="Freeform 767"/>
              <p:cNvSpPr>
                <a:spLocks/>
              </p:cNvSpPr>
              <p:nvPr/>
            </p:nvSpPr>
            <p:spPr bwMode="auto">
              <a:xfrm>
                <a:off x="4664" y="1131"/>
                <a:ext cx="3" cy="15"/>
              </a:xfrm>
              <a:custGeom>
                <a:avLst/>
                <a:gdLst>
                  <a:gd name="T0" fmla="*/ 0 w 11"/>
                  <a:gd name="T1" fmla="*/ 0 h 51"/>
                  <a:gd name="T2" fmla="*/ 0 w 11"/>
                  <a:gd name="T3" fmla="*/ 0 h 51"/>
                  <a:gd name="T4" fmla="*/ 0 w 11"/>
                  <a:gd name="T5" fmla="*/ 0 h 51"/>
                  <a:gd name="T6" fmla="*/ 0 w 11"/>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51">
                    <a:moveTo>
                      <a:pt x="0" y="51"/>
                    </a:moveTo>
                    <a:lnTo>
                      <a:pt x="2" y="32"/>
                    </a:lnTo>
                    <a:lnTo>
                      <a:pt x="6" y="9"/>
                    </a:lnTo>
                    <a:lnTo>
                      <a:pt x="11" y="0"/>
                    </a:lnTo>
                  </a:path>
                </a:pathLst>
              </a:custGeom>
              <a:noFill/>
              <a:ln w="9525"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9" name="Freeform 768"/>
              <p:cNvSpPr>
                <a:spLocks/>
              </p:cNvSpPr>
              <p:nvPr/>
            </p:nvSpPr>
            <p:spPr bwMode="auto">
              <a:xfrm>
                <a:off x="4662" y="1129"/>
                <a:ext cx="3" cy="14"/>
              </a:xfrm>
              <a:custGeom>
                <a:avLst/>
                <a:gdLst>
                  <a:gd name="T0" fmla="*/ 0 w 11"/>
                  <a:gd name="T1" fmla="*/ 0 h 47"/>
                  <a:gd name="T2" fmla="*/ 0 w 11"/>
                  <a:gd name="T3" fmla="*/ 0 h 47"/>
                  <a:gd name="T4" fmla="*/ 0 w 11"/>
                  <a:gd name="T5" fmla="*/ 0 h 47"/>
                  <a:gd name="T6" fmla="*/ 0 60000 65536"/>
                  <a:gd name="T7" fmla="*/ 0 60000 65536"/>
                  <a:gd name="T8" fmla="*/ 0 60000 65536"/>
                </a:gdLst>
                <a:ahLst/>
                <a:cxnLst>
                  <a:cxn ang="T6">
                    <a:pos x="T0" y="T1"/>
                  </a:cxn>
                  <a:cxn ang="T7">
                    <a:pos x="T2" y="T3"/>
                  </a:cxn>
                  <a:cxn ang="T8">
                    <a:pos x="T4" y="T5"/>
                  </a:cxn>
                </a:cxnLst>
                <a:rect l="0" t="0" r="r" b="b"/>
                <a:pathLst>
                  <a:path w="11" h="47">
                    <a:moveTo>
                      <a:pt x="0" y="47"/>
                    </a:moveTo>
                    <a:lnTo>
                      <a:pt x="3" y="20"/>
                    </a:lnTo>
                    <a:lnTo>
                      <a:pt x="11" y="0"/>
                    </a:lnTo>
                  </a:path>
                </a:pathLst>
              </a:custGeom>
              <a:noFill/>
              <a:ln w="9525"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0" name="Freeform 769"/>
              <p:cNvSpPr>
                <a:spLocks/>
              </p:cNvSpPr>
              <p:nvPr/>
            </p:nvSpPr>
            <p:spPr bwMode="auto">
              <a:xfrm>
                <a:off x="4659" y="1128"/>
                <a:ext cx="4" cy="14"/>
              </a:xfrm>
              <a:custGeom>
                <a:avLst/>
                <a:gdLst>
                  <a:gd name="T0" fmla="*/ 0 w 11"/>
                  <a:gd name="T1" fmla="*/ 0 h 47"/>
                  <a:gd name="T2" fmla="*/ 0 w 11"/>
                  <a:gd name="T3" fmla="*/ 0 h 47"/>
                  <a:gd name="T4" fmla="*/ 0 w 11"/>
                  <a:gd name="T5" fmla="*/ 0 h 47"/>
                  <a:gd name="T6" fmla="*/ 0 60000 65536"/>
                  <a:gd name="T7" fmla="*/ 0 60000 65536"/>
                  <a:gd name="T8" fmla="*/ 0 60000 65536"/>
                </a:gdLst>
                <a:ahLst/>
                <a:cxnLst>
                  <a:cxn ang="T6">
                    <a:pos x="T0" y="T1"/>
                  </a:cxn>
                  <a:cxn ang="T7">
                    <a:pos x="T2" y="T3"/>
                  </a:cxn>
                  <a:cxn ang="T8">
                    <a:pos x="T4" y="T5"/>
                  </a:cxn>
                </a:cxnLst>
                <a:rect l="0" t="0" r="r" b="b"/>
                <a:pathLst>
                  <a:path w="11" h="47">
                    <a:moveTo>
                      <a:pt x="0" y="47"/>
                    </a:moveTo>
                    <a:lnTo>
                      <a:pt x="3" y="20"/>
                    </a:lnTo>
                    <a:lnTo>
                      <a:pt x="11" y="0"/>
                    </a:lnTo>
                  </a:path>
                </a:pathLst>
              </a:custGeom>
              <a:noFill/>
              <a:ln w="9525"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263" name="Group 770"/>
            <p:cNvGrpSpPr>
              <a:grpSpLocks/>
            </p:cNvGrpSpPr>
            <p:nvPr/>
          </p:nvGrpSpPr>
          <p:grpSpPr bwMode="auto">
            <a:xfrm>
              <a:off x="4855" y="3501"/>
              <a:ext cx="101" cy="270"/>
              <a:chOff x="743" y="1887"/>
              <a:chExt cx="485" cy="1301"/>
            </a:xfrm>
          </p:grpSpPr>
          <p:sp>
            <p:nvSpPr>
              <p:cNvPr id="302" name="Freeform 771"/>
              <p:cNvSpPr>
                <a:spLocks/>
              </p:cNvSpPr>
              <p:nvPr/>
            </p:nvSpPr>
            <p:spPr bwMode="auto">
              <a:xfrm>
                <a:off x="774" y="2192"/>
                <a:ext cx="454" cy="88"/>
              </a:xfrm>
              <a:custGeom>
                <a:avLst/>
                <a:gdLst>
                  <a:gd name="T0" fmla="*/ 18 w 454"/>
                  <a:gd name="T1" fmla="*/ 12 h 88"/>
                  <a:gd name="T2" fmla="*/ 330 w 454"/>
                  <a:gd name="T3" fmla="*/ 0 h 88"/>
                  <a:gd name="T4" fmla="*/ 434 w 454"/>
                  <a:gd name="T5" fmla="*/ 8 h 88"/>
                  <a:gd name="T6" fmla="*/ 454 w 454"/>
                  <a:gd name="T7" fmla="*/ 24 h 88"/>
                  <a:gd name="T8" fmla="*/ 434 w 454"/>
                  <a:gd name="T9" fmla="*/ 48 h 88"/>
                  <a:gd name="T10" fmla="*/ 410 w 454"/>
                  <a:gd name="T11" fmla="*/ 52 h 88"/>
                  <a:gd name="T12" fmla="*/ 314 w 454"/>
                  <a:gd name="T13" fmla="*/ 88 h 88"/>
                  <a:gd name="T14" fmla="*/ 178 w 454"/>
                  <a:gd name="T15" fmla="*/ 64 h 88"/>
                  <a:gd name="T16" fmla="*/ 46 w 454"/>
                  <a:gd name="T17" fmla="*/ 44 h 88"/>
                  <a:gd name="T18" fmla="*/ 18 w 454"/>
                  <a:gd name="T19" fmla="*/ 40 h 88"/>
                  <a:gd name="T20" fmla="*/ 0 w 454"/>
                  <a:gd name="T21" fmla="*/ 22 h 88"/>
                  <a:gd name="T22" fmla="*/ 18 w 454"/>
                  <a:gd name="T23" fmla="*/ 12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4" h="88">
                    <a:moveTo>
                      <a:pt x="18" y="12"/>
                    </a:moveTo>
                    <a:lnTo>
                      <a:pt x="330" y="0"/>
                    </a:lnTo>
                    <a:lnTo>
                      <a:pt x="434" y="8"/>
                    </a:lnTo>
                    <a:lnTo>
                      <a:pt x="454" y="24"/>
                    </a:lnTo>
                    <a:lnTo>
                      <a:pt x="434" y="48"/>
                    </a:lnTo>
                    <a:lnTo>
                      <a:pt x="410" y="52"/>
                    </a:lnTo>
                    <a:lnTo>
                      <a:pt x="314" y="88"/>
                    </a:lnTo>
                    <a:lnTo>
                      <a:pt x="178" y="64"/>
                    </a:lnTo>
                    <a:lnTo>
                      <a:pt x="46" y="44"/>
                    </a:lnTo>
                    <a:lnTo>
                      <a:pt x="18" y="40"/>
                    </a:lnTo>
                    <a:lnTo>
                      <a:pt x="0" y="22"/>
                    </a:lnTo>
                    <a:lnTo>
                      <a:pt x="18" y="12"/>
                    </a:lnTo>
                    <a:close/>
                  </a:path>
                </a:pathLst>
              </a:custGeom>
              <a:solidFill>
                <a:srgbClr val="969696"/>
              </a:solidFill>
              <a:ln w="9525"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3" name="Freeform 772"/>
              <p:cNvSpPr>
                <a:spLocks/>
              </p:cNvSpPr>
              <p:nvPr/>
            </p:nvSpPr>
            <p:spPr bwMode="auto">
              <a:xfrm>
                <a:off x="890" y="1887"/>
                <a:ext cx="225" cy="269"/>
              </a:xfrm>
              <a:custGeom>
                <a:avLst/>
                <a:gdLst>
                  <a:gd name="T0" fmla="*/ 225 w 225"/>
                  <a:gd name="T1" fmla="*/ 255 h 269"/>
                  <a:gd name="T2" fmla="*/ 201 w 225"/>
                  <a:gd name="T3" fmla="*/ 173 h 269"/>
                  <a:gd name="T4" fmla="*/ 183 w 225"/>
                  <a:gd name="T5" fmla="*/ 120 h 269"/>
                  <a:gd name="T6" fmla="*/ 148 w 225"/>
                  <a:gd name="T7" fmla="*/ 80 h 269"/>
                  <a:gd name="T8" fmla="*/ 106 w 225"/>
                  <a:gd name="T9" fmla="*/ 45 h 269"/>
                  <a:gd name="T10" fmla="*/ 78 w 225"/>
                  <a:gd name="T11" fmla="*/ 26 h 269"/>
                  <a:gd name="T12" fmla="*/ 55 w 225"/>
                  <a:gd name="T13" fmla="*/ 8 h 269"/>
                  <a:gd name="T14" fmla="*/ 22 w 225"/>
                  <a:gd name="T15" fmla="*/ 0 h 269"/>
                  <a:gd name="T16" fmla="*/ 4 w 225"/>
                  <a:gd name="T17" fmla="*/ 5 h 269"/>
                  <a:gd name="T18" fmla="*/ 0 w 225"/>
                  <a:gd name="T19" fmla="*/ 18 h 269"/>
                  <a:gd name="T20" fmla="*/ 9 w 225"/>
                  <a:gd name="T21" fmla="*/ 30 h 269"/>
                  <a:gd name="T22" fmla="*/ 46 w 225"/>
                  <a:gd name="T23" fmla="*/ 41 h 269"/>
                  <a:gd name="T24" fmla="*/ 72 w 225"/>
                  <a:gd name="T25" fmla="*/ 48 h 269"/>
                  <a:gd name="T26" fmla="*/ 96 w 225"/>
                  <a:gd name="T27" fmla="*/ 61 h 269"/>
                  <a:gd name="T28" fmla="*/ 136 w 225"/>
                  <a:gd name="T29" fmla="*/ 89 h 269"/>
                  <a:gd name="T30" fmla="*/ 169 w 225"/>
                  <a:gd name="T31" fmla="*/ 126 h 269"/>
                  <a:gd name="T32" fmla="*/ 186 w 225"/>
                  <a:gd name="T33" fmla="*/ 176 h 269"/>
                  <a:gd name="T34" fmla="*/ 184 w 225"/>
                  <a:gd name="T35" fmla="*/ 269 h 269"/>
                  <a:gd name="T36" fmla="*/ 225 w 225"/>
                  <a:gd name="T37" fmla="*/ 255 h 2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5" h="269">
                    <a:moveTo>
                      <a:pt x="225" y="255"/>
                    </a:moveTo>
                    <a:lnTo>
                      <a:pt x="201" y="173"/>
                    </a:lnTo>
                    <a:lnTo>
                      <a:pt x="183" y="120"/>
                    </a:lnTo>
                    <a:lnTo>
                      <a:pt x="148" y="80"/>
                    </a:lnTo>
                    <a:lnTo>
                      <a:pt x="106" y="45"/>
                    </a:lnTo>
                    <a:lnTo>
                      <a:pt x="78" y="26"/>
                    </a:lnTo>
                    <a:lnTo>
                      <a:pt x="55" y="8"/>
                    </a:lnTo>
                    <a:lnTo>
                      <a:pt x="22" y="0"/>
                    </a:lnTo>
                    <a:lnTo>
                      <a:pt x="4" y="5"/>
                    </a:lnTo>
                    <a:lnTo>
                      <a:pt x="0" y="18"/>
                    </a:lnTo>
                    <a:lnTo>
                      <a:pt x="9" y="30"/>
                    </a:lnTo>
                    <a:lnTo>
                      <a:pt x="46" y="41"/>
                    </a:lnTo>
                    <a:lnTo>
                      <a:pt x="72" y="48"/>
                    </a:lnTo>
                    <a:lnTo>
                      <a:pt x="96" y="61"/>
                    </a:lnTo>
                    <a:lnTo>
                      <a:pt x="136" y="89"/>
                    </a:lnTo>
                    <a:lnTo>
                      <a:pt x="169" y="126"/>
                    </a:lnTo>
                    <a:lnTo>
                      <a:pt x="186" y="176"/>
                    </a:lnTo>
                    <a:lnTo>
                      <a:pt x="184" y="269"/>
                    </a:lnTo>
                    <a:lnTo>
                      <a:pt x="225" y="255"/>
                    </a:lnTo>
                    <a:close/>
                  </a:path>
                </a:pathLst>
              </a:custGeom>
              <a:solidFill>
                <a:srgbClr val="969696"/>
              </a:solidFill>
              <a:ln w="9525"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4" name="Freeform 773"/>
              <p:cNvSpPr>
                <a:spLocks/>
              </p:cNvSpPr>
              <p:nvPr/>
            </p:nvSpPr>
            <p:spPr bwMode="auto">
              <a:xfrm>
                <a:off x="743" y="2039"/>
                <a:ext cx="460" cy="1101"/>
              </a:xfrm>
              <a:custGeom>
                <a:avLst/>
                <a:gdLst>
                  <a:gd name="T0" fmla="*/ 21 w 460"/>
                  <a:gd name="T1" fmla="*/ 1101 h 1101"/>
                  <a:gd name="T2" fmla="*/ 3 w 460"/>
                  <a:gd name="T3" fmla="*/ 1089 h 1101"/>
                  <a:gd name="T4" fmla="*/ 0 w 460"/>
                  <a:gd name="T5" fmla="*/ 1063 h 1101"/>
                  <a:gd name="T6" fmla="*/ 9 w 460"/>
                  <a:gd name="T7" fmla="*/ 1045 h 1101"/>
                  <a:gd name="T8" fmla="*/ 39 w 460"/>
                  <a:gd name="T9" fmla="*/ 1029 h 1101"/>
                  <a:gd name="T10" fmla="*/ 93 w 460"/>
                  <a:gd name="T11" fmla="*/ 1006 h 1101"/>
                  <a:gd name="T12" fmla="*/ 109 w 460"/>
                  <a:gd name="T13" fmla="*/ 994 h 1101"/>
                  <a:gd name="T14" fmla="*/ 118 w 460"/>
                  <a:gd name="T15" fmla="*/ 976 h 1101"/>
                  <a:gd name="T16" fmla="*/ 286 w 460"/>
                  <a:gd name="T17" fmla="*/ 42 h 1101"/>
                  <a:gd name="T18" fmla="*/ 301 w 460"/>
                  <a:gd name="T19" fmla="*/ 21 h 1101"/>
                  <a:gd name="T20" fmla="*/ 351 w 460"/>
                  <a:gd name="T21" fmla="*/ 3 h 1101"/>
                  <a:gd name="T22" fmla="*/ 387 w 460"/>
                  <a:gd name="T23" fmla="*/ 0 h 1101"/>
                  <a:gd name="T24" fmla="*/ 425 w 460"/>
                  <a:gd name="T25" fmla="*/ 9 h 1101"/>
                  <a:gd name="T26" fmla="*/ 457 w 460"/>
                  <a:gd name="T27" fmla="*/ 36 h 1101"/>
                  <a:gd name="T28" fmla="*/ 460 w 460"/>
                  <a:gd name="T29" fmla="*/ 51 h 1101"/>
                  <a:gd name="T30" fmla="*/ 303 w 460"/>
                  <a:gd name="T31" fmla="*/ 978 h 1101"/>
                  <a:gd name="T32" fmla="*/ 304 w 460"/>
                  <a:gd name="T33" fmla="*/ 994 h 1101"/>
                  <a:gd name="T34" fmla="*/ 319 w 460"/>
                  <a:gd name="T35" fmla="*/ 1003 h 1101"/>
                  <a:gd name="T36" fmla="*/ 393 w 460"/>
                  <a:gd name="T37" fmla="*/ 1024 h 1101"/>
                  <a:gd name="T38" fmla="*/ 409 w 460"/>
                  <a:gd name="T39" fmla="*/ 1032 h 1101"/>
                  <a:gd name="T40" fmla="*/ 421 w 460"/>
                  <a:gd name="T41" fmla="*/ 1048 h 1101"/>
                  <a:gd name="T42" fmla="*/ 420 w 460"/>
                  <a:gd name="T43" fmla="*/ 1069 h 1101"/>
                  <a:gd name="T44" fmla="*/ 403 w 460"/>
                  <a:gd name="T45" fmla="*/ 1087 h 1101"/>
                  <a:gd name="T46" fmla="*/ 382 w 460"/>
                  <a:gd name="T47" fmla="*/ 1089 h 1101"/>
                  <a:gd name="T48" fmla="*/ 341 w 460"/>
                  <a:gd name="T49" fmla="*/ 1081 h 1101"/>
                  <a:gd name="T50" fmla="*/ 233 w 460"/>
                  <a:gd name="T51" fmla="*/ 1057 h 1101"/>
                  <a:gd name="T52" fmla="*/ 169 w 460"/>
                  <a:gd name="T53" fmla="*/ 1054 h 1101"/>
                  <a:gd name="T54" fmla="*/ 120 w 460"/>
                  <a:gd name="T55" fmla="*/ 1072 h 1101"/>
                  <a:gd name="T56" fmla="*/ 65 w 460"/>
                  <a:gd name="T57" fmla="*/ 1093 h 1101"/>
                  <a:gd name="T58" fmla="*/ 45 w 460"/>
                  <a:gd name="T59" fmla="*/ 1101 h 1101"/>
                  <a:gd name="T60" fmla="*/ 21 w 460"/>
                  <a:gd name="T61" fmla="*/ 1101 h 1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60" h="1101">
                    <a:moveTo>
                      <a:pt x="21" y="1101"/>
                    </a:moveTo>
                    <a:lnTo>
                      <a:pt x="3" y="1089"/>
                    </a:lnTo>
                    <a:lnTo>
                      <a:pt x="0" y="1063"/>
                    </a:lnTo>
                    <a:lnTo>
                      <a:pt x="9" y="1045"/>
                    </a:lnTo>
                    <a:lnTo>
                      <a:pt x="39" y="1029"/>
                    </a:lnTo>
                    <a:lnTo>
                      <a:pt x="93" y="1006"/>
                    </a:lnTo>
                    <a:lnTo>
                      <a:pt x="109" y="994"/>
                    </a:lnTo>
                    <a:lnTo>
                      <a:pt x="118" y="976"/>
                    </a:lnTo>
                    <a:lnTo>
                      <a:pt x="286" y="42"/>
                    </a:lnTo>
                    <a:lnTo>
                      <a:pt x="301" y="21"/>
                    </a:lnTo>
                    <a:lnTo>
                      <a:pt x="351" y="3"/>
                    </a:lnTo>
                    <a:lnTo>
                      <a:pt x="387" y="0"/>
                    </a:lnTo>
                    <a:lnTo>
                      <a:pt x="425" y="9"/>
                    </a:lnTo>
                    <a:lnTo>
                      <a:pt x="457" y="36"/>
                    </a:lnTo>
                    <a:lnTo>
                      <a:pt x="460" y="51"/>
                    </a:lnTo>
                    <a:lnTo>
                      <a:pt x="303" y="978"/>
                    </a:lnTo>
                    <a:lnTo>
                      <a:pt x="304" y="994"/>
                    </a:lnTo>
                    <a:lnTo>
                      <a:pt x="319" y="1003"/>
                    </a:lnTo>
                    <a:lnTo>
                      <a:pt x="393" y="1024"/>
                    </a:lnTo>
                    <a:lnTo>
                      <a:pt x="409" y="1032"/>
                    </a:lnTo>
                    <a:lnTo>
                      <a:pt x="421" y="1048"/>
                    </a:lnTo>
                    <a:lnTo>
                      <a:pt x="420" y="1069"/>
                    </a:lnTo>
                    <a:lnTo>
                      <a:pt x="403" y="1087"/>
                    </a:lnTo>
                    <a:lnTo>
                      <a:pt x="382" y="1089"/>
                    </a:lnTo>
                    <a:lnTo>
                      <a:pt x="341" y="1081"/>
                    </a:lnTo>
                    <a:lnTo>
                      <a:pt x="233" y="1057"/>
                    </a:lnTo>
                    <a:lnTo>
                      <a:pt x="169" y="1054"/>
                    </a:lnTo>
                    <a:lnTo>
                      <a:pt x="120" y="1072"/>
                    </a:lnTo>
                    <a:lnTo>
                      <a:pt x="65" y="1093"/>
                    </a:lnTo>
                    <a:lnTo>
                      <a:pt x="45" y="1101"/>
                    </a:lnTo>
                    <a:lnTo>
                      <a:pt x="21" y="1101"/>
                    </a:lnTo>
                    <a:close/>
                  </a:path>
                </a:pathLst>
              </a:custGeom>
              <a:gradFill rotWithShape="1">
                <a:gsLst>
                  <a:gs pos="0">
                    <a:srgbClr val="F1F1F1"/>
                  </a:gs>
                  <a:gs pos="100000">
                    <a:srgbClr val="DDDDDD"/>
                  </a:gs>
                </a:gsLst>
                <a:lin ang="5400000" scaled="1"/>
              </a:gradFill>
              <a:ln w="9525"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5" name="Freeform 774"/>
              <p:cNvSpPr>
                <a:spLocks/>
              </p:cNvSpPr>
              <p:nvPr/>
            </p:nvSpPr>
            <p:spPr bwMode="auto">
              <a:xfrm>
                <a:off x="896" y="3039"/>
                <a:ext cx="292" cy="149"/>
              </a:xfrm>
              <a:custGeom>
                <a:avLst/>
                <a:gdLst>
                  <a:gd name="T0" fmla="*/ 0 w 292"/>
                  <a:gd name="T1" fmla="*/ 51 h 149"/>
                  <a:gd name="T2" fmla="*/ 21 w 292"/>
                  <a:gd name="T3" fmla="*/ 39 h 149"/>
                  <a:gd name="T4" fmla="*/ 33 w 292"/>
                  <a:gd name="T5" fmla="*/ 3 h 149"/>
                  <a:gd name="T6" fmla="*/ 108 w 292"/>
                  <a:gd name="T7" fmla="*/ 0 h 149"/>
                  <a:gd name="T8" fmla="*/ 127 w 292"/>
                  <a:gd name="T9" fmla="*/ 17 h 149"/>
                  <a:gd name="T10" fmla="*/ 181 w 292"/>
                  <a:gd name="T11" fmla="*/ 48 h 149"/>
                  <a:gd name="T12" fmla="*/ 238 w 292"/>
                  <a:gd name="T13" fmla="*/ 83 h 149"/>
                  <a:gd name="T14" fmla="*/ 279 w 292"/>
                  <a:gd name="T15" fmla="*/ 111 h 149"/>
                  <a:gd name="T16" fmla="*/ 292 w 292"/>
                  <a:gd name="T17" fmla="*/ 131 h 149"/>
                  <a:gd name="T18" fmla="*/ 289 w 292"/>
                  <a:gd name="T19" fmla="*/ 146 h 149"/>
                  <a:gd name="T20" fmla="*/ 185 w 292"/>
                  <a:gd name="T21" fmla="*/ 149 h 149"/>
                  <a:gd name="T22" fmla="*/ 175 w 292"/>
                  <a:gd name="T23" fmla="*/ 146 h 149"/>
                  <a:gd name="T24" fmla="*/ 172 w 292"/>
                  <a:gd name="T25" fmla="*/ 131 h 149"/>
                  <a:gd name="T26" fmla="*/ 139 w 292"/>
                  <a:gd name="T27" fmla="*/ 102 h 149"/>
                  <a:gd name="T28" fmla="*/ 100 w 292"/>
                  <a:gd name="T29" fmla="*/ 80 h 149"/>
                  <a:gd name="T30" fmla="*/ 36 w 292"/>
                  <a:gd name="T31" fmla="*/ 60 h 149"/>
                  <a:gd name="T32" fmla="*/ 0 w 292"/>
                  <a:gd name="T33" fmla="*/ 51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2" h="149">
                    <a:moveTo>
                      <a:pt x="0" y="51"/>
                    </a:moveTo>
                    <a:lnTo>
                      <a:pt x="21" y="39"/>
                    </a:lnTo>
                    <a:lnTo>
                      <a:pt x="33" y="3"/>
                    </a:lnTo>
                    <a:lnTo>
                      <a:pt x="108" y="0"/>
                    </a:lnTo>
                    <a:lnTo>
                      <a:pt x="127" y="17"/>
                    </a:lnTo>
                    <a:lnTo>
                      <a:pt x="181" y="48"/>
                    </a:lnTo>
                    <a:lnTo>
                      <a:pt x="238" y="83"/>
                    </a:lnTo>
                    <a:lnTo>
                      <a:pt x="279" y="111"/>
                    </a:lnTo>
                    <a:lnTo>
                      <a:pt x="292" y="131"/>
                    </a:lnTo>
                    <a:lnTo>
                      <a:pt x="289" y="146"/>
                    </a:lnTo>
                    <a:lnTo>
                      <a:pt x="185" y="149"/>
                    </a:lnTo>
                    <a:lnTo>
                      <a:pt x="175" y="146"/>
                    </a:lnTo>
                    <a:lnTo>
                      <a:pt x="172" y="131"/>
                    </a:lnTo>
                    <a:lnTo>
                      <a:pt x="139" y="102"/>
                    </a:lnTo>
                    <a:lnTo>
                      <a:pt x="100" y="80"/>
                    </a:lnTo>
                    <a:lnTo>
                      <a:pt x="36" y="60"/>
                    </a:lnTo>
                    <a:lnTo>
                      <a:pt x="0" y="51"/>
                    </a:lnTo>
                    <a:close/>
                  </a:path>
                </a:pathLst>
              </a:custGeom>
              <a:solidFill>
                <a:srgbClr val="EAEAEA"/>
              </a:solidFill>
              <a:ln w="9525"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264" name="Freeform 775"/>
            <p:cNvSpPr>
              <a:spLocks/>
            </p:cNvSpPr>
            <p:nvPr/>
          </p:nvSpPr>
          <p:spPr bwMode="auto">
            <a:xfrm>
              <a:off x="4458" y="3737"/>
              <a:ext cx="693" cy="463"/>
            </a:xfrm>
            <a:custGeom>
              <a:avLst/>
              <a:gdLst>
                <a:gd name="T0" fmla="*/ 453 w 693"/>
                <a:gd name="T1" fmla="*/ 258 h 463"/>
                <a:gd name="T2" fmla="*/ 524 w 693"/>
                <a:gd name="T3" fmla="*/ 179 h 463"/>
                <a:gd name="T4" fmla="*/ 588 w 693"/>
                <a:gd name="T5" fmla="*/ 144 h 463"/>
                <a:gd name="T6" fmla="*/ 566 w 693"/>
                <a:gd name="T7" fmla="*/ 120 h 463"/>
                <a:gd name="T8" fmla="*/ 544 w 693"/>
                <a:gd name="T9" fmla="*/ 68 h 463"/>
                <a:gd name="T10" fmla="*/ 570 w 693"/>
                <a:gd name="T11" fmla="*/ 2 h 463"/>
                <a:gd name="T12" fmla="*/ 630 w 693"/>
                <a:gd name="T13" fmla="*/ 4 h 463"/>
                <a:gd name="T14" fmla="*/ 665 w 693"/>
                <a:gd name="T15" fmla="*/ 73 h 463"/>
                <a:gd name="T16" fmla="*/ 650 w 693"/>
                <a:gd name="T17" fmla="*/ 140 h 463"/>
                <a:gd name="T18" fmla="*/ 673 w 693"/>
                <a:gd name="T19" fmla="*/ 187 h 463"/>
                <a:gd name="T20" fmla="*/ 690 w 693"/>
                <a:gd name="T21" fmla="*/ 236 h 463"/>
                <a:gd name="T22" fmla="*/ 641 w 693"/>
                <a:gd name="T23" fmla="*/ 463 h 463"/>
                <a:gd name="T24" fmla="*/ 613 w 693"/>
                <a:gd name="T25" fmla="*/ 396 h 463"/>
                <a:gd name="T26" fmla="*/ 557 w 693"/>
                <a:gd name="T27" fmla="*/ 463 h 463"/>
                <a:gd name="T28" fmla="*/ 490 w 693"/>
                <a:gd name="T29" fmla="*/ 399 h 463"/>
                <a:gd name="T30" fmla="*/ 452 w 693"/>
                <a:gd name="T31" fmla="*/ 463 h 463"/>
                <a:gd name="T32" fmla="*/ 373 w 693"/>
                <a:gd name="T33" fmla="*/ 462 h 463"/>
                <a:gd name="T34" fmla="*/ 391 w 693"/>
                <a:gd name="T35" fmla="*/ 443 h 463"/>
                <a:gd name="T36" fmla="*/ 329 w 693"/>
                <a:gd name="T37" fmla="*/ 414 h 463"/>
                <a:gd name="T38" fmla="*/ 276 w 693"/>
                <a:gd name="T39" fmla="*/ 463 h 463"/>
                <a:gd name="T40" fmla="*/ 260 w 693"/>
                <a:gd name="T41" fmla="*/ 416 h 463"/>
                <a:gd name="T42" fmla="*/ 199 w 693"/>
                <a:gd name="T43" fmla="*/ 463 h 463"/>
                <a:gd name="T44" fmla="*/ 178 w 693"/>
                <a:gd name="T45" fmla="*/ 404 h 463"/>
                <a:gd name="T46" fmla="*/ 143 w 693"/>
                <a:gd name="T47" fmla="*/ 463 h 463"/>
                <a:gd name="T48" fmla="*/ 123 w 693"/>
                <a:gd name="T49" fmla="*/ 423 h 463"/>
                <a:gd name="T50" fmla="*/ 87 w 693"/>
                <a:gd name="T51" fmla="*/ 459 h 463"/>
                <a:gd name="T52" fmla="*/ 56 w 693"/>
                <a:gd name="T53" fmla="*/ 443 h 463"/>
                <a:gd name="T54" fmla="*/ 41 w 693"/>
                <a:gd name="T55" fmla="*/ 432 h 463"/>
                <a:gd name="T56" fmla="*/ 14 w 693"/>
                <a:gd name="T57" fmla="*/ 399 h 463"/>
                <a:gd name="T58" fmla="*/ 0 w 693"/>
                <a:gd name="T59" fmla="*/ 354 h 463"/>
                <a:gd name="T60" fmla="*/ 0 w 693"/>
                <a:gd name="T61" fmla="*/ 219 h 463"/>
                <a:gd name="T62" fmla="*/ 20 w 693"/>
                <a:gd name="T63" fmla="*/ 184 h 463"/>
                <a:gd name="T64" fmla="*/ 61 w 693"/>
                <a:gd name="T65" fmla="*/ 160 h 463"/>
                <a:gd name="T66" fmla="*/ 52 w 693"/>
                <a:gd name="T67" fmla="*/ 102 h 463"/>
                <a:gd name="T68" fmla="*/ 94 w 693"/>
                <a:gd name="T69" fmla="*/ 39 h 463"/>
                <a:gd name="T70" fmla="*/ 158 w 693"/>
                <a:gd name="T71" fmla="*/ 78 h 463"/>
                <a:gd name="T72" fmla="*/ 141 w 693"/>
                <a:gd name="T73" fmla="*/ 164 h 463"/>
                <a:gd name="T74" fmla="*/ 171 w 693"/>
                <a:gd name="T75" fmla="*/ 189 h 463"/>
                <a:gd name="T76" fmla="*/ 200 w 693"/>
                <a:gd name="T77" fmla="*/ 202 h 463"/>
                <a:gd name="T78" fmla="*/ 195 w 693"/>
                <a:gd name="T79" fmla="*/ 312 h 463"/>
                <a:gd name="T80" fmla="*/ 235 w 693"/>
                <a:gd name="T81" fmla="*/ 298 h 463"/>
                <a:gd name="T82" fmla="*/ 272 w 693"/>
                <a:gd name="T83" fmla="*/ 202 h 463"/>
                <a:gd name="T84" fmla="*/ 324 w 693"/>
                <a:gd name="T85" fmla="*/ 155 h 463"/>
                <a:gd name="T86" fmla="*/ 312 w 693"/>
                <a:gd name="T87" fmla="*/ 68 h 463"/>
                <a:gd name="T88" fmla="*/ 356 w 693"/>
                <a:gd name="T89" fmla="*/ 31 h 463"/>
                <a:gd name="T90" fmla="*/ 401 w 693"/>
                <a:gd name="T91" fmla="*/ 51 h 463"/>
                <a:gd name="T92" fmla="*/ 415 w 693"/>
                <a:gd name="T93" fmla="*/ 95 h 463"/>
                <a:gd name="T94" fmla="*/ 393 w 693"/>
                <a:gd name="T95" fmla="*/ 169 h 463"/>
                <a:gd name="T96" fmla="*/ 438 w 693"/>
                <a:gd name="T97" fmla="*/ 194 h 463"/>
                <a:gd name="T98" fmla="*/ 450 w 693"/>
                <a:gd name="T99" fmla="*/ 283 h 4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3" h="463">
                  <a:moveTo>
                    <a:pt x="450" y="283"/>
                  </a:moveTo>
                  <a:lnTo>
                    <a:pt x="453" y="258"/>
                  </a:lnTo>
                  <a:lnTo>
                    <a:pt x="492" y="260"/>
                  </a:lnTo>
                  <a:lnTo>
                    <a:pt x="524" y="179"/>
                  </a:lnTo>
                  <a:lnTo>
                    <a:pt x="541" y="157"/>
                  </a:lnTo>
                  <a:lnTo>
                    <a:pt x="588" y="144"/>
                  </a:lnTo>
                  <a:lnTo>
                    <a:pt x="581" y="122"/>
                  </a:lnTo>
                  <a:lnTo>
                    <a:pt x="566" y="120"/>
                  </a:lnTo>
                  <a:lnTo>
                    <a:pt x="552" y="106"/>
                  </a:lnTo>
                  <a:lnTo>
                    <a:pt x="544" y="68"/>
                  </a:lnTo>
                  <a:lnTo>
                    <a:pt x="554" y="28"/>
                  </a:lnTo>
                  <a:lnTo>
                    <a:pt x="570" y="2"/>
                  </a:lnTo>
                  <a:lnTo>
                    <a:pt x="602" y="0"/>
                  </a:lnTo>
                  <a:lnTo>
                    <a:pt x="630" y="4"/>
                  </a:lnTo>
                  <a:lnTo>
                    <a:pt x="655" y="31"/>
                  </a:lnTo>
                  <a:lnTo>
                    <a:pt x="665" y="73"/>
                  </a:lnTo>
                  <a:lnTo>
                    <a:pt x="648" y="115"/>
                  </a:lnTo>
                  <a:lnTo>
                    <a:pt x="650" y="140"/>
                  </a:lnTo>
                  <a:lnTo>
                    <a:pt x="678" y="159"/>
                  </a:lnTo>
                  <a:lnTo>
                    <a:pt x="673" y="187"/>
                  </a:lnTo>
                  <a:lnTo>
                    <a:pt x="693" y="196"/>
                  </a:lnTo>
                  <a:lnTo>
                    <a:pt x="690" y="236"/>
                  </a:lnTo>
                  <a:lnTo>
                    <a:pt x="648" y="389"/>
                  </a:lnTo>
                  <a:lnTo>
                    <a:pt x="641" y="463"/>
                  </a:lnTo>
                  <a:lnTo>
                    <a:pt x="611" y="463"/>
                  </a:lnTo>
                  <a:lnTo>
                    <a:pt x="613" y="396"/>
                  </a:lnTo>
                  <a:lnTo>
                    <a:pt x="565" y="399"/>
                  </a:lnTo>
                  <a:lnTo>
                    <a:pt x="557" y="463"/>
                  </a:lnTo>
                  <a:lnTo>
                    <a:pt x="482" y="463"/>
                  </a:lnTo>
                  <a:lnTo>
                    <a:pt x="490" y="399"/>
                  </a:lnTo>
                  <a:lnTo>
                    <a:pt x="462" y="394"/>
                  </a:lnTo>
                  <a:lnTo>
                    <a:pt x="452" y="463"/>
                  </a:lnTo>
                  <a:lnTo>
                    <a:pt x="393" y="463"/>
                  </a:lnTo>
                  <a:lnTo>
                    <a:pt x="373" y="462"/>
                  </a:lnTo>
                  <a:lnTo>
                    <a:pt x="378" y="449"/>
                  </a:lnTo>
                  <a:lnTo>
                    <a:pt x="391" y="443"/>
                  </a:lnTo>
                  <a:lnTo>
                    <a:pt x="392" y="408"/>
                  </a:lnTo>
                  <a:lnTo>
                    <a:pt x="329" y="414"/>
                  </a:lnTo>
                  <a:lnTo>
                    <a:pt x="322" y="463"/>
                  </a:lnTo>
                  <a:lnTo>
                    <a:pt x="276" y="463"/>
                  </a:lnTo>
                  <a:lnTo>
                    <a:pt x="284" y="414"/>
                  </a:lnTo>
                  <a:lnTo>
                    <a:pt x="260" y="416"/>
                  </a:lnTo>
                  <a:lnTo>
                    <a:pt x="246" y="463"/>
                  </a:lnTo>
                  <a:lnTo>
                    <a:pt x="199" y="463"/>
                  </a:lnTo>
                  <a:lnTo>
                    <a:pt x="208" y="404"/>
                  </a:lnTo>
                  <a:lnTo>
                    <a:pt x="178" y="404"/>
                  </a:lnTo>
                  <a:lnTo>
                    <a:pt x="167" y="463"/>
                  </a:lnTo>
                  <a:lnTo>
                    <a:pt x="143" y="463"/>
                  </a:lnTo>
                  <a:lnTo>
                    <a:pt x="151" y="421"/>
                  </a:lnTo>
                  <a:lnTo>
                    <a:pt x="123" y="423"/>
                  </a:lnTo>
                  <a:lnTo>
                    <a:pt x="106" y="463"/>
                  </a:lnTo>
                  <a:lnTo>
                    <a:pt x="87" y="459"/>
                  </a:lnTo>
                  <a:lnTo>
                    <a:pt x="69" y="451"/>
                  </a:lnTo>
                  <a:lnTo>
                    <a:pt x="56" y="443"/>
                  </a:lnTo>
                  <a:lnTo>
                    <a:pt x="54" y="421"/>
                  </a:lnTo>
                  <a:lnTo>
                    <a:pt x="41" y="432"/>
                  </a:lnTo>
                  <a:lnTo>
                    <a:pt x="27" y="418"/>
                  </a:lnTo>
                  <a:lnTo>
                    <a:pt x="14" y="399"/>
                  </a:lnTo>
                  <a:lnTo>
                    <a:pt x="4" y="377"/>
                  </a:lnTo>
                  <a:lnTo>
                    <a:pt x="0" y="354"/>
                  </a:lnTo>
                  <a:lnTo>
                    <a:pt x="0" y="315"/>
                  </a:lnTo>
                  <a:lnTo>
                    <a:pt x="0" y="219"/>
                  </a:lnTo>
                  <a:lnTo>
                    <a:pt x="5" y="199"/>
                  </a:lnTo>
                  <a:lnTo>
                    <a:pt x="20" y="184"/>
                  </a:lnTo>
                  <a:lnTo>
                    <a:pt x="59" y="177"/>
                  </a:lnTo>
                  <a:lnTo>
                    <a:pt x="61" y="160"/>
                  </a:lnTo>
                  <a:lnTo>
                    <a:pt x="54" y="144"/>
                  </a:lnTo>
                  <a:lnTo>
                    <a:pt x="52" y="102"/>
                  </a:lnTo>
                  <a:lnTo>
                    <a:pt x="64" y="62"/>
                  </a:lnTo>
                  <a:lnTo>
                    <a:pt x="94" y="39"/>
                  </a:lnTo>
                  <a:lnTo>
                    <a:pt x="136" y="41"/>
                  </a:lnTo>
                  <a:lnTo>
                    <a:pt x="158" y="78"/>
                  </a:lnTo>
                  <a:lnTo>
                    <a:pt x="156" y="130"/>
                  </a:lnTo>
                  <a:lnTo>
                    <a:pt x="141" y="164"/>
                  </a:lnTo>
                  <a:lnTo>
                    <a:pt x="141" y="182"/>
                  </a:lnTo>
                  <a:lnTo>
                    <a:pt x="171" y="189"/>
                  </a:lnTo>
                  <a:lnTo>
                    <a:pt x="181" y="196"/>
                  </a:lnTo>
                  <a:lnTo>
                    <a:pt x="200" y="202"/>
                  </a:lnTo>
                  <a:lnTo>
                    <a:pt x="208" y="219"/>
                  </a:lnTo>
                  <a:lnTo>
                    <a:pt x="195" y="312"/>
                  </a:lnTo>
                  <a:lnTo>
                    <a:pt x="200" y="288"/>
                  </a:lnTo>
                  <a:lnTo>
                    <a:pt x="235" y="298"/>
                  </a:lnTo>
                  <a:lnTo>
                    <a:pt x="254" y="224"/>
                  </a:lnTo>
                  <a:lnTo>
                    <a:pt x="272" y="202"/>
                  </a:lnTo>
                  <a:lnTo>
                    <a:pt x="312" y="179"/>
                  </a:lnTo>
                  <a:lnTo>
                    <a:pt x="324" y="155"/>
                  </a:lnTo>
                  <a:lnTo>
                    <a:pt x="307" y="122"/>
                  </a:lnTo>
                  <a:lnTo>
                    <a:pt x="312" y="68"/>
                  </a:lnTo>
                  <a:lnTo>
                    <a:pt x="329" y="41"/>
                  </a:lnTo>
                  <a:lnTo>
                    <a:pt x="356" y="31"/>
                  </a:lnTo>
                  <a:lnTo>
                    <a:pt x="391" y="41"/>
                  </a:lnTo>
                  <a:lnTo>
                    <a:pt x="401" y="51"/>
                  </a:lnTo>
                  <a:lnTo>
                    <a:pt x="410" y="53"/>
                  </a:lnTo>
                  <a:lnTo>
                    <a:pt x="415" y="95"/>
                  </a:lnTo>
                  <a:lnTo>
                    <a:pt x="402" y="144"/>
                  </a:lnTo>
                  <a:lnTo>
                    <a:pt x="393" y="169"/>
                  </a:lnTo>
                  <a:lnTo>
                    <a:pt x="420" y="182"/>
                  </a:lnTo>
                  <a:lnTo>
                    <a:pt x="438" y="194"/>
                  </a:lnTo>
                  <a:lnTo>
                    <a:pt x="462" y="202"/>
                  </a:lnTo>
                  <a:lnTo>
                    <a:pt x="450" y="283"/>
                  </a:lnTo>
                  <a:close/>
                </a:path>
              </a:pathLst>
            </a:custGeom>
            <a:solidFill>
              <a:srgbClr val="C0C0C0"/>
            </a:solidFill>
            <a:ln w="9525"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65" name="Freeform 776"/>
            <p:cNvSpPr>
              <a:spLocks/>
            </p:cNvSpPr>
            <p:nvPr/>
          </p:nvSpPr>
          <p:spPr bwMode="auto">
            <a:xfrm>
              <a:off x="5261" y="3691"/>
              <a:ext cx="625" cy="511"/>
            </a:xfrm>
            <a:custGeom>
              <a:avLst/>
              <a:gdLst>
                <a:gd name="T0" fmla="*/ 5 w 625"/>
                <a:gd name="T1" fmla="*/ 507 h 511"/>
                <a:gd name="T2" fmla="*/ 95 w 625"/>
                <a:gd name="T3" fmla="*/ 376 h 511"/>
                <a:gd name="T4" fmla="*/ 157 w 625"/>
                <a:gd name="T5" fmla="*/ 350 h 511"/>
                <a:gd name="T6" fmla="*/ 187 w 625"/>
                <a:gd name="T7" fmla="*/ 322 h 511"/>
                <a:gd name="T8" fmla="*/ 202 w 625"/>
                <a:gd name="T9" fmla="*/ 330 h 511"/>
                <a:gd name="T10" fmla="*/ 229 w 625"/>
                <a:gd name="T11" fmla="*/ 319 h 511"/>
                <a:gd name="T12" fmla="*/ 278 w 625"/>
                <a:gd name="T13" fmla="*/ 263 h 511"/>
                <a:gd name="T14" fmla="*/ 304 w 625"/>
                <a:gd name="T15" fmla="*/ 175 h 511"/>
                <a:gd name="T16" fmla="*/ 338 w 625"/>
                <a:gd name="T17" fmla="*/ 149 h 511"/>
                <a:gd name="T18" fmla="*/ 283 w 625"/>
                <a:gd name="T19" fmla="*/ 112 h 511"/>
                <a:gd name="T20" fmla="*/ 277 w 625"/>
                <a:gd name="T21" fmla="*/ 91 h 511"/>
                <a:gd name="T22" fmla="*/ 286 w 625"/>
                <a:gd name="T23" fmla="*/ 23 h 511"/>
                <a:gd name="T24" fmla="*/ 379 w 625"/>
                <a:gd name="T25" fmla="*/ 26 h 511"/>
                <a:gd name="T26" fmla="*/ 399 w 625"/>
                <a:gd name="T27" fmla="*/ 111 h 511"/>
                <a:gd name="T28" fmla="*/ 397 w 625"/>
                <a:gd name="T29" fmla="*/ 147 h 511"/>
                <a:gd name="T30" fmla="*/ 436 w 625"/>
                <a:gd name="T31" fmla="*/ 142 h 511"/>
                <a:gd name="T32" fmla="*/ 431 w 625"/>
                <a:gd name="T33" fmla="*/ 118 h 511"/>
                <a:gd name="T34" fmla="*/ 420 w 625"/>
                <a:gd name="T35" fmla="*/ 70 h 511"/>
                <a:gd name="T36" fmla="*/ 443 w 625"/>
                <a:gd name="T37" fmla="*/ 15 h 511"/>
                <a:gd name="T38" fmla="*/ 523 w 625"/>
                <a:gd name="T39" fmla="*/ 3 h 511"/>
                <a:gd name="T40" fmla="*/ 531 w 625"/>
                <a:gd name="T41" fmla="*/ 108 h 511"/>
                <a:gd name="T42" fmla="*/ 550 w 625"/>
                <a:gd name="T43" fmla="*/ 129 h 511"/>
                <a:gd name="T44" fmla="*/ 573 w 625"/>
                <a:gd name="T45" fmla="*/ 133 h 511"/>
                <a:gd name="T46" fmla="*/ 550 w 625"/>
                <a:gd name="T47" fmla="*/ 118 h 511"/>
                <a:gd name="T48" fmla="*/ 540 w 625"/>
                <a:gd name="T49" fmla="*/ 76 h 511"/>
                <a:gd name="T50" fmla="*/ 562 w 625"/>
                <a:gd name="T51" fmla="*/ 21 h 511"/>
                <a:gd name="T52" fmla="*/ 607 w 625"/>
                <a:gd name="T53" fmla="*/ 1 h 511"/>
                <a:gd name="T54" fmla="*/ 625 w 625"/>
                <a:gd name="T55" fmla="*/ 373 h 511"/>
                <a:gd name="T56" fmla="*/ 610 w 625"/>
                <a:gd name="T57" fmla="*/ 447 h 511"/>
                <a:gd name="T58" fmla="*/ 590 w 625"/>
                <a:gd name="T59" fmla="*/ 410 h 511"/>
                <a:gd name="T60" fmla="*/ 505 w 625"/>
                <a:gd name="T61" fmla="*/ 510 h 511"/>
                <a:gd name="T62" fmla="*/ 462 w 625"/>
                <a:gd name="T63" fmla="*/ 425 h 511"/>
                <a:gd name="T64" fmla="*/ 382 w 625"/>
                <a:gd name="T65" fmla="*/ 510 h 511"/>
                <a:gd name="T66" fmla="*/ 361 w 625"/>
                <a:gd name="T67" fmla="*/ 510 h 511"/>
                <a:gd name="T68" fmla="*/ 327 w 625"/>
                <a:gd name="T69" fmla="*/ 466 h 511"/>
                <a:gd name="T70" fmla="*/ 309 w 625"/>
                <a:gd name="T71" fmla="*/ 510 h 511"/>
                <a:gd name="T72" fmla="*/ 247 w 625"/>
                <a:gd name="T73" fmla="*/ 507 h 511"/>
                <a:gd name="T74" fmla="*/ 172 w 625"/>
                <a:gd name="T75" fmla="*/ 511 h 511"/>
                <a:gd name="T76" fmla="*/ 144 w 625"/>
                <a:gd name="T77" fmla="*/ 492 h 511"/>
                <a:gd name="T78" fmla="*/ 112 w 625"/>
                <a:gd name="T79" fmla="*/ 510 h 511"/>
                <a:gd name="T80" fmla="*/ 115 w 625"/>
                <a:gd name="T81" fmla="*/ 472 h 511"/>
                <a:gd name="T82" fmla="*/ 0 w 625"/>
                <a:gd name="T83" fmla="*/ 510 h 5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25" h="511">
                  <a:moveTo>
                    <a:pt x="0" y="510"/>
                  </a:moveTo>
                  <a:lnTo>
                    <a:pt x="5" y="507"/>
                  </a:lnTo>
                  <a:lnTo>
                    <a:pt x="46" y="502"/>
                  </a:lnTo>
                  <a:lnTo>
                    <a:pt x="95" y="376"/>
                  </a:lnTo>
                  <a:lnTo>
                    <a:pt x="121" y="361"/>
                  </a:lnTo>
                  <a:lnTo>
                    <a:pt x="157" y="350"/>
                  </a:lnTo>
                  <a:lnTo>
                    <a:pt x="178" y="327"/>
                  </a:lnTo>
                  <a:lnTo>
                    <a:pt x="187" y="322"/>
                  </a:lnTo>
                  <a:lnTo>
                    <a:pt x="198" y="321"/>
                  </a:lnTo>
                  <a:lnTo>
                    <a:pt x="202" y="330"/>
                  </a:lnTo>
                  <a:lnTo>
                    <a:pt x="217" y="332"/>
                  </a:lnTo>
                  <a:lnTo>
                    <a:pt x="229" y="319"/>
                  </a:lnTo>
                  <a:lnTo>
                    <a:pt x="266" y="314"/>
                  </a:lnTo>
                  <a:lnTo>
                    <a:pt x="278" y="263"/>
                  </a:lnTo>
                  <a:lnTo>
                    <a:pt x="278" y="222"/>
                  </a:lnTo>
                  <a:lnTo>
                    <a:pt x="304" y="175"/>
                  </a:lnTo>
                  <a:lnTo>
                    <a:pt x="338" y="165"/>
                  </a:lnTo>
                  <a:lnTo>
                    <a:pt x="338" y="149"/>
                  </a:lnTo>
                  <a:lnTo>
                    <a:pt x="289" y="137"/>
                  </a:lnTo>
                  <a:lnTo>
                    <a:pt x="283" y="112"/>
                  </a:lnTo>
                  <a:lnTo>
                    <a:pt x="270" y="102"/>
                  </a:lnTo>
                  <a:lnTo>
                    <a:pt x="277" y="91"/>
                  </a:lnTo>
                  <a:lnTo>
                    <a:pt x="273" y="62"/>
                  </a:lnTo>
                  <a:lnTo>
                    <a:pt x="286" y="23"/>
                  </a:lnTo>
                  <a:lnTo>
                    <a:pt x="338" y="8"/>
                  </a:lnTo>
                  <a:lnTo>
                    <a:pt x="379" y="26"/>
                  </a:lnTo>
                  <a:lnTo>
                    <a:pt x="397" y="64"/>
                  </a:lnTo>
                  <a:lnTo>
                    <a:pt x="399" y="111"/>
                  </a:lnTo>
                  <a:lnTo>
                    <a:pt x="391" y="133"/>
                  </a:lnTo>
                  <a:lnTo>
                    <a:pt x="397" y="147"/>
                  </a:lnTo>
                  <a:lnTo>
                    <a:pt x="429" y="163"/>
                  </a:lnTo>
                  <a:lnTo>
                    <a:pt x="436" y="142"/>
                  </a:lnTo>
                  <a:lnTo>
                    <a:pt x="456" y="124"/>
                  </a:lnTo>
                  <a:lnTo>
                    <a:pt x="431" y="118"/>
                  </a:lnTo>
                  <a:lnTo>
                    <a:pt x="428" y="80"/>
                  </a:lnTo>
                  <a:lnTo>
                    <a:pt x="420" y="70"/>
                  </a:lnTo>
                  <a:lnTo>
                    <a:pt x="431" y="49"/>
                  </a:lnTo>
                  <a:lnTo>
                    <a:pt x="443" y="15"/>
                  </a:lnTo>
                  <a:lnTo>
                    <a:pt x="472" y="0"/>
                  </a:lnTo>
                  <a:lnTo>
                    <a:pt x="523" y="3"/>
                  </a:lnTo>
                  <a:lnTo>
                    <a:pt x="549" y="49"/>
                  </a:lnTo>
                  <a:lnTo>
                    <a:pt x="531" y="108"/>
                  </a:lnTo>
                  <a:lnTo>
                    <a:pt x="518" y="129"/>
                  </a:lnTo>
                  <a:lnTo>
                    <a:pt x="550" y="129"/>
                  </a:lnTo>
                  <a:lnTo>
                    <a:pt x="556" y="141"/>
                  </a:lnTo>
                  <a:lnTo>
                    <a:pt x="573" y="133"/>
                  </a:lnTo>
                  <a:lnTo>
                    <a:pt x="573" y="121"/>
                  </a:lnTo>
                  <a:lnTo>
                    <a:pt x="550" y="118"/>
                  </a:lnTo>
                  <a:lnTo>
                    <a:pt x="544" y="95"/>
                  </a:lnTo>
                  <a:lnTo>
                    <a:pt x="540" y="76"/>
                  </a:lnTo>
                  <a:lnTo>
                    <a:pt x="552" y="60"/>
                  </a:lnTo>
                  <a:lnTo>
                    <a:pt x="562" y="21"/>
                  </a:lnTo>
                  <a:lnTo>
                    <a:pt x="579" y="4"/>
                  </a:lnTo>
                  <a:lnTo>
                    <a:pt x="607" y="1"/>
                  </a:lnTo>
                  <a:lnTo>
                    <a:pt x="625" y="9"/>
                  </a:lnTo>
                  <a:lnTo>
                    <a:pt x="625" y="373"/>
                  </a:lnTo>
                  <a:lnTo>
                    <a:pt x="621" y="420"/>
                  </a:lnTo>
                  <a:lnTo>
                    <a:pt x="610" y="447"/>
                  </a:lnTo>
                  <a:lnTo>
                    <a:pt x="594" y="472"/>
                  </a:lnTo>
                  <a:lnTo>
                    <a:pt x="590" y="410"/>
                  </a:lnTo>
                  <a:lnTo>
                    <a:pt x="518" y="404"/>
                  </a:lnTo>
                  <a:lnTo>
                    <a:pt x="505" y="510"/>
                  </a:lnTo>
                  <a:lnTo>
                    <a:pt x="469" y="510"/>
                  </a:lnTo>
                  <a:lnTo>
                    <a:pt x="462" y="425"/>
                  </a:lnTo>
                  <a:lnTo>
                    <a:pt x="444" y="510"/>
                  </a:lnTo>
                  <a:lnTo>
                    <a:pt x="382" y="510"/>
                  </a:lnTo>
                  <a:lnTo>
                    <a:pt x="364" y="461"/>
                  </a:lnTo>
                  <a:lnTo>
                    <a:pt x="361" y="510"/>
                  </a:lnTo>
                  <a:lnTo>
                    <a:pt x="336" y="510"/>
                  </a:lnTo>
                  <a:lnTo>
                    <a:pt x="327" y="466"/>
                  </a:lnTo>
                  <a:lnTo>
                    <a:pt x="322" y="504"/>
                  </a:lnTo>
                  <a:lnTo>
                    <a:pt x="309" y="510"/>
                  </a:lnTo>
                  <a:lnTo>
                    <a:pt x="261" y="510"/>
                  </a:lnTo>
                  <a:lnTo>
                    <a:pt x="247" y="507"/>
                  </a:lnTo>
                  <a:lnTo>
                    <a:pt x="223" y="511"/>
                  </a:lnTo>
                  <a:lnTo>
                    <a:pt x="172" y="511"/>
                  </a:lnTo>
                  <a:lnTo>
                    <a:pt x="175" y="497"/>
                  </a:lnTo>
                  <a:lnTo>
                    <a:pt x="144" y="492"/>
                  </a:lnTo>
                  <a:lnTo>
                    <a:pt x="142" y="508"/>
                  </a:lnTo>
                  <a:lnTo>
                    <a:pt x="112" y="510"/>
                  </a:lnTo>
                  <a:lnTo>
                    <a:pt x="115" y="486"/>
                  </a:lnTo>
                  <a:lnTo>
                    <a:pt x="115" y="472"/>
                  </a:lnTo>
                  <a:lnTo>
                    <a:pt x="103" y="510"/>
                  </a:lnTo>
                  <a:lnTo>
                    <a:pt x="0" y="510"/>
                  </a:lnTo>
                  <a:close/>
                </a:path>
              </a:pathLst>
            </a:custGeom>
            <a:solidFill>
              <a:srgbClr val="C0C0C0"/>
            </a:solidFill>
            <a:ln w="9525" cap="flat" cmpd="sng">
              <a:solidFill>
                <a:srgbClr val="808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66" name="Freeform 777"/>
            <p:cNvSpPr>
              <a:spLocks/>
            </p:cNvSpPr>
            <p:nvPr/>
          </p:nvSpPr>
          <p:spPr bwMode="auto">
            <a:xfrm rot="-797092">
              <a:off x="5544" y="3756"/>
              <a:ext cx="9" cy="24"/>
            </a:xfrm>
            <a:custGeom>
              <a:avLst/>
              <a:gdLst>
                <a:gd name="T0" fmla="*/ 0 w 15"/>
                <a:gd name="T1" fmla="*/ 1 h 47"/>
                <a:gd name="T2" fmla="*/ 1 w 15"/>
                <a:gd name="T3" fmla="*/ 1 h 47"/>
                <a:gd name="T4" fmla="*/ 1 w 15"/>
                <a:gd name="T5" fmla="*/ 0 h 47"/>
                <a:gd name="T6" fmla="*/ 1 w 15"/>
                <a:gd name="T7" fmla="*/ 1 h 47"/>
                <a:gd name="T8" fmla="*/ 1 w 15"/>
                <a:gd name="T9" fmla="*/ 1 h 47"/>
                <a:gd name="T10" fmla="*/ 1 w 15"/>
                <a:gd name="T11" fmla="*/ 1 h 47"/>
                <a:gd name="T12" fmla="*/ 0 w 15"/>
                <a:gd name="T13" fmla="*/ 1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67" name="Freeform 778"/>
            <p:cNvSpPr>
              <a:spLocks/>
            </p:cNvSpPr>
            <p:nvPr/>
          </p:nvSpPr>
          <p:spPr bwMode="auto">
            <a:xfrm rot="-797092">
              <a:off x="5541" y="3741"/>
              <a:ext cx="12" cy="9"/>
            </a:xfrm>
            <a:custGeom>
              <a:avLst/>
              <a:gdLst>
                <a:gd name="T0" fmla="*/ 0 w 20"/>
                <a:gd name="T1" fmla="*/ 1 h 18"/>
                <a:gd name="T2" fmla="*/ 1 w 20"/>
                <a:gd name="T3" fmla="*/ 0 h 18"/>
                <a:gd name="T4" fmla="*/ 1 w 20"/>
                <a:gd name="T5" fmla="*/ 1 h 18"/>
                <a:gd name="T6" fmla="*/ 1 w 20"/>
                <a:gd name="T7" fmla="*/ 1 h 18"/>
                <a:gd name="T8" fmla="*/ 0 w 20"/>
                <a:gd name="T9" fmla="*/ 1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68" name="Freeform 779"/>
            <p:cNvSpPr>
              <a:spLocks/>
            </p:cNvSpPr>
            <p:nvPr/>
          </p:nvSpPr>
          <p:spPr bwMode="auto">
            <a:xfrm rot="-797092">
              <a:off x="5550" y="3810"/>
              <a:ext cx="14" cy="3"/>
            </a:xfrm>
            <a:custGeom>
              <a:avLst/>
              <a:gdLst>
                <a:gd name="T0" fmla="*/ 0 w 23"/>
                <a:gd name="T1" fmla="*/ 1 h 6"/>
                <a:gd name="T2" fmla="*/ 1 w 23"/>
                <a:gd name="T3" fmla="*/ 1 h 6"/>
                <a:gd name="T4" fmla="*/ 1 w 23"/>
                <a:gd name="T5" fmla="*/ 0 h 6"/>
                <a:gd name="T6" fmla="*/ 0 60000 65536"/>
                <a:gd name="T7" fmla="*/ 0 60000 65536"/>
                <a:gd name="T8" fmla="*/ 0 60000 65536"/>
              </a:gdLst>
              <a:ahLst/>
              <a:cxnLst>
                <a:cxn ang="T6">
                  <a:pos x="T0" y="T1"/>
                </a:cxn>
                <a:cxn ang="T7">
                  <a:pos x="T2" y="T3"/>
                </a:cxn>
                <a:cxn ang="T8">
                  <a:pos x="T4" y="T5"/>
                </a:cxn>
              </a:cxnLst>
              <a:rect l="0" t="0" r="r" b="b"/>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69" name="Freeform 780"/>
            <p:cNvSpPr>
              <a:spLocks/>
            </p:cNvSpPr>
            <p:nvPr/>
          </p:nvSpPr>
          <p:spPr bwMode="auto">
            <a:xfrm rot="-797092">
              <a:off x="5584" y="3764"/>
              <a:ext cx="27" cy="35"/>
            </a:xfrm>
            <a:custGeom>
              <a:avLst/>
              <a:gdLst>
                <a:gd name="T0" fmla="*/ 0 w 44"/>
                <a:gd name="T1" fmla="*/ 1 h 70"/>
                <a:gd name="T2" fmla="*/ 1 w 44"/>
                <a:gd name="T3" fmla="*/ 0 h 70"/>
                <a:gd name="T4" fmla="*/ 1 w 44"/>
                <a:gd name="T5" fmla="*/ 1 h 70"/>
                <a:gd name="T6" fmla="*/ 2 w 44"/>
                <a:gd name="T7" fmla="*/ 1 h 70"/>
                <a:gd name="T8" fmla="*/ 1 w 44"/>
                <a:gd name="T9" fmla="*/ 1 h 70"/>
                <a:gd name="T10" fmla="*/ 1 w 44"/>
                <a:gd name="T11" fmla="*/ 2 h 70"/>
                <a:gd name="T12" fmla="*/ 1 w 44"/>
                <a:gd name="T13" fmla="*/ 1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270" name="Group 781"/>
            <p:cNvGrpSpPr>
              <a:grpSpLocks/>
            </p:cNvGrpSpPr>
            <p:nvPr/>
          </p:nvGrpSpPr>
          <p:grpSpPr bwMode="auto">
            <a:xfrm rot="831002">
              <a:off x="5692" y="3723"/>
              <a:ext cx="70" cy="72"/>
              <a:chOff x="3721" y="2442"/>
              <a:chExt cx="113" cy="123"/>
            </a:xfrm>
          </p:grpSpPr>
          <p:sp>
            <p:nvSpPr>
              <p:cNvPr id="298" name="Freeform 782"/>
              <p:cNvSpPr>
                <a:spLocks/>
              </p:cNvSpPr>
              <p:nvPr/>
            </p:nvSpPr>
            <p:spPr bwMode="auto">
              <a:xfrm rot="-797092">
                <a:off x="3726" y="2468"/>
                <a:ext cx="15" cy="41"/>
              </a:xfrm>
              <a:custGeom>
                <a:avLst/>
                <a:gdLst>
                  <a:gd name="T0" fmla="*/ 0 w 15"/>
                  <a:gd name="T1" fmla="*/ 18 h 47"/>
                  <a:gd name="T2" fmla="*/ 4 w 15"/>
                  <a:gd name="T3" fmla="*/ 5 h 47"/>
                  <a:gd name="T4" fmla="*/ 12 w 15"/>
                  <a:gd name="T5" fmla="*/ 0 h 47"/>
                  <a:gd name="T6" fmla="*/ 15 w 15"/>
                  <a:gd name="T7" fmla="*/ 5 h 47"/>
                  <a:gd name="T8" fmla="*/ 12 w 15"/>
                  <a:gd name="T9" fmla="*/ 16 h 47"/>
                  <a:gd name="T10" fmla="*/ 6 w 15"/>
                  <a:gd name="T11" fmla="*/ 21 h 47"/>
                  <a:gd name="T12" fmla="*/ 0 w 15"/>
                  <a:gd name="T13" fmla="*/ 18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99" name="Freeform 783"/>
              <p:cNvSpPr>
                <a:spLocks/>
              </p:cNvSpPr>
              <p:nvPr/>
            </p:nvSpPr>
            <p:spPr bwMode="auto">
              <a:xfrm rot="-797092">
                <a:off x="3721" y="2442"/>
                <a:ext cx="20" cy="16"/>
              </a:xfrm>
              <a:custGeom>
                <a:avLst/>
                <a:gdLst>
                  <a:gd name="T0" fmla="*/ 0 w 20"/>
                  <a:gd name="T1" fmla="*/ 8 h 18"/>
                  <a:gd name="T2" fmla="*/ 9 w 20"/>
                  <a:gd name="T3" fmla="*/ 0 h 18"/>
                  <a:gd name="T4" fmla="*/ 20 w 20"/>
                  <a:gd name="T5" fmla="*/ 9 h 18"/>
                  <a:gd name="T6" fmla="*/ 8 w 20"/>
                  <a:gd name="T7" fmla="*/ 4 h 18"/>
                  <a:gd name="T8" fmla="*/ 0 w 20"/>
                  <a:gd name="T9" fmla="*/ 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0" name="Freeform 784"/>
              <p:cNvSpPr>
                <a:spLocks/>
              </p:cNvSpPr>
              <p:nvPr/>
            </p:nvSpPr>
            <p:spPr bwMode="auto">
              <a:xfrm rot="-797092">
                <a:off x="3735" y="2560"/>
                <a:ext cx="23" cy="5"/>
              </a:xfrm>
              <a:custGeom>
                <a:avLst/>
                <a:gdLst>
                  <a:gd name="T0" fmla="*/ 0 w 23"/>
                  <a:gd name="T1" fmla="*/ 3 h 6"/>
                  <a:gd name="T2" fmla="*/ 14 w 23"/>
                  <a:gd name="T3" fmla="*/ 3 h 6"/>
                  <a:gd name="T4" fmla="*/ 23 w 23"/>
                  <a:gd name="T5" fmla="*/ 0 h 6"/>
                  <a:gd name="T6" fmla="*/ 0 60000 65536"/>
                  <a:gd name="T7" fmla="*/ 0 60000 65536"/>
                  <a:gd name="T8" fmla="*/ 0 60000 65536"/>
                </a:gdLst>
                <a:ahLst/>
                <a:cxnLst>
                  <a:cxn ang="T6">
                    <a:pos x="T0" y="T1"/>
                  </a:cxn>
                  <a:cxn ang="T7">
                    <a:pos x="T2" y="T3"/>
                  </a:cxn>
                  <a:cxn ang="T8">
                    <a:pos x="T4" y="T5"/>
                  </a:cxn>
                </a:cxnLst>
                <a:rect l="0" t="0" r="r" b="b"/>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1" name="Freeform 785"/>
              <p:cNvSpPr>
                <a:spLocks/>
              </p:cNvSpPr>
              <p:nvPr/>
            </p:nvSpPr>
            <p:spPr bwMode="auto">
              <a:xfrm rot="-797092">
                <a:off x="3790" y="2481"/>
                <a:ext cx="44" cy="60"/>
              </a:xfrm>
              <a:custGeom>
                <a:avLst/>
                <a:gdLst>
                  <a:gd name="T0" fmla="*/ 0 w 44"/>
                  <a:gd name="T1" fmla="*/ 5 h 70"/>
                  <a:gd name="T2" fmla="*/ 14 w 44"/>
                  <a:gd name="T3" fmla="*/ 0 h 70"/>
                  <a:gd name="T4" fmla="*/ 30 w 44"/>
                  <a:gd name="T5" fmla="*/ 3 h 70"/>
                  <a:gd name="T6" fmla="*/ 44 w 44"/>
                  <a:gd name="T7" fmla="*/ 8 h 70"/>
                  <a:gd name="T8" fmla="*/ 32 w 44"/>
                  <a:gd name="T9" fmla="*/ 21 h 70"/>
                  <a:gd name="T10" fmla="*/ 14 w 44"/>
                  <a:gd name="T11" fmla="*/ 28 h 70"/>
                  <a:gd name="T12" fmla="*/ 2 w 44"/>
                  <a:gd name="T13" fmla="*/ 24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271" name="Group 786"/>
            <p:cNvGrpSpPr>
              <a:grpSpLocks/>
            </p:cNvGrpSpPr>
            <p:nvPr/>
          </p:nvGrpSpPr>
          <p:grpSpPr bwMode="auto">
            <a:xfrm rot="640213">
              <a:off x="5809" y="3721"/>
              <a:ext cx="70" cy="72"/>
              <a:chOff x="3721" y="2442"/>
              <a:chExt cx="113" cy="123"/>
            </a:xfrm>
          </p:grpSpPr>
          <p:sp>
            <p:nvSpPr>
              <p:cNvPr id="294" name="Freeform 787"/>
              <p:cNvSpPr>
                <a:spLocks/>
              </p:cNvSpPr>
              <p:nvPr/>
            </p:nvSpPr>
            <p:spPr bwMode="auto">
              <a:xfrm rot="-797092">
                <a:off x="3726" y="2468"/>
                <a:ext cx="15" cy="41"/>
              </a:xfrm>
              <a:custGeom>
                <a:avLst/>
                <a:gdLst>
                  <a:gd name="T0" fmla="*/ 0 w 15"/>
                  <a:gd name="T1" fmla="*/ 18 h 47"/>
                  <a:gd name="T2" fmla="*/ 4 w 15"/>
                  <a:gd name="T3" fmla="*/ 5 h 47"/>
                  <a:gd name="T4" fmla="*/ 12 w 15"/>
                  <a:gd name="T5" fmla="*/ 0 h 47"/>
                  <a:gd name="T6" fmla="*/ 15 w 15"/>
                  <a:gd name="T7" fmla="*/ 5 h 47"/>
                  <a:gd name="T8" fmla="*/ 12 w 15"/>
                  <a:gd name="T9" fmla="*/ 16 h 47"/>
                  <a:gd name="T10" fmla="*/ 6 w 15"/>
                  <a:gd name="T11" fmla="*/ 21 h 47"/>
                  <a:gd name="T12" fmla="*/ 0 w 15"/>
                  <a:gd name="T13" fmla="*/ 18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95" name="Freeform 788"/>
              <p:cNvSpPr>
                <a:spLocks/>
              </p:cNvSpPr>
              <p:nvPr/>
            </p:nvSpPr>
            <p:spPr bwMode="auto">
              <a:xfrm rot="-797092">
                <a:off x="3721" y="2442"/>
                <a:ext cx="20" cy="16"/>
              </a:xfrm>
              <a:custGeom>
                <a:avLst/>
                <a:gdLst>
                  <a:gd name="T0" fmla="*/ 0 w 20"/>
                  <a:gd name="T1" fmla="*/ 8 h 18"/>
                  <a:gd name="T2" fmla="*/ 9 w 20"/>
                  <a:gd name="T3" fmla="*/ 0 h 18"/>
                  <a:gd name="T4" fmla="*/ 20 w 20"/>
                  <a:gd name="T5" fmla="*/ 9 h 18"/>
                  <a:gd name="T6" fmla="*/ 8 w 20"/>
                  <a:gd name="T7" fmla="*/ 4 h 18"/>
                  <a:gd name="T8" fmla="*/ 0 w 20"/>
                  <a:gd name="T9" fmla="*/ 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96" name="Freeform 789"/>
              <p:cNvSpPr>
                <a:spLocks/>
              </p:cNvSpPr>
              <p:nvPr/>
            </p:nvSpPr>
            <p:spPr bwMode="auto">
              <a:xfrm rot="-797092">
                <a:off x="3735" y="2560"/>
                <a:ext cx="23" cy="5"/>
              </a:xfrm>
              <a:custGeom>
                <a:avLst/>
                <a:gdLst>
                  <a:gd name="T0" fmla="*/ 0 w 23"/>
                  <a:gd name="T1" fmla="*/ 3 h 6"/>
                  <a:gd name="T2" fmla="*/ 14 w 23"/>
                  <a:gd name="T3" fmla="*/ 3 h 6"/>
                  <a:gd name="T4" fmla="*/ 23 w 23"/>
                  <a:gd name="T5" fmla="*/ 0 h 6"/>
                  <a:gd name="T6" fmla="*/ 0 60000 65536"/>
                  <a:gd name="T7" fmla="*/ 0 60000 65536"/>
                  <a:gd name="T8" fmla="*/ 0 60000 65536"/>
                </a:gdLst>
                <a:ahLst/>
                <a:cxnLst>
                  <a:cxn ang="T6">
                    <a:pos x="T0" y="T1"/>
                  </a:cxn>
                  <a:cxn ang="T7">
                    <a:pos x="T2" y="T3"/>
                  </a:cxn>
                  <a:cxn ang="T8">
                    <a:pos x="T4" y="T5"/>
                  </a:cxn>
                </a:cxnLst>
                <a:rect l="0" t="0" r="r" b="b"/>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97" name="Freeform 790"/>
              <p:cNvSpPr>
                <a:spLocks/>
              </p:cNvSpPr>
              <p:nvPr/>
            </p:nvSpPr>
            <p:spPr bwMode="auto">
              <a:xfrm rot="-797092">
                <a:off x="3790" y="2481"/>
                <a:ext cx="44" cy="60"/>
              </a:xfrm>
              <a:custGeom>
                <a:avLst/>
                <a:gdLst>
                  <a:gd name="T0" fmla="*/ 0 w 44"/>
                  <a:gd name="T1" fmla="*/ 5 h 70"/>
                  <a:gd name="T2" fmla="*/ 14 w 44"/>
                  <a:gd name="T3" fmla="*/ 0 h 70"/>
                  <a:gd name="T4" fmla="*/ 30 w 44"/>
                  <a:gd name="T5" fmla="*/ 3 h 70"/>
                  <a:gd name="T6" fmla="*/ 44 w 44"/>
                  <a:gd name="T7" fmla="*/ 8 h 70"/>
                  <a:gd name="T8" fmla="*/ 32 w 44"/>
                  <a:gd name="T9" fmla="*/ 21 h 70"/>
                  <a:gd name="T10" fmla="*/ 14 w 44"/>
                  <a:gd name="T11" fmla="*/ 28 h 70"/>
                  <a:gd name="T12" fmla="*/ 2 w 44"/>
                  <a:gd name="T13" fmla="*/ 24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272" name="Group 791"/>
            <p:cNvGrpSpPr>
              <a:grpSpLocks/>
            </p:cNvGrpSpPr>
            <p:nvPr/>
          </p:nvGrpSpPr>
          <p:grpSpPr bwMode="auto">
            <a:xfrm>
              <a:off x="4607" y="3770"/>
              <a:ext cx="444" cy="105"/>
              <a:chOff x="577" y="2800"/>
              <a:chExt cx="1048" cy="248"/>
            </a:xfrm>
          </p:grpSpPr>
          <p:sp>
            <p:nvSpPr>
              <p:cNvPr id="284" name="Freeform 792"/>
              <p:cNvSpPr>
                <a:spLocks/>
              </p:cNvSpPr>
              <p:nvPr/>
            </p:nvSpPr>
            <p:spPr bwMode="auto">
              <a:xfrm>
                <a:off x="1525" y="2829"/>
                <a:ext cx="15" cy="47"/>
              </a:xfrm>
              <a:custGeom>
                <a:avLst/>
                <a:gdLst>
                  <a:gd name="T0" fmla="*/ 0 w 15"/>
                  <a:gd name="T1" fmla="*/ 41 h 47"/>
                  <a:gd name="T2" fmla="*/ 4 w 15"/>
                  <a:gd name="T3" fmla="*/ 11 h 47"/>
                  <a:gd name="T4" fmla="*/ 12 w 15"/>
                  <a:gd name="T5" fmla="*/ 0 h 47"/>
                  <a:gd name="T6" fmla="*/ 15 w 15"/>
                  <a:gd name="T7" fmla="*/ 12 h 47"/>
                  <a:gd name="T8" fmla="*/ 12 w 15"/>
                  <a:gd name="T9" fmla="*/ 36 h 47"/>
                  <a:gd name="T10" fmla="*/ 6 w 15"/>
                  <a:gd name="T11" fmla="*/ 47 h 47"/>
                  <a:gd name="T12" fmla="*/ 0 w 15"/>
                  <a:gd name="T13" fmla="*/ 41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85" name="Freeform 793"/>
              <p:cNvSpPr>
                <a:spLocks/>
              </p:cNvSpPr>
              <p:nvPr/>
            </p:nvSpPr>
            <p:spPr bwMode="auto">
              <a:xfrm>
                <a:off x="1529" y="2800"/>
                <a:ext cx="20" cy="18"/>
              </a:xfrm>
              <a:custGeom>
                <a:avLst/>
                <a:gdLst>
                  <a:gd name="T0" fmla="*/ 0 w 20"/>
                  <a:gd name="T1" fmla="*/ 16 h 18"/>
                  <a:gd name="T2" fmla="*/ 9 w 20"/>
                  <a:gd name="T3" fmla="*/ 0 h 18"/>
                  <a:gd name="T4" fmla="*/ 20 w 20"/>
                  <a:gd name="T5" fmla="*/ 18 h 18"/>
                  <a:gd name="T6" fmla="*/ 8 w 20"/>
                  <a:gd name="T7" fmla="*/ 10 h 18"/>
                  <a:gd name="T8" fmla="*/ 0 w 20"/>
                  <a:gd name="T9" fmla="*/ 1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86" name="Freeform 794"/>
              <p:cNvSpPr>
                <a:spLocks/>
              </p:cNvSpPr>
              <p:nvPr/>
            </p:nvSpPr>
            <p:spPr bwMode="auto">
              <a:xfrm>
                <a:off x="1523" y="2939"/>
                <a:ext cx="23" cy="6"/>
              </a:xfrm>
              <a:custGeom>
                <a:avLst/>
                <a:gdLst>
                  <a:gd name="T0" fmla="*/ 0 w 23"/>
                  <a:gd name="T1" fmla="*/ 4 h 6"/>
                  <a:gd name="T2" fmla="*/ 14 w 23"/>
                  <a:gd name="T3" fmla="*/ 6 h 6"/>
                  <a:gd name="T4" fmla="*/ 23 w 23"/>
                  <a:gd name="T5" fmla="*/ 0 h 6"/>
                  <a:gd name="T6" fmla="*/ 0 60000 65536"/>
                  <a:gd name="T7" fmla="*/ 0 60000 65536"/>
                  <a:gd name="T8" fmla="*/ 0 60000 65536"/>
                </a:gdLst>
                <a:ahLst/>
                <a:cxnLst>
                  <a:cxn ang="T6">
                    <a:pos x="T0" y="T1"/>
                  </a:cxn>
                  <a:cxn ang="T7">
                    <a:pos x="T2" y="T3"/>
                  </a:cxn>
                  <a:cxn ang="T8">
                    <a:pos x="T4" y="T5"/>
                  </a:cxn>
                </a:cxnLst>
                <a:rect l="0" t="0" r="r" b="b"/>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287" name="Group 795"/>
              <p:cNvGrpSpPr>
                <a:grpSpLocks/>
              </p:cNvGrpSpPr>
              <p:nvPr/>
            </p:nvGrpSpPr>
            <p:grpSpPr bwMode="auto">
              <a:xfrm>
                <a:off x="968" y="2877"/>
                <a:ext cx="16" cy="145"/>
                <a:chOff x="873" y="2789"/>
                <a:chExt cx="26" cy="145"/>
              </a:xfrm>
            </p:grpSpPr>
            <p:sp>
              <p:nvSpPr>
                <p:cNvPr id="291" name="Freeform 796"/>
                <p:cNvSpPr>
                  <a:spLocks/>
                </p:cNvSpPr>
                <p:nvPr/>
              </p:nvSpPr>
              <p:spPr bwMode="auto">
                <a:xfrm>
                  <a:off x="875" y="2818"/>
                  <a:ext cx="15" cy="47"/>
                </a:xfrm>
                <a:custGeom>
                  <a:avLst/>
                  <a:gdLst>
                    <a:gd name="T0" fmla="*/ 0 w 15"/>
                    <a:gd name="T1" fmla="*/ 41 h 47"/>
                    <a:gd name="T2" fmla="*/ 4 w 15"/>
                    <a:gd name="T3" fmla="*/ 11 h 47"/>
                    <a:gd name="T4" fmla="*/ 12 w 15"/>
                    <a:gd name="T5" fmla="*/ 0 h 47"/>
                    <a:gd name="T6" fmla="*/ 15 w 15"/>
                    <a:gd name="T7" fmla="*/ 12 h 47"/>
                    <a:gd name="T8" fmla="*/ 12 w 15"/>
                    <a:gd name="T9" fmla="*/ 36 h 47"/>
                    <a:gd name="T10" fmla="*/ 6 w 15"/>
                    <a:gd name="T11" fmla="*/ 47 h 47"/>
                    <a:gd name="T12" fmla="*/ 0 w 15"/>
                    <a:gd name="T13" fmla="*/ 41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92" name="Freeform 797"/>
                <p:cNvSpPr>
                  <a:spLocks/>
                </p:cNvSpPr>
                <p:nvPr/>
              </p:nvSpPr>
              <p:spPr bwMode="auto">
                <a:xfrm>
                  <a:off x="879" y="2789"/>
                  <a:ext cx="20" cy="18"/>
                </a:xfrm>
                <a:custGeom>
                  <a:avLst/>
                  <a:gdLst>
                    <a:gd name="T0" fmla="*/ 0 w 20"/>
                    <a:gd name="T1" fmla="*/ 16 h 18"/>
                    <a:gd name="T2" fmla="*/ 9 w 20"/>
                    <a:gd name="T3" fmla="*/ 0 h 18"/>
                    <a:gd name="T4" fmla="*/ 20 w 20"/>
                    <a:gd name="T5" fmla="*/ 18 h 18"/>
                    <a:gd name="T6" fmla="*/ 8 w 20"/>
                    <a:gd name="T7" fmla="*/ 10 h 18"/>
                    <a:gd name="T8" fmla="*/ 0 w 20"/>
                    <a:gd name="T9" fmla="*/ 1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93" name="Freeform 798"/>
                <p:cNvSpPr>
                  <a:spLocks/>
                </p:cNvSpPr>
                <p:nvPr/>
              </p:nvSpPr>
              <p:spPr bwMode="auto">
                <a:xfrm>
                  <a:off x="873" y="2928"/>
                  <a:ext cx="23" cy="6"/>
                </a:xfrm>
                <a:custGeom>
                  <a:avLst/>
                  <a:gdLst>
                    <a:gd name="T0" fmla="*/ 0 w 23"/>
                    <a:gd name="T1" fmla="*/ 4 h 6"/>
                    <a:gd name="T2" fmla="*/ 14 w 23"/>
                    <a:gd name="T3" fmla="*/ 6 h 6"/>
                    <a:gd name="T4" fmla="*/ 23 w 23"/>
                    <a:gd name="T5" fmla="*/ 0 h 6"/>
                    <a:gd name="T6" fmla="*/ 0 60000 65536"/>
                    <a:gd name="T7" fmla="*/ 0 60000 65536"/>
                    <a:gd name="T8" fmla="*/ 0 60000 65536"/>
                  </a:gdLst>
                  <a:ahLst/>
                  <a:cxnLst>
                    <a:cxn ang="T6">
                      <a:pos x="T0" y="T1"/>
                    </a:cxn>
                    <a:cxn ang="T7">
                      <a:pos x="T2" y="T3"/>
                    </a:cxn>
                    <a:cxn ang="T8">
                      <a:pos x="T4" y="T5"/>
                    </a:cxn>
                  </a:cxnLst>
                  <a:rect l="0" t="0" r="r" b="b"/>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288" name="Freeform 799"/>
              <p:cNvSpPr>
                <a:spLocks/>
              </p:cNvSpPr>
              <p:nvPr/>
            </p:nvSpPr>
            <p:spPr bwMode="auto">
              <a:xfrm>
                <a:off x="1581" y="2865"/>
                <a:ext cx="44" cy="70"/>
              </a:xfrm>
              <a:custGeom>
                <a:avLst/>
                <a:gdLst>
                  <a:gd name="T0" fmla="*/ 0 w 44"/>
                  <a:gd name="T1" fmla="*/ 12 h 70"/>
                  <a:gd name="T2" fmla="*/ 14 w 44"/>
                  <a:gd name="T3" fmla="*/ 0 h 70"/>
                  <a:gd name="T4" fmla="*/ 30 w 44"/>
                  <a:gd name="T5" fmla="*/ 4 h 70"/>
                  <a:gd name="T6" fmla="*/ 44 w 44"/>
                  <a:gd name="T7" fmla="*/ 20 h 70"/>
                  <a:gd name="T8" fmla="*/ 32 w 44"/>
                  <a:gd name="T9" fmla="*/ 52 h 70"/>
                  <a:gd name="T10" fmla="*/ 14 w 44"/>
                  <a:gd name="T11" fmla="*/ 70 h 70"/>
                  <a:gd name="T12" fmla="*/ 2 w 44"/>
                  <a:gd name="T13" fmla="*/ 6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89" name="Freeform 800"/>
              <p:cNvSpPr>
                <a:spLocks/>
              </p:cNvSpPr>
              <p:nvPr/>
            </p:nvSpPr>
            <p:spPr bwMode="auto">
              <a:xfrm>
                <a:off x="993" y="2932"/>
                <a:ext cx="22" cy="70"/>
              </a:xfrm>
              <a:custGeom>
                <a:avLst/>
                <a:gdLst>
                  <a:gd name="T0" fmla="*/ 0 w 44"/>
                  <a:gd name="T1" fmla="*/ 12 h 70"/>
                  <a:gd name="T2" fmla="*/ 1 w 44"/>
                  <a:gd name="T3" fmla="*/ 0 h 70"/>
                  <a:gd name="T4" fmla="*/ 1 w 44"/>
                  <a:gd name="T5" fmla="*/ 4 h 70"/>
                  <a:gd name="T6" fmla="*/ 1 w 44"/>
                  <a:gd name="T7" fmla="*/ 20 h 70"/>
                  <a:gd name="T8" fmla="*/ 1 w 44"/>
                  <a:gd name="T9" fmla="*/ 52 h 70"/>
                  <a:gd name="T10" fmla="*/ 1 w 44"/>
                  <a:gd name="T11" fmla="*/ 70 h 70"/>
                  <a:gd name="T12" fmla="*/ 1 w 44"/>
                  <a:gd name="T13" fmla="*/ 6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90" name="Freeform 801"/>
              <p:cNvSpPr>
                <a:spLocks/>
              </p:cNvSpPr>
              <p:nvPr/>
            </p:nvSpPr>
            <p:spPr bwMode="auto">
              <a:xfrm>
                <a:off x="577" y="2969"/>
                <a:ext cx="30" cy="79"/>
              </a:xfrm>
              <a:custGeom>
                <a:avLst/>
                <a:gdLst>
                  <a:gd name="T0" fmla="*/ 6 w 30"/>
                  <a:gd name="T1" fmla="*/ 15 h 79"/>
                  <a:gd name="T2" fmla="*/ 13 w 30"/>
                  <a:gd name="T3" fmla="*/ 0 h 79"/>
                  <a:gd name="T4" fmla="*/ 27 w 30"/>
                  <a:gd name="T5" fmla="*/ 3 h 79"/>
                  <a:gd name="T6" fmla="*/ 30 w 30"/>
                  <a:gd name="T7" fmla="*/ 28 h 79"/>
                  <a:gd name="T8" fmla="*/ 24 w 30"/>
                  <a:gd name="T9" fmla="*/ 61 h 79"/>
                  <a:gd name="T10" fmla="*/ 15 w 30"/>
                  <a:gd name="T11" fmla="*/ 79 h 79"/>
                  <a:gd name="T12" fmla="*/ 0 w 30"/>
                  <a:gd name="T13" fmla="*/ 77 h 79"/>
                  <a:gd name="T14" fmla="*/ 2 w 30"/>
                  <a:gd name="T15" fmla="*/ 63 h 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79">
                    <a:moveTo>
                      <a:pt x="6" y="15"/>
                    </a:moveTo>
                    <a:lnTo>
                      <a:pt x="13" y="0"/>
                    </a:lnTo>
                    <a:lnTo>
                      <a:pt x="27" y="3"/>
                    </a:lnTo>
                    <a:lnTo>
                      <a:pt x="30" y="28"/>
                    </a:lnTo>
                    <a:lnTo>
                      <a:pt x="24" y="61"/>
                    </a:lnTo>
                    <a:lnTo>
                      <a:pt x="15" y="79"/>
                    </a:lnTo>
                    <a:lnTo>
                      <a:pt x="0" y="77"/>
                    </a:lnTo>
                    <a:lnTo>
                      <a:pt x="2" y="63"/>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273" name="Group 802"/>
            <p:cNvGrpSpPr>
              <a:grpSpLocks/>
            </p:cNvGrpSpPr>
            <p:nvPr/>
          </p:nvGrpSpPr>
          <p:grpSpPr bwMode="auto">
            <a:xfrm>
              <a:off x="4463" y="3926"/>
              <a:ext cx="665" cy="194"/>
              <a:chOff x="135" y="3060"/>
              <a:chExt cx="1563" cy="456"/>
            </a:xfrm>
          </p:grpSpPr>
          <p:sp>
            <p:nvSpPr>
              <p:cNvPr id="279" name="Freeform 803"/>
              <p:cNvSpPr>
                <a:spLocks/>
              </p:cNvSpPr>
              <p:nvPr/>
            </p:nvSpPr>
            <p:spPr bwMode="auto">
              <a:xfrm>
                <a:off x="1155" y="3060"/>
                <a:ext cx="543" cy="426"/>
              </a:xfrm>
              <a:custGeom>
                <a:avLst/>
                <a:gdLst>
                  <a:gd name="T0" fmla="*/ 543 w 543"/>
                  <a:gd name="T1" fmla="*/ 0 h 426"/>
                  <a:gd name="T2" fmla="*/ 318 w 543"/>
                  <a:gd name="T3" fmla="*/ 6 h 426"/>
                  <a:gd name="T4" fmla="*/ 306 w 543"/>
                  <a:gd name="T5" fmla="*/ 27 h 426"/>
                  <a:gd name="T6" fmla="*/ 189 w 543"/>
                  <a:gd name="T7" fmla="*/ 426 h 426"/>
                  <a:gd name="T8" fmla="*/ 0 w 543"/>
                  <a:gd name="T9" fmla="*/ 402 h 426"/>
                  <a:gd name="T10" fmla="*/ 24 w 543"/>
                  <a:gd name="T11" fmla="*/ 216 h 4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3" h="426">
                    <a:moveTo>
                      <a:pt x="543" y="0"/>
                    </a:moveTo>
                    <a:lnTo>
                      <a:pt x="318" y="6"/>
                    </a:lnTo>
                    <a:lnTo>
                      <a:pt x="306" y="27"/>
                    </a:lnTo>
                    <a:lnTo>
                      <a:pt x="189" y="426"/>
                    </a:lnTo>
                    <a:lnTo>
                      <a:pt x="0" y="402"/>
                    </a:lnTo>
                    <a:lnTo>
                      <a:pt x="24" y="216"/>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80" name="Freeform 804"/>
              <p:cNvSpPr>
                <a:spLocks/>
              </p:cNvSpPr>
              <p:nvPr/>
            </p:nvSpPr>
            <p:spPr bwMode="auto">
              <a:xfrm>
                <a:off x="567" y="3087"/>
                <a:ext cx="588" cy="423"/>
              </a:xfrm>
              <a:custGeom>
                <a:avLst/>
                <a:gdLst>
                  <a:gd name="T0" fmla="*/ 588 w 588"/>
                  <a:gd name="T1" fmla="*/ 0 h 423"/>
                  <a:gd name="T2" fmla="*/ 327 w 588"/>
                  <a:gd name="T3" fmla="*/ 3 h 423"/>
                  <a:gd name="T4" fmla="*/ 297 w 588"/>
                  <a:gd name="T5" fmla="*/ 24 h 423"/>
                  <a:gd name="T6" fmla="*/ 219 w 588"/>
                  <a:gd name="T7" fmla="*/ 423 h 423"/>
                  <a:gd name="T8" fmla="*/ 0 w 588"/>
                  <a:gd name="T9" fmla="*/ 366 h 423"/>
                  <a:gd name="T10" fmla="*/ 15 w 588"/>
                  <a:gd name="T11" fmla="*/ 258 h 4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8" h="423">
                    <a:moveTo>
                      <a:pt x="588" y="0"/>
                    </a:moveTo>
                    <a:lnTo>
                      <a:pt x="327" y="3"/>
                    </a:lnTo>
                    <a:lnTo>
                      <a:pt x="297" y="24"/>
                    </a:lnTo>
                    <a:lnTo>
                      <a:pt x="219" y="423"/>
                    </a:lnTo>
                    <a:lnTo>
                      <a:pt x="0" y="366"/>
                    </a:lnTo>
                    <a:lnTo>
                      <a:pt x="15" y="258"/>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81" name="Freeform 805"/>
              <p:cNvSpPr>
                <a:spLocks/>
              </p:cNvSpPr>
              <p:nvPr/>
            </p:nvSpPr>
            <p:spPr bwMode="auto">
              <a:xfrm>
                <a:off x="135" y="3093"/>
                <a:ext cx="432" cy="423"/>
              </a:xfrm>
              <a:custGeom>
                <a:avLst/>
                <a:gdLst>
                  <a:gd name="T0" fmla="*/ 432 w 432"/>
                  <a:gd name="T1" fmla="*/ 0 h 423"/>
                  <a:gd name="T2" fmla="*/ 111 w 432"/>
                  <a:gd name="T3" fmla="*/ 12 h 423"/>
                  <a:gd name="T4" fmla="*/ 87 w 432"/>
                  <a:gd name="T5" fmla="*/ 30 h 423"/>
                  <a:gd name="T6" fmla="*/ 66 w 432"/>
                  <a:gd name="T7" fmla="*/ 81 h 423"/>
                  <a:gd name="T8" fmla="*/ 33 w 432"/>
                  <a:gd name="T9" fmla="*/ 423 h 423"/>
                  <a:gd name="T10" fmla="*/ 0 w 432"/>
                  <a:gd name="T11" fmla="*/ 414 h 4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2" h="423">
                    <a:moveTo>
                      <a:pt x="432" y="0"/>
                    </a:moveTo>
                    <a:lnTo>
                      <a:pt x="111" y="12"/>
                    </a:lnTo>
                    <a:lnTo>
                      <a:pt x="87" y="30"/>
                    </a:lnTo>
                    <a:lnTo>
                      <a:pt x="66" y="81"/>
                    </a:lnTo>
                    <a:lnTo>
                      <a:pt x="33" y="423"/>
                    </a:lnTo>
                    <a:lnTo>
                      <a:pt x="0" y="414"/>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82" name="Freeform 806"/>
              <p:cNvSpPr>
                <a:spLocks/>
              </p:cNvSpPr>
              <p:nvPr/>
            </p:nvSpPr>
            <p:spPr bwMode="auto">
              <a:xfrm>
                <a:off x="581" y="3201"/>
                <a:ext cx="238" cy="216"/>
              </a:xfrm>
              <a:custGeom>
                <a:avLst/>
                <a:gdLst>
                  <a:gd name="T0" fmla="*/ 238 w 238"/>
                  <a:gd name="T1" fmla="*/ 0 h 216"/>
                  <a:gd name="T2" fmla="*/ 175 w 238"/>
                  <a:gd name="T3" fmla="*/ 207 h 216"/>
                  <a:gd name="T4" fmla="*/ 121 w 238"/>
                  <a:gd name="T5" fmla="*/ 216 h 216"/>
                  <a:gd name="T6" fmla="*/ 46 w 238"/>
                  <a:gd name="T7" fmla="*/ 198 h 216"/>
                  <a:gd name="T8" fmla="*/ 0 w 238"/>
                  <a:gd name="T9" fmla="*/ 179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216">
                    <a:moveTo>
                      <a:pt x="238" y="0"/>
                    </a:moveTo>
                    <a:lnTo>
                      <a:pt x="175" y="207"/>
                    </a:lnTo>
                    <a:lnTo>
                      <a:pt x="121" y="216"/>
                    </a:lnTo>
                    <a:lnTo>
                      <a:pt x="46" y="198"/>
                    </a:lnTo>
                    <a:lnTo>
                      <a:pt x="0" y="179"/>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83" name="Freeform 807"/>
              <p:cNvSpPr>
                <a:spLocks/>
              </p:cNvSpPr>
              <p:nvPr/>
            </p:nvSpPr>
            <p:spPr bwMode="auto">
              <a:xfrm>
                <a:off x="1178" y="3156"/>
                <a:ext cx="253" cy="183"/>
              </a:xfrm>
              <a:custGeom>
                <a:avLst/>
                <a:gdLst>
                  <a:gd name="T0" fmla="*/ 253 w 253"/>
                  <a:gd name="T1" fmla="*/ 0 h 183"/>
                  <a:gd name="T2" fmla="*/ 178 w 253"/>
                  <a:gd name="T3" fmla="*/ 141 h 183"/>
                  <a:gd name="T4" fmla="*/ 130 w 253"/>
                  <a:gd name="T5" fmla="*/ 183 h 183"/>
                  <a:gd name="T6" fmla="*/ 55 w 253"/>
                  <a:gd name="T7" fmla="*/ 171 h 183"/>
                  <a:gd name="T8" fmla="*/ 0 w 253"/>
                  <a:gd name="T9" fmla="*/ 155 h 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 h="183">
                    <a:moveTo>
                      <a:pt x="253" y="0"/>
                    </a:moveTo>
                    <a:lnTo>
                      <a:pt x="178" y="141"/>
                    </a:lnTo>
                    <a:lnTo>
                      <a:pt x="130" y="183"/>
                    </a:lnTo>
                    <a:lnTo>
                      <a:pt x="55" y="171"/>
                    </a:lnTo>
                    <a:lnTo>
                      <a:pt x="0" y="155"/>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274" name="Freeform 808"/>
            <p:cNvSpPr>
              <a:spLocks/>
            </p:cNvSpPr>
            <p:nvPr/>
          </p:nvSpPr>
          <p:spPr bwMode="auto">
            <a:xfrm>
              <a:off x="5376" y="3871"/>
              <a:ext cx="510" cy="304"/>
            </a:xfrm>
            <a:custGeom>
              <a:avLst/>
              <a:gdLst>
                <a:gd name="T0" fmla="*/ 0 w 510"/>
                <a:gd name="T1" fmla="*/ 304 h 304"/>
                <a:gd name="T2" fmla="*/ 10 w 510"/>
                <a:gd name="T3" fmla="*/ 236 h 304"/>
                <a:gd name="T4" fmla="*/ 21 w 510"/>
                <a:gd name="T5" fmla="*/ 227 h 304"/>
                <a:gd name="T6" fmla="*/ 158 w 510"/>
                <a:gd name="T7" fmla="*/ 243 h 304"/>
                <a:gd name="T8" fmla="*/ 173 w 510"/>
                <a:gd name="T9" fmla="*/ 232 h 304"/>
                <a:gd name="T10" fmla="*/ 224 w 510"/>
                <a:gd name="T11" fmla="*/ 50 h 304"/>
                <a:gd name="T12" fmla="*/ 236 w 510"/>
                <a:gd name="T13" fmla="*/ 34 h 304"/>
                <a:gd name="T14" fmla="*/ 321 w 510"/>
                <a:gd name="T15" fmla="*/ 23 h 304"/>
                <a:gd name="T16" fmla="*/ 333 w 510"/>
                <a:gd name="T17" fmla="*/ 34 h 304"/>
                <a:gd name="T18" fmla="*/ 354 w 510"/>
                <a:gd name="T19" fmla="*/ 19 h 304"/>
                <a:gd name="T20" fmla="*/ 444 w 510"/>
                <a:gd name="T21" fmla="*/ 9 h 304"/>
                <a:gd name="T22" fmla="*/ 449 w 510"/>
                <a:gd name="T23" fmla="*/ 25 h 304"/>
                <a:gd name="T24" fmla="*/ 462 w 510"/>
                <a:gd name="T25" fmla="*/ 4 h 304"/>
                <a:gd name="T26" fmla="*/ 510 w 510"/>
                <a:gd name="T27" fmla="*/ 0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0" h="304">
                  <a:moveTo>
                    <a:pt x="0" y="304"/>
                  </a:moveTo>
                  <a:lnTo>
                    <a:pt x="10" y="236"/>
                  </a:lnTo>
                  <a:lnTo>
                    <a:pt x="21" y="227"/>
                  </a:lnTo>
                  <a:lnTo>
                    <a:pt x="158" y="243"/>
                  </a:lnTo>
                  <a:lnTo>
                    <a:pt x="173" y="232"/>
                  </a:lnTo>
                  <a:lnTo>
                    <a:pt x="224" y="50"/>
                  </a:lnTo>
                  <a:lnTo>
                    <a:pt x="236" y="34"/>
                  </a:lnTo>
                  <a:lnTo>
                    <a:pt x="321" y="23"/>
                  </a:lnTo>
                  <a:lnTo>
                    <a:pt x="333" y="34"/>
                  </a:lnTo>
                  <a:lnTo>
                    <a:pt x="354" y="19"/>
                  </a:lnTo>
                  <a:lnTo>
                    <a:pt x="444" y="9"/>
                  </a:lnTo>
                  <a:lnTo>
                    <a:pt x="449" y="25"/>
                  </a:lnTo>
                  <a:lnTo>
                    <a:pt x="462" y="4"/>
                  </a:lnTo>
                  <a:lnTo>
                    <a:pt x="510"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75" name="Freeform 809"/>
            <p:cNvSpPr>
              <a:spLocks/>
            </p:cNvSpPr>
            <p:nvPr/>
          </p:nvSpPr>
          <p:spPr bwMode="auto">
            <a:xfrm>
              <a:off x="5417" y="3937"/>
              <a:ext cx="166" cy="115"/>
            </a:xfrm>
            <a:custGeom>
              <a:avLst/>
              <a:gdLst>
                <a:gd name="T0" fmla="*/ 10 w 293"/>
                <a:gd name="T1" fmla="*/ 0 h 204"/>
                <a:gd name="T2" fmla="*/ 9 w 293"/>
                <a:gd name="T3" fmla="*/ 2 h 204"/>
                <a:gd name="T4" fmla="*/ 8 w 293"/>
                <a:gd name="T5" fmla="*/ 5 h 204"/>
                <a:gd name="T6" fmla="*/ 7 w 293"/>
                <a:gd name="T7" fmla="*/ 6 h 204"/>
                <a:gd name="T8" fmla="*/ 4 w 293"/>
                <a:gd name="T9" fmla="*/ 7 h 204"/>
                <a:gd name="T10" fmla="*/ 3 w 293"/>
                <a:gd name="T11" fmla="*/ 6 h 204"/>
                <a:gd name="T12" fmla="*/ 1 w 293"/>
                <a:gd name="T13" fmla="*/ 6 h 204"/>
                <a:gd name="T14" fmla="*/ 1 w 293"/>
                <a:gd name="T15" fmla="*/ 6 h 204"/>
                <a:gd name="T16" fmla="*/ 0 w 293"/>
                <a:gd name="T17" fmla="*/ 6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 h="204">
                  <a:moveTo>
                    <a:pt x="293" y="0"/>
                  </a:moveTo>
                  <a:lnTo>
                    <a:pt x="282" y="50"/>
                  </a:lnTo>
                  <a:lnTo>
                    <a:pt x="252" y="164"/>
                  </a:lnTo>
                  <a:lnTo>
                    <a:pt x="228" y="194"/>
                  </a:lnTo>
                  <a:lnTo>
                    <a:pt x="126" y="204"/>
                  </a:lnTo>
                  <a:lnTo>
                    <a:pt x="80" y="200"/>
                  </a:lnTo>
                  <a:lnTo>
                    <a:pt x="36" y="188"/>
                  </a:lnTo>
                  <a:lnTo>
                    <a:pt x="6" y="198"/>
                  </a:lnTo>
                  <a:lnTo>
                    <a:pt x="0" y="189"/>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76" name="Line 810"/>
            <p:cNvSpPr>
              <a:spLocks noChangeShapeType="1"/>
            </p:cNvSpPr>
            <p:nvPr/>
          </p:nvSpPr>
          <p:spPr bwMode="auto">
            <a:xfrm flipV="1">
              <a:off x="5422" y="4034"/>
              <a:ext cx="13" cy="6"/>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77" name="Freeform 811"/>
            <p:cNvSpPr>
              <a:spLocks/>
            </p:cNvSpPr>
            <p:nvPr/>
          </p:nvSpPr>
          <p:spPr bwMode="auto">
            <a:xfrm>
              <a:off x="5429" y="4026"/>
              <a:ext cx="15" cy="5"/>
            </a:xfrm>
            <a:custGeom>
              <a:avLst/>
              <a:gdLst>
                <a:gd name="T0" fmla="*/ 0 w 28"/>
                <a:gd name="T1" fmla="*/ 1 h 8"/>
                <a:gd name="T2" fmla="*/ 1 w 28"/>
                <a:gd name="T3" fmla="*/ 0 h 8"/>
                <a:gd name="T4" fmla="*/ 1 w 28"/>
                <a:gd name="T5" fmla="*/ 1 h 8"/>
                <a:gd name="T6" fmla="*/ 0 60000 65536"/>
                <a:gd name="T7" fmla="*/ 0 60000 65536"/>
                <a:gd name="T8" fmla="*/ 0 60000 65536"/>
              </a:gdLst>
              <a:ahLst/>
              <a:cxnLst>
                <a:cxn ang="T6">
                  <a:pos x="T0" y="T1"/>
                </a:cxn>
                <a:cxn ang="T7">
                  <a:pos x="T2" y="T3"/>
                </a:cxn>
                <a:cxn ang="T8">
                  <a:pos x="T4" y="T5"/>
                </a:cxn>
              </a:cxnLst>
              <a:rect l="0" t="0" r="r" b="b"/>
              <a:pathLst>
                <a:path w="28" h="8">
                  <a:moveTo>
                    <a:pt x="0" y="8"/>
                  </a:moveTo>
                  <a:lnTo>
                    <a:pt x="18" y="0"/>
                  </a:lnTo>
                  <a:lnTo>
                    <a:pt x="28" y="5"/>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78" name="Freeform 812"/>
            <p:cNvSpPr>
              <a:spLocks/>
            </p:cNvSpPr>
            <p:nvPr/>
          </p:nvSpPr>
          <p:spPr bwMode="auto">
            <a:xfrm>
              <a:off x="5432" y="4021"/>
              <a:ext cx="17" cy="2"/>
            </a:xfrm>
            <a:custGeom>
              <a:avLst/>
              <a:gdLst>
                <a:gd name="T0" fmla="*/ 0 w 30"/>
                <a:gd name="T1" fmla="*/ 1 h 4"/>
                <a:gd name="T2" fmla="*/ 1 w 30"/>
                <a:gd name="T3" fmla="*/ 0 h 4"/>
                <a:gd name="T4" fmla="*/ 1 w 30"/>
                <a:gd name="T5" fmla="*/ 1 h 4"/>
                <a:gd name="T6" fmla="*/ 0 60000 65536"/>
                <a:gd name="T7" fmla="*/ 0 60000 65536"/>
                <a:gd name="T8" fmla="*/ 0 60000 65536"/>
              </a:gdLst>
              <a:ahLst/>
              <a:cxnLst>
                <a:cxn ang="T6">
                  <a:pos x="T0" y="T1"/>
                </a:cxn>
                <a:cxn ang="T7">
                  <a:pos x="T2" y="T3"/>
                </a:cxn>
                <a:cxn ang="T8">
                  <a:pos x="T4" y="T5"/>
                </a:cxn>
              </a:cxnLst>
              <a:rect l="0" t="0" r="r" b="b"/>
              <a:pathLst>
                <a:path w="30" h="4">
                  <a:moveTo>
                    <a:pt x="0" y="4"/>
                  </a:moveTo>
                  <a:lnTo>
                    <a:pt x="19" y="0"/>
                  </a:lnTo>
                  <a:lnTo>
                    <a:pt x="30" y="4"/>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333" name="Oval 1000"/>
          <p:cNvSpPr>
            <a:spLocks noChangeArrowheads="1"/>
          </p:cNvSpPr>
          <p:nvPr/>
        </p:nvSpPr>
        <p:spPr bwMode="auto">
          <a:xfrm>
            <a:off x="6055651" y="4407984"/>
            <a:ext cx="292100" cy="3175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1400" b="1" dirty="0">
                <a:latin typeface="Arial" panose="020B0604020202020204" pitchFamily="34" charset="0"/>
                <a:ea typeface="HGP創英角ｺﾞｼｯｸUB" pitchFamily="50" charset="-128"/>
                <a:cs typeface="Arial" panose="020B0604020202020204" pitchFamily="34" charset="0"/>
              </a:rPr>
              <a:t>2</a:t>
            </a:r>
          </a:p>
        </p:txBody>
      </p:sp>
      <p:sp>
        <p:nvSpPr>
          <p:cNvPr id="334" name="Text Box 2"/>
          <p:cNvSpPr txBox="1">
            <a:spLocks noChangeArrowheads="1"/>
          </p:cNvSpPr>
          <p:nvPr/>
        </p:nvSpPr>
        <p:spPr bwMode="auto">
          <a:xfrm>
            <a:off x="555376" y="991770"/>
            <a:ext cx="6421266" cy="523220"/>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spcBef>
                <a:spcPct val="50000"/>
              </a:spcBef>
            </a:pPr>
            <a:r>
              <a:rPr lang="en-US" altLang="ja-JP" sz="2800" b="1" dirty="0" smtClean="0">
                <a:latin typeface="Arial" panose="020B0604020202020204" pitchFamily="34" charset="0"/>
                <a:ea typeface="HGP創英角ｺﾞｼｯｸUB" pitchFamily="50" charset="-128"/>
                <a:cs typeface="Arial" panose="020B0604020202020204" pitchFamily="34" charset="0"/>
              </a:rPr>
              <a:t>Morning Assembly / Policy Meeting</a:t>
            </a:r>
            <a:endParaRPr lang="ja-JP" altLang="en-US" sz="2800" b="1" dirty="0">
              <a:latin typeface="Arial" panose="020B0604020202020204" pitchFamily="34" charset="0"/>
              <a:ea typeface="HGP創英角ｺﾞｼｯｸUB" pitchFamily="50" charset="-128"/>
              <a:cs typeface="Arial" panose="020B0604020202020204" pitchFamily="34" charset="0"/>
            </a:endParaRPr>
          </a:p>
        </p:txBody>
      </p:sp>
      <p:grpSp>
        <p:nvGrpSpPr>
          <p:cNvPr id="335" name="グループ化 334"/>
          <p:cNvGrpSpPr/>
          <p:nvPr/>
        </p:nvGrpSpPr>
        <p:grpSpPr>
          <a:xfrm>
            <a:off x="315663" y="938882"/>
            <a:ext cx="197759" cy="616347"/>
            <a:chOff x="644524" y="860027"/>
            <a:chExt cx="197759" cy="616347"/>
          </a:xfrm>
          <a:solidFill>
            <a:srgbClr val="0033CC"/>
          </a:solidFill>
        </p:grpSpPr>
        <p:sp>
          <p:nvSpPr>
            <p:cNvPr id="336" name="Rectangle 419"/>
            <p:cNvSpPr>
              <a:spLocks noChangeArrowheads="1"/>
            </p:cNvSpPr>
            <p:nvPr/>
          </p:nvSpPr>
          <p:spPr bwMode="auto">
            <a:xfrm>
              <a:off x="644524" y="860027"/>
              <a:ext cx="114937" cy="616347"/>
            </a:xfrm>
            <a:prstGeom prst="rect">
              <a:avLst/>
            </a:prstGeom>
            <a:grp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337" name="Rectangle 419"/>
            <p:cNvSpPr>
              <a:spLocks noChangeArrowheads="1"/>
            </p:cNvSpPr>
            <p:nvPr/>
          </p:nvSpPr>
          <p:spPr bwMode="auto">
            <a:xfrm>
              <a:off x="796564" y="860027"/>
              <a:ext cx="45719" cy="616347"/>
            </a:xfrm>
            <a:prstGeom prst="rect">
              <a:avLst/>
            </a:prstGeom>
            <a:grp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grpSp>
      <p:sp>
        <p:nvSpPr>
          <p:cNvPr id="338" name="AutoShape 378"/>
          <p:cNvSpPr>
            <a:spLocks noChangeArrowheads="1"/>
          </p:cNvSpPr>
          <p:nvPr/>
        </p:nvSpPr>
        <p:spPr bwMode="auto">
          <a:xfrm>
            <a:off x="3544143" y="3630279"/>
            <a:ext cx="548651" cy="194756"/>
          </a:xfrm>
          <a:prstGeom prst="roundRect">
            <a:avLst>
              <a:gd name="adj" fmla="val 50000"/>
            </a:avLst>
          </a:prstGeom>
          <a:solidFill>
            <a:srgbClr val="FFFFFF"/>
          </a:solidFill>
          <a:ln w="9525">
            <a:solidFill>
              <a:srgbClr val="C0C0C0"/>
            </a:solidFill>
            <a:round/>
            <a:headEnd/>
            <a:tailEnd/>
          </a:ln>
        </p:spPr>
        <p:txBody>
          <a:bodyPr wrap="none" lIns="36000" tIns="0" rIns="36000" bIns="0"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r>
              <a:rPr lang="en-US" altLang="ja-JP" b="1" dirty="0" smtClean="0">
                <a:latin typeface="Arial" panose="020B0604020202020204" pitchFamily="34" charset="0"/>
                <a:ea typeface="HGP創英角ｺﾞｼｯｸUB" pitchFamily="50" charset="-128"/>
                <a:cs typeface="Arial" panose="020B0604020202020204" pitchFamily="34" charset="0"/>
              </a:rPr>
              <a:t>Camera</a:t>
            </a:r>
            <a:endParaRPr lang="ja-JP" altLang="en-US" b="1" dirty="0">
              <a:latin typeface="Arial" panose="020B0604020202020204" pitchFamily="34" charset="0"/>
              <a:ea typeface="HGP創英角ｺﾞｼｯｸUB" pitchFamily="50" charset="-128"/>
              <a:cs typeface="Arial" panose="020B0604020202020204" pitchFamily="34" charset="0"/>
            </a:endParaRPr>
          </a:p>
        </p:txBody>
      </p:sp>
      <p:sp>
        <p:nvSpPr>
          <p:cNvPr id="339" name="AutoShape 379"/>
          <p:cNvSpPr>
            <a:spLocks noChangeArrowheads="1"/>
          </p:cNvSpPr>
          <p:nvPr/>
        </p:nvSpPr>
        <p:spPr bwMode="auto">
          <a:xfrm>
            <a:off x="424346" y="4222919"/>
            <a:ext cx="775927" cy="194756"/>
          </a:xfrm>
          <a:prstGeom prst="roundRect">
            <a:avLst>
              <a:gd name="adj" fmla="val 50000"/>
            </a:avLst>
          </a:prstGeom>
          <a:solidFill>
            <a:srgbClr val="FFFFFF"/>
          </a:solidFill>
          <a:ln w="9525">
            <a:solidFill>
              <a:srgbClr val="C0C0C0"/>
            </a:solidFill>
            <a:round/>
            <a:headEnd/>
            <a:tailEnd/>
          </a:ln>
        </p:spPr>
        <p:txBody>
          <a:bodyPr wrap="none" lIns="36000" tIns="0" rIns="36000" bIns="0"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r>
              <a:rPr lang="en-US" altLang="ja-JP" b="1" dirty="0" smtClean="0">
                <a:latin typeface="Arial" panose="020B0604020202020204" pitchFamily="34" charset="0"/>
                <a:ea typeface="HGP創英角ｺﾞｼｯｸUB" pitchFamily="50" charset="-128"/>
                <a:cs typeface="Arial" panose="020B0604020202020204" pitchFamily="34" charset="0"/>
              </a:rPr>
              <a:t>Microphone</a:t>
            </a:r>
            <a:endParaRPr lang="ja-JP" altLang="en-US" b="1" dirty="0">
              <a:latin typeface="Arial" panose="020B0604020202020204" pitchFamily="34" charset="0"/>
              <a:ea typeface="HGP創英角ｺﾞｼｯｸUB" pitchFamily="50" charset="-128"/>
              <a:cs typeface="Arial" panose="020B0604020202020204" pitchFamily="34" charset="0"/>
            </a:endParaRPr>
          </a:p>
        </p:txBody>
      </p:sp>
      <p:sp>
        <p:nvSpPr>
          <p:cNvPr id="340" name="AutoShape 380"/>
          <p:cNvSpPr>
            <a:spLocks noChangeArrowheads="1"/>
          </p:cNvSpPr>
          <p:nvPr/>
        </p:nvSpPr>
        <p:spPr bwMode="auto">
          <a:xfrm>
            <a:off x="3672096" y="4646740"/>
            <a:ext cx="453836" cy="194756"/>
          </a:xfrm>
          <a:prstGeom prst="roundRect">
            <a:avLst>
              <a:gd name="adj" fmla="val 50000"/>
            </a:avLst>
          </a:prstGeom>
          <a:solidFill>
            <a:srgbClr val="FFFFFF"/>
          </a:solidFill>
          <a:ln w="9525">
            <a:solidFill>
              <a:srgbClr val="C0C0C0"/>
            </a:solidFill>
            <a:round/>
            <a:headEnd/>
            <a:tailEnd/>
          </a:ln>
        </p:spPr>
        <p:txBody>
          <a:bodyPr wrap="none" lIns="36000" tIns="0" rIns="36000" bIns="0"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r>
              <a:rPr lang="en-US" altLang="ja-JP" b="1" dirty="0" smtClean="0">
                <a:latin typeface="Arial" panose="020B0604020202020204" pitchFamily="34" charset="0"/>
                <a:ea typeface="HGP創英角ｺﾞｼｯｸUB" pitchFamily="50" charset="-128"/>
                <a:cs typeface="Arial" panose="020B0604020202020204" pitchFamily="34" charset="0"/>
              </a:rPr>
              <a:t>HDVC</a:t>
            </a:r>
            <a:endParaRPr lang="ja-JP" altLang="en-US" b="1" dirty="0">
              <a:latin typeface="Arial" panose="020B0604020202020204" pitchFamily="34" charset="0"/>
              <a:ea typeface="HGP創英角ｺﾞｼｯｸUB" pitchFamily="50" charset="-128"/>
              <a:cs typeface="Arial" panose="020B0604020202020204" pitchFamily="34" charset="0"/>
            </a:endParaRPr>
          </a:p>
        </p:txBody>
      </p:sp>
      <p:sp>
        <p:nvSpPr>
          <p:cNvPr id="341" name="AutoShape 378"/>
          <p:cNvSpPr>
            <a:spLocks noChangeArrowheads="1"/>
          </p:cNvSpPr>
          <p:nvPr/>
        </p:nvSpPr>
        <p:spPr bwMode="auto">
          <a:xfrm>
            <a:off x="2596053" y="3027679"/>
            <a:ext cx="635273" cy="194756"/>
          </a:xfrm>
          <a:prstGeom prst="roundRect">
            <a:avLst>
              <a:gd name="adj" fmla="val 50000"/>
            </a:avLst>
          </a:prstGeom>
          <a:solidFill>
            <a:srgbClr val="FFFFFF"/>
          </a:solidFill>
          <a:ln w="9525">
            <a:solidFill>
              <a:srgbClr val="C0C0C0"/>
            </a:solidFill>
            <a:round/>
            <a:headEnd/>
            <a:tailEnd/>
          </a:ln>
        </p:spPr>
        <p:txBody>
          <a:bodyPr wrap="none" lIns="36000" tIns="0" rIns="36000" bIns="0"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r>
              <a:rPr lang="en-US" altLang="ja-JP" b="1" dirty="0" smtClean="0">
                <a:latin typeface="Arial" panose="020B0604020202020204" pitchFamily="34" charset="0"/>
                <a:ea typeface="HGP創英角ｺﾞｼｯｸUB" pitchFamily="50" charset="-128"/>
                <a:cs typeface="Arial" panose="020B0604020202020204" pitchFamily="34" charset="0"/>
              </a:rPr>
              <a:t>Projector</a:t>
            </a:r>
            <a:endParaRPr lang="ja-JP" altLang="en-US" b="1" dirty="0">
              <a:latin typeface="Arial" panose="020B0604020202020204" pitchFamily="34" charset="0"/>
              <a:ea typeface="HGP創英角ｺﾞｼｯｸUB" pitchFamily="50" charset="-128"/>
              <a:cs typeface="Arial" panose="020B0604020202020204" pitchFamily="34" charset="0"/>
            </a:endParaRPr>
          </a:p>
        </p:txBody>
      </p:sp>
      <p:sp>
        <p:nvSpPr>
          <p:cNvPr id="342" name="AutoShape 378"/>
          <p:cNvSpPr>
            <a:spLocks noChangeArrowheads="1"/>
          </p:cNvSpPr>
          <p:nvPr/>
        </p:nvSpPr>
        <p:spPr bwMode="auto">
          <a:xfrm>
            <a:off x="996792" y="3028669"/>
            <a:ext cx="510510" cy="194756"/>
          </a:xfrm>
          <a:prstGeom prst="roundRect">
            <a:avLst>
              <a:gd name="adj" fmla="val 50000"/>
            </a:avLst>
          </a:prstGeom>
          <a:solidFill>
            <a:srgbClr val="FFFFFF"/>
          </a:solidFill>
          <a:ln w="9525">
            <a:solidFill>
              <a:srgbClr val="C0C0C0"/>
            </a:solidFill>
            <a:round/>
            <a:headEnd/>
            <a:tailEnd/>
          </a:ln>
        </p:spPr>
        <p:txBody>
          <a:bodyPr wrap="none" lIns="36000" tIns="0" rIns="36000" bIns="0"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r>
              <a:rPr lang="en-US" altLang="ja-JP" b="1" dirty="0" smtClean="0">
                <a:latin typeface="Arial" panose="020B0604020202020204" pitchFamily="34" charset="0"/>
                <a:ea typeface="HGP創英角ｺﾞｼｯｸUB" pitchFamily="50" charset="-128"/>
                <a:cs typeface="Arial" panose="020B0604020202020204" pitchFamily="34" charset="0"/>
              </a:rPr>
              <a:t>Screen</a:t>
            </a:r>
            <a:endParaRPr lang="ja-JP" altLang="en-US" b="1" dirty="0">
              <a:latin typeface="Arial" panose="020B0604020202020204" pitchFamily="34" charset="0"/>
              <a:ea typeface="HGP創英角ｺﾞｼｯｸUB" pitchFamily="50" charset="-128"/>
              <a:cs typeface="Arial" panose="020B0604020202020204" pitchFamily="34" charset="0"/>
            </a:endParaRPr>
          </a:p>
        </p:txBody>
      </p:sp>
      <p:pic>
        <p:nvPicPr>
          <p:cNvPr id="343" name="Picture 4" descr="KX_VC1600黒"/>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512061" y="4919729"/>
            <a:ext cx="838298" cy="230682"/>
          </a:xfrm>
          <a:prstGeom prst="rect">
            <a:avLst/>
          </a:prstGeom>
          <a:noFill/>
          <a:extLst>
            <a:ext uri="{909E8E84-426E-40DD-AFC4-6F175D3DCCD1}">
              <a14:hiddenFill xmlns:a14="http://schemas.microsoft.com/office/drawing/2010/main">
                <a:solidFill>
                  <a:srgbClr val="FFFFFF"/>
                </a:solidFill>
              </a14:hiddenFill>
            </a:ext>
          </a:extLst>
        </p:spPr>
      </p:pic>
      <p:sp>
        <p:nvSpPr>
          <p:cNvPr id="344" name="Freeform 362"/>
          <p:cNvSpPr>
            <a:spLocks/>
          </p:cNvSpPr>
          <p:nvPr/>
        </p:nvSpPr>
        <p:spPr bwMode="auto">
          <a:xfrm flipH="1">
            <a:off x="4350358" y="4017042"/>
            <a:ext cx="922549" cy="1048611"/>
          </a:xfrm>
          <a:custGeom>
            <a:avLst/>
            <a:gdLst>
              <a:gd name="T0" fmla="*/ 0 w 814"/>
              <a:gd name="T1" fmla="*/ 0 h 1341"/>
              <a:gd name="T2" fmla="*/ 0 w 814"/>
              <a:gd name="T3" fmla="*/ 2147483647 h 1341"/>
              <a:gd name="T4" fmla="*/ 2147483647 w 814"/>
              <a:gd name="T5" fmla="*/ 2147483647 h 1341"/>
              <a:gd name="T6" fmla="*/ 2147483647 w 814"/>
              <a:gd name="T7" fmla="*/ 2147483647 h 1341"/>
              <a:gd name="T8" fmla="*/ 0 60000 65536"/>
              <a:gd name="T9" fmla="*/ 0 60000 65536"/>
              <a:gd name="T10" fmla="*/ 0 60000 65536"/>
              <a:gd name="T11" fmla="*/ 0 60000 65536"/>
              <a:gd name="T12" fmla="*/ 0 w 814"/>
              <a:gd name="T13" fmla="*/ 0 h 1341"/>
              <a:gd name="T14" fmla="*/ 814 w 814"/>
              <a:gd name="T15" fmla="*/ 1341 h 1341"/>
            </a:gdLst>
            <a:ahLst/>
            <a:cxnLst>
              <a:cxn ang="T8">
                <a:pos x="T0" y="T1"/>
              </a:cxn>
              <a:cxn ang="T9">
                <a:pos x="T2" y="T3"/>
              </a:cxn>
              <a:cxn ang="T10">
                <a:pos x="T4" y="T5"/>
              </a:cxn>
              <a:cxn ang="T11">
                <a:pos x="T6" y="T7"/>
              </a:cxn>
            </a:cxnLst>
            <a:rect l="T12" t="T13" r="T14" b="T15"/>
            <a:pathLst>
              <a:path w="814" h="1341">
                <a:moveTo>
                  <a:pt x="0" y="0"/>
                </a:moveTo>
                <a:cubicBezTo>
                  <a:pt x="0" y="0"/>
                  <a:pt x="1" y="660"/>
                  <a:pt x="1" y="1170"/>
                </a:cubicBezTo>
                <a:cubicBezTo>
                  <a:pt x="1" y="1287"/>
                  <a:pt x="74" y="1341"/>
                  <a:pt x="180" y="1341"/>
                </a:cubicBezTo>
                <a:cubicBezTo>
                  <a:pt x="359" y="1341"/>
                  <a:pt x="814" y="1341"/>
                  <a:pt x="814" y="1341"/>
                </a:cubicBezTo>
              </a:path>
            </a:pathLst>
          </a:custGeom>
          <a:noFill/>
          <a:ln w="38100" cap="flat" cmpd="sng">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pic>
        <p:nvPicPr>
          <p:cNvPr id="345" name="Picture 73" descr="inter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8278" y="3296753"/>
            <a:ext cx="846275" cy="84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 name="Picture 27" descr="ルーター"/>
          <p:cNvPicPr>
            <a:picLocks noChangeAspect="1" noChangeArrowheads="1"/>
          </p:cNvPicPr>
          <p:nvPr/>
        </p:nvPicPr>
        <p:blipFill>
          <a:blip r:embed="rId6" cstate="print">
            <a:clrChange>
              <a:clrFrom>
                <a:srgbClr val="FEFFFD"/>
              </a:clrFrom>
              <a:clrTo>
                <a:srgbClr val="FEFFFD">
                  <a:alpha val="0"/>
                </a:srgbClr>
              </a:clrTo>
            </a:clrChange>
            <a:extLst>
              <a:ext uri="{28A0092B-C50C-407E-A947-70E740481C1C}">
                <a14:useLocalDpi xmlns:a14="http://schemas.microsoft.com/office/drawing/2010/main" val="0"/>
              </a:ext>
            </a:extLst>
          </a:blip>
          <a:srcRect/>
          <a:stretch>
            <a:fillRect/>
          </a:stretch>
        </p:blipFill>
        <p:spPr bwMode="auto">
          <a:xfrm>
            <a:off x="5011727" y="4980890"/>
            <a:ext cx="519480" cy="19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7" name="AutoShape 378"/>
          <p:cNvSpPr>
            <a:spLocks noChangeArrowheads="1"/>
          </p:cNvSpPr>
          <p:nvPr/>
        </p:nvSpPr>
        <p:spPr bwMode="auto">
          <a:xfrm>
            <a:off x="4990535" y="3172801"/>
            <a:ext cx="548651" cy="194756"/>
          </a:xfrm>
          <a:prstGeom prst="roundRect">
            <a:avLst>
              <a:gd name="adj" fmla="val 50000"/>
            </a:avLst>
          </a:prstGeom>
          <a:solidFill>
            <a:srgbClr val="FFFFFF"/>
          </a:solidFill>
          <a:ln w="9525">
            <a:solidFill>
              <a:srgbClr val="C0C0C0"/>
            </a:solidFill>
            <a:round/>
            <a:headEnd/>
            <a:tailEnd/>
          </a:ln>
        </p:spPr>
        <p:txBody>
          <a:bodyPr wrap="none" lIns="36000" tIns="0" rIns="36000" bIns="0"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r>
              <a:rPr lang="en-US" altLang="ja-JP" b="1" dirty="0" smtClean="0">
                <a:latin typeface="Arial" panose="020B0604020202020204" pitchFamily="34" charset="0"/>
                <a:ea typeface="HGP創英角ｺﾞｼｯｸUB" pitchFamily="50" charset="-128"/>
                <a:cs typeface="Arial" panose="020B0604020202020204" pitchFamily="34" charset="0"/>
              </a:rPr>
              <a:t>Internet</a:t>
            </a:r>
            <a:endParaRPr lang="ja-JP" altLang="en-US" b="1" dirty="0">
              <a:latin typeface="Arial" panose="020B0604020202020204" pitchFamily="34" charset="0"/>
              <a:ea typeface="HGP創英角ｺﾞｼｯｸUB" pitchFamily="50" charset="-128"/>
              <a:cs typeface="Arial" panose="020B0604020202020204" pitchFamily="34" charset="0"/>
            </a:endParaRPr>
          </a:p>
        </p:txBody>
      </p:sp>
      <p:sp>
        <p:nvSpPr>
          <p:cNvPr id="348" name="AutoShape 378"/>
          <p:cNvSpPr>
            <a:spLocks noChangeArrowheads="1"/>
          </p:cNvSpPr>
          <p:nvPr/>
        </p:nvSpPr>
        <p:spPr bwMode="auto">
          <a:xfrm>
            <a:off x="4998584" y="5250486"/>
            <a:ext cx="500497" cy="194756"/>
          </a:xfrm>
          <a:prstGeom prst="roundRect">
            <a:avLst>
              <a:gd name="adj" fmla="val 50000"/>
            </a:avLst>
          </a:prstGeom>
          <a:solidFill>
            <a:srgbClr val="FFFFFF"/>
          </a:solidFill>
          <a:ln w="9525">
            <a:solidFill>
              <a:srgbClr val="C0C0C0"/>
            </a:solidFill>
            <a:round/>
            <a:headEnd/>
            <a:tailEnd/>
          </a:ln>
        </p:spPr>
        <p:txBody>
          <a:bodyPr wrap="none" lIns="36000" tIns="0" rIns="36000" bIns="0"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r>
              <a:rPr lang="en-US" altLang="ja-JP" b="1" dirty="0" smtClean="0">
                <a:latin typeface="Arial" panose="020B0604020202020204" pitchFamily="34" charset="0"/>
                <a:ea typeface="HGP創英角ｺﾞｼｯｸUB" pitchFamily="50" charset="-128"/>
                <a:cs typeface="Arial" panose="020B0604020202020204" pitchFamily="34" charset="0"/>
              </a:rPr>
              <a:t>Router</a:t>
            </a:r>
            <a:endParaRPr lang="ja-JP" altLang="en-US" b="1" dirty="0">
              <a:latin typeface="Arial" panose="020B0604020202020204" pitchFamily="34" charset="0"/>
              <a:ea typeface="HGP創英角ｺﾞｼｯｸUB" pitchFamily="50" charset="-128"/>
              <a:cs typeface="Arial" panose="020B0604020202020204" pitchFamily="34" charset="0"/>
            </a:endParaRPr>
          </a:p>
        </p:txBody>
      </p:sp>
      <p:pic>
        <p:nvPicPr>
          <p:cNvPr id="34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4504" y="3439788"/>
            <a:ext cx="946008" cy="33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2461" y="5542910"/>
            <a:ext cx="946008" cy="33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8" name="Line 987"/>
          <p:cNvSpPr>
            <a:spLocks noChangeShapeType="1"/>
          </p:cNvSpPr>
          <p:nvPr/>
        </p:nvSpPr>
        <p:spPr bwMode="auto">
          <a:xfrm>
            <a:off x="5539186" y="3710401"/>
            <a:ext cx="901587" cy="1757952"/>
          </a:xfrm>
          <a:prstGeom prst="line">
            <a:avLst/>
          </a:prstGeom>
          <a:noFill/>
          <a:ln w="381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49" name="Line 988"/>
          <p:cNvSpPr>
            <a:spLocks noChangeShapeType="1"/>
          </p:cNvSpPr>
          <p:nvPr/>
        </p:nvSpPr>
        <p:spPr bwMode="auto">
          <a:xfrm flipV="1">
            <a:off x="5539186" y="3596454"/>
            <a:ext cx="925563" cy="110081"/>
          </a:xfrm>
          <a:prstGeom prst="line">
            <a:avLst/>
          </a:prstGeom>
          <a:noFill/>
          <a:ln w="381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 name="テキスト ボックス 1"/>
          <p:cNvSpPr txBox="1"/>
          <p:nvPr/>
        </p:nvSpPr>
        <p:spPr>
          <a:xfrm>
            <a:off x="1378966" y="5743075"/>
            <a:ext cx="2164794" cy="276999"/>
          </a:xfrm>
          <a:prstGeom prst="rect">
            <a:avLst/>
          </a:prstGeom>
          <a:noFill/>
        </p:spPr>
        <p:txBody>
          <a:bodyPr wrap="square" rtlCol="0">
            <a:spAutoFit/>
          </a:bodyPr>
          <a:lstStyle/>
          <a:p>
            <a:pPr algn="ctr"/>
            <a:r>
              <a:rPr kumimoji="1" lang="en-US" altLang="ja-JP" sz="1200" b="1" dirty="0" smtClean="0"/>
              <a:t>Head Quarters</a:t>
            </a:r>
            <a:endParaRPr kumimoji="1" lang="ja-JP" altLang="en-US" sz="1200" b="1" dirty="0"/>
          </a:p>
        </p:txBody>
      </p:sp>
      <p:sp>
        <p:nvSpPr>
          <p:cNvPr id="352" name="テキスト ボックス 351"/>
          <p:cNvSpPr txBox="1"/>
          <p:nvPr/>
        </p:nvSpPr>
        <p:spPr>
          <a:xfrm>
            <a:off x="5962990" y="3844563"/>
            <a:ext cx="1905437" cy="246221"/>
          </a:xfrm>
          <a:prstGeom prst="rect">
            <a:avLst/>
          </a:prstGeom>
          <a:noFill/>
        </p:spPr>
        <p:txBody>
          <a:bodyPr wrap="square" rtlCol="0">
            <a:spAutoFit/>
          </a:bodyPr>
          <a:lstStyle/>
          <a:p>
            <a:pPr algn="ctr"/>
            <a:r>
              <a:rPr kumimoji="1" lang="en-US" altLang="ja-JP" sz="1000" b="1" dirty="0" smtClean="0"/>
              <a:t>Branch Office A</a:t>
            </a:r>
            <a:endParaRPr kumimoji="1" lang="ja-JP" altLang="en-US" sz="1000" b="1" dirty="0"/>
          </a:p>
        </p:txBody>
      </p:sp>
      <p:sp>
        <p:nvSpPr>
          <p:cNvPr id="353" name="テキスト ボックス 352"/>
          <p:cNvSpPr txBox="1"/>
          <p:nvPr/>
        </p:nvSpPr>
        <p:spPr>
          <a:xfrm>
            <a:off x="5954970" y="5970129"/>
            <a:ext cx="1905437" cy="246221"/>
          </a:xfrm>
          <a:prstGeom prst="rect">
            <a:avLst/>
          </a:prstGeom>
          <a:noFill/>
        </p:spPr>
        <p:txBody>
          <a:bodyPr wrap="square" rtlCol="0">
            <a:spAutoFit/>
          </a:bodyPr>
          <a:lstStyle/>
          <a:p>
            <a:pPr algn="ctr"/>
            <a:r>
              <a:rPr kumimoji="1" lang="en-US" altLang="ja-JP" sz="1000" b="1" dirty="0" smtClean="0"/>
              <a:t>Branch Office B</a:t>
            </a:r>
            <a:endParaRPr kumimoji="1" lang="ja-JP" altLang="en-US" sz="1000" b="1" dirty="0"/>
          </a:p>
        </p:txBody>
      </p:sp>
      <p:grpSp>
        <p:nvGrpSpPr>
          <p:cNvPr id="354" name="Group 639"/>
          <p:cNvGrpSpPr>
            <a:grpSpLocks/>
          </p:cNvGrpSpPr>
          <p:nvPr/>
        </p:nvGrpSpPr>
        <p:grpSpPr bwMode="auto">
          <a:xfrm>
            <a:off x="8091748" y="2171395"/>
            <a:ext cx="857492" cy="742349"/>
            <a:chOff x="4458" y="618"/>
            <a:chExt cx="1429" cy="1089"/>
          </a:xfrm>
        </p:grpSpPr>
        <p:sp>
          <p:nvSpPr>
            <p:cNvPr id="355" name="AutoShape 640"/>
            <p:cNvSpPr>
              <a:spLocks noChangeArrowheads="1"/>
            </p:cNvSpPr>
            <p:nvPr/>
          </p:nvSpPr>
          <p:spPr bwMode="auto">
            <a:xfrm>
              <a:off x="4458" y="618"/>
              <a:ext cx="1429" cy="1088"/>
            </a:xfrm>
            <a:prstGeom prst="roundRect">
              <a:avLst>
                <a:gd name="adj" fmla="val 11153"/>
              </a:avLst>
            </a:prstGeom>
            <a:gradFill rotWithShape="1">
              <a:gsLst>
                <a:gs pos="0">
                  <a:srgbClr val="C9FFAB"/>
                </a:gs>
                <a:gs pos="100000">
                  <a:srgbClr val="E9FFDD"/>
                </a:gs>
              </a:gsLst>
              <a:lin ang="5400000" scaled="1"/>
            </a:gradFill>
            <a:ln w="9525" algn="ctr">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endParaRPr lang="ja-JP" altLang="en-US" dirty="0"/>
            </a:p>
          </p:txBody>
        </p:sp>
        <p:sp>
          <p:nvSpPr>
            <p:cNvPr id="356" name="Freeform 641"/>
            <p:cNvSpPr>
              <a:spLocks/>
            </p:cNvSpPr>
            <p:nvPr/>
          </p:nvSpPr>
          <p:spPr bwMode="auto">
            <a:xfrm>
              <a:off x="4635" y="664"/>
              <a:ext cx="764" cy="676"/>
            </a:xfrm>
            <a:custGeom>
              <a:avLst/>
              <a:gdLst>
                <a:gd name="T0" fmla="*/ 6 w 832"/>
                <a:gd name="T1" fmla="*/ 0 h 738"/>
                <a:gd name="T2" fmla="*/ 500 w 832"/>
                <a:gd name="T3" fmla="*/ 27 h 738"/>
                <a:gd name="T4" fmla="*/ 500 w 832"/>
                <a:gd name="T5" fmla="*/ 412 h 738"/>
                <a:gd name="T6" fmla="*/ 0 w 832"/>
                <a:gd name="T7" fmla="*/ 435 h 738"/>
                <a:gd name="T8" fmla="*/ 6 w 832"/>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2" h="738">
                  <a:moveTo>
                    <a:pt x="6" y="0"/>
                  </a:moveTo>
                  <a:lnTo>
                    <a:pt x="832" y="45"/>
                  </a:lnTo>
                  <a:lnTo>
                    <a:pt x="832" y="698"/>
                  </a:lnTo>
                  <a:lnTo>
                    <a:pt x="0" y="738"/>
                  </a:lnTo>
                  <a:lnTo>
                    <a:pt x="6" y="0"/>
                  </a:lnTo>
                  <a:close/>
                </a:path>
              </a:pathLst>
            </a:custGeom>
            <a:solidFill>
              <a:srgbClr val="C0C0C0"/>
            </a:solidFill>
            <a:ln w="9525" cap="flat" cmpd="sng">
              <a:solidFill>
                <a:srgbClr val="969696"/>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357" name="Group 642"/>
            <p:cNvGrpSpPr>
              <a:grpSpLocks/>
            </p:cNvGrpSpPr>
            <p:nvPr/>
          </p:nvGrpSpPr>
          <p:grpSpPr bwMode="auto">
            <a:xfrm>
              <a:off x="4658" y="683"/>
              <a:ext cx="719" cy="638"/>
              <a:chOff x="4533" y="654"/>
              <a:chExt cx="832" cy="738"/>
            </a:xfrm>
          </p:grpSpPr>
          <p:sp>
            <p:nvSpPr>
              <p:cNvPr id="400" name="Freeform 643"/>
              <p:cNvSpPr>
                <a:spLocks/>
              </p:cNvSpPr>
              <p:nvPr/>
            </p:nvSpPr>
            <p:spPr bwMode="auto">
              <a:xfrm>
                <a:off x="4533" y="654"/>
                <a:ext cx="832" cy="738"/>
              </a:xfrm>
              <a:custGeom>
                <a:avLst/>
                <a:gdLst>
                  <a:gd name="T0" fmla="*/ 6 w 832"/>
                  <a:gd name="T1" fmla="*/ 0 h 738"/>
                  <a:gd name="T2" fmla="*/ 832 w 832"/>
                  <a:gd name="T3" fmla="*/ 45 h 738"/>
                  <a:gd name="T4" fmla="*/ 832 w 832"/>
                  <a:gd name="T5" fmla="*/ 698 h 738"/>
                  <a:gd name="T6" fmla="*/ 0 w 832"/>
                  <a:gd name="T7" fmla="*/ 738 h 738"/>
                  <a:gd name="T8" fmla="*/ 6 w 832"/>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2" h="738">
                    <a:moveTo>
                      <a:pt x="6" y="0"/>
                    </a:moveTo>
                    <a:lnTo>
                      <a:pt x="832" y="45"/>
                    </a:lnTo>
                    <a:lnTo>
                      <a:pt x="832" y="698"/>
                    </a:lnTo>
                    <a:lnTo>
                      <a:pt x="0" y="738"/>
                    </a:lnTo>
                    <a:lnTo>
                      <a:pt x="6" y="0"/>
                    </a:lnTo>
                    <a:close/>
                  </a:path>
                </a:pathLst>
              </a:custGeom>
              <a:gradFill rotWithShape="1">
                <a:gsLst>
                  <a:gs pos="0">
                    <a:srgbClr val="C9E4FF"/>
                  </a:gs>
                  <a:gs pos="100000">
                    <a:srgbClr val="E9F4FF"/>
                  </a:gs>
                </a:gsLst>
                <a:lin ang="5400000" scaled="1"/>
              </a:gradFill>
              <a:ln w="6350" cap="flat" cmpd="sng">
                <a:solidFill>
                  <a:srgbClr val="5F5F5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401" name="Freeform 644"/>
              <p:cNvSpPr>
                <a:spLocks/>
              </p:cNvSpPr>
              <p:nvPr/>
            </p:nvSpPr>
            <p:spPr bwMode="auto">
              <a:xfrm>
                <a:off x="4533" y="1210"/>
                <a:ext cx="832" cy="182"/>
              </a:xfrm>
              <a:custGeom>
                <a:avLst/>
                <a:gdLst>
                  <a:gd name="T0" fmla="*/ 1 w 832"/>
                  <a:gd name="T1" fmla="*/ 46 h 182"/>
                  <a:gd name="T2" fmla="*/ 831 w 832"/>
                  <a:gd name="T3" fmla="*/ 0 h 182"/>
                  <a:gd name="T4" fmla="*/ 832 w 832"/>
                  <a:gd name="T5" fmla="*/ 142 h 182"/>
                  <a:gd name="T6" fmla="*/ 0 w 832"/>
                  <a:gd name="T7" fmla="*/ 182 h 182"/>
                  <a:gd name="T8" fmla="*/ 1 w 832"/>
                  <a:gd name="T9" fmla="*/ 46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2" h="182">
                    <a:moveTo>
                      <a:pt x="1" y="46"/>
                    </a:moveTo>
                    <a:lnTo>
                      <a:pt x="831" y="0"/>
                    </a:lnTo>
                    <a:lnTo>
                      <a:pt x="832" y="142"/>
                    </a:lnTo>
                    <a:lnTo>
                      <a:pt x="0" y="182"/>
                    </a:lnTo>
                    <a:lnTo>
                      <a:pt x="1" y="46"/>
                    </a:lnTo>
                    <a:close/>
                  </a:path>
                </a:pathLst>
              </a:custGeom>
              <a:solidFill>
                <a:srgbClr val="F3E2D1"/>
              </a:solidFill>
              <a:ln w="635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02" name="Freeform 645"/>
              <p:cNvSpPr>
                <a:spLocks/>
              </p:cNvSpPr>
              <p:nvPr/>
            </p:nvSpPr>
            <p:spPr bwMode="auto">
              <a:xfrm>
                <a:off x="4775" y="735"/>
                <a:ext cx="454" cy="384"/>
              </a:xfrm>
              <a:custGeom>
                <a:avLst/>
                <a:gdLst>
                  <a:gd name="T0" fmla="*/ 1 w 1450"/>
                  <a:gd name="T1" fmla="*/ 0 h 1228"/>
                  <a:gd name="T2" fmla="*/ 1 w 1450"/>
                  <a:gd name="T3" fmla="*/ 1 h 1228"/>
                  <a:gd name="T4" fmla="*/ 0 w 1450"/>
                  <a:gd name="T5" fmla="*/ 1 h 1228"/>
                  <a:gd name="T6" fmla="*/ 0 w 1450"/>
                  <a:gd name="T7" fmla="*/ 0 h 1228"/>
                  <a:gd name="T8" fmla="*/ 1 w 1450"/>
                  <a:gd name="T9" fmla="*/ 0 h 1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0" h="1228">
                    <a:moveTo>
                      <a:pt x="1450" y="73"/>
                    </a:moveTo>
                    <a:lnTo>
                      <a:pt x="1447" y="1173"/>
                    </a:lnTo>
                    <a:lnTo>
                      <a:pt x="0" y="1228"/>
                    </a:lnTo>
                    <a:lnTo>
                      <a:pt x="1" y="0"/>
                    </a:lnTo>
                    <a:lnTo>
                      <a:pt x="1450" y="73"/>
                    </a:lnTo>
                    <a:close/>
                  </a:path>
                </a:pathLst>
              </a:custGeom>
              <a:solidFill>
                <a:srgbClr val="C0C0C0"/>
              </a:solidFill>
              <a:ln w="9525" cap="flat" cmpd="sng">
                <a:solidFill>
                  <a:srgbClr val="969696"/>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03" name="Freeform 646"/>
              <p:cNvSpPr>
                <a:spLocks/>
              </p:cNvSpPr>
              <p:nvPr/>
            </p:nvSpPr>
            <p:spPr bwMode="auto">
              <a:xfrm>
                <a:off x="4795" y="748"/>
                <a:ext cx="423" cy="358"/>
              </a:xfrm>
              <a:custGeom>
                <a:avLst/>
                <a:gdLst>
                  <a:gd name="T0" fmla="*/ 1 w 1450"/>
                  <a:gd name="T1" fmla="*/ 0 h 1228"/>
                  <a:gd name="T2" fmla="*/ 1 w 1450"/>
                  <a:gd name="T3" fmla="*/ 1 h 1228"/>
                  <a:gd name="T4" fmla="*/ 0 w 1450"/>
                  <a:gd name="T5" fmla="*/ 1 h 1228"/>
                  <a:gd name="T6" fmla="*/ 0 w 1450"/>
                  <a:gd name="T7" fmla="*/ 0 h 1228"/>
                  <a:gd name="T8" fmla="*/ 1 w 1450"/>
                  <a:gd name="T9" fmla="*/ 0 h 1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0" h="1228">
                    <a:moveTo>
                      <a:pt x="1450" y="73"/>
                    </a:moveTo>
                    <a:lnTo>
                      <a:pt x="1447" y="1173"/>
                    </a:lnTo>
                    <a:lnTo>
                      <a:pt x="0" y="1228"/>
                    </a:lnTo>
                    <a:lnTo>
                      <a:pt x="1" y="0"/>
                    </a:lnTo>
                    <a:lnTo>
                      <a:pt x="1450" y="73"/>
                    </a:lnTo>
                    <a:close/>
                  </a:path>
                </a:pathLst>
              </a:custGeom>
              <a:gradFill rotWithShape="1">
                <a:gsLst>
                  <a:gs pos="0">
                    <a:srgbClr val="FFFFFF"/>
                  </a:gs>
                  <a:gs pos="50000">
                    <a:srgbClr val="F8F8F8"/>
                  </a:gs>
                  <a:gs pos="100000">
                    <a:srgbClr val="FFFFFF"/>
                  </a:gs>
                </a:gsLst>
                <a:lin ang="2700000" scaled="1"/>
              </a:gradFill>
              <a:ln w="635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04" name="Freeform 647"/>
              <p:cNvSpPr>
                <a:spLocks/>
              </p:cNvSpPr>
              <p:nvPr/>
            </p:nvSpPr>
            <p:spPr bwMode="auto">
              <a:xfrm>
                <a:off x="4808" y="761"/>
                <a:ext cx="400" cy="63"/>
              </a:xfrm>
              <a:custGeom>
                <a:avLst/>
                <a:gdLst>
                  <a:gd name="T0" fmla="*/ 0 w 1116"/>
                  <a:gd name="T1" fmla="*/ 0 h 176"/>
                  <a:gd name="T2" fmla="*/ 2 w 1116"/>
                  <a:gd name="T3" fmla="*/ 0 h 176"/>
                  <a:gd name="T4" fmla="*/ 2 w 1116"/>
                  <a:gd name="T5" fmla="*/ 0 h 176"/>
                  <a:gd name="T6" fmla="*/ 0 w 1116"/>
                  <a:gd name="T7" fmla="*/ 0 h 176"/>
                  <a:gd name="T8" fmla="*/ 0 w 1116"/>
                  <a:gd name="T9" fmla="*/ 0 h 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6" h="176">
                    <a:moveTo>
                      <a:pt x="0" y="0"/>
                    </a:moveTo>
                    <a:lnTo>
                      <a:pt x="1116" y="52"/>
                    </a:lnTo>
                    <a:lnTo>
                      <a:pt x="1116" y="176"/>
                    </a:lnTo>
                    <a:lnTo>
                      <a:pt x="0" y="132"/>
                    </a:lnTo>
                    <a:lnTo>
                      <a:pt x="0" y="0"/>
                    </a:lnTo>
                    <a:close/>
                  </a:path>
                </a:pathLst>
              </a:custGeom>
              <a:solidFill>
                <a:srgbClr val="3C4062"/>
              </a:solidFill>
              <a:ln>
                <a:noFill/>
              </a:ln>
              <a:effectLst/>
              <a:extLst>
                <a:ext uri="{91240B29-F687-4F45-9708-019B960494DF}">
                  <a14:hiddenLine xmlns:a14="http://schemas.microsoft.com/office/drawing/2010/main" w="9525" cap="flat" cmpd="sng">
                    <a:solidFill>
                      <a:srgbClr val="333333"/>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05" name="Freeform 648"/>
              <p:cNvSpPr>
                <a:spLocks/>
              </p:cNvSpPr>
              <p:nvPr/>
            </p:nvSpPr>
            <p:spPr bwMode="auto">
              <a:xfrm>
                <a:off x="4881" y="773"/>
                <a:ext cx="263" cy="42"/>
              </a:xfrm>
              <a:custGeom>
                <a:avLst/>
                <a:gdLst>
                  <a:gd name="T0" fmla="*/ 0 w 1116"/>
                  <a:gd name="T1" fmla="*/ 0 h 176"/>
                  <a:gd name="T2" fmla="*/ 0 w 1116"/>
                  <a:gd name="T3" fmla="*/ 0 h 176"/>
                  <a:gd name="T4" fmla="*/ 0 w 1116"/>
                  <a:gd name="T5" fmla="*/ 0 h 176"/>
                  <a:gd name="T6" fmla="*/ 0 w 1116"/>
                  <a:gd name="T7" fmla="*/ 0 h 176"/>
                  <a:gd name="T8" fmla="*/ 0 w 1116"/>
                  <a:gd name="T9" fmla="*/ 0 h 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6" h="176">
                    <a:moveTo>
                      <a:pt x="0" y="0"/>
                    </a:moveTo>
                    <a:lnTo>
                      <a:pt x="1116" y="52"/>
                    </a:lnTo>
                    <a:lnTo>
                      <a:pt x="1116" y="176"/>
                    </a:lnTo>
                    <a:lnTo>
                      <a:pt x="0" y="132"/>
                    </a:lnTo>
                    <a:lnTo>
                      <a:pt x="0" y="0"/>
                    </a:lnTo>
                    <a:close/>
                  </a:path>
                </a:pathLst>
              </a:custGeom>
              <a:solidFill>
                <a:srgbClr val="C0C0C0"/>
              </a:solidFill>
              <a:ln>
                <a:noFill/>
              </a:ln>
              <a:effectLst/>
              <a:extLst>
                <a:ext uri="{91240B29-F687-4F45-9708-019B960494DF}">
                  <a14:hiddenLine xmlns:a14="http://schemas.microsoft.com/office/drawing/2010/main" w="9525" cap="flat" cmpd="sng">
                    <a:solidFill>
                      <a:srgbClr val="333333"/>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06" name="Freeform 649"/>
              <p:cNvSpPr>
                <a:spLocks/>
              </p:cNvSpPr>
              <p:nvPr/>
            </p:nvSpPr>
            <p:spPr bwMode="auto">
              <a:xfrm>
                <a:off x="4858" y="831"/>
                <a:ext cx="277" cy="250"/>
              </a:xfrm>
              <a:custGeom>
                <a:avLst/>
                <a:gdLst>
                  <a:gd name="T0" fmla="*/ 0 w 772"/>
                  <a:gd name="T1" fmla="*/ 0 h 696"/>
                  <a:gd name="T2" fmla="*/ 0 w 772"/>
                  <a:gd name="T3" fmla="*/ 1 h 696"/>
                  <a:gd name="T4" fmla="*/ 2 w 772"/>
                  <a:gd name="T5" fmla="*/ 1 h 696"/>
                  <a:gd name="T6" fmla="*/ 0 60000 65536"/>
                  <a:gd name="T7" fmla="*/ 0 60000 65536"/>
                  <a:gd name="T8" fmla="*/ 0 60000 65536"/>
                </a:gdLst>
                <a:ahLst/>
                <a:cxnLst>
                  <a:cxn ang="T6">
                    <a:pos x="T0" y="T1"/>
                  </a:cxn>
                  <a:cxn ang="T7">
                    <a:pos x="T2" y="T3"/>
                  </a:cxn>
                  <a:cxn ang="T8">
                    <a:pos x="T4" y="T5"/>
                  </a:cxn>
                </a:cxnLst>
                <a:rect l="0" t="0" r="r" b="b"/>
                <a:pathLst>
                  <a:path w="772" h="696">
                    <a:moveTo>
                      <a:pt x="0" y="0"/>
                    </a:moveTo>
                    <a:lnTo>
                      <a:pt x="0" y="696"/>
                    </a:lnTo>
                    <a:lnTo>
                      <a:pt x="772" y="668"/>
                    </a:lnTo>
                  </a:path>
                </a:pathLst>
              </a:custGeom>
              <a:noFill/>
              <a:ln w="6350"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407" name="Group 650"/>
              <p:cNvGrpSpPr>
                <a:grpSpLocks/>
              </p:cNvGrpSpPr>
              <p:nvPr/>
            </p:nvGrpSpPr>
            <p:grpSpPr bwMode="auto">
              <a:xfrm>
                <a:off x="4861" y="859"/>
                <a:ext cx="272" cy="198"/>
                <a:chOff x="887" y="1855"/>
                <a:chExt cx="583" cy="290"/>
              </a:xfrm>
            </p:grpSpPr>
            <p:sp>
              <p:nvSpPr>
                <p:cNvPr id="439" name="Freeform 651"/>
                <p:cNvSpPr>
                  <a:spLocks/>
                </p:cNvSpPr>
                <p:nvPr/>
              </p:nvSpPr>
              <p:spPr bwMode="auto">
                <a:xfrm>
                  <a:off x="887" y="1855"/>
                  <a:ext cx="583" cy="226"/>
                </a:xfrm>
                <a:custGeom>
                  <a:avLst/>
                  <a:gdLst>
                    <a:gd name="T0" fmla="*/ 0 w 583"/>
                    <a:gd name="T1" fmla="*/ 181 h 226"/>
                    <a:gd name="T2" fmla="*/ 64 w 583"/>
                    <a:gd name="T3" fmla="*/ 150 h 226"/>
                    <a:gd name="T4" fmla="*/ 152 w 583"/>
                    <a:gd name="T5" fmla="*/ 170 h 226"/>
                    <a:gd name="T6" fmla="*/ 220 w 583"/>
                    <a:gd name="T7" fmla="*/ 226 h 226"/>
                    <a:gd name="T8" fmla="*/ 308 w 583"/>
                    <a:gd name="T9" fmla="*/ 190 h 226"/>
                    <a:gd name="T10" fmla="*/ 392 w 583"/>
                    <a:gd name="T11" fmla="*/ 206 h 226"/>
                    <a:gd name="T12" fmla="*/ 476 w 583"/>
                    <a:gd name="T13" fmla="*/ 158 h 226"/>
                    <a:gd name="T14" fmla="*/ 529 w 583"/>
                    <a:gd name="T15" fmla="*/ 104 h 226"/>
                    <a:gd name="T16" fmla="*/ 583 w 583"/>
                    <a:gd name="T17" fmla="*/ 0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3" h="226">
                      <a:moveTo>
                        <a:pt x="0" y="181"/>
                      </a:moveTo>
                      <a:lnTo>
                        <a:pt x="64" y="150"/>
                      </a:lnTo>
                      <a:lnTo>
                        <a:pt x="152" y="170"/>
                      </a:lnTo>
                      <a:lnTo>
                        <a:pt x="220" y="226"/>
                      </a:lnTo>
                      <a:lnTo>
                        <a:pt x="308" y="190"/>
                      </a:lnTo>
                      <a:lnTo>
                        <a:pt x="392" y="206"/>
                      </a:lnTo>
                      <a:lnTo>
                        <a:pt x="476" y="158"/>
                      </a:lnTo>
                      <a:lnTo>
                        <a:pt x="529" y="104"/>
                      </a:lnTo>
                      <a:lnTo>
                        <a:pt x="583" y="0"/>
                      </a:lnTo>
                    </a:path>
                  </a:pathLst>
                </a:custGeom>
                <a:noFill/>
                <a:ln w="6350" cap="flat" cmpd="sng">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40" name="Freeform 652"/>
                <p:cNvSpPr>
                  <a:spLocks/>
                </p:cNvSpPr>
                <p:nvPr/>
              </p:nvSpPr>
              <p:spPr bwMode="auto">
                <a:xfrm>
                  <a:off x="887" y="1969"/>
                  <a:ext cx="580" cy="176"/>
                </a:xfrm>
                <a:custGeom>
                  <a:avLst/>
                  <a:gdLst>
                    <a:gd name="T0" fmla="*/ 0 w 580"/>
                    <a:gd name="T1" fmla="*/ 22 h 176"/>
                    <a:gd name="T2" fmla="*/ 76 w 580"/>
                    <a:gd name="T3" fmla="*/ 0 h 176"/>
                    <a:gd name="T4" fmla="*/ 160 w 580"/>
                    <a:gd name="T5" fmla="*/ 4 h 176"/>
                    <a:gd name="T6" fmla="*/ 220 w 580"/>
                    <a:gd name="T7" fmla="*/ 76 h 176"/>
                    <a:gd name="T8" fmla="*/ 304 w 580"/>
                    <a:gd name="T9" fmla="*/ 128 h 176"/>
                    <a:gd name="T10" fmla="*/ 388 w 580"/>
                    <a:gd name="T11" fmla="*/ 128 h 176"/>
                    <a:gd name="T12" fmla="*/ 472 w 580"/>
                    <a:gd name="T13" fmla="*/ 124 h 176"/>
                    <a:gd name="T14" fmla="*/ 536 w 580"/>
                    <a:gd name="T15" fmla="*/ 164 h 176"/>
                    <a:gd name="T16" fmla="*/ 580 w 580"/>
                    <a:gd name="T17" fmla="*/ 17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0" h="176">
                      <a:moveTo>
                        <a:pt x="0" y="22"/>
                      </a:moveTo>
                      <a:lnTo>
                        <a:pt x="76" y="0"/>
                      </a:lnTo>
                      <a:lnTo>
                        <a:pt x="160" y="4"/>
                      </a:lnTo>
                      <a:lnTo>
                        <a:pt x="220" y="76"/>
                      </a:lnTo>
                      <a:lnTo>
                        <a:pt x="304" y="128"/>
                      </a:lnTo>
                      <a:lnTo>
                        <a:pt x="388" y="128"/>
                      </a:lnTo>
                      <a:lnTo>
                        <a:pt x="472" y="124"/>
                      </a:lnTo>
                      <a:lnTo>
                        <a:pt x="536" y="164"/>
                      </a:lnTo>
                      <a:lnTo>
                        <a:pt x="580" y="176"/>
                      </a:lnTo>
                    </a:path>
                  </a:pathLst>
                </a:custGeom>
                <a:noFill/>
                <a:ln w="6350" cap="flat" cmpd="sng">
                  <a:solidFill>
                    <a:srgbClr val="3366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408" name="Line 653"/>
              <p:cNvSpPr>
                <a:spLocks noChangeShapeType="1"/>
              </p:cNvSpPr>
              <p:nvPr/>
            </p:nvSpPr>
            <p:spPr bwMode="auto">
              <a:xfrm>
                <a:off x="4856" y="911"/>
                <a:ext cx="277" cy="8"/>
              </a:xfrm>
              <a:prstGeom prst="line">
                <a:avLst/>
              </a:prstGeom>
              <a:noFill/>
              <a:ln w="635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09" name="Freeform 654"/>
              <p:cNvSpPr>
                <a:spLocks/>
              </p:cNvSpPr>
              <p:nvPr/>
            </p:nvSpPr>
            <p:spPr bwMode="auto">
              <a:xfrm>
                <a:off x="4880" y="831"/>
                <a:ext cx="103" cy="108"/>
              </a:xfrm>
              <a:custGeom>
                <a:avLst/>
                <a:gdLst>
                  <a:gd name="T0" fmla="*/ 0 w 288"/>
                  <a:gd name="T1" fmla="*/ 0 h 300"/>
                  <a:gd name="T2" fmla="*/ 0 w 288"/>
                  <a:gd name="T3" fmla="*/ 0 h 300"/>
                  <a:gd name="T4" fmla="*/ 1 w 288"/>
                  <a:gd name="T5" fmla="*/ 0 h 300"/>
                  <a:gd name="T6" fmla="*/ 1 w 288"/>
                  <a:gd name="T7" fmla="*/ 0 h 300"/>
                  <a:gd name="T8" fmla="*/ 0 w 288"/>
                  <a:gd name="T9" fmla="*/ 0 h 300"/>
                  <a:gd name="T10" fmla="*/ 0 w 288"/>
                  <a:gd name="T11" fmla="*/ 1 h 300"/>
                  <a:gd name="T12" fmla="*/ 0 w 288"/>
                  <a:gd name="T13" fmla="*/ 0 h 300"/>
                  <a:gd name="T14" fmla="*/ 0 w 288"/>
                  <a:gd name="T15" fmla="*/ 0 h 3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8" h="300">
                    <a:moveTo>
                      <a:pt x="0" y="176"/>
                    </a:moveTo>
                    <a:lnTo>
                      <a:pt x="0" y="0"/>
                    </a:lnTo>
                    <a:lnTo>
                      <a:pt x="288" y="12"/>
                    </a:lnTo>
                    <a:lnTo>
                      <a:pt x="288" y="180"/>
                    </a:lnTo>
                    <a:lnTo>
                      <a:pt x="220" y="180"/>
                    </a:lnTo>
                    <a:lnTo>
                      <a:pt x="152" y="300"/>
                    </a:lnTo>
                    <a:lnTo>
                      <a:pt x="148" y="179"/>
                    </a:lnTo>
                    <a:lnTo>
                      <a:pt x="0" y="176"/>
                    </a:lnTo>
                    <a:close/>
                  </a:path>
                </a:pathLst>
              </a:custGeom>
              <a:solidFill>
                <a:srgbClr val="FFFFFF"/>
              </a:solidFill>
              <a:ln w="635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10" name="Freeform 655"/>
              <p:cNvSpPr>
                <a:spLocks/>
              </p:cNvSpPr>
              <p:nvPr/>
            </p:nvSpPr>
            <p:spPr bwMode="auto">
              <a:xfrm>
                <a:off x="5093" y="910"/>
                <a:ext cx="109" cy="93"/>
              </a:xfrm>
              <a:custGeom>
                <a:avLst/>
                <a:gdLst>
                  <a:gd name="T0" fmla="*/ 0 w 304"/>
                  <a:gd name="T1" fmla="*/ 0 h 260"/>
                  <a:gd name="T2" fmla="*/ 0 w 304"/>
                  <a:gd name="T3" fmla="*/ 0 h 260"/>
                  <a:gd name="T4" fmla="*/ 0 w 304"/>
                  <a:gd name="T5" fmla="*/ 0 h 260"/>
                  <a:gd name="T6" fmla="*/ 0 w 304"/>
                  <a:gd name="T7" fmla="*/ 0 h 260"/>
                  <a:gd name="T8" fmla="*/ 0 w 304"/>
                  <a:gd name="T9" fmla="*/ 0 h 260"/>
                  <a:gd name="T10" fmla="*/ 1 w 304"/>
                  <a:gd name="T11" fmla="*/ 0 h 260"/>
                  <a:gd name="T12" fmla="*/ 1 w 304"/>
                  <a:gd name="T13" fmla="*/ 0 h 260"/>
                  <a:gd name="T14" fmla="*/ 0 w 304"/>
                  <a:gd name="T15" fmla="*/ 0 h 2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260">
                    <a:moveTo>
                      <a:pt x="92" y="260"/>
                    </a:moveTo>
                    <a:lnTo>
                      <a:pt x="92" y="216"/>
                    </a:lnTo>
                    <a:lnTo>
                      <a:pt x="0" y="144"/>
                    </a:lnTo>
                    <a:lnTo>
                      <a:pt x="92" y="176"/>
                    </a:lnTo>
                    <a:lnTo>
                      <a:pt x="92" y="0"/>
                    </a:lnTo>
                    <a:lnTo>
                      <a:pt x="304" y="4"/>
                    </a:lnTo>
                    <a:lnTo>
                      <a:pt x="304" y="260"/>
                    </a:lnTo>
                    <a:lnTo>
                      <a:pt x="92" y="260"/>
                    </a:lnTo>
                    <a:close/>
                  </a:path>
                </a:pathLst>
              </a:custGeom>
              <a:solidFill>
                <a:srgbClr val="FFFFFF"/>
              </a:solidFill>
              <a:ln w="635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411" name="Group 656"/>
              <p:cNvGrpSpPr>
                <a:grpSpLocks/>
              </p:cNvGrpSpPr>
              <p:nvPr/>
            </p:nvGrpSpPr>
            <p:grpSpPr bwMode="auto">
              <a:xfrm>
                <a:off x="4542" y="1282"/>
                <a:ext cx="415" cy="62"/>
                <a:chOff x="275" y="1725"/>
                <a:chExt cx="2446" cy="1774"/>
              </a:xfrm>
            </p:grpSpPr>
            <p:sp>
              <p:nvSpPr>
                <p:cNvPr id="437" name="Oval 657"/>
                <p:cNvSpPr>
                  <a:spLocks noChangeArrowheads="1"/>
                </p:cNvSpPr>
                <p:nvPr/>
              </p:nvSpPr>
              <p:spPr bwMode="auto">
                <a:xfrm>
                  <a:off x="275" y="1725"/>
                  <a:ext cx="2446" cy="1774"/>
                </a:xfrm>
                <a:prstGeom prst="ellipse">
                  <a:avLst/>
                </a:prstGeom>
                <a:solidFill>
                  <a:srgbClr val="969696">
                    <a:alpha val="50195"/>
                  </a:srgbClr>
                </a:solidFill>
                <a:ln>
                  <a:noFill/>
                </a:ln>
                <a:effectLst/>
                <a:extLst>
                  <a:ext uri="{91240B29-F687-4F45-9708-019B960494DF}">
                    <a14:hiddenLine xmlns:a14="http://schemas.microsoft.com/office/drawing/2010/main" w="9525">
                      <a:solidFill>
                        <a:srgbClr val="3333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endParaRPr lang="ja-JP" altLang="en-US" dirty="0"/>
                </a:p>
              </p:txBody>
            </p:sp>
            <p:sp>
              <p:nvSpPr>
                <p:cNvPr id="438" name="Oval 658"/>
                <p:cNvSpPr>
                  <a:spLocks noChangeArrowheads="1"/>
                </p:cNvSpPr>
                <p:nvPr/>
              </p:nvSpPr>
              <p:spPr bwMode="auto">
                <a:xfrm>
                  <a:off x="451" y="1825"/>
                  <a:ext cx="2094" cy="1520"/>
                </a:xfrm>
                <a:prstGeom prst="ellipse">
                  <a:avLst/>
                </a:prstGeom>
                <a:solidFill>
                  <a:srgbClr val="808080">
                    <a:alpha val="50195"/>
                  </a:srgbClr>
                </a:solidFill>
                <a:ln>
                  <a:noFill/>
                </a:ln>
                <a:effectLst/>
                <a:extLst>
                  <a:ext uri="{91240B29-F687-4F45-9708-019B960494DF}">
                    <a14:hiddenLine xmlns:a14="http://schemas.microsoft.com/office/drawing/2010/main" w="9525">
                      <a:solidFill>
                        <a:srgbClr val="3333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endParaRPr lang="ja-JP" altLang="en-US" dirty="0"/>
                </a:p>
              </p:txBody>
            </p:sp>
          </p:grpSp>
          <p:grpSp>
            <p:nvGrpSpPr>
              <p:cNvPr id="412" name="Group 659"/>
              <p:cNvGrpSpPr>
                <a:grpSpLocks/>
              </p:cNvGrpSpPr>
              <p:nvPr/>
            </p:nvGrpSpPr>
            <p:grpSpPr bwMode="auto">
              <a:xfrm>
                <a:off x="4629" y="892"/>
                <a:ext cx="204" cy="418"/>
                <a:chOff x="4659" y="892"/>
                <a:chExt cx="204" cy="418"/>
              </a:xfrm>
            </p:grpSpPr>
            <p:sp>
              <p:nvSpPr>
                <p:cNvPr id="418" name="Freeform 660"/>
                <p:cNvSpPr>
                  <a:spLocks/>
                </p:cNvSpPr>
                <p:nvPr/>
              </p:nvSpPr>
              <p:spPr bwMode="auto">
                <a:xfrm>
                  <a:off x="4740" y="902"/>
                  <a:ext cx="24" cy="66"/>
                </a:xfrm>
                <a:custGeom>
                  <a:avLst/>
                  <a:gdLst>
                    <a:gd name="T0" fmla="*/ 0 w 82"/>
                    <a:gd name="T1" fmla="*/ 0 h 228"/>
                    <a:gd name="T2" fmla="*/ 0 w 82"/>
                    <a:gd name="T3" fmla="*/ 0 h 228"/>
                    <a:gd name="T4" fmla="*/ 0 w 82"/>
                    <a:gd name="T5" fmla="*/ 0 h 228"/>
                    <a:gd name="T6" fmla="*/ 0 w 82"/>
                    <a:gd name="T7" fmla="*/ 0 h 228"/>
                    <a:gd name="T8" fmla="*/ 0 w 82"/>
                    <a:gd name="T9" fmla="*/ 0 h 228"/>
                    <a:gd name="T10" fmla="*/ 0 w 82"/>
                    <a:gd name="T11" fmla="*/ 0 h 228"/>
                    <a:gd name="T12" fmla="*/ 0 w 82"/>
                    <a:gd name="T13" fmla="*/ 0 h 228"/>
                    <a:gd name="T14" fmla="*/ 0 w 82"/>
                    <a:gd name="T15" fmla="*/ 0 h 228"/>
                    <a:gd name="T16" fmla="*/ 0 w 82"/>
                    <a:gd name="T17" fmla="*/ 0 h 228"/>
                    <a:gd name="T18" fmla="*/ 0 w 82"/>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228">
                      <a:moveTo>
                        <a:pt x="30" y="0"/>
                      </a:moveTo>
                      <a:lnTo>
                        <a:pt x="73" y="18"/>
                      </a:lnTo>
                      <a:lnTo>
                        <a:pt x="81" y="63"/>
                      </a:lnTo>
                      <a:lnTo>
                        <a:pt x="67" y="157"/>
                      </a:lnTo>
                      <a:lnTo>
                        <a:pt x="63" y="190"/>
                      </a:lnTo>
                      <a:lnTo>
                        <a:pt x="82" y="228"/>
                      </a:lnTo>
                      <a:lnTo>
                        <a:pt x="46" y="201"/>
                      </a:lnTo>
                      <a:lnTo>
                        <a:pt x="18" y="153"/>
                      </a:lnTo>
                      <a:lnTo>
                        <a:pt x="0" y="64"/>
                      </a:lnTo>
                      <a:lnTo>
                        <a:pt x="30" y="0"/>
                      </a:lnTo>
                      <a:close/>
                    </a:path>
                  </a:pathLst>
                </a:custGeom>
                <a:solidFill>
                  <a:srgbClr val="FFF5EB"/>
                </a:solidFill>
                <a:ln w="952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419" name="Group 661"/>
                <p:cNvGrpSpPr>
                  <a:grpSpLocks/>
                </p:cNvGrpSpPr>
                <p:nvPr/>
              </p:nvGrpSpPr>
              <p:grpSpPr bwMode="auto">
                <a:xfrm rot="807521">
                  <a:off x="4744" y="944"/>
                  <a:ext cx="119" cy="86"/>
                  <a:chOff x="563" y="1831"/>
                  <a:chExt cx="332" cy="239"/>
                </a:xfrm>
              </p:grpSpPr>
              <p:sp>
                <p:nvSpPr>
                  <p:cNvPr id="433" name="Freeform 662"/>
                  <p:cNvSpPr>
                    <a:spLocks/>
                  </p:cNvSpPr>
                  <p:nvPr/>
                </p:nvSpPr>
                <p:spPr bwMode="auto">
                  <a:xfrm>
                    <a:off x="563" y="1831"/>
                    <a:ext cx="332" cy="239"/>
                  </a:xfrm>
                  <a:custGeom>
                    <a:avLst/>
                    <a:gdLst>
                      <a:gd name="T0" fmla="*/ 2 w 408"/>
                      <a:gd name="T1" fmla="*/ 48 h 295"/>
                      <a:gd name="T2" fmla="*/ 13 w 408"/>
                      <a:gd name="T3" fmla="*/ 48 h 295"/>
                      <a:gd name="T4" fmla="*/ 14 w 408"/>
                      <a:gd name="T5" fmla="*/ 49 h 295"/>
                      <a:gd name="T6" fmla="*/ 15 w 408"/>
                      <a:gd name="T7" fmla="*/ 49 h 295"/>
                      <a:gd name="T8" fmla="*/ 17 w 408"/>
                      <a:gd name="T9" fmla="*/ 50 h 295"/>
                      <a:gd name="T10" fmla="*/ 37 w 408"/>
                      <a:gd name="T11" fmla="*/ 58 h 295"/>
                      <a:gd name="T12" fmla="*/ 47 w 408"/>
                      <a:gd name="T13" fmla="*/ 63 h 295"/>
                      <a:gd name="T14" fmla="*/ 50 w 408"/>
                      <a:gd name="T15" fmla="*/ 63 h 295"/>
                      <a:gd name="T16" fmla="*/ 52 w 408"/>
                      <a:gd name="T17" fmla="*/ 60 h 295"/>
                      <a:gd name="T18" fmla="*/ 56 w 408"/>
                      <a:gd name="T19" fmla="*/ 58 h 295"/>
                      <a:gd name="T20" fmla="*/ 76 w 408"/>
                      <a:gd name="T21" fmla="*/ 35 h 295"/>
                      <a:gd name="T22" fmla="*/ 81 w 408"/>
                      <a:gd name="T23" fmla="*/ 26 h 295"/>
                      <a:gd name="T24" fmla="*/ 88 w 408"/>
                      <a:gd name="T25" fmla="*/ 26 h 295"/>
                      <a:gd name="T26" fmla="*/ 90 w 408"/>
                      <a:gd name="T27" fmla="*/ 23 h 295"/>
                      <a:gd name="T28" fmla="*/ 91 w 408"/>
                      <a:gd name="T29" fmla="*/ 19 h 295"/>
                      <a:gd name="T30" fmla="*/ 94 w 408"/>
                      <a:gd name="T31" fmla="*/ 15 h 295"/>
                      <a:gd name="T32" fmla="*/ 96 w 408"/>
                      <a:gd name="T33" fmla="*/ 8 h 295"/>
                      <a:gd name="T34" fmla="*/ 100 w 408"/>
                      <a:gd name="T35" fmla="*/ 10 h 295"/>
                      <a:gd name="T36" fmla="*/ 97 w 408"/>
                      <a:gd name="T37" fmla="*/ 16 h 295"/>
                      <a:gd name="T38" fmla="*/ 104 w 408"/>
                      <a:gd name="T39" fmla="*/ 6 h 295"/>
                      <a:gd name="T40" fmla="*/ 110 w 408"/>
                      <a:gd name="T41" fmla="*/ 0 h 295"/>
                      <a:gd name="T42" fmla="*/ 111 w 408"/>
                      <a:gd name="T43" fmla="*/ 3 h 295"/>
                      <a:gd name="T44" fmla="*/ 115 w 408"/>
                      <a:gd name="T45" fmla="*/ 2 h 295"/>
                      <a:gd name="T46" fmla="*/ 115 w 408"/>
                      <a:gd name="T47" fmla="*/ 5 h 295"/>
                      <a:gd name="T48" fmla="*/ 118 w 408"/>
                      <a:gd name="T49" fmla="*/ 5 h 295"/>
                      <a:gd name="T50" fmla="*/ 116 w 408"/>
                      <a:gd name="T51" fmla="*/ 12 h 295"/>
                      <a:gd name="T52" fmla="*/ 119 w 408"/>
                      <a:gd name="T53" fmla="*/ 15 h 295"/>
                      <a:gd name="T54" fmla="*/ 112 w 408"/>
                      <a:gd name="T55" fmla="*/ 21 h 295"/>
                      <a:gd name="T56" fmla="*/ 108 w 408"/>
                      <a:gd name="T57" fmla="*/ 26 h 295"/>
                      <a:gd name="T58" fmla="*/ 98 w 408"/>
                      <a:gd name="T59" fmla="*/ 29 h 295"/>
                      <a:gd name="T60" fmla="*/ 95 w 408"/>
                      <a:gd name="T61" fmla="*/ 32 h 295"/>
                      <a:gd name="T62" fmla="*/ 98 w 408"/>
                      <a:gd name="T63" fmla="*/ 35 h 295"/>
                      <a:gd name="T64" fmla="*/ 86 w 408"/>
                      <a:gd name="T65" fmla="*/ 45 h 295"/>
                      <a:gd name="T66" fmla="*/ 59 w 408"/>
                      <a:gd name="T67" fmla="*/ 79 h 295"/>
                      <a:gd name="T68" fmla="*/ 55 w 408"/>
                      <a:gd name="T69" fmla="*/ 83 h 295"/>
                      <a:gd name="T70" fmla="*/ 48 w 408"/>
                      <a:gd name="T71" fmla="*/ 83 h 295"/>
                      <a:gd name="T72" fmla="*/ 37 w 408"/>
                      <a:gd name="T73" fmla="*/ 78 h 295"/>
                      <a:gd name="T74" fmla="*/ 15 w 408"/>
                      <a:gd name="T75" fmla="*/ 69 h 295"/>
                      <a:gd name="T76" fmla="*/ 8 w 408"/>
                      <a:gd name="T77" fmla="*/ 69 h 295"/>
                      <a:gd name="T78" fmla="*/ 0 w 408"/>
                      <a:gd name="T79" fmla="*/ 61 h 295"/>
                      <a:gd name="T80" fmla="*/ 2 w 408"/>
                      <a:gd name="T81" fmla="*/ 48 h 2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08" h="295">
                        <a:moveTo>
                          <a:pt x="8" y="169"/>
                        </a:moveTo>
                        <a:lnTo>
                          <a:pt x="44" y="169"/>
                        </a:lnTo>
                        <a:lnTo>
                          <a:pt x="48" y="173"/>
                        </a:lnTo>
                        <a:lnTo>
                          <a:pt x="53" y="170"/>
                        </a:lnTo>
                        <a:lnTo>
                          <a:pt x="59" y="177"/>
                        </a:lnTo>
                        <a:lnTo>
                          <a:pt x="129" y="204"/>
                        </a:lnTo>
                        <a:lnTo>
                          <a:pt x="161" y="223"/>
                        </a:lnTo>
                        <a:lnTo>
                          <a:pt x="172" y="224"/>
                        </a:lnTo>
                        <a:lnTo>
                          <a:pt x="179" y="210"/>
                        </a:lnTo>
                        <a:lnTo>
                          <a:pt x="194" y="204"/>
                        </a:lnTo>
                        <a:lnTo>
                          <a:pt x="260" y="123"/>
                        </a:lnTo>
                        <a:lnTo>
                          <a:pt x="282" y="90"/>
                        </a:lnTo>
                        <a:lnTo>
                          <a:pt x="305" y="93"/>
                        </a:lnTo>
                        <a:lnTo>
                          <a:pt x="312" y="85"/>
                        </a:lnTo>
                        <a:lnTo>
                          <a:pt x="314" y="68"/>
                        </a:lnTo>
                        <a:lnTo>
                          <a:pt x="320" y="52"/>
                        </a:lnTo>
                        <a:lnTo>
                          <a:pt x="331" y="29"/>
                        </a:lnTo>
                        <a:lnTo>
                          <a:pt x="343" y="33"/>
                        </a:lnTo>
                        <a:lnTo>
                          <a:pt x="334" y="58"/>
                        </a:lnTo>
                        <a:lnTo>
                          <a:pt x="358" y="23"/>
                        </a:lnTo>
                        <a:lnTo>
                          <a:pt x="378" y="0"/>
                        </a:lnTo>
                        <a:lnTo>
                          <a:pt x="382" y="11"/>
                        </a:lnTo>
                        <a:lnTo>
                          <a:pt x="396" y="5"/>
                        </a:lnTo>
                        <a:lnTo>
                          <a:pt x="395" y="19"/>
                        </a:lnTo>
                        <a:lnTo>
                          <a:pt x="407" y="18"/>
                        </a:lnTo>
                        <a:lnTo>
                          <a:pt x="400" y="41"/>
                        </a:lnTo>
                        <a:lnTo>
                          <a:pt x="408" y="50"/>
                        </a:lnTo>
                        <a:lnTo>
                          <a:pt x="387" y="73"/>
                        </a:lnTo>
                        <a:lnTo>
                          <a:pt x="372" y="92"/>
                        </a:lnTo>
                        <a:lnTo>
                          <a:pt x="339" y="105"/>
                        </a:lnTo>
                        <a:lnTo>
                          <a:pt x="329" y="114"/>
                        </a:lnTo>
                        <a:lnTo>
                          <a:pt x="336" y="124"/>
                        </a:lnTo>
                        <a:lnTo>
                          <a:pt x="297" y="159"/>
                        </a:lnTo>
                        <a:lnTo>
                          <a:pt x="207" y="280"/>
                        </a:lnTo>
                        <a:lnTo>
                          <a:pt x="187" y="295"/>
                        </a:lnTo>
                        <a:lnTo>
                          <a:pt x="164" y="292"/>
                        </a:lnTo>
                        <a:lnTo>
                          <a:pt x="126" y="276"/>
                        </a:lnTo>
                        <a:lnTo>
                          <a:pt x="53" y="243"/>
                        </a:lnTo>
                        <a:lnTo>
                          <a:pt x="28" y="246"/>
                        </a:lnTo>
                        <a:lnTo>
                          <a:pt x="0" y="214"/>
                        </a:lnTo>
                        <a:lnTo>
                          <a:pt x="8" y="169"/>
                        </a:lnTo>
                        <a:close/>
                      </a:path>
                    </a:pathLst>
                  </a:custGeom>
                  <a:solidFill>
                    <a:srgbClr val="FFE6CD"/>
                  </a:solidFill>
                  <a:ln w="6350"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34" name="Line 663"/>
                  <p:cNvSpPr>
                    <a:spLocks noChangeShapeType="1"/>
                  </p:cNvSpPr>
                  <p:nvPr/>
                </p:nvSpPr>
                <p:spPr bwMode="auto">
                  <a:xfrm flipH="1">
                    <a:off x="869" y="1865"/>
                    <a:ext cx="18" cy="18"/>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35" name="Freeform 664"/>
                  <p:cNvSpPr>
                    <a:spLocks/>
                  </p:cNvSpPr>
                  <p:nvPr/>
                </p:nvSpPr>
                <p:spPr bwMode="auto">
                  <a:xfrm>
                    <a:off x="865" y="1847"/>
                    <a:ext cx="19" cy="27"/>
                  </a:xfrm>
                  <a:custGeom>
                    <a:avLst/>
                    <a:gdLst>
                      <a:gd name="T0" fmla="*/ 12 w 21"/>
                      <a:gd name="T1" fmla="*/ 0 h 31"/>
                      <a:gd name="T2" fmla="*/ 7 w 21"/>
                      <a:gd name="T3" fmla="*/ 7 h 31"/>
                      <a:gd name="T4" fmla="*/ 0 w 21"/>
                      <a:gd name="T5" fmla="*/ 14 h 31"/>
                      <a:gd name="T6" fmla="*/ 0 60000 65536"/>
                      <a:gd name="T7" fmla="*/ 0 60000 65536"/>
                      <a:gd name="T8" fmla="*/ 0 60000 65536"/>
                    </a:gdLst>
                    <a:ahLst/>
                    <a:cxnLst>
                      <a:cxn ang="T6">
                        <a:pos x="T0" y="T1"/>
                      </a:cxn>
                      <a:cxn ang="T7">
                        <a:pos x="T2" y="T3"/>
                      </a:cxn>
                      <a:cxn ang="T8">
                        <a:pos x="T4" y="T5"/>
                      </a:cxn>
                    </a:cxnLst>
                    <a:rect l="0" t="0" r="r" b="b"/>
                    <a:pathLst>
                      <a:path w="21" h="31">
                        <a:moveTo>
                          <a:pt x="21" y="0"/>
                        </a:moveTo>
                        <a:lnTo>
                          <a:pt x="13" y="15"/>
                        </a:lnTo>
                        <a:lnTo>
                          <a:pt x="0" y="31"/>
                        </a:lnTo>
                      </a:path>
                    </a:pathLst>
                  </a:custGeom>
                  <a:noFill/>
                  <a:ln w="9525"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36" name="Freeform 665"/>
                  <p:cNvSpPr>
                    <a:spLocks/>
                  </p:cNvSpPr>
                  <p:nvPr/>
                </p:nvSpPr>
                <p:spPr bwMode="auto">
                  <a:xfrm>
                    <a:off x="858" y="1839"/>
                    <a:ext cx="16" cy="26"/>
                  </a:xfrm>
                  <a:custGeom>
                    <a:avLst/>
                    <a:gdLst>
                      <a:gd name="T0" fmla="*/ 9 w 18"/>
                      <a:gd name="T1" fmla="*/ 0 h 30"/>
                      <a:gd name="T2" fmla="*/ 4 w 18"/>
                      <a:gd name="T3" fmla="*/ 7 h 30"/>
                      <a:gd name="T4" fmla="*/ 0 w 18"/>
                      <a:gd name="T5" fmla="*/ 13 h 30"/>
                      <a:gd name="T6" fmla="*/ 0 60000 65536"/>
                      <a:gd name="T7" fmla="*/ 0 60000 65536"/>
                      <a:gd name="T8" fmla="*/ 0 60000 65536"/>
                    </a:gdLst>
                    <a:ahLst/>
                    <a:cxnLst>
                      <a:cxn ang="T6">
                        <a:pos x="T0" y="T1"/>
                      </a:cxn>
                      <a:cxn ang="T7">
                        <a:pos x="T2" y="T3"/>
                      </a:cxn>
                      <a:cxn ang="T8">
                        <a:pos x="T4" y="T5"/>
                      </a:cxn>
                    </a:cxnLst>
                    <a:rect l="0" t="0" r="r" b="b"/>
                    <a:pathLst>
                      <a:path w="18" h="30">
                        <a:moveTo>
                          <a:pt x="18" y="0"/>
                        </a:moveTo>
                        <a:lnTo>
                          <a:pt x="9" y="16"/>
                        </a:lnTo>
                        <a:lnTo>
                          <a:pt x="0" y="30"/>
                        </a:lnTo>
                      </a:path>
                    </a:pathLst>
                  </a:custGeom>
                  <a:noFill/>
                  <a:ln w="9525"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420" name="Freeform 666"/>
                <p:cNvSpPr>
                  <a:spLocks/>
                </p:cNvSpPr>
                <p:nvPr/>
              </p:nvSpPr>
              <p:spPr bwMode="auto">
                <a:xfrm>
                  <a:off x="4691" y="960"/>
                  <a:ext cx="79" cy="350"/>
                </a:xfrm>
                <a:custGeom>
                  <a:avLst/>
                  <a:gdLst>
                    <a:gd name="T0" fmla="*/ 69 w 79"/>
                    <a:gd name="T1" fmla="*/ 48 h 350"/>
                    <a:gd name="T2" fmla="*/ 72 w 79"/>
                    <a:gd name="T3" fmla="*/ 65 h 350"/>
                    <a:gd name="T4" fmla="*/ 67 w 79"/>
                    <a:gd name="T5" fmla="*/ 77 h 350"/>
                    <a:gd name="T6" fmla="*/ 64 w 79"/>
                    <a:gd name="T7" fmla="*/ 100 h 350"/>
                    <a:gd name="T8" fmla="*/ 67 w 79"/>
                    <a:gd name="T9" fmla="*/ 128 h 350"/>
                    <a:gd name="T10" fmla="*/ 67 w 79"/>
                    <a:gd name="T11" fmla="*/ 135 h 350"/>
                    <a:gd name="T12" fmla="*/ 69 w 79"/>
                    <a:gd name="T13" fmla="*/ 170 h 350"/>
                    <a:gd name="T14" fmla="*/ 65 w 79"/>
                    <a:gd name="T15" fmla="*/ 195 h 350"/>
                    <a:gd name="T16" fmla="*/ 60 w 79"/>
                    <a:gd name="T17" fmla="*/ 302 h 350"/>
                    <a:gd name="T18" fmla="*/ 63 w 79"/>
                    <a:gd name="T19" fmla="*/ 323 h 350"/>
                    <a:gd name="T20" fmla="*/ 79 w 79"/>
                    <a:gd name="T21" fmla="*/ 338 h 350"/>
                    <a:gd name="T22" fmla="*/ 54 w 79"/>
                    <a:gd name="T23" fmla="*/ 335 h 350"/>
                    <a:gd name="T24" fmla="*/ 46 w 79"/>
                    <a:gd name="T25" fmla="*/ 334 h 350"/>
                    <a:gd name="T26" fmla="*/ 40 w 79"/>
                    <a:gd name="T27" fmla="*/ 321 h 350"/>
                    <a:gd name="T28" fmla="*/ 43 w 79"/>
                    <a:gd name="T29" fmla="*/ 253 h 350"/>
                    <a:gd name="T30" fmla="*/ 42 w 79"/>
                    <a:gd name="T31" fmla="*/ 218 h 350"/>
                    <a:gd name="T32" fmla="*/ 38 w 79"/>
                    <a:gd name="T33" fmla="*/ 253 h 350"/>
                    <a:gd name="T34" fmla="*/ 25 w 79"/>
                    <a:gd name="T35" fmla="*/ 318 h 350"/>
                    <a:gd name="T36" fmla="*/ 22 w 79"/>
                    <a:gd name="T37" fmla="*/ 343 h 350"/>
                    <a:gd name="T38" fmla="*/ 9 w 79"/>
                    <a:gd name="T39" fmla="*/ 350 h 350"/>
                    <a:gd name="T40" fmla="*/ 0 w 79"/>
                    <a:gd name="T41" fmla="*/ 338 h 350"/>
                    <a:gd name="T42" fmla="*/ 13 w 79"/>
                    <a:gd name="T43" fmla="*/ 313 h 350"/>
                    <a:gd name="T44" fmla="*/ 18 w 79"/>
                    <a:gd name="T45" fmla="*/ 239 h 350"/>
                    <a:gd name="T46" fmla="*/ 12 w 79"/>
                    <a:gd name="T47" fmla="*/ 197 h 350"/>
                    <a:gd name="T48" fmla="*/ 2 w 79"/>
                    <a:gd name="T49" fmla="*/ 161 h 350"/>
                    <a:gd name="T50" fmla="*/ 4 w 79"/>
                    <a:gd name="T51" fmla="*/ 135 h 350"/>
                    <a:gd name="T52" fmla="*/ 9 w 79"/>
                    <a:gd name="T53" fmla="*/ 119 h 350"/>
                    <a:gd name="T54" fmla="*/ 9 w 79"/>
                    <a:gd name="T55" fmla="*/ 85 h 350"/>
                    <a:gd name="T56" fmla="*/ 6 w 79"/>
                    <a:gd name="T57" fmla="*/ 37 h 350"/>
                    <a:gd name="T58" fmla="*/ 21 w 79"/>
                    <a:gd name="T59" fmla="*/ 19 h 350"/>
                    <a:gd name="T60" fmla="*/ 21 w 79"/>
                    <a:gd name="T61" fmla="*/ 10 h 350"/>
                    <a:gd name="T62" fmla="*/ 49 w 79"/>
                    <a:gd name="T63" fmla="*/ 12 h 350"/>
                    <a:gd name="T64" fmla="*/ 52 w 79"/>
                    <a:gd name="T65" fmla="*/ 17 h 3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350">
                      <a:moveTo>
                        <a:pt x="66" y="40"/>
                      </a:moveTo>
                      <a:lnTo>
                        <a:pt x="69" y="48"/>
                      </a:lnTo>
                      <a:lnTo>
                        <a:pt x="72" y="56"/>
                      </a:lnTo>
                      <a:lnTo>
                        <a:pt x="72" y="65"/>
                      </a:lnTo>
                      <a:lnTo>
                        <a:pt x="70" y="72"/>
                      </a:lnTo>
                      <a:lnTo>
                        <a:pt x="67" y="77"/>
                      </a:lnTo>
                      <a:lnTo>
                        <a:pt x="64" y="87"/>
                      </a:lnTo>
                      <a:lnTo>
                        <a:pt x="64" y="100"/>
                      </a:lnTo>
                      <a:lnTo>
                        <a:pt x="65" y="112"/>
                      </a:lnTo>
                      <a:lnTo>
                        <a:pt x="67" y="128"/>
                      </a:lnTo>
                      <a:lnTo>
                        <a:pt x="70" y="134"/>
                      </a:lnTo>
                      <a:lnTo>
                        <a:pt x="67" y="135"/>
                      </a:lnTo>
                      <a:lnTo>
                        <a:pt x="68" y="144"/>
                      </a:lnTo>
                      <a:lnTo>
                        <a:pt x="69" y="170"/>
                      </a:lnTo>
                      <a:lnTo>
                        <a:pt x="67" y="196"/>
                      </a:lnTo>
                      <a:lnTo>
                        <a:pt x="65" y="195"/>
                      </a:lnTo>
                      <a:lnTo>
                        <a:pt x="66" y="237"/>
                      </a:lnTo>
                      <a:lnTo>
                        <a:pt x="60" y="302"/>
                      </a:lnTo>
                      <a:lnTo>
                        <a:pt x="59" y="317"/>
                      </a:lnTo>
                      <a:lnTo>
                        <a:pt x="63" y="323"/>
                      </a:lnTo>
                      <a:lnTo>
                        <a:pt x="78" y="334"/>
                      </a:lnTo>
                      <a:lnTo>
                        <a:pt x="79" y="338"/>
                      </a:lnTo>
                      <a:lnTo>
                        <a:pt x="69" y="339"/>
                      </a:lnTo>
                      <a:lnTo>
                        <a:pt x="54" y="335"/>
                      </a:lnTo>
                      <a:lnTo>
                        <a:pt x="46" y="325"/>
                      </a:lnTo>
                      <a:lnTo>
                        <a:pt x="46" y="334"/>
                      </a:lnTo>
                      <a:lnTo>
                        <a:pt x="42" y="335"/>
                      </a:lnTo>
                      <a:lnTo>
                        <a:pt x="40" y="321"/>
                      </a:lnTo>
                      <a:lnTo>
                        <a:pt x="43" y="311"/>
                      </a:lnTo>
                      <a:lnTo>
                        <a:pt x="43" y="253"/>
                      </a:lnTo>
                      <a:lnTo>
                        <a:pt x="43" y="243"/>
                      </a:lnTo>
                      <a:lnTo>
                        <a:pt x="42" y="218"/>
                      </a:lnTo>
                      <a:lnTo>
                        <a:pt x="38" y="245"/>
                      </a:lnTo>
                      <a:lnTo>
                        <a:pt x="38" y="253"/>
                      </a:lnTo>
                      <a:lnTo>
                        <a:pt x="32" y="283"/>
                      </a:lnTo>
                      <a:lnTo>
                        <a:pt x="25" y="318"/>
                      </a:lnTo>
                      <a:lnTo>
                        <a:pt x="25" y="325"/>
                      </a:lnTo>
                      <a:lnTo>
                        <a:pt x="22" y="343"/>
                      </a:lnTo>
                      <a:lnTo>
                        <a:pt x="16" y="348"/>
                      </a:lnTo>
                      <a:lnTo>
                        <a:pt x="9" y="350"/>
                      </a:lnTo>
                      <a:lnTo>
                        <a:pt x="0" y="347"/>
                      </a:lnTo>
                      <a:lnTo>
                        <a:pt x="0" y="338"/>
                      </a:lnTo>
                      <a:lnTo>
                        <a:pt x="7" y="326"/>
                      </a:lnTo>
                      <a:lnTo>
                        <a:pt x="13" y="313"/>
                      </a:lnTo>
                      <a:lnTo>
                        <a:pt x="17" y="248"/>
                      </a:lnTo>
                      <a:lnTo>
                        <a:pt x="18" y="239"/>
                      </a:lnTo>
                      <a:lnTo>
                        <a:pt x="15" y="197"/>
                      </a:lnTo>
                      <a:lnTo>
                        <a:pt x="12" y="197"/>
                      </a:lnTo>
                      <a:lnTo>
                        <a:pt x="9" y="178"/>
                      </a:lnTo>
                      <a:lnTo>
                        <a:pt x="2" y="161"/>
                      </a:lnTo>
                      <a:lnTo>
                        <a:pt x="0" y="147"/>
                      </a:lnTo>
                      <a:lnTo>
                        <a:pt x="4" y="135"/>
                      </a:lnTo>
                      <a:lnTo>
                        <a:pt x="3" y="132"/>
                      </a:lnTo>
                      <a:lnTo>
                        <a:pt x="9" y="119"/>
                      </a:lnTo>
                      <a:lnTo>
                        <a:pt x="13" y="98"/>
                      </a:lnTo>
                      <a:lnTo>
                        <a:pt x="9" y="85"/>
                      </a:lnTo>
                      <a:lnTo>
                        <a:pt x="5" y="52"/>
                      </a:lnTo>
                      <a:lnTo>
                        <a:pt x="6" y="37"/>
                      </a:lnTo>
                      <a:lnTo>
                        <a:pt x="9" y="25"/>
                      </a:lnTo>
                      <a:lnTo>
                        <a:pt x="21" y="19"/>
                      </a:lnTo>
                      <a:lnTo>
                        <a:pt x="23" y="15"/>
                      </a:lnTo>
                      <a:lnTo>
                        <a:pt x="21" y="10"/>
                      </a:lnTo>
                      <a:lnTo>
                        <a:pt x="36" y="0"/>
                      </a:lnTo>
                      <a:lnTo>
                        <a:pt x="49" y="12"/>
                      </a:lnTo>
                      <a:lnTo>
                        <a:pt x="54" y="10"/>
                      </a:lnTo>
                      <a:lnTo>
                        <a:pt x="52" y="17"/>
                      </a:lnTo>
                      <a:lnTo>
                        <a:pt x="57" y="20"/>
                      </a:lnTo>
                    </a:path>
                  </a:pathLst>
                </a:custGeom>
                <a:solidFill>
                  <a:srgbClr val="FFE6CD"/>
                </a:solidFill>
                <a:ln w="6350"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21" name="Freeform 667"/>
                <p:cNvSpPr>
                  <a:spLocks/>
                </p:cNvSpPr>
                <p:nvPr/>
              </p:nvSpPr>
              <p:spPr bwMode="auto">
                <a:xfrm>
                  <a:off x="4708" y="902"/>
                  <a:ext cx="51" cy="72"/>
                </a:xfrm>
                <a:custGeom>
                  <a:avLst/>
                  <a:gdLst>
                    <a:gd name="T0" fmla="*/ 0 w 161"/>
                    <a:gd name="T1" fmla="*/ 0 h 229"/>
                    <a:gd name="T2" fmla="*/ 0 w 161"/>
                    <a:gd name="T3" fmla="*/ 0 h 229"/>
                    <a:gd name="T4" fmla="*/ 0 w 161"/>
                    <a:gd name="T5" fmla="*/ 0 h 229"/>
                    <a:gd name="T6" fmla="*/ 0 w 161"/>
                    <a:gd name="T7" fmla="*/ 0 h 229"/>
                    <a:gd name="T8" fmla="*/ 0 w 161"/>
                    <a:gd name="T9" fmla="*/ 0 h 229"/>
                    <a:gd name="T10" fmla="*/ 0 w 161"/>
                    <a:gd name="T11" fmla="*/ 0 h 229"/>
                    <a:gd name="T12" fmla="*/ 0 w 161"/>
                    <a:gd name="T13" fmla="*/ 0 h 229"/>
                    <a:gd name="T14" fmla="*/ 0 w 161"/>
                    <a:gd name="T15" fmla="*/ 0 h 229"/>
                    <a:gd name="T16" fmla="*/ 0 w 161"/>
                    <a:gd name="T17" fmla="*/ 0 h 229"/>
                    <a:gd name="T18" fmla="*/ 0 w 161"/>
                    <a:gd name="T19" fmla="*/ 0 h 229"/>
                    <a:gd name="T20" fmla="*/ 0 w 161"/>
                    <a:gd name="T21" fmla="*/ 0 h 229"/>
                    <a:gd name="T22" fmla="*/ 0 w 161"/>
                    <a:gd name="T23" fmla="*/ 0 h 229"/>
                    <a:gd name="T24" fmla="*/ 0 w 161"/>
                    <a:gd name="T25" fmla="*/ 0 h 229"/>
                    <a:gd name="T26" fmla="*/ 0 w 161"/>
                    <a:gd name="T27" fmla="*/ 0 h 229"/>
                    <a:gd name="T28" fmla="*/ 0 w 161"/>
                    <a:gd name="T29" fmla="*/ 0 h 229"/>
                    <a:gd name="T30" fmla="*/ 0 w 161"/>
                    <a:gd name="T31" fmla="*/ 0 h 229"/>
                    <a:gd name="T32" fmla="*/ 0 w 161"/>
                    <a:gd name="T33" fmla="*/ 0 h 229"/>
                    <a:gd name="T34" fmla="*/ 0 w 161"/>
                    <a:gd name="T35" fmla="*/ 0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229">
                      <a:moveTo>
                        <a:pt x="28" y="226"/>
                      </a:moveTo>
                      <a:lnTo>
                        <a:pt x="30" y="200"/>
                      </a:lnTo>
                      <a:lnTo>
                        <a:pt x="27" y="171"/>
                      </a:lnTo>
                      <a:lnTo>
                        <a:pt x="11" y="131"/>
                      </a:lnTo>
                      <a:lnTo>
                        <a:pt x="0" y="83"/>
                      </a:lnTo>
                      <a:lnTo>
                        <a:pt x="12" y="38"/>
                      </a:lnTo>
                      <a:lnTo>
                        <a:pt x="42" y="12"/>
                      </a:lnTo>
                      <a:lnTo>
                        <a:pt x="80" y="0"/>
                      </a:lnTo>
                      <a:lnTo>
                        <a:pt x="122" y="9"/>
                      </a:lnTo>
                      <a:lnTo>
                        <a:pt x="147" y="30"/>
                      </a:lnTo>
                      <a:lnTo>
                        <a:pt x="159" y="57"/>
                      </a:lnTo>
                      <a:lnTo>
                        <a:pt x="161" y="95"/>
                      </a:lnTo>
                      <a:lnTo>
                        <a:pt x="158" y="114"/>
                      </a:lnTo>
                      <a:lnTo>
                        <a:pt x="145" y="160"/>
                      </a:lnTo>
                      <a:lnTo>
                        <a:pt x="126" y="187"/>
                      </a:lnTo>
                      <a:lnTo>
                        <a:pt x="100" y="194"/>
                      </a:lnTo>
                      <a:lnTo>
                        <a:pt x="89" y="203"/>
                      </a:lnTo>
                      <a:lnTo>
                        <a:pt x="92" y="229"/>
                      </a:lnTo>
                    </a:path>
                  </a:pathLst>
                </a:custGeom>
                <a:solidFill>
                  <a:srgbClr val="FFE6CD"/>
                </a:solidFill>
                <a:ln w="6350"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22" name="Freeform 668"/>
                <p:cNvSpPr>
                  <a:spLocks/>
                </p:cNvSpPr>
                <p:nvPr/>
              </p:nvSpPr>
              <p:spPr bwMode="auto">
                <a:xfrm>
                  <a:off x="4659" y="985"/>
                  <a:ext cx="51" cy="162"/>
                </a:xfrm>
                <a:custGeom>
                  <a:avLst/>
                  <a:gdLst>
                    <a:gd name="T0" fmla="*/ 0 w 176"/>
                    <a:gd name="T1" fmla="*/ 0 h 553"/>
                    <a:gd name="T2" fmla="*/ 0 w 176"/>
                    <a:gd name="T3" fmla="*/ 0 h 553"/>
                    <a:gd name="T4" fmla="*/ 0 w 176"/>
                    <a:gd name="T5" fmla="*/ 0 h 553"/>
                    <a:gd name="T6" fmla="*/ 0 w 176"/>
                    <a:gd name="T7" fmla="*/ 0 h 553"/>
                    <a:gd name="T8" fmla="*/ 0 w 176"/>
                    <a:gd name="T9" fmla="*/ 0 h 553"/>
                    <a:gd name="T10" fmla="*/ 0 w 176"/>
                    <a:gd name="T11" fmla="*/ 0 h 553"/>
                    <a:gd name="T12" fmla="*/ 0 w 176"/>
                    <a:gd name="T13" fmla="*/ 0 h 553"/>
                    <a:gd name="T14" fmla="*/ 0 w 176"/>
                    <a:gd name="T15" fmla="*/ 0 h 553"/>
                    <a:gd name="T16" fmla="*/ 0 w 176"/>
                    <a:gd name="T17" fmla="*/ 0 h 553"/>
                    <a:gd name="T18" fmla="*/ 0 w 176"/>
                    <a:gd name="T19" fmla="*/ 0 h 553"/>
                    <a:gd name="T20" fmla="*/ 0 w 176"/>
                    <a:gd name="T21" fmla="*/ 0 h 553"/>
                    <a:gd name="T22" fmla="*/ 0 w 176"/>
                    <a:gd name="T23" fmla="*/ 0 h 553"/>
                    <a:gd name="T24" fmla="*/ 0 w 176"/>
                    <a:gd name="T25" fmla="*/ 0 h 553"/>
                    <a:gd name="T26" fmla="*/ 0 w 176"/>
                    <a:gd name="T27" fmla="*/ 0 h 553"/>
                    <a:gd name="T28" fmla="*/ 0 w 176"/>
                    <a:gd name="T29" fmla="*/ 0 h 553"/>
                    <a:gd name="T30" fmla="*/ 0 w 176"/>
                    <a:gd name="T31" fmla="*/ 0 h 553"/>
                    <a:gd name="T32" fmla="*/ 0 w 176"/>
                    <a:gd name="T33" fmla="*/ 0 h 553"/>
                    <a:gd name="T34" fmla="*/ 0 w 176"/>
                    <a:gd name="T35" fmla="*/ 0 h 553"/>
                    <a:gd name="T36" fmla="*/ 0 w 176"/>
                    <a:gd name="T37" fmla="*/ 0 h 553"/>
                    <a:gd name="T38" fmla="*/ 0 w 176"/>
                    <a:gd name="T39" fmla="*/ 0 h 553"/>
                    <a:gd name="T40" fmla="*/ 0 w 176"/>
                    <a:gd name="T41" fmla="*/ 0 h 553"/>
                    <a:gd name="T42" fmla="*/ 0 w 176"/>
                    <a:gd name="T43" fmla="*/ 0 h 553"/>
                    <a:gd name="T44" fmla="*/ 0 w 176"/>
                    <a:gd name="T45" fmla="*/ 0 h 553"/>
                    <a:gd name="T46" fmla="*/ 0 w 176"/>
                    <a:gd name="T47" fmla="*/ 0 h 553"/>
                    <a:gd name="T48" fmla="*/ 0 w 176"/>
                    <a:gd name="T49" fmla="*/ 0 h 553"/>
                    <a:gd name="T50" fmla="*/ 0 w 176"/>
                    <a:gd name="T51" fmla="*/ 0 h 5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6" h="553">
                      <a:moveTo>
                        <a:pt x="176" y="75"/>
                      </a:moveTo>
                      <a:lnTo>
                        <a:pt x="172" y="96"/>
                      </a:lnTo>
                      <a:lnTo>
                        <a:pt x="160" y="166"/>
                      </a:lnTo>
                      <a:lnTo>
                        <a:pt x="149" y="243"/>
                      </a:lnTo>
                      <a:lnTo>
                        <a:pt x="143" y="277"/>
                      </a:lnTo>
                      <a:lnTo>
                        <a:pt x="83" y="455"/>
                      </a:lnTo>
                      <a:lnTo>
                        <a:pt x="68" y="451"/>
                      </a:lnTo>
                      <a:lnTo>
                        <a:pt x="63" y="466"/>
                      </a:lnTo>
                      <a:lnTo>
                        <a:pt x="73" y="495"/>
                      </a:lnTo>
                      <a:lnTo>
                        <a:pt x="70" y="513"/>
                      </a:lnTo>
                      <a:lnTo>
                        <a:pt x="52" y="490"/>
                      </a:lnTo>
                      <a:lnTo>
                        <a:pt x="38" y="518"/>
                      </a:lnTo>
                      <a:lnTo>
                        <a:pt x="32" y="539"/>
                      </a:lnTo>
                      <a:lnTo>
                        <a:pt x="29" y="552"/>
                      </a:lnTo>
                      <a:lnTo>
                        <a:pt x="16" y="553"/>
                      </a:lnTo>
                      <a:lnTo>
                        <a:pt x="7" y="538"/>
                      </a:lnTo>
                      <a:lnTo>
                        <a:pt x="0" y="531"/>
                      </a:lnTo>
                      <a:lnTo>
                        <a:pt x="0" y="499"/>
                      </a:lnTo>
                      <a:lnTo>
                        <a:pt x="13" y="471"/>
                      </a:lnTo>
                      <a:lnTo>
                        <a:pt x="32" y="447"/>
                      </a:lnTo>
                      <a:lnTo>
                        <a:pt x="39" y="433"/>
                      </a:lnTo>
                      <a:lnTo>
                        <a:pt x="35" y="423"/>
                      </a:lnTo>
                      <a:lnTo>
                        <a:pt x="96" y="238"/>
                      </a:lnTo>
                      <a:lnTo>
                        <a:pt x="112" y="58"/>
                      </a:lnTo>
                      <a:lnTo>
                        <a:pt x="122" y="27"/>
                      </a:lnTo>
                      <a:lnTo>
                        <a:pt x="143" y="0"/>
                      </a:lnTo>
                    </a:path>
                  </a:pathLst>
                </a:custGeom>
                <a:solidFill>
                  <a:srgbClr val="FFE6CD"/>
                </a:solidFill>
                <a:ln w="6350"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23" name="Freeform 669"/>
                <p:cNvSpPr>
                  <a:spLocks/>
                </p:cNvSpPr>
                <p:nvPr/>
              </p:nvSpPr>
              <p:spPr bwMode="auto">
                <a:xfrm>
                  <a:off x="4752" y="929"/>
                  <a:ext cx="5"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24" name="Freeform 670"/>
                <p:cNvSpPr>
                  <a:spLocks noChangeAspect="1"/>
                </p:cNvSpPr>
                <p:nvPr/>
              </p:nvSpPr>
              <p:spPr bwMode="auto">
                <a:xfrm>
                  <a:off x="4736" y="930"/>
                  <a:ext cx="6"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25" name="Freeform 671"/>
                <p:cNvSpPr>
                  <a:spLocks/>
                </p:cNvSpPr>
                <p:nvPr/>
              </p:nvSpPr>
              <p:spPr bwMode="auto">
                <a:xfrm>
                  <a:off x="4751" y="920"/>
                  <a:ext cx="9" cy="6"/>
                </a:xfrm>
                <a:custGeom>
                  <a:avLst/>
                  <a:gdLst>
                    <a:gd name="T0" fmla="*/ 0 w 29"/>
                    <a:gd name="T1" fmla="*/ 0 h 19"/>
                    <a:gd name="T2" fmla="*/ 0 w 29"/>
                    <a:gd name="T3" fmla="*/ 0 h 19"/>
                    <a:gd name="T4" fmla="*/ 0 w 29"/>
                    <a:gd name="T5" fmla="*/ 0 h 19"/>
                    <a:gd name="T6" fmla="*/ 0 w 29"/>
                    <a:gd name="T7" fmla="*/ 0 h 19"/>
                    <a:gd name="T8" fmla="*/ 0 w 29"/>
                    <a:gd name="T9" fmla="*/ 0 h 19"/>
                    <a:gd name="T10" fmla="*/ 0 w 29"/>
                    <a:gd name="T11" fmla="*/ 0 h 19"/>
                    <a:gd name="T12" fmla="*/ 0 w 29"/>
                    <a:gd name="T13" fmla="*/ 0 h 19"/>
                    <a:gd name="T14" fmla="*/ 0 w 29"/>
                    <a:gd name="T15" fmla="*/ 0 h 19"/>
                    <a:gd name="T16" fmla="*/ 0 w 29"/>
                    <a:gd name="T17" fmla="*/ 0 h 19"/>
                    <a:gd name="T18" fmla="*/ 0 w 29"/>
                    <a:gd name="T19" fmla="*/ 0 h 19"/>
                    <a:gd name="T20" fmla="*/ 0 w 29"/>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19">
                      <a:moveTo>
                        <a:pt x="4" y="9"/>
                      </a:moveTo>
                      <a:lnTo>
                        <a:pt x="12" y="0"/>
                      </a:lnTo>
                      <a:lnTo>
                        <a:pt x="20" y="0"/>
                      </a:lnTo>
                      <a:lnTo>
                        <a:pt x="27" y="7"/>
                      </a:lnTo>
                      <a:lnTo>
                        <a:pt x="29" y="19"/>
                      </a:lnTo>
                      <a:lnTo>
                        <a:pt x="22" y="12"/>
                      </a:lnTo>
                      <a:lnTo>
                        <a:pt x="16" y="9"/>
                      </a:lnTo>
                      <a:lnTo>
                        <a:pt x="9" y="12"/>
                      </a:lnTo>
                      <a:lnTo>
                        <a:pt x="4" y="16"/>
                      </a:lnTo>
                      <a:lnTo>
                        <a:pt x="0" y="19"/>
                      </a:lnTo>
                      <a:lnTo>
                        <a:pt x="4" y="9"/>
                      </a:lnTo>
                      <a:close/>
                    </a:path>
                  </a:pathLst>
                </a:custGeom>
                <a:solidFill>
                  <a:srgbClr val="333333"/>
                </a:solidFill>
                <a:ln w="317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26" name="Freeform 672"/>
                <p:cNvSpPr>
                  <a:spLocks noChangeAspect="1"/>
                </p:cNvSpPr>
                <p:nvPr/>
              </p:nvSpPr>
              <p:spPr bwMode="auto">
                <a:xfrm>
                  <a:off x="4731" y="920"/>
                  <a:ext cx="13" cy="7"/>
                </a:xfrm>
                <a:custGeom>
                  <a:avLst/>
                  <a:gdLst>
                    <a:gd name="T0" fmla="*/ 0 w 41"/>
                    <a:gd name="T1" fmla="*/ 0 h 21"/>
                    <a:gd name="T2" fmla="*/ 0 w 41"/>
                    <a:gd name="T3" fmla="*/ 0 h 21"/>
                    <a:gd name="T4" fmla="*/ 0 w 41"/>
                    <a:gd name="T5" fmla="*/ 0 h 21"/>
                    <a:gd name="T6" fmla="*/ 0 w 41"/>
                    <a:gd name="T7" fmla="*/ 0 h 21"/>
                    <a:gd name="T8" fmla="*/ 0 w 41"/>
                    <a:gd name="T9" fmla="*/ 0 h 21"/>
                    <a:gd name="T10" fmla="*/ 0 w 41"/>
                    <a:gd name="T11" fmla="*/ 0 h 21"/>
                    <a:gd name="T12" fmla="*/ 0 w 41"/>
                    <a:gd name="T13" fmla="*/ 0 h 21"/>
                    <a:gd name="T14" fmla="*/ 0 w 41"/>
                    <a:gd name="T15" fmla="*/ 0 h 21"/>
                    <a:gd name="T16" fmla="*/ 0 w 41"/>
                    <a:gd name="T17" fmla="*/ 0 h 21"/>
                    <a:gd name="T18" fmla="*/ 0 w 41"/>
                    <a:gd name="T19" fmla="*/ 0 h 21"/>
                    <a:gd name="T20" fmla="*/ 0 w 41"/>
                    <a:gd name="T21" fmla="*/ 0 h 21"/>
                    <a:gd name="T22" fmla="*/ 0 w 41"/>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21">
                      <a:moveTo>
                        <a:pt x="41" y="19"/>
                      </a:moveTo>
                      <a:lnTo>
                        <a:pt x="32" y="8"/>
                      </a:lnTo>
                      <a:lnTo>
                        <a:pt x="21" y="0"/>
                      </a:lnTo>
                      <a:lnTo>
                        <a:pt x="11" y="0"/>
                      </a:lnTo>
                      <a:lnTo>
                        <a:pt x="3" y="8"/>
                      </a:lnTo>
                      <a:lnTo>
                        <a:pt x="0" y="21"/>
                      </a:lnTo>
                      <a:lnTo>
                        <a:pt x="9" y="13"/>
                      </a:lnTo>
                      <a:lnTo>
                        <a:pt x="17" y="9"/>
                      </a:lnTo>
                      <a:lnTo>
                        <a:pt x="26" y="12"/>
                      </a:lnTo>
                      <a:lnTo>
                        <a:pt x="32" y="15"/>
                      </a:lnTo>
                      <a:lnTo>
                        <a:pt x="38" y="20"/>
                      </a:lnTo>
                      <a:lnTo>
                        <a:pt x="41" y="19"/>
                      </a:lnTo>
                      <a:close/>
                    </a:path>
                  </a:pathLst>
                </a:custGeom>
                <a:solidFill>
                  <a:srgbClr val="333333"/>
                </a:solidFill>
                <a:ln w="317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27" name="Freeform 673"/>
                <p:cNvSpPr>
                  <a:spLocks/>
                </p:cNvSpPr>
                <p:nvPr/>
              </p:nvSpPr>
              <p:spPr bwMode="auto">
                <a:xfrm>
                  <a:off x="4746" y="942"/>
                  <a:ext cx="6" cy="5"/>
                </a:xfrm>
                <a:custGeom>
                  <a:avLst/>
                  <a:gdLst>
                    <a:gd name="T0" fmla="*/ 0 w 20"/>
                    <a:gd name="T1" fmla="*/ 0 h 16"/>
                    <a:gd name="T2" fmla="*/ 0 w 20"/>
                    <a:gd name="T3" fmla="*/ 0 h 16"/>
                    <a:gd name="T4" fmla="*/ 0 w 20"/>
                    <a:gd name="T5" fmla="*/ 0 h 16"/>
                    <a:gd name="T6" fmla="*/ 0 w 20"/>
                    <a:gd name="T7" fmla="*/ 0 h 16"/>
                    <a:gd name="T8" fmla="*/ 0 w 20"/>
                    <a:gd name="T9" fmla="*/ 0 h 16"/>
                    <a:gd name="T10" fmla="*/ 0 w 20"/>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6">
                      <a:moveTo>
                        <a:pt x="0" y="16"/>
                      </a:moveTo>
                      <a:lnTo>
                        <a:pt x="14" y="6"/>
                      </a:lnTo>
                      <a:lnTo>
                        <a:pt x="17" y="0"/>
                      </a:lnTo>
                      <a:lnTo>
                        <a:pt x="20" y="9"/>
                      </a:lnTo>
                      <a:lnTo>
                        <a:pt x="14" y="15"/>
                      </a:lnTo>
                      <a:lnTo>
                        <a:pt x="0" y="16"/>
                      </a:lnTo>
                      <a:close/>
                    </a:path>
                  </a:pathLst>
                </a:custGeom>
                <a:solidFill>
                  <a:srgbClr val="333333"/>
                </a:solidFill>
                <a:ln w="317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28" name="Freeform 674"/>
                <p:cNvSpPr>
                  <a:spLocks/>
                </p:cNvSpPr>
                <p:nvPr/>
              </p:nvSpPr>
              <p:spPr bwMode="auto">
                <a:xfrm>
                  <a:off x="4740" y="951"/>
                  <a:ext cx="12" cy="3"/>
                </a:xfrm>
                <a:custGeom>
                  <a:avLst/>
                  <a:gdLst>
                    <a:gd name="T0" fmla="*/ 0 w 38"/>
                    <a:gd name="T1" fmla="*/ 0 h 9"/>
                    <a:gd name="T2" fmla="*/ 0 w 38"/>
                    <a:gd name="T3" fmla="*/ 0 h 9"/>
                    <a:gd name="T4" fmla="*/ 0 w 38"/>
                    <a:gd name="T5" fmla="*/ 0 h 9"/>
                    <a:gd name="T6" fmla="*/ 0 w 38"/>
                    <a:gd name="T7" fmla="*/ 0 h 9"/>
                    <a:gd name="T8" fmla="*/ 0 w 38"/>
                    <a:gd name="T9" fmla="*/ 0 h 9"/>
                    <a:gd name="T10" fmla="*/ 0 w 38"/>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9">
                      <a:moveTo>
                        <a:pt x="0" y="0"/>
                      </a:moveTo>
                      <a:lnTo>
                        <a:pt x="26" y="0"/>
                      </a:lnTo>
                      <a:lnTo>
                        <a:pt x="38" y="2"/>
                      </a:lnTo>
                      <a:lnTo>
                        <a:pt x="24" y="9"/>
                      </a:lnTo>
                      <a:lnTo>
                        <a:pt x="11" y="9"/>
                      </a:lnTo>
                      <a:lnTo>
                        <a:pt x="0" y="0"/>
                      </a:lnTo>
                      <a:close/>
                    </a:path>
                  </a:pathLst>
                </a:custGeom>
                <a:solidFill>
                  <a:srgbClr val="333333"/>
                </a:solidFill>
                <a:ln w="317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29" name="Freeform 675"/>
                <p:cNvSpPr>
                  <a:spLocks/>
                </p:cNvSpPr>
                <p:nvPr/>
              </p:nvSpPr>
              <p:spPr bwMode="auto">
                <a:xfrm>
                  <a:off x="4695" y="892"/>
                  <a:ext cx="67" cy="73"/>
                </a:xfrm>
                <a:custGeom>
                  <a:avLst/>
                  <a:gdLst>
                    <a:gd name="T0" fmla="*/ 0 w 213"/>
                    <a:gd name="T1" fmla="*/ 0 h 230"/>
                    <a:gd name="T2" fmla="*/ 0 w 213"/>
                    <a:gd name="T3" fmla="*/ 0 h 230"/>
                    <a:gd name="T4" fmla="*/ 0 w 213"/>
                    <a:gd name="T5" fmla="*/ 0 h 230"/>
                    <a:gd name="T6" fmla="*/ 0 w 213"/>
                    <a:gd name="T7" fmla="*/ 0 h 230"/>
                    <a:gd name="T8" fmla="*/ 0 w 213"/>
                    <a:gd name="T9" fmla="*/ 0 h 230"/>
                    <a:gd name="T10" fmla="*/ 0 w 213"/>
                    <a:gd name="T11" fmla="*/ 0 h 230"/>
                    <a:gd name="T12" fmla="*/ 0 w 213"/>
                    <a:gd name="T13" fmla="*/ 0 h 230"/>
                    <a:gd name="T14" fmla="*/ 0 w 213"/>
                    <a:gd name="T15" fmla="*/ 0 h 230"/>
                    <a:gd name="T16" fmla="*/ 0 w 213"/>
                    <a:gd name="T17" fmla="*/ 0 h 230"/>
                    <a:gd name="T18" fmla="*/ 0 w 213"/>
                    <a:gd name="T19" fmla="*/ 0 h 230"/>
                    <a:gd name="T20" fmla="*/ 0 w 213"/>
                    <a:gd name="T21" fmla="*/ 0 h 230"/>
                    <a:gd name="T22" fmla="*/ 0 w 213"/>
                    <a:gd name="T23" fmla="*/ 0 h 230"/>
                    <a:gd name="T24" fmla="*/ 0 w 213"/>
                    <a:gd name="T25" fmla="*/ 0 h 230"/>
                    <a:gd name="T26" fmla="*/ 0 w 213"/>
                    <a:gd name="T27" fmla="*/ 0 h 230"/>
                    <a:gd name="T28" fmla="*/ 0 w 213"/>
                    <a:gd name="T29" fmla="*/ 0 h 230"/>
                    <a:gd name="T30" fmla="*/ 0 w 213"/>
                    <a:gd name="T31" fmla="*/ 0 h 230"/>
                    <a:gd name="T32" fmla="*/ 0 w 213"/>
                    <a:gd name="T33" fmla="*/ 0 h 230"/>
                    <a:gd name="T34" fmla="*/ 0 w 213"/>
                    <a:gd name="T35" fmla="*/ 0 h 230"/>
                    <a:gd name="T36" fmla="*/ 0 w 213"/>
                    <a:gd name="T37" fmla="*/ 0 h 230"/>
                    <a:gd name="T38" fmla="*/ 0 w 213"/>
                    <a:gd name="T39" fmla="*/ 0 h 230"/>
                    <a:gd name="T40" fmla="*/ 0 w 213"/>
                    <a:gd name="T41" fmla="*/ 0 h 230"/>
                    <a:gd name="T42" fmla="*/ 0 w 213"/>
                    <a:gd name="T43" fmla="*/ 0 h 230"/>
                    <a:gd name="T44" fmla="*/ 0 w 213"/>
                    <a:gd name="T45" fmla="*/ 0 h 230"/>
                    <a:gd name="T46" fmla="*/ 0 w 213"/>
                    <a:gd name="T47" fmla="*/ 0 h 230"/>
                    <a:gd name="T48" fmla="*/ 0 w 213"/>
                    <a:gd name="T49" fmla="*/ 0 h 230"/>
                    <a:gd name="T50" fmla="*/ 0 w 213"/>
                    <a:gd name="T51" fmla="*/ 0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3" h="230">
                      <a:moveTo>
                        <a:pt x="194" y="64"/>
                      </a:moveTo>
                      <a:lnTo>
                        <a:pt x="173" y="77"/>
                      </a:lnTo>
                      <a:lnTo>
                        <a:pt x="147" y="95"/>
                      </a:lnTo>
                      <a:lnTo>
                        <a:pt x="113" y="118"/>
                      </a:lnTo>
                      <a:lnTo>
                        <a:pt x="119" y="95"/>
                      </a:lnTo>
                      <a:lnTo>
                        <a:pt x="99" y="122"/>
                      </a:lnTo>
                      <a:lnTo>
                        <a:pt x="83" y="160"/>
                      </a:lnTo>
                      <a:lnTo>
                        <a:pt x="71" y="196"/>
                      </a:lnTo>
                      <a:lnTo>
                        <a:pt x="62" y="212"/>
                      </a:lnTo>
                      <a:lnTo>
                        <a:pt x="48" y="230"/>
                      </a:lnTo>
                      <a:lnTo>
                        <a:pt x="45" y="204"/>
                      </a:lnTo>
                      <a:lnTo>
                        <a:pt x="32" y="173"/>
                      </a:lnTo>
                      <a:lnTo>
                        <a:pt x="32" y="192"/>
                      </a:lnTo>
                      <a:lnTo>
                        <a:pt x="18" y="159"/>
                      </a:lnTo>
                      <a:lnTo>
                        <a:pt x="3" y="140"/>
                      </a:lnTo>
                      <a:lnTo>
                        <a:pt x="0" y="102"/>
                      </a:lnTo>
                      <a:lnTo>
                        <a:pt x="14" y="54"/>
                      </a:lnTo>
                      <a:lnTo>
                        <a:pt x="48" y="15"/>
                      </a:lnTo>
                      <a:lnTo>
                        <a:pt x="84" y="0"/>
                      </a:lnTo>
                      <a:lnTo>
                        <a:pt x="123" y="5"/>
                      </a:lnTo>
                      <a:lnTo>
                        <a:pt x="153" y="18"/>
                      </a:lnTo>
                      <a:lnTo>
                        <a:pt x="176" y="9"/>
                      </a:lnTo>
                      <a:lnTo>
                        <a:pt x="198" y="14"/>
                      </a:lnTo>
                      <a:lnTo>
                        <a:pt x="201" y="32"/>
                      </a:lnTo>
                      <a:lnTo>
                        <a:pt x="213" y="39"/>
                      </a:lnTo>
                      <a:lnTo>
                        <a:pt x="194" y="64"/>
                      </a:lnTo>
                      <a:close/>
                    </a:path>
                  </a:pathLst>
                </a:custGeom>
                <a:solidFill>
                  <a:srgbClr val="FFE6CD"/>
                </a:solidFill>
                <a:ln w="6350"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30" name="Freeform 676"/>
                <p:cNvSpPr>
                  <a:spLocks/>
                </p:cNvSpPr>
                <p:nvPr/>
              </p:nvSpPr>
              <p:spPr bwMode="auto">
                <a:xfrm>
                  <a:off x="4664" y="1131"/>
                  <a:ext cx="3" cy="15"/>
                </a:xfrm>
                <a:custGeom>
                  <a:avLst/>
                  <a:gdLst>
                    <a:gd name="T0" fmla="*/ 0 w 11"/>
                    <a:gd name="T1" fmla="*/ 0 h 51"/>
                    <a:gd name="T2" fmla="*/ 0 w 11"/>
                    <a:gd name="T3" fmla="*/ 0 h 51"/>
                    <a:gd name="T4" fmla="*/ 0 w 11"/>
                    <a:gd name="T5" fmla="*/ 0 h 51"/>
                    <a:gd name="T6" fmla="*/ 0 w 11"/>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51">
                      <a:moveTo>
                        <a:pt x="0" y="51"/>
                      </a:moveTo>
                      <a:lnTo>
                        <a:pt x="2" y="32"/>
                      </a:lnTo>
                      <a:lnTo>
                        <a:pt x="6" y="9"/>
                      </a:lnTo>
                      <a:lnTo>
                        <a:pt x="11" y="0"/>
                      </a:lnTo>
                    </a:path>
                  </a:pathLst>
                </a:custGeom>
                <a:noFill/>
                <a:ln w="9525"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31" name="Freeform 677"/>
                <p:cNvSpPr>
                  <a:spLocks/>
                </p:cNvSpPr>
                <p:nvPr/>
              </p:nvSpPr>
              <p:spPr bwMode="auto">
                <a:xfrm>
                  <a:off x="4662" y="1129"/>
                  <a:ext cx="3" cy="14"/>
                </a:xfrm>
                <a:custGeom>
                  <a:avLst/>
                  <a:gdLst>
                    <a:gd name="T0" fmla="*/ 0 w 11"/>
                    <a:gd name="T1" fmla="*/ 0 h 47"/>
                    <a:gd name="T2" fmla="*/ 0 w 11"/>
                    <a:gd name="T3" fmla="*/ 0 h 47"/>
                    <a:gd name="T4" fmla="*/ 0 w 11"/>
                    <a:gd name="T5" fmla="*/ 0 h 47"/>
                    <a:gd name="T6" fmla="*/ 0 60000 65536"/>
                    <a:gd name="T7" fmla="*/ 0 60000 65536"/>
                    <a:gd name="T8" fmla="*/ 0 60000 65536"/>
                  </a:gdLst>
                  <a:ahLst/>
                  <a:cxnLst>
                    <a:cxn ang="T6">
                      <a:pos x="T0" y="T1"/>
                    </a:cxn>
                    <a:cxn ang="T7">
                      <a:pos x="T2" y="T3"/>
                    </a:cxn>
                    <a:cxn ang="T8">
                      <a:pos x="T4" y="T5"/>
                    </a:cxn>
                  </a:cxnLst>
                  <a:rect l="0" t="0" r="r" b="b"/>
                  <a:pathLst>
                    <a:path w="11" h="47">
                      <a:moveTo>
                        <a:pt x="0" y="47"/>
                      </a:moveTo>
                      <a:lnTo>
                        <a:pt x="3" y="20"/>
                      </a:lnTo>
                      <a:lnTo>
                        <a:pt x="11" y="0"/>
                      </a:lnTo>
                    </a:path>
                  </a:pathLst>
                </a:custGeom>
                <a:noFill/>
                <a:ln w="9525"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32" name="Freeform 678"/>
                <p:cNvSpPr>
                  <a:spLocks/>
                </p:cNvSpPr>
                <p:nvPr/>
              </p:nvSpPr>
              <p:spPr bwMode="auto">
                <a:xfrm>
                  <a:off x="4659" y="1128"/>
                  <a:ext cx="4" cy="14"/>
                </a:xfrm>
                <a:custGeom>
                  <a:avLst/>
                  <a:gdLst>
                    <a:gd name="T0" fmla="*/ 0 w 11"/>
                    <a:gd name="T1" fmla="*/ 0 h 47"/>
                    <a:gd name="T2" fmla="*/ 0 w 11"/>
                    <a:gd name="T3" fmla="*/ 0 h 47"/>
                    <a:gd name="T4" fmla="*/ 0 w 11"/>
                    <a:gd name="T5" fmla="*/ 0 h 47"/>
                    <a:gd name="T6" fmla="*/ 0 60000 65536"/>
                    <a:gd name="T7" fmla="*/ 0 60000 65536"/>
                    <a:gd name="T8" fmla="*/ 0 60000 65536"/>
                  </a:gdLst>
                  <a:ahLst/>
                  <a:cxnLst>
                    <a:cxn ang="T6">
                      <a:pos x="T0" y="T1"/>
                    </a:cxn>
                    <a:cxn ang="T7">
                      <a:pos x="T2" y="T3"/>
                    </a:cxn>
                    <a:cxn ang="T8">
                      <a:pos x="T4" y="T5"/>
                    </a:cxn>
                  </a:cxnLst>
                  <a:rect l="0" t="0" r="r" b="b"/>
                  <a:pathLst>
                    <a:path w="11" h="47">
                      <a:moveTo>
                        <a:pt x="0" y="47"/>
                      </a:moveTo>
                      <a:lnTo>
                        <a:pt x="3" y="20"/>
                      </a:lnTo>
                      <a:lnTo>
                        <a:pt x="11" y="0"/>
                      </a:lnTo>
                    </a:path>
                  </a:pathLst>
                </a:custGeom>
                <a:noFill/>
                <a:ln w="9525"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413" name="Group 679"/>
              <p:cNvGrpSpPr>
                <a:grpSpLocks/>
              </p:cNvGrpSpPr>
              <p:nvPr/>
            </p:nvGrpSpPr>
            <p:grpSpPr bwMode="auto">
              <a:xfrm>
                <a:off x="4669" y="973"/>
                <a:ext cx="134" cy="359"/>
                <a:chOff x="743" y="1887"/>
                <a:chExt cx="485" cy="1301"/>
              </a:xfrm>
            </p:grpSpPr>
            <p:sp>
              <p:nvSpPr>
                <p:cNvPr id="414" name="Freeform 680"/>
                <p:cNvSpPr>
                  <a:spLocks/>
                </p:cNvSpPr>
                <p:nvPr/>
              </p:nvSpPr>
              <p:spPr bwMode="auto">
                <a:xfrm>
                  <a:off x="774" y="2192"/>
                  <a:ext cx="454" cy="88"/>
                </a:xfrm>
                <a:custGeom>
                  <a:avLst/>
                  <a:gdLst>
                    <a:gd name="T0" fmla="*/ 18 w 454"/>
                    <a:gd name="T1" fmla="*/ 12 h 88"/>
                    <a:gd name="T2" fmla="*/ 330 w 454"/>
                    <a:gd name="T3" fmla="*/ 0 h 88"/>
                    <a:gd name="T4" fmla="*/ 434 w 454"/>
                    <a:gd name="T5" fmla="*/ 8 h 88"/>
                    <a:gd name="T6" fmla="*/ 454 w 454"/>
                    <a:gd name="T7" fmla="*/ 24 h 88"/>
                    <a:gd name="T8" fmla="*/ 434 w 454"/>
                    <a:gd name="T9" fmla="*/ 48 h 88"/>
                    <a:gd name="T10" fmla="*/ 410 w 454"/>
                    <a:gd name="T11" fmla="*/ 52 h 88"/>
                    <a:gd name="T12" fmla="*/ 314 w 454"/>
                    <a:gd name="T13" fmla="*/ 88 h 88"/>
                    <a:gd name="T14" fmla="*/ 178 w 454"/>
                    <a:gd name="T15" fmla="*/ 64 h 88"/>
                    <a:gd name="T16" fmla="*/ 46 w 454"/>
                    <a:gd name="T17" fmla="*/ 44 h 88"/>
                    <a:gd name="T18" fmla="*/ 18 w 454"/>
                    <a:gd name="T19" fmla="*/ 40 h 88"/>
                    <a:gd name="T20" fmla="*/ 0 w 454"/>
                    <a:gd name="T21" fmla="*/ 22 h 88"/>
                    <a:gd name="T22" fmla="*/ 18 w 454"/>
                    <a:gd name="T23" fmla="*/ 12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4" h="88">
                      <a:moveTo>
                        <a:pt x="18" y="12"/>
                      </a:moveTo>
                      <a:lnTo>
                        <a:pt x="330" y="0"/>
                      </a:lnTo>
                      <a:lnTo>
                        <a:pt x="434" y="8"/>
                      </a:lnTo>
                      <a:lnTo>
                        <a:pt x="454" y="24"/>
                      </a:lnTo>
                      <a:lnTo>
                        <a:pt x="434" y="48"/>
                      </a:lnTo>
                      <a:lnTo>
                        <a:pt x="410" y="52"/>
                      </a:lnTo>
                      <a:lnTo>
                        <a:pt x="314" y="88"/>
                      </a:lnTo>
                      <a:lnTo>
                        <a:pt x="178" y="64"/>
                      </a:lnTo>
                      <a:lnTo>
                        <a:pt x="46" y="44"/>
                      </a:lnTo>
                      <a:lnTo>
                        <a:pt x="18" y="40"/>
                      </a:lnTo>
                      <a:lnTo>
                        <a:pt x="0" y="22"/>
                      </a:lnTo>
                      <a:lnTo>
                        <a:pt x="18" y="12"/>
                      </a:lnTo>
                      <a:close/>
                    </a:path>
                  </a:pathLst>
                </a:custGeom>
                <a:solidFill>
                  <a:srgbClr val="969696"/>
                </a:solidFill>
                <a:ln w="635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15" name="Freeform 681"/>
                <p:cNvSpPr>
                  <a:spLocks/>
                </p:cNvSpPr>
                <p:nvPr/>
              </p:nvSpPr>
              <p:spPr bwMode="auto">
                <a:xfrm>
                  <a:off x="890" y="1887"/>
                  <a:ext cx="225" cy="269"/>
                </a:xfrm>
                <a:custGeom>
                  <a:avLst/>
                  <a:gdLst>
                    <a:gd name="T0" fmla="*/ 225 w 225"/>
                    <a:gd name="T1" fmla="*/ 255 h 269"/>
                    <a:gd name="T2" fmla="*/ 201 w 225"/>
                    <a:gd name="T3" fmla="*/ 173 h 269"/>
                    <a:gd name="T4" fmla="*/ 183 w 225"/>
                    <a:gd name="T5" fmla="*/ 120 h 269"/>
                    <a:gd name="T6" fmla="*/ 148 w 225"/>
                    <a:gd name="T7" fmla="*/ 80 h 269"/>
                    <a:gd name="T8" fmla="*/ 106 w 225"/>
                    <a:gd name="T9" fmla="*/ 45 h 269"/>
                    <a:gd name="T10" fmla="*/ 78 w 225"/>
                    <a:gd name="T11" fmla="*/ 26 h 269"/>
                    <a:gd name="T12" fmla="*/ 55 w 225"/>
                    <a:gd name="T13" fmla="*/ 8 h 269"/>
                    <a:gd name="T14" fmla="*/ 22 w 225"/>
                    <a:gd name="T15" fmla="*/ 0 h 269"/>
                    <a:gd name="T16" fmla="*/ 4 w 225"/>
                    <a:gd name="T17" fmla="*/ 5 h 269"/>
                    <a:gd name="T18" fmla="*/ 0 w 225"/>
                    <a:gd name="T19" fmla="*/ 18 h 269"/>
                    <a:gd name="T20" fmla="*/ 9 w 225"/>
                    <a:gd name="T21" fmla="*/ 30 h 269"/>
                    <a:gd name="T22" fmla="*/ 46 w 225"/>
                    <a:gd name="T23" fmla="*/ 41 h 269"/>
                    <a:gd name="T24" fmla="*/ 72 w 225"/>
                    <a:gd name="T25" fmla="*/ 48 h 269"/>
                    <a:gd name="T26" fmla="*/ 96 w 225"/>
                    <a:gd name="T27" fmla="*/ 61 h 269"/>
                    <a:gd name="T28" fmla="*/ 136 w 225"/>
                    <a:gd name="T29" fmla="*/ 89 h 269"/>
                    <a:gd name="T30" fmla="*/ 169 w 225"/>
                    <a:gd name="T31" fmla="*/ 126 h 269"/>
                    <a:gd name="T32" fmla="*/ 186 w 225"/>
                    <a:gd name="T33" fmla="*/ 176 h 269"/>
                    <a:gd name="T34" fmla="*/ 184 w 225"/>
                    <a:gd name="T35" fmla="*/ 269 h 269"/>
                    <a:gd name="T36" fmla="*/ 225 w 225"/>
                    <a:gd name="T37" fmla="*/ 255 h 2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5" h="269">
                      <a:moveTo>
                        <a:pt x="225" y="255"/>
                      </a:moveTo>
                      <a:lnTo>
                        <a:pt x="201" y="173"/>
                      </a:lnTo>
                      <a:lnTo>
                        <a:pt x="183" y="120"/>
                      </a:lnTo>
                      <a:lnTo>
                        <a:pt x="148" y="80"/>
                      </a:lnTo>
                      <a:lnTo>
                        <a:pt x="106" y="45"/>
                      </a:lnTo>
                      <a:lnTo>
                        <a:pt x="78" y="26"/>
                      </a:lnTo>
                      <a:lnTo>
                        <a:pt x="55" y="8"/>
                      </a:lnTo>
                      <a:lnTo>
                        <a:pt x="22" y="0"/>
                      </a:lnTo>
                      <a:lnTo>
                        <a:pt x="4" y="5"/>
                      </a:lnTo>
                      <a:lnTo>
                        <a:pt x="0" y="18"/>
                      </a:lnTo>
                      <a:lnTo>
                        <a:pt x="9" y="30"/>
                      </a:lnTo>
                      <a:lnTo>
                        <a:pt x="46" y="41"/>
                      </a:lnTo>
                      <a:lnTo>
                        <a:pt x="72" y="48"/>
                      </a:lnTo>
                      <a:lnTo>
                        <a:pt x="96" y="61"/>
                      </a:lnTo>
                      <a:lnTo>
                        <a:pt x="136" y="89"/>
                      </a:lnTo>
                      <a:lnTo>
                        <a:pt x="169" y="126"/>
                      </a:lnTo>
                      <a:lnTo>
                        <a:pt x="186" y="176"/>
                      </a:lnTo>
                      <a:lnTo>
                        <a:pt x="184" y="269"/>
                      </a:lnTo>
                      <a:lnTo>
                        <a:pt x="225" y="255"/>
                      </a:lnTo>
                      <a:close/>
                    </a:path>
                  </a:pathLst>
                </a:custGeom>
                <a:solidFill>
                  <a:srgbClr val="969696"/>
                </a:solidFill>
                <a:ln w="635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16" name="Freeform 682"/>
                <p:cNvSpPr>
                  <a:spLocks/>
                </p:cNvSpPr>
                <p:nvPr/>
              </p:nvSpPr>
              <p:spPr bwMode="auto">
                <a:xfrm>
                  <a:off x="743" y="2039"/>
                  <a:ext cx="460" cy="1101"/>
                </a:xfrm>
                <a:custGeom>
                  <a:avLst/>
                  <a:gdLst>
                    <a:gd name="T0" fmla="*/ 21 w 460"/>
                    <a:gd name="T1" fmla="*/ 1101 h 1101"/>
                    <a:gd name="T2" fmla="*/ 3 w 460"/>
                    <a:gd name="T3" fmla="*/ 1089 h 1101"/>
                    <a:gd name="T4" fmla="*/ 0 w 460"/>
                    <a:gd name="T5" fmla="*/ 1063 h 1101"/>
                    <a:gd name="T6" fmla="*/ 9 w 460"/>
                    <a:gd name="T7" fmla="*/ 1045 h 1101"/>
                    <a:gd name="T8" fmla="*/ 39 w 460"/>
                    <a:gd name="T9" fmla="*/ 1029 h 1101"/>
                    <a:gd name="T10" fmla="*/ 93 w 460"/>
                    <a:gd name="T11" fmla="*/ 1006 h 1101"/>
                    <a:gd name="T12" fmla="*/ 109 w 460"/>
                    <a:gd name="T13" fmla="*/ 994 h 1101"/>
                    <a:gd name="T14" fmla="*/ 118 w 460"/>
                    <a:gd name="T15" fmla="*/ 976 h 1101"/>
                    <a:gd name="T16" fmla="*/ 286 w 460"/>
                    <a:gd name="T17" fmla="*/ 42 h 1101"/>
                    <a:gd name="T18" fmla="*/ 301 w 460"/>
                    <a:gd name="T19" fmla="*/ 21 h 1101"/>
                    <a:gd name="T20" fmla="*/ 351 w 460"/>
                    <a:gd name="T21" fmla="*/ 3 h 1101"/>
                    <a:gd name="T22" fmla="*/ 387 w 460"/>
                    <a:gd name="T23" fmla="*/ 0 h 1101"/>
                    <a:gd name="T24" fmla="*/ 425 w 460"/>
                    <a:gd name="T25" fmla="*/ 9 h 1101"/>
                    <a:gd name="T26" fmla="*/ 457 w 460"/>
                    <a:gd name="T27" fmla="*/ 36 h 1101"/>
                    <a:gd name="T28" fmla="*/ 460 w 460"/>
                    <a:gd name="T29" fmla="*/ 51 h 1101"/>
                    <a:gd name="T30" fmla="*/ 303 w 460"/>
                    <a:gd name="T31" fmla="*/ 978 h 1101"/>
                    <a:gd name="T32" fmla="*/ 304 w 460"/>
                    <a:gd name="T33" fmla="*/ 994 h 1101"/>
                    <a:gd name="T34" fmla="*/ 319 w 460"/>
                    <a:gd name="T35" fmla="*/ 1003 h 1101"/>
                    <a:gd name="T36" fmla="*/ 393 w 460"/>
                    <a:gd name="T37" fmla="*/ 1024 h 1101"/>
                    <a:gd name="T38" fmla="*/ 409 w 460"/>
                    <a:gd name="T39" fmla="*/ 1032 h 1101"/>
                    <a:gd name="T40" fmla="*/ 421 w 460"/>
                    <a:gd name="T41" fmla="*/ 1048 h 1101"/>
                    <a:gd name="T42" fmla="*/ 420 w 460"/>
                    <a:gd name="T43" fmla="*/ 1069 h 1101"/>
                    <a:gd name="T44" fmla="*/ 403 w 460"/>
                    <a:gd name="T45" fmla="*/ 1087 h 1101"/>
                    <a:gd name="T46" fmla="*/ 382 w 460"/>
                    <a:gd name="T47" fmla="*/ 1089 h 1101"/>
                    <a:gd name="T48" fmla="*/ 341 w 460"/>
                    <a:gd name="T49" fmla="*/ 1081 h 1101"/>
                    <a:gd name="T50" fmla="*/ 233 w 460"/>
                    <a:gd name="T51" fmla="*/ 1057 h 1101"/>
                    <a:gd name="T52" fmla="*/ 169 w 460"/>
                    <a:gd name="T53" fmla="*/ 1054 h 1101"/>
                    <a:gd name="T54" fmla="*/ 120 w 460"/>
                    <a:gd name="T55" fmla="*/ 1072 h 1101"/>
                    <a:gd name="T56" fmla="*/ 65 w 460"/>
                    <a:gd name="T57" fmla="*/ 1093 h 1101"/>
                    <a:gd name="T58" fmla="*/ 45 w 460"/>
                    <a:gd name="T59" fmla="*/ 1101 h 1101"/>
                    <a:gd name="T60" fmla="*/ 21 w 460"/>
                    <a:gd name="T61" fmla="*/ 1101 h 1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60" h="1101">
                      <a:moveTo>
                        <a:pt x="21" y="1101"/>
                      </a:moveTo>
                      <a:lnTo>
                        <a:pt x="3" y="1089"/>
                      </a:lnTo>
                      <a:lnTo>
                        <a:pt x="0" y="1063"/>
                      </a:lnTo>
                      <a:lnTo>
                        <a:pt x="9" y="1045"/>
                      </a:lnTo>
                      <a:lnTo>
                        <a:pt x="39" y="1029"/>
                      </a:lnTo>
                      <a:lnTo>
                        <a:pt x="93" y="1006"/>
                      </a:lnTo>
                      <a:lnTo>
                        <a:pt x="109" y="994"/>
                      </a:lnTo>
                      <a:lnTo>
                        <a:pt x="118" y="976"/>
                      </a:lnTo>
                      <a:lnTo>
                        <a:pt x="286" y="42"/>
                      </a:lnTo>
                      <a:lnTo>
                        <a:pt x="301" y="21"/>
                      </a:lnTo>
                      <a:lnTo>
                        <a:pt x="351" y="3"/>
                      </a:lnTo>
                      <a:lnTo>
                        <a:pt x="387" y="0"/>
                      </a:lnTo>
                      <a:lnTo>
                        <a:pt x="425" y="9"/>
                      </a:lnTo>
                      <a:lnTo>
                        <a:pt x="457" y="36"/>
                      </a:lnTo>
                      <a:lnTo>
                        <a:pt x="460" y="51"/>
                      </a:lnTo>
                      <a:lnTo>
                        <a:pt x="303" y="978"/>
                      </a:lnTo>
                      <a:lnTo>
                        <a:pt x="304" y="994"/>
                      </a:lnTo>
                      <a:lnTo>
                        <a:pt x="319" y="1003"/>
                      </a:lnTo>
                      <a:lnTo>
                        <a:pt x="393" y="1024"/>
                      </a:lnTo>
                      <a:lnTo>
                        <a:pt x="409" y="1032"/>
                      </a:lnTo>
                      <a:lnTo>
                        <a:pt x="421" y="1048"/>
                      </a:lnTo>
                      <a:lnTo>
                        <a:pt x="420" y="1069"/>
                      </a:lnTo>
                      <a:lnTo>
                        <a:pt x="403" y="1087"/>
                      </a:lnTo>
                      <a:lnTo>
                        <a:pt x="382" y="1089"/>
                      </a:lnTo>
                      <a:lnTo>
                        <a:pt x="341" y="1081"/>
                      </a:lnTo>
                      <a:lnTo>
                        <a:pt x="233" y="1057"/>
                      </a:lnTo>
                      <a:lnTo>
                        <a:pt x="169" y="1054"/>
                      </a:lnTo>
                      <a:lnTo>
                        <a:pt x="120" y="1072"/>
                      </a:lnTo>
                      <a:lnTo>
                        <a:pt x="65" y="1093"/>
                      </a:lnTo>
                      <a:lnTo>
                        <a:pt x="45" y="1101"/>
                      </a:lnTo>
                      <a:lnTo>
                        <a:pt x="21" y="1101"/>
                      </a:lnTo>
                      <a:close/>
                    </a:path>
                  </a:pathLst>
                </a:custGeom>
                <a:gradFill rotWithShape="1">
                  <a:gsLst>
                    <a:gs pos="0">
                      <a:srgbClr val="F1F1F1"/>
                    </a:gs>
                    <a:gs pos="100000">
                      <a:srgbClr val="DDDDDD"/>
                    </a:gs>
                  </a:gsLst>
                  <a:lin ang="5400000" scaled="1"/>
                </a:gradFill>
                <a:ln w="635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17" name="Freeform 683"/>
                <p:cNvSpPr>
                  <a:spLocks/>
                </p:cNvSpPr>
                <p:nvPr/>
              </p:nvSpPr>
              <p:spPr bwMode="auto">
                <a:xfrm>
                  <a:off x="896" y="3039"/>
                  <a:ext cx="292" cy="149"/>
                </a:xfrm>
                <a:custGeom>
                  <a:avLst/>
                  <a:gdLst>
                    <a:gd name="T0" fmla="*/ 0 w 292"/>
                    <a:gd name="T1" fmla="*/ 51 h 149"/>
                    <a:gd name="T2" fmla="*/ 21 w 292"/>
                    <a:gd name="T3" fmla="*/ 39 h 149"/>
                    <a:gd name="T4" fmla="*/ 33 w 292"/>
                    <a:gd name="T5" fmla="*/ 3 h 149"/>
                    <a:gd name="T6" fmla="*/ 108 w 292"/>
                    <a:gd name="T7" fmla="*/ 0 h 149"/>
                    <a:gd name="T8" fmla="*/ 127 w 292"/>
                    <a:gd name="T9" fmla="*/ 17 h 149"/>
                    <a:gd name="T10" fmla="*/ 181 w 292"/>
                    <a:gd name="T11" fmla="*/ 48 h 149"/>
                    <a:gd name="T12" fmla="*/ 238 w 292"/>
                    <a:gd name="T13" fmla="*/ 83 h 149"/>
                    <a:gd name="T14" fmla="*/ 279 w 292"/>
                    <a:gd name="T15" fmla="*/ 111 h 149"/>
                    <a:gd name="T16" fmla="*/ 292 w 292"/>
                    <a:gd name="T17" fmla="*/ 131 h 149"/>
                    <a:gd name="T18" fmla="*/ 289 w 292"/>
                    <a:gd name="T19" fmla="*/ 146 h 149"/>
                    <a:gd name="T20" fmla="*/ 185 w 292"/>
                    <a:gd name="T21" fmla="*/ 149 h 149"/>
                    <a:gd name="T22" fmla="*/ 175 w 292"/>
                    <a:gd name="T23" fmla="*/ 146 h 149"/>
                    <a:gd name="T24" fmla="*/ 172 w 292"/>
                    <a:gd name="T25" fmla="*/ 131 h 149"/>
                    <a:gd name="T26" fmla="*/ 139 w 292"/>
                    <a:gd name="T27" fmla="*/ 102 h 149"/>
                    <a:gd name="T28" fmla="*/ 100 w 292"/>
                    <a:gd name="T29" fmla="*/ 80 h 149"/>
                    <a:gd name="T30" fmla="*/ 36 w 292"/>
                    <a:gd name="T31" fmla="*/ 60 h 149"/>
                    <a:gd name="T32" fmla="*/ 0 w 292"/>
                    <a:gd name="T33" fmla="*/ 51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2" h="149">
                      <a:moveTo>
                        <a:pt x="0" y="51"/>
                      </a:moveTo>
                      <a:lnTo>
                        <a:pt x="21" y="39"/>
                      </a:lnTo>
                      <a:lnTo>
                        <a:pt x="33" y="3"/>
                      </a:lnTo>
                      <a:lnTo>
                        <a:pt x="108" y="0"/>
                      </a:lnTo>
                      <a:lnTo>
                        <a:pt x="127" y="17"/>
                      </a:lnTo>
                      <a:lnTo>
                        <a:pt x="181" y="48"/>
                      </a:lnTo>
                      <a:lnTo>
                        <a:pt x="238" y="83"/>
                      </a:lnTo>
                      <a:lnTo>
                        <a:pt x="279" y="111"/>
                      </a:lnTo>
                      <a:lnTo>
                        <a:pt x="292" y="131"/>
                      </a:lnTo>
                      <a:lnTo>
                        <a:pt x="289" y="146"/>
                      </a:lnTo>
                      <a:lnTo>
                        <a:pt x="185" y="149"/>
                      </a:lnTo>
                      <a:lnTo>
                        <a:pt x="175" y="146"/>
                      </a:lnTo>
                      <a:lnTo>
                        <a:pt x="172" y="131"/>
                      </a:lnTo>
                      <a:lnTo>
                        <a:pt x="139" y="102"/>
                      </a:lnTo>
                      <a:lnTo>
                        <a:pt x="100" y="80"/>
                      </a:lnTo>
                      <a:lnTo>
                        <a:pt x="36" y="60"/>
                      </a:lnTo>
                      <a:lnTo>
                        <a:pt x="0" y="51"/>
                      </a:lnTo>
                      <a:close/>
                    </a:path>
                  </a:pathLst>
                </a:custGeom>
                <a:solidFill>
                  <a:srgbClr val="EAEAEA"/>
                </a:solidFill>
                <a:ln w="635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sp>
          <p:nvSpPr>
            <p:cNvPr id="358" name="Line 684"/>
            <p:cNvSpPr>
              <a:spLocks noChangeShapeType="1"/>
            </p:cNvSpPr>
            <p:nvPr/>
          </p:nvSpPr>
          <p:spPr bwMode="auto">
            <a:xfrm flipV="1">
              <a:off x="4458" y="1389"/>
              <a:ext cx="1429" cy="137"/>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59" name="Freeform 685"/>
            <p:cNvSpPr>
              <a:spLocks/>
            </p:cNvSpPr>
            <p:nvPr/>
          </p:nvSpPr>
          <p:spPr bwMode="auto">
            <a:xfrm>
              <a:off x="4458" y="1242"/>
              <a:ext cx="693" cy="463"/>
            </a:xfrm>
            <a:custGeom>
              <a:avLst/>
              <a:gdLst>
                <a:gd name="T0" fmla="*/ 453 w 693"/>
                <a:gd name="T1" fmla="*/ 258 h 463"/>
                <a:gd name="T2" fmla="*/ 524 w 693"/>
                <a:gd name="T3" fmla="*/ 179 h 463"/>
                <a:gd name="T4" fmla="*/ 588 w 693"/>
                <a:gd name="T5" fmla="*/ 144 h 463"/>
                <a:gd name="T6" fmla="*/ 566 w 693"/>
                <a:gd name="T7" fmla="*/ 120 h 463"/>
                <a:gd name="T8" fmla="*/ 544 w 693"/>
                <a:gd name="T9" fmla="*/ 68 h 463"/>
                <a:gd name="T10" fmla="*/ 570 w 693"/>
                <a:gd name="T11" fmla="*/ 2 h 463"/>
                <a:gd name="T12" fmla="*/ 630 w 693"/>
                <a:gd name="T13" fmla="*/ 4 h 463"/>
                <a:gd name="T14" fmla="*/ 665 w 693"/>
                <a:gd name="T15" fmla="*/ 73 h 463"/>
                <a:gd name="T16" fmla="*/ 650 w 693"/>
                <a:gd name="T17" fmla="*/ 140 h 463"/>
                <a:gd name="T18" fmla="*/ 673 w 693"/>
                <a:gd name="T19" fmla="*/ 187 h 463"/>
                <a:gd name="T20" fmla="*/ 690 w 693"/>
                <a:gd name="T21" fmla="*/ 236 h 463"/>
                <a:gd name="T22" fmla="*/ 641 w 693"/>
                <a:gd name="T23" fmla="*/ 463 h 463"/>
                <a:gd name="T24" fmla="*/ 613 w 693"/>
                <a:gd name="T25" fmla="*/ 396 h 463"/>
                <a:gd name="T26" fmla="*/ 557 w 693"/>
                <a:gd name="T27" fmla="*/ 463 h 463"/>
                <a:gd name="T28" fmla="*/ 490 w 693"/>
                <a:gd name="T29" fmla="*/ 399 h 463"/>
                <a:gd name="T30" fmla="*/ 452 w 693"/>
                <a:gd name="T31" fmla="*/ 463 h 463"/>
                <a:gd name="T32" fmla="*/ 373 w 693"/>
                <a:gd name="T33" fmla="*/ 462 h 463"/>
                <a:gd name="T34" fmla="*/ 391 w 693"/>
                <a:gd name="T35" fmla="*/ 443 h 463"/>
                <a:gd name="T36" fmla="*/ 329 w 693"/>
                <a:gd name="T37" fmla="*/ 414 h 463"/>
                <a:gd name="T38" fmla="*/ 276 w 693"/>
                <a:gd name="T39" fmla="*/ 463 h 463"/>
                <a:gd name="T40" fmla="*/ 260 w 693"/>
                <a:gd name="T41" fmla="*/ 416 h 463"/>
                <a:gd name="T42" fmla="*/ 199 w 693"/>
                <a:gd name="T43" fmla="*/ 463 h 463"/>
                <a:gd name="T44" fmla="*/ 178 w 693"/>
                <a:gd name="T45" fmla="*/ 404 h 463"/>
                <a:gd name="T46" fmla="*/ 143 w 693"/>
                <a:gd name="T47" fmla="*/ 463 h 463"/>
                <a:gd name="T48" fmla="*/ 123 w 693"/>
                <a:gd name="T49" fmla="*/ 423 h 463"/>
                <a:gd name="T50" fmla="*/ 87 w 693"/>
                <a:gd name="T51" fmla="*/ 459 h 463"/>
                <a:gd name="T52" fmla="*/ 56 w 693"/>
                <a:gd name="T53" fmla="*/ 443 h 463"/>
                <a:gd name="T54" fmla="*/ 41 w 693"/>
                <a:gd name="T55" fmla="*/ 432 h 463"/>
                <a:gd name="T56" fmla="*/ 14 w 693"/>
                <a:gd name="T57" fmla="*/ 399 h 463"/>
                <a:gd name="T58" fmla="*/ 0 w 693"/>
                <a:gd name="T59" fmla="*/ 354 h 463"/>
                <a:gd name="T60" fmla="*/ 0 w 693"/>
                <a:gd name="T61" fmla="*/ 219 h 463"/>
                <a:gd name="T62" fmla="*/ 20 w 693"/>
                <a:gd name="T63" fmla="*/ 184 h 463"/>
                <a:gd name="T64" fmla="*/ 61 w 693"/>
                <a:gd name="T65" fmla="*/ 160 h 463"/>
                <a:gd name="T66" fmla="*/ 52 w 693"/>
                <a:gd name="T67" fmla="*/ 102 h 463"/>
                <a:gd name="T68" fmla="*/ 94 w 693"/>
                <a:gd name="T69" fmla="*/ 39 h 463"/>
                <a:gd name="T70" fmla="*/ 158 w 693"/>
                <a:gd name="T71" fmla="*/ 78 h 463"/>
                <a:gd name="T72" fmla="*/ 141 w 693"/>
                <a:gd name="T73" fmla="*/ 164 h 463"/>
                <a:gd name="T74" fmla="*/ 171 w 693"/>
                <a:gd name="T75" fmla="*/ 189 h 463"/>
                <a:gd name="T76" fmla="*/ 200 w 693"/>
                <a:gd name="T77" fmla="*/ 202 h 463"/>
                <a:gd name="T78" fmla="*/ 195 w 693"/>
                <a:gd name="T79" fmla="*/ 312 h 463"/>
                <a:gd name="T80" fmla="*/ 235 w 693"/>
                <a:gd name="T81" fmla="*/ 298 h 463"/>
                <a:gd name="T82" fmla="*/ 272 w 693"/>
                <a:gd name="T83" fmla="*/ 202 h 463"/>
                <a:gd name="T84" fmla="*/ 324 w 693"/>
                <a:gd name="T85" fmla="*/ 155 h 463"/>
                <a:gd name="T86" fmla="*/ 312 w 693"/>
                <a:gd name="T87" fmla="*/ 68 h 463"/>
                <a:gd name="T88" fmla="*/ 356 w 693"/>
                <a:gd name="T89" fmla="*/ 31 h 463"/>
                <a:gd name="T90" fmla="*/ 401 w 693"/>
                <a:gd name="T91" fmla="*/ 51 h 463"/>
                <a:gd name="T92" fmla="*/ 415 w 693"/>
                <a:gd name="T93" fmla="*/ 95 h 463"/>
                <a:gd name="T94" fmla="*/ 393 w 693"/>
                <a:gd name="T95" fmla="*/ 169 h 463"/>
                <a:gd name="T96" fmla="*/ 438 w 693"/>
                <a:gd name="T97" fmla="*/ 194 h 463"/>
                <a:gd name="T98" fmla="*/ 450 w 693"/>
                <a:gd name="T99" fmla="*/ 283 h 4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3" h="463">
                  <a:moveTo>
                    <a:pt x="450" y="283"/>
                  </a:moveTo>
                  <a:lnTo>
                    <a:pt x="453" y="258"/>
                  </a:lnTo>
                  <a:lnTo>
                    <a:pt x="492" y="260"/>
                  </a:lnTo>
                  <a:lnTo>
                    <a:pt x="524" y="179"/>
                  </a:lnTo>
                  <a:lnTo>
                    <a:pt x="541" y="157"/>
                  </a:lnTo>
                  <a:lnTo>
                    <a:pt x="588" y="144"/>
                  </a:lnTo>
                  <a:lnTo>
                    <a:pt x="581" y="122"/>
                  </a:lnTo>
                  <a:lnTo>
                    <a:pt x="566" y="120"/>
                  </a:lnTo>
                  <a:lnTo>
                    <a:pt x="552" y="106"/>
                  </a:lnTo>
                  <a:lnTo>
                    <a:pt x="544" y="68"/>
                  </a:lnTo>
                  <a:lnTo>
                    <a:pt x="554" y="28"/>
                  </a:lnTo>
                  <a:lnTo>
                    <a:pt x="570" y="2"/>
                  </a:lnTo>
                  <a:lnTo>
                    <a:pt x="602" y="0"/>
                  </a:lnTo>
                  <a:lnTo>
                    <a:pt x="630" y="4"/>
                  </a:lnTo>
                  <a:lnTo>
                    <a:pt x="655" y="31"/>
                  </a:lnTo>
                  <a:lnTo>
                    <a:pt x="665" y="73"/>
                  </a:lnTo>
                  <a:lnTo>
                    <a:pt x="648" y="115"/>
                  </a:lnTo>
                  <a:lnTo>
                    <a:pt x="650" y="140"/>
                  </a:lnTo>
                  <a:lnTo>
                    <a:pt x="678" y="159"/>
                  </a:lnTo>
                  <a:lnTo>
                    <a:pt x="673" y="187"/>
                  </a:lnTo>
                  <a:lnTo>
                    <a:pt x="693" y="196"/>
                  </a:lnTo>
                  <a:lnTo>
                    <a:pt x="690" y="236"/>
                  </a:lnTo>
                  <a:lnTo>
                    <a:pt x="648" y="389"/>
                  </a:lnTo>
                  <a:lnTo>
                    <a:pt x="641" y="463"/>
                  </a:lnTo>
                  <a:lnTo>
                    <a:pt x="611" y="463"/>
                  </a:lnTo>
                  <a:lnTo>
                    <a:pt x="613" y="396"/>
                  </a:lnTo>
                  <a:lnTo>
                    <a:pt x="565" y="399"/>
                  </a:lnTo>
                  <a:lnTo>
                    <a:pt x="557" y="463"/>
                  </a:lnTo>
                  <a:lnTo>
                    <a:pt x="482" y="463"/>
                  </a:lnTo>
                  <a:lnTo>
                    <a:pt x="490" y="399"/>
                  </a:lnTo>
                  <a:lnTo>
                    <a:pt x="462" y="394"/>
                  </a:lnTo>
                  <a:lnTo>
                    <a:pt x="452" y="463"/>
                  </a:lnTo>
                  <a:lnTo>
                    <a:pt x="393" y="463"/>
                  </a:lnTo>
                  <a:lnTo>
                    <a:pt x="373" y="462"/>
                  </a:lnTo>
                  <a:lnTo>
                    <a:pt x="378" y="449"/>
                  </a:lnTo>
                  <a:lnTo>
                    <a:pt x="391" y="443"/>
                  </a:lnTo>
                  <a:lnTo>
                    <a:pt x="392" y="408"/>
                  </a:lnTo>
                  <a:lnTo>
                    <a:pt x="329" y="414"/>
                  </a:lnTo>
                  <a:lnTo>
                    <a:pt x="322" y="463"/>
                  </a:lnTo>
                  <a:lnTo>
                    <a:pt x="276" y="463"/>
                  </a:lnTo>
                  <a:lnTo>
                    <a:pt x="284" y="414"/>
                  </a:lnTo>
                  <a:lnTo>
                    <a:pt x="260" y="416"/>
                  </a:lnTo>
                  <a:lnTo>
                    <a:pt x="246" y="463"/>
                  </a:lnTo>
                  <a:lnTo>
                    <a:pt x="199" y="463"/>
                  </a:lnTo>
                  <a:lnTo>
                    <a:pt x="208" y="404"/>
                  </a:lnTo>
                  <a:lnTo>
                    <a:pt x="178" y="404"/>
                  </a:lnTo>
                  <a:lnTo>
                    <a:pt x="167" y="463"/>
                  </a:lnTo>
                  <a:lnTo>
                    <a:pt x="143" y="463"/>
                  </a:lnTo>
                  <a:lnTo>
                    <a:pt x="151" y="421"/>
                  </a:lnTo>
                  <a:lnTo>
                    <a:pt x="123" y="423"/>
                  </a:lnTo>
                  <a:lnTo>
                    <a:pt x="106" y="463"/>
                  </a:lnTo>
                  <a:lnTo>
                    <a:pt x="87" y="459"/>
                  </a:lnTo>
                  <a:lnTo>
                    <a:pt x="69" y="451"/>
                  </a:lnTo>
                  <a:lnTo>
                    <a:pt x="56" y="443"/>
                  </a:lnTo>
                  <a:lnTo>
                    <a:pt x="54" y="421"/>
                  </a:lnTo>
                  <a:lnTo>
                    <a:pt x="41" y="432"/>
                  </a:lnTo>
                  <a:lnTo>
                    <a:pt x="27" y="418"/>
                  </a:lnTo>
                  <a:lnTo>
                    <a:pt x="14" y="399"/>
                  </a:lnTo>
                  <a:lnTo>
                    <a:pt x="4" y="377"/>
                  </a:lnTo>
                  <a:lnTo>
                    <a:pt x="0" y="354"/>
                  </a:lnTo>
                  <a:lnTo>
                    <a:pt x="0" y="315"/>
                  </a:lnTo>
                  <a:lnTo>
                    <a:pt x="0" y="219"/>
                  </a:lnTo>
                  <a:lnTo>
                    <a:pt x="5" y="199"/>
                  </a:lnTo>
                  <a:lnTo>
                    <a:pt x="20" y="184"/>
                  </a:lnTo>
                  <a:lnTo>
                    <a:pt x="59" y="177"/>
                  </a:lnTo>
                  <a:lnTo>
                    <a:pt x="61" y="160"/>
                  </a:lnTo>
                  <a:lnTo>
                    <a:pt x="54" y="144"/>
                  </a:lnTo>
                  <a:lnTo>
                    <a:pt x="52" y="102"/>
                  </a:lnTo>
                  <a:lnTo>
                    <a:pt x="64" y="62"/>
                  </a:lnTo>
                  <a:lnTo>
                    <a:pt x="94" y="39"/>
                  </a:lnTo>
                  <a:lnTo>
                    <a:pt x="136" y="41"/>
                  </a:lnTo>
                  <a:lnTo>
                    <a:pt x="158" y="78"/>
                  </a:lnTo>
                  <a:lnTo>
                    <a:pt x="156" y="130"/>
                  </a:lnTo>
                  <a:lnTo>
                    <a:pt x="141" y="164"/>
                  </a:lnTo>
                  <a:lnTo>
                    <a:pt x="141" y="182"/>
                  </a:lnTo>
                  <a:lnTo>
                    <a:pt x="171" y="189"/>
                  </a:lnTo>
                  <a:lnTo>
                    <a:pt x="181" y="196"/>
                  </a:lnTo>
                  <a:lnTo>
                    <a:pt x="200" y="202"/>
                  </a:lnTo>
                  <a:lnTo>
                    <a:pt x="208" y="219"/>
                  </a:lnTo>
                  <a:lnTo>
                    <a:pt x="195" y="312"/>
                  </a:lnTo>
                  <a:lnTo>
                    <a:pt x="200" y="288"/>
                  </a:lnTo>
                  <a:lnTo>
                    <a:pt x="235" y="298"/>
                  </a:lnTo>
                  <a:lnTo>
                    <a:pt x="254" y="224"/>
                  </a:lnTo>
                  <a:lnTo>
                    <a:pt x="272" y="202"/>
                  </a:lnTo>
                  <a:lnTo>
                    <a:pt x="312" y="179"/>
                  </a:lnTo>
                  <a:lnTo>
                    <a:pt x="324" y="155"/>
                  </a:lnTo>
                  <a:lnTo>
                    <a:pt x="307" y="122"/>
                  </a:lnTo>
                  <a:lnTo>
                    <a:pt x="312" y="68"/>
                  </a:lnTo>
                  <a:lnTo>
                    <a:pt x="329" y="41"/>
                  </a:lnTo>
                  <a:lnTo>
                    <a:pt x="356" y="31"/>
                  </a:lnTo>
                  <a:lnTo>
                    <a:pt x="391" y="41"/>
                  </a:lnTo>
                  <a:lnTo>
                    <a:pt x="401" y="51"/>
                  </a:lnTo>
                  <a:lnTo>
                    <a:pt x="410" y="53"/>
                  </a:lnTo>
                  <a:lnTo>
                    <a:pt x="415" y="95"/>
                  </a:lnTo>
                  <a:lnTo>
                    <a:pt x="402" y="144"/>
                  </a:lnTo>
                  <a:lnTo>
                    <a:pt x="393" y="169"/>
                  </a:lnTo>
                  <a:lnTo>
                    <a:pt x="420" y="182"/>
                  </a:lnTo>
                  <a:lnTo>
                    <a:pt x="438" y="194"/>
                  </a:lnTo>
                  <a:lnTo>
                    <a:pt x="462" y="202"/>
                  </a:lnTo>
                  <a:lnTo>
                    <a:pt x="450" y="283"/>
                  </a:lnTo>
                  <a:close/>
                </a:path>
              </a:pathLst>
            </a:custGeom>
            <a:solidFill>
              <a:srgbClr val="C0C0C0"/>
            </a:solidFill>
            <a:ln w="9525"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60" name="Freeform 686"/>
            <p:cNvSpPr>
              <a:spLocks/>
            </p:cNvSpPr>
            <p:nvPr/>
          </p:nvSpPr>
          <p:spPr bwMode="auto">
            <a:xfrm>
              <a:off x="5261" y="1196"/>
              <a:ext cx="625" cy="511"/>
            </a:xfrm>
            <a:custGeom>
              <a:avLst/>
              <a:gdLst>
                <a:gd name="T0" fmla="*/ 5 w 625"/>
                <a:gd name="T1" fmla="*/ 507 h 511"/>
                <a:gd name="T2" fmla="*/ 95 w 625"/>
                <a:gd name="T3" fmla="*/ 376 h 511"/>
                <a:gd name="T4" fmla="*/ 157 w 625"/>
                <a:gd name="T5" fmla="*/ 350 h 511"/>
                <a:gd name="T6" fmla="*/ 187 w 625"/>
                <a:gd name="T7" fmla="*/ 322 h 511"/>
                <a:gd name="T8" fmla="*/ 202 w 625"/>
                <a:gd name="T9" fmla="*/ 330 h 511"/>
                <a:gd name="T10" fmla="*/ 229 w 625"/>
                <a:gd name="T11" fmla="*/ 319 h 511"/>
                <a:gd name="T12" fmla="*/ 278 w 625"/>
                <a:gd name="T13" fmla="*/ 263 h 511"/>
                <a:gd name="T14" fmla="*/ 304 w 625"/>
                <a:gd name="T15" fmla="*/ 175 h 511"/>
                <a:gd name="T16" fmla="*/ 338 w 625"/>
                <a:gd name="T17" fmla="*/ 149 h 511"/>
                <a:gd name="T18" fmla="*/ 283 w 625"/>
                <a:gd name="T19" fmla="*/ 112 h 511"/>
                <a:gd name="T20" fmla="*/ 277 w 625"/>
                <a:gd name="T21" fmla="*/ 91 h 511"/>
                <a:gd name="T22" fmla="*/ 286 w 625"/>
                <a:gd name="T23" fmla="*/ 23 h 511"/>
                <a:gd name="T24" fmla="*/ 379 w 625"/>
                <a:gd name="T25" fmla="*/ 26 h 511"/>
                <a:gd name="T26" fmla="*/ 399 w 625"/>
                <a:gd name="T27" fmla="*/ 111 h 511"/>
                <a:gd name="T28" fmla="*/ 397 w 625"/>
                <a:gd name="T29" fmla="*/ 147 h 511"/>
                <a:gd name="T30" fmla="*/ 436 w 625"/>
                <a:gd name="T31" fmla="*/ 142 h 511"/>
                <a:gd name="T32" fmla="*/ 431 w 625"/>
                <a:gd name="T33" fmla="*/ 118 h 511"/>
                <a:gd name="T34" fmla="*/ 420 w 625"/>
                <a:gd name="T35" fmla="*/ 70 h 511"/>
                <a:gd name="T36" fmla="*/ 443 w 625"/>
                <a:gd name="T37" fmla="*/ 15 h 511"/>
                <a:gd name="T38" fmla="*/ 523 w 625"/>
                <a:gd name="T39" fmla="*/ 3 h 511"/>
                <a:gd name="T40" fmla="*/ 531 w 625"/>
                <a:gd name="T41" fmla="*/ 108 h 511"/>
                <a:gd name="T42" fmla="*/ 550 w 625"/>
                <a:gd name="T43" fmla="*/ 129 h 511"/>
                <a:gd name="T44" fmla="*/ 573 w 625"/>
                <a:gd name="T45" fmla="*/ 133 h 511"/>
                <a:gd name="T46" fmla="*/ 550 w 625"/>
                <a:gd name="T47" fmla="*/ 118 h 511"/>
                <a:gd name="T48" fmla="*/ 540 w 625"/>
                <a:gd name="T49" fmla="*/ 76 h 511"/>
                <a:gd name="T50" fmla="*/ 562 w 625"/>
                <a:gd name="T51" fmla="*/ 21 h 511"/>
                <a:gd name="T52" fmla="*/ 607 w 625"/>
                <a:gd name="T53" fmla="*/ 1 h 511"/>
                <a:gd name="T54" fmla="*/ 625 w 625"/>
                <a:gd name="T55" fmla="*/ 373 h 511"/>
                <a:gd name="T56" fmla="*/ 610 w 625"/>
                <a:gd name="T57" fmla="*/ 447 h 511"/>
                <a:gd name="T58" fmla="*/ 590 w 625"/>
                <a:gd name="T59" fmla="*/ 410 h 511"/>
                <a:gd name="T60" fmla="*/ 505 w 625"/>
                <a:gd name="T61" fmla="*/ 510 h 511"/>
                <a:gd name="T62" fmla="*/ 462 w 625"/>
                <a:gd name="T63" fmla="*/ 425 h 511"/>
                <a:gd name="T64" fmla="*/ 382 w 625"/>
                <a:gd name="T65" fmla="*/ 510 h 511"/>
                <a:gd name="T66" fmla="*/ 361 w 625"/>
                <a:gd name="T67" fmla="*/ 510 h 511"/>
                <a:gd name="T68" fmla="*/ 327 w 625"/>
                <a:gd name="T69" fmla="*/ 466 h 511"/>
                <a:gd name="T70" fmla="*/ 309 w 625"/>
                <a:gd name="T71" fmla="*/ 510 h 511"/>
                <a:gd name="T72" fmla="*/ 247 w 625"/>
                <a:gd name="T73" fmla="*/ 507 h 511"/>
                <a:gd name="T74" fmla="*/ 172 w 625"/>
                <a:gd name="T75" fmla="*/ 511 h 511"/>
                <a:gd name="T76" fmla="*/ 144 w 625"/>
                <a:gd name="T77" fmla="*/ 492 h 511"/>
                <a:gd name="T78" fmla="*/ 112 w 625"/>
                <a:gd name="T79" fmla="*/ 510 h 511"/>
                <a:gd name="T80" fmla="*/ 115 w 625"/>
                <a:gd name="T81" fmla="*/ 472 h 511"/>
                <a:gd name="T82" fmla="*/ 0 w 625"/>
                <a:gd name="T83" fmla="*/ 510 h 5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25" h="511">
                  <a:moveTo>
                    <a:pt x="0" y="510"/>
                  </a:moveTo>
                  <a:lnTo>
                    <a:pt x="5" y="507"/>
                  </a:lnTo>
                  <a:lnTo>
                    <a:pt x="46" y="502"/>
                  </a:lnTo>
                  <a:lnTo>
                    <a:pt x="95" y="376"/>
                  </a:lnTo>
                  <a:lnTo>
                    <a:pt x="121" y="361"/>
                  </a:lnTo>
                  <a:lnTo>
                    <a:pt x="157" y="350"/>
                  </a:lnTo>
                  <a:lnTo>
                    <a:pt x="178" y="327"/>
                  </a:lnTo>
                  <a:lnTo>
                    <a:pt x="187" y="322"/>
                  </a:lnTo>
                  <a:lnTo>
                    <a:pt x="198" y="321"/>
                  </a:lnTo>
                  <a:lnTo>
                    <a:pt x="202" y="330"/>
                  </a:lnTo>
                  <a:lnTo>
                    <a:pt x="217" y="332"/>
                  </a:lnTo>
                  <a:lnTo>
                    <a:pt x="229" y="319"/>
                  </a:lnTo>
                  <a:lnTo>
                    <a:pt x="266" y="314"/>
                  </a:lnTo>
                  <a:lnTo>
                    <a:pt x="278" y="263"/>
                  </a:lnTo>
                  <a:lnTo>
                    <a:pt x="278" y="222"/>
                  </a:lnTo>
                  <a:lnTo>
                    <a:pt x="304" y="175"/>
                  </a:lnTo>
                  <a:lnTo>
                    <a:pt x="338" y="165"/>
                  </a:lnTo>
                  <a:lnTo>
                    <a:pt x="338" y="149"/>
                  </a:lnTo>
                  <a:lnTo>
                    <a:pt x="289" y="137"/>
                  </a:lnTo>
                  <a:lnTo>
                    <a:pt x="283" y="112"/>
                  </a:lnTo>
                  <a:lnTo>
                    <a:pt x="270" y="102"/>
                  </a:lnTo>
                  <a:lnTo>
                    <a:pt x="277" y="91"/>
                  </a:lnTo>
                  <a:lnTo>
                    <a:pt x="273" y="62"/>
                  </a:lnTo>
                  <a:lnTo>
                    <a:pt x="286" y="23"/>
                  </a:lnTo>
                  <a:lnTo>
                    <a:pt x="338" y="8"/>
                  </a:lnTo>
                  <a:lnTo>
                    <a:pt x="379" y="26"/>
                  </a:lnTo>
                  <a:lnTo>
                    <a:pt x="397" y="64"/>
                  </a:lnTo>
                  <a:lnTo>
                    <a:pt x="399" y="111"/>
                  </a:lnTo>
                  <a:lnTo>
                    <a:pt x="391" y="133"/>
                  </a:lnTo>
                  <a:lnTo>
                    <a:pt x="397" y="147"/>
                  </a:lnTo>
                  <a:lnTo>
                    <a:pt x="429" y="163"/>
                  </a:lnTo>
                  <a:lnTo>
                    <a:pt x="436" y="142"/>
                  </a:lnTo>
                  <a:lnTo>
                    <a:pt x="456" y="124"/>
                  </a:lnTo>
                  <a:lnTo>
                    <a:pt x="431" y="118"/>
                  </a:lnTo>
                  <a:lnTo>
                    <a:pt x="428" y="80"/>
                  </a:lnTo>
                  <a:lnTo>
                    <a:pt x="420" y="70"/>
                  </a:lnTo>
                  <a:lnTo>
                    <a:pt x="431" y="49"/>
                  </a:lnTo>
                  <a:lnTo>
                    <a:pt x="443" y="15"/>
                  </a:lnTo>
                  <a:lnTo>
                    <a:pt x="472" y="0"/>
                  </a:lnTo>
                  <a:lnTo>
                    <a:pt x="523" y="3"/>
                  </a:lnTo>
                  <a:lnTo>
                    <a:pt x="549" y="49"/>
                  </a:lnTo>
                  <a:lnTo>
                    <a:pt x="531" y="108"/>
                  </a:lnTo>
                  <a:lnTo>
                    <a:pt x="518" y="129"/>
                  </a:lnTo>
                  <a:lnTo>
                    <a:pt x="550" y="129"/>
                  </a:lnTo>
                  <a:lnTo>
                    <a:pt x="556" y="141"/>
                  </a:lnTo>
                  <a:lnTo>
                    <a:pt x="573" y="133"/>
                  </a:lnTo>
                  <a:lnTo>
                    <a:pt x="573" y="121"/>
                  </a:lnTo>
                  <a:lnTo>
                    <a:pt x="550" y="118"/>
                  </a:lnTo>
                  <a:lnTo>
                    <a:pt x="544" y="95"/>
                  </a:lnTo>
                  <a:lnTo>
                    <a:pt x="540" y="76"/>
                  </a:lnTo>
                  <a:lnTo>
                    <a:pt x="552" y="60"/>
                  </a:lnTo>
                  <a:lnTo>
                    <a:pt x="562" y="21"/>
                  </a:lnTo>
                  <a:lnTo>
                    <a:pt x="579" y="4"/>
                  </a:lnTo>
                  <a:lnTo>
                    <a:pt x="607" y="1"/>
                  </a:lnTo>
                  <a:lnTo>
                    <a:pt x="625" y="9"/>
                  </a:lnTo>
                  <a:lnTo>
                    <a:pt x="625" y="373"/>
                  </a:lnTo>
                  <a:lnTo>
                    <a:pt x="621" y="420"/>
                  </a:lnTo>
                  <a:lnTo>
                    <a:pt x="610" y="447"/>
                  </a:lnTo>
                  <a:lnTo>
                    <a:pt x="594" y="472"/>
                  </a:lnTo>
                  <a:lnTo>
                    <a:pt x="590" y="410"/>
                  </a:lnTo>
                  <a:lnTo>
                    <a:pt x="518" y="404"/>
                  </a:lnTo>
                  <a:lnTo>
                    <a:pt x="505" y="510"/>
                  </a:lnTo>
                  <a:lnTo>
                    <a:pt x="469" y="510"/>
                  </a:lnTo>
                  <a:lnTo>
                    <a:pt x="462" y="425"/>
                  </a:lnTo>
                  <a:lnTo>
                    <a:pt x="444" y="510"/>
                  </a:lnTo>
                  <a:lnTo>
                    <a:pt x="382" y="510"/>
                  </a:lnTo>
                  <a:lnTo>
                    <a:pt x="364" y="461"/>
                  </a:lnTo>
                  <a:lnTo>
                    <a:pt x="361" y="510"/>
                  </a:lnTo>
                  <a:lnTo>
                    <a:pt x="336" y="510"/>
                  </a:lnTo>
                  <a:lnTo>
                    <a:pt x="327" y="466"/>
                  </a:lnTo>
                  <a:lnTo>
                    <a:pt x="322" y="504"/>
                  </a:lnTo>
                  <a:lnTo>
                    <a:pt x="309" y="510"/>
                  </a:lnTo>
                  <a:lnTo>
                    <a:pt x="261" y="510"/>
                  </a:lnTo>
                  <a:lnTo>
                    <a:pt x="247" y="507"/>
                  </a:lnTo>
                  <a:lnTo>
                    <a:pt x="223" y="511"/>
                  </a:lnTo>
                  <a:lnTo>
                    <a:pt x="172" y="511"/>
                  </a:lnTo>
                  <a:lnTo>
                    <a:pt x="175" y="497"/>
                  </a:lnTo>
                  <a:lnTo>
                    <a:pt x="144" y="492"/>
                  </a:lnTo>
                  <a:lnTo>
                    <a:pt x="142" y="508"/>
                  </a:lnTo>
                  <a:lnTo>
                    <a:pt x="112" y="510"/>
                  </a:lnTo>
                  <a:lnTo>
                    <a:pt x="115" y="486"/>
                  </a:lnTo>
                  <a:lnTo>
                    <a:pt x="115" y="472"/>
                  </a:lnTo>
                  <a:lnTo>
                    <a:pt x="103" y="510"/>
                  </a:lnTo>
                  <a:lnTo>
                    <a:pt x="0" y="510"/>
                  </a:lnTo>
                  <a:close/>
                </a:path>
              </a:pathLst>
            </a:custGeom>
            <a:solidFill>
              <a:srgbClr val="C0C0C0"/>
            </a:solidFill>
            <a:ln w="9525" cap="flat" cmpd="sng">
              <a:solidFill>
                <a:srgbClr val="808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61" name="Line 687"/>
            <p:cNvSpPr>
              <a:spLocks noChangeShapeType="1"/>
            </p:cNvSpPr>
            <p:nvPr/>
          </p:nvSpPr>
          <p:spPr bwMode="auto">
            <a:xfrm flipV="1">
              <a:off x="4669" y="629"/>
              <a:ext cx="795" cy="47"/>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62" name="Line 688"/>
            <p:cNvSpPr>
              <a:spLocks noChangeShapeType="1"/>
            </p:cNvSpPr>
            <p:nvPr/>
          </p:nvSpPr>
          <p:spPr bwMode="auto">
            <a:xfrm flipV="1">
              <a:off x="4669" y="640"/>
              <a:ext cx="957" cy="674"/>
            </a:xfrm>
            <a:prstGeom prst="line">
              <a:avLst/>
            </a:prstGeom>
            <a:noFill/>
            <a:ln w="31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63" name="Line 689"/>
            <p:cNvSpPr>
              <a:spLocks noChangeShapeType="1"/>
            </p:cNvSpPr>
            <p:nvPr/>
          </p:nvSpPr>
          <p:spPr bwMode="auto">
            <a:xfrm flipV="1">
              <a:off x="5377" y="652"/>
              <a:ext cx="419" cy="621"/>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64" name="Freeform 690"/>
            <p:cNvSpPr>
              <a:spLocks/>
            </p:cNvSpPr>
            <p:nvPr/>
          </p:nvSpPr>
          <p:spPr bwMode="auto">
            <a:xfrm rot="-797092">
              <a:off x="5544" y="1261"/>
              <a:ext cx="9" cy="24"/>
            </a:xfrm>
            <a:custGeom>
              <a:avLst/>
              <a:gdLst>
                <a:gd name="T0" fmla="*/ 0 w 15"/>
                <a:gd name="T1" fmla="*/ 1 h 47"/>
                <a:gd name="T2" fmla="*/ 1 w 15"/>
                <a:gd name="T3" fmla="*/ 1 h 47"/>
                <a:gd name="T4" fmla="*/ 1 w 15"/>
                <a:gd name="T5" fmla="*/ 0 h 47"/>
                <a:gd name="T6" fmla="*/ 1 w 15"/>
                <a:gd name="T7" fmla="*/ 1 h 47"/>
                <a:gd name="T8" fmla="*/ 1 w 15"/>
                <a:gd name="T9" fmla="*/ 1 h 47"/>
                <a:gd name="T10" fmla="*/ 1 w 15"/>
                <a:gd name="T11" fmla="*/ 1 h 47"/>
                <a:gd name="T12" fmla="*/ 0 w 15"/>
                <a:gd name="T13" fmla="*/ 1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65" name="Freeform 691"/>
            <p:cNvSpPr>
              <a:spLocks/>
            </p:cNvSpPr>
            <p:nvPr/>
          </p:nvSpPr>
          <p:spPr bwMode="auto">
            <a:xfrm rot="-797092">
              <a:off x="5541" y="1246"/>
              <a:ext cx="12" cy="9"/>
            </a:xfrm>
            <a:custGeom>
              <a:avLst/>
              <a:gdLst>
                <a:gd name="T0" fmla="*/ 0 w 20"/>
                <a:gd name="T1" fmla="*/ 1 h 18"/>
                <a:gd name="T2" fmla="*/ 1 w 20"/>
                <a:gd name="T3" fmla="*/ 0 h 18"/>
                <a:gd name="T4" fmla="*/ 1 w 20"/>
                <a:gd name="T5" fmla="*/ 1 h 18"/>
                <a:gd name="T6" fmla="*/ 1 w 20"/>
                <a:gd name="T7" fmla="*/ 1 h 18"/>
                <a:gd name="T8" fmla="*/ 0 w 20"/>
                <a:gd name="T9" fmla="*/ 1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66" name="Freeform 692"/>
            <p:cNvSpPr>
              <a:spLocks/>
            </p:cNvSpPr>
            <p:nvPr/>
          </p:nvSpPr>
          <p:spPr bwMode="auto">
            <a:xfrm rot="-797092">
              <a:off x="5550" y="1315"/>
              <a:ext cx="14" cy="3"/>
            </a:xfrm>
            <a:custGeom>
              <a:avLst/>
              <a:gdLst>
                <a:gd name="T0" fmla="*/ 0 w 23"/>
                <a:gd name="T1" fmla="*/ 1 h 6"/>
                <a:gd name="T2" fmla="*/ 1 w 23"/>
                <a:gd name="T3" fmla="*/ 1 h 6"/>
                <a:gd name="T4" fmla="*/ 1 w 23"/>
                <a:gd name="T5" fmla="*/ 0 h 6"/>
                <a:gd name="T6" fmla="*/ 0 60000 65536"/>
                <a:gd name="T7" fmla="*/ 0 60000 65536"/>
                <a:gd name="T8" fmla="*/ 0 60000 65536"/>
              </a:gdLst>
              <a:ahLst/>
              <a:cxnLst>
                <a:cxn ang="T6">
                  <a:pos x="T0" y="T1"/>
                </a:cxn>
                <a:cxn ang="T7">
                  <a:pos x="T2" y="T3"/>
                </a:cxn>
                <a:cxn ang="T8">
                  <a:pos x="T4" y="T5"/>
                </a:cxn>
              </a:cxnLst>
              <a:rect l="0" t="0" r="r" b="b"/>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67" name="Freeform 693"/>
            <p:cNvSpPr>
              <a:spLocks/>
            </p:cNvSpPr>
            <p:nvPr/>
          </p:nvSpPr>
          <p:spPr bwMode="auto">
            <a:xfrm rot="-797092">
              <a:off x="5584" y="1269"/>
              <a:ext cx="27" cy="35"/>
            </a:xfrm>
            <a:custGeom>
              <a:avLst/>
              <a:gdLst>
                <a:gd name="T0" fmla="*/ 0 w 44"/>
                <a:gd name="T1" fmla="*/ 1 h 70"/>
                <a:gd name="T2" fmla="*/ 1 w 44"/>
                <a:gd name="T3" fmla="*/ 0 h 70"/>
                <a:gd name="T4" fmla="*/ 1 w 44"/>
                <a:gd name="T5" fmla="*/ 1 h 70"/>
                <a:gd name="T6" fmla="*/ 2 w 44"/>
                <a:gd name="T7" fmla="*/ 1 h 70"/>
                <a:gd name="T8" fmla="*/ 1 w 44"/>
                <a:gd name="T9" fmla="*/ 1 h 70"/>
                <a:gd name="T10" fmla="*/ 1 w 44"/>
                <a:gd name="T11" fmla="*/ 2 h 70"/>
                <a:gd name="T12" fmla="*/ 1 w 44"/>
                <a:gd name="T13" fmla="*/ 1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368" name="Group 694"/>
            <p:cNvGrpSpPr>
              <a:grpSpLocks/>
            </p:cNvGrpSpPr>
            <p:nvPr/>
          </p:nvGrpSpPr>
          <p:grpSpPr bwMode="auto">
            <a:xfrm rot="831002">
              <a:off x="5692" y="1228"/>
              <a:ext cx="70" cy="72"/>
              <a:chOff x="3721" y="2442"/>
              <a:chExt cx="113" cy="123"/>
            </a:xfrm>
          </p:grpSpPr>
          <p:sp>
            <p:nvSpPr>
              <p:cNvPr id="396" name="Freeform 695"/>
              <p:cNvSpPr>
                <a:spLocks/>
              </p:cNvSpPr>
              <p:nvPr/>
            </p:nvSpPr>
            <p:spPr bwMode="auto">
              <a:xfrm rot="-797092">
                <a:off x="3726" y="2468"/>
                <a:ext cx="15" cy="41"/>
              </a:xfrm>
              <a:custGeom>
                <a:avLst/>
                <a:gdLst>
                  <a:gd name="T0" fmla="*/ 0 w 15"/>
                  <a:gd name="T1" fmla="*/ 18 h 47"/>
                  <a:gd name="T2" fmla="*/ 4 w 15"/>
                  <a:gd name="T3" fmla="*/ 5 h 47"/>
                  <a:gd name="T4" fmla="*/ 12 w 15"/>
                  <a:gd name="T5" fmla="*/ 0 h 47"/>
                  <a:gd name="T6" fmla="*/ 15 w 15"/>
                  <a:gd name="T7" fmla="*/ 5 h 47"/>
                  <a:gd name="T8" fmla="*/ 12 w 15"/>
                  <a:gd name="T9" fmla="*/ 16 h 47"/>
                  <a:gd name="T10" fmla="*/ 6 w 15"/>
                  <a:gd name="T11" fmla="*/ 21 h 47"/>
                  <a:gd name="T12" fmla="*/ 0 w 15"/>
                  <a:gd name="T13" fmla="*/ 18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97" name="Freeform 696"/>
              <p:cNvSpPr>
                <a:spLocks/>
              </p:cNvSpPr>
              <p:nvPr/>
            </p:nvSpPr>
            <p:spPr bwMode="auto">
              <a:xfrm rot="-797092">
                <a:off x="3721" y="2442"/>
                <a:ext cx="20" cy="16"/>
              </a:xfrm>
              <a:custGeom>
                <a:avLst/>
                <a:gdLst>
                  <a:gd name="T0" fmla="*/ 0 w 20"/>
                  <a:gd name="T1" fmla="*/ 8 h 18"/>
                  <a:gd name="T2" fmla="*/ 9 w 20"/>
                  <a:gd name="T3" fmla="*/ 0 h 18"/>
                  <a:gd name="T4" fmla="*/ 20 w 20"/>
                  <a:gd name="T5" fmla="*/ 9 h 18"/>
                  <a:gd name="T6" fmla="*/ 8 w 20"/>
                  <a:gd name="T7" fmla="*/ 4 h 18"/>
                  <a:gd name="T8" fmla="*/ 0 w 20"/>
                  <a:gd name="T9" fmla="*/ 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98" name="Freeform 697"/>
              <p:cNvSpPr>
                <a:spLocks/>
              </p:cNvSpPr>
              <p:nvPr/>
            </p:nvSpPr>
            <p:spPr bwMode="auto">
              <a:xfrm rot="-797092">
                <a:off x="3735" y="2560"/>
                <a:ext cx="23" cy="5"/>
              </a:xfrm>
              <a:custGeom>
                <a:avLst/>
                <a:gdLst>
                  <a:gd name="T0" fmla="*/ 0 w 23"/>
                  <a:gd name="T1" fmla="*/ 3 h 6"/>
                  <a:gd name="T2" fmla="*/ 14 w 23"/>
                  <a:gd name="T3" fmla="*/ 3 h 6"/>
                  <a:gd name="T4" fmla="*/ 23 w 23"/>
                  <a:gd name="T5" fmla="*/ 0 h 6"/>
                  <a:gd name="T6" fmla="*/ 0 60000 65536"/>
                  <a:gd name="T7" fmla="*/ 0 60000 65536"/>
                  <a:gd name="T8" fmla="*/ 0 60000 65536"/>
                </a:gdLst>
                <a:ahLst/>
                <a:cxnLst>
                  <a:cxn ang="T6">
                    <a:pos x="T0" y="T1"/>
                  </a:cxn>
                  <a:cxn ang="T7">
                    <a:pos x="T2" y="T3"/>
                  </a:cxn>
                  <a:cxn ang="T8">
                    <a:pos x="T4" y="T5"/>
                  </a:cxn>
                </a:cxnLst>
                <a:rect l="0" t="0" r="r" b="b"/>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99" name="Freeform 698"/>
              <p:cNvSpPr>
                <a:spLocks/>
              </p:cNvSpPr>
              <p:nvPr/>
            </p:nvSpPr>
            <p:spPr bwMode="auto">
              <a:xfrm rot="-797092">
                <a:off x="3790" y="2481"/>
                <a:ext cx="44" cy="60"/>
              </a:xfrm>
              <a:custGeom>
                <a:avLst/>
                <a:gdLst>
                  <a:gd name="T0" fmla="*/ 0 w 44"/>
                  <a:gd name="T1" fmla="*/ 5 h 70"/>
                  <a:gd name="T2" fmla="*/ 14 w 44"/>
                  <a:gd name="T3" fmla="*/ 0 h 70"/>
                  <a:gd name="T4" fmla="*/ 30 w 44"/>
                  <a:gd name="T5" fmla="*/ 3 h 70"/>
                  <a:gd name="T6" fmla="*/ 44 w 44"/>
                  <a:gd name="T7" fmla="*/ 8 h 70"/>
                  <a:gd name="T8" fmla="*/ 32 w 44"/>
                  <a:gd name="T9" fmla="*/ 21 h 70"/>
                  <a:gd name="T10" fmla="*/ 14 w 44"/>
                  <a:gd name="T11" fmla="*/ 28 h 70"/>
                  <a:gd name="T12" fmla="*/ 2 w 44"/>
                  <a:gd name="T13" fmla="*/ 24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369" name="Group 699"/>
            <p:cNvGrpSpPr>
              <a:grpSpLocks/>
            </p:cNvGrpSpPr>
            <p:nvPr/>
          </p:nvGrpSpPr>
          <p:grpSpPr bwMode="auto">
            <a:xfrm rot="640213">
              <a:off x="5809" y="1226"/>
              <a:ext cx="70" cy="72"/>
              <a:chOff x="3721" y="2442"/>
              <a:chExt cx="113" cy="123"/>
            </a:xfrm>
          </p:grpSpPr>
          <p:sp>
            <p:nvSpPr>
              <p:cNvPr id="392" name="Freeform 700"/>
              <p:cNvSpPr>
                <a:spLocks/>
              </p:cNvSpPr>
              <p:nvPr/>
            </p:nvSpPr>
            <p:spPr bwMode="auto">
              <a:xfrm rot="-797092">
                <a:off x="3726" y="2468"/>
                <a:ext cx="15" cy="41"/>
              </a:xfrm>
              <a:custGeom>
                <a:avLst/>
                <a:gdLst>
                  <a:gd name="T0" fmla="*/ 0 w 15"/>
                  <a:gd name="T1" fmla="*/ 18 h 47"/>
                  <a:gd name="T2" fmla="*/ 4 w 15"/>
                  <a:gd name="T3" fmla="*/ 5 h 47"/>
                  <a:gd name="T4" fmla="*/ 12 w 15"/>
                  <a:gd name="T5" fmla="*/ 0 h 47"/>
                  <a:gd name="T6" fmla="*/ 15 w 15"/>
                  <a:gd name="T7" fmla="*/ 5 h 47"/>
                  <a:gd name="T8" fmla="*/ 12 w 15"/>
                  <a:gd name="T9" fmla="*/ 16 h 47"/>
                  <a:gd name="T10" fmla="*/ 6 w 15"/>
                  <a:gd name="T11" fmla="*/ 21 h 47"/>
                  <a:gd name="T12" fmla="*/ 0 w 15"/>
                  <a:gd name="T13" fmla="*/ 18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93" name="Freeform 701"/>
              <p:cNvSpPr>
                <a:spLocks/>
              </p:cNvSpPr>
              <p:nvPr/>
            </p:nvSpPr>
            <p:spPr bwMode="auto">
              <a:xfrm rot="-797092">
                <a:off x="3721" y="2442"/>
                <a:ext cx="20" cy="16"/>
              </a:xfrm>
              <a:custGeom>
                <a:avLst/>
                <a:gdLst>
                  <a:gd name="T0" fmla="*/ 0 w 20"/>
                  <a:gd name="T1" fmla="*/ 8 h 18"/>
                  <a:gd name="T2" fmla="*/ 9 w 20"/>
                  <a:gd name="T3" fmla="*/ 0 h 18"/>
                  <a:gd name="T4" fmla="*/ 20 w 20"/>
                  <a:gd name="T5" fmla="*/ 9 h 18"/>
                  <a:gd name="T6" fmla="*/ 8 w 20"/>
                  <a:gd name="T7" fmla="*/ 4 h 18"/>
                  <a:gd name="T8" fmla="*/ 0 w 20"/>
                  <a:gd name="T9" fmla="*/ 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94" name="Freeform 702"/>
              <p:cNvSpPr>
                <a:spLocks/>
              </p:cNvSpPr>
              <p:nvPr/>
            </p:nvSpPr>
            <p:spPr bwMode="auto">
              <a:xfrm rot="-797092">
                <a:off x="3735" y="2560"/>
                <a:ext cx="23" cy="5"/>
              </a:xfrm>
              <a:custGeom>
                <a:avLst/>
                <a:gdLst>
                  <a:gd name="T0" fmla="*/ 0 w 23"/>
                  <a:gd name="T1" fmla="*/ 3 h 6"/>
                  <a:gd name="T2" fmla="*/ 14 w 23"/>
                  <a:gd name="T3" fmla="*/ 3 h 6"/>
                  <a:gd name="T4" fmla="*/ 23 w 23"/>
                  <a:gd name="T5" fmla="*/ 0 h 6"/>
                  <a:gd name="T6" fmla="*/ 0 60000 65536"/>
                  <a:gd name="T7" fmla="*/ 0 60000 65536"/>
                  <a:gd name="T8" fmla="*/ 0 60000 65536"/>
                </a:gdLst>
                <a:ahLst/>
                <a:cxnLst>
                  <a:cxn ang="T6">
                    <a:pos x="T0" y="T1"/>
                  </a:cxn>
                  <a:cxn ang="T7">
                    <a:pos x="T2" y="T3"/>
                  </a:cxn>
                  <a:cxn ang="T8">
                    <a:pos x="T4" y="T5"/>
                  </a:cxn>
                </a:cxnLst>
                <a:rect l="0" t="0" r="r" b="b"/>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95" name="Freeform 703"/>
              <p:cNvSpPr>
                <a:spLocks/>
              </p:cNvSpPr>
              <p:nvPr/>
            </p:nvSpPr>
            <p:spPr bwMode="auto">
              <a:xfrm rot="-797092">
                <a:off x="3790" y="2481"/>
                <a:ext cx="44" cy="60"/>
              </a:xfrm>
              <a:custGeom>
                <a:avLst/>
                <a:gdLst>
                  <a:gd name="T0" fmla="*/ 0 w 44"/>
                  <a:gd name="T1" fmla="*/ 5 h 70"/>
                  <a:gd name="T2" fmla="*/ 14 w 44"/>
                  <a:gd name="T3" fmla="*/ 0 h 70"/>
                  <a:gd name="T4" fmla="*/ 30 w 44"/>
                  <a:gd name="T5" fmla="*/ 3 h 70"/>
                  <a:gd name="T6" fmla="*/ 44 w 44"/>
                  <a:gd name="T7" fmla="*/ 8 h 70"/>
                  <a:gd name="T8" fmla="*/ 32 w 44"/>
                  <a:gd name="T9" fmla="*/ 21 h 70"/>
                  <a:gd name="T10" fmla="*/ 14 w 44"/>
                  <a:gd name="T11" fmla="*/ 28 h 70"/>
                  <a:gd name="T12" fmla="*/ 2 w 44"/>
                  <a:gd name="T13" fmla="*/ 24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370" name="Group 704"/>
            <p:cNvGrpSpPr>
              <a:grpSpLocks/>
            </p:cNvGrpSpPr>
            <p:nvPr/>
          </p:nvGrpSpPr>
          <p:grpSpPr bwMode="auto">
            <a:xfrm>
              <a:off x="4607" y="1275"/>
              <a:ext cx="444" cy="105"/>
              <a:chOff x="577" y="2800"/>
              <a:chExt cx="1048" cy="248"/>
            </a:xfrm>
          </p:grpSpPr>
          <p:sp>
            <p:nvSpPr>
              <p:cNvPr id="382" name="Freeform 705"/>
              <p:cNvSpPr>
                <a:spLocks/>
              </p:cNvSpPr>
              <p:nvPr/>
            </p:nvSpPr>
            <p:spPr bwMode="auto">
              <a:xfrm>
                <a:off x="1525" y="2829"/>
                <a:ext cx="15" cy="47"/>
              </a:xfrm>
              <a:custGeom>
                <a:avLst/>
                <a:gdLst>
                  <a:gd name="T0" fmla="*/ 0 w 15"/>
                  <a:gd name="T1" fmla="*/ 41 h 47"/>
                  <a:gd name="T2" fmla="*/ 4 w 15"/>
                  <a:gd name="T3" fmla="*/ 11 h 47"/>
                  <a:gd name="T4" fmla="*/ 12 w 15"/>
                  <a:gd name="T5" fmla="*/ 0 h 47"/>
                  <a:gd name="T6" fmla="*/ 15 w 15"/>
                  <a:gd name="T7" fmla="*/ 12 h 47"/>
                  <a:gd name="T8" fmla="*/ 12 w 15"/>
                  <a:gd name="T9" fmla="*/ 36 h 47"/>
                  <a:gd name="T10" fmla="*/ 6 w 15"/>
                  <a:gd name="T11" fmla="*/ 47 h 47"/>
                  <a:gd name="T12" fmla="*/ 0 w 15"/>
                  <a:gd name="T13" fmla="*/ 41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83" name="Freeform 706"/>
              <p:cNvSpPr>
                <a:spLocks/>
              </p:cNvSpPr>
              <p:nvPr/>
            </p:nvSpPr>
            <p:spPr bwMode="auto">
              <a:xfrm>
                <a:off x="1529" y="2800"/>
                <a:ext cx="20" cy="18"/>
              </a:xfrm>
              <a:custGeom>
                <a:avLst/>
                <a:gdLst>
                  <a:gd name="T0" fmla="*/ 0 w 20"/>
                  <a:gd name="T1" fmla="*/ 16 h 18"/>
                  <a:gd name="T2" fmla="*/ 9 w 20"/>
                  <a:gd name="T3" fmla="*/ 0 h 18"/>
                  <a:gd name="T4" fmla="*/ 20 w 20"/>
                  <a:gd name="T5" fmla="*/ 18 h 18"/>
                  <a:gd name="T6" fmla="*/ 8 w 20"/>
                  <a:gd name="T7" fmla="*/ 10 h 18"/>
                  <a:gd name="T8" fmla="*/ 0 w 20"/>
                  <a:gd name="T9" fmla="*/ 1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84" name="Freeform 707"/>
              <p:cNvSpPr>
                <a:spLocks/>
              </p:cNvSpPr>
              <p:nvPr/>
            </p:nvSpPr>
            <p:spPr bwMode="auto">
              <a:xfrm>
                <a:off x="1523" y="2939"/>
                <a:ext cx="23" cy="6"/>
              </a:xfrm>
              <a:custGeom>
                <a:avLst/>
                <a:gdLst>
                  <a:gd name="T0" fmla="*/ 0 w 23"/>
                  <a:gd name="T1" fmla="*/ 4 h 6"/>
                  <a:gd name="T2" fmla="*/ 14 w 23"/>
                  <a:gd name="T3" fmla="*/ 6 h 6"/>
                  <a:gd name="T4" fmla="*/ 23 w 23"/>
                  <a:gd name="T5" fmla="*/ 0 h 6"/>
                  <a:gd name="T6" fmla="*/ 0 60000 65536"/>
                  <a:gd name="T7" fmla="*/ 0 60000 65536"/>
                  <a:gd name="T8" fmla="*/ 0 60000 65536"/>
                </a:gdLst>
                <a:ahLst/>
                <a:cxnLst>
                  <a:cxn ang="T6">
                    <a:pos x="T0" y="T1"/>
                  </a:cxn>
                  <a:cxn ang="T7">
                    <a:pos x="T2" y="T3"/>
                  </a:cxn>
                  <a:cxn ang="T8">
                    <a:pos x="T4" y="T5"/>
                  </a:cxn>
                </a:cxnLst>
                <a:rect l="0" t="0" r="r" b="b"/>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385" name="Group 708"/>
              <p:cNvGrpSpPr>
                <a:grpSpLocks/>
              </p:cNvGrpSpPr>
              <p:nvPr/>
            </p:nvGrpSpPr>
            <p:grpSpPr bwMode="auto">
              <a:xfrm>
                <a:off x="968" y="2877"/>
                <a:ext cx="16" cy="145"/>
                <a:chOff x="873" y="2789"/>
                <a:chExt cx="26" cy="145"/>
              </a:xfrm>
            </p:grpSpPr>
            <p:sp>
              <p:nvSpPr>
                <p:cNvPr id="389" name="Freeform 709"/>
                <p:cNvSpPr>
                  <a:spLocks/>
                </p:cNvSpPr>
                <p:nvPr/>
              </p:nvSpPr>
              <p:spPr bwMode="auto">
                <a:xfrm>
                  <a:off x="875" y="2818"/>
                  <a:ext cx="15" cy="47"/>
                </a:xfrm>
                <a:custGeom>
                  <a:avLst/>
                  <a:gdLst>
                    <a:gd name="T0" fmla="*/ 0 w 15"/>
                    <a:gd name="T1" fmla="*/ 41 h 47"/>
                    <a:gd name="T2" fmla="*/ 4 w 15"/>
                    <a:gd name="T3" fmla="*/ 11 h 47"/>
                    <a:gd name="T4" fmla="*/ 12 w 15"/>
                    <a:gd name="T5" fmla="*/ 0 h 47"/>
                    <a:gd name="T6" fmla="*/ 15 w 15"/>
                    <a:gd name="T7" fmla="*/ 12 h 47"/>
                    <a:gd name="T8" fmla="*/ 12 w 15"/>
                    <a:gd name="T9" fmla="*/ 36 h 47"/>
                    <a:gd name="T10" fmla="*/ 6 w 15"/>
                    <a:gd name="T11" fmla="*/ 47 h 47"/>
                    <a:gd name="T12" fmla="*/ 0 w 15"/>
                    <a:gd name="T13" fmla="*/ 41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90" name="Freeform 710"/>
                <p:cNvSpPr>
                  <a:spLocks/>
                </p:cNvSpPr>
                <p:nvPr/>
              </p:nvSpPr>
              <p:spPr bwMode="auto">
                <a:xfrm>
                  <a:off x="879" y="2789"/>
                  <a:ext cx="20" cy="18"/>
                </a:xfrm>
                <a:custGeom>
                  <a:avLst/>
                  <a:gdLst>
                    <a:gd name="T0" fmla="*/ 0 w 20"/>
                    <a:gd name="T1" fmla="*/ 16 h 18"/>
                    <a:gd name="T2" fmla="*/ 9 w 20"/>
                    <a:gd name="T3" fmla="*/ 0 h 18"/>
                    <a:gd name="T4" fmla="*/ 20 w 20"/>
                    <a:gd name="T5" fmla="*/ 18 h 18"/>
                    <a:gd name="T6" fmla="*/ 8 w 20"/>
                    <a:gd name="T7" fmla="*/ 10 h 18"/>
                    <a:gd name="T8" fmla="*/ 0 w 20"/>
                    <a:gd name="T9" fmla="*/ 1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91" name="Freeform 711"/>
                <p:cNvSpPr>
                  <a:spLocks/>
                </p:cNvSpPr>
                <p:nvPr/>
              </p:nvSpPr>
              <p:spPr bwMode="auto">
                <a:xfrm>
                  <a:off x="873" y="2928"/>
                  <a:ext cx="23" cy="6"/>
                </a:xfrm>
                <a:custGeom>
                  <a:avLst/>
                  <a:gdLst>
                    <a:gd name="T0" fmla="*/ 0 w 23"/>
                    <a:gd name="T1" fmla="*/ 4 h 6"/>
                    <a:gd name="T2" fmla="*/ 14 w 23"/>
                    <a:gd name="T3" fmla="*/ 6 h 6"/>
                    <a:gd name="T4" fmla="*/ 23 w 23"/>
                    <a:gd name="T5" fmla="*/ 0 h 6"/>
                    <a:gd name="T6" fmla="*/ 0 60000 65536"/>
                    <a:gd name="T7" fmla="*/ 0 60000 65536"/>
                    <a:gd name="T8" fmla="*/ 0 60000 65536"/>
                  </a:gdLst>
                  <a:ahLst/>
                  <a:cxnLst>
                    <a:cxn ang="T6">
                      <a:pos x="T0" y="T1"/>
                    </a:cxn>
                    <a:cxn ang="T7">
                      <a:pos x="T2" y="T3"/>
                    </a:cxn>
                    <a:cxn ang="T8">
                      <a:pos x="T4" y="T5"/>
                    </a:cxn>
                  </a:cxnLst>
                  <a:rect l="0" t="0" r="r" b="b"/>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386" name="Freeform 712"/>
              <p:cNvSpPr>
                <a:spLocks/>
              </p:cNvSpPr>
              <p:nvPr/>
            </p:nvSpPr>
            <p:spPr bwMode="auto">
              <a:xfrm>
                <a:off x="1581" y="2865"/>
                <a:ext cx="44" cy="70"/>
              </a:xfrm>
              <a:custGeom>
                <a:avLst/>
                <a:gdLst>
                  <a:gd name="T0" fmla="*/ 0 w 44"/>
                  <a:gd name="T1" fmla="*/ 12 h 70"/>
                  <a:gd name="T2" fmla="*/ 14 w 44"/>
                  <a:gd name="T3" fmla="*/ 0 h 70"/>
                  <a:gd name="T4" fmla="*/ 30 w 44"/>
                  <a:gd name="T5" fmla="*/ 4 h 70"/>
                  <a:gd name="T6" fmla="*/ 44 w 44"/>
                  <a:gd name="T7" fmla="*/ 20 h 70"/>
                  <a:gd name="T8" fmla="*/ 32 w 44"/>
                  <a:gd name="T9" fmla="*/ 52 h 70"/>
                  <a:gd name="T10" fmla="*/ 14 w 44"/>
                  <a:gd name="T11" fmla="*/ 70 h 70"/>
                  <a:gd name="T12" fmla="*/ 2 w 44"/>
                  <a:gd name="T13" fmla="*/ 6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87" name="Freeform 713"/>
              <p:cNvSpPr>
                <a:spLocks/>
              </p:cNvSpPr>
              <p:nvPr/>
            </p:nvSpPr>
            <p:spPr bwMode="auto">
              <a:xfrm>
                <a:off x="993" y="2932"/>
                <a:ext cx="22" cy="70"/>
              </a:xfrm>
              <a:custGeom>
                <a:avLst/>
                <a:gdLst>
                  <a:gd name="T0" fmla="*/ 0 w 44"/>
                  <a:gd name="T1" fmla="*/ 12 h 70"/>
                  <a:gd name="T2" fmla="*/ 1 w 44"/>
                  <a:gd name="T3" fmla="*/ 0 h 70"/>
                  <a:gd name="T4" fmla="*/ 1 w 44"/>
                  <a:gd name="T5" fmla="*/ 4 h 70"/>
                  <a:gd name="T6" fmla="*/ 1 w 44"/>
                  <a:gd name="T7" fmla="*/ 20 h 70"/>
                  <a:gd name="T8" fmla="*/ 1 w 44"/>
                  <a:gd name="T9" fmla="*/ 52 h 70"/>
                  <a:gd name="T10" fmla="*/ 1 w 44"/>
                  <a:gd name="T11" fmla="*/ 70 h 70"/>
                  <a:gd name="T12" fmla="*/ 1 w 44"/>
                  <a:gd name="T13" fmla="*/ 6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88" name="Freeform 714"/>
              <p:cNvSpPr>
                <a:spLocks/>
              </p:cNvSpPr>
              <p:nvPr/>
            </p:nvSpPr>
            <p:spPr bwMode="auto">
              <a:xfrm>
                <a:off x="577" y="2969"/>
                <a:ext cx="30" cy="79"/>
              </a:xfrm>
              <a:custGeom>
                <a:avLst/>
                <a:gdLst>
                  <a:gd name="T0" fmla="*/ 6 w 30"/>
                  <a:gd name="T1" fmla="*/ 15 h 79"/>
                  <a:gd name="T2" fmla="*/ 13 w 30"/>
                  <a:gd name="T3" fmla="*/ 0 h 79"/>
                  <a:gd name="T4" fmla="*/ 27 w 30"/>
                  <a:gd name="T5" fmla="*/ 3 h 79"/>
                  <a:gd name="T6" fmla="*/ 30 w 30"/>
                  <a:gd name="T7" fmla="*/ 28 h 79"/>
                  <a:gd name="T8" fmla="*/ 24 w 30"/>
                  <a:gd name="T9" fmla="*/ 61 h 79"/>
                  <a:gd name="T10" fmla="*/ 15 w 30"/>
                  <a:gd name="T11" fmla="*/ 79 h 79"/>
                  <a:gd name="T12" fmla="*/ 0 w 30"/>
                  <a:gd name="T13" fmla="*/ 77 h 79"/>
                  <a:gd name="T14" fmla="*/ 2 w 30"/>
                  <a:gd name="T15" fmla="*/ 63 h 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79">
                    <a:moveTo>
                      <a:pt x="6" y="15"/>
                    </a:moveTo>
                    <a:lnTo>
                      <a:pt x="13" y="0"/>
                    </a:lnTo>
                    <a:lnTo>
                      <a:pt x="27" y="3"/>
                    </a:lnTo>
                    <a:lnTo>
                      <a:pt x="30" y="28"/>
                    </a:lnTo>
                    <a:lnTo>
                      <a:pt x="24" y="61"/>
                    </a:lnTo>
                    <a:lnTo>
                      <a:pt x="15" y="79"/>
                    </a:lnTo>
                    <a:lnTo>
                      <a:pt x="0" y="77"/>
                    </a:lnTo>
                    <a:lnTo>
                      <a:pt x="2" y="63"/>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371" name="Group 715"/>
            <p:cNvGrpSpPr>
              <a:grpSpLocks/>
            </p:cNvGrpSpPr>
            <p:nvPr/>
          </p:nvGrpSpPr>
          <p:grpSpPr bwMode="auto">
            <a:xfrm>
              <a:off x="4463" y="1431"/>
              <a:ext cx="665" cy="194"/>
              <a:chOff x="135" y="3060"/>
              <a:chExt cx="1563" cy="456"/>
            </a:xfrm>
          </p:grpSpPr>
          <p:sp>
            <p:nvSpPr>
              <p:cNvPr id="377" name="Freeform 716"/>
              <p:cNvSpPr>
                <a:spLocks/>
              </p:cNvSpPr>
              <p:nvPr/>
            </p:nvSpPr>
            <p:spPr bwMode="auto">
              <a:xfrm>
                <a:off x="1155" y="3060"/>
                <a:ext cx="543" cy="426"/>
              </a:xfrm>
              <a:custGeom>
                <a:avLst/>
                <a:gdLst>
                  <a:gd name="T0" fmla="*/ 543 w 543"/>
                  <a:gd name="T1" fmla="*/ 0 h 426"/>
                  <a:gd name="T2" fmla="*/ 318 w 543"/>
                  <a:gd name="T3" fmla="*/ 6 h 426"/>
                  <a:gd name="T4" fmla="*/ 306 w 543"/>
                  <a:gd name="T5" fmla="*/ 27 h 426"/>
                  <a:gd name="T6" fmla="*/ 189 w 543"/>
                  <a:gd name="T7" fmla="*/ 426 h 426"/>
                  <a:gd name="T8" fmla="*/ 0 w 543"/>
                  <a:gd name="T9" fmla="*/ 402 h 426"/>
                  <a:gd name="T10" fmla="*/ 24 w 543"/>
                  <a:gd name="T11" fmla="*/ 216 h 4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3" h="426">
                    <a:moveTo>
                      <a:pt x="543" y="0"/>
                    </a:moveTo>
                    <a:lnTo>
                      <a:pt x="318" y="6"/>
                    </a:lnTo>
                    <a:lnTo>
                      <a:pt x="306" y="27"/>
                    </a:lnTo>
                    <a:lnTo>
                      <a:pt x="189" y="426"/>
                    </a:lnTo>
                    <a:lnTo>
                      <a:pt x="0" y="402"/>
                    </a:lnTo>
                    <a:lnTo>
                      <a:pt x="24" y="216"/>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78" name="Freeform 717"/>
              <p:cNvSpPr>
                <a:spLocks/>
              </p:cNvSpPr>
              <p:nvPr/>
            </p:nvSpPr>
            <p:spPr bwMode="auto">
              <a:xfrm>
                <a:off x="567" y="3087"/>
                <a:ext cx="588" cy="423"/>
              </a:xfrm>
              <a:custGeom>
                <a:avLst/>
                <a:gdLst>
                  <a:gd name="T0" fmla="*/ 588 w 588"/>
                  <a:gd name="T1" fmla="*/ 0 h 423"/>
                  <a:gd name="T2" fmla="*/ 327 w 588"/>
                  <a:gd name="T3" fmla="*/ 3 h 423"/>
                  <a:gd name="T4" fmla="*/ 297 w 588"/>
                  <a:gd name="T5" fmla="*/ 24 h 423"/>
                  <a:gd name="T6" fmla="*/ 219 w 588"/>
                  <a:gd name="T7" fmla="*/ 423 h 423"/>
                  <a:gd name="T8" fmla="*/ 0 w 588"/>
                  <a:gd name="T9" fmla="*/ 366 h 423"/>
                  <a:gd name="T10" fmla="*/ 15 w 588"/>
                  <a:gd name="T11" fmla="*/ 258 h 4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8" h="423">
                    <a:moveTo>
                      <a:pt x="588" y="0"/>
                    </a:moveTo>
                    <a:lnTo>
                      <a:pt x="327" y="3"/>
                    </a:lnTo>
                    <a:lnTo>
                      <a:pt x="297" y="24"/>
                    </a:lnTo>
                    <a:lnTo>
                      <a:pt x="219" y="423"/>
                    </a:lnTo>
                    <a:lnTo>
                      <a:pt x="0" y="366"/>
                    </a:lnTo>
                    <a:lnTo>
                      <a:pt x="15" y="258"/>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79" name="Freeform 718"/>
              <p:cNvSpPr>
                <a:spLocks/>
              </p:cNvSpPr>
              <p:nvPr/>
            </p:nvSpPr>
            <p:spPr bwMode="auto">
              <a:xfrm>
                <a:off x="135" y="3093"/>
                <a:ext cx="432" cy="423"/>
              </a:xfrm>
              <a:custGeom>
                <a:avLst/>
                <a:gdLst>
                  <a:gd name="T0" fmla="*/ 432 w 432"/>
                  <a:gd name="T1" fmla="*/ 0 h 423"/>
                  <a:gd name="T2" fmla="*/ 111 w 432"/>
                  <a:gd name="T3" fmla="*/ 12 h 423"/>
                  <a:gd name="T4" fmla="*/ 87 w 432"/>
                  <a:gd name="T5" fmla="*/ 30 h 423"/>
                  <a:gd name="T6" fmla="*/ 66 w 432"/>
                  <a:gd name="T7" fmla="*/ 81 h 423"/>
                  <a:gd name="T8" fmla="*/ 33 w 432"/>
                  <a:gd name="T9" fmla="*/ 423 h 423"/>
                  <a:gd name="T10" fmla="*/ 0 w 432"/>
                  <a:gd name="T11" fmla="*/ 414 h 4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2" h="423">
                    <a:moveTo>
                      <a:pt x="432" y="0"/>
                    </a:moveTo>
                    <a:lnTo>
                      <a:pt x="111" y="12"/>
                    </a:lnTo>
                    <a:lnTo>
                      <a:pt x="87" y="30"/>
                    </a:lnTo>
                    <a:lnTo>
                      <a:pt x="66" y="81"/>
                    </a:lnTo>
                    <a:lnTo>
                      <a:pt x="33" y="423"/>
                    </a:lnTo>
                    <a:lnTo>
                      <a:pt x="0" y="414"/>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80" name="Freeform 719"/>
              <p:cNvSpPr>
                <a:spLocks/>
              </p:cNvSpPr>
              <p:nvPr/>
            </p:nvSpPr>
            <p:spPr bwMode="auto">
              <a:xfrm>
                <a:off x="581" y="3201"/>
                <a:ext cx="238" cy="216"/>
              </a:xfrm>
              <a:custGeom>
                <a:avLst/>
                <a:gdLst>
                  <a:gd name="T0" fmla="*/ 238 w 238"/>
                  <a:gd name="T1" fmla="*/ 0 h 216"/>
                  <a:gd name="T2" fmla="*/ 175 w 238"/>
                  <a:gd name="T3" fmla="*/ 207 h 216"/>
                  <a:gd name="T4" fmla="*/ 121 w 238"/>
                  <a:gd name="T5" fmla="*/ 216 h 216"/>
                  <a:gd name="T6" fmla="*/ 46 w 238"/>
                  <a:gd name="T7" fmla="*/ 198 h 216"/>
                  <a:gd name="T8" fmla="*/ 0 w 238"/>
                  <a:gd name="T9" fmla="*/ 179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216">
                    <a:moveTo>
                      <a:pt x="238" y="0"/>
                    </a:moveTo>
                    <a:lnTo>
                      <a:pt x="175" y="207"/>
                    </a:lnTo>
                    <a:lnTo>
                      <a:pt x="121" y="216"/>
                    </a:lnTo>
                    <a:lnTo>
                      <a:pt x="46" y="198"/>
                    </a:lnTo>
                    <a:lnTo>
                      <a:pt x="0" y="179"/>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81" name="Freeform 720"/>
              <p:cNvSpPr>
                <a:spLocks/>
              </p:cNvSpPr>
              <p:nvPr/>
            </p:nvSpPr>
            <p:spPr bwMode="auto">
              <a:xfrm>
                <a:off x="1178" y="3156"/>
                <a:ext cx="253" cy="183"/>
              </a:xfrm>
              <a:custGeom>
                <a:avLst/>
                <a:gdLst>
                  <a:gd name="T0" fmla="*/ 253 w 253"/>
                  <a:gd name="T1" fmla="*/ 0 h 183"/>
                  <a:gd name="T2" fmla="*/ 178 w 253"/>
                  <a:gd name="T3" fmla="*/ 141 h 183"/>
                  <a:gd name="T4" fmla="*/ 130 w 253"/>
                  <a:gd name="T5" fmla="*/ 183 h 183"/>
                  <a:gd name="T6" fmla="*/ 55 w 253"/>
                  <a:gd name="T7" fmla="*/ 171 h 183"/>
                  <a:gd name="T8" fmla="*/ 0 w 253"/>
                  <a:gd name="T9" fmla="*/ 155 h 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 h="183">
                    <a:moveTo>
                      <a:pt x="253" y="0"/>
                    </a:moveTo>
                    <a:lnTo>
                      <a:pt x="178" y="141"/>
                    </a:lnTo>
                    <a:lnTo>
                      <a:pt x="130" y="183"/>
                    </a:lnTo>
                    <a:lnTo>
                      <a:pt x="55" y="171"/>
                    </a:lnTo>
                    <a:lnTo>
                      <a:pt x="0" y="155"/>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372" name="Freeform 721"/>
            <p:cNvSpPr>
              <a:spLocks/>
            </p:cNvSpPr>
            <p:nvPr/>
          </p:nvSpPr>
          <p:spPr bwMode="auto">
            <a:xfrm>
              <a:off x="5376" y="1376"/>
              <a:ext cx="510" cy="304"/>
            </a:xfrm>
            <a:custGeom>
              <a:avLst/>
              <a:gdLst>
                <a:gd name="T0" fmla="*/ 0 w 510"/>
                <a:gd name="T1" fmla="*/ 304 h 304"/>
                <a:gd name="T2" fmla="*/ 10 w 510"/>
                <a:gd name="T3" fmla="*/ 236 h 304"/>
                <a:gd name="T4" fmla="*/ 21 w 510"/>
                <a:gd name="T5" fmla="*/ 227 h 304"/>
                <a:gd name="T6" fmla="*/ 158 w 510"/>
                <a:gd name="T7" fmla="*/ 243 h 304"/>
                <a:gd name="T8" fmla="*/ 173 w 510"/>
                <a:gd name="T9" fmla="*/ 232 h 304"/>
                <a:gd name="T10" fmla="*/ 224 w 510"/>
                <a:gd name="T11" fmla="*/ 50 h 304"/>
                <a:gd name="T12" fmla="*/ 236 w 510"/>
                <a:gd name="T13" fmla="*/ 34 h 304"/>
                <a:gd name="T14" fmla="*/ 321 w 510"/>
                <a:gd name="T15" fmla="*/ 23 h 304"/>
                <a:gd name="T16" fmla="*/ 333 w 510"/>
                <a:gd name="T17" fmla="*/ 34 h 304"/>
                <a:gd name="T18" fmla="*/ 354 w 510"/>
                <a:gd name="T19" fmla="*/ 19 h 304"/>
                <a:gd name="T20" fmla="*/ 444 w 510"/>
                <a:gd name="T21" fmla="*/ 9 h 304"/>
                <a:gd name="T22" fmla="*/ 449 w 510"/>
                <a:gd name="T23" fmla="*/ 25 h 304"/>
                <a:gd name="T24" fmla="*/ 462 w 510"/>
                <a:gd name="T25" fmla="*/ 4 h 304"/>
                <a:gd name="T26" fmla="*/ 510 w 510"/>
                <a:gd name="T27" fmla="*/ 0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0" h="304">
                  <a:moveTo>
                    <a:pt x="0" y="304"/>
                  </a:moveTo>
                  <a:lnTo>
                    <a:pt x="10" y="236"/>
                  </a:lnTo>
                  <a:lnTo>
                    <a:pt x="21" y="227"/>
                  </a:lnTo>
                  <a:lnTo>
                    <a:pt x="158" y="243"/>
                  </a:lnTo>
                  <a:lnTo>
                    <a:pt x="173" y="232"/>
                  </a:lnTo>
                  <a:lnTo>
                    <a:pt x="224" y="50"/>
                  </a:lnTo>
                  <a:lnTo>
                    <a:pt x="236" y="34"/>
                  </a:lnTo>
                  <a:lnTo>
                    <a:pt x="321" y="23"/>
                  </a:lnTo>
                  <a:lnTo>
                    <a:pt x="333" y="34"/>
                  </a:lnTo>
                  <a:lnTo>
                    <a:pt x="354" y="19"/>
                  </a:lnTo>
                  <a:lnTo>
                    <a:pt x="444" y="9"/>
                  </a:lnTo>
                  <a:lnTo>
                    <a:pt x="449" y="25"/>
                  </a:lnTo>
                  <a:lnTo>
                    <a:pt x="462" y="4"/>
                  </a:lnTo>
                  <a:lnTo>
                    <a:pt x="510"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73" name="Freeform 722"/>
            <p:cNvSpPr>
              <a:spLocks/>
            </p:cNvSpPr>
            <p:nvPr/>
          </p:nvSpPr>
          <p:spPr bwMode="auto">
            <a:xfrm>
              <a:off x="5417" y="1442"/>
              <a:ext cx="166" cy="115"/>
            </a:xfrm>
            <a:custGeom>
              <a:avLst/>
              <a:gdLst>
                <a:gd name="T0" fmla="*/ 10 w 293"/>
                <a:gd name="T1" fmla="*/ 0 h 204"/>
                <a:gd name="T2" fmla="*/ 9 w 293"/>
                <a:gd name="T3" fmla="*/ 2 h 204"/>
                <a:gd name="T4" fmla="*/ 8 w 293"/>
                <a:gd name="T5" fmla="*/ 5 h 204"/>
                <a:gd name="T6" fmla="*/ 7 w 293"/>
                <a:gd name="T7" fmla="*/ 6 h 204"/>
                <a:gd name="T8" fmla="*/ 4 w 293"/>
                <a:gd name="T9" fmla="*/ 7 h 204"/>
                <a:gd name="T10" fmla="*/ 3 w 293"/>
                <a:gd name="T11" fmla="*/ 6 h 204"/>
                <a:gd name="T12" fmla="*/ 1 w 293"/>
                <a:gd name="T13" fmla="*/ 6 h 204"/>
                <a:gd name="T14" fmla="*/ 1 w 293"/>
                <a:gd name="T15" fmla="*/ 6 h 204"/>
                <a:gd name="T16" fmla="*/ 0 w 293"/>
                <a:gd name="T17" fmla="*/ 6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 h="204">
                  <a:moveTo>
                    <a:pt x="293" y="0"/>
                  </a:moveTo>
                  <a:lnTo>
                    <a:pt x="282" y="50"/>
                  </a:lnTo>
                  <a:lnTo>
                    <a:pt x="252" y="164"/>
                  </a:lnTo>
                  <a:lnTo>
                    <a:pt x="228" y="194"/>
                  </a:lnTo>
                  <a:lnTo>
                    <a:pt x="126" y="204"/>
                  </a:lnTo>
                  <a:lnTo>
                    <a:pt x="80" y="200"/>
                  </a:lnTo>
                  <a:lnTo>
                    <a:pt x="36" y="188"/>
                  </a:lnTo>
                  <a:lnTo>
                    <a:pt x="6" y="198"/>
                  </a:lnTo>
                  <a:lnTo>
                    <a:pt x="0" y="189"/>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74" name="Line 723"/>
            <p:cNvSpPr>
              <a:spLocks noChangeShapeType="1"/>
            </p:cNvSpPr>
            <p:nvPr/>
          </p:nvSpPr>
          <p:spPr bwMode="auto">
            <a:xfrm flipV="1">
              <a:off x="5422" y="1539"/>
              <a:ext cx="13" cy="6"/>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75" name="Freeform 724"/>
            <p:cNvSpPr>
              <a:spLocks/>
            </p:cNvSpPr>
            <p:nvPr/>
          </p:nvSpPr>
          <p:spPr bwMode="auto">
            <a:xfrm>
              <a:off x="5429" y="1531"/>
              <a:ext cx="15" cy="5"/>
            </a:xfrm>
            <a:custGeom>
              <a:avLst/>
              <a:gdLst>
                <a:gd name="T0" fmla="*/ 0 w 28"/>
                <a:gd name="T1" fmla="*/ 1 h 8"/>
                <a:gd name="T2" fmla="*/ 1 w 28"/>
                <a:gd name="T3" fmla="*/ 0 h 8"/>
                <a:gd name="T4" fmla="*/ 1 w 28"/>
                <a:gd name="T5" fmla="*/ 1 h 8"/>
                <a:gd name="T6" fmla="*/ 0 60000 65536"/>
                <a:gd name="T7" fmla="*/ 0 60000 65536"/>
                <a:gd name="T8" fmla="*/ 0 60000 65536"/>
              </a:gdLst>
              <a:ahLst/>
              <a:cxnLst>
                <a:cxn ang="T6">
                  <a:pos x="T0" y="T1"/>
                </a:cxn>
                <a:cxn ang="T7">
                  <a:pos x="T2" y="T3"/>
                </a:cxn>
                <a:cxn ang="T8">
                  <a:pos x="T4" y="T5"/>
                </a:cxn>
              </a:cxnLst>
              <a:rect l="0" t="0" r="r" b="b"/>
              <a:pathLst>
                <a:path w="28" h="8">
                  <a:moveTo>
                    <a:pt x="0" y="8"/>
                  </a:moveTo>
                  <a:lnTo>
                    <a:pt x="18" y="0"/>
                  </a:lnTo>
                  <a:lnTo>
                    <a:pt x="28" y="5"/>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76" name="Freeform 725"/>
            <p:cNvSpPr>
              <a:spLocks/>
            </p:cNvSpPr>
            <p:nvPr/>
          </p:nvSpPr>
          <p:spPr bwMode="auto">
            <a:xfrm>
              <a:off x="5432" y="1526"/>
              <a:ext cx="17" cy="2"/>
            </a:xfrm>
            <a:custGeom>
              <a:avLst/>
              <a:gdLst>
                <a:gd name="T0" fmla="*/ 0 w 30"/>
                <a:gd name="T1" fmla="*/ 1 h 4"/>
                <a:gd name="T2" fmla="*/ 1 w 30"/>
                <a:gd name="T3" fmla="*/ 0 h 4"/>
                <a:gd name="T4" fmla="*/ 1 w 30"/>
                <a:gd name="T5" fmla="*/ 1 h 4"/>
                <a:gd name="T6" fmla="*/ 0 60000 65536"/>
                <a:gd name="T7" fmla="*/ 0 60000 65536"/>
                <a:gd name="T8" fmla="*/ 0 60000 65536"/>
              </a:gdLst>
              <a:ahLst/>
              <a:cxnLst>
                <a:cxn ang="T6">
                  <a:pos x="T0" y="T1"/>
                </a:cxn>
                <a:cxn ang="T7">
                  <a:pos x="T2" y="T3"/>
                </a:cxn>
                <a:cxn ang="T8">
                  <a:pos x="T4" y="T5"/>
                </a:cxn>
              </a:cxnLst>
              <a:rect l="0" t="0" r="r" b="b"/>
              <a:pathLst>
                <a:path w="30" h="4">
                  <a:moveTo>
                    <a:pt x="0" y="4"/>
                  </a:moveTo>
                  <a:lnTo>
                    <a:pt x="19" y="0"/>
                  </a:lnTo>
                  <a:lnTo>
                    <a:pt x="30" y="4"/>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441" name="Group 639"/>
          <p:cNvGrpSpPr>
            <a:grpSpLocks/>
          </p:cNvGrpSpPr>
          <p:nvPr/>
        </p:nvGrpSpPr>
        <p:grpSpPr bwMode="auto">
          <a:xfrm>
            <a:off x="8099770" y="3037664"/>
            <a:ext cx="857492" cy="742349"/>
            <a:chOff x="4458" y="618"/>
            <a:chExt cx="1429" cy="1089"/>
          </a:xfrm>
        </p:grpSpPr>
        <p:sp>
          <p:nvSpPr>
            <p:cNvPr id="442" name="AutoShape 640"/>
            <p:cNvSpPr>
              <a:spLocks noChangeArrowheads="1"/>
            </p:cNvSpPr>
            <p:nvPr/>
          </p:nvSpPr>
          <p:spPr bwMode="auto">
            <a:xfrm>
              <a:off x="4458" y="618"/>
              <a:ext cx="1429" cy="1088"/>
            </a:xfrm>
            <a:prstGeom prst="roundRect">
              <a:avLst>
                <a:gd name="adj" fmla="val 11153"/>
              </a:avLst>
            </a:prstGeom>
            <a:gradFill rotWithShape="1">
              <a:gsLst>
                <a:gs pos="0">
                  <a:srgbClr val="C9FFAB"/>
                </a:gs>
                <a:gs pos="100000">
                  <a:srgbClr val="E9FFDD"/>
                </a:gs>
              </a:gsLst>
              <a:lin ang="5400000" scaled="1"/>
            </a:gradFill>
            <a:ln w="9525" algn="ctr">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endParaRPr lang="ja-JP" altLang="en-US" dirty="0"/>
            </a:p>
          </p:txBody>
        </p:sp>
        <p:sp>
          <p:nvSpPr>
            <p:cNvPr id="443" name="Freeform 641"/>
            <p:cNvSpPr>
              <a:spLocks/>
            </p:cNvSpPr>
            <p:nvPr/>
          </p:nvSpPr>
          <p:spPr bwMode="auto">
            <a:xfrm>
              <a:off x="4635" y="664"/>
              <a:ext cx="764" cy="676"/>
            </a:xfrm>
            <a:custGeom>
              <a:avLst/>
              <a:gdLst>
                <a:gd name="T0" fmla="*/ 6 w 832"/>
                <a:gd name="T1" fmla="*/ 0 h 738"/>
                <a:gd name="T2" fmla="*/ 500 w 832"/>
                <a:gd name="T3" fmla="*/ 27 h 738"/>
                <a:gd name="T4" fmla="*/ 500 w 832"/>
                <a:gd name="T5" fmla="*/ 412 h 738"/>
                <a:gd name="T6" fmla="*/ 0 w 832"/>
                <a:gd name="T7" fmla="*/ 435 h 738"/>
                <a:gd name="T8" fmla="*/ 6 w 832"/>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2" h="738">
                  <a:moveTo>
                    <a:pt x="6" y="0"/>
                  </a:moveTo>
                  <a:lnTo>
                    <a:pt x="832" y="45"/>
                  </a:lnTo>
                  <a:lnTo>
                    <a:pt x="832" y="698"/>
                  </a:lnTo>
                  <a:lnTo>
                    <a:pt x="0" y="738"/>
                  </a:lnTo>
                  <a:lnTo>
                    <a:pt x="6" y="0"/>
                  </a:lnTo>
                  <a:close/>
                </a:path>
              </a:pathLst>
            </a:custGeom>
            <a:solidFill>
              <a:srgbClr val="C0C0C0"/>
            </a:solidFill>
            <a:ln w="9525" cap="flat" cmpd="sng">
              <a:solidFill>
                <a:srgbClr val="969696"/>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444" name="Group 642"/>
            <p:cNvGrpSpPr>
              <a:grpSpLocks/>
            </p:cNvGrpSpPr>
            <p:nvPr/>
          </p:nvGrpSpPr>
          <p:grpSpPr bwMode="auto">
            <a:xfrm>
              <a:off x="4658" y="683"/>
              <a:ext cx="719" cy="638"/>
              <a:chOff x="4533" y="654"/>
              <a:chExt cx="832" cy="738"/>
            </a:xfrm>
          </p:grpSpPr>
          <p:sp>
            <p:nvSpPr>
              <p:cNvPr id="487" name="Freeform 643"/>
              <p:cNvSpPr>
                <a:spLocks/>
              </p:cNvSpPr>
              <p:nvPr/>
            </p:nvSpPr>
            <p:spPr bwMode="auto">
              <a:xfrm>
                <a:off x="4533" y="654"/>
                <a:ext cx="832" cy="738"/>
              </a:xfrm>
              <a:custGeom>
                <a:avLst/>
                <a:gdLst>
                  <a:gd name="T0" fmla="*/ 6 w 832"/>
                  <a:gd name="T1" fmla="*/ 0 h 738"/>
                  <a:gd name="T2" fmla="*/ 832 w 832"/>
                  <a:gd name="T3" fmla="*/ 45 h 738"/>
                  <a:gd name="T4" fmla="*/ 832 w 832"/>
                  <a:gd name="T5" fmla="*/ 698 h 738"/>
                  <a:gd name="T6" fmla="*/ 0 w 832"/>
                  <a:gd name="T7" fmla="*/ 738 h 738"/>
                  <a:gd name="T8" fmla="*/ 6 w 832"/>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2" h="738">
                    <a:moveTo>
                      <a:pt x="6" y="0"/>
                    </a:moveTo>
                    <a:lnTo>
                      <a:pt x="832" y="45"/>
                    </a:lnTo>
                    <a:lnTo>
                      <a:pt x="832" y="698"/>
                    </a:lnTo>
                    <a:lnTo>
                      <a:pt x="0" y="738"/>
                    </a:lnTo>
                    <a:lnTo>
                      <a:pt x="6" y="0"/>
                    </a:lnTo>
                    <a:close/>
                  </a:path>
                </a:pathLst>
              </a:custGeom>
              <a:gradFill rotWithShape="1">
                <a:gsLst>
                  <a:gs pos="0">
                    <a:srgbClr val="C9E4FF"/>
                  </a:gs>
                  <a:gs pos="100000">
                    <a:srgbClr val="E9F4FF"/>
                  </a:gs>
                </a:gsLst>
                <a:lin ang="5400000" scaled="1"/>
              </a:gradFill>
              <a:ln w="6350" cap="flat" cmpd="sng">
                <a:solidFill>
                  <a:srgbClr val="5F5F5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488" name="Freeform 644"/>
              <p:cNvSpPr>
                <a:spLocks/>
              </p:cNvSpPr>
              <p:nvPr/>
            </p:nvSpPr>
            <p:spPr bwMode="auto">
              <a:xfrm>
                <a:off x="4533" y="1210"/>
                <a:ext cx="832" cy="182"/>
              </a:xfrm>
              <a:custGeom>
                <a:avLst/>
                <a:gdLst>
                  <a:gd name="T0" fmla="*/ 1 w 832"/>
                  <a:gd name="T1" fmla="*/ 46 h 182"/>
                  <a:gd name="T2" fmla="*/ 831 w 832"/>
                  <a:gd name="T3" fmla="*/ 0 h 182"/>
                  <a:gd name="T4" fmla="*/ 832 w 832"/>
                  <a:gd name="T5" fmla="*/ 142 h 182"/>
                  <a:gd name="T6" fmla="*/ 0 w 832"/>
                  <a:gd name="T7" fmla="*/ 182 h 182"/>
                  <a:gd name="T8" fmla="*/ 1 w 832"/>
                  <a:gd name="T9" fmla="*/ 46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2" h="182">
                    <a:moveTo>
                      <a:pt x="1" y="46"/>
                    </a:moveTo>
                    <a:lnTo>
                      <a:pt x="831" y="0"/>
                    </a:lnTo>
                    <a:lnTo>
                      <a:pt x="832" y="142"/>
                    </a:lnTo>
                    <a:lnTo>
                      <a:pt x="0" y="182"/>
                    </a:lnTo>
                    <a:lnTo>
                      <a:pt x="1" y="46"/>
                    </a:lnTo>
                    <a:close/>
                  </a:path>
                </a:pathLst>
              </a:custGeom>
              <a:solidFill>
                <a:srgbClr val="F3E2D1"/>
              </a:solidFill>
              <a:ln w="635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89" name="Freeform 645"/>
              <p:cNvSpPr>
                <a:spLocks/>
              </p:cNvSpPr>
              <p:nvPr/>
            </p:nvSpPr>
            <p:spPr bwMode="auto">
              <a:xfrm>
                <a:off x="4775" y="735"/>
                <a:ext cx="454" cy="384"/>
              </a:xfrm>
              <a:custGeom>
                <a:avLst/>
                <a:gdLst>
                  <a:gd name="T0" fmla="*/ 1 w 1450"/>
                  <a:gd name="T1" fmla="*/ 0 h 1228"/>
                  <a:gd name="T2" fmla="*/ 1 w 1450"/>
                  <a:gd name="T3" fmla="*/ 1 h 1228"/>
                  <a:gd name="T4" fmla="*/ 0 w 1450"/>
                  <a:gd name="T5" fmla="*/ 1 h 1228"/>
                  <a:gd name="T6" fmla="*/ 0 w 1450"/>
                  <a:gd name="T7" fmla="*/ 0 h 1228"/>
                  <a:gd name="T8" fmla="*/ 1 w 1450"/>
                  <a:gd name="T9" fmla="*/ 0 h 1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0" h="1228">
                    <a:moveTo>
                      <a:pt x="1450" y="73"/>
                    </a:moveTo>
                    <a:lnTo>
                      <a:pt x="1447" y="1173"/>
                    </a:lnTo>
                    <a:lnTo>
                      <a:pt x="0" y="1228"/>
                    </a:lnTo>
                    <a:lnTo>
                      <a:pt x="1" y="0"/>
                    </a:lnTo>
                    <a:lnTo>
                      <a:pt x="1450" y="73"/>
                    </a:lnTo>
                    <a:close/>
                  </a:path>
                </a:pathLst>
              </a:custGeom>
              <a:solidFill>
                <a:srgbClr val="C0C0C0"/>
              </a:solidFill>
              <a:ln w="9525" cap="flat" cmpd="sng">
                <a:solidFill>
                  <a:srgbClr val="969696"/>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90" name="Freeform 646"/>
              <p:cNvSpPr>
                <a:spLocks/>
              </p:cNvSpPr>
              <p:nvPr/>
            </p:nvSpPr>
            <p:spPr bwMode="auto">
              <a:xfrm>
                <a:off x="4795" y="748"/>
                <a:ext cx="423" cy="358"/>
              </a:xfrm>
              <a:custGeom>
                <a:avLst/>
                <a:gdLst>
                  <a:gd name="T0" fmla="*/ 1 w 1450"/>
                  <a:gd name="T1" fmla="*/ 0 h 1228"/>
                  <a:gd name="T2" fmla="*/ 1 w 1450"/>
                  <a:gd name="T3" fmla="*/ 1 h 1228"/>
                  <a:gd name="T4" fmla="*/ 0 w 1450"/>
                  <a:gd name="T5" fmla="*/ 1 h 1228"/>
                  <a:gd name="T6" fmla="*/ 0 w 1450"/>
                  <a:gd name="T7" fmla="*/ 0 h 1228"/>
                  <a:gd name="T8" fmla="*/ 1 w 1450"/>
                  <a:gd name="T9" fmla="*/ 0 h 1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0" h="1228">
                    <a:moveTo>
                      <a:pt x="1450" y="73"/>
                    </a:moveTo>
                    <a:lnTo>
                      <a:pt x="1447" y="1173"/>
                    </a:lnTo>
                    <a:lnTo>
                      <a:pt x="0" y="1228"/>
                    </a:lnTo>
                    <a:lnTo>
                      <a:pt x="1" y="0"/>
                    </a:lnTo>
                    <a:lnTo>
                      <a:pt x="1450" y="73"/>
                    </a:lnTo>
                    <a:close/>
                  </a:path>
                </a:pathLst>
              </a:custGeom>
              <a:gradFill rotWithShape="1">
                <a:gsLst>
                  <a:gs pos="0">
                    <a:srgbClr val="FFFFFF"/>
                  </a:gs>
                  <a:gs pos="50000">
                    <a:srgbClr val="F8F8F8"/>
                  </a:gs>
                  <a:gs pos="100000">
                    <a:srgbClr val="FFFFFF"/>
                  </a:gs>
                </a:gsLst>
                <a:lin ang="2700000" scaled="1"/>
              </a:gradFill>
              <a:ln w="635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91" name="Freeform 647"/>
              <p:cNvSpPr>
                <a:spLocks/>
              </p:cNvSpPr>
              <p:nvPr/>
            </p:nvSpPr>
            <p:spPr bwMode="auto">
              <a:xfrm>
                <a:off x="4808" y="761"/>
                <a:ext cx="400" cy="63"/>
              </a:xfrm>
              <a:custGeom>
                <a:avLst/>
                <a:gdLst>
                  <a:gd name="T0" fmla="*/ 0 w 1116"/>
                  <a:gd name="T1" fmla="*/ 0 h 176"/>
                  <a:gd name="T2" fmla="*/ 2 w 1116"/>
                  <a:gd name="T3" fmla="*/ 0 h 176"/>
                  <a:gd name="T4" fmla="*/ 2 w 1116"/>
                  <a:gd name="T5" fmla="*/ 0 h 176"/>
                  <a:gd name="T6" fmla="*/ 0 w 1116"/>
                  <a:gd name="T7" fmla="*/ 0 h 176"/>
                  <a:gd name="T8" fmla="*/ 0 w 1116"/>
                  <a:gd name="T9" fmla="*/ 0 h 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6" h="176">
                    <a:moveTo>
                      <a:pt x="0" y="0"/>
                    </a:moveTo>
                    <a:lnTo>
                      <a:pt x="1116" y="52"/>
                    </a:lnTo>
                    <a:lnTo>
                      <a:pt x="1116" y="176"/>
                    </a:lnTo>
                    <a:lnTo>
                      <a:pt x="0" y="132"/>
                    </a:lnTo>
                    <a:lnTo>
                      <a:pt x="0" y="0"/>
                    </a:lnTo>
                    <a:close/>
                  </a:path>
                </a:pathLst>
              </a:custGeom>
              <a:solidFill>
                <a:srgbClr val="3C4062"/>
              </a:solidFill>
              <a:ln>
                <a:noFill/>
              </a:ln>
              <a:effectLst/>
              <a:extLst>
                <a:ext uri="{91240B29-F687-4F45-9708-019B960494DF}">
                  <a14:hiddenLine xmlns:a14="http://schemas.microsoft.com/office/drawing/2010/main" w="9525" cap="flat" cmpd="sng">
                    <a:solidFill>
                      <a:srgbClr val="333333"/>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92" name="Freeform 648"/>
              <p:cNvSpPr>
                <a:spLocks/>
              </p:cNvSpPr>
              <p:nvPr/>
            </p:nvSpPr>
            <p:spPr bwMode="auto">
              <a:xfrm>
                <a:off x="4881" y="773"/>
                <a:ext cx="263" cy="42"/>
              </a:xfrm>
              <a:custGeom>
                <a:avLst/>
                <a:gdLst>
                  <a:gd name="T0" fmla="*/ 0 w 1116"/>
                  <a:gd name="T1" fmla="*/ 0 h 176"/>
                  <a:gd name="T2" fmla="*/ 0 w 1116"/>
                  <a:gd name="T3" fmla="*/ 0 h 176"/>
                  <a:gd name="T4" fmla="*/ 0 w 1116"/>
                  <a:gd name="T5" fmla="*/ 0 h 176"/>
                  <a:gd name="T6" fmla="*/ 0 w 1116"/>
                  <a:gd name="T7" fmla="*/ 0 h 176"/>
                  <a:gd name="T8" fmla="*/ 0 w 1116"/>
                  <a:gd name="T9" fmla="*/ 0 h 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6" h="176">
                    <a:moveTo>
                      <a:pt x="0" y="0"/>
                    </a:moveTo>
                    <a:lnTo>
                      <a:pt x="1116" y="52"/>
                    </a:lnTo>
                    <a:lnTo>
                      <a:pt x="1116" y="176"/>
                    </a:lnTo>
                    <a:lnTo>
                      <a:pt x="0" y="132"/>
                    </a:lnTo>
                    <a:lnTo>
                      <a:pt x="0" y="0"/>
                    </a:lnTo>
                    <a:close/>
                  </a:path>
                </a:pathLst>
              </a:custGeom>
              <a:solidFill>
                <a:srgbClr val="C0C0C0"/>
              </a:solidFill>
              <a:ln>
                <a:noFill/>
              </a:ln>
              <a:effectLst/>
              <a:extLst>
                <a:ext uri="{91240B29-F687-4F45-9708-019B960494DF}">
                  <a14:hiddenLine xmlns:a14="http://schemas.microsoft.com/office/drawing/2010/main" w="9525" cap="flat" cmpd="sng">
                    <a:solidFill>
                      <a:srgbClr val="333333"/>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93" name="Freeform 649"/>
              <p:cNvSpPr>
                <a:spLocks/>
              </p:cNvSpPr>
              <p:nvPr/>
            </p:nvSpPr>
            <p:spPr bwMode="auto">
              <a:xfrm>
                <a:off x="4858" y="831"/>
                <a:ext cx="277" cy="250"/>
              </a:xfrm>
              <a:custGeom>
                <a:avLst/>
                <a:gdLst>
                  <a:gd name="T0" fmla="*/ 0 w 772"/>
                  <a:gd name="T1" fmla="*/ 0 h 696"/>
                  <a:gd name="T2" fmla="*/ 0 w 772"/>
                  <a:gd name="T3" fmla="*/ 1 h 696"/>
                  <a:gd name="T4" fmla="*/ 2 w 772"/>
                  <a:gd name="T5" fmla="*/ 1 h 696"/>
                  <a:gd name="T6" fmla="*/ 0 60000 65536"/>
                  <a:gd name="T7" fmla="*/ 0 60000 65536"/>
                  <a:gd name="T8" fmla="*/ 0 60000 65536"/>
                </a:gdLst>
                <a:ahLst/>
                <a:cxnLst>
                  <a:cxn ang="T6">
                    <a:pos x="T0" y="T1"/>
                  </a:cxn>
                  <a:cxn ang="T7">
                    <a:pos x="T2" y="T3"/>
                  </a:cxn>
                  <a:cxn ang="T8">
                    <a:pos x="T4" y="T5"/>
                  </a:cxn>
                </a:cxnLst>
                <a:rect l="0" t="0" r="r" b="b"/>
                <a:pathLst>
                  <a:path w="772" h="696">
                    <a:moveTo>
                      <a:pt x="0" y="0"/>
                    </a:moveTo>
                    <a:lnTo>
                      <a:pt x="0" y="696"/>
                    </a:lnTo>
                    <a:lnTo>
                      <a:pt x="772" y="668"/>
                    </a:lnTo>
                  </a:path>
                </a:pathLst>
              </a:custGeom>
              <a:noFill/>
              <a:ln w="6350"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494" name="Group 650"/>
              <p:cNvGrpSpPr>
                <a:grpSpLocks/>
              </p:cNvGrpSpPr>
              <p:nvPr/>
            </p:nvGrpSpPr>
            <p:grpSpPr bwMode="auto">
              <a:xfrm>
                <a:off x="4861" y="859"/>
                <a:ext cx="272" cy="198"/>
                <a:chOff x="887" y="1855"/>
                <a:chExt cx="583" cy="290"/>
              </a:xfrm>
            </p:grpSpPr>
            <p:sp>
              <p:nvSpPr>
                <p:cNvPr id="526" name="Freeform 651"/>
                <p:cNvSpPr>
                  <a:spLocks/>
                </p:cNvSpPr>
                <p:nvPr/>
              </p:nvSpPr>
              <p:spPr bwMode="auto">
                <a:xfrm>
                  <a:off x="887" y="1855"/>
                  <a:ext cx="583" cy="226"/>
                </a:xfrm>
                <a:custGeom>
                  <a:avLst/>
                  <a:gdLst>
                    <a:gd name="T0" fmla="*/ 0 w 583"/>
                    <a:gd name="T1" fmla="*/ 181 h 226"/>
                    <a:gd name="T2" fmla="*/ 64 w 583"/>
                    <a:gd name="T3" fmla="*/ 150 h 226"/>
                    <a:gd name="T4" fmla="*/ 152 w 583"/>
                    <a:gd name="T5" fmla="*/ 170 h 226"/>
                    <a:gd name="T6" fmla="*/ 220 w 583"/>
                    <a:gd name="T7" fmla="*/ 226 h 226"/>
                    <a:gd name="T8" fmla="*/ 308 w 583"/>
                    <a:gd name="T9" fmla="*/ 190 h 226"/>
                    <a:gd name="T10" fmla="*/ 392 w 583"/>
                    <a:gd name="T11" fmla="*/ 206 h 226"/>
                    <a:gd name="T12" fmla="*/ 476 w 583"/>
                    <a:gd name="T13" fmla="*/ 158 h 226"/>
                    <a:gd name="T14" fmla="*/ 529 w 583"/>
                    <a:gd name="T15" fmla="*/ 104 h 226"/>
                    <a:gd name="T16" fmla="*/ 583 w 583"/>
                    <a:gd name="T17" fmla="*/ 0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3" h="226">
                      <a:moveTo>
                        <a:pt x="0" y="181"/>
                      </a:moveTo>
                      <a:lnTo>
                        <a:pt x="64" y="150"/>
                      </a:lnTo>
                      <a:lnTo>
                        <a:pt x="152" y="170"/>
                      </a:lnTo>
                      <a:lnTo>
                        <a:pt x="220" y="226"/>
                      </a:lnTo>
                      <a:lnTo>
                        <a:pt x="308" y="190"/>
                      </a:lnTo>
                      <a:lnTo>
                        <a:pt x="392" y="206"/>
                      </a:lnTo>
                      <a:lnTo>
                        <a:pt x="476" y="158"/>
                      </a:lnTo>
                      <a:lnTo>
                        <a:pt x="529" y="104"/>
                      </a:lnTo>
                      <a:lnTo>
                        <a:pt x="583" y="0"/>
                      </a:lnTo>
                    </a:path>
                  </a:pathLst>
                </a:custGeom>
                <a:noFill/>
                <a:ln w="6350" cap="flat" cmpd="sng">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7" name="Freeform 652"/>
                <p:cNvSpPr>
                  <a:spLocks/>
                </p:cNvSpPr>
                <p:nvPr/>
              </p:nvSpPr>
              <p:spPr bwMode="auto">
                <a:xfrm>
                  <a:off x="887" y="1969"/>
                  <a:ext cx="580" cy="176"/>
                </a:xfrm>
                <a:custGeom>
                  <a:avLst/>
                  <a:gdLst>
                    <a:gd name="T0" fmla="*/ 0 w 580"/>
                    <a:gd name="T1" fmla="*/ 22 h 176"/>
                    <a:gd name="T2" fmla="*/ 76 w 580"/>
                    <a:gd name="T3" fmla="*/ 0 h 176"/>
                    <a:gd name="T4" fmla="*/ 160 w 580"/>
                    <a:gd name="T5" fmla="*/ 4 h 176"/>
                    <a:gd name="T6" fmla="*/ 220 w 580"/>
                    <a:gd name="T7" fmla="*/ 76 h 176"/>
                    <a:gd name="T8" fmla="*/ 304 w 580"/>
                    <a:gd name="T9" fmla="*/ 128 h 176"/>
                    <a:gd name="T10" fmla="*/ 388 w 580"/>
                    <a:gd name="T11" fmla="*/ 128 h 176"/>
                    <a:gd name="T12" fmla="*/ 472 w 580"/>
                    <a:gd name="T13" fmla="*/ 124 h 176"/>
                    <a:gd name="T14" fmla="*/ 536 w 580"/>
                    <a:gd name="T15" fmla="*/ 164 h 176"/>
                    <a:gd name="T16" fmla="*/ 580 w 580"/>
                    <a:gd name="T17" fmla="*/ 17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0" h="176">
                      <a:moveTo>
                        <a:pt x="0" y="22"/>
                      </a:moveTo>
                      <a:lnTo>
                        <a:pt x="76" y="0"/>
                      </a:lnTo>
                      <a:lnTo>
                        <a:pt x="160" y="4"/>
                      </a:lnTo>
                      <a:lnTo>
                        <a:pt x="220" y="76"/>
                      </a:lnTo>
                      <a:lnTo>
                        <a:pt x="304" y="128"/>
                      </a:lnTo>
                      <a:lnTo>
                        <a:pt x="388" y="128"/>
                      </a:lnTo>
                      <a:lnTo>
                        <a:pt x="472" y="124"/>
                      </a:lnTo>
                      <a:lnTo>
                        <a:pt x="536" y="164"/>
                      </a:lnTo>
                      <a:lnTo>
                        <a:pt x="580" y="176"/>
                      </a:lnTo>
                    </a:path>
                  </a:pathLst>
                </a:custGeom>
                <a:noFill/>
                <a:ln w="6350" cap="flat" cmpd="sng">
                  <a:solidFill>
                    <a:srgbClr val="3366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495" name="Line 653"/>
              <p:cNvSpPr>
                <a:spLocks noChangeShapeType="1"/>
              </p:cNvSpPr>
              <p:nvPr/>
            </p:nvSpPr>
            <p:spPr bwMode="auto">
              <a:xfrm>
                <a:off x="4856" y="911"/>
                <a:ext cx="277" cy="8"/>
              </a:xfrm>
              <a:prstGeom prst="line">
                <a:avLst/>
              </a:prstGeom>
              <a:noFill/>
              <a:ln w="635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96" name="Freeform 654"/>
              <p:cNvSpPr>
                <a:spLocks/>
              </p:cNvSpPr>
              <p:nvPr/>
            </p:nvSpPr>
            <p:spPr bwMode="auto">
              <a:xfrm>
                <a:off x="4880" y="831"/>
                <a:ext cx="103" cy="108"/>
              </a:xfrm>
              <a:custGeom>
                <a:avLst/>
                <a:gdLst>
                  <a:gd name="T0" fmla="*/ 0 w 288"/>
                  <a:gd name="T1" fmla="*/ 0 h 300"/>
                  <a:gd name="T2" fmla="*/ 0 w 288"/>
                  <a:gd name="T3" fmla="*/ 0 h 300"/>
                  <a:gd name="T4" fmla="*/ 1 w 288"/>
                  <a:gd name="T5" fmla="*/ 0 h 300"/>
                  <a:gd name="T6" fmla="*/ 1 w 288"/>
                  <a:gd name="T7" fmla="*/ 0 h 300"/>
                  <a:gd name="T8" fmla="*/ 0 w 288"/>
                  <a:gd name="T9" fmla="*/ 0 h 300"/>
                  <a:gd name="T10" fmla="*/ 0 w 288"/>
                  <a:gd name="T11" fmla="*/ 1 h 300"/>
                  <a:gd name="T12" fmla="*/ 0 w 288"/>
                  <a:gd name="T13" fmla="*/ 0 h 300"/>
                  <a:gd name="T14" fmla="*/ 0 w 288"/>
                  <a:gd name="T15" fmla="*/ 0 h 3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8" h="300">
                    <a:moveTo>
                      <a:pt x="0" y="176"/>
                    </a:moveTo>
                    <a:lnTo>
                      <a:pt x="0" y="0"/>
                    </a:lnTo>
                    <a:lnTo>
                      <a:pt x="288" y="12"/>
                    </a:lnTo>
                    <a:lnTo>
                      <a:pt x="288" y="180"/>
                    </a:lnTo>
                    <a:lnTo>
                      <a:pt x="220" y="180"/>
                    </a:lnTo>
                    <a:lnTo>
                      <a:pt x="152" y="300"/>
                    </a:lnTo>
                    <a:lnTo>
                      <a:pt x="148" y="179"/>
                    </a:lnTo>
                    <a:lnTo>
                      <a:pt x="0" y="176"/>
                    </a:lnTo>
                    <a:close/>
                  </a:path>
                </a:pathLst>
              </a:custGeom>
              <a:solidFill>
                <a:srgbClr val="FFFFFF"/>
              </a:solidFill>
              <a:ln w="635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97" name="Freeform 655"/>
              <p:cNvSpPr>
                <a:spLocks/>
              </p:cNvSpPr>
              <p:nvPr/>
            </p:nvSpPr>
            <p:spPr bwMode="auto">
              <a:xfrm>
                <a:off x="5093" y="910"/>
                <a:ext cx="109" cy="93"/>
              </a:xfrm>
              <a:custGeom>
                <a:avLst/>
                <a:gdLst>
                  <a:gd name="T0" fmla="*/ 0 w 304"/>
                  <a:gd name="T1" fmla="*/ 0 h 260"/>
                  <a:gd name="T2" fmla="*/ 0 w 304"/>
                  <a:gd name="T3" fmla="*/ 0 h 260"/>
                  <a:gd name="T4" fmla="*/ 0 w 304"/>
                  <a:gd name="T5" fmla="*/ 0 h 260"/>
                  <a:gd name="T6" fmla="*/ 0 w 304"/>
                  <a:gd name="T7" fmla="*/ 0 h 260"/>
                  <a:gd name="T8" fmla="*/ 0 w 304"/>
                  <a:gd name="T9" fmla="*/ 0 h 260"/>
                  <a:gd name="T10" fmla="*/ 1 w 304"/>
                  <a:gd name="T11" fmla="*/ 0 h 260"/>
                  <a:gd name="T12" fmla="*/ 1 w 304"/>
                  <a:gd name="T13" fmla="*/ 0 h 260"/>
                  <a:gd name="T14" fmla="*/ 0 w 304"/>
                  <a:gd name="T15" fmla="*/ 0 h 2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260">
                    <a:moveTo>
                      <a:pt x="92" y="260"/>
                    </a:moveTo>
                    <a:lnTo>
                      <a:pt x="92" y="216"/>
                    </a:lnTo>
                    <a:lnTo>
                      <a:pt x="0" y="144"/>
                    </a:lnTo>
                    <a:lnTo>
                      <a:pt x="92" y="176"/>
                    </a:lnTo>
                    <a:lnTo>
                      <a:pt x="92" y="0"/>
                    </a:lnTo>
                    <a:lnTo>
                      <a:pt x="304" y="4"/>
                    </a:lnTo>
                    <a:lnTo>
                      <a:pt x="304" y="260"/>
                    </a:lnTo>
                    <a:lnTo>
                      <a:pt x="92" y="260"/>
                    </a:lnTo>
                    <a:close/>
                  </a:path>
                </a:pathLst>
              </a:custGeom>
              <a:solidFill>
                <a:srgbClr val="FFFFFF"/>
              </a:solidFill>
              <a:ln w="635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498" name="Group 656"/>
              <p:cNvGrpSpPr>
                <a:grpSpLocks/>
              </p:cNvGrpSpPr>
              <p:nvPr/>
            </p:nvGrpSpPr>
            <p:grpSpPr bwMode="auto">
              <a:xfrm>
                <a:off x="4542" y="1282"/>
                <a:ext cx="415" cy="62"/>
                <a:chOff x="275" y="1725"/>
                <a:chExt cx="2446" cy="1774"/>
              </a:xfrm>
            </p:grpSpPr>
            <p:sp>
              <p:nvSpPr>
                <p:cNvPr id="524" name="Oval 657"/>
                <p:cNvSpPr>
                  <a:spLocks noChangeArrowheads="1"/>
                </p:cNvSpPr>
                <p:nvPr/>
              </p:nvSpPr>
              <p:spPr bwMode="auto">
                <a:xfrm>
                  <a:off x="275" y="1725"/>
                  <a:ext cx="2446" cy="1774"/>
                </a:xfrm>
                <a:prstGeom prst="ellipse">
                  <a:avLst/>
                </a:prstGeom>
                <a:solidFill>
                  <a:srgbClr val="969696">
                    <a:alpha val="50195"/>
                  </a:srgbClr>
                </a:solidFill>
                <a:ln>
                  <a:noFill/>
                </a:ln>
                <a:effectLst/>
                <a:extLst>
                  <a:ext uri="{91240B29-F687-4F45-9708-019B960494DF}">
                    <a14:hiddenLine xmlns:a14="http://schemas.microsoft.com/office/drawing/2010/main" w="9525">
                      <a:solidFill>
                        <a:srgbClr val="3333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endParaRPr lang="ja-JP" altLang="en-US" dirty="0"/>
                </a:p>
              </p:txBody>
            </p:sp>
            <p:sp>
              <p:nvSpPr>
                <p:cNvPr id="525" name="Oval 658"/>
                <p:cNvSpPr>
                  <a:spLocks noChangeArrowheads="1"/>
                </p:cNvSpPr>
                <p:nvPr/>
              </p:nvSpPr>
              <p:spPr bwMode="auto">
                <a:xfrm>
                  <a:off x="451" y="1825"/>
                  <a:ext cx="2094" cy="1520"/>
                </a:xfrm>
                <a:prstGeom prst="ellipse">
                  <a:avLst/>
                </a:prstGeom>
                <a:solidFill>
                  <a:srgbClr val="808080">
                    <a:alpha val="50195"/>
                  </a:srgbClr>
                </a:solidFill>
                <a:ln>
                  <a:noFill/>
                </a:ln>
                <a:effectLst/>
                <a:extLst>
                  <a:ext uri="{91240B29-F687-4F45-9708-019B960494DF}">
                    <a14:hiddenLine xmlns:a14="http://schemas.microsoft.com/office/drawing/2010/main" w="9525">
                      <a:solidFill>
                        <a:srgbClr val="3333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endParaRPr lang="ja-JP" altLang="en-US" dirty="0"/>
                </a:p>
              </p:txBody>
            </p:sp>
          </p:grpSp>
          <p:grpSp>
            <p:nvGrpSpPr>
              <p:cNvPr id="499" name="Group 659"/>
              <p:cNvGrpSpPr>
                <a:grpSpLocks/>
              </p:cNvGrpSpPr>
              <p:nvPr/>
            </p:nvGrpSpPr>
            <p:grpSpPr bwMode="auto">
              <a:xfrm>
                <a:off x="4629" y="892"/>
                <a:ext cx="204" cy="418"/>
                <a:chOff x="4659" y="892"/>
                <a:chExt cx="204" cy="418"/>
              </a:xfrm>
            </p:grpSpPr>
            <p:sp>
              <p:nvSpPr>
                <p:cNvPr id="505" name="Freeform 660"/>
                <p:cNvSpPr>
                  <a:spLocks/>
                </p:cNvSpPr>
                <p:nvPr/>
              </p:nvSpPr>
              <p:spPr bwMode="auto">
                <a:xfrm>
                  <a:off x="4740" y="902"/>
                  <a:ext cx="24" cy="66"/>
                </a:xfrm>
                <a:custGeom>
                  <a:avLst/>
                  <a:gdLst>
                    <a:gd name="T0" fmla="*/ 0 w 82"/>
                    <a:gd name="T1" fmla="*/ 0 h 228"/>
                    <a:gd name="T2" fmla="*/ 0 w 82"/>
                    <a:gd name="T3" fmla="*/ 0 h 228"/>
                    <a:gd name="T4" fmla="*/ 0 w 82"/>
                    <a:gd name="T5" fmla="*/ 0 h 228"/>
                    <a:gd name="T6" fmla="*/ 0 w 82"/>
                    <a:gd name="T7" fmla="*/ 0 h 228"/>
                    <a:gd name="T8" fmla="*/ 0 w 82"/>
                    <a:gd name="T9" fmla="*/ 0 h 228"/>
                    <a:gd name="T10" fmla="*/ 0 w 82"/>
                    <a:gd name="T11" fmla="*/ 0 h 228"/>
                    <a:gd name="T12" fmla="*/ 0 w 82"/>
                    <a:gd name="T13" fmla="*/ 0 h 228"/>
                    <a:gd name="T14" fmla="*/ 0 w 82"/>
                    <a:gd name="T15" fmla="*/ 0 h 228"/>
                    <a:gd name="T16" fmla="*/ 0 w 82"/>
                    <a:gd name="T17" fmla="*/ 0 h 228"/>
                    <a:gd name="T18" fmla="*/ 0 w 82"/>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228">
                      <a:moveTo>
                        <a:pt x="30" y="0"/>
                      </a:moveTo>
                      <a:lnTo>
                        <a:pt x="73" y="18"/>
                      </a:lnTo>
                      <a:lnTo>
                        <a:pt x="81" y="63"/>
                      </a:lnTo>
                      <a:lnTo>
                        <a:pt x="67" y="157"/>
                      </a:lnTo>
                      <a:lnTo>
                        <a:pt x="63" y="190"/>
                      </a:lnTo>
                      <a:lnTo>
                        <a:pt x="82" y="228"/>
                      </a:lnTo>
                      <a:lnTo>
                        <a:pt x="46" y="201"/>
                      </a:lnTo>
                      <a:lnTo>
                        <a:pt x="18" y="153"/>
                      </a:lnTo>
                      <a:lnTo>
                        <a:pt x="0" y="64"/>
                      </a:lnTo>
                      <a:lnTo>
                        <a:pt x="30" y="0"/>
                      </a:lnTo>
                      <a:close/>
                    </a:path>
                  </a:pathLst>
                </a:custGeom>
                <a:solidFill>
                  <a:srgbClr val="FFF5EB"/>
                </a:solidFill>
                <a:ln w="952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506" name="Group 661"/>
                <p:cNvGrpSpPr>
                  <a:grpSpLocks/>
                </p:cNvGrpSpPr>
                <p:nvPr/>
              </p:nvGrpSpPr>
              <p:grpSpPr bwMode="auto">
                <a:xfrm rot="807521">
                  <a:off x="4744" y="944"/>
                  <a:ext cx="119" cy="86"/>
                  <a:chOff x="563" y="1831"/>
                  <a:chExt cx="332" cy="239"/>
                </a:xfrm>
              </p:grpSpPr>
              <p:sp>
                <p:nvSpPr>
                  <p:cNvPr id="520" name="Freeform 662"/>
                  <p:cNvSpPr>
                    <a:spLocks/>
                  </p:cNvSpPr>
                  <p:nvPr/>
                </p:nvSpPr>
                <p:spPr bwMode="auto">
                  <a:xfrm>
                    <a:off x="563" y="1831"/>
                    <a:ext cx="332" cy="239"/>
                  </a:xfrm>
                  <a:custGeom>
                    <a:avLst/>
                    <a:gdLst>
                      <a:gd name="T0" fmla="*/ 2 w 408"/>
                      <a:gd name="T1" fmla="*/ 48 h 295"/>
                      <a:gd name="T2" fmla="*/ 13 w 408"/>
                      <a:gd name="T3" fmla="*/ 48 h 295"/>
                      <a:gd name="T4" fmla="*/ 14 w 408"/>
                      <a:gd name="T5" fmla="*/ 49 h 295"/>
                      <a:gd name="T6" fmla="*/ 15 w 408"/>
                      <a:gd name="T7" fmla="*/ 49 h 295"/>
                      <a:gd name="T8" fmla="*/ 17 w 408"/>
                      <a:gd name="T9" fmla="*/ 50 h 295"/>
                      <a:gd name="T10" fmla="*/ 37 w 408"/>
                      <a:gd name="T11" fmla="*/ 58 h 295"/>
                      <a:gd name="T12" fmla="*/ 47 w 408"/>
                      <a:gd name="T13" fmla="*/ 63 h 295"/>
                      <a:gd name="T14" fmla="*/ 50 w 408"/>
                      <a:gd name="T15" fmla="*/ 63 h 295"/>
                      <a:gd name="T16" fmla="*/ 52 w 408"/>
                      <a:gd name="T17" fmla="*/ 60 h 295"/>
                      <a:gd name="T18" fmla="*/ 56 w 408"/>
                      <a:gd name="T19" fmla="*/ 58 h 295"/>
                      <a:gd name="T20" fmla="*/ 76 w 408"/>
                      <a:gd name="T21" fmla="*/ 35 h 295"/>
                      <a:gd name="T22" fmla="*/ 81 w 408"/>
                      <a:gd name="T23" fmla="*/ 26 h 295"/>
                      <a:gd name="T24" fmla="*/ 88 w 408"/>
                      <a:gd name="T25" fmla="*/ 26 h 295"/>
                      <a:gd name="T26" fmla="*/ 90 w 408"/>
                      <a:gd name="T27" fmla="*/ 23 h 295"/>
                      <a:gd name="T28" fmla="*/ 91 w 408"/>
                      <a:gd name="T29" fmla="*/ 19 h 295"/>
                      <a:gd name="T30" fmla="*/ 94 w 408"/>
                      <a:gd name="T31" fmla="*/ 15 h 295"/>
                      <a:gd name="T32" fmla="*/ 96 w 408"/>
                      <a:gd name="T33" fmla="*/ 8 h 295"/>
                      <a:gd name="T34" fmla="*/ 100 w 408"/>
                      <a:gd name="T35" fmla="*/ 10 h 295"/>
                      <a:gd name="T36" fmla="*/ 97 w 408"/>
                      <a:gd name="T37" fmla="*/ 16 h 295"/>
                      <a:gd name="T38" fmla="*/ 104 w 408"/>
                      <a:gd name="T39" fmla="*/ 6 h 295"/>
                      <a:gd name="T40" fmla="*/ 110 w 408"/>
                      <a:gd name="T41" fmla="*/ 0 h 295"/>
                      <a:gd name="T42" fmla="*/ 111 w 408"/>
                      <a:gd name="T43" fmla="*/ 3 h 295"/>
                      <a:gd name="T44" fmla="*/ 115 w 408"/>
                      <a:gd name="T45" fmla="*/ 2 h 295"/>
                      <a:gd name="T46" fmla="*/ 115 w 408"/>
                      <a:gd name="T47" fmla="*/ 5 h 295"/>
                      <a:gd name="T48" fmla="*/ 118 w 408"/>
                      <a:gd name="T49" fmla="*/ 5 h 295"/>
                      <a:gd name="T50" fmla="*/ 116 w 408"/>
                      <a:gd name="T51" fmla="*/ 12 h 295"/>
                      <a:gd name="T52" fmla="*/ 119 w 408"/>
                      <a:gd name="T53" fmla="*/ 15 h 295"/>
                      <a:gd name="T54" fmla="*/ 112 w 408"/>
                      <a:gd name="T55" fmla="*/ 21 h 295"/>
                      <a:gd name="T56" fmla="*/ 108 w 408"/>
                      <a:gd name="T57" fmla="*/ 26 h 295"/>
                      <a:gd name="T58" fmla="*/ 98 w 408"/>
                      <a:gd name="T59" fmla="*/ 29 h 295"/>
                      <a:gd name="T60" fmla="*/ 95 w 408"/>
                      <a:gd name="T61" fmla="*/ 32 h 295"/>
                      <a:gd name="T62" fmla="*/ 98 w 408"/>
                      <a:gd name="T63" fmla="*/ 35 h 295"/>
                      <a:gd name="T64" fmla="*/ 86 w 408"/>
                      <a:gd name="T65" fmla="*/ 45 h 295"/>
                      <a:gd name="T66" fmla="*/ 59 w 408"/>
                      <a:gd name="T67" fmla="*/ 79 h 295"/>
                      <a:gd name="T68" fmla="*/ 55 w 408"/>
                      <a:gd name="T69" fmla="*/ 83 h 295"/>
                      <a:gd name="T70" fmla="*/ 48 w 408"/>
                      <a:gd name="T71" fmla="*/ 83 h 295"/>
                      <a:gd name="T72" fmla="*/ 37 w 408"/>
                      <a:gd name="T73" fmla="*/ 78 h 295"/>
                      <a:gd name="T74" fmla="*/ 15 w 408"/>
                      <a:gd name="T75" fmla="*/ 69 h 295"/>
                      <a:gd name="T76" fmla="*/ 8 w 408"/>
                      <a:gd name="T77" fmla="*/ 69 h 295"/>
                      <a:gd name="T78" fmla="*/ 0 w 408"/>
                      <a:gd name="T79" fmla="*/ 61 h 295"/>
                      <a:gd name="T80" fmla="*/ 2 w 408"/>
                      <a:gd name="T81" fmla="*/ 48 h 2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08" h="295">
                        <a:moveTo>
                          <a:pt x="8" y="169"/>
                        </a:moveTo>
                        <a:lnTo>
                          <a:pt x="44" y="169"/>
                        </a:lnTo>
                        <a:lnTo>
                          <a:pt x="48" y="173"/>
                        </a:lnTo>
                        <a:lnTo>
                          <a:pt x="53" y="170"/>
                        </a:lnTo>
                        <a:lnTo>
                          <a:pt x="59" y="177"/>
                        </a:lnTo>
                        <a:lnTo>
                          <a:pt x="129" y="204"/>
                        </a:lnTo>
                        <a:lnTo>
                          <a:pt x="161" y="223"/>
                        </a:lnTo>
                        <a:lnTo>
                          <a:pt x="172" y="224"/>
                        </a:lnTo>
                        <a:lnTo>
                          <a:pt x="179" y="210"/>
                        </a:lnTo>
                        <a:lnTo>
                          <a:pt x="194" y="204"/>
                        </a:lnTo>
                        <a:lnTo>
                          <a:pt x="260" y="123"/>
                        </a:lnTo>
                        <a:lnTo>
                          <a:pt x="282" y="90"/>
                        </a:lnTo>
                        <a:lnTo>
                          <a:pt x="305" y="93"/>
                        </a:lnTo>
                        <a:lnTo>
                          <a:pt x="312" y="85"/>
                        </a:lnTo>
                        <a:lnTo>
                          <a:pt x="314" y="68"/>
                        </a:lnTo>
                        <a:lnTo>
                          <a:pt x="320" y="52"/>
                        </a:lnTo>
                        <a:lnTo>
                          <a:pt x="331" y="29"/>
                        </a:lnTo>
                        <a:lnTo>
                          <a:pt x="343" y="33"/>
                        </a:lnTo>
                        <a:lnTo>
                          <a:pt x="334" y="58"/>
                        </a:lnTo>
                        <a:lnTo>
                          <a:pt x="358" y="23"/>
                        </a:lnTo>
                        <a:lnTo>
                          <a:pt x="378" y="0"/>
                        </a:lnTo>
                        <a:lnTo>
                          <a:pt x="382" y="11"/>
                        </a:lnTo>
                        <a:lnTo>
                          <a:pt x="396" y="5"/>
                        </a:lnTo>
                        <a:lnTo>
                          <a:pt x="395" y="19"/>
                        </a:lnTo>
                        <a:lnTo>
                          <a:pt x="407" y="18"/>
                        </a:lnTo>
                        <a:lnTo>
                          <a:pt x="400" y="41"/>
                        </a:lnTo>
                        <a:lnTo>
                          <a:pt x="408" y="50"/>
                        </a:lnTo>
                        <a:lnTo>
                          <a:pt x="387" y="73"/>
                        </a:lnTo>
                        <a:lnTo>
                          <a:pt x="372" y="92"/>
                        </a:lnTo>
                        <a:lnTo>
                          <a:pt x="339" y="105"/>
                        </a:lnTo>
                        <a:lnTo>
                          <a:pt x="329" y="114"/>
                        </a:lnTo>
                        <a:lnTo>
                          <a:pt x="336" y="124"/>
                        </a:lnTo>
                        <a:lnTo>
                          <a:pt x="297" y="159"/>
                        </a:lnTo>
                        <a:lnTo>
                          <a:pt x="207" y="280"/>
                        </a:lnTo>
                        <a:lnTo>
                          <a:pt x="187" y="295"/>
                        </a:lnTo>
                        <a:lnTo>
                          <a:pt x="164" y="292"/>
                        </a:lnTo>
                        <a:lnTo>
                          <a:pt x="126" y="276"/>
                        </a:lnTo>
                        <a:lnTo>
                          <a:pt x="53" y="243"/>
                        </a:lnTo>
                        <a:lnTo>
                          <a:pt x="28" y="246"/>
                        </a:lnTo>
                        <a:lnTo>
                          <a:pt x="0" y="214"/>
                        </a:lnTo>
                        <a:lnTo>
                          <a:pt x="8" y="169"/>
                        </a:lnTo>
                        <a:close/>
                      </a:path>
                    </a:pathLst>
                  </a:custGeom>
                  <a:solidFill>
                    <a:srgbClr val="FFE6CD"/>
                  </a:solidFill>
                  <a:ln w="6350"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1" name="Line 663"/>
                  <p:cNvSpPr>
                    <a:spLocks noChangeShapeType="1"/>
                  </p:cNvSpPr>
                  <p:nvPr/>
                </p:nvSpPr>
                <p:spPr bwMode="auto">
                  <a:xfrm flipH="1">
                    <a:off x="869" y="1865"/>
                    <a:ext cx="18" cy="18"/>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2" name="Freeform 664"/>
                  <p:cNvSpPr>
                    <a:spLocks/>
                  </p:cNvSpPr>
                  <p:nvPr/>
                </p:nvSpPr>
                <p:spPr bwMode="auto">
                  <a:xfrm>
                    <a:off x="865" y="1847"/>
                    <a:ext cx="19" cy="27"/>
                  </a:xfrm>
                  <a:custGeom>
                    <a:avLst/>
                    <a:gdLst>
                      <a:gd name="T0" fmla="*/ 12 w 21"/>
                      <a:gd name="T1" fmla="*/ 0 h 31"/>
                      <a:gd name="T2" fmla="*/ 7 w 21"/>
                      <a:gd name="T3" fmla="*/ 7 h 31"/>
                      <a:gd name="T4" fmla="*/ 0 w 21"/>
                      <a:gd name="T5" fmla="*/ 14 h 31"/>
                      <a:gd name="T6" fmla="*/ 0 60000 65536"/>
                      <a:gd name="T7" fmla="*/ 0 60000 65536"/>
                      <a:gd name="T8" fmla="*/ 0 60000 65536"/>
                    </a:gdLst>
                    <a:ahLst/>
                    <a:cxnLst>
                      <a:cxn ang="T6">
                        <a:pos x="T0" y="T1"/>
                      </a:cxn>
                      <a:cxn ang="T7">
                        <a:pos x="T2" y="T3"/>
                      </a:cxn>
                      <a:cxn ang="T8">
                        <a:pos x="T4" y="T5"/>
                      </a:cxn>
                    </a:cxnLst>
                    <a:rect l="0" t="0" r="r" b="b"/>
                    <a:pathLst>
                      <a:path w="21" h="31">
                        <a:moveTo>
                          <a:pt x="21" y="0"/>
                        </a:moveTo>
                        <a:lnTo>
                          <a:pt x="13" y="15"/>
                        </a:lnTo>
                        <a:lnTo>
                          <a:pt x="0" y="31"/>
                        </a:lnTo>
                      </a:path>
                    </a:pathLst>
                  </a:custGeom>
                  <a:noFill/>
                  <a:ln w="9525"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3" name="Freeform 665"/>
                  <p:cNvSpPr>
                    <a:spLocks/>
                  </p:cNvSpPr>
                  <p:nvPr/>
                </p:nvSpPr>
                <p:spPr bwMode="auto">
                  <a:xfrm>
                    <a:off x="858" y="1839"/>
                    <a:ext cx="16" cy="26"/>
                  </a:xfrm>
                  <a:custGeom>
                    <a:avLst/>
                    <a:gdLst>
                      <a:gd name="T0" fmla="*/ 9 w 18"/>
                      <a:gd name="T1" fmla="*/ 0 h 30"/>
                      <a:gd name="T2" fmla="*/ 4 w 18"/>
                      <a:gd name="T3" fmla="*/ 7 h 30"/>
                      <a:gd name="T4" fmla="*/ 0 w 18"/>
                      <a:gd name="T5" fmla="*/ 13 h 30"/>
                      <a:gd name="T6" fmla="*/ 0 60000 65536"/>
                      <a:gd name="T7" fmla="*/ 0 60000 65536"/>
                      <a:gd name="T8" fmla="*/ 0 60000 65536"/>
                    </a:gdLst>
                    <a:ahLst/>
                    <a:cxnLst>
                      <a:cxn ang="T6">
                        <a:pos x="T0" y="T1"/>
                      </a:cxn>
                      <a:cxn ang="T7">
                        <a:pos x="T2" y="T3"/>
                      </a:cxn>
                      <a:cxn ang="T8">
                        <a:pos x="T4" y="T5"/>
                      </a:cxn>
                    </a:cxnLst>
                    <a:rect l="0" t="0" r="r" b="b"/>
                    <a:pathLst>
                      <a:path w="18" h="30">
                        <a:moveTo>
                          <a:pt x="18" y="0"/>
                        </a:moveTo>
                        <a:lnTo>
                          <a:pt x="9" y="16"/>
                        </a:lnTo>
                        <a:lnTo>
                          <a:pt x="0" y="30"/>
                        </a:lnTo>
                      </a:path>
                    </a:pathLst>
                  </a:custGeom>
                  <a:noFill/>
                  <a:ln w="9525"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507" name="Freeform 666"/>
                <p:cNvSpPr>
                  <a:spLocks/>
                </p:cNvSpPr>
                <p:nvPr/>
              </p:nvSpPr>
              <p:spPr bwMode="auto">
                <a:xfrm>
                  <a:off x="4691" y="960"/>
                  <a:ext cx="79" cy="350"/>
                </a:xfrm>
                <a:custGeom>
                  <a:avLst/>
                  <a:gdLst>
                    <a:gd name="T0" fmla="*/ 69 w 79"/>
                    <a:gd name="T1" fmla="*/ 48 h 350"/>
                    <a:gd name="T2" fmla="*/ 72 w 79"/>
                    <a:gd name="T3" fmla="*/ 65 h 350"/>
                    <a:gd name="T4" fmla="*/ 67 w 79"/>
                    <a:gd name="T5" fmla="*/ 77 h 350"/>
                    <a:gd name="T6" fmla="*/ 64 w 79"/>
                    <a:gd name="T7" fmla="*/ 100 h 350"/>
                    <a:gd name="T8" fmla="*/ 67 w 79"/>
                    <a:gd name="T9" fmla="*/ 128 h 350"/>
                    <a:gd name="T10" fmla="*/ 67 w 79"/>
                    <a:gd name="T11" fmla="*/ 135 h 350"/>
                    <a:gd name="T12" fmla="*/ 69 w 79"/>
                    <a:gd name="T13" fmla="*/ 170 h 350"/>
                    <a:gd name="T14" fmla="*/ 65 w 79"/>
                    <a:gd name="T15" fmla="*/ 195 h 350"/>
                    <a:gd name="T16" fmla="*/ 60 w 79"/>
                    <a:gd name="T17" fmla="*/ 302 h 350"/>
                    <a:gd name="T18" fmla="*/ 63 w 79"/>
                    <a:gd name="T19" fmla="*/ 323 h 350"/>
                    <a:gd name="T20" fmla="*/ 79 w 79"/>
                    <a:gd name="T21" fmla="*/ 338 h 350"/>
                    <a:gd name="T22" fmla="*/ 54 w 79"/>
                    <a:gd name="T23" fmla="*/ 335 h 350"/>
                    <a:gd name="T24" fmla="*/ 46 w 79"/>
                    <a:gd name="T25" fmla="*/ 334 h 350"/>
                    <a:gd name="T26" fmla="*/ 40 w 79"/>
                    <a:gd name="T27" fmla="*/ 321 h 350"/>
                    <a:gd name="T28" fmla="*/ 43 w 79"/>
                    <a:gd name="T29" fmla="*/ 253 h 350"/>
                    <a:gd name="T30" fmla="*/ 42 w 79"/>
                    <a:gd name="T31" fmla="*/ 218 h 350"/>
                    <a:gd name="T32" fmla="*/ 38 w 79"/>
                    <a:gd name="T33" fmla="*/ 253 h 350"/>
                    <a:gd name="T34" fmla="*/ 25 w 79"/>
                    <a:gd name="T35" fmla="*/ 318 h 350"/>
                    <a:gd name="T36" fmla="*/ 22 w 79"/>
                    <a:gd name="T37" fmla="*/ 343 h 350"/>
                    <a:gd name="T38" fmla="*/ 9 w 79"/>
                    <a:gd name="T39" fmla="*/ 350 h 350"/>
                    <a:gd name="T40" fmla="*/ 0 w 79"/>
                    <a:gd name="T41" fmla="*/ 338 h 350"/>
                    <a:gd name="T42" fmla="*/ 13 w 79"/>
                    <a:gd name="T43" fmla="*/ 313 h 350"/>
                    <a:gd name="T44" fmla="*/ 18 w 79"/>
                    <a:gd name="T45" fmla="*/ 239 h 350"/>
                    <a:gd name="T46" fmla="*/ 12 w 79"/>
                    <a:gd name="T47" fmla="*/ 197 h 350"/>
                    <a:gd name="T48" fmla="*/ 2 w 79"/>
                    <a:gd name="T49" fmla="*/ 161 h 350"/>
                    <a:gd name="T50" fmla="*/ 4 w 79"/>
                    <a:gd name="T51" fmla="*/ 135 h 350"/>
                    <a:gd name="T52" fmla="*/ 9 w 79"/>
                    <a:gd name="T53" fmla="*/ 119 h 350"/>
                    <a:gd name="T54" fmla="*/ 9 w 79"/>
                    <a:gd name="T55" fmla="*/ 85 h 350"/>
                    <a:gd name="T56" fmla="*/ 6 w 79"/>
                    <a:gd name="T57" fmla="*/ 37 h 350"/>
                    <a:gd name="T58" fmla="*/ 21 w 79"/>
                    <a:gd name="T59" fmla="*/ 19 h 350"/>
                    <a:gd name="T60" fmla="*/ 21 w 79"/>
                    <a:gd name="T61" fmla="*/ 10 h 350"/>
                    <a:gd name="T62" fmla="*/ 49 w 79"/>
                    <a:gd name="T63" fmla="*/ 12 h 350"/>
                    <a:gd name="T64" fmla="*/ 52 w 79"/>
                    <a:gd name="T65" fmla="*/ 17 h 3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350">
                      <a:moveTo>
                        <a:pt x="66" y="40"/>
                      </a:moveTo>
                      <a:lnTo>
                        <a:pt x="69" y="48"/>
                      </a:lnTo>
                      <a:lnTo>
                        <a:pt x="72" y="56"/>
                      </a:lnTo>
                      <a:lnTo>
                        <a:pt x="72" y="65"/>
                      </a:lnTo>
                      <a:lnTo>
                        <a:pt x="70" y="72"/>
                      </a:lnTo>
                      <a:lnTo>
                        <a:pt x="67" y="77"/>
                      </a:lnTo>
                      <a:lnTo>
                        <a:pt x="64" y="87"/>
                      </a:lnTo>
                      <a:lnTo>
                        <a:pt x="64" y="100"/>
                      </a:lnTo>
                      <a:lnTo>
                        <a:pt x="65" y="112"/>
                      </a:lnTo>
                      <a:lnTo>
                        <a:pt x="67" y="128"/>
                      </a:lnTo>
                      <a:lnTo>
                        <a:pt x="70" y="134"/>
                      </a:lnTo>
                      <a:lnTo>
                        <a:pt x="67" y="135"/>
                      </a:lnTo>
                      <a:lnTo>
                        <a:pt x="68" y="144"/>
                      </a:lnTo>
                      <a:lnTo>
                        <a:pt x="69" y="170"/>
                      </a:lnTo>
                      <a:lnTo>
                        <a:pt x="67" y="196"/>
                      </a:lnTo>
                      <a:lnTo>
                        <a:pt x="65" y="195"/>
                      </a:lnTo>
                      <a:lnTo>
                        <a:pt x="66" y="237"/>
                      </a:lnTo>
                      <a:lnTo>
                        <a:pt x="60" y="302"/>
                      </a:lnTo>
                      <a:lnTo>
                        <a:pt x="59" y="317"/>
                      </a:lnTo>
                      <a:lnTo>
                        <a:pt x="63" y="323"/>
                      </a:lnTo>
                      <a:lnTo>
                        <a:pt x="78" y="334"/>
                      </a:lnTo>
                      <a:lnTo>
                        <a:pt x="79" y="338"/>
                      </a:lnTo>
                      <a:lnTo>
                        <a:pt x="69" y="339"/>
                      </a:lnTo>
                      <a:lnTo>
                        <a:pt x="54" y="335"/>
                      </a:lnTo>
                      <a:lnTo>
                        <a:pt x="46" y="325"/>
                      </a:lnTo>
                      <a:lnTo>
                        <a:pt x="46" y="334"/>
                      </a:lnTo>
                      <a:lnTo>
                        <a:pt x="42" y="335"/>
                      </a:lnTo>
                      <a:lnTo>
                        <a:pt x="40" y="321"/>
                      </a:lnTo>
                      <a:lnTo>
                        <a:pt x="43" y="311"/>
                      </a:lnTo>
                      <a:lnTo>
                        <a:pt x="43" y="253"/>
                      </a:lnTo>
                      <a:lnTo>
                        <a:pt x="43" y="243"/>
                      </a:lnTo>
                      <a:lnTo>
                        <a:pt x="42" y="218"/>
                      </a:lnTo>
                      <a:lnTo>
                        <a:pt x="38" y="245"/>
                      </a:lnTo>
                      <a:lnTo>
                        <a:pt x="38" y="253"/>
                      </a:lnTo>
                      <a:lnTo>
                        <a:pt x="32" y="283"/>
                      </a:lnTo>
                      <a:lnTo>
                        <a:pt x="25" y="318"/>
                      </a:lnTo>
                      <a:lnTo>
                        <a:pt x="25" y="325"/>
                      </a:lnTo>
                      <a:lnTo>
                        <a:pt x="22" y="343"/>
                      </a:lnTo>
                      <a:lnTo>
                        <a:pt x="16" y="348"/>
                      </a:lnTo>
                      <a:lnTo>
                        <a:pt x="9" y="350"/>
                      </a:lnTo>
                      <a:lnTo>
                        <a:pt x="0" y="347"/>
                      </a:lnTo>
                      <a:lnTo>
                        <a:pt x="0" y="338"/>
                      </a:lnTo>
                      <a:lnTo>
                        <a:pt x="7" y="326"/>
                      </a:lnTo>
                      <a:lnTo>
                        <a:pt x="13" y="313"/>
                      </a:lnTo>
                      <a:lnTo>
                        <a:pt x="17" y="248"/>
                      </a:lnTo>
                      <a:lnTo>
                        <a:pt x="18" y="239"/>
                      </a:lnTo>
                      <a:lnTo>
                        <a:pt x="15" y="197"/>
                      </a:lnTo>
                      <a:lnTo>
                        <a:pt x="12" y="197"/>
                      </a:lnTo>
                      <a:lnTo>
                        <a:pt x="9" y="178"/>
                      </a:lnTo>
                      <a:lnTo>
                        <a:pt x="2" y="161"/>
                      </a:lnTo>
                      <a:lnTo>
                        <a:pt x="0" y="147"/>
                      </a:lnTo>
                      <a:lnTo>
                        <a:pt x="4" y="135"/>
                      </a:lnTo>
                      <a:lnTo>
                        <a:pt x="3" y="132"/>
                      </a:lnTo>
                      <a:lnTo>
                        <a:pt x="9" y="119"/>
                      </a:lnTo>
                      <a:lnTo>
                        <a:pt x="13" y="98"/>
                      </a:lnTo>
                      <a:lnTo>
                        <a:pt x="9" y="85"/>
                      </a:lnTo>
                      <a:lnTo>
                        <a:pt x="5" y="52"/>
                      </a:lnTo>
                      <a:lnTo>
                        <a:pt x="6" y="37"/>
                      </a:lnTo>
                      <a:lnTo>
                        <a:pt x="9" y="25"/>
                      </a:lnTo>
                      <a:lnTo>
                        <a:pt x="21" y="19"/>
                      </a:lnTo>
                      <a:lnTo>
                        <a:pt x="23" y="15"/>
                      </a:lnTo>
                      <a:lnTo>
                        <a:pt x="21" y="10"/>
                      </a:lnTo>
                      <a:lnTo>
                        <a:pt x="36" y="0"/>
                      </a:lnTo>
                      <a:lnTo>
                        <a:pt x="49" y="12"/>
                      </a:lnTo>
                      <a:lnTo>
                        <a:pt x="54" y="10"/>
                      </a:lnTo>
                      <a:lnTo>
                        <a:pt x="52" y="17"/>
                      </a:lnTo>
                      <a:lnTo>
                        <a:pt x="57" y="20"/>
                      </a:lnTo>
                    </a:path>
                  </a:pathLst>
                </a:custGeom>
                <a:solidFill>
                  <a:srgbClr val="FFE6CD"/>
                </a:solidFill>
                <a:ln w="6350"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08" name="Freeform 667"/>
                <p:cNvSpPr>
                  <a:spLocks/>
                </p:cNvSpPr>
                <p:nvPr/>
              </p:nvSpPr>
              <p:spPr bwMode="auto">
                <a:xfrm>
                  <a:off x="4708" y="902"/>
                  <a:ext cx="51" cy="72"/>
                </a:xfrm>
                <a:custGeom>
                  <a:avLst/>
                  <a:gdLst>
                    <a:gd name="T0" fmla="*/ 0 w 161"/>
                    <a:gd name="T1" fmla="*/ 0 h 229"/>
                    <a:gd name="T2" fmla="*/ 0 w 161"/>
                    <a:gd name="T3" fmla="*/ 0 h 229"/>
                    <a:gd name="T4" fmla="*/ 0 w 161"/>
                    <a:gd name="T5" fmla="*/ 0 h 229"/>
                    <a:gd name="T6" fmla="*/ 0 w 161"/>
                    <a:gd name="T7" fmla="*/ 0 h 229"/>
                    <a:gd name="T8" fmla="*/ 0 w 161"/>
                    <a:gd name="T9" fmla="*/ 0 h 229"/>
                    <a:gd name="T10" fmla="*/ 0 w 161"/>
                    <a:gd name="T11" fmla="*/ 0 h 229"/>
                    <a:gd name="T12" fmla="*/ 0 w 161"/>
                    <a:gd name="T13" fmla="*/ 0 h 229"/>
                    <a:gd name="T14" fmla="*/ 0 w 161"/>
                    <a:gd name="T15" fmla="*/ 0 h 229"/>
                    <a:gd name="T16" fmla="*/ 0 w 161"/>
                    <a:gd name="T17" fmla="*/ 0 h 229"/>
                    <a:gd name="T18" fmla="*/ 0 w 161"/>
                    <a:gd name="T19" fmla="*/ 0 h 229"/>
                    <a:gd name="T20" fmla="*/ 0 w 161"/>
                    <a:gd name="T21" fmla="*/ 0 h 229"/>
                    <a:gd name="T22" fmla="*/ 0 w 161"/>
                    <a:gd name="T23" fmla="*/ 0 h 229"/>
                    <a:gd name="T24" fmla="*/ 0 w 161"/>
                    <a:gd name="T25" fmla="*/ 0 h 229"/>
                    <a:gd name="T26" fmla="*/ 0 w 161"/>
                    <a:gd name="T27" fmla="*/ 0 h 229"/>
                    <a:gd name="T28" fmla="*/ 0 w 161"/>
                    <a:gd name="T29" fmla="*/ 0 h 229"/>
                    <a:gd name="T30" fmla="*/ 0 w 161"/>
                    <a:gd name="T31" fmla="*/ 0 h 229"/>
                    <a:gd name="T32" fmla="*/ 0 w 161"/>
                    <a:gd name="T33" fmla="*/ 0 h 229"/>
                    <a:gd name="T34" fmla="*/ 0 w 161"/>
                    <a:gd name="T35" fmla="*/ 0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229">
                      <a:moveTo>
                        <a:pt x="28" y="226"/>
                      </a:moveTo>
                      <a:lnTo>
                        <a:pt x="30" y="200"/>
                      </a:lnTo>
                      <a:lnTo>
                        <a:pt x="27" y="171"/>
                      </a:lnTo>
                      <a:lnTo>
                        <a:pt x="11" y="131"/>
                      </a:lnTo>
                      <a:lnTo>
                        <a:pt x="0" y="83"/>
                      </a:lnTo>
                      <a:lnTo>
                        <a:pt x="12" y="38"/>
                      </a:lnTo>
                      <a:lnTo>
                        <a:pt x="42" y="12"/>
                      </a:lnTo>
                      <a:lnTo>
                        <a:pt x="80" y="0"/>
                      </a:lnTo>
                      <a:lnTo>
                        <a:pt x="122" y="9"/>
                      </a:lnTo>
                      <a:lnTo>
                        <a:pt x="147" y="30"/>
                      </a:lnTo>
                      <a:lnTo>
                        <a:pt x="159" y="57"/>
                      </a:lnTo>
                      <a:lnTo>
                        <a:pt x="161" y="95"/>
                      </a:lnTo>
                      <a:lnTo>
                        <a:pt x="158" y="114"/>
                      </a:lnTo>
                      <a:lnTo>
                        <a:pt x="145" y="160"/>
                      </a:lnTo>
                      <a:lnTo>
                        <a:pt x="126" y="187"/>
                      </a:lnTo>
                      <a:lnTo>
                        <a:pt x="100" y="194"/>
                      </a:lnTo>
                      <a:lnTo>
                        <a:pt x="89" y="203"/>
                      </a:lnTo>
                      <a:lnTo>
                        <a:pt x="92" y="229"/>
                      </a:lnTo>
                    </a:path>
                  </a:pathLst>
                </a:custGeom>
                <a:solidFill>
                  <a:srgbClr val="FFE6CD"/>
                </a:solidFill>
                <a:ln w="6350"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09" name="Freeform 668"/>
                <p:cNvSpPr>
                  <a:spLocks/>
                </p:cNvSpPr>
                <p:nvPr/>
              </p:nvSpPr>
              <p:spPr bwMode="auto">
                <a:xfrm>
                  <a:off x="4659" y="985"/>
                  <a:ext cx="51" cy="162"/>
                </a:xfrm>
                <a:custGeom>
                  <a:avLst/>
                  <a:gdLst>
                    <a:gd name="T0" fmla="*/ 0 w 176"/>
                    <a:gd name="T1" fmla="*/ 0 h 553"/>
                    <a:gd name="T2" fmla="*/ 0 w 176"/>
                    <a:gd name="T3" fmla="*/ 0 h 553"/>
                    <a:gd name="T4" fmla="*/ 0 w 176"/>
                    <a:gd name="T5" fmla="*/ 0 h 553"/>
                    <a:gd name="T6" fmla="*/ 0 w 176"/>
                    <a:gd name="T7" fmla="*/ 0 h 553"/>
                    <a:gd name="T8" fmla="*/ 0 w 176"/>
                    <a:gd name="T9" fmla="*/ 0 h 553"/>
                    <a:gd name="T10" fmla="*/ 0 w 176"/>
                    <a:gd name="T11" fmla="*/ 0 h 553"/>
                    <a:gd name="T12" fmla="*/ 0 w 176"/>
                    <a:gd name="T13" fmla="*/ 0 h 553"/>
                    <a:gd name="T14" fmla="*/ 0 w 176"/>
                    <a:gd name="T15" fmla="*/ 0 h 553"/>
                    <a:gd name="T16" fmla="*/ 0 w 176"/>
                    <a:gd name="T17" fmla="*/ 0 h 553"/>
                    <a:gd name="T18" fmla="*/ 0 w 176"/>
                    <a:gd name="T19" fmla="*/ 0 h 553"/>
                    <a:gd name="T20" fmla="*/ 0 w 176"/>
                    <a:gd name="T21" fmla="*/ 0 h 553"/>
                    <a:gd name="T22" fmla="*/ 0 w 176"/>
                    <a:gd name="T23" fmla="*/ 0 h 553"/>
                    <a:gd name="T24" fmla="*/ 0 w 176"/>
                    <a:gd name="T25" fmla="*/ 0 h 553"/>
                    <a:gd name="T26" fmla="*/ 0 w 176"/>
                    <a:gd name="T27" fmla="*/ 0 h 553"/>
                    <a:gd name="T28" fmla="*/ 0 w 176"/>
                    <a:gd name="T29" fmla="*/ 0 h 553"/>
                    <a:gd name="T30" fmla="*/ 0 w 176"/>
                    <a:gd name="T31" fmla="*/ 0 h 553"/>
                    <a:gd name="T32" fmla="*/ 0 w 176"/>
                    <a:gd name="T33" fmla="*/ 0 h 553"/>
                    <a:gd name="T34" fmla="*/ 0 w 176"/>
                    <a:gd name="T35" fmla="*/ 0 h 553"/>
                    <a:gd name="T36" fmla="*/ 0 w 176"/>
                    <a:gd name="T37" fmla="*/ 0 h 553"/>
                    <a:gd name="T38" fmla="*/ 0 w 176"/>
                    <a:gd name="T39" fmla="*/ 0 h 553"/>
                    <a:gd name="T40" fmla="*/ 0 w 176"/>
                    <a:gd name="T41" fmla="*/ 0 h 553"/>
                    <a:gd name="T42" fmla="*/ 0 w 176"/>
                    <a:gd name="T43" fmla="*/ 0 h 553"/>
                    <a:gd name="T44" fmla="*/ 0 w 176"/>
                    <a:gd name="T45" fmla="*/ 0 h 553"/>
                    <a:gd name="T46" fmla="*/ 0 w 176"/>
                    <a:gd name="T47" fmla="*/ 0 h 553"/>
                    <a:gd name="T48" fmla="*/ 0 w 176"/>
                    <a:gd name="T49" fmla="*/ 0 h 553"/>
                    <a:gd name="T50" fmla="*/ 0 w 176"/>
                    <a:gd name="T51" fmla="*/ 0 h 5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6" h="553">
                      <a:moveTo>
                        <a:pt x="176" y="75"/>
                      </a:moveTo>
                      <a:lnTo>
                        <a:pt x="172" y="96"/>
                      </a:lnTo>
                      <a:lnTo>
                        <a:pt x="160" y="166"/>
                      </a:lnTo>
                      <a:lnTo>
                        <a:pt x="149" y="243"/>
                      </a:lnTo>
                      <a:lnTo>
                        <a:pt x="143" y="277"/>
                      </a:lnTo>
                      <a:lnTo>
                        <a:pt x="83" y="455"/>
                      </a:lnTo>
                      <a:lnTo>
                        <a:pt x="68" y="451"/>
                      </a:lnTo>
                      <a:lnTo>
                        <a:pt x="63" y="466"/>
                      </a:lnTo>
                      <a:lnTo>
                        <a:pt x="73" y="495"/>
                      </a:lnTo>
                      <a:lnTo>
                        <a:pt x="70" y="513"/>
                      </a:lnTo>
                      <a:lnTo>
                        <a:pt x="52" y="490"/>
                      </a:lnTo>
                      <a:lnTo>
                        <a:pt x="38" y="518"/>
                      </a:lnTo>
                      <a:lnTo>
                        <a:pt x="32" y="539"/>
                      </a:lnTo>
                      <a:lnTo>
                        <a:pt x="29" y="552"/>
                      </a:lnTo>
                      <a:lnTo>
                        <a:pt x="16" y="553"/>
                      </a:lnTo>
                      <a:lnTo>
                        <a:pt x="7" y="538"/>
                      </a:lnTo>
                      <a:lnTo>
                        <a:pt x="0" y="531"/>
                      </a:lnTo>
                      <a:lnTo>
                        <a:pt x="0" y="499"/>
                      </a:lnTo>
                      <a:lnTo>
                        <a:pt x="13" y="471"/>
                      </a:lnTo>
                      <a:lnTo>
                        <a:pt x="32" y="447"/>
                      </a:lnTo>
                      <a:lnTo>
                        <a:pt x="39" y="433"/>
                      </a:lnTo>
                      <a:lnTo>
                        <a:pt x="35" y="423"/>
                      </a:lnTo>
                      <a:lnTo>
                        <a:pt x="96" y="238"/>
                      </a:lnTo>
                      <a:lnTo>
                        <a:pt x="112" y="58"/>
                      </a:lnTo>
                      <a:lnTo>
                        <a:pt x="122" y="27"/>
                      </a:lnTo>
                      <a:lnTo>
                        <a:pt x="143" y="0"/>
                      </a:lnTo>
                    </a:path>
                  </a:pathLst>
                </a:custGeom>
                <a:solidFill>
                  <a:srgbClr val="FFE6CD"/>
                </a:solidFill>
                <a:ln w="6350"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0" name="Freeform 669"/>
                <p:cNvSpPr>
                  <a:spLocks/>
                </p:cNvSpPr>
                <p:nvPr/>
              </p:nvSpPr>
              <p:spPr bwMode="auto">
                <a:xfrm>
                  <a:off x="4752" y="929"/>
                  <a:ext cx="5"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1" name="Freeform 670"/>
                <p:cNvSpPr>
                  <a:spLocks noChangeAspect="1"/>
                </p:cNvSpPr>
                <p:nvPr/>
              </p:nvSpPr>
              <p:spPr bwMode="auto">
                <a:xfrm>
                  <a:off x="4736" y="930"/>
                  <a:ext cx="6"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2" name="Freeform 671"/>
                <p:cNvSpPr>
                  <a:spLocks/>
                </p:cNvSpPr>
                <p:nvPr/>
              </p:nvSpPr>
              <p:spPr bwMode="auto">
                <a:xfrm>
                  <a:off x="4751" y="920"/>
                  <a:ext cx="9" cy="6"/>
                </a:xfrm>
                <a:custGeom>
                  <a:avLst/>
                  <a:gdLst>
                    <a:gd name="T0" fmla="*/ 0 w 29"/>
                    <a:gd name="T1" fmla="*/ 0 h 19"/>
                    <a:gd name="T2" fmla="*/ 0 w 29"/>
                    <a:gd name="T3" fmla="*/ 0 h 19"/>
                    <a:gd name="T4" fmla="*/ 0 w 29"/>
                    <a:gd name="T5" fmla="*/ 0 h 19"/>
                    <a:gd name="T6" fmla="*/ 0 w 29"/>
                    <a:gd name="T7" fmla="*/ 0 h 19"/>
                    <a:gd name="T8" fmla="*/ 0 w 29"/>
                    <a:gd name="T9" fmla="*/ 0 h 19"/>
                    <a:gd name="T10" fmla="*/ 0 w 29"/>
                    <a:gd name="T11" fmla="*/ 0 h 19"/>
                    <a:gd name="T12" fmla="*/ 0 w 29"/>
                    <a:gd name="T13" fmla="*/ 0 h 19"/>
                    <a:gd name="T14" fmla="*/ 0 w 29"/>
                    <a:gd name="T15" fmla="*/ 0 h 19"/>
                    <a:gd name="T16" fmla="*/ 0 w 29"/>
                    <a:gd name="T17" fmla="*/ 0 h 19"/>
                    <a:gd name="T18" fmla="*/ 0 w 29"/>
                    <a:gd name="T19" fmla="*/ 0 h 19"/>
                    <a:gd name="T20" fmla="*/ 0 w 29"/>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19">
                      <a:moveTo>
                        <a:pt x="4" y="9"/>
                      </a:moveTo>
                      <a:lnTo>
                        <a:pt x="12" y="0"/>
                      </a:lnTo>
                      <a:lnTo>
                        <a:pt x="20" y="0"/>
                      </a:lnTo>
                      <a:lnTo>
                        <a:pt x="27" y="7"/>
                      </a:lnTo>
                      <a:lnTo>
                        <a:pt x="29" y="19"/>
                      </a:lnTo>
                      <a:lnTo>
                        <a:pt x="22" y="12"/>
                      </a:lnTo>
                      <a:lnTo>
                        <a:pt x="16" y="9"/>
                      </a:lnTo>
                      <a:lnTo>
                        <a:pt x="9" y="12"/>
                      </a:lnTo>
                      <a:lnTo>
                        <a:pt x="4" y="16"/>
                      </a:lnTo>
                      <a:lnTo>
                        <a:pt x="0" y="19"/>
                      </a:lnTo>
                      <a:lnTo>
                        <a:pt x="4" y="9"/>
                      </a:lnTo>
                      <a:close/>
                    </a:path>
                  </a:pathLst>
                </a:custGeom>
                <a:solidFill>
                  <a:srgbClr val="333333"/>
                </a:solidFill>
                <a:ln w="317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3" name="Freeform 672"/>
                <p:cNvSpPr>
                  <a:spLocks noChangeAspect="1"/>
                </p:cNvSpPr>
                <p:nvPr/>
              </p:nvSpPr>
              <p:spPr bwMode="auto">
                <a:xfrm>
                  <a:off x="4731" y="920"/>
                  <a:ext cx="13" cy="7"/>
                </a:xfrm>
                <a:custGeom>
                  <a:avLst/>
                  <a:gdLst>
                    <a:gd name="T0" fmla="*/ 0 w 41"/>
                    <a:gd name="T1" fmla="*/ 0 h 21"/>
                    <a:gd name="T2" fmla="*/ 0 w 41"/>
                    <a:gd name="T3" fmla="*/ 0 h 21"/>
                    <a:gd name="T4" fmla="*/ 0 w 41"/>
                    <a:gd name="T5" fmla="*/ 0 h 21"/>
                    <a:gd name="T6" fmla="*/ 0 w 41"/>
                    <a:gd name="T7" fmla="*/ 0 h 21"/>
                    <a:gd name="T8" fmla="*/ 0 w 41"/>
                    <a:gd name="T9" fmla="*/ 0 h 21"/>
                    <a:gd name="T10" fmla="*/ 0 w 41"/>
                    <a:gd name="T11" fmla="*/ 0 h 21"/>
                    <a:gd name="T12" fmla="*/ 0 w 41"/>
                    <a:gd name="T13" fmla="*/ 0 h 21"/>
                    <a:gd name="T14" fmla="*/ 0 w 41"/>
                    <a:gd name="T15" fmla="*/ 0 h 21"/>
                    <a:gd name="T16" fmla="*/ 0 w 41"/>
                    <a:gd name="T17" fmla="*/ 0 h 21"/>
                    <a:gd name="T18" fmla="*/ 0 w 41"/>
                    <a:gd name="T19" fmla="*/ 0 h 21"/>
                    <a:gd name="T20" fmla="*/ 0 w 41"/>
                    <a:gd name="T21" fmla="*/ 0 h 21"/>
                    <a:gd name="T22" fmla="*/ 0 w 41"/>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21">
                      <a:moveTo>
                        <a:pt x="41" y="19"/>
                      </a:moveTo>
                      <a:lnTo>
                        <a:pt x="32" y="8"/>
                      </a:lnTo>
                      <a:lnTo>
                        <a:pt x="21" y="0"/>
                      </a:lnTo>
                      <a:lnTo>
                        <a:pt x="11" y="0"/>
                      </a:lnTo>
                      <a:lnTo>
                        <a:pt x="3" y="8"/>
                      </a:lnTo>
                      <a:lnTo>
                        <a:pt x="0" y="21"/>
                      </a:lnTo>
                      <a:lnTo>
                        <a:pt x="9" y="13"/>
                      </a:lnTo>
                      <a:lnTo>
                        <a:pt x="17" y="9"/>
                      </a:lnTo>
                      <a:lnTo>
                        <a:pt x="26" y="12"/>
                      </a:lnTo>
                      <a:lnTo>
                        <a:pt x="32" y="15"/>
                      </a:lnTo>
                      <a:lnTo>
                        <a:pt x="38" y="20"/>
                      </a:lnTo>
                      <a:lnTo>
                        <a:pt x="41" y="19"/>
                      </a:lnTo>
                      <a:close/>
                    </a:path>
                  </a:pathLst>
                </a:custGeom>
                <a:solidFill>
                  <a:srgbClr val="333333"/>
                </a:solidFill>
                <a:ln w="317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4" name="Freeform 673"/>
                <p:cNvSpPr>
                  <a:spLocks/>
                </p:cNvSpPr>
                <p:nvPr/>
              </p:nvSpPr>
              <p:spPr bwMode="auto">
                <a:xfrm>
                  <a:off x="4746" y="942"/>
                  <a:ext cx="6" cy="5"/>
                </a:xfrm>
                <a:custGeom>
                  <a:avLst/>
                  <a:gdLst>
                    <a:gd name="T0" fmla="*/ 0 w 20"/>
                    <a:gd name="T1" fmla="*/ 0 h 16"/>
                    <a:gd name="T2" fmla="*/ 0 w 20"/>
                    <a:gd name="T3" fmla="*/ 0 h 16"/>
                    <a:gd name="T4" fmla="*/ 0 w 20"/>
                    <a:gd name="T5" fmla="*/ 0 h 16"/>
                    <a:gd name="T6" fmla="*/ 0 w 20"/>
                    <a:gd name="T7" fmla="*/ 0 h 16"/>
                    <a:gd name="T8" fmla="*/ 0 w 20"/>
                    <a:gd name="T9" fmla="*/ 0 h 16"/>
                    <a:gd name="T10" fmla="*/ 0 w 20"/>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6">
                      <a:moveTo>
                        <a:pt x="0" y="16"/>
                      </a:moveTo>
                      <a:lnTo>
                        <a:pt x="14" y="6"/>
                      </a:lnTo>
                      <a:lnTo>
                        <a:pt x="17" y="0"/>
                      </a:lnTo>
                      <a:lnTo>
                        <a:pt x="20" y="9"/>
                      </a:lnTo>
                      <a:lnTo>
                        <a:pt x="14" y="15"/>
                      </a:lnTo>
                      <a:lnTo>
                        <a:pt x="0" y="16"/>
                      </a:lnTo>
                      <a:close/>
                    </a:path>
                  </a:pathLst>
                </a:custGeom>
                <a:solidFill>
                  <a:srgbClr val="333333"/>
                </a:solidFill>
                <a:ln w="317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5" name="Freeform 674"/>
                <p:cNvSpPr>
                  <a:spLocks/>
                </p:cNvSpPr>
                <p:nvPr/>
              </p:nvSpPr>
              <p:spPr bwMode="auto">
                <a:xfrm>
                  <a:off x="4740" y="951"/>
                  <a:ext cx="12" cy="3"/>
                </a:xfrm>
                <a:custGeom>
                  <a:avLst/>
                  <a:gdLst>
                    <a:gd name="T0" fmla="*/ 0 w 38"/>
                    <a:gd name="T1" fmla="*/ 0 h 9"/>
                    <a:gd name="T2" fmla="*/ 0 w 38"/>
                    <a:gd name="T3" fmla="*/ 0 h 9"/>
                    <a:gd name="T4" fmla="*/ 0 w 38"/>
                    <a:gd name="T5" fmla="*/ 0 h 9"/>
                    <a:gd name="T6" fmla="*/ 0 w 38"/>
                    <a:gd name="T7" fmla="*/ 0 h 9"/>
                    <a:gd name="T8" fmla="*/ 0 w 38"/>
                    <a:gd name="T9" fmla="*/ 0 h 9"/>
                    <a:gd name="T10" fmla="*/ 0 w 38"/>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9">
                      <a:moveTo>
                        <a:pt x="0" y="0"/>
                      </a:moveTo>
                      <a:lnTo>
                        <a:pt x="26" y="0"/>
                      </a:lnTo>
                      <a:lnTo>
                        <a:pt x="38" y="2"/>
                      </a:lnTo>
                      <a:lnTo>
                        <a:pt x="24" y="9"/>
                      </a:lnTo>
                      <a:lnTo>
                        <a:pt x="11" y="9"/>
                      </a:lnTo>
                      <a:lnTo>
                        <a:pt x="0" y="0"/>
                      </a:lnTo>
                      <a:close/>
                    </a:path>
                  </a:pathLst>
                </a:custGeom>
                <a:solidFill>
                  <a:srgbClr val="333333"/>
                </a:solidFill>
                <a:ln w="317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6" name="Freeform 675"/>
                <p:cNvSpPr>
                  <a:spLocks/>
                </p:cNvSpPr>
                <p:nvPr/>
              </p:nvSpPr>
              <p:spPr bwMode="auto">
                <a:xfrm>
                  <a:off x="4695" y="892"/>
                  <a:ext cx="67" cy="73"/>
                </a:xfrm>
                <a:custGeom>
                  <a:avLst/>
                  <a:gdLst>
                    <a:gd name="T0" fmla="*/ 0 w 213"/>
                    <a:gd name="T1" fmla="*/ 0 h 230"/>
                    <a:gd name="T2" fmla="*/ 0 w 213"/>
                    <a:gd name="T3" fmla="*/ 0 h 230"/>
                    <a:gd name="T4" fmla="*/ 0 w 213"/>
                    <a:gd name="T5" fmla="*/ 0 h 230"/>
                    <a:gd name="T6" fmla="*/ 0 w 213"/>
                    <a:gd name="T7" fmla="*/ 0 h 230"/>
                    <a:gd name="T8" fmla="*/ 0 w 213"/>
                    <a:gd name="T9" fmla="*/ 0 h 230"/>
                    <a:gd name="T10" fmla="*/ 0 w 213"/>
                    <a:gd name="T11" fmla="*/ 0 h 230"/>
                    <a:gd name="T12" fmla="*/ 0 w 213"/>
                    <a:gd name="T13" fmla="*/ 0 h 230"/>
                    <a:gd name="T14" fmla="*/ 0 w 213"/>
                    <a:gd name="T15" fmla="*/ 0 h 230"/>
                    <a:gd name="T16" fmla="*/ 0 w 213"/>
                    <a:gd name="T17" fmla="*/ 0 h 230"/>
                    <a:gd name="T18" fmla="*/ 0 w 213"/>
                    <a:gd name="T19" fmla="*/ 0 h 230"/>
                    <a:gd name="T20" fmla="*/ 0 w 213"/>
                    <a:gd name="T21" fmla="*/ 0 h 230"/>
                    <a:gd name="T22" fmla="*/ 0 w 213"/>
                    <a:gd name="T23" fmla="*/ 0 h 230"/>
                    <a:gd name="T24" fmla="*/ 0 w 213"/>
                    <a:gd name="T25" fmla="*/ 0 h 230"/>
                    <a:gd name="T26" fmla="*/ 0 w 213"/>
                    <a:gd name="T27" fmla="*/ 0 h 230"/>
                    <a:gd name="T28" fmla="*/ 0 w 213"/>
                    <a:gd name="T29" fmla="*/ 0 h 230"/>
                    <a:gd name="T30" fmla="*/ 0 w 213"/>
                    <a:gd name="T31" fmla="*/ 0 h 230"/>
                    <a:gd name="T32" fmla="*/ 0 w 213"/>
                    <a:gd name="T33" fmla="*/ 0 h 230"/>
                    <a:gd name="T34" fmla="*/ 0 w 213"/>
                    <a:gd name="T35" fmla="*/ 0 h 230"/>
                    <a:gd name="T36" fmla="*/ 0 w 213"/>
                    <a:gd name="T37" fmla="*/ 0 h 230"/>
                    <a:gd name="T38" fmla="*/ 0 w 213"/>
                    <a:gd name="T39" fmla="*/ 0 h 230"/>
                    <a:gd name="T40" fmla="*/ 0 w 213"/>
                    <a:gd name="T41" fmla="*/ 0 h 230"/>
                    <a:gd name="T42" fmla="*/ 0 w 213"/>
                    <a:gd name="T43" fmla="*/ 0 h 230"/>
                    <a:gd name="T44" fmla="*/ 0 w 213"/>
                    <a:gd name="T45" fmla="*/ 0 h 230"/>
                    <a:gd name="T46" fmla="*/ 0 w 213"/>
                    <a:gd name="T47" fmla="*/ 0 h 230"/>
                    <a:gd name="T48" fmla="*/ 0 w 213"/>
                    <a:gd name="T49" fmla="*/ 0 h 230"/>
                    <a:gd name="T50" fmla="*/ 0 w 213"/>
                    <a:gd name="T51" fmla="*/ 0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3" h="230">
                      <a:moveTo>
                        <a:pt x="194" y="64"/>
                      </a:moveTo>
                      <a:lnTo>
                        <a:pt x="173" y="77"/>
                      </a:lnTo>
                      <a:lnTo>
                        <a:pt x="147" y="95"/>
                      </a:lnTo>
                      <a:lnTo>
                        <a:pt x="113" y="118"/>
                      </a:lnTo>
                      <a:lnTo>
                        <a:pt x="119" y="95"/>
                      </a:lnTo>
                      <a:lnTo>
                        <a:pt x="99" y="122"/>
                      </a:lnTo>
                      <a:lnTo>
                        <a:pt x="83" y="160"/>
                      </a:lnTo>
                      <a:lnTo>
                        <a:pt x="71" y="196"/>
                      </a:lnTo>
                      <a:lnTo>
                        <a:pt x="62" y="212"/>
                      </a:lnTo>
                      <a:lnTo>
                        <a:pt x="48" y="230"/>
                      </a:lnTo>
                      <a:lnTo>
                        <a:pt x="45" y="204"/>
                      </a:lnTo>
                      <a:lnTo>
                        <a:pt x="32" y="173"/>
                      </a:lnTo>
                      <a:lnTo>
                        <a:pt x="32" y="192"/>
                      </a:lnTo>
                      <a:lnTo>
                        <a:pt x="18" y="159"/>
                      </a:lnTo>
                      <a:lnTo>
                        <a:pt x="3" y="140"/>
                      </a:lnTo>
                      <a:lnTo>
                        <a:pt x="0" y="102"/>
                      </a:lnTo>
                      <a:lnTo>
                        <a:pt x="14" y="54"/>
                      </a:lnTo>
                      <a:lnTo>
                        <a:pt x="48" y="15"/>
                      </a:lnTo>
                      <a:lnTo>
                        <a:pt x="84" y="0"/>
                      </a:lnTo>
                      <a:lnTo>
                        <a:pt x="123" y="5"/>
                      </a:lnTo>
                      <a:lnTo>
                        <a:pt x="153" y="18"/>
                      </a:lnTo>
                      <a:lnTo>
                        <a:pt x="176" y="9"/>
                      </a:lnTo>
                      <a:lnTo>
                        <a:pt x="198" y="14"/>
                      </a:lnTo>
                      <a:lnTo>
                        <a:pt x="201" y="32"/>
                      </a:lnTo>
                      <a:lnTo>
                        <a:pt x="213" y="39"/>
                      </a:lnTo>
                      <a:lnTo>
                        <a:pt x="194" y="64"/>
                      </a:lnTo>
                      <a:close/>
                    </a:path>
                  </a:pathLst>
                </a:custGeom>
                <a:solidFill>
                  <a:srgbClr val="FFE6CD"/>
                </a:solidFill>
                <a:ln w="6350"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7" name="Freeform 676"/>
                <p:cNvSpPr>
                  <a:spLocks/>
                </p:cNvSpPr>
                <p:nvPr/>
              </p:nvSpPr>
              <p:spPr bwMode="auto">
                <a:xfrm>
                  <a:off x="4664" y="1131"/>
                  <a:ext cx="3" cy="15"/>
                </a:xfrm>
                <a:custGeom>
                  <a:avLst/>
                  <a:gdLst>
                    <a:gd name="T0" fmla="*/ 0 w 11"/>
                    <a:gd name="T1" fmla="*/ 0 h 51"/>
                    <a:gd name="T2" fmla="*/ 0 w 11"/>
                    <a:gd name="T3" fmla="*/ 0 h 51"/>
                    <a:gd name="T4" fmla="*/ 0 w 11"/>
                    <a:gd name="T5" fmla="*/ 0 h 51"/>
                    <a:gd name="T6" fmla="*/ 0 w 11"/>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51">
                      <a:moveTo>
                        <a:pt x="0" y="51"/>
                      </a:moveTo>
                      <a:lnTo>
                        <a:pt x="2" y="32"/>
                      </a:lnTo>
                      <a:lnTo>
                        <a:pt x="6" y="9"/>
                      </a:lnTo>
                      <a:lnTo>
                        <a:pt x="11" y="0"/>
                      </a:lnTo>
                    </a:path>
                  </a:pathLst>
                </a:custGeom>
                <a:noFill/>
                <a:ln w="9525"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8" name="Freeform 677"/>
                <p:cNvSpPr>
                  <a:spLocks/>
                </p:cNvSpPr>
                <p:nvPr/>
              </p:nvSpPr>
              <p:spPr bwMode="auto">
                <a:xfrm>
                  <a:off x="4662" y="1129"/>
                  <a:ext cx="3" cy="14"/>
                </a:xfrm>
                <a:custGeom>
                  <a:avLst/>
                  <a:gdLst>
                    <a:gd name="T0" fmla="*/ 0 w 11"/>
                    <a:gd name="T1" fmla="*/ 0 h 47"/>
                    <a:gd name="T2" fmla="*/ 0 w 11"/>
                    <a:gd name="T3" fmla="*/ 0 h 47"/>
                    <a:gd name="T4" fmla="*/ 0 w 11"/>
                    <a:gd name="T5" fmla="*/ 0 h 47"/>
                    <a:gd name="T6" fmla="*/ 0 60000 65536"/>
                    <a:gd name="T7" fmla="*/ 0 60000 65536"/>
                    <a:gd name="T8" fmla="*/ 0 60000 65536"/>
                  </a:gdLst>
                  <a:ahLst/>
                  <a:cxnLst>
                    <a:cxn ang="T6">
                      <a:pos x="T0" y="T1"/>
                    </a:cxn>
                    <a:cxn ang="T7">
                      <a:pos x="T2" y="T3"/>
                    </a:cxn>
                    <a:cxn ang="T8">
                      <a:pos x="T4" y="T5"/>
                    </a:cxn>
                  </a:cxnLst>
                  <a:rect l="0" t="0" r="r" b="b"/>
                  <a:pathLst>
                    <a:path w="11" h="47">
                      <a:moveTo>
                        <a:pt x="0" y="47"/>
                      </a:moveTo>
                      <a:lnTo>
                        <a:pt x="3" y="20"/>
                      </a:lnTo>
                      <a:lnTo>
                        <a:pt x="11" y="0"/>
                      </a:lnTo>
                    </a:path>
                  </a:pathLst>
                </a:custGeom>
                <a:noFill/>
                <a:ln w="9525"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9" name="Freeform 678"/>
                <p:cNvSpPr>
                  <a:spLocks/>
                </p:cNvSpPr>
                <p:nvPr/>
              </p:nvSpPr>
              <p:spPr bwMode="auto">
                <a:xfrm>
                  <a:off x="4659" y="1128"/>
                  <a:ext cx="4" cy="14"/>
                </a:xfrm>
                <a:custGeom>
                  <a:avLst/>
                  <a:gdLst>
                    <a:gd name="T0" fmla="*/ 0 w 11"/>
                    <a:gd name="T1" fmla="*/ 0 h 47"/>
                    <a:gd name="T2" fmla="*/ 0 w 11"/>
                    <a:gd name="T3" fmla="*/ 0 h 47"/>
                    <a:gd name="T4" fmla="*/ 0 w 11"/>
                    <a:gd name="T5" fmla="*/ 0 h 47"/>
                    <a:gd name="T6" fmla="*/ 0 60000 65536"/>
                    <a:gd name="T7" fmla="*/ 0 60000 65536"/>
                    <a:gd name="T8" fmla="*/ 0 60000 65536"/>
                  </a:gdLst>
                  <a:ahLst/>
                  <a:cxnLst>
                    <a:cxn ang="T6">
                      <a:pos x="T0" y="T1"/>
                    </a:cxn>
                    <a:cxn ang="T7">
                      <a:pos x="T2" y="T3"/>
                    </a:cxn>
                    <a:cxn ang="T8">
                      <a:pos x="T4" y="T5"/>
                    </a:cxn>
                  </a:cxnLst>
                  <a:rect l="0" t="0" r="r" b="b"/>
                  <a:pathLst>
                    <a:path w="11" h="47">
                      <a:moveTo>
                        <a:pt x="0" y="47"/>
                      </a:moveTo>
                      <a:lnTo>
                        <a:pt x="3" y="20"/>
                      </a:lnTo>
                      <a:lnTo>
                        <a:pt x="11" y="0"/>
                      </a:lnTo>
                    </a:path>
                  </a:pathLst>
                </a:custGeom>
                <a:noFill/>
                <a:ln w="9525"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500" name="Group 679"/>
              <p:cNvGrpSpPr>
                <a:grpSpLocks/>
              </p:cNvGrpSpPr>
              <p:nvPr/>
            </p:nvGrpSpPr>
            <p:grpSpPr bwMode="auto">
              <a:xfrm>
                <a:off x="4669" y="973"/>
                <a:ext cx="134" cy="359"/>
                <a:chOff x="743" y="1887"/>
                <a:chExt cx="485" cy="1301"/>
              </a:xfrm>
            </p:grpSpPr>
            <p:sp>
              <p:nvSpPr>
                <p:cNvPr id="501" name="Freeform 680"/>
                <p:cNvSpPr>
                  <a:spLocks/>
                </p:cNvSpPr>
                <p:nvPr/>
              </p:nvSpPr>
              <p:spPr bwMode="auto">
                <a:xfrm>
                  <a:off x="774" y="2192"/>
                  <a:ext cx="454" cy="88"/>
                </a:xfrm>
                <a:custGeom>
                  <a:avLst/>
                  <a:gdLst>
                    <a:gd name="T0" fmla="*/ 18 w 454"/>
                    <a:gd name="T1" fmla="*/ 12 h 88"/>
                    <a:gd name="T2" fmla="*/ 330 w 454"/>
                    <a:gd name="T3" fmla="*/ 0 h 88"/>
                    <a:gd name="T4" fmla="*/ 434 w 454"/>
                    <a:gd name="T5" fmla="*/ 8 h 88"/>
                    <a:gd name="T6" fmla="*/ 454 w 454"/>
                    <a:gd name="T7" fmla="*/ 24 h 88"/>
                    <a:gd name="T8" fmla="*/ 434 w 454"/>
                    <a:gd name="T9" fmla="*/ 48 h 88"/>
                    <a:gd name="T10" fmla="*/ 410 w 454"/>
                    <a:gd name="T11" fmla="*/ 52 h 88"/>
                    <a:gd name="T12" fmla="*/ 314 w 454"/>
                    <a:gd name="T13" fmla="*/ 88 h 88"/>
                    <a:gd name="T14" fmla="*/ 178 w 454"/>
                    <a:gd name="T15" fmla="*/ 64 h 88"/>
                    <a:gd name="T16" fmla="*/ 46 w 454"/>
                    <a:gd name="T17" fmla="*/ 44 h 88"/>
                    <a:gd name="T18" fmla="*/ 18 w 454"/>
                    <a:gd name="T19" fmla="*/ 40 h 88"/>
                    <a:gd name="T20" fmla="*/ 0 w 454"/>
                    <a:gd name="T21" fmla="*/ 22 h 88"/>
                    <a:gd name="T22" fmla="*/ 18 w 454"/>
                    <a:gd name="T23" fmla="*/ 12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4" h="88">
                      <a:moveTo>
                        <a:pt x="18" y="12"/>
                      </a:moveTo>
                      <a:lnTo>
                        <a:pt x="330" y="0"/>
                      </a:lnTo>
                      <a:lnTo>
                        <a:pt x="434" y="8"/>
                      </a:lnTo>
                      <a:lnTo>
                        <a:pt x="454" y="24"/>
                      </a:lnTo>
                      <a:lnTo>
                        <a:pt x="434" y="48"/>
                      </a:lnTo>
                      <a:lnTo>
                        <a:pt x="410" y="52"/>
                      </a:lnTo>
                      <a:lnTo>
                        <a:pt x="314" y="88"/>
                      </a:lnTo>
                      <a:lnTo>
                        <a:pt x="178" y="64"/>
                      </a:lnTo>
                      <a:lnTo>
                        <a:pt x="46" y="44"/>
                      </a:lnTo>
                      <a:lnTo>
                        <a:pt x="18" y="40"/>
                      </a:lnTo>
                      <a:lnTo>
                        <a:pt x="0" y="22"/>
                      </a:lnTo>
                      <a:lnTo>
                        <a:pt x="18" y="12"/>
                      </a:lnTo>
                      <a:close/>
                    </a:path>
                  </a:pathLst>
                </a:custGeom>
                <a:solidFill>
                  <a:srgbClr val="969696"/>
                </a:solidFill>
                <a:ln w="635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02" name="Freeform 681"/>
                <p:cNvSpPr>
                  <a:spLocks/>
                </p:cNvSpPr>
                <p:nvPr/>
              </p:nvSpPr>
              <p:spPr bwMode="auto">
                <a:xfrm>
                  <a:off x="890" y="1887"/>
                  <a:ext cx="225" cy="269"/>
                </a:xfrm>
                <a:custGeom>
                  <a:avLst/>
                  <a:gdLst>
                    <a:gd name="T0" fmla="*/ 225 w 225"/>
                    <a:gd name="T1" fmla="*/ 255 h 269"/>
                    <a:gd name="T2" fmla="*/ 201 w 225"/>
                    <a:gd name="T3" fmla="*/ 173 h 269"/>
                    <a:gd name="T4" fmla="*/ 183 w 225"/>
                    <a:gd name="T5" fmla="*/ 120 h 269"/>
                    <a:gd name="T6" fmla="*/ 148 w 225"/>
                    <a:gd name="T7" fmla="*/ 80 h 269"/>
                    <a:gd name="T8" fmla="*/ 106 w 225"/>
                    <a:gd name="T9" fmla="*/ 45 h 269"/>
                    <a:gd name="T10" fmla="*/ 78 w 225"/>
                    <a:gd name="T11" fmla="*/ 26 h 269"/>
                    <a:gd name="T12" fmla="*/ 55 w 225"/>
                    <a:gd name="T13" fmla="*/ 8 h 269"/>
                    <a:gd name="T14" fmla="*/ 22 w 225"/>
                    <a:gd name="T15" fmla="*/ 0 h 269"/>
                    <a:gd name="T16" fmla="*/ 4 w 225"/>
                    <a:gd name="T17" fmla="*/ 5 h 269"/>
                    <a:gd name="T18" fmla="*/ 0 w 225"/>
                    <a:gd name="T19" fmla="*/ 18 h 269"/>
                    <a:gd name="T20" fmla="*/ 9 w 225"/>
                    <a:gd name="T21" fmla="*/ 30 h 269"/>
                    <a:gd name="T22" fmla="*/ 46 w 225"/>
                    <a:gd name="T23" fmla="*/ 41 h 269"/>
                    <a:gd name="T24" fmla="*/ 72 w 225"/>
                    <a:gd name="T25" fmla="*/ 48 h 269"/>
                    <a:gd name="T26" fmla="*/ 96 w 225"/>
                    <a:gd name="T27" fmla="*/ 61 h 269"/>
                    <a:gd name="T28" fmla="*/ 136 w 225"/>
                    <a:gd name="T29" fmla="*/ 89 h 269"/>
                    <a:gd name="T30" fmla="*/ 169 w 225"/>
                    <a:gd name="T31" fmla="*/ 126 h 269"/>
                    <a:gd name="T32" fmla="*/ 186 w 225"/>
                    <a:gd name="T33" fmla="*/ 176 h 269"/>
                    <a:gd name="T34" fmla="*/ 184 w 225"/>
                    <a:gd name="T35" fmla="*/ 269 h 269"/>
                    <a:gd name="T36" fmla="*/ 225 w 225"/>
                    <a:gd name="T37" fmla="*/ 255 h 2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5" h="269">
                      <a:moveTo>
                        <a:pt x="225" y="255"/>
                      </a:moveTo>
                      <a:lnTo>
                        <a:pt x="201" y="173"/>
                      </a:lnTo>
                      <a:lnTo>
                        <a:pt x="183" y="120"/>
                      </a:lnTo>
                      <a:lnTo>
                        <a:pt x="148" y="80"/>
                      </a:lnTo>
                      <a:lnTo>
                        <a:pt x="106" y="45"/>
                      </a:lnTo>
                      <a:lnTo>
                        <a:pt x="78" y="26"/>
                      </a:lnTo>
                      <a:lnTo>
                        <a:pt x="55" y="8"/>
                      </a:lnTo>
                      <a:lnTo>
                        <a:pt x="22" y="0"/>
                      </a:lnTo>
                      <a:lnTo>
                        <a:pt x="4" y="5"/>
                      </a:lnTo>
                      <a:lnTo>
                        <a:pt x="0" y="18"/>
                      </a:lnTo>
                      <a:lnTo>
                        <a:pt x="9" y="30"/>
                      </a:lnTo>
                      <a:lnTo>
                        <a:pt x="46" y="41"/>
                      </a:lnTo>
                      <a:lnTo>
                        <a:pt x="72" y="48"/>
                      </a:lnTo>
                      <a:lnTo>
                        <a:pt x="96" y="61"/>
                      </a:lnTo>
                      <a:lnTo>
                        <a:pt x="136" y="89"/>
                      </a:lnTo>
                      <a:lnTo>
                        <a:pt x="169" y="126"/>
                      </a:lnTo>
                      <a:lnTo>
                        <a:pt x="186" y="176"/>
                      </a:lnTo>
                      <a:lnTo>
                        <a:pt x="184" y="269"/>
                      </a:lnTo>
                      <a:lnTo>
                        <a:pt x="225" y="255"/>
                      </a:lnTo>
                      <a:close/>
                    </a:path>
                  </a:pathLst>
                </a:custGeom>
                <a:solidFill>
                  <a:srgbClr val="969696"/>
                </a:solidFill>
                <a:ln w="635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03" name="Freeform 682"/>
                <p:cNvSpPr>
                  <a:spLocks/>
                </p:cNvSpPr>
                <p:nvPr/>
              </p:nvSpPr>
              <p:spPr bwMode="auto">
                <a:xfrm>
                  <a:off x="743" y="2039"/>
                  <a:ext cx="460" cy="1101"/>
                </a:xfrm>
                <a:custGeom>
                  <a:avLst/>
                  <a:gdLst>
                    <a:gd name="T0" fmla="*/ 21 w 460"/>
                    <a:gd name="T1" fmla="*/ 1101 h 1101"/>
                    <a:gd name="T2" fmla="*/ 3 w 460"/>
                    <a:gd name="T3" fmla="*/ 1089 h 1101"/>
                    <a:gd name="T4" fmla="*/ 0 w 460"/>
                    <a:gd name="T5" fmla="*/ 1063 h 1101"/>
                    <a:gd name="T6" fmla="*/ 9 w 460"/>
                    <a:gd name="T7" fmla="*/ 1045 h 1101"/>
                    <a:gd name="T8" fmla="*/ 39 w 460"/>
                    <a:gd name="T9" fmla="*/ 1029 h 1101"/>
                    <a:gd name="T10" fmla="*/ 93 w 460"/>
                    <a:gd name="T11" fmla="*/ 1006 h 1101"/>
                    <a:gd name="T12" fmla="*/ 109 w 460"/>
                    <a:gd name="T13" fmla="*/ 994 h 1101"/>
                    <a:gd name="T14" fmla="*/ 118 w 460"/>
                    <a:gd name="T15" fmla="*/ 976 h 1101"/>
                    <a:gd name="T16" fmla="*/ 286 w 460"/>
                    <a:gd name="T17" fmla="*/ 42 h 1101"/>
                    <a:gd name="T18" fmla="*/ 301 w 460"/>
                    <a:gd name="T19" fmla="*/ 21 h 1101"/>
                    <a:gd name="T20" fmla="*/ 351 w 460"/>
                    <a:gd name="T21" fmla="*/ 3 h 1101"/>
                    <a:gd name="T22" fmla="*/ 387 w 460"/>
                    <a:gd name="T23" fmla="*/ 0 h 1101"/>
                    <a:gd name="T24" fmla="*/ 425 w 460"/>
                    <a:gd name="T25" fmla="*/ 9 h 1101"/>
                    <a:gd name="T26" fmla="*/ 457 w 460"/>
                    <a:gd name="T27" fmla="*/ 36 h 1101"/>
                    <a:gd name="T28" fmla="*/ 460 w 460"/>
                    <a:gd name="T29" fmla="*/ 51 h 1101"/>
                    <a:gd name="T30" fmla="*/ 303 w 460"/>
                    <a:gd name="T31" fmla="*/ 978 h 1101"/>
                    <a:gd name="T32" fmla="*/ 304 w 460"/>
                    <a:gd name="T33" fmla="*/ 994 h 1101"/>
                    <a:gd name="T34" fmla="*/ 319 w 460"/>
                    <a:gd name="T35" fmla="*/ 1003 h 1101"/>
                    <a:gd name="T36" fmla="*/ 393 w 460"/>
                    <a:gd name="T37" fmla="*/ 1024 h 1101"/>
                    <a:gd name="T38" fmla="*/ 409 w 460"/>
                    <a:gd name="T39" fmla="*/ 1032 h 1101"/>
                    <a:gd name="T40" fmla="*/ 421 w 460"/>
                    <a:gd name="T41" fmla="*/ 1048 h 1101"/>
                    <a:gd name="T42" fmla="*/ 420 w 460"/>
                    <a:gd name="T43" fmla="*/ 1069 h 1101"/>
                    <a:gd name="T44" fmla="*/ 403 w 460"/>
                    <a:gd name="T45" fmla="*/ 1087 h 1101"/>
                    <a:gd name="T46" fmla="*/ 382 w 460"/>
                    <a:gd name="T47" fmla="*/ 1089 h 1101"/>
                    <a:gd name="T48" fmla="*/ 341 w 460"/>
                    <a:gd name="T49" fmla="*/ 1081 h 1101"/>
                    <a:gd name="T50" fmla="*/ 233 w 460"/>
                    <a:gd name="T51" fmla="*/ 1057 h 1101"/>
                    <a:gd name="T52" fmla="*/ 169 w 460"/>
                    <a:gd name="T53" fmla="*/ 1054 h 1101"/>
                    <a:gd name="T54" fmla="*/ 120 w 460"/>
                    <a:gd name="T55" fmla="*/ 1072 h 1101"/>
                    <a:gd name="T56" fmla="*/ 65 w 460"/>
                    <a:gd name="T57" fmla="*/ 1093 h 1101"/>
                    <a:gd name="T58" fmla="*/ 45 w 460"/>
                    <a:gd name="T59" fmla="*/ 1101 h 1101"/>
                    <a:gd name="T60" fmla="*/ 21 w 460"/>
                    <a:gd name="T61" fmla="*/ 1101 h 1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60" h="1101">
                      <a:moveTo>
                        <a:pt x="21" y="1101"/>
                      </a:moveTo>
                      <a:lnTo>
                        <a:pt x="3" y="1089"/>
                      </a:lnTo>
                      <a:lnTo>
                        <a:pt x="0" y="1063"/>
                      </a:lnTo>
                      <a:lnTo>
                        <a:pt x="9" y="1045"/>
                      </a:lnTo>
                      <a:lnTo>
                        <a:pt x="39" y="1029"/>
                      </a:lnTo>
                      <a:lnTo>
                        <a:pt x="93" y="1006"/>
                      </a:lnTo>
                      <a:lnTo>
                        <a:pt x="109" y="994"/>
                      </a:lnTo>
                      <a:lnTo>
                        <a:pt x="118" y="976"/>
                      </a:lnTo>
                      <a:lnTo>
                        <a:pt x="286" y="42"/>
                      </a:lnTo>
                      <a:lnTo>
                        <a:pt x="301" y="21"/>
                      </a:lnTo>
                      <a:lnTo>
                        <a:pt x="351" y="3"/>
                      </a:lnTo>
                      <a:lnTo>
                        <a:pt x="387" y="0"/>
                      </a:lnTo>
                      <a:lnTo>
                        <a:pt x="425" y="9"/>
                      </a:lnTo>
                      <a:lnTo>
                        <a:pt x="457" y="36"/>
                      </a:lnTo>
                      <a:lnTo>
                        <a:pt x="460" y="51"/>
                      </a:lnTo>
                      <a:lnTo>
                        <a:pt x="303" y="978"/>
                      </a:lnTo>
                      <a:lnTo>
                        <a:pt x="304" y="994"/>
                      </a:lnTo>
                      <a:lnTo>
                        <a:pt x="319" y="1003"/>
                      </a:lnTo>
                      <a:lnTo>
                        <a:pt x="393" y="1024"/>
                      </a:lnTo>
                      <a:lnTo>
                        <a:pt x="409" y="1032"/>
                      </a:lnTo>
                      <a:lnTo>
                        <a:pt x="421" y="1048"/>
                      </a:lnTo>
                      <a:lnTo>
                        <a:pt x="420" y="1069"/>
                      </a:lnTo>
                      <a:lnTo>
                        <a:pt x="403" y="1087"/>
                      </a:lnTo>
                      <a:lnTo>
                        <a:pt x="382" y="1089"/>
                      </a:lnTo>
                      <a:lnTo>
                        <a:pt x="341" y="1081"/>
                      </a:lnTo>
                      <a:lnTo>
                        <a:pt x="233" y="1057"/>
                      </a:lnTo>
                      <a:lnTo>
                        <a:pt x="169" y="1054"/>
                      </a:lnTo>
                      <a:lnTo>
                        <a:pt x="120" y="1072"/>
                      </a:lnTo>
                      <a:lnTo>
                        <a:pt x="65" y="1093"/>
                      </a:lnTo>
                      <a:lnTo>
                        <a:pt x="45" y="1101"/>
                      </a:lnTo>
                      <a:lnTo>
                        <a:pt x="21" y="1101"/>
                      </a:lnTo>
                      <a:close/>
                    </a:path>
                  </a:pathLst>
                </a:custGeom>
                <a:gradFill rotWithShape="1">
                  <a:gsLst>
                    <a:gs pos="0">
                      <a:srgbClr val="F1F1F1"/>
                    </a:gs>
                    <a:gs pos="100000">
                      <a:srgbClr val="DDDDDD"/>
                    </a:gs>
                  </a:gsLst>
                  <a:lin ang="5400000" scaled="1"/>
                </a:gradFill>
                <a:ln w="635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04" name="Freeform 683"/>
                <p:cNvSpPr>
                  <a:spLocks/>
                </p:cNvSpPr>
                <p:nvPr/>
              </p:nvSpPr>
              <p:spPr bwMode="auto">
                <a:xfrm>
                  <a:off x="896" y="3039"/>
                  <a:ext cx="292" cy="149"/>
                </a:xfrm>
                <a:custGeom>
                  <a:avLst/>
                  <a:gdLst>
                    <a:gd name="T0" fmla="*/ 0 w 292"/>
                    <a:gd name="T1" fmla="*/ 51 h 149"/>
                    <a:gd name="T2" fmla="*/ 21 w 292"/>
                    <a:gd name="T3" fmla="*/ 39 h 149"/>
                    <a:gd name="T4" fmla="*/ 33 w 292"/>
                    <a:gd name="T5" fmla="*/ 3 h 149"/>
                    <a:gd name="T6" fmla="*/ 108 w 292"/>
                    <a:gd name="T7" fmla="*/ 0 h 149"/>
                    <a:gd name="T8" fmla="*/ 127 w 292"/>
                    <a:gd name="T9" fmla="*/ 17 h 149"/>
                    <a:gd name="T10" fmla="*/ 181 w 292"/>
                    <a:gd name="T11" fmla="*/ 48 h 149"/>
                    <a:gd name="T12" fmla="*/ 238 w 292"/>
                    <a:gd name="T13" fmla="*/ 83 h 149"/>
                    <a:gd name="T14" fmla="*/ 279 w 292"/>
                    <a:gd name="T15" fmla="*/ 111 h 149"/>
                    <a:gd name="T16" fmla="*/ 292 w 292"/>
                    <a:gd name="T17" fmla="*/ 131 h 149"/>
                    <a:gd name="T18" fmla="*/ 289 w 292"/>
                    <a:gd name="T19" fmla="*/ 146 h 149"/>
                    <a:gd name="T20" fmla="*/ 185 w 292"/>
                    <a:gd name="T21" fmla="*/ 149 h 149"/>
                    <a:gd name="T22" fmla="*/ 175 w 292"/>
                    <a:gd name="T23" fmla="*/ 146 h 149"/>
                    <a:gd name="T24" fmla="*/ 172 w 292"/>
                    <a:gd name="T25" fmla="*/ 131 h 149"/>
                    <a:gd name="T26" fmla="*/ 139 w 292"/>
                    <a:gd name="T27" fmla="*/ 102 h 149"/>
                    <a:gd name="T28" fmla="*/ 100 w 292"/>
                    <a:gd name="T29" fmla="*/ 80 h 149"/>
                    <a:gd name="T30" fmla="*/ 36 w 292"/>
                    <a:gd name="T31" fmla="*/ 60 h 149"/>
                    <a:gd name="T32" fmla="*/ 0 w 292"/>
                    <a:gd name="T33" fmla="*/ 51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2" h="149">
                      <a:moveTo>
                        <a:pt x="0" y="51"/>
                      </a:moveTo>
                      <a:lnTo>
                        <a:pt x="21" y="39"/>
                      </a:lnTo>
                      <a:lnTo>
                        <a:pt x="33" y="3"/>
                      </a:lnTo>
                      <a:lnTo>
                        <a:pt x="108" y="0"/>
                      </a:lnTo>
                      <a:lnTo>
                        <a:pt x="127" y="17"/>
                      </a:lnTo>
                      <a:lnTo>
                        <a:pt x="181" y="48"/>
                      </a:lnTo>
                      <a:lnTo>
                        <a:pt x="238" y="83"/>
                      </a:lnTo>
                      <a:lnTo>
                        <a:pt x="279" y="111"/>
                      </a:lnTo>
                      <a:lnTo>
                        <a:pt x="292" y="131"/>
                      </a:lnTo>
                      <a:lnTo>
                        <a:pt x="289" y="146"/>
                      </a:lnTo>
                      <a:lnTo>
                        <a:pt x="185" y="149"/>
                      </a:lnTo>
                      <a:lnTo>
                        <a:pt x="175" y="146"/>
                      </a:lnTo>
                      <a:lnTo>
                        <a:pt x="172" y="131"/>
                      </a:lnTo>
                      <a:lnTo>
                        <a:pt x="139" y="102"/>
                      </a:lnTo>
                      <a:lnTo>
                        <a:pt x="100" y="80"/>
                      </a:lnTo>
                      <a:lnTo>
                        <a:pt x="36" y="60"/>
                      </a:lnTo>
                      <a:lnTo>
                        <a:pt x="0" y="51"/>
                      </a:lnTo>
                      <a:close/>
                    </a:path>
                  </a:pathLst>
                </a:custGeom>
                <a:solidFill>
                  <a:srgbClr val="EAEAEA"/>
                </a:solidFill>
                <a:ln w="635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sp>
          <p:nvSpPr>
            <p:cNvPr id="445" name="Line 684"/>
            <p:cNvSpPr>
              <a:spLocks noChangeShapeType="1"/>
            </p:cNvSpPr>
            <p:nvPr/>
          </p:nvSpPr>
          <p:spPr bwMode="auto">
            <a:xfrm flipV="1">
              <a:off x="4458" y="1389"/>
              <a:ext cx="1429" cy="137"/>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46" name="Freeform 685"/>
            <p:cNvSpPr>
              <a:spLocks/>
            </p:cNvSpPr>
            <p:nvPr/>
          </p:nvSpPr>
          <p:spPr bwMode="auto">
            <a:xfrm>
              <a:off x="4458" y="1242"/>
              <a:ext cx="693" cy="463"/>
            </a:xfrm>
            <a:custGeom>
              <a:avLst/>
              <a:gdLst>
                <a:gd name="T0" fmla="*/ 453 w 693"/>
                <a:gd name="T1" fmla="*/ 258 h 463"/>
                <a:gd name="T2" fmla="*/ 524 w 693"/>
                <a:gd name="T3" fmla="*/ 179 h 463"/>
                <a:gd name="T4" fmla="*/ 588 w 693"/>
                <a:gd name="T5" fmla="*/ 144 h 463"/>
                <a:gd name="T6" fmla="*/ 566 w 693"/>
                <a:gd name="T7" fmla="*/ 120 h 463"/>
                <a:gd name="T8" fmla="*/ 544 w 693"/>
                <a:gd name="T9" fmla="*/ 68 h 463"/>
                <a:gd name="T10" fmla="*/ 570 w 693"/>
                <a:gd name="T11" fmla="*/ 2 h 463"/>
                <a:gd name="T12" fmla="*/ 630 w 693"/>
                <a:gd name="T13" fmla="*/ 4 h 463"/>
                <a:gd name="T14" fmla="*/ 665 w 693"/>
                <a:gd name="T15" fmla="*/ 73 h 463"/>
                <a:gd name="T16" fmla="*/ 650 w 693"/>
                <a:gd name="T17" fmla="*/ 140 h 463"/>
                <a:gd name="T18" fmla="*/ 673 w 693"/>
                <a:gd name="T19" fmla="*/ 187 h 463"/>
                <a:gd name="T20" fmla="*/ 690 w 693"/>
                <a:gd name="T21" fmla="*/ 236 h 463"/>
                <a:gd name="T22" fmla="*/ 641 w 693"/>
                <a:gd name="T23" fmla="*/ 463 h 463"/>
                <a:gd name="T24" fmla="*/ 613 w 693"/>
                <a:gd name="T25" fmla="*/ 396 h 463"/>
                <a:gd name="T26" fmla="*/ 557 w 693"/>
                <a:gd name="T27" fmla="*/ 463 h 463"/>
                <a:gd name="T28" fmla="*/ 490 w 693"/>
                <a:gd name="T29" fmla="*/ 399 h 463"/>
                <a:gd name="T30" fmla="*/ 452 w 693"/>
                <a:gd name="T31" fmla="*/ 463 h 463"/>
                <a:gd name="T32" fmla="*/ 373 w 693"/>
                <a:gd name="T33" fmla="*/ 462 h 463"/>
                <a:gd name="T34" fmla="*/ 391 w 693"/>
                <a:gd name="T35" fmla="*/ 443 h 463"/>
                <a:gd name="T36" fmla="*/ 329 w 693"/>
                <a:gd name="T37" fmla="*/ 414 h 463"/>
                <a:gd name="T38" fmla="*/ 276 w 693"/>
                <a:gd name="T39" fmla="*/ 463 h 463"/>
                <a:gd name="T40" fmla="*/ 260 w 693"/>
                <a:gd name="T41" fmla="*/ 416 h 463"/>
                <a:gd name="T42" fmla="*/ 199 w 693"/>
                <a:gd name="T43" fmla="*/ 463 h 463"/>
                <a:gd name="T44" fmla="*/ 178 w 693"/>
                <a:gd name="T45" fmla="*/ 404 h 463"/>
                <a:gd name="T46" fmla="*/ 143 w 693"/>
                <a:gd name="T47" fmla="*/ 463 h 463"/>
                <a:gd name="T48" fmla="*/ 123 w 693"/>
                <a:gd name="T49" fmla="*/ 423 h 463"/>
                <a:gd name="T50" fmla="*/ 87 w 693"/>
                <a:gd name="T51" fmla="*/ 459 h 463"/>
                <a:gd name="T52" fmla="*/ 56 w 693"/>
                <a:gd name="T53" fmla="*/ 443 h 463"/>
                <a:gd name="T54" fmla="*/ 41 w 693"/>
                <a:gd name="T55" fmla="*/ 432 h 463"/>
                <a:gd name="T56" fmla="*/ 14 w 693"/>
                <a:gd name="T57" fmla="*/ 399 h 463"/>
                <a:gd name="T58" fmla="*/ 0 w 693"/>
                <a:gd name="T59" fmla="*/ 354 h 463"/>
                <a:gd name="T60" fmla="*/ 0 w 693"/>
                <a:gd name="T61" fmla="*/ 219 h 463"/>
                <a:gd name="T62" fmla="*/ 20 w 693"/>
                <a:gd name="T63" fmla="*/ 184 h 463"/>
                <a:gd name="T64" fmla="*/ 61 w 693"/>
                <a:gd name="T65" fmla="*/ 160 h 463"/>
                <a:gd name="T66" fmla="*/ 52 w 693"/>
                <a:gd name="T67" fmla="*/ 102 h 463"/>
                <a:gd name="T68" fmla="*/ 94 w 693"/>
                <a:gd name="T69" fmla="*/ 39 h 463"/>
                <a:gd name="T70" fmla="*/ 158 w 693"/>
                <a:gd name="T71" fmla="*/ 78 h 463"/>
                <a:gd name="T72" fmla="*/ 141 w 693"/>
                <a:gd name="T73" fmla="*/ 164 h 463"/>
                <a:gd name="T74" fmla="*/ 171 w 693"/>
                <a:gd name="T75" fmla="*/ 189 h 463"/>
                <a:gd name="T76" fmla="*/ 200 w 693"/>
                <a:gd name="T77" fmla="*/ 202 h 463"/>
                <a:gd name="T78" fmla="*/ 195 w 693"/>
                <a:gd name="T79" fmla="*/ 312 h 463"/>
                <a:gd name="T80" fmla="*/ 235 w 693"/>
                <a:gd name="T81" fmla="*/ 298 h 463"/>
                <a:gd name="T82" fmla="*/ 272 w 693"/>
                <a:gd name="T83" fmla="*/ 202 h 463"/>
                <a:gd name="T84" fmla="*/ 324 w 693"/>
                <a:gd name="T85" fmla="*/ 155 h 463"/>
                <a:gd name="T86" fmla="*/ 312 w 693"/>
                <a:gd name="T87" fmla="*/ 68 h 463"/>
                <a:gd name="T88" fmla="*/ 356 w 693"/>
                <a:gd name="T89" fmla="*/ 31 h 463"/>
                <a:gd name="T90" fmla="*/ 401 w 693"/>
                <a:gd name="T91" fmla="*/ 51 h 463"/>
                <a:gd name="T92" fmla="*/ 415 w 693"/>
                <a:gd name="T93" fmla="*/ 95 h 463"/>
                <a:gd name="T94" fmla="*/ 393 w 693"/>
                <a:gd name="T95" fmla="*/ 169 h 463"/>
                <a:gd name="T96" fmla="*/ 438 w 693"/>
                <a:gd name="T97" fmla="*/ 194 h 463"/>
                <a:gd name="T98" fmla="*/ 450 w 693"/>
                <a:gd name="T99" fmla="*/ 283 h 4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3" h="463">
                  <a:moveTo>
                    <a:pt x="450" y="283"/>
                  </a:moveTo>
                  <a:lnTo>
                    <a:pt x="453" y="258"/>
                  </a:lnTo>
                  <a:lnTo>
                    <a:pt x="492" y="260"/>
                  </a:lnTo>
                  <a:lnTo>
                    <a:pt x="524" y="179"/>
                  </a:lnTo>
                  <a:lnTo>
                    <a:pt x="541" y="157"/>
                  </a:lnTo>
                  <a:lnTo>
                    <a:pt x="588" y="144"/>
                  </a:lnTo>
                  <a:lnTo>
                    <a:pt x="581" y="122"/>
                  </a:lnTo>
                  <a:lnTo>
                    <a:pt x="566" y="120"/>
                  </a:lnTo>
                  <a:lnTo>
                    <a:pt x="552" y="106"/>
                  </a:lnTo>
                  <a:lnTo>
                    <a:pt x="544" y="68"/>
                  </a:lnTo>
                  <a:lnTo>
                    <a:pt x="554" y="28"/>
                  </a:lnTo>
                  <a:lnTo>
                    <a:pt x="570" y="2"/>
                  </a:lnTo>
                  <a:lnTo>
                    <a:pt x="602" y="0"/>
                  </a:lnTo>
                  <a:lnTo>
                    <a:pt x="630" y="4"/>
                  </a:lnTo>
                  <a:lnTo>
                    <a:pt x="655" y="31"/>
                  </a:lnTo>
                  <a:lnTo>
                    <a:pt x="665" y="73"/>
                  </a:lnTo>
                  <a:lnTo>
                    <a:pt x="648" y="115"/>
                  </a:lnTo>
                  <a:lnTo>
                    <a:pt x="650" y="140"/>
                  </a:lnTo>
                  <a:lnTo>
                    <a:pt x="678" y="159"/>
                  </a:lnTo>
                  <a:lnTo>
                    <a:pt x="673" y="187"/>
                  </a:lnTo>
                  <a:lnTo>
                    <a:pt x="693" y="196"/>
                  </a:lnTo>
                  <a:lnTo>
                    <a:pt x="690" y="236"/>
                  </a:lnTo>
                  <a:lnTo>
                    <a:pt x="648" y="389"/>
                  </a:lnTo>
                  <a:lnTo>
                    <a:pt x="641" y="463"/>
                  </a:lnTo>
                  <a:lnTo>
                    <a:pt x="611" y="463"/>
                  </a:lnTo>
                  <a:lnTo>
                    <a:pt x="613" y="396"/>
                  </a:lnTo>
                  <a:lnTo>
                    <a:pt x="565" y="399"/>
                  </a:lnTo>
                  <a:lnTo>
                    <a:pt x="557" y="463"/>
                  </a:lnTo>
                  <a:lnTo>
                    <a:pt x="482" y="463"/>
                  </a:lnTo>
                  <a:lnTo>
                    <a:pt x="490" y="399"/>
                  </a:lnTo>
                  <a:lnTo>
                    <a:pt x="462" y="394"/>
                  </a:lnTo>
                  <a:lnTo>
                    <a:pt x="452" y="463"/>
                  </a:lnTo>
                  <a:lnTo>
                    <a:pt x="393" y="463"/>
                  </a:lnTo>
                  <a:lnTo>
                    <a:pt x="373" y="462"/>
                  </a:lnTo>
                  <a:lnTo>
                    <a:pt x="378" y="449"/>
                  </a:lnTo>
                  <a:lnTo>
                    <a:pt x="391" y="443"/>
                  </a:lnTo>
                  <a:lnTo>
                    <a:pt x="392" y="408"/>
                  </a:lnTo>
                  <a:lnTo>
                    <a:pt x="329" y="414"/>
                  </a:lnTo>
                  <a:lnTo>
                    <a:pt x="322" y="463"/>
                  </a:lnTo>
                  <a:lnTo>
                    <a:pt x="276" y="463"/>
                  </a:lnTo>
                  <a:lnTo>
                    <a:pt x="284" y="414"/>
                  </a:lnTo>
                  <a:lnTo>
                    <a:pt x="260" y="416"/>
                  </a:lnTo>
                  <a:lnTo>
                    <a:pt x="246" y="463"/>
                  </a:lnTo>
                  <a:lnTo>
                    <a:pt x="199" y="463"/>
                  </a:lnTo>
                  <a:lnTo>
                    <a:pt x="208" y="404"/>
                  </a:lnTo>
                  <a:lnTo>
                    <a:pt x="178" y="404"/>
                  </a:lnTo>
                  <a:lnTo>
                    <a:pt x="167" y="463"/>
                  </a:lnTo>
                  <a:lnTo>
                    <a:pt x="143" y="463"/>
                  </a:lnTo>
                  <a:lnTo>
                    <a:pt x="151" y="421"/>
                  </a:lnTo>
                  <a:lnTo>
                    <a:pt x="123" y="423"/>
                  </a:lnTo>
                  <a:lnTo>
                    <a:pt x="106" y="463"/>
                  </a:lnTo>
                  <a:lnTo>
                    <a:pt x="87" y="459"/>
                  </a:lnTo>
                  <a:lnTo>
                    <a:pt x="69" y="451"/>
                  </a:lnTo>
                  <a:lnTo>
                    <a:pt x="56" y="443"/>
                  </a:lnTo>
                  <a:lnTo>
                    <a:pt x="54" y="421"/>
                  </a:lnTo>
                  <a:lnTo>
                    <a:pt x="41" y="432"/>
                  </a:lnTo>
                  <a:lnTo>
                    <a:pt x="27" y="418"/>
                  </a:lnTo>
                  <a:lnTo>
                    <a:pt x="14" y="399"/>
                  </a:lnTo>
                  <a:lnTo>
                    <a:pt x="4" y="377"/>
                  </a:lnTo>
                  <a:lnTo>
                    <a:pt x="0" y="354"/>
                  </a:lnTo>
                  <a:lnTo>
                    <a:pt x="0" y="315"/>
                  </a:lnTo>
                  <a:lnTo>
                    <a:pt x="0" y="219"/>
                  </a:lnTo>
                  <a:lnTo>
                    <a:pt x="5" y="199"/>
                  </a:lnTo>
                  <a:lnTo>
                    <a:pt x="20" y="184"/>
                  </a:lnTo>
                  <a:lnTo>
                    <a:pt x="59" y="177"/>
                  </a:lnTo>
                  <a:lnTo>
                    <a:pt x="61" y="160"/>
                  </a:lnTo>
                  <a:lnTo>
                    <a:pt x="54" y="144"/>
                  </a:lnTo>
                  <a:lnTo>
                    <a:pt x="52" y="102"/>
                  </a:lnTo>
                  <a:lnTo>
                    <a:pt x="64" y="62"/>
                  </a:lnTo>
                  <a:lnTo>
                    <a:pt x="94" y="39"/>
                  </a:lnTo>
                  <a:lnTo>
                    <a:pt x="136" y="41"/>
                  </a:lnTo>
                  <a:lnTo>
                    <a:pt x="158" y="78"/>
                  </a:lnTo>
                  <a:lnTo>
                    <a:pt x="156" y="130"/>
                  </a:lnTo>
                  <a:lnTo>
                    <a:pt x="141" y="164"/>
                  </a:lnTo>
                  <a:lnTo>
                    <a:pt x="141" y="182"/>
                  </a:lnTo>
                  <a:lnTo>
                    <a:pt x="171" y="189"/>
                  </a:lnTo>
                  <a:lnTo>
                    <a:pt x="181" y="196"/>
                  </a:lnTo>
                  <a:lnTo>
                    <a:pt x="200" y="202"/>
                  </a:lnTo>
                  <a:lnTo>
                    <a:pt x="208" y="219"/>
                  </a:lnTo>
                  <a:lnTo>
                    <a:pt x="195" y="312"/>
                  </a:lnTo>
                  <a:lnTo>
                    <a:pt x="200" y="288"/>
                  </a:lnTo>
                  <a:lnTo>
                    <a:pt x="235" y="298"/>
                  </a:lnTo>
                  <a:lnTo>
                    <a:pt x="254" y="224"/>
                  </a:lnTo>
                  <a:lnTo>
                    <a:pt x="272" y="202"/>
                  </a:lnTo>
                  <a:lnTo>
                    <a:pt x="312" y="179"/>
                  </a:lnTo>
                  <a:lnTo>
                    <a:pt x="324" y="155"/>
                  </a:lnTo>
                  <a:lnTo>
                    <a:pt x="307" y="122"/>
                  </a:lnTo>
                  <a:lnTo>
                    <a:pt x="312" y="68"/>
                  </a:lnTo>
                  <a:lnTo>
                    <a:pt x="329" y="41"/>
                  </a:lnTo>
                  <a:lnTo>
                    <a:pt x="356" y="31"/>
                  </a:lnTo>
                  <a:lnTo>
                    <a:pt x="391" y="41"/>
                  </a:lnTo>
                  <a:lnTo>
                    <a:pt x="401" y="51"/>
                  </a:lnTo>
                  <a:lnTo>
                    <a:pt x="410" y="53"/>
                  </a:lnTo>
                  <a:lnTo>
                    <a:pt x="415" y="95"/>
                  </a:lnTo>
                  <a:lnTo>
                    <a:pt x="402" y="144"/>
                  </a:lnTo>
                  <a:lnTo>
                    <a:pt x="393" y="169"/>
                  </a:lnTo>
                  <a:lnTo>
                    <a:pt x="420" y="182"/>
                  </a:lnTo>
                  <a:lnTo>
                    <a:pt x="438" y="194"/>
                  </a:lnTo>
                  <a:lnTo>
                    <a:pt x="462" y="202"/>
                  </a:lnTo>
                  <a:lnTo>
                    <a:pt x="450" y="283"/>
                  </a:lnTo>
                  <a:close/>
                </a:path>
              </a:pathLst>
            </a:custGeom>
            <a:solidFill>
              <a:srgbClr val="C0C0C0"/>
            </a:solidFill>
            <a:ln w="9525"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47" name="Freeform 686"/>
            <p:cNvSpPr>
              <a:spLocks/>
            </p:cNvSpPr>
            <p:nvPr/>
          </p:nvSpPr>
          <p:spPr bwMode="auto">
            <a:xfrm>
              <a:off x="5261" y="1196"/>
              <a:ext cx="625" cy="511"/>
            </a:xfrm>
            <a:custGeom>
              <a:avLst/>
              <a:gdLst>
                <a:gd name="T0" fmla="*/ 5 w 625"/>
                <a:gd name="T1" fmla="*/ 507 h 511"/>
                <a:gd name="T2" fmla="*/ 95 w 625"/>
                <a:gd name="T3" fmla="*/ 376 h 511"/>
                <a:gd name="T4" fmla="*/ 157 w 625"/>
                <a:gd name="T5" fmla="*/ 350 h 511"/>
                <a:gd name="T6" fmla="*/ 187 w 625"/>
                <a:gd name="T7" fmla="*/ 322 h 511"/>
                <a:gd name="T8" fmla="*/ 202 w 625"/>
                <a:gd name="T9" fmla="*/ 330 h 511"/>
                <a:gd name="T10" fmla="*/ 229 w 625"/>
                <a:gd name="T11" fmla="*/ 319 h 511"/>
                <a:gd name="T12" fmla="*/ 278 w 625"/>
                <a:gd name="T13" fmla="*/ 263 h 511"/>
                <a:gd name="T14" fmla="*/ 304 w 625"/>
                <a:gd name="T15" fmla="*/ 175 h 511"/>
                <a:gd name="T16" fmla="*/ 338 w 625"/>
                <a:gd name="T17" fmla="*/ 149 h 511"/>
                <a:gd name="T18" fmla="*/ 283 w 625"/>
                <a:gd name="T19" fmla="*/ 112 h 511"/>
                <a:gd name="T20" fmla="*/ 277 w 625"/>
                <a:gd name="T21" fmla="*/ 91 h 511"/>
                <a:gd name="T22" fmla="*/ 286 w 625"/>
                <a:gd name="T23" fmla="*/ 23 h 511"/>
                <a:gd name="T24" fmla="*/ 379 w 625"/>
                <a:gd name="T25" fmla="*/ 26 h 511"/>
                <a:gd name="T26" fmla="*/ 399 w 625"/>
                <a:gd name="T27" fmla="*/ 111 h 511"/>
                <a:gd name="T28" fmla="*/ 397 w 625"/>
                <a:gd name="T29" fmla="*/ 147 h 511"/>
                <a:gd name="T30" fmla="*/ 436 w 625"/>
                <a:gd name="T31" fmla="*/ 142 h 511"/>
                <a:gd name="T32" fmla="*/ 431 w 625"/>
                <a:gd name="T33" fmla="*/ 118 h 511"/>
                <a:gd name="T34" fmla="*/ 420 w 625"/>
                <a:gd name="T35" fmla="*/ 70 h 511"/>
                <a:gd name="T36" fmla="*/ 443 w 625"/>
                <a:gd name="T37" fmla="*/ 15 h 511"/>
                <a:gd name="T38" fmla="*/ 523 w 625"/>
                <a:gd name="T39" fmla="*/ 3 h 511"/>
                <a:gd name="T40" fmla="*/ 531 w 625"/>
                <a:gd name="T41" fmla="*/ 108 h 511"/>
                <a:gd name="T42" fmla="*/ 550 w 625"/>
                <a:gd name="T43" fmla="*/ 129 h 511"/>
                <a:gd name="T44" fmla="*/ 573 w 625"/>
                <a:gd name="T45" fmla="*/ 133 h 511"/>
                <a:gd name="T46" fmla="*/ 550 w 625"/>
                <a:gd name="T47" fmla="*/ 118 h 511"/>
                <a:gd name="T48" fmla="*/ 540 w 625"/>
                <a:gd name="T49" fmla="*/ 76 h 511"/>
                <a:gd name="T50" fmla="*/ 562 w 625"/>
                <a:gd name="T51" fmla="*/ 21 h 511"/>
                <a:gd name="T52" fmla="*/ 607 w 625"/>
                <a:gd name="T53" fmla="*/ 1 h 511"/>
                <a:gd name="T54" fmla="*/ 625 w 625"/>
                <a:gd name="T55" fmla="*/ 373 h 511"/>
                <a:gd name="T56" fmla="*/ 610 w 625"/>
                <a:gd name="T57" fmla="*/ 447 h 511"/>
                <a:gd name="T58" fmla="*/ 590 w 625"/>
                <a:gd name="T59" fmla="*/ 410 h 511"/>
                <a:gd name="T60" fmla="*/ 505 w 625"/>
                <a:gd name="T61" fmla="*/ 510 h 511"/>
                <a:gd name="T62" fmla="*/ 462 w 625"/>
                <a:gd name="T63" fmla="*/ 425 h 511"/>
                <a:gd name="T64" fmla="*/ 382 w 625"/>
                <a:gd name="T65" fmla="*/ 510 h 511"/>
                <a:gd name="T66" fmla="*/ 361 w 625"/>
                <a:gd name="T67" fmla="*/ 510 h 511"/>
                <a:gd name="T68" fmla="*/ 327 w 625"/>
                <a:gd name="T69" fmla="*/ 466 h 511"/>
                <a:gd name="T70" fmla="*/ 309 w 625"/>
                <a:gd name="T71" fmla="*/ 510 h 511"/>
                <a:gd name="T72" fmla="*/ 247 w 625"/>
                <a:gd name="T73" fmla="*/ 507 h 511"/>
                <a:gd name="T74" fmla="*/ 172 w 625"/>
                <a:gd name="T75" fmla="*/ 511 h 511"/>
                <a:gd name="T76" fmla="*/ 144 w 625"/>
                <a:gd name="T77" fmla="*/ 492 h 511"/>
                <a:gd name="T78" fmla="*/ 112 w 625"/>
                <a:gd name="T79" fmla="*/ 510 h 511"/>
                <a:gd name="T80" fmla="*/ 115 w 625"/>
                <a:gd name="T81" fmla="*/ 472 h 511"/>
                <a:gd name="T82" fmla="*/ 0 w 625"/>
                <a:gd name="T83" fmla="*/ 510 h 5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25" h="511">
                  <a:moveTo>
                    <a:pt x="0" y="510"/>
                  </a:moveTo>
                  <a:lnTo>
                    <a:pt x="5" y="507"/>
                  </a:lnTo>
                  <a:lnTo>
                    <a:pt x="46" y="502"/>
                  </a:lnTo>
                  <a:lnTo>
                    <a:pt x="95" y="376"/>
                  </a:lnTo>
                  <a:lnTo>
                    <a:pt x="121" y="361"/>
                  </a:lnTo>
                  <a:lnTo>
                    <a:pt x="157" y="350"/>
                  </a:lnTo>
                  <a:lnTo>
                    <a:pt x="178" y="327"/>
                  </a:lnTo>
                  <a:lnTo>
                    <a:pt x="187" y="322"/>
                  </a:lnTo>
                  <a:lnTo>
                    <a:pt x="198" y="321"/>
                  </a:lnTo>
                  <a:lnTo>
                    <a:pt x="202" y="330"/>
                  </a:lnTo>
                  <a:lnTo>
                    <a:pt x="217" y="332"/>
                  </a:lnTo>
                  <a:lnTo>
                    <a:pt x="229" y="319"/>
                  </a:lnTo>
                  <a:lnTo>
                    <a:pt x="266" y="314"/>
                  </a:lnTo>
                  <a:lnTo>
                    <a:pt x="278" y="263"/>
                  </a:lnTo>
                  <a:lnTo>
                    <a:pt x="278" y="222"/>
                  </a:lnTo>
                  <a:lnTo>
                    <a:pt x="304" y="175"/>
                  </a:lnTo>
                  <a:lnTo>
                    <a:pt x="338" y="165"/>
                  </a:lnTo>
                  <a:lnTo>
                    <a:pt x="338" y="149"/>
                  </a:lnTo>
                  <a:lnTo>
                    <a:pt x="289" y="137"/>
                  </a:lnTo>
                  <a:lnTo>
                    <a:pt x="283" y="112"/>
                  </a:lnTo>
                  <a:lnTo>
                    <a:pt x="270" y="102"/>
                  </a:lnTo>
                  <a:lnTo>
                    <a:pt x="277" y="91"/>
                  </a:lnTo>
                  <a:lnTo>
                    <a:pt x="273" y="62"/>
                  </a:lnTo>
                  <a:lnTo>
                    <a:pt x="286" y="23"/>
                  </a:lnTo>
                  <a:lnTo>
                    <a:pt x="338" y="8"/>
                  </a:lnTo>
                  <a:lnTo>
                    <a:pt x="379" y="26"/>
                  </a:lnTo>
                  <a:lnTo>
                    <a:pt x="397" y="64"/>
                  </a:lnTo>
                  <a:lnTo>
                    <a:pt x="399" y="111"/>
                  </a:lnTo>
                  <a:lnTo>
                    <a:pt x="391" y="133"/>
                  </a:lnTo>
                  <a:lnTo>
                    <a:pt x="397" y="147"/>
                  </a:lnTo>
                  <a:lnTo>
                    <a:pt x="429" y="163"/>
                  </a:lnTo>
                  <a:lnTo>
                    <a:pt x="436" y="142"/>
                  </a:lnTo>
                  <a:lnTo>
                    <a:pt x="456" y="124"/>
                  </a:lnTo>
                  <a:lnTo>
                    <a:pt x="431" y="118"/>
                  </a:lnTo>
                  <a:lnTo>
                    <a:pt x="428" y="80"/>
                  </a:lnTo>
                  <a:lnTo>
                    <a:pt x="420" y="70"/>
                  </a:lnTo>
                  <a:lnTo>
                    <a:pt x="431" y="49"/>
                  </a:lnTo>
                  <a:lnTo>
                    <a:pt x="443" y="15"/>
                  </a:lnTo>
                  <a:lnTo>
                    <a:pt x="472" y="0"/>
                  </a:lnTo>
                  <a:lnTo>
                    <a:pt x="523" y="3"/>
                  </a:lnTo>
                  <a:lnTo>
                    <a:pt x="549" y="49"/>
                  </a:lnTo>
                  <a:lnTo>
                    <a:pt x="531" y="108"/>
                  </a:lnTo>
                  <a:lnTo>
                    <a:pt x="518" y="129"/>
                  </a:lnTo>
                  <a:lnTo>
                    <a:pt x="550" y="129"/>
                  </a:lnTo>
                  <a:lnTo>
                    <a:pt x="556" y="141"/>
                  </a:lnTo>
                  <a:lnTo>
                    <a:pt x="573" y="133"/>
                  </a:lnTo>
                  <a:lnTo>
                    <a:pt x="573" y="121"/>
                  </a:lnTo>
                  <a:lnTo>
                    <a:pt x="550" y="118"/>
                  </a:lnTo>
                  <a:lnTo>
                    <a:pt x="544" y="95"/>
                  </a:lnTo>
                  <a:lnTo>
                    <a:pt x="540" y="76"/>
                  </a:lnTo>
                  <a:lnTo>
                    <a:pt x="552" y="60"/>
                  </a:lnTo>
                  <a:lnTo>
                    <a:pt x="562" y="21"/>
                  </a:lnTo>
                  <a:lnTo>
                    <a:pt x="579" y="4"/>
                  </a:lnTo>
                  <a:lnTo>
                    <a:pt x="607" y="1"/>
                  </a:lnTo>
                  <a:lnTo>
                    <a:pt x="625" y="9"/>
                  </a:lnTo>
                  <a:lnTo>
                    <a:pt x="625" y="373"/>
                  </a:lnTo>
                  <a:lnTo>
                    <a:pt x="621" y="420"/>
                  </a:lnTo>
                  <a:lnTo>
                    <a:pt x="610" y="447"/>
                  </a:lnTo>
                  <a:lnTo>
                    <a:pt x="594" y="472"/>
                  </a:lnTo>
                  <a:lnTo>
                    <a:pt x="590" y="410"/>
                  </a:lnTo>
                  <a:lnTo>
                    <a:pt x="518" y="404"/>
                  </a:lnTo>
                  <a:lnTo>
                    <a:pt x="505" y="510"/>
                  </a:lnTo>
                  <a:lnTo>
                    <a:pt x="469" y="510"/>
                  </a:lnTo>
                  <a:lnTo>
                    <a:pt x="462" y="425"/>
                  </a:lnTo>
                  <a:lnTo>
                    <a:pt x="444" y="510"/>
                  </a:lnTo>
                  <a:lnTo>
                    <a:pt x="382" y="510"/>
                  </a:lnTo>
                  <a:lnTo>
                    <a:pt x="364" y="461"/>
                  </a:lnTo>
                  <a:lnTo>
                    <a:pt x="361" y="510"/>
                  </a:lnTo>
                  <a:lnTo>
                    <a:pt x="336" y="510"/>
                  </a:lnTo>
                  <a:lnTo>
                    <a:pt x="327" y="466"/>
                  </a:lnTo>
                  <a:lnTo>
                    <a:pt x="322" y="504"/>
                  </a:lnTo>
                  <a:lnTo>
                    <a:pt x="309" y="510"/>
                  </a:lnTo>
                  <a:lnTo>
                    <a:pt x="261" y="510"/>
                  </a:lnTo>
                  <a:lnTo>
                    <a:pt x="247" y="507"/>
                  </a:lnTo>
                  <a:lnTo>
                    <a:pt x="223" y="511"/>
                  </a:lnTo>
                  <a:lnTo>
                    <a:pt x="172" y="511"/>
                  </a:lnTo>
                  <a:lnTo>
                    <a:pt x="175" y="497"/>
                  </a:lnTo>
                  <a:lnTo>
                    <a:pt x="144" y="492"/>
                  </a:lnTo>
                  <a:lnTo>
                    <a:pt x="142" y="508"/>
                  </a:lnTo>
                  <a:lnTo>
                    <a:pt x="112" y="510"/>
                  </a:lnTo>
                  <a:lnTo>
                    <a:pt x="115" y="486"/>
                  </a:lnTo>
                  <a:lnTo>
                    <a:pt x="115" y="472"/>
                  </a:lnTo>
                  <a:lnTo>
                    <a:pt x="103" y="510"/>
                  </a:lnTo>
                  <a:lnTo>
                    <a:pt x="0" y="510"/>
                  </a:lnTo>
                  <a:close/>
                </a:path>
              </a:pathLst>
            </a:custGeom>
            <a:solidFill>
              <a:srgbClr val="C0C0C0"/>
            </a:solidFill>
            <a:ln w="9525" cap="flat" cmpd="sng">
              <a:solidFill>
                <a:srgbClr val="808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48" name="Line 687"/>
            <p:cNvSpPr>
              <a:spLocks noChangeShapeType="1"/>
            </p:cNvSpPr>
            <p:nvPr/>
          </p:nvSpPr>
          <p:spPr bwMode="auto">
            <a:xfrm flipV="1">
              <a:off x="4669" y="629"/>
              <a:ext cx="795" cy="47"/>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49" name="Line 688"/>
            <p:cNvSpPr>
              <a:spLocks noChangeShapeType="1"/>
            </p:cNvSpPr>
            <p:nvPr/>
          </p:nvSpPr>
          <p:spPr bwMode="auto">
            <a:xfrm flipV="1">
              <a:off x="4669" y="640"/>
              <a:ext cx="957" cy="674"/>
            </a:xfrm>
            <a:prstGeom prst="line">
              <a:avLst/>
            </a:prstGeom>
            <a:noFill/>
            <a:ln w="31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50" name="Line 689"/>
            <p:cNvSpPr>
              <a:spLocks noChangeShapeType="1"/>
            </p:cNvSpPr>
            <p:nvPr/>
          </p:nvSpPr>
          <p:spPr bwMode="auto">
            <a:xfrm flipV="1">
              <a:off x="5377" y="652"/>
              <a:ext cx="419" cy="621"/>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51" name="Freeform 690"/>
            <p:cNvSpPr>
              <a:spLocks/>
            </p:cNvSpPr>
            <p:nvPr/>
          </p:nvSpPr>
          <p:spPr bwMode="auto">
            <a:xfrm rot="-797092">
              <a:off x="5544" y="1261"/>
              <a:ext cx="9" cy="24"/>
            </a:xfrm>
            <a:custGeom>
              <a:avLst/>
              <a:gdLst>
                <a:gd name="T0" fmla="*/ 0 w 15"/>
                <a:gd name="T1" fmla="*/ 1 h 47"/>
                <a:gd name="T2" fmla="*/ 1 w 15"/>
                <a:gd name="T3" fmla="*/ 1 h 47"/>
                <a:gd name="T4" fmla="*/ 1 w 15"/>
                <a:gd name="T5" fmla="*/ 0 h 47"/>
                <a:gd name="T6" fmla="*/ 1 w 15"/>
                <a:gd name="T7" fmla="*/ 1 h 47"/>
                <a:gd name="T8" fmla="*/ 1 w 15"/>
                <a:gd name="T9" fmla="*/ 1 h 47"/>
                <a:gd name="T10" fmla="*/ 1 w 15"/>
                <a:gd name="T11" fmla="*/ 1 h 47"/>
                <a:gd name="T12" fmla="*/ 0 w 15"/>
                <a:gd name="T13" fmla="*/ 1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52" name="Freeform 691"/>
            <p:cNvSpPr>
              <a:spLocks/>
            </p:cNvSpPr>
            <p:nvPr/>
          </p:nvSpPr>
          <p:spPr bwMode="auto">
            <a:xfrm rot="-797092">
              <a:off x="5541" y="1246"/>
              <a:ext cx="12" cy="9"/>
            </a:xfrm>
            <a:custGeom>
              <a:avLst/>
              <a:gdLst>
                <a:gd name="T0" fmla="*/ 0 w 20"/>
                <a:gd name="T1" fmla="*/ 1 h 18"/>
                <a:gd name="T2" fmla="*/ 1 w 20"/>
                <a:gd name="T3" fmla="*/ 0 h 18"/>
                <a:gd name="T4" fmla="*/ 1 w 20"/>
                <a:gd name="T5" fmla="*/ 1 h 18"/>
                <a:gd name="T6" fmla="*/ 1 w 20"/>
                <a:gd name="T7" fmla="*/ 1 h 18"/>
                <a:gd name="T8" fmla="*/ 0 w 20"/>
                <a:gd name="T9" fmla="*/ 1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53" name="Freeform 692"/>
            <p:cNvSpPr>
              <a:spLocks/>
            </p:cNvSpPr>
            <p:nvPr/>
          </p:nvSpPr>
          <p:spPr bwMode="auto">
            <a:xfrm rot="-797092">
              <a:off x="5550" y="1315"/>
              <a:ext cx="14" cy="3"/>
            </a:xfrm>
            <a:custGeom>
              <a:avLst/>
              <a:gdLst>
                <a:gd name="T0" fmla="*/ 0 w 23"/>
                <a:gd name="T1" fmla="*/ 1 h 6"/>
                <a:gd name="T2" fmla="*/ 1 w 23"/>
                <a:gd name="T3" fmla="*/ 1 h 6"/>
                <a:gd name="T4" fmla="*/ 1 w 23"/>
                <a:gd name="T5" fmla="*/ 0 h 6"/>
                <a:gd name="T6" fmla="*/ 0 60000 65536"/>
                <a:gd name="T7" fmla="*/ 0 60000 65536"/>
                <a:gd name="T8" fmla="*/ 0 60000 65536"/>
              </a:gdLst>
              <a:ahLst/>
              <a:cxnLst>
                <a:cxn ang="T6">
                  <a:pos x="T0" y="T1"/>
                </a:cxn>
                <a:cxn ang="T7">
                  <a:pos x="T2" y="T3"/>
                </a:cxn>
                <a:cxn ang="T8">
                  <a:pos x="T4" y="T5"/>
                </a:cxn>
              </a:cxnLst>
              <a:rect l="0" t="0" r="r" b="b"/>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54" name="Freeform 693"/>
            <p:cNvSpPr>
              <a:spLocks/>
            </p:cNvSpPr>
            <p:nvPr/>
          </p:nvSpPr>
          <p:spPr bwMode="auto">
            <a:xfrm rot="-797092">
              <a:off x="5584" y="1269"/>
              <a:ext cx="27" cy="35"/>
            </a:xfrm>
            <a:custGeom>
              <a:avLst/>
              <a:gdLst>
                <a:gd name="T0" fmla="*/ 0 w 44"/>
                <a:gd name="T1" fmla="*/ 1 h 70"/>
                <a:gd name="T2" fmla="*/ 1 w 44"/>
                <a:gd name="T3" fmla="*/ 0 h 70"/>
                <a:gd name="T4" fmla="*/ 1 w 44"/>
                <a:gd name="T5" fmla="*/ 1 h 70"/>
                <a:gd name="T6" fmla="*/ 2 w 44"/>
                <a:gd name="T7" fmla="*/ 1 h 70"/>
                <a:gd name="T8" fmla="*/ 1 w 44"/>
                <a:gd name="T9" fmla="*/ 1 h 70"/>
                <a:gd name="T10" fmla="*/ 1 w 44"/>
                <a:gd name="T11" fmla="*/ 2 h 70"/>
                <a:gd name="T12" fmla="*/ 1 w 44"/>
                <a:gd name="T13" fmla="*/ 1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455" name="Group 694"/>
            <p:cNvGrpSpPr>
              <a:grpSpLocks/>
            </p:cNvGrpSpPr>
            <p:nvPr/>
          </p:nvGrpSpPr>
          <p:grpSpPr bwMode="auto">
            <a:xfrm rot="831002">
              <a:off x="5692" y="1228"/>
              <a:ext cx="70" cy="72"/>
              <a:chOff x="3721" y="2442"/>
              <a:chExt cx="113" cy="123"/>
            </a:xfrm>
          </p:grpSpPr>
          <p:sp>
            <p:nvSpPr>
              <p:cNvPr id="483" name="Freeform 695"/>
              <p:cNvSpPr>
                <a:spLocks/>
              </p:cNvSpPr>
              <p:nvPr/>
            </p:nvSpPr>
            <p:spPr bwMode="auto">
              <a:xfrm rot="-797092">
                <a:off x="3726" y="2468"/>
                <a:ext cx="15" cy="41"/>
              </a:xfrm>
              <a:custGeom>
                <a:avLst/>
                <a:gdLst>
                  <a:gd name="T0" fmla="*/ 0 w 15"/>
                  <a:gd name="T1" fmla="*/ 18 h 47"/>
                  <a:gd name="T2" fmla="*/ 4 w 15"/>
                  <a:gd name="T3" fmla="*/ 5 h 47"/>
                  <a:gd name="T4" fmla="*/ 12 w 15"/>
                  <a:gd name="T5" fmla="*/ 0 h 47"/>
                  <a:gd name="T6" fmla="*/ 15 w 15"/>
                  <a:gd name="T7" fmla="*/ 5 h 47"/>
                  <a:gd name="T8" fmla="*/ 12 w 15"/>
                  <a:gd name="T9" fmla="*/ 16 h 47"/>
                  <a:gd name="T10" fmla="*/ 6 w 15"/>
                  <a:gd name="T11" fmla="*/ 21 h 47"/>
                  <a:gd name="T12" fmla="*/ 0 w 15"/>
                  <a:gd name="T13" fmla="*/ 18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84" name="Freeform 696"/>
              <p:cNvSpPr>
                <a:spLocks/>
              </p:cNvSpPr>
              <p:nvPr/>
            </p:nvSpPr>
            <p:spPr bwMode="auto">
              <a:xfrm rot="-797092">
                <a:off x="3721" y="2442"/>
                <a:ext cx="20" cy="16"/>
              </a:xfrm>
              <a:custGeom>
                <a:avLst/>
                <a:gdLst>
                  <a:gd name="T0" fmla="*/ 0 w 20"/>
                  <a:gd name="T1" fmla="*/ 8 h 18"/>
                  <a:gd name="T2" fmla="*/ 9 w 20"/>
                  <a:gd name="T3" fmla="*/ 0 h 18"/>
                  <a:gd name="T4" fmla="*/ 20 w 20"/>
                  <a:gd name="T5" fmla="*/ 9 h 18"/>
                  <a:gd name="T6" fmla="*/ 8 w 20"/>
                  <a:gd name="T7" fmla="*/ 4 h 18"/>
                  <a:gd name="T8" fmla="*/ 0 w 20"/>
                  <a:gd name="T9" fmla="*/ 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85" name="Freeform 697"/>
              <p:cNvSpPr>
                <a:spLocks/>
              </p:cNvSpPr>
              <p:nvPr/>
            </p:nvSpPr>
            <p:spPr bwMode="auto">
              <a:xfrm rot="-797092">
                <a:off x="3735" y="2560"/>
                <a:ext cx="23" cy="5"/>
              </a:xfrm>
              <a:custGeom>
                <a:avLst/>
                <a:gdLst>
                  <a:gd name="T0" fmla="*/ 0 w 23"/>
                  <a:gd name="T1" fmla="*/ 3 h 6"/>
                  <a:gd name="T2" fmla="*/ 14 w 23"/>
                  <a:gd name="T3" fmla="*/ 3 h 6"/>
                  <a:gd name="T4" fmla="*/ 23 w 23"/>
                  <a:gd name="T5" fmla="*/ 0 h 6"/>
                  <a:gd name="T6" fmla="*/ 0 60000 65536"/>
                  <a:gd name="T7" fmla="*/ 0 60000 65536"/>
                  <a:gd name="T8" fmla="*/ 0 60000 65536"/>
                </a:gdLst>
                <a:ahLst/>
                <a:cxnLst>
                  <a:cxn ang="T6">
                    <a:pos x="T0" y="T1"/>
                  </a:cxn>
                  <a:cxn ang="T7">
                    <a:pos x="T2" y="T3"/>
                  </a:cxn>
                  <a:cxn ang="T8">
                    <a:pos x="T4" y="T5"/>
                  </a:cxn>
                </a:cxnLst>
                <a:rect l="0" t="0" r="r" b="b"/>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86" name="Freeform 698"/>
              <p:cNvSpPr>
                <a:spLocks/>
              </p:cNvSpPr>
              <p:nvPr/>
            </p:nvSpPr>
            <p:spPr bwMode="auto">
              <a:xfrm rot="-797092">
                <a:off x="3790" y="2481"/>
                <a:ext cx="44" cy="60"/>
              </a:xfrm>
              <a:custGeom>
                <a:avLst/>
                <a:gdLst>
                  <a:gd name="T0" fmla="*/ 0 w 44"/>
                  <a:gd name="T1" fmla="*/ 5 h 70"/>
                  <a:gd name="T2" fmla="*/ 14 w 44"/>
                  <a:gd name="T3" fmla="*/ 0 h 70"/>
                  <a:gd name="T4" fmla="*/ 30 w 44"/>
                  <a:gd name="T5" fmla="*/ 3 h 70"/>
                  <a:gd name="T6" fmla="*/ 44 w 44"/>
                  <a:gd name="T7" fmla="*/ 8 h 70"/>
                  <a:gd name="T8" fmla="*/ 32 w 44"/>
                  <a:gd name="T9" fmla="*/ 21 h 70"/>
                  <a:gd name="T10" fmla="*/ 14 w 44"/>
                  <a:gd name="T11" fmla="*/ 28 h 70"/>
                  <a:gd name="T12" fmla="*/ 2 w 44"/>
                  <a:gd name="T13" fmla="*/ 24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456" name="Group 699"/>
            <p:cNvGrpSpPr>
              <a:grpSpLocks/>
            </p:cNvGrpSpPr>
            <p:nvPr/>
          </p:nvGrpSpPr>
          <p:grpSpPr bwMode="auto">
            <a:xfrm rot="640213">
              <a:off x="5809" y="1226"/>
              <a:ext cx="70" cy="72"/>
              <a:chOff x="3721" y="2442"/>
              <a:chExt cx="113" cy="123"/>
            </a:xfrm>
          </p:grpSpPr>
          <p:sp>
            <p:nvSpPr>
              <p:cNvPr id="479" name="Freeform 700"/>
              <p:cNvSpPr>
                <a:spLocks/>
              </p:cNvSpPr>
              <p:nvPr/>
            </p:nvSpPr>
            <p:spPr bwMode="auto">
              <a:xfrm rot="-797092">
                <a:off x="3726" y="2468"/>
                <a:ext cx="15" cy="41"/>
              </a:xfrm>
              <a:custGeom>
                <a:avLst/>
                <a:gdLst>
                  <a:gd name="T0" fmla="*/ 0 w 15"/>
                  <a:gd name="T1" fmla="*/ 18 h 47"/>
                  <a:gd name="T2" fmla="*/ 4 w 15"/>
                  <a:gd name="T3" fmla="*/ 5 h 47"/>
                  <a:gd name="T4" fmla="*/ 12 w 15"/>
                  <a:gd name="T5" fmla="*/ 0 h 47"/>
                  <a:gd name="T6" fmla="*/ 15 w 15"/>
                  <a:gd name="T7" fmla="*/ 5 h 47"/>
                  <a:gd name="T8" fmla="*/ 12 w 15"/>
                  <a:gd name="T9" fmla="*/ 16 h 47"/>
                  <a:gd name="T10" fmla="*/ 6 w 15"/>
                  <a:gd name="T11" fmla="*/ 21 h 47"/>
                  <a:gd name="T12" fmla="*/ 0 w 15"/>
                  <a:gd name="T13" fmla="*/ 18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80" name="Freeform 701"/>
              <p:cNvSpPr>
                <a:spLocks/>
              </p:cNvSpPr>
              <p:nvPr/>
            </p:nvSpPr>
            <p:spPr bwMode="auto">
              <a:xfrm rot="-797092">
                <a:off x="3721" y="2442"/>
                <a:ext cx="20" cy="16"/>
              </a:xfrm>
              <a:custGeom>
                <a:avLst/>
                <a:gdLst>
                  <a:gd name="T0" fmla="*/ 0 w 20"/>
                  <a:gd name="T1" fmla="*/ 8 h 18"/>
                  <a:gd name="T2" fmla="*/ 9 w 20"/>
                  <a:gd name="T3" fmla="*/ 0 h 18"/>
                  <a:gd name="T4" fmla="*/ 20 w 20"/>
                  <a:gd name="T5" fmla="*/ 9 h 18"/>
                  <a:gd name="T6" fmla="*/ 8 w 20"/>
                  <a:gd name="T7" fmla="*/ 4 h 18"/>
                  <a:gd name="T8" fmla="*/ 0 w 20"/>
                  <a:gd name="T9" fmla="*/ 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81" name="Freeform 702"/>
              <p:cNvSpPr>
                <a:spLocks/>
              </p:cNvSpPr>
              <p:nvPr/>
            </p:nvSpPr>
            <p:spPr bwMode="auto">
              <a:xfrm rot="-797092">
                <a:off x="3735" y="2560"/>
                <a:ext cx="23" cy="5"/>
              </a:xfrm>
              <a:custGeom>
                <a:avLst/>
                <a:gdLst>
                  <a:gd name="T0" fmla="*/ 0 w 23"/>
                  <a:gd name="T1" fmla="*/ 3 h 6"/>
                  <a:gd name="T2" fmla="*/ 14 w 23"/>
                  <a:gd name="T3" fmla="*/ 3 h 6"/>
                  <a:gd name="T4" fmla="*/ 23 w 23"/>
                  <a:gd name="T5" fmla="*/ 0 h 6"/>
                  <a:gd name="T6" fmla="*/ 0 60000 65536"/>
                  <a:gd name="T7" fmla="*/ 0 60000 65536"/>
                  <a:gd name="T8" fmla="*/ 0 60000 65536"/>
                </a:gdLst>
                <a:ahLst/>
                <a:cxnLst>
                  <a:cxn ang="T6">
                    <a:pos x="T0" y="T1"/>
                  </a:cxn>
                  <a:cxn ang="T7">
                    <a:pos x="T2" y="T3"/>
                  </a:cxn>
                  <a:cxn ang="T8">
                    <a:pos x="T4" y="T5"/>
                  </a:cxn>
                </a:cxnLst>
                <a:rect l="0" t="0" r="r" b="b"/>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82" name="Freeform 703"/>
              <p:cNvSpPr>
                <a:spLocks/>
              </p:cNvSpPr>
              <p:nvPr/>
            </p:nvSpPr>
            <p:spPr bwMode="auto">
              <a:xfrm rot="-797092">
                <a:off x="3790" y="2481"/>
                <a:ext cx="44" cy="60"/>
              </a:xfrm>
              <a:custGeom>
                <a:avLst/>
                <a:gdLst>
                  <a:gd name="T0" fmla="*/ 0 w 44"/>
                  <a:gd name="T1" fmla="*/ 5 h 70"/>
                  <a:gd name="T2" fmla="*/ 14 w 44"/>
                  <a:gd name="T3" fmla="*/ 0 h 70"/>
                  <a:gd name="T4" fmla="*/ 30 w 44"/>
                  <a:gd name="T5" fmla="*/ 3 h 70"/>
                  <a:gd name="T6" fmla="*/ 44 w 44"/>
                  <a:gd name="T7" fmla="*/ 8 h 70"/>
                  <a:gd name="T8" fmla="*/ 32 w 44"/>
                  <a:gd name="T9" fmla="*/ 21 h 70"/>
                  <a:gd name="T10" fmla="*/ 14 w 44"/>
                  <a:gd name="T11" fmla="*/ 28 h 70"/>
                  <a:gd name="T12" fmla="*/ 2 w 44"/>
                  <a:gd name="T13" fmla="*/ 24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457" name="Group 704"/>
            <p:cNvGrpSpPr>
              <a:grpSpLocks/>
            </p:cNvGrpSpPr>
            <p:nvPr/>
          </p:nvGrpSpPr>
          <p:grpSpPr bwMode="auto">
            <a:xfrm>
              <a:off x="4607" y="1275"/>
              <a:ext cx="444" cy="105"/>
              <a:chOff x="577" y="2800"/>
              <a:chExt cx="1048" cy="248"/>
            </a:xfrm>
          </p:grpSpPr>
          <p:sp>
            <p:nvSpPr>
              <p:cNvPr id="469" name="Freeform 705"/>
              <p:cNvSpPr>
                <a:spLocks/>
              </p:cNvSpPr>
              <p:nvPr/>
            </p:nvSpPr>
            <p:spPr bwMode="auto">
              <a:xfrm>
                <a:off x="1525" y="2829"/>
                <a:ext cx="15" cy="47"/>
              </a:xfrm>
              <a:custGeom>
                <a:avLst/>
                <a:gdLst>
                  <a:gd name="T0" fmla="*/ 0 w 15"/>
                  <a:gd name="T1" fmla="*/ 41 h 47"/>
                  <a:gd name="T2" fmla="*/ 4 w 15"/>
                  <a:gd name="T3" fmla="*/ 11 h 47"/>
                  <a:gd name="T4" fmla="*/ 12 w 15"/>
                  <a:gd name="T5" fmla="*/ 0 h 47"/>
                  <a:gd name="T6" fmla="*/ 15 w 15"/>
                  <a:gd name="T7" fmla="*/ 12 h 47"/>
                  <a:gd name="T8" fmla="*/ 12 w 15"/>
                  <a:gd name="T9" fmla="*/ 36 h 47"/>
                  <a:gd name="T10" fmla="*/ 6 w 15"/>
                  <a:gd name="T11" fmla="*/ 47 h 47"/>
                  <a:gd name="T12" fmla="*/ 0 w 15"/>
                  <a:gd name="T13" fmla="*/ 41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70" name="Freeform 706"/>
              <p:cNvSpPr>
                <a:spLocks/>
              </p:cNvSpPr>
              <p:nvPr/>
            </p:nvSpPr>
            <p:spPr bwMode="auto">
              <a:xfrm>
                <a:off x="1529" y="2800"/>
                <a:ext cx="20" cy="18"/>
              </a:xfrm>
              <a:custGeom>
                <a:avLst/>
                <a:gdLst>
                  <a:gd name="T0" fmla="*/ 0 w 20"/>
                  <a:gd name="T1" fmla="*/ 16 h 18"/>
                  <a:gd name="T2" fmla="*/ 9 w 20"/>
                  <a:gd name="T3" fmla="*/ 0 h 18"/>
                  <a:gd name="T4" fmla="*/ 20 w 20"/>
                  <a:gd name="T5" fmla="*/ 18 h 18"/>
                  <a:gd name="T6" fmla="*/ 8 w 20"/>
                  <a:gd name="T7" fmla="*/ 10 h 18"/>
                  <a:gd name="T8" fmla="*/ 0 w 20"/>
                  <a:gd name="T9" fmla="*/ 1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71" name="Freeform 707"/>
              <p:cNvSpPr>
                <a:spLocks/>
              </p:cNvSpPr>
              <p:nvPr/>
            </p:nvSpPr>
            <p:spPr bwMode="auto">
              <a:xfrm>
                <a:off x="1523" y="2939"/>
                <a:ext cx="23" cy="6"/>
              </a:xfrm>
              <a:custGeom>
                <a:avLst/>
                <a:gdLst>
                  <a:gd name="T0" fmla="*/ 0 w 23"/>
                  <a:gd name="T1" fmla="*/ 4 h 6"/>
                  <a:gd name="T2" fmla="*/ 14 w 23"/>
                  <a:gd name="T3" fmla="*/ 6 h 6"/>
                  <a:gd name="T4" fmla="*/ 23 w 23"/>
                  <a:gd name="T5" fmla="*/ 0 h 6"/>
                  <a:gd name="T6" fmla="*/ 0 60000 65536"/>
                  <a:gd name="T7" fmla="*/ 0 60000 65536"/>
                  <a:gd name="T8" fmla="*/ 0 60000 65536"/>
                </a:gdLst>
                <a:ahLst/>
                <a:cxnLst>
                  <a:cxn ang="T6">
                    <a:pos x="T0" y="T1"/>
                  </a:cxn>
                  <a:cxn ang="T7">
                    <a:pos x="T2" y="T3"/>
                  </a:cxn>
                  <a:cxn ang="T8">
                    <a:pos x="T4" y="T5"/>
                  </a:cxn>
                </a:cxnLst>
                <a:rect l="0" t="0" r="r" b="b"/>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472" name="Group 708"/>
              <p:cNvGrpSpPr>
                <a:grpSpLocks/>
              </p:cNvGrpSpPr>
              <p:nvPr/>
            </p:nvGrpSpPr>
            <p:grpSpPr bwMode="auto">
              <a:xfrm>
                <a:off x="968" y="2877"/>
                <a:ext cx="16" cy="145"/>
                <a:chOff x="873" y="2789"/>
                <a:chExt cx="26" cy="145"/>
              </a:xfrm>
            </p:grpSpPr>
            <p:sp>
              <p:nvSpPr>
                <p:cNvPr id="476" name="Freeform 709"/>
                <p:cNvSpPr>
                  <a:spLocks/>
                </p:cNvSpPr>
                <p:nvPr/>
              </p:nvSpPr>
              <p:spPr bwMode="auto">
                <a:xfrm>
                  <a:off x="875" y="2818"/>
                  <a:ext cx="15" cy="47"/>
                </a:xfrm>
                <a:custGeom>
                  <a:avLst/>
                  <a:gdLst>
                    <a:gd name="T0" fmla="*/ 0 w 15"/>
                    <a:gd name="T1" fmla="*/ 41 h 47"/>
                    <a:gd name="T2" fmla="*/ 4 w 15"/>
                    <a:gd name="T3" fmla="*/ 11 h 47"/>
                    <a:gd name="T4" fmla="*/ 12 w 15"/>
                    <a:gd name="T5" fmla="*/ 0 h 47"/>
                    <a:gd name="T6" fmla="*/ 15 w 15"/>
                    <a:gd name="T7" fmla="*/ 12 h 47"/>
                    <a:gd name="T8" fmla="*/ 12 w 15"/>
                    <a:gd name="T9" fmla="*/ 36 h 47"/>
                    <a:gd name="T10" fmla="*/ 6 w 15"/>
                    <a:gd name="T11" fmla="*/ 47 h 47"/>
                    <a:gd name="T12" fmla="*/ 0 w 15"/>
                    <a:gd name="T13" fmla="*/ 41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77" name="Freeform 710"/>
                <p:cNvSpPr>
                  <a:spLocks/>
                </p:cNvSpPr>
                <p:nvPr/>
              </p:nvSpPr>
              <p:spPr bwMode="auto">
                <a:xfrm>
                  <a:off x="879" y="2789"/>
                  <a:ext cx="20" cy="18"/>
                </a:xfrm>
                <a:custGeom>
                  <a:avLst/>
                  <a:gdLst>
                    <a:gd name="T0" fmla="*/ 0 w 20"/>
                    <a:gd name="T1" fmla="*/ 16 h 18"/>
                    <a:gd name="T2" fmla="*/ 9 w 20"/>
                    <a:gd name="T3" fmla="*/ 0 h 18"/>
                    <a:gd name="T4" fmla="*/ 20 w 20"/>
                    <a:gd name="T5" fmla="*/ 18 h 18"/>
                    <a:gd name="T6" fmla="*/ 8 w 20"/>
                    <a:gd name="T7" fmla="*/ 10 h 18"/>
                    <a:gd name="T8" fmla="*/ 0 w 20"/>
                    <a:gd name="T9" fmla="*/ 1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78" name="Freeform 711"/>
                <p:cNvSpPr>
                  <a:spLocks/>
                </p:cNvSpPr>
                <p:nvPr/>
              </p:nvSpPr>
              <p:spPr bwMode="auto">
                <a:xfrm>
                  <a:off x="873" y="2928"/>
                  <a:ext cx="23" cy="6"/>
                </a:xfrm>
                <a:custGeom>
                  <a:avLst/>
                  <a:gdLst>
                    <a:gd name="T0" fmla="*/ 0 w 23"/>
                    <a:gd name="T1" fmla="*/ 4 h 6"/>
                    <a:gd name="T2" fmla="*/ 14 w 23"/>
                    <a:gd name="T3" fmla="*/ 6 h 6"/>
                    <a:gd name="T4" fmla="*/ 23 w 23"/>
                    <a:gd name="T5" fmla="*/ 0 h 6"/>
                    <a:gd name="T6" fmla="*/ 0 60000 65536"/>
                    <a:gd name="T7" fmla="*/ 0 60000 65536"/>
                    <a:gd name="T8" fmla="*/ 0 60000 65536"/>
                  </a:gdLst>
                  <a:ahLst/>
                  <a:cxnLst>
                    <a:cxn ang="T6">
                      <a:pos x="T0" y="T1"/>
                    </a:cxn>
                    <a:cxn ang="T7">
                      <a:pos x="T2" y="T3"/>
                    </a:cxn>
                    <a:cxn ang="T8">
                      <a:pos x="T4" y="T5"/>
                    </a:cxn>
                  </a:cxnLst>
                  <a:rect l="0" t="0" r="r" b="b"/>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473" name="Freeform 712"/>
              <p:cNvSpPr>
                <a:spLocks/>
              </p:cNvSpPr>
              <p:nvPr/>
            </p:nvSpPr>
            <p:spPr bwMode="auto">
              <a:xfrm>
                <a:off x="1581" y="2865"/>
                <a:ext cx="44" cy="70"/>
              </a:xfrm>
              <a:custGeom>
                <a:avLst/>
                <a:gdLst>
                  <a:gd name="T0" fmla="*/ 0 w 44"/>
                  <a:gd name="T1" fmla="*/ 12 h 70"/>
                  <a:gd name="T2" fmla="*/ 14 w 44"/>
                  <a:gd name="T3" fmla="*/ 0 h 70"/>
                  <a:gd name="T4" fmla="*/ 30 w 44"/>
                  <a:gd name="T5" fmla="*/ 4 h 70"/>
                  <a:gd name="T6" fmla="*/ 44 w 44"/>
                  <a:gd name="T7" fmla="*/ 20 h 70"/>
                  <a:gd name="T8" fmla="*/ 32 w 44"/>
                  <a:gd name="T9" fmla="*/ 52 h 70"/>
                  <a:gd name="T10" fmla="*/ 14 w 44"/>
                  <a:gd name="T11" fmla="*/ 70 h 70"/>
                  <a:gd name="T12" fmla="*/ 2 w 44"/>
                  <a:gd name="T13" fmla="*/ 6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74" name="Freeform 713"/>
              <p:cNvSpPr>
                <a:spLocks/>
              </p:cNvSpPr>
              <p:nvPr/>
            </p:nvSpPr>
            <p:spPr bwMode="auto">
              <a:xfrm>
                <a:off x="993" y="2932"/>
                <a:ext cx="22" cy="70"/>
              </a:xfrm>
              <a:custGeom>
                <a:avLst/>
                <a:gdLst>
                  <a:gd name="T0" fmla="*/ 0 w 44"/>
                  <a:gd name="T1" fmla="*/ 12 h 70"/>
                  <a:gd name="T2" fmla="*/ 1 w 44"/>
                  <a:gd name="T3" fmla="*/ 0 h 70"/>
                  <a:gd name="T4" fmla="*/ 1 w 44"/>
                  <a:gd name="T5" fmla="*/ 4 h 70"/>
                  <a:gd name="T6" fmla="*/ 1 w 44"/>
                  <a:gd name="T7" fmla="*/ 20 h 70"/>
                  <a:gd name="T8" fmla="*/ 1 w 44"/>
                  <a:gd name="T9" fmla="*/ 52 h 70"/>
                  <a:gd name="T10" fmla="*/ 1 w 44"/>
                  <a:gd name="T11" fmla="*/ 70 h 70"/>
                  <a:gd name="T12" fmla="*/ 1 w 44"/>
                  <a:gd name="T13" fmla="*/ 6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75" name="Freeform 714"/>
              <p:cNvSpPr>
                <a:spLocks/>
              </p:cNvSpPr>
              <p:nvPr/>
            </p:nvSpPr>
            <p:spPr bwMode="auto">
              <a:xfrm>
                <a:off x="577" y="2969"/>
                <a:ext cx="30" cy="79"/>
              </a:xfrm>
              <a:custGeom>
                <a:avLst/>
                <a:gdLst>
                  <a:gd name="T0" fmla="*/ 6 w 30"/>
                  <a:gd name="T1" fmla="*/ 15 h 79"/>
                  <a:gd name="T2" fmla="*/ 13 w 30"/>
                  <a:gd name="T3" fmla="*/ 0 h 79"/>
                  <a:gd name="T4" fmla="*/ 27 w 30"/>
                  <a:gd name="T5" fmla="*/ 3 h 79"/>
                  <a:gd name="T6" fmla="*/ 30 w 30"/>
                  <a:gd name="T7" fmla="*/ 28 h 79"/>
                  <a:gd name="T8" fmla="*/ 24 w 30"/>
                  <a:gd name="T9" fmla="*/ 61 h 79"/>
                  <a:gd name="T10" fmla="*/ 15 w 30"/>
                  <a:gd name="T11" fmla="*/ 79 h 79"/>
                  <a:gd name="T12" fmla="*/ 0 w 30"/>
                  <a:gd name="T13" fmla="*/ 77 h 79"/>
                  <a:gd name="T14" fmla="*/ 2 w 30"/>
                  <a:gd name="T15" fmla="*/ 63 h 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79">
                    <a:moveTo>
                      <a:pt x="6" y="15"/>
                    </a:moveTo>
                    <a:lnTo>
                      <a:pt x="13" y="0"/>
                    </a:lnTo>
                    <a:lnTo>
                      <a:pt x="27" y="3"/>
                    </a:lnTo>
                    <a:lnTo>
                      <a:pt x="30" y="28"/>
                    </a:lnTo>
                    <a:lnTo>
                      <a:pt x="24" y="61"/>
                    </a:lnTo>
                    <a:lnTo>
                      <a:pt x="15" y="79"/>
                    </a:lnTo>
                    <a:lnTo>
                      <a:pt x="0" y="77"/>
                    </a:lnTo>
                    <a:lnTo>
                      <a:pt x="2" y="63"/>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458" name="Group 715"/>
            <p:cNvGrpSpPr>
              <a:grpSpLocks/>
            </p:cNvGrpSpPr>
            <p:nvPr/>
          </p:nvGrpSpPr>
          <p:grpSpPr bwMode="auto">
            <a:xfrm>
              <a:off x="4463" y="1431"/>
              <a:ext cx="665" cy="194"/>
              <a:chOff x="135" y="3060"/>
              <a:chExt cx="1563" cy="456"/>
            </a:xfrm>
          </p:grpSpPr>
          <p:sp>
            <p:nvSpPr>
              <p:cNvPr id="464" name="Freeform 716"/>
              <p:cNvSpPr>
                <a:spLocks/>
              </p:cNvSpPr>
              <p:nvPr/>
            </p:nvSpPr>
            <p:spPr bwMode="auto">
              <a:xfrm>
                <a:off x="1155" y="3060"/>
                <a:ext cx="543" cy="426"/>
              </a:xfrm>
              <a:custGeom>
                <a:avLst/>
                <a:gdLst>
                  <a:gd name="T0" fmla="*/ 543 w 543"/>
                  <a:gd name="T1" fmla="*/ 0 h 426"/>
                  <a:gd name="T2" fmla="*/ 318 w 543"/>
                  <a:gd name="T3" fmla="*/ 6 h 426"/>
                  <a:gd name="T4" fmla="*/ 306 w 543"/>
                  <a:gd name="T5" fmla="*/ 27 h 426"/>
                  <a:gd name="T6" fmla="*/ 189 w 543"/>
                  <a:gd name="T7" fmla="*/ 426 h 426"/>
                  <a:gd name="T8" fmla="*/ 0 w 543"/>
                  <a:gd name="T9" fmla="*/ 402 h 426"/>
                  <a:gd name="T10" fmla="*/ 24 w 543"/>
                  <a:gd name="T11" fmla="*/ 216 h 4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3" h="426">
                    <a:moveTo>
                      <a:pt x="543" y="0"/>
                    </a:moveTo>
                    <a:lnTo>
                      <a:pt x="318" y="6"/>
                    </a:lnTo>
                    <a:lnTo>
                      <a:pt x="306" y="27"/>
                    </a:lnTo>
                    <a:lnTo>
                      <a:pt x="189" y="426"/>
                    </a:lnTo>
                    <a:lnTo>
                      <a:pt x="0" y="402"/>
                    </a:lnTo>
                    <a:lnTo>
                      <a:pt x="24" y="216"/>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65" name="Freeform 717"/>
              <p:cNvSpPr>
                <a:spLocks/>
              </p:cNvSpPr>
              <p:nvPr/>
            </p:nvSpPr>
            <p:spPr bwMode="auto">
              <a:xfrm>
                <a:off x="567" y="3087"/>
                <a:ext cx="588" cy="423"/>
              </a:xfrm>
              <a:custGeom>
                <a:avLst/>
                <a:gdLst>
                  <a:gd name="T0" fmla="*/ 588 w 588"/>
                  <a:gd name="T1" fmla="*/ 0 h 423"/>
                  <a:gd name="T2" fmla="*/ 327 w 588"/>
                  <a:gd name="T3" fmla="*/ 3 h 423"/>
                  <a:gd name="T4" fmla="*/ 297 w 588"/>
                  <a:gd name="T5" fmla="*/ 24 h 423"/>
                  <a:gd name="T6" fmla="*/ 219 w 588"/>
                  <a:gd name="T7" fmla="*/ 423 h 423"/>
                  <a:gd name="T8" fmla="*/ 0 w 588"/>
                  <a:gd name="T9" fmla="*/ 366 h 423"/>
                  <a:gd name="T10" fmla="*/ 15 w 588"/>
                  <a:gd name="T11" fmla="*/ 258 h 4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8" h="423">
                    <a:moveTo>
                      <a:pt x="588" y="0"/>
                    </a:moveTo>
                    <a:lnTo>
                      <a:pt x="327" y="3"/>
                    </a:lnTo>
                    <a:lnTo>
                      <a:pt x="297" y="24"/>
                    </a:lnTo>
                    <a:lnTo>
                      <a:pt x="219" y="423"/>
                    </a:lnTo>
                    <a:lnTo>
                      <a:pt x="0" y="366"/>
                    </a:lnTo>
                    <a:lnTo>
                      <a:pt x="15" y="258"/>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66" name="Freeform 718"/>
              <p:cNvSpPr>
                <a:spLocks/>
              </p:cNvSpPr>
              <p:nvPr/>
            </p:nvSpPr>
            <p:spPr bwMode="auto">
              <a:xfrm>
                <a:off x="135" y="3093"/>
                <a:ext cx="432" cy="423"/>
              </a:xfrm>
              <a:custGeom>
                <a:avLst/>
                <a:gdLst>
                  <a:gd name="T0" fmla="*/ 432 w 432"/>
                  <a:gd name="T1" fmla="*/ 0 h 423"/>
                  <a:gd name="T2" fmla="*/ 111 w 432"/>
                  <a:gd name="T3" fmla="*/ 12 h 423"/>
                  <a:gd name="T4" fmla="*/ 87 w 432"/>
                  <a:gd name="T5" fmla="*/ 30 h 423"/>
                  <a:gd name="T6" fmla="*/ 66 w 432"/>
                  <a:gd name="T7" fmla="*/ 81 h 423"/>
                  <a:gd name="T8" fmla="*/ 33 w 432"/>
                  <a:gd name="T9" fmla="*/ 423 h 423"/>
                  <a:gd name="T10" fmla="*/ 0 w 432"/>
                  <a:gd name="T11" fmla="*/ 414 h 4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2" h="423">
                    <a:moveTo>
                      <a:pt x="432" y="0"/>
                    </a:moveTo>
                    <a:lnTo>
                      <a:pt x="111" y="12"/>
                    </a:lnTo>
                    <a:lnTo>
                      <a:pt x="87" y="30"/>
                    </a:lnTo>
                    <a:lnTo>
                      <a:pt x="66" y="81"/>
                    </a:lnTo>
                    <a:lnTo>
                      <a:pt x="33" y="423"/>
                    </a:lnTo>
                    <a:lnTo>
                      <a:pt x="0" y="414"/>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67" name="Freeform 719"/>
              <p:cNvSpPr>
                <a:spLocks/>
              </p:cNvSpPr>
              <p:nvPr/>
            </p:nvSpPr>
            <p:spPr bwMode="auto">
              <a:xfrm>
                <a:off x="581" y="3201"/>
                <a:ext cx="238" cy="216"/>
              </a:xfrm>
              <a:custGeom>
                <a:avLst/>
                <a:gdLst>
                  <a:gd name="T0" fmla="*/ 238 w 238"/>
                  <a:gd name="T1" fmla="*/ 0 h 216"/>
                  <a:gd name="T2" fmla="*/ 175 w 238"/>
                  <a:gd name="T3" fmla="*/ 207 h 216"/>
                  <a:gd name="T4" fmla="*/ 121 w 238"/>
                  <a:gd name="T5" fmla="*/ 216 h 216"/>
                  <a:gd name="T6" fmla="*/ 46 w 238"/>
                  <a:gd name="T7" fmla="*/ 198 h 216"/>
                  <a:gd name="T8" fmla="*/ 0 w 238"/>
                  <a:gd name="T9" fmla="*/ 179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216">
                    <a:moveTo>
                      <a:pt x="238" y="0"/>
                    </a:moveTo>
                    <a:lnTo>
                      <a:pt x="175" y="207"/>
                    </a:lnTo>
                    <a:lnTo>
                      <a:pt x="121" y="216"/>
                    </a:lnTo>
                    <a:lnTo>
                      <a:pt x="46" y="198"/>
                    </a:lnTo>
                    <a:lnTo>
                      <a:pt x="0" y="179"/>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68" name="Freeform 720"/>
              <p:cNvSpPr>
                <a:spLocks/>
              </p:cNvSpPr>
              <p:nvPr/>
            </p:nvSpPr>
            <p:spPr bwMode="auto">
              <a:xfrm>
                <a:off x="1178" y="3156"/>
                <a:ext cx="253" cy="183"/>
              </a:xfrm>
              <a:custGeom>
                <a:avLst/>
                <a:gdLst>
                  <a:gd name="T0" fmla="*/ 253 w 253"/>
                  <a:gd name="T1" fmla="*/ 0 h 183"/>
                  <a:gd name="T2" fmla="*/ 178 w 253"/>
                  <a:gd name="T3" fmla="*/ 141 h 183"/>
                  <a:gd name="T4" fmla="*/ 130 w 253"/>
                  <a:gd name="T5" fmla="*/ 183 h 183"/>
                  <a:gd name="T6" fmla="*/ 55 w 253"/>
                  <a:gd name="T7" fmla="*/ 171 h 183"/>
                  <a:gd name="T8" fmla="*/ 0 w 253"/>
                  <a:gd name="T9" fmla="*/ 155 h 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 h="183">
                    <a:moveTo>
                      <a:pt x="253" y="0"/>
                    </a:moveTo>
                    <a:lnTo>
                      <a:pt x="178" y="141"/>
                    </a:lnTo>
                    <a:lnTo>
                      <a:pt x="130" y="183"/>
                    </a:lnTo>
                    <a:lnTo>
                      <a:pt x="55" y="171"/>
                    </a:lnTo>
                    <a:lnTo>
                      <a:pt x="0" y="155"/>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459" name="Freeform 721"/>
            <p:cNvSpPr>
              <a:spLocks/>
            </p:cNvSpPr>
            <p:nvPr/>
          </p:nvSpPr>
          <p:spPr bwMode="auto">
            <a:xfrm>
              <a:off x="5376" y="1376"/>
              <a:ext cx="510" cy="304"/>
            </a:xfrm>
            <a:custGeom>
              <a:avLst/>
              <a:gdLst>
                <a:gd name="T0" fmla="*/ 0 w 510"/>
                <a:gd name="T1" fmla="*/ 304 h 304"/>
                <a:gd name="T2" fmla="*/ 10 w 510"/>
                <a:gd name="T3" fmla="*/ 236 h 304"/>
                <a:gd name="T4" fmla="*/ 21 w 510"/>
                <a:gd name="T5" fmla="*/ 227 h 304"/>
                <a:gd name="T6" fmla="*/ 158 w 510"/>
                <a:gd name="T7" fmla="*/ 243 h 304"/>
                <a:gd name="T8" fmla="*/ 173 w 510"/>
                <a:gd name="T9" fmla="*/ 232 h 304"/>
                <a:gd name="T10" fmla="*/ 224 w 510"/>
                <a:gd name="T11" fmla="*/ 50 h 304"/>
                <a:gd name="T12" fmla="*/ 236 w 510"/>
                <a:gd name="T13" fmla="*/ 34 h 304"/>
                <a:gd name="T14" fmla="*/ 321 w 510"/>
                <a:gd name="T15" fmla="*/ 23 h 304"/>
                <a:gd name="T16" fmla="*/ 333 w 510"/>
                <a:gd name="T17" fmla="*/ 34 h 304"/>
                <a:gd name="T18" fmla="*/ 354 w 510"/>
                <a:gd name="T19" fmla="*/ 19 h 304"/>
                <a:gd name="T20" fmla="*/ 444 w 510"/>
                <a:gd name="T21" fmla="*/ 9 h 304"/>
                <a:gd name="T22" fmla="*/ 449 w 510"/>
                <a:gd name="T23" fmla="*/ 25 h 304"/>
                <a:gd name="T24" fmla="*/ 462 w 510"/>
                <a:gd name="T25" fmla="*/ 4 h 304"/>
                <a:gd name="T26" fmla="*/ 510 w 510"/>
                <a:gd name="T27" fmla="*/ 0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0" h="304">
                  <a:moveTo>
                    <a:pt x="0" y="304"/>
                  </a:moveTo>
                  <a:lnTo>
                    <a:pt x="10" y="236"/>
                  </a:lnTo>
                  <a:lnTo>
                    <a:pt x="21" y="227"/>
                  </a:lnTo>
                  <a:lnTo>
                    <a:pt x="158" y="243"/>
                  </a:lnTo>
                  <a:lnTo>
                    <a:pt x="173" y="232"/>
                  </a:lnTo>
                  <a:lnTo>
                    <a:pt x="224" y="50"/>
                  </a:lnTo>
                  <a:lnTo>
                    <a:pt x="236" y="34"/>
                  </a:lnTo>
                  <a:lnTo>
                    <a:pt x="321" y="23"/>
                  </a:lnTo>
                  <a:lnTo>
                    <a:pt x="333" y="34"/>
                  </a:lnTo>
                  <a:lnTo>
                    <a:pt x="354" y="19"/>
                  </a:lnTo>
                  <a:lnTo>
                    <a:pt x="444" y="9"/>
                  </a:lnTo>
                  <a:lnTo>
                    <a:pt x="449" y="25"/>
                  </a:lnTo>
                  <a:lnTo>
                    <a:pt x="462" y="4"/>
                  </a:lnTo>
                  <a:lnTo>
                    <a:pt x="510"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60" name="Freeform 722"/>
            <p:cNvSpPr>
              <a:spLocks/>
            </p:cNvSpPr>
            <p:nvPr/>
          </p:nvSpPr>
          <p:spPr bwMode="auto">
            <a:xfrm>
              <a:off x="5417" y="1442"/>
              <a:ext cx="166" cy="115"/>
            </a:xfrm>
            <a:custGeom>
              <a:avLst/>
              <a:gdLst>
                <a:gd name="T0" fmla="*/ 10 w 293"/>
                <a:gd name="T1" fmla="*/ 0 h 204"/>
                <a:gd name="T2" fmla="*/ 9 w 293"/>
                <a:gd name="T3" fmla="*/ 2 h 204"/>
                <a:gd name="T4" fmla="*/ 8 w 293"/>
                <a:gd name="T5" fmla="*/ 5 h 204"/>
                <a:gd name="T6" fmla="*/ 7 w 293"/>
                <a:gd name="T7" fmla="*/ 6 h 204"/>
                <a:gd name="T8" fmla="*/ 4 w 293"/>
                <a:gd name="T9" fmla="*/ 7 h 204"/>
                <a:gd name="T10" fmla="*/ 3 w 293"/>
                <a:gd name="T11" fmla="*/ 6 h 204"/>
                <a:gd name="T12" fmla="*/ 1 w 293"/>
                <a:gd name="T13" fmla="*/ 6 h 204"/>
                <a:gd name="T14" fmla="*/ 1 w 293"/>
                <a:gd name="T15" fmla="*/ 6 h 204"/>
                <a:gd name="T16" fmla="*/ 0 w 293"/>
                <a:gd name="T17" fmla="*/ 6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 h="204">
                  <a:moveTo>
                    <a:pt x="293" y="0"/>
                  </a:moveTo>
                  <a:lnTo>
                    <a:pt x="282" y="50"/>
                  </a:lnTo>
                  <a:lnTo>
                    <a:pt x="252" y="164"/>
                  </a:lnTo>
                  <a:lnTo>
                    <a:pt x="228" y="194"/>
                  </a:lnTo>
                  <a:lnTo>
                    <a:pt x="126" y="204"/>
                  </a:lnTo>
                  <a:lnTo>
                    <a:pt x="80" y="200"/>
                  </a:lnTo>
                  <a:lnTo>
                    <a:pt x="36" y="188"/>
                  </a:lnTo>
                  <a:lnTo>
                    <a:pt x="6" y="198"/>
                  </a:lnTo>
                  <a:lnTo>
                    <a:pt x="0" y="189"/>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61" name="Line 723"/>
            <p:cNvSpPr>
              <a:spLocks noChangeShapeType="1"/>
            </p:cNvSpPr>
            <p:nvPr/>
          </p:nvSpPr>
          <p:spPr bwMode="auto">
            <a:xfrm flipV="1">
              <a:off x="5422" y="1539"/>
              <a:ext cx="13" cy="6"/>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62" name="Freeform 724"/>
            <p:cNvSpPr>
              <a:spLocks/>
            </p:cNvSpPr>
            <p:nvPr/>
          </p:nvSpPr>
          <p:spPr bwMode="auto">
            <a:xfrm>
              <a:off x="5429" y="1531"/>
              <a:ext cx="15" cy="5"/>
            </a:xfrm>
            <a:custGeom>
              <a:avLst/>
              <a:gdLst>
                <a:gd name="T0" fmla="*/ 0 w 28"/>
                <a:gd name="T1" fmla="*/ 1 h 8"/>
                <a:gd name="T2" fmla="*/ 1 w 28"/>
                <a:gd name="T3" fmla="*/ 0 h 8"/>
                <a:gd name="T4" fmla="*/ 1 w 28"/>
                <a:gd name="T5" fmla="*/ 1 h 8"/>
                <a:gd name="T6" fmla="*/ 0 60000 65536"/>
                <a:gd name="T7" fmla="*/ 0 60000 65536"/>
                <a:gd name="T8" fmla="*/ 0 60000 65536"/>
              </a:gdLst>
              <a:ahLst/>
              <a:cxnLst>
                <a:cxn ang="T6">
                  <a:pos x="T0" y="T1"/>
                </a:cxn>
                <a:cxn ang="T7">
                  <a:pos x="T2" y="T3"/>
                </a:cxn>
                <a:cxn ang="T8">
                  <a:pos x="T4" y="T5"/>
                </a:cxn>
              </a:cxnLst>
              <a:rect l="0" t="0" r="r" b="b"/>
              <a:pathLst>
                <a:path w="28" h="8">
                  <a:moveTo>
                    <a:pt x="0" y="8"/>
                  </a:moveTo>
                  <a:lnTo>
                    <a:pt x="18" y="0"/>
                  </a:lnTo>
                  <a:lnTo>
                    <a:pt x="28" y="5"/>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63" name="Freeform 725"/>
            <p:cNvSpPr>
              <a:spLocks/>
            </p:cNvSpPr>
            <p:nvPr/>
          </p:nvSpPr>
          <p:spPr bwMode="auto">
            <a:xfrm>
              <a:off x="5432" y="1526"/>
              <a:ext cx="17" cy="2"/>
            </a:xfrm>
            <a:custGeom>
              <a:avLst/>
              <a:gdLst>
                <a:gd name="T0" fmla="*/ 0 w 30"/>
                <a:gd name="T1" fmla="*/ 1 h 4"/>
                <a:gd name="T2" fmla="*/ 1 w 30"/>
                <a:gd name="T3" fmla="*/ 0 h 4"/>
                <a:gd name="T4" fmla="*/ 1 w 30"/>
                <a:gd name="T5" fmla="*/ 1 h 4"/>
                <a:gd name="T6" fmla="*/ 0 60000 65536"/>
                <a:gd name="T7" fmla="*/ 0 60000 65536"/>
                <a:gd name="T8" fmla="*/ 0 60000 65536"/>
              </a:gdLst>
              <a:ahLst/>
              <a:cxnLst>
                <a:cxn ang="T6">
                  <a:pos x="T0" y="T1"/>
                </a:cxn>
                <a:cxn ang="T7">
                  <a:pos x="T2" y="T3"/>
                </a:cxn>
                <a:cxn ang="T8">
                  <a:pos x="T4" y="T5"/>
                </a:cxn>
              </a:cxnLst>
              <a:rect l="0" t="0" r="r" b="b"/>
              <a:pathLst>
                <a:path w="30" h="4">
                  <a:moveTo>
                    <a:pt x="0" y="4"/>
                  </a:moveTo>
                  <a:lnTo>
                    <a:pt x="19" y="0"/>
                  </a:lnTo>
                  <a:lnTo>
                    <a:pt x="30" y="4"/>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528" name="Group 726"/>
          <p:cNvGrpSpPr>
            <a:grpSpLocks/>
          </p:cNvGrpSpPr>
          <p:nvPr/>
        </p:nvGrpSpPr>
        <p:grpSpPr bwMode="auto">
          <a:xfrm>
            <a:off x="8099627" y="4323430"/>
            <a:ext cx="870668" cy="755208"/>
            <a:chOff x="4458" y="3112"/>
            <a:chExt cx="1429" cy="1090"/>
          </a:xfrm>
        </p:grpSpPr>
        <p:sp>
          <p:nvSpPr>
            <p:cNvPr id="529" name="AutoShape 727"/>
            <p:cNvSpPr>
              <a:spLocks noChangeArrowheads="1"/>
            </p:cNvSpPr>
            <p:nvPr/>
          </p:nvSpPr>
          <p:spPr bwMode="auto">
            <a:xfrm>
              <a:off x="4458" y="3113"/>
              <a:ext cx="1429" cy="1088"/>
            </a:xfrm>
            <a:prstGeom prst="roundRect">
              <a:avLst>
                <a:gd name="adj" fmla="val 11153"/>
              </a:avLst>
            </a:prstGeom>
            <a:gradFill rotWithShape="1">
              <a:gsLst>
                <a:gs pos="0">
                  <a:srgbClr val="F5B9FF"/>
                </a:gs>
                <a:gs pos="100000">
                  <a:srgbClr val="FBE3FF"/>
                </a:gs>
              </a:gsLst>
              <a:lin ang="5400000" scaled="1"/>
            </a:gradFill>
            <a:ln w="9525" algn="ctr">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endParaRPr lang="ja-JP" altLang="en-US" dirty="0"/>
            </a:p>
          </p:txBody>
        </p:sp>
        <p:sp>
          <p:nvSpPr>
            <p:cNvPr id="530" name="Line 728"/>
            <p:cNvSpPr>
              <a:spLocks noChangeShapeType="1"/>
            </p:cNvSpPr>
            <p:nvPr/>
          </p:nvSpPr>
          <p:spPr bwMode="auto">
            <a:xfrm flipV="1">
              <a:off x="4458" y="3884"/>
              <a:ext cx="1429" cy="137"/>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31" name="Freeform 729"/>
            <p:cNvSpPr>
              <a:spLocks/>
            </p:cNvSpPr>
            <p:nvPr/>
          </p:nvSpPr>
          <p:spPr bwMode="auto">
            <a:xfrm>
              <a:off x="4656" y="3112"/>
              <a:ext cx="748" cy="864"/>
            </a:xfrm>
            <a:custGeom>
              <a:avLst/>
              <a:gdLst>
                <a:gd name="T0" fmla="*/ 544 w 748"/>
                <a:gd name="T1" fmla="*/ 4 h 864"/>
                <a:gd name="T2" fmla="*/ 584 w 748"/>
                <a:gd name="T3" fmla="*/ 8 h 864"/>
                <a:gd name="T4" fmla="*/ 588 w 748"/>
                <a:gd name="T5" fmla="*/ 188 h 864"/>
                <a:gd name="T6" fmla="*/ 748 w 748"/>
                <a:gd name="T7" fmla="*/ 644 h 864"/>
                <a:gd name="T8" fmla="*/ 744 w 748"/>
                <a:gd name="T9" fmla="*/ 700 h 864"/>
                <a:gd name="T10" fmla="*/ 580 w 748"/>
                <a:gd name="T11" fmla="*/ 716 h 864"/>
                <a:gd name="T12" fmla="*/ 580 w 748"/>
                <a:gd name="T13" fmla="*/ 828 h 864"/>
                <a:gd name="T14" fmla="*/ 528 w 748"/>
                <a:gd name="T15" fmla="*/ 832 h 864"/>
                <a:gd name="T16" fmla="*/ 528 w 748"/>
                <a:gd name="T17" fmla="*/ 720 h 864"/>
                <a:gd name="T18" fmla="*/ 220 w 748"/>
                <a:gd name="T19" fmla="*/ 748 h 864"/>
                <a:gd name="T20" fmla="*/ 220 w 748"/>
                <a:gd name="T21" fmla="*/ 856 h 864"/>
                <a:gd name="T22" fmla="*/ 160 w 748"/>
                <a:gd name="T23" fmla="*/ 864 h 864"/>
                <a:gd name="T24" fmla="*/ 160 w 748"/>
                <a:gd name="T25" fmla="*/ 752 h 864"/>
                <a:gd name="T26" fmla="*/ 36 w 748"/>
                <a:gd name="T27" fmla="*/ 760 h 864"/>
                <a:gd name="T28" fmla="*/ 0 w 748"/>
                <a:gd name="T29" fmla="*/ 748 h 864"/>
                <a:gd name="T30" fmla="*/ 4 w 748"/>
                <a:gd name="T31" fmla="*/ 176 h 864"/>
                <a:gd name="T32" fmla="*/ 68 w 748"/>
                <a:gd name="T33" fmla="*/ 156 h 864"/>
                <a:gd name="T34" fmla="*/ 172 w 748"/>
                <a:gd name="T35" fmla="*/ 168 h 864"/>
                <a:gd name="T36" fmla="*/ 172 w 748"/>
                <a:gd name="T37" fmla="*/ 0 h 864"/>
                <a:gd name="T38" fmla="*/ 212 w 748"/>
                <a:gd name="T39" fmla="*/ 0 h 864"/>
                <a:gd name="T40" fmla="*/ 212 w 748"/>
                <a:gd name="T41" fmla="*/ 168 h 864"/>
                <a:gd name="T42" fmla="*/ 540 w 748"/>
                <a:gd name="T43" fmla="*/ 196 h 864"/>
                <a:gd name="T44" fmla="*/ 544 w 748"/>
                <a:gd name="T45" fmla="*/ 4 h 8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48" h="864">
                  <a:moveTo>
                    <a:pt x="544" y="4"/>
                  </a:moveTo>
                  <a:lnTo>
                    <a:pt x="584" y="8"/>
                  </a:lnTo>
                  <a:lnTo>
                    <a:pt x="588" y="188"/>
                  </a:lnTo>
                  <a:lnTo>
                    <a:pt x="748" y="644"/>
                  </a:lnTo>
                  <a:lnTo>
                    <a:pt x="744" y="700"/>
                  </a:lnTo>
                  <a:lnTo>
                    <a:pt x="580" y="716"/>
                  </a:lnTo>
                  <a:lnTo>
                    <a:pt x="580" y="828"/>
                  </a:lnTo>
                  <a:lnTo>
                    <a:pt x="528" y="832"/>
                  </a:lnTo>
                  <a:lnTo>
                    <a:pt x="528" y="720"/>
                  </a:lnTo>
                  <a:lnTo>
                    <a:pt x="220" y="748"/>
                  </a:lnTo>
                  <a:lnTo>
                    <a:pt x="220" y="856"/>
                  </a:lnTo>
                  <a:lnTo>
                    <a:pt x="160" y="864"/>
                  </a:lnTo>
                  <a:lnTo>
                    <a:pt x="160" y="752"/>
                  </a:lnTo>
                  <a:lnTo>
                    <a:pt x="36" y="760"/>
                  </a:lnTo>
                  <a:lnTo>
                    <a:pt x="0" y="748"/>
                  </a:lnTo>
                  <a:lnTo>
                    <a:pt x="4" y="176"/>
                  </a:lnTo>
                  <a:lnTo>
                    <a:pt x="68" y="156"/>
                  </a:lnTo>
                  <a:lnTo>
                    <a:pt x="172" y="168"/>
                  </a:lnTo>
                  <a:lnTo>
                    <a:pt x="172" y="0"/>
                  </a:lnTo>
                  <a:lnTo>
                    <a:pt x="212" y="0"/>
                  </a:lnTo>
                  <a:lnTo>
                    <a:pt x="212" y="168"/>
                  </a:lnTo>
                  <a:lnTo>
                    <a:pt x="540" y="196"/>
                  </a:lnTo>
                  <a:lnTo>
                    <a:pt x="544" y="4"/>
                  </a:lnTo>
                  <a:close/>
                </a:path>
              </a:pathLst>
            </a:custGeom>
            <a:solidFill>
              <a:srgbClr val="333333">
                <a:alpha val="50195"/>
              </a:srgbClr>
            </a:solidFill>
            <a:ln>
              <a:noFill/>
            </a:ln>
            <a:effectLst/>
            <a:extLst>
              <a:ext uri="{91240B29-F687-4F45-9708-019B960494DF}">
                <a14:hiddenLine xmlns:a14="http://schemas.microsoft.com/office/drawing/2010/main" w="9525" cap="flat" cmpd="sng">
                  <a:solidFill>
                    <a:srgbClr val="33333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32" name="Freeform 730"/>
            <p:cNvSpPr>
              <a:spLocks/>
            </p:cNvSpPr>
            <p:nvPr/>
          </p:nvSpPr>
          <p:spPr bwMode="auto">
            <a:xfrm>
              <a:off x="4768" y="3932"/>
              <a:ext cx="648" cy="88"/>
            </a:xfrm>
            <a:custGeom>
              <a:avLst/>
              <a:gdLst>
                <a:gd name="T0" fmla="*/ 0 w 648"/>
                <a:gd name="T1" fmla="*/ 60 h 88"/>
                <a:gd name="T2" fmla="*/ 48 w 648"/>
                <a:gd name="T3" fmla="*/ 36 h 88"/>
                <a:gd name="T4" fmla="*/ 500 w 648"/>
                <a:gd name="T5" fmla="*/ 0 h 88"/>
                <a:gd name="T6" fmla="*/ 596 w 648"/>
                <a:gd name="T7" fmla="*/ 0 h 88"/>
                <a:gd name="T8" fmla="*/ 648 w 648"/>
                <a:gd name="T9" fmla="*/ 16 h 88"/>
                <a:gd name="T10" fmla="*/ 616 w 648"/>
                <a:gd name="T11" fmla="*/ 28 h 88"/>
                <a:gd name="T12" fmla="*/ 516 w 648"/>
                <a:gd name="T13" fmla="*/ 52 h 88"/>
                <a:gd name="T14" fmla="*/ 136 w 648"/>
                <a:gd name="T15" fmla="*/ 88 h 88"/>
                <a:gd name="T16" fmla="*/ 52 w 648"/>
                <a:gd name="T17" fmla="*/ 80 h 88"/>
                <a:gd name="T18" fmla="*/ 0 w 648"/>
                <a:gd name="T19" fmla="*/ 6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8" h="88">
                  <a:moveTo>
                    <a:pt x="0" y="60"/>
                  </a:moveTo>
                  <a:lnTo>
                    <a:pt x="48" y="36"/>
                  </a:lnTo>
                  <a:lnTo>
                    <a:pt x="500" y="0"/>
                  </a:lnTo>
                  <a:lnTo>
                    <a:pt x="596" y="0"/>
                  </a:lnTo>
                  <a:lnTo>
                    <a:pt x="648" y="16"/>
                  </a:lnTo>
                  <a:lnTo>
                    <a:pt x="616" y="28"/>
                  </a:lnTo>
                  <a:lnTo>
                    <a:pt x="516" y="52"/>
                  </a:lnTo>
                  <a:lnTo>
                    <a:pt x="136" y="88"/>
                  </a:lnTo>
                  <a:lnTo>
                    <a:pt x="52" y="80"/>
                  </a:lnTo>
                  <a:lnTo>
                    <a:pt x="0" y="60"/>
                  </a:lnTo>
                  <a:close/>
                </a:path>
              </a:pathLst>
            </a:custGeom>
            <a:gradFill rotWithShape="1">
              <a:gsLst>
                <a:gs pos="0">
                  <a:srgbClr val="6F6F6F"/>
                </a:gs>
                <a:gs pos="100000">
                  <a:srgbClr val="5F5F5F"/>
                </a:gs>
              </a:gsLst>
              <a:lin ang="2700000" scaled="1"/>
            </a:gradFill>
            <a:ln w="952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33" name="Freeform 731"/>
            <p:cNvSpPr>
              <a:spLocks/>
            </p:cNvSpPr>
            <p:nvPr/>
          </p:nvSpPr>
          <p:spPr bwMode="auto">
            <a:xfrm>
              <a:off x="4855" y="3116"/>
              <a:ext cx="53" cy="870"/>
            </a:xfrm>
            <a:custGeom>
              <a:avLst/>
              <a:gdLst>
                <a:gd name="T0" fmla="*/ 1 w 53"/>
                <a:gd name="T1" fmla="*/ 0 h 870"/>
                <a:gd name="T2" fmla="*/ 0 w 53"/>
                <a:gd name="T3" fmla="*/ 862 h 870"/>
                <a:gd name="T4" fmla="*/ 23 w 53"/>
                <a:gd name="T5" fmla="*/ 870 h 870"/>
                <a:gd name="T6" fmla="*/ 53 w 53"/>
                <a:gd name="T7" fmla="*/ 866 h 870"/>
                <a:gd name="T8" fmla="*/ 45 w 53"/>
                <a:gd name="T9" fmla="*/ 0 h 8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870">
                  <a:moveTo>
                    <a:pt x="1" y="0"/>
                  </a:moveTo>
                  <a:lnTo>
                    <a:pt x="0" y="862"/>
                  </a:lnTo>
                  <a:lnTo>
                    <a:pt x="23" y="870"/>
                  </a:lnTo>
                  <a:lnTo>
                    <a:pt x="53" y="866"/>
                  </a:lnTo>
                  <a:lnTo>
                    <a:pt x="45" y="0"/>
                  </a:lnTo>
                </a:path>
              </a:pathLst>
            </a:custGeom>
            <a:gradFill rotWithShape="1">
              <a:gsLst>
                <a:gs pos="0">
                  <a:srgbClr val="6F6F6F"/>
                </a:gs>
                <a:gs pos="100000">
                  <a:srgbClr val="5F5F5F"/>
                </a:gs>
              </a:gsLst>
              <a:lin ang="2700000" scaled="1"/>
            </a:gradFill>
            <a:ln w="952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34" name="Freeform 732"/>
            <p:cNvSpPr>
              <a:spLocks/>
            </p:cNvSpPr>
            <p:nvPr/>
          </p:nvSpPr>
          <p:spPr bwMode="auto">
            <a:xfrm>
              <a:off x="5224" y="3112"/>
              <a:ext cx="52" cy="840"/>
            </a:xfrm>
            <a:custGeom>
              <a:avLst/>
              <a:gdLst>
                <a:gd name="T0" fmla="*/ 0 w 52"/>
                <a:gd name="T1" fmla="*/ 4 h 840"/>
                <a:gd name="T2" fmla="*/ 0 w 52"/>
                <a:gd name="T3" fmla="*/ 832 h 840"/>
                <a:gd name="T4" fmla="*/ 23 w 52"/>
                <a:gd name="T5" fmla="*/ 840 h 840"/>
                <a:gd name="T6" fmla="*/ 52 w 52"/>
                <a:gd name="T7" fmla="*/ 836 h 840"/>
                <a:gd name="T8" fmla="*/ 36 w 52"/>
                <a:gd name="T9" fmla="*/ 0 h 8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840">
                  <a:moveTo>
                    <a:pt x="0" y="4"/>
                  </a:moveTo>
                  <a:lnTo>
                    <a:pt x="0" y="832"/>
                  </a:lnTo>
                  <a:lnTo>
                    <a:pt x="23" y="840"/>
                  </a:lnTo>
                  <a:lnTo>
                    <a:pt x="52" y="836"/>
                  </a:lnTo>
                  <a:lnTo>
                    <a:pt x="36" y="0"/>
                  </a:lnTo>
                </a:path>
              </a:pathLst>
            </a:custGeom>
            <a:gradFill rotWithShape="1">
              <a:gsLst>
                <a:gs pos="0">
                  <a:srgbClr val="6F6F6F"/>
                </a:gs>
                <a:gs pos="100000">
                  <a:srgbClr val="5F5F5F"/>
                </a:gs>
              </a:gsLst>
              <a:lin ang="2700000" scaled="1"/>
            </a:gradFill>
            <a:ln w="952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35" name="Freeform 733"/>
            <p:cNvSpPr>
              <a:spLocks/>
            </p:cNvSpPr>
            <p:nvPr/>
          </p:nvSpPr>
          <p:spPr bwMode="auto">
            <a:xfrm>
              <a:off x="4684" y="3258"/>
              <a:ext cx="752" cy="570"/>
            </a:xfrm>
            <a:custGeom>
              <a:avLst/>
              <a:gdLst>
                <a:gd name="T0" fmla="*/ 26 w 752"/>
                <a:gd name="T1" fmla="*/ 0 h 570"/>
                <a:gd name="T2" fmla="*/ 749 w 752"/>
                <a:gd name="T3" fmla="*/ 48 h 570"/>
                <a:gd name="T4" fmla="*/ 752 w 752"/>
                <a:gd name="T5" fmla="*/ 525 h 570"/>
                <a:gd name="T6" fmla="*/ 32 w 752"/>
                <a:gd name="T7" fmla="*/ 570 h 570"/>
                <a:gd name="T8" fmla="*/ 0 w 752"/>
                <a:gd name="T9" fmla="*/ 562 h 570"/>
                <a:gd name="T10" fmla="*/ 4 w 752"/>
                <a:gd name="T11" fmla="*/ 6 h 570"/>
                <a:gd name="T12" fmla="*/ 26 w 752"/>
                <a:gd name="T13" fmla="*/ 0 h 5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2" h="570">
                  <a:moveTo>
                    <a:pt x="26" y="0"/>
                  </a:moveTo>
                  <a:lnTo>
                    <a:pt x="749" y="48"/>
                  </a:lnTo>
                  <a:lnTo>
                    <a:pt x="752" y="525"/>
                  </a:lnTo>
                  <a:lnTo>
                    <a:pt x="32" y="570"/>
                  </a:lnTo>
                  <a:lnTo>
                    <a:pt x="0" y="562"/>
                  </a:lnTo>
                  <a:lnTo>
                    <a:pt x="4" y="6"/>
                  </a:lnTo>
                  <a:lnTo>
                    <a:pt x="26" y="0"/>
                  </a:lnTo>
                  <a:close/>
                </a:path>
              </a:pathLst>
            </a:custGeom>
            <a:gradFill rotWithShape="1">
              <a:gsLst>
                <a:gs pos="0">
                  <a:srgbClr val="6F6F6F"/>
                </a:gs>
                <a:gs pos="100000">
                  <a:srgbClr val="5F5F5F"/>
                </a:gs>
              </a:gsLst>
              <a:lin ang="2700000" scaled="1"/>
            </a:gradFill>
            <a:ln w="952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36" name="Freeform 734"/>
            <p:cNvSpPr>
              <a:spLocks/>
            </p:cNvSpPr>
            <p:nvPr/>
          </p:nvSpPr>
          <p:spPr bwMode="auto">
            <a:xfrm>
              <a:off x="4722" y="3282"/>
              <a:ext cx="696" cy="514"/>
            </a:xfrm>
            <a:custGeom>
              <a:avLst/>
              <a:gdLst>
                <a:gd name="T0" fmla="*/ 0 w 696"/>
                <a:gd name="T1" fmla="*/ 0 h 514"/>
                <a:gd name="T2" fmla="*/ 696 w 696"/>
                <a:gd name="T3" fmla="*/ 42 h 514"/>
                <a:gd name="T4" fmla="*/ 696 w 696"/>
                <a:gd name="T5" fmla="*/ 480 h 514"/>
                <a:gd name="T6" fmla="*/ 2 w 696"/>
                <a:gd name="T7" fmla="*/ 514 h 514"/>
                <a:gd name="T8" fmla="*/ 0 w 696"/>
                <a:gd name="T9" fmla="*/ 0 h 5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6" h="514">
                  <a:moveTo>
                    <a:pt x="0" y="0"/>
                  </a:moveTo>
                  <a:lnTo>
                    <a:pt x="696" y="42"/>
                  </a:lnTo>
                  <a:lnTo>
                    <a:pt x="696" y="480"/>
                  </a:lnTo>
                  <a:lnTo>
                    <a:pt x="2" y="514"/>
                  </a:lnTo>
                  <a:lnTo>
                    <a:pt x="0" y="0"/>
                  </a:lnTo>
                  <a:close/>
                </a:path>
              </a:pathLst>
            </a:custGeom>
            <a:gradFill rotWithShape="1">
              <a:gsLst>
                <a:gs pos="0">
                  <a:srgbClr val="C9E4FF"/>
                </a:gs>
                <a:gs pos="100000">
                  <a:srgbClr val="E9F4FF"/>
                </a:gs>
              </a:gsLst>
              <a:lin ang="5400000" scaled="1"/>
            </a:gradFill>
            <a:ln w="6350" cap="flat" cmpd="sng">
              <a:solidFill>
                <a:srgbClr val="5F5F5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537" name="Freeform 735"/>
            <p:cNvSpPr>
              <a:spLocks/>
            </p:cNvSpPr>
            <p:nvPr/>
          </p:nvSpPr>
          <p:spPr bwMode="auto">
            <a:xfrm>
              <a:off x="4722" y="3675"/>
              <a:ext cx="696" cy="125"/>
            </a:xfrm>
            <a:custGeom>
              <a:avLst/>
              <a:gdLst>
                <a:gd name="T0" fmla="*/ 0 w 696"/>
                <a:gd name="T1" fmla="*/ 42 h 125"/>
                <a:gd name="T2" fmla="*/ 696 w 696"/>
                <a:gd name="T3" fmla="*/ 0 h 125"/>
                <a:gd name="T4" fmla="*/ 696 w 696"/>
                <a:gd name="T5" fmla="*/ 87 h 125"/>
                <a:gd name="T6" fmla="*/ 2 w 696"/>
                <a:gd name="T7" fmla="*/ 125 h 125"/>
                <a:gd name="T8" fmla="*/ 0 w 696"/>
                <a:gd name="T9" fmla="*/ 42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6" h="125">
                  <a:moveTo>
                    <a:pt x="0" y="42"/>
                  </a:moveTo>
                  <a:lnTo>
                    <a:pt x="696" y="0"/>
                  </a:lnTo>
                  <a:lnTo>
                    <a:pt x="696" y="87"/>
                  </a:lnTo>
                  <a:lnTo>
                    <a:pt x="2" y="125"/>
                  </a:lnTo>
                  <a:lnTo>
                    <a:pt x="0" y="42"/>
                  </a:lnTo>
                  <a:close/>
                </a:path>
              </a:pathLst>
            </a:custGeom>
            <a:solidFill>
              <a:srgbClr val="F3E2D1"/>
            </a:solidFill>
            <a:ln w="635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38" name="Freeform 736"/>
            <p:cNvSpPr>
              <a:spLocks/>
            </p:cNvSpPr>
            <p:nvPr/>
          </p:nvSpPr>
          <p:spPr bwMode="auto">
            <a:xfrm>
              <a:off x="4935" y="3323"/>
              <a:ext cx="340" cy="288"/>
            </a:xfrm>
            <a:custGeom>
              <a:avLst/>
              <a:gdLst>
                <a:gd name="T0" fmla="*/ 0 w 1450"/>
                <a:gd name="T1" fmla="*/ 0 h 1228"/>
                <a:gd name="T2" fmla="*/ 0 w 1450"/>
                <a:gd name="T3" fmla="*/ 0 h 1228"/>
                <a:gd name="T4" fmla="*/ 0 w 1450"/>
                <a:gd name="T5" fmla="*/ 0 h 1228"/>
                <a:gd name="T6" fmla="*/ 0 w 1450"/>
                <a:gd name="T7" fmla="*/ 0 h 1228"/>
                <a:gd name="T8" fmla="*/ 0 w 1450"/>
                <a:gd name="T9" fmla="*/ 0 h 1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0" h="1228">
                  <a:moveTo>
                    <a:pt x="1450" y="73"/>
                  </a:moveTo>
                  <a:lnTo>
                    <a:pt x="1447" y="1173"/>
                  </a:lnTo>
                  <a:lnTo>
                    <a:pt x="0" y="1228"/>
                  </a:lnTo>
                  <a:lnTo>
                    <a:pt x="1" y="0"/>
                  </a:lnTo>
                  <a:lnTo>
                    <a:pt x="1450" y="73"/>
                  </a:lnTo>
                  <a:close/>
                </a:path>
              </a:pathLst>
            </a:custGeom>
            <a:solidFill>
              <a:srgbClr val="C0C0C0"/>
            </a:solidFill>
            <a:ln w="9525" cap="flat" cmpd="sng">
              <a:solidFill>
                <a:srgbClr val="969696"/>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39" name="Freeform 737"/>
            <p:cNvSpPr>
              <a:spLocks/>
            </p:cNvSpPr>
            <p:nvPr/>
          </p:nvSpPr>
          <p:spPr bwMode="auto">
            <a:xfrm>
              <a:off x="4950" y="3333"/>
              <a:ext cx="317" cy="268"/>
            </a:xfrm>
            <a:custGeom>
              <a:avLst/>
              <a:gdLst>
                <a:gd name="T0" fmla="*/ 0 w 1450"/>
                <a:gd name="T1" fmla="*/ 0 h 1228"/>
                <a:gd name="T2" fmla="*/ 0 w 1450"/>
                <a:gd name="T3" fmla="*/ 0 h 1228"/>
                <a:gd name="T4" fmla="*/ 0 w 1450"/>
                <a:gd name="T5" fmla="*/ 0 h 1228"/>
                <a:gd name="T6" fmla="*/ 0 w 1450"/>
                <a:gd name="T7" fmla="*/ 0 h 1228"/>
                <a:gd name="T8" fmla="*/ 0 w 1450"/>
                <a:gd name="T9" fmla="*/ 0 h 1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0" h="1228">
                  <a:moveTo>
                    <a:pt x="1450" y="73"/>
                  </a:moveTo>
                  <a:lnTo>
                    <a:pt x="1447" y="1173"/>
                  </a:lnTo>
                  <a:lnTo>
                    <a:pt x="0" y="1228"/>
                  </a:lnTo>
                  <a:lnTo>
                    <a:pt x="1" y="0"/>
                  </a:lnTo>
                  <a:lnTo>
                    <a:pt x="1450" y="73"/>
                  </a:lnTo>
                  <a:close/>
                </a:path>
              </a:pathLst>
            </a:custGeom>
            <a:gradFill rotWithShape="1">
              <a:gsLst>
                <a:gs pos="0">
                  <a:srgbClr val="FFFFFF"/>
                </a:gs>
                <a:gs pos="50000">
                  <a:srgbClr val="F8F8F8"/>
                </a:gs>
                <a:gs pos="100000">
                  <a:srgbClr val="FFFFFF"/>
                </a:gs>
              </a:gsLst>
              <a:lin ang="2700000" scaled="1"/>
            </a:gradFill>
            <a:ln w="635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40" name="Freeform 738"/>
            <p:cNvSpPr>
              <a:spLocks/>
            </p:cNvSpPr>
            <p:nvPr/>
          </p:nvSpPr>
          <p:spPr bwMode="auto">
            <a:xfrm>
              <a:off x="4959" y="3342"/>
              <a:ext cx="300" cy="48"/>
            </a:xfrm>
            <a:custGeom>
              <a:avLst/>
              <a:gdLst>
                <a:gd name="T0" fmla="*/ 0 w 1116"/>
                <a:gd name="T1" fmla="*/ 0 h 176"/>
                <a:gd name="T2" fmla="*/ 1 w 1116"/>
                <a:gd name="T3" fmla="*/ 0 h 176"/>
                <a:gd name="T4" fmla="*/ 1 w 1116"/>
                <a:gd name="T5" fmla="*/ 0 h 176"/>
                <a:gd name="T6" fmla="*/ 0 w 1116"/>
                <a:gd name="T7" fmla="*/ 0 h 176"/>
                <a:gd name="T8" fmla="*/ 0 w 1116"/>
                <a:gd name="T9" fmla="*/ 0 h 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6" h="176">
                  <a:moveTo>
                    <a:pt x="0" y="0"/>
                  </a:moveTo>
                  <a:lnTo>
                    <a:pt x="1116" y="52"/>
                  </a:lnTo>
                  <a:lnTo>
                    <a:pt x="1116" y="176"/>
                  </a:lnTo>
                  <a:lnTo>
                    <a:pt x="0" y="132"/>
                  </a:lnTo>
                  <a:lnTo>
                    <a:pt x="0" y="0"/>
                  </a:lnTo>
                  <a:close/>
                </a:path>
              </a:pathLst>
            </a:custGeom>
            <a:solidFill>
              <a:srgbClr val="3C4062"/>
            </a:solidFill>
            <a:ln>
              <a:noFill/>
            </a:ln>
            <a:effectLst/>
            <a:extLst>
              <a:ext uri="{91240B29-F687-4F45-9708-019B960494DF}">
                <a14:hiddenLine xmlns:a14="http://schemas.microsoft.com/office/drawing/2010/main" w="9525" cap="flat" cmpd="sng">
                  <a:solidFill>
                    <a:srgbClr val="333333"/>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41" name="Freeform 739"/>
            <p:cNvSpPr>
              <a:spLocks/>
            </p:cNvSpPr>
            <p:nvPr/>
          </p:nvSpPr>
          <p:spPr bwMode="auto">
            <a:xfrm>
              <a:off x="5014" y="3351"/>
              <a:ext cx="197" cy="32"/>
            </a:xfrm>
            <a:custGeom>
              <a:avLst/>
              <a:gdLst>
                <a:gd name="T0" fmla="*/ 0 w 1116"/>
                <a:gd name="T1" fmla="*/ 0 h 176"/>
                <a:gd name="T2" fmla="*/ 0 w 1116"/>
                <a:gd name="T3" fmla="*/ 0 h 176"/>
                <a:gd name="T4" fmla="*/ 0 w 1116"/>
                <a:gd name="T5" fmla="*/ 0 h 176"/>
                <a:gd name="T6" fmla="*/ 0 w 1116"/>
                <a:gd name="T7" fmla="*/ 0 h 176"/>
                <a:gd name="T8" fmla="*/ 0 w 1116"/>
                <a:gd name="T9" fmla="*/ 0 h 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6" h="176">
                  <a:moveTo>
                    <a:pt x="0" y="0"/>
                  </a:moveTo>
                  <a:lnTo>
                    <a:pt x="1116" y="52"/>
                  </a:lnTo>
                  <a:lnTo>
                    <a:pt x="1116" y="176"/>
                  </a:lnTo>
                  <a:lnTo>
                    <a:pt x="0" y="132"/>
                  </a:lnTo>
                  <a:lnTo>
                    <a:pt x="0" y="0"/>
                  </a:lnTo>
                  <a:close/>
                </a:path>
              </a:pathLst>
            </a:custGeom>
            <a:solidFill>
              <a:srgbClr val="C0C0C0"/>
            </a:solidFill>
            <a:ln>
              <a:noFill/>
            </a:ln>
            <a:effectLst/>
            <a:extLst>
              <a:ext uri="{91240B29-F687-4F45-9708-019B960494DF}">
                <a14:hiddenLine xmlns:a14="http://schemas.microsoft.com/office/drawing/2010/main" w="9525" cap="flat" cmpd="sng">
                  <a:solidFill>
                    <a:srgbClr val="333333"/>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42" name="Freeform 740"/>
            <p:cNvSpPr>
              <a:spLocks/>
            </p:cNvSpPr>
            <p:nvPr/>
          </p:nvSpPr>
          <p:spPr bwMode="auto">
            <a:xfrm>
              <a:off x="4997" y="3395"/>
              <a:ext cx="208" cy="188"/>
            </a:xfrm>
            <a:custGeom>
              <a:avLst/>
              <a:gdLst>
                <a:gd name="T0" fmla="*/ 0 w 772"/>
                <a:gd name="T1" fmla="*/ 0 h 696"/>
                <a:gd name="T2" fmla="*/ 0 w 772"/>
                <a:gd name="T3" fmla="*/ 0 h 696"/>
                <a:gd name="T4" fmla="*/ 0 w 772"/>
                <a:gd name="T5" fmla="*/ 0 h 696"/>
                <a:gd name="T6" fmla="*/ 0 60000 65536"/>
                <a:gd name="T7" fmla="*/ 0 60000 65536"/>
                <a:gd name="T8" fmla="*/ 0 60000 65536"/>
              </a:gdLst>
              <a:ahLst/>
              <a:cxnLst>
                <a:cxn ang="T6">
                  <a:pos x="T0" y="T1"/>
                </a:cxn>
                <a:cxn ang="T7">
                  <a:pos x="T2" y="T3"/>
                </a:cxn>
                <a:cxn ang="T8">
                  <a:pos x="T4" y="T5"/>
                </a:cxn>
              </a:cxnLst>
              <a:rect l="0" t="0" r="r" b="b"/>
              <a:pathLst>
                <a:path w="772" h="696">
                  <a:moveTo>
                    <a:pt x="0" y="0"/>
                  </a:moveTo>
                  <a:lnTo>
                    <a:pt x="0" y="696"/>
                  </a:lnTo>
                  <a:lnTo>
                    <a:pt x="772" y="668"/>
                  </a:lnTo>
                </a:path>
              </a:pathLst>
            </a:custGeom>
            <a:noFill/>
            <a:ln w="6350"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543" name="Group 741"/>
            <p:cNvGrpSpPr>
              <a:grpSpLocks/>
            </p:cNvGrpSpPr>
            <p:nvPr/>
          </p:nvGrpSpPr>
          <p:grpSpPr bwMode="auto">
            <a:xfrm>
              <a:off x="4999" y="3416"/>
              <a:ext cx="204" cy="149"/>
              <a:chOff x="887" y="1855"/>
              <a:chExt cx="583" cy="290"/>
            </a:xfrm>
          </p:grpSpPr>
          <p:sp>
            <p:nvSpPr>
              <p:cNvPr id="613" name="Freeform 742"/>
              <p:cNvSpPr>
                <a:spLocks/>
              </p:cNvSpPr>
              <p:nvPr/>
            </p:nvSpPr>
            <p:spPr bwMode="auto">
              <a:xfrm>
                <a:off x="887" y="1855"/>
                <a:ext cx="583" cy="226"/>
              </a:xfrm>
              <a:custGeom>
                <a:avLst/>
                <a:gdLst>
                  <a:gd name="T0" fmla="*/ 0 w 583"/>
                  <a:gd name="T1" fmla="*/ 181 h 226"/>
                  <a:gd name="T2" fmla="*/ 64 w 583"/>
                  <a:gd name="T3" fmla="*/ 150 h 226"/>
                  <a:gd name="T4" fmla="*/ 152 w 583"/>
                  <a:gd name="T5" fmla="*/ 170 h 226"/>
                  <a:gd name="T6" fmla="*/ 220 w 583"/>
                  <a:gd name="T7" fmla="*/ 226 h 226"/>
                  <a:gd name="T8" fmla="*/ 308 w 583"/>
                  <a:gd name="T9" fmla="*/ 190 h 226"/>
                  <a:gd name="T10" fmla="*/ 392 w 583"/>
                  <a:gd name="T11" fmla="*/ 206 h 226"/>
                  <a:gd name="T12" fmla="*/ 476 w 583"/>
                  <a:gd name="T13" fmla="*/ 158 h 226"/>
                  <a:gd name="T14" fmla="*/ 529 w 583"/>
                  <a:gd name="T15" fmla="*/ 104 h 226"/>
                  <a:gd name="T16" fmla="*/ 583 w 583"/>
                  <a:gd name="T17" fmla="*/ 0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3" h="226">
                    <a:moveTo>
                      <a:pt x="0" y="181"/>
                    </a:moveTo>
                    <a:lnTo>
                      <a:pt x="64" y="150"/>
                    </a:lnTo>
                    <a:lnTo>
                      <a:pt x="152" y="170"/>
                    </a:lnTo>
                    <a:lnTo>
                      <a:pt x="220" y="226"/>
                    </a:lnTo>
                    <a:lnTo>
                      <a:pt x="308" y="190"/>
                    </a:lnTo>
                    <a:lnTo>
                      <a:pt x="392" y="206"/>
                    </a:lnTo>
                    <a:lnTo>
                      <a:pt x="476" y="158"/>
                    </a:lnTo>
                    <a:lnTo>
                      <a:pt x="529" y="104"/>
                    </a:lnTo>
                    <a:lnTo>
                      <a:pt x="583" y="0"/>
                    </a:lnTo>
                  </a:path>
                </a:pathLst>
              </a:custGeom>
              <a:noFill/>
              <a:ln w="6350" cap="flat" cmpd="sng">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614" name="Freeform 743"/>
              <p:cNvSpPr>
                <a:spLocks/>
              </p:cNvSpPr>
              <p:nvPr/>
            </p:nvSpPr>
            <p:spPr bwMode="auto">
              <a:xfrm>
                <a:off x="887" y="1969"/>
                <a:ext cx="580" cy="176"/>
              </a:xfrm>
              <a:custGeom>
                <a:avLst/>
                <a:gdLst>
                  <a:gd name="T0" fmla="*/ 0 w 580"/>
                  <a:gd name="T1" fmla="*/ 22 h 176"/>
                  <a:gd name="T2" fmla="*/ 76 w 580"/>
                  <a:gd name="T3" fmla="*/ 0 h 176"/>
                  <a:gd name="T4" fmla="*/ 160 w 580"/>
                  <a:gd name="T5" fmla="*/ 4 h 176"/>
                  <a:gd name="T6" fmla="*/ 220 w 580"/>
                  <a:gd name="T7" fmla="*/ 76 h 176"/>
                  <a:gd name="T8" fmla="*/ 304 w 580"/>
                  <a:gd name="T9" fmla="*/ 128 h 176"/>
                  <a:gd name="T10" fmla="*/ 388 w 580"/>
                  <a:gd name="T11" fmla="*/ 128 h 176"/>
                  <a:gd name="T12" fmla="*/ 472 w 580"/>
                  <a:gd name="T13" fmla="*/ 124 h 176"/>
                  <a:gd name="T14" fmla="*/ 536 w 580"/>
                  <a:gd name="T15" fmla="*/ 164 h 176"/>
                  <a:gd name="T16" fmla="*/ 580 w 580"/>
                  <a:gd name="T17" fmla="*/ 17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0" h="176">
                    <a:moveTo>
                      <a:pt x="0" y="22"/>
                    </a:moveTo>
                    <a:lnTo>
                      <a:pt x="76" y="0"/>
                    </a:lnTo>
                    <a:lnTo>
                      <a:pt x="160" y="4"/>
                    </a:lnTo>
                    <a:lnTo>
                      <a:pt x="220" y="76"/>
                    </a:lnTo>
                    <a:lnTo>
                      <a:pt x="304" y="128"/>
                    </a:lnTo>
                    <a:lnTo>
                      <a:pt x="388" y="128"/>
                    </a:lnTo>
                    <a:lnTo>
                      <a:pt x="472" y="124"/>
                    </a:lnTo>
                    <a:lnTo>
                      <a:pt x="536" y="164"/>
                    </a:lnTo>
                    <a:lnTo>
                      <a:pt x="580" y="176"/>
                    </a:lnTo>
                  </a:path>
                </a:pathLst>
              </a:custGeom>
              <a:noFill/>
              <a:ln w="6350" cap="flat" cmpd="sng">
                <a:solidFill>
                  <a:srgbClr val="3366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544" name="Line 744"/>
            <p:cNvSpPr>
              <a:spLocks noChangeShapeType="1"/>
            </p:cNvSpPr>
            <p:nvPr/>
          </p:nvSpPr>
          <p:spPr bwMode="auto">
            <a:xfrm>
              <a:off x="4995" y="3455"/>
              <a:ext cx="208" cy="6"/>
            </a:xfrm>
            <a:prstGeom prst="line">
              <a:avLst/>
            </a:prstGeom>
            <a:noFill/>
            <a:ln w="635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45" name="Freeform 745"/>
            <p:cNvSpPr>
              <a:spLocks/>
            </p:cNvSpPr>
            <p:nvPr/>
          </p:nvSpPr>
          <p:spPr bwMode="auto">
            <a:xfrm>
              <a:off x="5013" y="3395"/>
              <a:ext cx="78" cy="81"/>
            </a:xfrm>
            <a:custGeom>
              <a:avLst/>
              <a:gdLst>
                <a:gd name="T0" fmla="*/ 0 w 288"/>
                <a:gd name="T1" fmla="*/ 0 h 300"/>
                <a:gd name="T2" fmla="*/ 0 w 288"/>
                <a:gd name="T3" fmla="*/ 0 h 300"/>
                <a:gd name="T4" fmla="*/ 0 w 288"/>
                <a:gd name="T5" fmla="*/ 0 h 300"/>
                <a:gd name="T6" fmla="*/ 0 w 288"/>
                <a:gd name="T7" fmla="*/ 0 h 300"/>
                <a:gd name="T8" fmla="*/ 0 w 288"/>
                <a:gd name="T9" fmla="*/ 0 h 300"/>
                <a:gd name="T10" fmla="*/ 0 w 288"/>
                <a:gd name="T11" fmla="*/ 0 h 300"/>
                <a:gd name="T12" fmla="*/ 0 w 288"/>
                <a:gd name="T13" fmla="*/ 0 h 300"/>
                <a:gd name="T14" fmla="*/ 0 w 288"/>
                <a:gd name="T15" fmla="*/ 0 h 3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8" h="300">
                  <a:moveTo>
                    <a:pt x="0" y="176"/>
                  </a:moveTo>
                  <a:lnTo>
                    <a:pt x="0" y="0"/>
                  </a:lnTo>
                  <a:lnTo>
                    <a:pt x="288" y="12"/>
                  </a:lnTo>
                  <a:lnTo>
                    <a:pt x="288" y="180"/>
                  </a:lnTo>
                  <a:lnTo>
                    <a:pt x="220" y="180"/>
                  </a:lnTo>
                  <a:lnTo>
                    <a:pt x="152" y="300"/>
                  </a:lnTo>
                  <a:lnTo>
                    <a:pt x="148" y="179"/>
                  </a:lnTo>
                  <a:lnTo>
                    <a:pt x="0" y="176"/>
                  </a:lnTo>
                  <a:close/>
                </a:path>
              </a:pathLst>
            </a:custGeom>
            <a:solidFill>
              <a:srgbClr val="FFFFFF"/>
            </a:solidFill>
            <a:ln w="635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46" name="Freeform 746"/>
            <p:cNvSpPr>
              <a:spLocks/>
            </p:cNvSpPr>
            <p:nvPr/>
          </p:nvSpPr>
          <p:spPr bwMode="auto">
            <a:xfrm>
              <a:off x="5173" y="3454"/>
              <a:ext cx="82" cy="70"/>
            </a:xfrm>
            <a:custGeom>
              <a:avLst/>
              <a:gdLst>
                <a:gd name="T0" fmla="*/ 0 w 304"/>
                <a:gd name="T1" fmla="*/ 0 h 260"/>
                <a:gd name="T2" fmla="*/ 0 w 304"/>
                <a:gd name="T3" fmla="*/ 0 h 260"/>
                <a:gd name="T4" fmla="*/ 0 w 304"/>
                <a:gd name="T5" fmla="*/ 0 h 260"/>
                <a:gd name="T6" fmla="*/ 0 w 304"/>
                <a:gd name="T7" fmla="*/ 0 h 260"/>
                <a:gd name="T8" fmla="*/ 0 w 304"/>
                <a:gd name="T9" fmla="*/ 0 h 260"/>
                <a:gd name="T10" fmla="*/ 0 w 304"/>
                <a:gd name="T11" fmla="*/ 0 h 260"/>
                <a:gd name="T12" fmla="*/ 0 w 304"/>
                <a:gd name="T13" fmla="*/ 0 h 260"/>
                <a:gd name="T14" fmla="*/ 0 w 304"/>
                <a:gd name="T15" fmla="*/ 0 h 2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260">
                  <a:moveTo>
                    <a:pt x="92" y="260"/>
                  </a:moveTo>
                  <a:lnTo>
                    <a:pt x="92" y="216"/>
                  </a:lnTo>
                  <a:lnTo>
                    <a:pt x="0" y="144"/>
                  </a:lnTo>
                  <a:lnTo>
                    <a:pt x="92" y="176"/>
                  </a:lnTo>
                  <a:lnTo>
                    <a:pt x="92" y="0"/>
                  </a:lnTo>
                  <a:lnTo>
                    <a:pt x="304" y="4"/>
                  </a:lnTo>
                  <a:lnTo>
                    <a:pt x="304" y="260"/>
                  </a:lnTo>
                  <a:lnTo>
                    <a:pt x="92" y="260"/>
                  </a:lnTo>
                  <a:close/>
                </a:path>
              </a:pathLst>
            </a:custGeom>
            <a:solidFill>
              <a:srgbClr val="FFFFFF"/>
            </a:solidFill>
            <a:ln w="635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547" name="Group 747"/>
            <p:cNvGrpSpPr>
              <a:grpSpLocks/>
            </p:cNvGrpSpPr>
            <p:nvPr/>
          </p:nvGrpSpPr>
          <p:grpSpPr bwMode="auto">
            <a:xfrm>
              <a:off x="4760" y="3733"/>
              <a:ext cx="311" cy="47"/>
              <a:chOff x="275" y="1725"/>
              <a:chExt cx="2446" cy="1774"/>
            </a:xfrm>
          </p:grpSpPr>
          <p:sp>
            <p:nvSpPr>
              <p:cNvPr id="611" name="Oval 748"/>
              <p:cNvSpPr>
                <a:spLocks noChangeArrowheads="1"/>
              </p:cNvSpPr>
              <p:nvPr/>
            </p:nvSpPr>
            <p:spPr bwMode="auto">
              <a:xfrm>
                <a:off x="275" y="1725"/>
                <a:ext cx="2446" cy="1774"/>
              </a:xfrm>
              <a:prstGeom prst="ellipse">
                <a:avLst/>
              </a:prstGeom>
              <a:solidFill>
                <a:srgbClr val="969696">
                  <a:alpha val="50195"/>
                </a:srgbClr>
              </a:solidFill>
              <a:ln>
                <a:noFill/>
              </a:ln>
              <a:effectLst/>
              <a:extLst>
                <a:ext uri="{91240B29-F687-4F45-9708-019B960494DF}">
                  <a14:hiddenLine xmlns:a14="http://schemas.microsoft.com/office/drawing/2010/main" w="9525">
                    <a:solidFill>
                      <a:srgbClr val="3333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endParaRPr lang="ja-JP" altLang="en-US" dirty="0"/>
              </a:p>
            </p:txBody>
          </p:sp>
          <p:sp>
            <p:nvSpPr>
              <p:cNvPr id="612" name="Oval 749"/>
              <p:cNvSpPr>
                <a:spLocks noChangeArrowheads="1"/>
              </p:cNvSpPr>
              <p:nvPr/>
            </p:nvSpPr>
            <p:spPr bwMode="auto">
              <a:xfrm>
                <a:off x="451" y="1825"/>
                <a:ext cx="2094" cy="1520"/>
              </a:xfrm>
              <a:prstGeom prst="ellipse">
                <a:avLst/>
              </a:prstGeom>
              <a:solidFill>
                <a:srgbClr val="808080">
                  <a:alpha val="50195"/>
                </a:srgbClr>
              </a:solidFill>
              <a:ln>
                <a:noFill/>
              </a:ln>
              <a:effectLst/>
              <a:extLst>
                <a:ext uri="{91240B29-F687-4F45-9708-019B960494DF}">
                  <a14:hiddenLine xmlns:a14="http://schemas.microsoft.com/office/drawing/2010/main" w="9525">
                    <a:solidFill>
                      <a:srgbClr val="3333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endParaRPr lang="ja-JP" altLang="en-US" dirty="0"/>
              </a:p>
            </p:txBody>
          </p:sp>
        </p:grpSp>
        <p:grpSp>
          <p:nvGrpSpPr>
            <p:cNvPr id="548" name="Group 750"/>
            <p:cNvGrpSpPr>
              <a:grpSpLocks/>
            </p:cNvGrpSpPr>
            <p:nvPr/>
          </p:nvGrpSpPr>
          <p:grpSpPr bwMode="auto">
            <a:xfrm>
              <a:off x="4825" y="3441"/>
              <a:ext cx="153" cy="313"/>
              <a:chOff x="4659" y="892"/>
              <a:chExt cx="204" cy="418"/>
            </a:xfrm>
          </p:grpSpPr>
          <p:sp>
            <p:nvSpPr>
              <p:cNvPr id="592" name="Freeform 751"/>
              <p:cNvSpPr>
                <a:spLocks/>
              </p:cNvSpPr>
              <p:nvPr/>
            </p:nvSpPr>
            <p:spPr bwMode="auto">
              <a:xfrm>
                <a:off x="4740" y="902"/>
                <a:ext cx="24" cy="66"/>
              </a:xfrm>
              <a:custGeom>
                <a:avLst/>
                <a:gdLst>
                  <a:gd name="T0" fmla="*/ 0 w 82"/>
                  <a:gd name="T1" fmla="*/ 0 h 228"/>
                  <a:gd name="T2" fmla="*/ 0 w 82"/>
                  <a:gd name="T3" fmla="*/ 0 h 228"/>
                  <a:gd name="T4" fmla="*/ 0 w 82"/>
                  <a:gd name="T5" fmla="*/ 0 h 228"/>
                  <a:gd name="T6" fmla="*/ 0 w 82"/>
                  <a:gd name="T7" fmla="*/ 0 h 228"/>
                  <a:gd name="T8" fmla="*/ 0 w 82"/>
                  <a:gd name="T9" fmla="*/ 0 h 228"/>
                  <a:gd name="T10" fmla="*/ 0 w 82"/>
                  <a:gd name="T11" fmla="*/ 0 h 228"/>
                  <a:gd name="T12" fmla="*/ 0 w 82"/>
                  <a:gd name="T13" fmla="*/ 0 h 228"/>
                  <a:gd name="T14" fmla="*/ 0 w 82"/>
                  <a:gd name="T15" fmla="*/ 0 h 228"/>
                  <a:gd name="T16" fmla="*/ 0 w 82"/>
                  <a:gd name="T17" fmla="*/ 0 h 228"/>
                  <a:gd name="T18" fmla="*/ 0 w 82"/>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228">
                    <a:moveTo>
                      <a:pt x="30" y="0"/>
                    </a:moveTo>
                    <a:lnTo>
                      <a:pt x="73" y="18"/>
                    </a:lnTo>
                    <a:lnTo>
                      <a:pt x="81" y="63"/>
                    </a:lnTo>
                    <a:lnTo>
                      <a:pt x="67" y="157"/>
                    </a:lnTo>
                    <a:lnTo>
                      <a:pt x="63" y="190"/>
                    </a:lnTo>
                    <a:lnTo>
                      <a:pt x="82" y="228"/>
                    </a:lnTo>
                    <a:lnTo>
                      <a:pt x="46" y="201"/>
                    </a:lnTo>
                    <a:lnTo>
                      <a:pt x="18" y="153"/>
                    </a:lnTo>
                    <a:lnTo>
                      <a:pt x="0" y="64"/>
                    </a:lnTo>
                    <a:lnTo>
                      <a:pt x="30" y="0"/>
                    </a:lnTo>
                    <a:close/>
                  </a:path>
                </a:pathLst>
              </a:custGeom>
              <a:solidFill>
                <a:srgbClr val="FFF5EB"/>
              </a:solidFill>
              <a:ln w="952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593" name="Group 752"/>
              <p:cNvGrpSpPr>
                <a:grpSpLocks/>
              </p:cNvGrpSpPr>
              <p:nvPr/>
            </p:nvGrpSpPr>
            <p:grpSpPr bwMode="auto">
              <a:xfrm rot="807521">
                <a:off x="4744" y="944"/>
                <a:ext cx="119" cy="86"/>
                <a:chOff x="563" y="1831"/>
                <a:chExt cx="332" cy="239"/>
              </a:xfrm>
            </p:grpSpPr>
            <p:sp>
              <p:nvSpPr>
                <p:cNvPr id="607" name="Freeform 753"/>
                <p:cNvSpPr>
                  <a:spLocks/>
                </p:cNvSpPr>
                <p:nvPr/>
              </p:nvSpPr>
              <p:spPr bwMode="auto">
                <a:xfrm>
                  <a:off x="563" y="1831"/>
                  <a:ext cx="332" cy="239"/>
                </a:xfrm>
                <a:custGeom>
                  <a:avLst/>
                  <a:gdLst>
                    <a:gd name="T0" fmla="*/ 2 w 408"/>
                    <a:gd name="T1" fmla="*/ 48 h 295"/>
                    <a:gd name="T2" fmla="*/ 13 w 408"/>
                    <a:gd name="T3" fmla="*/ 48 h 295"/>
                    <a:gd name="T4" fmla="*/ 14 w 408"/>
                    <a:gd name="T5" fmla="*/ 49 h 295"/>
                    <a:gd name="T6" fmla="*/ 15 w 408"/>
                    <a:gd name="T7" fmla="*/ 49 h 295"/>
                    <a:gd name="T8" fmla="*/ 17 w 408"/>
                    <a:gd name="T9" fmla="*/ 50 h 295"/>
                    <a:gd name="T10" fmla="*/ 37 w 408"/>
                    <a:gd name="T11" fmla="*/ 58 h 295"/>
                    <a:gd name="T12" fmla="*/ 47 w 408"/>
                    <a:gd name="T13" fmla="*/ 63 h 295"/>
                    <a:gd name="T14" fmla="*/ 50 w 408"/>
                    <a:gd name="T15" fmla="*/ 63 h 295"/>
                    <a:gd name="T16" fmla="*/ 52 w 408"/>
                    <a:gd name="T17" fmla="*/ 60 h 295"/>
                    <a:gd name="T18" fmla="*/ 56 w 408"/>
                    <a:gd name="T19" fmla="*/ 58 h 295"/>
                    <a:gd name="T20" fmla="*/ 76 w 408"/>
                    <a:gd name="T21" fmla="*/ 35 h 295"/>
                    <a:gd name="T22" fmla="*/ 81 w 408"/>
                    <a:gd name="T23" fmla="*/ 26 h 295"/>
                    <a:gd name="T24" fmla="*/ 88 w 408"/>
                    <a:gd name="T25" fmla="*/ 26 h 295"/>
                    <a:gd name="T26" fmla="*/ 90 w 408"/>
                    <a:gd name="T27" fmla="*/ 23 h 295"/>
                    <a:gd name="T28" fmla="*/ 91 w 408"/>
                    <a:gd name="T29" fmla="*/ 19 h 295"/>
                    <a:gd name="T30" fmla="*/ 94 w 408"/>
                    <a:gd name="T31" fmla="*/ 15 h 295"/>
                    <a:gd name="T32" fmla="*/ 96 w 408"/>
                    <a:gd name="T33" fmla="*/ 8 h 295"/>
                    <a:gd name="T34" fmla="*/ 100 w 408"/>
                    <a:gd name="T35" fmla="*/ 10 h 295"/>
                    <a:gd name="T36" fmla="*/ 97 w 408"/>
                    <a:gd name="T37" fmla="*/ 16 h 295"/>
                    <a:gd name="T38" fmla="*/ 104 w 408"/>
                    <a:gd name="T39" fmla="*/ 6 h 295"/>
                    <a:gd name="T40" fmla="*/ 110 w 408"/>
                    <a:gd name="T41" fmla="*/ 0 h 295"/>
                    <a:gd name="T42" fmla="*/ 111 w 408"/>
                    <a:gd name="T43" fmla="*/ 3 h 295"/>
                    <a:gd name="T44" fmla="*/ 115 w 408"/>
                    <a:gd name="T45" fmla="*/ 2 h 295"/>
                    <a:gd name="T46" fmla="*/ 115 w 408"/>
                    <a:gd name="T47" fmla="*/ 5 h 295"/>
                    <a:gd name="T48" fmla="*/ 118 w 408"/>
                    <a:gd name="T49" fmla="*/ 5 h 295"/>
                    <a:gd name="T50" fmla="*/ 116 w 408"/>
                    <a:gd name="T51" fmla="*/ 12 h 295"/>
                    <a:gd name="T52" fmla="*/ 119 w 408"/>
                    <a:gd name="T53" fmla="*/ 15 h 295"/>
                    <a:gd name="T54" fmla="*/ 112 w 408"/>
                    <a:gd name="T55" fmla="*/ 21 h 295"/>
                    <a:gd name="T56" fmla="*/ 108 w 408"/>
                    <a:gd name="T57" fmla="*/ 26 h 295"/>
                    <a:gd name="T58" fmla="*/ 98 w 408"/>
                    <a:gd name="T59" fmla="*/ 29 h 295"/>
                    <a:gd name="T60" fmla="*/ 95 w 408"/>
                    <a:gd name="T61" fmla="*/ 32 h 295"/>
                    <a:gd name="T62" fmla="*/ 98 w 408"/>
                    <a:gd name="T63" fmla="*/ 35 h 295"/>
                    <a:gd name="T64" fmla="*/ 86 w 408"/>
                    <a:gd name="T65" fmla="*/ 45 h 295"/>
                    <a:gd name="T66" fmla="*/ 59 w 408"/>
                    <a:gd name="T67" fmla="*/ 79 h 295"/>
                    <a:gd name="T68" fmla="*/ 55 w 408"/>
                    <a:gd name="T69" fmla="*/ 83 h 295"/>
                    <a:gd name="T70" fmla="*/ 48 w 408"/>
                    <a:gd name="T71" fmla="*/ 83 h 295"/>
                    <a:gd name="T72" fmla="*/ 37 w 408"/>
                    <a:gd name="T73" fmla="*/ 78 h 295"/>
                    <a:gd name="T74" fmla="*/ 15 w 408"/>
                    <a:gd name="T75" fmla="*/ 69 h 295"/>
                    <a:gd name="T76" fmla="*/ 8 w 408"/>
                    <a:gd name="T77" fmla="*/ 69 h 295"/>
                    <a:gd name="T78" fmla="*/ 0 w 408"/>
                    <a:gd name="T79" fmla="*/ 61 h 295"/>
                    <a:gd name="T80" fmla="*/ 2 w 408"/>
                    <a:gd name="T81" fmla="*/ 48 h 2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08" h="295">
                      <a:moveTo>
                        <a:pt x="8" y="169"/>
                      </a:moveTo>
                      <a:lnTo>
                        <a:pt x="44" y="169"/>
                      </a:lnTo>
                      <a:lnTo>
                        <a:pt x="48" y="173"/>
                      </a:lnTo>
                      <a:lnTo>
                        <a:pt x="53" y="170"/>
                      </a:lnTo>
                      <a:lnTo>
                        <a:pt x="59" y="177"/>
                      </a:lnTo>
                      <a:lnTo>
                        <a:pt x="129" y="204"/>
                      </a:lnTo>
                      <a:lnTo>
                        <a:pt x="161" y="223"/>
                      </a:lnTo>
                      <a:lnTo>
                        <a:pt x="172" y="224"/>
                      </a:lnTo>
                      <a:lnTo>
                        <a:pt x="179" y="210"/>
                      </a:lnTo>
                      <a:lnTo>
                        <a:pt x="194" y="204"/>
                      </a:lnTo>
                      <a:lnTo>
                        <a:pt x="260" y="123"/>
                      </a:lnTo>
                      <a:lnTo>
                        <a:pt x="282" y="90"/>
                      </a:lnTo>
                      <a:lnTo>
                        <a:pt x="305" y="93"/>
                      </a:lnTo>
                      <a:lnTo>
                        <a:pt x="312" y="85"/>
                      </a:lnTo>
                      <a:lnTo>
                        <a:pt x="314" y="68"/>
                      </a:lnTo>
                      <a:lnTo>
                        <a:pt x="320" y="52"/>
                      </a:lnTo>
                      <a:lnTo>
                        <a:pt x="331" y="29"/>
                      </a:lnTo>
                      <a:lnTo>
                        <a:pt x="343" y="33"/>
                      </a:lnTo>
                      <a:lnTo>
                        <a:pt x="334" y="58"/>
                      </a:lnTo>
                      <a:lnTo>
                        <a:pt x="358" y="23"/>
                      </a:lnTo>
                      <a:lnTo>
                        <a:pt x="378" y="0"/>
                      </a:lnTo>
                      <a:lnTo>
                        <a:pt x="382" y="11"/>
                      </a:lnTo>
                      <a:lnTo>
                        <a:pt x="396" y="5"/>
                      </a:lnTo>
                      <a:lnTo>
                        <a:pt x="395" y="19"/>
                      </a:lnTo>
                      <a:lnTo>
                        <a:pt x="407" y="18"/>
                      </a:lnTo>
                      <a:lnTo>
                        <a:pt x="400" y="41"/>
                      </a:lnTo>
                      <a:lnTo>
                        <a:pt x="408" y="50"/>
                      </a:lnTo>
                      <a:lnTo>
                        <a:pt x="387" y="73"/>
                      </a:lnTo>
                      <a:lnTo>
                        <a:pt x="372" y="92"/>
                      </a:lnTo>
                      <a:lnTo>
                        <a:pt x="339" y="105"/>
                      </a:lnTo>
                      <a:lnTo>
                        <a:pt x="329" y="114"/>
                      </a:lnTo>
                      <a:lnTo>
                        <a:pt x="336" y="124"/>
                      </a:lnTo>
                      <a:lnTo>
                        <a:pt x="297" y="159"/>
                      </a:lnTo>
                      <a:lnTo>
                        <a:pt x="207" y="280"/>
                      </a:lnTo>
                      <a:lnTo>
                        <a:pt x="187" y="295"/>
                      </a:lnTo>
                      <a:lnTo>
                        <a:pt x="164" y="292"/>
                      </a:lnTo>
                      <a:lnTo>
                        <a:pt x="126" y="276"/>
                      </a:lnTo>
                      <a:lnTo>
                        <a:pt x="53" y="243"/>
                      </a:lnTo>
                      <a:lnTo>
                        <a:pt x="28" y="246"/>
                      </a:lnTo>
                      <a:lnTo>
                        <a:pt x="0" y="214"/>
                      </a:lnTo>
                      <a:lnTo>
                        <a:pt x="8" y="169"/>
                      </a:lnTo>
                      <a:close/>
                    </a:path>
                  </a:pathLst>
                </a:custGeom>
                <a:solidFill>
                  <a:srgbClr val="FFE6CD"/>
                </a:solidFill>
                <a:ln w="6350"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608" name="Line 754"/>
                <p:cNvSpPr>
                  <a:spLocks noChangeShapeType="1"/>
                </p:cNvSpPr>
                <p:nvPr/>
              </p:nvSpPr>
              <p:spPr bwMode="auto">
                <a:xfrm flipH="1">
                  <a:off x="869" y="1865"/>
                  <a:ext cx="18" cy="18"/>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609" name="Freeform 755"/>
                <p:cNvSpPr>
                  <a:spLocks/>
                </p:cNvSpPr>
                <p:nvPr/>
              </p:nvSpPr>
              <p:spPr bwMode="auto">
                <a:xfrm>
                  <a:off x="865" y="1847"/>
                  <a:ext cx="19" cy="27"/>
                </a:xfrm>
                <a:custGeom>
                  <a:avLst/>
                  <a:gdLst>
                    <a:gd name="T0" fmla="*/ 12 w 21"/>
                    <a:gd name="T1" fmla="*/ 0 h 31"/>
                    <a:gd name="T2" fmla="*/ 7 w 21"/>
                    <a:gd name="T3" fmla="*/ 7 h 31"/>
                    <a:gd name="T4" fmla="*/ 0 w 21"/>
                    <a:gd name="T5" fmla="*/ 14 h 31"/>
                    <a:gd name="T6" fmla="*/ 0 60000 65536"/>
                    <a:gd name="T7" fmla="*/ 0 60000 65536"/>
                    <a:gd name="T8" fmla="*/ 0 60000 65536"/>
                  </a:gdLst>
                  <a:ahLst/>
                  <a:cxnLst>
                    <a:cxn ang="T6">
                      <a:pos x="T0" y="T1"/>
                    </a:cxn>
                    <a:cxn ang="T7">
                      <a:pos x="T2" y="T3"/>
                    </a:cxn>
                    <a:cxn ang="T8">
                      <a:pos x="T4" y="T5"/>
                    </a:cxn>
                  </a:cxnLst>
                  <a:rect l="0" t="0" r="r" b="b"/>
                  <a:pathLst>
                    <a:path w="21" h="31">
                      <a:moveTo>
                        <a:pt x="21" y="0"/>
                      </a:moveTo>
                      <a:lnTo>
                        <a:pt x="13" y="15"/>
                      </a:lnTo>
                      <a:lnTo>
                        <a:pt x="0" y="31"/>
                      </a:lnTo>
                    </a:path>
                  </a:pathLst>
                </a:custGeom>
                <a:noFill/>
                <a:ln w="9525"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610" name="Freeform 756"/>
                <p:cNvSpPr>
                  <a:spLocks/>
                </p:cNvSpPr>
                <p:nvPr/>
              </p:nvSpPr>
              <p:spPr bwMode="auto">
                <a:xfrm>
                  <a:off x="858" y="1839"/>
                  <a:ext cx="16" cy="26"/>
                </a:xfrm>
                <a:custGeom>
                  <a:avLst/>
                  <a:gdLst>
                    <a:gd name="T0" fmla="*/ 9 w 18"/>
                    <a:gd name="T1" fmla="*/ 0 h 30"/>
                    <a:gd name="T2" fmla="*/ 4 w 18"/>
                    <a:gd name="T3" fmla="*/ 7 h 30"/>
                    <a:gd name="T4" fmla="*/ 0 w 18"/>
                    <a:gd name="T5" fmla="*/ 13 h 30"/>
                    <a:gd name="T6" fmla="*/ 0 60000 65536"/>
                    <a:gd name="T7" fmla="*/ 0 60000 65536"/>
                    <a:gd name="T8" fmla="*/ 0 60000 65536"/>
                  </a:gdLst>
                  <a:ahLst/>
                  <a:cxnLst>
                    <a:cxn ang="T6">
                      <a:pos x="T0" y="T1"/>
                    </a:cxn>
                    <a:cxn ang="T7">
                      <a:pos x="T2" y="T3"/>
                    </a:cxn>
                    <a:cxn ang="T8">
                      <a:pos x="T4" y="T5"/>
                    </a:cxn>
                  </a:cxnLst>
                  <a:rect l="0" t="0" r="r" b="b"/>
                  <a:pathLst>
                    <a:path w="18" h="30">
                      <a:moveTo>
                        <a:pt x="18" y="0"/>
                      </a:moveTo>
                      <a:lnTo>
                        <a:pt x="9" y="16"/>
                      </a:lnTo>
                      <a:lnTo>
                        <a:pt x="0" y="30"/>
                      </a:lnTo>
                    </a:path>
                  </a:pathLst>
                </a:custGeom>
                <a:noFill/>
                <a:ln w="9525"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594" name="Freeform 757"/>
              <p:cNvSpPr>
                <a:spLocks/>
              </p:cNvSpPr>
              <p:nvPr/>
            </p:nvSpPr>
            <p:spPr bwMode="auto">
              <a:xfrm>
                <a:off x="4691" y="960"/>
                <a:ext cx="79" cy="350"/>
              </a:xfrm>
              <a:custGeom>
                <a:avLst/>
                <a:gdLst>
                  <a:gd name="T0" fmla="*/ 69 w 79"/>
                  <a:gd name="T1" fmla="*/ 48 h 350"/>
                  <a:gd name="T2" fmla="*/ 72 w 79"/>
                  <a:gd name="T3" fmla="*/ 65 h 350"/>
                  <a:gd name="T4" fmla="*/ 67 w 79"/>
                  <a:gd name="T5" fmla="*/ 77 h 350"/>
                  <a:gd name="T6" fmla="*/ 64 w 79"/>
                  <a:gd name="T7" fmla="*/ 100 h 350"/>
                  <a:gd name="T8" fmla="*/ 67 w 79"/>
                  <a:gd name="T9" fmla="*/ 128 h 350"/>
                  <a:gd name="T10" fmla="*/ 67 w 79"/>
                  <a:gd name="T11" fmla="*/ 135 h 350"/>
                  <a:gd name="T12" fmla="*/ 69 w 79"/>
                  <a:gd name="T13" fmla="*/ 170 h 350"/>
                  <a:gd name="T14" fmla="*/ 65 w 79"/>
                  <a:gd name="T15" fmla="*/ 195 h 350"/>
                  <a:gd name="T16" fmla="*/ 60 w 79"/>
                  <a:gd name="T17" fmla="*/ 302 h 350"/>
                  <a:gd name="T18" fmla="*/ 63 w 79"/>
                  <a:gd name="T19" fmla="*/ 323 h 350"/>
                  <a:gd name="T20" fmla="*/ 79 w 79"/>
                  <a:gd name="T21" fmla="*/ 338 h 350"/>
                  <a:gd name="T22" fmla="*/ 54 w 79"/>
                  <a:gd name="T23" fmla="*/ 335 h 350"/>
                  <a:gd name="T24" fmla="*/ 46 w 79"/>
                  <a:gd name="T25" fmla="*/ 334 h 350"/>
                  <a:gd name="T26" fmla="*/ 40 w 79"/>
                  <a:gd name="T27" fmla="*/ 321 h 350"/>
                  <a:gd name="T28" fmla="*/ 43 w 79"/>
                  <a:gd name="T29" fmla="*/ 253 h 350"/>
                  <a:gd name="T30" fmla="*/ 42 w 79"/>
                  <a:gd name="T31" fmla="*/ 218 h 350"/>
                  <a:gd name="T32" fmla="*/ 38 w 79"/>
                  <a:gd name="T33" fmla="*/ 253 h 350"/>
                  <a:gd name="T34" fmla="*/ 25 w 79"/>
                  <a:gd name="T35" fmla="*/ 318 h 350"/>
                  <a:gd name="T36" fmla="*/ 22 w 79"/>
                  <a:gd name="T37" fmla="*/ 343 h 350"/>
                  <a:gd name="T38" fmla="*/ 9 w 79"/>
                  <a:gd name="T39" fmla="*/ 350 h 350"/>
                  <a:gd name="T40" fmla="*/ 0 w 79"/>
                  <a:gd name="T41" fmla="*/ 338 h 350"/>
                  <a:gd name="T42" fmla="*/ 13 w 79"/>
                  <a:gd name="T43" fmla="*/ 313 h 350"/>
                  <a:gd name="T44" fmla="*/ 18 w 79"/>
                  <a:gd name="T45" fmla="*/ 239 h 350"/>
                  <a:gd name="T46" fmla="*/ 12 w 79"/>
                  <a:gd name="T47" fmla="*/ 197 h 350"/>
                  <a:gd name="T48" fmla="*/ 2 w 79"/>
                  <a:gd name="T49" fmla="*/ 161 h 350"/>
                  <a:gd name="T50" fmla="*/ 4 w 79"/>
                  <a:gd name="T51" fmla="*/ 135 h 350"/>
                  <a:gd name="T52" fmla="*/ 9 w 79"/>
                  <a:gd name="T53" fmla="*/ 119 h 350"/>
                  <a:gd name="T54" fmla="*/ 9 w 79"/>
                  <a:gd name="T55" fmla="*/ 85 h 350"/>
                  <a:gd name="T56" fmla="*/ 6 w 79"/>
                  <a:gd name="T57" fmla="*/ 37 h 350"/>
                  <a:gd name="T58" fmla="*/ 21 w 79"/>
                  <a:gd name="T59" fmla="*/ 19 h 350"/>
                  <a:gd name="T60" fmla="*/ 21 w 79"/>
                  <a:gd name="T61" fmla="*/ 10 h 350"/>
                  <a:gd name="T62" fmla="*/ 49 w 79"/>
                  <a:gd name="T63" fmla="*/ 12 h 350"/>
                  <a:gd name="T64" fmla="*/ 52 w 79"/>
                  <a:gd name="T65" fmla="*/ 17 h 3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350">
                    <a:moveTo>
                      <a:pt x="66" y="40"/>
                    </a:moveTo>
                    <a:lnTo>
                      <a:pt x="69" y="48"/>
                    </a:lnTo>
                    <a:lnTo>
                      <a:pt x="72" y="56"/>
                    </a:lnTo>
                    <a:lnTo>
                      <a:pt x="72" y="65"/>
                    </a:lnTo>
                    <a:lnTo>
                      <a:pt x="70" y="72"/>
                    </a:lnTo>
                    <a:lnTo>
                      <a:pt x="67" y="77"/>
                    </a:lnTo>
                    <a:lnTo>
                      <a:pt x="64" y="87"/>
                    </a:lnTo>
                    <a:lnTo>
                      <a:pt x="64" y="100"/>
                    </a:lnTo>
                    <a:lnTo>
                      <a:pt x="65" y="112"/>
                    </a:lnTo>
                    <a:lnTo>
                      <a:pt x="67" y="128"/>
                    </a:lnTo>
                    <a:lnTo>
                      <a:pt x="70" y="134"/>
                    </a:lnTo>
                    <a:lnTo>
                      <a:pt x="67" y="135"/>
                    </a:lnTo>
                    <a:lnTo>
                      <a:pt x="68" y="144"/>
                    </a:lnTo>
                    <a:lnTo>
                      <a:pt x="69" y="170"/>
                    </a:lnTo>
                    <a:lnTo>
                      <a:pt x="67" y="196"/>
                    </a:lnTo>
                    <a:lnTo>
                      <a:pt x="65" y="195"/>
                    </a:lnTo>
                    <a:lnTo>
                      <a:pt x="66" y="237"/>
                    </a:lnTo>
                    <a:lnTo>
                      <a:pt x="60" y="302"/>
                    </a:lnTo>
                    <a:lnTo>
                      <a:pt x="59" y="317"/>
                    </a:lnTo>
                    <a:lnTo>
                      <a:pt x="63" y="323"/>
                    </a:lnTo>
                    <a:lnTo>
                      <a:pt x="78" y="334"/>
                    </a:lnTo>
                    <a:lnTo>
                      <a:pt x="79" y="338"/>
                    </a:lnTo>
                    <a:lnTo>
                      <a:pt x="69" y="339"/>
                    </a:lnTo>
                    <a:lnTo>
                      <a:pt x="54" y="335"/>
                    </a:lnTo>
                    <a:lnTo>
                      <a:pt x="46" y="325"/>
                    </a:lnTo>
                    <a:lnTo>
                      <a:pt x="46" y="334"/>
                    </a:lnTo>
                    <a:lnTo>
                      <a:pt x="42" y="335"/>
                    </a:lnTo>
                    <a:lnTo>
                      <a:pt x="40" y="321"/>
                    </a:lnTo>
                    <a:lnTo>
                      <a:pt x="43" y="311"/>
                    </a:lnTo>
                    <a:lnTo>
                      <a:pt x="43" y="253"/>
                    </a:lnTo>
                    <a:lnTo>
                      <a:pt x="43" y="243"/>
                    </a:lnTo>
                    <a:lnTo>
                      <a:pt x="42" y="218"/>
                    </a:lnTo>
                    <a:lnTo>
                      <a:pt x="38" y="245"/>
                    </a:lnTo>
                    <a:lnTo>
                      <a:pt x="38" y="253"/>
                    </a:lnTo>
                    <a:lnTo>
                      <a:pt x="32" y="283"/>
                    </a:lnTo>
                    <a:lnTo>
                      <a:pt x="25" y="318"/>
                    </a:lnTo>
                    <a:lnTo>
                      <a:pt x="25" y="325"/>
                    </a:lnTo>
                    <a:lnTo>
                      <a:pt x="22" y="343"/>
                    </a:lnTo>
                    <a:lnTo>
                      <a:pt x="16" y="348"/>
                    </a:lnTo>
                    <a:lnTo>
                      <a:pt x="9" y="350"/>
                    </a:lnTo>
                    <a:lnTo>
                      <a:pt x="0" y="347"/>
                    </a:lnTo>
                    <a:lnTo>
                      <a:pt x="0" y="338"/>
                    </a:lnTo>
                    <a:lnTo>
                      <a:pt x="7" y="326"/>
                    </a:lnTo>
                    <a:lnTo>
                      <a:pt x="13" y="313"/>
                    </a:lnTo>
                    <a:lnTo>
                      <a:pt x="17" y="248"/>
                    </a:lnTo>
                    <a:lnTo>
                      <a:pt x="18" y="239"/>
                    </a:lnTo>
                    <a:lnTo>
                      <a:pt x="15" y="197"/>
                    </a:lnTo>
                    <a:lnTo>
                      <a:pt x="12" y="197"/>
                    </a:lnTo>
                    <a:lnTo>
                      <a:pt x="9" y="178"/>
                    </a:lnTo>
                    <a:lnTo>
                      <a:pt x="2" y="161"/>
                    </a:lnTo>
                    <a:lnTo>
                      <a:pt x="0" y="147"/>
                    </a:lnTo>
                    <a:lnTo>
                      <a:pt x="4" y="135"/>
                    </a:lnTo>
                    <a:lnTo>
                      <a:pt x="3" y="132"/>
                    </a:lnTo>
                    <a:lnTo>
                      <a:pt x="9" y="119"/>
                    </a:lnTo>
                    <a:lnTo>
                      <a:pt x="13" y="98"/>
                    </a:lnTo>
                    <a:lnTo>
                      <a:pt x="9" y="85"/>
                    </a:lnTo>
                    <a:lnTo>
                      <a:pt x="5" y="52"/>
                    </a:lnTo>
                    <a:lnTo>
                      <a:pt x="6" y="37"/>
                    </a:lnTo>
                    <a:lnTo>
                      <a:pt x="9" y="25"/>
                    </a:lnTo>
                    <a:lnTo>
                      <a:pt x="21" y="19"/>
                    </a:lnTo>
                    <a:lnTo>
                      <a:pt x="23" y="15"/>
                    </a:lnTo>
                    <a:lnTo>
                      <a:pt x="21" y="10"/>
                    </a:lnTo>
                    <a:lnTo>
                      <a:pt x="36" y="0"/>
                    </a:lnTo>
                    <a:lnTo>
                      <a:pt x="49" y="12"/>
                    </a:lnTo>
                    <a:lnTo>
                      <a:pt x="54" y="10"/>
                    </a:lnTo>
                    <a:lnTo>
                      <a:pt x="52" y="17"/>
                    </a:lnTo>
                    <a:lnTo>
                      <a:pt x="57" y="20"/>
                    </a:lnTo>
                  </a:path>
                </a:pathLst>
              </a:custGeom>
              <a:solidFill>
                <a:srgbClr val="FFE6CD"/>
              </a:solidFill>
              <a:ln w="6350"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95" name="Freeform 758"/>
              <p:cNvSpPr>
                <a:spLocks/>
              </p:cNvSpPr>
              <p:nvPr/>
            </p:nvSpPr>
            <p:spPr bwMode="auto">
              <a:xfrm>
                <a:off x="4708" y="902"/>
                <a:ext cx="51" cy="72"/>
              </a:xfrm>
              <a:custGeom>
                <a:avLst/>
                <a:gdLst>
                  <a:gd name="T0" fmla="*/ 0 w 161"/>
                  <a:gd name="T1" fmla="*/ 0 h 229"/>
                  <a:gd name="T2" fmla="*/ 0 w 161"/>
                  <a:gd name="T3" fmla="*/ 0 h 229"/>
                  <a:gd name="T4" fmla="*/ 0 w 161"/>
                  <a:gd name="T5" fmla="*/ 0 h 229"/>
                  <a:gd name="T6" fmla="*/ 0 w 161"/>
                  <a:gd name="T7" fmla="*/ 0 h 229"/>
                  <a:gd name="T8" fmla="*/ 0 w 161"/>
                  <a:gd name="T9" fmla="*/ 0 h 229"/>
                  <a:gd name="T10" fmla="*/ 0 w 161"/>
                  <a:gd name="T11" fmla="*/ 0 h 229"/>
                  <a:gd name="T12" fmla="*/ 0 w 161"/>
                  <a:gd name="T13" fmla="*/ 0 h 229"/>
                  <a:gd name="T14" fmla="*/ 0 w 161"/>
                  <a:gd name="T15" fmla="*/ 0 h 229"/>
                  <a:gd name="T16" fmla="*/ 0 w 161"/>
                  <a:gd name="T17" fmla="*/ 0 h 229"/>
                  <a:gd name="T18" fmla="*/ 0 w 161"/>
                  <a:gd name="T19" fmla="*/ 0 h 229"/>
                  <a:gd name="T20" fmla="*/ 0 w 161"/>
                  <a:gd name="T21" fmla="*/ 0 h 229"/>
                  <a:gd name="T22" fmla="*/ 0 w 161"/>
                  <a:gd name="T23" fmla="*/ 0 h 229"/>
                  <a:gd name="T24" fmla="*/ 0 w 161"/>
                  <a:gd name="T25" fmla="*/ 0 h 229"/>
                  <a:gd name="T26" fmla="*/ 0 w 161"/>
                  <a:gd name="T27" fmla="*/ 0 h 229"/>
                  <a:gd name="T28" fmla="*/ 0 w 161"/>
                  <a:gd name="T29" fmla="*/ 0 h 229"/>
                  <a:gd name="T30" fmla="*/ 0 w 161"/>
                  <a:gd name="T31" fmla="*/ 0 h 229"/>
                  <a:gd name="T32" fmla="*/ 0 w 161"/>
                  <a:gd name="T33" fmla="*/ 0 h 229"/>
                  <a:gd name="T34" fmla="*/ 0 w 161"/>
                  <a:gd name="T35" fmla="*/ 0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229">
                    <a:moveTo>
                      <a:pt x="28" y="226"/>
                    </a:moveTo>
                    <a:lnTo>
                      <a:pt x="30" y="200"/>
                    </a:lnTo>
                    <a:lnTo>
                      <a:pt x="27" y="171"/>
                    </a:lnTo>
                    <a:lnTo>
                      <a:pt x="11" y="131"/>
                    </a:lnTo>
                    <a:lnTo>
                      <a:pt x="0" y="83"/>
                    </a:lnTo>
                    <a:lnTo>
                      <a:pt x="12" y="38"/>
                    </a:lnTo>
                    <a:lnTo>
                      <a:pt x="42" y="12"/>
                    </a:lnTo>
                    <a:lnTo>
                      <a:pt x="80" y="0"/>
                    </a:lnTo>
                    <a:lnTo>
                      <a:pt x="122" y="9"/>
                    </a:lnTo>
                    <a:lnTo>
                      <a:pt x="147" y="30"/>
                    </a:lnTo>
                    <a:lnTo>
                      <a:pt x="159" y="57"/>
                    </a:lnTo>
                    <a:lnTo>
                      <a:pt x="161" y="95"/>
                    </a:lnTo>
                    <a:lnTo>
                      <a:pt x="158" y="114"/>
                    </a:lnTo>
                    <a:lnTo>
                      <a:pt x="145" y="160"/>
                    </a:lnTo>
                    <a:lnTo>
                      <a:pt x="126" y="187"/>
                    </a:lnTo>
                    <a:lnTo>
                      <a:pt x="100" y="194"/>
                    </a:lnTo>
                    <a:lnTo>
                      <a:pt x="89" y="203"/>
                    </a:lnTo>
                    <a:lnTo>
                      <a:pt x="92" y="229"/>
                    </a:lnTo>
                  </a:path>
                </a:pathLst>
              </a:custGeom>
              <a:solidFill>
                <a:srgbClr val="FFE6CD"/>
              </a:solidFill>
              <a:ln w="6350"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96" name="Freeform 759"/>
              <p:cNvSpPr>
                <a:spLocks/>
              </p:cNvSpPr>
              <p:nvPr/>
            </p:nvSpPr>
            <p:spPr bwMode="auto">
              <a:xfrm>
                <a:off x="4659" y="985"/>
                <a:ext cx="51" cy="162"/>
              </a:xfrm>
              <a:custGeom>
                <a:avLst/>
                <a:gdLst>
                  <a:gd name="T0" fmla="*/ 0 w 176"/>
                  <a:gd name="T1" fmla="*/ 0 h 553"/>
                  <a:gd name="T2" fmla="*/ 0 w 176"/>
                  <a:gd name="T3" fmla="*/ 0 h 553"/>
                  <a:gd name="T4" fmla="*/ 0 w 176"/>
                  <a:gd name="T5" fmla="*/ 0 h 553"/>
                  <a:gd name="T6" fmla="*/ 0 w 176"/>
                  <a:gd name="T7" fmla="*/ 0 h 553"/>
                  <a:gd name="T8" fmla="*/ 0 w 176"/>
                  <a:gd name="T9" fmla="*/ 0 h 553"/>
                  <a:gd name="T10" fmla="*/ 0 w 176"/>
                  <a:gd name="T11" fmla="*/ 0 h 553"/>
                  <a:gd name="T12" fmla="*/ 0 w 176"/>
                  <a:gd name="T13" fmla="*/ 0 h 553"/>
                  <a:gd name="T14" fmla="*/ 0 w 176"/>
                  <a:gd name="T15" fmla="*/ 0 h 553"/>
                  <a:gd name="T16" fmla="*/ 0 w 176"/>
                  <a:gd name="T17" fmla="*/ 0 h 553"/>
                  <a:gd name="T18" fmla="*/ 0 w 176"/>
                  <a:gd name="T19" fmla="*/ 0 h 553"/>
                  <a:gd name="T20" fmla="*/ 0 w 176"/>
                  <a:gd name="T21" fmla="*/ 0 h 553"/>
                  <a:gd name="T22" fmla="*/ 0 w 176"/>
                  <a:gd name="T23" fmla="*/ 0 h 553"/>
                  <a:gd name="T24" fmla="*/ 0 w 176"/>
                  <a:gd name="T25" fmla="*/ 0 h 553"/>
                  <a:gd name="T26" fmla="*/ 0 w 176"/>
                  <a:gd name="T27" fmla="*/ 0 h 553"/>
                  <a:gd name="T28" fmla="*/ 0 w 176"/>
                  <a:gd name="T29" fmla="*/ 0 h 553"/>
                  <a:gd name="T30" fmla="*/ 0 w 176"/>
                  <a:gd name="T31" fmla="*/ 0 h 553"/>
                  <a:gd name="T32" fmla="*/ 0 w 176"/>
                  <a:gd name="T33" fmla="*/ 0 h 553"/>
                  <a:gd name="T34" fmla="*/ 0 w 176"/>
                  <a:gd name="T35" fmla="*/ 0 h 553"/>
                  <a:gd name="T36" fmla="*/ 0 w 176"/>
                  <a:gd name="T37" fmla="*/ 0 h 553"/>
                  <a:gd name="T38" fmla="*/ 0 w 176"/>
                  <a:gd name="T39" fmla="*/ 0 h 553"/>
                  <a:gd name="T40" fmla="*/ 0 w 176"/>
                  <a:gd name="T41" fmla="*/ 0 h 553"/>
                  <a:gd name="T42" fmla="*/ 0 w 176"/>
                  <a:gd name="T43" fmla="*/ 0 h 553"/>
                  <a:gd name="T44" fmla="*/ 0 w 176"/>
                  <a:gd name="T45" fmla="*/ 0 h 553"/>
                  <a:gd name="T46" fmla="*/ 0 w 176"/>
                  <a:gd name="T47" fmla="*/ 0 h 553"/>
                  <a:gd name="T48" fmla="*/ 0 w 176"/>
                  <a:gd name="T49" fmla="*/ 0 h 553"/>
                  <a:gd name="T50" fmla="*/ 0 w 176"/>
                  <a:gd name="T51" fmla="*/ 0 h 5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6" h="553">
                    <a:moveTo>
                      <a:pt x="176" y="75"/>
                    </a:moveTo>
                    <a:lnTo>
                      <a:pt x="172" y="96"/>
                    </a:lnTo>
                    <a:lnTo>
                      <a:pt x="160" y="166"/>
                    </a:lnTo>
                    <a:lnTo>
                      <a:pt x="149" y="243"/>
                    </a:lnTo>
                    <a:lnTo>
                      <a:pt x="143" y="277"/>
                    </a:lnTo>
                    <a:lnTo>
                      <a:pt x="83" y="455"/>
                    </a:lnTo>
                    <a:lnTo>
                      <a:pt x="68" y="451"/>
                    </a:lnTo>
                    <a:lnTo>
                      <a:pt x="63" y="466"/>
                    </a:lnTo>
                    <a:lnTo>
                      <a:pt x="73" y="495"/>
                    </a:lnTo>
                    <a:lnTo>
                      <a:pt x="70" y="513"/>
                    </a:lnTo>
                    <a:lnTo>
                      <a:pt x="52" y="490"/>
                    </a:lnTo>
                    <a:lnTo>
                      <a:pt x="38" y="518"/>
                    </a:lnTo>
                    <a:lnTo>
                      <a:pt x="32" y="539"/>
                    </a:lnTo>
                    <a:lnTo>
                      <a:pt x="29" y="552"/>
                    </a:lnTo>
                    <a:lnTo>
                      <a:pt x="16" y="553"/>
                    </a:lnTo>
                    <a:lnTo>
                      <a:pt x="7" y="538"/>
                    </a:lnTo>
                    <a:lnTo>
                      <a:pt x="0" y="531"/>
                    </a:lnTo>
                    <a:lnTo>
                      <a:pt x="0" y="499"/>
                    </a:lnTo>
                    <a:lnTo>
                      <a:pt x="13" y="471"/>
                    </a:lnTo>
                    <a:lnTo>
                      <a:pt x="32" y="447"/>
                    </a:lnTo>
                    <a:lnTo>
                      <a:pt x="39" y="433"/>
                    </a:lnTo>
                    <a:lnTo>
                      <a:pt x="35" y="423"/>
                    </a:lnTo>
                    <a:lnTo>
                      <a:pt x="96" y="238"/>
                    </a:lnTo>
                    <a:lnTo>
                      <a:pt x="112" y="58"/>
                    </a:lnTo>
                    <a:lnTo>
                      <a:pt x="122" y="27"/>
                    </a:lnTo>
                    <a:lnTo>
                      <a:pt x="143" y="0"/>
                    </a:lnTo>
                  </a:path>
                </a:pathLst>
              </a:custGeom>
              <a:solidFill>
                <a:srgbClr val="FFE6CD"/>
              </a:solidFill>
              <a:ln w="6350"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97" name="Freeform 760"/>
              <p:cNvSpPr>
                <a:spLocks/>
              </p:cNvSpPr>
              <p:nvPr/>
            </p:nvSpPr>
            <p:spPr bwMode="auto">
              <a:xfrm>
                <a:off x="4752" y="929"/>
                <a:ext cx="5"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98" name="Freeform 761"/>
              <p:cNvSpPr>
                <a:spLocks noChangeAspect="1"/>
              </p:cNvSpPr>
              <p:nvPr/>
            </p:nvSpPr>
            <p:spPr bwMode="auto">
              <a:xfrm>
                <a:off x="4736" y="930"/>
                <a:ext cx="6"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99" name="Freeform 762"/>
              <p:cNvSpPr>
                <a:spLocks/>
              </p:cNvSpPr>
              <p:nvPr/>
            </p:nvSpPr>
            <p:spPr bwMode="auto">
              <a:xfrm>
                <a:off x="4751" y="920"/>
                <a:ext cx="9" cy="6"/>
              </a:xfrm>
              <a:custGeom>
                <a:avLst/>
                <a:gdLst>
                  <a:gd name="T0" fmla="*/ 0 w 29"/>
                  <a:gd name="T1" fmla="*/ 0 h 19"/>
                  <a:gd name="T2" fmla="*/ 0 w 29"/>
                  <a:gd name="T3" fmla="*/ 0 h 19"/>
                  <a:gd name="T4" fmla="*/ 0 w 29"/>
                  <a:gd name="T5" fmla="*/ 0 h 19"/>
                  <a:gd name="T6" fmla="*/ 0 w 29"/>
                  <a:gd name="T7" fmla="*/ 0 h 19"/>
                  <a:gd name="T8" fmla="*/ 0 w 29"/>
                  <a:gd name="T9" fmla="*/ 0 h 19"/>
                  <a:gd name="T10" fmla="*/ 0 w 29"/>
                  <a:gd name="T11" fmla="*/ 0 h 19"/>
                  <a:gd name="T12" fmla="*/ 0 w 29"/>
                  <a:gd name="T13" fmla="*/ 0 h 19"/>
                  <a:gd name="T14" fmla="*/ 0 w 29"/>
                  <a:gd name="T15" fmla="*/ 0 h 19"/>
                  <a:gd name="T16" fmla="*/ 0 w 29"/>
                  <a:gd name="T17" fmla="*/ 0 h 19"/>
                  <a:gd name="T18" fmla="*/ 0 w 29"/>
                  <a:gd name="T19" fmla="*/ 0 h 19"/>
                  <a:gd name="T20" fmla="*/ 0 w 29"/>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19">
                    <a:moveTo>
                      <a:pt x="4" y="9"/>
                    </a:moveTo>
                    <a:lnTo>
                      <a:pt x="12" y="0"/>
                    </a:lnTo>
                    <a:lnTo>
                      <a:pt x="20" y="0"/>
                    </a:lnTo>
                    <a:lnTo>
                      <a:pt x="27" y="7"/>
                    </a:lnTo>
                    <a:lnTo>
                      <a:pt x="29" y="19"/>
                    </a:lnTo>
                    <a:lnTo>
                      <a:pt x="22" y="12"/>
                    </a:lnTo>
                    <a:lnTo>
                      <a:pt x="16" y="9"/>
                    </a:lnTo>
                    <a:lnTo>
                      <a:pt x="9" y="12"/>
                    </a:lnTo>
                    <a:lnTo>
                      <a:pt x="4" y="16"/>
                    </a:lnTo>
                    <a:lnTo>
                      <a:pt x="0" y="19"/>
                    </a:lnTo>
                    <a:lnTo>
                      <a:pt x="4" y="9"/>
                    </a:lnTo>
                    <a:close/>
                  </a:path>
                </a:pathLst>
              </a:custGeom>
              <a:solidFill>
                <a:srgbClr val="333333"/>
              </a:solidFill>
              <a:ln w="317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600" name="Freeform 763"/>
              <p:cNvSpPr>
                <a:spLocks noChangeAspect="1"/>
              </p:cNvSpPr>
              <p:nvPr/>
            </p:nvSpPr>
            <p:spPr bwMode="auto">
              <a:xfrm>
                <a:off x="4731" y="920"/>
                <a:ext cx="13" cy="7"/>
              </a:xfrm>
              <a:custGeom>
                <a:avLst/>
                <a:gdLst>
                  <a:gd name="T0" fmla="*/ 0 w 41"/>
                  <a:gd name="T1" fmla="*/ 0 h 21"/>
                  <a:gd name="T2" fmla="*/ 0 w 41"/>
                  <a:gd name="T3" fmla="*/ 0 h 21"/>
                  <a:gd name="T4" fmla="*/ 0 w 41"/>
                  <a:gd name="T5" fmla="*/ 0 h 21"/>
                  <a:gd name="T6" fmla="*/ 0 w 41"/>
                  <a:gd name="T7" fmla="*/ 0 h 21"/>
                  <a:gd name="T8" fmla="*/ 0 w 41"/>
                  <a:gd name="T9" fmla="*/ 0 h 21"/>
                  <a:gd name="T10" fmla="*/ 0 w 41"/>
                  <a:gd name="T11" fmla="*/ 0 h 21"/>
                  <a:gd name="T12" fmla="*/ 0 w 41"/>
                  <a:gd name="T13" fmla="*/ 0 h 21"/>
                  <a:gd name="T14" fmla="*/ 0 w 41"/>
                  <a:gd name="T15" fmla="*/ 0 h 21"/>
                  <a:gd name="T16" fmla="*/ 0 w 41"/>
                  <a:gd name="T17" fmla="*/ 0 h 21"/>
                  <a:gd name="T18" fmla="*/ 0 w 41"/>
                  <a:gd name="T19" fmla="*/ 0 h 21"/>
                  <a:gd name="T20" fmla="*/ 0 w 41"/>
                  <a:gd name="T21" fmla="*/ 0 h 21"/>
                  <a:gd name="T22" fmla="*/ 0 w 41"/>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21">
                    <a:moveTo>
                      <a:pt x="41" y="19"/>
                    </a:moveTo>
                    <a:lnTo>
                      <a:pt x="32" y="8"/>
                    </a:lnTo>
                    <a:lnTo>
                      <a:pt x="21" y="0"/>
                    </a:lnTo>
                    <a:lnTo>
                      <a:pt x="11" y="0"/>
                    </a:lnTo>
                    <a:lnTo>
                      <a:pt x="3" y="8"/>
                    </a:lnTo>
                    <a:lnTo>
                      <a:pt x="0" y="21"/>
                    </a:lnTo>
                    <a:lnTo>
                      <a:pt x="9" y="13"/>
                    </a:lnTo>
                    <a:lnTo>
                      <a:pt x="17" y="9"/>
                    </a:lnTo>
                    <a:lnTo>
                      <a:pt x="26" y="12"/>
                    </a:lnTo>
                    <a:lnTo>
                      <a:pt x="32" y="15"/>
                    </a:lnTo>
                    <a:lnTo>
                      <a:pt x="38" y="20"/>
                    </a:lnTo>
                    <a:lnTo>
                      <a:pt x="41" y="19"/>
                    </a:lnTo>
                    <a:close/>
                  </a:path>
                </a:pathLst>
              </a:custGeom>
              <a:solidFill>
                <a:srgbClr val="333333"/>
              </a:solidFill>
              <a:ln w="317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601" name="Freeform 764"/>
              <p:cNvSpPr>
                <a:spLocks/>
              </p:cNvSpPr>
              <p:nvPr/>
            </p:nvSpPr>
            <p:spPr bwMode="auto">
              <a:xfrm>
                <a:off x="4746" y="942"/>
                <a:ext cx="6" cy="5"/>
              </a:xfrm>
              <a:custGeom>
                <a:avLst/>
                <a:gdLst>
                  <a:gd name="T0" fmla="*/ 0 w 20"/>
                  <a:gd name="T1" fmla="*/ 0 h 16"/>
                  <a:gd name="T2" fmla="*/ 0 w 20"/>
                  <a:gd name="T3" fmla="*/ 0 h 16"/>
                  <a:gd name="T4" fmla="*/ 0 w 20"/>
                  <a:gd name="T5" fmla="*/ 0 h 16"/>
                  <a:gd name="T6" fmla="*/ 0 w 20"/>
                  <a:gd name="T7" fmla="*/ 0 h 16"/>
                  <a:gd name="T8" fmla="*/ 0 w 20"/>
                  <a:gd name="T9" fmla="*/ 0 h 16"/>
                  <a:gd name="T10" fmla="*/ 0 w 20"/>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6">
                    <a:moveTo>
                      <a:pt x="0" y="16"/>
                    </a:moveTo>
                    <a:lnTo>
                      <a:pt x="14" y="6"/>
                    </a:lnTo>
                    <a:lnTo>
                      <a:pt x="17" y="0"/>
                    </a:lnTo>
                    <a:lnTo>
                      <a:pt x="20" y="9"/>
                    </a:lnTo>
                    <a:lnTo>
                      <a:pt x="14" y="15"/>
                    </a:lnTo>
                    <a:lnTo>
                      <a:pt x="0" y="16"/>
                    </a:lnTo>
                    <a:close/>
                  </a:path>
                </a:pathLst>
              </a:custGeom>
              <a:solidFill>
                <a:srgbClr val="333333"/>
              </a:solidFill>
              <a:ln w="317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602" name="Freeform 765"/>
              <p:cNvSpPr>
                <a:spLocks/>
              </p:cNvSpPr>
              <p:nvPr/>
            </p:nvSpPr>
            <p:spPr bwMode="auto">
              <a:xfrm>
                <a:off x="4740" y="951"/>
                <a:ext cx="12" cy="3"/>
              </a:xfrm>
              <a:custGeom>
                <a:avLst/>
                <a:gdLst>
                  <a:gd name="T0" fmla="*/ 0 w 38"/>
                  <a:gd name="T1" fmla="*/ 0 h 9"/>
                  <a:gd name="T2" fmla="*/ 0 w 38"/>
                  <a:gd name="T3" fmla="*/ 0 h 9"/>
                  <a:gd name="T4" fmla="*/ 0 w 38"/>
                  <a:gd name="T5" fmla="*/ 0 h 9"/>
                  <a:gd name="T6" fmla="*/ 0 w 38"/>
                  <a:gd name="T7" fmla="*/ 0 h 9"/>
                  <a:gd name="T8" fmla="*/ 0 w 38"/>
                  <a:gd name="T9" fmla="*/ 0 h 9"/>
                  <a:gd name="T10" fmla="*/ 0 w 38"/>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9">
                    <a:moveTo>
                      <a:pt x="0" y="0"/>
                    </a:moveTo>
                    <a:lnTo>
                      <a:pt x="26" y="0"/>
                    </a:lnTo>
                    <a:lnTo>
                      <a:pt x="38" y="2"/>
                    </a:lnTo>
                    <a:lnTo>
                      <a:pt x="24" y="9"/>
                    </a:lnTo>
                    <a:lnTo>
                      <a:pt x="11" y="9"/>
                    </a:lnTo>
                    <a:lnTo>
                      <a:pt x="0" y="0"/>
                    </a:lnTo>
                    <a:close/>
                  </a:path>
                </a:pathLst>
              </a:custGeom>
              <a:solidFill>
                <a:srgbClr val="333333"/>
              </a:solidFill>
              <a:ln w="317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603" name="Freeform 766"/>
              <p:cNvSpPr>
                <a:spLocks/>
              </p:cNvSpPr>
              <p:nvPr/>
            </p:nvSpPr>
            <p:spPr bwMode="auto">
              <a:xfrm>
                <a:off x="4695" y="892"/>
                <a:ext cx="67" cy="73"/>
              </a:xfrm>
              <a:custGeom>
                <a:avLst/>
                <a:gdLst>
                  <a:gd name="T0" fmla="*/ 0 w 213"/>
                  <a:gd name="T1" fmla="*/ 0 h 230"/>
                  <a:gd name="T2" fmla="*/ 0 w 213"/>
                  <a:gd name="T3" fmla="*/ 0 h 230"/>
                  <a:gd name="T4" fmla="*/ 0 w 213"/>
                  <a:gd name="T5" fmla="*/ 0 h 230"/>
                  <a:gd name="T6" fmla="*/ 0 w 213"/>
                  <a:gd name="T7" fmla="*/ 0 h 230"/>
                  <a:gd name="T8" fmla="*/ 0 w 213"/>
                  <a:gd name="T9" fmla="*/ 0 h 230"/>
                  <a:gd name="T10" fmla="*/ 0 w 213"/>
                  <a:gd name="T11" fmla="*/ 0 h 230"/>
                  <a:gd name="T12" fmla="*/ 0 w 213"/>
                  <a:gd name="T13" fmla="*/ 0 h 230"/>
                  <a:gd name="T14" fmla="*/ 0 w 213"/>
                  <a:gd name="T15" fmla="*/ 0 h 230"/>
                  <a:gd name="T16" fmla="*/ 0 w 213"/>
                  <a:gd name="T17" fmla="*/ 0 h 230"/>
                  <a:gd name="T18" fmla="*/ 0 w 213"/>
                  <a:gd name="T19" fmla="*/ 0 h 230"/>
                  <a:gd name="T20" fmla="*/ 0 w 213"/>
                  <a:gd name="T21" fmla="*/ 0 h 230"/>
                  <a:gd name="T22" fmla="*/ 0 w 213"/>
                  <a:gd name="T23" fmla="*/ 0 h 230"/>
                  <a:gd name="T24" fmla="*/ 0 w 213"/>
                  <a:gd name="T25" fmla="*/ 0 h 230"/>
                  <a:gd name="T26" fmla="*/ 0 w 213"/>
                  <a:gd name="T27" fmla="*/ 0 h 230"/>
                  <a:gd name="T28" fmla="*/ 0 w 213"/>
                  <a:gd name="T29" fmla="*/ 0 h 230"/>
                  <a:gd name="T30" fmla="*/ 0 w 213"/>
                  <a:gd name="T31" fmla="*/ 0 h 230"/>
                  <a:gd name="T32" fmla="*/ 0 w 213"/>
                  <a:gd name="T33" fmla="*/ 0 h 230"/>
                  <a:gd name="T34" fmla="*/ 0 w 213"/>
                  <a:gd name="T35" fmla="*/ 0 h 230"/>
                  <a:gd name="T36" fmla="*/ 0 w 213"/>
                  <a:gd name="T37" fmla="*/ 0 h 230"/>
                  <a:gd name="T38" fmla="*/ 0 w 213"/>
                  <a:gd name="T39" fmla="*/ 0 h 230"/>
                  <a:gd name="T40" fmla="*/ 0 w 213"/>
                  <a:gd name="T41" fmla="*/ 0 h 230"/>
                  <a:gd name="T42" fmla="*/ 0 w 213"/>
                  <a:gd name="T43" fmla="*/ 0 h 230"/>
                  <a:gd name="T44" fmla="*/ 0 w 213"/>
                  <a:gd name="T45" fmla="*/ 0 h 230"/>
                  <a:gd name="T46" fmla="*/ 0 w 213"/>
                  <a:gd name="T47" fmla="*/ 0 h 230"/>
                  <a:gd name="T48" fmla="*/ 0 w 213"/>
                  <a:gd name="T49" fmla="*/ 0 h 230"/>
                  <a:gd name="T50" fmla="*/ 0 w 213"/>
                  <a:gd name="T51" fmla="*/ 0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3" h="230">
                    <a:moveTo>
                      <a:pt x="194" y="64"/>
                    </a:moveTo>
                    <a:lnTo>
                      <a:pt x="173" y="77"/>
                    </a:lnTo>
                    <a:lnTo>
                      <a:pt x="147" y="95"/>
                    </a:lnTo>
                    <a:lnTo>
                      <a:pt x="113" y="118"/>
                    </a:lnTo>
                    <a:lnTo>
                      <a:pt x="119" y="95"/>
                    </a:lnTo>
                    <a:lnTo>
                      <a:pt x="99" y="122"/>
                    </a:lnTo>
                    <a:lnTo>
                      <a:pt x="83" y="160"/>
                    </a:lnTo>
                    <a:lnTo>
                      <a:pt x="71" y="196"/>
                    </a:lnTo>
                    <a:lnTo>
                      <a:pt x="62" y="212"/>
                    </a:lnTo>
                    <a:lnTo>
                      <a:pt x="48" y="230"/>
                    </a:lnTo>
                    <a:lnTo>
                      <a:pt x="45" y="204"/>
                    </a:lnTo>
                    <a:lnTo>
                      <a:pt x="32" y="173"/>
                    </a:lnTo>
                    <a:lnTo>
                      <a:pt x="32" y="192"/>
                    </a:lnTo>
                    <a:lnTo>
                      <a:pt x="18" y="159"/>
                    </a:lnTo>
                    <a:lnTo>
                      <a:pt x="3" y="140"/>
                    </a:lnTo>
                    <a:lnTo>
                      <a:pt x="0" y="102"/>
                    </a:lnTo>
                    <a:lnTo>
                      <a:pt x="14" y="54"/>
                    </a:lnTo>
                    <a:lnTo>
                      <a:pt x="48" y="15"/>
                    </a:lnTo>
                    <a:lnTo>
                      <a:pt x="84" y="0"/>
                    </a:lnTo>
                    <a:lnTo>
                      <a:pt x="123" y="5"/>
                    </a:lnTo>
                    <a:lnTo>
                      <a:pt x="153" y="18"/>
                    </a:lnTo>
                    <a:lnTo>
                      <a:pt x="176" y="9"/>
                    </a:lnTo>
                    <a:lnTo>
                      <a:pt x="198" y="14"/>
                    </a:lnTo>
                    <a:lnTo>
                      <a:pt x="201" y="32"/>
                    </a:lnTo>
                    <a:lnTo>
                      <a:pt x="213" y="39"/>
                    </a:lnTo>
                    <a:lnTo>
                      <a:pt x="194" y="64"/>
                    </a:lnTo>
                    <a:close/>
                  </a:path>
                </a:pathLst>
              </a:custGeom>
              <a:solidFill>
                <a:srgbClr val="FFE6CD"/>
              </a:solidFill>
              <a:ln w="6350"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604" name="Freeform 767"/>
              <p:cNvSpPr>
                <a:spLocks/>
              </p:cNvSpPr>
              <p:nvPr/>
            </p:nvSpPr>
            <p:spPr bwMode="auto">
              <a:xfrm>
                <a:off x="4664" y="1131"/>
                <a:ext cx="3" cy="15"/>
              </a:xfrm>
              <a:custGeom>
                <a:avLst/>
                <a:gdLst>
                  <a:gd name="T0" fmla="*/ 0 w 11"/>
                  <a:gd name="T1" fmla="*/ 0 h 51"/>
                  <a:gd name="T2" fmla="*/ 0 w 11"/>
                  <a:gd name="T3" fmla="*/ 0 h 51"/>
                  <a:gd name="T4" fmla="*/ 0 w 11"/>
                  <a:gd name="T5" fmla="*/ 0 h 51"/>
                  <a:gd name="T6" fmla="*/ 0 w 11"/>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51">
                    <a:moveTo>
                      <a:pt x="0" y="51"/>
                    </a:moveTo>
                    <a:lnTo>
                      <a:pt x="2" y="32"/>
                    </a:lnTo>
                    <a:lnTo>
                      <a:pt x="6" y="9"/>
                    </a:lnTo>
                    <a:lnTo>
                      <a:pt x="11" y="0"/>
                    </a:lnTo>
                  </a:path>
                </a:pathLst>
              </a:custGeom>
              <a:noFill/>
              <a:ln w="9525"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605" name="Freeform 768"/>
              <p:cNvSpPr>
                <a:spLocks/>
              </p:cNvSpPr>
              <p:nvPr/>
            </p:nvSpPr>
            <p:spPr bwMode="auto">
              <a:xfrm>
                <a:off x="4662" y="1129"/>
                <a:ext cx="3" cy="14"/>
              </a:xfrm>
              <a:custGeom>
                <a:avLst/>
                <a:gdLst>
                  <a:gd name="T0" fmla="*/ 0 w 11"/>
                  <a:gd name="T1" fmla="*/ 0 h 47"/>
                  <a:gd name="T2" fmla="*/ 0 w 11"/>
                  <a:gd name="T3" fmla="*/ 0 h 47"/>
                  <a:gd name="T4" fmla="*/ 0 w 11"/>
                  <a:gd name="T5" fmla="*/ 0 h 47"/>
                  <a:gd name="T6" fmla="*/ 0 60000 65536"/>
                  <a:gd name="T7" fmla="*/ 0 60000 65536"/>
                  <a:gd name="T8" fmla="*/ 0 60000 65536"/>
                </a:gdLst>
                <a:ahLst/>
                <a:cxnLst>
                  <a:cxn ang="T6">
                    <a:pos x="T0" y="T1"/>
                  </a:cxn>
                  <a:cxn ang="T7">
                    <a:pos x="T2" y="T3"/>
                  </a:cxn>
                  <a:cxn ang="T8">
                    <a:pos x="T4" y="T5"/>
                  </a:cxn>
                </a:cxnLst>
                <a:rect l="0" t="0" r="r" b="b"/>
                <a:pathLst>
                  <a:path w="11" h="47">
                    <a:moveTo>
                      <a:pt x="0" y="47"/>
                    </a:moveTo>
                    <a:lnTo>
                      <a:pt x="3" y="20"/>
                    </a:lnTo>
                    <a:lnTo>
                      <a:pt x="11" y="0"/>
                    </a:lnTo>
                  </a:path>
                </a:pathLst>
              </a:custGeom>
              <a:noFill/>
              <a:ln w="9525"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606" name="Freeform 769"/>
              <p:cNvSpPr>
                <a:spLocks/>
              </p:cNvSpPr>
              <p:nvPr/>
            </p:nvSpPr>
            <p:spPr bwMode="auto">
              <a:xfrm>
                <a:off x="4659" y="1128"/>
                <a:ext cx="4" cy="14"/>
              </a:xfrm>
              <a:custGeom>
                <a:avLst/>
                <a:gdLst>
                  <a:gd name="T0" fmla="*/ 0 w 11"/>
                  <a:gd name="T1" fmla="*/ 0 h 47"/>
                  <a:gd name="T2" fmla="*/ 0 w 11"/>
                  <a:gd name="T3" fmla="*/ 0 h 47"/>
                  <a:gd name="T4" fmla="*/ 0 w 11"/>
                  <a:gd name="T5" fmla="*/ 0 h 47"/>
                  <a:gd name="T6" fmla="*/ 0 60000 65536"/>
                  <a:gd name="T7" fmla="*/ 0 60000 65536"/>
                  <a:gd name="T8" fmla="*/ 0 60000 65536"/>
                </a:gdLst>
                <a:ahLst/>
                <a:cxnLst>
                  <a:cxn ang="T6">
                    <a:pos x="T0" y="T1"/>
                  </a:cxn>
                  <a:cxn ang="T7">
                    <a:pos x="T2" y="T3"/>
                  </a:cxn>
                  <a:cxn ang="T8">
                    <a:pos x="T4" y="T5"/>
                  </a:cxn>
                </a:cxnLst>
                <a:rect l="0" t="0" r="r" b="b"/>
                <a:pathLst>
                  <a:path w="11" h="47">
                    <a:moveTo>
                      <a:pt x="0" y="47"/>
                    </a:moveTo>
                    <a:lnTo>
                      <a:pt x="3" y="20"/>
                    </a:lnTo>
                    <a:lnTo>
                      <a:pt x="11" y="0"/>
                    </a:lnTo>
                  </a:path>
                </a:pathLst>
              </a:custGeom>
              <a:noFill/>
              <a:ln w="9525"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549" name="Group 770"/>
            <p:cNvGrpSpPr>
              <a:grpSpLocks/>
            </p:cNvGrpSpPr>
            <p:nvPr/>
          </p:nvGrpSpPr>
          <p:grpSpPr bwMode="auto">
            <a:xfrm>
              <a:off x="4855" y="3501"/>
              <a:ext cx="101" cy="270"/>
              <a:chOff x="743" y="1887"/>
              <a:chExt cx="485" cy="1301"/>
            </a:xfrm>
          </p:grpSpPr>
          <p:sp>
            <p:nvSpPr>
              <p:cNvPr id="588" name="Freeform 771"/>
              <p:cNvSpPr>
                <a:spLocks/>
              </p:cNvSpPr>
              <p:nvPr/>
            </p:nvSpPr>
            <p:spPr bwMode="auto">
              <a:xfrm>
                <a:off x="774" y="2192"/>
                <a:ext cx="454" cy="88"/>
              </a:xfrm>
              <a:custGeom>
                <a:avLst/>
                <a:gdLst>
                  <a:gd name="T0" fmla="*/ 18 w 454"/>
                  <a:gd name="T1" fmla="*/ 12 h 88"/>
                  <a:gd name="T2" fmla="*/ 330 w 454"/>
                  <a:gd name="T3" fmla="*/ 0 h 88"/>
                  <a:gd name="T4" fmla="*/ 434 w 454"/>
                  <a:gd name="T5" fmla="*/ 8 h 88"/>
                  <a:gd name="T6" fmla="*/ 454 w 454"/>
                  <a:gd name="T7" fmla="*/ 24 h 88"/>
                  <a:gd name="T8" fmla="*/ 434 w 454"/>
                  <a:gd name="T9" fmla="*/ 48 h 88"/>
                  <a:gd name="T10" fmla="*/ 410 w 454"/>
                  <a:gd name="T11" fmla="*/ 52 h 88"/>
                  <a:gd name="T12" fmla="*/ 314 w 454"/>
                  <a:gd name="T13" fmla="*/ 88 h 88"/>
                  <a:gd name="T14" fmla="*/ 178 w 454"/>
                  <a:gd name="T15" fmla="*/ 64 h 88"/>
                  <a:gd name="T16" fmla="*/ 46 w 454"/>
                  <a:gd name="T17" fmla="*/ 44 h 88"/>
                  <a:gd name="T18" fmla="*/ 18 w 454"/>
                  <a:gd name="T19" fmla="*/ 40 h 88"/>
                  <a:gd name="T20" fmla="*/ 0 w 454"/>
                  <a:gd name="T21" fmla="*/ 22 h 88"/>
                  <a:gd name="T22" fmla="*/ 18 w 454"/>
                  <a:gd name="T23" fmla="*/ 12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4" h="88">
                    <a:moveTo>
                      <a:pt x="18" y="12"/>
                    </a:moveTo>
                    <a:lnTo>
                      <a:pt x="330" y="0"/>
                    </a:lnTo>
                    <a:lnTo>
                      <a:pt x="434" y="8"/>
                    </a:lnTo>
                    <a:lnTo>
                      <a:pt x="454" y="24"/>
                    </a:lnTo>
                    <a:lnTo>
                      <a:pt x="434" y="48"/>
                    </a:lnTo>
                    <a:lnTo>
                      <a:pt x="410" y="52"/>
                    </a:lnTo>
                    <a:lnTo>
                      <a:pt x="314" y="88"/>
                    </a:lnTo>
                    <a:lnTo>
                      <a:pt x="178" y="64"/>
                    </a:lnTo>
                    <a:lnTo>
                      <a:pt x="46" y="44"/>
                    </a:lnTo>
                    <a:lnTo>
                      <a:pt x="18" y="40"/>
                    </a:lnTo>
                    <a:lnTo>
                      <a:pt x="0" y="22"/>
                    </a:lnTo>
                    <a:lnTo>
                      <a:pt x="18" y="12"/>
                    </a:lnTo>
                    <a:close/>
                  </a:path>
                </a:pathLst>
              </a:custGeom>
              <a:solidFill>
                <a:srgbClr val="969696"/>
              </a:solidFill>
              <a:ln w="9525"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89" name="Freeform 772"/>
              <p:cNvSpPr>
                <a:spLocks/>
              </p:cNvSpPr>
              <p:nvPr/>
            </p:nvSpPr>
            <p:spPr bwMode="auto">
              <a:xfrm>
                <a:off x="890" y="1887"/>
                <a:ext cx="225" cy="269"/>
              </a:xfrm>
              <a:custGeom>
                <a:avLst/>
                <a:gdLst>
                  <a:gd name="T0" fmla="*/ 225 w 225"/>
                  <a:gd name="T1" fmla="*/ 255 h 269"/>
                  <a:gd name="T2" fmla="*/ 201 w 225"/>
                  <a:gd name="T3" fmla="*/ 173 h 269"/>
                  <a:gd name="T4" fmla="*/ 183 w 225"/>
                  <a:gd name="T5" fmla="*/ 120 h 269"/>
                  <a:gd name="T6" fmla="*/ 148 w 225"/>
                  <a:gd name="T7" fmla="*/ 80 h 269"/>
                  <a:gd name="T8" fmla="*/ 106 w 225"/>
                  <a:gd name="T9" fmla="*/ 45 h 269"/>
                  <a:gd name="T10" fmla="*/ 78 w 225"/>
                  <a:gd name="T11" fmla="*/ 26 h 269"/>
                  <a:gd name="T12" fmla="*/ 55 w 225"/>
                  <a:gd name="T13" fmla="*/ 8 h 269"/>
                  <a:gd name="T14" fmla="*/ 22 w 225"/>
                  <a:gd name="T15" fmla="*/ 0 h 269"/>
                  <a:gd name="T16" fmla="*/ 4 w 225"/>
                  <a:gd name="T17" fmla="*/ 5 h 269"/>
                  <a:gd name="T18" fmla="*/ 0 w 225"/>
                  <a:gd name="T19" fmla="*/ 18 h 269"/>
                  <a:gd name="T20" fmla="*/ 9 w 225"/>
                  <a:gd name="T21" fmla="*/ 30 h 269"/>
                  <a:gd name="T22" fmla="*/ 46 w 225"/>
                  <a:gd name="T23" fmla="*/ 41 h 269"/>
                  <a:gd name="T24" fmla="*/ 72 w 225"/>
                  <a:gd name="T25" fmla="*/ 48 h 269"/>
                  <a:gd name="T26" fmla="*/ 96 w 225"/>
                  <a:gd name="T27" fmla="*/ 61 h 269"/>
                  <a:gd name="T28" fmla="*/ 136 w 225"/>
                  <a:gd name="T29" fmla="*/ 89 h 269"/>
                  <a:gd name="T30" fmla="*/ 169 w 225"/>
                  <a:gd name="T31" fmla="*/ 126 h 269"/>
                  <a:gd name="T32" fmla="*/ 186 w 225"/>
                  <a:gd name="T33" fmla="*/ 176 h 269"/>
                  <a:gd name="T34" fmla="*/ 184 w 225"/>
                  <a:gd name="T35" fmla="*/ 269 h 269"/>
                  <a:gd name="T36" fmla="*/ 225 w 225"/>
                  <a:gd name="T37" fmla="*/ 255 h 2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5" h="269">
                    <a:moveTo>
                      <a:pt x="225" y="255"/>
                    </a:moveTo>
                    <a:lnTo>
                      <a:pt x="201" y="173"/>
                    </a:lnTo>
                    <a:lnTo>
                      <a:pt x="183" y="120"/>
                    </a:lnTo>
                    <a:lnTo>
                      <a:pt x="148" y="80"/>
                    </a:lnTo>
                    <a:lnTo>
                      <a:pt x="106" y="45"/>
                    </a:lnTo>
                    <a:lnTo>
                      <a:pt x="78" y="26"/>
                    </a:lnTo>
                    <a:lnTo>
                      <a:pt x="55" y="8"/>
                    </a:lnTo>
                    <a:lnTo>
                      <a:pt x="22" y="0"/>
                    </a:lnTo>
                    <a:lnTo>
                      <a:pt x="4" y="5"/>
                    </a:lnTo>
                    <a:lnTo>
                      <a:pt x="0" y="18"/>
                    </a:lnTo>
                    <a:lnTo>
                      <a:pt x="9" y="30"/>
                    </a:lnTo>
                    <a:lnTo>
                      <a:pt x="46" y="41"/>
                    </a:lnTo>
                    <a:lnTo>
                      <a:pt x="72" y="48"/>
                    </a:lnTo>
                    <a:lnTo>
                      <a:pt x="96" y="61"/>
                    </a:lnTo>
                    <a:lnTo>
                      <a:pt x="136" y="89"/>
                    </a:lnTo>
                    <a:lnTo>
                      <a:pt x="169" y="126"/>
                    </a:lnTo>
                    <a:lnTo>
                      <a:pt x="186" y="176"/>
                    </a:lnTo>
                    <a:lnTo>
                      <a:pt x="184" y="269"/>
                    </a:lnTo>
                    <a:lnTo>
                      <a:pt x="225" y="255"/>
                    </a:lnTo>
                    <a:close/>
                  </a:path>
                </a:pathLst>
              </a:custGeom>
              <a:solidFill>
                <a:srgbClr val="969696"/>
              </a:solidFill>
              <a:ln w="9525"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90" name="Freeform 773"/>
              <p:cNvSpPr>
                <a:spLocks/>
              </p:cNvSpPr>
              <p:nvPr/>
            </p:nvSpPr>
            <p:spPr bwMode="auto">
              <a:xfrm>
                <a:off x="743" y="2039"/>
                <a:ext cx="460" cy="1101"/>
              </a:xfrm>
              <a:custGeom>
                <a:avLst/>
                <a:gdLst>
                  <a:gd name="T0" fmla="*/ 21 w 460"/>
                  <a:gd name="T1" fmla="*/ 1101 h 1101"/>
                  <a:gd name="T2" fmla="*/ 3 w 460"/>
                  <a:gd name="T3" fmla="*/ 1089 h 1101"/>
                  <a:gd name="T4" fmla="*/ 0 w 460"/>
                  <a:gd name="T5" fmla="*/ 1063 h 1101"/>
                  <a:gd name="T6" fmla="*/ 9 w 460"/>
                  <a:gd name="T7" fmla="*/ 1045 h 1101"/>
                  <a:gd name="T8" fmla="*/ 39 w 460"/>
                  <a:gd name="T9" fmla="*/ 1029 h 1101"/>
                  <a:gd name="T10" fmla="*/ 93 w 460"/>
                  <a:gd name="T11" fmla="*/ 1006 h 1101"/>
                  <a:gd name="T12" fmla="*/ 109 w 460"/>
                  <a:gd name="T13" fmla="*/ 994 h 1101"/>
                  <a:gd name="T14" fmla="*/ 118 w 460"/>
                  <a:gd name="T15" fmla="*/ 976 h 1101"/>
                  <a:gd name="T16" fmla="*/ 286 w 460"/>
                  <a:gd name="T17" fmla="*/ 42 h 1101"/>
                  <a:gd name="T18" fmla="*/ 301 w 460"/>
                  <a:gd name="T19" fmla="*/ 21 h 1101"/>
                  <a:gd name="T20" fmla="*/ 351 w 460"/>
                  <a:gd name="T21" fmla="*/ 3 h 1101"/>
                  <a:gd name="T22" fmla="*/ 387 w 460"/>
                  <a:gd name="T23" fmla="*/ 0 h 1101"/>
                  <a:gd name="T24" fmla="*/ 425 w 460"/>
                  <a:gd name="T25" fmla="*/ 9 h 1101"/>
                  <a:gd name="T26" fmla="*/ 457 w 460"/>
                  <a:gd name="T27" fmla="*/ 36 h 1101"/>
                  <a:gd name="T28" fmla="*/ 460 w 460"/>
                  <a:gd name="T29" fmla="*/ 51 h 1101"/>
                  <a:gd name="T30" fmla="*/ 303 w 460"/>
                  <a:gd name="T31" fmla="*/ 978 h 1101"/>
                  <a:gd name="T32" fmla="*/ 304 w 460"/>
                  <a:gd name="T33" fmla="*/ 994 h 1101"/>
                  <a:gd name="T34" fmla="*/ 319 w 460"/>
                  <a:gd name="T35" fmla="*/ 1003 h 1101"/>
                  <a:gd name="T36" fmla="*/ 393 w 460"/>
                  <a:gd name="T37" fmla="*/ 1024 h 1101"/>
                  <a:gd name="T38" fmla="*/ 409 w 460"/>
                  <a:gd name="T39" fmla="*/ 1032 h 1101"/>
                  <a:gd name="T40" fmla="*/ 421 w 460"/>
                  <a:gd name="T41" fmla="*/ 1048 h 1101"/>
                  <a:gd name="T42" fmla="*/ 420 w 460"/>
                  <a:gd name="T43" fmla="*/ 1069 h 1101"/>
                  <a:gd name="T44" fmla="*/ 403 w 460"/>
                  <a:gd name="T45" fmla="*/ 1087 h 1101"/>
                  <a:gd name="T46" fmla="*/ 382 w 460"/>
                  <a:gd name="T47" fmla="*/ 1089 h 1101"/>
                  <a:gd name="T48" fmla="*/ 341 w 460"/>
                  <a:gd name="T49" fmla="*/ 1081 h 1101"/>
                  <a:gd name="T50" fmla="*/ 233 w 460"/>
                  <a:gd name="T51" fmla="*/ 1057 h 1101"/>
                  <a:gd name="T52" fmla="*/ 169 w 460"/>
                  <a:gd name="T53" fmla="*/ 1054 h 1101"/>
                  <a:gd name="T54" fmla="*/ 120 w 460"/>
                  <a:gd name="T55" fmla="*/ 1072 h 1101"/>
                  <a:gd name="T56" fmla="*/ 65 w 460"/>
                  <a:gd name="T57" fmla="*/ 1093 h 1101"/>
                  <a:gd name="T58" fmla="*/ 45 w 460"/>
                  <a:gd name="T59" fmla="*/ 1101 h 1101"/>
                  <a:gd name="T60" fmla="*/ 21 w 460"/>
                  <a:gd name="T61" fmla="*/ 1101 h 1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60" h="1101">
                    <a:moveTo>
                      <a:pt x="21" y="1101"/>
                    </a:moveTo>
                    <a:lnTo>
                      <a:pt x="3" y="1089"/>
                    </a:lnTo>
                    <a:lnTo>
                      <a:pt x="0" y="1063"/>
                    </a:lnTo>
                    <a:lnTo>
                      <a:pt x="9" y="1045"/>
                    </a:lnTo>
                    <a:lnTo>
                      <a:pt x="39" y="1029"/>
                    </a:lnTo>
                    <a:lnTo>
                      <a:pt x="93" y="1006"/>
                    </a:lnTo>
                    <a:lnTo>
                      <a:pt x="109" y="994"/>
                    </a:lnTo>
                    <a:lnTo>
                      <a:pt x="118" y="976"/>
                    </a:lnTo>
                    <a:lnTo>
                      <a:pt x="286" y="42"/>
                    </a:lnTo>
                    <a:lnTo>
                      <a:pt x="301" y="21"/>
                    </a:lnTo>
                    <a:lnTo>
                      <a:pt x="351" y="3"/>
                    </a:lnTo>
                    <a:lnTo>
                      <a:pt x="387" y="0"/>
                    </a:lnTo>
                    <a:lnTo>
                      <a:pt x="425" y="9"/>
                    </a:lnTo>
                    <a:lnTo>
                      <a:pt x="457" y="36"/>
                    </a:lnTo>
                    <a:lnTo>
                      <a:pt x="460" y="51"/>
                    </a:lnTo>
                    <a:lnTo>
                      <a:pt x="303" y="978"/>
                    </a:lnTo>
                    <a:lnTo>
                      <a:pt x="304" y="994"/>
                    </a:lnTo>
                    <a:lnTo>
                      <a:pt x="319" y="1003"/>
                    </a:lnTo>
                    <a:lnTo>
                      <a:pt x="393" y="1024"/>
                    </a:lnTo>
                    <a:lnTo>
                      <a:pt x="409" y="1032"/>
                    </a:lnTo>
                    <a:lnTo>
                      <a:pt x="421" y="1048"/>
                    </a:lnTo>
                    <a:lnTo>
                      <a:pt x="420" y="1069"/>
                    </a:lnTo>
                    <a:lnTo>
                      <a:pt x="403" y="1087"/>
                    </a:lnTo>
                    <a:lnTo>
                      <a:pt x="382" y="1089"/>
                    </a:lnTo>
                    <a:lnTo>
                      <a:pt x="341" y="1081"/>
                    </a:lnTo>
                    <a:lnTo>
                      <a:pt x="233" y="1057"/>
                    </a:lnTo>
                    <a:lnTo>
                      <a:pt x="169" y="1054"/>
                    </a:lnTo>
                    <a:lnTo>
                      <a:pt x="120" y="1072"/>
                    </a:lnTo>
                    <a:lnTo>
                      <a:pt x="65" y="1093"/>
                    </a:lnTo>
                    <a:lnTo>
                      <a:pt x="45" y="1101"/>
                    </a:lnTo>
                    <a:lnTo>
                      <a:pt x="21" y="1101"/>
                    </a:lnTo>
                    <a:close/>
                  </a:path>
                </a:pathLst>
              </a:custGeom>
              <a:gradFill rotWithShape="1">
                <a:gsLst>
                  <a:gs pos="0">
                    <a:srgbClr val="F1F1F1"/>
                  </a:gs>
                  <a:gs pos="100000">
                    <a:srgbClr val="DDDDDD"/>
                  </a:gs>
                </a:gsLst>
                <a:lin ang="5400000" scaled="1"/>
              </a:gradFill>
              <a:ln w="9525"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91" name="Freeform 774"/>
              <p:cNvSpPr>
                <a:spLocks/>
              </p:cNvSpPr>
              <p:nvPr/>
            </p:nvSpPr>
            <p:spPr bwMode="auto">
              <a:xfrm>
                <a:off x="896" y="3039"/>
                <a:ext cx="292" cy="149"/>
              </a:xfrm>
              <a:custGeom>
                <a:avLst/>
                <a:gdLst>
                  <a:gd name="T0" fmla="*/ 0 w 292"/>
                  <a:gd name="T1" fmla="*/ 51 h 149"/>
                  <a:gd name="T2" fmla="*/ 21 w 292"/>
                  <a:gd name="T3" fmla="*/ 39 h 149"/>
                  <a:gd name="T4" fmla="*/ 33 w 292"/>
                  <a:gd name="T5" fmla="*/ 3 h 149"/>
                  <a:gd name="T6" fmla="*/ 108 w 292"/>
                  <a:gd name="T7" fmla="*/ 0 h 149"/>
                  <a:gd name="T8" fmla="*/ 127 w 292"/>
                  <a:gd name="T9" fmla="*/ 17 h 149"/>
                  <a:gd name="T10" fmla="*/ 181 w 292"/>
                  <a:gd name="T11" fmla="*/ 48 h 149"/>
                  <a:gd name="T12" fmla="*/ 238 w 292"/>
                  <a:gd name="T13" fmla="*/ 83 h 149"/>
                  <a:gd name="T14" fmla="*/ 279 w 292"/>
                  <a:gd name="T15" fmla="*/ 111 h 149"/>
                  <a:gd name="T16" fmla="*/ 292 w 292"/>
                  <a:gd name="T17" fmla="*/ 131 h 149"/>
                  <a:gd name="T18" fmla="*/ 289 w 292"/>
                  <a:gd name="T19" fmla="*/ 146 h 149"/>
                  <a:gd name="T20" fmla="*/ 185 w 292"/>
                  <a:gd name="T21" fmla="*/ 149 h 149"/>
                  <a:gd name="T22" fmla="*/ 175 w 292"/>
                  <a:gd name="T23" fmla="*/ 146 h 149"/>
                  <a:gd name="T24" fmla="*/ 172 w 292"/>
                  <a:gd name="T25" fmla="*/ 131 h 149"/>
                  <a:gd name="T26" fmla="*/ 139 w 292"/>
                  <a:gd name="T27" fmla="*/ 102 h 149"/>
                  <a:gd name="T28" fmla="*/ 100 w 292"/>
                  <a:gd name="T29" fmla="*/ 80 h 149"/>
                  <a:gd name="T30" fmla="*/ 36 w 292"/>
                  <a:gd name="T31" fmla="*/ 60 h 149"/>
                  <a:gd name="T32" fmla="*/ 0 w 292"/>
                  <a:gd name="T33" fmla="*/ 51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2" h="149">
                    <a:moveTo>
                      <a:pt x="0" y="51"/>
                    </a:moveTo>
                    <a:lnTo>
                      <a:pt x="21" y="39"/>
                    </a:lnTo>
                    <a:lnTo>
                      <a:pt x="33" y="3"/>
                    </a:lnTo>
                    <a:lnTo>
                      <a:pt x="108" y="0"/>
                    </a:lnTo>
                    <a:lnTo>
                      <a:pt x="127" y="17"/>
                    </a:lnTo>
                    <a:lnTo>
                      <a:pt x="181" y="48"/>
                    </a:lnTo>
                    <a:lnTo>
                      <a:pt x="238" y="83"/>
                    </a:lnTo>
                    <a:lnTo>
                      <a:pt x="279" y="111"/>
                    </a:lnTo>
                    <a:lnTo>
                      <a:pt x="292" y="131"/>
                    </a:lnTo>
                    <a:lnTo>
                      <a:pt x="289" y="146"/>
                    </a:lnTo>
                    <a:lnTo>
                      <a:pt x="185" y="149"/>
                    </a:lnTo>
                    <a:lnTo>
                      <a:pt x="175" y="146"/>
                    </a:lnTo>
                    <a:lnTo>
                      <a:pt x="172" y="131"/>
                    </a:lnTo>
                    <a:lnTo>
                      <a:pt x="139" y="102"/>
                    </a:lnTo>
                    <a:lnTo>
                      <a:pt x="100" y="80"/>
                    </a:lnTo>
                    <a:lnTo>
                      <a:pt x="36" y="60"/>
                    </a:lnTo>
                    <a:lnTo>
                      <a:pt x="0" y="51"/>
                    </a:lnTo>
                    <a:close/>
                  </a:path>
                </a:pathLst>
              </a:custGeom>
              <a:solidFill>
                <a:srgbClr val="EAEAEA"/>
              </a:solidFill>
              <a:ln w="9525"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550" name="Freeform 775"/>
            <p:cNvSpPr>
              <a:spLocks/>
            </p:cNvSpPr>
            <p:nvPr/>
          </p:nvSpPr>
          <p:spPr bwMode="auto">
            <a:xfrm>
              <a:off x="4458" y="3737"/>
              <a:ext cx="693" cy="463"/>
            </a:xfrm>
            <a:custGeom>
              <a:avLst/>
              <a:gdLst>
                <a:gd name="T0" fmla="*/ 453 w 693"/>
                <a:gd name="T1" fmla="*/ 258 h 463"/>
                <a:gd name="T2" fmla="*/ 524 w 693"/>
                <a:gd name="T3" fmla="*/ 179 h 463"/>
                <a:gd name="T4" fmla="*/ 588 w 693"/>
                <a:gd name="T5" fmla="*/ 144 h 463"/>
                <a:gd name="T6" fmla="*/ 566 w 693"/>
                <a:gd name="T7" fmla="*/ 120 h 463"/>
                <a:gd name="T8" fmla="*/ 544 w 693"/>
                <a:gd name="T9" fmla="*/ 68 h 463"/>
                <a:gd name="T10" fmla="*/ 570 w 693"/>
                <a:gd name="T11" fmla="*/ 2 h 463"/>
                <a:gd name="T12" fmla="*/ 630 w 693"/>
                <a:gd name="T13" fmla="*/ 4 h 463"/>
                <a:gd name="T14" fmla="*/ 665 w 693"/>
                <a:gd name="T15" fmla="*/ 73 h 463"/>
                <a:gd name="T16" fmla="*/ 650 w 693"/>
                <a:gd name="T17" fmla="*/ 140 h 463"/>
                <a:gd name="T18" fmla="*/ 673 w 693"/>
                <a:gd name="T19" fmla="*/ 187 h 463"/>
                <a:gd name="T20" fmla="*/ 690 w 693"/>
                <a:gd name="T21" fmla="*/ 236 h 463"/>
                <a:gd name="T22" fmla="*/ 641 w 693"/>
                <a:gd name="T23" fmla="*/ 463 h 463"/>
                <a:gd name="T24" fmla="*/ 613 w 693"/>
                <a:gd name="T25" fmla="*/ 396 h 463"/>
                <a:gd name="T26" fmla="*/ 557 w 693"/>
                <a:gd name="T27" fmla="*/ 463 h 463"/>
                <a:gd name="T28" fmla="*/ 490 w 693"/>
                <a:gd name="T29" fmla="*/ 399 h 463"/>
                <a:gd name="T30" fmla="*/ 452 w 693"/>
                <a:gd name="T31" fmla="*/ 463 h 463"/>
                <a:gd name="T32" fmla="*/ 373 w 693"/>
                <a:gd name="T33" fmla="*/ 462 h 463"/>
                <a:gd name="T34" fmla="*/ 391 w 693"/>
                <a:gd name="T35" fmla="*/ 443 h 463"/>
                <a:gd name="T36" fmla="*/ 329 w 693"/>
                <a:gd name="T37" fmla="*/ 414 h 463"/>
                <a:gd name="T38" fmla="*/ 276 w 693"/>
                <a:gd name="T39" fmla="*/ 463 h 463"/>
                <a:gd name="T40" fmla="*/ 260 w 693"/>
                <a:gd name="T41" fmla="*/ 416 h 463"/>
                <a:gd name="T42" fmla="*/ 199 w 693"/>
                <a:gd name="T43" fmla="*/ 463 h 463"/>
                <a:gd name="T44" fmla="*/ 178 w 693"/>
                <a:gd name="T45" fmla="*/ 404 h 463"/>
                <a:gd name="T46" fmla="*/ 143 w 693"/>
                <a:gd name="T47" fmla="*/ 463 h 463"/>
                <a:gd name="T48" fmla="*/ 123 w 693"/>
                <a:gd name="T49" fmla="*/ 423 h 463"/>
                <a:gd name="T50" fmla="*/ 87 w 693"/>
                <a:gd name="T51" fmla="*/ 459 h 463"/>
                <a:gd name="T52" fmla="*/ 56 w 693"/>
                <a:gd name="T53" fmla="*/ 443 h 463"/>
                <a:gd name="T54" fmla="*/ 41 w 693"/>
                <a:gd name="T55" fmla="*/ 432 h 463"/>
                <a:gd name="T56" fmla="*/ 14 w 693"/>
                <a:gd name="T57" fmla="*/ 399 h 463"/>
                <a:gd name="T58" fmla="*/ 0 w 693"/>
                <a:gd name="T59" fmla="*/ 354 h 463"/>
                <a:gd name="T60" fmla="*/ 0 w 693"/>
                <a:gd name="T61" fmla="*/ 219 h 463"/>
                <a:gd name="T62" fmla="*/ 20 w 693"/>
                <a:gd name="T63" fmla="*/ 184 h 463"/>
                <a:gd name="T64" fmla="*/ 61 w 693"/>
                <a:gd name="T65" fmla="*/ 160 h 463"/>
                <a:gd name="T66" fmla="*/ 52 w 693"/>
                <a:gd name="T67" fmla="*/ 102 h 463"/>
                <a:gd name="T68" fmla="*/ 94 w 693"/>
                <a:gd name="T69" fmla="*/ 39 h 463"/>
                <a:gd name="T70" fmla="*/ 158 w 693"/>
                <a:gd name="T71" fmla="*/ 78 h 463"/>
                <a:gd name="T72" fmla="*/ 141 w 693"/>
                <a:gd name="T73" fmla="*/ 164 h 463"/>
                <a:gd name="T74" fmla="*/ 171 w 693"/>
                <a:gd name="T75" fmla="*/ 189 h 463"/>
                <a:gd name="T76" fmla="*/ 200 w 693"/>
                <a:gd name="T77" fmla="*/ 202 h 463"/>
                <a:gd name="T78" fmla="*/ 195 w 693"/>
                <a:gd name="T79" fmla="*/ 312 h 463"/>
                <a:gd name="T80" fmla="*/ 235 w 693"/>
                <a:gd name="T81" fmla="*/ 298 h 463"/>
                <a:gd name="T82" fmla="*/ 272 w 693"/>
                <a:gd name="T83" fmla="*/ 202 h 463"/>
                <a:gd name="T84" fmla="*/ 324 w 693"/>
                <a:gd name="T85" fmla="*/ 155 h 463"/>
                <a:gd name="T86" fmla="*/ 312 w 693"/>
                <a:gd name="T87" fmla="*/ 68 h 463"/>
                <a:gd name="T88" fmla="*/ 356 w 693"/>
                <a:gd name="T89" fmla="*/ 31 h 463"/>
                <a:gd name="T90" fmla="*/ 401 w 693"/>
                <a:gd name="T91" fmla="*/ 51 h 463"/>
                <a:gd name="T92" fmla="*/ 415 w 693"/>
                <a:gd name="T93" fmla="*/ 95 h 463"/>
                <a:gd name="T94" fmla="*/ 393 w 693"/>
                <a:gd name="T95" fmla="*/ 169 h 463"/>
                <a:gd name="T96" fmla="*/ 438 w 693"/>
                <a:gd name="T97" fmla="*/ 194 h 463"/>
                <a:gd name="T98" fmla="*/ 450 w 693"/>
                <a:gd name="T99" fmla="*/ 283 h 4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3" h="463">
                  <a:moveTo>
                    <a:pt x="450" y="283"/>
                  </a:moveTo>
                  <a:lnTo>
                    <a:pt x="453" y="258"/>
                  </a:lnTo>
                  <a:lnTo>
                    <a:pt x="492" y="260"/>
                  </a:lnTo>
                  <a:lnTo>
                    <a:pt x="524" y="179"/>
                  </a:lnTo>
                  <a:lnTo>
                    <a:pt x="541" y="157"/>
                  </a:lnTo>
                  <a:lnTo>
                    <a:pt x="588" y="144"/>
                  </a:lnTo>
                  <a:lnTo>
                    <a:pt x="581" y="122"/>
                  </a:lnTo>
                  <a:lnTo>
                    <a:pt x="566" y="120"/>
                  </a:lnTo>
                  <a:lnTo>
                    <a:pt x="552" y="106"/>
                  </a:lnTo>
                  <a:lnTo>
                    <a:pt x="544" y="68"/>
                  </a:lnTo>
                  <a:lnTo>
                    <a:pt x="554" y="28"/>
                  </a:lnTo>
                  <a:lnTo>
                    <a:pt x="570" y="2"/>
                  </a:lnTo>
                  <a:lnTo>
                    <a:pt x="602" y="0"/>
                  </a:lnTo>
                  <a:lnTo>
                    <a:pt x="630" y="4"/>
                  </a:lnTo>
                  <a:lnTo>
                    <a:pt x="655" y="31"/>
                  </a:lnTo>
                  <a:lnTo>
                    <a:pt x="665" y="73"/>
                  </a:lnTo>
                  <a:lnTo>
                    <a:pt x="648" y="115"/>
                  </a:lnTo>
                  <a:lnTo>
                    <a:pt x="650" y="140"/>
                  </a:lnTo>
                  <a:lnTo>
                    <a:pt x="678" y="159"/>
                  </a:lnTo>
                  <a:lnTo>
                    <a:pt x="673" y="187"/>
                  </a:lnTo>
                  <a:lnTo>
                    <a:pt x="693" y="196"/>
                  </a:lnTo>
                  <a:lnTo>
                    <a:pt x="690" y="236"/>
                  </a:lnTo>
                  <a:lnTo>
                    <a:pt x="648" y="389"/>
                  </a:lnTo>
                  <a:lnTo>
                    <a:pt x="641" y="463"/>
                  </a:lnTo>
                  <a:lnTo>
                    <a:pt x="611" y="463"/>
                  </a:lnTo>
                  <a:lnTo>
                    <a:pt x="613" y="396"/>
                  </a:lnTo>
                  <a:lnTo>
                    <a:pt x="565" y="399"/>
                  </a:lnTo>
                  <a:lnTo>
                    <a:pt x="557" y="463"/>
                  </a:lnTo>
                  <a:lnTo>
                    <a:pt x="482" y="463"/>
                  </a:lnTo>
                  <a:lnTo>
                    <a:pt x="490" y="399"/>
                  </a:lnTo>
                  <a:lnTo>
                    <a:pt x="462" y="394"/>
                  </a:lnTo>
                  <a:lnTo>
                    <a:pt x="452" y="463"/>
                  </a:lnTo>
                  <a:lnTo>
                    <a:pt x="393" y="463"/>
                  </a:lnTo>
                  <a:lnTo>
                    <a:pt x="373" y="462"/>
                  </a:lnTo>
                  <a:lnTo>
                    <a:pt x="378" y="449"/>
                  </a:lnTo>
                  <a:lnTo>
                    <a:pt x="391" y="443"/>
                  </a:lnTo>
                  <a:lnTo>
                    <a:pt x="392" y="408"/>
                  </a:lnTo>
                  <a:lnTo>
                    <a:pt x="329" y="414"/>
                  </a:lnTo>
                  <a:lnTo>
                    <a:pt x="322" y="463"/>
                  </a:lnTo>
                  <a:lnTo>
                    <a:pt x="276" y="463"/>
                  </a:lnTo>
                  <a:lnTo>
                    <a:pt x="284" y="414"/>
                  </a:lnTo>
                  <a:lnTo>
                    <a:pt x="260" y="416"/>
                  </a:lnTo>
                  <a:lnTo>
                    <a:pt x="246" y="463"/>
                  </a:lnTo>
                  <a:lnTo>
                    <a:pt x="199" y="463"/>
                  </a:lnTo>
                  <a:lnTo>
                    <a:pt x="208" y="404"/>
                  </a:lnTo>
                  <a:lnTo>
                    <a:pt x="178" y="404"/>
                  </a:lnTo>
                  <a:lnTo>
                    <a:pt x="167" y="463"/>
                  </a:lnTo>
                  <a:lnTo>
                    <a:pt x="143" y="463"/>
                  </a:lnTo>
                  <a:lnTo>
                    <a:pt x="151" y="421"/>
                  </a:lnTo>
                  <a:lnTo>
                    <a:pt x="123" y="423"/>
                  </a:lnTo>
                  <a:lnTo>
                    <a:pt x="106" y="463"/>
                  </a:lnTo>
                  <a:lnTo>
                    <a:pt x="87" y="459"/>
                  </a:lnTo>
                  <a:lnTo>
                    <a:pt x="69" y="451"/>
                  </a:lnTo>
                  <a:lnTo>
                    <a:pt x="56" y="443"/>
                  </a:lnTo>
                  <a:lnTo>
                    <a:pt x="54" y="421"/>
                  </a:lnTo>
                  <a:lnTo>
                    <a:pt x="41" y="432"/>
                  </a:lnTo>
                  <a:lnTo>
                    <a:pt x="27" y="418"/>
                  </a:lnTo>
                  <a:lnTo>
                    <a:pt x="14" y="399"/>
                  </a:lnTo>
                  <a:lnTo>
                    <a:pt x="4" y="377"/>
                  </a:lnTo>
                  <a:lnTo>
                    <a:pt x="0" y="354"/>
                  </a:lnTo>
                  <a:lnTo>
                    <a:pt x="0" y="315"/>
                  </a:lnTo>
                  <a:lnTo>
                    <a:pt x="0" y="219"/>
                  </a:lnTo>
                  <a:lnTo>
                    <a:pt x="5" y="199"/>
                  </a:lnTo>
                  <a:lnTo>
                    <a:pt x="20" y="184"/>
                  </a:lnTo>
                  <a:lnTo>
                    <a:pt x="59" y="177"/>
                  </a:lnTo>
                  <a:lnTo>
                    <a:pt x="61" y="160"/>
                  </a:lnTo>
                  <a:lnTo>
                    <a:pt x="54" y="144"/>
                  </a:lnTo>
                  <a:lnTo>
                    <a:pt x="52" y="102"/>
                  </a:lnTo>
                  <a:lnTo>
                    <a:pt x="64" y="62"/>
                  </a:lnTo>
                  <a:lnTo>
                    <a:pt x="94" y="39"/>
                  </a:lnTo>
                  <a:lnTo>
                    <a:pt x="136" y="41"/>
                  </a:lnTo>
                  <a:lnTo>
                    <a:pt x="158" y="78"/>
                  </a:lnTo>
                  <a:lnTo>
                    <a:pt x="156" y="130"/>
                  </a:lnTo>
                  <a:lnTo>
                    <a:pt x="141" y="164"/>
                  </a:lnTo>
                  <a:lnTo>
                    <a:pt x="141" y="182"/>
                  </a:lnTo>
                  <a:lnTo>
                    <a:pt x="171" y="189"/>
                  </a:lnTo>
                  <a:lnTo>
                    <a:pt x="181" y="196"/>
                  </a:lnTo>
                  <a:lnTo>
                    <a:pt x="200" y="202"/>
                  </a:lnTo>
                  <a:lnTo>
                    <a:pt x="208" y="219"/>
                  </a:lnTo>
                  <a:lnTo>
                    <a:pt x="195" y="312"/>
                  </a:lnTo>
                  <a:lnTo>
                    <a:pt x="200" y="288"/>
                  </a:lnTo>
                  <a:lnTo>
                    <a:pt x="235" y="298"/>
                  </a:lnTo>
                  <a:lnTo>
                    <a:pt x="254" y="224"/>
                  </a:lnTo>
                  <a:lnTo>
                    <a:pt x="272" y="202"/>
                  </a:lnTo>
                  <a:lnTo>
                    <a:pt x="312" y="179"/>
                  </a:lnTo>
                  <a:lnTo>
                    <a:pt x="324" y="155"/>
                  </a:lnTo>
                  <a:lnTo>
                    <a:pt x="307" y="122"/>
                  </a:lnTo>
                  <a:lnTo>
                    <a:pt x="312" y="68"/>
                  </a:lnTo>
                  <a:lnTo>
                    <a:pt x="329" y="41"/>
                  </a:lnTo>
                  <a:lnTo>
                    <a:pt x="356" y="31"/>
                  </a:lnTo>
                  <a:lnTo>
                    <a:pt x="391" y="41"/>
                  </a:lnTo>
                  <a:lnTo>
                    <a:pt x="401" y="51"/>
                  </a:lnTo>
                  <a:lnTo>
                    <a:pt x="410" y="53"/>
                  </a:lnTo>
                  <a:lnTo>
                    <a:pt x="415" y="95"/>
                  </a:lnTo>
                  <a:lnTo>
                    <a:pt x="402" y="144"/>
                  </a:lnTo>
                  <a:lnTo>
                    <a:pt x="393" y="169"/>
                  </a:lnTo>
                  <a:lnTo>
                    <a:pt x="420" y="182"/>
                  </a:lnTo>
                  <a:lnTo>
                    <a:pt x="438" y="194"/>
                  </a:lnTo>
                  <a:lnTo>
                    <a:pt x="462" y="202"/>
                  </a:lnTo>
                  <a:lnTo>
                    <a:pt x="450" y="283"/>
                  </a:lnTo>
                  <a:close/>
                </a:path>
              </a:pathLst>
            </a:custGeom>
            <a:solidFill>
              <a:srgbClr val="C0C0C0"/>
            </a:solidFill>
            <a:ln w="9525"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51" name="Freeform 776"/>
            <p:cNvSpPr>
              <a:spLocks/>
            </p:cNvSpPr>
            <p:nvPr/>
          </p:nvSpPr>
          <p:spPr bwMode="auto">
            <a:xfrm>
              <a:off x="5261" y="3691"/>
              <a:ext cx="625" cy="511"/>
            </a:xfrm>
            <a:custGeom>
              <a:avLst/>
              <a:gdLst>
                <a:gd name="T0" fmla="*/ 5 w 625"/>
                <a:gd name="T1" fmla="*/ 507 h 511"/>
                <a:gd name="T2" fmla="*/ 95 w 625"/>
                <a:gd name="T3" fmla="*/ 376 h 511"/>
                <a:gd name="T4" fmla="*/ 157 w 625"/>
                <a:gd name="T5" fmla="*/ 350 h 511"/>
                <a:gd name="T6" fmla="*/ 187 w 625"/>
                <a:gd name="T7" fmla="*/ 322 h 511"/>
                <a:gd name="T8" fmla="*/ 202 w 625"/>
                <a:gd name="T9" fmla="*/ 330 h 511"/>
                <a:gd name="T10" fmla="*/ 229 w 625"/>
                <a:gd name="T11" fmla="*/ 319 h 511"/>
                <a:gd name="T12" fmla="*/ 278 w 625"/>
                <a:gd name="T13" fmla="*/ 263 h 511"/>
                <a:gd name="T14" fmla="*/ 304 w 625"/>
                <a:gd name="T15" fmla="*/ 175 h 511"/>
                <a:gd name="T16" fmla="*/ 338 w 625"/>
                <a:gd name="T17" fmla="*/ 149 h 511"/>
                <a:gd name="T18" fmla="*/ 283 w 625"/>
                <a:gd name="T19" fmla="*/ 112 h 511"/>
                <a:gd name="T20" fmla="*/ 277 w 625"/>
                <a:gd name="T21" fmla="*/ 91 h 511"/>
                <a:gd name="T22" fmla="*/ 286 w 625"/>
                <a:gd name="T23" fmla="*/ 23 h 511"/>
                <a:gd name="T24" fmla="*/ 379 w 625"/>
                <a:gd name="T25" fmla="*/ 26 h 511"/>
                <a:gd name="T26" fmla="*/ 399 w 625"/>
                <a:gd name="T27" fmla="*/ 111 h 511"/>
                <a:gd name="T28" fmla="*/ 397 w 625"/>
                <a:gd name="T29" fmla="*/ 147 h 511"/>
                <a:gd name="T30" fmla="*/ 436 w 625"/>
                <a:gd name="T31" fmla="*/ 142 h 511"/>
                <a:gd name="T32" fmla="*/ 431 w 625"/>
                <a:gd name="T33" fmla="*/ 118 h 511"/>
                <a:gd name="T34" fmla="*/ 420 w 625"/>
                <a:gd name="T35" fmla="*/ 70 h 511"/>
                <a:gd name="T36" fmla="*/ 443 w 625"/>
                <a:gd name="T37" fmla="*/ 15 h 511"/>
                <a:gd name="T38" fmla="*/ 523 w 625"/>
                <a:gd name="T39" fmla="*/ 3 h 511"/>
                <a:gd name="T40" fmla="*/ 531 w 625"/>
                <a:gd name="T41" fmla="*/ 108 h 511"/>
                <a:gd name="T42" fmla="*/ 550 w 625"/>
                <a:gd name="T43" fmla="*/ 129 h 511"/>
                <a:gd name="T44" fmla="*/ 573 w 625"/>
                <a:gd name="T45" fmla="*/ 133 h 511"/>
                <a:gd name="T46" fmla="*/ 550 w 625"/>
                <a:gd name="T47" fmla="*/ 118 h 511"/>
                <a:gd name="T48" fmla="*/ 540 w 625"/>
                <a:gd name="T49" fmla="*/ 76 h 511"/>
                <a:gd name="T50" fmla="*/ 562 w 625"/>
                <a:gd name="T51" fmla="*/ 21 h 511"/>
                <a:gd name="T52" fmla="*/ 607 w 625"/>
                <a:gd name="T53" fmla="*/ 1 h 511"/>
                <a:gd name="T54" fmla="*/ 625 w 625"/>
                <a:gd name="T55" fmla="*/ 373 h 511"/>
                <a:gd name="T56" fmla="*/ 610 w 625"/>
                <a:gd name="T57" fmla="*/ 447 h 511"/>
                <a:gd name="T58" fmla="*/ 590 w 625"/>
                <a:gd name="T59" fmla="*/ 410 h 511"/>
                <a:gd name="T60" fmla="*/ 505 w 625"/>
                <a:gd name="T61" fmla="*/ 510 h 511"/>
                <a:gd name="T62" fmla="*/ 462 w 625"/>
                <a:gd name="T63" fmla="*/ 425 h 511"/>
                <a:gd name="T64" fmla="*/ 382 w 625"/>
                <a:gd name="T65" fmla="*/ 510 h 511"/>
                <a:gd name="T66" fmla="*/ 361 w 625"/>
                <a:gd name="T67" fmla="*/ 510 h 511"/>
                <a:gd name="T68" fmla="*/ 327 w 625"/>
                <a:gd name="T69" fmla="*/ 466 h 511"/>
                <a:gd name="T70" fmla="*/ 309 w 625"/>
                <a:gd name="T71" fmla="*/ 510 h 511"/>
                <a:gd name="T72" fmla="*/ 247 w 625"/>
                <a:gd name="T73" fmla="*/ 507 h 511"/>
                <a:gd name="T74" fmla="*/ 172 w 625"/>
                <a:gd name="T75" fmla="*/ 511 h 511"/>
                <a:gd name="T76" fmla="*/ 144 w 625"/>
                <a:gd name="T77" fmla="*/ 492 h 511"/>
                <a:gd name="T78" fmla="*/ 112 w 625"/>
                <a:gd name="T79" fmla="*/ 510 h 511"/>
                <a:gd name="T80" fmla="*/ 115 w 625"/>
                <a:gd name="T81" fmla="*/ 472 h 511"/>
                <a:gd name="T82" fmla="*/ 0 w 625"/>
                <a:gd name="T83" fmla="*/ 510 h 5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25" h="511">
                  <a:moveTo>
                    <a:pt x="0" y="510"/>
                  </a:moveTo>
                  <a:lnTo>
                    <a:pt x="5" y="507"/>
                  </a:lnTo>
                  <a:lnTo>
                    <a:pt x="46" y="502"/>
                  </a:lnTo>
                  <a:lnTo>
                    <a:pt x="95" y="376"/>
                  </a:lnTo>
                  <a:lnTo>
                    <a:pt x="121" y="361"/>
                  </a:lnTo>
                  <a:lnTo>
                    <a:pt x="157" y="350"/>
                  </a:lnTo>
                  <a:lnTo>
                    <a:pt x="178" y="327"/>
                  </a:lnTo>
                  <a:lnTo>
                    <a:pt x="187" y="322"/>
                  </a:lnTo>
                  <a:lnTo>
                    <a:pt x="198" y="321"/>
                  </a:lnTo>
                  <a:lnTo>
                    <a:pt x="202" y="330"/>
                  </a:lnTo>
                  <a:lnTo>
                    <a:pt x="217" y="332"/>
                  </a:lnTo>
                  <a:lnTo>
                    <a:pt x="229" y="319"/>
                  </a:lnTo>
                  <a:lnTo>
                    <a:pt x="266" y="314"/>
                  </a:lnTo>
                  <a:lnTo>
                    <a:pt x="278" y="263"/>
                  </a:lnTo>
                  <a:lnTo>
                    <a:pt x="278" y="222"/>
                  </a:lnTo>
                  <a:lnTo>
                    <a:pt x="304" y="175"/>
                  </a:lnTo>
                  <a:lnTo>
                    <a:pt x="338" y="165"/>
                  </a:lnTo>
                  <a:lnTo>
                    <a:pt x="338" y="149"/>
                  </a:lnTo>
                  <a:lnTo>
                    <a:pt x="289" y="137"/>
                  </a:lnTo>
                  <a:lnTo>
                    <a:pt x="283" y="112"/>
                  </a:lnTo>
                  <a:lnTo>
                    <a:pt x="270" y="102"/>
                  </a:lnTo>
                  <a:lnTo>
                    <a:pt x="277" y="91"/>
                  </a:lnTo>
                  <a:lnTo>
                    <a:pt x="273" y="62"/>
                  </a:lnTo>
                  <a:lnTo>
                    <a:pt x="286" y="23"/>
                  </a:lnTo>
                  <a:lnTo>
                    <a:pt x="338" y="8"/>
                  </a:lnTo>
                  <a:lnTo>
                    <a:pt x="379" y="26"/>
                  </a:lnTo>
                  <a:lnTo>
                    <a:pt x="397" y="64"/>
                  </a:lnTo>
                  <a:lnTo>
                    <a:pt x="399" y="111"/>
                  </a:lnTo>
                  <a:lnTo>
                    <a:pt x="391" y="133"/>
                  </a:lnTo>
                  <a:lnTo>
                    <a:pt x="397" y="147"/>
                  </a:lnTo>
                  <a:lnTo>
                    <a:pt x="429" y="163"/>
                  </a:lnTo>
                  <a:lnTo>
                    <a:pt x="436" y="142"/>
                  </a:lnTo>
                  <a:lnTo>
                    <a:pt x="456" y="124"/>
                  </a:lnTo>
                  <a:lnTo>
                    <a:pt x="431" y="118"/>
                  </a:lnTo>
                  <a:lnTo>
                    <a:pt x="428" y="80"/>
                  </a:lnTo>
                  <a:lnTo>
                    <a:pt x="420" y="70"/>
                  </a:lnTo>
                  <a:lnTo>
                    <a:pt x="431" y="49"/>
                  </a:lnTo>
                  <a:lnTo>
                    <a:pt x="443" y="15"/>
                  </a:lnTo>
                  <a:lnTo>
                    <a:pt x="472" y="0"/>
                  </a:lnTo>
                  <a:lnTo>
                    <a:pt x="523" y="3"/>
                  </a:lnTo>
                  <a:lnTo>
                    <a:pt x="549" y="49"/>
                  </a:lnTo>
                  <a:lnTo>
                    <a:pt x="531" y="108"/>
                  </a:lnTo>
                  <a:lnTo>
                    <a:pt x="518" y="129"/>
                  </a:lnTo>
                  <a:lnTo>
                    <a:pt x="550" y="129"/>
                  </a:lnTo>
                  <a:lnTo>
                    <a:pt x="556" y="141"/>
                  </a:lnTo>
                  <a:lnTo>
                    <a:pt x="573" y="133"/>
                  </a:lnTo>
                  <a:lnTo>
                    <a:pt x="573" y="121"/>
                  </a:lnTo>
                  <a:lnTo>
                    <a:pt x="550" y="118"/>
                  </a:lnTo>
                  <a:lnTo>
                    <a:pt x="544" y="95"/>
                  </a:lnTo>
                  <a:lnTo>
                    <a:pt x="540" y="76"/>
                  </a:lnTo>
                  <a:lnTo>
                    <a:pt x="552" y="60"/>
                  </a:lnTo>
                  <a:lnTo>
                    <a:pt x="562" y="21"/>
                  </a:lnTo>
                  <a:lnTo>
                    <a:pt x="579" y="4"/>
                  </a:lnTo>
                  <a:lnTo>
                    <a:pt x="607" y="1"/>
                  </a:lnTo>
                  <a:lnTo>
                    <a:pt x="625" y="9"/>
                  </a:lnTo>
                  <a:lnTo>
                    <a:pt x="625" y="373"/>
                  </a:lnTo>
                  <a:lnTo>
                    <a:pt x="621" y="420"/>
                  </a:lnTo>
                  <a:lnTo>
                    <a:pt x="610" y="447"/>
                  </a:lnTo>
                  <a:lnTo>
                    <a:pt x="594" y="472"/>
                  </a:lnTo>
                  <a:lnTo>
                    <a:pt x="590" y="410"/>
                  </a:lnTo>
                  <a:lnTo>
                    <a:pt x="518" y="404"/>
                  </a:lnTo>
                  <a:lnTo>
                    <a:pt x="505" y="510"/>
                  </a:lnTo>
                  <a:lnTo>
                    <a:pt x="469" y="510"/>
                  </a:lnTo>
                  <a:lnTo>
                    <a:pt x="462" y="425"/>
                  </a:lnTo>
                  <a:lnTo>
                    <a:pt x="444" y="510"/>
                  </a:lnTo>
                  <a:lnTo>
                    <a:pt x="382" y="510"/>
                  </a:lnTo>
                  <a:lnTo>
                    <a:pt x="364" y="461"/>
                  </a:lnTo>
                  <a:lnTo>
                    <a:pt x="361" y="510"/>
                  </a:lnTo>
                  <a:lnTo>
                    <a:pt x="336" y="510"/>
                  </a:lnTo>
                  <a:lnTo>
                    <a:pt x="327" y="466"/>
                  </a:lnTo>
                  <a:lnTo>
                    <a:pt x="322" y="504"/>
                  </a:lnTo>
                  <a:lnTo>
                    <a:pt x="309" y="510"/>
                  </a:lnTo>
                  <a:lnTo>
                    <a:pt x="261" y="510"/>
                  </a:lnTo>
                  <a:lnTo>
                    <a:pt x="247" y="507"/>
                  </a:lnTo>
                  <a:lnTo>
                    <a:pt x="223" y="511"/>
                  </a:lnTo>
                  <a:lnTo>
                    <a:pt x="172" y="511"/>
                  </a:lnTo>
                  <a:lnTo>
                    <a:pt x="175" y="497"/>
                  </a:lnTo>
                  <a:lnTo>
                    <a:pt x="144" y="492"/>
                  </a:lnTo>
                  <a:lnTo>
                    <a:pt x="142" y="508"/>
                  </a:lnTo>
                  <a:lnTo>
                    <a:pt x="112" y="510"/>
                  </a:lnTo>
                  <a:lnTo>
                    <a:pt x="115" y="486"/>
                  </a:lnTo>
                  <a:lnTo>
                    <a:pt x="115" y="472"/>
                  </a:lnTo>
                  <a:lnTo>
                    <a:pt x="103" y="510"/>
                  </a:lnTo>
                  <a:lnTo>
                    <a:pt x="0" y="510"/>
                  </a:lnTo>
                  <a:close/>
                </a:path>
              </a:pathLst>
            </a:custGeom>
            <a:solidFill>
              <a:srgbClr val="C0C0C0"/>
            </a:solidFill>
            <a:ln w="9525" cap="flat" cmpd="sng">
              <a:solidFill>
                <a:srgbClr val="808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52" name="Freeform 777"/>
            <p:cNvSpPr>
              <a:spLocks/>
            </p:cNvSpPr>
            <p:nvPr/>
          </p:nvSpPr>
          <p:spPr bwMode="auto">
            <a:xfrm rot="-797092">
              <a:off x="5544" y="3756"/>
              <a:ext cx="9" cy="24"/>
            </a:xfrm>
            <a:custGeom>
              <a:avLst/>
              <a:gdLst>
                <a:gd name="T0" fmla="*/ 0 w 15"/>
                <a:gd name="T1" fmla="*/ 1 h 47"/>
                <a:gd name="T2" fmla="*/ 1 w 15"/>
                <a:gd name="T3" fmla="*/ 1 h 47"/>
                <a:gd name="T4" fmla="*/ 1 w 15"/>
                <a:gd name="T5" fmla="*/ 0 h 47"/>
                <a:gd name="T6" fmla="*/ 1 w 15"/>
                <a:gd name="T7" fmla="*/ 1 h 47"/>
                <a:gd name="T8" fmla="*/ 1 w 15"/>
                <a:gd name="T9" fmla="*/ 1 h 47"/>
                <a:gd name="T10" fmla="*/ 1 w 15"/>
                <a:gd name="T11" fmla="*/ 1 h 47"/>
                <a:gd name="T12" fmla="*/ 0 w 15"/>
                <a:gd name="T13" fmla="*/ 1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53" name="Freeform 778"/>
            <p:cNvSpPr>
              <a:spLocks/>
            </p:cNvSpPr>
            <p:nvPr/>
          </p:nvSpPr>
          <p:spPr bwMode="auto">
            <a:xfrm rot="-797092">
              <a:off x="5541" y="3741"/>
              <a:ext cx="12" cy="9"/>
            </a:xfrm>
            <a:custGeom>
              <a:avLst/>
              <a:gdLst>
                <a:gd name="T0" fmla="*/ 0 w 20"/>
                <a:gd name="T1" fmla="*/ 1 h 18"/>
                <a:gd name="T2" fmla="*/ 1 w 20"/>
                <a:gd name="T3" fmla="*/ 0 h 18"/>
                <a:gd name="T4" fmla="*/ 1 w 20"/>
                <a:gd name="T5" fmla="*/ 1 h 18"/>
                <a:gd name="T6" fmla="*/ 1 w 20"/>
                <a:gd name="T7" fmla="*/ 1 h 18"/>
                <a:gd name="T8" fmla="*/ 0 w 20"/>
                <a:gd name="T9" fmla="*/ 1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54" name="Freeform 779"/>
            <p:cNvSpPr>
              <a:spLocks/>
            </p:cNvSpPr>
            <p:nvPr/>
          </p:nvSpPr>
          <p:spPr bwMode="auto">
            <a:xfrm rot="-797092">
              <a:off x="5550" y="3810"/>
              <a:ext cx="14" cy="3"/>
            </a:xfrm>
            <a:custGeom>
              <a:avLst/>
              <a:gdLst>
                <a:gd name="T0" fmla="*/ 0 w 23"/>
                <a:gd name="T1" fmla="*/ 1 h 6"/>
                <a:gd name="T2" fmla="*/ 1 w 23"/>
                <a:gd name="T3" fmla="*/ 1 h 6"/>
                <a:gd name="T4" fmla="*/ 1 w 23"/>
                <a:gd name="T5" fmla="*/ 0 h 6"/>
                <a:gd name="T6" fmla="*/ 0 60000 65536"/>
                <a:gd name="T7" fmla="*/ 0 60000 65536"/>
                <a:gd name="T8" fmla="*/ 0 60000 65536"/>
              </a:gdLst>
              <a:ahLst/>
              <a:cxnLst>
                <a:cxn ang="T6">
                  <a:pos x="T0" y="T1"/>
                </a:cxn>
                <a:cxn ang="T7">
                  <a:pos x="T2" y="T3"/>
                </a:cxn>
                <a:cxn ang="T8">
                  <a:pos x="T4" y="T5"/>
                </a:cxn>
              </a:cxnLst>
              <a:rect l="0" t="0" r="r" b="b"/>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55" name="Freeform 780"/>
            <p:cNvSpPr>
              <a:spLocks/>
            </p:cNvSpPr>
            <p:nvPr/>
          </p:nvSpPr>
          <p:spPr bwMode="auto">
            <a:xfrm rot="-797092">
              <a:off x="5584" y="3764"/>
              <a:ext cx="27" cy="35"/>
            </a:xfrm>
            <a:custGeom>
              <a:avLst/>
              <a:gdLst>
                <a:gd name="T0" fmla="*/ 0 w 44"/>
                <a:gd name="T1" fmla="*/ 1 h 70"/>
                <a:gd name="T2" fmla="*/ 1 w 44"/>
                <a:gd name="T3" fmla="*/ 0 h 70"/>
                <a:gd name="T4" fmla="*/ 1 w 44"/>
                <a:gd name="T5" fmla="*/ 1 h 70"/>
                <a:gd name="T6" fmla="*/ 2 w 44"/>
                <a:gd name="T7" fmla="*/ 1 h 70"/>
                <a:gd name="T8" fmla="*/ 1 w 44"/>
                <a:gd name="T9" fmla="*/ 1 h 70"/>
                <a:gd name="T10" fmla="*/ 1 w 44"/>
                <a:gd name="T11" fmla="*/ 2 h 70"/>
                <a:gd name="T12" fmla="*/ 1 w 44"/>
                <a:gd name="T13" fmla="*/ 1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556" name="Group 781"/>
            <p:cNvGrpSpPr>
              <a:grpSpLocks/>
            </p:cNvGrpSpPr>
            <p:nvPr/>
          </p:nvGrpSpPr>
          <p:grpSpPr bwMode="auto">
            <a:xfrm rot="831002">
              <a:off x="5692" y="3723"/>
              <a:ext cx="70" cy="72"/>
              <a:chOff x="3721" y="2442"/>
              <a:chExt cx="113" cy="123"/>
            </a:xfrm>
          </p:grpSpPr>
          <p:sp>
            <p:nvSpPr>
              <p:cNvPr id="584" name="Freeform 782"/>
              <p:cNvSpPr>
                <a:spLocks/>
              </p:cNvSpPr>
              <p:nvPr/>
            </p:nvSpPr>
            <p:spPr bwMode="auto">
              <a:xfrm rot="-797092">
                <a:off x="3726" y="2468"/>
                <a:ext cx="15" cy="41"/>
              </a:xfrm>
              <a:custGeom>
                <a:avLst/>
                <a:gdLst>
                  <a:gd name="T0" fmla="*/ 0 w 15"/>
                  <a:gd name="T1" fmla="*/ 18 h 47"/>
                  <a:gd name="T2" fmla="*/ 4 w 15"/>
                  <a:gd name="T3" fmla="*/ 5 h 47"/>
                  <a:gd name="T4" fmla="*/ 12 w 15"/>
                  <a:gd name="T5" fmla="*/ 0 h 47"/>
                  <a:gd name="T6" fmla="*/ 15 w 15"/>
                  <a:gd name="T7" fmla="*/ 5 h 47"/>
                  <a:gd name="T8" fmla="*/ 12 w 15"/>
                  <a:gd name="T9" fmla="*/ 16 h 47"/>
                  <a:gd name="T10" fmla="*/ 6 w 15"/>
                  <a:gd name="T11" fmla="*/ 21 h 47"/>
                  <a:gd name="T12" fmla="*/ 0 w 15"/>
                  <a:gd name="T13" fmla="*/ 18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85" name="Freeform 783"/>
              <p:cNvSpPr>
                <a:spLocks/>
              </p:cNvSpPr>
              <p:nvPr/>
            </p:nvSpPr>
            <p:spPr bwMode="auto">
              <a:xfrm rot="-797092">
                <a:off x="3721" y="2442"/>
                <a:ext cx="20" cy="16"/>
              </a:xfrm>
              <a:custGeom>
                <a:avLst/>
                <a:gdLst>
                  <a:gd name="T0" fmla="*/ 0 w 20"/>
                  <a:gd name="T1" fmla="*/ 8 h 18"/>
                  <a:gd name="T2" fmla="*/ 9 w 20"/>
                  <a:gd name="T3" fmla="*/ 0 h 18"/>
                  <a:gd name="T4" fmla="*/ 20 w 20"/>
                  <a:gd name="T5" fmla="*/ 9 h 18"/>
                  <a:gd name="T6" fmla="*/ 8 w 20"/>
                  <a:gd name="T7" fmla="*/ 4 h 18"/>
                  <a:gd name="T8" fmla="*/ 0 w 20"/>
                  <a:gd name="T9" fmla="*/ 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86" name="Freeform 784"/>
              <p:cNvSpPr>
                <a:spLocks/>
              </p:cNvSpPr>
              <p:nvPr/>
            </p:nvSpPr>
            <p:spPr bwMode="auto">
              <a:xfrm rot="-797092">
                <a:off x="3735" y="2560"/>
                <a:ext cx="23" cy="5"/>
              </a:xfrm>
              <a:custGeom>
                <a:avLst/>
                <a:gdLst>
                  <a:gd name="T0" fmla="*/ 0 w 23"/>
                  <a:gd name="T1" fmla="*/ 3 h 6"/>
                  <a:gd name="T2" fmla="*/ 14 w 23"/>
                  <a:gd name="T3" fmla="*/ 3 h 6"/>
                  <a:gd name="T4" fmla="*/ 23 w 23"/>
                  <a:gd name="T5" fmla="*/ 0 h 6"/>
                  <a:gd name="T6" fmla="*/ 0 60000 65536"/>
                  <a:gd name="T7" fmla="*/ 0 60000 65536"/>
                  <a:gd name="T8" fmla="*/ 0 60000 65536"/>
                </a:gdLst>
                <a:ahLst/>
                <a:cxnLst>
                  <a:cxn ang="T6">
                    <a:pos x="T0" y="T1"/>
                  </a:cxn>
                  <a:cxn ang="T7">
                    <a:pos x="T2" y="T3"/>
                  </a:cxn>
                  <a:cxn ang="T8">
                    <a:pos x="T4" y="T5"/>
                  </a:cxn>
                </a:cxnLst>
                <a:rect l="0" t="0" r="r" b="b"/>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87" name="Freeform 785"/>
              <p:cNvSpPr>
                <a:spLocks/>
              </p:cNvSpPr>
              <p:nvPr/>
            </p:nvSpPr>
            <p:spPr bwMode="auto">
              <a:xfrm rot="-797092">
                <a:off x="3790" y="2481"/>
                <a:ext cx="44" cy="60"/>
              </a:xfrm>
              <a:custGeom>
                <a:avLst/>
                <a:gdLst>
                  <a:gd name="T0" fmla="*/ 0 w 44"/>
                  <a:gd name="T1" fmla="*/ 5 h 70"/>
                  <a:gd name="T2" fmla="*/ 14 w 44"/>
                  <a:gd name="T3" fmla="*/ 0 h 70"/>
                  <a:gd name="T4" fmla="*/ 30 w 44"/>
                  <a:gd name="T5" fmla="*/ 3 h 70"/>
                  <a:gd name="T6" fmla="*/ 44 w 44"/>
                  <a:gd name="T7" fmla="*/ 8 h 70"/>
                  <a:gd name="T8" fmla="*/ 32 w 44"/>
                  <a:gd name="T9" fmla="*/ 21 h 70"/>
                  <a:gd name="T10" fmla="*/ 14 w 44"/>
                  <a:gd name="T11" fmla="*/ 28 h 70"/>
                  <a:gd name="T12" fmla="*/ 2 w 44"/>
                  <a:gd name="T13" fmla="*/ 24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557" name="Group 786"/>
            <p:cNvGrpSpPr>
              <a:grpSpLocks/>
            </p:cNvGrpSpPr>
            <p:nvPr/>
          </p:nvGrpSpPr>
          <p:grpSpPr bwMode="auto">
            <a:xfrm rot="640213">
              <a:off x="5809" y="3721"/>
              <a:ext cx="70" cy="72"/>
              <a:chOff x="3721" y="2442"/>
              <a:chExt cx="113" cy="123"/>
            </a:xfrm>
          </p:grpSpPr>
          <p:sp>
            <p:nvSpPr>
              <p:cNvPr id="580" name="Freeform 787"/>
              <p:cNvSpPr>
                <a:spLocks/>
              </p:cNvSpPr>
              <p:nvPr/>
            </p:nvSpPr>
            <p:spPr bwMode="auto">
              <a:xfrm rot="-797092">
                <a:off x="3726" y="2468"/>
                <a:ext cx="15" cy="41"/>
              </a:xfrm>
              <a:custGeom>
                <a:avLst/>
                <a:gdLst>
                  <a:gd name="T0" fmla="*/ 0 w 15"/>
                  <a:gd name="T1" fmla="*/ 18 h 47"/>
                  <a:gd name="T2" fmla="*/ 4 w 15"/>
                  <a:gd name="T3" fmla="*/ 5 h 47"/>
                  <a:gd name="T4" fmla="*/ 12 w 15"/>
                  <a:gd name="T5" fmla="*/ 0 h 47"/>
                  <a:gd name="T6" fmla="*/ 15 w 15"/>
                  <a:gd name="T7" fmla="*/ 5 h 47"/>
                  <a:gd name="T8" fmla="*/ 12 w 15"/>
                  <a:gd name="T9" fmla="*/ 16 h 47"/>
                  <a:gd name="T10" fmla="*/ 6 w 15"/>
                  <a:gd name="T11" fmla="*/ 21 h 47"/>
                  <a:gd name="T12" fmla="*/ 0 w 15"/>
                  <a:gd name="T13" fmla="*/ 18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81" name="Freeform 788"/>
              <p:cNvSpPr>
                <a:spLocks/>
              </p:cNvSpPr>
              <p:nvPr/>
            </p:nvSpPr>
            <p:spPr bwMode="auto">
              <a:xfrm rot="-797092">
                <a:off x="3721" y="2442"/>
                <a:ext cx="20" cy="16"/>
              </a:xfrm>
              <a:custGeom>
                <a:avLst/>
                <a:gdLst>
                  <a:gd name="T0" fmla="*/ 0 w 20"/>
                  <a:gd name="T1" fmla="*/ 8 h 18"/>
                  <a:gd name="T2" fmla="*/ 9 w 20"/>
                  <a:gd name="T3" fmla="*/ 0 h 18"/>
                  <a:gd name="T4" fmla="*/ 20 w 20"/>
                  <a:gd name="T5" fmla="*/ 9 h 18"/>
                  <a:gd name="T6" fmla="*/ 8 w 20"/>
                  <a:gd name="T7" fmla="*/ 4 h 18"/>
                  <a:gd name="T8" fmla="*/ 0 w 20"/>
                  <a:gd name="T9" fmla="*/ 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82" name="Freeform 789"/>
              <p:cNvSpPr>
                <a:spLocks/>
              </p:cNvSpPr>
              <p:nvPr/>
            </p:nvSpPr>
            <p:spPr bwMode="auto">
              <a:xfrm rot="-797092">
                <a:off x="3735" y="2560"/>
                <a:ext cx="23" cy="5"/>
              </a:xfrm>
              <a:custGeom>
                <a:avLst/>
                <a:gdLst>
                  <a:gd name="T0" fmla="*/ 0 w 23"/>
                  <a:gd name="T1" fmla="*/ 3 h 6"/>
                  <a:gd name="T2" fmla="*/ 14 w 23"/>
                  <a:gd name="T3" fmla="*/ 3 h 6"/>
                  <a:gd name="T4" fmla="*/ 23 w 23"/>
                  <a:gd name="T5" fmla="*/ 0 h 6"/>
                  <a:gd name="T6" fmla="*/ 0 60000 65536"/>
                  <a:gd name="T7" fmla="*/ 0 60000 65536"/>
                  <a:gd name="T8" fmla="*/ 0 60000 65536"/>
                </a:gdLst>
                <a:ahLst/>
                <a:cxnLst>
                  <a:cxn ang="T6">
                    <a:pos x="T0" y="T1"/>
                  </a:cxn>
                  <a:cxn ang="T7">
                    <a:pos x="T2" y="T3"/>
                  </a:cxn>
                  <a:cxn ang="T8">
                    <a:pos x="T4" y="T5"/>
                  </a:cxn>
                </a:cxnLst>
                <a:rect l="0" t="0" r="r" b="b"/>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83" name="Freeform 790"/>
              <p:cNvSpPr>
                <a:spLocks/>
              </p:cNvSpPr>
              <p:nvPr/>
            </p:nvSpPr>
            <p:spPr bwMode="auto">
              <a:xfrm rot="-797092">
                <a:off x="3790" y="2481"/>
                <a:ext cx="44" cy="60"/>
              </a:xfrm>
              <a:custGeom>
                <a:avLst/>
                <a:gdLst>
                  <a:gd name="T0" fmla="*/ 0 w 44"/>
                  <a:gd name="T1" fmla="*/ 5 h 70"/>
                  <a:gd name="T2" fmla="*/ 14 w 44"/>
                  <a:gd name="T3" fmla="*/ 0 h 70"/>
                  <a:gd name="T4" fmla="*/ 30 w 44"/>
                  <a:gd name="T5" fmla="*/ 3 h 70"/>
                  <a:gd name="T6" fmla="*/ 44 w 44"/>
                  <a:gd name="T7" fmla="*/ 8 h 70"/>
                  <a:gd name="T8" fmla="*/ 32 w 44"/>
                  <a:gd name="T9" fmla="*/ 21 h 70"/>
                  <a:gd name="T10" fmla="*/ 14 w 44"/>
                  <a:gd name="T11" fmla="*/ 28 h 70"/>
                  <a:gd name="T12" fmla="*/ 2 w 44"/>
                  <a:gd name="T13" fmla="*/ 24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558" name="Group 791"/>
            <p:cNvGrpSpPr>
              <a:grpSpLocks/>
            </p:cNvGrpSpPr>
            <p:nvPr/>
          </p:nvGrpSpPr>
          <p:grpSpPr bwMode="auto">
            <a:xfrm>
              <a:off x="4607" y="3770"/>
              <a:ext cx="444" cy="105"/>
              <a:chOff x="577" y="2800"/>
              <a:chExt cx="1048" cy="248"/>
            </a:xfrm>
          </p:grpSpPr>
          <p:sp>
            <p:nvSpPr>
              <p:cNvPr id="570" name="Freeform 792"/>
              <p:cNvSpPr>
                <a:spLocks/>
              </p:cNvSpPr>
              <p:nvPr/>
            </p:nvSpPr>
            <p:spPr bwMode="auto">
              <a:xfrm>
                <a:off x="1525" y="2829"/>
                <a:ext cx="15" cy="47"/>
              </a:xfrm>
              <a:custGeom>
                <a:avLst/>
                <a:gdLst>
                  <a:gd name="T0" fmla="*/ 0 w 15"/>
                  <a:gd name="T1" fmla="*/ 41 h 47"/>
                  <a:gd name="T2" fmla="*/ 4 w 15"/>
                  <a:gd name="T3" fmla="*/ 11 h 47"/>
                  <a:gd name="T4" fmla="*/ 12 w 15"/>
                  <a:gd name="T5" fmla="*/ 0 h 47"/>
                  <a:gd name="T6" fmla="*/ 15 w 15"/>
                  <a:gd name="T7" fmla="*/ 12 h 47"/>
                  <a:gd name="T8" fmla="*/ 12 w 15"/>
                  <a:gd name="T9" fmla="*/ 36 h 47"/>
                  <a:gd name="T10" fmla="*/ 6 w 15"/>
                  <a:gd name="T11" fmla="*/ 47 h 47"/>
                  <a:gd name="T12" fmla="*/ 0 w 15"/>
                  <a:gd name="T13" fmla="*/ 41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71" name="Freeform 793"/>
              <p:cNvSpPr>
                <a:spLocks/>
              </p:cNvSpPr>
              <p:nvPr/>
            </p:nvSpPr>
            <p:spPr bwMode="auto">
              <a:xfrm>
                <a:off x="1529" y="2800"/>
                <a:ext cx="20" cy="18"/>
              </a:xfrm>
              <a:custGeom>
                <a:avLst/>
                <a:gdLst>
                  <a:gd name="T0" fmla="*/ 0 w 20"/>
                  <a:gd name="T1" fmla="*/ 16 h 18"/>
                  <a:gd name="T2" fmla="*/ 9 w 20"/>
                  <a:gd name="T3" fmla="*/ 0 h 18"/>
                  <a:gd name="T4" fmla="*/ 20 w 20"/>
                  <a:gd name="T5" fmla="*/ 18 h 18"/>
                  <a:gd name="T6" fmla="*/ 8 w 20"/>
                  <a:gd name="T7" fmla="*/ 10 h 18"/>
                  <a:gd name="T8" fmla="*/ 0 w 20"/>
                  <a:gd name="T9" fmla="*/ 1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72" name="Freeform 794"/>
              <p:cNvSpPr>
                <a:spLocks/>
              </p:cNvSpPr>
              <p:nvPr/>
            </p:nvSpPr>
            <p:spPr bwMode="auto">
              <a:xfrm>
                <a:off x="1523" y="2939"/>
                <a:ext cx="23" cy="6"/>
              </a:xfrm>
              <a:custGeom>
                <a:avLst/>
                <a:gdLst>
                  <a:gd name="T0" fmla="*/ 0 w 23"/>
                  <a:gd name="T1" fmla="*/ 4 h 6"/>
                  <a:gd name="T2" fmla="*/ 14 w 23"/>
                  <a:gd name="T3" fmla="*/ 6 h 6"/>
                  <a:gd name="T4" fmla="*/ 23 w 23"/>
                  <a:gd name="T5" fmla="*/ 0 h 6"/>
                  <a:gd name="T6" fmla="*/ 0 60000 65536"/>
                  <a:gd name="T7" fmla="*/ 0 60000 65536"/>
                  <a:gd name="T8" fmla="*/ 0 60000 65536"/>
                </a:gdLst>
                <a:ahLst/>
                <a:cxnLst>
                  <a:cxn ang="T6">
                    <a:pos x="T0" y="T1"/>
                  </a:cxn>
                  <a:cxn ang="T7">
                    <a:pos x="T2" y="T3"/>
                  </a:cxn>
                  <a:cxn ang="T8">
                    <a:pos x="T4" y="T5"/>
                  </a:cxn>
                </a:cxnLst>
                <a:rect l="0" t="0" r="r" b="b"/>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573" name="Group 795"/>
              <p:cNvGrpSpPr>
                <a:grpSpLocks/>
              </p:cNvGrpSpPr>
              <p:nvPr/>
            </p:nvGrpSpPr>
            <p:grpSpPr bwMode="auto">
              <a:xfrm>
                <a:off x="968" y="2877"/>
                <a:ext cx="16" cy="145"/>
                <a:chOff x="873" y="2789"/>
                <a:chExt cx="26" cy="145"/>
              </a:xfrm>
            </p:grpSpPr>
            <p:sp>
              <p:nvSpPr>
                <p:cNvPr id="577" name="Freeform 796"/>
                <p:cNvSpPr>
                  <a:spLocks/>
                </p:cNvSpPr>
                <p:nvPr/>
              </p:nvSpPr>
              <p:spPr bwMode="auto">
                <a:xfrm>
                  <a:off x="875" y="2818"/>
                  <a:ext cx="15" cy="47"/>
                </a:xfrm>
                <a:custGeom>
                  <a:avLst/>
                  <a:gdLst>
                    <a:gd name="T0" fmla="*/ 0 w 15"/>
                    <a:gd name="T1" fmla="*/ 41 h 47"/>
                    <a:gd name="T2" fmla="*/ 4 w 15"/>
                    <a:gd name="T3" fmla="*/ 11 h 47"/>
                    <a:gd name="T4" fmla="*/ 12 w 15"/>
                    <a:gd name="T5" fmla="*/ 0 h 47"/>
                    <a:gd name="T6" fmla="*/ 15 w 15"/>
                    <a:gd name="T7" fmla="*/ 12 h 47"/>
                    <a:gd name="T8" fmla="*/ 12 w 15"/>
                    <a:gd name="T9" fmla="*/ 36 h 47"/>
                    <a:gd name="T10" fmla="*/ 6 w 15"/>
                    <a:gd name="T11" fmla="*/ 47 h 47"/>
                    <a:gd name="T12" fmla="*/ 0 w 15"/>
                    <a:gd name="T13" fmla="*/ 41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78" name="Freeform 797"/>
                <p:cNvSpPr>
                  <a:spLocks/>
                </p:cNvSpPr>
                <p:nvPr/>
              </p:nvSpPr>
              <p:spPr bwMode="auto">
                <a:xfrm>
                  <a:off x="879" y="2789"/>
                  <a:ext cx="20" cy="18"/>
                </a:xfrm>
                <a:custGeom>
                  <a:avLst/>
                  <a:gdLst>
                    <a:gd name="T0" fmla="*/ 0 w 20"/>
                    <a:gd name="T1" fmla="*/ 16 h 18"/>
                    <a:gd name="T2" fmla="*/ 9 w 20"/>
                    <a:gd name="T3" fmla="*/ 0 h 18"/>
                    <a:gd name="T4" fmla="*/ 20 w 20"/>
                    <a:gd name="T5" fmla="*/ 18 h 18"/>
                    <a:gd name="T6" fmla="*/ 8 w 20"/>
                    <a:gd name="T7" fmla="*/ 10 h 18"/>
                    <a:gd name="T8" fmla="*/ 0 w 20"/>
                    <a:gd name="T9" fmla="*/ 1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79" name="Freeform 798"/>
                <p:cNvSpPr>
                  <a:spLocks/>
                </p:cNvSpPr>
                <p:nvPr/>
              </p:nvSpPr>
              <p:spPr bwMode="auto">
                <a:xfrm>
                  <a:off x="873" y="2928"/>
                  <a:ext cx="23" cy="6"/>
                </a:xfrm>
                <a:custGeom>
                  <a:avLst/>
                  <a:gdLst>
                    <a:gd name="T0" fmla="*/ 0 w 23"/>
                    <a:gd name="T1" fmla="*/ 4 h 6"/>
                    <a:gd name="T2" fmla="*/ 14 w 23"/>
                    <a:gd name="T3" fmla="*/ 6 h 6"/>
                    <a:gd name="T4" fmla="*/ 23 w 23"/>
                    <a:gd name="T5" fmla="*/ 0 h 6"/>
                    <a:gd name="T6" fmla="*/ 0 60000 65536"/>
                    <a:gd name="T7" fmla="*/ 0 60000 65536"/>
                    <a:gd name="T8" fmla="*/ 0 60000 65536"/>
                  </a:gdLst>
                  <a:ahLst/>
                  <a:cxnLst>
                    <a:cxn ang="T6">
                      <a:pos x="T0" y="T1"/>
                    </a:cxn>
                    <a:cxn ang="T7">
                      <a:pos x="T2" y="T3"/>
                    </a:cxn>
                    <a:cxn ang="T8">
                      <a:pos x="T4" y="T5"/>
                    </a:cxn>
                  </a:cxnLst>
                  <a:rect l="0" t="0" r="r" b="b"/>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574" name="Freeform 799"/>
              <p:cNvSpPr>
                <a:spLocks/>
              </p:cNvSpPr>
              <p:nvPr/>
            </p:nvSpPr>
            <p:spPr bwMode="auto">
              <a:xfrm>
                <a:off x="1581" y="2865"/>
                <a:ext cx="44" cy="70"/>
              </a:xfrm>
              <a:custGeom>
                <a:avLst/>
                <a:gdLst>
                  <a:gd name="T0" fmla="*/ 0 w 44"/>
                  <a:gd name="T1" fmla="*/ 12 h 70"/>
                  <a:gd name="T2" fmla="*/ 14 w 44"/>
                  <a:gd name="T3" fmla="*/ 0 h 70"/>
                  <a:gd name="T4" fmla="*/ 30 w 44"/>
                  <a:gd name="T5" fmla="*/ 4 h 70"/>
                  <a:gd name="T6" fmla="*/ 44 w 44"/>
                  <a:gd name="T7" fmla="*/ 20 h 70"/>
                  <a:gd name="T8" fmla="*/ 32 w 44"/>
                  <a:gd name="T9" fmla="*/ 52 h 70"/>
                  <a:gd name="T10" fmla="*/ 14 w 44"/>
                  <a:gd name="T11" fmla="*/ 70 h 70"/>
                  <a:gd name="T12" fmla="*/ 2 w 44"/>
                  <a:gd name="T13" fmla="*/ 6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75" name="Freeform 800"/>
              <p:cNvSpPr>
                <a:spLocks/>
              </p:cNvSpPr>
              <p:nvPr/>
            </p:nvSpPr>
            <p:spPr bwMode="auto">
              <a:xfrm>
                <a:off x="993" y="2932"/>
                <a:ext cx="22" cy="70"/>
              </a:xfrm>
              <a:custGeom>
                <a:avLst/>
                <a:gdLst>
                  <a:gd name="T0" fmla="*/ 0 w 44"/>
                  <a:gd name="T1" fmla="*/ 12 h 70"/>
                  <a:gd name="T2" fmla="*/ 1 w 44"/>
                  <a:gd name="T3" fmla="*/ 0 h 70"/>
                  <a:gd name="T4" fmla="*/ 1 w 44"/>
                  <a:gd name="T5" fmla="*/ 4 h 70"/>
                  <a:gd name="T6" fmla="*/ 1 w 44"/>
                  <a:gd name="T7" fmla="*/ 20 h 70"/>
                  <a:gd name="T8" fmla="*/ 1 w 44"/>
                  <a:gd name="T9" fmla="*/ 52 h 70"/>
                  <a:gd name="T10" fmla="*/ 1 w 44"/>
                  <a:gd name="T11" fmla="*/ 70 h 70"/>
                  <a:gd name="T12" fmla="*/ 1 w 44"/>
                  <a:gd name="T13" fmla="*/ 6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76" name="Freeform 801"/>
              <p:cNvSpPr>
                <a:spLocks/>
              </p:cNvSpPr>
              <p:nvPr/>
            </p:nvSpPr>
            <p:spPr bwMode="auto">
              <a:xfrm>
                <a:off x="577" y="2969"/>
                <a:ext cx="30" cy="79"/>
              </a:xfrm>
              <a:custGeom>
                <a:avLst/>
                <a:gdLst>
                  <a:gd name="T0" fmla="*/ 6 w 30"/>
                  <a:gd name="T1" fmla="*/ 15 h 79"/>
                  <a:gd name="T2" fmla="*/ 13 w 30"/>
                  <a:gd name="T3" fmla="*/ 0 h 79"/>
                  <a:gd name="T4" fmla="*/ 27 w 30"/>
                  <a:gd name="T5" fmla="*/ 3 h 79"/>
                  <a:gd name="T6" fmla="*/ 30 w 30"/>
                  <a:gd name="T7" fmla="*/ 28 h 79"/>
                  <a:gd name="T8" fmla="*/ 24 w 30"/>
                  <a:gd name="T9" fmla="*/ 61 h 79"/>
                  <a:gd name="T10" fmla="*/ 15 w 30"/>
                  <a:gd name="T11" fmla="*/ 79 h 79"/>
                  <a:gd name="T12" fmla="*/ 0 w 30"/>
                  <a:gd name="T13" fmla="*/ 77 h 79"/>
                  <a:gd name="T14" fmla="*/ 2 w 30"/>
                  <a:gd name="T15" fmla="*/ 63 h 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79">
                    <a:moveTo>
                      <a:pt x="6" y="15"/>
                    </a:moveTo>
                    <a:lnTo>
                      <a:pt x="13" y="0"/>
                    </a:lnTo>
                    <a:lnTo>
                      <a:pt x="27" y="3"/>
                    </a:lnTo>
                    <a:lnTo>
                      <a:pt x="30" y="28"/>
                    </a:lnTo>
                    <a:lnTo>
                      <a:pt x="24" y="61"/>
                    </a:lnTo>
                    <a:lnTo>
                      <a:pt x="15" y="79"/>
                    </a:lnTo>
                    <a:lnTo>
                      <a:pt x="0" y="77"/>
                    </a:lnTo>
                    <a:lnTo>
                      <a:pt x="2" y="63"/>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559" name="Group 802"/>
            <p:cNvGrpSpPr>
              <a:grpSpLocks/>
            </p:cNvGrpSpPr>
            <p:nvPr/>
          </p:nvGrpSpPr>
          <p:grpSpPr bwMode="auto">
            <a:xfrm>
              <a:off x="4463" y="3926"/>
              <a:ext cx="665" cy="194"/>
              <a:chOff x="135" y="3060"/>
              <a:chExt cx="1563" cy="456"/>
            </a:xfrm>
          </p:grpSpPr>
          <p:sp>
            <p:nvSpPr>
              <p:cNvPr id="565" name="Freeform 803"/>
              <p:cNvSpPr>
                <a:spLocks/>
              </p:cNvSpPr>
              <p:nvPr/>
            </p:nvSpPr>
            <p:spPr bwMode="auto">
              <a:xfrm>
                <a:off x="1155" y="3060"/>
                <a:ext cx="543" cy="426"/>
              </a:xfrm>
              <a:custGeom>
                <a:avLst/>
                <a:gdLst>
                  <a:gd name="T0" fmla="*/ 543 w 543"/>
                  <a:gd name="T1" fmla="*/ 0 h 426"/>
                  <a:gd name="T2" fmla="*/ 318 w 543"/>
                  <a:gd name="T3" fmla="*/ 6 h 426"/>
                  <a:gd name="T4" fmla="*/ 306 w 543"/>
                  <a:gd name="T5" fmla="*/ 27 h 426"/>
                  <a:gd name="T6" fmla="*/ 189 w 543"/>
                  <a:gd name="T7" fmla="*/ 426 h 426"/>
                  <a:gd name="T8" fmla="*/ 0 w 543"/>
                  <a:gd name="T9" fmla="*/ 402 h 426"/>
                  <a:gd name="T10" fmla="*/ 24 w 543"/>
                  <a:gd name="T11" fmla="*/ 216 h 4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3" h="426">
                    <a:moveTo>
                      <a:pt x="543" y="0"/>
                    </a:moveTo>
                    <a:lnTo>
                      <a:pt x="318" y="6"/>
                    </a:lnTo>
                    <a:lnTo>
                      <a:pt x="306" y="27"/>
                    </a:lnTo>
                    <a:lnTo>
                      <a:pt x="189" y="426"/>
                    </a:lnTo>
                    <a:lnTo>
                      <a:pt x="0" y="402"/>
                    </a:lnTo>
                    <a:lnTo>
                      <a:pt x="24" y="216"/>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66" name="Freeform 804"/>
              <p:cNvSpPr>
                <a:spLocks/>
              </p:cNvSpPr>
              <p:nvPr/>
            </p:nvSpPr>
            <p:spPr bwMode="auto">
              <a:xfrm>
                <a:off x="567" y="3087"/>
                <a:ext cx="588" cy="423"/>
              </a:xfrm>
              <a:custGeom>
                <a:avLst/>
                <a:gdLst>
                  <a:gd name="T0" fmla="*/ 588 w 588"/>
                  <a:gd name="T1" fmla="*/ 0 h 423"/>
                  <a:gd name="T2" fmla="*/ 327 w 588"/>
                  <a:gd name="T3" fmla="*/ 3 h 423"/>
                  <a:gd name="T4" fmla="*/ 297 w 588"/>
                  <a:gd name="T5" fmla="*/ 24 h 423"/>
                  <a:gd name="T6" fmla="*/ 219 w 588"/>
                  <a:gd name="T7" fmla="*/ 423 h 423"/>
                  <a:gd name="T8" fmla="*/ 0 w 588"/>
                  <a:gd name="T9" fmla="*/ 366 h 423"/>
                  <a:gd name="T10" fmla="*/ 15 w 588"/>
                  <a:gd name="T11" fmla="*/ 258 h 4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8" h="423">
                    <a:moveTo>
                      <a:pt x="588" y="0"/>
                    </a:moveTo>
                    <a:lnTo>
                      <a:pt x="327" y="3"/>
                    </a:lnTo>
                    <a:lnTo>
                      <a:pt x="297" y="24"/>
                    </a:lnTo>
                    <a:lnTo>
                      <a:pt x="219" y="423"/>
                    </a:lnTo>
                    <a:lnTo>
                      <a:pt x="0" y="366"/>
                    </a:lnTo>
                    <a:lnTo>
                      <a:pt x="15" y="258"/>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67" name="Freeform 805"/>
              <p:cNvSpPr>
                <a:spLocks/>
              </p:cNvSpPr>
              <p:nvPr/>
            </p:nvSpPr>
            <p:spPr bwMode="auto">
              <a:xfrm>
                <a:off x="135" y="3093"/>
                <a:ext cx="432" cy="423"/>
              </a:xfrm>
              <a:custGeom>
                <a:avLst/>
                <a:gdLst>
                  <a:gd name="T0" fmla="*/ 432 w 432"/>
                  <a:gd name="T1" fmla="*/ 0 h 423"/>
                  <a:gd name="T2" fmla="*/ 111 w 432"/>
                  <a:gd name="T3" fmla="*/ 12 h 423"/>
                  <a:gd name="T4" fmla="*/ 87 w 432"/>
                  <a:gd name="T5" fmla="*/ 30 h 423"/>
                  <a:gd name="T6" fmla="*/ 66 w 432"/>
                  <a:gd name="T7" fmla="*/ 81 h 423"/>
                  <a:gd name="T8" fmla="*/ 33 w 432"/>
                  <a:gd name="T9" fmla="*/ 423 h 423"/>
                  <a:gd name="T10" fmla="*/ 0 w 432"/>
                  <a:gd name="T11" fmla="*/ 414 h 4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2" h="423">
                    <a:moveTo>
                      <a:pt x="432" y="0"/>
                    </a:moveTo>
                    <a:lnTo>
                      <a:pt x="111" y="12"/>
                    </a:lnTo>
                    <a:lnTo>
                      <a:pt x="87" y="30"/>
                    </a:lnTo>
                    <a:lnTo>
                      <a:pt x="66" y="81"/>
                    </a:lnTo>
                    <a:lnTo>
                      <a:pt x="33" y="423"/>
                    </a:lnTo>
                    <a:lnTo>
                      <a:pt x="0" y="414"/>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68" name="Freeform 806"/>
              <p:cNvSpPr>
                <a:spLocks/>
              </p:cNvSpPr>
              <p:nvPr/>
            </p:nvSpPr>
            <p:spPr bwMode="auto">
              <a:xfrm>
                <a:off x="581" y="3201"/>
                <a:ext cx="238" cy="216"/>
              </a:xfrm>
              <a:custGeom>
                <a:avLst/>
                <a:gdLst>
                  <a:gd name="T0" fmla="*/ 238 w 238"/>
                  <a:gd name="T1" fmla="*/ 0 h 216"/>
                  <a:gd name="T2" fmla="*/ 175 w 238"/>
                  <a:gd name="T3" fmla="*/ 207 h 216"/>
                  <a:gd name="T4" fmla="*/ 121 w 238"/>
                  <a:gd name="T5" fmla="*/ 216 h 216"/>
                  <a:gd name="T6" fmla="*/ 46 w 238"/>
                  <a:gd name="T7" fmla="*/ 198 h 216"/>
                  <a:gd name="T8" fmla="*/ 0 w 238"/>
                  <a:gd name="T9" fmla="*/ 179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216">
                    <a:moveTo>
                      <a:pt x="238" y="0"/>
                    </a:moveTo>
                    <a:lnTo>
                      <a:pt x="175" y="207"/>
                    </a:lnTo>
                    <a:lnTo>
                      <a:pt x="121" y="216"/>
                    </a:lnTo>
                    <a:lnTo>
                      <a:pt x="46" y="198"/>
                    </a:lnTo>
                    <a:lnTo>
                      <a:pt x="0" y="179"/>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69" name="Freeform 807"/>
              <p:cNvSpPr>
                <a:spLocks/>
              </p:cNvSpPr>
              <p:nvPr/>
            </p:nvSpPr>
            <p:spPr bwMode="auto">
              <a:xfrm>
                <a:off x="1178" y="3156"/>
                <a:ext cx="253" cy="183"/>
              </a:xfrm>
              <a:custGeom>
                <a:avLst/>
                <a:gdLst>
                  <a:gd name="T0" fmla="*/ 253 w 253"/>
                  <a:gd name="T1" fmla="*/ 0 h 183"/>
                  <a:gd name="T2" fmla="*/ 178 w 253"/>
                  <a:gd name="T3" fmla="*/ 141 h 183"/>
                  <a:gd name="T4" fmla="*/ 130 w 253"/>
                  <a:gd name="T5" fmla="*/ 183 h 183"/>
                  <a:gd name="T6" fmla="*/ 55 w 253"/>
                  <a:gd name="T7" fmla="*/ 171 h 183"/>
                  <a:gd name="T8" fmla="*/ 0 w 253"/>
                  <a:gd name="T9" fmla="*/ 155 h 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 h="183">
                    <a:moveTo>
                      <a:pt x="253" y="0"/>
                    </a:moveTo>
                    <a:lnTo>
                      <a:pt x="178" y="141"/>
                    </a:lnTo>
                    <a:lnTo>
                      <a:pt x="130" y="183"/>
                    </a:lnTo>
                    <a:lnTo>
                      <a:pt x="55" y="171"/>
                    </a:lnTo>
                    <a:lnTo>
                      <a:pt x="0" y="155"/>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560" name="Freeform 808"/>
            <p:cNvSpPr>
              <a:spLocks/>
            </p:cNvSpPr>
            <p:nvPr/>
          </p:nvSpPr>
          <p:spPr bwMode="auto">
            <a:xfrm>
              <a:off x="5376" y="3871"/>
              <a:ext cx="510" cy="304"/>
            </a:xfrm>
            <a:custGeom>
              <a:avLst/>
              <a:gdLst>
                <a:gd name="T0" fmla="*/ 0 w 510"/>
                <a:gd name="T1" fmla="*/ 304 h 304"/>
                <a:gd name="T2" fmla="*/ 10 w 510"/>
                <a:gd name="T3" fmla="*/ 236 h 304"/>
                <a:gd name="T4" fmla="*/ 21 w 510"/>
                <a:gd name="T5" fmla="*/ 227 h 304"/>
                <a:gd name="T6" fmla="*/ 158 w 510"/>
                <a:gd name="T7" fmla="*/ 243 h 304"/>
                <a:gd name="T8" fmla="*/ 173 w 510"/>
                <a:gd name="T9" fmla="*/ 232 h 304"/>
                <a:gd name="T10" fmla="*/ 224 w 510"/>
                <a:gd name="T11" fmla="*/ 50 h 304"/>
                <a:gd name="T12" fmla="*/ 236 w 510"/>
                <a:gd name="T13" fmla="*/ 34 h 304"/>
                <a:gd name="T14" fmla="*/ 321 w 510"/>
                <a:gd name="T15" fmla="*/ 23 h 304"/>
                <a:gd name="T16" fmla="*/ 333 w 510"/>
                <a:gd name="T17" fmla="*/ 34 h 304"/>
                <a:gd name="T18" fmla="*/ 354 w 510"/>
                <a:gd name="T19" fmla="*/ 19 h 304"/>
                <a:gd name="T20" fmla="*/ 444 w 510"/>
                <a:gd name="T21" fmla="*/ 9 h 304"/>
                <a:gd name="T22" fmla="*/ 449 w 510"/>
                <a:gd name="T23" fmla="*/ 25 h 304"/>
                <a:gd name="T24" fmla="*/ 462 w 510"/>
                <a:gd name="T25" fmla="*/ 4 h 304"/>
                <a:gd name="T26" fmla="*/ 510 w 510"/>
                <a:gd name="T27" fmla="*/ 0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0" h="304">
                  <a:moveTo>
                    <a:pt x="0" y="304"/>
                  </a:moveTo>
                  <a:lnTo>
                    <a:pt x="10" y="236"/>
                  </a:lnTo>
                  <a:lnTo>
                    <a:pt x="21" y="227"/>
                  </a:lnTo>
                  <a:lnTo>
                    <a:pt x="158" y="243"/>
                  </a:lnTo>
                  <a:lnTo>
                    <a:pt x="173" y="232"/>
                  </a:lnTo>
                  <a:lnTo>
                    <a:pt x="224" y="50"/>
                  </a:lnTo>
                  <a:lnTo>
                    <a:pt x="236" y="34"/>
                  </a:lnTo>
                  <a:lnTo>
                    <a:pt x="321" y="23"/>
                  </a:lnTo>
                  <a:lnTo>
                    <a:pt x="333" y="34"/>
                  </a:lnTo>
                  <a:lnTo>
                    <a:pt x="354" y="19"/>
                  </a:lnTo>
                  <a:lnTo>
                    <a:pt x="444" y="9"/>
                  </a:lnTo>
                  <a:lnTo>
                    <a:pt x="449" y="25"/>
                  </a:lnTo>
                  <a:lnTo>
                    <a:pt x="462" y="4"/>
                  </a:lnTo>
                  <a:lnTo>
                    <a:pt x="510"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61" name="Freeform 809"/>
            <p:cNvSpPr>
              <a:spLocks/>
            </p:cNvSpPr>
            <p:nvPr/>
          </p:nvSpPr>
          <p:spPr bwMode="auto">
            <a:xfrm>
              <a:off x="5417" y="3937"/>
              <a:ext cx="166" cy="115"/>
            </a:xfrm>
            <a:custGeom>
              <a:avLst/>
              <a:gdLst>
                <a:gd name="T0" fmla="*/ 10 w 293"/>
                <a:gd name="T1" fmla="*/ 0 h 204"/>
                <a:gd name="T2" fmla="*/ 9 w 293"/>
                <a:gd name="T3" fmla="*/ 2 h 204"/>
                <a:gd name="T4" fmla="*/ 8 w 293"/>
                <a:gd name="T5" fmla="*/ 5 h 204"/>
                <a:gd name="T6" fmla="*/ 7 w 293"/>
                <a:gd name="T7" fmla="*/ 6 h 204"/>
                <a:gd name="T8" fmla="*/ 4 w 293"/>
                <a:gd name="T9" fmla="*/ 7 h 204"/>
                <a:gd name="T10" fmla="*/ 3 w 293"/>
                <a:gd name="T11" fmla="*/ 6 h 204"/>
                <a:gd name="T12" fmla="*/ 1 w 293"/>
                <a:gd name="T13" fmla="*/ 6 h 204"/>
                <a:gd name="T14" fmla="*/ 1 w 293"/>
                <a:gd name="T15" fmla="*/ 6 h 204"/>
                <a:gd name="T16" fmla="*/ 0 w 293"/>
                <a:gd name="T17" fmla="*/ 6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 h="204">
                  <a:moveTo>
                    <a:pt x="293" y="0"/>
                  </a:moveTo>
                  <a:lnTo>
                    <a:pt x="282" y="50"/>
                  </a:lnTo>
                  <a:lnTo>
                    <a:pt x="252" y="164"/>
                  </a:lnTo>
                  <a:lnTo>
                    <a:pt x="228" y="194"/>
                  </a:lnTo>
                  <a:lnTo>
                    <a:pt x="126" y="204"/>
                  </a:lnTo>
                  <a:lnTo>
                    <a:pt x="80" y="200"/>
                  </a:lnTo>
                  <a:lnTo>
                    <a:pt x="36" y="188"/>
                  </a:lnTo>
                  <a:lnTo>
                    <a:pt x="6" y="198"/>
                  </a:lnTo>
                  <a:lnTo>
                    <a:pt x="0" y="189"/>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62" name="Line 810"/>
            <p:cNvSpPr>
              <a:spLocks noChangeShapeType="1"/>
            </p:cNvSpPr>
            <p:nvPr/>
          </p:nvSpPr>
          <p:spPr bwMode="auto">
            <a:xfrm flipV="1">
              <a:off x="5422" y="4034"/>
              <a:ext cx="13" cy="6"/>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63" name="Freeform 811"/>
            <p:cNvSpPr>
              <a:spLocks/>
            </p:cNvSpPr>
            <p:nvPr/>
          </p:nvSpPr>
          <p:spPr bwMode="auto">
            <a:xfrm>
              <a:off x="5429" y="4026"/>
              <a:ext cx="15" cy="5"/>
            </a:xfrm>
            <a:custGeom>
              <a:avLst/>
              <a:gdLst>
                <a:gd name="T0" fmla="*/ 0 w 28"/>
                <a:gd name="T1" fmla="*/ 1 h 8"/>
                <a:gd name="T2" fmla="*/ 1 w 28"/>
                <a:gd name="T3" fmla="*/ 0 h 8"/>
                <a:gd name="T4" fmla="*/ 1 w 28"/>
                <a:gd name="T5" fmla="*/ 1 h 8"/>
                <a:gd name="T6" fmla="*/ 0 60000 65536"/>
                <a:gd name="T7" fmla="*/ 0 60000 65536"/>
                <a:gd name="T8" fmla="*/ 0 60000 65536"/>
              </a:gdLst>
              <a:ahLst/>
              <a:cxnLst>
                <a:cxn ang="T6">
                  <a:pos x="T0" y="T1"/>
                </a:cxn>
                <a:cxn ang="T7">
                  <a:pos x="T2" y="T3"/>
                </a:cxn>
                <a:cxn ang="T8">
                  <a:pos x="T4" y="T5"/>
                </a:cxn>
              </a:cxnLst>
              <a:rect l="0" t="0" r="r" b="b"/>
              <a:pathLst>
                <a:path w="28" h="8">
                  <a:moveTo>
                    <a:pt x="0" y="8"/>
                  </a:moveTo>
                  <a:lnTo>
                    <a:pt x="18" y="0"/>
                  </a:lnTo>
                  <a:lnTo>
                    <a:pt x="28" y="5"/>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64" name="Freeform 812"/>
            <p:cNvSpPr>
              <a:spLocks/>
            </p:cNvSpPr>
            <p:nvPr/>
          </p:nvSpPr>
          <p:spPr bwMode="auto">
            <a:xfrm>
              <a:off x="5432" y="4021"/>
              <a:ext cx="17" cy="2"/>
            </a:xfrm>
            <a:custGeom>
              <a:avLst/>
              <a:gdLst>
                <a:gd name="T0" fmla="*/ 0 w 30"/>
                <a:gd name="T1" fmla="*/ 1 h 4"/>
                <a:gd name="T2" fmla="*/ 1 w 30"/>
                <a:gd name="T3" fmla="*/ 0 h 4"/>
                <a:gd name="T4" fmla="*/ 1 w 30"/>
                <a:gd name="T5" fmla="*/ 1 h 4"/>
                <a:gd name="T6" fmla="*/ 0 60000 65536"/>
                <a:gd name="T7" fmla="*/ 0 60000 65536"/>
                <a:gd name="T8" fmla="*/ 0 60000 65536"/>
              </a:gdLst>
              <a:ahLst/>
              <a:cxnLst>
                <a:cxn ang="T6">
                  <a:pos x="T0" y="T1"/>
                </a:cxn>
                <a:cxn ang="T7">
                  <a:pos x="T2" y="T3"/>
                </a:cxn>
                <a:cxn ang="T8">
                  <a:pos x="T4" y="T5"/>
                </a:cxn>
              </a:cxnLst>
              <a:rect l="0" t="0" r="r" b="b"/>
              <a:pathLst>
                <a:path w="30" h="4">
                  <a:moveTo>
                    <a:pt x="0" y="4"/>
                  </a:moveTo>
                  <a:lnTo>
                    <a:pt x="19" y="0"/>
                  </a:lnTo>
                  <a:lnTo>
                    <a:pt x="30" y="4"/>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702" name="Group 726"/>
          <p:cNvGrpSpPr>
            <a:grpSpLocks/>
          </p:cNvGrpSpPr>
          <p:nvPr/>
        </p:nvGrpSpPr>
        <p:grpSpPr bwMode="auto">
          <a:xfrm>
            <a:off x="8115670" y="5221783"/>
            <a:ext cx="870668" cy="755208"/>
            <a:chOff x="4458" y="3112"/>
            <a:chExt cx="1429" cy="1090"/>
          </a:xfrm>
        </p:grpSpPr>
        <p:sp>
          <p:nvSpPr>
            <p:cNvPr id="703" name="AutoShape 727"/>
            <p:cNvSpPr>
              <a:spLocks noChangeArrowheads="1"/>
            </p:cNvSpPr>
            <p:nvPr/>
          </p:nvSpPr>
          <p:spPr bwMode="auto">
            <a:xfrm>
              <a:off x="4458" y="3113"/>
              <a:ext cx="1429" cy="1088"/>
            </a:xfrm>
            <a:prstGeom prst="roundRect">
              <a:avLst>
                <a:gd name="adj" fmla="val 11153"/>
              </a:avLst>
            </a:prstGeom>
            <a:gradFill rotWithShape="1">
              <a:gsLst>
                <a:gs pos="0">
                  <a:srgbClr val="F5B9FF"/>
                </a:gs>
                <a:gs pos="100000">
                  <a:srgbClr val="FBE3FF"/>
                </a:gs>
              </a:gsLst>
              <a:lin ang="5400000" scaled="1"/>
            </a:gradFill>
            <a:ln w="9525" algn="ctr">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endParaRPr lang="ja-JP" altLang="en-US" dirty="0"/>
            </a:p>
          </p:txBody>
        </p:sp>
        <p:sp>
          <p:nvSpPr>
            <p:cNvPr id="704" name="Line 728"/>
            <p:cNvSpPr>
              <a:spLocks noChangeShapeType="1"/>
            </p:cNvSpPr>
            <p:nvPr/>
          </p:nvSpPr>
          <p:spPr bwMode="auto">
            <a:xfrm flipV="1">
              <a:off x="4458" y="3884"/>
              <a:ext cx="1429" cy="137"/>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05" name="Freeform 729"/>
            <p:cNvSpPr>
              <a:spLocks/>
            </p:cNvSpPr>
            <p:nvPr/>
          </p:nvSpPr>
          <p:spPr bwMode="auto">
            <a:xfrm>
              <a:off x="4656" y="3112"/>
              <a:ext cx="748" cy="864"/>
            </a:xfrm>
            <a:custGeom>
              <a:avLst/>
              <a:gdLst>
                <a:gd name="T0" fmla="*/ 544 w 748"/>
                <a:gd name="T1" fmla="*/ 4 h 864"/>
                <a:gd name="T2" fmla="*/ 584 w 748"/>
                <a:gd name="T3" fmla="*/ 8 h 864"/>
                <a:gd name="T4" fmla="*/ 588 w 748"/>
                <a:gd name="T5" fmla="*/ 188 h 864"/>
                <a:gd name="T6" fmla="*/ 748 w 748"/>
                <a:gd name="T7" fmla="*/ 644 h 864"/>
                <a:gd name="T8" fmla="*/ 744 w 748"/>
                <a:gd name="T9" fmla="*/ 700 h 864"/>
                <a:gd name="T10" fmla="*/ 580 w 748"/>
                <a:gd name="T11" fmla="*/ 716 h 864"/>
                <a:gd name="T12" fmla="*/ 580 w 748"/>
                <a:gd name="T13" fmla="*/ 828 h 864"/>
                <a:gd name="T14" fmla="*/ 528 w 748"/>
                <a:gd name="T15" fmla="*/ 832 h 864"/>
                <a:gd name="T16" fmla="*/ 528 w 748"/>
                <a:gd name="T17" fmla="*/ 720 h 864"/>
                <a:gd name="T18" fmla="*/ 220 w 748"/>
                <a:gd name="T19" fmla="*/ 748 h 864"/>
                <a:gd name="T20" fmla="*/ 220 w 748"/>
                <a:gd name="T21" fmla="*/ 856 h 864"/>
                <a:gd name="T22" fmla="*/ 160 w 748"/>
                <a:gd name="T23" fmla="*/ 864 h 864"/>
                <a:gd name="T24" fmla="*/ 160 w 748"/>
                <a:gd name="T25" fmla="*/ 752 h 864"/>
                <a:gd name="T26" fmla="*/ 36 w 748"/>
                <a:gd name="T27" fmla="*/ 760 h 864"/>
                <a:gd name="T28" fmla="*/ 0 w 748"/>
                <a:gd name="T29" fmla="*/ 748 h 864"/>
                <a:gd name="T30" fmla="*/ 4 w 748"/>
                <a:gd name="T31" fmla="*/ 176 h 864"/>
                <a:gd name="T32" fmla="*/ 68 w 748"/>
                <a:gd name="T33" fmla="*/ 156 h 864"/>
                <a:gd name="T34" fmla="*/ 172 w 748"/>
                <a:gd name="T35" fmla="*/ 168 h 864"/>
                <a:gd name="T36" fmla="*/ 172 w 748"/>
                <a:gd name="T37" fmla="*/ 0 h 864"/>
                <a:gd name="T38" fmla="*/ 212 w 748"/>
                <a:gd name="T39" fmla="*/ 0 h 864"/>
                <a:gd name="T40" fmla="*/ 212 w 748"/>
                <a:gd name="T41" fmla="*/ 168 h 864"/>
                <a:gd name="T42" fmla="*/ 540 w 748"/>
                <a:gd name="T43" fmla="*/ 196 h 864"/>
                <a:gd name="T44" fmla="*/ 544 w 748"/>
                <a:gd name="T45" fmla="*/ 4 h 8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48" h="864">
                  <a:moveTo>
                    <a:pt x="544" y="4"/>
                  </a:moveTo>
                  <a:lnTo>
                    <a:pt x="584" y="8"/>
                  </a:lnTo>
                  <a:lnTo>
                    <a:pt x="588" y="188"/>
                  </a:lnTo>
                  <a:lnTo>
                    <a:pt x="748" y="644"/>
                  </a:lnTo>
                  <a:lnTo>
                    <a:pt x="744" y="700"/>
                  </a:lnTo>
                  <a:lnTo>
                    <a:pt x="580" y="716"/>
                  </a:lnTo>
                  <a:lnTo>
                    <a:pt x="580" y="828"/>
                  </a:lnTo>
                  <a:lnTo>
                    <a:pt x="528" y="832"/>
                  </a:lnTo>
                  <a:lnTo>
                    <a:pt x="528" y="720"/>
                  </a:lnTo>
                  <a:lnTo>
                    <a:pt x="220" y="748"/>
                  </a:lnTo>
                  <a:lnTo>
                    <a:pt x="220" y="856"/>
                  </a:lnTo>
                  <a:lnTo>
                    <a:pt x="160" y="864"/>
                  </a:lnTo>
                  <a:lnTo>
                    <a:pt x="160" y="752"/>
                  </a:lnTo>
                  <a:lnTo>
                    <a:pt x="36" y="760"/>
                  </a:lnTo>
                  <a:lnTo>
                    <a:pt x="0" y="748"/>
                  </a:lnTo>
                  <a:lnTo>
                    <a:pt x="4" y="176"/>
                  </a:lnTo>
                  <a:lnTo>
                    <a:pt x="68" y="156"/>
                  </a:lnTo>
                  <a:lnTo>
                    <a:pt x="172" y="168"/>
                  </a:lnTo>
                  <a:lnTo>
                    <a:pt x="172" y="0"/>
                  </a:lnTo>
                  <a:lnTo>
                    <a:pt x="212" y="0"/>
                  </a:lnTo>
                  <a:lnTo>
                    <a:pt x="212" y="168"/>
                  </a:lnTo>
                  <a:lnTo>
                    <a:pt x="540" y="196"/>
                  </a:lnTo>
                  <a:lnTo>
                    <a:pt x="544" y="4"/>
                  </a:lnTo>
                  <a:close/>
                </a:path>
              </a:pathLst>
            </a:custGeom>
            <a:solidFill>
              <a:srgbClr val="333333">
                <a:alpha val="50195"/>
              </a:srgbClr>
            </a:solidFill>
            <a:ln>
              <a:noFill/>
            </a:ln>
            <a:effectLst/>
            <a:extLst>
              <a:ext uri="{91240B29-F687-4F45-9708-019B960494DF}">
                <a14:hiddenLine xmlns:a14="http://schemas.microsoft.com/office/drawing/2010/main" w="9525" cap="flat" cmpd="sng">
                  <a:solidFill>
                    <a:srgbClr val="33333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06" name="Freeform 730"/>
            <p:cNvSpPr>
              <a:spLocks/>
            </p:cNvSpPr>
            <p:nvPr/>
          </p:nvSpPr>
          <p:spPr bwMode="auto">
            <a:xfrm>
              <a:off x="4768" y="3932"/>
              <a:ext cx="648" cy="88"/>
            </a:xfrm>
            <a:custGeom>
              <a:avLst/>
              <a:gdLst>
                <a:gd name="T0" fmla="*/ 0 w 648"/>
                <a:gd name="T1" fmla="*/ 60 h 88"/>
                <a:gd name="T2" fmla="*/ 48 w 648"/>
                <a:gd name="T3" fmla="*/ 36 h 88"/>
                <a:gd name="T4" fmla="*/ 500 w 648"/>
                <a:gd name="T5" fmla="*/ 0 h 88"/>
                <a:gd name="T6" fmla="*/ 596 w 648"/>
                <a:gd name="T7" fmla="*/ 0 h 88"/>
                <a:gd name="T8" fmla="*/ 648 w 648"/>
                <a:gd name="T9" fmla="*/ 16 h 88"/>
                <a:gd name="T10" fmla="*/ 616 w 648"/>
                <a:gd name="T11" fmla="*/ 28 h 88"/>
                <a:gd name="T12" fmla="*/ 516 w 648"/>
                <a:gd name="T13" fmla="*/ 52 h 88"/>
                <a:gd name="T14" fmla="*/ 136 w 648"/>
                <a:gd name="T15" fmla="*/ 88 h 88"/>
                <a:gd name="T16" fmla="*/ 52 w 648"/>
                <a:gd name="T17" fmla="*/ 80 h 88"/>
                <a:gd name="T18" fmla="*/ 0 w 648"/>
                <a:gd name="T19" fmla="*/ 6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8" h="88">
                  <a:moveTo>
                    <a:pt x="0" y="60"/>
                  </a:moveTo>
                  <a:lnTo>
                    <a:pt x="48" y="36"/>
                  </a:lnTo>
                  <a:lnTo>
                    <a:pt x="500" y="0"/>
                  </a:lnTo>
                  <a:lnTo>
                    <a:pt x="596" y="0"/>
                  </a:lnTo>
                  <a:lnTo>
                    <a:pt x="648" y="16"/>
                  </a:lnTo>
                  <a:lnTo>
                    <a:pt x="616" y="28"/>
                  </a:lnTo>
                  <a:lnTo>
                    <a:pt x="516" y="52"/>
                  </a:lnTo>
                  <a:lnTo>
                    <a:pt x="136" y="88"/>
                  </a:lnTo>
                  <a:lnTo>
                    <a:pt x="52" y="80"/>
                  </a:lnTo>
                  <a:lnTo>
                    <a:pt x="0" y="60"/>
                  </a:lnTo>
                  <a:close/>
                </a:path>
              </a:pathLst>
            </a:custGeom>
            <a:gradFill rotWithShape="1">
              <a:gsLst>
                <a:gs pos="0">
                  <a:srgbClr val="6F6F6F"/>
                </a:gs>
                <a:gs pos="100000">
                  <a:srgbClr val="5F5F5F"/>
                </a:gs>
              </a:gsLst>
              <a:lin ang="2700000" scaled="1"/>
            </a:gradFill>
            <a:ln w="952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07" name="Freeform 731"/>
            <p:cNvSpPr>
              <a:spLocks/>
            </p:cNvSpPr>
            <p:nvPr/>
          </p:nvSpPr>
          <p:spPr bwMode="auto">
            <a:xfrm>
              <a:off x="4855" y="3116"/>
              <a:ext cx="53" cy="870"/>
            </a:xfrm>
            <a:custGeom>
              <a:avLst/>
              <a:gdLst>
                <a:gd name="T0" fmla="*/ 1 w 53"/>
                <a:gd name="T1" fmla="*/ 0 h 870"/>
                <a:gd name="T2" fmla="*/ 0 w 53"/>
                <a:gd name="T3" fmla="*/ 862 h 870"/>
                <a:gd name="T4" fmla="*/ 23 w 53"/>
                <a:gd name="T5" fmla="*/ 870 h 870"/>
                <a:gd name="T6" fmla="*/ 53 w 53"/>
                <a:gd name="T7" fmla="*/ 866 h 870"/>
                <a:gd name="T8" fmla="*/ 45 w 53"/>
                <a:gd name="T9" fmla="*/ 0 h 8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870">
                  <a:moveTo>
                    <a:pt x="1" y="0"/>
                  </a:moveTo>
                  <a:lnTo>
                    <a:pt x="0" y="862"/>
                  </a:lnTo>
                  <a:lnTo>
                    <a:pt x="23" y="870"/>
                  </a:lnTo>
                  <a:lnTo>
                    <a:pt x="53" y="866"/>
                  </a:lnTo>
                  <a:lnTo>
                    <a:pt x="45" y="0"/>
                  </a:lnTo>
                </a:path>
              </a:pathLst>
            </a:custGeom>
            <a:gradFill rotWithShape="1">
              <a:gsLst>
                <a:gs pos="0">
                  <a:srgbClr val="6F6F6F"/>
                </a:gs>
                <a:gs pos="100000">
                  <a:srgbClr val="5F5F5F"/>
                </a:gs>
              </a:gsLst>
              <a:lin ang="2700000" scaled="1"/>
            </a:gradFill>
            <a:ln w="952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08" name="Freeform 732"/>
            <p:cNvSpPr>
              <a:spLocks/>
            </p:cNvSpPr>
            <p:nvPr/>
          </p:nvSpPr>
          <p:spPr bwMode="auto">
            <a:xfrm>
              <a:off x="5224" y="3112"/>
              <a:ext cx="52" cy="840"/>
            </a:xfrm>
            <a:custGeom>
              <a:avLst/>
              <a:gdLst>
                <a:gd name="T0" fmla="*/ 0 w 52"/>
                <a:gd name="T1" fmla="*/ 4 h 840"/>
                <a:gd name="T2" fmla="*/ 0 w 52"/>
                <a:gd name="T3" fmla="*/ 832 h 840"/>
                <a:gd name="T4" fmla="*/ 23 w 52"/>
                <a:gd name="T5" fmla="*/ 840 h 840"/>
                <a:gd name="T6" fmla="*/ 52 w 52"/>
                <a:gd name="T7" fmla="*/ 836 h 840"/>
                <a:gd name="T8" fmla="*/ 36 w 52"/>
                <a:gd name="T9" fmla="*/ 0 h 8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840">
                  <a:moveTo>
                    <a:pt x="0" y="4"/>
                  </a:moveTo>
                  <a:lnTo>
                    <a:pt x="0" y="832"/>
                  </a:lnTo>
                  <a:lnTo>
                    <a:pt x="23" y="840"/>
                  </a:lnTo>
                  <a:lnTo>
                    <a:pt x="52" y="836"/>
                  </a:lnTo>
                  <a:lnTo>
                    <a:pt x="36" y="0"/>
                  </a:lnTo>
                </a:path>
              </a:pathLst>
            </a:custGeom>
            <a:gradFill rotWithShape="1">
              <a:gsLst>
                <a:gs pos="0">
                  <a:srgbClr val="6F6F6F"/>
                </a:gs>
                <a:gs pos="100000">
                  <a:srgbClr val="5F5F5F"/>
                </a:gs>
              </a:gsLst>
              <a:lin ang="2700000" scaled="1"/>
            </a:gradFill>
            <a:ln w="952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09" name="Freeform 733"/>
            <p:cNvSpPr>
              <a:spLocks/>
            </p:cNvSpPr>
            <p:nvPr/>
          </p:nvSpPr>
          <p:spPr bwMode="auto">
            <a:xfrm>
              <a:off x="4684" y="3258"/>
              <a:ext cx="752" cy="570"/>
            </a:xfrm>
            <a:custGeom>
              <a:avLst/>
              <a:gdLst>
                <a:gd name="T0" fmla="*/ 26 w 752"/>
                <a:gd name="T1" fmla="*/ 0 h 570"/>
                <a:gd name="T2" fmla="*/ 749 w 752"/>
                <a:gd name="T3" fmla="*/ 48 h 570"/>
                <a:gd name="T4" fmla="*/ 752 w 752"/>
                <a:gd name="T5" fmla="*/ 525 h 570"/>
                <a:gd name="T6" fmla="*/ 32 w 752"/>
                <a:gd name="T7" fmla="*/ 570 h 570"/>
                <a:gd name="T8" fmla="*/ 0 w 752"/>
                <a:gd name="T9" fmla="*/ 562 h 570"/>
                <a:gd name="T10" fmla="*/ 4 w 752"/>
                <a:gd name="T11" fmla="*/ 6 h 570"/>
                <a:gd name="T12" fmla="*/ 26 w 752"/>
                <a:gd name="T13" fmla="*/ 0 h 5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2" h="570">
                  <a:moveTo>
                    <a:pt x="26" y="0"/>
                  </a:moveTo>
                  <a:lnTo>
                    <a:pt x="749" y="48"/>
                  </a:lnTo>
                  <a:lnTo>
                    <a:pt x="752" y="525"/>
                  </a:lnTo>
                  <a:lnTo>
                    <a:pt x="32" y="570"/>
                  </a:lnTo>
                  <a:lnTo>
                    <a:pt x="0" y="562"/>
                  </a:lnTo>
                  <a:lnTo>
                    <a:pt x="4" y="6"/>
                  </a:lnTo>
                  <a:lnTo>
                    <a:pt x="26" y="0"/>
                  </a:lnTo>
                  <a:close/>
                </a:path>
              </a:pathLst>
            </a:custGeom>
            <a:gradFill rotWithShape="1">
              <a:gsLst>
                <a:gs pos="0">
                  <a:srgbClr val="6F6F6F"/>
                </a:gs>
                <a:gs pos="100000">
                  <a:srgbClr val="5F5F5F"/>
                </a:gs>
              </a:gsLst>
              <a:lin ang="2700000" scaled="1"/>
            </a:gradFill>
            <a:ln w="952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10" name="Freeform 734"/>
            <p:cNvSpPr>
              <a:spLocks/>
            </p:cNvSpPr>
            <p:nvPr/>
          </p:nvSpPr>
          <p:spPr bwMode="auto">
            <a:xfrm>
              <a:off x="4722" y="3282"/>
              <a:ext cx="696" cy="514"/>
            </a:xfrm>
            <a:custGeom>
              <a:avLst/>
              <a:gdLst>
                <a:gd name="T0" fmla="*/ 0 w 696"/>
                <a:gd name="T1" fmla="*/ 0 h 514"/>
                <a:gd name="T2" fmla="*/ 696 w 696"/>
                <a:gd name="T3" fmla="*/ 42 h 514"/>
                <a:gd name="T4" fmla="*/ 696 w 696"/>
                <a:gd name="T5" fmla="*/ 480 h 514"/>
                <a:gd name="T6" fmla="*/ 2 w 696"/>
                <a:gd name="T7" fmla="*/ 514 h 514"/>
                <a:gd name="T8" fmla="*/ 0 w 696"/>
                <a:gd name="T9" fmla="*/ 0 h 5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6" h="514">
                  <a:moveTo>
                    <a:pt x="0" y="0"/>
                  </a:moveTo>
                  <a:lnTo>
                    <a:pt x="696" y="42"/>
                  </a:lnTo>
                  <a:lnTo>
                    <a:pt x="696" y="480"/>
                  </a:lnTo>
                  <a:lnTo>
                    <a:pt x="2" y="514"/>
                  </a:lnTo>
                  <a:lnTo>
                    <a:pt x="0" y="0"/>
                  </a:lnTo>
                  <a:close/>
                </a:path>
              </a:pathLst>
            </a:custGeom>
            <a:gradFill rotWithShape="1">
              <a:gsLst>
                <a:gs pos="0">
                  <a:srgbClr val="C9E4FF"/>
                </a:gs>
                <a:gs pos="100000">
                  <a:srgbClr val="E9F4FF"/>
                </a:gs>
              </a:gsLst>
              <a:lin ang="5400000" scaled="1"/>
            </a:gradFill>
            <a:ln w="6350" cap="flat" cmpd="sng">
              <a:solidFill>
                <a:srgbClr val="5F5F5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711" name="Freeform 735"/>
            <p:cNvSpPr>
              <a:spLocks/>
            </p:cNvSpPr>
            <p:nvPr/>
          </p:nvSpPr>
          <p:spPr bwMode="auto">
            <a:xfrm>
              <a:off x="4722" y="3675"/>
              <a:ext cx="696" cy="125"/>
            </a:xfrm>
            <a:custGeom>
              <a:avLst/>
              <a:gdLst>
                <a:gd name="T0" fmla="*/ 0 w 696"/>
                <a:gd name="T1" fmla="*/ 42 h 125"/>
                <a:gd name="T2" fmla="*/ 696 w 696"/>
                <a:gd name="T3" fmla="*/ 0 h 125"/>
                <a:gd name="T4" fmla="*/ 696 w 696"/>
                <a:gd name="T5" fmla="*/ 87 h 125"/>
                <a:gd name="T6" fmla="*/ 2 w 696"/>
                <a:gd name="T7" fmla="*/ 125 h 125"/>
                <a:gd name="T8" fmla="*/ 0 w 696"/>
                <a:gd name="T9" fmla="*/ 42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6" h="125">
                  <a:moveTo>
                    <a:pt x="0" y="42"/>
                  </a:moveTo>
                  <a:lnTo>
                    <a:pt x="696" y="0"/>
                  </a:lnTo>
                  <a:lnTo>
                    <a:pt x="696" y="87"/>
                  </a:lnTo>
                  <a:lnTo>
                    <a:pt x="2" y="125"/>
                  </a:lnTo>
                  <a:lnTo>
                    <a:pt x="0" y="42"/>
                  </a:lnTo>
                  <a:close/>
                </a:path>
              </a:pathLst>
            </a:custGeom>
            <a:solidFill>
              <a:srgbClr val="F3E2D1"/>
            </a:solidFill>
            <a:ln w="635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12" name="Freeform 736"/>
            <p:cNvSpPr>
              <a:spLocks/>
            </p:cNvSpPr>
            <p:nvPr/>
          </p:nvSpPr>
          <p:spPr bwMode="auto">
            <a:xfrm>
              <a:off x="4935" y="3323"/>
              <a:ext cx="340" cy="288"/>
            </a:xfrm>
            <a:custGeom>
              <a:avLst/>
              <a:gdLst>
                <a:gd name="T0" fmla="*/ 0 w 1450"/>
                <a:gd name="T1" fmla="*/ 0 h 1228"/>
                <a:gd name="T2" fmla="*/ 0 w 1450"/>
                <a:gd name="T3" fmla="*/ 0 h 1228"/>
                <a:gd name="T4" fmla="*/ 0 w 1450"/>
                <a:gd name="T5" fmla="*/ 0 h 1228"/>
                <a:gd name="T6" fmla="*/ 0 w 1450"/>
                <a:gd name="T7" fmla="*/ 0 h 1228"/>
                <a:gd name="T8" fmla="*/ 0 w 1450"/>
                <a:gd name="T9" fmla="*/ 0 h 1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0" h="1228">
                  <a:moveTo>
                    <a:pt x="1450" y="73"/>
                  </a:moveTo>
                  <a:lnTo>
                    <a:pt x="1447" y="1173"/>
                  </a:lnTo>
                  <a:lnTo>
                    <a:pt x="0" y="1228"/>
                  </a:lnTo>
                  <a:lnTo>
                    <a:pt x="1" y="0"/>
                  </a:lnTo>
                  <a:lnTo>
                    <a:pt x="1450" y="73"/>
                  </a:lnTo>
                  <a:close/>
                </a:path>
              </a:pathLst>
            </a:custGeom>
            <a:solidFill>
              <a:srgbClr val="C0C0C0"/>
            </a:solidFill>
            <a:ln w="9525" cap="flat" cmpd="sng">
              <a:solidFill>
                <a:srgbClr val="969696"/>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13" name="Freeform 737"/>
            <p:cNvSpPr>
              <a:spLocks/>
            </p:cNvSpPr>
            <p:nvPr/>
          </p:nvSpPr>
          <p:spPr bwMode="auto">
            <a:xfrm>
              <a:off x="4950" y="3333"/>
              <a:ext cx="317" cy="268"/>
            </a:xfrm>
            <a:custGeom>
              <a:avLst/>
              <a:gdLst>
                <a:gd name="T0" fmla="*/ 0 w 1450"/>
                <a:gd name="T1" fmla="*/ 0 h 1228"/>
                <a:gd name="T2" fmla="*/ 0 w 1450"/>
                <a:gd name="T3" fmla="*/ 0 h 1228"/>
                <a:gd name="T4" fmla="*/ 0 w 1450"/>
                <a:gd name="T5" fmla="*/ 0 h 1228"/>
                <a:gd name="T6" fmla="*/ 0 w 1450"/>
                <a:gd name="T7" fmla="*/ 0 h 1228"/>
                <a:gd name="T8" fmla="*/ 0 w 1450"/>
                <a:gd name="T9" fmla="*/ 0 h 1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0" h="1228">
                  <a:moveTo>
                    <a:pt x="1450" y="73"/>
                  </a:moveTo>
                  <a:lnTo>
                    <a:pt x="1447" y="1173"/>
                  </a:lnTo>
                  <a:lnTo>
                    <a:pt x="0" y="1228"/>
                  </a:lnTo>
                  <a:lnTo>
                    <a:pt x="1" y="0"/>
                  </a:lnTo>
                  <a:lnTo>
                    <a:pt x="1450" y="73"/>
                  </a:lnTo>
                  <a:close/>
                </a:path>
              </a:pathLst>
            </a:custGeom>
            <a:gradFill rotWithShape="1">
              <a:gsLst>
                <a:gs pos="0">
                  <a:srgbClr val="FFFFFF"/>
                </a:gs>
                <a:gs pos="50000">
                  <a:srgbClr val="F8F8F8"/>
                </a:gs>
                <a:gs pos="100000">
                  <a:srgbClr val="FFFFFF"/>
                </a:gs>
              </a:gsLst>
              <a:lin ang="2700000" scaled="1"/>
            </a:gradFill>
            <a:ln w="635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14" name="Freeform 738"/>
            <p:cNvSpPr>
              <a:spLocks/>
            </p:cNvSpPr>
            <p:nvPr/>
          </p:nvSpPr>
          <p:spPr bwMode="auto">
            <a:xfrm>
              <a:off x="4959" y="3342"/>
              <a:ext cx="300" cy="48"/>
            </a:xfrm>
            <a:custGeom>
              <a:avLst/>
              <a:gdLst>
                <a:gd name="T0" fmla="*/ 0 w 1116"/>
                <a:gd name="T1" fmla="*/ 0 h 176"/>
                <a:gd name="T2" fmla="*/ 1 w 1116"/>
                <a:gd name="T3" fmla="*/ 0 h 176"/>
                <a:gd name="T4" fmla="*/ 1 w 1116"/>
                <a:gd name="T5" fmla="*/ 0 h 176"/>
                <a:gd name="T6" fmla="*/ 0 w 1116"/>
                <a:gd name="T7" fmla="*/ 0 h 176"/>
                <a:gd name="T8" fmla="*/ 0 w 1116"/>
                <a:gd name="T9" fmla="*/ 0 h 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6" h="176">
                  <a:moveTo>
                    <a:pt x="0" y="0"/>
                  </a:moveTo>
                  <a:lnTo>
                    <a:pt x="1116" y="52"/>
                  </a:lnTo>
                  <a:lnTo>
                    <a:pt x="1116" y="176"/>
                  </a:lnTo>
                  <a:lnTo>
                    <a:pt x="0" y="132"/>
                  </a:lnTo>
                  <a:lnTo>
                    <a:pt x="0" y="0"/>
                  </a:lnTo>
                  <a:close/>
                </a:path>
              </a:pathLst>
            </a:custGeom>
            <a:solidFill>
              <a:srgbClr val="3C4062"/>
            </a:solidFill>
            <a:ln>
              <a:noFill/>
            </a:ln>
            <a:effectLst/>
            <a:extLst>
              <a:ext uri="{91240B29-F687-4F45-9708-019B960494DF}">
                <a14:hiddenLine xmlns:a14="http://schemas.microsoft.com/office/drawing/2010/main" w="9525" cap="flat" cmpd="sng">
                  <a:solidFill>
                    <a:srgbClr val="333333"/>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15" name="Freeform 739"/>
            <p:cNvSpPr>
              <a:spLocks/>
            </p:cNvSpPr>
            <p:nvPr/>
          </p:nvSpPr>
          <p:spPr bwMode="auto">
            <a:xfrm>
              <a:off x="5014" y="3351"/>
              <a:ext cx="197" cy="32"/>
            </a:xfrm>
            <a:custGeom>
              <a:avLst/>
              <a:gdLst>
                <a:gd name="T0" fmla="*/ 0 w 1116"/>
                <a:gd name="T1" fmla="*/ 0 h 176"/>
                <a:gd name="T2" fmla="*/ 0 w 1116"/>
                <a:gd name="T3" fmla="*/ 0 h 176"/>
                <a:gd name="T4" fmla="*/ 0 w 1116"/>
                <a:gd name="T5" fmla="*/ 0 h 176"/>
                <a:gd name="T6" fmla="*/ 0 w 1116"/>
                <a:gd name="T7" fmla="*/ 0 h 176"/>
                <a:gd name="T8" fmla="*/ 0 w 1116"/>
                <a:gd name="T9" fmla="*/ 0 h 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6" h="176">
                  <a:moveTo>
                    <a:pt x="0" y="0"/>
                  </a:moveTo>
                  <a:lnTo>
                    <a:pt x="1116" y="52"/>
                  </a:lnTo>
                  <a:lnTo>
                    <a:pt x="1116" y="176"/>
                  </a:lnTo>
                  <a:lnTo>
                    <a:pt x="0" y="132"/>
                  </a:lnTo>
                  <a:lnTo>
                    <a:pt x="0" y="0"/>
                  </a:lnTo>
                  <a:close/>
                </a:path>
              </a:pathLst>
            </a:custGeom>
            <a:solidFill>
              <a:srgbClr val="C0C0C0"/>
            </a:solidFill>
            <a:ln>
              <a:noFill/>
            </a:ln>
            <a:effectLst/>
            <a:extLst>
              <a:ext uri="{91240B29-F687-4F45-9708-019B960494DF}">
                <a14:hiddenLine xmlns:a14="http://schemas.microsoft.com/office/drawing/2010/main" w="9525" cap="flat" cmpd="sng">
                  <a:solidFill>
                    <a:srgbClr val="333333"/>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16" name="Freeform 740"/>
            <p:cNvSpPr>
              <a:spLocks/>
            </p:cNvSpPr>
            <p:nvPr/>
          </p:nvSpPr>
          <p:spPr bwMode="auto">
            <a:xfrm>
              <a:off x="4997" y="3395"/>
              <a:ext cx="208" cy="188"/>
            </a:xfrm>
            <a:custGeom>
              <a:avLst/>
              <a:gdLst>
                <a:gd name="T0" fmla="*/ 0 w 772"/>
                <a:gd name="T1" fmla="*/ 0 h 696"/>
                <a:gd name="T2" fmla="*/ 0 w 772"/>
                <a:gd name="T3" fmla="*/ 0 h 696"/>
                <a:gd name="T4" fmla="*/ 0 w 772"/>
                <a:gd name="T5" fmla="*/ 0 h 696"/>
                <a:gd name="T6" fmla="*/ 0 60000 65536"/>
                <a:gd name="T7" fmla="*/ 0 60000 65536"/>
                <a:gd name="T8" fmla="*/ 0 60000 65536"/>
              </a:gdLst>
              <a:ahLst/>
              <a:cxnLst>
                <a:cxn ang="T6">
                  <a:pos x="T0" y="T1"/>
                </a:cxn>
                <a:cxn ang="T7">
                  <a:pos x="T2" y="T3"/>
                </a:cxn>
                <a:cxn ang="T8">
                  <a:pos x="T4" y="T5"/>
                </a:cxn>
              </a:cxnLst>
              <a:rect l="0" t="0" r="r" b="b"/>
              <a:pathLst>
                <a:path w="772" h="696">
                  <a:moveTo>
                    <a:pt x="0" y="0"/>
                  </a:moveTo>
                  <a:lnTo>
                    <a:pt x="0" y="696"/>
                  </a:lnTo>
                  <a:lnTo>
                    <a:pt x="772" y="668"/>
                  </a:lnTo>
                </a:path>
              </a:pathLst>
            </a:custGeom>
            <a:noFill/>
            <a:ln w="6350"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717" name="Group 741"/>
            <p:cNvGrpSpPr>
              <a:grpSpLocks/>
            </p:cNvGrpSpPr>
            <p:nvPr/>
          </p:nvGrpSpPr>
          <p:grpSpPr bwMode="auto">
            <a:xfrm>
              <a:off x="4999" y="3416"/>
              <a:ext cx="204" cy="149"/>
              <a:chOff x="887" y="1855"/>
              <a:chExt cx="583" cy="290"/>
            </a:xfrm>
          </p:grpSpPr>
          <p:sp>
            <p:nvSpPr>
              <p:cNvPr id="787" name="Freeform 742"/>
              <p:cNvSpPr>
                <a:spLocks/>
              </p:cNvSpPr>
              <p:nvPr/>
            </p:nvSpPr>
            <p:spPr bwMode="auto">
              <a:xfrm>
                <a:off x="887" y="1855"/>
                <a:ext cx="583" cy="226"/>
              </a:xfrm>
              <a:custGeom>
                <a:avLst/>
                <a:gdLst>
                  <a:gd name="T0" fmla="*/ 0 w 583"/>
                  <a:gd name="T1" fmla="*/ 181 h 226"/>
                  <a:gd name="T2" fmla="*/ 64 w 583"/>
                  <a:gd name="T3" fmla="*/ 150 h 226"/>
                  <a:gd name="T4" fmla="*/ 152 w 583"/>
                  <a:gd name="T5" fmla="*/ 170 h 226"/>
                  <a:gd name="T6" fmla="*/ 220 w 583"/>
                  <a:gd name="T7" fmla="*/ 226 h 226"/>
                  <a:gd name="T8" fmla="*/ 308 w 583"/>
                  <a:gd name="T9" fmla="*/ 190 h 226"/>
                  <a:gd name="T10" fmla="*/ 392 w 583"/>
                  <a:gd name="T11" fmla="*/ 206 h 226"/>
                  <a:gd name="T12" fmla="*/ 476 w 583"/>
                  <a:gd name="T13" fmla="*/ 158 h 226"/>
                  <a:gd name="T14" fmla="*/ 529 w 583"/>
                  <a:gd name="T15" fmla="*/ 104 h 226"/>
                  <a:gd name="T16" fmla="*/ 583 w 583"/>
                  <a:gd name="T17" fmla="*/ 0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3" h="226">
                    <a:moveTo>
                      <a:pt x="0" y="181"/>
                    </a:moveTo>
                    <a:lnTo>
                      <a:pt x="64" y="150"/>
                    </a:lnTo>
                    <a:lnTo>
                      <a:pt x="152" y="170"/>
                    </a:lnTo>
                    <a:lnTo>
                      <a:pt x="220" y="226"/>
                    </a:lnTo>
                    <a:lnTo>
                      <a:pt x="308" y="190"/>
                    </a:lnTo>
                    <a:lnTo>
                      <a:pt x="392" y="206"/>
                    </a:lnTo>
                    <a:lnTo>
                      <a:pt x="476" y="158"/>
                    </a:lnTo>
                    <a:lnTo>
                      <a:pt x="529" y="104"/>
                    </a:lnTo>
                    <a:lnTo>
                      <a:pt x="583" y="0"/>
                    </a:lnTo>
                  </a:path>
                </a:pathLst>
              </a:custGeom>
              <a:noFill/>
              <a:ln w="6350" cap="flat" cmpd="sng">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88" name="Freeform 743"/>
              <p:cNvSpPr>
                <a:spLocks/>
              </p:cNvSpPr>
              <p:nvPr/>
            </p:nvSpPr>
            <p:spPr bwMode="auto">
              <a:xfrm>
                <a:off x="887" y="1969"/>
                <a:ext cx="580" cy="176"/>
              </a:xfrm>
              <a:custGeom>
                <a:avLst/>
                <a:gdLst>
                  <a:gd name="T0" fmla="*/ 0 w 580"/>
                  <a:gd name="T1" fmla="*/ 22 h 176"/>
                  <a:gd name="T2" fmla="*/ 76 w 580"/>
                  <a:gd name="T3" fmla="*/ 0 h 176"/>
                  <a:gd name="T4" fmla="*/ 160 w 580"/>
                  <a:gd name="T5" fmla="*/ 4 h 176"/>
                  <a:gd name="T6" fmla="*/ 220 w 580"/>
                  <a:gd name="T7" fmla="*/ 76 h 176"/>
                  <a:gd name="T8" fmla="*/ 304 w 580"/>
                  <a:gd name="T9" fmla="*/ 128 h 176"/>
                  <a:gd name="T10" fmla="*/ 388 w 580"/>
                  <a:gd name="T11" fmla="*/ 128 h 176"/>
                  <a:gd name="T12" fmla="*/ 472 w 580"/>
                  <a:gd name="T13" fmla="*/ 124 h 176"/>
                  <a:gd name="T14" fmla="*/ 536 w 580"/>
                  <a:gd name="T15" fmla="*/ 164 h 176"/>
                  <a:gd name="T16" fmla="*/ 580 w 580"/>
                  <a:gd name="T17" fmla="*/ 17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0" h="176">
                    <a:moveTo>
                      <a:pt x="0" y="22"/>
                    </a:moveTo>
                    <a:lnTo>
                      <a:pt x="76" y="0"/>
                    </a:lnTo>
                    <a:lnTo>
                      <a:pt x="160" y="4"/>
                    </a:lnTo>
                    <a:lnTo>
                      <a:pt x="220" y="76"/>
                    </a:lnTo>
                    <a:lnTo>
                      <a:pt x="304" y="128"/>
                    </a:lnTo>
                    <a:lnTo>
                      <a:pt x="388" y="128"/>
                    </a:lnTo>
                    <a:lnTo>
                      <a:pt x="472" y="124"/>
                    </a:lnTo>
                    <a:lnTo>
                      <a:pt x="536" y="164"/>
                    </a:lnTo>
                    <a:lnTo>
                      <a:pt x="580" y="176"/>
                    </a:lnTo>
                  </a:path>
                </a:pathLst>
              </a:custGeom>
              <a:noFill/>
              <a:ln w="6350" cap="flat" cmpd="sng">
                <a:solidFill>
                  <a:srgbClr val="3366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718" name="Line 744"/>
            <p:cNvSpPr>
              <a:spLocks noChangeShapeType="1"/>
            </p:cNvSpPr>
            <p:nvPr/>
          </p:nvSpPr>
          <p:spPr bwMode="auto">
            <a:xfrm>
              <a:off x="4995" y="3455"/>
              <a:ext cx="208" cy="6"/>
            </a:xfrm>
            <a:prstGeom prst="line">
              <a:avLst/>
            </a:prstGeom>
            <a:noFill/>
            <a:ln w="635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19" name="Freeform 745"/>
            <p:cNvSpPr>
              <a:spLocks/>
            </p:cNvSpPr>
            <p:nvPr/>
          </p:nvSpPr>
          <p:spPr bwMode="auto">
            <a:xfrm>
              <a:off x="5013" y="3395"/>
              <a:ext cx="78" cy="81"/>
            </a:xfrm>
            <a:custGeom>
              <a:avLst/>
              <a:gdLst>
                <a:gd name="T0" fmla="*/ 0 w 288"/>
                <a:gd name="T1" fmla="*/ 0 h 300"/>
                <a:gd name="T2" fmla="*/ 0 w 288"/>
                <a:gd name="T3" fmla="*/ 0 h 300"/>
                <a:gd name="T4" fmla="*/ 0 w 288"/>
                <a:gd name="T5" fmla="*/ 0 h 300"/>
                <a:gd name="T6" fmla="*/ 0 w 288"/>
                <a:gd name="T7" fmla="*/ 0 h 300"/>
                <a:gd name="T8" fmla="*/ 0 w 288"/>
                <a:gd name="T9" fmla="*/ 0 h 300"/>
                <a:gd name="T10" fmla="*/ 0 w 288"/>
                <a:gd name="T11" fmla="*/ 0 h 300"/>
                <a:gd name="T12" fmla="*/ 0 w 288"/>
                <a:gd name="T13" fmla="*/ 0 h 300"/>
                <a:gd name="T14" fmla="*/ 0 w 288"/>
                <a:gd name="T15" fmla="*/ 0 h 3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8" h="300">
                  <a:moveTo>
                    <a:pt x="0" y="176"/>
                  </a:moveTo>
                  <a:lnTo>
                    <a:pt x="0" y="0"/>
                  </a:lnTo>
                  <a:lnTo>
                    <a:pt x="288" y="12"/>
                  </a:lnTo>
                  <a:lnTo>
                    <a:pt x="288" y="180"/>
                  </a:lnTo>
                  <a:lnTo>
                    <a:pt x="220" y="180"/>
                  </a:lnTo>
                  <a:lnTo>
                    <a:pt x="152" y="300"/>
                  </a:lnTo>
                  <a:lnTo>
                    <a:pt x="148" y="179"/>
                  </a:lnTo>
                  <a:lnTo>
                    <a:pt x="0" y="176"/>
                  </a:lnTo>
                  <a:close/>
                </a:path>
              </a:pathLst>
            </a:custGeom>
            <a:solidFill>
              <a:srgbClr val="FFFFFF"/>
            </a:solidFill>
            <a:ln w="635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20" name="Freeform 746"/>
            <p:cNvSpPr>
              <a:spLocks/>
            </p:cNvSpPr>
            <p:nvPr/>
          </p:nvSpPr>
          <p:spPr bwMode="auto">
            <a:xfrm>
              <a:off x="5173" y="3454"/>
              <a:ext cx="82" cy="70"/>
            </a:xfrm>
            <a:custGeom>
              <a:avLst/>
              <a:gdLst>
                <a:gd name="T0" fmla="*/ 0 w 304"/>
                <a:gd name="T1" fmla="*/ 0 h 260"/>
                <a:gd name="T2" fmla="*/ 0 w 304"/>
                <a:gd name="T3" fmla="*/ 0 h 260"/>
                <a:gd name="T4" fmla="*/ 0 w 304"/>
                <a:gd name="T5" fmla="*/ 0 h 260"/>
                <a:gd name="T6" fmla="*/ 0 w 304"/>
                <a:gd name="T7" fmla="*/ 0 h 260"/>
                <a:gd name="T8" fmla="*/ 0 w 304"/>
                <a:gd name="T9" fmla="*/ 0 h 260"/>
                <a:gd name="T10" fmla="*/ 0 w 304"/>
                <a:gd name="T11" fmla="*/ 0 h 260"/>
                <a:gd name="T12" fmla="*/ 0 w 304"/>
                <a:gd name="T13" fmla="*/ 0 h 260"/>
                <a:gd name="T14" fmla="*/ 0 w 304"/>
                <a:gd name="T15" fmla="*/ 0 h 2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260">
                  <a:moveTo>
                    <a:pt x="92" y="260"/>
                  </a:moveTo>
                  <a:lnTo>
                    <a:pt x="92" y="216"/>
                  </a:lnTo>
                  <a:lnTo>
                    <a:pt x="0" y="144"/>
                  </a:lnTo>
                  <a:lnTo>
                    <a:pt x="92" y="176"/>
                  </a:lnTo>
                  <a:lnTo>
                    <a:pt x="92" y="0"/>
                  </a:lnTo>
                  <a:lnTo>
                    <a:pt x="304" y="4"/>
                  </a:lnTo>
                  <a:lnTo>
                    <a:pt x="304" y="260"/>
                  </a:lnTo>
                  <a:lnTo>
                    <a:pt x="92" y="260"/>
                  </a:lnTo>
                  <a:close/>
                </a:path>
              </a:pathLst>
            </a:custGeom>
            <a:solidFill>
              <a:srgbClr val="FFFFFF"/>
            </a:solidFill>
            <a:ln w="635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721" name="Group 747"/>
            <p:cNvGrpSpPr>
              <a:grpSpLocks/>
            </p:cNvGrpSpPr>
            <p:nvPr/>
          </p:nvGrpSpPr>
          <p:grpSpPr bwMode="auto">
            <a:xfrm>
              <a:off x="4760" y="3733"/>
              <a:ext cx="311" cy="47"/>
              <a:chOff x="275" y="1725"/>
              <a:chExt cx="2446" cy="1774"/>
            </a:xfrm>
          </p:grpSpPr>
          <p:sp>
            <p:nvSpPr>
              <p:cNvPr id="785" name="Oval 748"/>
              <p:cNvSpPr>
                <a:spLocks noChangeArrowheads="1"/>
              </p:cNvSpPr>
              <p:nvPr/>
            </p:nvSpPr>
            <p:spPr bwMode="auto">
              <a:xfrm>
                <a:off x="275" y="1725"/>
                <a:ext cx="2446" cy="1774"/>
              </a:xfrm>
              <a:prstGeom prst="ellipse">
                <a:avLst/>
              </a:prstGeom>
              <a:solidFill>
                <a:srgbClr val="969696">
                  <a:alpha val="50195"/>
                </a:srgbClr>
              </a:solidFill>
              <a:ln>
                <a:noFill/>
              </a:ln>
              <a:effectLst/>
              <a:extLst>
                <a:ext uri="{91240B29-F687-4F45-9708-019B960494DF}">
                  <a14:hiddenLine xmlns:a14="http://schemas.microsoft.com/office/drawing/2010/main" w="9525">
                    <a:solidFill>
                      <a:srgbClr val="3333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endParaRPr lang="ja-JP" altLang="en-US" dirty="0"/>
              </a:p>
            </p:txBody>
          </p:sp>
          <p:sp>
            <p:nvSpPr>
              <p:cNvPr id="786" name="Oval 749"/>
              <p:cNvSpPr>
                <a:spLocks noChangeArrowheads="1"/>
              </p:cNvSpPr>
              <p:nvPr/>
            </p:nvSpPr>
            <p:spPr bwMode="auto">
              <a:xfrm>
                <a:off x="451" y="1825"/>
                <a:ext cx="2094" cy="1520"/>
              </a:xfrm>
              <a:prstGeom prst="ellipse">
                <a:avLst/>
              </a:prstGeom>
              <a:solidFill>
                <a:srgbClr val="808080">
                  <a:alpha val="50195"/>
                </a:srgbClr>
              </a:solidFill>
              <a:ln>
                <a:noFill/>
              </a:ln>
              <a:effectLst/>
              <a:extLst>
                <a:ext uri="{91240B29-F687-4F45-9708-019B960494DF}">
                  <a14:hiddenLine xmlns:a14="http://schemas.microsoft.com/office/drawing/2010/main" w="9525">
                    <a:solidFill>
                      <a:srgbClr val="3333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endParaRPr lang="ja-JP" altLang="en-US" dirty="0"/>
              </a:p>
            </p:txBody>
          </p:sp>
        </p:grpSp>
        <p:grpSp>
          <p:nvGrpSpPr>
            <p:cNvPr id="722" name="Group 750"/>
            <p:cNvGrpSpPr>
              <a:grpSpLocks/>
            </p:cNvGrpSpPr>
            <p:nvPr/>
          </p:nvGrpSpPr>
          <p:grpSpPr bwMode="auto">
            <a:xfrm>
              <a:off x="4825" y="3441"/>
              <a:ext cx="153" cy="313"/>
              <a:chOff x="4659" y="892"/>
              <a:chExt cx="204" cy="418"/>
            </a:xfrm>
          </p:grpSpPr>
          <p:sp>
            <p:nvSpPr>
              <p:cNvPr id="766" name="Freeform 751"/>
              <p:cNvSpPr>
                <a:spLocks/>
              </p:cNvSpPr>
              <p:nvPr/>
            </p:nvSpPr>
            <p:spPr bwMode="auto">
              <a:xfrm>
                <a:off x="4740" y="902"/>
                <a:ext cx="24" cy="66"/>
              </a:xfrm>
              <a:custGeom>
                <a:avLst/>
                <a:gdLst>
                  <a:gd name="T0" fmla="*/ 0 w 82"/>
                  <a:gd name="T1" fmla="*/ 0 h 228"/>
                  <a:gd name="T2" fmla="*/ 0 w 82"/>
                  <a:gd name="T3" fmla="*/ 0 h 228"/>
                  <a:gd name="T4" fmla="*/ 0 w 82"/>
                  <a:gd name="T5" fmla="*/ 0 h 228"/>
                  <a:gd name="T6" fmla="*/ 0 w 82"/>
                  <a:gd name="T7" fmla="*/ 0 h 228"/>
                  <a:gd name="T8" fmla="*/ 0 w 82"/>
                  <a:gd name="T9" fmla="*/ 0 h 228"/>
                  <a:gd name="T10" fmla="*/ 0 w 82"/>
                  <a:gd name="T11" fmla="*/ 0 h 228"/>
                  <a:gd name="T12" fmla="*/ 0 w 82"/>
                  <a:gd name="T13" fmla="*/ 0 h 228"/>
                  <a:gd name="T14" fmla="*/ 0 w 82"/>
                  <a:gd name="T15" fmla="*/ 0 h 228"/>
                  <a:gd name="T16" fmla="*/ 0 w 82"/>
                  <a:gd name="T17" fmla="*/ 0 h 228"/>
                  <a:gd name="T18" fmla="*/ 0 w 82"/>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228">
                    <a:moveTo>
                      <a:pt x="30" y="0"/>
                    </a:moveTo>
                    <a:lnTo>
                      <a:pt x="73" y="18"/>
                    </a:lnTo>
                    <a:lnTo>
                      <a:pt x="81" y="63"/>
                    </a:lnTo>
                    <a:lnTo>
                      <a:pt x="67" y="157"/>
                    </a:lnTo>
                    <a:lnTo>
                      <a:pt x="63" y="190"/>
                    </a:lnTo>
                    <a:lnTo>
                      <a:pt x="82" y="228"/>
                    </a:lnTo>
                    <a:lnTo>
                      <a:pt x="46" y="201"/>
                    </a:lnTo>
                    <a:lnTo>
                      <a:pt x="18" y="153"/>
                    </a:lnTo>
                    <a:lnTo>
                      <a:pt x="0" y="64"/>
                    </a:lnTo>
                    <a:lnTo>
                      <a:pt x="30" y="0"/>
                    </a:lnTo>
                    <a:close/>
                  </a:path>
                </a:pathLst>
              </a:custGeom>
              <a:solidFill>
                <a:srgbClr val="FFF5EB"/>
              </a:solidFill>
              <a:ln w="952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767" name="Group 752"/>
              <p:cNvGrpSpPr>
                <a:grpSpLocks/>
              </p:cNvGrpSpPr>
              <p:nvPr/>
            </p:nvGrpSpPr>
            <p:grpSpPr bwMode="auto">
              <a:xfrm rot="807521">
                <a:off x="4744" y="944"/>
                <a:ext cx="119" cy="86"/>
                <a:chOff x="563" y="1831"/>
                <a:chExt cx="332" cy="239"/>
              </a:xfrm>
            </p:grpSpPr>
            <p:sp>
              <p:nvSpPr>
                <p:cNvPr id="781" name="Freeform 753"/>
                <p:cNvSpPr>
                  <a:spLocks/>
                </p:cNvSpPr>
                <p:nvPr/>
              </p:nvSpPr>
              <p:spPr bwMode="auto">
                <a:xfrm>
                  <a:off x="563" y="1831"/>
                  <a:ext cx="332" cy="239"/>
                </a:xfrm>
                <a:custGeom>
                  <a:avLst/>
                  <a:gdLst>
                    <a:gd name="T0" fmla="*/ 2 w 408"/>
                    <a:gd name="T1" fmla="*/ 48 h 295"/>
                    <a:gd name="T2" fmla="*/ 13 w 408"/>
                    <a:gd name="T3" fmla="*/ 48 h 295"/>
                    <a:gd name="T4" fmla="*/ 14 w 408"/>
                    <a:gd name="T5" fmla="*/ 49 h 295"/>
                    <a:gd name="T6" fmla="*/ 15 w 408"/>
                    <a:gd name="T7" fmla="*/ 49 h 295"/>
                    <a:gd name="T8" fmla="*/ 17 w 408"/>
                    <a:gd name="T9" fmla="*/ 50 h 295"/>
                    <a:gd name="T10" fmla="*/ 37 w 408"/>
                    <a:gd name="T11" fmla="*/ 58 h 295"/>
                    <a:gd name="T12" fmla="*/ 47 w 408"/>
                    <a:gd name="T13" fmla="*/ 63 h 295"/>
                    <a:gd name="T14" fmla="*/ 50 w 408"/>
                    <a:gd name="T15" fmla="*/ 63 h 295"/>
                    <a:gd name="T16" fmla="*/ 52 w 408"/>
                    <a:gd name="T17" fmla="*/ 60 h 295"/>
                    <a:gd name="T18" fmla="*/ 56 w 408"/>
                    <a:gd name="T19" fmla="*/ 58 h 295"/>
                    <a:gd name="T20" fmla="*/ 76 w 408"/>
                    <a:gd name="T21" fmla="*/ 35 h 295"/>
                    <a:gd name="T22" fmla="*/ 81 w 408"/>
                    <a:gd name="T23" fmla="*/ 26 h 295"/>
                    <a:gd name="T24" fmla="*/ 88 w 408"/>
                    <a:gd name="T25" fmla="*/ 26 h 295"/>
                    <a:gd name="T26" fmla="*/ 90 w 408"/>
                    <a:gd name="T27" fmla="*/ 23 h 295"/>
                    <a:gd name="T28" fmla="*/ 91 w 408"/>
                    <a:gd name="T29" fmla="*/ 19 h 295"/>
                    <a:gd name="T30" fmla="*/ 94 w 408"/>
                    <a:gd name="T31" fmla="*/ 15 h 295"/>
                    <a:gd name="T32" fmla="*/ 96 w 408"/>
                    <a:gd name="T33" fmla="*/ 8 h 295"/>
                    <a:gd name="T34" fmla="*/ 100 w 408"/>
                    <a:gd name="T35" fmla="*/ 10 h 295"/>
                    <a:gd name="T36" fmla="*/ 97 w 408"/>
                    <a:gd name="T37" fmla="*/ 16 h 295"/>
                    <a:gd name="T38" fmla="*/ 104 w 408"/>
                    <a:gd name="T39" fmla="*/ 6 h 295"/>
                    <a:gd name="T40" fmla="*/ 110 w 408"/>
                    <a:gd name="T41" fmla="*/ 0 h 295"/>
                    <a:gd name="T42" fmla="*/ 111 w 408"/>
                    <a:gd name="T43" fmla="*/ 3 h 295"/>
                    <a:gd name="T44" fmla="*/ 115 w 408"/>
                    <a:gd name="T45" fmla="*/ 2 h 295"/>
                    <a:gd name="T46" fmla="*/ 115 w 408"/>
                    <a:gd name="T47" fmla="*/ 5 h 295"/>
                    <a:gd name="T48" fmla="*/ 118 w 408"/>
                    <a:gd name="T49" fmla="*/ 5 h 295"/>
                    <a:gd name="T50" fmla="*/ 116 w 408"/>
                    <a:gd name="T51" fmla="*/ 12 h 295"/>
                    <a:gd name="T52" fmla="*/ 119 w 408"/>
                    <a:gd name="T53" fmla="*/ 15 h 295"/>
                    <a:gd name="T54" fmla="*/ 112 w 408"/>
                    <a:gd name="T55" fmla="*/ 21 h 295"/>
                    <a:gd name="T56" fmla="*/ 108 w 408"/>
                    <a:gd name="T57" fmla="*/ 26 h 295"/>
                    <a:gd name="T58" fmla="*/ 98 w 408"/>
                    <a:gd name="T59" fmla="*/ 29 h 295"/>
                    <a:gd name="T60" fmla="*/ 95 w 408"/>
                    <a:gd name="T61" fmla="*/ 32 h 295"/>
                    <a:gd name="T62" fmla="*/ 98 w 408"/>
                    <a:gd name="T63" fmla="*/ 35 h 295"/>
                    <a:gd name="T64" fmla="*/ 86 w 408"/>
                    <a:gd name="T65" fmla="*/ 45 h 295"/>
                    <a:gd name="T66" fmla="*/ 59 w 408"/>
                    <a:gd name="T67" fmla="*/ 79 h 295"/>
                    <a:gd name="T68" fmla="*/ 55 w 408"/>
                    <a:gd name="T69" fmla="*/ 83 h 295"/>
                    <a:gd name="T70" fmla="*/ 48 w 408"/>
                    <a:gd name="T71" fmla="*/ 83 h 295"/>
                    <a:gd name="T72" fmla="*/ 37 w 408"/>
                    <a:gd name="T73" fmla="*/ 78 h 295"/>
                    <a:gd name="T74" fmla="*/ 15 w 408"/>
                    <a:gd name="T75" fmla="*/ 69 h 295"/>
                    <a:gd name="T76" fmla="*/ 8 w 408"/>
                    <a:gd name="T77" fmla="*/ 69 h 295"/>
                    <a:gd name="T78" fmla="*/ 0 w 408"/>
                    <a:gd name="T79" fmla="*/ 61 h 295"/>
                    <a:gd name="T80" fmla="*/ 2 w 408"/>
                    <a:gd name="T81" fmla="*/ 48 h 2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08" h="295">
                      <a:moveTo>
                        <a:pt x="8" y="169"/>
                      </a:moveTo>
                      <a:lnTo>
                        <a:pt x="44" y="169"/>
                      </a:lnTo>
                      <a:lnTo>
                        <a:pt x="48" y="173"/>
                      </a:lnTo>
                      <a:lnTo>
                        <a:pt x="53" y="170"/>
                      </a:lnTo>
                      <a:lnTo>
                        <a:pt x="59" y="177"/>
                      </a:lnTo>
                      <a:lnTo>
                        <a:pt x="129" y="204"/>
                      </a:lnTo>
                      <a:lnTo>
                        <a:pt x="161" y="223"/>
                      </a:lnTo>
                      <a:lnTo>
                        <a:pt x="172" y="224"/>
                      </a:lnTo>
                      <a:lnTo>
                        <a:pt x="179" y="210"/>
                      </a:lnTo>
                      <a:lnTo>
                        <a:pt x="194" y="204"/>
                      </a:lnTo>
                      <a:lnTo>
                        <a:pt x="260" y="123"/>
                      </a:lnTo>
                      <a:lnTo>
                        <a:pt x="282" y="90"/>
                      </a:lnTo>
                      <a:lnTo>
                        <a:pt x="305" y="93"/>
                      </a:lnTo>
                      <a:lnTo>
                        <a:pt x="312" y="85"/>
                      </a:lnTo>
                      <a:lnTo>
                        <a:pt x="314" y="68"/>
                      </a:lnTo>
                      <a:lnTo>
                        <a:pt x="320" y="52"/>
                      </a:lnTo>
                      <a:lnTo>
                        <a:pt x="331" y="29"/>
                      </a:lnTo>
                      <a:lnTo>
                        <a:pt x="343" y="33"/>
                      </a:lnTo>
                      <a:lnTo>
                        <a:pt x="334" y="58"/>
                      </a:lnTo>
                      <a:lnTo>
                        <a:pt x="358" y="23"/>
                      </a:lnTo>
                      <a:lnTo>
                        <a:pt x="378" y="0"/>
                      </a:lnTo>
                      <a:lnTo>
                        <a:pt x="382" y="11"/>
                      </a:lnTo>
                      <a:lnTo>
                        <a:pt x="396" y="5"/>
                      </a:lnTo>
                      <a:lnTo>
                        <a:pt x="395" y="19"/>
                      </a:lnTo>
                      <a:lnTo>
                        <a:pt x="407" y="18"/>
                      </a:lnTo>
                      <a:lnTo>
                        <a:pt x="400" y="41"/>
                      </a:lnTo>
                      <a:lnTo>
                        <a:pt x="408" y="50"/>
                      </a:lnTo>
                      <a:lnTo>
                        <a:pt x="387" y="73"/>
                      </a:lnTo>
                      <a:lnTo>
                        <a:pt x="372" y="92"/>
                      </a:lnTo>
                      <a:lnTo>
                        <a:pt x="339" y="105"/>
                      </a:lnTo>
                      <a:lnTo>
                        <a:pt x="329" y="114"/>
                      </a:lnTo>
                      <a:lnTo>
                        <a:pt x="336" y="124"/>
                      </a:lnTo>
                      <a:lnTo>
                        <a:pt x="297" y="159"/>
                      </a:lnTo>
                      <a:lnTo>
                        <a:pt x="207" y="280"/>
                      </a:lnTo>
                      <a:lnTo>
                        <a:pt x="187" y="295"/>
                      </a:lnTo>
                      <a:lnTo>
                        <a:pt x="164" y="292"/>
                      </a:lnTo>
                      <a:lnTo>
                        <a:pt x="126" y="276"/>
                      </a:lnTo>
                      <a:lnTo>
                        <a:pt x="53" y="243"/>
                      </a:lnTo>
                      <a:lnTo>
                        <a:pt x="28" y="246"/>
                      </a:lnTo>
                      <a:lnTo>
                        <a:pt x="0" y="214"/>
                      </a:lnTo>
                      <a:lnTo>
                        <a:pt x="8" y="169"/>
                      </a:lnTo>
                      <a:close/>
                    </a:path>
                  </a:pathLst>
                </a:custGeom>
                <a:solidFill>
                  <a:srgbClr val="FFE6CD"/>
                </a:solidFill>
                <a:ln w="6350"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82" name="Line 754"/>
                <p:cNvSpPr>
                  <a:spLocks noChangeShapeType="1"/>
                </p:cNvSpPr>
                <p:nvPr/>
              </p:nvSpPr>
              <p:spPr bwMode="auto">
                <a:xfrm flipH="1">
                  <a:off x="869" y="1865"/>
                  <a:ext cx="18" cy="18"/>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83" name="Freeform 755"/>
                <p:cNvSpPr>
                  <a:spLocks/>
                </p:cNvSpPr>
                <p:nvPr/>
              </p:nvSpPr>
              <p:spPr bwMode="auto">
                <a:xfrm>
                  <a:off x="865" y="1847"/>
                  <a:ext cx="19" cy="27"/>
                </a:xfrm>
                <a:custGeom>
                  <a:avLst/>
                  <a:gdLst>
                    <a:gd name="T0" fmla="*/ 12 w 21"/>
                    <a:gd name="T1" fmla="*/ 0 h 31"/>
                    <a:gd name="T2" fmla="*/ 7 w 21"/>
                    <a:gd name="T3" fmla="*/ 7 h 31"/>
                    <a:gd name="T4" fmla="*/ 0 w 21"/>
                    <a:gd name="T5" fmla="*/ 14 h 31"/>
                    <a:gd name="T6" fmla="*/ 0 60000 65536"/>
                    <a:gd name="T7" fmla="*/ 0 60000 65536"/>
                    <a:gd name="T8" fmla="*/ 0 60000 65536"/>
                  </a:gdLst>
                  <a:ahLst/>
                  <a:cxnLst>
                    <a:cxn ang="T6">
                      <a:pos x="T0" y="T1"/>
                    </a:cxn>
                    <a:cxn ang="T7">
                      <a:pos x="T2" y="T3"/>
                    </a:cxn>
                    <a:cxn ang="T8">
                      <a:pos x="T4" y="T5"/>
                    </a:cxn>
                  </a:cxnLst>
                  <a:rect l="0" t="0" r="r" b="b"/>
                  <a:pathLst>
                    <a:path w="21" h="31">
                      <a:moveTo>
                        <a:pt x="21" y="0"/>
                      </a:moveTo>
                      <a:lnTo>
                        <a:pt x="13" y="15"/>
                      </a:lnTo>
                      <a:lnTo>
                        <a:pt x="0" y="31"/>
                      </a:lnTo>
                    </a:path>
                  </a:pathLst>
                </a:custGeom>
                <a:noFill/>
                <a:ln w="9525"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84" name="Freeform 756"/>
                <p:cNvSpPr>
                  <a:spLocks/>
                </p:cNvSpPr>
                <p:nvPr/>
              </p:nvSpPr>
              <p:spPr bwMode="auto">
                <a:xfrm>
                  <a:off x="858" y="1839"/>
                  <a:ext cx="16" cy="26"/>
                </a:xfrm>
                <a:custGeom>
                  <a:avLst/>
                  <a:gdLst>
                    <a:gd name="T0" fmla="*/ 9 w 18"/>
                    <a:gd name="T1" fmla="*/ 0 h 30"/>
                    <a:gd name="T2" fmla="*/ 4 w 18"/>
                    <a:gd name="T3" fmla="*/ 7 h 30"/>
                    <a:gd name="T4" fmla="*/ 0 w 18"/>
                    <a:gd name="T5" fmla="*/ 13 h 30"/>
                    <a:gd name="T6" fmla="*/ 0 60000 65536"/>
                    <a:gd name="T7" fmla="*/ 0 60000 65536"/>
                    <a:gd name="T8" fmla="*/ 0 60000 65536"/>
                  </a:gdLst>
                  <a:ahLst/>
                  <a:cxnLst>
                    <a:cxn ang="T6">
                      <a:pos x="T0" y="T1"/>
                    </a:cxn>
                    <a:cxn ang="T7">
                      <a:pos x="T2" y="T3"/>
                    </a:cxn>
                    <a:cxn ang="T8">
                      <a:pos x="T4" y="T5"/>
                    </a:cxn>
                  </a:cxnLst>
                  <a:rect l="0" t="0" r="r" b="b"/>
                  <a:pathLst>
                    <a:path w="18" h="30">
                      <a:moveTo>
                        <a:pt x="18" y="0"/>
                      </a:moveTo>
                      <a:lnTo>
                        <a:pt x="9" y="16"/>
                      </a:lnTo>
                      <a:lnTo>
                        <a:pt x="0" y="30"/>
                      </a:lnTo>
                    </a:path>
                  </a:pathLst>
                </a:custGeom>
                <a:noFill/>
                <a:ln w="9525"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768" name="Freeform 757"/>
              <p:cNvSpPr>
                <a:spLocks/>
              </p:cNvSpPr>
              <p:nvPr/>
            </p:nvSpPr>
            <p:spPr bwMode="auto">
              <a:xfrm>
                <a:off x="4691" y="960"/>
                <a:ext cx="79" cy="350"/>
              </a:xfrm>
              <a:custGeom>
                <a:avLst/>
                <a:gdLst>
                  <a:gd name="T0" fmla="*/ 69 w 79"/>
                  <a:gd name="T1" fmla="*/ 48 h 350"/>
                  <a:gd name="T2" fmla="*/ 72 w 79"/>
                  <a:gd name="T3" fmla="*/ 65 h 350"/>
                  <a:gd name="T4" fmla="*/ 67 w 79"/>
                  <a:gd name="T5" fmla="*/ 77 h 350"/>
                  <a:gd name="T6" fmla="*/ 64 w 79"/>
                  <a:gd name="T7" fmla="*/ 100 h 350"/>
                  <a:gd name="T8" fmla="*/ 67 w 79"/>
                  <a:gd name="T9" fmla="*/ 128 h 350"/>
                  <a:gd name="T10" fmla="*/ 67 w 79"/>
                  <a:gd name="T11" fmla="*/ 135 h 350"/>
                  <a:gd name="T12" fmla="*/ 69 w 79"/>
                  <a:gd name="T13" fmla="*/ 170 h 350"/>
                  <a:gd name="T14" fmla="*/ 65 w 79"/>
                  <a:gd name="T15" fmla="*/ 195 h 350"/>
                  <a:gd name="T16" fmla="*/ 60 w 79"/>
                  <a:gd name="T17" fmla="*/ 302 h 350"/>
                  <a:gd name="T18" fmla="*/ 63 w 79"/>
                  <a:gd name="T19" fmla="*/ 323 h 350"/>
                  <a:gd name="T20" fmla="*/ 79 w 79"/>
                  <a:gd name="T21" fmla="*/ 338 h 350"/>
                  <a:gd name="T22" fmla="*/ 54 w 79"/>
                  <a:gd name="T23" fmla="*/ 335 h 350"/>
                  <a:gd name="T24" fmla="*/ 46 w 79"/>
                  <a:gd name="T25" fmla="*/ 334 h 350"/>
                  <a:gd name="T26" fmla="*/ 40 w 79"/>
                  <a:gd name="T27" fmla="*/ 321 h 350"/>
                  <a:gd name="T28" fmla="*/ 43 w 79"/>
                  <a:gd name="T29" fmla="*/ 253 h 350"/>
                  <a:gd name="T30" fmla="*/ 42 w 79"/>
                  <a:gd name="T31" fmla="*/ 218 h 350"/>
                  <a:gd name="T32" fmla="*/ 38 w 79"/>
                  <a:gd name="T33" fmla="*/ 253 h 350"/>
                  <a:gd name="T34" fmla="*/ 25 w 79"/>
                  <a:gd name="T35" fmla="*/ 318 h 350"/>
                  <a:gd name="T36" fmla="*/ 22 w 79"/>
                  <a:gd name="T37" fmla="*/ 343 h 350"/>
                  <a:gd name="T38" fmla="*/ 9 w 79"/>
                  <a:gd name="T39" fmla="*/ 350 h 350"/>
                  <a:gd name="T40" fmla="*/ 0 w 79"/>
                  <a:gd name="T41" fmla="*/ 338 h 350"/>
                  <a:gd name="T42" fmla="*/ 13 w 79"/>
                  <a:gd name="T43" fmla="*/ 313 h 350"/>
                  <a:gd name="T44" fmla="*/ 18 w 79"/>
                  <a:gd name="T45" fmla="*/ 239 h 350"/>
                  <a:gd name="T46" fmla="*/ 12 w 79"/>
                  <a:gd name="T47" fmla="*/ 197 h 350"/>
                  <a:gd name="T48" fmla="*/ 2 w 79"/>
                  <a:gd name="T49" fmla="*/ 161 h 350"/>
                  <a:gd name="T50" fmla="*/ 4 w 79"/>
                  <a:gd name="T51" fmla="*/ 135 h 350"/>
                  <a:gd name="T52" fmla="*/ 9 w 79"/>
                  <a:gd name="T53" fmla="*/ 119 h 350"/>
                  <a:gd name="T54" fmla="*/ 9 w 79"/>
                  <a:gd name="T55" fmla="*/ 85 h 350"/>
                  <a:gd name="T56" fmla="*/ 6 w 79"/>
                  <a:gd name="T57" fmla="*/ 37 h 350"/>
                  <a:gd name="T58" fmla="*/ 21 w 79"/>
                  <a:gd name="T59" fmla="*/ 19 h 350"/>
                  <a:gd name="T60" fmla="*/ 21 w 79"/>
                  <a:gd name="T61" fmla="*/ 10 h 350"/>
                  <a:gd name="T62" fmla="*/ 49 w 79"/>
                  <a:gd name="T63" fmla="*/ 12 h 350"/>
                  <a:gd name="T64" fmla="*/ 52 w 79"/>
                  <a:gd name="T65" fmla="*/ 17 h 3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350">
                    <a:moveTo>
                      <a:pt x="66" y="40"/>
                    </a:moveTo>
                    <a:lnTo>
                      <a:pt x="69" y="48"/>
                    </a:lnTo>
                    <a:lnTo>
                      <a:pt x="72" y="56"/>
                    </a:lnTo>
                    <a:lnTo>
                      <a:pt x="72" y="65"/>
                    </a:lnTo>
                    <a:lnTo>
                      <a:pt x="70" y="72"/>
                    </a:lnTo>
                    <a:lnTo>
                      <a:pt x="67" y="77"/>
                    </a:lnTo>
                    <a:lnTo>
                      <a:pt x="64" y="87"/>
                    </a:lnTo>
                    <a:lnTo>
                      <a:pt x="64" y="100"/>
                    </a:lnTo>
                    <a:lnTo>
                      <a:pt x="65" y="112"/>
                    </a:lnTo>
                    <a:lnTo>
                      <a:pt x="67" y="128"/>
                    </a:lnTo>
                    <a:lnTo>
                      <a:pt x="70" y="134"/>
                    </a:lnTo>
                    <a:lnTo>
                      <a:pt x="67" y="135"/>
                    </a:lnTo>
                    <a:lnTo>
                      <a:pt x="68" y="144"/>
                    </a:lnTo>
                    <a:lnTo>
                      <a:pt x="69" y="170"/>
                    </a:lnTo>
                    <a:lnTo>
                      <a:pt x="67" y="196"/>
                    </a:lnTo>
                    <a:lnTo>
                      <a:pt x="65" y="195"/>
                    </a:lnTo>
                    <a:lnTo>
                      <a:pt x="66" y="237"/>
                    </a:lnTo>
                    <a:lnTo>
                      <a:pt x="60" y="302"/>
                    </a:lnTo>
                    <a:lnTo>
                      <a:pt x="59" y="317"/>
                    </a:lnTo>
                    <a:lnTo>
                      <a:pt x="63" y="323"/>
                    </a:lnTo>
                    <a:lnTo>
                      <a:pt x="78" y="334"/>
                    </a:lnTo>
                    <a:lnTo>
                      <a:pt x="79" y="338"/>
                    </a:lnTo>
                    <a:lnTo>
                      <a:pt x="69" y="339"/>
                    </a:lnTo>
                    <a:lnTo>
                      <a:pt x="54" y="335"/>
                    </a:lnTo>
                    <a:lnTo>
                      <a:pt x="46" y="325"/>
                    </a:lnTo>
                    <a:lnTo>
                      <a:pt x="46" y="334"/>
                    </a:lnTo>
                    <a:lnTo>
                      <a:pt x="42" y="335"/>
                    </a:lnTo>
                    <a:lnTo>
                      <a:pt x="40" y="321"/>
                    </a:lnTo>
                    <a:lnTo>
                      <a:pt x="43" y="311"/>
                    </a:lnTo>
                    <a:lnTo>
                      <a:pt x="43" y="253"/>
                    </a:lnTo>
                    <a:lnTo>
                      <a:pt x="43" y="243"/>
                    </a:lnTo>
                    <a:lnTo>
                      <a:pt x="42" y="218"/>
                    </a:lnTo>
                    <a:lnTo>
                      <a:pt x="38" y="245"/>
                    </a:lnTo>
                    <a:lnTo>
                      <a:pt x="38" y="253"/>
                    </a:lnTo>
                    <a:lnTo>
                      <a:pt x="32" y="283"/>
                    </a:lnTo>
                    <a:lnTo>
                      <a:pt x="25" y="318"/>
                    </a:lnTo>
                    <a:lnTo>
                      <a:pt x="25" y="325"/>
                    </a:lnTo>
                    <a:lnTo>
                      <a:pt x="22" y="343"/>
                    </a:lnTo>
                    <a:lnTo>
                      <a:pt x="16" y="348"/>
                    </a:lnTo>
                    <a:lnTo>
                      <a:pt x="9" y="350"/>
                    </a:lnTo>
                    <a:lnTo>
                      <a:pt x="0" y="347"/>
                    </a:lnTo>
                    <a:lnTo>
                      <a:pt x="0" y="338"/>
                    </a:lnTo>
                    <a:lnTo>
                      <a:pt x="7" y="326"/>
                    </a:lnTo>
                    <a:lnTo>
                      <a:pt x="13" y="313"/>
                    </a:lnTo>
                    <a:lnTo>
                      <a:pt x="17" y="248"/>
                    </a:lnTo>
                    <a:lnTo>
                      <a:pt x="18" y="239"/>
                    </a:lnTo>
                    <a:lnTo>
                      <a:pt x="15" y="197"/>
                    </a:lnTo>
                    <a:lnTo>
                      <a:pt x="12" y="197"/>
                    </a:lnTo>
                    <a:lnTo>
                      <a:pt x="9" y="178"/>
                    </a:lnTo>
                    <a:lnTo>
                      <a:pt x="2" y="161"/>
                    </a:lnTo>
                    <a:lnTo>
                      <a:pt x="0" y="147"/>
                    </a:lnTo>
                    <a:lnTo>
                      <a:pt x="4" y="135"/>
                    </a:lnTo>
                    <a:lnTo>
                      <a:pt x="3" y="132"/>
                    </a:lnTo>
                    <a:lnTo>
                      <a:pt x="9" y="119"/>
                    </a:lnTo>
                    <a:lnTo>
                      <a:pt x="13" y="98"/>
                    </a:lnTo>
                    <a:lnTo>
                      <a:pt x="9" y="85"/>
                    </a:lnTo>
                    <a:lnTo>
                      <a:pt x="5" y="52"/>
                    </a:lnTo>
                    <a:lnTo>
                      <a:pt x="6" y="37"/>
                    </a:lnTo>
                    <a:lnTo>
                      <a:pt x="9" y="25"/>
                    </a:lnTo>
                    <a:lnTo>
                      <a:pt x="21" y="19"/>
                    </a:lnTo>
                    <a:lnTo>
                      <a:pt x="23" y="15"/>
                    </a:lnTo>
                    <a:lnTo>
                      <a:pt x="21" y="10"/>
                    </a:lnTo>
                    <a:lnTo>
                      <a:pt x="36" y="0"/>
                    </a:lnTo>
                    <a:lnTo>
                      <a:pt x="49" y="12"/>
                    </a:lnTo>
                    <a:lnTo>
                      <a:pt x="54" y="10"/>
                    </a:lnTo>
                    <a:lnTo>
                      <a:pt x="52" y="17"/>
                    </a:lnTo>
                    <a:lnTo>
                      <a:pt x="57" y="20"/>
                    </a:lnTo>
                  </a:path>
                </a:pathLst>
              </a:custGeom>
              <a:solidFill>
                <a:srgbClr val="FFE6CD"/>
              </a:solidFill>
              <a:ln w="6350"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69" name="Freeform 758"/>
              <p:cNvSpPr>
                <a:spLocks/>
              </p:cNvSpPr>
              <p:nvPr/>
            </p:nvSpPr>
            <p:spPr bwMode="auto">
              <a:xfrm>
                <a:off x="4708" y="902"/>
                <a:ext cx="51" cy="72"/>
              </a:xfrm>
              <a:custGeom>
                <a:avLst/>
                <a:gdLst>
                  <a:gd name="T0" fmla="*/ 0 w 161"/>
                  <a:gd name="T1" fmla="*/ 0 h 229"/>
                  <a:gd name="T2" fmla="*/ 0 w 161"/>
                  <a:gd name="T3" fmla="*/ 0 h 229"/>
                  <a:gd name="T4" fmla="*/ 0 w 161"/>
                  <a:gd name="T5" fmla="*/ 0 h 229"/>
                  <a:gd name="T6" fmla="*/ 0 w 161"/>
                  <a:gd name="T7" fmla="*/ 0 h 229"/>
                  <a:gd name="T8" fmla="*/ 0 w 161"/>
                  <a:gd name="T9" fmla="*/ 0 h 229"/>
                  <a:gd name="T10" fmla="*/ 0 w 161"/>
                  <a:gd name="T11" fmla="*/ 0 h 229"/>
                  <a:gd name="T12" fmla="*/ 0 w 161"/>
                  <a:gd name="T13" fmla="*/ 0 h 229"/>
                  <a:gd name="T14" fmla="*/ 0 w 161"/>
                  <a:gd name="T15" fmla="*/ 0 h 229"/>
                  <a:gd name="T16" fmla="*/ 0 w 161"/>
                  <a:gd name="T17" fmla="*/ 0 h 229"/>
                  <a:gd name="T18" fmla="*/ 0 w 161"/>
                  <a:gd name="T19" fmla="*/ 0 h 229"/>
                  <a:gd name="T20" fmla="*/ 0 w 161"/>
                  <a:gd name="T21" fmla="*/ 0 h 229"/>
                  <a:gd name="T22" fmla="*/ 0 w 161"/>
                  <a:gd name="T23" fmla="*/ 0 h 229"/>
                  <a:gd name="T24" fmla="*/ 0 w 161"/>
                  <a:gd name="T25" fmla="*/ 0 h 229"/>
                  <a:gd name="T26" fmla="*/ 0 w 161"/>
                  <a:gd name="T27" fmla="*/ 0 h 229"/>
                  <a:gd name="T28" fmla="*/ 0 w 161"/>
                  <a:gd name="T29" fmla="*/ 0 h 229"/>
                  <a:gd name="T30" fmla="*/ 0 w 161"/>
                  <a:gd name="T31" fmla="*/ 0 h 229"/>
                  <a:gd name="T32" fmla="*/ 0 w 161"/>
                  <a:gd name="T33" fmla="*/ 0 h 229"/>
                  <a:gd name="T34" fmla="*/ 0 w 161"/>
                  <a:gd name="T35" fmla="*/ 0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229">
                    <a:moveTo>
                      <a:pt x="28" y="226"/>
                    </a:moveTo>
                    <a:lnTo>
                      <a:pt x="30" y="200"/>
                    </a:lnTo>
                    <a:lnTo>
                      <a:pt x="27" y="171"/>
                    </a:lnTo>
                    <a:lnTo>
                      <a:pt x="11" y="131"/>
                    </a:lnTo>
                    <a:lnTo>
                      <a:pt x="0" y="83"/>
                    </a:lnTo>
                    <a:lnTo>
                      <a:pt x="12" y="38"/>
                    </a:lnTo>
                    <a:lnTo>
                      <a:pt x="42" y="12"/>
                    </a:lnTo>
                    <a:lnTo>
                      <a:pt x="80" y="0"/>
                    </a:lnTo>
                    <a:lnTo>
                      <a:pt x="122" y="9"/>
                    </a:lnTo>
                    <a:lnTo>
                      <a:pt x="147" y="30"/>
                    </a:lnTo>
                    <a:lnTo>
                      <a:pt x="159" y="57"/>
                    </a:lnTo>
                    <a:lnTo>
                      <a:pt x="161" y="95"/>
                    </a:lnTo>
                    <a:lnTo>
                      <a:pt x="158" y="114"/>
                    </a:lnTo>
                    <a:lnTo>
                      <a:pt x="145" y="160"/>
                    </a:lnTo>
                    <a:lnTo>
                      <a:pt x="126" y="187"/>
                    </a:lnTo>
                    <a:lnTo>
                      <a:pt x="100" y="194"/>
                    </a:lnTo>
                    <a:lnTo>
                      <a:pt x="89" y="203"/>
                    </a:lnTo>
                    <a:lnTo>
                      <a:pt x="92" y="229"/>
                    </a:lnTo>
                  </a:path>
                </a:pathLst>
              </a:custGeom>
              <a:solidFill>
                <a:srgbClr val="FFE6CD"/>
              </a:solidFill>
              <a:ln w="6350"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70" name="Freeform 759"/>
              <p:cNvSpPr>
                <a:spLocks/>
              </p:cNvSpPr>
              <p:nvPr/>
            </p:nvSpPr>
            <p:spPr bwMode="auto">
              <a:xfrm>
                <a:off x="4659" y="985"/>
                <a:ext cx="51" cy="162"/>
              </a:xfrm>
              <a:custGeom>
                <a:avLst/>
                <a:gdLst>
                  <a:gd name="T0" fmla="*/ 0 w 176"/>
                  <a:gd name="T1" fmla="*/ 0 h 553"/>
                  <a:gd name="T2" fmla="*/ 0 w 176"/>
                  <a:gd name="T3" fmla="*/ 0 h 553"/>
                  <a:gd name="T4" fmla="*/ 0 w 176"/>
                  <a:gd name="T5" fmla="*/ 0 h 553"/>
                  <a:gd name="T6" fmla="*/ 0 w 176"/>
                  <a:gd name="T7" fmla="*/ 0 h 553"/>
                  <a:gd name="T8" fmla="*/ 0 w 176"/>
                  <a:gd name="T9" fmla="*/ 0 h 553"/>
                  <a:gd name="T10" fmla="*/ 0 w 176"/>
                  <a:gd name="T11" fmla="*/ 0 h 553"/>
                  <a:gd name="T12" fmla="*/ 0 w 176"/>
                  <a:gd name="T13" fmla="*/ 0 h 553"/>
                  <a:gd name="T14" fmla="*/ 0 w 176"/>
                  <a:gd name="T15" fmla="*/ 0 h 553"/>
                  <a:gd name="T16" fmla="*/ 0 w 176"/>
                  <a:gd name="T17" fmla="*/ 0 h 553"/>
                  <a:gd name="T18" fmla="*/ 0 w 176"/>
                  <a:gd name="T19" fmla="*/ 0 h 553"/>
                  <a:gd name="T20" fmla="*/ 0 w 176"/>
                  <a:gd name="T21" fmla="*/ 0 h 553"/>
                  <a:gd name="T22" fmla="*/ 0 w 176"/>
                  <a:gd name="T23" fmla="*/ 0 h 553"/>
                  <a:gd name="T24" fmla="*/ 0 w 176"/>
                  <a:gd name="T25" fmla="*/ 0 h 553"/>
                  <a:gd name="T26" fmla="*/ 0 w 176"/>
                  <a:gd name="T27" fmla="*/ 0 h 553"/>
                  <a:gd name="T28" fmla="*/ 0 w 176"/>
                  <a:gd name="T29" fmla="*/ 0 h 553"/>
                  <a:gd name="T30" fmla="*/ 0 w 176"/>
                  <a:gd name="T31" fmla="*/ 0 h 553"/>
                  <a:gd name="T32" fmla="*/ 0 w 176"/>
                  <a:gd name="T33" fmla="*/ 0 h 553"/>
                  <a:gd name="T34" fmla="*/ 0 w 176"/>
                  <a:gd name="T35" fmla="*/ 0 h 553"/>
                  <a:gd name="T36" fmla="*/ 0 w 176"/>
                  <a:gd name="T37" fmla="*/ 0 h 553"/>
                  <a:gd name="T38" fmla="*/ 0 w 176"/>
                  <a:gd name="T39" fmla="*/ 0 h 553"/>
                  <a:gd name="T40" fmla="*/ 0 w 176"/>
                  <a:gd name="T41" fmla="*/ 0 h 553"/>
                  <a:gd name="T42" fmla="*/ 0 w 176"/>
                  <a:gd name="T43" fmla="*/ 0 h 553"/>
                  <a:gd name="T44" fmla="*/ 0 w 176"/>
                  <a:gd name="T45" fmla="*/ 0 h 553"/>
                  <a:gd name="T46" fmla="*/ 0 w 176"/>
                  <a:gd name="T47" fmla="*/ 0 h 553"/>
                  <a:gd name="T48" fmla="*/ 0 w 176"/>
                  <a:gd name="T49" fmla="*/ 0 h 553"/>
                  <a:gd name="T50" fmla="*/ 0 w 176"/>
                  <a:gd name="T51" fmla="*/ 0 h 5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6" h="553">
                    <a:moveTo>
                      <a:pt x="176" y="75"/>
                    </a:moveTo>
                    <a:lnTo>
                      <a:pt x="172" y="96"/>
                    </a:lnTo>
                    <a:lnTo>
                      <a:pt x="160" y="166"/>
                    </a:lnTo>
                    <a:lnTo>
                      <a:pt x="149" y="243"/>
                    </a:lnTo>
                    <a:lnTo>
                      <a:pt x="143" y="277"/>
                    </a:lnTo>
                    <a:lnTo>
                      <a:pt x="83" y="455"/>
                    </a:lnTo>
                    <a:lnTo>
                      <a:pt x="68" y="451"/>
                    </a:lnTo>
                    <a:lnTo>
                      <a:pt x="63" y="466"/>
                    </a:lnTo>
                    <a:lnTo>
                      <a:pt x="73" y="495"/>
                    </a:lnTo>
                    <a:lnTo>
                      <a:pt x="70" y="513"/>
                    </a:lnTo>
                    <a:lnTo>
                      <a:pt x="52" y="490"/>
                    </a:lnTo>
                    <a:lnTo>
                      <a:pt x="38" y="518"/>
                    </a:lnTo>
                    <a:lnTo>
                      <a:pt x="32" y="539"/>
                    </a:lnTo>
                    <a:lnTo>
                      <a:pt x="29" y="552"/>
                    </a:lnTo>
                    <a:lnTo>
                      <a:pt x="16" y="553"/>
                    </a:lnTo>
                    <a:lnTo>
                      <a:pt x="7" y="538"/>
                    </a:lnTo>
                    <a:lnTo>
                      <a:pt x="0" y="531"/>
                    </a:lnTo>
                    <a:lnTo>
                      <a:pt x="0" y="499"/>
                    </a:lnTo>
                    <a:lnTo>
                      <a:pt x="13" y="471"/>
                    </a:lnTo>
                    <a:lnTo>
                      <a:pt x="32" y="447"/>
                    </a:lnTo>
                    <a:lnTo>
                      <a:pt x="39" y="433"/>
                    </a:lnTo>
                    <a:lnTo>
                      <a:pt x="35" y="423"/>
                    </a:lnTo>
                    <a:lnTo>
                      <a:pt x="96" y="238"/>
                    </a:lnTo>
                    <a:lnTo>
                      <a:pt x="112" y="58"/>
                    </a:lnTo>
                    <a:lnTo>
                      <a:pt x="122" y="27"/>
                    </a:lnTo>
                    <a:lnTo>
                      <a:pt x="143" y="0"/>
                    </a:lnTo>
                  </a:path>
                </a:pathLst>
              </a:custGeom>
              <a:solidFill>
                <a:srgbClr val="FFE6CD"/>
              </a:solidFill>
              <a:ln w="6350"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71" name="Freeform 760"/>
              <p:cNvSpPr>
                <a:spLocks/>
              </p:cNvSpPr>
              <p:nvPr/>
            </p:nvSpPr>
            <p:spPr bwMode="auto">
              <a:xfrm>
                <a:off x="4752" y="929"/>
                <a:ext cx="5"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72" name="Freeform 761"/>
              <p:cNvSpPr>
                <a:spLocks noChangeAspect="1"/>
              </p:cNvSpPr>
              <p:nvPr/>
            </p:nvSpPr>
            <p:spPr bwMode="auto">
              <a:xfrm>
                <a:off x="4736" y="930"/>
                <a:ext cx="6"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73" name="Freeform 762"/>
              <p:cNvSpPr>
                <a:spLocks/>
              </p:cNvSpPr>
              <p:nvPr/>
            </p:nvSpPr>
            <p:spPr bwMode="auto">
              <a:xfrm>
                <a:off x="4751" y="920"/>
                <a:ext cx="9" cy="6"/>
              </a:xfrm>
              <a:custGeom>
                <a:avLst/>
                <a:gdLst>
                  <a:gd name="T0" fmla="*/ 0 w 29"/>
                  <a:gd name="T1" fmla="*/ 0 h 19"/>
                  <a:gd name="T2" fmla="*/ 0 w 29"/>
                  <a:gd name="T3" fmla="*/ 0 h 19"/>
                  <a:gd name="T4" fmla="*/ 0 w 29"/>
                  <a:gd name="T5" fmla="*/ 0 h 19"/>
                  <a:gd name="T6" fmla="*/ 0 w 29"/>
                  <a:gd name="T7" fmla="*/ 0 h 19"/>
                  <a:gd name="T8" fmla="*/ 0 w 29"/>
                  <a:gd name="T9" fmla="*/ 0 h 19"/>
                  <a:gd name="T10" fmla="*/ 0 w 29"/>
                  <a:gd name="T11" fmla="*/ 0 h 19"/>
                  <a:gd name="T12" fmla="*/ 0 w 29"/>
                  <a:gd name="T13" fmla="*/ 0 h 19"/>
                  <a:gd name="T14" fmla="*/ 0 w 29"/>
                  <a:gd name="T15" fmla="*/ 0 h 19"/>
                  <a:gd name="T16" fmla="*/ 0 w 29"/>
                  <a:gd name="T17" fmla="*/ 0 h 19"/>
                  <a:gd name="T18" fmla="*/ 0 w 29"/>
                  <a:gd name="T19" fmla="*/ 0 h 19"/>
                  <a:gd name="T20" fmla="*/ 0 w 29"/>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19">
                    <a:moveTo>
                      <a:pt x="4" y="9"/>
                    </a:moveTo>
                    <a:lnTo>
                      <a:pt x="12" y="0"/>
                    </a:lnTo>
                    <a:lnTo>
                      <a:pt x="20" y="0"/>
                    </a:lnTo>
                    <a:lnTo>
                      <a:pt x="27" y="7"/>
                    </a:lnTo>
                    <a:lnTo>
                      <a:pt x="29" y="19"/>
                    </a:lnTo>
                    <a:lnTo>
                      <a:pt x="22" y="12"/>
                    </a:lnTo>
                    <a:lnTo>
                      <a:pt x="16" y="9"/>
                    </a:lnTo>
                    <a:lnTo>
                      <a:pt x="9" y="12"/>
                    </a:lnTo>
                    <a:lnTo>
                      <a:pt x="4" y="16"/>
                    </a:lnTo>
                    <a:lnTo>
                      <a:pt x="0" y="19"/>
                    </a:lnTo>
                    <a:lnTo>
                      <a:pt x="4" y="9"/>
                    </a:lnTo>
                    <a:close/>
                  </a:path>
                </a:pathLst>
              </a:custGeom>
              <a:solidFill>
                <a:srgbClr val="333333"/>
              </a:solidFill>
              <a:ln w="317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74" name="Freeform 763"/>
              <p:cNvSpPr>
                <a:spLocks noChangeAspect="1"/>
              </p:cNvSpPr>
              <p:nvPr/>
            </p:nvSpPr>
            <p:spPr bwMode="auto">
              <a:xfrm>
                <a:off x="4731" y="920"/>
                <a:ext cx="13" cy="7"/>
              </a:xfrm>
              <a:custGeom>
                <a:avLst/>
                <a:gdLst>
                  <a:gd name="T0" fmla="*/ 0 w 41"/>
                  <a:gd name="T1" fmla="*/ 0 h 21"/>
                  <a:gd name="T2" fmla="*/ 0 w 41"/>
                  <a:gd name="T3" fmla="*/ 0 h 21"/>
                  <a:gd name="T4" fmla="*/ 0 w 41"/>
                  <a:gd name="T5" fmla="*/ 0 h 21"/>
                  <a:gd name="T6" fmla="*/ 0 w 41"/>
                  <a:gd name="T7" fmla="*/ 0 h 21"/>
                  <a:gd name="T8" fmla="*/ 0 w 41"/>
                  <a:gd name="T9" fmla="*/ 0 h 21"/>
                  <a:gd name="T10" fmla="*/ 0 w 41"/>
                  <a:gd name="T11" fmla="*/ 0 h 21"/>
                  <a:gd name="T12" fmla="*/ 0 w 41"/>
                  <a:gd name="T13" fmla="*/ 0 h 21"/>
                  <a:gd name="T14" fmla="*/ 0 w 41"/>
                  <a:gd name="T15" fmla="*/ 0 h 21"/>
                  <a:gd name="T16" fmla="*/ 0 w 41"/>
                  <a:gd name="T17" fmla="*/ 0 h 21"/>
                  <a:gd name="T18" fmla="*/ 0 w 41"/>
                  <a:gd name="T19" fmla="*/ 0 h 21"/>
                  <a:gd name="T20" fmla="*/ 0 w 41"/>
                  <a:gd name="T21" fmla="*/ 0 h 21"/>
                  <a:gd name="T22" fmla="*/ 0 w 41"/>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21">
                    <a:moveTo>
                      <a:pt x="41" y="19"/>
                    </a:moveTo>
                    <a:lnTo>
                      <a:pt x="32" y="8"/>
                    </a:lnTo>
                    <a:lnTo>
                      <a:pt x="21" y="0"/>
                    </a:lnTo>
                    <a:lnTo>
                      <a:pt x="11" y="0"/>
                    </a:lnTo>
                    <a:lnTo>
                      <a:pt x="3" y="8"/>
                    </a:lnTo>
                    <a:lnTo>
                      <a:pt x="0" y="21"/>
                    </a:lnTo>
                    <a:lnTo>
                      <a:pt x="9" y="13"/>
                    </a:lnTo>
                    <a:lnTo>
                      <a:pt x="17" y="9"/>
                    </a:lnTo>
                    <a:lnTo>
                      <a:pt x="26" y="12"/>
                    </a:lnTo>
                    <a:lnTo>
                      <a:pt x="32" y="15"/>
                    </a:lnTo>
                    <a:lnTo>
                      <a:pt x="38" y="20"/>
                    </a:lnTo>
                    <a:lnTo>
                      <a:pt x="41" y="19"/>
                    </a:lnTo>
                    <a:close/>
                  </a:path>
                </a:pathLst>
              </a:custGeom>
              <a:solidFill>
                <a:srgbClr val="333333"/>
              </a:solidFill>
              <a:ln w="317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75" name="Freeform 764"/>
              <p:cNvSpPr>
                <a:spLocks/>
              </p:cNvSpPr>
              <p:nvPr/>
            </p:nvSpPr>
            <p:spPr bwMode="auto">
              <a:xfrm>
                <a:off x="4746" y="942"/>
                <a:ext cx="6" cy="5"/>
              </a:xfrm>
              <a:custGeom>
                <a:avLst/>
                <a:gdLst>
                  <a:gd name="T0" fmla="*/ 0 w 20"/>
                  <a:gd name="T1" fmla="*/ 0 h 16"/>
                  <a:gd name="T2" fmla="*/ 0 w 20"/>
                  <a:gd name="T3" fmla="*/ 0 h 16"/>
                  <a:gd name="T4" fmla="*/ 0 w 20"/>
                  <a:gd name="T5" fmla="*/ 0 h 16"/>
                  <a:gd name="T6" fmla="*/ 0 w 20"/>
                  <a:gd name="T7" fmla="*/ 0 h 16"/>
                  <a:gd name="T8" fmla="*/ 0 w 20"/>
                  <a:gd name="T9" fmla="*/ 0 h 16"/>
                  <a:gd name="T10" fmla="*/ 0 w 20"/>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6">
                    <a:moveTo>
                      <a:pt x="0" y="16"/>
                    </a:moveTo>
                    <a:lnTo>
                      <a:pt x="14" y="6"/>
                    </a:lnTo>
                    <a:lnTo>
                      <a:pt x="17" y="0"/>
                    </a:lnTo>
                    <a:lnTo>
                      <a:pt x="20" y="9"/>
                    </a:lnTo>
                    <a:lnTo>
                      <a:pt x="14" y="15"/>
                    </a:lnTo>
                    <a:lnTo>
                      <a:pt x="0" y="16"/>
                    </a:lnTo>
                    <a:close/>
                  </a:path>
                </a:pathLst>
              </a:custGeom>
              <a:solidFill>
                <a:srgbClr val="333333"/>
              </a:solidFill>
              <a:ln w="317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76" name="Freeform 765"/>
              <p:cNvSpPr>
                <a:spLocks/>
              </p:cNvSpPr>
              <p:nvPr/>
            </p:nvSpPr>
            <p:spPr bwMode="auto">
              <a:xfrm>
                <a:off x="4740" y="951"/>
                <a:ext cx="12" cy="3"/>
              </a:xfrm>
              <a:custGeom>
                <a:avLst/>
                <a:gdLst>
                  <a:gd name="T0" fmla="*/ 0 w 38"/>
                  <a:gd name="T1" fmla="*/ 0 h 9"/>
                  <a:gd name="T2" fmla="*/ 0 w 38"/>
                  <a:gd name="T3" fmla="*/ 0 h 9"/>
                  <a:gd name="T4" fmla="*/ 0 w 38"/>
                  <a:gd name="T5" fmla="*/ 0 h 9"/>
                  <a:gd name="T6" fmla="*/ 0 w 38"/>
                  <a:gd name="T7" fmla="*/ 0 h 9"/>
                  <a:gd name="T8" fmla="*/ 0 w 38"/>
                  <a:gd name="T9" fmla="*/ 0 h 9"/>
                  <a:gd name="T10" fmla="*/ 0 w 38"/>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9">
                    <a:moveTo>
                      <a:pt x="0" y="0"/>
                    </a:moveTo>
                    <a:lnTo>
                      <a:pt x="26" y="0"/>
                    </a:lnTo>
                    <a:lnTo>
                      <a:pt x="38" y="2"/>
                    </a:lnTo>
                    <a:lnTo>
                      <a:pt x="24" y="9"/>
                    </a:lnTo>
                    <a:lnTo>
                      <a:pt x="11" y="9"/>
                    </a:lnTo>
                    <a:lnTo>
                      <a:pt x="0" y="0"/>
                    </a:lnTo>
                    <a:close/>
                  </a:path>
                </a:pathLst>
              </a:custGeom>
              <a:solidFill>
                <a:srgbClr val="333333"/>
              </a:solidFill>
              <a:ln w="3175"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77" name="Freeform 766"/>
              <p:cNvSpPr>
                <a:spLocks/>
              </p:cNvSpPr>
              <p:nvPr/>
            </p:nvSpPr>
            <p:spPr bwMode="auto">
              <a:xfrm>
                <a:off x="4695" y="892"/>
                <a:ext cx="67" cy="73"/>
              </a:xfrm>
              <a:custGeom>
                <a:avLst/>
                <a:gdLst>
                  <a:gd name="T0" fmla="*/ 0 w 213"/>
                  <a:gd name="T1" fmla="*/ 0 h 230"/>
                  <a:gd name="T2" fmla="*/ 0 w 213"/>
                  <a:gd name="T3" fmla="*/ 0 h 230"/>
                  <a:gd name="T4" fmla="*/ 0 w 213"/>
                  <a:gd name="T5" fmla="*/ 0 h 230"/>
                  <a:gd name="T6" fmla="*/ 0 w 213"/>
                  <a:gd name="T7" fmla="*/ 0 h 230"/>
                  <a:gd name="T8" fmla="*/ 0 w 213"/>
                  <a:gd name="T9" fmla="*/ 0 h 230"/>
                  <a:gd name="T10" fmla="*/ 0 w 213"/>
                  <a:gd name="T11" fmla="*/ 0 h 230"/>
                  <a:gd name="T12" fmla="*/ 0 w 213"/>
                  <a:gd name="T13" fmla="*/ 0 h 230"/>
                  <a:gd name="T14" fmla="*/ 0 w 213"/>
                  <a:gd name="T15" fmla="*/ 0 h 230"/>
                  <a:gd name="T16" fmla="*/ 0 w 213"/>
                  <a:gd name="T17" fmla="*/ 0 h 230"/>
                  <a:gd name="T18" fmla="*/ 0 w 213"/>
                  <a:gd name="T19" fmla="*/ 0 h 230"/>
                  <a:gd name="T20" fmla="*/ 0 w 213"/>
                  <a:gd name="T21" fmla="*/ 0 h 230"/>
                  <a:gd name="T22" fmla="*/ 0 w 213"/>
                  <a:gd name="T23" fmla="*/ 0 h 230"/>
                  <a:gd name="T24" fmla="*/ 0 w 213"/>
                  <a:gd name="T25" fmla="*/ 0 h 230"/>
                  <a:gd name="T26" fmla="*/ 0 w 213"/>
                  <a:gd name="T27" fmla="*/ 0 h 230"/>
                  <a:gd name="T28" fmla="*/ 0 w 213"/>
                  <a:gd name="T29" fmla="*/ 0 h 230"/>
                  <a:gd name="T30" fmla="*/ 0 w 213"/>
                  <a:gd name="T31" fmla="*/ 0 h 230"/>
                  <a:gd name="T32" fmla="*/ 0 w 213"/>
                  <a:gd name="T33" fmla="*/ 0 h 230"/>
                  <a:gd name="T34" fmla="*/ 0 w 213"/>
                  <a:gd name="T35" fmla="*/ 0 h 230"/>
                  <a:gd name="T36" fmla="*/ 0 w 213"/>
                  <a:gd name="T37" fmla="*/ 0 h 230"/>
                  <a:gd name="T38" fmla="*/ 0 w 213"/>
                  <a:gd name="T39" fmla="*/ 0 h 230"/>
                  <a:gd name="T40" fmla="*/ 0 w 213"/>
                  <a:gd name="T41" fmla="*/ 0 h 230"/>
                  <a:gd name="T42" fmla="*/ 0 w 213"/>
                  <a:gd name="T43" fmla="*/ 0 h 230"/>
                  <a:gd name="T44" fmla="*/ 0 w 213"/>
                  <a:gd name="T45" fmla="*/ 0 h 230"/>
                  <a:gd name="T46" fmla="*/ 0 w 213"/>
                  <a:gd name="T47" fmla="*/ 0 h 230"/>
                  <a:gd name="T48" fmla="*/ 0 w 213"/>
                  <a:gd name="T49" fmla="*/ 0 h 230"/>
                  <a:gd name="T50" fmla="*/ 0 w 213"/>
                  <a:gd name="T51" fmla="*/ 0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3" h="230">
                    <a:moveTo>
                      <a:pt x="194" y="64"/>
                    </a:moveTo>
                    <a:lnTo>
                      <a:pt x="173" y="77"/>
                    </a:lnTo>
                    <a:lnTo>
                      <a:pt x="147" y="95"/>
                    </a:lnTo>
                    <a:lnTo>
                      <a:pt x="113" y="118"/>
                    </a:lnTo>
                    <a:lnTo>
                      <a:pt x="119" y="95"/>
                    </a:lnTo>
                    <a:lnTo>
                      <a:pt x="99" y="122"/>
                    </a:lnTo>
                    <a:lnTo>
                      <a:pt x="83" y="160"/>
                    </a:lnTo>
                    <a:lnTo>
                      <a:pt x="71" y="196"/>
                    </a:lnTo>
                    <a:lnTo>
                      <a:pt x="62" y="212"/>
                    </a:lnTo>
                    <a:lnTo>
                      <a:pt x="48" y="230"/>
                    </a:lnTo>
                    <a:lnTo>
                      <a:pt x="45" y="204"/>
                    </a:lnTo>
                    <a:lnTo>
                      <a:pt x="32" y="173"/>
                    </a:lnTo>
                    <a:lnTo>
                      <a:pt x="32" y="192"/>
                    </a:lnTo>
                    <a:lnTo>
                      <a:pt x="18" y="159"/>
                    </a:lnTo>
                    <a:lnTo>
                      <a:pt x="3" y="140"/>
                    </a:lnTo>
                    <a:lnTo>
                      <a:pt x="0" y="102"/>
                    </a:lnTo>
                    <a:lnTo>
                      <a:pt x="14" y="54"/>
                    </a:lnTo>
                    <a:lnTo>
                      <a:pt x="48" y="15"/>
                    </a:lnTo>
                    <a:lnTo>
                      <a:pt x="84" y="0"/>
                    </a:lnTo>
                    <a:lnTo>
                      <a:pt x="123" y="5"/>
                    </a:lnTo>
                    <a:lnTo>
                      <a:pt x="153" y="18"/>
                    </a:lnTo>
                    <a:lnTo>
                      <a:pt x="176" y="9"/>
                    </a:lnTo>
                    <a:lnTo>
                      <a:pt x="198" y="14"/>
                    </a:lnTo>
                    <a:lnTo>
                      <a:pt x="201" y="32"/>
                    </a:lnTo>
                    <a:lnTo>
                      <a:pt x="213" y="39"/>
                    </a:lnTo>
                    <a:lnTo>
                      <a:pt x="194" y="64"/>
                    </a:lnTo>
                    <a:close/>
                  </a:path>
                </a:pathLst>
              </a:custGeom>
              <a:solidFill>
                <a:srgbClr val="FFE6CD"/>
              </a:solidFill>
              <a:ln w="6350" cap="flat" cmpd="sng">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78" name="Freeform 767"/>
              <p:cNvSpPr>
                <a:spLocks/>
              </p:cNvSpPr>
              <p:nvPr/>
            </p:nvSpPr>
            <p:spPr bwMode="auto">
              <a:xfrm>
                <a:off x="4664" y="1131"/>
                <a:ext cx="3" cy="15"/>
              </a:xfrm>
              <a:custGeom>
                <a:avLst/>
                <a:gdLst>
                  <a:gd name="T0" fmla="*/ 0 w 11"/>
                  <a:gd name="T1" fmla="*/ 0 h 51"/>
                  <a:gd name="T2" fmla="*/ 0 w 11"/>
                  <a:gd name="T3" fmla="*/ 0 h 51"/>
                  <a:gd name="T4" fmla="*/ 0 w 11"/>
                  <a:gd name="T5" fmla="*/ 0 h 51"/>
                  <a:gd name="T6" fmla="*/ 0 w 11"/>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51">
                    <a:moveTo>
                      <a:pt x="0" y="51"/>
                    </a:moveTo>
                    <a:lnTo>
                      <a:pt x="2" y="32"/>
                    </a:lnTo>
                    <a:lnTo>
                      <a:pt x="6" y="9"/>
                    </a:lnTo>
                    <a:lnTo>
                      <a:pt x="11" y="0"/>
                    </a:lnTo>
                  </a:path>
                </a:pathLst>
              </a:custGeom>
              <a:noFill/>
              <a:ln w="9525"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79" name="Freeform 768"/>
              <p:cNvSpPr>
                <a:spLocks/>
              </p:cNvSpPr>
              <p:nvPr/>
            </p:nvSpPr>
            <p:spPr bwMode="auto">
              <a:xfrm>
                <a:off x="4662" y="1129"/>
                <a:ext cx="3" cy="14"/>
              </a:xfrm>
              <a:custGeom>
                <a:avLst/>
                <a:gdLst>
                  <a:gd name="T0" fmla="*/ 0 w 11"/>
                  <a:gd name="T1" fmla="*/ 0 h 47"/>
                  <a:gd name="T2" fmla="*/ 0 w 11"/>
                  <a:gd name="T3" fmla="*/ 0 h 47"/>
                  <a:gd name="T4" fmla="*/ 0 w 11"/>
                  <a:gd name="T5" fmla="*/ 0 h 47"/>
                  <a:gd name="T6" fmla="*/ 0 60000 65536"/>
                  <a:gd name="T7" fmla="*/ 0 60000 65536"/>
                  <a:gd name="T8" fmla="*/ 0 60000 65536"/>
                </a:gdLst>
                <a:ahLst/>
                <a:cxnLst>
                  <a:cxn ang="T6">
                    <a:pos x="T0" y="T1"/>
                  </a:cxn>
                  <a:cxn ang="T7">
                    <a:pos x="T2" y="T3"/>
                  </a:cxn>
                  <a:cxn ang="T8">
                    <a:pos x="T4" y="T5"/>
                  </a:cxn>
                </a:cxnLst>
                <a:rect l="0" t="0" r="r" b="b"/>
                <a:pathLst>
                  <a:path w="11" h="47">
                    <a:moveTo>
                      <a:pt x="0" y="47"/>
                    </a:moveTo>
                    <a:lnTo>
                      <a:pt x="3" y="20"/>
                    </a:lnTo>
                    <a:lnTo>
                      <a:pt x="11" y="0"/>
                    </a:lnTo>
                  </a:path>
                </a:pathLst>
              </a:custGeom>
              <a:noFill/>
              <a:ln w="9525"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80" name="Freeform 769"/>
              <p:cNvSpPr>
                <a:spLocks/>
              </p:cNvSpPr>
              <p:nvPr/>
            </p:nvSpPr>
            <p:spPr bwMode="auto">
              <a:xfrm>
                <a:off x="4659" y="1128"/>
                <a:ext cx="4" cy="14"/>
              </a:xfrm>
              <a:custGeom>
                <a:avLst/>
                <a:gdLst>
                  <a:gd name="T0" fmla="*/ 0 w 11"/>
                  <a:gd name="T1" fmla="*/ 0 h 47"/>
                  <a:gd name="T2" fmla="*/ 0 w 11"/>
                  <a:gd name="T3" fmla="*/ 0 h 47"/>
                  <a:gd name="T4" fmla="*/ 0 w 11"/>
                  <a:gd name="T5" fmla="*/ 0 h 47"/>
                  <a:gd name="T6" fmla="*/ 0 60000 65536"/>
                  <a:gd name="T7" fmla="*/ 0 60000 65536"/>
                  <a:gd name="T8" fmla="*/ 0 60000 65536"/>
                </a:gdLst>
                <a:ahLst/>
                <a:cxnLst>
                  <a:cxn ang="T6">
                    <a:pos x="T0" y="T1"/>
                  </a:cxn>
                  <a:cxn ang="T7">
                    <a:pos x="T2" y="T3"/>
                  </a:cxn>
                  <a:cxn ang="T8">
                    <a:pos x="T4" y="T5"/>
                  </a:cxn>
                </a:cxnLst>
                <a:rect l="0" t="0" r="r" b="b"/>
                <a:pathLst>
                  <a:path w="11" h="47">
                    <a:moveTo>
                      <a:pt x="0" y="47"/>
                    </a:moveTo>
                    <a:lnTo>
                      <a:pt x="3" y="20"/>
                    </a:lnTo>
                    <a:lnTo>
                      <a:pt x="11" y="0"/>
                    </a:lnTo>
                  </a:path>
                </a:pathLst>
              </a:custGeom>
              <a:noFill/>
              <a:ln w="9525" cap="flat" cmpd="sng">
                <a:solidFill>
                  <a:srgbClr val="3333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723" name="Group 770"/>
            <p:cNvGrpSpPr>
              <a:grpSpLocks/>
            </p:cNvGrpSpPr>
            <p:nvPr/>
          </p:nvGrpSpPr>
          <p:grpSpPr bwMode="auto">
            <a:xfrm>
              <a:off x="4855" y="3501"/>
              <a:ext cx="101" cy="270"/>
              <a:chOff x="743" y="1887"/>
              <a:chExt cx="485" cy="1301"/>
            </a:xfrm>
          </p:grpSpPr>
          <p:sp>
            <p:nvSpPr>
              <p:cNvPr id="762" name="Freeform 771"/>
              <p:cNvSpPr>
                <a:spLocks/>
              </p:cNvSpPr>
              <p:nvPr/>
            </p:nvSpPr>
            <p:spPr bwMode="auto">
              <a:xfrm>
                <a:off x="774" y="2192"/>
                <a:ext cx="454" cy="88"/>
              </a:xfrm>
              <a:custGeom>
                <a:avLst/>
                <a:gdLst>
                  <a:gd name="T0" fmla="*/ 18 w 454"/>
                  <a:gd name="T1" fmla="*/ 12 h 88"/>
                  <a:gd name="T2" fmla="*/ 330 w 454"/>
                  <a:gd name="T3" fmla="*/ 0 h 88"/>
                  <a:gd name="T4" fmla="*/ 434 w 454"/>
                  <a:gd name="T5" fmla="*/ 8 h 88"/>
                  <a:gd name="T6" fmla="*/ 454 w 454"/>
                  <a:gd name="T7" fmla="*/ 24 h 88"/>
                  <a:gd name="T8" fmla="*/ 434 w 454"/>
                  <a:gd name="T9" fmla="*/ 48 h 88"/>
                  <a:gd name="T10" fmla="*/ 410 w 454"/>
                  <a:gd name="T11" fmla="*/ 52 h 88"/>
                  <a:gd name="T12" fmla="*/ 314 w 454"/>
                  <a:gd name="T13" fmla="*/ 88 h 88"/>
                  <a:gd name="T14" fmla="*/ 178 w 454"/>
                  <a:gd name="T15" fmla="*/ 64 h 88"/>
                  <a:gd name="T16" fmla="*/ 46 w 454"/>
                  <a:gd name="T17" fmla="*/ 44 h 88"/>
                  <a:gd name="T18" fmla="*/ 18 w 454"/>
                  <a:gd name="T19" fmla="*/ 40 h 88"/>
                  <a:gd name="T20" fmla="*/ 0 w 454"/>
                  <a:gd name="T21" fmla="*/ 22 h 88"/>
                  <a:gd name="T22" fmla="*/ 18 w 454"/>
                  <a:gd name="T23" fmla="*/ 12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4" h="88">
                    <a:moveTo>
                      <a:pt x="18" y="12"/>
                    </a:moveTo>
                    <a:lnTo>
                      <a:pt x="330" y="0"/>
                    </a:lnTo>
                    <a:lnTo>
                      <a:pt x="434" y="8"/>
                    </a:lnTo>
                    <a:lnTo>
                      <a:pt x="454" y="24"/>
                    </a:lnTo>
                    <a:lnTo>
                      <a:pt x="434" y="48"/>
                    </a:lnTo>
                    <a:lnTo>
                      <a:pt x="410" y="52"/>
                    </a:lnTo>
                    <a:lnTo>
                      <a:pt x="314" y="88"/>
                    </a:lnTo>
                    <a:lnTo>
                      <a:pt x="178" y="64"/>
                    </a:lnTo>
                    <a:lnTo>
                      <a:pt x="46" y="44"/>
                    </a:lnTo>
                    <a:lnTo>
                      <a:pt x="18" y="40"/>
                    </a:lnTo>
                    <a:lnTo>
                      <a:pt x="0" y="22"/>
                    </a:lnTo>
                    <a:lnTo>
                      <a:pt x="18" y="12"/>
                    </a:lnTo>
                    <a:close/>
                  </a:path>
                </a:pathLst>
              </a:custGeom>
              <a:solidFill>
                <a:srgbClr val="969696"/>
              </a:solidFill>
              <a:ln w="9525"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63" name="Freeform 772"/>
              <p:cNvSpPr>
                <a:spLocks/>
              </p:cNvSpPr>
              <p:nvPr/>
            </p:nvSpPr>
            <p:spPr bwMode="auto">
              <a:xfrm>
                <a:off x="890" y="1887"/>
                <a:ext cx="225" cy="269"/>
              </a:xfrm>
              <a:custGeom>
                <a:avLst/>
                <a:gdLst>
                  <a:gd name="T0" fmla="*/ 225 w 225"/>
                  <a:gd name="T1" fmla="*/ 255 h 269"/>
                  <a:gd name="T2" fmla="*/ 201 w 225"/>
                  <a:gd name="T3" fmla="*/ 173 h 269"/>
                  <a:gd name="T4" fmla="*/ 183 w 225"/>
                  <a:gd name="T5" fmla="*/ 120 h 269"/>
                  <a:gd name="T6" fmla="*/ 148 w 225"/>
                  <a:gd name="T7" fmla="*/ 80 h 269"/>
                  <a:gd name="T8" fmla="*/ 106 w 225"/>
                  <a:gd name="T9" fmla="*/ 45 h 269"/>
                  <a:gd name="T10" fmla="*/ 78 w 225"/>
                  <a:gd name="T11" fmla="*/ 26 h 269"/>
                  <a:gd name="T12" fmla="*/ 55 w 225"/>
                  <a:gd name="T13" fmla="*/ 8 h 269"/>
                  <a:gd name="T14" fmla="*/ 22 w 225"/>
                  <a:gd name="T15" fmla="*/ 0 h 269"/>
                  <a:gd name="T16" fmla="*/ 4 w 225"/>
                  <a:gd name="T17" fmla="*/ 5 h 269"/>
                  <a:gd name="T18" fmla="*/ 0 w 225"/>
                  <a:gd name="T19" fmla="*/ 18 h 269"/>
                  <a:gd name="T20" fmla="*/ 9 w 225"/>
                  <a:gd name="T21" fmla="*/ 30 h 269"/>
                  <a:gd name="T22" fmla="*/ 46 w 225"/>
                  <a:gd name="T23" fmla="*/ 41 h 269"/>
                  <a:gd name="T24" fmla="*/ 72 w 225"/>
                  <a:gd name="T25" fmla="*/ 48 h 269"/>
                  <a:gd name="T26" fmla="*/ 96 w 225"/>
                  <a:gd name="T27" fmla="*/ 61 h 269"/>
                  <a:gd name="T28" fmla="*/ 136 w 225"/>
                  <a:gd name="T29" fmla="*/ 89 h 269"/>
                  <a:gd name="T30" fmla="*/ 169 w 225"/>
                  <a:gd name="T31" fmla="*/ 126 h 269"/>
                  <a:gd name="T32" fmla="*/ 186 w 225"/>
                  <a:gd name="T33" fmla="*/ 176 h 269"/>
                  <a:gd name="T34" fmla="*/ 184 w 225"/>
                  <a:gd name="T35" fmla="*/ 269 h 269"/>
                  <a:gd name="T36" fmla="*/ 225 w 225"/>
                  <a:gd name="T37" fmla="*/ 255 h 2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5" h="269">
                    <a:moveTo>
                      <a:pt x="225" y="255"/>
                    </a:moveTo>
                    <a:lnTo>
                      <a:pt x="201" y="173"/>
                    </a:lnTo>
                    <a:lnTo>
                      <a:pt x="183" y="120"/>
                    </a:lnTo>
                    <a:lnTo>
                      <a:pt x="148" y="80"/>
                    </a:lnTo>
                    <a:lnTo>
                      <a:pt x="106" y="45"/>
                    </a:lnTo>
                    <a:lnTo>
                      <a:pt x="78" y="26"/>
                    </a:lnTo>
                    <a:lnTo>
                      <a:pt x="55" y="8"/>
                    </a:lnTo>
                    <a:lnTo>
                      <a:pt x="22" y="0"/>
                    </a:lnTo>
                    <a:lnTo>
                      <a:pt x="4" y="5"/>
                    </a:lnTo>
                    <a:lnTo>
                      <a:pt x="0" y="18"/>
                    </a:lnTo>
                    <a:lnTo>
                      <a:pt x="9" y="30"/>
                    </a:lnTo>
                    <a:lnTo>
                      <a:pt x="46" y="41"/>
                    </a:lnTo>
                    <a:lnTo>
                      <a:pt x="72" y="48"/>
                    </a:lnTo>
                    <a:lnTo>
                      <a:pt x="96" y="61"/>
                    </a:lnTo>
                    <a:lnTo>
                      <a:pt x="136" y="89"/>
                    </a:lnTo>
                    <a:lnTo>
                      <a:pt x="169" y="126"/>
                    </a:lnTo>
                    <a:lnTo>
                      <a:pt x="186" y="176"/>
                    </a:lnTo>
                    <a:lnTo>
                      <a:pt x="184" y="269"/>
                    </a:lnTo>
                    <a:lnTo>
                      <a:pt x="225" y="255"/>
                    </a:lnTo>
                    <a:close/>
                  </a:path>
                </a:pathLst>
              </a:custGeom>
              <a:solidFill>
                <a:srgbClr val="969696"/>
              </a:solidFill>
              <a:ln w="9525"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64" name="Freeform 773"/>
              <p:cNvSpPr>
                <a:spLocks/>
              </p:cNvSpPr>
              <p:nvPr/>
            </p:nvSpPr>
            <p:spPr bwMode="auto">
              <a:xfrm>
                <a:off x="743" y="2039"/>
                <a:ext cx="460" cy="1101"/>
              </a:xfrm>
              <a:custGeom>
                <a:avLst/>
                <a:gdLst>
                  <a:gd name="T0" fmla="*/ 21 w 460"/>
                  <a:gd name="T1" fmla="*/ 1101 h 1101"/>
                  <a:gd name="T2" fmla="*/ 3 w 460"/>
                  <a:gd name="T3" fmla="*/ 1089 h 1101"/>
                  <a:gd name="T4" fmla="*/ 0 w 460"/>
                  <a:gd name="T5" fmla="*/ 1063 h 1101"/>
                  <a:gd name="T6" fmla="*/ 9 w 460"/>
                  <a:gd name="T7" fmla="*/ 1045 h 1101"/>
                  <a:gd name="T8" fmla="*/ 39 w 460"/>
                  <a:gd name="T9" fmla="*/ 1029 h 1101"/>
                  <a:gd name="T10" fmla="*/ 93 w 460"/>
                  <a:gd name="T11" fmla="*/ 1006 h 1101"/>
                  <a:gd name="T12" fmla="*/ 109 w 460"/>
                  <a:gd name="T13" fmla="*/ 994 h 1101"/>
                  <a:gd name="T14" fmla="*/ 118 w 460"/>
                  <a:gd name="T15" fmla="*/ 976 h 1101"/>
                  <a:gd name="T16" fmla="*/ 286 w 460"/>
                  <a:gd name="T17" fmla="*/ 42 h 1101"/>
                  <a:gd name="T18" fmla="*/ 301 w 460"/>
                  <a:gd name="T19" fmla="*/ 21 h 1101"/>
                  <a:gd name="T20" fmla="*/ 351 w 460"/>
                  <a:gd name="T21" fmla="*/ 3 h 1101"/>
                  <a:gd name="T22" fmla="*/ 387 w 460"/>
                  <a:gd name="T23" fmla="*/ 0 h 1101"/>
                  <a:gd name="T24" fmla="*/ 425 w 460"/>
                  <a:gd name="T25" fmla="*/ 9 h 1101"/>
                  <a:gd name="T26" fmla="*/ 457 w 460"/>
                  <a:gd name="T27" fmla="*/ 36 h 1101"/>
                  <a:gd name="T28" fmla="*/ 460 w 460"/>
                  <a:gd name="T29" fmla="*/ 51 h 1101"/>
                  <a:gd name="T30" fmla="*/ 303 w 460"/>
                  <a:gd name="T31" fmla="*/ 978 h 1101"/>
                  <a:gd name="T32" fmla="*/ 304 w 460"/>
                  <a:gd name="T33" fmla="*/ 994 h 1101"/>
                  <a:gd name="T34" fmla="*/ 319 w 460"/>
                  <a:gd name="T35" fmla="*/ 1003 h 1101"/>
                  <a:gd name="T36" fmla="*/ 393 w 460"/>
                  <a:gd name="T37" fmla="*/ 1024 h 1101"/>
                  <a:gd name="T38" fmla="*/ 409 w 460"/>
                  <a:gd name="T39" fmla="*/ 1032 h 1101"/>
                  <a:gd name="T40" fmla="*/ 421 w 460"/>
                  <a:gd name="T41" fmla="*/ 1048 h 1101"/>
                  <a:gd name="T42" fmla="*/ 420 w 460"/>
                  <a:gd name="T43" fmla="*/ 1069 h 1101"/>
                  <a:gd name="T44" fmla="*/ 403 w 460"/>
                  <a:gd name="T45" fmla="*/ 1087 h 1101"/>
                  <a:gd name="T46" fmla="*/ 382 w 460"/>
                  <a:gd name="T47" fmla="*/ 1089 h 1101"/>
                  <a:gd name="T48" fmla="*/ 341 w 460"/>
                  <a:gd name="T49" fmla="*/ 1081 h 1101"/>
                  <a:gd name="T50" fmla="*/ 233 w 460"/>
                  <a:gd name="T51" fmla="*/ 1057 h 1101"/>
                  <a:gd name="T52" fmla="*/ 169 w 460"/>
                  <a:gd name="T53" fmla="*/ 1054 h 1101"/>
                  <a:gd name="T54" fmla="*/ 120 w 460"/>
                  <a:gd name="T55" fmla="*/ 1072 h 1101"/>
                  <a:gd name="T56" fmla="*/ 65 w 460"/>
                  <a:gd name="T57" fmla="*/ 1093 h 1101"/>
                  <a:gd name="T58" fmla="*/ 45 w 460"/>
                  <a:gd name="T59" fmla="*/ 1101 h 1101"/>
                  <a:gd name="T60" fmla="*/ 21 w 460"/>
                  <a:gd name="T61" fmla="*/ 1101 h 1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60" h="1101">
                    <a:moveTo>
                      <a:pt x="21" y="1101"/>
                    </a:moveTo>
                    <a:lnTo>
                      <a:pt x="3" y="1089"/>
                    </a:lnTo>
                    <a:lnTo>
                      <a:pt x="0" y="1063"/>
                    </a:lnTo>
                    <a:lnTo>
                      <a:pt x="9" y="1045"/>
                    </a:lnTo>
                    <a:lnTo>
                      <a:pt x="39" y="1029"/>
                    </a:lnTo>
                    <a:lnTo>
                      <a:pt x="93" y="1006"/>
                    </a:lnTo>
                    <a:lnTo>
                      <a:pt x="109" y="994"/>
                    </a:lnTo>
                    <a:lnTo>
                      <a:pt x="118" y="976"/>
                    </a:lnTo>
                    <a:lnTo>
                      <a:pt x="286" y="42"/>
                    </a:lnTo>
                    <a:lnTo>
                      <a:pt x="301" y="21"/>
                    </a:lnTo>
                    <a:lnTo>
                      <a:pt x="351" y="3"/>
                    </a:lnTo>
                    <a:lnTo>
                      <a:pt x="387" y="0"/>
                    </a:lnTo>
                    <a:lnTo>
                      <a:pt x="425" y="9"/>
                    </a:lnTo>
                    <a:lnTo>
                      <a:pt x="457" y="36"/>
                    </a:lnTo>
                    <a:lnTo>
                      <a:pt x="460" y="51"/>
                    </a:lnTo>
                    <a:lnTo>
                      <a:pt x="303" y="978"/>
                    </a:lnTo>
                    <a:lnTo>
                      <a:pt x="304" y="994"/>
                    </a:lnTo>
                    <a:lnTo>
                      <a:pt x="319" y="1003"/>
                    </a:lnTo>
                    <a:lnTo>
                      <a:pt x="393" y="1024"/>
                    </a:lnTo>
                    <a:lnTo>
                      <a:pt x="409" y="1032"/>
                    </a:lnTo>
                    <a:lnTo>
                      <a:pt x="421" y="1048"/>
                    </a:lnTo>
                    <a:lnTo>
                      <a:pt x="420" y="1069"/>
                    </a:lnTo>
                    <a:lnTo>
                      <a:pt x="403" y="1087"/>
                    </a:lnTo>
                    <a:lnTo>
                      <a:pt x="382" y="1089"/>
                    </a:lnTo>
                    <a:lnTo>
                      <a:pt x="341" y="1081"/>
                    </a:lnTo>
                    <a:lnTo>
                      <a:pt x="233" y="1057"/>
                    </a:lnTo>
                    <a:lnTo>
                      <a:pt x="169" y="1054"/>
                    </a:lnTo>
                    <a:lnTo>
                      <a:pt x="120" y="1072"/>
                    </a:lnTo>
                    <a:lnTo>
                      <a:pt x="65" y="1093"/>
                    </a:lnTo>
                    <a:lnTo>
                      <a:pt x="45" y="1101"/>
                    </a:lnTo>
                    <a:lnTo>
                      <a:pt x="21" y="1101"/>
                    </a:lnTo>
                    <a:close/>
                  </a:path>
                </a:pathLst>
              </a:custGeom>
              <a:gradFill rotWithShape="1">
                <a:gsLst>
                  <a:gs pos="0">
                    <a:srgbClr val="F1F1F1"/>
                  </a:gs>
                  <a:gs pos="100000">
                    <a:srgbClr val="DDDDDD"/>
                  </a:gs>
                </a:gsLst>
                <a:lin ang="5400000" scaled="1"/>
              </a:gradFill>
              <a:ln w="9525"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65" name="Freeform 774"/>
              <p:cNvSpPr>
                <a:spLocks/>
              </p:cNvSpPr>
              <p:nvPr/>
            </p:nvSpPr>
            <p:spPr bwMode="auto">
              <a:xfrm>
                <a:off x="896" y="3039"/>
                <a:ext cx="292" cy="149"/>
              </a:xfrm>
              <a:custGeom>
                <a:avLst/>
                <a:gdLst>
                  <a:gd name="T0" fmla="*/ 0 w 292"/>
                  <a:gd name="T1" fmla="*/ 51 h 149"/>
                  <a:gd name="T2" fmla="*/ 21 w 292"/>
                  <a:gd name="T3" fmla="*/ 39 h 149"/>
                  <a:gd name="T4" fmla="*/ 33 w 292"/>
                  <a:gd name="T5" fmla="*/ 3 h 149"/>
                  <a:gd name="T6" fmla="*/ 108 w 292"/>
                  <a:gd name="T7" fmla="*/ 0 h 149"/>
                  <a:gd name="T8" fmla="*/ 127 w 292"/>
                  <a:gd name="T9" fmla="*/ 17 h 149"/>
                  <a:gd name="T10" fmla="*/ 181 w 292"/>
                  <a:gd name="T11" fmla="*/ 48 h 149"/>
                  <a:gd name="T12" fmla="*/ 238 w 292"/>
                  <a:gd name="T13" fmla="*/ 83 h 149"/>
                  <a:gd name="T14" fmla="*/ 279 w 292"/>
                  <a:gd name="T15" fmla="*/ 111 h 149"/>
                  <a:gd name="T16" fmla="*/ 292 w 292"/>
                  <a:gd name="T17" fmla="*/ 131 h 149"/>
                  <a:gd name="T18" fmla="*/ 289 w 292"/>
                  <a:gd name="T19" fmla="*/ 146 h 149"/>
                  <a:gd name="T20" fmla="*/ 185 w 292"/>
                  <a:gd name="T21" fmla="*/ 149 h 149"/>
                  <a:gd name="T22" fmla="*/ 175 w 292"/>
                  <a:gd name="T23" fmla="*/ 146 h 149"/>
                  <a:gd name="T24" fmla="*/ 172 w 292"/>
                  <a:gd name="T25" fmla="*/ 131 h 149"/>
                  <a:gd name="T26" fmla="*/ 139 w 292"/>
                  <a:gd name="T27" fmla="*/ 102 h 149"/>
                  <a:gd name="T28" fmla="*/ 100 w 292"/>
                  <a:gd name="T29" fmla="*/ 80 h 149"/>
                  <a:gd name="T30" fmla="*/ 36 w 292"/>
                  <a:gd name="T31" fmla="*/ 60 h 149"/>
                  <a:gd name="T32" fmla="*/ 0 w 292"/>
                  <a:gd name="T33" fmla="*/ 51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2" h="149">
                    <a:moveTo>
                      <a:pt x="0" y="51"/>
                    </a:moveTo>
                    <a:lnTo>
                      <a:pt x="21" y="39"/>
                    </a:lnTo>
                    <a:lnTo>
                      <a:pt x="33" y="3"/>
                    </a:lnTo>
                    <a:lnTo>
                      <a:pt x="108" y="0"/>
                    </a:lnTo>
                    <a:lnTo>
                      <a:pt x="127" y="17"/>
                    </a:lnTo>
                    <a:lnTo>
                      <a:pt x="181" y="48"/>
                    </a:lnTo>
                    <a:lnTo>
                      <a:pt x="238" y="83"/>
                    </a:lnTo>
                    <a:lnTo>
                      <a:pt x="279" y="111"/>
                    </a:lnTo>
                    <a:lnTo>
                      <a:pt x="292" y="131"/>
                    </a:lnTo>
                    <a:lnTo>
                      <a:pt x="289" y="146"/>
                    </a:lnTo>
                    <a:lnTo>
                      <a:pt x="185" y="149"/>
                    </a:lnTo>
                    <a:lnTo>
                      <a:pt x="175" y="146"/>
                    </a:lnTo>
                    <a:lnTo>
                      <a:pt x="172" y="131"/>
                    </a:lnTo>
                    <a:lnTo>
                      <a:pt x="139" y="102"/>
                    </a:lnTo>
                    <a:lnTo>
                      <a:pt x="100" y="80"/>
                    </a:lnTo>
                    <a:lnTo>
                      <a:pt x="36" y="60"/>
                    </a:lnTo>
                    <a:lnTo>
                      <a:pt x="0" y="51"/>
                    </a:lnTo>
                    <a:close/>
                  </a:path>
                </a:pathLst>
              </a:custGeom>
              <a:solidFill>
                <a:srgbClr val="EAEAEA"/>
              </a:solidFill>
              <a:ln w="9525"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724" name="Freeform 775"/>
            <p:cNvSpPr>
              <a:spLocks/>
            </p:cNvSpPr>
            <p:nvPr/>
          </p:nvSpPr>
          <p:spPr bwMode="auto">
            <a:xfrm>
              <a:off x="4458" y="3737"/>
              <a:ext cx="693" cy="463"/>
            </a:xfrm>
            <a:custGeom>
              <a:avLst/>
              <a:gdLst>
                <a:gd name="T0" fmla="*/ 453 w 693"/>
                <a:gd name="T1" fmla="*/ 258 h 463"/>
                <a:gd name="T2" fmla="*/ 524 w 693"/>
                <a:gd name="T3" fmla="*/ 179 h 463"/>
                <a:gd name="T4" fmla="*/ 588 w 693"/>
                <a:gd name="T5" fmla="*/ 144 h 463"/>
                <a:gd name="T6" fmla="*/ 566 w 693"/>
                <a:gd name="T7" fmla="*/ 120 h 463"/>
                <a:gd name="T8" fmla="*/ 544 w 693"/>
                <a:gd name="T9" fmla="*/ 68 h 463"/>
                <a:gd name="T10" fmla="*/ 570 w 693"/>
                <a:gd name="T11" fmla="*/ 2 h 463"/>
                <a:gd name="T12" fmla="*/ 630 w 693"/>
                <a:gd name="T13" fmla="*/ 4 h 463"/>
                <a:gd name="T14" fmla="*/ 665 w 693"/>
                <a:gd name="T15" fmla="*/ 73 h 463"/>
                <a:gd name="T16" fmla="*/ 650 w 693"/>
                <a:gd name="T17" fmla="*/ 140 h 463"/>
                <a:gd name="T18" fmla="*/ 673 w 693"/>
                <a:gd name="T19" fmla="*/ 187 h 463"/>
                <a:gd name="T20" fmla="*/ 690 w 693"/>
                <a:gd name="T21" fmla="*/ 236 h 463"/>
                <a:gd name="T22" fmla="*/ 641 w 693"/>
                <a:gd name="T23" fmla="*/ 463 h 463"/>
                <a:gd name="T24" fmla="*/ 613 w 693"/>
                <a:gd name="T25" fmla="*/ 396 h 463"/>
                <a:gd name="T26" fmla="*/ 557 w 693"/>
                <a:gd name="T27" fmla="*/ 463 h 463"/>
                <a:gd name="T28" fmla="*/ 490 w 693"/>
                <a:gd name="T29" fmla="*/ 399 h 463"/>
                <a:gd name="T30" fmla="*/ 452 w 693"/>
                <a:gd name="T31" fmla="*/ 463 h 463"/>
                <a:gd name="T32" fmla="*/ 373 w 693"/>
                <a:gd name="T33" fmla="*/ 462 h 463"/>
                <a:gd name="T34" fmla="*/ 391 w 693"/>
                <a:gd name="T35" fmla="*/ 443 h 463"/>
                <a:gd name="T36" fmla="*/ 329 w 693"/>
                <a:gd name="T37" fmla="*/ 414 h 463"/>
                <a:gd name="T38" fmla="*/ 276 w 693"/>
                <a:gd name="T39" fmla="*/ 463 h 463"/>
                <a:gd name="T40" fmla="*/ 260 w 693"/>
                <a:gd name="T41" fmla="*/ 416 h 463"/>
                <a:gd name="T42" fmla="*/ 199 w 693"/>
                <a:gd name="T43" fmla="*/ 463 h 463"/>
                <a:gd name="T44" fmla="*/ 178 w 693"/>
                <a:gd name="T45" fmla="*/ 404 h 463"/>
                <a:gd name="T46" fmla="*/ 143 w 693"/>
                <a:gd name="T47" fmla="*/ 463 h 463"/>
                <a:gd name="T48" fmla="*/ 123 w 693"/>
                <a:gd name="T49" fmla="*/ 423 h 463"/>
                <a:gd name="T50" fmla="*/ 87 w 693"/>
                <a:gd name="T51" fmla="*/ 459 h 463"/>
                <a:gd name="T52" fmla="*/ 56 w 693"/>
                <a:gd name="T53" fmla="*/ 443 h 463"/>
                <a:gd name="T54" fmla="*/ 41 w 693"/>
                <a:gd name="T55" fmla="*/ 432 h 463"/>
                <a:gd name="T56" fmla="*/ 14 w 693"/>
                <a:gd name="T57" fmla="*/ 399 h 463"/>
                <a:gd name="T58" fmla="*/ 0 w 693"/>
                <a:gd name="T59" fmla="*/ 354 h 463"/>
                <a:gd name="T60" fmla="*/ 0 w 693"/>
                <a:gd name="T61" fmla="*/ 219 h 463"/>
                <a:gd name="T62" fmla="*/ 20 w 693"/>
                <a:gd name="T63" fmla="*/ 184 h 463"/>
                <a:gd name="T64" fmla="*/ 61 w 693"/>
                <a:gd name="T65" fmla="*/ 160 h 463"/>
                <a:gd name="T66" fmla="*/ 52 w 693"/>
                <a:gd name="T67" fmla="*/ 102 h 463"/>
                <a:gd name="T68" fmla="*/ 94 w 693"/>
                <a:gd name="T69" fmla="*/ 39 h 463"/>
                <a:gd name="T70" fmla="*/ 158 w 693"/>
                <a:gd name="T71" fmla="*/ 78 h 463"/>
                <a:gd name="T72" fmla="*/ 141 w 693"/>
                <a:gd name="T73" fmla="*/ 164 h 463"/>
                <a:gd name="T74" fmla="*/ 171 w 693"/>
                <a:gd name="T75" fmla="*/ 189 h 463"/>
                <a:gd name="T76" fmla="*/ 200 w 693"/>
                <a:gd name="T77" fmla="*/ 202 h 463"/>
                <a:gd name="T78" fmla="*/ 195 w 693"/>
                <a:gd name="T79" fmla="*/ 312 h 463"/>
                <a:gd name="T80" fmla="*/ 235 w 693"/>
                <a:gd name="T81" fmla="*/ 298 h 463"/>
                <a:gd name="T82" fmla="*/ 272 w 693"/>
                <a:gd name="T83" fmla="*/ 202 h 463"/>
                <a:gd name="T84" fmla="*/ 324 w 693"/>
                <a:gd name="T85" fmla="*/ 155 h 463"/>
                <a:gd name="T86" fmla="*/ 312 w 693"/>
                <a:gd name="T87" fmla="*/ 68 h 463"/>
                <a:gd name="T88" fmla="*/ 356 w 693"/>
                <a:gd name="T89" fmla="*/ 31 h 463"/>
                <a:gd name="T90" fmla="*/ 401 w 693"/>
                <a:gd name="T91" fmla="*/ 51 h 463"/>
                <a:gd name="T92" fmla="*/ 415 w 693"/>
                <a:gd name="T93" fmla="*/ 95 h 463"/>
                <a:gd name="T94" fmla="*/ 393 w 693"/>
                <a:gd name="T95" fmla="*/ 169 h 463"/>
                <a:gd name="T96" fmla="*/ 438 w 693"/>
                <a:gd name="T97" fmla="*/ 194 h 463"/>
                <a:gd name="T98" fmla="*/ 450 w 693"/>
                <a:gd name="T99" fmla="*/ 283 h 4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3" h="463">
                  <a:moveTo>
                    <a:pt x="450" y="283"/>
                  </a:moveTo>
                  <a:lnTo>
                    <a:pt x="453" y="258"/>
                  </a:lnTo>
                  <a:lnTo>
                    <a:pt x="492" y="260"/>
                  </a:lnTo>
                  <a:lnTo>
                    <a:pt x="524" y="179"/>
                  </a:lnTo>
                  <a:lnTo>
                    <a:pt x="541" y="157"/>
                  </a:lnTo>
                  <a:lnTo>
                    <a:pt x="588" y="144"/>
                  </a:lnTo>
                  <a:lnTo>
                    <a:pt x="581" y="122"/>
                  </a:lnTo>
                  <a:lnTo>
                    <a:pt x="566" y="120"/>
                  </a:lnTo>
                  <a:lnTo>
                    <a:pt x="552" y="106"/>
                  </a:lnTo>
                  <a:lnTo>
                    <a:pt x="544" y="68"/>
                  </a:lnTo>
                  <a:lnTo>
                    <a:pt x="554" y="28"/>
                  </a:lnTo>
                  <a:lnTo>
                    <a:pt x="570" y="2"/>
                  </a:lnTo>
                  <a:lnTo>
                    <a:pt x="602" y="0"/>
                  </a:lnTo>
                  <a:lnTo>
                    <a:pt x="630" y="4"/>
                  </a:lnTo>
                  <a:lnTo>
                    <a:pt x="655" y="31"/>
                  </a:lnTo>
                  <a:lnTo>
                    <a:pt x="665" y="73"/>
                  </a:lnTo>
                  <a:lnTo>
                    <a:pt x="648" y="115"/>
                  </a:lnTo>
                  <a:lnTo>
                    <a:pt x="650" y="140"/>
                  </a:lnTo>
                  <a:lnTo>
                    <a:pt x="678" y="159"/>
                  </a:lnTo>
                  <a:lnTo>
                    <a:pt x="673" y="187"/>
                  </a:lnTo>
                  <a:lnTo>
                    <a:pt x="693" y="196"/>
                  </a:lnTo>
                  <a:lnTo>
                    <a:pt x="690" y="236"/>
                  </a:lnTo>
                  <a:lnTo>
                    <a:pt x="648" y="389"/>
                  </a:lnTo>
                  <a:lnTo>
                    <a:pt x="641" y="463"/>
                  </a:lnTo>
                  <a:lnTo>
                    <a:pt x="611" y="463"/>
                  </a:lnTo>
                  <a:lnTo>
                    <a:pt x="613" y="396"/>
                  </a:lnTo>
                  <a:lnTo>
                    <a:pt x="565" y="399"/>
                  </a:lnTo>
                  <a:lnTo>
                    <a:pt x="557" y="463"/>
                  </a:lnTo>
                  <a:lnTo>
                    <a:pt x="482" y="463"/>
                  </a:lnTo>
                  <a:lnTo>
                    <a:pt x="490" y="399"/>
                  </a:lnTo>
                  <a:lnTo>
                    <a:pt x="462" y="394"/>
                  </a:lnTo>
                  <a:lnTo>
                    <a:pt x="452" y="463"/>
                  </a:lnTo>
                  <a:lnTo>
                    <a:pt x="393" y="463"/>
                  </a:lnTo>
                  <a:lnTo>
                    <a:pt x="373" y="462"/>
                  </a:lnTo>
                  <a:lnTo>
                    <a:pt x="378" y="449"/>
                  </a:lnTo>
                  <a:lnTo>
                    <a:pt x="391" y="443"/>
                  </a:lnTo>
                  <a:lnTo>
                    <a:pt x="392" y="408"/>
                  </a:lnTo>
                  <a:lnTo>
                    <a:pt x="329" y="414"/>
                  </a:lnTo>
                  <a:lnTo>
                    <a:pt x="322" y="463"/>
                  </a:lnTo>
                  <a:lnTo>
                    <a:pt x="276" y="463"/>
                  </a:lnTo>
                  <a:lnTo>
                    <a:pt x="284" y="414"/>
                  </a:lnTo>
                  <a:lnTo>
                    <a:pt x="260" y="416"/>
                  </a:lnTo>
                  <a:lnTo>
                    <a:pt x="246" y="463"/>
                  </a:lnTo>
                  <a:lnTo>
                    <a:pt x="199" y="463"/>
                  </a:lnTo>
                  <a:lnTo>
                    <a:pt x="208" y="404"/>
                  </a:lnTo>
                  <a:lnTo>
                    <a:pt x="178" y="404"/>
                  </a:lnTo>
                  <a:lnTo>
                    <a:pt x="167" y="463"/>
                  </a:lnTo>
                  <a:lnTo>
                    <a:pt x="143" y="463"/>
                  </a:lnTo>
                  <a:lnTo>
                    <a:pt x="151" y="421"/>
                  </a:lnTo>
                  <a:lnTo>
                    <a:pt x="123" y="423"/>
                  </a:lnTo>
                  <a:lnTo>
                    <a:pt x="106" y="463"/>
                  </a:lnTo>
                  <a:lnTo>
                    <a:pt x="87" y="459"/>
                  </a:lnTo>
                  <a:lnTo>
                    <a:pt x="69" y="451"/>
                  </a:lnTo>
                  <a:lnTo>
                    <a:pt x="56" y="443"/>
                  </a:lnTo>
                  <a:lnTo>
                    <a:pt x="54" y="421"/>
                  </a:lnTo>
                  <a:lnTo>
                    <a:pt x="41" y="432"/>
                  </a:lnTo>
                  <a:lnTo>
                    <a:pt x="27" y="418"/>
                  </a:lnTo>
                  <a:lnTo>
                    <a:pt x="14" y="399"/>
                  </a:lnTo>
                  <a:lnTo>
                    <a:pt x="4" y="377"/>
                  </a:lnTo>
                  <a:lnTo>
                    <a:pt x="0" y="354"/>
                  </a:lnTo>
                  <a:lnTo>
                    <a:pt x="0" y="315"/>
                  </a:lnTo>
                  <a:lnTo>
                    <a:pt x="0" y="219"/>
                  </a:lnTo>
                  <a:lnTo>
                    <a:pt x="5" y="199"/>
                  </a:lnTo>
                  <a:lnTo>
                    <a:pt x="20" y="184"/>
                  </a:lnTo>
                  <a:lnTo>
                    <a:pt x="59" y="177"/>
                  </a:lnTo>
                  <a:lnTo>
                    <a:pt x="61" y="160"/>
                  </a:lnTo>
                  <a:lnTo>
                    <a:pt x="54" y="144"/>
                  </a:lnTo>
                  <a:lnTo>
                    <a:pt x="52" y="102"/>
                  </a:lnTo>
                  <a:lnTo>
                    <a:pt x="64" y="62"/>
                  </a:lnTo>
                  <a:lnTo>
                    <a:pt x="94" y="39"/>
                  </a:lnTo>
                  <a:lnTo>
                    <a:pt x="136" y="41"/>
                  </a:lnTo>
                  <a:lnTo>
                    <a:pt x="158" y="78"/>
                  </a:lnTo>
                  <a:lnTo>
                    <a:pt x="156" y="130"/>
                  </a:lnTo>
                  <a:lnTo>
                    <a:pt x="141" y="164"/>
                  </a:lnTo>
                  <a:lnTo>
                    <a:pt x="141" y="182"/>
                  </a:lnTo>
                  <a:lnTo>
                    <a:pt x="171" y="189"/>
                  </a:lnTo>
                  <a:lnTo>
                    <a:pt x="181" y="196"/>
                  </a:lnTo>
                  <a:lnTo>
                    <a:pt x="200" y="202"/>
                  </a:lnTo>
                  <a:lnTo>
                    <a:pt x="208" y="219"/>
                  </a:lnTo>
                  <a:lnTo>
                    <a:pt x="195" y="312"/>
                  </a:lnTo>
                  <a:lnTo>
                    <a:pt x="200" y="288"/>
                  </a:lnTo>
                  <a:lnTo>
                    <a:pt x="235" y="298"/>
                  </a:lnTo>
                  <a:lnTo>
                    <a:pt x="254" y="224"/>
                  </a:lnTo>
                  <a:lnTo>
                    <a:pt x="272" y="202"/>
                  </a:lnTo>
                  <a:lnTo>
                    <a:pt x="312" y="179"/>
                  </a:lnTo>
                  <a:lnTo>
                    <a:pt x="324" y="155"/>
                  </a:lnTo>
                  <a:lnTo>
                    <a:pt x="307" y="122"/>
                  </a:lnTo>
                  <a:lnTo>
                    <a:pt x="312" y="68"/>
                  </a:lnTo>
                  <a:lnTo>
                    <a:pt x="329" y="41"/>
                  </a:lnTo>
                  <a:lnTo>
                    <a:pt x="356" y="31"/>
                  </a:lnTo>
                  <a:lnTo>
                    <a:pt x="391" y="41"/>
                  </a:lnTo>
                  <a:lnTo>
                    <a:pt x="401" y="51"/>
                  </a:lnTo>
                  <a:lnTo>
                    <a:pt x="410" y="53"/>
                  </a:lnTo>
                  <a:lnTo>
                    <a:pt x="415" y="95"/>
                  </a:lnTo>
                  <a:lnTo>
                    <a:pt x="402" y="144"/>
                  </a:lnTo>
                  <a:lnTo>
                    <a:pt x="393" y="169"/>
                  </a:lnTo>
                  <a:lnTo>
                    <a:pt x="420" y="182"/>
                  </a:lnTo>
                  <a:lnTo>
                    <a:pt x="438" y="194"/>
                  </a:lnTo>
                  <a:lnTo>
                    <a:pt x="462" y="202"/>
                  </a:lnTo>
                  <a:lnTo>
                    <a:pt x="450" y="283"/>
                  </a:lnTo>
                  <a:close/>
                </a:path>
              </a:pathLst>
            </a:custGeom>
            <a:solidFill>
              <a:srgbClr val="C0C0C0"/>
            </a:solidFill>
            <a:ln w="9525"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25" name="Freeform 776"/>
            <p:cNvSpPr>
              <a:spLocks/>
            </p:cNvSpPr>
            <p:nvPr/>
          </p:nvSpPr>
          <p:spPr bwMode="auto">
            <a:xfrm>
              <a:off x="5261" y="3691"/>
              <a:ext cx="625" cy="511"/>
            </a:xfrm>
            <a:custGeom>
              <a:avLst/>
              <a:gdLst>
                <a:gd name="T0" fmla="*/ 5 w 625"/>
                <a:gd name="T1" fmla="*/ 507 h 511"/>
                <a:gd name="T2" fmla="*/ 95 w 625"/>
                <a:gd name="T3" fmla="*/ 376 h 511"/>
                <a:gd name="T4" fmla="*/ 157 w 625"/>
                <a:gd name="T5" fmla="*/ 350 h 511"/>
                <a:gd name="T6" fmla="*/ 187 w 625"/>
                <a:gd name="T7" fmla="*/ 322 h 511"/>
                <a:gd name="T8" fmla="*/ 202 w 625"/>
                <a:gd name="T9" fmla="*/ 330 h 511"/>
                <a:gd name="T10" fmla="*/ 229 w 625"/>
                <a:gd name="T11" fmla="*/ 319 h 511"/>
                <a:gd name="T12" fmla="*/ 278 w 625"/>
                <a:gd name="T13" fmla="*/ 263 h 511"/>
                <a:gd name="T14" fmla="*/ 304 w 625"/>
                <a:gd name="T15" fmla="*/ 175 h 511"/>
                <a:gd name="T16" fmla="*/ 338 w 625"/>
                <a:gd name="T17" fmla="*/ 149 h 511"/>
                <a:gd name="T18" fmla="*/ 283 w 625"/>
                <a:gd name="T19" fmla="*/ 112 h 511"/>
                <a:gd name="T20" fmla="*/ 277 w 625"/>
                <a:gd name="T21" fmla="*/ 91 h 511"/>
                <a:gd name="T22" fmla="*/ 286 w 625"/>
                <a:gd name="T23" fmla="*/ 23 h 511"/>
                <a:gd name="T24" fmla="*/ 379 w 625"/>
                <a:gd name="T25" fmla="*/ 26 h 511"/>
                <a:gd name="T26" fmla="*/ 399 w 625"/>
                <a:gd name="T27" fmla="*/ 111 h 511"/>
                <a:gd name="T28" fmla="*/ 397 w 625"/>
                <a:gd name="T29" fmla="*/ 147 h 511"/>
                <a:gd name="T30" fmla="*/ 436 w 625"/>
                <a:gd name="T31" fmla="*/ 142 h 511"/>
                <a:gd name="T32" fmla="*/ 431 w 625"/>
                <a:gd name="T33" fmla="*/ 118 h 511"/>
                <a:gd name="T34" fmla="*/ 420 w 625"/>
                <a:gd name="T35" fmla="*/ 70 h 511"/>
                <a:gd name="T36" fmla="*/ 443 w 625"/>
                <a:gd name="T37" fmla="*/ 15 h 511"/>
                <a:gd name="T38" fmla="*/ 523 w 625"/>
                <a:gd name="T39" fmla="*/ 3 h 511"/>
                <a:gd name="T40" fmla="*/ 531 w 625"/>
                <a:gd name="T41" fmla="*/ 108 h 511"/>
                <a:gd name="T42" fmla="*/ 550 w 625"/>
                <a:gd name="T43" fmla="*/ 129 h 511"/>
                <a:gd name="T44" fmla="*/ 573 w 625"/>
                <a:gd name="T45" fmla="*/ 133 h 511"/>
                <a:gd name="T46" fmla="*/ 550 w 625"/>
                <a:gd name="T47" fmla="*/ 118 h 511"/>
                <a:gd name="T48" fmla="*/ 540 w 625"/>
                <a:gd name="T49" fmla="*/ 76 h 511"/>
                <a:gd name="T50" fmla="*/ 562 w 625"/>
                <a:gd name="T51" fmla="*/ 21 h 511"/>
                <a:gd name="T52" fmla="*/ 607 w 625"/>
                <a:gd name="T53" fmla="*/ 1 h 511"/>
                <a:gd name="T54" fmla="*/ 625 w 625"/>
                <a:gd name="T55" fmla="*/ 373 h 511"/>
                <a:gd name="T56" fmla="*/ 610 w 625"/>
                <a:gd name="T57" fmla="*/ 447 h 511"/>
                <a:gd name="T58" fmla="*/ 590 w 625"/>
                <a:gd name="T59" fmla="*/ 410 h 511"/>
                <a:gd name="T60" fmla="*/ 505 w 625"/>
                <a:gd name="T61" fmla="*/ 510 h 511"/>
                <a:gd name="T62" fmla="*/ 462 w 625"/>
                <a:gd name="T63" fmla="*/ 425 h 511"/>
                <a:gd name="T64" fmla="*/ 382 w 625"/>
                <a:gd name="T65" fmla="*/ 510 h 511"/>
                <a:gd name="T66" fmla="*/ 361 w 625"/>
                <a:gd name="T67" fmla="*/ 510 h 511"/>
                <a:gd name="T68" fmla="*/ 327 w 625"/>
                <a:gd name="T69" fmla="*/ 466 h 511"/>
                <a:gd name="T70" fmla="*/ 309 w 625"/>
                <a:gd name="T71" fmla="*/ 510 h 511"/>
                <a:gd name="T72" fmla="*/ 247 w 625"/>
                <a:gd name="T73" fmla="*/ 507 h 511"/>
                <a:gd name="T74" fmla="*/ 172 w 625"/>
                <a:gd name="T75" fmla="*/ 511 h 511"/>
                <a:gd name="T76" fmla="*/ 144 w 625"/>
                <a:gd name="T77" fmla="*/ 492 h 511"/>
                <a:gd name="T78" fmla="*/ 112 w 625"/>
                <a:gd name="T79" fmla="*/ 510 h 511"/>
                <a:gd name="T80" fmla="*/ 115 w 625"/>
                <a:gd name="T81" fmla="*/ 472 h 511"/>
                <a:gd name="T82" fmla="*/ 0 w 625"/>
                <a:gd name="T83" fmla="*/ 510 h 5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25" h="511">
                  <a:moveTo>
                    <a:pt x="0" y="510"/>
                  </a:moveTo>
                  <a:lnTo>
                    <a:pt x="5" y="507"/>
                  </a:lnTo>
                  <a:lnTo>
                    <a:pt x="46" y="502"/>
                  </a:lnTo>
                  <a:lnTo>
                    <a:pt x="95" y="376"/>
                  </a:lnTo>
                  <a:lnTo>
                    <a:pt x="121" y="361"/>
                  </a:lnTo>
                  <a:lnTo>
                    <a:pt x="157" y="350"/>
                  </a:lnTo>
                  <a:lnTo>
                    <a:pt x="178" y="327"/>
                  </a:lnTo>
                  <a:lnTo>
                    <a:pt x="187" y="322"/>
                  </a:lnTo>
                  <a:lnTo>
                    <a:pt x="198" y="321"/>
                  </a:lnTo>
                  <a:lnTo>
                    <a:pt x="202" y="330"/>
                  </a:lnTo>
                  <a:lnTo>
                    <a:pt x="217" y="332"/>
                  </a:lnTo>
                  <a:lnTo>
                    <a:pt x="229" y="319"/>
                  </a:lnTo>
                  <a:lnTo>
                    <a:pt x="266" y="314"/>
                  </a:lnTo>
                  <a:lnTo>
                    <a:pt x="278" y="263"/>
                  </a:lnTo>
                  <a:lnTo>
                    <a:pt x="278" y="222"/>
                  </a:lnTo>
                  <a:lnTo>
                    <a:pt x="304" y="175"/>
                  </a:lnTo>
                  <a:lnTo>
                    <a:pt x="338" y="165"/>
                  </a:lnTo>
                  <a:lnTo>
                    <a:pt x="338" y="149"/>
                  </a:lnTo>
                  <a:lnTo>
                    <a:pt x="289" y="137"/>
                  </a:lnTo>
                  <a:lnTo>
                    <a:pt x="283" y="112"/>
                  </a:lnTo>
                  <a:lnTo>
                    <a:pt x="270" y="102"/>
                  </a:lnTo>
                  <a:lnTo>
                    <a:pt x="277" y="91"/>
                  </a:lnTo>
                  <a:lnTo>
                    <a:pt x="273" y="62"/>
                  </a:lnTo>
                  <a:lnTo>
                    <a:pt x="286" y="23"/>
                  </a:lnTo>
                  <a:lnTo>
                    <a:pt x="338" y="8"/>
                  </a:lnTo>
                  <a:lnTo>
                    <a:pt x="379" y="26"/>
                  </a:lnTo>
                  <a:lnTo>
                    <a:pt x="397" y="64"/>
                  </a:lnTo>
                  <a:lnTo>
                    <a:pt x="399" y="111"/>
                  </a:lnTo>
                  <a:lnTo>
                    <a:pt x="391" y="133"/>
                  </a:lnTo>
                  <a:lnTo>
                    <a:pt x="397" y="147"/>
                  </a:lnTo>
                  <a:lnTo>
                    <a:pt x="429" y="163"/>
                  </a:lnTo>
                  <a:lnTo>
                    <a:pt x="436" y="142"/>
                  </a:lnTo>
                  <a:lnTo>
                    <a:pt x="456" y="124"/>
                  </a:lnTo>
                  <a:lnTo>
                    <a:pt x="431" y="118"/>
                  </a:lnTo>
                  <a:lnTo>
                    <a:pt x="428" y="80"/>
                  </a:lnTo>
                  <a:lnTo>
                    <a:pt x="420" y="70"/>
                  </a:lnTo>
                  <a:lnTo>
                    <a:pt x="431" y="49"/>
                  </a:lnTo>
                  <a:lnTo>
                    <a:pt x="443" y="15"/>
                  </a:lnTo>
                  <a:lnTo>
                    <a:pt x="472" y="0"/>
                  </a:lnTo>
                  <a:lnTo>
                    <a:pt x="523" y="3"/>
                  </a:lnTo>
                  <a:lnTo>
                    <a:pt x="549" y="49"/>
                  </a:lnTo>
                  <a:lnTo>
                    <a:pt x="531" y="108"/>
                  </a:lnTo>
                  <a:lnTo>
                    <a:pt x="518" y="129"/>
                  </a:lnTo>
                  <a:lnTo>
                    <a:pt x="550" y="129"/>
                  </a:lnTo>
                  <a:lnTo>
                    <a:pt x="556" y="141"/>
                  </a:lnTo>
                  <a:lnTo>
                    <a:pt x="573" y="133"/>
                  </a:lnTo>
                  <a:lnTo>
                    <a:pt x="573" y="121"/>
                  </a:lnTo>
                  <a:lnTo>
                    <a:pt x="550" y="118"/>
                  </a:lnTo>
                  <a:lnTo>
                    <a:pt x="544" y="95"/>
                  </a:lnTo>
                  <a:lnTo>
                    <a:pt x="540" y="76"/>
                  </a:lnTo>
                  <a:lnTo>
                    <a:pt x="552" y="60"/>
                  </a:lnTo>
                  <a:lnTo>
                    <a:pt x="562" y="21"/>
                  </a:lnTo>
                  <a:lnTo>
                    <a:pt x="579" y="4"/>
                  </a:lnTo>
                  <a:lnTo>
                    <a:pt x="607" y="1"/>
                  </a:lnTo>
                  <a:lnTo>
                    <a:pt x="625" y="9"/>
                  </a:lnTo>
                  <a:lnTo>
                    <a:pt x="625" y="373"/>
                  </a:lnTo>
                  <a:lnTo>
                    <a:pt x="621" y="420"/>
                  </a:lnTo>
                  <a:lnTo>
                    <a:pt x="610" y="447"/>
                  </a:lnTo>
                  <a:lnTo>
                    <a:pt x="594" y="472"/>
                  </a:lnTo>
                  <a:lnTo>
                    <a:pt x="590" y="410"/>
                  </a:lnTo>
                  <a:lnTo>
                    <a:pt x="518" y="404"/>
                  </a:lnTo>
                  <a:lnTo>
                    <a:pt x="505" y="510"/>
                  </a:lnTo>
                  <a:lnTo>
                    <a:pt x="469" y="510"/>
                  </a:lnTo>
                  <a:lnTo>
                    <a:pt x="462" y="425"/>
                  </a:lnTo>
                  <a:lnTo>
                    <a:pt x="444" y="510"/>
                  </a:lnTo>
                  <a:lnTo>
                    <a:pt x="382" y="510"/>
                  </a:lnTo>
                  <a:lnTo>
                    <a:pt x="364" y="461"/>
                  </a:lnTo>
                  <a:lnTo>
                    <a:pt x="361" y="510"/>
                  </a:lnTo>
                  <a:lnTo>
                    <a:pt x="336" y="510"/>
                  </a:lnTo>
                  <a:lnTo>
                    <a:pt x="327" y="466"/>
                  </a:lnTo>
                  <a:lnTo>
                    <a:pt x="322" y="504"/>
                  </a:lnTo>
                  <a:lnTo>
                    <a:pt x="309" y="510"/>
                  </a:lnTo>
                  <a:lnTo>
                    <a:pt x="261" y="510"/>
                  </a:lnTo>
                  <a:lnTo>
                    <a:pt x="247" y="507"/>
                  </a:lnTo>
                  <a:lnTo>
                    <a:pt x="223" y="511"/>
                  </a:lnTo>
                  <a:lnTo>
                    <a:pt x="172" y="511"/>
                  </a:lnTo>
                  <a:lnTo>
                    <a:pt x="175" y="497"/>
                  </a:lnTo>
                  <a:lnTo>
                    <a:pt x="144" y="492"/>
                  </a:lnTo>
                  <a:lnTo>
                    <a:pt x="142" y="508"/>
                  </a:lnTo>
                  <a:lnTo>
                    <a:pt x="112" y="510"/>
                  </a:lnTo>
                  <a:lnTo>
                    <a:pt x="115" y="486"/>
                  </a:lnTo>
                  <a:lnTo>
                    <a:pt x="115" y="472"/>
                  </a:lnTo>
                  <a:lnTo>
                    <a:pt x="103" y="510"/>
                  </a:lnTo>
                  <a:lnTo>
                    <a:pt x="0" y="510"/>
                  </a:lnTo>
                  <a:close/>
                </a:path>
              </a:pathLst>
            </a:custGeom>
            <a:solidFill>
              <a:srgbClr val="C0C0C0"/>
            </a:solidFill>
            <a:ln w="9525" cap="flat" cmpd="sng">
              <a:solidFill>
                <a:srgbClr val="808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26" name="Freeform 777"/>
            <p:cNvSpPr>
              <a:spLocks/>
            </p:cNvSpPr>
            <p:nvPr/>
          </p:nvSpPr>
          <p:spPr bwMode="auto">
            <a:xfrm rot="-797092">
              <a:off x="5544" y="3756"/>
              <a:ext cx="9" cy="24"/>
            </a:xfrm>
            <a:custGeom>
              <a:avLst/>
              <a:gdLst>
                <a:gd name="T0" fmla="*/ 0 w 15"/>
                <a:gd name="T1" fmla="*/ 1 h 47"/>
                <a:gd name="T2" fmla="*/ 1 w 15"/>
                <a:gd name="T3" fmla="*/ 1 h 47"/>
                <a:gd name="T4" fmla="*/ 1 w 15"/>
                <a:gd name="T5" fmla="*/ 0 h 47"/>
                <a:gd name="T6" fmla="*/ 1 w 15"/>
                <a:gd name="T7" fmla="*/ 1 h 47"/>
                <a:gd name="T8" fmla="*/ 1 w 15"/>
                <a:gd name="T9" fmla="*/ 1 h 47"/>
                <a:gd name="T10" fmla="*/ 1 w 15"/>
                <a:gd name="T11" fmla="*/ 1 h 47"/>
                <a:gd name="T12" fmla="*/ 0 w 15"/>
                <a:gd name="T13" fmla="*/ 1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27" name="Freeform 778"/>
            <p:cNvSpPr>
              <a:spLocks/>
            </p:cNvSpPr>
            <p:nvPr/>
          </p:nvSpPr>
          <p:spPr bwMode="auto">
            <a:xfrm rot="-797092">
              <a:off x="5541" y="3741"/>
              <a:ext cx="12" cy="9"/>
            </a:xfrm>
            <a:custGeom>
              <a:avLst/>
              <a:gdLst>
                <a:gd name="T0" fmla="*/ 0 w 20"/>
                <a:gd name="T1" fmla="*/ 1 h 18"/>
                <a:gd name="T2" fmla="*/ 1 w 20"/>
                <a:gd name="T3" fmla="*/ 0 h 18"/>
                <a:gd name="T4" fmla="*/ 1 w 20"/>
                <a:gd name="T5" fmla="*/ 1 h 18"/>
                <a:gd name="T6" fmla="*/ 1 w 20"/>
                <a:gd name="T7" fmla="*/ 1 h 18"/>
                <a:gd name="T8" fmla="*/ 0 w 20"/>
                <a:gd name="T9" fmla="*/ 1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28" name="Freeform 779"/>
            <p:cNvSpPr>
              <a:spLocks/>
            </p:cNvSpPr>
            <p:nvPr/>
          </p:nvSpPr>
          <p:spPr bwMode="auto">
            <a:xfrm rot="-797092">
              <a:off x="5550" y="3810"/>
              <a:ext cx="14" cy="3"/>
            </a:xfrm>
            <a:custGeom>
              <a:avLst/>
              <a:gdLst>
                <a:gd name="T0" fmla="*/ 0 w 23"/>
                <a:gd name="T1" fmla="*/ 1 h 6"/>
                <a:gd name="T2" fmla="*/ 1 w 23"/>
                <a:gd name="T3" fmla="*/ 1 h 6"/>
                <a:gd name="T4" fmla="*/ 1 w 23"/>
                <a:gd name="T5" fmla="*/ 0 h 6"/>
                <a:gd name="T6" fmla="*/ 0 60000 65536"/>
                <a:gd name="T7" fmla="*/ 0 60000 65536"/>
                <a:gd name="T8" fmla="*/ 0 60000 65536"/>
              </a:gdLst>
              <a:ahLst/>
              <a:cxnLst>
                <a:cxn ang="T6">
                  <a:pos x="T0" y="T1"/>
                </a:cxn>
                <a:cxn ang="T7">
                  <a:pos x="T2" y="T3"/>
                </a:cxn>
                <a:cxn ang="T8">
                  <a:pos x="T4" y="T5"/>
                </a:cxn>
              </a:cxnLst>
              <a:rect l="0" t="0" r="r" b="b"/>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29" name="Freeform 780"/>
            <p:cNvSpPr>
              <a:spLocks/>
            </p:cNvSpPr>
            <p:nvPr/>
          </p:nvSpPr>
          <p:spPr bwMode="auto">
            <a:xfrm rot="-797092">
              <a:off x="5584" y="3764"/>
              <a:ext cx="27" cy="35"/>
            </a:xfrm>
            <a:custGeom>
              <a:avLst/>
              <a:gdLst>
                <a:gd name="T0" fmla="*/ 0 w 44"/>
                <a:gd name="T1" fmla="*/ 1 h 70"/>
                <a:gd name="T2" fmla="*/ 1 w 44"/>
                <a:gd name="T3" fmla="*/ 0 h 70"/>
                <a:gd name="T4" fmla="*/ 1 w 44"/>
                <a:gd name="T5" fmla="*/ 1 h 70"/>
                <a:gd name="T6" fmla="*/ 2 w 44"/>
                <a:gd name="T7" fmla="*/ 1 h 70"/>
                <a:gd name="T8" fmla="*/ 1 w 44"/>
                <a:gd name="T9" fmla="*/ 1 h 70"/>
                <a:gd name="T10" fmla="*/ 1 w 44"/>
                <a:gd name="T11" fmla="*/ 2 h 70"/>
                <a:gd name="T12" fmla="*/ 1 w 44"/>
                <a:gd name="T13" fmla="*/ 1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730" name="Group 781"/>
            <p:cNvGrpSpPr>
              <a:grpSpLocks/>
            </p:cNvGrpSpPr>
            <p:nvPr/>
          </p:nvGrpSpPr>
          <p:grpSpPr bwMode="auto">
            <a:xfrm rot="831002">
              <a:off x="5692" y="3723"/>
              <a:ext cx="70" cy="72"/>
              <a:chOff x="3721" y="2442"/>
              <a:chExt cx="113" cy="123"/>
            </a:xfrm>
          </p:grpSpPr>
          <p:sp>
            <p:nvSpPr>
              <p:cNvPr id="758" name="Freeform 782"/>
              <p:cNvSpPr>
                <a:spLocks/>
              </p:cNvSpPr>
              <p:nvPr/>
            </p:nvSpPr>
            <p:spPr bwMode="auto">
              <a:xfrm rot="-797092">
                <a:off x="3726" y="2468"/>
                <a:ext cx="15" cy="41"/>
              </a:xfrm>
              <a:custGeom>
                <a:avLst/>
                <a:gdLst>
                  <a:gd name="T0" fmla="*/ 0 w 15"/>
                  <a:gd name="T1" fmla="*/ 18 h 47"/>
                  <a:gd name="T2" fmla="*/ 4 w 15"/>
                  <a:gd name="T3" fmla="*/ 5 h 47"/>
                  <a:gd name="T4" fmla="*/ 12 w 15"/>
                  <a:gd name="T5" fmla="*/ 0 h 47"/>
                  <a:gd name="T6" fmla="*/ 15 w 15"/>
                  <a:gd name="T7" fmla="*/ 5 h 47"/>
                  <a:gd name="T8" fmla="*/ 12 w 15"/>
                  <a:gd name="T9" fmla="*/ 16 h 47"/>
                  <a:gd name="T10" fmla="*/ 6 w 15"/>
                  <a:gd name="T11" fmla="*/ 21 h 47"/>
                  <a:gd name="T12" fmla="*/ 0 w 15"/>
                  <a:gd name="T13" fmla="*/ 18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59" name="Freeform 783"/>
              <p:cNvSpPr>
                <a:spLocks/>
              </p:cNvSpPr>
              <p:nvPr/>
            </p:nvSpPr>
            <p:spPr bwMode="auto">
              <a:xfrm rot="-797092">
                <a:off x="3721" y="2442"/>
                <a:ext cx="20" cy="16"/>
              </a:xfrm>
              <a:custGeom>
                <a:avLst/>
                <a:gdLst>
                  <a:gd name="T0" fmla="*/ 0 w 20"/>
                  <a:gd name="T1" fmla="*/ 8 h 18"/>
                  <a:gd name="T2" fmla="*/ 9 w 20"/>
                  <a:gd name="T3" fmla="*/ 0 h 18"/>
                  <a:gd name="T4" fmla="*/ 20 w 20"/>
                  <a:gd name="T5" fmla="*/ 9 h 18"/>
                  <a:gd name="T6" fmla="*/ 8 w 20"/>
                  <a:gd name="T7" fmla="*/ 4 h 18"/>
                  <a:gd name="T8" fmla="*/ 0 w 20"/>
                  <a:gd name="T9" fmla="*/ 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60" name="Freeform 784"/>
              <p:cNvSpPr>
                <a:spLocks/>
              </p:cNvSpPr>
              <p:nvPr/>
            </p:nvSpPr>
            <p:spPr bwMode="auto">
              <a:xfrm rot="-797092">
                <a:off x="3735" y="2560"/>
                <a:ext cx="23" cy="5"/>
              </a:xfrm>
              <a:custGeom>
                <a:avLst/>
                <a:gdLst>
                  <a:gd name="T0" fmla="*/ 0 w 23"/>
                  <a:gd name="T1" fmla="*/ 3 h 6"/>
                  <a:gd name="T2" fmla="*/ 14 w 23"/>
                  <a:gd name="T3" fmla="*/ 3 h 6"/>
                  <a:gd name="T4" fmla="*/ 23 w 23"/>
                  <a:gd name="T5" fmla="*/ 0 h 6"/>
                  <a:gd name="T6" fmla="*/ 0 60000 65536"/>
                  <a:gd name="T7" fmla="*/ 0 60000 65536"/>
                  <a:gd name="T8" fmla="*/ 0 60000 65536"/>
                </a:gdLst>
                <a:ahLst/>
                <a:cxnLst>
                  <a:cxn ang="T6">
                    <a:pos x="T0" y="T1"/>
                  </a:cxn>
                  <a:cxn ang="T7">
                    <a:pos x="T2" y="T3"/>
                  </a:cxn>
                  <a:cxn ang="T8">
                    <a:pos x="T4" y="T5"/>
                  </a:cxn>
                </a:cxnLst>
                <a:rect l="0" t="0" r="r" b="b"/>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61" name="Freeform 785"/>
              <p:cNvSpPr>
                <a:spLocks/>
              </p:cNvSpPr>
              <p:nvPr/>
            </p:nvSpPr>
            <p:spPr bwMode="auto">
              <a:xfrm rot="-797092">
                <a:off x="3790" y="2481"/>
                <a:ext cx="44" cy="60"/>
              </a:xfrm>
              <a:custGeom>
                <a:avLst/>
                <a:gdLst>
                  <a:gd name="T0" fmla="*/ 0 w 44"/>
                  <a:gd name="T1" fmla="*/ 5 h 70"/>
                  <a:gd name="T2" fmla="*/ 14 w 44"/>
                  <a:gd name="T3" fmla="*/ 0 h 70"/>
                  <a:gd name="T4" fmla="*/ 30 w 44"/>
                  <a:gd name="T5" fmla="*/ 3 h 70"/>
                  <a:gd name="T6" fmla="*/ 44 w 44"/>
                  <a:gd name="T7" fmla="*/ 8 h 70"/>
                  <a:gd name="T8" fmla="*/ 32 w 44"/>
                  <a:gd name="T9" fmla="*/ 21 h 70"/>
                  <a:gd name="T10" fmla="*/ 14 w 44"/>
                  <a:gd name="T11" fmla="*/ 28 h 70"/>
                  <a:gd name="T12" fmla="*/ 2 w 44"/>
                  <a:gd name="T13" fmla="*/ 24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731" name="Group 786"/>
            <p:cNvGrpSpPr>
              <a:grpSpLocks/>
            </p:cNvGrpSpPr>
            <p:nvPr/>
          </p:nvGrpSpPr>
          <p:grpSpPr bwMode="auto">
            <a:xfrm rot="640213">
              <a:off x="5809" y="3721"/>
              <a:ext cx="70" cy="72"/>
              <a:chOff x="3721" y="2442"/>
              <a:chExt cx="113" cy="123"/>
            </a:xfrm>
          </p:grpSpPr>
          <p:sp>
            <p:nvSpPr>
              <p:cNvPr id="754" name="Freeform 787"/>
              <p:cNvSpPr>
                <a:spLocks/>
              </p:cNvSpPr>
              <p:nvPr/>
            </p:nvSpPr>
            <p:spPr bwMode="auto">
              <a:xfrm rot="-797092">
                <a:off x="3726" y="2468"/>
                <a:ext cx="15" cy="41"/>
              </a:xfrm>
              <a:custGeom>
                <a:avLst/>
                <a:gdLst>
                  <a:gd name="T0" fmla="*/ 0 w 15"/>
                  <a:gd name="T1" fmla="*/ 18 h 47"/>
                  <a:gd name="T2" fmla="*/ 4 w 15"/>
                  <a:gd name="T3" fmla="*/ 5 h 47"/>
                  <a:gd name="T4" fmla="*/ 12 w 15"/>
                  <a:gd name="T5" fmla="*/ 0 h 47"/>
                  <a:gd name="T6" fmla="*/ 15 w 15"/>
                  <a:gd name="T7" fmla="*/ 5 h 47"/>
                  <a:gd name="T8" fmla="*/ 12 w 15"/>
                  <a:gd name="T9" fmla="*/ 16 h 47"/>
                  <a:gd name="T10" fmla="*/ 6 w 15"/>
                  <a:gd name="T11" fmla="*/ 21 h 47"/>
                  <a:gd name="T12" fmla="*/ 0 w 15"/>
                  <a:gd name="T13" fmla="*/ 18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55" name="Freeform 788"/>
              <p:cNvSpPr>
                <a:spLocks/>
              </p:cNvSpPr>
              <p:nvPr/>
            </p:nvSpPr>
            <p:spPr bwMode="auto">
              <a:xfrm rot="-797092">
                <a:off x="3721" y="2442"/>
                <a:ext cx="20" cy="16"/>
              </a:xfrm>
              <a:custGeom>
                <a:avLst/>
                <a:gdLst>
                  <a:gd name="T0" fmla="*/ 0 w 20"/>
                  <a:gd name="T1" fmla="*/ 8 h 18"/>
                  <a:gd name="T2" fmla="*/ 9 w 20"/>
                  <a:gd name="T3" fmla="*/ 0 h 18"/>
                  <a:gd name="T4" fmla="*/ 20 w 20"/>
                  <a:gd name="T5" fmla="*/ 9 h 18"/>
                  <a:gd name="T6" fmla="*/ 8 w 20"/>
                  <a:gd name="T7" fmla="*/ 4 h 18"/>
                  <a:gd name="T8" fmla="*/ 0 w 20"/>
                  <a:gd name="T9" fmla="*/ 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56" name="Freeform 789"/>
              <p:cNvSpPr>
                <a:spLocks/>
              </p:cNvSpPr>
              <p:nvPr/>
            </p:nvSpPr>
            <p:spPr bwMode="auto">
              <a:xfrm rot="-797092">
                <a:off x="3735" y="2560"/>
                <a:ext cx="23" cy="5"/>
              </a:xfrm>
              <a:custGeom>
                <a:avLst/>
                <a:gdLst>
                  <a:gd name="T0" fmla="*/ 0 w 23"/>
                  <a:gd name="T1" fmla="*/ 3 h 6"/>
                  <a:gd name="T2" fmla="*/ 14 w 23"/>
                  <a:gd name="T3" fmla="*/ 3 h 6"/>
                  <a:gd name="T4" fmla="*/ 23 w 23"/>
                  <a:gd name="T5" fmla="*/ 0 h 6"/>
                  <a:gd name="T6" fmla="*/ 0 60000 65536"/>
                  <a:gd name="T7" fmla="*/ 0 60000 65536"/>
                  <a:gd name="T8" fmla="*/ 0 60000 65536"/>
                </a:gdLst>
                <a:ahLst/>
                <a:cxnLst>
                  <a:cxn ang="T6">
                    <a:pos x="T0" y="T1"/>
                  </a:cxn>
                  <a:cxn ang="T7">
                    <a:pos x="T2" y="T3"/>
                  </a:cxn>
                  <a:cxn ang="T8">
                    <a:pos x="T4" y="T5"/>
                  </a:cxn>
                </a:cxnLst>
                <a:rect l="0" t="0" r="r" b="b"/>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57" name="Freeform 790"/>
              <p:cNvSpPr>
                <a:spLocks/>
              </p:cNvSpPr>
              <p:nvPr/>
            </p:nvSpPr>
            <p:spPr bwMode="auto">
              <a:xfrm rot="-797092">
                <a:off x="3790" y="2481"/>
                <a:ext cx="44" cy="60"/>
              </a:xfrm>
              <a:custGeom>
                <a:avLst/>
                <a:gdLst>
                  <a:gd name="T0" fmla="*/ 0 w 44"/>
                  <a:gd name="T1" fmla="*/ 5 h 70"/>
                  <a:gd name="T2" fmla="*/ 14 w 44"/>
                  <a:gd name="T3" fmla="*/ 0 h 70"/>
                  <a:gd name="T4" fmla="*/ 30 w 44"/>
                  <a:gd name="T5" fmla="*/ 3 h 70"/>
                  <a:gd name="T6" fmla="*/ 44 w 44"/>
                  <a:gd name="T7" fmla="*/ 8 h 70"/>
                  <a:gd name="T8" fmla="*/ 32 w 44"/>
                  <a:gd name="T9" fmla="*/ 21 h 70"/>
                  <a:gd name="T10" fmla="*/ 14 w 44"/>
                  <a:gd name="T11" fmla="*/ 28 h 70"/>
                  <a:gd name="T12" fmla="*/ 2 w 44"/>
                  <a:gd name="T13" fmla="*/ 24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732" name="Group 791"/>
            <p:cNvGrpSpPr>
              <a:grpSpLocks/>
            </p:cNvGrpSpPr>
            <p:nvPr/>
          </p:nvGrpSpPr>
          <p:grpSpPr bwMode="auto">
            <a:xfrm>
              <a:off x="4607" y="3770"/>
              <a:ext cx="444" cy="105"/>
              <a:chOff x="577" y="2800"/>
              <a:chExt cx="1048" cy="248"/>
            </a:xfrm>
          </p:grpSpPr>
          <p:sp>
            <p:nvSpPr>
              <p:cNvPr id="744" name="Freeform 792"/>
              <p:cNvSpPr>
                <a:spLocks/>
              </p:cNvSpPr>
              <p:nvPr/>
            </p:nvSpPr>
            <p:spPr bwMode="auto">
              <a:xfrm>
                <a:off x="1525" y="2829"/>
                <a:ext cx="15" cy="47"/>
              </a:xfrm>
              <a:custGeom>
                <a:avLst/>
                <a:gdLst>
                  <a:gd name="T0" fmla="*/ 0 w 15"/>
                  <a:gd name="T1" fmla="*/ 41 h 47"/>
                  <a:gd name="T2" fmla="*/ 4 w 15"/>
                  <a:gd name="T3" fmla="*/ 11 h 47"/>
                  <a:gd name="T4" fmla="*/ 12 w 15"/>
                  <a:gd name="T5" fmla="*/ 0 h 47"/>
                  <a:gd name="T6" fmla="*/ 15 w 15"/>
                  <a:gd name="T7" fmla="*/ 12 h 47"/>
                  <a:gd name="T8" fmla="*/ 12 w 15"/>
                  <a:gd name="T9" fmla="*/ 36 h 47"/>
                  <a:gd name="T10" fmla="*/ 6 w 15"/>
                  <a:gd name="T11" fmla="*/ 47 h 47"/>
                  <a:gd name="T12" fmla="*/ 0 w 15"/>
                  <a:gd name="T13" fmla="*/ 41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45" name="Freeform 793"/>
              <p:cNvSpPr>
                <a:spLocks/>
              </p:cNvSpPr>
              <p:nvPr/>
            </p:nvSpPr>
            <p:spPr bwMode="auto">
              <a:xfrm>
                <a:off x="1529" y="2800"/>
                <a:ext cx="20" cy="18"/>
              </a:xfrm>
              <a:custGeom>
                <a:avLst/>
                <a:gdLst>
                  <a:gd name="T0" fmla="*/ 0 w 20"/>
                  <a:gd name="T1" fmla="*/ 16 h 18"/>
                  <a:gd name="T2" fmla="*/ 9 w 20"/>
                  <a:gd name="T3" fmla="*/ 0 h 18"/>
                  <a:gd name="T4" fmla="*/ 20 w 20"/>
                  <a:gd name="T5" fmla="*/ 18 h 18"/>
                  <a:gd name="T6" fmla="*/ 8 w 20"/>
                  <a:gd name="T7" fmla="*/ 10 h 18"/>
                  <a:gd name="T8" fmla="*/ 0 w 20"/>
                  <a:gd name="T9" fmla="*/ 1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46" name="Freeform 794"/>
              <p:cNvSpPr>
                <a:spLocks/>
              </p:cNvSpPr>
              <p:nvPr/>
            </p:nvSpPr>
            <p:spPr bwMode="auto">
              <a:xfrm>
                <a:off x="1523" y="2939"/>
                <a:ext cx="23" cy="6"/>
              </a:xfrm>
              <a:custGeom>
                <a:avLst/>
                <a:gdLst>
                  <a:gd name="T0" fmla="*/ 0 w 23"/>
                  <a:gd name="T1" fmla="*/ 4 h 6"/>
                  <a:gd name="T2" fmla="*/ 14 w 23"/>
                  <a:gd name="T3" fmla="*/ 6 h 6"/>
                  <a:gd name="T4" fmla="*/ 23 w 23"/>
                  <a:gd name="T5" fmla="*/ 0 h 6"/>
                  <a:gd name="T6" fmla="*/ 0 60000 65536"/>
                  <a:gd name="T7" fmla="*/ 0 60000 65536"/>
                  <a:gd name="T8" fmla="*/ 0 60000 65536"/>
                </a:gdLst>
                <a:ahLst/>
                <a:cxnLst>
                  <a:cxn ang="T6">
                    <a:pos x="T0" y="T1"/>
                  </a:cxn>
                  <a:cxn ang="T7">
                    <a:pos x="T2" y="T3"/>
                  </a:cxn>
                  <a:cxn ang="T8">
                    <a:pos x="T4" y="T5"/>
                  </a:cxn>
                </a:cxnLst>
                <a:rect l="0" t="0" r="r" b="b"/>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nvGrpSpPr>
              <p:cNvPr id="747" name="Group 795"/>
              <p:cNvGrpSpPr>
                <a:grpSpLocks/>
              </p:cNvGrpSpPr>
              <p:nvPr/>
            </p:nvGrpSpPr>
            <p:grpSpPr bwMode="auto">
              <a:xfrm>
                <a:off x="968" y="2877"/>
                <a:ext cx="16" cy="145"/>
                <a:chOff x="873" y="2789"/>
                <a:chExt cx="26" cy="145"/>
              </a:xfrm>
            </p:grpSpPr>
            <p:sp>
              <p:nvSpPr>
                <p:cNvPr id="751" name="Freeform 796"/>
                <p:cNvSpPr>
                  <a:spLocks/>
                </p:cNvSpPr>
                <p:nvPr/>
              </p:nvSpPr>
              <p:spPr bwMode="auto">
                <a:xfrm>
                  <a:off x="875" y="2818"/>
                  <a:ext cx="15" cy="47"/>
                </a:xfrm>
                <a:custGeom>
                  <a:avLst/>
                  <a:gdLst>
                    <a:gd name="T0" fmla="*/ 0 w 15"/>
                    <a:gd name="T1" fmla="*/ 41 h 47"/>
                    <a:gd name="T2" fmla="*/ 4 w 15"/>
                    <a:gd name="T3" fmla="*/ 11 h 47"/>
                    <a:gd name="T4" fmla="*/ 12 w 15"/>
                    <a:gd name="T5" fmla="*/ 0 h 47"/>
                    <a:gd name="T6" fmla="*/ 15 w 15"/>
                    <a:gd name="T7" fmla="*/ 12 h 47"/>
                    <a:gd name="T8" fmla="*/ 12 w 15"/>
                    <a:gd name="T9" fmla="*/ 36 h 47"/>
                    <a:gd name="T10" fmla="*/ 6 w 15"/>
                    <a:gd name="T11" fmla="*/ 47 h 47"/>
                    <a:gd name="T12" fmla="*/ 0 w 15"/>
                    <a:gd name="T13" fmla="*/ 41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52" name="Freeform 797"/>
                <p:cNvSpPr>
                  <a:spLocks/>
                </p:cNvSpPr>
                <p:nvPr/>
              </p:nvSpPr>
              <p:spPr bwMode="auto">
                <a:xfrm>
                  <a:off x="879" y="2789"/>
                  <a:ext cx="20" cy="18"/>
                </a:xfrm>
                <a:custGeom>
                  <a:avLst/>
                  <a:gdLst>
                    <a:gd name="T0" fmla="*/ 0 w 20"/>
                    <a:gd name="T1" fmla="*/ 16 h 18"/>
                    <a:gd name="T2" fmla="*/ 9 w 20"/>
                    <a:gd name="T3" fmla="*/ 0 h 18"/>
                    <a:gd name="T4" fmla="*/ 20 w 20"/>
                    <a:gd name="T5" fmla="*/ 18 h 18"/>
                    <a:gd name="T6" fmla="*/ 8 w 20"/>
                    <a:gd name="T7" fmla="*/ 10 h 18"/>
                    <a:gd name="T8" fmla="*/ 0 w 20"/>
                    <a:gd name="T9" fmla="*/ 1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53" name="Freeform 798"/>
                <p:cNvSpPr>
                  <a:spLocks/>
                </p:cNvSpPr>
                <p:nvPr/>
              </p:nvSpPr>
              <p:spPr bwMode="auto">
                <a:xfrm>
                  <a:off x="873" y="2928"/>
                  <a:ext cx="23" cy="6"/>
                </a:xfrm>
                <a:custGeom>
                  <a:avLst/>
                  <a:gdLst>
                    <a:gd name="T0" fmla="*/ 0 w 23"/>
                    <a:gd name="T1" fmla="*/ 4 h 6"/>
                    <a:gd name="T2" fmla="*/ 14 w 23"/>
                    <a:gd name="T3" fmla="*/ 6 h 6"/>
                    <a:gd name="T4" fmla="*/ 23 w 23"/>
                    <a:gd name="T5" fmla="*/ 0 h 6"/>
                    <a:gd name="T6" fmla="*/ 0 60000 65536"/>
                    <a:gd name="T7" fmla="*/ 0 60000 65536"/>
                    <a:gd name="T8" fmla="*/ 0 60000 65536"/>
                  </a:gdLst>
                  <a:ahLst/>
                  <a:cxnLst>
                    <a:cxn ang="T6">
                      <a:pos x="T0" y="T1"/>
                    </a:cxn>
                    <a:cxn ang="T7">
                      <a:pos x="T2" y="T3"/>
                    </a:cxn>
                    <a:cxn ang="T8">
                      <a:pos x="T4" y="T5"/>
                    </a:cxn>
                  </a:cxnLst>
                  <a:rect l="0" t="0" r="r" b="b"/>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748" name="Freeform 799"/>
              <p:cNvSpPr>
                <a:spLocks/>
              </p:cNvSpPr>
              <p:nvPr/>
            </p:nvSpPr>
            <p:spPr bwMode="auto">
              <a:xfrm>
                <a:off x="1581" y="2865"/>
                <a:ext cx="44" cy="70"/>
              </a:xfrm>
              <a:custGeom>
                <a:avLst/>
                <a:gdLst>
                  <a:gd name="T0" fmla="*/ 0 w 44"/>
                  <a:gd name="T1" fmla="*/ 12 h 70"/>
                  <a:gd name="T2" fmla="*/ 14 w 44"/>
                  <a:gd name="T3" fmla="*/ 0 h 70"/>
                  <a:gd name="T4" fmla="*/ 30 w 44"/>
                  <a:gd name="T5" fmla="*/ 4 h 70"/>
                  <a:gd name="T6" fmla="*/ 44 w 44"/>
                  <a:gd name="T7" fmla="*/ 20 h 70"/>
                  <a:gd name="T8" fmla="*/ 32 w 44"/>
                  <a:gd name="T9" fmla="*/ 52 h 70"/>
                  <a:gd name="T10" fmla="*/ 14 w 44"/>
                  <a:gd name="T11" fmla="*/ 70 h 70"/>
                  <a:gd name="T12" fmla="*/ 2 w 44"/>
                  <a:gd name="T13" fmla="*/ 6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49" name="Freeform 800"/>
              <p:cNvSpPr>
                <a:spLocks/>
              </p:cNvSpPr>
              <p:nvPr/>
            </p:nvSpPr>
            <p:spPr bwMode="auto">
              <a:xfrm>
                <a:off x="993" y="2932"/>
                <a:ext cx="22" cy="70"/>
              </a:xfrm>
              <a:custGeom>
                <a:avLst/>
                <a:gdLst>
                  <a:gd name="T0" fmla="*/ 0 w 44"/>
                  <a:gd name="T1" fmla="*/ 12 h 70"/>
                  <a:gd name="T2" fmla="*/ 1 w 44"/>
                  <a:gd name="T3" fmla="*/ 0 h 70"/>
                  <a:gd name="T4" fmla="*/ 1 w 44"/>
                  <a:gd name="T5" fmla="*/ 4 h 70"/>
                  <a:gd name="T6" fmla="*/ 1 w 44"/>
                  <a:gd name="T7" fmla="*/ 20 h 70"/>
                  <a:gd name="T8" fmla="*/ 1 w 44"/>
                  <a:gd name="T9" fmla="*/ 52 h 70"/>
                  <a:gd name="T10" fmla="*/ 1 w 44"/>
                  <a:gd name="T11" fmla="*/ 70 h 70"/>
                  <a:gd name="T12" fmla="*/ 1 w 44"/>
                  <a:gd name="T13" fmla="*/ 6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50" name="Freeform 801"/>
              <p:cNvSpPr>
                <a:spLocks/>
              </p:cNvSpPr>
              <p:nvPr/>
            </p:nvSpPr>
            <p:spPr bwMode="auto">
              <a:xfrm>
                <a:off x="577" y="2969"/>
                <a:ext cx="30" cy="79"/>
              </a:xfrm>
              <a:custGeom>
                <a:avLst/>
                <a:gdLst>
                  <a:gd name="T0" fmla="*/ 6 w 30"/>
                  <a:gd name="T1" fmla="*/ 15 h 79"/>
                  <a:gd name="T2" fmla="*/ 13 w 30"/>
                  <a:gd name="T3" fmla="*/ 0 h 79"/>
                  <a:gd name="T4" fmla="*/ 27 w 30"/>
                  <a:gd name="T5" fmla="*/ 3 h 79"/>
                  <a:gd name="T6" fmla="*/ 30 w 30"/>
                  <a:gd name="T7" fmla="*/ 28 h 79"/>
                  <a:gd name="T8" fmla="*/ 24 w 30"/>
                  <a:gd name="T9" fmla="*/ 61 h 79"/>
                  <a:gd name="T10" fmla="*/ 15 w 30"/>
                  <a:gd name="T11" fmla="*/ 79 h 79"/>
                  <a:gd name="T12" fmla="*/ 0 w 30"/>
                  <a:gd name="T13" fmla="*/ 77 h 79"/>
                  <a:gd name="T14" fmla="*/ 2 w 30"/>
                  <a:gd name="T15" fmla="*/ 63 h 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79">
                    <a:moveTo>
                      <a:pt x="6" y="15"/>
                    </a:moveTo>
                    <a:lnTo>
                      <a:pt x="13" y="0"/>
                    </a:lnTo>
                    <a:lnTo>
                      <a:pt x="27" y="3"/>
                    </a:lnTo>
                    <a:lnTo>
                      <a:pt x="30" y="28"/>
                    </a:lnTo>
                    <a:lnTo>
                      <a:pt x="24" y="61"/>
                    </a:lnTo>
                    <a:lnTo>
                      <a:pt x="15" y="79"/>
                    </a:lnTo>
                    <a:lnTo>
                      <a:pt x="0" y="77"/>
                    </a:lnTo>
                    <a:lnTo>
                      <a:pt x="2" y="63"/>
                    </a:lnTo>
                  </a:path>
                </a:pathLst>
              </a:custGeom>
              <a:solidFill>
                <a:srgbClr val="C0C0C0"/>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733" name="Group 802"/>
            <p:cNvGrpSpPr>
              <a:grpSpLocks/>
            </p:cNvGrpSpPr>
            <p:nvPr/>
          </p:nvGrpSpPr>
          <p:grpSpPr bwMode="auto">
            <a:xfrm>
              <a:off x="4463" y="3926"/>
              <a:ext cx="665" cy="194"/>
              <a:chOff x="135" y="3060"/>
              <a:chExt cx="1563" cy="456"/>
            </a:xfrm>
          </p:grpSpPr>
          <p:sp>
            <p:nvSpPr>
              <p:cNvPr id="739" name="Freeform 803"/>
              <p:cNvSpPr>
                <a:spLocks/>
              </p:cNvSpPr>
              <p:nvPr/>
            </p:nvSpPr>
            <p:spPr bwMode="auto">
              <a:xfrm>
                <a:off x="1155" y="3060"/>
                <a:ext cx="543" cy="426"/>
              </a:xfrm>
              <a:custGeom>
                <a:avLst/>
                <a:gdLst>
                  <a:gd name="T0" fmla="*/ 543 w 543"/>
                  <a:gd name="T1" fmla="*/ 0 h 426"/>
                  <a:gd name="T2" fmla="*/ 318 w 543"/>
                  <a:gd name="T3" fmla="*/ 6 h 426"/>
                  <a:gd name="T4" fmla="*/ 306 w 543"/>
                  <a:gd name="T5" fmla="*/ 27 h 426"/>
                  <a:gd name="T6" fmla="*/ 189 w 543"/>
                  <a:gd name="T7" fmla="*/ 426 h 426"/>
                  <a:gd name="T8" fmla="*/ 0 w 543"/>
                  <a:gd name="T9" fmla="*/ 402 h 426"/>
                  <a:gd name="T10" fmla="*/ 24 w 543"/>
                  <a:gd name="T11" fmla="*/ 216 h 4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3" h="426">
                    <a:moveTo>
                      <a:pt x="543" y="0"/>
                    </a:moveTo>
                    <a:lnTo>
                      <a:pt x="318" y="6"/>
                    </a:lnTo>
                    <a:lnTo>
                      <a:pt x="306" y="27"/>
                    </a:lnTo>
                    <a:lnTo>
                      <a:pt x="189" y="426"/>
                    </a:lnTo>
                    <a:lnTo>
                      <a:pt x="0" y="402"/>
                    </a:lnTo>
                    <a:lnTo>
                      <a:pt x="24" y="216"/>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40" name="Freeform 804"/>
              <p:cNvSpPr>
                <a:spLocks/>
              </p:cNvSpPr>
              <p:nvPr/>
            </p:nvSpPr>
            <p:spPr bwMode="auto">
              <a:xfrm>
                <a:off x="567" y="3087"/>
                <a:ext cx="588" cy="423"/>
              </a:xfrm>
              <a:custGeom>
                <a:avLst/>
                <a:gdLst>
                  <a:gd name="T0" fmla="*/ 588 w 588"/>
                  <a:gd name="T1" fmla="*/ 0 h 423"/>
                  <a:gd name="T2" fmla="*/ 327 w 588"/>
                  <a:gd name="T3" fmla="*/ 3 h 423"/>
                  <a:gd name="T4" fmla="*/ 297 w 588"/>
                  <a:gd name="T5" fmla="*/ 24 h 423"/>
                  <a:gd name="T6" fmla="*/ 219 w 588"/>
                  <a:gd name="T7" fmla="*/ 423 h 423"/>
                  <a:gd name="T8" fmla="*/ 0 w 588"/>
                  <a:gd name="T9" fmla="*/ 366 h 423"/>
                  <a:gd name="T10" fmla="*/ 15 w 588"/>
                  <a:gd name="T11" fmla="*/ 258 h 4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8" h="423">
                    <a:moveTo>
                      <a:pt x="588" y="0"/>
                    </a:moveTo>
                    <a:lnTo>
                      <a:pt x="327" y="3"/>
                    </a:lnTo>
                    <a:lnTo>
                      <a:pt x="297" y="24"/>
                    </a:lnTo>
                    <a:lnTo>
                      <a:pt x="219" y="423"/>
                    </a:lnTo>
                    <a:lnTo>
                      <a:pt x="0" y="366"/>
                    </a:lnTo>
                    <a:lnTo>
                      <a:pt x="15" y="258"/>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41" name="Freeform 805"/>
              <p:cNvSpPr>
                <a:spLocks/>
              </p:cNvSpPr>
              <p:nvPr/>
            </p:nvSpPr>
            <p:spPr bwMode="auto">
              <a:xfrm>
                <a:off x="135" y="3093"/>
                <a:ext cx="432" cy="423"/>
              </a:xfrm>
              <a:custGeom>
                <a:avLst/>
                <a:gdLst>
                  <a:gd name="T0" fmla="*/ 432 w 432"/>
                  <a:gd name="T1" fmla="*/ 0 h 423"/>
                  <a:gd name="T2" fmla="*/ 111 w 432"/>
                  <a:gd name="T3" fmla="*/ 12 h 423"/>
                  <a:gd name="T4" fmla="*/ 87 w 432"/>
                  <a:gd name="T5" fmla="*/ 30 h 423"/>
                  <a:gd name="T6" fmla="*/ 66 w 432"/>
                  <a:gd name="T7" fmla="*/ 81 h 423"/>
                  <a:gd name="T8" fmla="*/ 33 w 432"/>
                  <a:gd name="T9" fmla="*/ 423 h 423"/>
                  <a:gd name="T10" fmla="*/ 0 w 432"/>
                  <a:gd name="T11" fmla="*/ 414 h 4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2" h="423">
                    <a:moveTo>
                      <a:pt x="432" y="0"/>
                    </a:moveTo>
                    <a:lnTo>
                      <a:pt x="111" y="12"/>
                    </a:lnTo>
                    <a:lnTo>
                      <a:pt x="87" y="30"/>
                    </a:lnTo>
                    <a:lnTo>
                      <a:pt x="66" y="81"/>
                    </a:lnTo>
                    <a:lnTo>
                      <a:pt x="33" y="423"/>
                    </a:lnTo>
                    <a:lnTo>
                      <a:pt x="0" y="414"/>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42" name="Freeform 806"/>
              <p:cNvSpPr>
                <a:spLocks/>
              </p:cNvSpPr>
              <p:nvPr/>
            </p:nvSpPr>
            <p:spPr bwMode="auto">
              <a:xfrm>
                <a:off x="581" y="3201"/>
                <a:ext cx="238" cy="216"/>
              </a:xfrm>
              <a:custGeom>
                <a:avLst/>
                <a:gdLst>
                  <a:gd name="T0" fmla="*/ 238 w 238"/>
                  <a:gd name="T1" fmla="*/ 0 h 216"/>
                  <a:gd name="T2" fmla="*/ 175 w 238"/>
                  <a:gd name="T3" fmla="*/ 207 h 216"/>
                  <a:gd name="T4" fmla="*/ 121 w 238"/>
                  <a:gd name="T5" fmla="*/ 216 h 216"/>
                  <a:gd name="T6" fmla="*/ 46 w 238"/>
                  <a:gd name="T7" fmla="*/ 198 h 216"/>
                  <a:gd name="T8" fmla="*/ 0 w 238"/>
                  <a:gd name="T9" fmla="*/ 179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216">
                    <a:moveTo>
                      <a:pt x="238" y="0"/>
                    </a:moveTo>
                    <a:lnTo>
                      <a:pt x="175" y="207"/>
                    </a:lnTo>
                    <a:lnTo>
                      <a:pt x="121" y="216"/>
                    </a:lnTo>
                    <a:lnTo>
                      <a:pt x="46" y="198"/>
                    </a:lnTo>
                    <a:lnTo>
                      <a:pt x="0" y="179"/>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43" name="Freeform 807"/>
              <p:cNvSpPr>
                <a:spLocks/>
              </p:cNvSpPr>
              <p:nvPr/>
            </p:nvSpPr>
            <p:spPr bwMode="auto">
              <a:xfrm>
                <a:off x="1178" y="3156"/>
                <a:ext cx="253" cy="183"/>
              </a:xfrm>
              <a:custGeom>
                <a:avLst/>
                <a:gdLst>
                  <a:gd name="T0" fmla="*/ 253 w 253"/>
                  <a:gd name="T1" fmla="*/ 0 h 183"/>
                  <a:gd name="T2" fmla="*/ 178 w 253"/>
                  <a:gd name="T3" fmla="*/ 141 h 183"/>
                  <a:gd name="T4" fmla="*/ 130 w 253"/>
                  <a:gd name="T5" fmla="*/ 183 h 183"/>
                  <a:gd name="T6" fmla="*/ 55 w 253"/>
                  <a:gd name="T7" fmla="*/ 171 h 183"/>
                  <a:gd name="T8" fmla="*/ 0 w 253"/>
                  <a:gd name="T9" fmla="*/ 155 h 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 h="183">
                    <a:moveTo>
                      <a:pt x="253" y="0"/>
                    </a:moveTo>
                    <a:lnTo>
                      <a:pt x="178" y="141"/>
                    </a:lnTo>
                    <a:lnTo>
                      <a:pt x="130" y="183"/>
                    </a:lnTo>
                    <a:lnTo>
                      <a:pt x="55" y="171"/>
                    </a:lnTo>
                    <a:lnTo>
                      <a:pt x="0" y="155"/>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734" name="Freeform 808"/>
            <p:cNvSpPr>
              <a:spLocks/>
            </p:cNvSpPr>
            <p:nvPr/>
          </p:nvSpPr>
          <p:spPr bwMode="auto">
            <a:xfrm>
              <a:off x="5376" y="3871"/>
              <a:ext cx="510" cy="304"/>
            </a:xfrm>
            <a:custGeom>
              <a:avLst/>
              <a:gdLst>
                <a:gd name="T0" fmla="*/ 0 w 510"/>
                <a:gd name="T1" fmla="*/ 304 h 304"/>
                <a:gd name="T2" fmla="*/ 10 w 510"/>
                <a:gd name="T3" fmla="*/ 236 h 304"/>
                <a:gd name="T4" fmla="*/ 21 w 510"/>
                <a:gd name="T5" fmla="*/ 227 h 304"/>
                <a:gd name="T6" fmla="*/ 158 w 510"/>
                <a:gd name="T7" fmla="*/ 243 h 304"/>
                <a:gd name="T8" fmla="*/ 173 w 510"/>
                <a:gd name="T9" fmla="*/ 232 h 304"/>
                <a:gd name="T10" fmla="*/ 224 w 510"/>
                <a:gd name="T11" fmla="*/ 50 h 304"/>
                <a:gd name="T12" fmla="*/ 236 w 510"/>
                <a:gd name="T13" fmla="*/ 34 h 304"/>
                <a:gd name="T14" fmla="*/ 321 w 510"/>
                <a:gd name="T15" fmla="*/ 23 h 304"/>
                <a:gd name="T16" fmla="*/ 333 w 510"/>
                <a:gd name="T17" fmla="*/ 34 h 304"/>
                <a:gd name="T18" fmla="*/ 354 w 510"/>
                <a:gd name="T19" fmla="*/ 19 h 304"/>
                <a:gd name="T20" fmla="*/ 444 w 510"/>
                <a:gd name="T21" fmla="*/ 9 h 304"/>
                <a:gd name="T22" fmla="*/ 449 w 510"/>
                <a:gd name="T23" fmla="*/ 25 h 304"/>
                <a:gd name="T24" fmla="*/ 462 w 510"/>
                <a:gd name="T25" fmla="*/ 4 h 304"/>
                <a:gd name="T26" fmla="*/ 510 w 510"/>
                <a:gd name="T27" fmla="*/ 0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0" h="304">
                  <a:moveTo>
                    <a:pt x="0" y="304"/>
                  </a:moveTo>
                  <a:lnTo>
                    <a:pt x="10" y="236"/>
                  </a:lnTo>
                  <a:lnTo>
                    <a:pt x="21" y="227"/>
                  </a:lnTo>
                  <a:lnTo>
                    <a:pt x="158" y="243"/>
                  </a:lnTo>
                  <a:lnTo>
                    <a:pt x="173" y="232"/>
                  </a:lnTo>
                  <a:lnTo>
                    <a:pt x="224" y="50"/>
                  </a:lnTo>
                  <a:lnTo>
                    <a:pt x="236" y="34"/>
                  </a:lnTo>
                  <a:lnTo>
                    <a:pt x="321" y="23"/>
                  </a:lnTo>
                  <a:lnTo>
                    <a:pt x="333" y="34"/>
                  </a:lnTo>
                  <a:lnTo>
                    <a:pt x="354" y="19"/>
                  </a:lnTo>
                  <a:lnTo>
                    <a:pt x="444" y="9"/>
                  </a:lnTo>
                  <a:lnTo>
                    <a:pt x="449" y="25"/>
                  </a:lnTo>
                  <a:lnTo>
                    <a:pt x="462" y="4"/>
                  </a:lnTo>
                  <a:lnTo>
                    <a:pt x="510" y="0"/>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35" name="Freeform 809"/>
            <p:cNvSpPr>
              <a:spLocks/>
            </p:cNvSpPr>
            <p:nvPr/>
          </p:nvSpPr>
          <p:spPr bwMode="auto">
            <a:xfrm>
              <a:off x="5417" y="3937"/>
              <a:ext cx="166" cy="115"/>
            </a:xfrm>
            <a:custGeom>
              <a:avLst/>
              <a:gdLst>
                <a:gd name="T0" fmla="*/ 10 w 293"/>
                <a:gd name="T1" fmla="*/ 0 h 204"/>
                <a:gd name="T2" fmla="*/ 9 w 293"/>
                <a:gd name="T3" fmla="*/ 2 h 204"/>
                <a:gd name="T4" fmla="*/ 8 w 293"/>
                <a:gd name="T5" fmla="*/ 5 h 204"/>
                <a:gd name="T6" fmla="*/ 7 w 293"/>
                <a:gd name="T7" fmla="*/ 6 h 204"/>
                <a:gd name="T8" fmla="*/ 4 w 293"/>
                <a:gd name="T9" fmla="*/ 7 h 204"/>
                <a:gd name="T10" fmla="*/ 3 w 293"/>
                <a:gd name="T11" fmla="*/ 6 h 204"/>
                <a:gd name="T12" fmla="*/ 1 w 293"/>
                <a:gd name="T13" fmla="*/ 6 h 204"/>
                <a:gd name="T14" fmla="*/ 1 w 293"/>
                <a:gd name="T15" fmla="*/ 6 h 204"/>
                <a:gd name="T16" fmla="*/ 0 w 293"/>
                <a:gd name="T17" fmla="*/ 6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 h="204">
                  <a:moveTo>
                    <a:pt x="293" y="0"/>
                  </a:moveTo>
                  <a:lnTo>
                    <a:pt x="282" y="50"/>
                  </a:lnTo>
                  <a:lnTo>
                    <a:pt x="252" y="164"/>
                  </a:lnTo>
                  <a:lnTo>
                    <a:pt x="228" y="194"/>
                  </a:lnTo>
                  <a:lnTo>
                    <a:pt x="126" y="204"/>
                  </a:lnTo>
                  <a:lnTo>
                    <a:pt x="80" y="200"/>
                  </a:lnTo>
                  <a:lnTo>
                    <a:pt x="36" y="188"/>
                  </a:lnTo>
                  <a:lnTo>
                    <a:pt x="6" y="198"/>
                  </a:lnTo>
                  <a:lnTo>
                    <a:pt x="0" y="189"/>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36" name="Line 810"/>
            <p:cNvSpPr>
              <a:spLocks noChangeShapeType="1"/>
            </p:cNvSpPr>
            <p:nvPr/>
          </p:nvSpPr>
          <p:spPr bwMode="auto">
            <a:xfrm flipV="1">
              <a:off x="5422" y="4034"/>
              <a:ext cx="13" cy="6"/>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37" name="Freeform 811"/>
            <p:cNvSpPr>
              <a:spLocks/>
            </p:cNvSpPr>
            <p:nvPr/>
          </p:nvSpPr>
          <p:spPr bwMode="auto">
            <a:xfrm>
              <a:off x="5429" y="4026"/>
              <a:ext cx="15" cy="5"/>
            </a:xfrm>
            <a:custGeom>
              <a:avLst/>
              <a:gdLst>
                <a:gd name="T0" fmla="*/ 0 w 28"/>
                <a:gd name="T1" fmla="*/ 1 h 8"/>
                <a:gd name="T2" fmla="*/ 1 w 28"/>
                <a:gd name="T3" fmla="*/ 0 h 8"/>
                <a:gd name="T4" fmla="*/ 1 w 28"/>
                <a:gd name="T5" fmla="*/ 1 h 8"/>
                <a:gd name="T6" fmla="*/ 0 60000 65536"/>
                <a:gd name="T7" fmla="*/ 0 60000 65536"/>
                <a:gd name="T8" fmla="*/ 0 60000 65536"/>
              </a:gdLst>
              <a:ahLst/>
              <a:cxnLst>
                <a:cxn ang="T6">
                  <a:pos x="T0" y="T1"/>
                </a:cxn>
                <a:cxn ang="T7">
                  <a:pos x="T2" y="T3"/>
                </a:cxn>
                <a:cxn ang="T8">
                  <a:pos x="T4" y="T5"/>
                </a:cxn>
              </a:cxnLst>
              <a:rect l="0" t="0" r="r" b="b"/>
              <a:pathLst>
                <a:path w="28" h="8">
                  <a:moveTo>
                    <a:pt x="0" y="8"/>
                  </a:moveTo>
                  <a:lnTo>
                    <a:pt x="18" y="0"/>
                  </a:lnTo>
                  <a:lnTo>
                    <a:pt x="28" y="5"/>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38" name="Freeform 812"/>
            <p:cNvSpPr>
              <a:spLocks/>
            </p:cNvSpPr>
            <p:nvPr/>
          </p:nvSpPr>
          <p:spPr bwMode="auto">
            <a:xfrm>
              <a:off x="5432" y="4021"/>
              <a:ext cx="17" cy="2"/>
            </a:xfrm>
            <a:custGeom>
              <a:avLst/>
              <a:gdLst>
                <a:gd name="T0" fmla="*/ 0 w 30"/>
                <a:gd name="T1" fmla="*/ 1 h 4"/>
                <a:gd name="T2" fmla="*/ 1 w 30"/>
                <a:gd name="T3" fmla="*/ 0 h 4"/>
                <a:gd name="T4" fmla="*/ 1 w 30"/>
                <a:gd name="T5" fmla="*/ 1 h 4"/>
                <a:gd name="T6" fmla="*/ 0 60000 65536"/>
                <a:gd name="T7" fmla="*/ 0 60000 65536"/>
                <a:gd name="T8" fmla="*/ 0 60000 65536"/>
              </a:gdLst>
              <a:ahLst/>
              <a:cxnLst>
                <a:cxn ang="T6">
                  <a:pos x="T0" y="T1"/>
                </a:cxn>
                <a:cxn ang="T7">
                  <a:pos x="T2" y="T3"/>
                </a:cxn>
                <a:cxn ang="T8">
                  <a:pos x="T4" y="T5"/>
                </a:cxn>
              </a:cxnLst>
              <a:rect l="0" t="0" r="r" b="b"/>
              <a:pathLst>
                <a:path w="30" h="4">
                  <a:moveTo>
                    <a:pt x="0" y="4"/>
                  </a:moveTo>
                  <a:lnTo>
                    <a:pt x="19" y="0"/>
                  </a:lnTo>
                  <a:lnTo>
                    <a:pt x="30" y="4"/>
                  </a:lnTo>
                </a:path>
              </a:pathLst>
            </a:custGeom>
            <a:noFill/>
            <a:ln w="9525"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789" name="テキスト ボックス 788"/>
          <p:cNvSpPr txBox="1"/>
          <p:nvPr/>
        </p:nvSpPr>
        <p:spPr>
          <a:xfrm>
            <a:off x="8021097" y="2881509"/>
            <a:ext cx="1010607" cy="215444"/>
          </a:xfrm>
          <a:prstGeom prst="rect">
            <a:avLst/>
          </a:prstGeom>
          <a:noFill/>
        </p:spPr>
        <p:txBody>
          <a:bodyPr wrap="square" rtlCol="0">
            <a:spAutoFit/>
          </a:bodyPr>
          <a:lstStyle/>
          <a:p>
            <a:pPr algn="ctr"/>
            <a:r>
              <a:rPr kumimoji="1" lang="en-US" altLang="ja-JP" sz="800" b="1" dirty="0" smtClean="0"/>
              <a:t>Local Office A</a:t>
            </a:r>
            <a:endParaRPr kumimoji="1" lang="ja-JP" altLang="en-US" sz="800" b="1" dirty="0"/>
          </a:p>
        </p:txBody>
      </p:sp>
      <p:sp>
        <p:nvSpPr>
          <p:cNvPr id="790" name="テキスト ボックス 789"/>
          <p:cNvSpPr txBox="1"/>
          <p:nvPr/>
        </p:nvSpPr>
        <p:spPr>
          <a:xfrm>
            <a:off x="8013534" y="3777998"/>
            <a:ext cx="1010607" cy="215444"/>
          </a:xfrm>
          <a:prstGeom prst="rect">
            <a:avLst/>
          </a:prstGeom>
          <a:noFill/>
        </p:spPr>
        <p:txBody>
          <a:bodyPr wrap="square" rtlCol="0">
            <a:spAutoFit/>
          </a:bodyPr>
          <a:lstStyle/>
          <a:p>
            <a:pPr algn="ctr"/>
            <a:r>
              <a:rPr kumimoji="1" lang="en-US" altLang="ja-JP" sz="800" b="1" dirty="0" smtClean="0"/>
              <a:t>Local Office B</a:t>
            </a:r>
            <a:endParaRPr kumimoji="1" lang="ja-JP" altLang="en-US" sz="800" b="1" dirty="0"/>
          </a:p>
        </p:txBody>
      </p:sp>
      <p:sp>
        <p:nvSpPr>
          <p:cNvPr id="791" name="テキスト ボックス 790"/>
          <p:cNvSpPr txBox="1"/>
          <p:nvPr/>
        </p:nvSpPr>
        <p:spPr>
          <a:xfrm>
            <a:off x="8044793" y="5047434"/>
            <a:ext cx="1010607" cy="215444"/>
          </a:xfrm>
          <a:prstGeom prst="rect">
            <a:avLst/>
          </a:prstGeom>
          <a:noFill/>
        </p:spPr>
        <p:txBody>
          <a:bodyPr wrap="square" rtlCol="0">
            <a:spAutoFit/>
          </a:bodyPr>
          <a:lstStyle/>
          <a:p>
            <a:pPr algn="ctr"/>
            <a:r>
              <a:rPr kumimoji="1" lang="en-US" altLang="ja-JP" sz="800" b="1" dirty="0" smtClean="0"/>
              <a:t>Local Office C</a:t>
            </a:r>
            <a:endParaRPr kumimoji="1" lang="ja-JP" altLang="en-US" sz="800" b="1" dirty="0"/>
          </a:p>
        </p:txBody>
      </p:sp>
      <p:sp>
        <p:nvSpPr>
          <p:cNvPr id="792" name="テキスト ボックス 791"/>
          <p:cNvSpPr txBox="1"/>
          <p:nvPr/>
        </p:nvSpPr>
        <p:spPr>
          <a:xfrm>
            <a:off x="8037598" y="5985847"/>
            <a:ext cx="1010607" cy="215444"/>
          </a:xfrm>
          <a:prstGeom prst="rect">
            <a:avLst/>
          </a:prstGeom>
          <a:noFill/>
        </p:spPr>
        <p:txBody>
          <a:bodyPr wrap="square" rtlCol="0">
            <a:spAutoFit/>
          </a:bodyPr>
          <a:lstStyle/>
          <a:p>
            <a:pPr algn="ctr"/>
            <a:r>
              <a:rPr kumimoji="1" lang="en-US" altLang="ja-JP" sz="800" b="1" dirty="0" smtClean="0"/>
              <a:t>Local Office D</a:t>
            </a:r>
            <a:endParaRPr kumimoji="1" lang="ja-JP" altLang="en-US" sz="800" b="1" dirty="0"/>
          </a:p>
        </p:txBody>
      </p:sp>
      <p:pic>
        <p:nvPicPr>
          <p:cNvPr id="79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7942" y="2705939"/>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63944" y="3580270"/>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1965" y="4879492"/>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9943" y="5778174"/>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7" name="Line 988"/>
          <p:cNvSpPr>
            <a:spLocks noChangeShapeType="1"/>
          </p:cNvSpPr>
          <p:nvPr/>
        </p:nvSpPr>
        <p:spPr bwMode="auto">
          <a:xfrm flipV="1">
            <a:off x="7392228" y="2772295"/>
            <a:ext cx="838475" cy="821950"/>
          </a:xfrm>
          <a:prstGeom prst="line">
            <a:avLst/>
          </a:prstGeom>
          <a:noFill/>
          <a:ln w="381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98" name="Line 988"/>
          <p:cNvSpPr>
            <a:spLocks noChangeShapeType="1"/>
          </p:cNvSpPr>
          <p:nvPr/>
        </p:nvSpPr>
        <p:spPr bwMode="auto">
          <a:xfrm>
            <a:off x="7384040" y="3602826"/>
            <a:ext cx="885526" cy="48667"/>
          </a:xfrm>
          <a:prstGeom prst="line">
            <a:avLst/>
          </a:prstGeom>
          <a:noFill/>
          <a:ln w="381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99" name="Line 988"/>
          <p:cNvSpPr>
            <a:spLocks noChangeShapeType="1"/>
          </p:cNvSpPr>
          <p:nvPr/>
        </p:nvSpPr>
        <p:spPr bwMode="auto">
          <a:xfrm flipV="1">
            <a:off x="7375909" y="4993536"/>
            <a:ext cx="893657" cy="702190"/>
          </a:xfrm>
          <a:prstGeom prst="line">
            <a:avLst/>
          </a:prstGeom>
          <a:noFill/>
          <a:ln w="381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800" name="Line 988"/>
          <p:cNvSpPr>
            <a:spLocks noChangeShapeType="1"/>
          </p:cNvSpPr>
          <p:nvPr/>
        </p:nvSpPr>
        <p:spPr bwMode="auto">
          <a:xfrm>
            <a:off x="7376069" y="5695725"/>
            <a:ext cx="893498" cy="159323"/>
          </a:xfrm>
          <a:prstGeom prst="line">
            <a:avLst/>
          </a:prstGeom>
          <a:noFill/>
          <a:ln w="381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Tree>
    <p:extLst>
      <p:ext uri="{BB962C8B-B14F-4D97-AF65-F5344CB8AC3E}">
        <p14:creationId xmlns:p14="http://schemas.microsoft.com/office/powerpoint/2010/main" val="2332566970"/>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5</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136"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Use Case 2</a:t>
            </a:r>
            <a:endParaRPr lang="en-US" altLang="ja-JP" sz="1800" kern="0" dirty="0">
              <a:latin typeface="Arial Black" panose="020B0A04020102020204" pitchFamily="34" charset="0"/>
            </a:endParaRPr>
          </a:p>
        </p:txBody>
      </p:sp>
      <p:grpSp>
        <p:nvGrpSpPr>
          <p:cNvPr id="2" name="グループ化 1"/>
          <p:cNvGrpSpPr/>
          <p:nvPr/>
        </p:nvGrpSpPr>
        <p:grpSpPr>
          <a:xfrm>
            <a:off x="353347" y="2752725"/>
            <a:ext cx="4756150" cy="3465513"/>
            <a:chOff x="353347" y="2752725"/>
            <a:chExt cx="4756150" cy="3465513"/>
          </a:xfrm>
        </p:grpSpPr>
        <p:sp>
          <p:nvSpPr>
            <p:cNvPr id="5" name="AutoShape 2"/>
            <p:cNvSpPr>
              <a:spLocks noChangeArrowheads="1"/>
            </p:cNvSpPr>
            <p:nvPr/>
          </p:nvSpPr>
          <p:spPr bwMode="auto">
            <a:xfrm>
              <a:off x="370522" y="4294385"/>
              <a:ext cx="4731818" cy="359291"/>
            </a:xfrm>
            <a:prstGeom prst="roundRect">
              <a:avLst>
                <a:gd name="adj" fmla="val 11153"/>
              </a:avLst>
            </a:prstGeom>
            <a:gradFill rotWithShape="1">
              <a:gsLst>
                <a:gs pos="0">
                  <a:srgbClr val="EFF7D7"/>
                </a:gs>
                <a:gs pos="100000">
                  <a:srgbClr val="F8FCEF"/>
                </a:gs>
              </a:gsLst>
              <a:lin ang="5400000" scaled="1"/>
            </a:gradFill>
            <a:ln w="9525">
              <a:solidFill>
                <a:srgbClr val="C0C0C0"/>
              </a:solidFill>
              <a:round/>
              <a:headEnd/>
              <a:tailEnd/>
            </a:ln>
          </p:spPr>
          <p:txBody>
            <a:bodyPr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6" name="Freeform 3"/>
            <p:cNvSpPr>
              <a:spLocks/>
            </p:cNvSpPr>
            <p:nvPr/>
          </p:nvSpPr>
          <p:spPr bwMode="auto">
            <a:xfrm>
              <a:off x="370522" y="2961715"/>
              <a:ext cx="3077256" cy="1918128"/>
            </a:xfrm>
            <a:custGeom>
              <a:avLst/>
              <a:gdLst>
                <a:gd name="T0" fmla="*/ 2147483647 w 2344"/>
                <a:gd name="T1" fmla="*/ 2147483647 h 1461"/>
                <a:gd name="T2" fmla="*/ 2147483647 w 2344"/>
                <a:gd name="T3" fmla="*/ 2147483647 h 1461"/>
                <a:gd name="T4" fmla="*/ 2147483647 w 2344"/>
                <a:gd name="T5" fmla="*/ 2147483647 h 1461"/>
                <a:gd name="T6" fmla="*/ 2147483647 w 2344"/>
                <a:gd name="T7" fmla="*/ 0 h 1461"/>
                <a:gd name="T8" fmla="*/ 2147483647 w 2344"/>
                <a:gd name="T9" fmla="*/ 2147483647 h 1461"/>
                <a:gd name="T10" fmla="*/ 0 w 2344"/>
                <a:gd name="T11" fmla="*/ 2147483647 h 1461"/>
                <a:gd name="T12" fmla="*/ 0 w 2344"/>
                <a:gd name="T13" fmla="*/ 2147483647 h 1461"/>
                <a:gd name="T14" fmla="*/ 2147483647 w 2344"/>
                <a:gd name="T15" fmla="*/ 2147483647 h 1461"/>
                <a:gd name="T16" fmla="*/ 0 60000 65536"/>
                <a:gd name="T17" fmla="*/ 0 60000 65536"/>
                <a:gd name="T18" fmla="*/ 0 60000 65536"/>
                <a:gd name="T19" fmla="*/ 0 60000 65536"/>
                <a:gd name="T20" fmla="*/ 0 60000 65536"/>
                <a:gd name="T21" fmla="*/ 0 60000 65536"/>
                <a:gd name="T22" fmla="*/ 0 60000 65536"/>
                <a:gd name="T23" fmla="*/ 0 60000 65536"/>
                <a:gd name="T24" fmla="*/ 0 w 2344"/>
                <a:gd name="T25" fmla="*/ 0 h 1461"/>
                <a:gd name="T26" fmla="*/ 2344 w 2344"/>
                <a:gd name="T27" fmla="*/ 1461 h 14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44" h="1461">
                  <a:moveTo>
                    <a:pt x="4" y="1461"/>
                  </a:moveTo>
                  <a:lnTo>
                    <a:pt x="2344" y="1411"/>
                  </a:lnTo>
                  <a:lnTo>
                    <a:pt x="2344" y="289"/>
                  </a:lnTo>
                  <a:lnTo>
                    <a:pt x="26" y="0"/>
                  </a:lnTo>
                  <a:lnTo>
                    <a:pt x="5" y="64"/>
                  </a:lnTo>
                  <a:lnTo>
                    <a:pt x="0" y="103"/>
                  </a:lnTo>
                  <a:lnTo>
                    <a:pt x="0" y="211"/>
                  </a:lnTo>
                  <a:lnTo>
                    <a:pt x="4" y="1461"/>
                  </a:lnTo>
                  <a:close/>
                </a:path>
              </a:pathLst>
            </a:custGeom>
            <a:gradFill rotWithShape="1">
              <a:gsLst>
                <a:gs pos="0">
                  <a:srgbClr val="FAF3EC"/>
                </a:gs>
                <a:gs pos="100000">
                  <a:srgbClr val="F3E2D1"/>
                </a:gs>
              </a:gsLst>
              <a:lin ang="5400000" scaled="1"/>
            </a:gradFill>
            <a:ln w="9525" cap="flat" cmpd="sng">
              <a:solidFill>
                <a:srgbClr val="C0C0C0"/>
              </a:solidFill>
              <a:prstDash val="solid"/>
              <a:round/>
              <a:headEnd type="none" w="med" len="med"/>
              <a:tailEnd type="none" w="med" len="med"/>
            </a:ln>
          </p:spPr>
          <p:txBody>
            <a:bodyPr/>
            <a:lstStyle/>
            <a:p>
              <a:endParaRPr lang="ja-JP" altLang="en-US" dirty="0"/>
            </a:p>
          </p:txBody>
        </p:sp>
        <p:sp>
          <p:nvSpPr>
            <p:cNvPr id="7" name="Freeform 4"/>
            <p:cNvSpPr>
              <a:spLocks/>
            </p:cNvSpPr>
            <p:nvPr/>
          </p:nvSpPr>
          <p:spPr bwMode="auto">
            <a:xfrm>
              <a:off x="2397217" y="3597274"/>
              <a:ext cx="1033385" cy="876040"/>
            </a:xfrm>
            <a:custGeom>
              <a:avLst/>
              <a:gdLst>
                <a:gd name="T0" fmla="*/ 2147483647 w 662"/>
                <a:gd name="T1" fmla="*/ 2147483647 h 561"/>
                <a:gd name="T2" fmla="*/ 2147483647 w 662"/>
                <a:gd name="T3" fmla="*/ 2147483647 h 561"/>
                <a:gd name="T4" fmla="*/ 2147483647 w 662"/>
                <a:gd name="T5" fmla="*/ 2147483647 h 561"/>
                <a:gd name="T6" fmla="*/ 0 w 662"/>
                <a:gd name="T7" fmla="*/ 0 h 561"/>
                <a:gd name="T8" fmla="*/ 2147483647 w 662"/>
                <a:gd name="T9" fmla="*/ 2147483647 h 5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2" h="561">
                  <a:moveTo>
                    <a:pt x="1" y="561"/>
                  </a:moveTo>
                  <a:lnTo>
                    <a:pt x="662" y="550"/>
                  </a:lnTo>
                  <a:lnTo>
                    <a:pt x="662" y="51"/>
                  </a:lnTo>
                  <a:lnTo>
                    <a:pt x="0" y="0"/>
                  </a:lnTo>
                  <a:lnTo>
                    <a:pt x="1" y="561"/>
                  </a:lnTo>
                  <a:close/>
                </a:path>
              </a:pathLst>
            </a:custGeom>
            <a:solidFill>
              <a:srgbClr val="EED796"/>
            </a:solidFill>
            <a:ln w="9525" cap="flat" cmpd="sng">
              <a:solidFill>
                <a:srgbClr val="C0C0C0"/>
              </a:solidFill>
              <a:prstDash val="solid"/>
              <a:round/>
              <a:headEnd type="none" w="med" len="med"/>
              <a:tailEnd type="none" w="med" len="med"/>
            </a:ln>
            <a:effectLst>
              <a:outerShdw dist="17961" dir="8100000" algn="ctr" rotWithShape="0">
                <a:schemeClr val="bg2"/>
              </a:outerShdw>
            </a:effectLst>
          </p:spPr>
          <p:txBody>
            <a:bodyPr/>
            <a:lstStyle/>
            <a:p>
              <a:endParaRPr lang="ja-JP" altLang="en-US" dirty="0"/>
            </a:p>
          </p:txBody>
        </p:sp>
        <p:sp>
          <p:nvSpPr>
            <p:cNvPr id="8" name="Freeform 5"/>
            <p:cNvSpPr>
              <a:spLocks/>
            </p:cNvSpPr>
            <p:nvPr/>
          </p:nvSpPr>
          <p:spPr bwMode="auto">
            <a:xfrm>
              <a:off x="3447778" y="3079093"/>
              <a:ext cx="1650268" cy="2002583"/>
            </a:xfrm>
            <a:custGeom>
              <a:avLst/>
              <a:gdLst>
                <a:gd name="T0" fmla="*/ 0 w 1257"/>
                <a:gd name="T1" fmla="*/ 2147483647 h 1526"/>
                <a:gd name="T2" fmla="*/ 2147483647 w 1257"/>
                <a:gd name="T3" fmla="*/ 0 h 1526"/>
                <a:gd name="T4" fmla="*/ 2147483647 w 1257"/>
                <a:gd name="T5" fmla="*/ 2147483647 h 1526"/>
                <a:gd name="T6" fmla="*/ 2147483647 w 1257"/>
                <a:gd name="T7" fmla="*/ 2147483647 h 1526"/>
                <a:gd name="T8" fmla="*/ 0 w 1257"/>
                <a:gd name="T9" fmla="*/ 2147483647 h 1526"/>
                <a:gd name="T10" fmla="*/ 0 60000 65536"/>
                <a:gd name="T11" fmla="*/ 0 60000 65536"/>
                <a:gd name="T12" fmla="*/ 0 60000 65536"/>
                <a:gd name="T13" fmla="*/ 0 60000 65536"/>
                <a:gd name="T14" fmla="*/ 0 60000 65536"/>
                <a:gd name="T15" fmla="*/ 0 w 1257"/>
                <a:gd name="T16" fmla="*/ 0 h 1526"/>
                <a:gd name="T17" fmla="*/ 1257 w 1257"/>
                <a:gd name="T18" fmla="*/ 1526 h 1526"/>
              </a:gdLst>
              <a:ahLst/>
              <a:cxnLst>
                <a:cxn ang="T10">
                  <a:pos x="T0" y="T1"/>
                </a:cxn>
                <a:cxn ang="T11">
                  <a:pos x="T2" y="T3"/>
                </a:cxn>
                <a:cxn ang="T12">
                  <a:pos x="T4" y="T5"/>
                </a:cxn>
                <a:cxn ang="T13">
                  <a:pos x="T6" y="T7"/>
                </a:cxn>
                <a:cxn ang="T14">
                  <a:pos x="T8" y="T9"/>
                </a:cxn>
              </a:cxnLst>
              <a:rect l="T15" t="T16" r="T17" b="T18"/>
              <a:pathLst>
                <a:path w="1257" h="1526">
                  <a:moveTo>
                    <a:pt x="0" y="200"/>
                  </a:moveTo>
                  <a:lnTo>
                    <a:pt x="1253" y="0"/>
                  </a:lnTo>
                  <a:lnTo>
                    <a:pt x="1257" y="1526"/>
                  </a:lnTo>
                  <a:lnTo>
                    <a:pt x="4" y="1331"/>
                  </a:lnTo>
                  <a:lnTo>
                    <a:pt x="0" y="200"/>
                  </a:lnTo>
                  <a:close/>
                </a:path>
              </a:pathLst>
            </a:custGeom>
            <a:gradFill rotWithShape="1">
              <a:gsLst>
                <a:gs pos="0">
                  <a:srgbClr val="FAF3EC"/>
                </a:gs>
                <a:gs pos="100000">
                  <a:srgbClr val="F3E2D1"/>
                </a:gs>
              </a:gsLst>
              <a:lin ang="5400000" scaled="1"/>
            </a:gradFill>
            <a:ln w="9525" cap="flat" cmpd="sng">
              <a:solidFill>
                <a:srgbClr val="C0C0C0"/>
              </a:solidFill>
              <a:prstDash val="solid"/>
              <a:round/>
              <a:headEnd type="none" w="med" len="med"/>
              <a:tailEnd type="none" w="med" len="med"/>
            </a:ln>
          </p:spPr>
          <p:txBody>
            <a:bodyPr/>
            <a:lstStyle/>
            <a:p>
              <a:endParaRPr lang="ja-JP" altLang="en-US" dirty="0"/>
            </a:p>
          </p:txBody>
        </p:sp>
        <p:sp>
          <p:nvSpPr>
            <p:cNvPr id="9" name="Freeform 6"/>
            <p:cNvSpPr>
              <a:spLocks/>
            </p:cNvSpPr>
            <p:nvPr/>
          </p:nvSpPr>
          <p:spPr bwMode="auto">
            <a:xfrm>
              <a:off x="3480698" y="3585822"/>
              <a:ext cx="614019" cy="1292589"/>
            </a:xfrm>
            <a:custGeom>
              <a:avLst/>
              <a:gdLst>
                <a:gd name="T0" fmla="*/ 0 w 386"/>
                <a:gd name="T1" fmla="*/ 2147483647 h 828"/>
                <a:gd name="T2" fmla="*/ 2147483647 w 386"/>
                <a:gd name="T3" fmla="*/ 0 h 828"/>
                <a:gd name="T4" fmla="*/ 2147483647 w 386"/>
                <a:gd name="T5" fmla="*/ 2147483647 h 828"/>
                <a:gd name="T6" fmla="*/ 2147483647 w 386"/>
                <a:gd name="T7" fmla="*/ 2147483647 h 828"/>
                <a:gd name="T8" fmla="*/ 0 w 386"/>
                <a:gd name="T9" fmla="*/ 2147483647 h 828"/>
                <a:gd name="T10" fmla="*/ 0 60000 65536"/>
                <a:gd name="T11" fmla="*/ 0 60000 65536"/>
                <a:gd name="T12" fmla="*/ 0 60000 65536"/>
                <a:gd name="T13" fmla="*/ 0 60000 65536"/>
                <a:gd name="T14" fmla="*/ 0 60000 65536"/>
                <a:gd name="T15" fmla="*/ 0 w 386"/>
                <a:gd name="T16" fmla="*/ 0 h 828"/>
                <a:gd name="T17" fmla="*/ 386 w 386"/>
                <a:gd name="T18" fmla="*/ 828 h 828"/>
              </a:gdLst>
              <a:ahLst/>
              <a:cxnLst>
                <a:cxn ang="T10">
                  <a:pos x="T0" y="T1"/>
                </a:cxn>
                <a:cxn ang="T11">
                  <a:pos x="T2" y="T3"/>
                </a:cxn>
                <a:cxn ang="T12">
                  <a:pos x="T4" y="T5"/>
                </a:cxn>
                <a:cxn ang="T13">
                  <a:pos x="T6" y="T7"/>
                </a:cxn>
                <a:cxn ang="T14">
                  <a:pos x="T8" y="T9"/>
                </a:cxn>
              </a:cxnLst>
              <a:rect l="T15" t="T16" r="T17" b="T18"/>
              <a:pathLst>
                <a:path w="386" h="828">
                  <a:moveTo>
                    <a:pt x="0" y="41"/>
                  </a:moveTo>
                  <a:lnTo>
                    <a:pt x="386" y="0"/>
                  </a:lnTo>
                  <a:lnTo>
                    <a:pt x="385" y="828"/>
                  </a:lnTo>
                  <a:lnTo>
                    <a:pt x="9" y="765"/>
                  </a:lnTo>
                  <a:lnTo>
                    <a:pt x="0" y="41"/>
                  </a:lnTo>
                  <a:close/>
                </a:path>
              </a:pathLst>
            </a:custGeom>
            <a:solidFill>
              <a:srgbClr val="F3E2D1"/>
            </a:solidFill>
            <a:ln w="9525" cap="flat" cmpd="sng">
              <a:solidFill>
                <a:srgbClr val="C0C0C0"/>
              </a:solidFill>
              <a:prstDash val="solid"/>
              <a:round/>
              <a:headEnd/>
              <a:tailEnd/>
            </a:ln>
          </p:spPr>
          <p:txBody>
            <a:bodyPr/>
            <a:lstStyle/>
            <a:p>
              <a:endParaRPr lang="ja-JP" altLang="en-US" dirty="0"/>
            </a:p>
          </p:txBody>
        </p:sp>
        <p:sp>
          <p:nvSpPr>
            <p:cNvPr id="10" name="Freeform 7"/>
            <p:cNvSpPr>
              <a:spLocks/>
            </p:cNvSpPr>
            <p:nvPr/>
          </p:nvSpPr>
          <p:spPr bwMode="auto">
            <a:xfrm>
              <a:off x="3536518" y="3643080"/>
              <a:ext cx="498086" cy="433726"/>
            </a:xfrm>
            <a:custGeom>
              <a:avLst/>
              <a:gdLst>
                <a:gd name="T0" fmla="*/ 2147483647 w 319"/>
                <a:gd name="T1" fmla="*/ 2147483647 h 278"/>
                <a:gd name="T2" fmla="*/ 2147483647 w 319"/>
                <a:gd name="T3" fmla="*/ 0 h 278"/>
                <a:gd name="T4" fmla="*/ 2147483647 w 319"/>
                <a:gd name="T5" fmla="*/ 2147483647 h 278"/>
                <a:gd name="T6" fmla="*/ 0 w 319"/>
                <a:gd name="T7" fmla="*/ 2147483647 h 278"/>
                <a:gd name="T8" fmla="*/ 2147483647 w 319"/>
                <a:gd name="T9" fmla="*/ 2147483647 h 278"/>
                <a:gd name="T10" fmla="*/ 0 60000 65536"/>
                <a:gd name="T11" fmla="*/ 0 60000 65536"/>
                <a:gd name="T12" fmla="*/ 0 60000 65536"/>
                <a:gd name="T13" fmla="*/ 0 60000 65536"/>
                <a:gd name="T14" fmla="*/ 0 60000 65536"/>
                <a:gd name="T15" fmla="*/ 0 w 319"/>
                <a:gd name="T16" fmla="*/ 0 h 278"/>
                <a:gd name="T17" fmla="*/ 319 w 319"/>
                <a:gd name="T18" fmla="*/ 278 h 278"/>
              </a:gdLst>
              <a:ahLst/>
              <a:cxnLst>
                <a:cxn ang="T10">
                  <a:pos x="T0" y="T1"/>
                </a:cxn>
                <a:cxn ang="T11">
                  <a:pos x="T2" y="T3"/>
                </a:cxn>
                <a:cxn ang="T12">
                  <a:pos x="T4" y="T5"/>
                </a:cxn>
                <a:cxn ang="T13">
                  <a:pos x="T6" y="T7"/>
                </a:cxn>
                <a:cxn ang="T14">
                  <a:pos x="T8" y="T9"/>
                </a:cxn>
              </a:cxnLst>
              <a:rect l="T15" t="T16" r="T17" b="T18"/>
              <a:pathLst>
                <a:path w="319" h="278">
                  <a:moveTo>
                    <a:pt x="1" y="32"/>
                  </a:moveTo>
                  <a:lnTo>
                    <a:pt x="317" y="0"/>
                  </a:lnTo>
                  <a:lnTo>
                    <a:pt x="319" y="278"/>
                  </a:lnTo>
                  <a:lnTo>
                    <a:pt x="0" y="271"/>
                  </a:lnTo>
                  <a:lnTo>
                    <a:pt x="1" y="32"/>
                  </a:lnTo>
                  <a:close/>
                </a:path>
              </a:pathLst>
            </a:custGeom>
            <a:gradFill rotWithShape="1">
              <a:gsLst>
                <a:gs pos="0">
                  <a:srgbClr val="7497E6"/>
                </a:gs>
                <a:gs pos="100000">
                  <a:srgbClr val="BDCEF3"/>
                </a:gs>
              </a:gsLst>
              <a:lin ang="5400000" scaled="1"/>
            </a:gradFill>
            <a:ln w="9525" cap="flat" cmpd="sng">
              <a:solidFill>
                <a:srgbClr val="C0C0C0"/>
              </a:solidFill>
              <a:prstDash val="solid"/>
              <a:round/>
              <a:headEnd/>
              <a:tailEnd/>
            </a:ln>
          </p:spPr>
          <p:txBody>
            <a:bodyPr/>
            <a:lstStyle/>
            <a:p>
              <a:endParaRPr lang="ja-JP" altLang="en-US" dirty="0"/>
            </a:p>
          </p:txBody>
        </p:sp>
        <p:sp>
          <p:nvSpPr>
            <p:cNvPr id="11" name="Freeform 8"/>
            <p:cNvSpPr>
              <a:spLocks/>
            </p:cNvSpPr>
            <p:nvPr/>
          </p:nvSpPr>
          <p:spPr bwMode="auto">
            <a:xfrm>
              <a:off x="3482129" y="3293809"/>
              <a:ext cx="602570" cy="307760"/>
            </a:xfrm>
            <a:custGeom>
              <a:avLst/>
              <a:gdLst>
                <a:gd name="T0" fmla="*/ 2147483647 w 385"/>
                <a:gd name="T1" fmla="*/ 2147483647 h 198"/>
                <a:gd name="T2" fmla="*/ 2147483647 w 385"/>
                <a:gd name="T3" fmla="*/ 0 h 198"/>
                <a:gd name="T4" fmla="*/ 2147483647 w 385"/>
                <a:gd name="T5" fmla="*/ 2147483647 h 198"/>
                <a:gd name="T6" fmla="*/ 0 w 385"/>
                <a:gd name="T7" fmla="*/ 2147483647 h 198"/>
                <a:gd name="T8" fmla="*/ 2147483647 w 385"/>
                <a:gd name="T9" fmla="*/ 2147483647 h 198"/>
                <a:gd name="T10" fmla="*/ 0 60000 65536"/>
                <a:gd name="T11" fmla="*/ 0 60000 65536"/>
                <a:gd name="T12" fmla="*/ 0 60000 65536"/>
                <a:gd name="T13" fmla="*/ 0 60000 65536"/>
                <a:gd name="T14" fmla="*/ 0 60000 65536"/>
                <a:gd name="T15" fmla="*/ 0 w 385"/>
                <a:gd name="T16" fmla="*/ 0 h 198"/>
                <a:gd name="T17" fmla="*/ 385 w 385"/>
                <a:gd name="T18" fmla="*/ 198 h 198"/>
              </a:gdLst>
              <a:ahLst/>
              <a:cxnLst>
                <a:cxn ang="T10">
                  <a:pos x="T0" y="T1"/>
                </a:cxn>
                <a:cxn ang="T11">
                  <a:pos x="T2" y="T3"/>
                </a:cxn>
                <a:cxn ang="T12">
                  <a:pos x="T4" y="T5"/>
                </a:cxn>
                <a:cxn ang="T13">
                  <a:pos x="T6" y="T7"/>
                </a:cxn>
                <a:cxn ang="T14">
                  <a:pos x="T8" y="T9"/>
                </a:cxn>
              </a:cxnLst>
              <a:rect l="T15" t="T16" r="T17" b="T18"/>
              <a:pathLst>
                <a:path w="385" h="198">
                  <a:moveTo>
                    <a:pt x="1" y="56"/>
                  </a:moveTo>
                  <a:lnTo>
                    <a:pt x="382" y="0"/>
                  </a:lnTo>
                  <a:lnTo>
                    <a:pt x="385" y="156"/>
                  </a:lnTo>
                  <a:lnTo>
                    <a:pt x="0" y="198"/>
                  </a:lnTo>
                  <a:lnTo>
                    <a:pt x="1" y="56"/>
                  </a:lnTo>
                  <a:close/>
                </a:path>
              </a:pathLst>
            </a:custGeom>
            <a:gradFill rotWithShape="1">
              <a:gsLst>
                <a:gs pos="0">
                  <a:srgbClr val="7497E6"/>
                </a:gs>
                <a:gs pos="100000">
                  <a:srgbClr val="BDCEF3"/>
                </a:gs>
              </a:gsLst>
              <a:lin ang="5400000" scaled="1"/>
            </a:gradFill>
            <a:ln w="9525" cap="flat" cmpd="sng">
              <a:solidFill>
                <a:srgbClr val="C0C0C0"/>
              </a:solidFill>
              <a:prstDash val="solid"/>
              <a:round/>
              <a:headEnd/>
              <a:tailEnd/>
            </a:ln>
          </p:spPr>
          <p:txBody>
            <a:bodyPr/>
            <a:lstStyle/>
            <a:p>
              <a:endParaRPr lang="ja-JP" altLang="en-US" dirty="0"/>
            </a:p>
          </p:txBody>
        </p:sp>
        <p:sp>
          <p:nvSpPr>
            <p:cNvPr id="12" name="Freeform 9"/>
            <p:cNvSpPr>
              <a:spLocks/>
            </p:cNvSpPr>
            <p:nvPr/>
          </p:nvSpPr>
          <p:spPr bwMode="auto">
            <a:xfrm>
              <a:off x="3420584" y="3786224"/>
              <a:ext cx="98758" cy="21472"/>
            </a:xfrm>
            <a:custGeom>
              <a:avLst/>
              <a:gdLst>
                <a:gd name="T0" fmla="*/ 2147483647 w 76"/>
                <a:gd name="T1" fmla="*/ 2147483647 h 17"/>
                <a:gd name="T2" fmla="*/ 2147483647 w 76"/>
                <a:gd name="T3" fmla="*/ 2147483647 h 17"/>
                <a:gd name="T4" fmla="*/ 2147483647 w 76"/>
                <a:gd name="T5" fmla="*/ 0 h 17"/>
                <a:gd name="T6" fmla="*/ 0 w 76"/>
                <a:gd name="T7" fmla="*/ 0 h 17"/>
                <a:gd name="T8" fmla="*/ 2147483647 w 76"/>
                <a:gd name="T9" fmla="*/ 2147483647 h 17"/>
                <a:gd name="T10" fmla="*/ 0 60000 65536"/>
                <a:gd name="T11" fmla="*/ 0 60000 65536"/>
                <a:gd name="T12" fmla="*/ 0 60000 65536"/>
                <a:gd name="T13" fmla="*/ 0 60000 65536"/>
                <a:gd name="T14" fmla="*/ 0 60000 65536"/>
                <a:gd name="T15" fmla="*/ 0 w 76"/>
                <a:gd name="T16" fmla="*/ 0 h 17"/>
                <a:gd name="T17" fmla="*/ 76 w 76"/>
                <a:gd name="T18" fmla="*/ 17 h 17"/>
              </a:gdLst>
              <a:ahLst/>
              <a:cxnLst>
                <a:cxn ang="T10">
                  <a:pos x="T0" y="T1"/>
                </a:cxn>
                <a:cxn ang="T11">
                  <a:pos x="T2" y="T3"/>
                </a:cxn>
                <a:cxn ang="T12">
                  <a:pos x="T4" y="T5"/>
                </a:cxn>
                <a:cxn ang="T13">
                  <a:pos x="T6" y="T7"/>
                </a:cxn>
                <a:cxn ang="T14">
                  <a:pos x="T8" y="T9"/>
                </a:cxn>
              </a:cxnLst>
              <a:rect l="T15" t="T16" r="T17" b="T18"/>
              <a:pathLst>
                <a:path w="76" h="17">
                  <a:moveTo>
                    <a:pt x="17" y="17"/>
                  </a:moveTo>
                  <a:lnTo>
                    <a:pt x="76" y="13"/>
                  </a:lnTo>
                  <a:lnTo>
                    <a:pt x="57" y="0"/>
                  </a:lnTo>
                  <a:lnTo>
                    <a:pt x="0" y="0"/>
                  </a:lnTo>
                  <a:lnTo>
                    <a:pt x="17" y="17"/>
                  </a:lnTo>
                  <a:close/>
                </a:path>
              </a:pathLst>
            </a:custGeom>
            <a:gradFill rotWithShape="1">
              <a:gsLst>
                <a:gs pos="0">
                  <a:srgbClr val="6F6F6F"/>
                </a:gs>
                <a:gs pos="100000">
                  <a:srgbClr val="5F5F5F"/>
                </a:gs>
              </a:gsLst>
              <a:lin ang="2700000" scaled="1"/>
            </a:gradFill>
            <a:ln w="6350" cap="flat" cmpd="sng">
              <a:solidFill>
                <a:srgbClr val="333333"/>
              </a:solidFill>
              <a:prstDash val="solid"/>
              <a:round/>
              <a:headEnd/>
              <a:tailEnd/>
            </a:ln>
          </p:spPr>
          <p:txBody>
            <a:bodyPr/>
            <a:lstStyle/>
            <a:p>
              <a:endParaRPr lang="ja-JP" altLang="en-US" dirty="0"/>
            </a:p>
          </p:txBody>
        </p:sp>
        <p:grpSp>
          <p:nvGrpSpPr>
            <p:cNvPr id="13" name="Group 10"/>
            <p:cNvGrpSpPr>
              <a:grpSpLocks/>
            </p:cNvGrpSpPr>
            <p:nvPr/>
          </p:nvGrpSpPr>
          <p:grpSpPr bwMode="auto">
            <a:xfrm>
              <a:off x="3440622" y="3801970"/>
              <a:ext cx="75857" cy="589753"/>
              <a:chOff x="2063" y="2102"/>
              <a:chExt cx="50" cy="387"/>
            </a:xfrm>
          </p:grpSpPr>
          <p:sp>
            <p:nvSpPr>
              <p:cNvPr id="316" name="Rectangle 11"/>
              <p:cNvSpPr>
                <a:spLocks noChangeArrowheads="1"/>
              </p:cNvSpPr>
              <p:nvPr/>
            </p:nvSpPr>
            <p:spPr bwMode="auto">
              <a:xfrm>
                <a:off x="2063" y="2102"/>
                <a:ext cx="50" cy="387"/>
              </a:xfrm>
              <a:prstGeom prst="rect">
                <a:avLst/>
              </a:prstGeom>
              <a:gradFill rotWithShape="1">
                <a:gsLst>
                  <a:gs pos="0">
                    <a:srgbClr val="6F6F6F"/>
                  </a:gs>
                  <a:gs pos="100000">
                    <a:srgbClr val="5F5F5F"/>
                  </a:gs>
                </a:gsLst>
                <a:lin ang="2700000" scaled="1"/>
              </a:gradFill>
              <a:ln w="6350" algn="ctr">
                <a:solidFill>
                  <a:srgbClr val="333333"/>
                </a:solidFill>
                <a:miter lim="800000"/>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317" name="Rectangle 12" descr="70%"/>
              <p:cNvSpPr>
                <a:spLocks noChangeArrowheads="1"/>
              </p:cNvSpPr>
              <p:nvPr/>
            </p:nvSpPr>
            <p:spPr bwMode="auto">
              <a:xfrm>
                <a:off x="2064" y="2111"/>
                <a:ext cx="46" cy="372"/>
              </a:xfrm>
              <a:prstGeom prst="rect">
                <a:avLst/>
              </a:prstGeom>
              <a:pattFill prst="pct70">
                <a:fgClr>
                  <a:srgbClr val="5F5F5F"/>
                </a:fgClr>
                <a:bgClr>
                  <a:schemeClr val="tx2"/>
                </a:bgClr>
              </a:pattFill>
              <a:ln w="3175" algn="ctr">
                <a:solidFill>
                  <a:srgbClr val="333333"/>
                </a:solidFill>
                <a:miter lim="800000"/>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grpSp>
        <p:sp>
          <p:nvSpPr>
            <p:cNvPr id="14" name="Freeform 13"/>
            <p:cNvSpPr>
              <a:spLocks/>
            </p:cNvSpPr>
            <p:nvPr/>
          </p:nvSpPr>
          <p:spPr bwMode="auto">
            <a:xfrm>
              <a:off x="374817" y="3442678"/>
              <a:ext cx="3055786" cy="1075011"/>
            </a:xfrm>
            <a:custGeom>
              <a:avLst/>
              <a:gdLst>
                <a:gd name="T0" fmla="*/ 0 w 1957"/>
                <a:gd name="T1" fmla="*/ 2147483647 h 688"/>
                <a:gd name="T2" fmla="*/ 2147483647 w 1957"/>
                <a:gd name="T3" fmla="*/ 2147483647 h 688"/>
                <a:gd name="T4" fmla="*/ 2147483647 w 1957"/>
                <a:gd name="T5" fmla="*/ 2147483647 h 688"/>
                <a:gd name="T6" fmla="*/ 0 w 1957"/>
                <a:gd name="T7" fmla="*/ 0 h 688"/>
                <a:gd name="T8" fmla="*/ 0 w 1957"/>
                <a:gd name="T9" fmla="*/ 2147483647 h 6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7" h="688">
                  <a:moveTo>
                    <a:pt x="0" y="688"/>
                  </a:moveTo>
                  <a:lnTo>
                    <a:pt x="1957" y="649"/>
                  </a:lnTo>
                  <a:lnTo>
                    <a:pt x="1957" y="150"/>
                  </a:lnTo>
                  <a:lnTo>
                    <a:pt x="0" y="0"/>
                  </a:lnTo>
                  <a:lnTo>
                    <a:pt x="0" y="688"/>
                  </a:lnTo>
                  <a:close/>
                </a:path>
              </a:pathLst>
            </a:custGeom>
            <a:solidFill>
              <a:srgbClr val="EED796"/>
            </a:solidFill>
            <a:ln w="9525" cap="flat" cmpd="sng">
              <a:solidFill>
                <a:srgbClr val="C0C0C0"/>
              </a:solidFill>
              <a:prstDash val="solid"/>
              <a:round/>
              <a:headEnd type="none" w="med" len="med"/>
              <a:tailEnd type="none" w="med" len="med"/>
            </a:ln>
            <a:effectLst>
              <a:outerShdw dist="12700" dir="5400000" algn="ctr" rotWithShape="0">
                <a:schemeClr val="bg2"/>
              </a:outerShdw>
            </a:effectLst>
          </p:spPr>
          <p:txBody>
            <a:bodyPr/>
            <a:lstStyle/>
            <a:p>
              <a:endParaRPr lang="ja-JP" altLang="en-US" dirty="0"/>
            </a:p>
          </p:txBody>
        </p:sp>
        <p:sp>
          <p:nvSpPr>
            <p:cNvPr id="15" name="Freeform 14"/>
            <p:cNvSpPr>
              <a:spLocks/>
            </p:cNvSpPr>
            <p:nvPr/>
          </p:nvSpPr>
          <p:spPr bwMode="auto">
            <a:xfrm>
              <a:off x="2441588" y="3643080"/>
              <a:ext cx="943214" cy="793017"/>
            </a:xfrm>
            <a:custGeom>
              <a:avLst/>
              <a:gdLst>
                <a:gd name="T0" fmla="*/ 0 w 604"/>
                <a:gd name="T1" fmla="*/ 2147483647 h 508"/>
                <a:gd name="T2" fmla="*/ 2147483647 w 604"/>
                <a:gd name="T3" fmla="*/ 2147483647 h 508"/>
                <a:gd name="T4" fmla="*/ 2147483647 w 604"/>
                <a:gd name="T5" fmla="*/ 2147483647 h 508"/>
                <a:gd name="T6" fmla="*/ 2147483647 w 604"/>
                <a:gd name="T7" fmla="*/ 0 h 508"/>
                <a:gd name="T8" fmla="*/ 0 w 604"/>
                <a:gd name="T9" fmla="*/ 2147483647 h 508"/>
                <a:gd name="T10" fmla="*/ 0 60000 65536"/>
                <a:gd name="T11" fmla="*/ 0 60000 65536"/>
                <a:gd name="T12" fmla="*/ 0 60000 65536"/>
                <a:gd name="T13" fmla="*/ 0 60000 65536"/>
                <a:gd name="T14" fmla="*/ 0 60000 65536"/>
                <a:gd name="T15" fmla="*/ 0 w 604"/>
                <a:gd name="T16" fmla="*/ 0 h 508"/>
                <a:gd name="T17" fmla="*/ 604 w 604"/>
                <a:gd name="T18" fmla="*/ 508 h 508"/>
              </a:gdLst>
              <a:ahLst/>
              <a:cxnLst>
                <a:cxn ang="T10">
                  <a:pos x="T0" y="T1"/>
                </a:cxn>
                <a:cxn ang="T11">
                  <a:pos x="T2" y="T3"/>
                </a:cxn>
                <a:cxn ang="T12">
                  <a:pos x="T4" y="T5"/>
                </a:cxn>
                <a:cxn ang="T13">
                  <a:pos x="T6" y="T7"/>
                </a:cxn>
                <a:cxn ang="T14">
                  <a:pos x="T8" y="T9"/>
                </a:cxn>
              </a:cxnLst>
              <a:rect l="T15" t="T16" r="T17" b="T18"/>
              <a:pathLst>
                <a:path w="604" h="508">
                  <a:moveTo>
                    <a:pt x="0" y="508"/>
                  </a:moveTo>
                  <a:lnTo>
                    <a:pt x="604" y="498"/>
                  </a:lnTo>
                  <a:lnTo>
                    <a:pt x="604" y="43"/>
                  </a:lnTo>
                  <a:lnTo>
                    <a:pt x="4" y="0"/>
                  </a:lnTo>
                  <a:lnTo>
                    <a:pt x="0" y="508"/>
                  </a:lnTo>
                  <a:close/>
                </a:path>
              </a:pathLst>
            </a:custGeom>
            <a:gradFill rotWithShape="1">
              <a:gsLst>
                <a:gs pos="0">
                  <a:srgbClr val="003300"/>
                </a:gs>
                <a:gs pos="100000">
                  <a:srgbClr val="2D572D"/>
                </a:gs>
              </a:gsLst>
              <a:lin ang="18900000" scaled="1"/>
            </a:gradFill>
            <a:ln w="9525" cap="flat" cmpd="sng">
              <a:solidFill>
                <a:srgbClr val="C0C0C0"/>
              </a:solidFill>
              <a:prstDash val="solid"/>
              <a:round/>
              <a:headEnd type="none" w="med" len="med"/>
              <a:tailEnd type="none" w="med" len="med"/>
            </a:ln>
          </p:spPr>
          <p:txBody>
            <a:bodyPr/>
            <a:lstStyle/>
            <a:p>
              <a:endParaRPr lang="ja-JP" altLang="en-US" dirty="0"/>
            </a:p>
          </p:txBody>
        </p:sp>
        <p:grpSp>
          <p:nvGrpSpPr>
            <p:cNvPr id="16" name="Group 15"/>
            <p:cNvGrpSpPr>
              <a:grpSpLocks/>
            </p:cNvGrpSpPr>
            <p:nvPr/>
          </p:nvGrpSpPr>
          <p:grpSpPr bwMode="auto">
            <a:xfrm>
              <a:off x="2394355" y="3796244"/>
              <a:ext cx="75858" cy="595478"/>
              <a:chOff x="2063" y="2102"/>
              <a:chExt cx="50" cy="387"/>
            </a:xfrm>
          </p:grpSpPr>
          <p:sp>
            <p:nvSpPr>
              <p:cNvPr id="314" name="Rectangle 16"/>
              <p:cNvSpPr>
                <a:spLocks noChangeArrowheads="1"/>
              </p:cNvSpPr>
              <p:nvPr/>
            </p:nvSpPr>
            <p:spPr bwMode="auto">
              <a:xfrm>
                <a:off x="2063" y="2102"/>
                <a:ext cx="50" cy="387"/>
              </a:xfrm>
              <a:prstGeom prst="rect">
                <a:avLst/>
              </a:prstGeom>
              <a:gradFill rotWithShape="1">
                <a:gsLst>
                  <a:gs pos="0">
                    <a:srgbClr val="6F6F6F"/>
                  </a:gs>
                  <a:gs pos="100000">
                    <a:srgbClr val="5F5F5F"/>
                  </a:gs>
                </a:gsLst>
                <a:lin ang="2700000" scaled="1"/>
              </a:gradFill>
              <a:ln w="6350" algn="ctr">
                <a:solidFill>
                  <a:srgbClr val="333333"/>
                </a:solidFill>
                <a:miter lim="800000"/>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315" name="Rectangle 17" descr="70%"/>
              <p:cNvSpPr>
                <a:spLocks noChangeArrowheads="1"/>
              </p:cNvSpPr>
              <p:nvPr/>
            </p:nvSpPr>
            <p:spPr bwMode="auto">
              <a:xfrm>
                <a:off x="2064" y="2111"/>
                <a:ext cx="46" cy="372"/>
              </a:xfrm>
              <a:prstGeom prst="rect">
                <a:avLst/>
              </a:prstGeom>
              <a:pattFill prst="pct70">
                <a:fgClr>
                  <a:srgbClr val="5F5F5F"/>
                </a:fgClr>
                <a:bgClr>
                  <a:schemeClr val="tx2"/>
                </a:bgClr>
              </a:pattFill>
              <a:ln w="3175" algn="ctr">
                <a:solidFill>
                  <a:srgbClr val="333333"/>
                </a:solidFill>
                <a:miter lim="800000"/>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grpSp>
        <p:sp>
          <p:nvSpPr>
            <p:cNvPr id="17" name="Freeform 18"/>
            <p:cNvSpPr>
              <a:spLocks/>
            </p:cNvSpPr>
            <p:nvPr/>
          </p:nvSpPr>
          <p:spPr bwMode="auto">
            <a:xfrm>
              <a:off x="2394355" y="3783361"/>
              <a:ext cx="104484" cy="18609"/>
            </a:xfrm>
            <a:custGeom>
              <a:avLst/>
              <a:gdLst>
                <a:gd name="T0" fmla="*/ 2147483647 w 80"/>
                <a:gd name="T1" fmla="*/ 2147483647 h 14"/>
                <a:gd name="T2" fmla="*/ 0 w 80"/>
                <a:gd name="T3" fmla="*/ 2147483647 h 14"/>
                <a:gd name="T4" fmla="*/ 2147483647 w 80"/>
                <a:gd name="T5" fmla="*/ 0 h 14"/>
                <a:gd name="T6" fmla="*/ 2147483647 w 80"/>
                <a:gd name="T7" fmla="*/ 2147483647 h 14"/>
                <a:gd name="T8" fmla="*/ 2147483647 w 80"/>
                <a:gd name="T9" fmla="*/ 2147483647 h 14"/>
                <a:gd name="T10" fmla="*/ 0 60000 65536"/>
                <a:gd name="T11" fmla="*/ 0 60000 65536"/>
                <a:gd name="T12" fmla="*/ 0 60000 65536"/>
                <a:gd name="T13" fmla="*/ 0 60000 65536"/>
                <a:gd name="T14" fmla="*/ 0 60000 65536"/>
                <a:gd name="T15" fmla="*/ 0 w 80"/>
                <a:gd name="T16" fmla="*/ 0 h 14"/>
                <a:gd name="T17" fmla="*/ 80 w 80"/>
                <a:gd name="T18" fmla="*/ 14 h 14"/>
              </a:gdLst>
              <a:ahLst/>
              <a:cxnLst>
                <a:cxn ang="T10">
                  <a:pos x="T0" y="T1"/>
                </a:cxn>
                <a:cxn ang="T11">
                  <a:pos x="T2" y="T3"/>
                </a:cxn>
                <a:cxn ang="T12">
                  <a:pos x="T4" y="T5"/>
                </a:cxn>
                <a:cxn ang="T13">
                  <a:pos x="T6" y="T7"/>
                </a:cxn>
                <a:cxn ang="T14">
                  <a:pos x="T8" y="T9"/>
                </a:cxn>
              </a:cxnLst>
              <a:rect l="T15" t="T16" r="T17" b="T18"/>
              <a:pathLst>
                <a:path w="80" h="14">
                  <a:moveTo>
                    <a:pt x="57" y="14"/>
                  </a:moveTo>
                  <a:lnTo>
                    <a:pt x="0" y="13"/>
                  </a:lnTo>
                  <a:lnTo>
                    <a:pt x="19" y="0"/>
                  </a:lnTo>
                  <a:lnTo>
                    <a:pt x="80" y="2"/>
                  </a:lnTo>
                  <a:lnTo>
                    <a:pt x="57" y="14"/>
                  </a:lnTo>
                  <a:close/>
                </a:path>
              </a:pathLst>
            </a:custGeom>
            <a:gradFill rotWithShape="1">
              <a:gsLst>
                <a:gs pos="0">
                  <a:srgbClr val="6F6F6F"/>
                </a:gs>
                <a:gs pos="100000">
                  <a:srgbClr val="5F5F5F"/>
                </a:gs>
              </a:gsLst>
              <a:lin ang="2700000" scaled="1"/>
            </a:gradFill>
            <a:ln w="6350" cap="flat" cmpd="sng">
              <a:solidFill>
                <a:srgbClr val="333333"/>
              </a:solidFill>
              <a:prstDash val="solid"/>
              <a:round/>
              <a:headEnd/>
              <a:tailEnd/>
            </a:ln>
          </p:spPr>
          <p:txBody>
            <a:bodyPr/>
            <a:lstStyle/>
            <a:p>
              <a:endParaRPr lang="ja-JP" altLang="en-US" dirty="0"/>
            </a:p>
          </p:txBody>
        </p:sp>
        <p:grpSp>
          <p:nvGrpSpPr>
            <p:cNvPr id="18" name="Group 19"/>
            <p:cNvGrpSpPr>
              <a:grpSpLocks/>
            </p:cNvGrpSpPr>
            <p:nvPr/>
          </p:nvGrpSpPr>
          <p:grpSpPr bwMode="auto">
            <a:xfrm>
              <a:off x="2467351" y="3691749"/>
              <a:ext cx="976134" cy="1195252"/>
              <a:chOff x="4827" y="2009"/>
              <a:chExt cx="837" cy="1026"/>
            </a:xfrm>
          </p:grpSpPr>
          <p:grpSp>
            <p:nvGrpSpPr>
              <p:cNvPr id="253" name="Group 20"/>
              <p:cNvGrpSpPr>
                <a:grpSpLocks/>
              </p:cNvGrpSpPr>
              <p:nvPr/>
            </p:nvGrpSpPr>
            <p:grpSpPr bwMode="auto">
              <a:xfrm>
                <a:off x="4952" y="2568"/>
                <a:ext cx="590" cy="467"/>
                <a:chOff x="4976" y="2587"/>
                <a:chExt cx="548" cy="434"/>
              </a:xfrm>
            </p:grpSpPr>
            <p:sp>
              <p:nvSpPr>
                <p:cNvPr id="298" name="Freeform 21"/>
                <p:cNvSpPr>
                  <a:spLocks noChangeAspect="1"/>
                </p:cNvSpPr>
                <p:nvPr/>
              </p:nvSpPr>
              <p:spPr bwMode="auto">
                <a:xfrm>
                  <a:off x="4980" y="2975"/>
                  <a:ext cx="44" cy="46"/>
                </a:xfrm>
                <a:custGeom>
                  <a:avLst/>
                  <a:gdLst>
                    <a:gd name="T0" fmla="*/ 0 w 94"/>
                    <a:gd name="T1" fmla="*/ 2 h 92"/>
                    <a:gd name="T2" fmla="*/ 0 w 94"/>
                    <a:gd name="T3" fmla="*/ 1 h 92"/>
                    <a:gd name="T4" fmla="*/ 0 w 94"/>
                    <a:gd name="T5" fmla="*/ 1 h 92"/>
                    <a:gd name="T6" fmla="*/ 0 w 94"/>
                    <a:gd name="T7" fmla="*/ 1 h 92"/>
                    <a:gd name="T8" fmla="*/ 0 w 94"/>
                    <a:gd name="T9" fmla="*/ 0 h 92"/>
                    <a:gd name="T10" fmla="*/ 1 w 94"/>
                    <a:gd name="T11" fmla="*/ 1 h 92"/>
                    <a:gd name="T12" fmla="*/ 1 w 94"/>
                    <a:gd name="T13" fmla="*/ 1 h 92"/>
                    <a:gd name="T14" fmla="*/ 1 w 94"/>
                    <a:gd name="T15" fmla="*/ 1 h 92"/>
                    <a:gd name="T16" fmla="*/ 1 w 94"/>
                    <a:gd name="T17" fmla="*/ 2 h 92"/>
                    <a:gd name="T18" fmla="*/ 0 w 94"/>
                    <a:gd name="T19" fmla="*/ 2 h 92"/>
                    <a:gd name="T20" fmla="*/ 0 w 94"/>
                    <a:gd name="T21" fmla="*/ 2 h 92"/>
                    <a:gd name="T22" fmla="*/ 0 w 94"/>
                    <a:gd name="T23" fmla="*/ 2 h 92"/>
                    <a:gd name="T24" fmla="*/ 0 w 94"/>
                    <a:gd name="T25" fmla="*/ 2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92"/>
                    <a:gd name="T41" fmla="*/ 94 w 94"/>
                    <a:gd name="T42" fmla="*/ 92 h 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92">
                      <a:moveTo>
                        <a:pt x="8" y="74"/>
                      </a:moveTo>
                      <a:lnTo>
                        <a:pt x="0" y="54"/>
                      </a:lnTo>
                      <a:lnTo>
                        <a:pt x="0" y="28"/>
                      </a:lnTo>
                      <a:lnTo>
                        <a:pt x="14" y="8"/>
                      </a:lnTo>
                      <a:lnTo>
                        <a:pt x="52" y="0"/>
                      </a:lnTo>
                      <a:lnTo>
                        <a:pt x="76" y="8"/>
                      </a:lnTo>
                      <a:lnTo>
                        <a:pt x="88" y="26"/>
                      </a:lnTo>
                      <a:lnTo>
                        <a:pt x="94" y="50"/>
                      </a:lnTo>
                      <a:lnTo>
                        <a:pt x="89" y="72"/>
                      </a:lnTo>
                      <a:lnTo>
                        <a:pt x="74" y="87"/>
                      </a:lnTo>
                      <a:lnTo>
                        <a:pt x="50" y="92"/>
                      </a:lnTo>
                      <a:lnTo>
                        <a:pt x="25" y="89"/>
                      </a:lnTo>
                      <a:lnTo>
                        <a:pt x="8" y="74"/>
                      </a:lnTo>
                      <a:close/>
                    </a:path>
                  </a:pathLst>
                </a:custGeom>
                <a:gradFill rotWithShape="1">
                  <a:gsLst>
                    <a:gs pos="0">
                      <a:srgbClr val="717171"/>
                    </a:gs>
                    <a:gs pos="100000">
                      <a:srgbClr val="333333"/>
                    </a:gs>
                  </a:gsLst>
                  <a:lin ang="2700000" scaled="1"/>
                </a:gradFill>
                <a:ln w="9525" cap="flat" cmpd="sng">
                  <a:solidFill>
                    <a:srgbClr val="333333"/>
                  </a:solidFill>
                  <a:prstDash val="solid"/>
                  <a:round/>
                  <a:headEnd type="none" w="med" len="med"/>
                  <a:tailEnd type="none" w="med" len="med"/>
                </a:ln>
              </p:spPr>
              <p:txBody>
                <a:bodyPr/>
                <a:lstStyle/>
                <a:p>
                  <a:endParaRPr lang="ja-JP" altLang="en-US" dirty="0"/>
                </a:p>
              </p:txBody>
            </p:sp>
            <p:sp>
              <p:nvSpPr>
                <p:cNvPr id="299" name="Freeform 22"/>
                <p:cNvSpPr>
                  <a:spLocks noChangeAspect="1"/>
                </p:cNvSpPr>
                <p:nvPr/>
              </p:nvSpPr>
              <p:spPr bwMode="auto">
                <a:xfrm>
                  <a:off x="5475" y="2975"/>
                  <a:ext cx="44" cy="46"/>
                </a:xfrm>
                <a:custGeom>
                  <a:avLst/>
                  <a:gdLst>
                    <a:gd name="T0" fmla="*/ 0 w 94"/>
                    <a:gd name="T1" fmla="*/ 2 h 92"/>
                    <a:gd name="T2" fmla="*/ 0 w 94"/>
                    <a:gd name="T3" fmla="*/ 1 h 92"/>
                    <a:gd name="T4" fmla="*/ 0 w 94"/>
                    <a:gd name="T5" fmla="*/ 1 h 92"/>
                    <a:gd name="T6" fmla="*/ 0 w 94"/>
                    <a:gd name="T7" fmla="*/ 1 h 92"/>
                    <a:gd name="T8" fmla="*/ 0 w 94"/>
                    <a:gd name="T9" fmla="*/ 0 h 92"/>
                    <a:gd name="T10" fmla="*/ 1 w 94"/>
                    <a:gd name="T11" fmla="*/ 1 h 92"/>
                    <a:gd name="T12" fmla="*/ 1 w 94"/>
                    <a:gd name="T13" fmla="*/ 1 h 92"/>
                    <a:gd name="T14" fmla="*/ 1 w 94"/>
                    <a:gd name="T15" fmla="*/ 1 h 92"/>
                    <a:gd name="T16" fmla="*/ 1 w 94"/>
                    <a:gd name="T17" fmla="*/ 2 h 92"/>
                    <a:gd name="T18" fmla="*/ 0 w 94"/>
                    <a:gd name="T19" fmla="*/ 2 h 92"/>
                    <a:gd name="T20" fmla="*/ 0 w 94"/>
                    <a:gd name="T21" fmla="*/ 2 h 92"/>
                    <a:gd name="T22" fmla="*/ 0 w 94"/>
                    <a:gd name="T23" fmla="*/ 2 h 92"/>
                    <a:gd name="T24" fmla="*/ 0 w 94"/>
                    <a:gd name="T25" fmla="*/ 2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92"/>
                    <a:gd name="T41" fmla="*/ 94 w 94"/>
                    <a:gd name="T42" fmla="*/ 92 h 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92">
                      <a:moveTo>
                        <a:pt x="8" y="74"/>
                      </a:moveTo>
                      <a:lnTo>
                        <a:pt x="0" y="54"/>
                      </a:lnTo>
                      <a:lnTo>
                        <a:pt x="0" y="28"/>
                      </a:lnTo>
                      <a:lnTo>
                        <a:pt x="14" y="8"/>
                      </a:lnTo>
                      <a:lnTo>
                        <a:pt x="52" y="0"/>
                      </a:lnTo>
                      <a:lnTo>
                        <a:pt x="76" y="8"/>
                      </a:lnTo>
                      <a:lnTo>
                        <a:pt x="88" y="26"/>
                      </a:lnTo>
                      <a:lnTo>
                        <a:pt x="94" y="50"/>
                      </a:lnTo>
                      <a:lnTo>
                        <a:pt x="89" y="72"/>
                      </a:lnTo>
                      <a:lnTo>
                        <a:pt x="74" y="87"/>
                      </a:lnTo>
                      <a:lnTo>
                        <a:pt x="50" y="92"/>
                      </a:lnTo>
                      <a:lnTo>
                        <a:pt x="25" y="89"/>
                      </a:lnTo>
                      <a:lnTo>
                        <a:pt x="8" y="74"/>
                      </a:lnTo>
                      <a:close/>
                    </a:path>
                  </a:pathLst>
                </a:custGeom>
                <a:gradFill rotWithShape="1">
                  <a:gsLst>
                    <a:gs pos="0">
                      <a:srgbClr val="717171"/>
                    </a:gs>
                    <a:gs pos="100000">
                      <a:srgbClr val="333333"/>
                    </a:gs>
                  </a:gsLst>
                  <a:lin ang="2700000" scaled="1"/>
                </a:gradFill>
                <a:ln w="9525" cap="flat" cmpd="sng">
                  <a:solidFill>
                    <a:srgbClr val="333333"/>
                  </a:solidFill>
                  <a:prstDash val="solid"/>
                  <a:round/>
                  <a:headEnd type="none" w="med" len="med"/>
                  <a:tailEnd type="none" w="med" len="med"/>
                </a:ln>
              </p:spPr>
              <p:txBody>
                <a:bodyPr/>
                <a:lstStyle/>
                <a:p>
                  <a:endParaRPr lang="ja-JP" altLang="en-US" dirty="0"/>
                </a:p>
              </p:txBody>
            </p:sp>
            <p:sp>
              <p:nvSpPr>
                <p:cNvPr id="300" name="Freeform 23"/>
                <p:cNvSpPr>
                  <a:spLocks noChangeAspect="1"/>
                </p:cNvSpPr>
                <p:nvPr/>
              </p:nvSpPr>
              <p:spPr bwMode="auto">
                <a:xfrm flipH="1">
                  <a:off x="5445" y="2912"/>
                  <a:ext cx="44" cy="48"/>
                </a:xfrm>
                <a:custGeom>
                  <a:avLst/>
                  <a:gdLst>
                    <a:gd name="T0" fmla="*/ 0 w 94"/>
                    <a:gd name="T1" fmla="*/ 2 h 92"/>
                    <a:gd name="T2" fmla="*/ 0 w 94"/>
                    <a:gd name="T3" fmla="*/ 1 h 92"/>
                    <a:gd name="T4" fmla="*/ 0 w 94"/>
                    <a:gd name="T5" fmla="*/ 1 h 92"/>
                    <a:gd name="T6" fmla="*/ 0 w 94"/>
                    <a:gd name="T7" fmla="*/ 1 h 92"/>
                    <a:gd name="T8" fmla="*/ 0 w 94"/>
                    <a:gd name="T9" fmla="*/ 0 h 92"/>
                    <a:gd name="T10" fmla="*/ 1 w 94"/>
                    <a:gd name="T11" fmla="*/ 1 h 92"/>
                    <a:gd name="T12" fmla="*/ 1 w 94"/>
                    <a:gd name="T13" fmla="*/ 1 h 92"/>
                    <a:gd name="T14" fmla="*/ 1 w 94"/>
                    <a:gd name="T15" fmla="*/ 1 h 92"/>
                    <a:gd name="T16" fmla="*/ 1 w 94"/>
                    <a:gd name="T17" fmla="*/ 2 h 92"/>
                    <a:gd name="T18" fmla="*/ 0 w 94"/>
                    <a:gd name="T19" fmla="*/ 2 h 92"/>
                    <a:gd name="T20" fmla="*/ 0 w 94"/>
                    <a:gd name="T21" fmla="*/ 2 h 92"/>
                    <a:gd name="T22" fmla="*/ 0 w 94"/>
                    <a:gd name="T23" fmla="*/ 2 h 92"/>
                    <a:gd name="T24" fmla="*/ 0 w 94"/>
                    <a:gd name="T25" fmla="*/ 2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92"/>
                    <a:gd name="T41" fmla="*/ 94 w 94"/>
                    <a:gd name="T42" fmla="*/ 92 h 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92">
                      <a:moveTo>
                        <a:pt x="8" y="74"/>
                      </a:moveTo>
                      <a:lnTo>
                        <a:pt x="0" y="54"/>
                      </a:lnTo>
                      <a:lnTo>
                        <a:pt x="0" y="28"/>
                      </a:lnTo>
                      <a:lnTo>
                        <a:pt x="14" y="8"/>
                      </a:lnTo>
                      <a:lnTo>
                        <a:pt x="52" y="0"/>
                      </a:lnTo>
                      <a:lnTo>
                        <a:pt x="76" y="8"/>
                      </a:lnTo>
                      <a:lnTo>
                        <a:pt x="88" y="26"/>
                      </a:lnTo>
                      <a:lnTo>
                        <a:pt x="94" y="50"/>
                      </a:lnTo>
                      <a:lnTo>
                        <a:pt x="89" y="72"/>
                      </a:lnTo>
                      <a:lnTo>
                        <a:pt x="74" y="87"/>
                      </a:lnTo>
                      <a:lnTo>
                        <a:pt x="50" y="92"/>
                      </a:lnTo>
                      <a:lnTo>
                        <a:pt x="25" y="89"/>
                      </a:lnTo>
                      <a:lnTo>
                        <a:pt x="8" y="74"/>
                      </a:lnTo>
                      <a:close/>
                    </a:path>
                  </a:pathLst>
                </a:custGeom>
                <a:gradFill rotWithShape="1">
                  <a:gsLst>
                    <a:gs pos="0">
                      <a:srgbClr val="717171"/>
                    </a:gs>
                    <a:gs pos="100000">
                      <a:srgbClr val="333333"/>
                    </a:gs>
                  </a:gsLst>
                  <a:lin ang="2700000" scaled="1"/>
                </a:gradFill>
                <a:ln w="9525" cap="flat" cmpd="sng">
                  <a:solidFill>
                    <a:srgbClr val="333333"/>
                  </a:solidFill>
                  <a:prstDash val="solid"/>
                  <a:round/>
                  <a:headEnd type="none" w="med" len="med"/>
                  <a:tailEnd type="none" w="med" len="med"/>
                </a:ln>
              </p:spPr>
              <p:txBody>
                <a:bodyPr/>
                <a:lstStyle/>
                <a:p>
                  <a:endParaRPr lang="ja-JP" altLang="en-US" dirty="0"/>
                </a:p>
              </p:txBody>
            </p:sp>
            <p:sp>
              <p:nvSpPr>
                <p:cNvPr id="301" name="Freeform 24"/>
                <p:cNvSpPr>
                  <a:spLocks/>
                </p:cNvSpPr>
                <p:nvPr/>
              </p:nvSpPr>
              <p:spPr bwMode="auto">
                <a:xfrm flipH="1">
                  <a:off x="5446" y="2887"/>
                  <a:ext cx="78" cy="97"/>
                </a:xfrm>
                <a:custGeom>
                  <a:avLst/>
                  <a:gdLst>
                    <a:gd name="T0" fmla="*/ 0 w 78"/>
                    <a:gd name="T1" fmla="*/ 52 h 97"/>
                    <a:gd name="T2" fmla="*/ 0 w 78"/>
                    <a:gd name="T3" fmla="*/ 97 h 97"/>
                    <a:gd name="T4" fmla="*/ 52 w 78"/>
                    <a:gd name="T5" fmla="*/ 96 h 97"/>
                    <a:gd name="T6" fmla="*/ 78 w 78"/>
                    <a:gd name="T7" fmla="*/ 24 h 97"/>
                    <a:gd name="T8" fmla="*/ 78 w 78"/>
                    <a:gd name="T9" fmla="*/ 1 h 97"/>
                    <a:gd name="T10" fmla="*/ 45 w 78"/>
                    <a:gd name="T11" fmla="*/ 0 h 97"/>
                    <a:gd name="T12" fmla="*/ 0 w 78"/>
                    <a:gd name="T13" fmla="*/ 52 h 97"/>
                    <a:gd name="T14" fmla="*/ 0 60000 65536"/>
                    <a:gd name="T15" fmla="*/ 0 60000 65536"/>
                    <a:gd name="T16" fmla="*/ 0 60000 65536"/>
                    <a:gd name="T17" fmla="*/ 0 60000 65536"/>
                    <a:gd name="T18" fmla="*/ 0 60000 65536"/>
                    <a:gd name="T19" fmla="*/ 0 60000 65536"/>
                    <a:gd name="T20" fmla="*/ 0 60000 65536"/>
                    <a:gd name="T21" fmla="*/ 0 w 78"/>
                    <a:gd name="T22" fmla="*/ 0 h 97"/>
                    <a:gd name="T23" fmla="*/ 78 w 78"/>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97">
                      <a:moveTo>
                        <a:pt x="0" y="52"/>
                      </a:moveTo>
                      <a:lnTo>
                        <a:pt x="0" y="97"/>
                      </a:lnTo>
                      <a:lnTo>
                        <a:pt x="52" y="96"/>
                      </a:lnTo>
                      <a:lnTo>
                        <a:pt x="78" y="24"/>
                      </a:lnTo>
                      <a:lnTo>
                        <a:pt x="78" y="1"/>
                      </a:lnTo>
                      <a:lnTo>
                        <a:pt x="45" y="0"/>
                      </a:lnTo>
                      <a:lnTo>
                        <a:pt x="0" y="52"/>
                      </a:lnTo>
                      <a:close/>
                    </a:path>
                  </a:pathLst>
                </a:custGeom>
                <a:gradFill rotWithShape="1">
                  <a:gsLst>
                    <a:gs pos="0">
                      <a:srgbClr val="717171"/>
                    </a:gs>
                    <a:gs pos="100000">
                      <a:srgbClr val="333333"/>
                    </a:gs>
                  </a:gsLst>
                  <a:lin ang="2700000" scaled="1"/>
                </a:gradFill>
                <a:ln w="9525" cap="flat" cmpd="sng">
                  <a:solidFill>
                    <a:srgbClr val="333333"/>
                  </a:solidFill>
                  <a:prstDash val="solid"/>
                  <a:round/>
                  <a:headEnd type="none" w="med" len="med"/>
                  <a:tailEnd type="none" w="med" len="med"/>
                </a:ln>
              </p:spPr>
              <p:txBody>
                <a:bodyPr/>
                <a:lstStyle/>
                <a:p>
                  <a:endParaRPr lang="ja-JP" altLang="en-US" dirty="0"/>
                </a:p>
              </p:txBody>
            </p:sp>
            <p:sp>
              <p:nvSpPr>
                <p:cNvPr id="302" name="Freeform 25"/>
                <p:cNvSpPr>
                  <a:spLocks/>
                </p:cNvSpPr>
                <p:nvPr/>
              </p:nvSpPr>
              <p:spPr bwMode="auto">
                <a:xfrm flipH="1">
                  <a:off x="5457" y="2587"/>
                  <a:ext cx="40" cy="333"/>
                </a:xfrm>
                <a:custGeom>
                  <a:avLst/>
                  <a:gdLst>
                    <a:gd name="T0" fmla="*/ 0 w 40"/>
                    <a:gd name="T1" fmla="*/ 1 h 333"/>
                    <a:gd name="T2" fmla="*/ 3 w 40"/>
                    <a:gd name="T3" fmla="*/ 333 h 333"/>
                    <a:gd name="T4" fmla="*/ 25 w 40"/>
                    <a:gd name="T5" fmla="*/ 333 h 333"/>
                    <a:gd name="T6" fmla="*/ 40 w 40"/>
                    <a:gd name="T7" fmla="*/ 312 h 333"/>
                    <a:gd name="T8" fmla="*/ 29 w 40"/>
                    <a:gd name="T9" fmla="*/ 0 h 333"/>
                    <a:gd name="T10" fmla="*/ 0 w 40"/>
                    <a:gd name="T11" fmla="*/ 1 h 333"/>
                    <a:gd name="T12" fmla="*/ 0 60000 65536"/>
                    <a:gd name="T13" fmla="*/ 0 60000 65536"/>
                    <a:gd name="T14" fmla="*/ 0 60000 65536"/>
                    <a:gd name="T15" fmla="*/ 0 60000 65536"/>
                    <a:gd name="T16" fmla="*/ 0 60000 65536"/>
                    <a:gd name="T17" fmla="*/ 0 60000 65536"/>
                    <a:gd name="T18" fmla="*/ 0 w 40"/>
                    <a:gd name="T19" fmla="*/ 0 h 333"/>
                    <a:gd name="T20" fmla="*/ 40 w 40"/>
                    <a:gd name="T21" fmla="*/ 333 h 333"/>
                  </a:gdLst>
                  <a:ahLst/>
                  <a:cxnLst>
                    <a:cxn ang="T12">
                      <a:pos x="T0" y="T1"/>
                    </a:cxn>
                    <a:cxn ang="T13">
                      <a:pos x="T2" y="T3"/>
                    </a:cxn>
                    <a:cxn ang="T14">
                      <a:pos x="T4" y="T5"/>
                    </a:cxn>
                    <a:cxn ang="T15">
                      <a:pos x="T6" y="T7"/>
                    </a:cxn>
                    <a:cxn ang="T16">
                      <a:pos x="T8" y="T9"/>
                    </a:cxn>
                    <a:cxn ang="T17">
                      <a:pos x="T10" y="T11"/>
                    </a:cxn>
                  </a:cxnLst>
                  <a:rect l="T18" t="T19" r="T20" b="T21"/>
                  <a:pathLst>
                    <a:path w="40" h="333">
                      <a:moveTo>
                        <a:pt x="0" y="1"/>
                      </a:moveTo>
                      <a:lnTo>
                        <a:pt x="3" y="333"/>
                      </a:lnTo>
                      <a:lnTo>
                        <a:pt x="25" y="333"/>
                      </a:lnTo>
                      <a:lnTo>
                        <a:pt x="40" y="312"/>
                      </a:lnTo>
                      <a:lnTo>
                        <a:pt x="29" y="0"/>
                      </a:lnTo>
                      <a:lnTo>
                        <a:pt x="0" y="1"/>
                      </a:lnTo>
                      <a:close/>
                    </a:path>
                  </a:pathLst>
                </a:custGeom>
                <a:gradFill rotWithShape="1">
                  <a:gsLst>
                    <a:gs pos="0">
                      <a:srgbClr val="717171"/>
                    </a:gs>
                    <a:gs pos="100000">
                      <a:srgbClr val="333333"/>
                    </a:gs>
                  </a:gsLst>
                  <a:lin ang="2700000" scaled="1"/>
                </a:gradFill>
                <a:ln w="9525" cap="flat" cmpd="sng">
                  <a:solidFill>
                    <a:srgbClr val="333333"/>
                  </a:solidFill>
                  <a:prstDash val="solid"/>
                  <a:round/>
                  <a:headEnd type="none" w="med" len="med"/>
                  <a:tailEnd type="none" w="med" len="med"/>
                </a:ln>
              </p:spPr>
              <p:txBody>
                <a:bodyPr/>
                <a:lstStyle/>
                <a:p>
                  <a:endParaRPr lang="ja-JP" altLang="en-US" dirty="0"/>
                </a:p>
              </p:txBody>
            </p:sp>
            <p:sp>
              <p:nvSpPr>
                <p:cNvPr id="303" name="Freeform 26"/>
                <p:cNvSpPr>
                  <a:spLocks noChangeAspect="1"/>
                </p:cNvSpPr>
                <p:nvPr/>
              </p:nvSpPr>
              <p:spPr bwMode="auto">
                <a:xfrm>
                  <a:off x="5011" y="2913"/>
                  <a:ext cx="44" cy="48"/>
                </a:xfrm>
                <a:custGeom>
                  <a:avLst/>
                  <a:gdLst>
                    <a:gd name="T0" fmla="*/ 0 w 94"/>
                    <a:gd name="T1" fmla="*/ 2 h 92"/>
                    <a:gd name="T2" fmla="*/ 0 w 94"/>
                    <a:gd name="T3" fmla="*/ 1 h 92"/>
                    <a:gd name="T4" fmla="*/ 0 w 94"/>
                    <a:gd name="T5" fmla="*/ 1 h 92"/>
                    <a:gd name="T6" fmla="*/ 0 w 94"/>
                    <a:gd name="T7" fmla="*/ 1 h 92"/>
                    <a:gd name="T8" fmla="*/ 0 w 94"/>
                    <a:gd name="T9" fmla="*/ 0 h 92"/>
                    <a:gd name="T10" fmla="*/ 1 w 94"/>
                    <a:gd name="T11" fmla="*/ 1 h 92"/>
                    <a:gd name="T12" fmla="*/ 1 w 94"/>
                    <a:gd name="T13" fmla="*/ 1 h 92"/>
                    <a:gd name="T14" fmla="*/ 1 w 94"/>
                    <a:gd name="T15" fmla="*/ 1 h 92"/>
                    <a:gd name="T16" fmla="*/ 1 w 94"/>
                    <a:gd name="T17" fmla="*/ 2 h 92"/>
                    <a:gd name="T18" fmla="*/ 0 w 94"/>
                    <a:gd name="T19" fmla="*/ 2 h 92"/>
                    <a:gd name="T20" fmla="*/ 0 w 94"/>
                    <a:gd name="T21" fmla="*/ 2 h 92"/>
                    <a:gd name="T22" fmla="*/ 0 w 94"/>
                    <a:gd name="T23" fmla="*/ 2 h 92"/>
                    <a:gd name="T24" fmla="*/ 0 w 94"/>
                    <a:gd name="T25" fmla="*/ 2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92"/>
                    <a:gd name="T41" fmla="*/ 94 w 94"/>
                    <a:gd name="T42" fmla="*/ 92 h 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92">
                      <a:moveTo>
                        <a:pt x="8" y="74"/>
                      </a:moveTo>
                      <a:lnTo>
                        <a:pt x="0" y="54"/>
                      </a:lnTo>
                      <a:lnTo>
                        <a:pt x="0" y="28"/>
                      </a:lnTo>
                      <a:lnTo>
                        <a:pt x="14" y="8"/>
                      </a:lnTo>
                      <a:lnTo>
                        <a:pt x="52" y="0"/>
                      </a:lnTo>
                      <a:lnTo>
                        <a:pt x="76" y="8"/>
                      </a:lnTo>
                      <a:lnTo>
                        <a:pt x="88" y="26"/>
                      </a:lnTo>
                      <a:lnTo>
                        <a:pt x="94" y="50"/>
                      </a:lnTo>
                      <a:lnTo>
                        <a:pt x="89" y="72"/>
                      </a:lnTo>
                      <a:lnTo>
                        <a:pt x="74" y="87"/>
                      </a:lnTo>
                      <a:lnTo>
                        <a:pt x="50" y="92"/>
                      </a:lnTo>
                      <a:lnTo>
                        <a:pt x="25" y="89"/>
                      </a:lnTo>
                      <a:lnTo>
                        <a:pt x="8" y="74"/>
                      </a:lnTo>
                      <a:close/>
                    </a:path>
                  </a:pathLst>
                </a:custGeom>
                <a:gradFill rotWithShape="1">
                  <a:gsLst>
                    <a:gs pos="0">
                      <a:srgbClr val="717171"/>
                    </a:gs>
                    <a:gs pos="100000">
                      <a:srgbClr val="333333"/>
                    </a:gs>
                  </a:gsLst>
                  <a:lin ang="2700000" scaled="1"/>
                </a:gradFill>
                <a:ln w="9525" cap="flat" cmpd="sng">
                  <a:solidFill>
                    <a:srgbClr val="333333"/>
                  </a:solidFill>
                  <a:prstDash val="solid"/>
                  <a:round/>
                  <a:headEnd type="none" w="med" len="med"/>
                  <a:tailEnd type="none" w="med" len="med"/>
                </a:ln>
              </p:spPr>
              <p:txBody>
                <a:bodyPr/>
                <a:lstStyle/>
                <a:p>
                  <a:endParaRPr lang="ja-JP" altLang="en-US" dirty="0"/>
                </a:p>
              </p:txBody>
            </p:sp>
            <p:sp>
              <p:nvSpPr>
                <p:cNvPr id="304" name="Freeform 27"/>
                <p:cNvSpPr>
                  <a:spLocks/>
                </p:cNvSpPr>
                <p:nvPr/>
              </p:nvSpPr>
              <p:spPr bwMode="auto">
                <a:xfrm>
                  <a:off x="4976" y="2888"/>
                  <a:ext cx="78" cy="97"/>
                </a:xfrm>
                <a:custGeom>
                  <a:avLst/>
                  <a:gdLst>
                    <a:gd name="T0" fmla="*/ 0 w 78"/>
                    <a:gd name="T1" fmla="*/ 52 h 97"/>
                    <a:gd name="T2" fmla="*/ 0 w 78"/>
                    <a:gd name="T3" fmla="*/ 97 h 97"/>
                    <a:gd name="T4" fmla="*/ 52 w 78"/>
                    <a:gd name="T5" fmla="*/ 96 h 97"/>
                    <a:gd name="T6" fmla="*/ 78 w 78"/>
                    <a:gd name="T7" fmla="*/ 24 h 97"/>
                    <a:gd name="T8" fmla="*/ 78 w 78"/>
                    <a:gd name="T9" fmla="*/ 1 h 97"/>
                    <a:gd name="T10" fmla="*/ 45 w 78"/>
                    <a:gd name="T11" fmla="*/ 0 h 97"/>
                    <a:gd name="T12" fmla="*/ 0 w 78"/>
                    <a:gd name="T13" fmla="*/ 52 h 97"/>
                    <a:gd name="T14" fmla="*/ 0 60000 65536"/>
                    <a:gd name="T15" fmla="*/ 0 60000 65536"/>
                    <a:gd name="T16" fmla="*/ 0 60000 65536"/>
                    <a:gd name="T17" fmla="*/ 0 60000 65536"/>
                    <a:gd name="T18" fmla="*/ 0 60000 65536"/>
                    <a:gd name="T19" fmla="*/ 0 60000 65536"/>
                    <a:gd name="T20" fmla="*/ 0 60000 65536"/>
                    <a:gd name="T21" fmla="*/ 0 w 78"/>
                    <a:gd name="T22" fmla="*/ 0 h 97"/>
                    <a:gd name="T23" fmla="*/ 78 w 78"/>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97">
                      <a:moveTo>
                        <a:pt x="0" y="52"/>
                      </a:moveTo>
                      <a:lnTo>
                        <a:pt x="0" y="97"/>
                      </a:lnTo>
                      <a:lnTo>
                        <a:pt x="52" y="96"/>
                      </a:lnTo>
                      <a:lnTo>
                        <a:pt x="78" y="24"/>
                      </a:lnTo>
                      <a:lnTo>
                        <a:pt x="78" y="1"/>
                      </a:lnTo>
                      <a:lnTo>
                        <a:pt x="45" y="0"/>
                      </a:lnTo>
                      <a:lnTo>
                        <a:pt x="0" y="52"/>
                      </a:lnTo>
                      <a:close/>
                    </a:path>
                  </a:pathLst>
                </a:custGeom>
                <a:gradFill rotWithShape="1">
                  <a:gsLst>
                    <a:gs pos="0">
                      <a:srgbClr val="717171"/>
                    </a:gs>
                    <a:gs pos="100000">
                      <a:srgbClr val="333333"/>
                    </a:gs>
                  </a:gsLst>
                  <a:lin ang="2700000" scaled="1"/>
                </a:gradFill>
                <a:ln w="9525" cap="flat" cmpd="sng">
                  <a:solidFill>
                    <a:srgbClr val="333333"/>
                  </a:solidFill>
                  <a:prstDash val="solid"/>
                  <a:round/>
                  <a:headEnd type="none" w="med" len="med"/>
                  <a:tailEnd type="none" w="med" len="med"/>
                </a:ln>
              </p:spPr>
              <p:txBody>
                <a:bodyPr/>
                <a:lstStyle/>
                <a:p>
                  <a:endParaRPr lang="ja-JP" altLang="en-US" dirty="0"/>
                </a:p>
              </p:txBody>
            </p:sp>
            <p:sp>
              <p:nvSpPr>
                <p:cNvPr id="305" name="Freeform 28"/>
                <p:cNvSpPr>
                  <a:spLocks/>
                </p:cNvSpPr>
                <p:nvPr/>
              </p:nvSpPr>
              <p:spPr bwMode="auto">
                <a:xfrm>
                  <a:off x="5138" y="2658"/>
                  <a:ext cx="220" cy="18"/>
                </a:xfrm>
                <a:custGeom>
                  <a:avLst/>
                  <a:gdLst>
                    <a:gd name="T0" fmla="*/ 0 w 220"/>
                    <a:gd name="T1" fmla="*/ 18 h 18"/>
                    <a:gd name="T2" fmla="*/ 220 w 220"/>
                    <a:gd name="T3" fmla="*/ 18 h 18"/>
                    <a:gd name="T4" fmla="*/ 187 w 220"/>
                    <a:gd name="T5" fmla="*/ 0 h 18"/>
                    <a:gd name="T6" fmla="*/ 27 w 220"/>
                    <a:gd name="T7" fmla="*/ 0 h 18"/>
                    <a:gd name="T8" fmla="*/ 0 w 220"/>
                    <a:gd name="T9" fmla="*/ 18 h 18"/>
                    <a:gd name="T10" fmla="*/ 0 60000 65536"/>
                    <a:gd name="T11" fmla="*/ 0 60000 65536"/>
                    <a:gd name="T12" fmla="*/ 0 60000 65536"/>
                    <a:gd name="T13" fmla="*/ 0 60000 65536"/>
                    <a:gd name="T14" fmla="*/ 0 60000 65536"/>
                    <a:gd name="T15" fmla="*/ 0 w 220"/>
                    <a:gd name="T16" fmla="*/ 0 h 18"/>
                    <a:gd name="T17" fmla="*/ 220 w 220"/>
                    <a:gd name="T18" fmla="*/ 18 h 18"/>
                  </a:gdLst>
                  <a:ahLst/>
                  <a:cxnLst>
                    <a:cxn ang="T10">
                      <a:pos x="T0" y="T1"/>
                    </a:cxn>
                    <a:cxn ang="T11">
                      <a:pos x="T2" y="T3"/>
                    </a:cxn>
                    <a:cxn ang="T12">
                      <a:pos x="T4" y="T5"/>
                    </a:cxn>
                    <a:cxn ang="T13">
                      <a:pos x="T6" y="T7"/>
                    </a:cxn>
                    <a:cxn ang="T14">
                      <a:pos x="T8" y="T9"/>
                    </a:cxn>
                  </a:cxnLst>
                  <a:rect l="T15" t="T16" r="T17" b="T18"/>
                  <a:pathLst>
                    <a:path w="220" h="18">
                      <a:moveTo>
                        <a:pt x="0" y="18"/>
                      </a:moveTo>
                      <a:lnTo>
                        <a:pt x="220" y="18"/>
                      </a:lnTo>
                      <a:lnTo>
                        <a:pt x="187" y="0"/>
                      </a:lnTo>
                      <a:lnTo>
                        <a:pt x="27" y="0"/>
                      </a:lnTo>
                      <a:lnTo>
                        <a:pt x="0" y="18"/>
                      </a:lnTo>
                      <a:close/>
                    </a:path>
                  </a:pathLst>
                </a:custGeom>
                <a:solidFill>
                  <a:srgbClr val="969696"/>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06" name="Freeform 29"/>
                <p:cNvSpPr>
                  <a:spLocks/>
                </p:cNvSpPr>
                <p:nvPr/>
              </p:nvSpPr>
              <p:spPr bwMode="auto">
                <a:xfrm>
                  <a:off x="5003" y="2588"/>
                  <a:ext cx="40" cy="333"/>
                </a:xfrm>
                <a:custGeom>
                  <a:avLst/>
                  <a:gdLst>
                    <a:gd name="T0" fmla="*/ 0 w 40"/>
                    <a:gd name="T1" fmla="*/ 1 h 333"/>
                    <a:gd name="T2" fmla="*/ 3 w 40"/>
                    <a:gd name="T3" fmla="*/ 333 h 333"/>
                    <a:gd name="T4" fmla="*/ 25 w 40"/>
                    <a:gd name="T5" fmla="*/ 333 h 333"/>
                    <a:gd name="T6" fmla="*/ 40 w 40"/>
                    <a:gd name="T7" fmla="*/ 312 h 333"/>
                    <a:gd name="T8" fmla="*/ 29 w 40"/>
                    <a:gd name="T9" fmla="*/ 0 h 333"/>
                    <a:gd name="T10" fmla="*/ 0 w 40"/>
                    <a:gd name="T11" fmla="*/ 1 h 333"/>
                    <a:gd name="T12" fmla="*/ 0 60000 65536"/>
                    <a:gd name="T13" fmla="*/ 0 60000 65536"/>
                    <a:gd name="T14" fmla="*/ 0 60000 65536"/>
                    <a:gd name="T15" fmla="*/ 0 60000 65536"/>
                    <a:gd name="T16" fmla="*/ 0 60000 65536"/>
                    <a:gd name="T17" fmla="*/ 0 60000 65536"/>
                    <a:gd name="T18" fmla="*/ 0 w 40"/>
                    <a:gd name="T19" fmla="*/ 0 h 333"/>
                    <a:gd name="T20" fmla="*/ 40 w 40"/>
                    <a:gd name="T21" fmla="*/ 333 h 333"/>
                  </a:gdLst>
                  <a:ahLst/>
                  <a:cxnLst>
                    <a:cxn ang="T12">
                      <a:pos x="T0" y="T1"/>
                    </a:cxn>
                    <a:cxn ang="T13">
                      <a:pos x="T2" y="T3"/>
                    </a:cxn>
                    <a:cxn ang="T14">
                      <a:pos x="T4" y="T5"/>
                    </a:cxn>
                    <a:cxn ang="T15">
                      <a:pos x="T6" y="T7"/>
                    </a:cxn>
                    <a:cxn ang="T16">
                      <a:pos x="T8" y="T9"/>
                    </a:cxn>
                    <a:cxn ang="T17">
                      <a:pos x="T10" y="T11"/>
                    </a:cxn>
                  </a:cxnLst>
                  <a:rect l="T18" t="T19" r="T20" b="T21"/>
                  <a:pathLst>
                    <a:path w="40" h="333">
                      <a:moveTo>
                        <a:pt x="0" y="1"/>
                      </a:moveTo>
                      <a:lnTo>
                        <a:pt x="3" y="333"/>
                      </a:lnTo>
                      <a:lnTo>
                        <a:pt x="25" y="333"/>
                      </a:lnTo>
                      <a:lnTo>
                        <a:pt x="40" y="312"/>
                      </a:lnTo>
                      <a:lnTo>
                        <a:pt x="29" y="0"/>
                      </a:lnTo>
                      <a:lnTo>
                        <a:pt x="0" y="1"/>
                      </a:lnTo>
                      <a:close/>
                    </a:path>
                  </a:pathLst>
                </a:custGeom>
                <a:gradFill rotWithShape="1">
                  <a:gsLst>
                    <a:gs pos="0">
                      <a:srgbClr val="717171"/>
                    </a:gs>
                    <a:gs pos="100000">
                      <a:srgbClr val="333333"/>
                    </a:gs>
                  </a:gsLst>
                  <a:lin ang="2700000" scaled="1"/>
                </a:gradFill>
                <a:ln w="9525" cap="flat" cmpd="sng">
                  <a:solidFill>
                    <a:srgbClr val="333333"/>
                  </a:solidFill>
                  <a:prstDash val="solid"/>
                  <a:round/>
                  <a:headEnd type="none" w="med" len="med"/>
                  <a:tailEnd type="none" w="med" len="med"/>
                </a:ln>
              </p:spPr>
              <p:txBody>
                <a:bodyPr/>
                <a:lstStyle/>
                <a:p>
                  <a:endParaRPr lang="ja-JP" altLang="en-US" dirty="0"/>
                </a:p>
              </p:txBody>
            </p:sp>
            <p:grpSp>
              <p:nvGrpSpPr>
                <p:cNvPr id="307" name="Group 30"/>
                <p:cNvGrpSpPr>
                  <a:grpSpLocks/>
                </p:cNvGrpSpPr>
                <p:nvPr/>
              </p:nvGrpSpPr>
              <p:grpSpPr bwMode="auto">
                <a:xfrm>
                  <a:off x="5021" y="2702"/>
                  <a:ext cx="459" cy="54"/>
                  <a:chOff x="5021" y="2694"/>
                  <a:chExt cx="459" cy="54"/>
                </a:xfrm>
              </p:grpSpPr>
              <p:sp>
                <p:nvSpPr>
                  <p:cNvPr id="312" name="Freeform 31"/>
                  <p:cNvSpPr>
                    <a:spLocks/>
                  </p:cNvSpPr>
                  <p:nvPr/>
                </p:nvSpPr>
                <p:spPr bwMode="auto">
                  <a:xfrm>
                    <a:off x="5021" y="2706"/>
                    <a:ext cx="459" cy="42"/>
                  </a:xfrm>
                  <a:custGeom>
                    <a:avLst/>
                    <a:gdLst>
                      <a:gd name="T0" fmla="*/ 23 w 459"/>
                      <a:gd name="T1" fmla="*/ 0 h 42"/>
                      <a:gd name="T2" fmla="*/ 435 w 459"/>
                      <a:gd name="T3" fmla="*/ 0 h 42"/>
                      <a:gd name="T4" fmla="*/ 454 w 459"/>
                      <a:gd name="T5" fmla="*/ 18 h 42"/>
                      <a:gd name="T6" fmla="*/ 459 w 459"/>
                      <a:gd name="T7" fmla="*/ 24 h 42"/>
                      <a:gd name="T8" fmla="*/ 454 w 459"/>
                      <a:gd name="T9" fmla="*/ 42 h 42"/>
                      <a:gd name="T10" fmla="*/ 4 w 459"/>
                      <a:gd name="T11" fmla="*/ 40 h 42"/>
                      <a:gd name="T12" fmla="*/ 0 w 459"/>
                      <a:gd name="T13" fmla="*/ 27 h 42"/>
                      <a:gd name="T14" fmla="*/ 3 w 459"/>
                      <a:gd name="T15" fmla="*/ 21 h 42"/>
                      <a:gd name="T16" fmla="*/ 23 w 45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9"/>
                      <a:gd name="T28" fmla="*/ 0 h 42"/>
                      <a:gd name="T29" fmla="*/ 459 w 45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9" h="42">
                        <a:moveTo>
                          <a:pt x="23" y="0"/>
                        </a:moveTo>
                        <a:lnTo>
                          <a:pt x="435" y="0"/>
                        </a:lnTo>
                        <a:lnTo>
                          <a:pt x="454" y="18"/>
                        </a:lnTo>
                        <a:lnTo>
                          <a:pt x="459" y="24"/>
                        </a:lnTo>
                        <a:lnTo>
                          <a:pt x="454" y="42"/>
                        </a:lnTo>
                        <a:lnTo>
                          <a:pt x="4" y="40"/>
                        </a:lnTo>
                        <a:lnTo>
                          <a:pt x="0" y="27"/>
                        </a:lnTo>
                        <a:lnTo>
                          <a:pt x="3" y="21"/>
                        </a:lnTo>
                        <a:lnTo>
                          <a:pt x="23" y="0"/>
                        </a:lnTo>
                        <a:close/>
                      </a:path>
                    </a:pathLst>
                  </a:custGeom>
                  <a:gradFill rotWithShape="1">
                    <a:gsLst>
                      <a:gs pos="0">
                        <a:srgbClr val="717171"/>
                      </a:gs>
                      <a:gs pos="100000">
                        <a:srgbClr val="333333"/>
                      </a:gs>
                    </a:gsLst>
                    <a:lin ang="2700000" scaled="1"/>
                  </a:gradFill>
                  <a:ln w="9525" cap="flat" cmpd="sng">
                    <a:solidFill>
                      <a:srgbClr val="333333"/>
                    </a:solidFill>
                    <a:prstDash val="solid"/>
                    <a:round/>
                    <a:headEnd type="none" w="med" len="med"/>
                    <a:tailEnd type="none" w="med" len="med"/>
                  </a:ln>
                </p:spPr>
                <p:txBody>
                  <a:bodyPr/>
                  <a:lstStyle/>
                  <a:p>
                    <a:endParaRPr lang="ja-JP" altLang="en-US" dirty="0"/>
                  </a:p>
                </p:txBody>
              </p:sp>
              <p:sp>
                <p:nvSpPr>
                  <p:cNvPr id="313" name="Freeform 32"/>
                  <p:cNvSpPr>
                    <a:spLocks/>
                  </p:cNvSpPr>
                  <p:nvPr/>
                </p:nvSpPr>
                <p:spPr bwMode="auto">
                  <a:xfrm>
                    <a:off x="5022" y="2694"/>
                    <a:ext cx="456" cy="41"/>
                  </a:xfrm>
                  <a:custGeom>
                    <a:avLst/>
                    <a:gdLst>
                      <a:gd name="T0" fmla="*/ 22 w 456"/>
                      <a:gd name="T1" fmla="*/ 0 h 41"/>
                      <a:gd name="T2" fmla="*/ 434 w 456"/>
                      <a:gd name="T3" fmla="*/ 0 h 41"/>
                      <a:gd name="T4" fmla="*/ 456 w 456"/>
                      <a:gd name="T5" fmla="*/ 33 h 41"/>
                      <a:gd name="T6" fmla="*/ 454 w 456"/>
                      <a:gd name="T7" fmla="*/ 36 h 41"/>
                      <a:gd name="T8" fmla="*/ 453 w 456"/>
                      <a:gd name="T9" fmla="*/ 41 h 41"/>
                      <a:gd name="T10" fmla="*/ 3 w 456"/>
                      <a:gd name="T11" fmla="*/ 40 h 41"/>
                      <a:gd name="T12" fmla="*/ 0 w 456"/>
                      <a:gd name="T13" fmla="*/ 34 h 41"/>
                      <a:gd name="T14" fmla="*/ 1 w 456"/>
                      <a:gd name="T15" fmla="*/ 27 h 41"/>
                      <a:gd name="T16" fmla="*/ 22 w 456"/>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6"/>
                      <a:gd name="T28" fmla="*/ 0 h 41"/>
                      <a:gd name="T29" fmla="*/ 456 w 456"/>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6" h="41">
                        <a:moveTo>
                          <a:pt x="22" y="0"/>
                        </a:moveTo>
                        <a:lnTo>
                          <a:pt x="434" y="0"/>
                        </a:lnTo>
                        <a:lnTo>
                          <a:pt x="456" y="33"/>
                        </a:lnTo>
                        <a:lnTo>
                          <a:pt x="454" y="36"/>
                        </a:lnTo>
                        <a:lnTo>
                          <a:pt x="453" y="41"/>
                        </a:lnTo>
                        <a:lnTo>
                          <a:pt x="3" y="40"/>
                        </a:lnTo>
                        <a:lnTo>
                          <a:pt x="0" y="34"/>
                        </a:lnTo>
                        <a:lnTo>
                          <a:pt x="1" y="27"/>
                        </a:lnTo>
                        <a:lnTo>
                          <a:pt x="22" y="0"/>
                        </a:lnTo>
                        <a:close/>
                      </a:path>
                    </a:pathLst>
                  </a:custGeom>
                  <a:solidFill>
                    <a:srgbClr val="777777"/>
                  </a:solidFill>
                  <a:ln w="9525" cap="flat" cmpd="sng">
                    <a:solidFill>
                      <a:srgbClr val="333333"/>
                    </a:solidFill>
                    <a:prstDash val="solid"/>
                    <a:round/>
                    <a:headEnd type="none" w="med" len="med"/>
                    <a:tailEnd type="none" w="med" len="med"/>
                  </a:ln>
                </p:spPr>
                <p:txBody>
                  <a:bodyPr/>
                  <a:lstStyle/>
                  <a:p>
                    <a:endParaRPr lang="ja-JP" altLang="en-US" dirty="0"/>
                  </a:p>
                </p:txBody>
              </p:sp>
            </p:grpSp>
            <p:sp>
              <p:nvSpPr>
                <p:cNvPr id="308" name="Freeform 33"/>
                <p:cNvSpPr>
                  <a:spLocks/>
                </p:cNvSpPr>
                <p:nvPr/>
              </p:nvSpPr>
              <p:spPr bwMode="auto">
                <a:xfrm>
                  <a:off x="5127" y="2675"/>
                  <a:ext cx="240" cy="15"/>
                </a:xfrm>
                <a:custGeom>
                  <a:avLst/>
                  <a:gdLst>
                    <a:gd name="T0" fmla="*/ 12 w 240"/>
                    <a:gd name="T1" fmla="*/ 0 h 15"/>
                    <a:gd name="T2" fmla="*/ 0 w 240"/>
                    <a:gd name="T3" fmla="*/ 13 h 15"/>
                    <a:gd name="T4" fmla="*/ 240 w 240"/>
                    <a:gd name="T5" fmla="*/ 15 h 15"/>
                    <a:gd name="T6" fmla="*/ 230 w 240"/>
                    <a:gd name="T7" fmla="*/ 0 h 15"/>
                    <a:gd name="T8" fmla="*/ 12 w 240"/>
                    <a:gd name="T9" fmla="*/ 0 h 15"/>
                    <a:gd name="T10" fmla="*/ 0 60000 65536"/>
                    <a:gd name="T11" fmla="*/ 0 60000 65536"/>
                    <a:gd name="T12" fmla="*/ 0 60000 65536"/>
                    <a:gd name="T13" fmla="*/ 0 60000 65536"/>
                    <a:gd name="T14" fmla="*/ 0 60000 65536"/>
                    <a:gd name="T15" fmla="*/ 0 w 240"/>
                    <a:gd name="T16" fmla="*/ 0 h 15"/>
                    <a:gd name="T17" fmla="*/ 240 w 240"/>
                    <a:gd name="T18" fmla="*/ 15 h 15"/>
                  </a:gdLst>
                  <a:ahLst/>
                  <a:cxnLst>
                    <a:cxn ang="T10">
                      <a:pos x="T0" y="T1"/>
                    </a:cxn>
                    <a:cxn ang="T11">
                      <a:pos x="T2" y="T3"/>
                    </a:cxn>
                    <a:cxn ang="T12">
                      <a:pos x="T4" y="T5"/>
                    </a:cxn>
                    <a:cxn ang="T13">
                      <a:pos x="T6" y="T7"/>
                    </a:cxn>
                    <a:cxn ang="T14">
                      <a:pos x="T8" y="T9"/>
                    </a:cxn>
                  </a:cxnLst>
                  <a:rect l="T15" t="T16" r="T17" b="T18"/>
                  <a:pathLst>
                    <a:path w="240" h="15">
                      <a:moveTo>
                        <a:pt x="12" y="0"/>
                      </a:moveTo>
                      <a:lnTo>
                        <a:pt x="0" y="13"/>
                      </a:lnTo>
                      <a:lnTo>
                        <a:pt x="240" y="15"/>
                      </a:lnTo>
                      <a:lnTo>
                        <a:pt x="230" y="0"/>
                      </a:lnTo>
                      <a:lnTo>
                        <a:pt x="12" y="0"/>
                      </a:lnTo>
                      <a:close/>
                    </a:path>
                  </a:pathLst>
                </a:custGeom>
                <a:solidFill>
                  <a:srgbClr val="B2B2B2"/>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09" name="Freeform 34"/>
                <p:cNvSpPr>
                  <a:spLocks/>
                </p:cNvSpPr>
                <p:nvPr/>
              </p:nvSpPr>
              <p:spPr bwMode="auto">
                <a:xfrm>
                  <a:off x="5128" y="2689"/>
                  <a:ext cx="239" cy="34"/>
                </a:xfrm>
                <a:custGeom>
                  <a:avLst/>
                  <a:gdLst>
                    <a:gd name="T0" fmla="*/ 0 w 240"/>
                    <a:gd name="T1" fmla="*/ 0 h 34"/>
                    <a:gd name="T2" fmla="*/ 1 w 240"/>
                    <a:gd name="T3" fmla="*/ 34 h 34"/>
                    <a:gd name="T4" fmla="*/ 235 w 240"/>
                    <a:gd name="T5" fmla="*/ 34 h 34"/>
                    <a:gd name="T6" fmla="*/ 235 w 240"/>
                    <a:gd name="T7" fmla="*/ 0 h 34"/>
                    <a:gd name="T8" fmla="*/ 0 w 240"/>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34">
                      <a:moveTo>
                        <a:pt x="0" y="0"/>
                      </a:moveTo>
                      <a:lnTo>
                        <a:pt x="1" y="34"/>
                      </a:lnTo>
                      <a:lnTo>
                        <a:pt x="240" y="34"/>
                      </a:lnTo>
                      <a:lnTo>
                        <a:pt x="240" y="0"/>
                      </a:lnTo>
                      <a:lnTo>
                        <a:pt x="0" y="0"/>
                      </a:lnTo>
                      <a:close/>
                    </a:path>
                  </a:pathLst>
                </a:custGeom>
                <a:gradFill rotWithShape="1">
                  <a:gsLst>
                    <a:gs pos="0">
                      <a:srgbClr val="ADADAD"/>
                    </a:gs>
                    <a:gs pos="50000">
                      <a:srgbClr val="333333"/>
                    </a:gs>
                    <a:gs pos="100000">
                      <a:srgbClr val="ADADAD"/>
                    </a:gs>
                  </a:gsLst>
                  <a:lin ang="2700000" scaled="1"/>
                </a:gradFill>
                <a:ln w="9525" cap="flat" cmpd="sng">
                  <a:solidFill>
                    <a:srgbClr val="333333"/>
                  </a:solidFill>
                  <a:prstDash val="solid"/>
                  <a:round/>
                  <a:headEnd type="none" w="med" len="med"/>
                  <a:tailEnd type="none" w="med" len="med"/>
                </a:ln>
                <a:effectLst>
                  <a:outerShdw dist="12700" dir="5400000" algn="ctr" rotWithShape="0">
                    <a:srgbClr val="4D4D4D"/>
                  </a:outerShdw>
                </a:effectLst>
              </p:spPr>
              <p:txBody>
                <a:bodyPr/>
                <a:lstStyle/>
                <a:p>
                  <a:endParaRPr lang="ja-JP" altLang="en-US" dirty="0"/>
                </a:p>
              </p:txBody>
            </p:sp>
            <p:sp>
              <p:nvSpPr>
                <p:cNvPr id="310" name="Freeform 35"/>
                <p:cNvSpPr>
                  <a:spLocks/>
                </p:cNvSpPr>
                <p:nvPr/>
              </p:nvSpPr>
              <p:spPr bwMode="auto">
                <a:xfrm>
                  <a:off x="5030" y="2912"/>
                  <a:ext cx="434" cy="40"/>
                </a:xfrm>
                <a:custGeom>
                  <a:avLst/>
                  <a:gdLst>
                    <a:gd name="T0" fmla="*/ 17 w 459"/>
                    <a:gd name="T1" fmla="*/ 0 h 42"/>
                    <a:gd name="T2" fmla="*/ 311 w 459"/>
                    <a:gd name="T3" fmla="*/ 0 h 42"/>
                    <a:gd name="T4" fmla="*/ 324 w 459"/>
                    <a:gd name="T5" fmla="*/ 12 h 42"/>
                    <a:gd name="T6" fmla="*/ 328 w 459"/>
                    <a:gd name="T7" fmla="*/ 18 h 42"/>
                    <a:gd name="T8" fmla="*/ 324 w 459"/>
                    <a:gd name="T9" fmla="*/ 30 h 42"/>
                    <a:gd name="T10" fmla="*/ 4 w 459"/>
                    <a:gd name="T11" fmla="*/ 29 h 42"/>
                    <a:gd name="T12" fmla="*/ 0 w 459"/>
                    <a:gd name="T13" fmla="*/ 21 h 42"/>
                    <a:gd name="T14" fmla="*/ 3 w 459"/>
                    <a:gd name="T15" fmla="*/ 15 h 42"/>
                    <a:gd name="T16" fmla="*/ 17 w 45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9"/>
                    <a:gd name="T28" fmla="*/ 0 h 42"/>
                    <a:gd name="T29" fmla="*/ 459 w 45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9" h="42">
                      <a:moveTo>
                        <a:pt x="23" y="0"/>
                      </a:moveTo>
                      <a:lnTo>
                        <a:pt x="435" y="0"/>
                      </a:lnTo>
                      <a:lnTo>
                        <a:pt x="454" y="18"/>
                      </a:lnTo>
                      <a:lnTo>
                        <a:pt x="459" y="24"/>
                      </a:lnTo>
                      <a:lnTo>
                        <a:pt x="454" y="42"/>
                      </a:lnTo>
                      <a:lnTo>
                        <a:pt x="4" y="40"/>
                      </a:lnTo>
                      <a:lnTo>
                        <a:pt x="0" y="27"/>
                      </a:lnTo>
                      <a:lnTo>
                        <a:pt x="3" y="21"/>
                      </a:lnTo>
                      <a:lnTo>
                        <a:pt x="23" y="0"/>
                      </a:lnTo>
                      <a:close/>
                    </a:path>
                  </a:pathLst>
                </a:custGeom>
                <a:gradFill rotWithShape="1">
                  <a:gsLst>
                    <a:gs pos="0">
                      <a:srgbClr val="717171"/>
                    </a:gs>
                    <a:gs pos="100000">
                      <a:srgbClr val="333333"/>
                    </a:gs>
                  </a:gsLst>
                  <a:lin ang="2700000" scaled="1"/>
                </a:gradFill>
                <a:ln w="9525" cap="flat" cmpd="sng">
                  <a:solidFill>
                    <a:srgbClr val="333333"/>
                  </a:solidFill>
                  <a:prstDash val="solid"/>
                  <a:round/>
                  <a:headEnd type="none" w="med" len="med"/>
                  <a:tailEnd type="none" w="med" len="med"/>
                </a:ln>
              </p:spPr>
              <p:txBody>
                <a:bodyPr/>
                <a:lstStyle/>
                <a:p>
                  <a:endParaRPr lang="ja-JP" altLang="en-US" dirty="0"/>
                </a:p>
              </p:txBody>
            </p:sp>
            <p:sp>
              <p:nvSpPr>
                <p:cNvPr id="311" name="Freeform 36"/>
                <p:cNvSpPr>
                  <a:spLocks/>
                </p:cNvSpPr>
                <p:nvPr/>
              </p:nvSpPr>
              <p:spPr bwMode="auto">
                <a:xfrm>
                  <a:off x="5031" y="2907"/>
                  <a:ext cx="433" cy="38"/>
                </a:xfrm>
                <a:custGeom>
                  <a:avLst/>
                  <a:gdLst>
                    <a:gd name="T0" fmla="*/ 18 w 438"/>
                    <a:gd name="T1" fmla="*/ 3 h 38"/>
                    <a:gd name="T2" fmla="*/ 390 w 438"/>
                    <a:gd name="T3" fmla="*/ 0 h 38"/>
                    <a:gd name="T4" fmla="*/ 408 w 438"/>
                    <a:gd name="T5" fmla="*/ 29 h 38"/>
                    <a:gd name="T6" fmla="*/ 406 w 438"/>
                    <a:gd name="T7" fmla="*/ 33 h 38"/>
                    <a:gd name="T8" fmla="*/ 405 w 438"/>
                    <a:gd name="T9" fmla="*/ 38 h 38"/>
                    <a:gd name="T10" fmla="*/ 3 w 438"/>
                    <a:gd name="T11" fmla="*/ 37 h 38"/>
                    <a:gd name="T12" fmla="*/ 2 w 438"/>
                    <a:gd name="T13" fmla="*/ 34 h 38"/>
                    <a:gd name="T14" fmla="*/ 0 w 438"/>
                    <a:gd name="T15" fmla="*/ 31 h 38"/>
                    <a:gd name="T16" fmla="*/ 18 w 438"/>
                    <a:gd name="T17" fmla="*/ 3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8"/>
                    <a:gd name="T28" fmla="*/ 0 h 38"/>
                    <a:gd name="T29" fmla="*/ 438 w 4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8" h="38">
                      <a:moveTo>
                        <a:pt x="18" y="3"/>
                      </a:moveTo>
                      <a:lnTo>
                        <a:pt x="420" y="0"/>
                      </a:lnTo>
                      <a:lnTo>
                        <a:pt x="438" y="29"/>
                      </a:lnTo>
                      <a:lnTo>
                        <a:pt x="436" y="33"/>
                      </a:lnTo>
                      <a:lnTo>
                        <a:pt x="435" y="38"/>
                      </a:lnTo>
                      <a:lnTo>
                        <a:pt x="3" y="37"/>
                      </a:lnTo>
                      <a:lnTo>
                        <a:pt x="2" y="34"/>
                      </a:lnTo>
                      <a:lnTo>
                        <a:pt x="0" y="31"/>
                      </a:lnTo>
                      <a:lnTo>
                        <a:pt x="18" y="3"/>
                      </a:lnTo>
                      <a:close/>
                    </a:path>
                  </a:pathLst>
                </a:custGeom>
                <a:solidFill>
                  <a:srgbClr val="777777"/>
                </a:solidFill>
                <a:ln w="9525" cap="flat" cmpd="sng">
                  <a:solidFill>
                    <a:srgbClr val="333333"/>
                  </a:solidFill>
                  <a:prstDash val="solid"/>
                  <a:round/>
                  <a:headEnd type="none" w="med" len="med"/>
                  <a:tailEnd type="none" w="med" len="med"/>
                </a:ln>
              </p:spPr>
              <p:txBody>
                <a:bodyPr/>
                <a:lstStyle/>
                <a:p>
                  <a:endParaRPr lang="ja-JP" altLang="en-US" dirty="0"/>
                </a:p>
              </p:txBody>
            </p:sp>
          </p:grpSp>
          <p:grpSp>
            <p:nvGrpSpPr>
              <p:cNvPr id="254" name="Group 37"/>
              <p:cNvGrpSpPr>
                <a:grpSpLocks noChangeAspect="1"/>
              </p:cNvGrpSpPr>
              <p:nvPr/>
            </p:nvGrpSpPr>
            <p:grpSpPr bwMode="auto">
              <a:xfrm>
                <a:off x="5219" y="2038"/>
                <a:ext cx="54" cy="70"/>
                <a:chOff x="2686" y="1039"/>
                <a:chExt cx="111" cy="145"/>
              </a:xfrm>
            </p:grpSpPr>
            <p:sp>
              <p:nvSpPr>
                <p:cNvPr id="296" name="Freeform 38"/>
                <p:cNvSpPr>
                  <a:spLocks noChangeAspect="1"/>
                </p:cNvSpPr>
                <p:nvPr/>
              </p:nvSpPr>
              <p:spPr bwMode="auto">
                <a:xfrm>
                  <a:off x="2725" y="1105"/>
                  <a:ext cx="39" cy="79"/>
                </a:xfrm>
                <a:custGeom>
                  <a:avLst/>
                  <a:gdLst>
                    <a:gd name="T0" fmla="*/ 1 w 51"/>
                    <a:gd name="T1" fmla="*/ 0 h 104"/>
                    <a:gd name="T2" fmla="*/ 11 w 51"/>
                    <a:gd name="T3" fmla="*/ 1 h 104"/>
                    <a:gd name="T4" fmla="*/ 11 w 51"/>
                    <a:gd name="T5" fmla="*/ 17 h 104"/>
                    <a:gd name="T6" fmla="*/ 8 w 51"/>
                    <a:gd name="T7" fmla="*/ 19 h 104"/>
                    <a:gd name="T8" fmla="*/ 5 w 51"/>
                    <a:gd name="T9" fmla="*/ 21 h 104"/>
                    <a:gd name="T10" fmla="*/ 2 w 51"/>
                    <a:gd name="T11" fmla="*/ 19 h 104"/>
                    <a:gd name="T12" fmla="*/ 0 w 51"/>
                    <a:gd name="T13" fmla="*/ 17 h 104"/>
                    <a:gd name="T14" fmla="*/ 1 w 51"/>
                    <a:gd name="T15" fmla="*/ 0 h 104"/>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104"/>
                    <a:gd name="T26" fmla="*/ 51 w 51"/>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104">
                      <a:moveTo>
                        <a:pt x="1" y="0"/>
                      </a:moveTo>
                      <a:lnTo>
                        <a:pt x="51" y="1"/>
                      </a:lnTo>
                      <a:lnTo>
                        <a:pt x="51" y="87"/>
                      </a:lnTo>
                      <a:lnTo>
                        <a:pt x="42" y="99"/>
                      </a:lnTo>
                      <a:lnTo>
                        <a:pt x="27" y="104"/>
                      </a:lnTo>
                      <a:lnTo>
                        <a:pt x="9" y="99"/>
                      </a:lnTo>
                      <a:lnTo>
                        <a:pt x="0" y="89"/>
                      </a:lnTo>
                      <a:lnTo>
                        <a:pt x="1" y="0"/>
                      </a:lnTo>
                      <a:close/>
                    </a:path>
                  </a:pathLst>
                </a:custGeom>
                <a:solidFill>
                  <a:srgbClr val="808080"/>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297" name="Freeform 39"/>
                <p:cNvSpPr>
                  <a:spLocks noChangeAspect="1"/>
                </p:cNvSpPr>
                <p:nvPr/>
              </p:nvSpPr>
              <p:spPr bwMode="auto">
                <a:xfrm>
                  <a:off x="2686" y="1039"/>
                  <a:ext cx="111" cy="81"/>
                </a:xfrm>
                <a:custGeom>
                  <a:avLst/>
                  <a:gdLst>
                    <a:gd name="T0" fmla="*/ 8 w 147"/>
                    <a:gd name="T1" fmla="*/ 10 h 107"/>
                    <a:gd name="T2" fmla="*/ 2 w 147"/>
                    <a:gd name="T3" fmla="*/ 8 h 107"/>
                    <a:gd name="T4" fmla="*/ 0 w 147"/>
                    <a:gd name="T5" fmla="*/ 5 h 107"/>
                    <a:gd name="T6" fmla="*/ 15 w 147"/>
                    <a:gd name="T7" fmla="*/ 0 h 107"/>
                    <a:gd name="T8" fmla="*/ 27 w 147"/>
                    <a:gd name="T9" fmla="*/ 4 h 107"/>
                    <a:gd name="T10" fmla="*/ 26 w 147"/>
                    <a:gd name="T11" fmla="*/ 6 h 107"/>
                    <a:gd name="T12" fmla="*/ 22 w 147"/>
                    <a:gd name="T13" fmla="*/ 12 h 107"/>
                    <a:gd name="T14" fmla="*/ 20 w 147"/>
                    <a:gd name="T15" fmla="*/ 18 h 107"/>
                    <a:gd name="T16" fmla="*/ 17 w 147"/>
                    <a:gd name="T17" fmla="*/ 20 h 107"/>
                    <a:gd name="T18" fmla="*/ 13 w 147"/>
                    <a:gd name="T19" fmla="*/ 20 h 107"/>
                    <a:gd name="T20" fmla="*/ 8 w 147"/>
                    <a:gd name="T21" fmla="*/ 18 h 107"/>
                    <a:gd name="T22" fmla="*/ 6 w 147"/>
                    <a:gd name="T23" fmla="*/ 14 h 107"/>
                    <a:gd name="T24" fmla="*/ 6 w 147"/>
                    <a:gd name="T25" fmla="*/ 11 h 107"/>
                    <a:gd name="T26" fmla="*/ 8 w 147"/>
                    <a:gd name="T27" fmla="*/ 10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
                    <a:gd name="T43" fmla="*/ 0 h 107"/>
                    <a:gd name="T44" fmla="*/ 147 w 147"/>
                    <a:gd name="T45" fmla="*/ 107 h 1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 h="107">
                      <a:moveTo>
                        <a:pt x="42" y="54"/>
                      </a:moveTo>
                      <a:lnTo>
                        <a:pt x="2" y="38"/>
                      </a:lnTo>
                      <a:lnTo>
                        <a:pt x="0" y="27"/>
                      </a:lnTo>
                      <a:lnTo>
                        <a:pt x="83" y="0"/>
                      </a:lnTo>
                      <a:lnTo>
                        <a:pt x="147" y="18"/>
                      </a:lnTo>
                      <a:lnTo>
                        <a:pt x="140" y="36"/>
                      </a:lnTo>
                      <a:lnTo>
                        <a:pt x="119" y="65"/>
                      </a:lnTo>
                      <a:lnTo>
                        <a:pt x="110" y="98"/>
                      </a:lnTo>
                      <a:lnTo>
                        <a:pt x="92" y="107"/>
                      </a:lnTo>
                      <a:lnTo>
                        <a:pt x="71" y="105"/>
                      </a:lnTo>
                      <a:lnTo>
                        <a:pt x="42" y="95"/>
                      </a:lnTo>
                      <a:lnTo>
                        <a:pt x="35" y="77"/>
                      </a:lnTo>
                      <a:lnTo>
                        <a:pt x="32" y="60"/>
                      </a:lnTo>
                      <a:lnTo>
                        <a:pt x="42" y="54"/>
                      </a:lnTo>
                      <a:close/>
                    </a:path>
                  </a:pathLst>
                </a:custGeom>
                <a:solidFill>
                  <a:srgbClr val="808080"/>
                </a:solidFill>
                <a:ln w="9525" cap="flat" cmpd="sng">
                  <a:solidFill>
                    <a:srgbClr val="333333"/>
                  </a:solidFill>
                  <a:prstDash val="solid"/>
                  <a:round/>
                  <a:headEnd type="none" w="med" len="med"/>
                  <a:tailEnd type="none" w="med" len="med"/>
                </a:ln>
              </p:spPr>
              <p:txBody>
                <a:bodyPr/>
                <a:lstStyle/>
                <a:p>
                  <a:endParaRPr lang="ja-JP" altLang="en-US" dirty="0"/>
                </a:p>
              </p:txBody>
            </p:sp>
          </p:grpSp>
          <p:sp>
            <p:nvSpPr>
              <p:cNvPr id="255" name="Freeform 40"/>
              <p:cNvSpPr>
                <a:spLocks/>
              </p:cNvSpPr>
              <p:nvPr/>
            </p:nvSpPr>
            <p:spPr bwMode="auto">
              <a:xfrm>
                <a:off x="5215" y="2009"/>
                <a:ext cx="72" cy="56"/>
              </a:xfrm>
              <a:custGeom>
                <a:avLst/>
                <a:gdLst>
                  <a:gd name="T0" fmla="*/ 5 w 72"/>
                  <a:gd name="T1" fmla="*/ 56 h 56"/>
                  <a:gd name="T2" fmla="*/ 62 w 72"/>
                  <a:gd name="T3" fmla="*/ 53 h 56"/>
                  <a:gd name="T4" fmla="*/ 72 w 72"/>
                  <a:gd name="T5" fmla="*/ 30 h 56"/>
                  <a:gd name="T6" fmla="*/ 63 w 72"/>
                  <a:gd name="T7" fmla="*/ 11 h 56"/>
                  <a:gd name="T8" fmla="*/ 47 w 72"/>
                  <a:gd name="T9" fmla="*/ 0 h 56"/>
                  <a:gd name="T10" fmla="*/ 27 w 72"/>
                  <a:gd name="T11" fmla="*/ 0 h 56"/>
                  <a:gd name="T12" fmla="*/ 9 w 72"/>
                  <a:gd name="T13" fmla="*/ 9 h 56"/>
                  <a:gd name="T14" fmla="*/ 0 w 72"/>
                  <a:gd name="T15" fmla="*/ 27 h 56"/>
                  <a:gd name="T16" fmla="*/ 5 w 72"/>
                  <a:gd name="T17" fmla="*/ 5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6"/>
                  <a:gd name="T29" fmla="*/ 72 w 72"/>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6">
                    <a:moveTo>
                      <a:pt x="5" y="56"/>
                    </a:moveTo>
                    <a:lnTo>
                      <a:pt x="62" y="53"/>
                    </a:lnTo>
                    <a:lnTo>
                      <a:pt x="72" y="30"/>
                    </a:lnTo>
                    <a:lnTo>
                      <a:pt x="63" y="11"/>
                    </a:lnTo>
                    <a:lnTo>
                      <a:pt x="47" y="0"/>
                    </a:lnTo>
                    <a:lnTo>
                      <a:pt x="27" y="0"/>
                    </a:lnTo>
                    <a:lnTo>
                      <a:pt x="9" y="9"/>
                    </a:lnTo>
                    <a:lnTo>
                      <a:pt x="0" y="27"/>
                    </a:lnTo>
                    <a:lnTo>
                      <a:pt x="5" y="56"/>
                    </a:lnTo>
                    <a:close/>
                  </a:path>
                </a:pathLst>
              </a:custGeom>
              <a:solidFill>
                <a:srgbClr val="808080"/>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256" name="Freeform 41"/>
              <p:cNvSpPr>
                <a:spLocks/>
              </p:cNvSpPr>
              <p:nvPr/>
            </p:nvSpPr>
            <p:spPr bwMode="auto">
              <a:xfrm>
                <a:off x="4827" y="2090"/>
                <a:ext cx="837" cy="520"/>
              </a:xfrm>
              <a:custGeom>
                <a:avLst/>
                <a:gdLst>
                  <a:gd name="T0" fmla="*/ 1 w 837"/>
                  <a:gd name="T1" fmla="*/ 12 h 520"/>
                  <a:gd name="T2" fmla="*/ 23 w 837"/>
                  <a:gd name="T3" fmla="*/ 1 h 520"/>
                  <a:gd name="T4" fmla="*/ 821 w 837"/>
                  <a:gd name="T5" fmla="*/ 0 h 520"/>
                  <a:gd name="T6" fmla="*/ 837 w 837"/>
                  <a:gd name="T7" fmla="*/ 12 h 520"/>
                  <a:gd name="T8" fmla="*/ 834 w 837"/>
                  <a:gd name="T9" fmla="*/ 511 h 520"/>
                  <a:gd name="T10" fmla="*/ 831 w 837"/>
                  <a:gd name="T11" fmla="*/ 519 h 520"/>
                  <a:gd name="T12" fmla="*/ 823 w 837"/>
                  <a:gd name="T13" fmla="*/ 520 h 520"/>
                  <a:gd name="T14" fmla="*/ 8 w 837"/>
                  <a:gd name="T15" fmla="*/ 520 h 520"/>
                  <a:gd name="T16" fmla="*/ 0 w 837"/>
                  <a:gd name="T17" fmla="*/ 516 h 520"/>
                  <a:gd name="T18" fmla="*/ 0 w 837"/>
                  <a:gd name="T19" fmla="*/ 509 h 520"/>
                  <a:gd name="T20" fmla="*/ 1 w 837"/>
                  <a:gd name="T21" fmla="*/ 12 h 5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7"/>
                  <a:gd name="T34" fmla="*/ 0 h 520"/>
                  <a:gd name="T35" fmla="*/ 837 w 837"/>
                  <a:gd name="T36" fmla="*/ 520 h 5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7" h="520">
                    <a:moveTo>
                      <a:pt x="1" y="12"/>
                    </a:moveTo>
                    <a:lnTo>
                      <a:pt x="23" y="1"/>
                    </a:lnTo>
                    <a:lnTo>
                      <a:pt x="821" y="0"/>
                    </a:lnTo>
                    <a:lnTo>
                      <a:pt x="837" y="12"/>
                    </a:lnTo>
                    <a:lnTo>
                      <a:pt x="834" y="511"/>
                    </a:lnTo>
                    <a:lnTo>
                      <a:pt x="831" y="519"/>
                    </a:lnTo>
                    <a:lnTo>
                      <a:pt x="823" y="520"/>
                    </a:lnTo>
                    <a:lnTo>
                      <a:pt x="8" y="520"/>
                    </a:lnTo>
                    <a:lnTo>
                      <a:pt x="0" y="516"/>
                    </a:lnTo>
                    <a:lnTo>
                      <a:pt x="0" y="509"/>
                    </a:lnTo>
                    <a:lnTo>
                      <a:pt x="1" y="12"/>
                    </a:lnTo>
                    <a:close/>
                  </a:path>
                </a:pathLst>
              </a:custGeom>
              <a:gradFill rotWithShape="1">
                <a:gsLst>
                  <a:gs pos="0">
                    <a:srgbClr val="6F6F6F"/>
                  </a:gs>
                  <a:gs pos="100000">
                    <a:srgbClr val="5F5F5F"/>
                  </a:gs>
                </a:gsLst>
                <a:lin ang="2700000" scaled="1"/>
              </a:gradFill>
              <a:ln w="9525" cap="flat" cmpd="sng">
                <a:solidFill>
                  <a:srgbClr val="333333"/>
                </a:solidFill>
                <a:prstDash val="solid"/>
                <a:round/>
                <a:headEnd/>
                <a:tailEnd/>
              </a:ln>
            </p:spPr>
            <p:txBody>
              <a:bodyPr/>
              <a:lstStyle/>
              <a:p>
                <a:endParaRPr lang="ja-JP" altLang="en-US" dirty="0"/>
              </a:p>
            </p:txBody>
          </p:sp>
          <p:sp>
            <p:nvSpPr>
              <p:cNvPr id="257" name="Oval 42"/>
              <p:cNvSpPr>
                <a:spLocks noChangeArrowheads="1"/>
              </p:cNvSpPr>
              <p:nvPr/>
            </p:nvSpPr>
            <p:spPr bwMode="auto">
              <a:xfrm>
                <a:off x="5216" y="2017"/>
                <a:ext cx="64" cy="64"/>
              </a:xfrm>
              <a:prstGeom prst="ellipse">
                <a:avLst/>
              </a:prstGeom>
              <a:solidFill>
                <a:srgbClr val="4D4D4D"/>
              </a:solidFill>
              <a:ln w="9525" algn="ctr">
                <a:solidFill>
                  <a:srgbClr val="333333"/>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258" name="Rectangle 43"/>
              <p:cNvSpPr>
                <a:spLocks noChangeArrowheads="1"/>
              </p:cNvSpPr>
              <p:nvPr/>
            </p:nvSpPr>
            <p:spPr bwMode="auto">
              <a:xfrm flipH="1">
                <a:off x="4862" y="2502"/>
                <a:ext cx="771" cy="75"/>
              </a:xfrm>
              <a:prstGeom prst="rect">
                <a:avLst/>
              </a:prstGeom>
              <a:solidFill>
                <a:srgbClr val="F3E2D1"/>
              </a:solidFill>
              <a:ln w="6350" algn="ctr">
                <a:solidFill>
                  <a:srgbClr val="5F5F5F"/>
                </a:solidFill>
                <a:miter lim="800000"/>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259" name="Rectangle 44"/>
              <p:cNvSpPr>
                <a:spLocks noChangeArrowheads="1"/>
              </p:cNvSpPr>
              <p:nvPr/>
            </p:nvSpPr>
            <p:spPr bwMode="auto">
              <a:xfrm flipH="1">
                <a:off x="4864" y="2175"/>
                <a:ext cx="772" cy="284"/>
              </a:xfrm>
              <a:prstGeom prst="rect">
                <a:avLst/>
              </a:prstGeom>
              <a:gradFill rotWithShape="1">
                <a:gsLst>
                  <a:gs pos="0">
                    <a:srgbClr val="C9E4FF"/>
                  </a:gs>
                  <a:gs pos="100000">
                    <a:srgbClr val="E9F4F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grpSp>
            <p:nvGrpSpPr>
              <p:cNvPr id="260" name="Group 45"/>
              <p:cNvGrpSpPr>
                <a:grpSpLocks/>
              </p:cNvGrpSpPr>
              <p:nvPr/>
            </p:nvGrpSpPr>
            <p:grpSpPr bwMode="auto">
              <a:xfrm>
                <a:off x="5041" y="2190"/>
                <a:ext cx="413" cy="270"/>
                <a:chOff x="5041" y="2166"/>
                <a:chExt cx="413" cy="270"/>
              </a:xfrm>
            </p:grpSpPr>
            <p:sp>
              <p:nvSpPr>
                <p:cNvPr id="287" name="Rectangle 46"/>
                <p:cNvSpPr>
                  <a:spLocks noChangeArrowheads="1"/>
                </p:cNvSpPr>
                <p:nvPr/>
              </p:nvSpPr>
              <p:spPr bwMode="auto">
                <a:xfrm flipH="1">
                  <a:off x="5041" y="2166"/>
                  <a:ext cx="413" cy="270"/>
                </a:xfrm>
                <a:prstGeom prst="rect">
                  <a:avLst/>
                </a:prstGeom>
                <a:solidFill>
                  <a:srgbClr val="C0C0C0"/>
                </a:solidFill>
                <a:ln w="9525" algn="ctr">
                  <a:solidFill>
                    <a:srgbClr val="969696"/>
                  </a:solidFill>
                  <a:miter lim="800000"/>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288" name="Rectangle 47"/>
                <p:cNvSpPr>
                  <a:spLocks noChangeArrowheads="1"/>
                </p:cNvSpPr>
                <p:nvPr/>
              </p:nvSpPr>
              <p:spPr bwMode="auto">
                <a:xfrm flipH="1">
                  <a:off x="5054" y="2176"/>
                  <a:ext cx="387" cy="248"/>
                </a:xfrm>
                <a:prstGeom prst="rect">
                  <a:avLst/>
                </a:prstGeom>
                <a:gradFill rotWithShape="1">
                  <a:gsLst>
                    <a:gs pos="0">
                      <a:srgbClr val="FFFFFF"/>
                    </a:gs>
                    <a:gs pos="50000">
                      <a:srgbClr val="EAEAEA"/>
                    </a:gs>
                    <a:gs pos="100000">
                      <a:srgbClr val="FFFFFF"/>
                    </a:gs>
                  </a:gsLst>
                  <a:lin ang="2700000" scaled="1"/>
                </a:gradFill>
                <a:ln w="6350" algn="ctr">
                  <a:solidFill>
                    <a:srgbClr val="333333"/>
                  </a:solidFill>
                  <a:miter lim="800000"/>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289" name="Rectangle 48"/>
                <p:cNvSpPr>
                  <a:spLocks noChangeArrowheads="1"/>
                </p:cNvSpPr>
                <p:nvPr/>
              </p:nvSpPr>
              <p:spPr bwMode="auto">
                <a:xfrm flipH="1">
                  <a:off x="5127" y="2194"/>
                  <a:ext cx="240" cy="29"/>
                </a:xfrm>
                <a:prstGeom prst="rect">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290" name="Freeform 49"/>
                <p:cNvSpPr>
                  <a:spLocks/>
                </p:cNvSpPr>
                <p:nvPr/>
              </p:nvSpPr>
              <p:spPr bwMode="auto">
                <a:xfrm flipH="1">
                  <a:off x="5132" y="2242"/>
                  <a:ext cx="251" cy="168"/>
                </a:xfrm>
                <a:custGeom>
                  <a:avLst/>
                  <a:gdLst>
                    <a:gd name="T0" fmla="*/ 0 w 544"/>
                    <a:gd name="T1" fmla="*/ 0 h 363"/>
                    <a:gd name="T2" fmla="*/ 0 w 544"/>
                    <a:gd name="T3" fmla="*/ 4 h 363"/>
                    <a:gd name="T4" fmla="*/ 6 w 544"/>
                    <a:gd name="T5" fmla="*/ 4 h 363"/>
                    <a:gd name="T6" fmla="*/ 0 60000 65536"/>
                    <a:gd name="T7" fmla="*/ 0 60000 65536"/>
                    <a:gd name="T8" fmla="*/ 0 60000 65536"/>
                    <a:gd name="T9" fmla="*/ 0 w 544"/>
                    <a:gd name="T10" fmla="*/ 0 h 363"/>
                    <a:gd name="T11" fmla="*/ 544 w 544"/>
                    <a:gd name="T12" fmla="*/ 363 h 363"/>
                  </a:gdLst>
                  <a:ahLst/>
                  <a:cxnLst>
                    <a:cxn ang="T6">
                      <a:pos x="T0" y="T1"/>
                    </a:cxn>
                    <a:cxn ang="T7">
                      <a:pos x="T2" y="T3"/>
                    </a:cxn>
                    <a:cxn ang="T8">
                      <a:pos x="T4" y="T5"/>
                    </a:cxn>
                  </a:cxnLst>
                  <a:rect l="T9" t="T10" r="T11" b="T12"/>
                  <a:pathLst>
                    <a:path w="544" h="363">
                      <a:moveTo>
                        <a:pt x="0" y="0"/>
                      </a:moveTo>
                      <a:lnTo>
                        <a:pt x="0" y="363"/>
                      </a:lnTo>
                      <a:lnTo>
                        <a:pt x="544" y="363"/>
                      </a:lnTo>
                    </a:path>
                  </a:pathLst>
                </a:custGeom>
                <a:noFill/>
                <a:ln w="6350"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1" name="Line 50"/>
                <p:cNvSpPr>
                  <a:spLocks noChangeShapeType="1"/>
                </p:cNvSpPr>
                <p:nvPr/>
              </p:nvSpPr>
              <p:spPr bwMode="auto">
                <a:xfrm flipH="1">
                  <a:off x="5132" y="2298"/>
                  <a:ext cx="251" cy="0"/>
                </a:xfrm>
                <a:prstGeom prst="line">
                  <a:avLst/>
                </a:prstGeom>
                <a:noFill/>
                <a:ln w="6350">
                  <a:solidFill>
                    <a:srgbClr val="333333"/>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92" name="Freeform 51"/>
                <p:cNvSpPr>
                  <a:spLocks/>
                </p:cNvSpPr>
                <p:nvPr/>
              </p:nvSpPr>
              <p:spPr bwMode="auto">
                <a:xfrm flipH="1">
                  <a:off x="5134" y="2254"/>
                  <a:ext cx="249" cy="110"/>
                </a:xfrm>
                <a:custGeom>
                  <a:avLst/>
                  <a:gdLst>
                    <a:gd name="T0" fmla="*/ 0 w 583"/>
                    <a:gd name="T1" fmla="*/ 2 h 226"/>
                    <a:gd name="T2" fmla="*/ 0 w 583"/>
                    <a:gd name="T3" fmla="*/ 2 h 226"/>
                    <a:gd name="T4" fmla="*/ 1 w 583"/>
                    <a:gd name="T5" fmla="*/ 2 h 226"/>
                    <a:gd name="T6" fmla="*/ 1 w 583"/>
                    <a:gd name="T7" fmla="*/ 3 h 226"/>
                    <a:gd name="T8" fmla="*/ 2 w 583"/>
                    <a:gd name="T9" fmla="*/ 2 h 226"/>
                    <a:gd name="T10" fmla="*/ 3 w 583"/>
                    <a:gd name="T11" fmla="*/ 3 h 226"/>
                    <a:gd name="T12" fmla="*/ 3 w 583"/>
                    <a:gd name="T13" fmla="*/ 2 h 226"/>
                    <a:gd name="T14" fmla="*/ 3 w 583"/>
                    <a:gd name="T15" fmla="*/ 1 h 226"/>
                    <a:gd name="T16" fmla="*/ 3 w 583"/>
                    <a:gd name="T17" fmla="*/ 0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3"/>
                    <a:gd name="T28" fmla="*/ 0 h 226"/>
                    <a:gd name="T29" fmla="*/ 583 w 583"/>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3" h="226">
                      <a:moveTo>
                        <a:pt x="0" y="181"/>
                      </a:moveTo>
                      <a:lnTo>
                        <a:pt x="64" y="150"/>
                      </a:lnTo>
                      <a:lnTo>
                        <a:pt x="152" y="170"/>
                      </a:lnTo>
                      <a:lnTo>
                        <a:pt x="220" y="226"/>
                      </a:lnTo>
                      <a:lnTo>
                        <a:pt x="308" y="190"/>
                      </a:lnTo>
                      <a:lnTo>
                        <a:pt x="392" y="206"/>
                      </a:lnTo>
                      <a:lnTo>
                        <a:pt x="476" y="158"/>
                      </a:lnTo>
                      <a:lnTo>
                        <a:pt x="529" y="104"/>
                      </a:lnTo>
                      <a:lnTo>
                        <a:pt x="583" y="0"/>
                      </a:lnTo>
                    </a:path>
                  </a:pathLst>
                </a:custGeom>
                <a:noFill/>
                <a:ln w="6350" cap="flat" cmpd="sng">
                  <a:solidFill>
                    <a:srgbClr val="FF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3" name="Freeform 52"/>
                <p:cNvSpPr>
                  <a:spLocks/>
                </p:cNvSpPr>
                <p:nvPr/>
              </p:nvSpPr>
              <p:spPr bwMode="auto">
                <a:xfrm flipH="1">
                  <a:off x="5135" y="2309"/>
                  <a:ext cx="248" cy="86"/>
                </a:xfrm>
                <a:custGeom>
                  <a:avLst/>
                  <a:gdLst>
                    <a:gd name="T0" fmla="*/ 0 w 580"/>
                    <a:gd name="T1" fmla="*/ 0 h 176"/>
                    <a:gd name="T2" fmla="*/ 0 w 580"/>
                    <a:gd name="T3" fmla="*/ 0 h 176"/>
                    <a:gd name="T4" fmla="*/ 1 w 580"/>
                    <a:gd name="T5" fmla="*/ 0 h 176"/>
                    <a:gd name="T6" fmla="*/ 1 w 580"/>
                    <a:gd name="T7" fmla="*/ 1 h 176"/>
                    <a:gd name="T8" fmla="*/ 2 w 580"/>
                    <a:gd name="T9" fmla="*/ 1 h 176"/>
                    <a:gd name="T10" fmla="*/ 3 w 580"/>
                    <a:gd name="T11" fmla="*/ 1 h 176"/>
                    <a:gd name="T12" fmla="*/ 3 w 580"/>
                    <a:gd name="T13" fmla="*/ 1 h 176"/>
                    <a:gd name="T14" fmla="*/ 3 w 580"/>
                    <a:gd name="T15" fmla="*/ 2 h 176"/>
                    <a:gd name="T16" fmla="*/ 3 w 580"/>
                    <a:gd name="T17" fmla="*/ 2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0"/>
                    <a:gd name="T28" fmla="*/ 0 h 176"/>
                    <a:gd name="T29" fmla="*/ 580 w 580"/>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0" h="176">
                      <a:moveTo>
                        <a:pt x="0" y="22"/>
                      </a:moveTo>
                      <a:lnTo>
                        <a:pt x="76" y="0"/>
                      </a:lnTo>
                      <a:lnTo>
                        <a:pt x="160" y="4"/>
                      </a:lnTo>
                      <a:lnTo>
                        <a:pt x="220" y="76"/>
                      </a:lnTo>
                      <a:lnTo>
                        <a:pt x="304" y="128"/>
                      </a:lnTo>
                      <a:lnTo>
                        <a:pt x="388" y="128"/>
                      </a:lnTo>
                      <a:lnTo>
                        <a:pt x="472" y="124"/>
                      </a:lnTo>
                      <a:lnTo>
                        <a:pt x="536" y="164"/>
                      </a:lnTo>
                      <a:lnTo>
                        <a:pt x="580" y="176"/>
                      </a:lnTo>
                    </a:path>
                  </a:pathLst>
                </a:custGeom>
                <a:noFill/>
                <a:ln w="6350" cap="flat" cmpd="sng">
                  <a:solidFill>
                    <a:srgbClr val="3366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4" name="Freeform 53"/>
                <p:cNvSpPr>
                  <a:spLocks/>
                </p:cNvSpPr>
                <p:nvPr/>
              </p:nvSpPr>
              <p:spPr bwMode="auto">
                <a:xfrm flipH="1">
                  <a:off x="5274" y="2242"/>
                  <a:ext cx="90" cy="67"/>
                </a:xfrm>
                <a:custGeom>
                  <a:avLst/>
                  <a:gdLst>
                    <a:gd name="T0" fmla="*/ 0 w 211"/>
                    <a:gd name="T1" fmla="*/ 1 h 138"/>
                    <a:gd name="T2" fmla="*/ 0 w 211"/>
                    <a:gd name="T3" fmla="*/ 0 h 138"/>
                    <a:gd name="T4" fmla="*/ 1 w 211"/>
                    <a:gd name="T5" fmla="*/ 0 h 138"/>
                    <a:gd name="T6" fmla="*/ 1 w 211"/>
                    <a:gd name="T7" fmla="*/ 1 h 138"/>
                    <a:gd name="T8" fmla="*/ 1 w 211"/>
                    <a:gd name="T9" fmla="*/ 1 h 138"/>
                    <a:gd name="T10" fmla="*/ 1 w 211"/>
                    <a:gd name="T11" fmla="*/ 2 h 138"/>
                    <a:gd name="T12" fmla="*/ 1 w 211"/>
                    <a:gd name="T13" fmla="*/ 1 h 138"/>
                    <a:gd name="T14" fmla="*/ 0 w 211"/>
                    <a:gd name="T15" fmla="*/ 1 h 138"/>
                    <a:gd name="T16" fmla="*/ 0 60000 65536"/>
                    <a:gd name="T17" fmla="*/ 0 60000 65536"/>
                    <a:gd name="T18" fmla="*/ 0 60000 65536"/>
                    <a:gd name="T19" fmla="*/ 0 60000 65536"/>
                    <a:gd name="T20" fmla="*/ 0 60000 65536"/>
                    <a:gd name="T21" fmla="*/ 0 60000 65536"/>
                    <a:gd name="T22" fmla="*/ 0 60000 65536"/>
                    <a:gd name="T23" fmla="*/ 0 60000 65536"/>
                    <a:gd name="T24" fmla="*/ 0 w 211"/>
                    <a:gd name="T25" fmla="*/ 0 h 138"/>
                    <a:gd name="T26" fmla="*/ 211 w 211"/>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1" h="138">
                      <a:moveTo>
                        <a:pt x="0" y="98"/>
                      </a:moveTo>
                      <a:lnTo>
                        <a:pt x="0" y="0"/>
                      </a:lnTo>
                      <a:lnTo>
                        <a:pt x="211" y="0"/>
                      </a:lnTo>
                      <a:lnTo>
                        <a:pt x="211" y="98"/>
                      </a:lnTo>
                      <a:lnTo>
                        <a:pt x="167" y="98"/>
                      </a:lnTo>
                      <a:lnTo>
                        <a:pt x="116" y="138"/>
                      </a:lnTo>
                      <a:lnTo>
                        <a:pt x="110" y="98"/>
                      </a:lnTo>
                      <a:lnTo>
                        <a:pt x="0" y="98"/>
                      </a:lnTo>
                      <a:close/>
                    </a:path>
                  </a:pathLst>
                </a:custGeom>
                <a:solidFill>
                  <a:srgbClr val="FFFFFF"/>
                </a:solidFill>
                <a:ln w="6350" cap="flat" cmpd="sng">
                  <a:solidFill>
                    <a:srgbClr val="333333"/>
                  </a:solidFill>
                  <a:prstDash val="solid"/>
                  <a:round/>
                  <a:headEnd/>
                  <a:tailEnd/>
                </a:ln>
              </p:spPr>
              <p:txBody>
                <a:bodyPr/>
                <a:lstStyle/>
                <a:p>
                  <a:endParaRPr lang="ja-JP" altLang="en-US" dirty="0"/>
                </a:p>
              </p:txBody>
            </p:sp>
            <p:sp>
              <p:nvSpPr>
                <p:cNvPr id="295" name="Freeform 54"/>
                <p:cNvSpPr>
                  <a:spLocks/>
                </p:cNvSpPr>
                <p:nvPr/>
              </p:nvSpPr>
              <p:spPr bwMode="auto">
                <a:xfrm flipH="1">
                  <a:off x="5070" y="2288"/>
                  <a:ext cx="97" cy="66"/>
                </a:xfrm>
                <a:custGeom>
                  <a:avLst/>
                  <a:gdLst>
                    <a:gd name="T0" fmla="*/ 0 w 229"/>
                    <a:gd name="T1" fmla="*/ 2 h 136"/>
                    <a:gd name="T2" fmla="*/ 0 w 229"/>
                    <a:gd name="T3" fmla="*/ 1 h 136"/>
                    <a:gd name="T4" fmla="*/ 0 w 229"/>
                    <a:gd name="T5" fmla="*/ 0 h 136"/>
                    <a:gd name="T6" fmla="*/ 0 w 229"/>
                    <a:gd name="T7" fmla="*/ 1 h 136"/>
                    <a:gd name="T8" fmla="*/ 0 w 229"/>
                    <a:gd name="T9" fmla="*/ 0 h 136"/>
                    <a:gd name="T10" fmla="*/ 1 w 229"/>
                    <a:gd name="T11" fmla="*/ 0 h 136"/>
                    <a:gd name="T12" fmla="*/ 1 w 229"/>
                    <a:gd name="T13" fmla="*/ 2 h 136"/>
                    <a:gd name="T14" fmla="*/ 0 w 229"/>
                    <a:gd name="T15" fmla="*/ 2 h 136"/>
                    <a:gd name="T16" fmla="*/ 0 60000 65536"/>
                    <a:gd name="T17" fmla="*/ 0 60000 65536"/>
                    <a:gd name="T18" fmla="*/ 0 60000 65536"/>
                    <a:gd name="T19" fmla="*/ 0 60000 65536"/>
                    <a:gd name="T20" fmla="*/ 0 60000 65536"/>
                    <a:gd name="T21" fmla="*/ 0 60000 65536"/>
                    <a:gd name="T22" fmla="*/ 0 60000 65536"/>
                    <a:gd name="T23" fmla="*/ 0 60000 65536"/>
                    <a:gd name="T24" fmla="*/ 0 w 229"/>
                    <a:gd name="T25" fmla="*/ 0 h 136"/>
                    <a:gd name="T26" fmla="*/ 229 w 229"/>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9" h="136">
                      <a:moveTo>
                        <a:pt x="67" y="136"/>
                      </a:moveTo>
                      <a:lnTo>
                        <a:pt x="67" y="111"/>
                      </a:lnTo>
                      <a:lnTo>
                        <a:pt x="0" y="61"/>
                      </a:lnTo>
                      <a:lnTo>
                        <a:pt x="67" y="75"/>
                      </a:lnTo>
                      <a:lnTo>
                        <a:pt x="67" y="0"/>
                      </a:lnTo>
                      <a:lnTo>
                        <a:pt x="229" y="0"/>
                      </a:lnTo>
                      <a:lnTo>
                        <a:pt x="229" y="136"/>
                      </a:lnTo>
                      <a:lnTo>
                        <a:pt x="67" y="136"/>
                      </a:lnTo>
                      <a:close/>
                    </a:path>
                  </a:pathLst>
                </a:custGeom>
                <a:solidFill>
                  <a:srgbClr val="FFFFFF"/>
                </a:solidFill>
                <a:ln w="6350" cap="flat" cmpd="sng">
                  <a:solidFill>
                    <a:srgbClr val="333333"/>
                  </a:solidFill>
                  <a:prstDash val="solid"/>
                  <a:round/>
                  <a:headEnd/>
                  <a:tailEnd/>
                </a:ln>
              </p:spPr>
              <p:txBody>
                <a:bodyPr/>
                <a:lstStyle/>
                <a:p>
                  <a:endParaRPr lang="ja-JP" altLang="en-US" dirty="0"/>
                </a:p>
              </p:txBody>
            </p:sp>
          </p:grpSp>
          <p:grpSp>
            <p:nvGrpSpPr>
              <p:cNvPr id="261" name="Group 55"/>
              <p:cNvGrpSpPr>
                <a:grpSpLocks/>
              </p:cNvGrpSpPr>
              <p:nvPr/>
            </p:nvGrpSpPr>
            <p:grpSpPr bwMode="auto">
              <a:xfrm flipH="1">
                <a:off x="5368" y="2220"/>
                <a:ext cx="165" cy="342"/>
                <a:chOff x="4659" y="892"/>
                <a:chExt cx="204" cy="418"/>
              </a:xfrm>
            </p:grpSpPr>
            <p:sp>
              <p:nvSpPr>
                <p:cNvPr id="268" name="Freeform 56"/>
                <p:cNvSpPr>
                  <a:spLocks/>
                </p:cNvSpPr>
                <p:nvPr/>
              </p:nvSpPr>
              <p:spPr bwMode="auto">
                <a:xfrm>
                  <a:off x="4740" y="902"/>
                  <a:ext cx="24" cy="66"/>
                </a:xfrm>
                <a:custGeom>
                  <a:avLst/>
                  <a:gdLst>
                    <a:gd name="T0" fmla="*/ 0 w 82"/>
                    <a:gd name="T1" fmla="*/ 0 h 228"/>
                    <a:gd name="T2" fmla="*/ 0 w 82"/>
                    <a:gd name="T3" fmla="*/ 0 h 228"/>
                    <a:gd name="T4" fmla="*/ 0 w 82"/>
                    <a:gd name="T5" fmla="*/ 0 h 228"/>
                    <a:gd name="T6" fmla="*/ 0 w 82"/>
                    <a:gd name="T7" fmla="*/ 0 h 228"/>
                    <a:gd name="T8" fmla="*/ 0 w 82"/>
                    <a:gd name="T9" fmla="*/ 0 h 228"/>
                    <a:gd name="T10" fmla="*/ 0 w 82"/>
                    <a:gd name="T11" fmla="*/ 0 h 228"/>
                    <a:gd name="T12" fmla="*/ 0 w 82"/>
                    <a:gd name="T13" fmla="*/ 0 h 228"/>
                    <a:gd name="T14" fmla="*/ 0 w 82"/>
                    <a:gd name="T15" fmla="*/ 0 h 228"/>
                    <a:gd name="T16" fmla="*/ 0 w 82"/>
                    <a:gd name="T17" fmla="*/ 0 h 228"/>
                    <a:gd name="T18" fmla="*/ 0 w 82"/>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228"/>
                    <a:gd name="T32" fmla="*/ 82 w 82"/>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228">
                      <a:moveTo>
                        <a:pt x="30" y="0"/>
                      </a:moveTo>
                      <a:lnTo>
                        <a:pt x="73" y="18"/>
                      </a:lnTo>
                      <a:lnTo>
                        <a:pt x="81" y="63"/>
                      </a:lnTo>
                      <a:lnTo>
                        <a:pt x="67" y="157"/>
                      </a:lnTo>
                      <a:lnTo>
                        <a:pt x="63" y="190"/>
                      </a:lnTo>
                      <a:lnTo>
                        <a:pt x="82" y="228"/>
                      </a:lnTo>
                      <a:lnTo>
                        <a:pt x="46" y="201"/>
                      </a:lnTo>
                      <a:lnTo>
                        <a:pt x="18" y="153"/>
                      </a:lnTo>
                      <a:lnTo>
                        <a:pt x="0" y="64"/>
                      </a:lnTo>
                      <a:lnTo>
                        <a:pt x="30" y="0"/>
                      </a:lnTo>
                      <a:close/>
                    </a:path>
                  </a:pathLst>
                </a:custGeom>
                <a:solidFill>
                  <a:srgbClr val="FFF5EB"/>
                </a:solidFill>
                <a:ln w="9525" cap="flat" cmpd="sng">
                  <a:solidFill>
                    <a:srgbClr val="333333"/>
                  </a:solidFill>
                  <a:prstDash val="solid"/>
                  <a:round/>
                  <a:headEnd type="none" w="med" len="med"/>
                  <a:tailEnd type="none" w="med" len="med"/>
                </a:ln>
              </p:spPr>
              <p:txBody>
                <a:bodyPr/>
                <a:lstStyle/>
                <a:p>
                  <a:endParaRPr lang="ja-JP" altLang="en-US" dirty="0"/>
                </a:p>
              </p:txBody>
            </p:sp>
            <p:grpSp>
              <p:nvGrpSpPr>
                <p:cNvPr id="269" name="Group 57"/>
                <p:cNvGrpSpPr>
                  <a:grpSpLocks/>
                </p:cNvGrpSpPr>
                <p:nvPr/>
              </p:nvGrpSpPr>
              <p:grpSpPr bwMode="auto">
                <a:xfrm rot="807521">
                  <a:off x="4744" y="944"/>
                  <a:ext cx="119" cy="86"/>
                  <a:chOff x="563" y="1831"/>
                  <a:chExt cx="332" cy="239"/>
                </a:xfrm>
              </p:grpSpPr>
              <p:sp>
                <p:nvSpPr>
                  <p:cNvPr id="283" name="Freeform 58"/>
                  <p:cNvSpPr>
                    <a:spLocks/>
                  </p:cNvSpPr>
                  <p:nvPr/>
                </p:nvSpPr>
                <p:spPr bwMode="auto">
                  <a:xfrm>
                    <a:off x="563" y="1831"/>
                    <a:ext cx="332" cy="239"/>
                  </a:xfrm>
                  <a:custGeom>
                    <a:avLst/>
                    <a:gdLst>
                      <a:gd name="T0" fmla="*/ 2 w 408"/>
                      <a:gd name="T1" fmla="*/ 48 h 295"/>
                      <a:gd name="T2" fmla="*/ 13 w 408"/>
                      <a:gd name="T3" fmla="*/ 48 h 295"/>
                      <a:gd name="T4" fmla="*/ 14 w 408"/>
                      <a:gd name="T5" fmla="*/ 49 h 295"/>
                      <a:gd name="T6" fmla="*/ 15 w 408"/>
                      <a:gd name="T7" fmla="*/ 49 h 295"/>
                      <a:gd name="T8" fmla="*/ 17 w 408"/>
                      <a:gd name="T9" fmla="*/ 50 h 295"/>
                      <a:gd name="T10" fmla="*/ 37 w 408"/>
                      <a:gd name="T11" fmla="*/ 58 h 295"/>
                      <a:gd name="T12" fmla="*/ 47 w 408"/>
                      <a:gd name="T13" fmla="*/ 63 h 295"/>
                      <a:gd name="T14" fmla="*/ 50 w 408"/>
                      <a:gd name="T15" fmla="*/ 63 h 295"/>
                      <a:gd name="T16" fmla="*/ 52 w 408"/>
                      <a:gd name="T17" fmla="*/ 60 h 295"/>
                      <a:gd name="T18" fmla="*/ 56 w 408"/>
                      <a:gd name="T19" fmla="*/ 58 h 295"/>
                      <a:gd name="T20" fmla="*/ 76 w 408"/>
                      <a:gd name="T21" fmla="*/ 35 h 295"/>
                      <a:gd name="T22" fmla="*/ 81 w 408"/>
                      <a:gd name="T23" fmla="*/ 26 h 295"/>
                      <a:gd name="T24" fmla="*/ 88 w 408"/>
                      <a:gd name="T25" fmla="*/ 26 h 295"/>
                      <a:gd name="T26" fmla="*/ 90 w 408"/>
                      <a:gd name="T27" fmla="*/ 23 h 295"/>
                      <a:gd name="T28" fmla="*/ 91 w 408"/>
                      <a:gd name="T29" fmla="*/ 19 h 295"/>
                      <a:gd name="T30" fmla="*/ 94 w 408"/>
                      <a:gd name="T31" fmla="*/ 15 h 295"/>
                      <a:gd name="T32" fmla="*/ 96 w 408"/>
                      <a:gd name="T33" fmla="*/ 8 h 295"/>
                      <a:gd name="T34" fmla="*/ 100 w 408"/>
                      <a:gd name="T35" fmla="*/ 10 h 295"/>
                      <a:gd name="T36" fmla="*/ 97 w 408"/>
                      <a:gd name="T37" fmla="*/ 16 h 295"/>
                      <a:gd name="T38" fmla="*/ 104 w 408"/>
                      <a:gd name="T39" fmla="*/ 6 h 295"/>
                      <a:gd name="T40" fmla="*/ 110 w 408"/>
                      <a:gd name="T41" fmla="*/ 0 h 295"/>
                      <a:gd name="T42" fmla="*/ 111 w 408"/>
                      <a:gd name="T43" fmla="*/ 3 h 295"/>
                      <a:gd name="T44" fmla="*/ 115 w 408"/>
                      <a:gd name="T45" fmla="*/ 2 h 295"/>
                      <a:gd name="T46" fmla="*/ 115 w 408"/>
                      <a:gd name="T47" fmla="*/ 5 h 295"/>
                      <a:gd name="T48" fmla="*/ 118 w 408"/>
                      <a:gd name="T49" fmla="*/ 5 h 295"/>
                      <a:gd name="T50" fmla="*/ 116 w 408"/>
                      <a:gd name="T51" fmla="*/ 12 h 295"/>
                      <a:gd name="T52" fmla="*/ 119 w 408"/>
                      <a:gd name="T53" fmla="*/ 15 h 295"/>
                      <a:gd name="T54" fmla="*/ 112 w 408"/>
                      <a:gd name="T55" fmla="*/ 21 h 295"/>
                      <a:gd name="T56" fmla="*/ 108 w 408"/>
                      <a:gd name="T57" fmla="*/ 26 h 295"/>
                      <a:gd name="T58" fmla="*/ 98 w 408"/>
                      <a:gd name="T59" fmla="*/ 29 h 295"/>
                      <a:gd name="T60" fmla="*/ 95 w 408"/>
                      <a:gd name="T61" fmla="*/ 32 h 295"/>
                      <a:gd name="T62" fmla="*/ 98 w 408"/>
                      <a:gd name="T63" fmla="*/ 35 h 295"/>
                      <a:gd name="T64" fmla="*/ 86 w 408"/>
                      <a:gd name="T65" fmla="*/ 45 h 295"/>
                      <a:gd name="T66" fmla="*/ 59 w 408"/>
                      <a:gd name="T67" fmla="*/ 79 h 295"/>
                      <a:gd name="T68" fmla="*/ 55 w 408"/>
                      <a:gd name="T69" fmla="*/ 83 h 295"/>
                      <a:gd name="T70" fmla="*/ 48 w 408"/>
                      <a:gd name="T71" fmla="*/ 83 h 295"/>
                      <a:gd name="T72" fmla="*/ 37 w 408"/>
                      <a:gd name="T73" fmla="*/ 78 h 295"/>
                      <a:gd name="T74" fmla="*/ 15 w 408"/>
                      <a:gd name="T75" fmla="*/ 69 h 295"/>
                      <a:gd name="T76" fmla="*/ 8 w 408"/>
                      <a:gd name="T77" fmla="*/ 69 h 295"/>
                      <a:gd name="T78" fmla="*/ 0 w 408"/>
                      <a:gd name="T79" fmla="*/ 61 h 295"/>
                      <a:gd name="T80" fmla="*/ 2 w 408"/>
                      <a:gd name="T81" fmla="*/ 48 h 2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295"/>
                      <a:gd name="T125" fmla="*/ 408 w 408"/>
                      <a:gd name="T126" fmla="*/ 295 h 2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295">
                        <a:moveTo>
                          <a:pt x="8" y="169"/>
                        </a:moveTo>
                        <a:lnTo>
                          <a:pt x="44" y="169"/>
                        </a:lnTo>
                        <a:lnTo>
                          <a:pt x="48" y="173"/>
                        </a:lnTo>
                        <a:lnTo>
                          <a:pt x="53" y="170"/>
                        </a:lnTo>
                        <a:lnTo>
                          <a:pt x="59" y="177"/>
                        </a:lnTo>
                        <a:lnTo>
                          <a:pt x="129" y="204"/>
                        </a:lnTo>
                        <a:lnTo>
                          <a:pt x="161" y="223"/>
                        </a:lnTo>
                        <a:lnTo>
                          <a:pt x="172" y="224"/>
                        </a:lnTo>
                        <a:lnTo>
                          <a:pt x="179" y="210"/>
                        </a:lnTo>
                        <a:lnTo>
                          <a:pt x="194" y="204"/>
                        </a:lnTo>
                        <a:lnTo>
                          <a:pt x="260" y="123"/>
                        </a:lnTo>
                        <a:lnTo>
                          <a:pt x="282" y="90"/>
                        </a:lnTo>
                        <a:lnTo>
                          <a:pt x="305" y="93"/>
                        </a:lnTo>
                        <a:lnTo>
                          <a:pt x="312" y="85"/>
                        </a:lnTo>
                        <a:lnTo>
                          <a:pt x="314" y="68"/>
                        </a:lnTo>
                        <a:lnTo>
                          <a:pt x="320" y="52"/>
                        </a:lnTo>
                        <a:lnTo>
                          <a:pt x="331" y="29"/>
                        </a:lnTo>
                        <a:lnTo>
                          <a:pt x="343" y="33"/>
                        </a:lnTo>
                        <a:lnTo>
                          <a:pt x="334" y="58"/>
                        </a:lnTo>
                        <a:lnTo>
                          <a:pt x="358" y="23"/>
                        </a:lnTo>
                        <a:lnTo>
                          <a:pt x="378" y="0"/>
                        </a:lnTo>
                        <a:lnTo>
                          <a:pt x="382" y="11"/>
                        </a:lnTo>
                        <a:lnTo>
                          <a:pt x="396" y="5"/>
                        </a:lnTo>
                        <a:lnTo>
                          <a:pt x="395" y="19"/>
                        </a:lnTo>
                        <a:lnTo>
                          <a:pt x="407" y="18"/>
                        </a:lnTo>
                        <a:lnTo>
                          <a:pt x="400" y="41"/>
                        </a:lnTo>
                        <a:lnTo>
                          <a:pt x="408" y="50"/>
                        </a:lnTo>
                        <a:lnTo>
                          <a:pt x="387" y="73"/>
                        </a:lnTo>
                        <a:lnTo>
                          <a:pt x="372" y="92"/>
                        </a:lnTo>
                        <a:lnTo>
                          <a:pt x="339" y="105"/>
                        </a:lnTo>
                        <a:lnTo>
                          <a:pt x="329" y="114"/>
                        </a:lnTo>
                        <a:lnTo>
                          <a:pt x="336" y="124"/>
                        </a:lnTo>
                        <a:lnTo>
                          <a:pt x="297" y="159"/>
                        </a:lnTo>
                        <a:lnTo>
                          <a:pt x="207" y="280"/>
                        </a:lnTo>
                        <a:lnTo>
                          <a:pt x="187" y="295"/>
                        </a:lnTo>
                        <a:lnTo>
                          <a:pt x="164" y="292"/>
                        </a:lnTo>
                        <a:lnTo>
                          <a:pt x="126" y="276"/>
                        </a:lnTo>
                        <a:lnTo>
                          <a:pt x="53" y="243"/>
                        </a:lnTo>
                        <a:lnTo>
                          <a:pt x="28" y="246"/>
                        </a:lnTo>
                        <a:lnTo>
                          <a:pt x="0" y="214"/>
                        </a:lnTo>
                        <a:lnTo>
                          <a:pt x="8" y="169"/>
                        </a:lnTo>
                        <a:close/>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dirty="0"/>
                  </a:p>
                </p:txBody>
              </p:sp>
              <p:sp>
                <p:nvSpPr>
                  <p:cNvPr id="284" name="Line 59"/>
                  <p:cNvSpPr>
                    <a:spLocks noChangeShapeType="1"/>
                  </p:cNvSpPr>
                  <p:nvPr/>
                </p:nvSpPr>
                <p:spPr bwMode="auto">
                  <a:xfrm flipH="1">
                    <a:off x="869" y="1865"/>
                    <a:ext cx="18" cy="18"/>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85" name="Freeform 60"/>
                  <p:cNvSpPr>
                    <a:spLocks/>
                  </p:cNvSpPr>
                  <p:nvPr/>
                </p:nvSpPr>
                <p:spPr bwMode="auto">
                  <a:xfrm>
                    <a:off x="865" y="1847"/>
                    <a:ext cx="19" cy="27"/>
                  </a:xfrm>
                  <a:custGeom>
                    <a:avLst/>
                    <a:gdLst>
                      <a:gd name="T0" fmla="*/ 12 w 21"/>
                      <a:gd name="T1" fmla="*/ 0 h 31"/>
                      <a:gd name="T2" fmla="*/ 7 w 21"/>
                      <a:gd name="T3" fmla="*/ 7 h 31"/>
                      <a:gd name="T4" fmla="*/ 0 w 21"/>
                      <a:gd name="T5" fmla="*/ 14 h 31"/>
                      <a:gd name="T6" fmla="*/ 0 60000 65536"/>
                      <a:gd name="T7" fmla="*/ 0 60000 65536"/>
                      <a:gd name="T8" fmla="*/ 0 60000 65536"/>
                      <a:gd name="T9" fmla="*/ 0 w 21"/>
                      <a:gd name="T10" fmla="*/ 0 h 31"/>
                      <a:gd name="T11" fmla="*/ 21 w 21"/>
                      <a:gd name="T12" fmla="*/ 31 h 31"/>
                    </a:gdLst>
                    <a:ahLst/>
                    <a:cxnLst>
                      <a:cxn ang="T6">
                        <a:pos x="T0" y="T1"/>
                      </a:cxn>
                      <a:cxn ang="T7">
                        <a:pos x="T2" y="T3"/>
                      </a:cxn>
                      <a:cxn ang="T8">
                        <a:pos x="T4" y="T5"/>
                      </a:cxn>
                    </a:cxnLst>
                    <a:rect l="T9" t="T10" r="T11" b="T12"/>
                    <a:pathLst>
                      <a:path w="21" h="31">
                        <a:moveTo>
                          <a:pt x="21" y="0"/>
                        </a:moveTo>
                        <a:lnTo>
                          <a:pt x="13" y="15"/>
                        </a:lnTo>
                        <a:lnTo>
                          <a:pt x="0" y="31"/>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86" name="Freeform 61"/>
                  <p:cNvSpPr>
                    <a:spLocks/>
                  </p:cNvSpPr>
                  <p:nvPr/>
                </p:nvSpPr>
                <p:spPr bwMode="auto">
                  <a:xfrm>
                    <a:off x="858" y="1839"/>
                    <a:ext cx="16" cy="26"/>
                  </a:xfrm>
                  <a:custGeom>
                    <a:avLst/>
                    <a:gdLst>
                      <a:gd name="T0" fmla="*/ 9 w 18"/>
                      <a:gd name="T1" fmla="*/ 0 h 30"/>
                      <a:gd name="T2" fmla="*/ 4 w 18"/>
                      <a:gd name="T3" fmla="*/ 7 h 30"/>
                      <a:gd name="T4" fmla="*/ 0 w 18"/>
                      <a:gd name="T5" fmla="*/ 13 h 30"/>
                      <a:gd name="T6" fmla="*/ 0 60000 65536"/>
                      <a:gd name="T7" fmla="*/ 0 60000 65536"/>
                      <a:gd name="T8" fmla="*/ 0 60000 65536"/>
                      <a:gd name="T9" fmla="*/ 0 w 18"/>
                      <a:gd name="T10" fmla="*/ 0 h 30"/>
                      <a:gd name="T11" fmla="*/ 18 w 18"/>
                      <a:gd name="T12" fmla="*/ 30 h 30"/>
                    </a:gdLst>
                    <a:ahLst/>
                    <a:cxnLst>
                      <a:cxn ang="T6">
                        <a:pos x="T0" y="T1"/>
                      </a:cxn>
                      <a:cxn ang="T7">
                        <a:pos x="T2" y="T3"/>
                      </a:cxn>
                      <a:cxn ang="T8">
                        <a:pos x="T4" y="T5"/>
                      </a:cxn>
                    </a:cxnLst>
                    <a:rect l="T9" t="T10" r="T11" b="T12"/>
                    <a:pathLst>
                      <a:path w="18" h="30">
                        <a:moveTo>
                          <a:pt x="18" y="0"/>
                        </a:moveTo>
                        <a:lnTo>
                          <a:pt x="9" y="16"/>
                        </a:lnTo>
                        <a:lnTo>
                          <a:pt x="0" y="3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270" name="Freeform 62"/>
                <p:cNvSpPr>
                  <a:spLocks/>
                </p:cNvSpPr>
                <p:nvPr/>
              </p:nvSpPr>
              <p:spPr bwMode="auto">
                <a:xfrm>
                  <a:off x="4691" y="960"/>
                  <a:ext cx="79" cy="350"/>
                </a:xfrm>
                <a:custGeom>
                  <a:avLst/>
                  <a:gdLst>
                    <a:gd name="T0" fmla="*/ 69 w 79"/>
                    <a:gd name="T1" fmla="*/ 48 h 350"/>
                    <a:gd name="T2" fmla="*/ 72 w 79"/>
                    <a:gd name="T3" fmla="*/ 65 h 350"/>
                    <a:gd name="T4" fmla="*/ 67 w 79"/>
                    <a:gd name="T5" fmla="*/ 77 h 350"/>
                    <a:gd name="T6" fmla="*/ 64 w 79"/>
                    <a:gd name="T7" fmla="*/ 100 h 350"/>
                    <a:gd name="T8" fmla="*/ 67 w 79"/>
                    <a:gd name="T9" fmla="*/ 128 h 350"/>
                    <a:gd name="T10" fmla="*/ 67 w 79"/>
                    <a:gd name="T11" fmla="*/ 135 h 350"/>
                    <a:gd name="T12" fmla="*/ 69 w 79"/>
                    <a:gd name="T13" fmla="*/ 170 h 350"/>
                    <a:gd name="T14" fmla="*/ 65 w 79"/>
                    <a:gd name="T15" fmla="*/ 195 h 350"/>
                    <a:gd name="T16" fmla="*/ 60 w 79"/>
                    <a:gd name="T17" fmla="*/ 302 h 350"/>
                    <a:gd name="T18" fmla="*/ 63 w 79"/>
                    <a:gd name="T19" fmla="*/ 323 h 350"/>
                    <a:gd name="T20" fmla="*/ 79 w 79"/>
                    <a:gd name="T21" fmla="*/ 338 h 350"/>
                    <a:gd name="T22" fmla="*/ 54 w 79"/>
                    <a:gd name="T23" fmla="*/ 335 h 350"/>
                    <a:gd name="T24" fmla="*/ 46 w 79"/>
                    <a:gd name="T25" fmla="*/ 334 h 350"/>
                    <a:gd name="T26" fmla="*/ 40 w 79"/>
                    <a:gd name="T27" fmla="*/ 321 h 350"/>
                    <a:gd name="T28" fmla="*/ 43 w 79"/>
                    <a:gd name="T29" fmla="*/ 253 h 350"/>
                    <a:gd name="T30" fmla="*/ 42 w 79"/>
                    <a:gd name="T31" fmla="*/ 218 h 350"/>
                    <a:gd name="T32" fmla="*/ 38 w 79"/>
                    <a:gd name="T33" fmla="*/ 253 h 350"/>
                    <a:gd name="T34" fmla="*/ 25 w 79"/>
                    <a:gd name="T35" fmla="*/ 318 h 350"/>
                    <a:gd name="T36" fmla="*/ 22 w 79"/>
                    <a:gd name="T37" fmla="*/ 343 h 350"/>
                    <a:gd name="T38" fmla="*/ 9 w 79"/>
                    <a:gd name="T39" fmla="*/ 350 h 350"/>
                    <a:gd name="T40" fmla="*/ 0 w 79"/>
                    <a:gd name="T41" fmla="*/ 338 h 350"/>
                    <a:gd name="T42" fmla="*/ 13 w 79"/>
                    <a:gd name="T43" fmla="*/ 313 h 350"/>
                    <a:gd name="T44" fmla="*/ 18 w 79"/>
                    <a:gd name="T45" fmla="*/ 239 h 350"/>
                    <a:gd name="T46" fmla="*/ 12 w 79"/>
                    <a:gd name="T47" fmla="*/ 197 h 350"/>
                    <a:gd name="T48" fmla="*/ 2 w 79"/>
                    <a:gd name="T49" fmla="*/ 161 h 350"/>
                    <a:gd name="T50" fmla="*/ 4 w 79"/>
                    <a:gd name="T51" fmla="*/ 135 h 350"/>
                    <a:gd name="T52" fmla="*/ 9 w 79"/>
                    <a:gd name="T53" fmla="*/ 119 h 350"/>
                    <a:gd name="T54" fmla="*/ 9 w 79"/>
                    <a:gd name="T55" fmla="*/ 85 h 350"/>
                    <a:gd name="T56" fmla="*/ 6 w 79"/>
                    <a:gd name="T57" fmla="*/ 37 h 350"/>
                    <a:gd name="T58" fmla="*/ 21 w 79"/>
                    <a:gd name="T59" fmla="*/ 19 h 350"/>
                    <a:gd name="T60" fmla="*/ 21 w 79"/>
                    <a:gd name="T61" fmla="*/ 10 h 350"/>
                    <a:gd name="T62" fmla="*/ 49 w 79"/>
                    <a:gd name="T63" fmla="*/ 12 h 350"/>
                    <a:gd name="T64" fmla="*/ 52 w 79"/>
                    <a:gd name="T65" fmla="*/ 17 h 3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350"/>
                    <a:gd name="T101" fmla="*/ 79 w 79"/>
                    <a:gd name="T102" fmla="*/ 350 h 3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350">
                      <a:moveTo>
                        <a:pt x="66" y="40"/>
                      </a:moveTo>
                      <a:lnTo>
                        <a:pt x="69" y="48"/>
                      </a:lnTo>
                      <a:lnTo>
                        <a:pt x="72" y="56"/>
                      </a:lnTo>
                      <a:lnTo>
                        <a:pt x="72" y="65"/>
                      </a:lnTo>
                      <a:lnTo>
                        <a:pt x="70" y="72"/>
                      </a:lnTo>
                      <a:lnTo>
                        <a:pt x="67" y="77"/>
                      </a:lnTo>
                      <a:lnTo>
                        <a:pt x="64" y="87"/>
                      </a:lnTo>
                      <a:lnTo>
                        <a:pt x="64" y="100"/>
                      </a:lnTo>
                      <a:lnTo>
                        <a:pt x="65" y="112"/>
                      </a:lnTo>
                      <a:lnTo>
                        <a:pt x="67" y="128"/>
                      </a:lnTo>
                      <a:lnTo>
                        <a:pt x="70" y="134"/>
                      </a:lnTo>
                      <a:lnTo>
                        <a:pt x="67" y="135"/>
                      </a:lnTo>
                      <a:lnTo>
                        <a:pt x="68" y="144"/>
                      </a:lnTo>
                      <a:lnTo>
                        <a:pt x="69" y="170"/>
                      </a:lnTo>
                      <a:lnTo>
                        <a:pt x="67" y="196"/>
                      </a:lnTo>
                      <a:lnTo>
                        <a:pt x="65" y="195"/>
                      </a:lnTo>
                      <a:lnTo>
                        <a:pt x="66" y="237"/>
                      </a:lnTo>
                      <a:lnTo>
                        <a:pt x="60" y="302"/>
                      </a:lnTo>
                      <a:lnTo>
                        <a:pt x="59" y="317"/>
                      </a:lnTo>
                      <a:lnTo>
                        <a:pt x="63" y="323"/>
                      </a:lnTo>
                      <a:lnTo>
                        <a:pt x="78" y="334"/>
                      </a:lnTo>
                      <a:lnTo>
                        <a:pt x="79" y="338"/>
                      </a:lnTo>
                      <a:lnTo>
                        <a:pt x="69" y="339"/>
                      </a:lnTo>
                      <a:lnTo>
                        <a:pt x="54" y="335"/>
                      </a:lnTo>
                      <a:lnTo>
                        <a:pt x="46" y="325"/>
                      </a:lnTo>
                      <a:lnTo>
                        <a:pt x="46" y="334"/>
                      </a:lnTo>
                      <a:lnTo>
                        <a:pt x="42" y="335"/>
                      </a:lnTo>
                      <a:lnTo>
                        <a:pt x="40" y="321"/>
                      </a:lnTo>
                      <a:lnTo>
                        <a:pt x="43" y="311"/>
                      </a:lnTo>
                      <a:lnTo>
                        <a:pt x="43" y="253"/>
                      </a:lnTo>
                      <a:lnTo>
                        <a:pt x="43" y="243"/>
                      </a:lnTo>
                      <a:lnTo>
                        <a:pt x="42" y="218"/>
                      </a:lnTo>
                      <a:lnTo>
                        <a:pt x="38" y="245"/>
                      </a:lnTo>
                      <a:lnTo>
                        <a:pt x="38" y="253"/>
                      </a:lnTo>
                      <a:lnTo>
                        <a:pt x="32" y="283"/>
                      </a:lnTo>
                      <a:lnTo>
                        <a:pt x="25" y="318"/>
                      </a:lnTo>
                      <a:lnTo>
                        <a:pt x="25" y="325"/>
                      </a:lnTo>
                      <a:lnTo>
                        <a:pt x="22" y="343"/>
                      </a:lnTo>
                      <a:lnTo>
                        <a:pt x="16" y="348"/>
                      </a:lnTo>
                      <a:lnTo>
                        <a:pt x="9" y="350"/>
                      </a:lnTo>
                      <a:lnTo>
                        <a:pt x="0" y="347"/>
                      </a:lnTo>
                      <a:lnTo>
                        <a:pt x="0" y="338"/>
                      </a:lnTo>
                      <a:lnTo>
                        <a:pt x="7" y="326"/>
                      </a:lnTo>
                      <a:lnTo>
                        <a:pt x="13" y="313"/>
                      </a:lnTo>
                      <a:lnTo>
                        <a:pt x="17" y="248"/>
                      </a:lnTo>
                      <a:lnTo>
                        <a:pt x="18" y="239"/>
                      </a:lnTo>
                      <a:lnTo>
                        <a:pt x="15" y="197"/>
                      </a:lnTo>
                      <a:lnTo>
                        <a:pt x="12" y="197"/>
                      </a:lnTo>
                      <a:lnTo>
                        <a:pt x="9" y="178"/>
                      </a:lnTo>
                      <a:lnTo>
                        <a:pt x="2" y="161"/>
                      </a:lnTo>
                      <a:lnTo>
                        <a:pt x="0" y="147"/>
                      </a:lnTo>
                      <a:lnTo>
                        <a:pt x="4" y="135"/>
                      </a:lnTo>
                      <a:lnTo>
                        <a:pt x="3" y="132"/>
                      </a:lnTo>
                      <a:lnTo>
                        <a:pt x="9" y="119"/>
                      </a:lnTo>
                      <a:lnTo>
                        <a:pt x="13" y="98"/>
                      </a:lnTo>
                      <a:lnTo>
                        <a:pt x="9" y="85"/>
                      </a:lnTo>
                      <a:lnTo>
                        <a:pt x="5" y="52"/>
                      </a:lnTo>
                      <a:lnTo>
                        <a:pt x="6" y="37"/>
                      </a:lnTo>
                      <a:lnTo>
                        <a:pt x="9" y="25"/>
                      </a:lnTo>
                      <a:lnTo>
                        <a:pt x="21" y="19"/>
                      </a:lnTo>
                      <a:lnTo>
                        <a:pt x="23" y="15"/>
                      </a:lnTo>
                      <a:lnTo>
                        <a:pt x="21" y="10"/>
                      </a:lnTo>
                      <a:lnTo>
                        <a:pt x="36" y="0"/>
                      </a:lnTo>
                      <a:lnTo>
                        <a:pt x="49" y="12"/>
                      </a:lnTo>
                      <a:lnTo>
                        <a:pt x="54" y="10"/>
                      </a:lnTo>
                      <a:lnTo>
                        <a:pt x="52" y="17"/>
                      </a:lnTo>
                      <a:lnTo>
                        <a:pt x="57" y="20"/>
                      </a:lnTo>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dirty="0"/>
                </a:p>
              </p:txBody>
            </p:sp>
            <p:sp>
              <p:nvSpPr>
                <p:cNvPr id="271" name="Freeform 63"/>
                <p:cNvSpPr>
                  <a:spLocks/>
                </p:cNvSpPr>
                <p:nvPr/>
              </p:nvSpPr>
              <p:spPr bwMode="auto">
                <a:xfrm>
                  <a:off x="4708" y="902"/>
                  <a:ext cx="51" cy="72"/>
                </a:xfrm>
                <a:custGeom>
                  <a:avLst/>
                  <a:gdLst>
                    <a:gd name="T0" fmla="*/ 0 w 161"/>
                    <a:gd name="T1" fmla="*/ 0 h 229"/>
                    <a:gd name="T2" fmla="*/ 0 w 161"/>
                    <a:gd name="T3" fmla="*/ 0 h 229"/>
                    <a:gd name="T4" fmla="*/ 0 w 161"/>
                    <a:gd name="T5" fmla="*/ 0 h 229"/>
                    <a:gd name="T6" fmla="*/ 0 w 161"/>
                    <a:gd name="T7" fmla="*/ 0 h 229"/>
                    <a:gd name="T8" fmla="*/ 0 w 161"/>
                    <a:gd name="T9" fmla="*/ 0 h 229"/>
                    <a:gd name="T10" fmla="*/ 0 w 161"/>
                    <a:gd name="T11" fmla="*/ 0 h 229"/>
                    <a:gd name="T12" fmla="*/ 0 w 161"/>
                    <a:gd name="T13" fmla="*/ 0 h 229"/>
                    <a:gd name="T14" fmla="*/ 0 w 161"/>
                    <a:gd name="T15" fmla="*/ 0 h 229"/>
                    <a:gd name="T16" fmla="*/ 0 w 161"/>
                    <a:gd name="T17" fmla="*/ 0 h 229"/>
                    <a:gd name="T18" fmla="*/ 0 w 161"/>
                    <a:gd name="T19" fmla="*/ 0 h 229"/>
                    <a:gd name="T20" fmla="*/ 0 w 161"/>
                    <a:gd name="T21" fmla="*/ 0 h 229"/>
                    <a:gd name="T22" fmla="*/ 0 w 161"/>
                    <a:gd name="T23" fmla="*/ 0 h 229"/>
                    <a:gd name="T24" fmla="*/ 0 w 161"/>
                    <a:gd name="T25" fmla="*/ 0 h 229"/>
                    <a:gd name="T26" fmla="*/ 0 w 161"/>
                    <a:gd name="T27" fmla="*/ 0 h 229"/>
                    <a:gd name="T28" fmla="*/ 0 w 161"/>
                    <a:gd name="T29" fmla="*/ 0 h 229"/>
                    <a:gd name="T30" fmla="*/ 0 w 161"/>
                    <a:gd name="T31" fmla="*/ 0 h 229"/>
                    <a:gd name="T32" fmla="*/ 0 w 161"/>
                    <a:gd name="T33" fmla="*/ 0 h 229"/>
                    <a:gd name="T34" fmla="*/ 0 w 161"/>
                    <a:gd name="T35" fmla="*/ 0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
                    <a:gd name="T55" fmla="*/ 0 h 229"/>
                    <a:gd name="T56" fmla="*/ 161 w 161"/>
                    <a:gd name="T57" fmla="*/ 229 h 2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 h="229">
                      <a:moveTo>
                        <a:pt x="28" y="226"/>
                      </a:moveTo>
                      <a:lnTo>
                        <a:pt x="30" y="200"/>
                      </a:lnTo>
                      <a:lnTo>
                        <a:pt x="27" y="171"/>
                      </a:lnTo>
                      <a:lnTo>
                        <a:pt x="11" y="131"/>
                      </a:lnTo>
                      <a:lnTo>
                        <a:pt x="0" y="83"/>
                      </a:lnTo>
                      <a:lnTo>
                        <a:pt x="12" y="38"/>
                      </a:lnTo>
                      <a:lnTo>
                        <a:pt x="42" y="12"/>
                      </a:lnTo>
                      <a:lnTo>
                        <a:pt x="80" y="0"/>
                      </a:lnTo>
                      <a:lnTo>
                        <a:pt x="122" y="9"/>
                      </a:lnTo>
                      <a:lnTo>
                        <a:pt x="147" y="30"/>
                      </a:lnTo>
                      <a:lnTo>
                        <a:pt x="159" y="57"/>
                      </a:lnTo>
                      <a:lnTo>
                        <a:pt x="161" y="95"/>
                      </a:lnTo>
                      <a:lnTo>
                        <a:pt x="158" y="114"/>
                      </a:lnTo>
                      <a:lnTo>
                        <a:pt x="145" y="160"/>
                      </a:lnTo>
                      <a:lnTo>
                        <a:pt x="126" y="187"/>
                      </a:lnTo>
                      <a:lnTo>
                        <a:pt x="100" y="194"/>
                      </a:lnTo>
                      <a:lnTo>
                        <a:pt x="89" y="203"/>
                      </a:lnTo>
                      <a:lnTo>
                        <a:pt x="92" y="229"/>
                      </a:lnTo>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dirty="0"/>
                </a:p>
              </p:txBody>
            </p:sp>
            <p:sp>
              <p:nvSpPr>
                <p:cNvPr id="272" name="Freeform 64"/>
                <p:cNvSpPr>
                  <a:spLocks/>
                </p:cNvSpPr>
                <p:nvPr/>
              </p:nvSpPr>
              <p:spPr bwMode="auto">
                <a:xfrm>
                  <a:off x="4659" y="985"/>
                  <a:ext cx="51" cy="162"/>
                </a:xfrm>
                <a:custGeom>
                  <a:avLst/>
                  <a:gdLst>
                    <a:gd name="T0" fmla="*/ 0 w 176"/>
                    <a:gd name="T1" fmla="*/ 0 h 553"/>
                    <a:gd name="T2" fmla="*/ 0 w 176"/>
                    <a:gd name="T3" fmla="*/ 0 h 553"/>
                    <a:gd name="T4" fmla="*/ 0 w 176"/>
                    <a:gd name="T5" fmla="*/ 0 h 553"/>
                    <a:gd name="T6" fmla="*/ 0 w 176"/>
                    <a:gd name="T7" fmla="*/ 0 h 553"/>
                    <a:gd name="T8" fmla="*/ 0 w 176"/>
                    <a:gd name="T9" fmla="*/ 0 h 553"/>
                    <a:gd name="T10" fmla="*/ 0 w 176"/>
                    <a:gd name="T11" fmla="*/ 0 h 553"/>
                    <a:gd name="T12" fmla="*/ 0 w 176"/>
                    <a:gd name="T13" fmla="*/ 0 h 553"/>
                    <a:gd name="T14" fmla="*/ 0 w 176"/>
                    <a:gd name="T15" fmla="*/ 0 h 553"/>
                    <a:gd name="T16" fmla="*/ 0 w 176"/>
                    <a:gd name="T17" fmla="*/ 0 h 553"/>
                    <a:gd name="T18" fmla="*/ 0 w 176"/>
                    <a:gd name="T19" fmla="*/ 0 h 553"/>
                    <a:gd name="T20" fmla="*/ 0 w 176"/>
                    <a:gd name="T21" fmla="*/ 0 h 553"/>
                    <a:gd name="T22" fmla="*/ 0 w 176"/>
                    <a:gd name="T23" fmla="*/ 0 h 553"/>
                    <a:gd name="T24" fmla="*/ 0 w 176"/>
                    <a:gd name="T25" fmla="*/ 0 h 553"/>
                    <a:gd name="T26" fmla="*/ 0 w 176"/>
                    <a:gd name="T27" fmla="*/ 0 h 553"/>
                    <a:gd name="T28" fmla="*/ 0 w 176"/>
                    <a:gd name="T29" fmla="*/ 0 h 553"/>
                    <a:gd name="T30" fmla="*/ 0 w 176"/>
                    <a:gd name="T31" fmla="*/ 0 h 553"/>
                    <a:gd name="T32" fmla="*/ 0 w 176"/>
                    <a:gd name="T33" fmla="*/ 0 h 553"/>
                    <a:gd name="T34" fmla="*/ 0 w 176"/>
                    <a:gd name="T35" fmla="*/ 0 h 553"/>
                    <a:gd name="T36" fmla="*/ 0 w 176"/>
                    <a:gd name="T37" fmla="*/ 0 h 553"/>
                    <a:gd name="T38" fmla="*/ 0 w 176"/>
                    <a:gd name="T39" fmla="*/ 0 h 553"/>
                    <a:gd name="T40" fmla="*/ 0 w 176"/>
                    <a:gd name="T41" fmla="*/ 0 h 553"/>
                    <a:gd name="T42" fmla="*/ 0 w 176"/>
                    <a:gd name="T43" fmla="*/ 0 h 553"/>
                    <a:gd name="T44" fmla="*/ 0 w 176"/>
                    <a:gd name="T45" fmla="*/ 0 h 553"/>
                    <a:gd name="T46" fmla="*/ 0 w 176"/>
                    <a:gd name="T47" fmla="*/ 0 h 553"/>
                    <a:gd name="T48" fmla="*/ 0 w 176"/>
                    <a:gd name="T49" fmla="*/ 0 h 553"/>
                    <a:gd name="T50" fmla="*/ 0 w 176"/>
                    <a:gd name="T51" fmla="*/ 0 h 5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6"/>
                    <a:gd name="T79" fmla="*/ 0 h 553"/>
                    <a:gd name="T80" fmla="*/ 176 w 176"/>
                    <a:gd name="T81" fmla="*/ 553 h 5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6" h="553">
                      <a:moveTo>
                        <a:pt x="176" y="75"/>
                      </a:moveTo>
                      <a:lnTo>
                        <a:pt x="172" y="96"/>
                      </a:lnTo>
                      <a:lnTo>
                        <a:pt x="160" y="166"/>
                      </a:lnTo>
                      <a:lnTo>
                        <a:pt x="149" y="243"/>
                      </a:lnTo>
                      <a:lnTo>
                        <a:pt x="143" y="277"/>
                      </a:lnTo>
                      <a:lnTo>
                        <a:pt x="83" y="455"/>
                      </a:lnTo>
                      <a:lnTo>
                        <a:pt x="68" y="451"/>
                      </a:lnTo>
                      <a:lnTo>
                        <a:pt x="63" y="466"/>
                      </a:lnTo>
                      <a:lnTo>
                        <a:pt x="73" y="495"/>
                      </a:lnTo>
                      <a:lnTo>
                        <a:pt x="70" y="513"/>
                      </a:lnTo>
                      <a:lnTo>
                        <a:pt x="52" y="490"/>
                      </a:lnTo>
                      <a:lnTo>
                        <a:pt x="38" y="518"/>
                      </a:lnTo>
                      <a:lnTo>
                        <a:pt x="32" y="539"/>
                      </a:lnTo>
                      <a:lnTo>
                        <a:pt x="29" y="552"/>
                      </a:lnTo>
                      <a:lnTo>
                        <a:pt x="16" y="553"/>
                      </a:lnTo>
                      <a:lnTo>
                        <a:pt x="7" y="538"/>
                      </a:lnTo>
                      <a:lnTo>
                        <a:pt x="0" y="531"/>
                      </a:lnTo>
                      <a:lnTo>
                        <a:pt x="0" y="499"/>
                      </a:lnTo>
                      <a:lnTo>
                        <a:pt x="13" y="471"/>
                      </a:lnTo>
                      <a:lnTo>
                        <a:pt x="32" y="447"/>
                      </a:lnTo>
                      <a:lnTo>
                        <a:pt x="39" y="433"/>
                      </a:lnTo>
                      <a:lnTo>
                        <a:pt x="35" y="423"/>
                      </a:lnTo>
                      <a:lnTo>
                        <a:pt x="96" y="238"/>
                      </a:lnTo>
                      <a:lnTo>
                        <a:pt x="112" y="58"/>
                      </a:lnTo>
                      <a:lnTo>
                        <a:pt x="122" y="27"/>
                      </a:lnTo>
                      <a:lnTo>
                        <a:pt x="143" y="0"/>
                      </a:lnTo>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dirty="0"/>
                </a:p>
              </p:txBody>
            </p:sp>
            <p:sp>
              <p:nvSpPr>
                <p:cNvPr id="273" name="Freeform 65"/>
                <p:cNvSpPr>
                  <a:spLocks/>
                </p:cNvSpPr>
                <p:nvPr/>
              </p:nvSpPr>
              <p:spPr bwMode="auto">
                <a:xfrm>
                  <a:off x="4752" y="929"/>
                  <a:ext cx="5"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82"/>
                    <a:gd name="T38" fmla="*/ 44 w 44"/>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p:spPr>
              <p:txBody>
                <a:bodyPr/>
                <a:lstStyle/>
                <a:p>
                  <a:endParaRPr lang="ja-JP" altLang="en-US" dirty="0"/>
                </a:p>
              </p:txBody>
            </p:sp>
            <p:sp>
              <p:nvSpPr>
                <p:cNvPr id="274" name="Freeform 66"/>
                <p:cNvSpPr>
                  <a:spLocks noChangeAspect="1"/>
                </p:cNvSpPr>
                <p:nvPr/>
              </p:nvSpPr>
              <p:spPr bwMode="auto">
                <a:xfrm>
                  <a:off x="4736" y="930"/>
                  <a:ext cx="6"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82"/>
                    <a:gd name="T38" fmla="*/ 44 w 44"/>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p:spPr>
              <p:txBody>
                <a:bodyPr/>
                <a:lstStyle/>
                <a:p>
                  <a:endParaRPr lang="ja-JP" altLang="en-US" dirty="0"/>
                </a:p>
              </p:txBody>
            </p:sp>
            <p:sp>
              <p:nvSpPr>
                <p:cNvPr id="275" name="Freeform 67"/>
                <p:cNvSpPr>
                  <a:spLocks/>
                </p:cNvSpPr>
                <p:nvPr/>
              </p:nvSpPr>
              <p:spPr bwMode="auto">
                <a:xfrm>
                  <a:off x="4751" y="920"/>
                  <a:ext cx="9" cy="6"/>
                </a:xfrm>
                <a:custGeom>
                  <a:avLst/>
                  <a:gdLst>
                    <a:gd name="T0" fmla="*/ 0 w 29"/>
                    <a:gd name="T1" fmla="*/ 0 h 19"/>
                    <a:gd name="T2" fmla="*/ 0 w 29"/>
                    <a:gd name="T3" fmla="*/ 0 h 19"/>
                    <a:gd name="T4" fmla="*/ 0 w 29"/>
                    <a:gd name="T5" fmla="*/ 0 h 19"/>
                    <a:gd name="T6" fmla="*/ 0 w 29"/>
                    <a:gd name="T7" fmla="*/ 0 h 19"/>
                    <a:gd name="T8" fmla="*/ 0 w 29"/>
                    <a:gd name="T9" fmla="*/ 0 h 19"/>
                    <a:gd name="T10" fmla="*/ 0 w 29"/>
                    <a:gd name="T11" fmla="*/ 0 h 19"/>
                    <a:gd name="T12" fmla="*/ 0 w 29"/>
                    <a:gd name="T13" fmla="*/ 0 h 19"/>
                    <a:gd name="T14" fmla="*/ 0 w 29"/>
                    <a:gd name="T15" fmla="*/ 0 h 19"/>
                    <a:gd name="T16" fmla="*/ 0 w 29"/>
                    <a:gd name="T17" fmla="*/ 0 h 19"/>
                    <a:gd name="T18" fmla="*/ 0 w 29"/>
                    <a:gd name="T19" fmla="*/ 0 h 19"/>
                    <a:gd name="T20" fmla="*/ 0 w 29"/>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9"/>
                    <a:gd name="T35" fmla="*/ 29 w 29"/>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9">
                      <a:moveTo>
                        <a:pt x="4" y="9"/>
                      </a:moveTo>
                      <a:lnTo>
                        <a:pt x="12" y="0"/>
                      </a:lnTo>
                      <a:lnTo>
                        <a:pt x="20" y="0"/>
                      </a:lnTo>
                      <a:lnTo>
                        <a:pt x="27" y="7"/>
                      </a:lnTo>
                      <a:lnTo>
                        <a:pt x="29" y="19"/>
                      </a:lnTo>
                      <a:lnTo>
                        <a:pt x="22" y="12"/>
                      </a:lnTo>
                      <a:lnTo>
                        <a:pt x="16" y="9"/>
                      </a:lnTo>
                      <a:lnTo>
                        <a:pt x="9" y="12"/>
                      </a:lnTo>
                      <a:lnTo>
                        <a:pt x="4" y="16"/>
                      </a:lnTo>
                      <a:lnTo>
                        <a:pt x="0" y="19"/>
                      </a:lnTo>
                      <a:lnTo>
                        <a:pt x="4" y="9"/>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276" name="Freeform 68"/>
                <p:cNvSpPr>
                  <a:spLocks noChangeAspect="1"/>
                </p:cNvSpPr>
                <p:nvPr/>
              </p:nvSpPr>
              <p:spPr bwMode="auto">
                <a:xfrm>
                  <a:off x="4731" y="920"/>
                  <a:ext cx="13" cy="7"/>
                </a:xfrm>
                <a:custGeom>
                  <a:avLst/>
                  <a:gdLst>
                    <a:gd name="T0" fmla="*/ 0 w 41"/>
                    <a:gd name="T1" fmla="*/ 0 h 21"/>
                    <a:gd name="T2" fmla="*/ 0 w 41"/>
                    <a:gd name="T3" fmla="*/ 0 h 21"/>
                    <a:gd name="T4" fmla="*/ 0 w 41"/>
                    <a:gd name="T5" fmla="*/ 0 h 21"/>
                    <a:gd name="T6" fmla="*/ 0 w 41"/>
                    <a:gd name="T7" fmla="*/ 0 h 21"/>
                    <a:gd name="T8" fmla="*/ 0 w 41"/>
                    <a:gd name="T9" fmla="*/ 0 h 21"/>
                    <a:gd name="T10" fmla="*/ 0 w 41"/>
                    <a:gd name="T11" fmla="*/ 0 h 21"/>
                    <a:gd name="T12" fmla="*/ 0 w 41"/>
                    <a:gd name="T13" fmla="*/ 0 h 21"/>
                    <a:gd name="T14" fmla="*/ 0 w 41"/>
                    <a:gd name="T15" fmla="*/ 0 h 21"/>
                    <a:gd name="T16" fmla="*/ 0 w 41"/>
                    <a:gd name="T17" fmla="*/ 0 h 21"/>
                    <a:gd name="T18" fmla="*/ 0 w 41"/>
                    <a:gd name="T19" fmla="*/ 0 h 21"/>
                    <a:gd name="T20" fmla="*/ 0 w 41"/>
                    <a:gd name="T21" fmla="*/ 0 h 21"/>
                    <a:gd name="T22" fmla="*/ 0 w 41"/>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21"/>
                    <a:gd name="T38" fmla="*/ 41 w 41"/>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21">
                      <a:moveTo>
                        <a:pt x="41" y="19"/>
                      </a:moveTo>
                      <a:lnTo>
                        <a:pt x="32" y="8"/>
                      </a:lnTo>
                      <a:lnTo>
                        <a:pt x="21" y="0"/>
                      </a:lnTo>
                      <a:lnTo>
                        <a:pt x="11" y="0"/>
                      </a:lnTo>
                      <a:lnTo>
                        <a:pt x="3" y="8"/>
                      </a:lnTo>
                      <a:lnTo>
                        <a:pt x="0" y="21"/>
                      </a:lnTo>
                      <a:lnTo>
                        <a:pt x="9" y="13"/>
                      </a:lnTo>
                      <a:lnTo>
                        <a:pt x="17" y="9"/>
                      </a:lnTo>
                      <a:lnTo>
                        <a:pt x="26" y="12"/>
                      </a:lnTo>
                      <a:lnTo>
                        <a:pt x="32" y="15"/>
                      </a:lnTo>
                      <a:lnTo>
                        <a:pt x="38" y="20"/>
                      </a:lnTo>
                      <a:lnTo>
                        <a:pt x="41" y="19"/>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277" name="Freeform 69"/>
                <p:cNvSpPr>
                  <a:spLocks/>
                </p:cNvSpPr>
                <p:nvPr/>
              </p:nvSpPr>
              <p:spPr bwMode="auto">
                <a:xfrm>
                  <a:off x="4746" y="942"/>
                  <a:ext cx="6" cy="5"/>
                </a:xfrm>
                <a:custGeom>
                  <a:avLst/>
                  <a:gdLst>
                    <a:gd name="T0" fmla="*/ 0 w 20"/>
                    <a:gd name="T1" fmla="*/ 0 h 16"/>
                    <a:gd name="T2" fmla="*/ 0 w 20"/>
                    <a:gd name="T3" fmla="*/ 0 h 16"/>
                    <a:gd name="T4" fmla="*/ 0 w 20"/>
                    <a:gd name="T5" fmla="*/ 0 h 16"/>
                    <a:gd name="T6" fmla="*/ 0 w 20"/>
                    <a:gd name="T7" fmla="*/ 0 h 16"/>
                    <a:gd name="T8" fmla="*/ 0 w 20"/>
                    <a:gd name="T9" fmla="*/ 0 h 16"/>
                    <a:gd name="T10" fmla="*/ 0 w 20"/>
                    <a:gd name="T11" fmla="*/ 0 h 16"/>
                    <a:gd name="T12" fmla="*/ 0 60000 65536"/>
                    <a:gd name="T13" fmla="*/ 0 60000 65536"/>
                    <a:gd name="T14" fmla="*/ 0 60000 65536"/>
                    <a:gd name="T15" fmla="*/ 0 60000 65536"/>
                    <a:gd name="T16" fmla="*/ 0 60000 65536"/>
                    <a:gd name="T17" fmla="*/ 0 60000 65536"/>
                    <a:gd name="T18" fmla="*/ 0 w 20"/>
                    <a:gd name="T19" fmla="*/ 0 h 16"/>
                    <a:gd name="T20" fmla="*/ 20 w 2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0" h="16">
                      <a:moveTo>
                        <a:pt x="0" y="16"/>
                      </a:moveTo>
                      <a:lnTo>
                        <a:pt x="14" y="6"/>
                      </a:lnTo>
                      <a:lnTo>
                        <a:pt x="17" y="0"/>
                      </a:lnTo>
                      <a:lnTo>
                        <a:pt x="20" y="9"/>
                      </a:lnTo>
                      <a:lnTo>
                        <a:pt x="14" y="15"/>
                      </a:lnTo>
                      <a:lnTo>
                        <a:pt x="0" y="16"/>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278" name="Freeform 70"/>
                <p:cNvSpPr>
                  <a:spLocks/>
                </p:cNvSpPr>
                <p:nvPr/>
              </p:nvSpPr>
              <p:spPr bwMode="auto">
                <a:xfrm>
                  <a:off x="4740" y="951"/>
                  <a:ext cx="12" cy="3"/>
                </a:xfrm>
                <a:custGeom>
                  <a:avLst/>
                  <a:gdLst>
                    <a:gd name="T0" fmla="*/ 0 w 38"/>
                    <a:gd name="T1" fmla="*/ 0 h 9"/>
                    <a:gd name="T2" fmla="*/ 0 w 38"/>
                    <a:gd name="T3" fmla="*/ 0 h 9"/>
                    <a:gd name="T4" fmla="*/ 0 w 38"/>
                    <a:gd name="T5" fmla="*/ 0 h 9"/>
                    <a:gd name="T6" fmla="*/ 0 w 38"/>
                    <a:gd name="T7" fmla="*/ 0 h 9"/>
                    <a:gd name="T8" fmla="*/ 0 w 38"/>
                    <a:gd name="T9" fmla="*/ 0 h 9"/>
                    <a:gd name="T10" fmla="*/ 0 w 38"/>
                    <a:gd name="T11" fmla="*/ 0 h 9"/>
                    <a:gd name="T12" fmla="*/ 0 60000 65536"/>
                    <a:gd name="T13" fmla="*/ 0 60000 65536"/>
                    <a:gd name="T14" fmla="*/ 0 60000 65536"/>
                    <a:gd name="T15" fmla="*/ 0 60000 65536"/>
                    <a:gd name="T16" fmla="*/ 0 60000 65536"/>
                    <a:gd name="T17" fmla="*/ 0 60000 65536"/>
                    <a:gd name="T18" fmla="*/ 0 w 38"/>
                    <a:gd name="T19" fmla="*/ 0 h 9"/>
                    <a:gd name="T20" fmla="*/ 38 w 38"/>
                    <a:gd name="T21" fmla="*/ 9 h 9"/>
                  </a:gdLst>
                  <a:ahLst/>
                  <a:cxnLst>
                    <a:cxn ang="T12">
                      <a:pos x="T0" y="T1"/>
                    </a:cxn>
                    <a:cxn ang="T13">
                      <a:pos x="T2" y="T3"/>
                    </a:cxn>
                    <a:cxn ang="T14">
                      <a:pos x="T4" y="T5"/>
                    </a:cxn>
                    <a:cxn ang="T15">
                      <a:pos x="T6" y="T7"/>
                    </a:cxn>
                    <a:cxn ang="T16">
                      <a:pos x="T8" y="T9"/>
                    </a:cxn>
                    <a:cxn ang="T17">
                      <a:pos x="T10" y="T11"/>
                    </a:cxn>
                  </a:cxnLst>
                  <a:rect l="T18" t="T19" r="T20" b="T21"/>
                  <a:pathLst>
                    <a:path w="38" h="9">
                      <a:moveTo>
                        <a:pt x="0" y="0"/>
                      </a:moveTo>
                      <a:lnTo>
                        <a:pt x="26" y="0"/>
                      </a:lnTo>
                      <a:lnTo>
                        <a:pt x="38" y="2"/>
                      </a:lnTo>
                      <a:lnTo>
                        <a:pt x="24" y="9"/>
                      </a:lnTo>
                      <a:lnTo>
                        <a:pt x="11" y="9"/>
                      </a:lnTo>
                      <a:lnTo>
                        <a:pt x="0" y="0"/>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279" name="Freeform 71"/>
                <p:cNvSpPr>
                  <a:spLocks/>
                </p:cNvSpPr>
                <p:nvPr/>
              </p:nvSpPr>
              <p:spPr bwMode="auto">
                <a:xfrm>
                  <a:off x="4695" y="892"/>
                  <a:ext cx="67" cy="73"/>
                </a:xfrm>
                <a:custGeom>
                  <a:avLst/>
                  <a:gdLst>
                    <a:gd name="T0" fmla="*/ 0 w 213"/>
                    <a:gd name="T1" fmla="*/ 0 h 230"/>
                    <a:gd name="T2" fmla="*/ 0 w 213"/>
                    <a:gd name="T3" fmla="*/ 0 h 230"/>
                    <a:gd name="T4" fmla="*/ 0 w 213"/>
                    <a:gd name="T5" fmla="*/ 0 h 230"/>
                    <a:gd name="T6" fmla="*/ 0 w 213"/>
                    <a:gd name="T7" fmla="*/ 0 h 230"/>
                    <a:gd name="T8" fmla="*/ 0 w 213"/>
                    <a:gd name="T9" fmla="*/ 0 h 230"/>
                    <a:gd name="T10" fmla="*/ 0 w 213"/>
                    <a:gd name="T11" fmla="*/ 0 h 230"/>
                    <a:gd name="T12" fmla="*/ 0 w 213"/>
                    <a:gd name="T13" fmla="*/ 0 h 230"/>
                    <a:gd name="T14" fmla="*/ 0 w 213"/>
                    <a:gd name="T15" fmla="*/ 0 h 230"/>
                    <a:gd name="T16" fmla="*/ 0 w 213"/>
                    <a:gd name="T17" fmla="*/ 0 h 230"/>
                    <a:gd name="T18" fmla="*/ 0 w 213"/>
                    <a:gd name="T19" fmla="*/ 0 h 230"/>
                    <a:gd name="T20" fmla="*/ 0 w 213"/>
                    <a:gd name="T21" fmla="*/ 0 h 230"/>
                    <a:gd name="T22" fmla="*/ 0 w 213"/>
                    <a:gd name="T23" fmla="*/ 0 h 230"/>
                    <a:gd name="T24" fmla="*/ 0 w 213"/>
                    <a:gd name="T25" fmla="*/ 0 h 230"/>
                    <a:gd name="T26" fmla="*/ 0 w 213"/>
                    <a:gd name="T27" fmla="*/ 0 h 230"/>
                    <a:gd name="T28" fmla="*/ 0 w 213"/>
                    <a:gd name="T29" fmla="*/ 0 h 230"/>
                    <a:gd name="T30" fmla="*/ 0 w 213"/>
                    <a:gd name="T31" fmla="*/ 0 h 230"/>
                    <a:gd name="T32" fmla="*/ 0 w 213"/>
                    <a:gd name="T33" fmla="*/ 0 h 230"/>
                    <a:gd name="T34" fmla="*/ 0 w 213"/>
                    <a:gd name="T35" fmla="*/ 0 h 230"/>
                    <a:gd name="T36" fmla="*/ 0 w 213"/>
                    <a:gd name="T37" fmla="*/ 0 h 230"/>
                    <a:gd name="T38" fmla="*/ 0 w 213"/>
                    <a:gd name="T39" fmla="*/ 0 h 230"/>
                    <a:gd name="T40" fmla="*/ 0 w 213"/>
                    <a:gd name="T41" fmla="*/ 0 h 230"/>
                    <a:gd name="T42" fmla="*/ 0 w 213"/>
                    <a:gd name="T43" fmla="*/ 0 h 230"/>
                    <a:gd name="T44" fmla="*/ 0 w 213"/>
                    <a:gd name="T45" fmla="*/ 0 h 230"/>
                    <a:gd name="T46" fmla="*/ 0 w 213"/>
                    <a:gd name="T47" fmla="*/ 0 h 230"/>
                    <a:gd name="T48" fmla="*/ 0 w 213"/>
                    <a:gd name="T49" fmla="*/ 0 h 230"/>
                    <a:gd name="T50" fmla="*/ 0 w 213"/>
                    <a:gd name="T51" fmla="*/ 0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3"/>
                    <a:gd name="T79" fmla="*/ 0 h 230"/>
                    <a:gd name="T80" fmla="*/ 213 w 213"/>
                    <a:gd name="T81" fmla="*/ 230 h 2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3" h="230">
                      <a:moveTo>
                        <a:pt x="194" y="64"/>
                      </a:moveTo>
                      <a:lnTo>
                        <a:pt x="173" y="77"/>
                      </a:lnTo>
                      <a:lnTo>
                        <a:pt x="147" y="95"/>
                      </a:lnTo>
                      <a:lnTo>
                        <a:pt x="113" y="118"/>
                      </a:lnTo>
                      <a:lnTo>
                        <a:pt x="119" y="95"/>
                      </a:lnTo>
                      <a:lnTo>
                        <a:pt x="99" y="122"/>
                      </a:lnTo>
                      <a:lnTo>
                        <a:pt x="83" y="160"/>
                      </a:lnTo>
                      <a:lnTo>
                        <a:pt x="71" y="196"/>
                      </a:lnTo>
                      <a:lnTo>
                        <a:pt x="62" y="212"/>
                      </a:lnTo>
                      <a:lnTo>
                        <a:pt x="48" y="230"/>
                      </a:lnTo>
                      <a:lnTo>
                        <a:pt x="45" y="204"/>
                      </a:lnTo>
                      <a:lnTo>
                        <a:pt x="32" y="173"/>
                      </a:lnTo>
                      <a:lnTo>
                        <a:pt x="32" y="192"/>
                      </a:lnTo>
                      <a:lnTo>
                        <a:pt x="18" y="159"/>
                      </a:lnTo>
                      <a:lnTo>
                        <a:pt x="3" y="140"/>
                      </a:lnTo>
                      <a:lnTo>
                        <a:pt x="0" y="102"/>
                      </a:lnTo>
                      <a:lnTo>
                        <a:pt x="14" y="54"/>
                      </a:lnTo>
                      <a:lnTo>
                        <a:pt x="48" y="15"/>
                      </a:lnTo>
                      <a:lnTo>
                        <a:pt x="84" y="0"/>
                      </a:lnTo>
                      <a:lnTo>
                        <a:pt x="123" y="5"/>
                      </a:lnTo>
                      <a:lnTo>
                        <a:pt x="153" y="18"/>
                      </a:lnTo>
                      <a:lnTo>
                        <a:pt x="176" y="9"/>
                      </a:lnTo>
                      <a:lnTo>
                        <a:pt x="198" y="14"/>
                      </a:lnTo>
                      <a:lnTo>
                        <a:pt x="201" y="32"/>
                      </a:lnTo>
                      <a:lnTo>
                        <a:pt x="213" y="39"/>
                      </a:lnTo>
                      <a:lnTo>
                        <a:pt x="194" y="64"/>
                      </a:lnTo>
                      <a:close/>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dirty="0"/>
                </a:p>
              </p:txBody>
            </p:sp>
            <p:sp>
              <p:nvSpPr>
                <p:cNvPr id="280" name="Freeform 72"/>
                <p:cNvSpPr>
                  <a:spLocks/>
                </p:cNvSpPr>
                <p:nvPr/>
              </p:nvSpPr>
              <p:spPr bwMode="auto">
                <a:xfrm>
                  <a:off x="4664" y="1131"/>
                  <a:ext cx="3" cy="15"/>
                </a:xfrm>
                <a:custGeom>
                  <a:avLst/>
                  <a:gdLst>
                    <a:gd name="T0" fmla="*/ 0 w 11"/>
                    <a:gd name="T1" fmla="*/ 0 h 51"/>
                    <a:gd name="T2" fmla="*/ 0 w 11"/>
                    <a:gd name="T3" fmla="*/ 0 h 51"/>
                    <a:gd name="T4" fmla="*/ 0 w 11"/>
                    <a:gd name="T5" fmla="*/ 0 h 51"/>
                    <a:gd name="T6" fmla="*/ 0 w 11"/>
                    <a:gd name="T7" fmla="*/ 0 h 51"/>
                    <a:gd name="T8" fmla="*/ 0 60000 65536"/>
                    <a:gd name="T9" fmla="*/ 0 60000 65536"/>
                    <a:gd name="T10" fmla="*/ 0 60000 65536"/>
                    <a:gd name="T11" fmla="*/ 0 60000 65536"/>
                    <a:gd name="T12" fmla="*/ 0 w 11"/>
                    <a:gd name="T13" fmla="*/ 0 h 51"/>
                    <a:gd name="T14" fmla="*/ 11 w 11"/>
                    <a:gd name="T15" fmla="*/ 51 h 51"/>
                  </a:gdLst>
                  <a:ahLst/>
                  <a:cxnLst>
                    <a:cxn ang="T8">
                      <a:pos x="T0" y="T1"/>
                    </a:cxn>
                    <a:cxn ang="T9">
                      <a:pos x="T2" y="T3"/>
                    </a:cxn>
                    <a:cxn ang="T10">
                      <a:pos x="T4" y="T5"/>
                    </a:cxn>
                    <a:cxn ang="T11">
                      <a:pos x="T6" y="T7"/>
                    </a:cxn>
                  </a:cxnLst>
                  <a:rect l="T12" t="T13" r="T14" b="T15"/>
                  <a:pathLst>
                    <a:path w="11" h="51">
                      <a:moveTo>
                        <a:pt x="0" y="51"/>
                      </a:moveTo>
                      <a:lnTo>
                        <a:pt x="2" y="32"/>
                      </a:lnTo>
                      <a:lnTo>
                        <a:pt x="6" y="9"/>
                      </a:lnTo>
                      <a:lnTo>
                        <a:pt x="11" y="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81" name="Freeform 73"/>
                <p:cNvSpPr>
                  <a:spLocks/>
                </p:cNvSpPr>
                <p:nvPr/>
              </p:nvSpPr>
              <p:spPr bwMode="auto">
                <a:xfrm>
                  <a:off x="4662" y="1129"/>
                  <a:ext cx="3" cy="14"/>
                </a:xfrm>
                <a:custGeom>
                  <a:avLst/>
                  <a:gdLst>
                    <a:gd name="T0" fmla="*/ 0 w 11"/>
                    <a:gd name="T1" fmla="*/ 0 h 47"/>
                    <a:gd name="T2" fmla="*/ 0 w 11"/>
                    <a:gd name="T3" fmla="*/ 0 h 47"/>
                    <a:gd name="T4" fmla="*/ 0 w 11"/>
                    <a:gd name="T5" fmla="*/ 0 h 47"/>
                    <a:gd name="T6" fmla="*/ 0 60000 65536"/>
                    <a:gd name="T7" fmla="*/ 0 60000 65536"/>
                    <a:gd name="T8" fmla="*/ 0 60000 65536"/>
                    <a:gd name="T9" fmla="*/ 0 w 11"/>
                    <a:gd name="T10" fmla="*/ 0 h 47"/>
                    <a:gd name="T11" fmla="*/ 11 w 11"/>
                    <a:gd name="T12" fmla="*/ 47 h 47"/>
                  </a:gdLst>
                  <a:ahLst/>
                  <a:cxnLst>
                    <a:cxn ang="T6">
                      <a:pos x="T0" y="T1"/>
                    </a:cxn>
                    <a:cxn ang="T7">
                      <a:pos x="T2" y="T3"/>
                    </a:cxn>
                    <a:cxn ang="T8">
                      <a:pos x="T4" y="T5"/>
                    </a:cxn>
                  </a:cxnLst>
                  <a:rect l="T9" t="T10" r="T11" b="T12"/>
                  <a:pathLst>
                    <a:path w="11" h="47">
                      <a:moveTo>
                        <a:pt x="0" y="47"/>
                      </a:moveTo>
                      <a:lnTo>
                        <a:pt x="3" y="20"/>
                      </a:lnTo>
                      <a:lnTo>
                        <a:pt x="11" y="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82" name="Freeform 74"/>
                <p:cNvSpPr>
                  <a:spLocks/>
                </p:cNvSpPr>
                <p:nvPr/>
              </p:nvSpPr>
              <p:spPr bwMode="auto">
                <a:xfrm>
                  <a:off x="4659" y="1128"/>
                  <a:ext cx="4" cy="14"/>
                </a:xfrm>
                <a:custGeom>
                  <a:avLst/>
                  <a:gdLst>
                    <a:gd name="T0" fmla="*/ 0 w 11"/>
                    <a:gd name="T1" fmla="*/ 0 h 47"/>
                    <a:gd name="T2" fmla="*/ 0 w 11"/>
                    <a:gd name="T3" fmla="*/ 0 h 47"/>
                    <a:gd name="T4" fmla="*/ 0 w 11"/>
                    <a:gd name="T5" fmla="*/ 0 h 47"/>
                    <a:gd name="T6" fmla="*/ 0 60000 65536"/>
                    <a:gd name="T7" fmla="*/ 0 60000 65536"/>
                    <a:gd name="T8" fmla="*/ 0 60000 65536"/>
                    <a:gd name="T9" fmla="*/ 0 w 11"/>
                    <a:gd name="T10" fmla="*/ 0 h 47"/>
                    <a:gd name="T11" fmla="*/ 11 w 11"/>
                    <a:gd name="T12" fmla="*/ 47 h 47"/>
                  </a:gdLst>
                  <a:ahLst/>
                  <a:cxnLst>
                    <a:cxn ang="T6">
                      <a:pos x="T0" y="T1"/>
                    </a:cxn>
                    <a:cxn ang="T7">
                      <a:pos x="T2" y="T3"/>
                    </a:cxn>
                    <a:cxn ang="T8">
                      <a:pos x="T4" y="T5"/>
                    </a:cxn>
                  </a:cxnLst>
                  <a:rect l="T9" t="T10" r="T11" b="T12"/>
                  <a:pathLst>
                    <a:path w="11" h="47">
                      <a:moveTo>
                        <a:pt x="0" y="47"/>
                      </a:moveTo>
                      <a:lnTo>
                        <a:pt x="3" y="20"/>
                      </a:lnTo>
                      <a:lnTo>
                        <a:pt x="11" y="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262" name="Freeform 75"/>
              <p:cNvSpPr>
                <a:spLocks noChangeAspect="1"/>
              </p:cNvSpPr>
              <p:nvPr/>
            </p:nvSpPr>
            <p:spPr bwMode="auto">
              <a:xfrm rot="6644075">
                <a:off x="5260" y="2033"/>
                <a:ext cx="49" cy="19"/>
              </a:xfrm>
              <a:custGeom>
                <a:avLst/>
                <a:gdLst>
                  <a:gd name="T0" fmla="*/ 0 w 115"/>
                  <a:gd name="T1" fmla="*/ 0 h 43"/>
                  <a:gd name="T2" fmla="*/ 0 w 115"/>
                  <a:gd name="T3" fmla="*/ 0 h 43"/>
                  <a:gd name="T4" fmla="*/ 0 w 115"/>
                  <a:gd name="T5" fmla="*/ 0 h 43"/>
                  <a:gd name="T6" fmla="*/ 1 w 115"/>
                  <a:gd name="T7" fmla="*/ 0 h 43"/>
                  <a:gd name="T8" fmla="*/ 1 w 115"/>
                  <a:gd name="T9" fmla="*/ 0 h 43"/>
                  <a:gd name="T10" fmla="*/ 0 w 115"/>
                  <a:gd name="T11" fmla="*/ 0 h 43"/>
                  <a:gd name="T12" fmla="*/ 0 w 115"/>
                  <a:gd name="T13" fmla="*/ 0 h 43"/>
                  <a:gd name="T14" fmla="*/ 0 w 115"/>
                  <a:gd name="T15" fmla="*/ 0 h 43"/>
                  <a:gd name="T16" fmla="*/ 0 w 115"/>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
                  <a:gd name="T28" fmla="*/ 0 h 43"/>
                  <a:gd name="T29" fmla="*/ 115 w 115"/>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 h="43">
                    <a:moveTo>
                      <a:pt x="0" y="33"/>
                    </a:moveTo>
                    <a:lnTo>
                      <a:pt x="52" y="5"/>
                    </a:lnTo>
                    <a:lnTo>
                      <a:pt x="67" y="0"/>
                    </a:lnTo>
                    <a:lnTo>
                      <a:pt x="115" y="8"/>
                    </a:lnTo>
                    <a:lnTo>
                      <a:pt x="114" y="24"/>
                    </a:lnTo>
                    <a:lnTo>
                      <a:pt x="91" y="26"/>
                    </a:lnTo>
                    <a:lnTo>
                      <a:pt x="55" y="43"/>
                    </a:lnTo>
                    <a:lnTo>
                      <a:pt x="22" y="33"/>
                    </a:lnTo>
                    <a:lnTo>
                      <a:pt x="0" y="33"/>
                    </a:lnTo>
                    <a:close/>
                  </a:path>
                </a:pathLst>
              </a:custGeom>
              <a:solidFill>
                <a:srgbClr val="4D4D4D"/>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263" name="Oval 76"/>
              <p:cNvSpPr>
                <a:spLocks noChangeArrowheads="1"/>
              </p:cNvSpPr>
              <p:nvPr/>
            </p:nvSpPr>
            <p:spPr bwMode="auto">
              <a:xfrm>
                <a:off x="5221" y="2028"/>
                <a:ext cx="54" cy="54"/>
              </a:xfrm>
              <a:prstGeom prst="ellipse">
                <a:avLst/>
              </a:prstGeom>
              <a:solidFill>
                <a:srgbClr val="808080"/>
              </a:solidFill>
              <a:ln w="9525" algn="ctr">
                <a:solidFill>
                  <a:srgbClr val="333333"/>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264" name="Freeform 77"/>
              <p:cNvSpPr>
                <a:spLocks noChangeAspect="1"/>
              </p:cNvSpPr>
              <p:nvPr/>
            </p:nvSpPr>
            <p:spPr bwMode="auto">
              <a:xfrm>
                <a:off x="5235" y="2044"/>
                <a:ext cx="38" cy="21"/>
              </a:xfrm>
              <a:custGeom>
                <a:avLst/>
                <a:gdLst>
                  <a:gd name="T0" fmla="*/ 3 w 38"/>
                  <a:gd name="T1" fmla="*/ 0 h 21"/>
                  <a:gd name="T2" fmla="*/ 37 w 38"/>
                  <a:gd name="T3" fmla="*/ 1 h 21"/>
                  <a:gd name="T4" fmla="*/ 36 w 38"/>
                  <a:gd name="T5" fmla="*/ 11 h 21"/>
                  <a:gd name="T6" fmla="*/ 38 w 38"/>
                  <a:gd name="T7" fmla="*/ 21 h 21"/>
                  <a:gd name="T8" fmla="*/ 5 w 38"/>
                  <a:gd name="T9" fmla="*/ 20 h 21"/>
                  <a:gd name="T10" fmla="*/ 2 w 38"/>
                  <a:gd name="T11" fmla="*/ 16 h 21"/>
                  <a:gd name="T12" fmla="*/ 0 w 38"/>
                  <a:gd name="T13" fmla="*/ 9 h 21"/>
                  <a:gd name="T14" fmla="*/ 3 w 38"/>
                  <a:gd name="T15" fmla="*/ 0 h 21"/>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21"/>
                  <a:gd name="T26" fmla="*/ 38 w 38"/>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21">
                    <a:moveTo>
                      <a:pt x="3" y="0"/>
                    </a:moveTo>
                    <a:lnTo>
                      <a:pt x="37" y="1"/>
                    </a:lnTo>
                    <a:lnTo>
                      <a:pt x="36" y="11"/>
                    </a:lnTo>
                    <a:lnTo>
                      <a:pt x="38" y="21"/>
                    </a:lnTo>
                    <a:lnTo>
                      <a:pt x="5" y="20"/>
                    </a:lnTo>
                    <a:lnTo>
                      <a:pt x="2" y="16"/>
                    </a:lnTo>
                    <a:lnTo>
                      <a:pt x="0" y="9"/>
                    </a:lnTo>
                    <a:lnTo>
                      <a:pt x="3" y="0"/>
                    </a:lnTo>
                    <a:close/>
                  </a:path>
                </a:pathLst>
              </a:custGeom>
              <a:solidFill>
                <a:srgbClr val="333333"/>
              </a:solidFill>
              <a:ln w="9525" cap="flat" cmpd="sng">
                <a:solidFill>
                  <a:srgbClr val="333333"/>
                </a:solidFill>
                <a:prstDash val="solid"/>
                <a:round/>
                <a:headEnd/>
                <a:tailEnd/>
              </a:ln>
            </p:spPr>
            <p:txBody>
              <a:bodyPr/>
              <a:lstStyle/>
              <a:p>
                <a:endParaRPr lang="ja-JP" altLang="en-US" dirty="0"/>
              </a:p>
            </p:txBody>
          </p:sp>
          <p:sp>
            <p:nvSpPr>
              <p:cNvPr id="265" name="Freeform 78"/>
              <p:cNvSpPr>
                <a:spLocks noChangeAspect="1"/>
              </p:cNvSpPr>
              <p:nvPr/>
            </p:nvSpPr>
            <p:spPr bwMode="auto">
              <a:xfrm>
                <a:off x="5246" y="2054"/>
                <a:ext cx="24" cy="18"/>
              </a:xfrm>
              <a:custGeom>
                <a:avLst/>
                <a:gdLst>
                  <a:gd name="T0" fmla="*/ 0 w 24"/>
                  <a:gd name="T1" fmla="*/ 3 h 18"/>
                  <a:gd name="T2" fmla="*/ 24 w 24"/>
                  <a:gd name="T3" fmla="*/ 0 h 18"/>
                  <a:gd name="T4" fmla="*/ 24 w 24"/>
                  <a:gd name="T5" fmla="*/ 10 h 18"/>
                  <a:gd name="T6" fmla="*/ 24 w 24"/>
                  <a:gd name="T7" fmla="*/ 18 h 18"/>
                  <a:gd name="T8" fmla="*/ 7 w 24"/>
                  <a:gd name="T9" fmla="*/ 15 h 18"/>
                  <a:gd name="T10" fmla="*/ 3 w 24"/>
                  <a:gd name="T11" fmla="*/ 11 h 18"/>
                  <a:gd name="T12" fmla="*/ 7 w 24"/>
                  <a:gd name="T13" fmla="*/ 2 h 18"/>
                  <a:gd name="T14" fmla="*/ 0 w 24"/>
                  <a:gd name="T15" fmla="*/ 3 h 1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8"/>
                  <a:gd name="T26" fmla="*/ 24 w 24"/>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8">
                    <a:moveTo>
                      <a:pt x="0" y="3"/>
                    </a:moveTo>
                    <a:lnTo>
                      <a:pt x="24" y="0"/>
                    </a:lnTo>
                    <a:lnTo>
                      <a:pt x="24" y="10"/>
                    </a:lnTo>
                    <a:lnTo>
                      <a:pt x="24" y="18"/>
                    </a:lnTo>
                    <a:lnTo>
                      <a:pt x="7" y="15"/>
                    </a:lnTo>
                    <a:lnTo>
                      <a:pt x="3" y="11"/>
                    </a:lnTo>
                    <a:lnTo>
                      <a:pt x="7" y="2"/>
                    </a:lnTo>
                    <a:lnTo>
                      <a:pt x="0" y="3"/>
                    </a:lnTo>
                    <a:close/>
                  </a:path>
                </a:pathLst>
              </a:custGeom>
              <a:gradFill rotWithShape="1">
                <a:gsLst>
                  <a:gs pos="0">
                    <a:srgbClr val="800000"/>
                  </a:gs>
                  <a:gs pos="100000">
                    <a:srgbClr val="CC9999"/>
                  </a:gs>
                </a:gsLst>
                <a:lin ang="5400000" scaled="1"/>
              </a:gradFill>
              <a:ln w="9525" cap="flat" cmpd="sng">
                <a:solidFill>
                  <a:srgbClr val="333333"/>
                </a:solidFill>
                <a:prstDash val="solid"/>
                <a:round/>
                <a:headEnd/>
                <a:tailEnd/>
              </a:ln>
            </p:spPr>
            <p:txBody>
              <a:bodyPr/>
              <a:lstStyle/>
              <a:p>
                <a:endParaRPr lang="ja-JP" altLang="en-US" dirty="0"/>
              </a:p>
            </p:txBody>
          </p:sp>
          <p:sp>
            <p:nvSpPr>
              <p:cNvPr id="266" name="Line 79"/>
              <p:cNvSpPr>
                <a:spLocks noChangeShapeType="1"/>
              </p:cNvSpPr>
              <p:nvPr/>
            </p:nvSpPr>
            <p:spPr bwMode="auto">
              <a:xfrm>
                <a:off x="4844" y="2102"/>
                <a:ext cx="771" cy="0"/>
              </a:xfrm>
              <a:prstGeom prst="line">
                <a:avLst/>
              </a:prstGeom>
              <a:noFill/>
              <a:ln w="6350">
                <a:solidFill>
                  <a:srgbClr val="333333"/>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67" name="Rectangle 80"/>
              <p:cNvSpPr>
                <a:spLocks noChangeArrowheads="1"/>
              </p:cNvSpPr>
              <p:nvPr/>
            </p:nvSpPr>
            <p:spPr bwMode="auto">
              <a:xfrm>
                <a:off x="4863" y="2133"/>
                <a:ext cx="768" cy="444"/>
              </a:xfrm>
              <a:prstGeom prst="rect">
                <a:avLst/>
              </a:prstGeom>
              <a:noFill/>
              <a:ln w="9525">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grpSp>
        <p:grpSp>
          <p:nvGrpSpPr>
            <p:cNvPr id="19" name="Group 81"/>
            <p:cNvGrpSpPr>
              <a:grpSpLocks/>
            </p:cNvGrpSpPr>
            <p:nvPr/>
          </p:nvGrpSpPr>
          <p:grpSpPr bwMode="auto">
            <a:xfrm>
              <a:off x="2505995" y="3833461"/>
              <a:ext cx="904570" cy="523906"/>
              <a:chOff x="4795" y="1757"/>
              <a:chExt cx="774" cy="449"/>
            </a:xfrm>
          </p:grpSpPr>
          <p:grpSp>
            <p:nvGrpSpPr>
              <p:cNvPr id="212" name="Group 82"/>
              <p:cNvGrpSpPr>
                <a:grpSpLocks noChangeAspect="1"/>
              </p:cNvGrpSpPr>
              <p:nvPr/>
            </p:nvGrpSpPr>
            <p:grpSpPr bwMode="auto">
              <a:xfrm>
                <a:off x="5325" y="2013"/>
                <a:ext cx="56" cy="72"/>
                <a:chOff x="2686" y="1039"/>
                <a:chExt cx="111" cy="145"/>
              </a:xfrm>
            </p:grpSpPr>
            <p:sp>
              <p:nvSpPr>
                <p:cNvPr id="251" name="Freeform 83"/>
                <p:cNvSpPr>
                  <a:spLocks noChangeAspect="1"/>
                </p:cNvSpPr>
                <p:nvPr/>
              </p:nvSpPr>
              <p:spPr bwMode="auto">
                <a:xfrm>
                  <a:off x="2725" y="1105"/>
                  <a:ext cx="39" cy="79"/>
                </a:xfrm>
                <a:custGeom>
                  <a:avLst/>
                  <a:gdLst>
                    <a:gd name="T0" fmla="*/ 1 w 51"/>
                    <a:gd name="T1" fmla="*/ 0 h 104"/>
                    <a:gd name="T2" fmla="*/ 11 w 51"/>
                    <a:gd name="T3" fmla="*/ 1 h 104"/>
                    <a:gd name="T4" fmla="*/ 11 w 51"/>
                    <a:gd name="T5" fmla="*/ 17 h 104"/>
                    <a:gd name="T6" fmla="*/ 8 w 51"/>
                    <a:gd name="T7" fmla="*/ 19 h 104"/>
                    <a:gd name="T8" fmla="*/ 5 w 51"/>
                    <a:gd name="T9" fmla="*/ 21 h 104"/>
                    <a:gd name="T10" fmla="*/ 2 w 51"/>
                    <a:gd name="T11" fmla="*/ 19 h 104"/>
                    <a:gd name="T12" fmla="*/ 0 w 51"/>
                    <a:gd name="T13" fmla="*/ 17 h 104"/>
                    <a:gd name="T14" fmla="*/ 1 w 51"/>
                    <a:gd name="T15" fmla="*/ 0 h 104"/>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104"/>
                    <a:gd name="T26" fmla="*/ 51 w 51"/>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104">
                      <a:moveTo>
                        <a:pt x="1" y="0"/>
                      </a:moveTo>
                      <a:lnTo>
                        <a:pt x="51" y="1"/>
                      </a:lnTo>
                      <a:lnTo>
                        <a:pt x="51" y="87"/>
                      </a:lnTo>
                      <a:lnTo>
                        <a:pt x="42" y="99"/>
                      </a:lnTo>
                      <a:lnTo>
                        <a:pt x="27" y="104"/>
                      </a:lnTo>
                      <a:lnTo>
                        <a:pt x="9" y="99"/>
                      </a:lnTo>
                      <a:lnTo>
                        <a:pt x="0" y="89"/>
                      </a:lnTo>
                      <a:lnTo>
                        <a:pt x="1" y="0"/>
                      </a:lnTo>
                      <a:close/>
                    </a:path>
                  </a:pathLst>
                </a:custGeom>
                <a:solidFill>
                  <a:srgbClr val="808080"/>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252" name="Freeform 84"/>
                <p:cNvSpPr>
                  <a:spLocks noChangeAspect="1"/>
                </p:cNvSpPr>
                <p:nvPr/>
              </p:nvSpPr>
              <p:spPr bwMode="auto">
                <a:xfrm>
                  <a:off x="2686" y="1039"/>
                  <a:ext cx="111" cy="81"/>
                </a:xfrm>
                <a:custGeom>
                  <a:avLst/>
                  <a:gdLst>
                    <a:gd name="T0" fmla="*/ 8 w 147"/>
                    <a:gd name="T1" fmla="*/ 10 h 107"/>
                    <a:gd name="T2" fmla="*/ 2 w 147"/>
                    <a:gd name="T3" fmla="*/ 8 h 107"/>
                    <a:gd name="T4" fmla="*/ 0 w 147"/>
                    <a:gd name="T5" fmla="*/ 5 h 107"/>
                    <a:gd name="T6" fmla="*/ 15 w 147"/>
                    <a:gd name="T7" fmla="*/ 0 h 107"/>
                    <a:gd name="T8" fmla="*/ 27 w 147"/>
                    <a:gd name="T9" fmla="*/ 4 h 107"/>
                    <a:gd name="T10" fmla="*/ 26 w 147"/>
                    <a:gd name="T11" fmla="*/ 6 h 107"/>
                    <a:gd name="T12" fmla="*/ 22 w 147"/>
                    <a:gd name="T13" fmla="*/ 12 h 107"/>
                    <a:gd name="T14" fmla="*/ 20 w 147"/>
                    <a:gd name="T15" fmla="*/ 18 h 107"/>
                    <a:gd name="T16" fmla="*/ 17 w 147"/>
                    <a:gd name="T17" fmla="*/ 20 h 107"/>
                    <a:gd name="T18" fmla="*/ 13 w 147"/>
                    <a:gd name="T19" fmla="*/ 20 h 107"/>
                    <a:gd name="T20" fmla="*/ 8 w 147"/>
                    <a:gd name="T21" fmla="*/ 18 h 107"/>
                    <a:gd name="T22" fmla="*/ 6 w 147"/>
                    <a:gd name="T23" fmla="*/ 14 h 107"/>
                    <a:gd name="T24" fmla="*/ 6 w 147"/>
                    <a:gd name="T25" fmla="*/ 11 h 107"/>
                    <a:gd name="T26" fmla="*/ 8 w 147"/>
                    <a:gd name="T27" fmla="*/ 10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
                    <a:gd name="T43" fmla="*/ 0 h 107"/>
                    <a:gd name="T44" fmla="*/ 147 w 147"/>
                    <a:gd name="T45" fmla="*/ 107 h 1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 h="107">
                      <a:moveTo>
                        <a:pt x="42" y="54"/>
                      </a:moveTo>
                      <a:lnTo>
                        <a:pt x="2" y="38"/>
                      </a:lnTo>
                      <a:lnTo>
                        <a:pt x="0" y="27"/>
                      </a:lnTo>
                      <a:lnTo>
                        <a:pt x="83" y="0"/>
                      </a:lnTo>
                      <a:lnTo>
                        <a:pt x="147" y="18"/>
                      </a:lnTo>
                      <a:lnTo>
                        <a:pt x="140" y="36"/>
                      </a:lnTo>
                      <a:lnTo>
                        <a:pt x="119" y="65"/>
                      </a:lnTo>
                      <a:lnTo>
                        <a:pt x="110" y="98"/>
                      </a:lnTo>
                      <a:lnTo>
                        <a:pt x="92" y="107"/>
                      </a:lnTo>
                      <a:lnTo>
                        <a:pt x="71" y="105"/>
                      </a:lnTo>
                      <a:lnTo>
                        <a:pt x="42" y="95"/>
                      </a:lnTo>
                      <a:lnTo>
                        <a:pt x="35" y="77"/>
                      </a:lnTo>
                      <a:lnTo>
                        <a:pt x="32" y="60"/>
                      </a:lnTo>
                      <a:lnTo>
                        <a:pt x="42" y="54"/>
                      </a:lnTo>
                      <a:close/>
                    </a:path>
                  </a:pathLst>
                </a:custGeom>
                <a:solidFill>
                  <a:srgbClr val="808080"/>
                </a:solidFill>
                <a:ln w="3175" cap="flat" cmpd="sng">
                  <a:solidFill>
                    <a:srgbClr val="333333"/>
                  </a:solidFill>
                  <a:prstDash val="solid"/>
                  <a:round/>
                  <a:headEnd type="none" w="med" len="med"/>
                  <a:tailEnd type="none" w="med" len="med"/>
                </a:ln>
              </p:spPr>
              <p:txBody>
                <a:bodyPr/>
                <a:lstStyle/>
                <a:p>
                  <a:endParaRPr lang="ja-JP" altLang="en-US" dirty="0"/>
                </a:p>
              </p:txBody>
            </p:sp>
          </p:grpSp>
          <p:sp>
            <p:nvSpPr>
              <p:cNvPr id="213" name="Freeform 85"/>
              <p:cNvSpPr>
                <a:spLocks/>
              </p:cNvSpPr>
              <p:nvPr/>
            </p:nvSpPr>
            <p:spPr bwMode="auto">
              <a:xfrm>
                <a:off x="5321" y="1995"/>
                <a:ext cx="74" cy="58"/>
              </a:xfrm>
              <a:custGeom>
                <a:avLst/>
                <a:gdLst>
                  <a:gd name="T0" fmla="*/ 5 w 72"/>
                  <a:gd name="T1" fmla="*/ 68 h 56"/>
                  <a:gd name="T2" fmla="*/ 74 w 72"/>
                  <a:gd name="T3" fmla="*/ 65 h 56"/>
                  <a:gd name="T4" fmla="*/ 84 w 72"/>
                  <a:gd name="T5" fmla="*/ 36 h 56"/>
                  <a:gd name="T6" fmla="*/ 75 w 72"/>
                  <a:gd name="T7" fmla="*/ 11 h 56"/>
                  <a:gd name="T8" fmla="*/ 53 w 72"/>
                  <a:gd name="T9" fmla="*/ 0 h 56"/>
                  <a:gd name="T10" fmla="*/ 33 w 72"/>
                  <a:gd name="T11" fmla="*/ 0 h 56"/>
                  <a:gd name="T12" fmla="*/ 9 w 72"/>
                  <a:gd name="T13" fmla="*/ 9 h 56"/>
                  <a:gd name="T14" fmla="*/ 0 w 72"/>
                  <a:gd name="T15" fmla="*/ 33 h 56"/>
                  <a:gd name="T16" fmla="*/ 5 w 72"/>
                  <a:gd name="T17" fmla="*/ 68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6"/>
                  <a:gd name="T29" fmla="*/ 72 w 72"/>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6">
                    <a:moveTo>
                      <a:pt x="5" y="56"/>
                    </a:moveTo>
                    <a:lnTo>
                      <a:pt x="62" y="53"/>
                    </a:lnTo>
                    <a:lnTo>
                      <a:pt x="72" y="30"/>
                    </a:lnTo>
                    <a:lnTo>
                      <a:pt x="63" y="11"/>
                    </a:lnTo>
                    <a:lnTo>
                      <a:pt x="47" y="0"/>
                    </a:lnTo>
                    <a:lnTo>
                      <a:pt x="27" y="0"/>
                    </a:lnTo>
                    <a:lnTo>
                      <a:pt x="9" y="9"/>
                    </a:lnTo>
                    <a:lnTo>
                      <a:pt x="0" y="27"/>
                    </a:lnTo>
                    <a:lnTo>
                      <a:pt x="5" y="56"/>
                    </a:lnTo>
                    <a:close/>
                  </a:path>
                </a:pathLst>
              </a:custGeom>
              <a:solidFill>
                <a:srgbClr val="808080"/>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214" name="Oval 86"/>
              <p:cNvSpPr>
                <a:spLocks noChangeArrowheads="1"/>
              </p:cNvSpPr>
              <p:nvPr/>
            </p:nvSpPr>
            <p:spPr bwMode="auto">
              <a:xfrm>
                <a:off x="5322" y="2003"/>
                <a:ext cx="66" cy="66"/>
              </a:xfrm>
              <a:prstGeom prst="ellipse">
                <a:avLst/>
              </a:prstGeom>
              <a:solidFill>
                <a:srgbClr val="4D4D4D"/>
              </a:solidFill>
              <a:ln w="3175" algn="ctr">
                <a:solidFill>
                  <a:srgbClr val="333333"/>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215" name="Freeform 87"/>
              <p:cNvSpPr>
                <a:spLocks noChangeAspect="1"/>
              </p:cNvSpPr>
              <p:nvPr/>
            </p:nvSpPr>
            <p:spPr bwMode="auto">
              <a:xfrm rot="6644075">
                <a:off x="5367" y="2020"/>
                <a:ext cx="51" cy="19"/>
              </a:xfrm>
              <a:custGeom>
                <a:avLst/>
                <a:gdLst>
                  <a:gd name="T0" fmla="*/ 0 w 115"/>
                  <a:gd name="T1" fmla="*/ 0 h 43"/>
                  <a:gd name="T2" fmla="*/ 0 w 115"/>
                  <a:gd name="T3" fmla="*/ 0 h 43"/>
                  <a:gd name="T4" fmla="*/ 0 w 115"/>
                  <a:gd name="T5" fmla="*/ 0 h 43"/>
                  <a:gd name="T6" fmla="*/ 1 w 115"/>
                  <a:gd name="T7" fmla="*/ 0 h 43"/>
                  <a:gd name="T8" fmla="*/ 1 w 115"/>
                  <a:gd name="T9" fmla="*/ 0 h 43"/>
                  <a:gd name="T10" fmla="*/ 1 w 115"/>
                  <a:gd name="T11" fmla="*/ 0 h 43"/>
                  <a:gd name="T12" fmla="*/ 0 w 115"/>
                  <a:gd name="T13" fmla="*/ 0 h 43"/>
                  <a:gd name="T14" fmla="*/ 0 w 115"/>
                  <a:gd name="T15" fmla="*/ 0 h 43"/>
                  <a:gd name="T16" fmla="*/ 0 w 115"/>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
                  <a:gd name="T28" fmla="*/ 0 h 43"/>
                  <a:gd name="T29" fmla="*/ 115 w 115"/>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 h="43">
                    <a:moveTo>
                      <a:pt x="0" y="33"/>
                    </a:moveTo>
                    <a:lnTo>
                      <a:pt x="52" y="5"/>
                    </a:lnTo>
                    <a:lnTo>
                      <a:pt x="67" y="0"/>
                    </a:lnTo>
                    <a:lnTo>
                      <a:pt x="115" y="8"/>
                    </a:lnTo>
                    <a:lnTo>
                      <a:pt x="114" y="24"/>
                    </a:lnTo>
                    <a:lnTo>
                      <a:pt x="91" y="26"/>
                    </a:lnTo>
                    <a:lnTo>
                      <a:pt x="55" y="43"/>
                    </a:lnTo>
                    <a:lnTo>
                      <a:pt x="22" y="33"/>
                    </a:lnTo>
                    <a:lnTo>
                      <a:pt x="0" y="33"/>
                    </a:lnTo>
                    <a:close/>
                  </a:path>
                </a:pathLst>
              </a:custGeom>
              <a:solidFill>
                <a:srgbClr val="4D4D4D"/>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216" name="Oval 88"/>
              <p:cNvSpPr>
                <a:spLocks noChangeArrowheads="1"/>
              </p:cNvSpPr>
              <p:nvPr/>
            </p:nvSpPr>
            <p:spPr bwMode="auto">
              <a:xfrm>
                <a:off x="5327" y="2015"/>
                <a:ext cx="56" cy="55"/>
              </a:xfrm>
              <a:prstGeom prst="ellipse">
                <a:avLst/>
              </a:prstGeom>
              <a:solidFill>
                <a:srgbClr val="808080"/>
              </a:solidFill>
              <a:ln w="3175" algn="ctr">
                <a:solidFill>
                  <a:srgbClr val="333333"/>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217" name="Freeform 89"/>
              <p:cNvSpPr>
                <a:spLocks noChangeAspect="1"/>
              </p:cNvSpPr>
              <p:nvPr/>
            </p:nvSpPr>
            <p:spPr bwMode="auto">
              <a:xfrm>
                <a:off x="5342" y="2031"/>
                <a:ext cx="39" cy="22"/>
              </a:xfrm>
              <a:custGeom>
                <a:avLst/>
                <a:gdLst>
                  <a:gd name="T0" fmla="*/ 3 w 38"/>
                  <a:gd name="T1" fmla="*/ 0 h 21"/>
                  <a:gd name="T2" fmla="*/ 43 w 38"/>
                  <a:gd name="T3" fmla="*/ 1 h 21"/>
                  <a:gd name="T4" fmla="*/ 42 w 38"/>
                  <a:gd name="T5" fmla="*/ 17 h 21"/>
                  <a:gd name="T6" fmla="*/ 44 w 38"/>
                  <a:gd name="T7" fmla="*/ 27 h 21"/>
                  <a:gd name="T8" fmla="*/ 5 w 38"/>
                  <a:gd name="T9" fmla="*/ 26 h 21"/>
                  <a:gd name="T10" fmla="*/ 2 w 38"/>
                  <a:gd name="T11" fmla="*/ 22 h 21"/>
                  <a:gd name="T12" fmla="*/ 0 w 38"/>
                  <a:gd name="T13" fmla="*/ 9 h 21"/>
                  <a:gd name="T14" fmla="*/ 3 w 38"/>
                  <a:gd name="T15" fmla="*/ 0 h 21"/>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21"/>
                  <a:gd name="T26" fmla="*/ 38 w 38"/>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21">
                    <a:moveTo>
                      <a:pt x="3" y="0"/>
                    </a:moveTo>
                    <a:lnTo>
                      <a:pt x="37" y="1"/>
                    </a:lnTo>
                    <a:lnTo>
                      <a:pt x="36" y="11"/>
                    </a:lnTo>
                    <a:lnTo>
                      <a:pt x="38" y="21"/>
                    </a:lnTo>
                    <a:lnTo>
                      <a:pt x="5" y="20"/>
                    </a:lnTo>
                    <a:lnTo>
                      <a:pt x="2" y="16"/>
                    </a:lnTo>
                    <a:lnTo>
                      <a:pt x="0" y="9"/>
                    </a:lnTo>
                    <a:lnTo>
                      <a:pt x="3" y="0"/>
                    </a:lnTo>
                    <a:close/>
                  </a:path>
                </a:pathLst>
              </a:custGeom>
              <a:solidFill>
                <a:srgbClr val="333333"/>
              </a:solidFill>
              <a:ln w="3175" cap="flat" cmpd="sng">
                <a:solidFill>
                  <a:srgbClr val="333333"/>
                </a:solidFill>
                <a:prstDash val="solid"/>
                <a:round/>
                <a:headEnd/>
                <a:tailEnd/>
              </a:ln>
            </p:spPr>
            <p:txBody>
              <a:bodyPr/>
              <a:lstStyle/>
              <a:p>
                <a:endParaRPr lang="ja-JP" altLang="en-US" dirty="0"/>
              </a:p>
            </p:txBody>
          </p:sp>
          <p:sp>
            <p:nvSpPr>
              <p:cNvPr id="218" name="Freeform 90"/>
              <p:cNvSpPr>
                <a:spLocks noChangeAspect="1"/>
              </p:cNvSpPr>
              <p:nvPr/>
            </p:nvSpPr>
            <p:spPr bwMode="auto">
              <a:xfrm>
                <a:off x="5353" y="2029"/>
                <a:ext cx="25" cy="19"/>
              </a:xfrm>
              <a:custGeom>
                <a:avLst/>
                <a:gdLst>
                  <a:gd name="T0" fmla="*/ 0 w 24"/>
                  <a:gd name="T1" fmla="*/ 3 h 18"/>
                  <a:gd name="T2" fmla="*/ 30 w 24"/>
                  <a:gd name="T3" fmla="*/ 0 h 18"/>
                  <a:gd name="T4" fmla="*/ 30 w 24"/>
                  <a:gd name="T5" fmla="*/ 16 h 18"/>
                  <a:gd name="T6" fmla="*/ 30 w 24"/>
                  <a:gd name="T7" fmla="*/ 24 h 18"/>
                  <a:gd name="T8" fmla="*/ 7 w 24"/>
                  <a:gd name="T9" fmla="*/ 21 h 18"/>
                  <a:gd name="T10" fmla="*/ 3 w 24"/>
                  <a:gd name="T11" fmla="*/ 17 h 18"/>
                  <a:gd name="T12" fmla="*/ 7 w 24"/>
                  <a:gd name="T13" fmla="*/ 2 h 18"/>
                  <a:gd name="T14" fmla="*/ 0 w 24"/>
                  <a:gd name="T15" fmla="*/ 3 h 1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8"/>
                  <a:gd name="T26" fmla="*/ 24 w 24"/>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8">
                    <a:moveTo>
                      <a:pt x="0" y="3"/>
                    </a:moveTo>
                    <a:lnTo>
                      <a:pt x="24" y="0"/>
                    </a:lnTo>
                    <a:lnTo>
                      <a:pt x="24" y="10"/>
                    </a:lnTo>
                    <a:lnTo>
                      <a:pt x="24" y="18"/>
                    </a:lnTo>
                    <a:lnTo>
                      <a:pt x="7" y="15"/>
                    </a:lnTo>
                    <a:lnTo>
                      <a:pt x="3" y="11"/>
                    </a:lnTo>
                    <a:lnTo>
                      <a:pt x="7" y="2"/>
                    </a:lnTo>
                    <a:lnTo>
                      <a:pt x="0" y="3"/>
                    </a:lnTo>
                    <a:close/>
                  </a:path>
                </a:pathLst>
              </a:custGeom>
              <a:gradFill rotWithShape="1">
                <a:gsLst>
                  <a:gs pos="0">
                    <a:srgbClr val="800000"/>
                  </a:gs>
                  <a:gs pos="100000">
                    <a:srgbClr val="CC9999"/>
                  </a:gs>
                </a:gsLst>
                <a:lin ang="5400000" scaled="1"/>
              </a:gradFill>
              <a:ln w="3175" cap="flat" cmpd="sng">
                <a:solidFill>
                  <a:srgbClr val="333333"/>
                </a:solidFill>
                <a:prstDash val="solid"/>
                <a:round/>
                <a:headEnd/>
                <a:tailEnd/>
              </a:ln>
            </p:spPr>
            <p:txBody>
              <a:bodyPr/>
              <a:lstStyle/>
              <a:p>
                <a:endParaRPr lang="ja-JP" altLang="en-US" dirty="0"/>
              </a:p>
            </p:txBody>
          </p:sp>
          <p:sp>
            <p:nvSpPr>
              <p:cNvPr id="219" name="Rectangle 91"/>
              <p:cNvSpPr>
                <a:spLocks noChangeArrowheads="1"/>
              </p:cNvSpPr>
              <p:nvPr/>
            </p:nvSpPr>
            <p:spPr bwMode="auto">
              <a:xfrm flipH="1">
                <a:off x="4795" y="1757"/>
                <a:ext cx="774" cy="392"/>
              </a:xfrm>
              <a:prstGeom prst="rect">
                <a:avLst/>
              </a:prstGeom>
              <a:gradFill rotWithShape="1">
                <a:gsLst>
                  <a:gs pos="0">
                    <a:srgbClr val="FAF3EC"/>
                  </a:gs>
                  <a:gs pos="100000">
                    <a:srgbClr val="F3E2D1"/>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220" name="Rectangle 92"/>
              <p:cNvSpPr>
                <a:spLocks noChangeArrowheads="1"/>
              </p:cNvSpPr>
              <p:nvPr/>
            </p:nvSpPr>
            <p:spPr bwMode="auto">
              <a:xfrm flipH="1">
                <a:off x="4795" y="1799"/>
                <a:ext cx="770" cy="298"/>
              </a:xfrm>
              <a:prstGeom prst="rect">
                <a:avLst/>
              </a:prstGeom>
              <a:solidFill>
                <a:srgbClr val="EED79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221" name="Rectangle 93"/>
              <p:cNvSpPr>
                <a:spLocks noChangeArrowheads="1"/>
              </p:cNvSpPr>
              <p:nvPr/>
            </p:nvSpPr>
            <p:spPr bwMode="auto">
              <a:xfrm flipH="1">
                <a:off x="4795" y="2151"/>
                <a:ext cx="770" cy="55"/>
              </a:xfrm>
              <a:prstGeom prst="rect">
                <a:avLst/>
              </a:prstGeom>
              <a:solidFill>
                <a:srgbClr val="F2E1B0"/>
              </a:solidFill>
              <a:ln w="9525" algn="ctr">
                <a:solidFill>
                  <a:srgbClr val="C0C0C0"/>
                </a:solidFill>
                <a:miter lim="800000"/>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grpSp>
            <p:nvGrpSpPr>
              <p:cNvPr id="222" name="Group 94"/>
              <p:cNvGrpSpPr>
                <a:grpSpLocks/>
              </p:cNvGrpSpPr>
              <p:nvPr/>
            </p:nvGrpSpPr>
            <p:grpSpPr bwMode="auto">
              <a:xfrm>
                <a:off x="4959" y="1816"/>
                <a:ext cx="418" cy="267"/>
                <a:chOff x="1760" y="1617"/>
                <a:chExt cx="1451" cy="923"/>
              </a:xfrm>
            </p:grpSpPr>
            <p:sp>
              <p:nvSpPr>
                <p:cNvPr id="245" name="Freeform 95"/>
                <p:cNvSpPr>
                  <a:spLocks/>
                </p:cNvSpPr>
                <p:nvPr/>
              </p:nvSpPr>
              <p:spPr bwMode="auto">
                <a:xfrm>
                  <a:off x="1760" y="1617"/>
                  <a:ext cx="1451" cy="923"/>
                </a:xfrm>
                <a:custGeom>
                  <a:avLst/>
                  <a:gdLst>
                    <a:gd name="T0" fmla="*/ 0 w 1451"/>
                    <a:gd name="T1" fmla="*/ 10 h 951"/>
                    <a:gd name="T2" fmla="*/ 0 w 1451"/>
                    <a:gd name="T3" fmla="*/ 795 h 951"/>
                    <a:gd name="T4" fmla="*/ 1451 w 1451"/>
                    <a:gd name="T5" fmla="*/ 795 h 951"/>
                    <a:gd name="T6" fmla="*/ 1451 w 1451"/>
                    <a:gd name="T7" fmla="*/ 12 h 951"/>
                    <a:gd name="T8" fmla="*/ 1437 w 1451"/>
                    <a:gd name="T9" fmla="*/ 0 h 951"/>
                    <a:gd name="T10" fmla="*/ 12 w 1451"/>
                    <a:gd name="T11" fmla="*/ 0 h 951"/>
                    <a:gd name="T12" fmla="*/ 0 w 1451"/>
                    <a:gd name="T13" fmla="*/ 10 h 951"/>
                    <a:gd name="T14" fmla="*/ 0 60000 65536"/>
                    <a:gd name="T15" fmla="*/ 0 60000 65536"/>
                    <a:gd name="T16" fmla="*/ 0 60000 65536"/>
                    <a:gd name="T17" fmla="*/ 0 60000 65536"/>
                    <a:gd name="T18" fmla="*/ 0 60000 65536"/>
                    <a:gd name="T19" fmla="*/ 0 60000 65536"/>
                    <a:gd name="T20" fmla="*/ 0 60000 65536"/>
                    <a:gd name="T21" fmla="*/ 0 w 1451"/>
                    <a:gd name="T22" fmla="*/ 0 h 951"/>
                    <a:gd name="T23" fmla="*/ 1451 w 1451"/>
                    <a:gd name="T24" fmla="*/ 951 h 9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1" h="951">
                      <a:moveTo>
                        <a:pt x="0" y="10"/>
                      </a:moveTo>
                      <a:lnTo>
                        <a:pt x="0" y="951"/>
                      </a:lnTo>
                      <a:lnTo>
                        <a:pt x="1451" y="951"/>
                      </a:lnTo>
                      <a:lnTo>
                        <a:pt x="1451" y="12"/>
                      </a:lnTo>
                      <a:lnTo>
                        <a:pt x="1437" y="0"/>
                      </a:lnTo>
                      <a:lnTo>
                        <a:pt x="12" y="0"/>
                      </a:lnTo>
                      <a:lnTo>
                        <a:pt x="0" y="10"/>
                      </a:lnTo>
                      <a:close/>
                    </a:path>
                  </a:pathLst>
                </a:custGeom>
                <a:solidFill>
                  <a:srgbClr val="C0C0C0"/>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246" name="Freeform 96"/>
                <p:cNvSpPr>
                  <a:spLocks/>
                </p:cNvSpPr>
                <p:nvPr/>
              </p:nvSpPr>
              <p:spPr bwMode="auto">
                <a:xfrm>
                  <a:off x="1794" y="1650"/>
                  <a:ext cx="1373" cy="772"/>
                </a:xfrm>
                <a:custGeom>
                  <a:avLst/>
                  <a:gdLst>
                    <a:gd name="T0" fmla="*/ 0 w 1373"/>
                    <a:gd name="T1" fmla="*/ 135 h 772"/>
                    <a:gd name="T2" fmla="*/ 12 w 1373"/>
                    <a:gd name="T3" fmla="*/ 751 h 772"/>
                    <a:gd name="T4" fmla="*/ 30 w 1373"/>
                    <a:gd name="T5" fmla="*/ 772 h 772"/>
                    <a:gd name="T6" fmla="*/ 1348 w 1373"/>
                    <a:gd name="T7" fmla="*/ 772 h 772"/>
                    <a:gd name="T8" fmla="*/ 1373 w 1373"/>
                    <a:gd name="T9" fmla="*/ 750 h 772"/>
                    <a:gd name="T10" fmla="*/ 1373 w 1373"/>
                    <a:gd name="T11" fmla="*/ 18 h 772"/>
                    <a:gd name="T12" fmla="*/ 1348 w 1373"/>
                    <a:gd name="T13" fmla="*/ 1 h 772"/>
                    <a:gd name="T14" fmla="*/ 120 w 1373"/>
                    <a:gd name="T15" fmla="*/ 0 h 772"/>
                    <a:gd name="T16" fmla="*/ 0 w 1373"/>
                    <a:gd name="T17" fmla="*/ 135 h 7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3"/>
                    <a:gd name="T28" fmla="*/ 0 h 772"/>
                    <a:gd name="T29" fmla="*/ 1373 w 1373"/>
                    <a:gd name="T30" fmla="*/ 772 h 7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3" h="772">
                      <a:moveTo>
                        <a:pt x="0" y="135"/>
                      </a:moveTo>
                      <a:lnTo>
                        <a:pt x="12" y="751"/>
                      </a:lnTo>
                      <a:lnTo>
                        <a:pt x="30" y="772"/>
                      </a:lnTo>
                      <a:lnTo>
                        <a:pt x="1348" y="772"/>
                      </a:lnTo>
                      <a:lnTo>
                        <a:pt x="1373" y="750"/>
                      </a:lnTo>
                      <a:lnTo>
                        <a:pt x="1373" y="18"/>
                      </a:lnTo>
                      <a:lnTo>
                        <a:pt x="1348" y="1"/>
                      </a:lnTo>
                      <a:lnTo>
                        <a:pt x="120" y="0"/>
                      </a:lnTo>
                      <a:lnTo>
                        <a:pt x="0" y="135"/>
                      </a:lnTo>
                      <a:close/>
                    </a:path>
                  </a:pathLst>
                </a:custGeom>
                <a:solidFill>
                  <a:schemeClr val="bg1"/>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247" name="Freeform 97" descr="70%"/>
                <p:cNvSpPr>
                  <a:spLocks/>
                </p:cNvSpPr>
                <p:nvPr/>
              </p:nvSpPr>
              <p:spPr bwMode="auto">
                <a:xfrm>
                  <a:off x="2214" y="2440"/>
                  <a:ext cx="543" cy="73"/>
                </a:xfrm>
                <a:custGeom>
                  <a:avLst/>
                  <a:gdLst>
                    <a:gd name="T0" fmla="*/ 0 w 1361"/>
                    <a:gd name="T1" fmla="*/ 0 h 771"/>
                    <a:gd name="T2" fmla="*/ 0 w 1361"/>
                    <a:gd name="T3" fmla="*/ 0 h 771"/>
                    <a:gd name="T4" fmla="*/ 6 w 1361"/>
                    <a:gd name="T5" fmla="*/ 0 h 771"/>
                    <a:gd name="T6" fmla="*/ 6 w 1361"/>
                    <a:gd name="T7" fmla="*/ 0 h 771"/>
                    <a:gd name="T8" fmla="*/ 0 w 1361"/>
                    <a:gd name="T9" fmla="*/ 0 h 771"/>
                    <a:gd name="T10" fmla="*/ 0 60000 65536"/>
                    <a:gd name="T11" fmla="*/ 0 60000 65536"/>
                    <a:gd name="T12" fmla="*/ 0 60000 65536"/>
                    <a:gd name="T13" fmla="*/ 0 60000 65536"/>
                    <a:gd name="T14" fmla="*/ 0 60000 65536"/>
                    <a:gd name="T15" fmla="*/ 0 w 1361"/>
                    <a:gd name="T16" fmla="*/ 0 h 771"/>
                    <a:gd name="T17" fmla="*/ 1361 w 1361"/>
                    <a:gd name="T18" fmla="*/ 771 h 771"/>
                  </a:gdLst>
                  <a:ahLst/>
                  <a:cxnLst>
                    <a:cxn ang="T10">
                      <a:pos x="T0" y="T1"/>
                    </a:cxn>
                    <a:cxn ang="T11">
                      <a:pos x="T2" y="T3"/>
                    </a:cxn>
                    <a:cxn ang="T12">
                      <a:pos x="T4" y="T5"/>
                    </a:cxn>
                    <a:cxn ang="T13">
                      <a:pos x="T6" y="T7"/>
                    </a:cxn>
                    <a:cxn ang="T14">
                      <a:pos x="T8" y="T9"/>
                    </a:cxn>
                  </a:cxnLst>
                  <a:rect l="T15" t="T16" r="T17" b="T18"/>
                  <a:pathLst>
                    <a:path w="1361" h="771">
                      <a:moveTo>
                        <a:pt x="0" y="0"/>
                      </a:moveTo>
                      <a:lnTo>
                        <a:pt x="0" y="771"/>
                      </a:lnTo>
                      <a:lnTo>
                        <a:pt x="1361" y="771"/>
                      </a:lnTo>
                      <a:lnTo>
                        <a:pt x="1361" y="0"/>
                      </a:lnTo>
                      <a:lnTo>
                        <a:pt x="0" y="0"/>
                      </a:lnTo>
                      <a:close/>
                    </a:path>
                  </a:pathLst>
                </a:custGeom>
                <a:pattFill prst="pct70">
                  <a:fgClr>
                    <a:srgbClr val="C0C0C0"/>
                  </a:fgClr>
                  <a:bgClr>
                    <a:schemeClr val="bg1"/>
                  </a:bgClr>
                </a:pattFill>
                <a:ln w="3175" cap="flat" cmpd="sng">
                  <a:solidFill>
                    <a:srgbClr val="333333"/>
                  </a:solidFill>
                  <a:prstDash val="solid"/>
                  <a:round/>
                  <a:headEnd type="none" w="med" len="med"/>
                  <a:tailEnd type="none" w="med" len="med"/>
                </a:ln>
              </p:spPr>
              <p:txBody>
                <a:bodyPr/>
                <a:lstStyle/>
                <a:p>
                  <a:endParaRPr lang="ja-JP" altLang="en-US" dirty="0"/>
                </a:p>
              </p:txBody>
            </p:sp>
            <p:sp>
              <p:nvSpPr>
                <p:cNvPr id="248" name="Line 98"/>
                <p:cNvSpPr>
                  <a:spLocks noChangeShapeType="1"/>
                </p:cNvSpPr>
                <p:nvPr/>
              </p:nvSpPr>
              <p:spPr bwMode="auto">
                <a:xfrm>
                  <a:off x="2780" y="2425"/>
                  <a:ext cx="0" cy="115"/>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49" name="Line 99"/>
                <p:cNvSpPr>
                  <a:spLocks noChangeShapeType="1"/>
                </p:cNvSpPr>
                <p:nvPr/>
              </p:nvSpPr>
              <p:spPr bwMode="auto">
                <a:xfrm>
                  <a:off x="2197" y="2425"/>
                  <a:ext cx="0" cy="115"/>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50" name="Freeform 100"/>
                <p:cNvSpPr>
                  <a:spLocks/>
                </p:cNvSpPr>
                <p:nvPr/>
              </p:nvSpPr>
              <p:spPr bwMode="auto">
                <a:xfrm>
                  <a:off x="2814" y="2446"/>
                  <a:ext cx="356" cy="94"/>
                </a:xfrm>
                <a:custGeom>
                  <a:avLst/>
                  <a:gdLst>
                    <a:gd name="T0" fmla="*/ 2 w 356"/>
                    <a:gd name="T1" fmla="*/ 94 h 94"/>
                    <a:gd name="T2" fmla="*/ 0 w 356"/>
                    <a:gd name="T3" fmla="*/ 12 h 94"/>
                    <a:gd name="T4" fmla="*/ 15 w 356"/>
                    <a:gd name="T5" fmla="*/ 0 h 94"/>
                    <a:gd name="T6" fmla="*/ 340 w 356"/>
                    <a:gd name="T7" fmla="*/ 0 h 94"/>
                    <a:gd name="T8" fmla="*/ 356 w 356"/>
                    <a:gd name="T9" fmla="*/ 7 h 94"/>
                    <a:gd name="T10" fmla="*/ 356 w 356"/>
                    <a:gd name="T11" fmla="*/ 94 h 94"/>
                    <a:gd name="T12" fmla="*/ 0 60000 65536"/>
                    <a:gd name="T13" fmla="*/ 0 60000 65536"/>
                    <a:gd name="T14" fmla="*/ 0 60000 65536"/>
                    <a:gd name="T15" fmla="*/ 0 60000 65536"/>
                    <a:gd name="T16" fmla="*/ 0 60000 65536"/>
                    <a:gd name="T17" fmla="*/ 0 60000 65536"/>
                    <a:gd name="T18" fmla="*/ 0 w 356"/>
                    <a:gd name="T19" fmla="*/ 0 h 94"/>
                    <a:gd name="T20" fmla="*/ 356 w 356"/>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356" h="94">
                      <a:moveTo>
                        <a:pt x="2" y="94"/>
                      </a:moveTo>
                      <a:lnTo>
                        <a:pt x="0" y="12"/>
                      </a:lnTo>
                      <a:lnTo>
                        <a:pt x="15" y="0"/>
                      </a:lnTo>
                      <a:lnTo>
                        <a:pt x="340" y="0"/>
                      </a:lnTo>
                      <a:lnTo>
                        <a:pt x="356" y="7"/>
                      </a:lnTo>
                      <a:lnTo>
                        <a:pt x="356" y="94"/>
                      </a:lnTo>
                    </a:path>
                  </a:pathLst>
                </a:custGeom>
                <a:noFill/>
                <a:ln w="3175"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223" name="Rectangle 101"/>
              <p:cNvSpPr>
                <a:spLocks noChangeArrowheads="1"/>
              </p:cNvSpPr>
              <p:nvPr/>
            </p:nvSpPr>
            <p:spPr bwMode="auto">
              <a:xfrm>
                <a:off x="4795" y="1760"/>
                <a:ext cx="771" cy="446"/>
              </a:xfrm>
              <a:prstGeom prst="rect">
                <a:avLst/>
              </a:prstGeom>
              <a:noFill/>
              <a:ln w="9525">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pic>
            <p:nvPicPr>
              <p:cNvPr id="224" name="Picture 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 y="1833"/>
                <a:ext cx="289" cy="20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25" name="Group 103"/>
              <p:cNvGrpSpPr>
                <a:grpSpLocks/>
              </p:cNvGrpSpPr>
              <p:nvPr/>
            </p:nvGrpSpPr>
            <p:grpSpPr bwMode="auto">
              <a:xfrm flipH="1">
                <a:off x="5311" y="1847"/>
                <a:ext cx="166" cy="344"/>
                <a:chOff x="4659" y="892"/>
                <a:chExt cx="204" cy="418"/>
              </a:xfrm>
            </p:grpSpPr>
            <p:sp>
              <p:nvSpPr>
                <p:cNvPr id="226" name="Freeform 104"/>
                <p:cNvSpPr>
                  <a:spLocks/>
                </p:cNvSpPr>
                <p:nvPr/>
              </p:nvSpPr>
              <p:spPr bwMode="auto">
                <a:xfrm>
                  <a:off x="4740" y="902"/>
                  <a:ext cx="24" cy="66"/>
                </a:xfrm>
                <a:custGeom>
                  <a:avLst/>
                  <a:gdLst>
                    <a:gd name="T0" fmla="*/ 0 w 82"/>
                    <a:gd name="T1" fmla="*/ 0 h 228"/>
                    <a:gd name="T2" fmla="*/ 0 w 82"/>
                    <a:gd name="T3" fmla="*/ 0 h 228"/>
                    <a:gd name="T4" fmla="*/ 0 w 82"/>
                    <a:gd name="T5" fmla="*/ 0 h 228"/>
                    <a:gd name="T6" fmla="*/ 0 w 82"/>
                    <a:gd name="T7" fmla="*/ 0 h 228"/>
                    <a:gd name="T8" fmla="*/ 0 w 82"/>
                    <a:gd name="T9" fmla="*/ 0 h 228"/>
                    <a:gd name="T10" fmla="*/ 0 w 82"/>
                    <a:gd name="T11" fmla="*/ 0 h 228"/>
                    <a:gd name="T12" fmla="*/ 0 w 82"/>
                    <a:gd name="T13" fmla="*/ 0 h 228"/>
                    <a:gd name="T14" fmla="*/ 0 w 82"/>
                    <a:gd name="T15" fmla="*/ 0 h 228"/>
                    <a:gd name="T16" fmla="*/ 0 w 82"/>
                    <a:gd name="T17" fmla="*/ 0 h 228"/>
                    <a:gd name="T18" fmla="*/ 0 w 82"/>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228"/>
                    <a:gd name="T32" fmla="*/ 82 w 82"/>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228">
                      <a:moveTo>
                        <a:pt x="30" y="0"/>
                      </a:moveTo>
                      <a:lnTo>
                        <a:pt x="73" y="18"/>
                      </a:lnTo>
                      <a:lnTo>
                        <a:pt x="81" y="63"/>
                      </a:lnTo>
                      <a:lnTo>
                        <a:pt x="67" y="157"/>
                      </a:lnTo>
                      <a:lnTo>
                        <a:pt x="63" y="190"/>
                      </a:lnTo>
                      <a:lnTo>
                        <a:pt x="82" y="228"/>
                      </a:lnTo>
                      <a:lnTo>
                        <a:pt x="46" y="201"/>
                      </a:lnTo>
                      <a:lnTo>
                        <a:pt x="18" y="153"/>
                      </a:lnTo>
                      <a:lnTo>
                        <a:pt x="0" y="64"/>
                      </a:lnTo>
                      <a:lnTo>
                        <a:pt x="30" y="0"/>
                      </a:lnTo>
                      <a:close/>
                    </a:path>
                  </a:pathLst>
                </a:custGeom>
                <a:solidFill>
                  <a:srgbClr val="FFF5EB"/>
                </a:solidFill>
                <a:ln w="3175" cap="flat" cmpd="sng">
                  <a:solidFill>
                    <a:srgbClr val="333333"/>
                  </a:solidFill>
                  <a:prstDash val="solid"/>
                  <a:round/>
                  <a:headEnd type="none" w="med" len="med"/>
                  <a:tailEnd type="none" w="med" len="med"/>
                </a:ln>
              </p:spPr>
              <p:txBody>
                <a:bodyPr/>
                <a:lstStyle/>
                <a:p>
                  <a:endParaRPr lang="ja-JP" altLang="en-US" dirty="0"/>
                </a:p>
              </p:txBody>
            </p:sp>
            <p:grpSp>
              <p:nvGrpSpPr>
                <p:cNvPr id="227" name="Group 105"/>
                <p:cNvGrpSpPr>
                  <a:grpSpLocks/>
                </p:cNvGrpSpPr>
                <p:nvPr/>
              </p:nvGrpSpPr>
              <p:grpSpPr bwMode="auto">
                <a:xfrm rot="807521">
                  <a:off x="4744" y="944"/>
                  <a:ext cx="119" cy="86"/>
                  <a:chOff x="563" y="1831"/>
                  <a:chExt cx="332" cy="239"/>
                </a:xfrm>
              </p:grpSpPr>
              <p:sp>
                <p:nvSpPr>
                  <p:cNvPr id="241" name="Freeform 106"/>
                  <p:cNvSpPr>
                    <a:spLocks/>
                  </p:cNvSpPr>
                  <p:nvPr/>
                </p:nvSpPr>
                <p:spPr bwMode="auto">
                  <a:xfrm>
                    <a:off x="563" y="1831"/>
                    <a:ext cx="332" cy="239"/>
                  </a:xfrm>
                  <a:custGeom>
                    <a:avLst/>
                    <a:gdLst>
                      <a:gd name="T0" fmla="*/ 2 w 408"/>
                      <a:gd name="T1" fmla="*/ 48 h 295"/>
                      <a:gd name="T2" fmla="*/ 13 w 408"/>
                      <a:gd name="T3" fmla="*/ 48 h 295"/>
                      <a:gd name="T4" fmla="*/ 14 w 408"/>
                      <a:gd name="T5" fmla="*/ 49 h 295"/>
                      <a:gd name="T6" fmla="*/ 15 w 408"/>
                      <a:gd name="T7" fmla="*/ 49 h 295"/>
                      <a:gd name="T8" fmla="*/ 17 w 408"/>
                      <a:gd name="T9" fmla="*/ 50 h 295"/>
                      <a:gd name="T10" fmla="*/ 37 w 408"/>
                      <a:gd name="T11" fmla="*/ 58 h 295"/>
                      <a:gd name="T12" fmla="*/ 47 w 408"/>
                      <a:gd name="T13" fmla="*/ 63 h 295"/>
                      <a:gd name="T14" fmla="*/ 50 w 408"/>
                      <a:gd name="T15" fmla="*/ 63 h 295"/>
                      <a:gd name="T16" fmla="*/ 52 w 408"/>
                      <a:gd name="T17" fmla="*/ 60 h 295"/>
                      <a:gd name="T18" fmla="*/ 56 w 408"/>
                      <a:gd name="T19" fmla="*/ 58 h 295"/>
                      <a:gd name="T20" fmla="*/ 76 w 408"/>
                      <a:gd name="T21" fmla="*/ 35 h 295"/>
                      <a:gd name="T22" fmla="*/ 81 w 408"/>
                      <a:gd name="T23" fmla="*/ 26 h 295"/>
                      <a:gd name="T24" fmla="*/ 88 w 408"/>
                      <a:gd name="T25" fmla="*/ 26 h 295"/>
                      <a:gd name="T26" fmla="*/ 90 w 408"/>
                      <a:gd name="T27" fmla="*/ 23 h 295"/>
                      <a:gd name="T28" fmla="*/ 91 w 408"/>
                      <a:gd name="T29" fmla="*/ 19 h 295"/>
                      <a:gd name="T30" fmla="*/ 94 w 408"/>
                      <a:gd name="T31" fmla="*/ 15 h 295"/>
                      <a:gd name="T32" fmla="*/ 96 w 408"/>
                      <a:gd name="T33" fmla="*/ 8 h 295"/>
                      <a:gd name="T34" fmla="*/ 100 w 408"/>
                      <a:gd name="T35" fmla="*/ 10 h 295"/>
                      <a:gd name="T36" fmla="*/ 97 w 408"/>
                      <a:gd name="T37" fmla="*/ 16 h 295"/>
                      <a:gd name="T38" fmla="*/ 104 w 408"/>
                      <a:gd name="T39" fmla="*/ 6 h 295"/>
                      <a:gd name="T40" fmla="*/ 110 w 408"/>
                      <a:gd name="T41" fmla="*/ 0 h 295"/>
                      <a:gd name="T42" fmla="*/ 111 w 408"/>
                      <a:gd name="T43" fmla="*/ 3 h 295"/>
                      <a:gd name="T44" fmla="*/ 115 w 408"/>
                      <a:gd name="T45" fmla="*/ 2 h 295"/>
                      <a:gd name="T46" fmla="*/ 115 w 408"/>
                      <a:gd name="T47" fmla="*/ 5 h 295"/>
                      <a:gd name="T48" fmla="*/ 118 w 408"/>
                      <a:gd name="T49" fmla="*/ 5 h 295"/>
                      <a:gd name="T50" fmla="*/ 116 w 408"/>
                      <a:gd name="T51" fmla="*/ 12 h 295"/>
                      <a:gd name="T52" fmla="*/ 119 w 408"/>
                      <a:gd name="T53" fmla="*/ 15 h 295"/>
                      <a:gd name="T54" fmla="*/ 112 w 408"/>
                      <a:gd name="T55" fmla="*/ 21 h 295"/>
                      <a:gd name="T56" fmla="*/ 108 w 408"/>
                      <a:gd name="T57" fmla="*/ 26 h 295"/>
                      <a:gd name="T58" fmla="*/ 98 w 408"/>
                      <a:gd name="T59" fmla="*/ 29 h 295"/>
                      <a:gd name="T60" fmla="*/ 95 w 408"/>
                      <a:gd name="T61" fmla="*/ 32 h 295"/>
                      <a:gd name="T62" fmla="*/ 98 w 408"/>
                      <a:gd name="T63" fmla="*/ 35 h 295"/>
                      <a:gd name="T64" fmla="*/ 86 w 408"/>
                      <a:gd name="T65" fmla="*/ 45 h 295"/>
                      <a:gd name="T66" fmla="*/ 59 w 408"/>
                      <a:gd name="T67" fmla="*/ 79 h 295"/>
                      <a:gd name="T68" fmla="*/ 55 w 408"/>
                      <a:gd name="T69" fmla="*/ 83 h 295"/>
                      <a:gd name="T70" fmla="*/ 48 w 408"/>
                      <a:gd name="T71" fmla="*/ 83 h 295"/>
                      <a:gd name="T72" fmla="*/ 37 w 408"/>
                      <a:gd name="T73" fmla="*/ 78 h 295"/>
                      <a:gd name="T74" fmla="*/ 15 w 408"/>
                      <a:gd name="T75" fmla="*/ 69 h 295"/>
                      <a:gd name="T76" fmla="*/ 8 w 408"/>
                      <a:gd name="T77" fmla="*/ 69 h 295"/>
                      <a:gd name="T78" fmla="*/ 0 w 408"/>
                      <a:gd name="T79" fmla="*/ 61 h 295"/>
                      <a:gd name="T80" fmla="*/ 2 w 408"/>
                      <a:gd name="T81" fmla="*/ 48 h 2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295"/>
                      <a:gd name="T125" fmla="*/ 408 w 408"/>
                      <a:gd name="T126" fmla="*/ 295 h 2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295">
                        <a:moveTo>
                          <a:pt x="8" y="169"/>
                        </a:moveTo>
                        <a:lnTo>
                          <a:pt x="44" y="169"/>
                        </a:lnTo>
                        <a:lnTo>
                          <a:pt x="48" y="173"/>
                        </a:lnTo>
                        <a:lnTo>
                          <a:pt x="53" y="170"/>
                        </a:lnTo>
                        <a:lnTo>
                          <a:pt x="59" y="177"/>
                        </a:lnTo>
                        <a:lnTo>
                          <a:pt x="129" y="204"/>
                        </a:lnTo>
                        <a:lnTo>
                          <a:pt x="161" y="223"/>
                        </a:lnTo>
                        <a:lnTo>
                          <a:pt x="172" y="224"/>
                        </a:lnTo>
                        <a:lnTo>
                          <a:pt x="179" y="210"/>
                        </a:lnTo>
                        <a:lnTo>
                          <a:pt x="194" y="204"/>
                        </a:lnTo>
                        <a:lnTo>
                          <a:pt x="260" y="123"/>
                        </a:lnTo>
                        <a:lnTo>
                          <a:pt x="282" y="90"/>
                        </a:lnTo>
                        <a:lnTo>
                          <a:pt x="305" y="93"/>
                        </a:lnTo>
                        <a:lnTo>
                          <a:pt x="312" y="85"/>
                        </a:lnTo>
                        <a:lnTo>
                          <a:pt x="314" y="68"/>
                        </a:lnTo>
                        <a:lnTo>
                          <a:pt x="320" y="52"/>
                        </a:lnTo>
                        <a:lnTo>
                          <a:pt x="331" y="29"/>
                        </a:lnTo>
                        <a:lnTo>
                          <a:pt x="343" y="33"/>
                        </a:lnTo>
                        <a:lnTo>
                          <a:pt x="334" y="58"/>
                        </a:lnTo>
                        <a:lnTo>
                          <a:pt x="358" y="23"/>
                        </a:lnTo>
                        <a:lnTo>
                          <a:pt x="378" y="0"/>
                        </a:lnTo>
                        <a:lnTo>
                          <a:pt x="382" y="11"/>
                        </a:lnTo>
                        <a:lnTo>
                          <a:pt x="396" y="5"/>
                        </a:lnTo>
                        <a:lnTo>
                          <a:pt x="395" y="19"/>
                        </a:lnTo>
                        <a:lnTo>
                          <a:pt x="407" y="18"/>
                        </a:lnTo>
                        <a:lnTo>
                          <a:pt x="400" y="41"/>
                        </a:lnTo>
                        <a:lnTo>
                          <a:pt x="408" y="50"/>
                        </a:lnTo>
                        <a:lnTo>
                          <a:pt x="387" y="73"/>
                        </a:lnTo>
                        <a:lnTo>
                          <a:pt x="372" y="92"/>
                        </a:lnTo>
                        <a:lnTo>
                          <a:pt x="339" y="105"/>
                        </a:lnTo>
                        <a:lnTo>
                          <a:pt x="329" y="114"/>
                        </a:lnTo>
                        <a:lnTo>
                          <a:pt x="336" y="124"/>
                        </a:lnTo>
                        <a:lnTo>
                          <a:pt x="297" y="159"/>
                        </a:lnTo>
                        <a:lnTo>
                          <a:pt x="207" y="280"/>
                        </a:lnTo>
                        <a:lnTo>
                          <a:pt x="187" y="295"/>
                        </a:lnTo>
                        <a:lnTo>
                          <a:pt x="164" y="292"/>
                        </a:lnTo>
                        <a:lnTo>
                          <a:pt x="126" y="276"/>
                        </a:lnTo>
                        <a:lnTo>
                          <a:pt x="53" y="243"/>
                        </a:lnTo>
                        <a:lnTo>
                          <a:pt x="28" y="246"/>
                        </a:lnTo>
                        <a:lnTo>
                          <a:pt x="0" y="214"/>
                        </a:lnTo>
                        <a:lnTo>
                          <a:pt x="8" y="169"/>
                        </a:lnTo>
                        <a:close/>
                      </a:path>
                    </a:pathLst>
                  </a:custGeom>
                  <a:solidFill>
                    <a:srgbClr val="FFE6CD"/>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242" name="Line 107"/>
                  <p:cNvSpPr>
                    <a:spLocks noChangeShapeType="1"/>
                  </p:cNvSpPr>
                  <p:nvPr/>
                </p:nvSpPr>
                <p:spPr bwMode="auto">
                  <a:xfrm flipH="1">
                    <a:off x="869" y="1865"/>
                    <a:ext cx="18" cy="18"/>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43" name="Freeform 108"/>
                  <p:cNvSpPr>
                    <a:spLocks/>
                  </p:cNvSpPr>
                  <p:nvPr/>
                </p:nvSpPr>
                <p:spPr bwMode="auto">
                  <a:xfrm>
                    <a:off x="865" y="1847"/>
                    <a:ext cx="19" cy="27"/>
                  </a:xfrm>
                  <a:custGeom>
                    <a:avLst/>
                    <a:gdLst>
                      <a:gd name="T0" fmla="*/ 12 w 21"/>
                      <a:gd name="T1" fmla="*/ 0 h 31"/>
                      <a:gd name="T2" fmla="*/ 7 w 21"/>
                      <a:gd name="T3" fmla="*/ 7 h 31"/>
                      <a:gd name="T4" fmla="*/ 0 w 21"/>
                      <a:gd name="T5" fmla="*/ 14 h 31"/>
                      <a:gd name="T6" fmla="*/ 0 60000 65536"/>
                      <a:gd name="T7" fmla="*/ 0 60000 65536"/>
                      <a:gd name="T8" fmla="*/ 0 60000 65536"/>
                      <a:gd name="T9" fmla="*/ 0 w 21"/>
                      <a:gd name="T10" fmla="*/ 0 h 31"/>
                      <a:gd name="T11" fmla="*/ 21 w 21"/>
                      <a:gd name="T12" fmla="*/ 31 h 31"/>
                    </a:gdLst>
                    <a:ahLst/>
                    <a:cxnLst>
                      <a:cxn ang="T6">
                        <a:pos x="T0" y="T1"/>
                      </a:cxn>
                      <a:cxn ang="T7">
                        <a:pos x="T2" y="T3"/>
                      </a:cxn>
                      <a:cxn ang="T8">
                        <a:pos x="T4" y="T5"/>
                      </a:cxn>
                    </a:cxnLst>
                    <a:rect l="T9" t="T10" r="T11" b="T12"/>
                    <a:pathLst>
                      <a:path w="21" h="31">
                        <a:moveTo>
                          <a:pt x="21" y="0"/>
                        </a:moveTo>
                        <a:lnTo>
                          <a:pt x="13" y="15"/>
                        </a:lnTo>
                        <a:lnTo>
                          <a:pt x="0" y="31"/>
                        </a:lnTo>
                      </a:path>
                    </a:pathLst>
                  </a:custGeom>
                  <a:noFill/>
                  <a:ln w="317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44" name="Freeform 109"/>
                  <p:cNvSpPr>
                    <a:spLocks/>
                  </p:cNvSpPr>
                  <p:nvPr/>
                </p:nvSpPr>
                <p:spPr bwMode="auto">
                  <a:xfrm>
                    <a:off x="858" y="1839"/>
                    <a:ext cx="16" cy="26"/>
                  </a:xfrm>
                  <a:custGeom>
                    <a:avLst/>
                    <a:gdLst>
                      <a:gd name="T0" fmla="*/ 9 w 18"/>
                      <a:gd name="T1" fmla="*/ 0 h 30"/>
                      <a:gd name="T2" fmla="*/ 4 w 18"/>
                      <a:gd name="T3" fmla="*/ 7 h 30"/>
                      <a:gd name="T4" fmla="*/ 0 w 18"/>
                      <a:gd name="T5" fmla="*/ 13 h 30"/>
                      <a:gd name="T6" fmla="*/ 0 60000 65536"/>
                      <a:gd name="T7" fmla="*/ 0 60000 65536"/>
                      <a:gd name="T8" fmla="*/ 0 60000 65536"/>
                      <a:gd name="T9" fmla="*/ 0 w 18"/>
                      <a:gd name="T10" fmla="*/ 0 h 30"/>
                      <a:gd name="T11" fmla="*/ 18 w 18"/>
                      <a:gd name="T12" fmla="*/ 30 h 30"/>
                    </a:gdLst>
                    <a:ahLst/>
                    <a:cxnLst>
                      <a:cxn ang="T6">
                        <a:pos x="T0" y="T1"/>
                      </a:cxn>
                      <a:cxn ang="T7">
                        <a:pos x="T2" y="T3"/>
                      </a:cxn>
                      <a:cxn ang="T8">
                        <a:pos x="T4" y="T5"/>
                      </a:cxn>
                    </a:cxnLst>
                    <a:rect l="T9" t="T10" r="T11" b="T12"/>
                    <a:pathLst>
                      <a:path w="18" h="30">
                        <a:moveTo>
                          <a:pt x="18" y="0"/>
                        </a:moveTo>
                        <a:lnTo>
                          <a:pt x="9" y="16"/>
                        </a:lnTo>
                        <a:lnTo>
                          <a:pt x="0" y="30"/>
                        </a:lnTo>
                      </a:path>
                    </a:pathLst>
                  </a:custGeom>
                  <a:noFill/>
                  <a:ln w="317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228" name="Freeform 110"/>
                <p:cNvSpPr>
                  <a:spLocks/>
                </p:cNvSpPr>
                <p:nvPr/>
              </p:nvSpPr>
              <p:spPr bwMode="auto">
                <a:xfrm>
                  <a:off x="4691" y="960"/>
                  <a:ext cx="79" cy="350"/>
                </a:xfrm>
                <a:custGeom>
                  <a:avLst/>
                  <a:gdLst>
                    <a:gd name="T0" fmla="*/ 69 w 79"/>
                    <a:gd name="T1" fmla="*/ 48 h 350"/>
                    <a:gd name="T2" fmla="*/ 72 w 79"/>
                    <a:gd name="T3" fmla="*/ 65 h 350"/>
                    <a:gd name="T4" fmla="*/ 67 w 79"/>
                    <a:gd name="T5" fmla="*/ 77 h 350"/>
                    <a:gd name="T6" fmla="*/ 64 w 79"/>
                    <a:gd name="T7" fmla="*/ 100 h 350"/>
                    <a:gd name="T8" fmla="*/ 67 w 79"/>
                    <a:gd name="T9" fmla="*/ 128 h 350"/>
                    <a:gd name="T10" fmla="*/ 67 w 79"/>
                    <a:gd name="T11" fmla="*/ 135 h 350"/>
                    <a:gd name="T12" fmla="*/ 69 w 79"/>
                    <a:gd name="T13" fmla="*/ 170 h 350"/>
                    <a:gd name="T14" fmla="*/ 65 w 79"/>
                    <a:gd name="T15" fmla="*/ 195 h 350"/>
                    <a:gd name="T16" fmla="*/ 60 w 79"/>
                    <a:gd name="T17" fmla="*/ 302 h 350"/>
                    <a:gd name="T18" fmla="*/ 63 w 79"/>
                    <a:gd name="T19" fmla="*/ 323 h 350"/>
                    <a:gd name="T20" fmla="*/ 79 w 79"/>
                    <a:gd name="T21" fmla="*/ 338 h 350"/>
                    <a:gd name="T22" fmla="*/ 54 w 79"/>
                    <a:gd name="T23" fmla="*/ 335 h 350"/>
                    <a:gd name="T24" fmla="*/ 46 w 79"/>
                    <a:gd name="T25" fmla="*/ 334 h 350"/>
                    <a:gd name="T26" fmla="*/ 40 w 79"/>
                    <a:gd name="T27" fmla="*/ 321 h 350"/>
                    <a:gd name="T28" fmla="*/ 43 w 79"/>
                    <a:gd name="T29" fmla="*/ 253 h 350"/>
                    <a:gd name="T30" fmla="*/ 42 w 79"/>
                    <a:gd name="T31" fmla="*/ 218 h 350"/>
                    <a:gd name="T32" fmla="*/ 38 w 79"/>
                    <a:gd name="T33" fmla="*/ 253 h 350"/>
                    <a:gd name="T34" fmla="*/ 25 w 79"/>
                    <a:gd name="T35" fmla="*/ 318 h 350"/>
                    <a:gd name="T36" fmla="*/ 22 w 79"/>
                    <a:gd name="T37" fmla="*/ 343 h 350"/>
                    <a:gd name="T38" fmla="*/ 9 w 79"/>
                    <a:gd name="T39" fmla="*/ 350 h 350"/>
                    <a:gd name="T40" fmla="*/ 0 w 79"/>
                    <a:gd name="T41" fmla="*/ 338 h 350"/>
                    <a:gd name="T42" fmla="*/ 13 w 79"/>
                    <a:gd name="T43" fmla="*/ 313 h 350"/>
                    <a:gd name="T44" fmla="*/ 18 w 79"/>
                    <a:gd name="T45" fmla="*/ 239 h 350"/>
                    <a:gd name="T46" fmla="*/ 12 w 79"/>
                    <a:gd name="T47" fmla="*/ 197 h 350"/>
                    <a:gd name="T48" fmla="*/ 2 w 79"/>
                    <a:gd name="T49" fmla="*/ 161 h 350"/>
                    <a:gd name="T50" fmla="*/ 4 w 79"/>
                    <a:gd name="T51" fmla="*/ 135 h 350"/>
                    <a:gd name="T52" fmla="*/ 9 w 79"/>
                    <a:gd name="T53" fmla="*/ 119 h 350"/>
                    <a:gd name="T54" fmla="*/ 9 w 79"/>
                    <a:gd name="T55" fmla="*/ 85 h 350"/>
                    <a:gd name="T56" fmla="*/ 6 w 79"/>
                    <a:gd name="T57" fmla="*/ 37 h 350"/>
                    <a:gd name="T58" fmla="*/ 21 w 79"/>
                    <a:gd name="T59" fmla="*/ 19 h 350"/>
                    <a:gd name="T60" fmla="*/ 21 w 79"/>
                    <a:gd name="T61" fmla="*/ 10 h 350"/>
                    <a:gd name="T62" fmla="*/ 49 w 79"/>
                    <a:gd name="T63" fmla="*/ 12 h 350"/>
                    <a:gd name="T64" fmla="*/ 52 w 79"/>
                    <a:gd name="T65" fmla="*/ 17 h 3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350"/>
                    <a:gd name="T101" fmla="*/ 79 w 79"/>
                    <a:gd name="T102" fmla="*/ 350 h 3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350">
                      <a:moveTo>
                        <a:pt x="66" y="40"/>
                      </a:moveTo>
                      <a:lnTo>
                        <a:pt x="69" y="48"/>
                      </a:lnTo>
                      <a:lnTo>
                        <a:pt x="72" y="56"/>
                      </a:lnTo>
                      <a:lnTo>
                        <a:pt x="72" y="65"/>
                      </a:lnTo>
                      <a:lnTo>
                        <a:pt x="70" y="72"/>
                      </a:lnTo>
                      <a:lnTo>
                        <a:pt x="67" y="77"/>
                      </a:lnTo>
                      <a:lnTo>
                        <a:pt x="64" y="87"/>
                      </a:lnTo>
                      <a:lnTo>
                        <a:pt x="64" y="100"/>
                      </a:lnTo>
                      <a:lnTo>
                        <a:pt x="65" y="112"/>
                      </a:lnTo>
                      <a:lnTo>
                        <a:pt x="67" y="128"/>
                      </a:lnTo>
                      <a:lnTo>
                        <a:pt x="70" y="134"/>
                      </a:lnTo>
                      <a:lnTo>
                        <a:pt x="67" y="135"/>
                      </a:lnTo>
                      <a:lnTo>
                        <a:pt x="68" y="144"/>
                      </a:lnTo>
                      <a:lnTo>
                        <a:pt x="69" y="170"/>
                      </a:lnTo>
                      <a:lnTo>
                        <a:pt x="67" y="196"/>
                      </a:lnTo>
                      <a:lnTo>
                        <a:pt x="65" y="195"/>
                      </a:lnTo>
                      <a:lnTo>
                        <a:pt x="66" y="237"/>
                      </a:lnTo>
                      <a:lnTo>
                        <a:pt x="60" y="302"/>
                      </a:lnTo>
                      <a:lnTo>
                        <a:pt x="59" y="317"/>
                      </a:lnTo>
                      <a:lnTo>
                        <a:pt x="63" y="323"/>
                      </a:lnTo>
                      <a:lnTo>
                        <a:pt x="78" y="334"/>
                      </a:lnTo>
                      <a:lnTo>
                        <a:pt x="79" y="338"/>
                      </a:lnTo>
                      <a:lnTo>
                        <a:pt x="69" y="339"/>
                      </a:lnTo>
                      <a:lnTo>
                        <a:pt x="54" y="335"/>
                      </a:lnTo>
                      <a:lnTo>
                        <a:pt x="46" y="325"/>
                      </a:lnTo>
                      <a:lnTo>
                        <a:pt x="46" y="334"/>
                      </a:lnTo>
                      <a:lnTo>
                        <a:pt x="42" y="335"/>
                      </a:lnTo>
                      <a:lnTo>
                        <a:pt x="40" y="321"/>
                      </a:lnTo>
                      <a:lnTo>
                        <a:pt x="43" y="311"/>
                      </a:lnTo>
                      <a:lnTo>
                        <a:pt x="43" y="253"/>
                      </a:lnTo>
                      <a:lnTo>
                        <a:pt x="43" y="243"/>
                      </a:lnTo>
                      <a:lnTo>
                        <a:pt x="42" y="218"/>
                      </a:lnTo>
                      <a:lnTo>
                        <a:pt x="38" y="245"/>
                      </a:lnTo>
                      <a:lnTo>
                        <a:pt x="38" y="253"/>
                      </a:lnTo>
                      <a:lnTo>
                        <a:pt x="32" y="283"/>
                      </a:lnTo>
                      <a:lnTo>
                        <a:pt x="25" y="318"/>
                      </a:lnTo>
                      <a:lnTo>
                        <a:pt x="25" y="325"/>
                      </a:lnTo>
                      <a:lnTo>
                        <a:pt x="22" y="343"/>
                      </a:lnTo>
                      <a:lnTo>
                        <a:pt x="16" y="348"/>
                      </a:lnTo>
                      <a:lnTo>
                        <a:pt x="9" y="350"/>
                      </a:lnTo>
                      <a:lnTo>
                        <a:pt x="0" y="347"/>
                      </a:lnTo>
                      <a:lnTo>
                        <a:pt x="0" y="338"/>
                      </a:lnTo>
                      <a:lnTo>
                        <a:pt x="7" y="326"/>
                      </a:lnTo>
                      <a:lnTo>
                        <a:pt x="13" y="313"/>
                      </a:lnTo>
                      <a:lnTo>
                        <a:pt x="17" y="248"/>
                      </a:lnTo>
                      <a:lnTo>
                        <a:pt x="18" y="239"/>
                      </a:lnTo>
                      <a:lnTo>
                        <a:pt x="15" y="197"/>
                      </a:lnTo>
                      <a:lnTo>
                        <a:pt x="12" y="197"/>
                      </a:lnTo>
                      <a:lnTo>
                        <a:pt x="9" y="178"/>
                      </a:lnTo>
                      <a:lnTo>
                        <a:pt x="2" y="161"/>
                      </a:lnTo>
                      <a:lnTo>
                        <a:pt x="0" y="147"/>
                      </a:lnTo>
                      <a:lnTo>
                        <a:pt x="4" y="135"/>
                      </a:lnTo>
                      <a:lnTo>
                        <a:pt x="3" y="132"/>
                      </a:lnTo>
                      <a:lnTo>
                        <a:pt x="9" y="119"/>
                      </a:lnTo>
                      <a:lnTo>
                        <a:pt x="13" y="98"/>
                      </a:lnTo>
                      <a:lnTo>
                        <a:pt x="9" y="85"/>
                      </a:lnTo>
                      <a:lnTo>
                        <a:pt x="5" y="52"/>
                      </a:lnTo>
                      <a:lnTo>
                        <a:pt x="6" y="37"/>
                      </a:lnTo>
                      <a:lnTo>
                        <a:pt x="9" y="25"/>
                      </a:lnTo>
                      <a:lnTo>
                        <a:pt x="21" y="19"/>
                      </a:lnTo>
                      <a:lnTo>
                        <a:pt x="23" y="15"/>
                      </a:lnTo>
                      <a:lnTo>
                        <a:pt x="21" y="10"/>
                      </a:lnTo>
                      <a:lnTo>
                        <a:pt x="36" y="0"/>
                      </a:lnTo>
                      <a:lnTo>
                        <a:pt x="49" y="12"/>
                      </a:lnTo>
                      <a:lnTo>
                        <a:pt x="54" y="10"/>
                      </a:lnTo>
                      <a:lnTo>
                        <a:pt x="52" y="17"/>
                      </a:lnTo>
                      <a:lnTo>
                        <a:pt x="57" y="20"/>
                      </a:lnTo>
                    </a:path>
                  </a:pathLst>
                </a:custGeom>
                <a:solidFill>
                  <a:srgbClr val="FFE6CD"/>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229" name="Freeform 111"/>
                <p:cNvSpPr>
                  <a:spLocks/>
                </p:cNvSpPr>
                <p:nvPr/>
              </p:nvSpPr>
              <p:spPr bwMode="auto">
                <a:xfrm>
                  <a:off x="4708" y="902"/>
                  <a:ext cx="51" cy="72"/>
                </a:xfrm>
                <a:custGeom>
                  <a:avLst/>
                  <a:gdLst>
                    <a:gd name="T0" fmla="*/ 0 w 161"/>
                    <a:gd name="T1" fmla="*/ 0 h 229"/>
                    <a:gd name="T2" fmla="*/ 0 w 161"/>
                    <a:gd name="T3" fmla="*/ 0 h 229"/>
                    <a:gd name="T4" fmla="*/ 0 w 161"/>
                    <a:gd name="T5" fmla="*/ 0 h 229"/>
                    <a:gd name="T6" fmla="*/ 0 w 161"/>
                    <a:gd name="T7" fmla="*/ 0 h 229"/>
                    <a:gd name="T8" fmla="*/ 0 w 161"/>
                    <a:gd name="T9" fmla="*/ 0 h 229"/>
                    <a:gd name="T10" fmla="*/ 0 w 161"/>
                    <a:gd name="T11" fmla="*/ 0 h 229"/>
                    <a:gd name="T12" fmla="*/ 0 w 161"/>
                    <a:gd name="T13" fmla="*/ 0 h 229"/>
                    <a:gd name="T14" fmla="*/ 0 w 161"/>
                    <a:gd name="T15" fmla="*/ 0 h 229"/>
                    <a:gd name="T16" fmla="*/ 0 w 161"/>
                    <a:gd name="T17" fmla="*/ 0 h 229"/>
                    <a:gd name="T18" fmla="*/ 0 w 161"/>
                    <a:gd name="T19" fmla="*/ 0 h 229"/>
                    <a:gd name="T20" fmla="*/ 0 w 161"/>
                    <a:gd name="T21" fmla="*/ 0 h 229"/>
                    <a:gd name="T22" fmla="*/ 0 w 161"/>
                    <a:gd name="T23" fmla="*/ 0 h 229"/>
                    <a:gd name="T24" fmla="*/ 0 w 161"/>
                    <a:gd name="T25" fmla="*/ 0 h 229"/>
                    <a:gd name="T26" fmla="*/ 0 w 161"/>
                    <a:gd name="T27" fmla="*/ 0 h 229"/>
                    <a:gd name="T28" fmla="*/ 0 w 161"/>
                    <a:gd name="T29" fmla="*/ 0 h 229"/>
                    <a:gd name="T30" fmla="*/ 0 w 161"/>
                    <a:gd name="T31" fmla="*/ 0 h 229"/>
                    <a:gd name="T32" fmla="*/ 0 w 161"/>
                    <a:gd name="T33" fmla="*/ 0 h 229"/>
                    <a:gd name="T34" fmla="*/ 0 w 161"/>
                    <a:gd name="T35" fmla="*/ 0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
                    <a:gd name="T55" fmla="*/ 0 h 229"/>
                    <a:gd name="T56" fmla="*/ 161 w 161"/>
                    <a:gd name="T57" fmla="*/ 229 h 2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 h="229">
                      <a:moveTo>
                        <a:pt x="28" y="226"/>
                      </a:moveTo>
                      <a:lnTo>
                        <a:pt x="30" y="200"/>
                      </a:lnTo>
                      <a:lnTo>
                        <a:pt x="27" y="171"/>
                      </a:lnTo>
                      <a:lnTo>
                        <a:pt x="11" y="131"/>
                      </a:lnTo>
                      <a:lnTo>
                        <a:pt x="0" y="83"/>
                      </a:lnTo>
                      <a:lnTo>
                        <a:pt x="12" y="38"/>
                      </a:lnTo>
                      <a:lnTo>
                        <a:pt x="42" y="12"/>
                      </a:lnTo>
                      <a:lnTo>
                        <a:pt x="80" y="0"/>
                      </a:lnTo>
                      <a:lnTo>
                        <a:pt x="122" y="9"/>
                      </a:lnTo>
                      <a:lnTo>
                        <a:pt x="147" y="30"/>
                      </a:lnTo>
                      <a:lnTo>
                        <a:pt x="159" y="57"/>
                      </a:lnTo>
                      <a:lnTo>
                        <a:pt x="161" y="95"/>
                      </a:lnTo>
                      <a:lnTo>
                        <a:pt x="158" y="114"/>
                      </a:lnTo>
                      <a:lnTo>
                        <a:pt x="145" y="160"/>
                      </a:lnTo>
                      <a:lnTo>
                        <a:pt x="126" y="187"/>
                      </a:lnTo>
                      <a:lnTo>
                        <a:pt x="100" y="194"/>
                      </a:lnTo>
                      <a:lnTo>
                        <a:pt x="89" y="203"/>
                      </a:lnTo>
                      <a:lnTo>
                        <a:pt x="92" y="229"/>
                      </a:lnTo>
                    </a:path>
                  </a:pathLst>
                </a:custGeom>
                <a:solidFill>
                  <a:srgbClr val="FFE6CD"/>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230" name="Freeform 112"/>
                <p:cNvSpPr>
                  <a:spLocks/>
                </p:cNvSpPr>
                <p:nvPr/>
              </p:nvSpPr>
              <p:spPr bwMode="auto">
                <a:xfrm>
                  <a:off x="4659" y="985"/>
                  <a:ext cx="51" cy="162"/>
                </a:xfrm>
                <a:custGeom>
                  <a:avLst/>
                  <a:gdLst>
                    <a:gd name="T0" fmla="*/ 0 w 176"/>
                    <a:gd name="T1" fmla="*/ 0 h 553"/>
                    <a:gd name="T2" fmla="*/ 0 w 176"/>
                    <a:gd name="T3" fmla="*/ 0 h 553"/>
                    <a:gd name="T4" fmla="*/ 0 w 176"/>
                    <a:gd name="T5" fmla="*/ 0 h 553"/>
                    <a:gd name="T6" fmla="*/ 0 w 176"/>
                    <a:gd name="T7" fmla="*/ 0 h 553"/>
                    <a:gd name="T8" fmla="*/ 0 w 176"/>
                    <a:gd name="T9" fmla="*/ 0 h 553"/>
                    <a:gd name="T10" fmla="*/ 0 w 176"/>
                    <a:gd name="T11" fmla="*/ 0 h 553"/>
                    <a:gd name="T12" fmla="*/ 0 w 176"/>
                    <a:gd name="T13" fmla="*/ 0 h 553"/>
                    <a:gd name="T14" fmla="*/ 0 w 176"/>
                    <a:gd name="T15" fmla="*/ 0 h 553"/>
                    <a:gd name="T16" fmla="*/ 0 w 176"/>
                    <a:gd name="T17" fmla="*/ 0 h 553"/>
                    <a:gd name="T18" fmla="*/ 0 w 176"/>
                    <a:gd name="T19" fmla="*/ 0 h 553"/>
                    <a:gd name="T20" fmla="*/ 0 w 176"/>
                    <a:gd name="T21" fmla="*/ 0 h 553"/>
                    <a:gd name="T22" fmla="*/ 0 w 176"/>
                    <a:gd name="T23" fmla="*/ 0 h 553"/>
                    <a:gd name="T24" fmla="*/ 0 w 176"/>
                    <a:gd name="T25" fmla="*/ 0 h 553"/>
                    <a:gd name="T26" fmla="*/ 0 w 176"/>
                    <a:gd name="T27" fmla="*/ 0 h 553"/>
                    <a:gd name="T28" fmla="*/ 0 w 176"/>
                    <a:gd name="T29" fmla="*/ 0 h 553"/>
                    <a:gd name="T30" fmla="*/ 0 w 176"/>
                    <a:gd name="T31" fmla="*/ 0 h 553"/>
                    <a:gd name="T32" fmla="*/ 0 w 176"/>
                    <a:gd name="T33" fmla="*/ 0 h 553"/>
                    <a:gd name="T34" fmla="*/ 0 w 176"/>
                    <a:gd name="T35" fmla="*/ 0 h 553"/>
                    <a:gd name="T36" fmla="*/ 0 w 176"/>
                    <a:gd name="T37" fmla="*/ 0 h 553"/>
                    <a:gd name="T38" fmla="*/ 0 w 176"/>
                    <a:gd name="T39" fmla="*/ 0 h 553"/>
                    <a:gd name="T40" fmla="*/ 0 w 176"/>
                    <a:gd name="T41" fmla="*/ 0 h 553"/>
                    <a:gd name="T42" fmla="*/ 0 w 176"/>
                    <a:gd name="T43" fmla="*/ 0 h 553"/>
                    <a:gd name="T44" fmla="*/ 0 w 176"/>
                    <a:gd name="T45" fmla="*/ 0 h 553"/>
                    <a:gd name="T46" fmla="*/ 0 w 176"/>
                    <a:gd name="T47" fmla="*/ 0 h 553"/>
                    <a:gd name="T48" fmla="*/ 0 w 176"/>
                    <a:gd name="T49" fmla="*/ 0 h 553"/>
                    <a:gd name="T50" fmla="*/ 0 w 176"/>
                    <a:gd name="T51" fmla="*/ 0 h 5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6"/>
                    <a:gd name="T79" fmla="*/ 0 h 553"/>
                    <a:gd name="T80" fmla="*/ 176 w 176"/>
                    <a:gd name="T81" fmla="*/ 553 h 5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6" h="553">
                      <a:moveTo>
                        <a:pt x="176" y="75"/>
                      </a:moveTo>
                      <a:lnTo>
                        <a:pt x="172" y="96"/>
                      </a:lnTo>
                      <a:lnTo>
                        <a:pt x="160" y="166"/>
                      </a:lnTo>
                      <a:lnTo>
                        <a:pt x="149" y="243"/>
                      </a:lnTo>
                      <a:lnTo>
                        <a:pt x="143" y="277"/>
                      </a:lnTo>
                      <a:lnTo>
                        <a:pt x="83" y="455"/>
                      </a:lnTo>
                      <a:lnTo>
                        <a:pt x="68" y="451"/>
                      </a:lnTo>
                      <a:lnTo>
                        <a:pt x="63" y="466"/>
                      </a:lnTo>
                      <a:lnTo>
                        <a:pt x="73" y="495"/>
                      </a:lnTo>
                      <a:lnTo>
                        <a:pt x="70" y="513"/>
                      </a:lnTo>
                      <a:lnTo>
                        <a:pt x="52" y="490"/>
                      </a:lnTo>
                      <a:lnTo>
                        <a:pt x="38" y="518"/>
                      </a:lnTo>
                      <a:lnTo>
                        <a:pt x="32" y="539"/>
                      </a:lnTo>
                      <a:lnTo>
                        <a:pt x="29" y="552"/>
                      </a:lnTo>
                      <a:lnTo>
                        <a:pt x="16" y="553"/>
                      </a:lnTo>
                      <a:lnTo>
                        <a:pt x="7" y="538"/>
                      </a:lnTo>
                      <a:lnTo>
                        <a:pt x="0" y="531"/>
                      </a:lnTo>
                      <a:lnTo>
                        <a:pt x="0" y="499"/>
                      </a:lnTo>
                      <a:lnTo>
                        <a:pt x="13" y="471"/>
                      </a:lnTo>
                      <a:lnTo>
                        <a:pt x="32" y="447"/>
                      </a:lnTo>
                      <a:lnTo>
                        <a:pt x="39" y="433"/>
                      </a:lnTo>
                      <a:lnTo>
                        <a:pt x="35" y="423"/>
                      </a:lnTo>
                      <a:lnTo>
                        <a:pt x="96" y="238"/>
                      </a:lnTo>
                      <a:lnTo>
                        <a:pt x="112" y="58"/>
                      </a:lnTo>
                      <a:lnTo>
                        <a:pt x="122" y="27"/>
                      </a:lnTo>
                      <a:lnTo>
                        <a:pt x="143" y="0"/>
                      </a:lnTo>
                    </a:path>
                  </a:pathLst>
                </a:custGeom>
                <a:solidFill>
                  <a:srgbClr val="FFE6CD"/>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231" name="Freeform 113"/>
                <p:cNvSpPr>
                  <a:spLocks/>
                </p:cNvSpPr>
                <p:nvPr/>
              </p:nvSpPr>
              <p:spPr bwMode="auto">
                <a:xfrm>
                  <a:off x="4752" y="929"/>
                  <a:ext cx="5"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82"/>
                    <a:gd name="T38" fmla="*/ 44 w 44"/>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p:spPr>
              <p:txBody>
                <a:bodyPr/>
                <a:lstStyle/>
                <a:p>
                  <a:endParaRPr lang="ja-JP" altLang="en-US" dirty="0"/>
                </a:p>
              </p:txBody>
            </p:sp>
            <p:sp>
              <p:nvSpPr>
                <p:cNvPr id="232" name="Freeform 114"/>
                <p:cNvSpPr>
                  <a:spLocks noChangeAspect="1"/>
                </p:cNvSpPr>
                <p:nvPr/>
              </p:nvSpPr>
              <p:spPr bwMode="auto">
                <a:xfrm>
                  <a:off x="4736" y="930"/>
                  <a:ext cx="6"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82"/>
                    <a:gd name="T38" fmla="*/ 44 w 44"/>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p:spPr>
              <p:txBody>
                <a:bodyPr/>
                <a:lstStyle/>
                <a:p>
                  <a:endParaRPr lang="ja-JP" altLang="en-US" dirty="0"/>
                </a:p>
              </p:txBody>
            </p:sp>
            <p:sp>
              <p:nvSpPr>
                <p:cNvPr id="233" name="Freeform 115"/>
                <p:cNvSpPr>
                  <a:spLocks/>
                </p:cNvSpPr>
                <p:nvPr/>
              </p:nvSpPr>
              <p:spPr bwMode="auto">
                <a:xfrm>
                  <a:off x="4751" y="920"/>
                  <a:ext cx="9" cy="6"/>
                </a:xfrm>
                <a:custGeom>
                  <a:avLst/>
                  <a:gdLst>
                    <a:gd name="T0" fmla="*/ 0 w 29"/>
                    <a:gd name="T1" fmla="*/ 0 h 19"/>
                    <a:gd name="T2" fmla="*/ 0 w 29"/>
                    <a:gd name="T3" fmla="*/ 0 h 19"/>
                    <a:gd name="T4" fmla="*/ 0 w 29"/>
                    <a:gd name="T5" fmla="*/ 0 h 19"/>
                    <a:gd name="T6" fmla="*/ 0 w 29"/>
                    <a:gd name="T7" fmla="*/ 0 h 19"/>
                    <a:gd name="T8" fmla="*/ 0 w 29"/>
                    <a:gd name="T9" fmla="*/ 0 h 19"/>
                    <a:gd name="T10" fmla="*/ 0 w 29"/>
                    <a:gd name="T11" fmla="*/ 0 h 19"/>
                    <a:gd name="T12" fmla="*/ 0 w 29"/>
                    <a:gd name="T13" fmla="*/ 0 h 19"/>
                    <a:gd name="T14" fmla="*/ 0 w 29"/>
                    <a:gd name="T15" fmla="*/ 0 h 19"/>
                    <a:gd name="T16" fmla="*/ 0 w 29"/>
                    <a:gd name="T17" fmla="*/ 0 h 19"/>
                    <a:gd name="T18" fmla="*/ 0 w 29"/>
                    <a:gd name="T19" fmla="*/ 0 h 19"/>
                    <a:gd name="T20" fmla="*/ 0 w 29"/>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9"/>
                    <a:gd name="T35" fmla="*/ 29 w 29"/>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9">
                      <a:moveTo>
                        <a:pt x="4" y="9"/>
                      </a:moveTo>
                      <a:lnTo>
                        <a:pt x="12" y="0"/>
                      </a:lnTo>
                      <a:lnTo>
                        <a:pt x="20" y="0"/>
                      </a:lnTo>
                      <a:lnTo>
                        <a:pt x="27" y="7"/>
                      </a:lnTo>
                      <a:lnTo>
                        <a:pt x="29" y="19"/>
                      </a:lnTo>
                      <a:lnTo>
                        <a:pt x="22" y="12"/>
                      </a:lnTo>
                      <a:lnTo>
                        <a:pt x="16" y="9"/>
                      </a:lnTo>
                      <a:lnTo>
                        <a:pt x="9" y="12"/>
                      </a:lnTo>
                      <a:lnTo>
                        <a:pt x="4" y="16"/>
                      </a:lnTo>
                      <a:lnTo>
                        <a:pt x="0" y="19"/>
                      </a:lnTo>
                      <a:lnTo>
                        <a:pt x="4" y="9"/>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234" name="Freeform 116"/>
                <p:cNvSpPr>
                  <a:spLocks noChangeAspect="1"/>
                </p:cNvSpPr>
                <p:nvPr/>
              </p:nvSpPr>
              <p:spPr bwMode="auto">
                <a:xfrm>
                  <a:off x="4731" y="920"/>
                  <a:ext cx="13" cy="7"/>
                </a:xfrm>
                <a:custGeom>
                  <a:avLst/>
                  <a:gdLst>
                    <a:gd name="T0" fmla="*/ 0 w 41"/>
                    <a:gd name="T1" fmla="*/ 0 h 21"/>
                    <a:gd name="T2" fmla="*/ 0 w 41"/>
                    <a:gd name="T3" fmla="*/ 0 h 21"/>
                    <a:gd name="T4" fmla="*/ 0 w 41"/>
                    <a:gd name="T5" fmla="*/ 0 h 21"/>
                    <a:gd name="T6" fmla="*/ 0 w 41"/>
                    <a:gd name="T7" fmla="*/ 0 h 21"/>
                    <a:gd name="T8" fmla="*/ 0 w 41"/>
                    <a:gd name="T9" fmla="*/ 0 h 21"/>
                    <a:gd name="T10" fmla="*/ 0 w 41"/>
                    <a:gd name="T11" fmla="*/ 0 h 21"/>
                    <a:gd name="T12" fmla="*/ 0 w 41"/>
                    <a:gd name="T13" fmla="*/ 0 h 21"/>
                    <a:gd name="T14" fmla="*/ 0 w 41"/>
                    <a:gd name="T15" fmla="*/ 0 h 21"/>
                    <a:gd name="T16" fmla="*/ 0 w 41"/>
                    <a:gd name="T17" fmla="*/ 0 h 21"/>
                    <a:gd name="T18" fmla="*/ 0 w 41"/>
                    <a:gd name="T19" fmla="*/ 0 h 21"/>
                    <a:gd name="T20" fmla="*/ 0 w 41"/>
                    <a:gd name="T21" fmla="*/ 0 h 21"/>
                    <a:gd name="T22" fmla="*/ 0 w 41"/>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21"/>
                    <a:gd name="T38" fmla="*/ 41 w 41"/>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21">
                      <a:moveTo>
                        <a:pt x="41" y="19"/>
                      </a:moveTo>
                      <a:lnTo>
                        <a:pt x="32" y="8"/>
                      </a:lnTo>
                      <a:lnTo>
                        <a:pt x="21" y="0"/>
                      </a:lnTo>
                      <a:lnTo>
                        <a:pt x="11" y="0"/>
                      </a:lnTo>
                      <a:lnTo>
                        <a:pt x="3" y="8"/>
                      </a:lnTo>
                      <a:lnTo>
                        <a:pt x="0" y="21"/>
                      </a:lnTo>
                      <a:lnTo>
                        <a:pt x="9" y="13"/>
                      </a:lnTo>
                      <a:lnTo>
                        <a:pt x="17" y="9"/>
                      </a:lnTo>
                      <a:lnTo>
                        <a:pt x="26" y="12"/>
                      </a:lnTo>
                      <a:lnTo>
                        <a:pt x="32" y="15"/>
                      </a:lnTo>
                      <a:lnTo>
                        <a:pt x="38" y="20"/>
                      </a:lnTo>
                      <a:lnTo>
                        <a:pt x="41" y="19"/>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235" name="Freeform 117"/>
                <p:cNvSpPr>
                  <a:spLocks/>
                </p:cNvSpPr>
                <p:nvPr/>
              </p:nvSpPr>
              <p:spPr bwMode="auto">
                <a:xfrm>
                  <a:off x="4746" y="942"/>
                  <a:ext cx="6" cy="5"/>
                </a:xfrm>
                <a:custGeom>
                  <a:avLst/>
                  <a:gdLst>
                    <a:gd name="T0" fmla="*/ 0 w 20"/>
                    <a:gd name="T1" fmla="*/ 0 h 16"/>
                    <a:gd name="T2" fmla="*/ 0 w 20"/>
                    <a:gd name="T3" fmla="*/ 0 h 16"/>
                    <a:gd name="T4" fmla="*/ 0 w 20"/>
                    <a:gd name="T5" fmla="*/ 0 h 16"/>
                    <a:gd name="T6" fmla="*/ 0 w 20"/>
                    <a:gd name="T7" fmla="*/ 0 h 16"/>
                    <a:gd name="T8" fmla="*/ 0 w 20"/>
                    <a:gd name="T9" fmla="*/ 0 h 16"/>
                    <a:gd name="T10" fmla="*/ 0 w 20"/>
                    <a:gd name="T11" fmla="*/ 0 h 16"/>
                    <a:gd name="T12" fmla="*/ 0 60000 65536"/>
                    <a:gd name="T13" fmla="*/ 0 60000 65536"/>
                    <a:gd name="T14" fmla="*/ 0 60000 65536"/>
                    <a:gd name="T15" fmla="*/ 0 60000 65536"/>
                    <a:gd name="T16" fmla="*/ 0 60000 65536"/>
                    <a:gd name="T17" fmla="*/ 0 60000 65536"/>
                    <a:gd name="T18" fmla="*/ 0 w 20"/>
                    <a:gd name="T19" fmla="*/ 0 h 16"/>
                    <a:gd name="T20" fmla="*/ 20 w 2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0" h="16">
                      <a:moveTo>
                        <a:pt x="0" y="16"/>
                      </a:moveTo>
                      <a:lnTo>
                        <a:pt x="14" y="6"/>
                      </a:lnTo>
                      <a:lnTo>
                        <a:pt x="17" y="0"/>
                      </a:lnTo>
                      <a:lnTo>
                        <a:pt x="20" y="9"/>
                      </a:lnTo>
                      <a:lnTo>
                        <a:pt x="14" y="15"/>
                      </a:lnTo>
                      <a:lnTo>
                        <a:pt x="0" y="16"/>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236" name="Freeform 118"/>
                <p:cNvSpPr>
                  <a:spLocks/>
                </p:cNvSpPr>
                <p:nvPr/>
              </p:nvSpPr>
              <p:spPr bwMode="auto">
                <a:xfrm>
                  <a:off x="4740" y="951"/>
                  <a:ext cx="12" cy="3"/>
                </a:xfrm>
                <a:custGeom>
                  <a:avLst/>
                  <a:gdLst>
                    <a:gd name="T0" fmla="*/ 0 w 38"/>
                    <a:gd name="T1" fmla="*/ 0 h 9"/>
                    <a:gd name="T2" fmla="*/ 0 w 38"/>
                    <a:gd name="T3" fmla="*/ 0 h 9"/>
                    <a:gd name="T4" fmla="*/ 0 w 38"/>
                    <a:gd name="T5" fmla="*/ 0 h 9"/>
                    <a:gd name="T6" fmla="*/ 0 w 38"/>
                    <a:gd name="T7" fmla="*/ 0 h 9"/>
                    <a:gd name="T8" fmla="*/ 0 w 38"/>
                    <a:gd name="T9" fmla="*/ 0 h 9"/>
                    <a:gd name="T10" fmla="*/ 0 w 38"/>
                    <a:gd name="T11" fmla="*/ 0 h 9"/>
                    <a:gd name="T12" fmla="*/ 0 60000 65536"/>
                    <a:gd name="T13" fmla="*/ 0 60000 65536"/>
                    <a:gd name="T14" fmla="*/ 0 60000 65536"/>
                    <a:gd name="T15" fmla="*/ 0 60000 65536"/>
                    <a:gd name="T16" fmla="*/ 0 60000 65536"/>
                    <a:gd name="T17" fmla="*/ 0 60000 65536"/>
                    <a:gd name="T18" fmla="*/ 0 w 38"/>
                    <a:gd name="T19" fmla="*/ 0 h 9"/>
                    <a:gd name="T20" fmla="*/ 38 w 38"/>
                    <a:gd name="T21" fmla="*/ 9 h 9"/>
                  </a:gdLst>
                  <a:ahLst/>
                  <a:cxnLst>
                    <a:cxn ang="T12">
                      <a:pos x="T0" y="T1"/>
                    </a:cxn>
                    <a:cxn ang="T13">
                      <a:pos x="T2" y="T3"/>
                    </a:cxn>
                    <a:cxn ang="T14">
                      <a:pos x="T4" y="T5"/>
                    </a:cxn>
                    <a:cxn ang="T15">
                      <a:pos x="T6" y="T7"/>
                    </a:cxn>
                    <a:cxn ang="T16">
                      <a:pos x="T8" y="T9"/>
                    </a:cxn>
                    <a:cxn ang="T17">
                      <a:pos x="T10" y="T11"/>
                    </a:cxn>
                  </a:cxnLst>
                  <a:rect l="T18" t="T19" r="T20" b="T21"/>
                  <a:pathLst>
                    <a:path w="38" h="9">
                      <a:moveTo>
                        <a:pt x="0" y="0"/>
                      </a:moveTo>
                      <a:lnTo>
                        <a:pt x="26" y="0"/>
                      </a:lnTo>
                      <a:lnTo>
                        <a:pt x="38" y="2"/>
                      </a:lnTo>
                      <a:lnTo>
                        <a:pt x="24" y="9"/>
                      </a:lnTo>
                      <a:lnTo>
                        <a:pt x="11" y="9"/>
                      </a:lnTo>
                      <a:lnTo>
                        <a:pt x="0" y="0"/>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237" name="Freeform 119"/>
                <p:cNvSpPr>
                  <a:spLocks/>
                </p:cNvSpPr>
                <p:nvPr/>
              </p:nvSpPr>
              <p:spPr bwMode="auto">
                <a:xfrm>
                  <a:off x="4695" y="892"/>
                  <a:ext cx="67" cy="73"/>
                </a:xfrm>
                <a:custGeom>
                  <a:avLst/>
                  <a:gdLst>
                    <a:gd name="T0" fmla="*/ 0 w 213"/>
                    <a:gd name="T1" fmla="*/ 0 h 230"/>
                    <a:gd name="T2" fmla="*/ 0 w 213"/>
                    <a:gd name="T3" fmla="*/ 0 h 230"/>
                    <a:gd name="T4" fmla="*/ 0 w 213"/>
                    <a:gd name="T5" fmla="*/ 0 h 230"/>
                    <a:gd name="T6" fmla="*/ 0 w 213"/>
                    <a:gd name="T7" fmla="*/ 0 h 230"/>
                    <a:gd name="T8" fmla="*/ 0 w 213"/>
                    <a:gd name="T9" fmla="*/ 0 h 230"/>
                    <a:gd name="T10" fmla="*/ 0 w 213"/>
                    <a:gd name="T11" fmla="*/ 0 h 230"/>
                    <a:gd name="T12" fmla="*/ 0 w 213"/>
                    <a:gd name="T13" fmla="*/ 0 h 230"/>
                    <a:gd name="T14" fmla="*/ 0 w 213"/>
                    <a:gd name="T15" fmla="*/ 0 h 230"/>
                    <a:gd name="T16" fmla="*/ 0 w 213"/>
                    <a:gd name="T17" fmla="*/ 0 h 230"/>
                    <a:gd name="T18" fmla="*/ 0 w 213"/>
                    <a:gd name="T19" fmla="*/ 0 h 230"/>
                    <a:gd name="T20" fmla="*/ 0 w 213"/>
                    <a:gd name="T21" fmla="*/ 0 h 230"/>
                    <a:gd name="T22" fmla="*/ 0 w 213"/>
                    <a:gd name="T23" fmla="*/ 0 h 230"/>
                    <a:gd name="T24" fmla="*/ 0 w 213"/>
                    <a:gd name="T25" fmla="*/ 0 h 230"/>
                    <a:gd name="T26" fmla="*/ 0 w 213"/>
                    <a:gd name="T27" fmla="*/ 0 h 230"/>
                    <a:gd name="T28" fmla="*/ 0 w 213"/>
                    <a:gd name="T29" fmla="*/ 0 h 230"/>
                    <a:gd name="T30" fmla="*/ 0 w 213"/>
                    <a:gd name="T31" fmla="*/ 0 h 230"/>
                    <a:gd name="T32" fmla="*/ 0 w 213"/>
                    <a:gd name="T33" fmla="*/ 0 h 230"/>
                    <a:gd name="T34" fmla="*/ 0 w 213"/>
                    <a:gd name="T35" fmla="*/ 0 h 230"/>
                    <a:gd name="T36" fmla="*/ 0 w 213"/>
                    <a:gd name="T37" fmla="*/ 0 h 230"/>
                    <a:gd name="T38" fmla="*/ 0 w 213"/>
                    <a:gd name="T39" fmla="*/ 0 h 230"/>
                    <a:gd name="T40" fmla="*/ 0 w 213"/>
                    <a:gd name="T41" fmla="*/ 0 h 230"/>
                    <a:gd name="T42" fmla="*/ 0 w 213"/>
                    <a:gd name="T43" fmla="*/ 0 h 230"/>
                    <a:gd name="T44" fmla="*/ 0 w 213"/>
                    <a:gd name="T45" fmla="*/ 0 h 230"/>
                    <a:gd name="T46" fmla="*/ 0 w 213"/>
                    <a:gd name="T47" fmla="*/ 0 h 230"/>
                    <a:gd name="T48" fmla="*/ 0 w 213"/>
                    <a:gd name="T49" fmla="*/ 0 h 230"/>
                    <a:gd name="T50" fmla="*/ 0 w 213"/>
                    <a:gd name="T51" fmla="*/ 0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3"/>
                    <a:gd name="T79" fmla="*/ 0 h 230"/>
                    <a:gd name="T80" fmla="*/ 213 w 213"/>
                    <a:gd name="T81" fmla="*/ 230 h 2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3" h="230">
                      <a:moveTo>
                        <a:pt x="194" y="64"/>
                      </a:moveTo>
                      <a:lnTo>
                        <a:pt x="173" y="77"/>
                      </a:lnTo>
                      <a:lnTo>
                        <a:pt x="147" y="95"/>
                      </a:lnTo>
                      <a:lnTo>
                        <a:pt x="113" y="118"/>
                      </a:lnTo>
                      <a:lnTo>
                        <a:pt x="119" y="95"/>
                      </a:lnTo>
                      <a:lnTo>
                        <a:pt x="99" y="122"/>
                      </a:lnTo>
                      <a:lnTo>
                        <a:pt x="83" y="160"/>
                      </a:lnTo>
                      <a:lnTo>
                        <a:pt x="71" y="196"/>
                      </a:lnTo>
                      <a:lnTo>
                        <a:pt x="62" y="212"/>
                      </a:lnTo>
                      <a:lnTo>
                        <a:pt x="48" y="230"/>
                      </a:lnTo>
                      <a:lnTo>
                        <a:pt x="45" y="204"/>
                      </a:lnTo>
                      <a:lnTo>
                        <a:pt x="32" y="173"/>
                      </a:lnTo>
                      <a:lnTo>
                        <a:pt x="32" y="192"/>
                      </a:lnTo>
                      <a:lnTo>
                        <a:pt x="18" y="159"/>
                      </a:lnTo>
                      <a:lnTo>
                        <a:pt x="3" y="140"/>
                      </a:lnTo>
                      <a:lnTo>
                        <a:pt x="0" y="102"/>
                      </a:lnTo>
                      <a:lnTo>
                        <a:pt x="14" y="54"/>
                      </a:lnTo>
                      <a:lnTo>
                        <a:pt x="48" y="15"/>
                      </a:lnTo>
                      <a:lnTo>
                        <a:pt x="84" y="0"/>
                      </a:lnTo>
                      <a:lnTo>
                        <a:pt x="123" y="5"/>
                      </a:lnTo>
                      <a:lnTo>
                        <a:pt x="153" y="18"/>
                      </a:lnTo>
                      <a:lnTo>
                        <a:pt x="176" y="9"/>
                      </a:lnTo>
                      <a:lnTo>
                        <a:pt x="198" y="14"/>
                      </a:lnTo>
                      <a:lnTo>
                        <a:pt x="201" y="32"/>
                      </a:lnTo>
                      <a:lnTo>
                        <a:pt x="213" y="39"/>
                      </a:lnTo>
                      <a:lnTo>
                        <a:pt x="194" y="64"/>
                      </a:lnTo>
                      <a:close/>
                    </a:path>
                  </a:pathLst>
                </a:custGeom>
                <a:solidFill>
                  <a:srgbClr val="FFE6CD"/>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238" name="Freeform 120"/>
                <p:cNvSpPr>
                  <a:spLocks/>
                </p:cNvSpPr>
                <p:nvPr/>
              </p:nvSpPr>
              <p:spPr bwMode="auto">
                <a:xfrm>
                  <a:off x="4664" y="1131"/>
                  <a:ext cx="3" cy="15"/>
                </a:xfrm>
                <a:custGeom>
                  <a:avLst/>
                  <a:gdLst>
                    <a:gd name="T0" fmla="*/ 0 w 11"/>
                    <a:gd name="T1" fmla="*/ 0 h 51"/>
                    <a:gd name="T2" fmla="*/ 0 w 11"/>
                    <a:gd name="T3" fmla="*/ 0 h 51"/>
                    <a:gd name="T4" fmla="*/ 0 w 11"/>
                    <a:gd name="T5" fmla="*/ 0 h 51"/>
                    <a:gd name="T6" fmla="*/ 0 w 11"/>
                    <a:gd name="T7" fmla="*/ 0 h 51"/>
                    <a:gd name="T8" fmla="*/ 0 60000 65536"/>
                    <a:gd name="T9" fmla="*/ 0 60000 65536"/>
                    <a:gd name="T10" fmla="*/ 0 60000 65536"/>
                    <a:gd name="T11" fmla="*/ 0 60000 65536"/>
                    <a:gd name="T12" fmla="*/ 0 w 11"/>
                    <a:gd name="T13" fmla="*/ 0 h 51"/>
                    <a:gd name="T14" fmla="*/ 11 w 11"/>
                    <a:gd name="T15" fmla="*/ 51 h 51"/>
                  </a:gdLst>
                  <a:ahLst/>
                  <a:cxnLst>
                    <a:cxn ang="T8">
                      <a:pos x="T0" y="T1"/>
                    </a:cxn>
                    <a:cxn ang="T9">
                      <a:pos x="T2" y="T3"/>
                    </a:cxn>
                    <a:cxn ang="T10">
                      <a:pos x="T4" y="T5"/>
                    </a:cxn>
                    <a:cxn ang="T11">
                      <a:pos x="T6" y="T7"/>
                    </a:cxn>
                  </a:cxnLst>
                  <a:rect l="T12" t="T13" r="T14" b="T15"/>
                  <a:pathLst>
                    <a:path w="11" h="51">
                      <a:moveTo>
                        <a:pt x="0" y="51"/>
                      </a:moveTo>
                      <a:lnTo>
                        <a:pt x="2" y="32"/>
                      </a:lnTo>
                      <a:lnTo>
                        <a:pt x="6" y="9"/>
                      </a:lnTo>
                      <a:lnTo>
                        <a:pt x="11" y="0"/>
                      </a:lnTo>
                    </a:path>
                  </a:pathLst>
                </a:custGeom>
                <a:noFill/>
                <a:ln w="317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9" name="Freeform 121"/>
                <p:cNvSpPr>
                  <a:spLocks/>
                </p:cNvSpPr>
                <p:nvPr/>
              </p:nvSpPr>
              <p:spPr bwMode="auto">
                <a:xfrm>
                  <a:off x="4662" y="1129"/>
                  <a:ext cx="3" cy="14"/>
                </a:xfrm>
                <a:custGeom>
                  <a:avLst/>
                  <a:gdLst>
                    <a:gd name="T0" fmla="*/ 0 w 11"/>
                    <a:gd name="T1" fmla="*/ 0 h 47"/>
                    <a:gd name="T2" fmla="*/ 0 w 11"/>
                    <a:gd name="T3" fmla="*/ 0 h 47"/>
                    <a:gd name="T4" fmla="*/ 0 w 11"/>
                    <a:gd name="T5" fmla="*/ 0 h 47"/>
                    <a:gd name="T6" fmla="*/ 0 60000 65536"/>
                    <a:gd name="T7" fmla="*/ 0 60000 65536"/>
                    <a:gd name="T8" fmla="*/ 0 60000 65536"/>
                    <a:gd name="T9" fmla="*/ 0 w 11"/>
                    <a:gd name="T10" fmla="*/ 0 h 47"/>
                    <a:gd name="T11" fmla="*/ 11 w 11"/>
                    <a:gd name="T12" fmla="*/ 47 h 47"/>
                  </a:gdLst>
                  <a:ahLst/>
                  <a:cxnLst>
                    <a:cxn ang="T6">
                      <a:pos x="T0" y="T1"/>
                    </a:cxn>
                    <a:cxn ang="T7">
                      <a:pos x="T2" y="T3"/>
                    </a:cxn>
                    <a:cxn ang="T8">
                      <a:pos x="T4" y="T5"/>
                    </a:cxn>
                  </a:cxnLst>
                  <a:rect l="T9" t="T10" r="T11" b="T12"/>
                  <a:pathLst>
                    <a:path w="11" h="47">
                      <a:moveTo>
                        <a:pt x="0" y="47"/>
                      </a:moveTo>
                      <a:lnTo>
                        <a:pt x="3" y="20"/>
                      </a:lnTo>
                      <a:lnTo>
                        <a:pt x="11" y="0"/>
                      </a:lnTo>
                    </a:path>
                  </a:pathLst>
                </a:custGeom>
                <a:noFill/>
                <a:ln w="317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40" name="Freeform 122"/>
                <p:cNvSpPr>
                  <a:spLocks/>
                </p:cNvSpPr>
                <p:nvPr/>
              </p:nvSpPr>
              <p:spPr bwMode="auto">
                <a:xfrm>
                  <a:off x="4659" y="1128"/>
                  <a:ext cx="4" cy="14"/>
                </a:xfrm>
                <a:custGeom>
                  <a:avLst/>
                  <a:gdLst>
                    <a:gd name="T0" fmla="*/ 0 w 11"/>
                    <a:gd name="T1" fmla="*/ 0 h 47"/>
                    <a:gd name="T2" fmla="*/ 0 w 11"/>
                    <a:gd name="T3" fmla="*/ 0 h 47"/>
                    <a:gd name="T4" fmla="*/ 0 w 11"/>
                    <a:gd name="T5" fmla="*/ 0 h 47"/>
                    <a:gd name="T6" fmla="*/ 0 60000 65536"/>
                    <a:gd name="T7" fmla="*/ 0 60000 65536"/>
                    <a:gd name="T8" fmla="*/ 0 60000 65536"/>
                    <a:gd name="T9" fmla="*/ 0 w 11"/>
                    <a:gd name="T10" fmla="*/ 0 h 47"/>
                    <a:gd name="T11" fmla="*/ 11 w 11"/>
                    <a:gd name="T12" fmla="*/ 47 h 47"/>
                  </a:gdLst>
                  <a:ahLst/>
                  <a:cxnLst>
                    <a:cxn ang="T6">
                      <a:pos x="T0" y="T1"/>
                    </a:cxn>
                    <a:cxn ang="T7">
                      <a:pos x="T2" y="T3"/>
                    </a:cxn>
                    <a:cxn ang="T8">
                      <a:pos x="T4" y="T5"/>
                    </a:cxn>
                  </a:cxnLst>
                  <a:rect l="T9" t="T10" r="T11" b="T12"/>
                  <a:pathLst>
                    <a:path w="11" h="47">
                      <a:moveTo>
                        <a:pt x="0" y="47"/>
                      </a:moveTo>
                      <a:lnTo>
                        <a:pt x="3" y="20"/>
                      </a:lnTo>
                      <a:lnTo>
                        <a:pt x="11" y="0"/>
                      </a:lnTo>
                    </a:path>
                  </a:pathLst>
                </a:custGeom>
                <a:noFill/>
                <a:ln w="317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sp>
          <p:nvSpPr>
            <p:cNvPr id="20" name="Freeform 123"/>
            <p:cNvSpPr>
              <a:spLocks/>
            </p:cNvSpPr>
            <p:nvPr/>
          </p:nvSpPr>
          <p:spPr bwMode="auto">
            <a:xfrm>
              <a:off x="4083267" y="3509956"/>
              <a:ext cx="666977" cy="1471519"/>
            </a:xfrm>
            <a:custGeom>
              <a:avLst/>
              <a:gdLst>
                <a:gd name="T0" fmla="*/ 0 w 401"/>
                <a:gd name="T1" fmla="*/ 2147483647 h 1141"/>
                <a:gd name="T2" fmla="*/ 2147483647 w 401"/>
                <a:gd name="T3" fmla="*/ 0 h 1141"/>
                <a:gd name="T4" fmla="*/ 2147483647 w 401"/>
                <a:gd name="T5" fmla="*/ 2147483647 h 1141"/>
                <a:gd name="T6" fmla="*/ 2147483647 w 401"/>
                <a:gd name="T7" fmla="*/ 2147483647 h 1141"/>
                <a:gd name="T8" fmla="*/ 0 w 401"/>
                <a:gd name="T9" fmla="*/ 2147483647 h 1141"/>
                <a:gd name="T10" fmla="*/ 0 60000 65536"/>
                <a:gd name="T11" fmla="*/ 0 60000 65536"/>
                <a:gd name="T12" fmla="*/ 0 60000 65536"/>
                <a:gd name="T13" fmla="*/ 0 60000 65536"/>
                <a:gd name="T14" fmla="*/ 0 60000 65536"/>
                <a:gd name="T15" fmla="*/ 0 w 401"/>
                <a:gd name="T16" fmla="*/ 0 h 1141"/>
                <a:gd name="T17" fmla="*/ 401 w 401"/>
                <a:gd name="T18" fmla="*/ 1141 h 1141"/>
              </a:gdLst>
              <a:ahLst/>
              <a:cxnLst>
                <a:cxn ang="T10">
                  <a:pos x="T0" y="T1"/>
                </a:cxn>
                <a:cxn ang="T11">
                  <a:pos x="T2" y="T3"/>
                </a:cxn>
                <a:cxn ang="T12">
                  <a:pos x="T4" y="T5"/>
                </a:cxn>
                <a:cxn ang="T13">
                  <a:pos x="T6" y="T7"/>
                </a:cxn>
                <a:cxn ang="T14">
                  <a:pos x="T8" y="T9"/>
                </a:cxn>
              </a:cxnLst>
              <a:rect l="T15" t="T16" r="T17" b="T18"/>
              <a:pathLst>
                <a:path w="401" h="1141">
                  <a:moveTo>
                    <a:pt x="0" y="57"/>
                  </a:moveTo>
                  <a:lnTo>
                    <a:pt x="401" y="0"/>
                  </a:lnTo>
                  <a:lnTo>
                    <a:pt x="401" y="1141"/>
                  </a:lnTo>
                  <a:lnTo>
                    <a:pt x="2" y="1055"/>
                  </a:lnTo>
                  <a:lnTo>
                    <a:pt x="0" y="57"/>
                  </a:lnTo>
                  <a:close/>
                </a:path>
              </a:pathLst>
            </a:custGeom>
            <a:solidFill>
              <a:srgbClr val="F3E2D1"/>
            </a:solidFill>
            <a:ln w="9525" cap="flat" cmpd="sng">
              <a:solidFill>
                <a:srgbClr val="C0C0C0"/>
              </a:solidFill>
              <a:prstDash val="solid"/>
              <a:round/>
              <a:headEnd/>
              <a:tailEnd/>
            </a:ln>
          </p:spPr>
          <p:txBody>
            <a:bodyPr/>
            <a:lstStyle/>
            <a:p>
              <a:endParaRPr lang="ja-JP" altLang="en-US" dirty="0"/>
            </a:p>
          </p:txBody>
        </p:sp>
        <p:sp>
          <p:nvSpPr>
            <p:cNvPr id="21" name="Freeform 124"/>
            <p:cNvSpPr>
              <a:spLocks/>
            </p:cNvSpPr>
            <p:nvPr/>
          </p:nvSpPr>
          <p:spPr bwMode="auto">
            <a:xfrm>
              <a:off x="4130500" y="3581528"/>
              <a:ext cx="572513" cy="521044"/>
            </a:xfrm>
            <a:custGeom>
              <a:avLst/>
              <a:gdLst>
                <a:gd name="T0" fmla="*/ 0 w 366"/>
                <a:gd name="T1" fmla="*/ 2147483647 h 335"/>
                <a:gd name="T2" fmla="*/ 2147483647 w 366"/>
                <a:gd name="T3" fmla="*/ 0 h 335"/>
                <a:gd name="T4" fmla="*/ 2147483647 w 366"/>
                <a:gd name="T5" fmla="*/ 2147483647 h 335"/>
                <a:gd name="T6" fmla="*/ 2147483647 w 366"/>
                <a:gd name="T7" fmla="*/ 2147483647 h 335"/>
                <a:gd name="T8" fmla="*/ 0 w 366"/>
                <a:gd name="T9" fmla="*/ 2147483647 h 335"/>
                <a:gd name="T10" fmla="*/ 0 60000 65536"/>
                <a:gd name="T11" fmla="*/ 0 60000 65536"/>
                <a:gd name="T12" fmla="*/ 0 60000 65536"/>
                <a:gd name="T13" fmla="*/ 0 60000 65536"/>
                <a:gd name="T14" fmla="*/ 0 60000 65536"/>
                <a:gd name="T15" fmla="*/ 0 w 366"/>
                <a:gd name="T16" fmla="*/ 0 h 335"/>
                <a:gd name="T17" fmla="*/ 366 w 366"/>
                <a:gd name="T18" fmla="*/ 335 h 335"/>
              </a:gdLst>
              <a:ahLst/>
              <a:cxnLst>
                <a:cxn ang="T10">
                  <a:pos x="T0" y="T1"/>
                </a:cxn>
                <a:cxn ang="T11">
                  <a:pos x="T2" y="T3"/>
                </a:cxn>
                <a:cxn ang="T12">
                  <a:pos x="T4" y="T5"/>
                </a:cxn>
                <a:cxn ang="T13">
                  <a:pos x="T6" y="T7"/>
                </a:cxn>
                <a:cxn ang="T14">
                  <a:pos x="T8" y="T9"/>
                </a:cxn>
              </a:cxnLst>
              <a:rect l="T15" t="T16" r="T17" b="T18"/>
              <a:pathLst>
                <a:path w="366" h="335">
                  <a:moveTo>
                    <a:pt x="0" y="34"/>
                  </a:moveTo>
                  <a:lnTo>
                    <a:pt x="365" y="0"/>
                  </a:lnTo>
                  <a:lnTo>
                    <a:pt x="366" y="335"/>
                  </a:lnTo>
                  <a:lnTo>
                    <a:pt x="4" y="320"/>
                  </a:lnTo>
                  <a:lnTo>
                    <a:pt x="0" y="34"/>
                  </a:lnTo>
                  <a:close/>
                </a:path>
              </a:pathLst>
            </a:custGeom>
            <a:gradFill rotWithShape="1">
              <a:gsLst>
                <a:gs pos="0">
                  <a:srgbClr val="7497E6"/>
                </a:gs>
                <a:gs pos="100000">
                  <a:srgbClr val="BDCEF3"/>
                </a:gs>
              </a:gsLst>
              <a:lin ang="5400000" scaled="1"/>
            </a:gradFill>
            <a:ln w="9525" cap="flat" cmpd="sng">
              <a:solidFill>
                <a:srgbClr val="C0C0C0"/>
              </a:solidFill>
              <a:prstDash val="solid"/>
              <a:round/>
              <a:headEnd/>
              <a:tailEnd/>
            </a:ln>
          </p:spPr>
          <p:txBody>
            <a:bodyPr/>
            <a:lstStyle/>
            <a:p>
              <a:endParaRPr lang="ja-JP" altLang="en-US" dirty="0"/>
            </a:p>
          </p:txBody>
        </p:sp>
        <p:sp>
          <p:nvSpPr>
            <p:cNvPr id="23" name="Freeform 125"/>
            <p:cNvSpPr>
              <a:spLocks/>
            </p:cNvSpPr>
            <p:nvPr/>
          </p:nvSpPr>
          <p:spPr bwMode="auto">
            <a:xfrm>
              <a:off x="4804634" y="3471307"/>
              <a:ext cx="283394" cy="651305"/>
            </a:xfrm>
            <a:custGeom>
              <a:avLst/>
              <a:gdLst>
                <a:gd name="T0" fmla="*/ 0 w 216"/>
                <a:gd name="T1" fmla="*/ 2147483647 h 496"/>
                <a:gd name="T2" fmla="*/ 2147483647 w 216"/>
                <a:gd name="T3" fmla="*/ 0 h 496"/>
                <a:gd name="T4" fmla="*/ 2147483647 w 216"/>
                <a:gd name="T5" fmla="*/ 2147483647 h 496"/>
                <a:gd name="T6" fmla="*/ 0 w 216"/>
                <a:gd name="T7" fmla="*/ 2147483647 h 496"/>
                <a:gd name="T8" fmla="*/ 0 w 216"/>
                <a:gd name="T9" fmla="*/ 2147483647 h 496"/>
                <a:gd name="T10" fmla="*/ 0 60000 65536"/>
                <a:gd name="T11" fmla="*/ 0 60000 65536"/>
                <a:gd name="T12" fmla="*/ 0 60000 65536"/>
                <a:gd name="T13" fmla="*/ 0 60000 65536"/>
                <a:gd name="T14" fmla="*/ 0 60000 65536"/>
                <a:gd name="T15" fmla="*/ 0 w 216"/>
                <a:gd name="T16" fmla="*/ 0 h 496"/>
                <a:gd name="T17" fmla="*/ 216 w 216"/>
                <a:gd name="T18" fmla="*/ 496 h 496"/>
              </a:gdLst>
              <a:ahLst/>
              <a:cxnLst>
                <a:cxn ang="T10">
                  <a:pos x="T0" y="T1"/>
                </a:cxn>
                <a:cxn ang="T11">
                  <a:pos x="T2" y="T3"/>
                </a:cxn>
                <a:cxn ang="T12">
                  <a:pos x="T4" y="T5"/>
                </a:cxn>
                <a:cxn ang="T13">
                  <a:pos x="T6" y="T7"/>
                </a:cxn>
                <a:cxn ang="T14">
                  <a:pos x="T8" y="T9"/>
                </a:cxn>
              </a:cxnLst>
              <a:rect l="T15" t="T16" r="T17" b="T18"/>
              <a:pathLst>
                <a:path w="216" h="496">
                  <a:moveTo>
                    <a:pt x="0" y="24"/>
                  </a:moveTo>
                  <a:lnTo>
                    <a:pt x="214" y="0"/>
                  </a:lnTo>
                  <a:lnTo>
                    <a:pt x="216" y="496"/>
                  </a:lnTo>
                  <a:lnTo>
                    <a:pt x="0" y="488"/>
                  </a:lnTo>
                  <a:lnTo>
                    <a:pt x="0" y="24"/>
                  </a:lnTo>
                  <a:close/>
                </a:path>
              </a:pathLst>
            </a:custGeom>
            <a:gradFill rotWithShape="1">
              <a:gsLst>
                <a:gs pos="0">
                  <a:srgbClr val="7497E6"/>
                </a:gs>
                <a:gs pos="100000">
                  <a:srgbClr val="BDCEF3"/>
                </a:gs>
              </a:gsLst>
              <a:lin ang="5400000" scaled="1"/>
            </a:gradFill>
            <a:ln w="9525" cap="flat" cmpd="sng">
              <a:solidFill>
                <a:srgbClr val="C0C0C0"/>
              </a:solidFill>
              <a:prstDash val="solid"/>
              <a:round/>
              <a:headEnd/>
              <a:tailEnd/>
            </a:ln>
          </p:spPr>
          <p:txBody>
            <a:bodyPr/>
            <a:lstStyle/>
            <a:p>
              <a:endParaRPr lang="ja-JP" altLang="en-US" dirty="0"/>
            </a:p>
          </p:txBody>
        </p:sp>
        <p:sp>
          <p:nvSpPr>
            <p:cNvPr id="24" name="Freeform 126"/>
            <p:cNvSpPr>
              <a:spLocks/>
            </p:cNvSpPr>
            <p:nvPr/>
          </p:nvSpPr>
          <p:spPr bwMode="auto">
            <a:xfrm>
              <a:off x="4126206" y="3197903"/>
              <a:ext cx="622608" cy="330662"/>
            </a:xfrm>
            <a:custGeom>
              <a:avLst/>
              <a:gdLst>
                <a:gd name="T0" fmla="*/ 0 w 399"/>
                <a:gd name="T1" fmla="*/ 2147483647 h 211"/>
                <a:gd name="T2" fmla="*/ 2147483647 w 399"/>
                <a:gd name="T3" fmla="*/ 0 h 211"/>
                <a:gd name="T4" fmla="*/ 2147483647 w 399"/>
                <a:gd name="T5" fmla="*/ 2147483647 h 211"/>
                <a:gd name="T6" fmla="*/ 2147483647 w 399"/>
                <a:gd name="T7" fmla="*/ 2147483647 h 211"/>
                <a:gd name="T8" fmla="*/ 0 w 399"/>
                <a:gd name="T9" fmla="*/ 2147483647 h 211"/>
                <a:gd name="T10" fmla="*/ 0 60000 65536"/>
                <a:gd name="T11" fmla="*/ 0 60000 65536"/>
                <a:gd name="T12" fmla="*/ 0 60000 65536"/>
                <a:gd name="T13" fmla="*/ 0 60000 65536"/>
                <a:gd name="T14" fmla="*/ 0 60000 65536"/>
                <a:gd name="T15" fmla="*/ 0 w 399"/>
                <a:gd name="T16" fmla="*/ 0 h 211"/>
                <a:gd name="T17" fmla="*/ 399 w 399"/>
                <a:gd name="T18" fmla="*/ 211 h 211"/>
              </a:gdLst>
              <a:ahLst/>
              <a:cxnLst>
                <a:cxn ang="T10">
                  <a:pos x="T0" y="T1"/>
                </a:cxn>
                <a:cxn ang="T11">
                  <a:pos x="T2" y="T3"/>
                </a:cxn>
                <a:cxn ang="T12">
                  <a:pos x="T4" y="T5"/>
                </a:cxn>
                <a:cxn ang="T13">
                  <a:pos x="T6" y="T7"/>
                </a:cxn>
                <a:cxn ang="T14">
                  <a:pos x="T8" y="T9"/>
                </a:cxn>
              </a:cxnLst>
              <a:rect l="T15" t="T16" r="T17" b="T18"/>
              <a:pathLst>
                <a:path w="399" h="211">
                  <a:moveTo>
                    <a:pt x="0" y="55"/>
                  </a:moveTo>
                  <a:lnTo>
                    <a:pt x="397" y="0"/>
                  </a:lnTo>
                  <a:lnTo>
                    <a:pt x="399" y="165"/>
                  </a:lnTo>
                  <a:lnTo>
                    <a:pt x="2" y="211"/>
                  </a:lnTo>
                  <a:lnTo>
                    <a:pt x="0" y="55"/>
                  </a:lnTo>
                  <a:close/>
                </a:path>
              </a:pathLst>
            </a:custGeom>
            <a:gradFill rotWithShape="1">
              <a:gsLst>
                <a:gs pos="0">
                  <a:srgbClr val="7497E6"/>
                </a:gs>
                <a:gs pos="100000">
                  <a:srgbClr val="BDCEF3"/>
                </a:gs>
              </a:gsLst>
              <a:lin ang="5400000" scaled="1"/>
            </a:gradFill>
            <a:ln w="9525" cap="flat" cmpd="sng">
              <a:solidFill>
                <a:srgbClr val="C0C0C0"/>
              </a:solidFill>
              <a:prstDash val="solid"/>
              <a:round/>
              <a:headEnd/>
              <a:tailEnd/>
            </a:ln>
          </p:spPr>
          <p:txBody>
            <a:bodyPr/>
            <a:lstStyle/>
            <a:p>
              <a:endParaRPr lang="ja-JP" altLang="en-US" dirty="0"/>
            </a:p>
          </p:txBody>
        </p:sp>
        <p:sp>
          <p:nvSpPr>
            <p:cNvPr id="25" name="Freeform 127"/>
            <p:cNvSpPr>
              <a:spLocks/>
            </p:cNvSpPr>
            <p:nvPr/>
          </p:nvSpPr>
          <p:spPr bwMode="auto">
            <a:xfrm>
              <a:off x="4811790" y="3150665"/>
              <a:ext cx="277669" cy="299171"/>
            </a:xfrm>
            <a:custGeom>
              <a:avLst/>
              <a:gdLst>
                <a:gd name="T0" fmla="*/ 0 w 212"/>
                <a:gd name="T1" fmla="*/ 2147483647 h 228"/>
                <a:gd name="T2" fmla="*/ 2147483647 w 212"/>
                <a:gd name="T3" fmla="*/ 2147483647 h 228"/>
                <a:gd name="T4" fmla="*/ 2147483647 w 212"/>
                <a:gd name="T5" fmla="*/ 0 h 228"/>
                <a:gd name="T6" fmla="*/ 0 w 212"/>
                <a:gd name="T7" fmla="*/ 2147483647 h 228"/>
                <a:gd name="T8" fmla="*/ 0 w 212"/>
                <a:gd name="T9" fmla="*/ 2147483647 h 228"/>
                <a:gd name="T10" fmla="*/ 0 60000 65536"/>
                <a:gd name="T11" fmla="*/ 0 60000 65536"/>
                <a:gd name="T12" fmla="*/ 0 60000 65536"/>
                <a:gd name="T13" fmla="*/ 0 60000 65536"/>
                <a:gd name="T14" fmla="*/ 0 60000 65536"/>
                <a:gd name="T15" fmla="*/ 0 w 212"/>
                <a:gd name="T16" fmla="*/ 0 h 228"/>
                <a:gd name="T17" fmla="*/ 212 w 212"/>
                <a:gd name="T18" fmla="*/ 228 h 228"/>
              </a:gdLst>
              <a:ahLst/>
              <a:cxnLst>
                <a:cxn ang="T10">
                  <a:pos x="T0" y="T1"/>
                </a:cxn>
                <a:cxn ang="T11">
                  <a:pos x="T2" y="T3"/>
                </a:cxn>
                <a:cxn ang="T12">
                  <a:pos x="T4" y="T5"/>
                </a:cxn>
                <a:cxn ang="T13">
                  <a:pos x="T6" y="T7"/>
                </a:cxn>
                <a:cxn ang="T14">
                  <a:pos x="T8" y="T9"/>
                </a:cxn>
              </a:cxnLst>
              <a:rect l="T15" t="T16" r="T17" b="T18"/>
              <a:pathLst>
                <a:path w="212" h="228">
                  <a:moveTo>
                    <a:pt x="0" y="228"/>
                  </a:moveTo>
                  <a:lnTo>
                    <a:pt x="210" y="202"/>
                  </a:lnTo>
                  <a:lnTo>
                    <a:pt x="212" y="0"/>
                  </a:lnTo>
                  <a:lnTo>
                    <a:pt x="0" y="31"/>
                  </a:lnTo>
                  <a:lnTo>
                    <a:pt x="0" y="228"/>
                  </a:lnTo>
                  <a:close/>
                </a:path>
              </a:pathLst>
            </a:custGeom>
            <a:gradFill rotWithShape="1">
              <a:gsLst>
                <a:gs pos="0">
                  <a:srgbClr val="7497E6"/>
                </a:gs>
                <a:gs pos="100000">
                  <a:srgbClr val="BDCEF3"/>
                </a:gs>
              </a:gsLst>
              <a:lin ang="5400000" scaled="1"/>
            </a:gradFill>
            <a:ln w="9525" cap="flat" cmpd="sng">
              <a:solidFill>
                <a:srgbClr val="C0C0C0"/>
              </a:solidFill>
              <a:prstDash val="solid"/>
              <a:round/>
              <a:headEnd type="none" w="med" len="med"/>
              <a:tailEnd type="none" w="med" len="med"/>
            </a:ln>
          </p:spPr>
          <p:txBody>
            <a:bodyPr/>
            <a:lstStyle/>
            <a:p>
              <a:endParaRPr lang="ja-JP" altLang="en-US" dirty="0"/>
            </a:p>
          </p:txBody>
        </p:sp>
        <p:sp>
          <p:nvSpPr>
            <p:cNvPr id="26" name="Freeform 143"/>
            <p:cNvSpPr>
              <a:spLocks/>
            </p:cNvSpPr>
            <p:nvPr/>
          </p:nvSpPr>
          <p:spPr bwMode="auto">
            <a:xfrm>
              <a:off x="379110" y="4753876"/>
              <a:ext cx="3986120" cy="251933"/>
            </a:xfrm>
            <a:custGeom>
              <a:avLst/>
              <a:gdLst>
                <a:gd name="T0" fmla="*/ 0 w 2553"/>
                <a:gd name="T1" fmla="*/ 2147483647 h 162"/>
                <a:gd name="T2" fmla="*/ 0 w 2553"/>
                <a:gd name="T3" fmla="*/ 2147483647 h 162"/>
                <a:gd name="T4" fmla="*/ 2147483647 w 2553"/>
                <a:gd name="T5" fmla="*/ 0 h 162"/>
                <a:gd name="T6" fmla="*/ 2147483647 w 2553"/>
                <a:gd name="T7" fmla="*/ 2147483647 h 162"/>
                <a:gd name="T8" fmla="*/ 0 w 2553"/>
                <a:gd name="T9" fmla="*/ 2147483647 h 162"/>
                <a:gd name="T10" fmla="*/ 0 60000 65536"/>
                <a:gd name="T11" fmla="*/ 0 60000 65536"/>
                <a:gd name="T12" fmla="*/ 0 60000 65536"/>
                <a:gd name="T13" fmla="*/ 0 60000 65536"/>
                <a:gd name="T14" fmla="*/ 0 60000 65536"/>
                <a:gd name="T15" fmla="*/ 0 w 2553"/>
                <a:gd name="T16" fmla="*/ 0 h 162"/>
                <a:gd name="T17" fmla="*/ 2553 w 2553"/>
                <a:gd name="T18" fmla="*/ 162 h 162"/>
              </a:gdLst>
              <a:ahLst/>
              <a:cxnLst>
                <a:cxn ang="T10">
                  <a:pos x="T0" y="T1"/>
                </a:cxn>
                <a:cxn ang="T11">
                  <a:pos x="T2" y="T3"/>
                </a:cxn>
                <a:cxn ang="T12">
                  <a:pos x="T4" y="T5"/>
                </a:cxn>
                <a:cxn ang="T13">
                  <a:pos x="T6" y="T7"/>
                </a:cxn>
                <a:cxn ang="T14">
                  <a:pos x="T8" y="T9"/>
                </a:cxn>
              </a:cxnLst>
              <a:rect l="T15" t="T16" r="T17" b="T18"/>
              <a:pathLst>
                <a:path w="2553" h="162">
                  <a:moveTo>
                    <a:pt x="0" y="162"/>
                  </a:moveTo>
                  <a:lnTo>
                    <a:pt x="0" y="82"/>
                  </a:lnTo>
                  <a:lnTo>
                    <a:pt x="1961" y="0"/>
                  </a:lnTo>
                  <a:lnTo>
                    <a:pt x="2553" y="44"/>
                  </a:lnTo>
                  <a:lnTo>
                    <a:pt x="0" y="162"/>
                  </a:lnTo>
                  <a:close/>
                </a:path>
              </a:pathLst>
            </a:custGeom>
            <a:solidFill>
              <a:srgbClr val="F2E1B0"/>
            </a:solidFill>
            <a:ln w="9525" cap="flat" cmpd="sng">
              <a:solidFill>
                <a:srgbClr val="C0C0C0"/>
              </a:solidFill>
              <a:prstDash val="solid"/>
              <a:round/>
              <a:headEnd type="none" w="med" len="med"/>
              <a:tailEnd type="none" w="med" len="med"/>
            </a:ln>
          </p:spPr>
          <p:txBody>
            <a:bodyPr/>
            <a:lstStyle/>
            <a:p>
              <a:endParaRPr lang="ja-JP" altLang="en-US" dirty="0"/>
            </a:p>
          </p:txBody>
        </p:sp>
        <p:sp>
          <p:nvSpPr>
            <p:cNvPr id="27" name="Freeform 144"/>
            <p:cNvSpPr>
              <a:spLocks/>
            </p:cNvSpPr>
            <p:nvPr/>
          </p:nvSpPr>
          <p:spPr bwMode="auto">
            <a:xfrm>
              <a:off x="377679" y="4825448"/>
              <a:ext cx="4004727" cy="303465"/>
            </a:xfrm>
            <a:custGeom>
              <a:avLst/>
              <a:gdLst>
                <a:gd name="T0" fmla="*/ 0 w 2566"/>
                <a:gd name="T1" fmla="*/ 2147483647 h 194"/>
                <a:gd name="T2" fmla="*/ 2147483647 w 2566"/>
                <a:gd name="T3" fmla="*/ 0 h 194"/>
                <a:gd name="T4" fmla="*/ 2147483647 w 2566"/>
                <a:gd name="T5" fmla="*/ 2147483647 h 194"/>
                <a:gd name="T6" fmla="*/ 2147483647 w 2566"/>
                <a:gd name="T7" fmla="*/ 2147483647 h 194"/>
                <a:gd name="T8" fmla="*/ 0 w 2566"/>
                <a:gd name="T9" fmla="*/ 2147483647 h 194"/>
                <a:gd name="T10" fmla="*/ 0 60000 65536"/>
                <a:gd name="T11" fmla="*/ 0 60000 65536"/>
                <a:gd name="T12" fmla="*/ 0 60000 65536"/>
                <a:gd name="T13" fmla="*/ 0 60000 65536"/>
                <a:gd name="T14" fmla="*/ 0 60000 65536"/>
                <a:gd name="T15" fmla="*/ 0 w 2566"/>
                <a:gd name="T16" fmla="*/ 0 h 194"/>
                <a:gd name="T17" fmla="*/ 2566 w 2566"/>
                <a:gd name="T18" fmla="*/ 194 h 194"/>
              </a:gdLst>
              <a:ahLst/>
              <a:cxnLst>
                <a:cxn ang="T10">
                  <a:pos x="T0" y="T1"/>
                </a:cxn>
                <a:cxn ang="T11">
                  <a:pos x="T2" y="T3"/>
                </a:cxn>
                <a:cxn ang="T12">
                  <a:pos x="T4" y="T5"/>
                </a:cxn>
                <a:cxn ang="T13">
                  <a:pos x="T6" y="T7"/>
                </a:cxn>
                <a:cxn ang="T14">
                  <a:pos x="T8" y="T9"/>
                </a:cxn>
              </a:cxnLst>
              <a:rect l="T15" t="T16" r="T17" b="T18"/>
              <a:pathLst>
                <a:path w="2566" h="194">
                  <a:moveTo>
                    <a:pt x="0" y="114"/>
                  </a:moveTo>
                  <a:lnTo>
                    <a:pt x="2566" y="0"/>
                  </a:lnTo>
                  <a:lnTo>
                    <a:pt x="2566" y="48"/>
                  </a:lnTo>
                  <a:lnTo>
                    <a:pt x="1" y="194"/>
                  </a:lnTo>
                  <a:lnTo>
                    <a:pt x="0" y="114"/>
                  </a:lnTo>
                  <a:close/>
                </a:path>
              </a:pathLst>
            </a:custGeom>
            <a:solidFill>
              <a:srgbClr val="EED796"/>
            </a:solidFill>
            <a:ln w="9525" cap="flat" cmpd="sng">
              <a:solidFill>
                <a:srgbClr val="C0C0C0"/>
              </a:solidFill>
              <a:prstDash val="solid"/>
              <a:round/>
              <a:headEnd type="none" w="med" len="med"/>
              <a:tailEnd type="none" w="med" len="med"/>
            </a:ln>
          </p:spPr>
          <p:txBody>
            <a:bodyPr/>
            <a:lstStyle/>
            <a:p>
              <a:endParaRPr lang="ja-JP" altLang="en-US" dirty="0"/>
            </a:p>
          </p:txBody>
        </p:sp>
        <p:sp>
          <p:nvSpPr>
            <p:cNvPr id="28" name="Freeform 145"/>
            <p:cNvSpPr>
              <a:spLocks/>
            </p:cNvSpPr>
            <p:nvPr/>
          </p:nvSpPr>
          <p:spPr bwMode="auto">
            <a:xfrm>
              <a:off x="2657711" y="2755588"/>
              <a:ext cx="599708" cy="490984"/>
            </a:xfrm>
            <a:custGeom>
              <a:avLst/>
              <a:gdLst>
                <a:gd name="T0" fmla="*/ 0 w 465"/>
                <a:gd name="T1" fmla="*/ 2147483647 h 381"/>
                <a:gd name="T2" fmla="*/ 0 w 465"/>
                <a:gd name="T3" fmla="*/ 2147483647 h 381"/>
                <a:gd name="T4" fmla="*/ 2147483647 w 465"/>
                <a:gd name="T5" fmla="*/ 2147483647 h 381"/>
                <a:gd name="T6" fmla="*/ 2147483647 w 465"/>
                <a:gd name="T7" fmla="*/ 0 h 381"/>
                <a:gd name="T8" fmla="*/ 2147483647 w 465"/>
                <a:gd name="T9" fmla="*/ 0 h 381"/>
                <a:gd name="T10" fmla="*/ 2147483647 w 465"/>
                <a:gd name="T11" fmla="*/ 2147483647 h 381"/>
                <a:gd name="T12" fmla="*/ 2147483647 w 465"/>
                <a:gd name="T13" fmla="*/ 2147483647 h 381"/>
                <a:gd name="T14" fmla="*/ 2147483647 w 465"/>
                <a:gd name="T15" fmla="*/ 2147483647 h 381"/>
                <a:gd name="T16" fmla="*/ 0 w 465"/>
                <a:gd name="T17" fmla="*/ 2147483647 h 3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5"/>
                <a:gd name="T28" fmla="*/ 0 h 381"/>
                <a:gd name="T29" fmla="*/ 465 w 465"/>
                <a:gd name="T30" fmla="*/ 381 h 3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5" h="381">
                  <a:moveTo>
                    <a:pt x="0" y="381"/>
                  </a:moveTo>
                  <a:lnTo>
                    <a:pt x="0" y="348"/>
                  </a:lnTo>
                  <a:lnTo>
                    <a:pt x="177" y="291"/>
                  </a:lnTo>
                  <a:lnTo>
                    <a:pt x="180" y="0"/>
                  </a:lnTo>
                  <a:lnTo>
                    <a:pt x="255" y="0"/>
                  </a:lnTo>
                  <a:lnTo>
                    <a:pt x="255" y="282"/>
                  </a:lnTo>
                  <a:lnTo>
                    <a:pt x="459" y="321"/>
                  </a:lnTo>
                  <a:lnTo>
                    <a:pt x="465" y="363"/>
                  </a:lnTo>
                  <a:lnTo>
                    <a:pt x="0" y="381"/>
                  </a:lnTo>
                  <a:close/>
                </a:path>
              </a:pathLst>
            </a:custGeom>
            <a:gradFill rotWithShape="1">
              <a:gsLst>
                <a:gs pos="0">
                  <a:srgbClr val="717171"/>
                </a:gs>
                <a:gs pos="100000">
                  <a:srgbClr val="333333"/>
                </a:gs>
              </a:gsLst>
              <a:lin ang="2700000" scaled="1"/>
            </a:gradFill>
            <a:ln w="9525" cap="flat" cmpd="sng">
              <a:solidFill>
                <a:srgbClr val="333333"/>
              </a:solidFill>
              <a:prstDash val="solid"/>
              <a:round/>
              <a:headEnd type="none" w="med" len="med"/>
              <a:tailEnd type="none" w="med" len="med"/>
            </a:ln>
          </p:spPr>
          <p:txBody>
            <a:bodyPr/>
            <a:lstStyle/>
            <a:p>
              <a:endParaRPr lang="ja-JP" altLang="en-US" dirty="0"/>
            </a:p>
          </p:txBody>
        </p:sp>
        <p:sp>
          <p:nvSpPr>
            <p:cNvPr id="29" name="Freeform 146"/>
            <p:cNvSpPr>
              <a:spLocks/>
            </p:cNvSpPr>
            <p:nvPr/>
          </p:nvSpPr>
          <p:spPr bwMode="auto">
            <a:xfrm>
              <a:off x="2609047" y="3133488"/>
              <a:ext cx="705622" cy="269110"/>
            </a:xfrm>
            <a:custGeom>
              <a:avLst/>
              <a:gdLst>
                <a:gd name="T0" fmla="*/ 2147483647 w 549"/>
                <a:gd name="T1" fmla="*/ 2147483647 h 209"/>
                <a:gd name="T2" fmla="*/ 0 w 549"/>
                <a:gd name="T3" fmla="*/ 2147483647 h 209"/>
                <a:gd name="T4" fmla="*/ 0 w 549"/>
                <a:gd name="T5" fmla="*/ 2147483647 h 209"/>
                <a:gd name="T6" fmla="*/ 2147483647 w 549"/>
                <a:gd name="T7" fmla="*/ 0 h 209"/>
                <a:gd name="T8" fmla="*/ 2147483647 w 549"/>
                <a:gd name="T9" fmla="*/ 2147483647 h 209"/>
                <a:gd name="T10" fmla="*/ 2147483647 w 549"/>
                <a:gd name="T11" fmla="*/ 2147483647 h 209"/>
                <a:gd name="T12" fmla="*/ 2147483647 w 549"/>
                <a:gd name="T13" fmla="*/ 2147483647 h 209"/>
                <a:gd name="T14" fmla="*/ 2147483647 w 549"/>
                <a:gd name="T15" fmla="*/ 2147483647 h 209"/>
                <a:gd name="T16" fmla="*/ 2147483647 w 549"/>
                <a:gd name="T17" fmla="*/ 2147483647 h 209"/>
                <a:gd name="T18" fmla="*/ 2147483647 w 549"/>
                <a:gd name="T19" fmla="*/ 2147483647 h 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209"/>
                <a:gd name="T32" fmla="*/ 549 w 549"/>
                <a:gd name="T33" fmla="*/ 209 h 2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209">
                  <a:moveTo>
                    <a:pt x="12" y="180"/>
                  </a:moveTo>
                  <a:lnTo>
                    <a:pt x="0" y="162"/>
                  </a:lnTo>
                  <a:lnTo>
                    <a:pt x="0" y="84"/>
                  </a:lnTo>
                  <a:lnTo>
                    <a:pt x="276" y="0"/>
                  </a:lnTo>
                  <a:lnTo>
                    <a:pt x="549" y="51"/>
                  </a:lnTo>
                  <a:lnTo>
                    <a:pt x="549" y="135"/>
                  </a:lnTo>
                  <a:lnTo>
                    <a:pt x="534" y="147"/>
                  </a:lnTo>
                  <a:lnTo>
                    <a:pt x="263" y="209"/>
                  </a:lnTo>
                  <a:lnTo>
                    <a:pt x="242" y="209"/>
                  </a:lnTo>
                  <a:lnTo>
                    <a:pt x="12" y="180"/>
                  </a:lnTo>
                  <a:close/>
                </a:path>
              </a:pathLst>
            </a:custGeom>
            <a:solidFill>
              <a:srgbClr val="EAEAEA"/>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0" name="Freeform 147"/>
            <p:cNvSpPr>
              <a:spLocks/>
            </p:cNvSpPr>
            <p:nvPr/>
          </p:nvSpPr>
          <p:spPr bwMode="auto">
            <a:xfrm>
              <a:off x="2964005" y="3144939"/>
              <a:ext cx="344939" cy="164616"/>
            </a:xfrm>
            <a:custGeom>
              <a:avLst/>
              <a:gdLst>
                <a:gd name="T0" fmla="*/ 0 w 269"/>
                <a:gd name="T1" fmla="*/ 0 h 128"/>
                <a:gd name="T2" fmla="*/ 0 w 269"/>
                <a:gd name="T3" fmla="*/ 2147483647 h 128"/>
                <a:gd name="T4" fmla="*/ 2147483647 w 269"/>
                <a:gd name="T5" fmla="*/ 2147483647 h 128"/>
                <a:gd name="T6" fmla="*/ 2147483647 w 269"/>
                <a:gd name="T7" fmla="*/ 2147483647 h 128"/>
                <a:gd name="T8" fmla="*/ 2147483647 w 269"/>
                <a:gd name="T9" fmla="*/ 2147483647 h 128"/>
                <a:gd name="T10" fmla="*/ 0 60000 65536"/>
                <a:gd name="T11" fmla="*/ 0 60000 65536"/>
                <a:gd name="T12" fmla="*/ 0 60000 65536"/>
                <a:gd name="T13" fmla="*/ 0 60000 65536"/>
                <a:gd name="T14" fmla="*/ 0 60000 65536"/>
                <a:gd name="T15" fmla="*/ 0 w 269"/>
                <a:gd name="T16" fmla="*/ 0 h 128"/>
                <a:gd name="T17" fmla="*/ 269 w 269"/>
                <a:gd name="T18" fmla="*/ 128 h 128"/>
              </a:gdLst>
              <a:ahLst/>
              <a:cxnLst>
                <a:cxn ang="T10">
                  <a:pos x="T0" y="T1"/>
                </a:cxn>
                <a:cxn ang="T11">
                  <a:pos x="T2" y="T3"/>
                </a:cxn>
                <a:cxn ang="T12">
                  <a:pos x="T4" y="T5"/>
                </a:cxn>
                <a:cxn ang="T13">
                  <a:pos x="T6" y="T7"/>
                </a:cxn>
                <a:cxn ang="T14">
                  <a:pos x="T8" y="T9"/>
                </a:cxn>
              </a:cxnLst>
              <a:rect l="T15" t="T16" r="T17" b="T18"/>
              <a:pathLst>
                <a:path w="269" h="128">
                  <a:moveTo>
                    <a:pt x="0" y="0"/>
                  </a:moveTo>
                  <a:lnTo>
                    <a:pt x="0" y="69"/>
                  </a:lnTo>
                  <a:lnTo>
                    <a:pt x="12" y="81"/>
                  </a:lnTo>
                  <a:lnTo>
                    <a:pt x="257" y="128"/>
                  </a:lnTo>
                  <a:lnTo>
                    <a:pt x="269" y="120"/>
                  </a:lnTo>
                </a:path>
              </a:pathLst>
            </a:custGeom>
            <a:noFill/>
            <a:ln w="6350" cap="flat" cmpd="sng">
              <a:solidFill>
                <a:srgbClr val="33333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1" name="Freeform 148"/>
            <p:cNvSpPr>
              <a:spLocks noChangeAspect="1"/>
            </p:cNvSpPr>
            <p:nvPr/>
          </p:nvSpPr>
          <p:spPr bwMode="auto">
            <a:xfrm>
              <a:off x="2806564" y="3356792"/>
              <a:ext cx="80152" cy="20040"/>
            </a:xfrm>
            <a:custGeom>
              <a:avLst/>
              <a:gdLst>
                <a:gd name="T0" fmla="*/ 2147483647 w 130"/>
                <a:gd name="T1" fmla="*/ 2147483647 h 53"/>
                <a:gd name="T2" fmla="*/ 2147483647 w 130"/>
                <a:gd name="T3" fmla="*/ 2147483647 h 53"/>
                <a:gd name="T4" fmla="*/ 2147483647 w 130"/>
                <a:gd name="T5" fmla="*/ 2147483647 h 53"/>
                <a:gd name="T6" fmla="*/ 0 w 130"/>
                <a:gd name="T7" fmla="*/ 2147483647 h 53"/>
                <a:gd name="T8" fmla="*/ 2147483647 w 130"/>
                <a:gd name="T9" fmla="*/ 2147483647 h 53"/>
                <a:gd name="T10" fmla="*/ 2147483647 w 130"/>
                <a:gd name="T11" fmla="*/ 0 h 53"/>
                <a:gd name="T12" fmla="*/ 2147483647 w 130"/>
                <a:gd name="T13" fmla="*/ 2147483647 h 53"/>
                <a:gd name="T14" fmla="*/ 2147483647 w 130"/>
                <a:gd name="T15" fmla="*/ 2147483647 h 53"/>
                <a:gd name="T16" fmla="*/ 2147483647 w 130"/>
                <a:gd name="T17" fmla="*/ 2147483647 h 53"/>
                <a:gd name="T18" fmla="*/ 2147483647 w 130"/>
                <a:gd name="T19" fmla="*/ 2147483647 h 53"/>
                <a:gd name="T20" fmla="*/ 2147483647 w 130"/>
                <a:gd name="T21" fmla="*/ 2147483647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
                <a:gd name="T34" fmla="*/ 0 h 53"/>
                <a:gd name="T35" fmla="*/ 130 w 130"/>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 h="53">
                  <a:moveTo>
                    <a:pt x="61" y="53"/>
                  </a:moveTo>
                  <a:lnTo>
                    <a:pt x="30" y="48"/>
                  </a:lnTo>
                  <a:lnTo>
                    <a:pt x="4" y="35"/>
                  </a:lnTo>
                  <a:lnTo>
                    <a:pt x="0" y="17"/>
                  </a:lnTo>
                  <a:lnTo>
                    <a:pt x="25" y="5"/>
                  </a:lnTo>
                  <a:lnTo>
                    <a:pt x="69" y="0"/>
                  </a:lnTo>
                  <a:lnTo>
                    <a:pt x="109" y="9"/>
                  </a:lnTo>
                  <a:lnTo>
                    <a:pt x="130" y="27"/>
                  </a:lnTo>
                  <a:lnTo>
                    <a:pt x="120" y="41"/>
                  </a:lnTo>
                  <a:lnTo>
                    <a:pt x="87" y="53"/>
                  </a:lnTo>
                  <a:lnTo>
                    <a:pt x="61" y="53"/>
                  </a:lnTo>
                  <a:close/>
                </a:path>
              </a:pathLst>
            </a:custGeom>
            <a:solidFill>
              <a:srgbClr val="EAEAEA"/>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2" name="Line 149"/>
            <p:cNvSpPr>
              <a:spLocks noChangeShapeType="1"/>
            </p:cNvSpPr>
            <p:nvPr/>
          </p:nvSpPr>
          <p:spPr bwMode="auto">
            <a:xfrm flipV="1">
              <a:off x="2630517" y="3252297"/>
              <a:ext cx="322038" cy="85886"/>
            </a:xfrm>
            <a:prstGeom prst="line">
              <a:avLst/>
            </a:prstGeom>
            <a:noFill/>
            <a:ln w="6350">
              <a:solidFill>
                <a:srgbClr val="333333"/>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3" name="Freeform 150"/>
            <p:cNvSpPr>
              <a:spLocks/>
            </p:cNvSpPr>
            <p:nvPr/>
          </p:nvSpPr>
          <p:spPr bwMode="auto">
            <a:xfrm>
              <a:off x="2961143" y="2752725"/>
              <a:ext cx="158873" cy="499572"/>
            </a:xfrm>
            <a:custGeom>
              <a:avLst/>
              <a:gdLst>
                <a:gd name="T0" fmla="*/ 2147483647 w 125"/>
                <a:gd name="T1" fmla="*/ 2147483647 h 387"/>
                <a:gd name="T2" fmla="*/ 2147483647 w 125"/>
                <a:gd name="T3" fmla="*/ 2147483647 h 387"/>
                <a:gd name="T4" fmla="*/ 2147483647 w 125"/>
                <a:gd name="T5" fmla="*/ 2147483647 h 387"/>
                <a:gd name="T6" fmla="*/ 0 w 125"/>
                <a:gd name="T7" fmla="*/ 2147483647 h 387"/>
                <a:gd name="T8" fmla="*/ 2147483647 w 125"/>
                <a:gd name="T9" fmla="*/ 2147483647 h 387"/>
                <a:gd name="T10" fmla="*/ 2147483647 w 125"/>
                <a:gd name="T11" fmla="*/ 2147483647 h 387"/>
                <a:gd name="T12" fmla="*/ 2147483647 w 125"/>
                <a:gd name="T13" fmla="*/ 2147483647 h 387"/>
                <a:gd name="T14" fmla="*/ 2147483647 w 125"/>
                <a:gd name="T15" fmla="*/ 2147483647 h 387"/>
                <a:gd name="T16" fmla="*/ 2147483647 w 125"/>
                <a:gd name="T17" fmla="*/ 2147483647 h 387"/>
                <a:gd name="T18" fmla="*/ 2147483647 w 125"/>
                <a:gd name="T19" fmla="*/ 2147483647 h 387"/>
                <a:gd name="T20" fmla="*/ 2147483647 w 125"/>
                <a:gd name="T21" fmla="*/ 2147483647 h 387"/>
                <a:gd name="T22" fmla="*/ 2147483647 w 125"/>
                <a:gd name="T23" fmla="*/ 2147483647 h 387"/>
                <a:gd name="T24" fmla="*/ 2147483647 w 125"/>
                <a:gd name="T25" fmla="*/ 2147483647 h 387"/>
                <a:gd name="T26" fmla="*/ 2147483647 w 125"/>
                <a:gd name="T27" fmla="*/ 2147483647 h 387"/>
                <a:gd name="T28" fmla="*/ 2147483647 w 125"/>
                <a:gd name="T29" fmla="*/ 2147483647 h 387"/>
                <a:gd name="T30" fmla="*/ 2147483647 w 125"/>
                <a:gd name="T31" fmla="*/ 2147483647 h 387"/>
                <a:gd name="T32" fmla="*/ 2147483647 w 125"/>
                <a:gd name="T33" fmla="*/ 2147483647 h 387"/>
                <a:gd name="T34" fmla="*/ 2147483647 w 125"/>
                <a:gd name="T35" fmla="*/ 2147483647 h 387"/>
                <a:gd name="T36" fmla="*/ 2147483647 w 125"/>
                <a:gd name="T37" fmla="*/ 2147483647 h 387"/>
                <a:gd name="T38" fmla="*/ 2147483647 w 125"/>
                <a:gd name="T39" fmla="*/ 2147483647 h 387"/>
                <a:gd name="T40" fmla="*/ 2147483647 w 125"/>
                <a:gd name="T41" fmla="*/ 2147483647 h 387"/>
                <a:gd name="T42" fmla="*/ 2147483647 w 125"/>
                <a:gd name="T43" fmla="*/ 2147483647 h 387"/>
                <a:gd name="T44" fmla="*/ 2147483647 w 125"/>
                <a:gd name="T45" fmla="*/ 2147483647 h 387"/>
                <a:gd name="T46" fmla="*/ 2147483647 w 125"/>
                <a:gd name="T47" fmla="*/ 2147483647 h 387"/>
                <a:gd name="T48" fmla="*/ 2147483647 w 125"/>
                <a:gd name="T49" fmla="*/ 2147483647 h 387"/>
                <a:gd name="T50" fmla="*/ 2147483647 w 125"/>
                <a:gd name="T51" fmla="*/ 2147483647 h 387"/>
                <a:gd name="T52" fmla="*/ 2147483647 w 125"/>
                <a:gd name="T53" fmla="*/ 2147483647 h 387"/>
                <a:gd name="T54" fmla="*/ 2147483647 w 125"/>
                <a:gd name="T55" fmla="*/ 2147483647 h 387"/>
                <a:gd name="T56" fmla="*/ 2147483647 w 125"/>
                <a:gd name="T57" fmla="*/ 2147483647 h 387"/>
                <a:gd name="T58" fmla="*/ 2147483647 w 125"/>
                <a:gd name="T59" fmla="*/ 2147483647 h 387"/>
                <a:gd name="T60" fmla="*/ 2147483647 w 125"/>
                <a:gd name="T61" fmla="*/ 2147483647 h 387"/>
                <a:gd name="T62" fmla="*/ 2147483647 w 125"/>
                <a:gd name="T63" fmla="*/ 2147483647 h 387"/>
                <a:gd name="T64" fmla="*/ 2147483647 w 125"/>
                <a:gd name="T65" fmla="*/ 2147483647 h 387"/>
                <a:gd name="T66" fmla="*/ 2147483647 w 125"/>
                <a:gd name="T67" fmla="*/ 0 h 387"/>
                <a:gd name="T68" fmla="*/ 2147483647 w 125"/>
                <a:gd name="T69" fmla="*/ 2147483647 h 3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
                <a:gd name="T106" fmla="*/ 0 h 387"/>
                <a:gd name="T107" fmla="*/ 125 w 125"/>
                <a:gd name="T108" fmla="*/ 387 h 3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 h="387">
                  <a:moveTo>
                    <a:pt x="5" y="1"/>
                  </a:moveTo>
                  <a:lnTo>
                    <a:pt x="3" y="87"/>
                  </a:lnTo>
                  <a:lnTo>
                    <a:pt x="6" y="150"/>
                  </a:lnTo>
                  <a:lnTo>
                    <a:pt x="0" y="250"/>
                  </a:lnTo>
                  <a:lnTo>
                    <a:pt x="3" y="276"/>
                  </a:lnTo>
                  <a:lnTo>
                    <a:pt x="41" y="285"/>
                  </a:lnTo>
                  <a:lnTo>
                    <a:pt x="74" y="282"/>
                  </a:lnTo>
                  <a:lnTo>
                    <a:pt x="92" y="280"/>
                  </a:lnTo>
                  <a:lnTo>
                    <a:pt x="102" y="291"/>
                  </a:lnTo>
                  <a:lnTo>
                    <a:pt x="113" y="319"/>
                  </a:lnTo>
                  <a:lnTo>
                    <a:pt x="107" y="343"/>
                  </a:lnTo>
                  <a:lnTo>
                    <a:pt x="87" y="355"/>
                  </a:lnTo>
                  <a:lnTo>
                    <a:pt x="69" y="349"/>
                  </a:lnTo>
                  <a:lnTo>
                    <a:pt x="50" y="348"/>
                  </a:lnTo>
                  <a:lnTo>
                    <a:pt x="44" y="354"/>
                  </a:lnTo>
                  <a:lnTo>
                    <a:pt x="45" y="375"/>
                  </a:lnTo>
                  <a:lnTo>
                    <a:pt x="50" y="382"/>
                  </a:lnTo>
                  <a:lnTo>
                    <a:pt x="86" y="387"/>
                  </a:lnTo>
                  <a:lnTo>
                    <a:pt x="99" y="378"/>
                  </a:lnTo>
                  <a:lnTo>
                    <a:pt x="101" y="363"/>
                  </a:lnTo>
                  <a:lnTo>
                    <a:pt x="119" y="351"/>
                  </a:lnTo>
                  <a:lnTo>
                    <a:pt x="125" y="331"/>
                  </a:lnTo>
                  <a:lnTo>
                    <a:pt x="125" y="309"/>
                  </a:lnTo>
                  <a:lnTo>
                    <a:pt x="110" y="280"/>
                  </a:lnTo>
                  <a:lnTo>
                    <a:pt x="90" y="267"/>
                  </a:lnTo>
                  <a:lnTo>
                    <a:pt x="60" y="274"/>
                  </a:lnTo>
                  <a:lnTo>
                    <a:pt x="41" y="274"/>
                  </a:lnTo>
                  <a:lnTo>
                    <a:pt x="24" y="279"/>
                  </a:lnTo>
                  <a:lnTo>
                    <a:pt x="14" y="271"/>
                  </a:lnTo>
                  <a:lnTo>
                    <a:pt x="14" y="205"/>
                  </a:lnTo>
                  <a:lnTo>
                    <a:pt x="20" y="138"/>
                  </a:lnTo>
                  <a:lnTo>
                    <a:pt x="17" y="73"/>
                  </a:lnTo>
                  <a:lnTo>
                    <a:pt x="18" y="27"/>
                  </a:lnTo>
                  <a:lnTo>
                    <a:pt x="21" y="0"/>
                  </a:lnTo>
                  <a:lnTo>
                    <a:pt x="5" y="1"/>
                  </a:lnTo>
                  <a:close/>
                </a:path>
              </a:pathLst>
            </a:custGeom>
            <a:gradFill rotWithShape="1">
              <a:gsLst>
                <a:gs pos="0">
                  <a:srgbClr val="717171"/>
                </a:gs>
                <a:gs pos="100000">
                  <a:srgbClr val="333333"/>
                </a:gs>
              </a:gsLst>
              <a:lin ang="2700000" scaled="1"/>
            </a:gradFill>
            <a:ln w="9525" cap="flat" cmpd="sng">
              <a:solidFill>
                <a:srgbClr val="333333"/>
              </a:solidFill>
              <a:prstDash val="solid"/>
              <a:round/>
              <a:headEnd type="none" w="med" len="med"/>
              <a:tailEnd type="none" w="med" len="med"/>
            </a:ln>
          </p:spPr>
          <p:txBody>
            <a:bodyPr/>
            <a:lstStyle/>
            <a:p>
              <a:endParaRPr lang="ja-JP" altLang="en-US" dirty="0"/>
            </a:p>
          </p:txBody>
        </p:sp>
        <p:sp>
          <p:nvSpPr>
            <p:cNvPr id="34" name="Freeform 151"/>
            <p:cNvSpPr>
              <a:spLocks/>
            </p:cNvSpPr>
            <p:nvPr/>
          </p:nvSpPr>
          <p:spPr bwMode="auto">
            <a:xfrm>
              <a:off x="2596166" y="4311562"/>
              <a:ext cx="1826316" cy="1199545"/>
            </a:xfrm>
            <a:custGeom>
              <a:avLst/>
              <a:gdLst>
                <a:gd name="T0" fmla="*/ 2147483647 w 1171"/>
                <a:gd name="T1" fmla="*/ 2147483647 h 768"/>
                <a:gd name="T2" fmla="*/ 2147483647 w 1171"/>
                <a:gd name="T3" fmla="*/ 2147483647 h 768"/>
                <a:gd name="T4" fmla="*/ 2147483647 w 1171"/>
                <a:gd name="T5" fmla="*/ 2147483647 h 768"/>
                <a:gd name="T6" fmla="*/ 2147483647 w 1171"/>
                <a:gd name="T7" fmla="*/ 2147483647 h 768"/>
                <a:gd name="T8" fmla="*/ 2147483647 w 1171"/>
                <a:gd name="T9" fmla="*/ 2147483647 h 768"/>
                <a:gd name="T10" fmla="*/ 2147483647 w 1171"/>
                <a:gd name="T11" fmla="*/ 2147483647 h 768"/>
                <a:gd name="T12" fmla="*/ 2147483647 w 1171"/>
                <a:gd name="T13" fmla="*/ 2147483647 h 768"/>
                <a:gd name="T14" fmla="*/ 2147483647 w 1171"/>
                <a:gd name="T15" fmla="*/ 2147483647 h 768"/>
                <a:gd name="T16" fmla="*/ 2147483647 w 1171"/>
                <a:gd name="T17" fmla="*/ 2147483647 h 768"/>
                <a:gd name="T18" fmla="*/ 2147483647 w 1171"/>
                <a:gd name="T19" fmla="*/ 2147483647 h 768"/>
                <a:gd name="T20" fmla="*/ 2147483647 w 1171"/>
                <a:gd name="T21" fmla="*/ 2147483647 h 768"/>
                <a:gd name="T22" fmla="*/ 2147483647 w 1171"/>
                <a:gd name="T23" fmla="*/ 2147483647 h 768"/>
                <a:gd name="T24" fmla="*/ 2147483647 w 1171"/>
                <a:gd name="T25" fmla="*/ 2147483647 h 768"/>
                <a:gd name="T26" fmla="*/ 2147483647 w 1171"/>
                <a:gd name="T27" fmla="*/ 2147483647 h 768"/>
                <a:gd name="T28" fmla="*/ 2147483647 w 1171"/>
                <a:gd name="T29" fmla="*/ 2147483647 h 768"/>
                <a:gd name="T30" fmla="*/ 2147483647 w 1171"/>
                <a:gd name="T31" fmla="*/ 2147483647 h 768"/>
                <a:gd name="T32" fmla="*/ 2147483647 w 1171"/>
                <a:gd name="T33" fmla="*/ 2147483647 h 768"/>
                <a:gd name="T34" fmla="*/ 2147483647 w 1171"/>
                <a:gd name="T35" fmla="*/ 2147483647 h 768"/>
                <a:gd name="T36" fmla="*/ 2147483647 w 1171"/>
                <a:gd name="T37" fmla="*/ 2147483647 h 768"/>
                <a:gd name="T38" fmla="*/ 2147483647 w 1171"/>
                <a:gd name="T39" fmla="*/ 2147483647 h 768"/>
                <a:gd name="T40" fmla="*/ 2147483647 w 1171"/>
                <a:gd name="T41" fmla="*/ 2147483647 h 768"/>
                <a:gd name="T42" fmla="*/ 2147483647 w 1171"/>
                <a:gd name="T43" fmla="*/ 2147483647 h 768"/>
                <a:gd name="T44" fmla="*/ 2147483647 w 1171"/>
                <a:gd name="T45" fmla="*/ 2147483647 h 768"/>
                <a:gd name="T46" fmla="*/ 2147483647 w 1171"/>
                <a:gd name="T47" fmla="*/ 2147483647 h 768"/>
                <a:gd name="T48" fmla="*/ 2147483647 w 1171"/>
                <a:gd name="T49" fmla="*/ 2147483647 h 768"/>
                <a:gd name="T50" fmla="*/ 2147483647 w 1171"/>
                <a:gd name="T51" fmla="*/ 2147483647 h 768"/>
                <a:gd name="T52" fmla="*/ 2147483647 w 1171"/>
                <a:gd name="T53" fmla="*/ 2147483647 h 768"/>
                <a:gd name="T54" fmla="*/ 2147483647 w 1171"/>
                <a:gd name="T55" fmla="*/ 2147483647 h 768"/>
                <a:gd name="T56" fmla="*/ 2147483647 w 1171"/>
                <a:gd name="T57" fmla="*/ 2147483647 h 768"/>
                <a:gd name="T58" fmla="*/ 2147483647 w 1171"/>
                <a:gd name="T59" fmla="*/ 2147483647 h 768"/>
                <a:gd name="T60" fmla="*/ 2147483647 w 1171"/>
                <a:gd name="T61" fmla="*/ 2147483647 h 768"/>
                <a:gd name="T62" fmla="*/ 2147483647 w 1171"/>
                <a:gd name="T63" fmla="*/ 2147483647 h 768"/>
                <a:gd name="T64" fmla="*/ 2147483647 w 1171"/>
                <a:gd name="T65" fmla="*/ 2147483647 h 768"/>
                <a:gd name="T66" fmla="*/ 2147483647 w 1171"/>
                <a:gd name="T67" fmla="*/ 2147483647 h 768"/>
                <a:gd name="T68" fmla="*/ 2147483647 w 1171"/>
                <a:gd name="T69" fmla="*/ 2147483647 h 768"/>
                <a:gd name="T70" fmla="*/ 2147483647 w 1171"/>
                <a:gd name="T71" fmla="*/ 2147483647 h 768"/>
                <a:gd name="T72" fmla="*/ 2147483647 w 1171"/>
                <a:gd name="T73" fmla="*/ 2147483647 h 768"/>
                <a:gd name="T74" fmla="*/ 2147483647 w 1171"/>
                <a:gd name="T75" fmla="*/ 2147483647 h 768"/>
                <a:gd name="T76" fmla="*/ 2147483647 w 1171"/>
                <a:gd name="T77" fmla="*/ 2147483647 h 768"/>
                <a:gd name="T78" fmla="*/ 2147483647 w 1171"/>
                <a:gd name="T79" fmla="*/ 2147483647 h 768"/>
                <a:gd name="T80" fmla="*/ 2147483647 w 1171"/>
                <a:gd name="T81" fmla="*/ 2147483647 h 768"/>
                <a:gd name="T82" fmla="*/ 2147483647 w 1171"/>
                <a:gd name="T83" fmla="*/ 2147483647 h 768"/>
                <a:gd name="T84" fmla="*/ 2147483647 w 1171"/>
                <a:gd name="T85" fmla="*/ 2147483647 h 768"/>
                <a:gd name="T86" fmla="*/ 2147483647 w 1171"/>
                <a:gd name="T87" fmla="*/ 2147483647 h 768"/>
                <a:gd name="T88" fmla="*/ 2147483647 w 1171"/>
                <a:gd name="T89" fmla="*/ 2147483647 h 768"/>
                <a:gd name="T90" fmla="*/ 2147483647 w 1171"/>
                <a:gd name="T91" fmla="*/ 2147483647 h 768"/>
                <a:gd name="T92" fmla="*/ 2147483647 w 1171"/>
                <a:gd name="T93" fmla="*/ 2147483647 h 768"/>
                <a:gd name="T94" fmla="*/ 2147483647 w 1171"/>
                <a:gd name="T95" fmla="*/ 2147483647 h 768"/>
                <a:gd name="T96" fmla="*/ 2147483647 w 1171"/>
                <a:gd name="T97" fmla="*/ 2147483647 h 768"/>
                <a:gd name="T98" fmla="*/ 2147483647 w 1171"/>
                <a:gd name="T99" fmla="*/ 2147483647 h 768"/>
                <a:gd name="T100" fmla="*/ 2147483647 w 1171"/>
                <a:gd name="T101" fmla="*/ 2147483647 h 768"/>
                <a:gd name="T102" fmla="*/ 2147483647 w 1171"/>
                <a:gd name="T103" fmla="*/ 2147483647 h 768"/>
                <a:gd name="T104" fmla="*/ 2147483647 w 1171"/>
                <a:gd name="T105" fmla="*/ 2147483647 h 768"/>
                <a:gd name="T106" fmla="*/ 2147483647 w 1171"/>
                <a:gd name="T107" fmla="*/ 2147483647 h 768"/>
                <a:gd name="T108" fmla="*/ 2147483647 w 1171"/>
                <a:gd name="T109" fmla="*/ 2147483647 h 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71"/>
                <a:gd name="T166" fmla="*/ 0 h 768"/>
                <a:gd name="T167" fmla="*/ 1171 w 1171"/>
                <a:gd name="T168" fmla="*/ 768 h 7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71" h="768">
                  <a:moveTo>
                    <a:pt x="77" y="614"/>
                  </a:moveTo>
                  <a:lnTo>
                    <a:pt x="83" y="586"/>
                  </a:lnTo>
                  <a:lnTo>
                    <a:pt x="130" y="580"/>
                  </a:lnTo>
                  <a:lnTo>
                    <a:pt x="96" y="497"/>
                  </a:lnTo>
                  <a:lnTo>
                    <a:pt x="104" y="469"/>
                  </a:lnTo>
                  <a:lnTo>
                    <a:pt x="132" y="457"/>
                  </a:lnTo>
                  <a:lnTo>
                    <a:pt x="129" y="421"/>
                  </a:lnTo>
                  <a:lnTo>
                    <a:pt x="46" y="405"/>
                  </a:lnTo>
                  <a:lnTo>
                    <a:pt x="46" y="632"/>
                  </a:lnTo>
                  <a:lnTo>
                    <a:pt x="32" y="640"/>
                  </a:lnTo>
                  <a:lnTo>
                    <a:pt x="12" y="638"/>
                  </a:lnTo>
                  <a:lnTo>
                    <a:pt x="12" y="405"/>
                  </a:lnTo>
                  <a:lnTo>
                    <a:pt x="0" y="400"/>
                  </a:lnTo>
                  <a:lnTo>
                    <a:pt x="2" y="353"/>
                  </a:lnTo>
                  <a:lnTo>
                    <a:pt x="340" y="330"/>
                  </a:lnTo>
                  <a:lnTo>
                    <a:pt x="341" y="358"/>
                  </a:lnTo>
                  <a:lnTo>
                    <a:pt x="341" y="307"/>
                  </a:lnTo>
                  <a:lnTo>
                    <a:pt x="374" y="248"/>
                  </a:lnTo>
                  <a:lnTo>
                    <a:pt x="417" y="234"/>
                  </a:lnTo>
                  <a:lnTo>
                    <a:pt x="417" y="215"/>
                  </a:lnTo>
                  <a:lnTo>
                    <a:pt x="367" y="201"/>
                  </a:lnTo>
                  <a:lnTo>
                    <a:pt x="347" y="168"/>
                  </a:lnTo>
                  <a:lnTo>
                    <a:pt x="332" y="155"/>
                  </a:lnTo>
                  <a:lnTo>
                    <a:pt x="340" y="142"/>
                  </a:lnTo>
                  <a:lnTo>
                    <a:pt x="346" y="111"/>
                  </a:lnTo>
                  <a:lnTo>
                    <a:pt x="343" y="90"/>
                  </a:lnTo>
                  <a:lnTo>
                    <a:pt x="352" y="56"/>
                  </a:lnTo>
                  <a:lnTo>
                    <a:pt x="387" y="39"/>
                  </a:lnTo>
                  <a:lnTo>
                    <a:pt x="426" y="35"/>
                  </a:lnTo>
                  <a:lnTo>
                    <a:pt x="485" y="53"/>
                  </a:lnTo>
                  <a:lnTo>
                    <a:pt x="503" y="108"/>
                  </a:lnTo>
                  <a:lnTo>
                    <a:pt x="493" y="167"/>
                  </a:lnTo>
                  <a:lnTo>
                    <a:pt x="483" y="195"/>
                  </a:lnTo>
                  <a:lnTo>
                    <a:pt x="492" y="212"/>
                  </a:lnTo>
                  <a:lnTo>
                    <a:pt x="531" y="233"/>
                  </a:lnTo>
                  <a:lnTo>
                    <a:pt x="541" y="206"/>
                  </a:lnTo>
                  <a:lnTo>
                    <a:pt x="565" y="182"/>
                  </a:lnTo>
                  <a:lnTo>
                    <a:pt x="534" y="176"/>
                  </a:lnTo>
                  <a:lnTo>
                    <a:pt x="531" y="153"/>
                  </a:lnTo>
                  <a:lnTo>
                    <a:pt x="542" y="150"/>
                  </a:lnTo>
                  <a:lnTo>
                    <a:pt x="532" y="146"/>
                  </a:lnTo>
                  <a:lnTo>
                    <a:pt x="531" y="127"/>
                  </a:lnTo>
                  <a:lnTo>
                    <a:pt x="520" y="115"/>
                  </a:lnTo>
                  <a:lnTo>
                    <a:pt x="537" y="98"/>
                  </a:lnTo>
                  <a:lnTo>
                    <a:pt x="549" y="45"/>
                  </a:lnTo>
                  <a:lnTo>
                    <a:pt x="586" y="27"/>
                  </a:lnTo>
                  <a:lnTo>
                    <a:pt x="650" y="31"/>
                  </a:lnTo>
                  <a:lnTo>
                    <a:pt x="683" y="88"/>
                  </a:lnTo>
                  <a:lnTo>
                    <a:pt x="660" y="164"/>
                  </a:lnTo>
                  <a:lnTo>
                    <a:pt x="644" y="190"/>
                  </a:lnTo>
                  <a:lnTo>
                    <a:pt x="684" y="190"/>
                  </a:lnTo>
                  <a:lnTo>
                    <a:pt x="692" y="205"/>
                  </a:lnTo>
                  <a:lnTo>
                    <a:pt x="713" y="195"/>
                  </a:lnTo>
                  <a:lnTo>
                    <a:pt x="713" y="179"/>
                  </a:lnTo>
                  <a:lnTo>
                    <a:pt x="684" y="176"/>
                  </a:lnTo>
                  <a:lnTo>
                    <a:pt x="676" y="147"/>
                  </a:lnTo>
                  <a:lnTo>
                    <a:pt x="671" y="123"/>
                  </a:lnTo>
                  <a:lnTo>
                    <a:pt x="687" y="102"/>
                  </a:lnTo>
                  <a:lnTo>
                    <a:pt x="699" y="53"/>
                  </a:lnTo>
                  <a:lnTo>
                    <a:pt x="721" y="32"/>
                  </a:lnTo>
                  <a:lnTo>
                    <a:pt x="756" y="28"/>
                  </a:lnTo>
                  <a:lnTo>
                    <a:pt x="778" y="39"/>
                  </a:lnTo>
                  <a:lnTo>
                    <a:pt x="814" y="82"/>
                  </a:lnTo>
                  <a:lnTo>
                    <a:pt x="807" y="147"/>
                  </a:lnTo>
                  <a:lnTo>
                    <a:pt x="797" y="192"/>
                  </a:lnTo>
                  <a:lnTo>
                    <a:pt x="835" y="185"/>
                  </a:lnTo>
                  <a:lnTo>
                    <a:pt x="871" y="175"/>
                  </a:lnTo>
                  <a:lnTo>
                    <a:pt x="850" y="160"/>
                  </a:lnTo>
                  <a:lnTo>
                    <a:pt x="843" y="100"/>
                  </a:lnTo>
                  <a:lnTo>
                    <a:pt x="868" y="21"/>
                  </a:lnTo>
                  <a:lnTo>
                    <a:pt x="947" y="0"/>
                  </a:lnTo>
                  <a:lnTo>
                    <a:pt x="996" y="36"/>
                  </a:lnTo>
                  <a:lnTo>
                    <a:pt x="979" y="157"/>
                  </a:lnTo>
                  <a:lnTo>
                    <a:pt x="1035" y="189"/>
                  </a:lnTo>
                  <a:lnTo>
                    <a:pt x="1014" y="103"/>
                  </a:lnTo>
                  <a:lnTo>
                    <a:pt x="1010" y="66"/>
                  </a:lnTo>
                  <a:lnTo>
                    <a:pt x="1035" y="21"/>
                  </a:lnTo>
                  <a:lnTo>
                    <a:pt x="1081" y="14"/>
                  </a:lnTo>
                  <a:lnTo>
                    <a:pt x="1118" y="40"/>
                  </a:lnTo>
                  <a:lnTo>
                    <a:pt x="1135" y="67"/>
                  </a:lnTo>
                  <a:lnTo>
                    <a:pt x="1171" y="328"/>
                  </a:lnTo>
                  <a:lnTo>
                    <a:pt x="778" y="498"/>
                  </a:lnTo>
                  <a:lnTo>
                    <a:pt x="774" y="556"/>
                  </a:lnTo>
                  <a:lnTo>
                    <a:pt x="760" y="590"/>
                  </a:lnTo>
                  <a:lnTo>
                    <a:pt x="734" y="544"/>
                  </a:lnTo>
                  <a:lnTo>
                    <a:pt x="644" y="536"/>
                  </a:lnTo>
                  <a:lnTo>
                    <a:pt x="627" y="671"/>
                  </a:lnTo>
                  <a:lnTo>
                    <a:pt x="582" y="671"/>
                  </a:lnTo>
                  <a:lnTo>
                    <a:pt x="558" y="716"/>
                  </a:lnTo>
                  <a:lnTo>
                    <a:pt x="564" y="560"/>
                  </a:lnTo>
                  <a:lnTo>
                    <a:pt x="408" y="589"/>
                  </a:lnTo>
                  <a:lnTo>
                    <a:pt x="407" y="762"/>
                  </a:lnTo>
                  <a:lnTo>
                    <a:pt x="383" y="768"/>
                  </a:lnTo>
                  <a:lnTo>
                    <a:pt x="356" y="759"/>
                  </a:lnTo>
                  <a:lnTo>
                    <a:pt x="356" y="590"/>
                  </a:lnTo>
                  <a:lnTo>
                    <a:pt x="240" y="560"/>
                  </a:lnTo>
                  <a:lnTo>
                    <a:pt x="236" y="703"/>
                  </a:lnTo>
                  <a:lnTo>
                    <a:pt x="216" y="709"/>
                  </a:lnTo>
                  <a:lnTo>
                    <a:pt x="191" y="701"/>
                  </a:lnTo>
                  <a:lnTo>
                    <a:pt x="196" y="544"/>
                  </a:lnTo>
                  <a:lnTo>
                    <a:pt x="178" y="542"/>
                  </a:lnTo>
                  <a:lnTo>
                    <a:pt x="193" y="574"/>
                  </a:lnTo>
                  <a:lnTo>
                    <a:pt x="191" y="632"/>
                  </a:lnTo>
                  <a:lnTo>
                    <a:pt x="177" y="632"/>
                  </a:lnTo>
                  <a:lnTo>
                    <a:pt x="177" y="672"/>
                  </a:lnTo>
                  <a:lnTo>
                    <a:pt x="150" y="684"/>
                  </a:lnTo>
                  <a:lnTo>
                    <a:pt x="129" y="680"/>
                  </a:lnTo>
                  <a:lnTo>
                    <a:pt x="130" y="637"/>
                  </a:lnTo>
                  <a:lnTo>
                    <a:pt x="123" y="626"/>
                  </a:lnTo>
                  <a:lnTo>
                    <a:pt x="77" y="614"/>
                  </a:lnTo>
                  <a:close/>
                </a:path>
              </a:pathLst>
            </a:custGeom>
            <a:solidFill>
              <a:srgbClr val="C0C0C0"/>
            </a:solidFill>
            <a:ln w="9525" cap="flat" cmpd="sng">
              <a:solidFill>
                <a:srgbClr val="808080"/>
              </a:solidFill>
              <a:prstDash val="solid"/>
              <a:round/>
              <a:headEnd/>
              <a:tailEnd/>
            </a:ln>
          </p:spPr>
          <p:txBody>
            <a:bodyPr/>
            <a:lstStyle/>
            <a:p>
              <a:endParaRPr lang="ja-JP" altLang="en-US" dirty="0"/>
            </a:p>
          </p:txBody>
        </p:sp>
        <p:sp>
          <p:nvSpPr>
            <p:cNvPr id="35" name="Freeform 152"/>
            <p:cNvSpPr>
              <a:spLocks/>
            </p:cNvSpPr>
            <p:nvPr/>
          </p:nvSpPr>
          <p:spPr bwMode="auto">
            <a:xfrm>
              <a:off x="3536518" y="4171281"/>
              <a:ext cx="27195" cy="70140"/>
            </a:xfrm>
            <a:custGeom>
              <a:avLst/>
              <a:gdLst>
                <a:gd name="T0" fmla="*/ 2147483647 w 18"/>
                <a:gd name="T1" fmla="*/ 0 h 88"/>
                <a:gd name="T2" fmla="*/ 2147483647 w 18"/>
                <a:gd name="T3" fmla="*/ 0 h 88"/>
                <a:gd name="T4" fmla="*/ 2147483647 w 18"/>
                <a:gd name="T5" fmla="*/ 2147483647 h 88"/>
                <a:gd name="T6" fmla="*/ 0 w 18"/>
                <a:gd name="T7" fmla="*/ 2147483647 h 88"/>
                <a:gd name="T8" fmla="*/ 2147483647 w 18"/>
                <a:gd name="T9" fmla="*/ 0 h 88"/>
                <a:gd name="T10" fmla="*/ 0 60000 65536"/>
                <a:gd name="T11" fmla="*/ 0 60000 65536"/>
                <a:gd name="T12" fmla="*/ 0 60000 65536"/>
                <a:gd name="T13" fmla="*/ 0 60000 65536"/>
                <a:gd name="T14" fmla="*/ 0 60000 65536"/>
                <a:gd name="T15" fmla="*/ 0 w 18"/>
                <a:gd name="T16" fmla="*/ 0 h 88"/>
                <a:gd name="T17" fmla="*/ 18 w 18"/>
                <a:gd name="T18" fmla="*/ 88 h 88"/>
              </a:gdLst>
              <a:ahLst/>
              <a:cxnLst>
                <a:cxn ang="T10">
                  <a:pos x="T0" y="T1"/>
                </a:cxn>
                <a:cxn ang="T11">
                  <a:pos x="T2" y="T3"/>
                </a:cxn>
                <a:cxn ang="T12">
                  <a:pos x="T4" y="T5"/>
                </a:cxn>
                <a:cxn ang="T13">
                  <a:pos x="T6" y="T7"/>
                </a:cxn>
                <a:cxn ang="T14">
                  <a:pos x="T8" y="T9"/>
                </a:cxn>
              </a:cxnLst>
              <a:rect l="T15" t="T16" r="T17" b="T18"/>
              <a:pathLst>
                <a:path w="18" h="88">
                  <a:moveTo>
                    <a:pt x="1" y="0"/>
                  </a:moveTo>
                  <a:lnTo>
                    <a:pt x="18" y="0"/>
                  </a:lnTo>
                  <a:lnTo>
                    <a:pt x="18" y="88"/>
                  </a:lnTo>
                  <a:lnTo>
                    <a:pt x="0" y="88"/>
                  </a:lnTo>
                  <a:lnTo>
                    <a:pt x="1" y="0"/>
                  </a:lnTo>
                  <a:close/>
                </a:path>
              </a:pathLst>
            </a:custGeom>
            <a:gradFill rotWithShape="1">
              <a:gsLst>
                <a:gs pos="0">
                  <a:srgbClr val="F3E2D1"/>
                </a:gs>
                <a:gs pos="100000">
                  <a:srgbClr val="9A9085"/>
                </a:gs>
              </a:gsLst>
              <a:lin ang="5400000" scaled="1"/>
            </a:gradFill>
            <a:ln w="9525" cap="flat" cmpd="sng">
              <a:solidFill>
                <a:srgbClr val="969696"/>
              </a:solidFill>
              <a:prstDash val="solid"/>
              <a:round/>
              <a:headEnd/>
              <a:tailEnd/>
            </a:ln>
          </p:spPr>
          <p:txBody>
            <a:bodyPr/>
            <a:lstStyle/>
            <a:p>
              <a:endParaRPr lang="ja-JP" altLang="en-US" dirty="0"/>
            </a:p>
          </p:txBody>
        </p:sp>
        <p:sp>
          <p:nvSpPr>
            <p:cNvPr id="36" name="Freeform 153"/>
            <p:cNvSpPr>
              <a:spLocks/>
            </p:cNvSpPr>
            <p:nvPr/>
          </p:nvSpPr>
          <p:spPr bwMode="auto">
            <a:xfrm>
              <a:off x="4120481" y="4171281"/>
              <a:ext cx="28626" cy="70140"/>
            </a:xfrm>
            <a:custGeom>
              <a:avLst/>
              <a:gdLst>
                <a:gd name="T0" fmla="*/ 2147483647 w 18"/>
                <a:gd name="T1" fmla="*/ 0 h 88"/>
                <a:gd name="T2" fmla="*/ 2147483647 w 18"/>
                <a:gd name="T3" fmla="*/ 0 h 88"/>
                <a:gd name="T4" fmla="*/ 2147483647 w 18"/>
                <a:gd name="T5" fmla="*/ 2147483647 h 88"/>
                <a:gd name="T6" fmla="*/ 0 w 18"/>
                <a:gd name="T7" fmla="*/ 2147483647 h 88"/>
                <a:gd name="T8" fmla="*/ 2147483647 w 18"/>
                <a:gd name="T9" fmla="*/ 0 h 88"/>
                <a:gd name="T10" fmla="*/ 0 60000 65536"/>
                <a:gd name="T11" fmla="*/ 0 60000 65536"/>
                <a:gd name="T12" fmla="*/ 0 60000 65536"/>
                <a:gd name="T13" fmla="*/ 0 60000 65536"/>
                <a:gd name="T14" fmla="*/ 0 60000 65536"/>
                <a:gd name="T15" fmla="*/ 0 w 18"/>
                <a:gd name="T16" fmla="*/ 0 h 88"/>
                <a:gd name="T17" fmla="*/ 18 w 18"/>
                <a:gd name="T18" fmla="*/ 88 h 88"/>
              </a:gdLst>
              <a:ahLst/>
              <a:cxnLst>
                <a:cxn ang="T10">
                  <a:pos x="T0" y="T1"/>
                </a:cxn>
                <a:cxn ang="T11">
                  <a:pos x="T2" y="T3"/>
                </a:cxn>
                <a:cxn ang="T12">
                  <a:pos x="T4" y="T5"/>
                </a:cxn>
                <a:cxn ang="T13">
                  <a:pos x="T6" y="T7"/>
                </a:cxn>
                <a:cxn ang="T14">
                  <a:pos x="T8" y="T9"/>
                </a:cxn>
              </a:cxnLst>
              <a:rect l="T15" t="T16" r="T17" b="T18"/>
              <a:pathLst>
                <a:path w="18" h="88">
                  <a:moveTo>
                    <a:pt x="1" y="0"/>
                  </a:moveTo>
                  <a:lnTo>
                    <a:pt x="18" y="0"/>
                  </a:lnTo>
                  <a:lnTo>
                    <a:pt x="18" y="88"/>
                  </a:lnTo>
                  <a:lnTo>
                    <a:pt x="0" y="88"/>
                  </a:lnTo>
                  <a:lnTo>
                    <a:pt x="1" y="0"/>
                  </a:lnTo>
                  <a:close/>
                </a:path>
              </a:pathLst>
            </a:custGeom>
            <a:gradFill rotWithShape="1">
              <a:gsLst>
                <a:gs pos="0">
                  <a:srgbClr val="F3E2D1"/>
                </a:gs>
                <a:gs pos="100000">
                  <a:srgbClr val="9A9085"/>
                </a:gs>
              </a:gsLst>
              <a:lin ang="5400000" scaled="1"/>
            </a:gradFill>
            <a:ln w="9525" cap="flat" cmpd="sng">
              <a:solidFill>
                <a:srgbClr val="969696"/>
              </a:solidFill>
              <a:prstDash val="solid"/>
              <a:round/>
              <a:headEnd/>
              <a:tailEnd/>
            </a:ln>
          </p:spPr>
          <p:txBody>
            <a:bodyPr/>
            <a:lstStyle/>
            <a:p>
              <a:endParaRPr lang="ja-JP" altLang="en-US" dirty="0"/>
            </a:p>
          </p:txBody>
        </p:sp>
        <p:sp>
          <p:nvSpPr>
            <p:cNvPr id="37" name="Freeform 154"/>
            <p:cNvSpPr>
              <a:spLocks/>
            </p:cNvSpPr>
            <p:nvPr/>
          </p:nvSpPr>
          <p:spPr bwMode="auto">
            <a:xfrm>
              <a:off x="3214480" y="4647950"/>
              <a:ext cx="1206570" cy="342114"/>
            </a:xfrm>
            <a:custGeom>
              <a:avLst/>
              <a:gdLst>
                <a:gd name="T0" fmla="*/ 2147483647 w 774"/>
                <a:gd name="T1" fmla="*/ 2147483647 h 219"/>
                <a:gd name="T2" fmla="*/ 0 w 774"/>
                <a:gd name="T3" fmla="*/ 2147483647 h 219"/>
                <a:gd name="T4" fmla="*/ 2147483647 w 774"/>
                <a:gd name="T5" fmla="*/ 2147483647 h 219"/>
                <a:gd name="T6" fmla="*/ 2147483647 w 774"/>
                <a:gd name="T7" fmla="*/ 2147483647 h 219"/>
                <a:gd name="T8" fmla="*/ 2147483647 w 774"/>
                <a:gd name="T9" fmla="*/ 2147483647 h 219"/>
                <a:gd name="T10" fmla="*/ 2147483647 w 774"/>
                <a:gd name="T11" fmla="*/ 2147483647 h 219"/>
                <a:gd name="T12" fmla="*/ 2147483647 w 774"/>
                <a:gd name="T13" fmla="*/ 0 h 219"/>
                <a:gd name="T14" fmla="*/ 0 60000 65536"/>
                <a:gd name="T15" fmla="*/ 0 60000 65536"/>
                <a:gd name="T16" fmla="*/ 0 60000 65536"/>
                <a:gd name="T17" fmla="*/ 0 60000 65536"/>
                <a:gd name="T18" fmla="*/ 0 60000 65536"/>
                <a:gd name="T19" fmla="*/ 0 60000 65536"/>
                <a:gd name="T20" fmla="*/ 0 60000 65536"/>
                <a:gd name="T21" fmla="*/ 0 w 774"/>
                <a:gd name="T22" fmla="*/ 0 h 219"/>
                <a:gd name="T23" fmla="*/ 774 w 774"/>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4" h="219">
                  <a:moveTo>
                    <a:pt x="3" y="219"/>
                  </a:moveTo>
                  <a:lnTo>
                    <a:pt x="0" y="75"/>
                  </a:lnTo>
                  <a:lnTo>
                    <a:pt x="186" y="58"/>
                  </a:lnTo>
                  <a:lnTo>
                    <a:pt x="189" y="204"/>
                  </a:lnTo>
                  <a:lnTo>
                    <a:pt x="207" y="204"/>
                  </a:lnTo>
                  <a:lnTo>
                    <a:pt x="210" y="54"/>
                  </a:lnTo>
                  <a:lnTo>
                    <a:pt x="774" y="0"/>
                  </a:lnTo>
                </a:path>
              </a:pathLst>
            </a:custGeom>
            <a:noFill/>
            <a:ln w="9525">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8" name="Freeform 155"/>
            <p:cNvSpPr>
              <a:spLocks/>
            </p:cNvSpPr>
            <p:nvPr/>
          </p:nvSpPr>
          <p:spPr bwMode="auto">
            <a:xfrm>
              <a:off x="3359039" y="4394585"/>
              <a:ext cx="1739008" cy="1471519"/>
            </a:xfrm>
            <a:custGeom>
              <a:avLst/>
              <a:gdLst>
                <a:gd name="T0" fmla="*/ 2147483647 w 1325"/>
                <a:gd name="T1" fmla="*/ 2147483647 h 1120"/>
                <a:gd name="T2" fmla="*/ 2147483647 w 1325"/>
                <a:gd name="T3" fmla="*/ 2147483647 h 1120"/>
                <a:gd name="T4" fmla="*/ 2147483647 w 1325"/>
                <a:gd name="T5" fmla="*/ 2147483647 h 1120"/>
                <a:gd name="T6" fmla="*/ 2147483647 w 1325"/>
                <a:gd name="T7" fmla="*/ 2147483647 h 1120"/>
                <a:gd name="T8" fmla="*/ 2147483647 w 1325"/>
                <a:gd name="T9" fmla="*/ 2147483647 h 1120"/>
                <a:gd name="T10" fmla="*/ 2147483647 w 1325"/>
                <a:gd name="T11" fmla="*/ 2147483647 h 1120"/>
                <a:gd name="T12" fmla="*/ 2147483647 w 1325"/>
                <a:gd name="T13" fmla="*/ 2147483647 h 1120"/>
                <a:gd name="T14" fmla="*/ 2147483647 w 1325"/>
                <a:gd name="T15" fmla="*/ 2147483647 h 1120"/>
                <a:gd name="T16" fmla="*/ 2147483647 w 1325"/>
                <a:gd name="T17" fmla="*/ 2147483647 h 1120"/>
                <a:gd name="T18" fmla="*/ 2147483647 w 1325"/>
                <a:gd name="T19" fmla="*/ 2147483647 h 1120"/>
                <a:gd name="T20" fmla="*/ 2147483647 w 1325"/>
                <a:gd name="T21" fmla="*/ 2147483647 h 1120"/>
                <a:gd name="T22" fmla="*/ 2147483647 w 1325"/>
                <a:gd name="T23" fmla="*/ 2147483647 h 1120"/>
                <a:gd name="T24" fmla="*/ 2147483647 w 1325"/>
                <a:gd name="T25" fmla="*/ 2147483647 h 1120"/>
                <a:gd name="T26" fmla="*/ 2147483647 w 1325"/>
                <a:gd name="T27" fmla="*/ 2147483647 h 1120"/>
                <a:gd name="T28" fmla="*/ 2147483647 w 1325"/>
                <a:gd name="T29" fmla="*/ 2147483647 h 1120"/>
                <a:gd name="T30" fmla="*/ 2147483647 w 1325"/>
                <a:gd name="T31" fmla="*/ 2147483647 h 1120"/>
                <a:gd name="T32" fmla="*/ 2147483647 w 1325"/>
                <a:gd name="T33" fmla="*/ 2147483647 h 1120"/>
                <a:gd name="T34" fmla="*/ 2147483647 w 1325"/>
                <a:gd name="T35" fmla="*/ 2147483647 h 1120"/>
                <a:gd name="T36" fmla="*/ 2147483647 w 1325"/>
                <a:gd name="T37" fmla="*/ 2147483647 h 1120"/>
                <a:gd name="T38" fmla="*/ 2147483647 w 1325"/>
                <a:gd name="T39" fmla="*/ 2147483647 h 1120"/>
                <a:gd name="T40" fmla="*/ 2147483647 w 1325"/>
                <a:gd name="T41" fmla="*/ 2147483647 h 1120"/>
                <a:gd name="T42" fmla="*/ 2147483647 w 1325"/>
                <a:gd name="T43" fmla="*/ 2147483647 h 1120"/>
                <a:gd name="T44" fmla="*/ 2147483647 w 1325"/>
                <a:gd name="T45" fmla="*/ 2147483647 h 1120"/>
                <a:gd name="T46" fmla="*/ 2147483647 w 1325"/>
                <a:gd name="T47" fmla="*/ 2147483647 h 1120"/>
                <a:gd name="T48" fmla="*/ 2147483647 w 1325"/>
                <a:gd name="T49" fmla="*/ 2147483647 h 1120"/>
                <a:gd name="T50" fmla="*/ 2147483647 w 1325"/>
                <a:gd name="T51" fmla="*/ 2147483647 h 1120"/>
                <a:gd name="T52" fmla="*/ 2147483647 w 1325"/>
                <a:gd name="T53" fmla="*/ 2147483647 h 1120"/>
                <a:gd name="T54" fmla="*/ 2147483647 w 1325"/>
                <a:gd name="T55" fmla="*/ 2147483647 h 1120"/>
                <a:gd name="T56" fmla="*/ 2147483647 w 1325"/>
                <a:gd name="T57" fmla="*/ 2147483647 h 1120"/>
                <a:gd name="T58" fmla="*/ 2147483647 w 1325"/>
                <a:gd name="T59" fmla="*/ 2147483647 h 1120"/>
                <a:gd name="T60" fmla="*/ 2147483647 w 1325"/>
                <a:gd name="T61" fmla="*/ 2147483647 h 1120"/>
                <a:gd name="T62" fmla="*/ 2147483647 w 1325"/>
                <a:gd name="T63" fmla="*/ 2147483647 h 1120"/>
                <a:gd name="T64" fmla="*/ 2147483647 w 1325"/>
                <a:gd name="T65" fmla="*/ 2147483647 h 1120"/>
                <a:gd name="T66" fmla="*/ 2147483647 w 1325"/>
                <a:gd name="T67" fmla="*/ 2147483647 h 1120"/>
                <a:gd name="T68" fmla="*/ 2147483647 w 1325"/>
                <a:gd name="T69" fmla="*/ 2147483647 h 1120"/>
                <a:gd name="T70" fmla="*/ 2147483647 w 1325"/>
                <a:gd name="T71" fmla="*/ 2147483647 h 1120"/>
                <a:gd name="T72" fmla="*/ 2147483647 w 1325"/>
                <a:gd name="T73" fmla="*/ 2147483647 h 1120"/>
                <a:gd name="T74" fmla="*/ 2147483647 w 1325"/>
                <a:gd name="T75" fmla="*/ 2147483647 h 1120"/>
                <a:gd name="T76" fmla="*/ 2147483647 w 1325"/>
                <a:gd name="T77" fmla="*/ 2147483647 h 1120"/>
                <a:gd name="T78" fmla="*/ 2147483647 w 1325"/>
                <a:gd name="T79" fmla="*/ 2147483647 h 1120"/>
                <a:gd name="T80" fmla="*/ 2147483647 w 1325"/>
                <a:gd name="T81" fmla="*/ 2147483647 h 1120"/>
                <a:gd name="T82" fmla="*/ 2147483647 w 1325"/>
                <a:gd name="T83" fmla="*/ 2147483647 h 1120"/>
                <a:gd name="T84" fmla="*/ 2147483647 w 1325"/>
                <a:gd name="T85" fmla="*/ 2147483647 h 1120"/>
                <a:gd name="T86" fmla="*/ 2147483647 w 1325"/>
                <a:gd name="T87" fmla="*/ 2147483647 h 1120"/>
                <a:gd name="T88" fmla="*/ 2147483647 w 1325"/>
                <a:gd name="T89" fmla="*/ 2147483647 h 1120"/>
                <a:gd name="T90" fmla="*/ 2147483647 w 1325"/>
                <a:gd name="T91" fmla="*/ 2147483647 h 1120"/>
                <a:gd name="T92" fmla="*/ 2147483647 w 1325"/>
                <a:gd name="T93" fmla="*/ 2147483647 h 1120"/>
                <a:gd name="T94" fmla="*/ 2147483647 w 1325"/>
                <a:gd name="T95" fmla="*/ 2147483647 h 1120"/>
                <a:gd name="T96" fmla="*/ 2147483647 w 1325"/>
                <a:gd name="T97" fmla="*/ 2147483647 h 1120"/>
                <a:gd name="T98" fmla="*/ 2147483647 w 1325"/>
                <a:gd name="T99" fmla="*/ 2147483647 h 1120"/>
                <a:gd name="T100" fmla="*/ 2147483647 w 1325"/>
                <a:gd name="T101" fmla="*/ 2147483647 h 1120"/>
                <a:gd name="T102" fmla="*/ 2147483647 w 1325"/>
                <a:gd name="T103" fmla="*/ 2147483647 h 1120"/>
                <a:gd name="T104" fmla="*/ 2147483647 w 1325"/>
                <a:gd name="T105" fmla="*/ 2147483647 h 11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5"/>
                <a:gd name="T160" fmla="*/ 0 h 1120"/>
                <a:gd name="T161" fmla="*/ 1325 w 1325"/>
                <a:gd name="T162" fmla="*/ 1120 h 11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5" h="1120">
                  <a:moveTo>
                    <a:pt x="115" y="889"/>
                  </a:moveTo>
                  <a:lnTo>
                    <a:pt x="124" y="848"/>
                  </a:lnTo>
                  <a:lnTo>
                    <a:pt x="195" y="839"/>
                  </a:lnTo>
                  <a:lnTo>
                    <a:pt x="144" y="715"/>
                  </a:lnTo>
                  <a:lnTo>
                    <a:pt x="156" y="673"/>
                  </a:lnTo>
                  <a:lnTo>
                    <a:pt x="197" y="656"/>
                  </a:lnTo>
                  <a:lnTo>
                    <a:pt x="193" y="602"/>
                  </a:lnTo>
                  <a:lnTo>
                    <a:pt x="69" y="578"/>
                  </a:lnTo>
                  <a:lnTo>
                    <a:pt x="69" y="917"/>
                  </a:lnTo>
                  <a:lnTo>
                    <a:pt x="48" y="929"/>
                  </a:lnTo>
                  <a:lnTo>
                    <a:pt x="18" y="925"/>
                  </a:lnTo>
                  <a:lnTo>
                    <a:pt x="18" y="578"/>
                  </a:lnTo>
                  <a:lnTo>
                    <a:pt x="0" y="571"/>
                  </a:lnTo>
                  <a:lnTo>
                    <a:pt x="2" y="501"/>
                  </a:lnTo>
                  <a:lnTo>
                    <a:pt x="513" y="439"/>
                  </a:lnTo>
                  <a:lnTo>
                    <a:pt x="510" y="508"/>
                  </a:lnTo>
                  <a:lnTo>
                    <a:pt x="510" y="432"/>
                  </a:lnTo>
                  <a:lnTo>
                    <a:pt x="559" y="344"/>
                  </a:lnTo>
                  <a:lnTo>
                    <a:pt x="622" y="324"/>
                  </a:lnTo>
                  <a:lnTo>
                    <a:pt x="622" y="294"/>
                  </a:lnTo>
                  <a:lnTo>
                    <a:pt x="547" y="273"/>
                  </a:lnTo>
                  <a:lnTo>
                    <a:pt x="518" y="224"/>
                  </a:lnTo>
                  <a:lnTo>
                    <a:pt x="496" y="205"/>
                  </a:lnTo>
                  <a:lnTo>
                    <a:pt x="508" y="185"/>
                  </a:lnTo>
                  <a:lnTo>
                    <a:pt x="517" y="138"/>
                  </a:lnTo>
                  <a:lnTo>
                    <a:pt x="528" y="92"/>
                  </a:lnTo>
                  <a:lnTo>
                    <a:pt x="488" y="74"/>
                  </a:lnTo>
                  <a:lnTo>
                    <a:pt x="526" y="56"/>
                  </a:lnTo>
                  <a:lnTo>
                    <a:pt x="583" y="29"/>
                  </a:lnTo>
                  <a:lnTo>
                    <a:pt x="658" y="29"/>
                  </a:lnTo>
                  <a:lnTo>
                    <a:pt x="698" y="50"/>
                  </a:lnTo>
                  <a:lnTo>
                    <a:pt x="728" y="79"/>
                  </a:lnTo>
                  <a:lnTo>
                    <a:pt x="735" y="135"/>
                  </a:lnTo>
                  <a:lnTo>
                    <a:pt x="736" y="223"/>
                  </a:lnTo>
                  <a:lnTo>
                    <a:pt x="706" y="275"/>
                  </a:lnTo>
                  <a:lnTo>
                    <a:pt x="735" y="314"/>
                  </a:lnTo>
                  <a:lnTo>
                    <a:pt x="794" y="320"/>
                  </a:lnTo>
                  <a:lnTo>
                    <a:pt x="809" y="281"/>
                  </a:lnTo>
                  <a:lnTo>
                    <a:pt x="870" y="263"/>
                  </a:lnTo>
                  <a:lnTo>
                    <a:pt x="881" y="243"/>
                  </a:lnTo>
                  <a:lnTo>
                    <a:pt x="816" y="229"/>
                  </a:lnTo>
                  <a:lnTo>
                    <a:pt x="794" y="202"/>
                  </a:lnTo>
                  <a:lnTo>
                    <a:pt x="810" y="196"/>
                  </a:lnTo>
                  <a:lnTo>
                    <a:pt x="796" y="191"/>
                  </a:lnTo>
                  <a:lnTo>
                    <a:pt x="796" y="168"/>
                  </a:lnTo>
                  <a:lnTo>
                    <a:pt x="774" y="154"/>
                  </a:lnTo>
                  <a:lnTo>
                    <a:pt x="799" y="111"/>
                  </a:lnTo>
                  <a:lnTo>
                    <a:pt x="805" y="74"/>
                  </a:lnTo>
                  <a:lnTo>
                    <a:pt x="824" y="31"/>
                  </a:lnTo>
                  <a:lnTo>
                    <a:pt x="876" y="13"/>
                  </a:lnTo>
                  <a:lnTo>
                    <a:pt x="972" y="19"/>
                  </a:lnTo>
                  <a:lnTo>
                    <a:pt x="1020" y="104"/>
                  </a:lnTo>
                  <a:lnTo>
                    <a:pt x="986" y="218"/>
                  </a:lnTo>
                  <a:lnTo>
                    <a:pt x="962" y="257"/>
                  </a:lnTo>
                  <a:lnTo>
                    <a:pt x="1021" y="257"/>
                  </a:lnTo>
                  <a:lnTo>
                    <a:pt x="1033" y="278"/>
                  </a:lnTo>
                  <a:lnTo>
                    <a:pt x="1064" y="264"/>
                  </a:lnTo>
                  <a:lnTo>
                    <a:pt x="1064" y="240"/>
                  </a:lnTo>
                  <a:lnTo>
                    <a:pt x="1021" y="236"/>
                  </a:lnTo>
                  <a:lnTo>
                    <a:pt x="1010" y="192"/>
                  </a:lnTo>
                  <a:lnTo>
                    <a:pt x="1002" y="157"/>
                  </a:lnTo>
                  <a:lnTo>
                    <a:pt x="995" y="129"/>
                  </a:lnTo>
                  <a:lnTo>
                    <a:pt x="1019" y="61"/>
                  </a:lnTo>
                  <a:lnTo>
                    <a:pt x="1076" y="21"/>
                  </a:lnTo>
                  <a:lnTo>
                    <a:pt x="1130" y="15"/>
                  </a:lnTo>
                  <a:lnTo>
                    <a:pt x="1163" y="30"/>
                  </a:lnTo>
                  <a:lnTo>
                    <a:pt x="1212" y="78"/>
                  </a:lnTo>
                  <a:lnTo>
                    <a:pt x="1219" y="149"/>
                  </a:lnTo>
                  <a:lnTo>
                    <a:pt x="1206" y="192"/>
                  </a:lnTo>
                  <a:lnTo>
                    <a:pt x="1169" y="231"/>
                  </a:lnTo>
                  <a:lnTo>
                    <a:pt x="1190" y="259"/>
                  </a:lnTo>
                  <a:lnTo>
                    <a:pt x="1247" y="250"/>
                  </a:lnTo>
                  <a:lnTo>
                    <a:pt x="1301" y="233"/>
                  </a:lnTo>
                  <a:lnTo>
                    <a:pt x="1270" y="212"/>
                  </a:lnTo>
                  <a:lnTo>
                    <a:pt x="1259" y="123"/>
                  </a:lnTo>
                  <a:lnTo>
                    <a:pt x="1297" y="5"/>
                  </a:lnTo>
                  <a:lnTo>
                    <a:pt x="1325" y="0"/>
                  </a:lnTo>
                  <a:lnTo>
                    <a:pt x="1320" y="652"/>
                  </a:lnTo>
                  <a:lnTo>
                    <a:pt x="1163" y="717"/>
                  </a:lnTo>
                  <a:lnTo>
                    <a:pt x="1156" y="803"/>
                  </a:lnTo>
                  <a:lnTo>
                    <a:pt x="1136" y="854"/>
                  </a:lnTo>
                  <a:lnTo>
                    <a:pt x="1096" y="786"/>
                  </a:lnTo>
                  <a:lnTo>
                    <a:pt x="962" y="774"/>
                  </a:lnTo>
                  <a:lnTo>
                    <a:pt x="937" y="975"/>
                  </a:lnTo>
                  <a:lnTo>
                    <a:pt x="869" y="975"/>
                  </a:lnTo>
                  <a:lnTo>
                    <a:pt x="835" y="1043"/>
                  </a:lnTo>
                  <a:lnTo>
                    <a:pt x="843" y="809"/>
                  </a:lnTo>
                  <a:lnTo>
                    <a:pt x="610" y="853"/>
                  </a:lnTo>
                  <a:lnTo>
                    <a:pt x="608" y="1112"/>
                  </a:lnTo>
                  <a:lnTo>
                    <a:pt x="572" y="1120"/>
                  </a:lnTo>
                  <a:lnTo>
                    <a:pt x="532" y="1107"/>
                  </a:lnTo>
                  <a:lnTo>
                    <a:pt x="532" y="855"/>
                  </a:lnTo>
                  <a:lnTo>
                    <a:pt x="359" y="809"/>
                  </a:lnTo>
                  <a:lnTo>
                    <a:pt x="353" y="1024"/>
                  </a:lnTo>
                  <a:lnTo>
                    <a:pt x="322" y="1032"/>
                  </a:lnTo>
                  <a:lnTo>
                    <a:pt x="285" y="1020"/>
                  </a:lnTo>
                  <a:lnTo>
                    <a:pt x="293" y="786"/>
                  </a:lnTo>
                  <a:lnTo>
                    <a:pt x="266" y="782"/>
                  </a:lnTo>
                  <a:lnTo>
                    <a:pt x="288" y="830"/>
                  </a:lnTo>
                  <a:lnTo>
                    <a:pt x="285" y="917"/>
                  </a:lnTo>
                  <a:lnTo>
                    <a:pt x="264" y="917"/>
                  </a:lnTo>
                  <a:lnTo>
                    <a:pt x="264" y="977"/>
                  </a:lnTo>
                  <a:lnTo>
                    <a:pt x="225" y="995"/>
                  </a:lnTo>
                  <a:lnTo>
                    <a:pt x="193" y="989"/>
                  </a:lnTo>
                  <a:lnTo>
                    <a:pt x="195" y="924"/>
                  </a:lnTo>
                  <a:lnTo>
                    <a:pt x="184" y="908"/>
                  </a:lnTo>
                  <a:lnTo>
                    <a:pt x="115" y="889"/>
                  </a:lnTo>
                  <a:close/>
                </a:path>
              </a:pathLst>
            </a:custGeom>
            <a:solidFill>
              <a:srgbClr val="C0C0C0"/>
            </a:solidFill>
            <a:ln w="9525" cap="flat" cmpd="sng">
              <a:solidFill>
                <a:srgbClr val="808080"/>
              </a:solidFill>
              <a:prstDash val="solid"/>
              <a:round/>
              <a:headEnd/>
              <a:tailEnd/>
            </a:ln>
          </p:spPr>
          <p:txBody>
            <a:bodyPr/>
            <a:lstStyle/>
            <a:p>
              <a:endParaRPr lang="ja-JP" altLang="en-US" dirty="0"/>
            </a:p>
          </p:txBody>
        </p:sp>
        <p:sp>
          <p:nvSpPr>
            <p:cNvPr id="39" name="Freeform 156"/>
            <p:cNvSpPr>
              <a:spLocks noChangeAspect="1"/>
            </p:cNvSpPr>
            <p:nvPr/>
          </p:nvSpPr>
          <p:spPr bwMode="auto">
            <a:xfrm>
              <a:off x="4036036" y="4583535"/>
              <a:ext cx="20038" cy="55826"/>
            </a:xfrm>
            <a:custGeom>
              <a:avLst/>
              <a:gdLst>
                <a:gd name="T0" fmla="*/ 0 w 15"/>
                <a:gd name="T1" fmla="*/ 2147483647 h 47"/>
                <a:gd name="T2" fmla="*/ 2147483647 w 15"/>
                <a:gd name="T3" fmla="*/ 2147483647 h 47"/>
                <a:gd name="T4" fmla="*/ 2147483647 w 15"/>
                <a:gd name="T5" fmla="*/ 0 h 47"/>
                <a:gd name="T6" fmla="*/ 2147483647 w 15"/>
                <a:gd name="T7" fmla="*/ 2147483647 h 47"/>
                <a:gd name="T8" fmla="*/ 2147483647 w 15"/>
                <a:gd name="T9" fmla="*/ 2147483647 h 47"/>
                <a:gd name="T10" fmla="*/ 2147483647 w 15"/>
                <a:gd name="T11" fmla="*/ 2147483647 h 47"/>
                <a:gd name="T12" fmla="*/ 0 w 15"/>
                <a:gd name="T13" fmla="*/ 2147483647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40" name="Freeform 157"/>
            <p:cNvSpPr>
              <a:spLocks noChangeAspect="1"/>
            </p:cNvSpPr>
            <p:nvPr/>
          </p:nvSpPr>
          <p:spPr bwMode="auto">
            <a:xfrm rot="338387">
              <a:off x="4040329" y="4534866"/>
              <a:ext cx="30057" cy="21471"/>
            </a:xfrm>
            <a:custGeom>
              <a:avLst/>
              <a:gdLst>
                <a:gd name="T0" fmla="*/ 0 w 20"/>
                <a:gd name="T1" fmla="*/ 2147483647 h 18"/>
                <a:gd name="T2" fmla="*/ 2147483647 w 20"/>
                <a:gd name="T3" fmla="*/ 0 h 18"/>
                <a:gd name="T4" fmla="*/ 2147483647 w 20"/>
                <a:gd name="T5" fmla="*/ 2147483647 h 18"/>
                <a:gd name="T6" fmla="*/ 2147483647 w 20"/>
                <a:gd name="T7" fmla="*/ 2147483647 h 18"/>
                <a:gd name="T8" fmla="*/ 0 w 20"/>
                <a:gd name="T9" fmla="*/ 2147483647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41" name="Freeform 158"/>
            <p:cNvSpPr>
              <a:spLocks noChangeAspect="1"/>
            </p:cNvSpPr>
            <p:nvPr/>
          </p:nvSpPr>
          <p:spPr bwMode="auto">
            <a:xfrm rot="309005">
              <a:off x="4056074" y="4708070"/>
              <a:ext cx="35782" cy="7158"/>
            </a:xfrm>
            <a:custGeom>
              <a:avLst/>
              <a:gdLst>
                <a:gd name="T0" fmla="*/ 0 w 23"/>
                <a:gd name="T1" fmla="*/ 2147483647 h 6"/>
                <a:gd name="T2" fmla="*/ 2147483647 w 23"/>
                <a:gd name="T3" fmla="*/ 2147483647 h 6"/>
                <a:gd name="T4" fmla="*/ 2147483647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 name="Freeform 159"/>
            <p:cNvSpPr>
              <a:spLocks noChangeAspect="1"/>
            </p:cNvSpPr>
            <p:nvPr/>
          </p:nvSpPr>
          <p:spPr bwMode="auto">
            <a:xfrm rot="436271">
              <a:off x="4150538" y="4600713"/>
              <a:ext cx="61545" cy="83023"/>
            </a:xfrm>
            <a:custGeom>
              <a:avLst/>
              <a:gdLst>
                <a:gd name="T0" fmla="*/ 0 w 44"/>
                <a:gd name="T1" fmla="*/ 2147483647 h 70"/>
                <a:gd name="T2" fmla="*/ 2147483647 w 44"/>
                <a:gd name="T3" fmla="*/ 0 h 70"/>
                <a:gd name="T4" fmla="*/ 2147483647 w 44"/>
                <a:gd name="T5" fmla="*/ 2147483647 h 70"/>
                <a:gd name="T6" fmla="*/ 2147483647 w 44"/>
                <a:gd name="T7" fmla="*/ 2147483647 h 70"/>
                <a:gd name="T8" fmla="*/ 2147483647 w 44"/>
                <a:gd name="T9" fmla="*/ 2147483647 h 70"/>
                <a:gd name="T10" fmla="*/ 2147483647 w 44"/>
                <a:gd name="T11" fmla="*/ 2147483647 h 70"/>
                <a:gd name="T12" fmla="*/ 2147483647 w 44"/>
                <a:gd name="T13" fmla="*/ 2147483647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43" name="Freeform 160"/>
            <p:cNvSpPr>
              <a:spLocks noChangeAspect="1"/>
            </p:cNvSpPr>
            <p:nvPr/>
          </p:nvSpPr>
          <p:spPr bwMode="auto">
            <a:xfrm>
              <a:off x="4418187" y="4527709"/>
              <a:ext cx="20038" cy="55827"/>
            </a:xfrm>
            <a:custGeom>
              <a:avLst/>
              <a:gdLst>
                <a:gd name="T0" fmla="*/ 0 w 15"/>
                <a:gd name="T1" fmla="*/ 2147483647 h 47"/>
                <a:gd name="T2" fmla="*/ 2147483647 w 15"/>
                <a:gd name="T3" fmla="*/ 2147483647 h 47"/>
                <a:gd name="T4" fmla="*/ 2147483647 w 15"/>
                <a:gd name="T5" fmla="*/ 0 h 47"/>
                <a:gd name="T6" fmla="*/ 2147483647 w 15"/>
                <a:gd name="T7" fmla="*/ 2147483647 h 47"/>
                <a:gd name="T8" fmla="*/ 2147483647 w 15"/>
                <a:gd name="T9" fmla="*/ 2147483647 h 47"/>
                <a:gd name="T10" fmla="*/ 2147483647 w 15"/>
                <a:gd name="T11" fmla="*/ 2147483647 h 47"/>
                <a:gd name="T12" fmla="*/ 0 w 15"/>
                <a:gd name="T13" fmla="*/ 2147483647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44" name="Freeform 161"/>
            <p:cNvSpPr>
              <a:spLocks noChangeAspect="1"/>
            </p:cNvSpPr>
            <p:nvPr/>
          </p:nvSpPr>
          <p:spPr bwMode="auto">
            <a:xfrm rot="338387">
              <a:off x="4423913" y="4496217"/>
              <a:ext cx="30057" cy="21472"/>
            </a:xfrm>
            <a:custGeom>
              <a:avLst/>
              <a:gdLst>
                <a:gd name="T0" fmla="*/ 0 w 20"/>
                <a:gd name="T1" fmla="*/ 2147483647 h 18"/>
                <a:gd name="T2" fmla="*/ 2147483647 w 20"/>
                <a:gd name="T3" fmla="*/ 0 h 18"/>
                <a:gd name="T4" fmla="*/ 2147483647 w 20"/>
                <a:gd name="T5" fmla="*/ 2147483647 h 18"/>
                <a:gd name="T6" fmla="*/ 2147483647 w 20"/>
                <a:gd name="T7" fmla="*/ 2147483647 h 18"/>
                <a:gd name="T8" fmla="*/ 0 w 20"/>
                <a:gd name="T9" fmla="*/ 2147483647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45" name="Freeform 162"/>
            <p:cNvSpPr>
              <a:spLocks/>
            </p:cNvSpPr>
            <p:nvPr/>
          </p:nvSpPr>
          <p:spPr bwMode="auto">
            <a:xfrm>
              <a:off x="4114756" y="4836899"/>
              <a:ext cx="983291" cy="397940"/>
            </a:xfrm>
            <a:custGeom>
              <a:avLst/>
              <a:gdLst>
                <a:gd name="T0" fmla="*/ 0 w 749"/>
                <a:gd name="T1" fmla="*/ 2147483647 h 304"/>
                <a:gd name="T2" fmla="*/ 2147483647 w 749"/>
                <a:gd name="T3" fmla="*/ 2147483647 h 304"/>
                <a:gd name="T4" fmla="*/ 2147483647 w 749"/>
                <a:gd name="T5" fmla="*/ 2147483647 h 304"/>
                <a:gd name="T6" fmla="*/ 2147483647 w 749"/>
                <a:gd name="T7" fmla="*/ 2147483647 h 304"/>
                <a:gd name="T8" fmla="*/ 2147483647 w 749"/>
                <a:gd name="T9" fmla="*/ 2147483647 h 304"/>
                <a:gd name="T10" fmla="*/ 2147483647 w 749"/>
                <a:gd name="T11" fmla="*/ 2147483647 h 304"/>
                <a:gd name="T12" fmla="*/ 2147483647 w 749"/>
                <a:gd name="T13" fmla="*/ 0 h 304"/>
                <a:gd name="T14" fmla="*/ 0 60000 65536"/>
                <a:gd name="T15" fmla="*/ 0 60000 65536"/>
                <a:gd name="T16" fmla="*/ 0 60000 65536"/>
                <a:gd name="T17" fmla="*/ 0 60000 65536"/>
                <a:gd name="T18" fmla="*/ 0 60000 65536"/>
                <a:gd name="T19" fmla="*/ 0 60000 65536"/>
                <a:gd name="T20" fmla="*/ 0 60000 65536"/>
                <a:gd name="T21" fmla="*/ 0 w 749"/>
                <a:gd name="T22" fmla="*/ 0 h 304"/>
                <a:gd name="T23" fmla="*/ 749 w 749"/>
                <a:gd name="T24" fmla="*/ 304 h 3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9" h="304">
                  <a:moveTo>
                    <a:pt x="0" y="304"/>
                  </a:moveTo>
                  <a:lnTo>
                    <a:pt x="6" y="103"/>
                  </a:lnTo>
                  <a:lnTo>
                    <a:pt x="263" y="72"/>
                  </a:lnTo>
                  <a:lnTo>
                    <a:pt x="268" y="283"/>
                  </a:lnTo>
                  <a:lnTo>
                    <a:pt x="294" y="283"/>
                  </a:lnTo>
                  <a:lnTo>
                    <a:pt x="297" y="66"/>
                  </a:lnTo>
                  <a:lnTo>
                    <a:pt x="749" y="0"/>
                  </a:lnTo>
                </a:path>
              </a:pathLst>
            </a:custGeom>
            <a:noFill/>
            <a:ln w="9525">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6" name="Freeform 163"/>
            <p:cNvSpPr>
              <a:spLocks/>
            </p:cNvSpPr>
            <p:nvPr/>
          </p:nvSpPr>
          <p:spPr bwMode="auto">
            <a:xfrm>
              <a:off x="4355211" y="5150385"/>
              <a:ext cx="742836" cy="964790"/>
            </a:xfrm>
            <a:custGeom>
              <a:avLst/>
              <a:gdLst>
                <a:gd name="T0" fmla="*/ 2147483647 w 565"/>
                <a:gd name="T1" fmla="*/ 2147483647 h 734"/>
                <a:gd name="T2" fmla="*/ 2147483647 w 565"/>
                <a:gd name="T3" fmla="*/ 2147483647 h 734"/>
                <a:gd name="T4" fmla="*/ 2147483647 w 565"/>
                <a:gd name="T5" fmla="*/ 2147483647 h 734"/>
                <a:gd name="T6" fmla="*/ 2147483647 w 565"/>
                <a:gd name="T7" fmla="*/ 2147483647 h 734"/>
                <a:gd name="T8" fmla="*/ 2147483647 w 565"/>
                <a:gd name="T9" fmla="*/ 2147483647 h 734"/>
                <a:gd name="T10" fmla="*/ 2147483647 w 565"/>
                <a:gd name="T11" fmla="*/ 2147483647 h 734"/>
                <a:gd name="T12" fmla="*/ 2147483647 w 565"/>
                <a:gd name="T13" fmla="*/ 2147483647 h 734"/>
                <a:gd name="T14" fmla="*/ 2147483647 w 565"/>
                <a:gd name="T15" fmla="*/ 2147483647 h 734"/>
                <a:gd name="T16" fmla="*/ 2147483647 w 565"/>
                <a:gd name="T17" fmla="*/ 2147483647 h 734"/>
                <a:gd name="T18" fmla="*/ 2147483647 w 565"/>
                <a:gd name="T19" fmla="*/ 2147483647 h 734"/>
                <a:gd name="T20" fmla="*/ 2147483647 w 565"/>
                <a:gd name="T21" fmla="*/ 2147483647 h 734"/>
                <a:gd name="T22" fmla="*/ 2147483647 w 565"/>
                <a:gd name="T23" fmla="*/ 2147483647 h 734"/>
                <a:gd name="T24" fmla="*/ 0 w 565"/>
                <a:gd name="T25" fmla="*/ 2147483647 h 734"/>
                <a:gd name="T26" fmla="*/ 2147483647 w 565"/>
                <a:gd name="T27" fmla="*/ 2147483647 h 734"/>
                <a:gd name="T28" fmla="*/ 2147483647 w 565"/>
                <a:gd name="T29" fmla="*/ 0 h 734"/>
                <a:gd name="T30" fmla="*/ 2147483647 w 565"/>
                <a:gd name="T31" fmla="*/ 2147483647 h 734"/>
                <a:gd name="T32" fmla="*/ 2147483647 w 565"/>
                <a:gd name="T33" fmla="*/ 2147483647 h 734"/>
                <a:gd name="T34" fmla="*/ 2147483647 w 565"/>
                <a:gd name="T35" fmla="*/ 2147483647 h 734"/>
                <a:gd name="T36" fmla="*/ 2147483647 w 565"/>
                <a:gd name="T37" fmla="*/ 2147483647 h 734"/>
                <a:gd name="T38" fmla="*/ 2147483647 w 565"/>
                <a:gd name="T39" fmla="*/ 2147483647 h 734"/>
                <a:gd name="T40" fmla="*/ 2147483647 w 565"/>
                <a:gd name="T41" fmla="*/ 2147483647 h 734"/>
                <a:gd name="T42" fmla="*/ 2147483647 w 565"/>
                <a:gd name="T43" fmla="*/ 2147483647 h 734"/>
                <a:gd name="T44" fmla="*/ 2147483647 w 565"/>
                <a:gd name="T45" fmla="*/ 2147483647 h 734"/>
                <a:gd name="T46" fmla="*/ 2147483647 w 565"/>
                <a:gd name="T47" fmla="*/ 2147483647 h 734"/>
                <a:gd name="T48" fmla="*/ 2147483647 w 565"/>
                <a:gd name="T49" fmla="*/ 2147483647 h 734"/>
                <a:gd name="T50" fmla="*/ 2147483647 w 565"/>
                <a:gd name="T51" fmla="*/ 2147483647 h 734"/>
                <a:gd name="T52" fmla="*/ 2147483647 w 565"/>
                <a:gd name="T53" fmla="*/ 2147483647 h 734"/>
                <a:gd name="T54" fmla="*/ 2147483647 w 565"/>
                <a:gd name="T55" fmla="*/ 2147483647 h 734"/>
                <a:gd name="T56" fmla="*/ 2147483647 w 565"/>
                <a:gd name="T57" fmla="*/ 2147483647 h 734"/>
                <a:gd name="T58" fmla="*/ 2147483647 w 565"/>
                <a:gd name="T59" fmla="*/ 2147483647 h 734"/>
                <a:gd name="T60" fmla="*/ 2147483647 w 565"/>
                <a:gd name="T61" fmla="*/ 2147483647 h 7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65"/>
                <a:gd name="T94" fmla="*/ 0 h 734"/>
                <a:gd name="T95" fmla="*/ 565 w 565"/>
                <a:gd name="T96" fmla="*/ 734 h 7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65" h="734">
                  <a:moveTo>
                    <a:pt x="139" y="563"/>
                  </a:moveTo>
                  <a:lnTo>
                    <a:pt x="150" y="512"/>
                  </a:lnTo>
                  <a:lnTo>
                    <a:pt x="234" y="501"/>
                  </a:lnTo>
                  <a:lnTo>
                    <a:pt x="174" y="353"/>
                  </a:lnTo>
                  <a:lnTo>
                    <a:pt x="187" y="303"/>
                  </a:lnTo>
                  <a:lnTo>
                    <a:pt x="238" y="283"/>
                  </a:lnTo>
                  <a:lnTo>
                    <a:pt x="232" y="216"/>
                  </a:lnTo>
                  <a:lnTo>
                    <a:pt x="83" y="189"/>
                  </a:lnTo>
                  <a:lnTo>
                    <a:pt x="83" y="595"/>
                  </a:lnTo>
                  <a:lnTo>
                    <a:pt x="57" y="610"/>
                  </a:lnTo>
                  <a:lnTo>
                    <a:pt x="21" y="606"/>
                  </a:lnTo>
                  <a:lnTo>
                    <a:pt x="21" y="189"/>
                  </a:lnTo>
                  <a:lnTo>
                    <a:pt x="0" y="179"/>
                  </a:lnTo>
                  <a:lnTo>
                    <a:pt x="4" y="95"/>
                  </a:lnTo>
                  <a:lnTo>
                    <a:pt x="565" y="0"/>
                  </a:lnTo>
                  <a:lnTo>
                    <a:pt x="565" y="508"/>
                  </a:lnTo>
                  <a:lnTo>
                    <a:pt x="432" y="466"/>
                  </a:lnTo>
                  <a:lnTo>
                    <a:pt x="425" y="724"/>
                  </a:lnTo>
                  <a:lnTo>
                    <a:pt x="389" y="734"/>
                  </a:lnTo>
                  <a:lnTo>
                    <a:pt x="344" y="720"/>
                  </a:lnTo>
                  <a:lnTo>
                    <a:pt x="352" y="437"/>
                  </a:lnTo>
                  <a:lnTo>
                    <a:pt x="321" y="434"/>
                  </a:lnTo>
                  <a:lnTo>
                    <a:pt x="347" y="492"/>
                  </a:lnTo>
                  <a:lnTo>
                    <a:pt x="344" y="595"/>
                  </a:lnTo>
                  <a:lnTo>
                    <a:pt x="318" y="595"/>
                  </a:lnTo>
                  <a:lnTo>
                    <a:pt x="318" y="669"/>
                  </a:lnTo>
                  <a:lnTo>
                    <a:pt x="270" y="689"/>
                  </a:lnTo>
                  <a:lnTo>
                    <a:pt x="232" y="682"/>
                  </a:lnTo>
                  <a:lnTo>
                    <a:pt x="234" y="605"/>
                  </a:lnTo>
                  <a:lnTo>
                    <a:pt x="221" y="585"/>
                  </a:lnTo>
                  <a:lnTo>
                    <a:pt x="139" y="563"/>
                  </a:lnTo>
                  <a:close/>
                </a:path>
              </a:pathLst>
            </a:custGeom>
            <a:solidFill>
              <a:srgbClr val="C0C0C0"/>
            </a:solidFill>
            <a:ln w="9525" cap="flat" cmpd="sng">
              <a:solidFill>
                <a:srgbClr val="808080"/>
              </a:solidFill>
              <a:prstDash val="solid"/>
              <a:round/>
              <a:headEnd/>
              <a:tailEnd/>
            </a:ln>
          </p:spPr>
          <p:txBody>
            <a:bodyPr/>
            <a:lstStyle/>
            <a:p>
              <a:endParaRPr lang="ja-JP" altLang="en-US" dirty="0"/>
            </a:p>
          </p:txBody>
        </p:sp>
        <p:sp>
          <p:nvSpPr>
            <p:cNvPr id="47" name="Freeform 164"/>
            <p:cNvSpPr>
              <a:spLocks/>
            </p:cNvSpPr>
            <p:nvPr/>
          </p:nvSpPr>
          <p:spPr bwMode="auto">
            <a:xfrm>
              <a:off x="4796046" y="5614171"/>
              <a:ext cx="313451" cy="88749"/>
            </a:xfrm>
            <a:custGeom>
              <a:avLst/>
              <a:gdLst>
                <a:gd name="T0" fmla="*/ 2147483647 w 239"/>
                <a:gd name="T1" fmla="*/ 2147483647 h 68"/>
                <a:gd name="T2" fmla="*/ 0 w 239"/>
                <a:gd name="T3" fmla="*/ 2147483647 h 68"/>
                <a:gd name="T4" fmla="*/ 2147483647 w 239"/>
                <a:gd name="T5" fmla="*/ 0 h 68"/>
                <a:gd name="T6" fmla="*/ 2147483647 w 239"/>
                <a:gd name="T7" fmla="*/ 2147483647 h 68"/>
                <a:gd name="T8" fmla="*/ 0 60000 65536"/>
                <a:gd name="T9" fmla="*/ 0 60000 65536"/>
                <a:gd name="T10" fmla="*/ 0 60000 65536"/>
                <a:gd name="T11" fmla="*/ 0 60000 65536"/>
                <a:gd name="T12" fmla="*/ 0 w 239"/>
                <a:gd name="T13" fmla="*/ 0 h 68"/>
                <a:gd name="T14" fmla="*/ 239 w 239"/>
                <a:gd name="T15" fmla="*/ 68 h 68"/>
              </a:gdLst>
              <a:ahLst/>
              <a:cxnLst>
                <a:cxn ang="T8">
                  <a:pos x="T0" y="T1"/>
                </a:cxn>
                <a:cxn ang="T9">
                  <a:pos x="T2" y="T3"/>
                </a:cxn>
                <a:cxn ang="T10">
                  <a:pos x="T4" y="T5"/>
                </a:cxn>
                <a:cxn ang="T11">
                  <a:pos x="T6" y="T7"/>
                </a:cxn>
              </a:cxnLst>
              <a:rect l="T12" t="T13" r="T14" b="T15"/>
              <a:pathLst>
                <a:path w="239" h="68">
                  <a:moveTo>
                    <a:pt x="21" y="68"/>
                  </a:moveTo>
                  <a:lnTo>
                    <a:pt x="0" y="21"/>
                  </a:lnTo>
                  <a:lnTo>
                    <a:pt x="21" y="0"/>
                  </a:lnTo>
                  <a:lnTo>
                    <a:pt x="239" y="56"/>
                  </a:lnTo>
                </a:path>
              </a:pathLst>
            </a:custGeom>
            <a:noFill/>
            <a:ln w="9525">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nvGrpSpPr>
            <p:cNvPr id="48" name="Group 169"/>
            <p:cNvGrpSpPr>
              <a:grpSpLocks/>
            </p:cNvGrpSpPr>
            <p:nvPr/>
          </p:nvGrpSpPr>
          <p:grpSpPr bwMode="auto">
            <a:xfrm>
              <a:off x="1210685" y="3104859"/>
              <a:ext cx="330626" cy="442315"/>
              <a:chOff x="655" y="1340"/>
              <a:chExt cx="212" cy="283"/>
            </a:xfrm>
          </p:grpSpPr>
          <p:sp>
            <p:nvSpPr>
              <p:cNvPr id="210" name="Oval 170"/>
              <p:cNvSpPr>
                <a:spLocks noChangeArrowheads="1"/>
              </p:cNvSpPr>
              <p:nvPr/>
            </p:nvSpPr>
            <p:spPr bwMode="auto">
              <a:xfrm rot="-1006077">
                <a:off x="655" y="1340"/>
                <a:ext cx="191" cy="283"/>
              </a:xfrm>
              <a:prstGeom prst="ellipse">
                <a:avLst/>
              </a:prstGeom>
              <a:gradFill rotWithShape="1">
                <a:gsLst>
                  <a:gs pos="0">
                    <a:srgbClr val="F7FBFF"/>
                  </a:gs>
                  <a:gs pos="100000">
                    <a:srgbClr val="C9E4FF"/>
                  </a:gs>
                </a:gsLst>
                <a:lin ang="5400000" scaled="1"/>
              </a:gradFill>
              <a:ln w="9525" algn="ctr">
                <a:solidFill>
                  <a:srgbClr val="C0C0C0"/>
                </a:solidFill>
                <a:round/>
                <a:headEnd/>
                <a:tailEnd/>
              </a:ln>
              <a:effectLst>
                <a:outerShdw dist="12700" dir="10800000" algn="ctr" rotWithShape="0">
                  <a:srgbClr val="4D4D4D"/>
                </a:outerShdw>
              </a:effectLst>
            </p:spPr>
            <p:txBody>
              <a:bodyPr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211" name="Oval 171"/>
              <p:cNvSpPr>
                <a:spLocks noChangeArrowheads="1"/>
              </p:cNvSpPr>
              <p:nvPr/>
            </p:nvSpPr>
            <p:spPr bwMode="auto">
              <a:xfrm>
                <a:off x="676" y="1340"/>
                <a:ext cx="191" cy="283"/>
              </a:xfrm>
              <a:prstGeom prst="ellipse">
                <a:avLst/>
              </a:prstGeom>
              <a:solidFill>
                <a:schemeClr val="bg1"/>
              </a:solidFill>
              <a:ln w="9525" algn="ctr">
                <a:solidFill>
                  <a:srgbClr val="C0C0C0"/>
                </a:solidFill>
                <a:round/>
                <a:headEnd/>
                <a:tailEnd/>
              </a:ln>
              <a:effectLst>
                <a:outerShdw dist="12700" dir="10800000" algn="ctr" rotWithShape="0">
                  <a:schemeClr val="bg2"/>
                </a:outerShdw>
              </a:effectLst>
            </p:spPr>
            <p:txBody>
              <a:bodyPr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grpSp>
        <p:sp>
          <p:nvSpPr>
            <p:cNvPr id="49" name="Freeform 172"/>
            <p:cNvSpPr>
              <a:spLocks/>
            </p:cNvSpPr>
            <p:nvPr/>
          </p:nvSpPr>
          <p:spPr bwMode="auto">
            <a:xfrm>
              <a:off x="4411031" y="4403174"/>
              <a:ext cx="300569" cy="344976"/>
            </a:xfrm>
            <a:custGeom>
              <a:avLst/>
              <a:gdLst>
                <a:gd name="T0" fmla="*/ 0 w 193"/>
                <a:gd name="T1" fmla="*/ 2147483647 h 220"/>
                <a:gd name="T2" fmla="*/ 2147483647 w 193"/>
                <a:gd name="T3" fmla="*/ 2147483647 h 220"/>
                <a:gd name="T4" fmla="*/ 2147483647 w 193"/>
                <a:gd name="T5" fmla="*/ 2147483647 h 220"/>
                <a:gd name="T6" fmla="*/ 2147483647 w 193"/>
                <a:gd name="T7" fmla="*/ 2147483647 h 220"/>
                <a:gd name="T8" fmla="*/ 2147483647 w 193"/>
                <a:gd name="T9" fmla="*/ 2147483647 h 220"/>
                <a:gd name="T10" fmla="*/ 2147483647 w 193"/>
                <a:gd name="T11" fmla="*/ 2147483647 h 220"/>
                <a:gd name="T12" fmla="*/ 2147483647 w 193"/>
                <a:gd name="T13" fmla="*/ 2147483647 h 220"/>
                <a:gd name="T14" fmla="*/ 2147483647 w 193"/>
                <a:gd name="T15" fmla="*/ 2147483647 h 220"/>
                <a:gd name="T16" fmla="*/ 2147483647 w 193"/>
                <a:gd name="T17" fmla="*/ 2147483647 h 220"/>
                <a:gd name="T18" fmla="*/ 2147483647 w 193"/>
                <a:gd name="T19" fmla="*/ 2147483647 h 220"/>
                <a:gd name="T20" fmla="*/ 2147483647 w 193"/>
                <a:gd name="T21" fmla="*/ 2147483647 h 220"/>
                <a:gd name="T22" fmla="*/ 2147483647 w 193"/>
                <a:gd name="T23" fmla="*/ 2147483647 h 220"/>
                <a:gd name="T24" fmla="*/ 2147483647 w 193"/>
                <a:gd name="T25" fmla="*/ 2147483647 h 220"/>
                <a:gd name="T26" fmla="*/ 2147483647 w 193"/>
                <a:gd name="T27" fmla="*/ 2147483647 h 220"/>
                <a:gd name="T28" fmla="*/ 2147483647 w 193"/>
                <a:gd name="T29" fmla="*/ 2147483647 h 220"/>
                <a:gd name="T30" fmla="*/ 2147483647 w 193"/>
                <a:gd name="T31" fmla="*/ 2147483647 h 220"/>
                <a:gd name="T32" fmla="*/ 2147483647 w 193"/>
                <a:gd name="T33" fmla="*/ 2147483647 h 220"/>
                <a:gd name="T34" fmla="*/ 2147483647 w 193"/>
                <a:gd name="T35" fmla="*/ 2147483647 h 220"/>
                <a:gd name="T36" fmla="*/ 2147483647 w 193"/>
                <a:gd name="T37" fmla="*/ 2147483647 h 220"/>
                <a:gd name="T38" fmla="*/ 2147483647 w 193"/>
                <a:gd name="T39" fmla="*/ 0 h 220"/>
                <a:gd name="T40" fmla="*/ 2147483647 w 193"/>
                <a:gd name="T41" fmla="*/ 2147483647 h 220"/>
                <a:gd name="T42" fmla="*/ 0 w 193"/>
                <a:gd name="T43" fmla="*/ 2147483647 h 2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3"/>
                <a:gd name="T67" fmla="*/ 0 h 220"/>
                <a:gd name="T68" fmla="*/ 193 w 193"/>
                <a:gd name="T69" fmla="*/ 220 h 2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3" h="220">
                  <a:moveTo>
                    <a:pt x="0" y="18"/>
                  </a:moveTo>
                  <a:lnTo>
                    <a:pt x="41" y="65"/>
                  </a:lnTo>
                  <a:lnTo>
                    <a:pt x="45" y="33"/>
                  </a:lnTo>
                  <a:lnTo>
                    <a:pt x="52" y="80"/>
                  </a:lnTo>
                  <a:lnTo>
                    <a:pt x="40" y="120"/>
                  </a:lnTo>
                  <a:lnTo>
                    <a:pt x="63" y="101"/>
                  </a:lnTo>
                  <a:lnTo>
                    <a:pt x="55" y="141"/>
                  </a:lnTo>
                  <a:lnTo>
                    <a:pt x="46" y="174"/>
                  </a:lnTo>
                  <a:lnTo>
                    <a:pt x="34" y="210"/>
                  </a:lnTo>
                  <a:lnTo>
                    <a:pt x="72" y="192"/>
                  </a:lnTo>
                  <a:lnTo>
                    <a:pt x="67" y="220"/>
                  </a:lnTo>
                  <a:lnTo>
                    <a:pt x="112" y="213"/>
                  </a:lnTo>
                  <a:lnTo>
                    <a:pt x="123" y="189"/>
                  </a:lnTo>
                  <a:lnTo>
                    <a:pt x="127" y="215"/>
                  </a:lnTo>
                  <a:lnTo>
                    <a:pt x="163" y="213"/>
                  </a:lnTo>
                  <a:lnTo>
                    <a:pt x="191" y="120"/>
                  </a:lnTo>
                  <a:lnTo>
                    <a:pt x="193" y="87"/>
                  </a:lnTo>
                  <a:lnTo>
                    <a:pt x="173" y="48"/>
                  </a:lnTo>
                  <a:lnTo>
                    <a:pt x="154" y="9"/>
                  </a:lnTo>
                  <a:lnTo>
                    <a:pt x="91" y="0"/>
                  </a:lnTo>
                  <a:lnTo>
                    <a:pt x="39" y="9"/>
                  </a:lnTo>
                  <a:lnTo>
                    <a:pt x="0" y="18"/>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dirty="0"/>
            </a:p>
          </p:txBody>
        </p:sp>
        <p:sp>
          <p:nvSpPr>
            <p:cNvPr id="50" name="Freeform 173"/>
            <p:cNvSpPr>
              <a:spLocks noChangeAspect="1"/>
            </p:cNvSpPr>
            <p:nvPr/>
          </p:nvSpPr>
          <p:spPr bwMode="auto">
            <a:xfrm>
              <a:off x="4481164" y="4562063"/>
              <a:ext cx="50095" cy="80161"/>
            </a:xfrm>
            <a:custGeom>
              <a:avLst/>
              <a:gdLst>
                <a:gd name="T0" fmla="*/ 2147483647 w 33"/>
                <a:gd name="T1" fmla="*/ 2147483647 h 52"/>
                <a:gd name="T2" fmla="*/ 2147483647 w 33"/>
                <a:gd name="T3" fmla="*/ 0 h 52"/>
                <a:gd name="T4" fmla="*/ 2147483647 w 33"/>
                <a:gd name="T5" fmla="*/ 2147483647 h 52"/>
                <a:gd name="T6" fmla="*/ 2147483647 w 33"/>
                <a:gd name="T7" fmla="*/ 2147483647 h 52"/>
                <a:gd name="T8" fmla="*/ 2147483647 w 33"/>
                <a:gd name="T9" fmla="*/ 2147483647 h 52"/>
                <a:gd name="T10" fmla="*/ 2147483647 w 33"/>
                <a:gd name="T11" fmla="*/ 2147483647 h 52"/>
                <a:gd name="T12" fmla="*/ 0 w 33"/>
                <a:gd name="T13" fmla="*/ 2147483647 h 52"/>
                <a:gd name="T14" fmla="*/ 0 60000 65536"/>
                <a:gd name="T15" fmla="*/ 0 60000 65536"/>
                <a:gd name="T16" fmla="*/ 0 60000 65536"/>
                <a:gd name="T17" fmla="*/ 0 60000 65536"/>
                <a:gd name="T18" fmla="*/ 0 60000 65536"/>
                <a:gd name="T19" fmla="*/ 0 60000 65536"/>
                <a:gd name="T20" fmla="*/ 0 60000 65536"/>
                <a:gd name="T21" fmla="*/ 0 w 33"/>
                <a:gd name="T22" fmla="*/ 0 h 52"/>
                <a:gd name="T23" fmla="*/ 33 w 33"/>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52">
                  <a:moveTo>
                    <a:pt x="3" y="7"/>
                  </a:moveTo>
                  <a:lnTo>
                    <a:pt x="17" y="0"/>
                  </a:lnTo>
                  <a:lnTo>
                    <a:pt x="30" y="5"/>
                  </a:lnTo>
                  <a:lnTo>
                    <a:pt x="33" y="16"/>
                  </a:lnTo>
                  <a:lnTo>
                    <a:pt x="28" y="41"/>
                  </a:lnTo>
                  <a:lnTo>
                    <a:pt x="10" y="52"/>
                  </a:lnTo>
                  <a:lnTo>
                    <a:pt x="0" y="43"/>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51" name="Freeform 175"/>
            <p:cNvSpPr>
              <a:spLocks/>
            </p:cNvSpPr>
            <p:nvPr/>
          </p:nvSpPr>
          <p:spPr bwMode="auto">
            <a:xfrm>
              <a:off x="1399614" y="3229394"/>
              <a:ext cx="68702" cy="100201"/>
            </a:xfrm>
            <a:custGeom>
              <a:avLst/>
              <a:gdLst>
                <a:gd name="T0" fmla="*/ 2147483647 w 44"/>
                <a:gd name="T1" fmla="*/ 0 h 63"/>
                <a:gd name="T2" fmla="*/ 0 w 44"/>
                <a:gd name="T3" fmla="*/ 2147483647 h 63"/>
                <a:gd name="T4" fmla="*/ 2147483647 w 44"/>
                <a:gd name="T5" fmla="*/ 2147483647 h 63"/>
                <a:gd name="T6" fmla="*/ 0 60000 65536"/>
                <a:gd name="T7" fmla="*/ 0 60000 65536"/>
                <a:gd name="T8" fmla="*/ 0 60000 65536"/>
                <a:gd name="T9" fmla="*/ 0 w 44"/>
                <a:gd name="T10" fmla="*/ 0 h 63"/>
                <a:gd name="T11" fmla="*/ 44 w 44"/>
                <a:gd name="T12" fmla="*/ 63 h 63"/>
              </a:gdLst>
              <a:ahLst/>
              <a:cxnLst>
                <a:cxn ang="T6">
                  <a:pos x="T0" y="T1"/>
                </a:cxn>
                <a:cxn ang="T7">
                  <a:pos x="T2" y="T3"/>
                </a:cxn>
                <a:cxn ang="T8">
                  <a:pos x="T4" y="T5"/>
                </a:cxn>
              </a:cxnLst>
              <a:rect l="T9" t="T10" r="T11" b="T12"/>
              <a:pathLst>
                <a:path w="44" h="63">
                  <a:moveTo>
                    <a:pt x="32" y="0"/>
                  </a:moveTo>
                  <a:lnTo>
                    <a:pt x="0" y="63"/>
                  </a:lnTo>
                  <a:lnTo>
                    <a:pt x="44" y="54"/>
                  </a:lnTo>
                </a:path>
              </a:pathLst>
            </a:custGeom>
            <a:noFill/>
            <a:ln w="9525">
              <a:solidFill>
                <a:srgbClr val="C0C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2" name="Line 178"/>
            <p:cNvSpPr>
              <a:spLocks noChangeShapeType="1"/>
            </p:cNvSpPr>
            <p:nvPr/>
          </p:nvSpPr>
          <p:spPr bwMode="auto">
            <a:xfrm flipV="1">
              <a:off x="4761695" y="4904177"/>
              <a:ext cx="22901" cy="12882"/>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3" name="AutoShape 179"/>
            <p:cNvSpPr>
              <a:spLocks noChangeArrowheads="1"/>
            </p:cNvSpPr>
            <p:nvPr/>
          </p:nvSpPr>
          <p:spPr bwMode="auto">
            <a:xfrm>
              <a:off x="367660" y="4294385"/>
              <a:ext cx="4734680" cy="359291"/>
            </a:xfrm>
            <a:prstGeom prst="roundRect">
              <a:avLst>
                <a:gd name="adj" fmla="val 11153"/>
              </a:avLst>
            </a:prstGeom>
            <a:noFill/>
            <a:ln w="9525">
              <a:solidFill>
                <a:srgbClr val="C0C0C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grpSp>
          <p:nvGrpSpPr>
            <p:cNvPr id="54" name="Group 181"/>
            <p:cNvGrpSpPr>
              <a:grpSpLocks/>
            </p:cNvGrpSpPr>
            <p:nvPr/>
          </p:nvGrpSpPr>
          <p:grpSpPr bwMode="auto">
            <a:xfrm>
              <a:off x="809926" y="3365381"/>
              <a:ext cx="1873547" cy="976241"/>
              <a:chOff x="390" y="1839"/>
              <a:chExt cx="1191" cy="620"/>
            </a:xfrm>
          </p:grpSpPr>
          <p:pic>
            <p:nvPicPr>
              <p:cNvPr id="206" name="Picture 18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0" y="2007"/>
                <a:ext cx="730"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 name="Line 183"/>
              <p:cNvSpPr>
                <a:spLocks noChangeShapeType="1"/>
              </p:cNvSpPr>
              <p:nvPr/>
            </p:nvSpPr>
            <p:spPr bwMode="auto">
              <a:xfrm flipV="1">
                <a:off x="393" y="1839"/>
                <a:ext cx="1165" cy="176"/>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08" name="Line 184"/>
              <p:cNvSpPr>
                <a:spLocks noChangeShapeType="1"/>
              </p:cNvSpPr>
              <p:nvPr/>
            </p:nvSpPr>
            <p:spPr bwMode="auto">
              <a:xfrm flipV="1">
                <a:off x="394" y="1847"/>
                <a:ext cx="1187" cy="588"/>
              </a:xfrm>
              <a:prstGeom prst="line">
                <a:avLst/>
              </a:prstGeom>
              <a:noFill/>
              <a:ln w="3175">
                <a:solidFill>
                  <a:srgbClr val="FFCC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09" name="Line 185"/>
              <p:cNvSpPr>
                <a:spLocks noChangeShapeType="1"/>
              </p:cNvSpPr>
              <p:nvPr/>
            </p:nvSpPr>
            <p:spPr bwMode="auto">
              <a:xfrm flipV="1">
                <a:off x="1111" y="1842"/>
                <a:ext cx="467" cy="611"/>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grpSp>
          <p:nvGrpSpPr>
            <p:cNvPr id="55" name="Group 186"/>
            <p:cNvGrpSpPr>
              <a:grpSpLocks/>
            </p:cNvGrpSpPr>
            <p:nvPr/>
          </p:nvGrpSpPr>
          <p:grpSpPr bwMode="auto">
            <a:xfrm flipH="1">
              <a:off x="1963540" y="3727535"/>
              <a:ext cx="566788" cy="1156602"/>
              <a:chOff x="326" y="1722"/>
              <a:chExt cx="568" cy="1164"/>
            </a:xfrm>
          </p:grpSpPr>
          <p:sp>
            <p:nvSpPr>
              <p:cNvPr id="187" name="Freeform 187"/>
              <p:cNvSpPr>
                <a:spLocks/>
              </p:cNvSpPr>
              <p:nvPr/>
            </p:nvSpPr>
            <p:spPr bwMode="auto">
              <a:xfrm>
                <a:off x="551" y="1749"/>
                <a:ext cx="67" cy="185"/>
              </a:xfrm>
              <a:custGeom>
                <a:avLst/>
                <a:gdLst>
                  <a:gd name="T0" fmla="*/ 9 w 82"/>
                  <a:gd name="T1" fmla="*/ 0 h 228"/>
                  <a:gd name="T2" fmla="*/ 22 w 82"/>
                  <a:gd name="T3" fmla="*/ 5 h 228"/>
                  <a:gd name="T4" fmla="*/ 24 w 82"/>
                  <a:gd name="T5" fmla="*/ 18 h 228"/>
                  <a:gd name="T6" fmla="*/ 20 w 82"/>
                  <a:gd name="T7" fmla="*/ 45 h 228"/>
                  <a:gd name="T8" fmla="*/ 19 w 82"/>
                  <a:gd name="T9" fmla="*/ 54 h 228"/>
                  <a:gd name="T10" fmla="*/ 25 w 82"/>
                  <a:gd name="T11" fmla="*/ 65 h 228"/>
                  <a:gd name="T12" fmla="*/ 13 w 82"/>
                  <a:gd name="T13" fmla="*/ 58 h 228"/>
                  <a:gd name="T14" fmla="*/ 6 w 82"/>
                  <a:gd name="T15" fmla="*/ 44 h 228"/>
                  <a:gd name="T16" fmla="*/ 0 w 82"/>
                  <a:gd name="T17" fmla="*/ 19 h 228"/>
                  <a:gd name="T18" fmla="*/ 9 w 82"/>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228"/>
                  <a:gd name="T32" fmla="*/ 82 w 82"/>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228">
                    <a:moveTo>
                      <a:pt x="30" y="0"/>
                    </a:moveTo>
                    <a:lnTo>
                      <a:pt x="73" y="18"/>
                    </a:lnTo>
                    <a:lnTo>
                      <a:pt x="81" y="63"/>
                    </a:lnTo>
                    <a:lnTo>
                      <a:pt x="67" y="157"/>
                    </a:lnTo>
                    <a:lnTo>
                      <a:pt x="63" y="190"/>
                    </a:lnTo>
                    <a:lnTo>
                      <a:pt x="82" y="228"/>
                    </a:lnTo>
                    <a:lnTo>
                      <a:pt x="46" y="201"/>
                    </a:lnTo>
                    <a:lnTo>
                      <a:pt x="18" y="153"/>
                    </a:lnTo>
                    <a:lnTo>
                      <a:pt x="0" y="64"/>
                    </a:lnTo>
                    <a:lnTo>
                      <a:pt x="30" y="0"/>
                    </a:lnTo>
                    <a:close/>
                  </a:path>
                </a:pathLst>
              </a:custGeom>
              <a:solidFill>
                <a:srgbClr val="FFF5EB"/>
              </a:solidFill>
              <a:ln w="9525" cap="flat" cmpd="sng">
                <a:solidFill>
                  <a:srgbClr val="333333"/>
                </a:solidFill>
                <a:prstDash val="solid"/>
                <a:round/>
                <a:headEnd type="none" w="med" len="med"/>
                <a:tailEnd type="none" w="med" len="med"/>
              </a:ln>
            </p:spPr>
            <p:txBody>
              <a:bodyPr/>
              <a:lstStyle/>
              <a:p>
                <a:endParaRPr lang="ja-JP" altLang="en-US" dirty="0"/>
              </a:p>
            </p:txBody>
          </p:sp>
          <p:grpSp>
            <p:nvGrpSpPr>
              <p:cNvPr id="188" name="Group 188"/>
              <p:cNvGrpSpPr>
                <a:grpSpLocks/>
              </p:cNvGrpSpPr>
              <p:nvPr/>
            </p:nvGrpSpPr>
            <p:grpSpPr bwMode="auto">
              <a:xfrm rot="807521">
                <a:off x="562" y="1866"/>
                <a:ext cx="332" cy="239"/>
                <a:chOff x="563" y="1831"/>
                <a:chExt cx="332" cy="239"/>
              </a:xfrm>
            </p:grpSpPr>
            <p:sp>
              <p:nvSpPr>
                <p:cNvPr id="202" name="Freeform 189"/>
                <p:cNvSpPr>
                  <a:spLocks/>
                </p:cNvSpPr>
                <p:nvPr/>
              </p:nvSpPr>
              <p:spPr bwMode="auto">
                <a:xfrm>
                  <a:off x="563" y="1831"/>
                  <a:ext cx="332" cy="239"/>
                </a:xfrm>
                <a:custGeom>
                  <a:avLst/>
                  <a:gdLst>
                    <a:gd name="T0" fmla="*/ 2 w 408"/>
                    <a:gd name="T1" fmla="*/ 48 h 295"/>
                    <a:gd name="T2" fmla="*/ 13 w 408"/>
                    <a:gd name="T3" fmla="*/ 48 h 295"/>
                    <a:gd name="T4" fmla="*/ 14 w 408"/>
                    <a:gd name="T5" fmla="*/ 49 h 295"/>
                    <a:gd name="T6" fmla="*/ 15 w 408"/>
                    <a:gd name="T7" fmla="*/ 49 h 295"/>
                    <a:gd name="T8" fmla="*/ 17 w 408"/>
                    <a:gd name="T9" fmla="*/ 50 h 295"/>
                    <a:gd name="T10" fmla="*/ 37 w 408"/>
                    <a:gd name="T11" fmla="*/ 58 h 295"/>
                    <a:gd name="T12" fmla="*/ 47 w 408"/>
                    <a:gd name="T13" fmla="*/ 63 h 295"/>
                    <a:gd name="T14" fmla="*/ 50 w 408"/>
                    <a:gd name="T15" fmla="*/ 63 h 295"/>
                    <a:gd name="T16" fmla="*/ 52 w 408"/>
                    <a:gd name="T17" fmla="*/ 60 h 295"/>
                    <a:gd name="T18" fmla="*/ 56 w 408"/>
                    <a:gd name="T19" fmla="*/ 58 h 295"/>
                    <a:gd name="T20" fmla="*/ 76 w 408"/>
                    <a:gd name="T21" fmla="*/ 35 h 295"/>
                    <a:gd name="T22" fmla="*/ 81 w 408"/>
                    <a:gd name="T23" fmla="*/ 26 h 295"/>
                    <a:gd name="T24" fmla="*/ 88 w 408"/>
                    <a:gd name="T25" fmla="*/ 26 h 295"/>
                    <a:gd name="T26" fmla="*/ 90 w 408"/>
                    <a:gd name="T27" fmla="*/ 23 h 295"/>
                    <a:gd name="T28" fmla="*/ 91 w 408"/>
                    <a:gd name="T29" fmla="*/ 19 h 295"/>
                    <a:gd name="T30" fmla="*/ 94 w 408"/>
                    <a:gd name="T31" fmla="*/ 15 h 295"/>
                    <a:gd name="T32" fmla="*/ 96 w 408"/>
                    <a:gd name="T33" fmla="*/ 8 h 295"/>
                    <a:gd name="T34" fmla="*/ 100 w 408"/>
                    <a:gd name="T35" fmla="*/ 10 h 295"/>
                    <a:gd name="T36" fmla="*/ 97 w 408"/>
                    <a:gd name="T37" fmla="*/ 16 h 295"/>
                    <a:gd name="T38" fmla="*/ 104 w 408"/>
                    <a:gd name="T39" fmla="*/ 6 h 295"/>
                    <a:gd name="T40" fmla="*/ 110 w 408"/>
                    <a:gd name="T41" fmla="*/ 0 h 295"/>
                    <a:gd name="T42" fmla="*/ 111 w 408"/>
                    <a:gd name="T43" fmla="*/ 3 h 295"/>
                    <a:gd name="T44" fmla="*/ 115 w 408"/>
                    <a:gd name="T45" fmla="*/ 2 h 295"/>
                    <a:gd name="T46" fmla="*/ 115 w 408"/>
                    <a:gd name="T47" fmla="*/ 5 h 295"/>
                    <a:gd name="T48" fmla="*/ 118 w 408"/>
                    <a:gd name="T49" fmla="*/ 5 h 295"/>
                    <a:gd name="T50" fmla="*/ 116 w 408"/>
                    <a:gd name="T51" fmla="*/ 12 h 295"/>
                    <a:gd name="T52" fmla="*/ 119 w 408"/>
                    <a:gd name="T53" fmla="*/ 15 h 295"/>
                    <a:gd name="T54" fmla="*/ 112 w 408"/>
                    <a:gd name="T55" fmla="*/ 21 h 295"/>
                    <a:gd name="T56" fmla="*/ 108 w 408"/>
                    <a:gd name="T57" fmla="*/ 26 h 295"/>
                    <a:gd name="T58" fmla="*/ 98 w 408"/>
                    <a:gd name="T59" fmla="*/ 29 h 295"/>
                    <a:gd name="T60" fmla="*/ 95 w 408"/>
                    <a:gd name="T61" fmla="*/ 32 h 295"/>
                    <a:gd name="T62" fmla="*/ 98 w 408"/>
                    <a:gd name="T63" fmla="*/ 35 h 295"/>
                    <a:gd name="T64" fmla="*/ 86 w 408"/>
                    <a:gd name="T65" fmla="*/ 45 h 295"/>
                    <a:gd name="T66" fmla="*/ 59 w 408"/>
                    <a:gd name="T67" fmla="*/ 79 h 295"/>
                    <a:gd name="T68" fmla="*/ 55 w 408"/>
                    <a:gd name="T69" fmla="*/ 83 h 295"/>
                    <a:gd name="T70" fmla="*/ 48 w 408"/>
                    <a:gd name="T71" fmla="*/ 83 h 295"/>
                    <a:gd name="T72" fmla="*/ 37 w 408"/>
                    <a:gd name="T73" fmla="*/ 78 h 295"/>
                    <a:gd name="T74" fmla="*/ 15 w 408"/>
                    <a:gd name="T75" fmla="*/ 69 h 295"/>
                    <a:gd name="T76" fmla="*/ 8 w 408"/>
                    <a:gd name="T77" fmla="*/ 69 h 295"/>
                    <a:gd name="T78" fmla="*/ 0 w 408"/>
                    <a:gd name="T79" fmla="*/ 61 h 295"/>
                    <a:gd name="T80" fmla="*/ 2 w 408"/>
                    <a:gd name="T81" fmla="*/ 48 h 2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295"/>
                    <a:gd name="T125" fmla="*/ 408 w 408"/>
                    <a:gd name="T126" fmla="*/ 295 h 2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295">
                      <a:moveTo>
                        <a:pt x="8" y="169"/>
                      </a:moveTo>
                      <a:lnTo>
                        <a:pt x="44" y="169"/>
                      </a:lnTo>
                      <a:lnTo>
                        <a:pt x="48" y="173"/>
                      </a:lnTo>
                      <a:lnTo>
                        <a:pt x="53" y="170"/>
                      </a:lnTo>
                      <a:lnTo>
                        <a:pt x="59" y="177"/>
                      </a:lnTo>
                      <a:lnTo>
                        <a:pt x="129" y="204"/>
                      </a:lnTo>
                      <a:lnTo>
                        <a:pt x="161" y="223"/>
                      </a:lnTo>
                      <a:lnTo>
                        <a:pt x="172" y="224"/>
                      </a:lnTo>
                      <a:lnTo>
                        <a:pt x="179" y="210"/>
                      </a:lnTo>
                      <a:lnTo>
                        <a:pt x="194" y="204"/>
                      </a:lnTo>
                      <a:lnTo>
                        <a:pt x="260" y="123"/>
                      </a:lnTo>
                      <a:lnTo>
                        <a:pt x="282" y="90"/>
                      </a:lnTo>
                      <a:lnTo>
                        <a:pt x="305" y="93"/>
                      </a:lnTo>
                      <a:lnTo>
                        <a:pt x="312" y="85"/>
                      </a:lnTo>
                      <a:lnTo>
                        <a:pt x="314" y="68"/>
                      </a:lnTo>
                      <a:lnTo>
                        <a:pt x="320" y="52"/>
                      </a:lnTo>
                      <a:lnTo>
                        <a:pt x="331" y="29"/>
                      </a:lnTo>
                      <a:lnTo>
                        <a:pt x="343" y="33"/>
                      </a:lnTo>
                      <a:lnTo>
                        <a:pt x="334" y="58"/>
                      </a:lnTo>
                      <a:lnTo>
                        <a:pt x="358" y="23"/>
                      </a:lnTo>
                      <a:lnTo>
                        <a:pt x="378" y="0"/>
                      </a:lnTo>
                      <a:lnTo>
                        <a:pt x="382" y="11"/>
                      </a:lnTo>
                      <a:lnTo>
                        <a:pt x="396" y="5"/>
                      </a:lnTo>
                      <a:lnTo>
                        <a:pt x="395" y="19"/>
                      </a:lnTo>
                      <a:lnTo>
                        <a:pt x="407" y="18"/>
                      </a:lnTo>
                      <a:lnTo>
                        <a:pt x="400" y="41"/>
                      </a:lnTo>
                      <a:lnTo>
                        <a:pt x="408" y="50"/>
                      </a:lnTo>
                      <a:lnTo>
                        <a:pt x="387" y="73"/>
                      </a:lnTo>
                      <a:lnTo>
                        <a:pt x="372" y="92"/>
                      </a:lnTo>
                      <a:lnTo>
                        <a:pt x="339" y="105"/>
                      </a:lnTo>
                      <a:lnTo>
                        <a:pt x="329" y="114"/>
                      </a:lnTo>
                      <a:lnTo>
                        <a:pt x="336" y="124"/>
                      </a:lnTo>
                      <a:lnTo>
                        <a:pt x="297" y="159"/>
                      </a:lnTo>
                      <a:lnTo>
                        <a:pt x="207" y="280"/>
                      </a:lnTo>
                      <a:lnTo>
                        <a:pt x="187" y="295"/>
                      </a:lnTo>
                      <a:lnTo>
                        <a:pt x="164" y="292"/>
                      </a:lnTo>
                      <a:lnTo>
                        <a:pt x="126" y="276"/>
                      </a:lnTo>
                      <a:lnTo>
                        <a:pt x="53" y="243"/>
                      </a:lnTo>
                      <a:lnTo>
                        <a:pt x="28" y="246"/>
                      </a:lnTo>
                      <a:lnTo>
                        <a:pt x="0" y="214"/>
                      </a:lnTo>
                      <a:lnTo>
                        <a:pt x="8" y="169"/>
                      </a:lnTo>
                      <a:close/>
                    </a:path>
                  </a:pathLst>
                </a:custGeom>
                <a:solidFill>
                  <a:srgbClr val="FFF5EB"/>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203" name="Line 190"/>
                <p:cNvSpPr>
                  <a:spLocks noChangeShapeType="1"/>
                </p:cNvSpPr>
                <p:nvPr/>
              </p:nvSpPr>
              <p:spPr bwMode="auto">
                <a:xfrm flipH="1">
                  <a:off x="869" y="1865"/>
                  <a:ext cx="18" cy="18"/>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04" name="Freeform 191"/>
                <p:cNvSpPr>
                  <a:spLocks/>
                </p:cNvSpPr>
                <p:nvPr/>
              </p:nvSpPr>
              <p:spPr bwMode="auto">
                <a:xfrm>
                  <a:off x="865" y="1847"/>
                  <a:ext cx="19" cy="27"/>
                </a:xfrm>
                <a:custGeom>
                  <a:avLst/>
                  <a:gdLst>
                    <a:gd name="T0" fmla="*/ 12 w 21"/>
                    <a:gd name="T1" fmla="*/ 0 h 31"/>
                    <a:gd name="T2" fmla="*/ 7 w 21"/>
                    <a:gd name="T3" fmla="*/ 7 h 31"/>
                    <a:gd name="T4" fmla="*/ 0 w 21"/>
                    <a:gd name="T5" fmla="*/ 14 h 31"/>
                    <a:gd name="T6" fmla="*/ 0 60000 65536"/>
                    <a:gd name="T7" fmla="*/ 0 60000 65536"/>
                    <a:gd name="T8" fmla="*/ 0 60000 65536"/>
                    <a:gd name="T9" fmla="*/ 0 w 21"/>
                    <a:gd name="T10" fmla="*/ 0 h 31"/>
                    <a:gd name="T11" fmla="*/ 21 w 21"/>
                    <a:gd name="T12" fmla="*/ 31 h 31"/>
                  </a:gdLst>
                  <a:ahLst/>
                  <a:cxnLst>
                    <a:cxn ang="T6">
                      <a:pos x="T0" y="T1"/>
                    </a:cxn>
                    <a:cxn ang="T7">
                      <a:pos x="T2" y="T3"/>
                    </a:cxn>
                    <a:cxn ang="T8">
                      <a:pos x="T4" y="T5"/>
                    </a:cxn>
                  </a:cxnLst>
                  <a:rect l="T9" t="T10" r="T11" b="T12"/>
                  <a:pathLst>
                    <a:path w="21" h="31">
                      <a:moveTo>
                        <a:pt x="21" y="0"/>
                      </a:moveTo>
                      <a:lnTo>
                        <a:pt x="13" y="15"/>
                      </a:lnTo>
                      <a:lnTo>
                        <a:pt x="0" y="31"/>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05" name="Freeform 192"/>
                <p:cNvSpPr>
                  <a:spLocks/>
                </p:cNvSpPr>
                <p:nvPr/>
              </p:nvSpPr>
              <p:spPr bwMode="auto">
                <a:xfrm>
                  <a:off x="858" y="1839"/>
                  <a:ext cx="16" cy="26"/>
                </a:xfrm>
                <a:custGeom>
                  <a:avLst/>
                  <a:gdLst>
                    <a:gd name="T0" fmla="*/ 9 w 18"/>
                    <a:gd name="T1" fmla="*/ 0 h 30"/>
                    <a:gd name="T2" fmla="*/ 4 w 18"/>
                    <a:gd name="T3" fmla="*/ 7 h 30"/>
                    <a:gd name="T4" fmla="*/ 0 w 18"/>
                    <a:gd name="T5" fmla="*/ 13 h 30"/>
                    <a:gd name="T6" fmla="*/ 0 60000 65536"/>
                    <a:gd name="T7" fmla="*/ 0 60000 65536"/>
                    <a:gd name="T8" fmla="*/ 0 60000 65536"/>
                    <a:gd name="T9" fmla="*/ 0 w 18"/>
                    <a:gd name="T10" fmla="*/ 0 h 30"/>
                    <a:gd name="T11" fmla="*/ 18 w 18"/>
                    <a:gd name="T12" fmla="*/ 30 h 30"/>
                  </a:gdLst>
                  <a:ahLst/>
                  <a:cxnLst>
                    <a:cxn ang="T6">
                      <a:pos x="T0" y="T1"/>
                    </a:cxn>
                    <a:cxn ang="T7">
                      <a:pos x="T2" y="T3"/>
                    </a:cxn>
                    <a:cxn ang="T8">
                      <a:pos x="T4" y="T5"/>
                    </a:cxn>
                  </a:cxnLst>
                  <a:rect l="T9" t="T10" r="T11" b="T12"/>
                  <a:pathLst>
                    <a:path w="18" h="30">
                      <a:moveTo>
                        <a:pt x="18" y="0"/>
                      </a:moveTo>
                      <a:lnTo>
                        <a:pt x="9" y="16"/>
                      </a:lnTo>
                      <a:lnTo>
                        <a:pt x="0" y="3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189" name="Freeform 193"/>
              <p:cNvSpPr>
                <a:spLocks/>
              </p:cNvSpPr>
              <p:nvPr/>
            </p:nvSpPr>
            <p:spPr bwMode="auto">
              <a:xfrm>
                <a:off x="416" y="1932"/>
                <a:ext cx="220" cy="954"/>
              </a:xfrm>
              <a:custGeom>
                <a:avLst/>
                <a:gdLst>
                  <a:gd name="T0" fmla="*/ 192 w 220"/>
                  <a:gd name="T1" fmla="*/ 114 h 954"/>
                  <a:gd name="T2" fmla="*/ 200 w 220"/>
                  <a:gd name="T3" fmla="*/ 162 h 954"/>
                  <a:gd name="T4" fmla="*/ 186 w 220"/>
                  <a:gd name="T5" fmla="*/ 195 h 954"/>
                  <a:gd name="T6" fmla="*/ 178 w 220"/>
                  <a:gd name="T7" fmla="*/ 258 h 954"/>
                  <a:gd name="T8" fmla="*/ 187 w 220"/>
                  <a:gd name="T9" fmla="*/ 336 h 954"/>
                  <a:gd name="T10" fmla="*/ 187 w 220"/>
                  <a:gd name="T11" fmla="*/ 355 h 954"/>
                  <a:gd name="T12" fmla="*/ 191 w 220"/>
                  <a:gd name="T13" fmla="*/ 452 h 954"/>
                  <a:gd name="T14" fmla="*/ 180 w 220"/>
                  <a:gd name="T15" fmla="*/ 522 h 954"/>
                  <a:gd name="T16" fmla="*/ 167 w 220"/>
                  <a:gd name="T17" fmla="*/ 820 h 954"/>
                  <a:gd name="T18" fmla="*/ 175 w 220"/>
                  <a:gd name="T19" fmla="*/ 878 h 954"/>
                  <a:gd name="T20" fmla="*/ 220 w 220"/>
                  <a:gd name="T21" fmla="*/ 921 h 954"/>
                  <a:gd name="T22" fmla="*/ 151 w 220"/>
                  <a:gd name="T23" fmla="*/ 914 h 954"/>
                  <a:gd name="T24" fmla="*/ 127 w 220"/>
                  <a:gd name="T25" fmla="*/ 910 h 954"/>
                  <a:gd name="T26" fmla="*/ 110 w 220"/>
                  <a:gd name="T27" fmla="*/ 873 h 954"/>
                  <a:gd name="T28" fmla="*/ 119 w 220"/>
                  <a:gd name="T29" fmla="*/ 683 h 954"/>
                  <a:gd name="T30" fmla="*/ 118 w 220"/>
                  <a:gd name="T31" fmla="*/ 587 h 954"/>
                  <a:gd name="T32" fmla="*/ 105 w 220"/>
                  <a:gd name="T33" fmla="*/ 683 h 954"/>
                  <a:gd name="T34" fmla="*/ 70 w 220"/>
                  <a:gd name="T35" fmla="*/ 864 h 954"/>
                  <a:gd name="T36" fmla="*/ 62 w 220"/>
                  <a:gd name="T37" fmla="*/ 936 h 954"/>
                  <a:gd name="T38" fmla="*/ 25 w 220"/>
                  <a:gd name="T39" fmla="*/ 954 h 954"/>
                  <a:gd name="T40" fmla="*/ 0 w 220"/>
                  <a:gd name="T41" fmla="*/ 921 h 954"/>
                  <a:gd name="T42" fmla="*/ 35 w 220"/>
                  <a:gd name="T43" fmla="*/ 851 h 954"/>
                  <a:gd name="T44" fmla="*/ 49 w 220"/>
                  <a:gd name="T45" fmla="*/ 645 h 954"/>
                  <a:gd name="T46" fmla="*/ 33 w 220"/>
                  <a:gd name="T47" fmla="*/ 529 h 954"/>
                  <a:gd name="T48" fmla="*/ 5 w 220"/>
                  <a:gd name="T49" fmla="*/ 429 h 954"/>
                  <a:gd name="T50" fmla="*/ 11 w 220"/>
                  <a:gd name="T51" fmla="*/ 355 h 954"/>
                  <a:gd name="T52" fmla="*/ 25 w 220"/>
                  <a:gd name="T53" fmla="*/ 312 h 954"/>
                  <a:gd name="T54" fmla="*/ 24 w 220"/>
                  <a:gd name="T55" fmla="*/ 216 h 954"/>
                  <a:gd name="T56" fmla="*/ 17 w 220"/>
                  <a:gd name="T57" fmla="*/ 84 h 954"/>
                  <a:gd name="T58" fmla="*/ 57 w 220"/>
                  <a:gd name="T59" fmla="*/ 32 h 954"/>
                  <a:gd name="T60" fmla="*/ 60 w 220"/>
                  <a:gd name="T61" fmla="*/ 8 h 954"/>
                  <a:gd name="T62" fmla="*/ 102 w 220"/>
                  <a:gd name="T63" fmla="*/ 0 h 954"/>
                  <a:gd name="T64" fmla="*/ 151 w 220"/>
                  <a:gd name="T65" fmla="*/ 8 h 954"/>
                  <a:gd name="T66" fmla="*/ 159 w 220"/>
                  <a:gd name="T67" fmla="*/ 36 h 9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0"/>
                  <a:gd name="T103" fmla="*/ 0 h 954"/>
                  <a:gd name="T104" fmla="*/ 220 w 220"/>
                  <a:gd name="T105" fmla="*/ 954 h 9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0" h="954">
                    <a:moveTo>
                      <a:pt x="183" y="92"/>
                    </a:moveTo>
                    <a:lnTo>
                      <a:pt x="192" y="114"/>
                    </a:lnTo>
                    <a:lnTo>
                      <a:pt x="200" y="136"/>
                    </a:lnTo>
                    <a:lnTo>
                      <a:pt x="200" y="162"/>
                    </a:lnTo>
                    <a:lnTo>
                      <a:pt x="194" y="180"/>
                    </a:lnTo>
                    <a:lnTo>
                      <a:pt x="186" y="195"/>
                    </a:lnTo>
                    <a:lnTo>
                      <a:pt x="178" y="223"/>
                    </a:lnTo>
                    <a:lnTo>
                      <a:pt x="178" y="258"/>
                    </a:lnTo>
                    <a:lnTo>
                      <a:pt x="180" y="292"/>
                    </a:lnTo>
                    <a:lnTo>
                      <a:pt x="187" y="336"/>
                    </a:lnTo>
                    <a:lnTo>
                      <a:pt x="194" y="352"/>
                    </a:lnTo>
                    <a:lnTo>
                      <a:pt x="187" y="355"/>
                    </a:lnTo>
                    <a:lnTo>
                      <a:pt x="190" y="381"/>
                    </a:lnTo>
                    <a:lnTo>
                      <a:pt x="191" y="452"/>
                    </a:lnTo>
                    <a:lnTo>
                      <a:pt x="187" y="525"/>
                    </a:lnTo>
                    <a:lnTo>
                      <a:pt x="180" y="522"/>
                    </a:lnTo>
                    <a:lnTo>
                      <a:pt x="183" y="640"/>
                    </a:lnTo>
                    <a:lnTo>
                      <a:pt x="167" y="820"/>
                    </a:lnTo>
                    <a:lnTo>
                      <a:pt x="165" y="863"/>
                    </a:lnTo>
                    <a:lnTo>
                      <a:pt x="175" y="878"/>
                    </a:lnTo>
                    <a:lnTo>
                      <a:pt x="217" y="908"/>
                    </a:lnTo>
                    <a:lnTo>
                      <a:pt x="220" y="921"/>
                    </a:lnTo>
                    <a:lnTo>
                      <a:pt x="191" y="924"/>
                    </a:lnTo>
                    <a:lnTo>
                      <a:pt x="151" y="914"/>
                    </a:lnTo>
                    <a:lnTo>
                      <a:pt x="129" y="884"/>
                    </a:lnTo>
                    <a:lnTo>
                      <a:pt x="127" y="910"/>
                    </a:lnTo>
                    <a:lnTo>
                      <a:pt x="118" y="911"/>
                    </a:lnTo>
                    <a:lnTo>
                      <a:pt x="110" y="873"/>
                    </a:lnTo>
                    <a:lnTo>
                      <a:pt x="119" y="846"/>
                    </a:lnTo>
                    <a:lnTo>
                      <a:pt x="119" y="683"/>
                    </a:lnTo>
                    <a:lnTo>
                      <a:pt x="121" y="656"/>
                    </a:lnTo>
                    <a:lnTo>
                      <a:pt x="118" y="587"/>
                    </a:lnTo>
                    <a:lnTo>
                      <a:pt x="106" y="661"/>
                    </a:lnTo>
                    <a:lnTo>
                      <a:pt x="105" y="683"/>
                    </a:lnTo>
                    <a:lnTo>
                      <a:pt x="89" y="767"/>
                    </a:lnTo>
                    <a:lnTo>
                      <a:pt x="70" y="864"/>
                    </a:lnTo>
                    <a:lnTo>
                      <a:pt x="70" y="885"/>
                    </a:lnTo>
                    <a:lnTo>
                      <a:pt x="62" y="936"/>
                    </a:lnTo>
                    <a:lnTo>
                      <a:pt x="44" y="948"/>
                    </a:lnTo>
                    <a:lnTo>
                      <a:pt x="25" y="954"/>
                    </a:lnTo>
                    <a:lnTo>
                      <a:pt x="1" y="945"/>
                    </a:lnTo>
                    <a:lnTo>
                      <a:pt x="0" y="921"/>
                    </a:lnTo>
                    <a:lnTo>
                      <a:pt x="18" y="887"/>
                    </a:lnTo>
                    <a:lnTo>
                      <a:pt x="35" y="851"/>
                    </a:lnTo>
                    <a:lnTo>
                      <a:pt x="47" y="670"/>
                    </a:lnTo>
                    <a:lnTo>
                      <a:pt x="49" y="645"/>
                    </a:lnTo>
                    <a:lnTo>
                      <a:pt x="43" y="529"/>
                    </a:lnTo>
                    <a:lnTo>
                      <a:pt x="33" y="529"/>
                    </a:lnTo>
                    <a:lnTo>
                      <a:pt x="25" y="477"/>
                    </a:lnTo>
                    <a:lnTo>
                      <a:pt x="5" y="429"/>
                    </a:lnTo>
                    <a:lnTo>
                      <a:pt x="1" y="389"/>
                    </a:lnTo>
                    <a:lnTo>
                      <a:pt x="11" y="355"/>
                    </a:lnTo>
                    <a:lnTo>
                      <a:pt x="7" y="347"/>
                    </a:lnTo>
                    <a:lnTo>
                      <a:pt x="25" y="312"/>
                    </a:lnTo>
                    <a:lnTo>
                      <a:pt x="36" y="252"/>
                    </a:lnTo>
                    <a:lnTo>
                      <a:pt x="24" y="216"/>
                    </a:lnTo>
                    <a:lnTo>
                      <a:pt x="13" y="126"/>
                    </a:lnTo>
                    <a:lnTo>
                      <a:pt x="17" y="84"/>
                    </a:lnTo>
                    <a:lnTo>
                      <a:pt x="26" y="51"/>
                    </a:lnTo>
                    <a:lnTo>
                      <a:pt x="57" y="32"/>
                    </a:lnTo>
                    <a:lnTo>
                      <a:pt x="65" y="23"/>
                    </a:lnTo>
                    <a:lnTo>
                      <a:pt x="60" y="8"/>
                    </a:lnTo>
                    <a:lnTo>
                      <a:pt x="78" y="8"/>
                    </a:lnTo>
                    <a:lnTo>
                      <a:pt x="102" y="0"/>
                    </a:lnTo>
                    <a:lnTo>
                      <a:pt x="137" y="12"/>
                    </a:lnTo>
                    <a:lnTo>
                      <a:pt x="151" y="8"/>
                    </a:lnTo>
                    <a:lnTo>
                      <a:pt x="145" y="28"/>
                    </a:lnTo>
                    <a:lnTo>
                      <a:pt x="159" y="36"/>
                    </a:lnTo>
                  </a:path>
                </a:pathLst>
              </a:custGeom>
              <a:solidFill>
                <a:srgbClr val="FFF5EB"/>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190" name="Freeform 194"/>
              <p:cNvSpPr>
                <a:spLocks/>
              </p:cNvSpPr>
              <p:nvPr/>
            </p:nvSpPr>
            <p:spPr bwMode="auto">
              <a:xfrm>
                <a:off x="463" y="1750"/>
                <a:ext cx="142" cy="201"/>
              </a:xfrm>
              <a:custGeom>
                <a:avLst/>
                <a:gdLst>
                  <a:gd name="T0" fmla="*/ 13 w 161"/>
                  <a:gd name="T1" fmla="*/ 104 h 229"/>
                  <a:gd name="T2" fmla="*/ 14 w 161"/>
                  <a:gd name="T3" fmla="*/ 91 h 229"/>
                  <a:gd name="T4" fmla="*/ 13 w 161"/>
                  <a:gd name="T5" fmla="*/ 79 h 229"/>
                  <a:gd name="T6" fmla="*/ 5 w 161"/>
                  <a:gd name="T7" fmla="*/ 60 h 229"/>
                  <a:gd name="T8" fmla="*/ 0 w 161"/>
                  <a:gd name="T9" fmla="*/ 38 h 229"/>
                  <a:gd name="T10" fmla="*/ 6 w 161"/>
                  <a:gd name="T11" fmla="*/ 17 h 229"/>
                  <a:gd name="T12" fmla="*/ 20 w 161"/>
                  <a:gd name="T13" fmla="*/ 6 h 229"/>
                  <a:gd name="T14" fmla="*/ 38 w 161"/>
                  <a:gd name="T15" fmla="*/ 0 h 229"/>
                  <a:gd name="T16" fmla="*/ 57 w 161"/>
                  <a:gd name="T17" fmla="*/ 4 h 229"/>
                  <a:gd name="T18" fmla="*/ 69 w 161"/>
                  <a:gd name="T19" fmla="*/ 14 h 229"/>
                  <a:gd name="T20" fmla="*/ 74 w 161"/>
                  <a:gd name="T21" fmla="*/ 26 h 229"/>
                  <a:gd name="T22" fmla="*/ 76 w 161"/>
                  <a:gd name="T23" fmla="*/ 43 h 229"/>
                  <a:gd name="T24" fmla="*/ 74 w 161"/>
                  <a:gd name="T25" fmla="*/ 53 h 229"/>
                  <a:gd name="T26" fmla="*/ 69 w 161"/>
                  <a:gd name="T27" fmla="*/ 73 h 229"/>
                  <a:gd name="T28" fmla="*/ 59 w 161"/>
                  <a:gd name="T29" fmla="*/ 85 h 229"/>
                  <a:gd name="T30" fmla="*/ 48 w 161"/>
                  <a:gd name="T31" fmla="*/ 89 h 229"/>
                  <a:gd name="T32" fmla="*/ 42 w 161"/>
                  <a:gd name="T33" fmla="*/ 92 h 229"/>
                  <a:gd name="T34" fmla="*/ 43 w 161"/>
                  <a:gd name="T35" fmla="*/ 104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
                  <a:gd name="T55" fmla="*/ 0 h 229"/>
                  <a:gd name="T56" fmla="*/ 161 w 161"/>
                  <a:gd name="T57" fmla="*/ 229 h 2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 h="229">
                    <a:moveTo>
                      <a:pt x="28" y="226"/>
                    </a:moveTo>
                    <a:lnTo>
                      <a:pt x="30" y="200"/>
                    </a:lnTo>
                    <a:lnTo>
                      <a:pt x="27" y="171"/>
                    </a:lnTo>
                    <a:lnTo>
                      <a:pt x="11" y="131"/>
                    </a:lnTo>
                    <a:lnTo>
                      <a:pt x="0" y="83"/>
                    </a:lnTo>
                    <a:lnTo>
                      <a:pt x="12" y="38"/>
                    </a:lnTo>
                    <a:lnTo>
                      <a:pt x="42" y="12"/>
                    </a:lnTo>
                    <a:lnTo>
                      <a:pt x="80" y="0"/>
                    </a:lnTo>
                    <a:lnTo>
                      <a:pt x="122" y="9"/>
                    </a:lnTo>
                    <a:lnTo>
                      <a:pt x="147" y="30"/>
                    </a:lnTo>
                    <a:lnTo>
                      <a:pt x="159" y="57"/>
                    </a:lnTo>
                    <a:lnTo>
                      <a:pt x="161" y="95"/>
                    </a:lnTo>
                    <a:lnTo>
                      <a:pt x="158" y="114"/>
                    </a:lnTo>
                    <a:lnTo>
                      <a:pt x="145" y="160"/>
                    </a:lnTo>
                    <a:lnTo>
                      <a:pt x="126" y="187"/>
                    </a:lnTo>
                    <a:lnTo>
                      <a:pt x="100" y="194"/>
                    </a:lnTo>
                    <a:lnTo>
                      <a:pt x="89" y="203"/>
                    </a:lnTo>
                    <a:lnTo>
                      <a:pt x="92" y="229"/>
                    </a:lnTo>
                  </a:path>
                </a:pathLst>
              </a:custGeom>
              <a:solidFill>
                <a:srgbClr val="FFF5EB"/>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191" name="Freeform 195"/>
              <p:cNvSpPr>
                <a:spLocks/>
              </p:cNvSpPr>
              <p:nvPr/>
            </p:nvSpPr>
            <p:spPr bwMode="auto">
              <a:xfrm>
                <a:off x="326" y="1982"/>
                <a:ext cx="143" cy="449"/>
              </a:xfrm>
              <a:custGeom>
                <a:avLst/>
                <a:gdLst>
                  <a:gd name="T0" fmla="*/ 50 w 176"/>
                  <a:gd name="T1" fmla="*/ 22 h 553"/>
                  <a:gd name="T2" fmla="*/ 50 w 176"/>
                  <a:gd name="T3" fmla="*/ 27 h 553"/>
                  <a:gd name="T4" fmla="*/ 46 w 176"/>
                  <a:gd name="T5" fmla="*/ 47 h 553"/>
                  <a:gd name="T6" fmla="*/ 43 w 176"/>
                  <a:gd name="T7" fmla="*/ 70 h 553"/>
                  <a:gd name="T8" fmla="*/ 41 w 176"/>
                  <a:gd name="T9" fmla="*/ 80 h 553"/>
                  <a:gd name="T10" fmla="*/ 24 w 176"/>
                  <a:gd name="T11" fmla="*/ 131 h 553"/>
                  <a:gd name="T12" fmla="*/ 20 w 176"/>
                  <a:gd name="T13" fmla="*/ 129 h 553"/>
                  <a:gd name="T14" fmla="*/ 18 w 176"/>
                  <a:gd name="T15" fmla="*/ 133 h 553"/>
                  <a:gd name="T16" fmla="*/ 21 w 176"/>
                  <a:gd name="T17" fmla="*/ 142 h 553"/>
                  <a:gd name="T18" fmla="*/ 20 w 176"/>
                  <a:gd name="T19" fmla="*/ 147 h 553"/>
                  <a:gd name="T20" fmla="*/ 15 w 176"/>
                  <a:gd name="T21" fmla="*/ 140 h 553"/>
                  <a:gd name="T22" fmla="*/ 11 w 176"/>
                  <a:gd name="T23" fmla="*/ 149 h 553"/>
                  <a:gd name="T24" fmla="*/ 9 w 176"/>
                  <a:gd name="T25" fmla="*/ 155 h 553"/>
                  <a:gd name="T26" fmla="*/ 9 w 176"/>
                  <a:gd name="T27" fmla="*/ 158 h 553"/>
                  <a:gd name="T28" fmla="*/ 5 w 176"/>
                  <a:gd name="T29" fmla="*/ 158 h 553"/>
                  <a:gd name="T30" fmla="*/ 2 w 176"/>
                  <a:gd name="T31" fmla="*/ 154 h 553"/>
                  <a:gd name="T32" fmla="*/ 0 w 176"/>
                  <a:gd name="T33" fmla="*/ 153 h 553"/>
                  <a:gd name="T34" fmla="*/ 0 w 176"/>
                  <a:gd name="T35" fmla="*/ 143 h 553"/>
                  <a:gd name="T36" fmla="*/ 4 w 176"/>
                  <a:gd name="T37" fmla="*/ 135 h 553"/>
                  <a:gd name="T38" fmla="*/ 9 w 176"/>
                  <a:gd name="T39" fmla="*/ 128 h 553"/>
                  <a:gd name="T40" fmla="*/ 11 w 176"/>
                  <a:gd name="T41" fmla="*/ 124 h 553"/>
                  <a:gd name="T42" fmla="*/ 10 w 176"/>
                  <a:gd name="T43" fmla="*/ 121 h 553"/>
                  <a:gd name="T44" fmla="*/ 27 w 176"/>
                  <a:gd name="T45" fmla="*/ 68 h 553"/>
                  <a:gd name="T46" fmla="*/ 33 w 176"/>
                  <a:gd name="T47" fmla="*/ 16 h 553"/>
                  <a:gd name="T48" fmla="*/ 35 w 176"/>
                  <a:gd name="T49" fmla="*/ 8 h 553"/>
                  <a:gd name="T50" fmla="*/ 41 w 176"/>
                  <a:gd name="T51" fmla="*/ 0 h 5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6"/>
                  <a:gd name="T79" fmla="*/ 0 h 553"/>
                  <a:gd name="T80" fmla="*/ 176 w 176"/>
                  <a:gd name="T81" fmla="*/ 553 h 5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6" h="553">
                    <a:moveTo>
                      <a:pt x="176" y="75"/>
                    </a:moveTo>
                    <a:lnTo>
                      <a:pt x="172" y="96"/>
                    </a:lnTo>
                    <a:lnTo>
                      <a:pt x="160" y="166"/>
                    </a:lnTo>
                    <a:lnTo>
                      <a:pt x="149" y="243"/>
                    </a:lnTo>
                    <a:lnTo>
                      <a:pt x="143" y="277"/>
                    </a:lnTo>
                    <a:lnTo>
                      <a:pt x="83" y="455"/>
                    </a:lnTo>
                    <a:lnTo>
                      <a:pt x="68" y="451"/>
                    </a:lnTo>
                    <a:lnTo>
                      <a:pt x="63" y="466"/>
                    </a:lnTo>
                    <a:lnTo>
                      <a:pt x="73" y="495"/>
                    </a:lnTo>
                    <a:lnTo>
                      <a:pt x="70" y="513"/>
                    </a:lnTo>
                    <a:lnTo>
                      <a:pt x="52" y="490"/>
                    </a:lnTo>
                    <a:lnTo>
                      <a:pt x="38" y="518"/>
                    </a:lnTo>
                    <a:lnTo>
                      <a:pt x="32" y="539"/>
                    </a:lnTo>
                    <a:lnTo>
                      <a:pt x="29" y="552"/>
                    </a:lnTo>
                    <a:lnTo>
                      <a:pt x="16" y="553"/>
                    </a:lnTo>
                    <a:lnTo>
                      <a:pt x="7" y="538"/>
                    </a:lnTo>
                    <a:lnTo>
                      <a:pt x="0" y="531"/>
                    </a:lnTo>
                    <a:lnTo>
                      <a:pt x="0" y="499"/>
                    </a:lnTo>
                    <a:lnTo>
                      <a:pt x="13" y="471"/>
                    </a:lnTo>
                    <a:lnTo>
                      <a:pt x="32" y="447"/>
                    </a:lnTo>
                    <a:lnTo>
                      <a:pt x="39" y="433"/>
                    </a:lnTo>
                    <a:lnTo>
                      <a:pt x="35" y="423"/>
                    </a:lnTo>
                    <a:lnTo>
                      <a:pt x="96" y="238"/>
                    </a:lnTo>
                    <a:lnTo>
                      <a:pt x="112" y="58"/>
                    </a:lnTo>
                    <a:lnTo>
                      <a:pt x="122" y="27"/>
                    </a:lnTo>
                    <a:lnTo>
                      <a:pt x="143" y="0"/>
                    </a:lnTo>
                  </a:path>
                </a:pathLst>
              </a:custGeom>
              <a:solidFill>
                <a:srgbClr val="FFF5EB"/>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192" name="Freeform 196"/>
              <p:cNvSpPr>
                <a:spLocks/>
              </p:cNvSpPr>
              <p:nvPr/>
            </p:nvSpPr>
            <p:spPr bwMode="auto">
              <a:xfrm>
                <a:off x="586" y="1824"/>
                <a:ext cx="12" cy="3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82"/>
                  <a:gd name="T38" fmla="*/ 44 w 44"/>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p:spPr>
            <p:txBody>
              <a:bodyPr/>
              <a:lstStyle/>
              <a:p>
                <a:endParaRPr lang="ja-JP" altLang="en-US" dirty="0"/>
              </a:p>
            </p:txBody>
          </p:sp>
          <p:sp>
            <p:nvSpPr>
              <p:cNvPr id="193" name="Freeform 197"/>
              <p:cNvSpPr>
                <a:spLocks noChangeAspect="1"/>
              </p:cNvSpPr>
              <p:nvPr/>
            </p:nvSpPr>
            <p:spPr bwMode="auto">
              <a:xfrm>
                <a:off x="540" y="1827"/>
                <a:ext cx="16" cy="29"/>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82"/>
                  <a:gd name="T38" fmla="*/ 44 w 44"/>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p:spPr>
            <p:txBody>
              <a:bodyPr/>
              <a:lstStyle/>
              <a:p>
                <a:endParaRPr lang="ja-JP" altLang="en-US" dirty="0"/>
              </a:p>
            </p:txBody>
          </p:sp>
          <p:sp>
            <p:nvSpPr>
              <p:cNvPr id="194" name="Freeform 198"/>
              <p:cNvSpPr>
                <a:spLocks/>
              </p:cNvSpPr>
              <p:nvPr/>
            </p:nvSpPr>
            <p:spPr bwMode="auto">
              <a:xfrm>
                <a:off x="581" y="1801"/>
                <a:ext cx="25" cy="17"/>
              </a:xfrm>
              <a:custGeom>
                <a:avLst/>
                <a:gdLst>
                  <a:gd name="T0" fmla="*/ 3 w 29"/>
                  <a:gd name="T1" fmla="*/ 4 h 19"/>
                  <a:gd name="T2" fmla="*/ 5 w 29"/>
                  <a:gd name="T3" fmla="*/ 0 h 19"/>
                  <a:gd name="T4" fmla="*/ 8 w 29"/>
                  <a:gd name="T5" fmla="*/ 0 h 19"/>
                  <a:gd name="T6" fmla="*/ 11 w 29"/>
                  <a:gd name="T7" fmla="*/ 4 h 19"/>
                  <a:gd name="T8" fmla="*/ 12 w 29"/>
                  <a:gd name="T9" fmla="*/ 10 h 19"/>
                  <a:gd name="T10" fmla="*/ 9 w 29"/>
                  <a:gd name="T11" fmla="*/ 6 h 19"/>
                  <a:gd name="T12" fmla="*/ 7 w 29"/>
                  <a:gd name="T13" fmla="*/ 4 h 19"/>
                  <a:gd name="T14" fmla="*/ 3 w 29"/>
                  <a:gd name="T15" fmla="*/ 6 h 19"/>
                  <a:gd name="T16" fmla="*/ 3 w 29"/>
                  <a:gd name="T17" fmla="*/ 9 h 19"/>
                  <a:gd name="T18" fmla="*/ 0 w 29"/>
                  <a:gd name="T19" fmla="*/ 10 h 19"/>
                  <a:gd name="T20" fmla="*/ 3 w 29"/>
                  <a:gd name="T21" fmla="*/ 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9"/>
                  <a:gd name="T35" fmla="*/ 29 w 29"/>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9">
                    <a:moveTo>
                      <a:pt x="4" y="9"/>
                    </a:moveTo>
                    <a:lnTo>
                      <a:pt x="12" y="0"/>
                    </a:lnTo>
                    <a:lnTo>
                      <a:pt x="20" y="0"/>
                    </a:lnTo>
                    <a:lnTo>
                      <a:pt x="27" y="7"/>
                    </a:lnTo>
                    <a:lnTo>
                      <a:pt x="29" y="19"/>
                    </a:lnTo>
                    <a:lnTo>
                      <a:pt x="22" y="12"/>
                    </a:lnTo>
                    <a:lnTo>
                      <a:pt x="16" y="9"/>
                    </a:lnTo>
                    <a:lnTo>
                      <a:pt x="9" y="12"/>
                    </a:lnTo>
                    <a:lnTo>
                      <a:pt x="4" y="16"/>
                    </a:lnTo>
                    <a:lnTo>
                      <a:pt x="0" y="19"/>
                    </a:lnTo>
                    <a:lnTo>
                      <a:pt x="4" y="9"/>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195" name="Freeform 199"/>
              <p:cNvSpPr>
                <a:spLocks noChangeAspect="1"/>
              </p:cNvSpPr>
              <p:nvPr/>
            </p:nvSpPr>
            <p:spPr bwMode="auto">
              <a:xfrm>
                <a:off x="526" y="1801"/>
                <a:ext cx="36" cy="18"/>
              </a:xfrm>
              <a:custGeom>
                <a:avLst/>
                <a:gdLst>
                  <a:gd name="T0" fmla="*/ 19 w 41"/>
                  <a:gd name="T1" fmla="*/ 8 h 21"/>
                  <a:gd name="T2" fmla="*/ 15 w 41"/>
                  <a:gd name="T3" fmla="*/ 3 h 21"/>
                  <a:gd name="T4" fmla="*/ 10 w 41"/>
                  <a:gd name="T5" fmla="*/ 0 h 21"/>
                  <a:gd name="T6" fmla="*/ 5 w 41"/>
                  <a:gd name="T7" fmla="*/ 0 h 21"/>
                  <a:gd name="T8" fmla="*/ 3 w 41"/>
                  <a:gd name="T9" fmla="*/ 3 h 21"/>
                  <a:gd name="T10" fmla="*/ 0 w 41"/>
                  <a:gd name="T11" fmla="*/ 8 h 21"/>
                  <a:gd name="T12" fmla="*/ 4 w 41"/>
                  <a:gd name="T13" fmla="*/ 5 h 21"/>
                  <a:gd name="T14" fmla="*/ 8 w 41"/>
                  <a:gd name="T15" fmla="*/ 3 h 21"/>
                  <a:gd name="T16" fmla="*/ 12 w 41"/>
                  <a:gd name="T17" fmla="*/ 5 h 21"/>
                  <a:gd name="T18" fmla="*/ 15 w 41"/>
                  <a:gd name="T19" fmla="*/ 6 h 21"/>
                  <a:gd name="T20" fmla="*/ 17 w 41"/>
                  <a:gd name="T21" fmla="*/ 8 h 21"/>
                  <a:gd name="T22" fmla="*/ 19 w 41"/>
                  <a:gd name="T23" fmla="*/ 8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21"/>
                  <a:gd name="T38" fmla="*/ 41 w 41"/>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21">
                    <a:moveTo>
                      <a:pt x="41" y="19"/>
                    </a:moveTo>
                    <a:lnTo>
                      <a:pt x="32" y="8"/>
                    </a:lnTo>
                    <a:lnTo>
                      <a:pt x="21" y="0"/>
                    </a:lnTo>
                    <a:lnTo>
                      <a:pt x="11" y="0"/>
                    </a:lnTo>
                    <a:lnTo>
                      <a:pt x="3" y="8"/>
                    </a:lnTo>
                    <a:lnTo>
                      <a:pt x="0" y="21"/>
                    </a:lnTo>
                    <a:lnTo>
                      <a:pt x="9" y="13"/>
                    </a:lnTo>
                    <a:lnTo>
                      <a:pt x="17" y="9"/>
                    </a:lnTo>
                    <a:lnTo>
                      <a:pt x="26" y="12"/>
                    </a:lnTo>
                    <a:lnTo>
                      <a:pt x="32" y="15"/>
                    </a:lnTo>
                    <a:lnTo>
                      <a:pt x="38" y="20"/>
                    </a:lnTo>
                    <a:lnTo>
                      <a:pt x="41" y="19"/>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196" name="Freeform 200"/>
              <p:cNvSpPr>
                <a:spLocks/>
              </p:cNvSpPr>
              <p:nvPr/>
            </p:nvSpPr>
            <p:spPr bwMode="auto">
              <a:xfrm>
                <a:off x="568" y="1861"/>
                <a:ext cx="17" cy="14"/>
              </a:xfrm>
              <a:custGeom>
                <a:avLst/>
                <a:gdLst>
                  <a:gd name="T0" fmla="*/ 0 w 20"/>
                  <a:gd name="T1" fmla="*/ 8 h 16"/>
                  <a:gd name="T2" fmla="*/ 6 w 20"/>
                  <a:gd name="T3" fmla="*/ 4 h 16"/>
                  <a:gd name="T4" fmla="*/ 7 w 20"/>
                  <a:gd name="T5" fmla="*/ 0 h 16"/>
                  <a:gd name="T6" fmla="*/ 8 w 20"/>
                  <a:gd name="T7" fmla="*/ 4 h 16"/>
                  <a:gd name="T8" fmla="*/ 6 w 20"/>
                  <a:gd name="T9" fmla="*/ 7 h 16"/>
                  <a:gd name="T10" fmla="*/ 0 w 20"/>
                  <a:gd name="T11" fmla="*/ 8 h 16"/>
                  <a:gd name="T12" fmla="*/ 0 60000 65536"/>
                  <a:gd name="T13" fmla="*/ 0 60000 65536"/>
                  <a:gd name="T14" fmla="*/ 0 60000 65536"/>
                  <a:gd name="T15" fmla="*/ 0 60000 65536"/>
                  <a:gd name="T16" fmla="*/ 0 60000 65536"/>
                  <a:gd name="T17" fmla="*/ 0 60000 65536"/>
                  <a:gd name="T18" fmla="*/ 0 w 20"/>
                  <a:gd name="T19" fmla="*/ 0 h 16"/>
                  <a:gd name="T20" fmla="*/ 20 w 2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0" h="16">
                    <a:moveTo>
                      <a:pt x="0" y="16"/>
                    </a:moveTo>
                    <a:lnTo>
                      <a:pt x="14" y="6"/>
                    </a:lnTo>
                    <a:lnTo>
                      <a:pt x="17" y="0"/>
                    </a:lnTo>
                    <a:lnTo>
                      <a:pt x="20" y="9"/>
                    </a:lnTo>
                    <a:lnTo>
                      <a:pt x="14" y="15"/>
                    </a:lnTo>
                    <a:lnTo>
                      <a:pt x="0" y="16"/>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197" name="Freeform 201"/>
              <p:cNvSpPr>
                <a:spLocks/>
              </p:cNvSpPr>
              <p:nvPr/>
            </p:nvSpPr>
            <p:spPr bwMode="auto">
              <a:xfrm>
                <a:off x="552" y="1887"/>
                <a:ext cx="33" cy="8"/>
              </a:xfrm>
              <a:custGeom>
                <a:avLst/>
                <a:gdLst>
                  <a:gd name="T0" fmla="*/ 0 w 38"/>
                  <a:gd name="T1" fmla="*/ 0 h 9"/>
                  <a:gd name="T2" fmla="*/ 11 w 38"/>
                  <a:gd name="T3" fmla="*/ 0 h 9"/>
                  <a:gd name="T4" fmla="*/ 17 w 38"/>
                  <a:gd name="T5" fmla="*/ 2 h 9"/>
                  <a:gd name="T6" fmla="*/ 10 w 38"/>
                  <a:gd name="T7" fmla="*/ 4 h 9"/>
                  <a:gd name="T8" fmla="*/ 5 w 38"/>
                  <a:gd name="T9" fmla="*/ 4 h 9"/>
                  <a:gd name="T10" fmla="*/ 0 w 38"/>
                  <a:gd name="T11" fmla="*/ 0 h 9"/>
                  <a:gd name="T12" fmla="*/ 0 60000 65536"/>
                  <a:gd name="T13" fmla="*/ 0 60000 65536"/>
                  <a:gd name="T14" fmla="*/ 0 60000 65536"/>
                  <a:gd name="T15" fmla="*/ 0 60000 65536"/>
                  <a:gd name="T16" fmla="*/ 0 60000 65536"/>
                  <a:gd name="T17" fmla="*/ 0 60000 65536"/>
                  <a:gd name="T18" fmla="*/ 0 w 38"/>
                  <a:gd name="T19" fmla="*/ 0 h 9"/>
                  <a:gd name="T20" fmla="*/ 38 w 38"/>
                  <a:gd name="T21" fmla="*/ 9 h 9"/>
                </a:gdLst>
                <a:ahLst/>
                <a:cxnLst>
                  <a:cxn ang="T12">
                    <a:pos x="T0" y="T1"/>
                  </a:cxn>
                  <a:cxn ang="T13">
                    <a:pos x="T2" y="T3"/>
                  </a:cxn>
                  <a:cxn ang="T14">
                    <a:pos x="T4" y="T5"/>
                  </a:cxn>
                  <a:cxn ang="T15">
                    <a:pos x="T6" y="T7"/>
                  </a:cxn>
                  <a:cxn ang="T16">
                    <a:pos x="T8" y="T9"/>
                  </a:cxn>
                  <a:cxn ang="T17">
                    <a:pos x="T10" y="T11"/>
                  </a:cxn>
                </a:cxnLst>
                <a:rect l="T18" t="T19" r="T20" b="T21"/>
                <a:pathLst>
                  <a:path w="38" h="9">
                    <a:moveTo>
                      <a:pt x="0" y="0"/>
                    </a:moveTo>
                    <a:lnTo>
                      <a:pt x="26" y="0"/>
                    </a:lnTo>
                    <a:lnTo>
                      <a:pt x="38" y="2"/>
                    </a:lnTo>
                    <a:lnTo>
                      <a:pt x="24" y="9"/>
                    </a:lnTo>
                    <a:lnTo>
                      <a:pt x="11" y="9"/>
                    </a:lnTo>
                    <a:lnTo>
                      <a:pt x="0" y="0"/>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198" name="Freeform 202"/>
              <p:cNvSpPr>
                <a:spLocks/>
              </p:cNvSpPr>
              <p:nvPr/>
            </p:nvSpPr>
            <p:spPr bwMode="auto">
              <a:xfrm>
                <a:off x="426" y="1722"/>
                <a:ext cx="187" cy="202"/>
              </a:xfrm>
              <a:custGeom>
                <a:avLst/>
                <a:gdLst>
                  <a:gd name="T0" fmla="*/ 89 w 213"/>
                  <a:gd name="T1" fmla="*/ 29 h 230"/>
                  <a:gd name="T2" fmla="*/ 79 w 213"/>
                  <a:gd name="T3" fmla="*/ 36 h 230"/>
                  <a:gd name="T4" fmla="*/ 67 w 213"/>
                  <a:gd name="T5" fmla="*/ 43 h 230"/>
                  <a:gd name="T6" fmla="*/ 52 w 213"/>
                  <a:gd name="T7" fmla="*/ 54 h 230"/>
                  <a:gd name="T8" fmla="*/ 54 w 213"/>
                  <a:gd name="T9" fmla="*/ 43 h 230"/>
                  <a:gd name="T10" fmla="*/ 46 w 213"/>
                  <a:gd name="T11" fmla="*/ 56 h 230"/>
                  <a:gd name="T12" fmla="*/ 38 w 213"/>
                  <a:gd name="T13" fmla="*/ 74 h 230"/>
                  <a:gd name="T14" fmla="*/ 32 w 213"/>
                  <a:gd name="T15" fmla="*/ 90 h 230"/>
                  <a:gd name="T16" fmla="*/ 28 w 213"/>
                  <a:gd name="T17" fmla="*/ 97 h 230"/>
                  <a:gd name="T18" fmla="*/ 22 w 213"/>
                  <a:gd name="T19" fmla="*/ 105 h 230"/>
                  <a:gd name="T20" fmla="*/ 21 w 213"/>
                  <a:gd name="T21" fmla="*/ 93 h 230"/>
                  <a:gd name="T22" fmla="*/ 15 w 213"/>
                  <a:gd name="T23" fmla="*/ 79 h 230"/>
                  <a:gd name="T24" fmla="*/ 15 w 213"/>
                  <a:gd name="T25" fmla="*/ 88 h 230"/>
                  <a:gd name="T26" fmla="*/ 9 w 213"/>
                  <a:gd name="T27" fmla="*/ 73 h 230"/>
                  <a:gd name="T28" fmla="*/ 3 w 213"/>
                  <a:gd name="T29" fmla="*/ 64 h 230"/>
                  <a:gd name="T30" fmla="*/ 0 w 213"/>
                  <a:gd name="T31" fmla="*/ 47 h 230"/>
                  <a:gd name="T32" fmla="*/ 7 w 213"/>
                  <a:gd name="T33" fmla="*/ 25 h 230"/>
                  <a:gd name="T34" fmla="*/ 22 w 213"/>
                  <a:gd name="T35" fmla="*/ 7 h 230"/>
                  <a:gd name="T36" fmla="*/ 39 w 213"/>
                  <a:gd name="T37" fmla="*/ 0 h 230"/>
                  <a:gd name="T38" fmla="*/ 56 w 213"/>
                  <a:gd name="T39" fmla="*/ 4 h 230"/>
                  <a:gd name="T40" fmla="*/ 70 w 213"/>
                  <a:gd name="T41" fmla="*/ 9 h 230"/>
                  <a:gd name="T42" fmla="*/ 80 w 213"/>
                  <a:gd name="T43" fmla="*/ 4 h 230"/>
                  <a:gd name="T44" fmla="*/ 91 w 213"/>
                  <a:gd name="T45" fmla="*/ 7 h 230"/>
                  <a:gd name="T46" fmla="*/ 91 w 213"/>
                  <a:gd name="T47" fmla="*/ 15 h 230"/>
                  <a:gd name="T48" fmla="*/ 97 w 213"/>
                  <a:gd name="T49" fmla="*/ 18 h 230"/>
                  <a:gd name="T50" fmla="*/ 89 w 213"/>
                  <a:gd name="T51" fmla="*/ 29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3"/>
                  <a:gd name="T79" fmla="*/ 0 h 230"/>
                  <a:gd name="T80" fmla="*/ 213 w 213"/>
                  <a:gd name="T81" fmla="*/ 230 h 2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3" h="230">
                    <a:moveTo>
                      <a:pt x="194" y="64"/>
                    </a:moveTo>
                    <a:lnTo>
                      <a:pt x="173" y="77"/>
                    </a:lnTo>
                    <a:lnTo>
                      <a:pt x="147" y="95"/>
                    </a:lnTo>
                    <a:lnTo>
                      <a:pt x="113" y="118"/>
                    </a:lnTo>
                    <a:lnTo>
                      <a:pt x="119" y="95"/>
                    </a:lnTo>
                    <a:lnTo>
                      <a:pt x="99" y="122"/>
                    </a:lnTo>
                    <a:lnTo>
                      <a:pt x="83" y="160"/>
                    </a:lnTo>
                    <a:lnTo>
                      <a:pt x="71" y="196"/>
                    </a:lnTo>
                    <a:lnTo>
                      <a:pt x="62" y="212"/>
                    </a:lnTo>
                    <a:lnTo>
                      <a:pt x="48" y="230"/>
                    </a:lnTo>
                    <a:lnTo>
                      <a:pt x="45" y="204"/>
                    </a:lnTo>
                    <a:lnTo>
                      <a:pt x="32" y="173"/>
                    </a:lnTo>
                    <a:lnTo>
                      <a:pt x="32" y="192"/>
                    </a:lnTo>
                    <a:lnTo>
                      <a:pt x="18" y="159"/>
                    </a:lnTo>
                    <a:lnTo>
                      <a:pt x="3" y="140"/>
                    </a:lnTo>
                    <a:lnTo>
                      <a:pt x="0" y="102"/>
                    </a:lnTo>
                    <a:lnTo>
                      <a:pt x="14" y="54"/>
                    </a:lnTo>
                    <a:lnTo>
                      <a:pt x="48" y="15"/>
                    </a:lnTo>
                    <a:lnTo>
                      <a:pt x="84" y="0"/>
                    </a:lnTo>
                    <a:lnTo>
                      <a:pt x="123" y="5"/>
                    </a:lnTo>
                    <a:lnTo>
                      <a:pt x="153" y="18"/>
                    </a:lnTo>
                    <a:lnTo>
                      <a:pt x="176" y="9"/>
                    </a:lnTo>
                    <a:lnTo>
                      <a:pt x="198" y="14"/>
                    </a:lnTo>
                    <a:lnTo>
                      <a:pt x="201" y="32"/>
                    </a:lnTo>
                    <a:lnTo>
                      <a:pt x="213" y="39"/>
                    </a:lnTo>
                    <a:lnTo>
                      <a:pt x="194" y="64"/>
                    </a:lnTo>
                    <a:close/>
                  </a:path>
                </a:pathLst>
              </a:custGeom>
              <a:solidFill>
                <a:srgbClr val="FFF5EB"/>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199" name="Freeform 203"/>
              <p:cNvSpPr>
                <a:spLocks/>
              </p:cNvSpPr>
              <p:nvPr/>
            </p:nvSpPr>
            <p:spPr bwMode="auto">
              <a:xfrm>
                <a:off x="340" y="2387"/>
                <a:ext cx="9" cy="42"/>
              </a:xfrm>
              <a:custGeom>
                <a:avLst/>
                <a:gdLst>
                  <a:gd name="T0" fmla="*/ 0 w 11"/>
                  <a:gd name="T1" fmla="*/ 16 h 51"/>
                  <a:gd name="T2" fmla="*/ 2 w 11"/>
                  <a:gd name="T3" fmla="*/ 10 h 51"/>
                  <a:gd name="T4" fmla="*/ 2 w 11"/>
                  <a:gd name="T5" fmla="*/ 2 h 51"/>
                  <a:gd name="T6" fmla="*/ 3 w 11"/>
                  <a:gd name="T7" fmla="*/ 0 h 51"/>
                  <a:gd name="T8" fmla="*/ 0 60000 65536"/>
                  <a:gd name="T9" fmla="*/ 0 60000 65536"/>
                  <a:gd name="T10" fmla="*/ 0 60000 65536"/>
                  <a:gd name="T11" fmla="*/ 0 60000 65536"/>
                  <a:gd name="T12" fmla="*/ 0 w 11"/>
                  <a:gd name="T13" fmla="*/ 0 h 51"/>
                  <a:gd name="T14" fmla="*/ 11 w 11"/>
                  <a:gd name="T15" fmla="*/ 51 h 51"/>
                </a:gdLst>
                <a:ahLst/>
                <a:cxnLst>
                  <a:cxn ang="T8">
                    <a:pos x="T0" y="T1"/>
                  </a:cxn>
                  <a:cxn ang="T9">
                    <a:pos x="T2" y="T3"/>
                  </a:cxn>
                  <a:cxn ang="T10">
                    <a:pos x="T4" y="T5"/>
                  </a:cxn>
                  <a:cxn ang="T11">
                    <a:pos x="T6" y="T7"/>
                  </a:cxn>
                </a:cxnLst>
                <a:rect l="T12" t="T13" r="T14" b="T15"/>
                <a:pathLst>
                  <a:path w="11" h="51">
                    <a:moveTo>
                      <a:pt x="0" y="51"/>
                    </a:moveTo>
                    <a:lnTo>
                      <a:pt x="2" y="32"/>
                    </a:lnTo>
                    <a:lnTo>
                      <a:pt x="6" y="9"/>
                    </a:lnTo>
                    <a:lnTo>
                      <a:pt x="11" y="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00" name="Freeform 204"/>
              <p:cNvSpPr>
                <a:spLocks/>
              </p:cNvSpPr>
              <p:nvPr/>
            </p:nvSpPr>
            <p:spPr bwMode="auto">
              <a:xfrm>
                <a:off x="335" y="2382"/>
                <a:ext cx="9" cy="39"/>
              </a:xfrm>
              <a:custGeom>
                <a:avLst/>
                <a:gdLst>
                  <a:gd name="T0" fmla="*/ 0 w 11"/>
                  <a:gd name="T1" fmla="*/ 15 h 47"/>
                  <a:gd name="T2" fmla="*/ 2 w 11"/>
                  <a:gd name="T3" fmla="*/ 7 h 47"/>
                  <a:gd name="T4" fmla="*/ 3 w 11"/>
                  <a:gd name="T5" fmla="*/ 0 h 47"/>
                  <a:gd name="T6" fmla="*/ 0 60000 65536"/>
                  <a:gd name="T7" fmla="*/ 0 60000 65536"/>
                  <a:gd name="T8" fmla="*/ 0 60000 65536"/>
                  <a:gd name="T9" fmla="*/ 0 w 11"/>
                  <a:gd name="T10" fmla="*/ 0 h 47"/>
                  <a:gd name="T11" fmla="*/ 11 w 11"/>
                  <a:gd name="T12" fmla="*/ 47 h 47"/>
                </a:gdLst>
                <a:ahLst/>
                <a:cxnLst>
                  <a:cxn ang="T6">
                    <a:pos x="T0" y="T1"/>
                  </a:cxn>
                  <a:cxn ang="T7">
                    <a:pos x="T2" y="T3"/>
                  </a:cxn>
                  <a:cxn ang="T8">
                    <a:pos x="T4" y="T5"/>
                  </a:cxn>
                </a:cxnLst>
                <a:rect l="T9" t="T10" r="T11" b="T12"/>
                <a:pathLst>
                  <a:path w="11" h="47">
                    <a:moveTo>
                      <a:pt x="0" y="47"/>
                    </a:moveTo>
                    <a:lnTo>
                      <a:pt x="3" y="20"/>
                    </a:lnTo>
                    <a:lnTo>
                      <a:pt x="11" y="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01" name="Freeform 205"/>
              <p:cNvSpPr>
                <a:spLocks/>
              </p:cNvSpPr>
              <p:nvPr/>
            </p:nvSpPr>
            <p:spPr bwMode="auto">
              <a:xfrm>
                <a:off x="327" y="2379"/>
                <a:ext cx="9" cy="38"/>
              </a:xfrm>
              <a:custGeom>
                <a:avLst/>
                <a:gdLst>
                  <a:gd name="T0" fmla="*/ 0 w 11"/>
                  <a:gd name="T1" fmla="*/ 13 h 47"/>
                  <a:gd name="T2" fmla="*/ 2 w 11"/>
                  <a:gd name="T3" fmla="*/ 6 h 47"/>
                  <a:gd name="T4" fmla="*/ 3 w 11"/>
                  <a:gd name="T5" fmla="*/ 0 h 47"/>
                  <a:gd name="T6" fmla="*/ 0 60000 65536"/>
                  <a:gd name="T7" fmla="*/ 0 60000 65536"/>
                  <a:gd name="T8" fmla="*/ 0 60000 65536"/>
                  <a:gd name="T9" fmla="*/ 0 w 11"/>
                  <a:gd name="T10" fmla="*/ 0 h 47"/>
                  <a:gd name="T11" fmla="*/ 11 w 11"/>
                  <a:gd name="T12" fmla="*/ 47 h 47"/>
                </a:gdLst>
                <a:ahLst/>
                <a:cxnLst>
                  <a:cxn ang="T6">
                    <a:pos x="T0" y="T1"/>
                  </a:cxn>
                  <a:cxn ang="T7">
                    <a:pos x="T2" y="T3"/>
                  </a:cxn>
                  <a:cxn ang="T8">
                    <a:pos x="T4" y="T5"/>
                  </a:cxn>
                </a:cxnLst>
                <a:rect l="T9" t="T10" r="T11" b="T12"/>
                <a:pathLst>
                  <a:path w="11" h="47">
                    <a:moveTo>
                      <a:pt x="0" y="47"/>
                    </a:moveTo>
                    <a:lnTo>
                      <a:pt x="3" y="20"/>
                    </a:lnTo>
                    <a:lnTo>
                      <a:pt x="11" y="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56" name="Group 206"/>
            <p:cNvGrpSpPr>
              <a:grpSpLocks/>
            </p:cNvGrpSpPr>
            <p:nvPr/>
          </p:nvGrpSpPr>
          <p:grpSpPr bwMode="auto">
            <a:xfrm>
              <a:off x="1595700" y="3468444"/>
              <a:ext cx="772892" cy="969084"/>
              <a:chOff x="1033" y="1993"/>
              <a:chExt cx="589" cy="737"/>
            </a:xfrm>
          </p:grpSpPr>
          <p:grpSp>
            <p:nvGrpSpPr>
              <p:cNvPr id="163" name="Group 207"/>
              <p:cNvGrpSpPr>
                <a:grpSpLocks noChangeAspect="1"/>
              </p:cNvGrpSpPr>
              <p:nvPr/>
            </p:nvGrpSpPr>
            <p:grpSpPr bwMode="auto">
              <a:xfrm rot="10800000">
                <a:off x="1436" y="2315"/>
                <a:ext cx="118" cy="116"/>
                <a:chOff x="1266" y="2359"/>
                <a:chExt cx="272" cy="267"/>
              </a:xfrm>
            </p:grpSpPr>
            <p:sp>
              <p:nvSpPr>
                <p:cNvPr id="184" name="Arc 208"/>
                <p:cNvSpPr>
                  <a:spLocks noChangeAspect="1"/>
                </p:cNvSpPr>
                <p:nvPr/>
              </p:nvSpPr>
              <p:spPr bwMode="auto">
                <a:xfrm rot="4800988">
                  <a:off x="1283" y="2406"/>
                  <a:ext cx="90" cy="9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185" name="Arc 209"/>
                <p:cNvSpPr>
                  <a:spLocks noChangeAspect="1"/>
                </p:cNvSpPr>
                <p:nvPr/>
              </p:nvSpPr>
              <p:spPr bwMode="auto">
                <a:xfrm rot="4811226">
                  <a:off x="1275" y="2374"/>
                  <a:ext cx="182" cy="1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186" name="Arc 210"/>
                <p:cNvSpPr>
                  <a:spLocks noChangeAspect="1"/>
                </p:cNvSpPr>
                <p:nvPr/>
              </p:nvSpPr>
              <p:spPr bwMode="auto">
                <a:xfrm rot="4814591">
                  <a:off x="1268" y="2357"/>
                  <a:ext cx="267" cy="272"/>
                </a:xfrm>
                <a:custGeom>
                  <a:avLst/>
                  <a:gdLst>
                    <a:gd name="T0" fmla="*/ 0 w 21231"/>
                    <a:gd name="T1" fmla="*/ 0 h 21600"/>
                    <a:gd name="T2" fmla="*/ 0 w 21231"/>
                    <a:gd name="T3" fmla="*/ 0 h 21600"/>
                    <a:gd name="T4" fmla="*/ 0 w 21231"/>
                    <a:gd name="T5" fmla="*/ 0 h 21600"/>
                    <a:gd name="T6" fmla="*/ 0 60000 65536"/>
                    <a:gd name="T7" fmla="*/ 0 60000 65536"/>
                    <a:gd name="T8" fmla="*/ 0 60000 65536"/>
                    <a:gd name="T9" fmla="*/ 0 w 21231"/>
                    <a:gd name="T10" fmla="*/ 0 h 21600"/>
                    <a:gd name="T11" fmla="*/ 21231 w 21231"/>
                    <a:gd name="T12" fmla="*/ 21600 h 21600"/>
                  </a:gdLst>
                  <a:ahLst/>
                  <a:cxnLst>
                    <a:cxn ang="T6">
                      <a:pos x="T0" y="T1"/>
                    </a:cxn>
                    <a:cxn ang="T7">
                      <a:pos x="T2" y="T3"/>
                    </a:cxn>
                    <a:cxn ang="T8">
                      <a:pos x="T4" y="T5"/>
                    </a:cxn>
                  </a:cxnLst>
                  <a:rect l="T9" t="T10" r="T11" b="T12"/>
                  <a:pathLst>
                    <a:path w="21231" h="21600" fill="none" extrusionOk="0">
                      <a:moveTo>
                        <a:pt x="-1" y="0"/>
                      </a:moveTo>
                      <a:cubicBezTo>
                        <a:pt x="10396" y="0"/>
                        <a:pt x="19318" y="7406"/>
                        <a:pt x="21231" y="17625"/>
                      </a:cubicBezTo>
                    </a:path>
                    <a:path w="21231" h="21600" stroke="0" extrusionOk="0">
                      <a:moveTo>
                        <a:pt x="-1" y="0"/>
                      </a:moveTo>
                      <a:cubicBezTo>
                        <a:pt x="10396" y="0"/>
                        <a:pt x="19318" y="7406"/>
                        <a:pt x="21231" y="17625"/>
                      </a:cubicBezTo>
                      <a:lnTo>
                        <a:pt x="0" y="21600"/>
                      </a:lnTo>
                      <a:lnTo>
                        <a:pt x="-1" y="0"/>
                      </a:lnTo>
                      <a:close/>
                    </a:path>
                  </a:pathLst>
                </a:custGeom>
                <a:noFill/>
                <a:ln w="19050">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grpSp>
          <p:grpSp>
            <p:nvGrpSpPr>
              <p:cNvPr id="164" name="Group 211"/>
              <p:cNvGrpSpPr>
                <a:grpSpLocks noChangeAspect="1"/>
              </p:cNvGrpSpPr>
              <p:nvPr/>
            </p:nvGrpSpPr>
            <p:grpSpPr bwMode="auto">
              <a:xfrm rot="-1978270">
                <a:off x="1033" y="2614"/>
                <a:ext cx="118" cy="116"/>
                <a:chOff x="1266" y="2359"/>
                <a:chExt cx="272" cy="267"/>
              </a:xfrm>
            </p:grpSpPr>
            <p:sp>
              <p:nvSpPr>
                <p:cNvPr id="181" name="Arc 212"/>
                <p:cNvSpPr>
                  <a:spLocks noChangeAspect="1"/>
                </p:cNvSpPr>
                <p:nvPr/>
              </p:nvSpPr>
              <p:spPr bwMode="auto">
                <a:xfrm rot="4800988">
                  <a:off x="1283" y="2406"/>
                  <a:ext cx="90" cy="9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182" name="Arc 213"/>
                <p:cNvSpPr>
                  <a:spLocks noChangeAspect="1"/>
                </p:cNvSpPr>
                <p:nvPr/>
              </p:nvSpPr>
              <p:spPr bwMode="auto">
                <a:xfrm rot="4811226">
                  <a:off x="1275" y="2374"/>
                  <a:ext cx="182" cy="1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183" name="Arc 214"/>
                <p:cNvSpPr>
                  <a:spLocks noChangeAspect="1"/>
                </p:cNvSpPr>
                <p:nvPr/>
              </p:nvSpPr>
              <p:spPr bwMode="auto">
                <a:xfrm rot="4814591">
                  <a:off x="1268" y="2357"/>
                  <a:ext cx="267" cy="272"/>
                </a:xfrm>
                <a:custGeom>
                  <a:avLst/>
                  <a:gdLst>
                    <a:gd name="T0" fmla="*/ 0 w 21231"/>
                    <a:gd name="T1" fmla="*/ 0 h 21600"/>
                    <a:gd name="T2" fmla="*/ 0 w 21231"/>
                    <a:gd name="T3" fmla="*/ 0 h 21600"/>
                    <a:gd name="T4" fmla="*/ 0 w 21231"/>
                    <a:gd name="T5" fmla="*/ 0 h 21600"/>
                    <a:gd name="T6" fmla="*/ 0 60000 65536"/>
                    <a:gd name="T7" fmla="*/ 0 60000 65536"/>
                    <a:gd name="T8" fmla="*/ 0 60000 65536"/>
                    <a:gd name="T9" fmla="*/ 0 w 21231"/>
                    <a:gd name="T10" fmla="*/ 0 h 21600"/>
                    <a:gd name="T11" fmla="*/ 21231 w 21231"/>
                    <a:gd name="T12" fmla="*/ 21600 h 21600"/>
                  </a:gdLst>
                  <a:ahLst/>
                  <a:cxnLst>
                    <a:cxn ang="T6">
                      <a:pos x="T0" y="T1"/>
                    </a:cxn>
                    <a:cxn ang="T7">
                      <a:pos x="T2" y="T3"/>
                    </a:cxn>
                    <a:cxn ang="T8">
                      <a:pos x="T4" y="T5"/>
                    </a:cxn>
                  </a:cxnLst>
                  <a:rect l="T9" t="T10" r="T11" b="T12"/>
                  <a:pathLst>
                    <a:path w="21231" h="21600" fill="none" extrusionOk="0">
                      <a:moveTo>
                        <a:pt x="-1" y="0"/>
                      </a:moveTo>
                      <a:cubicBezTo>
                        <a:pt x="10396" y="0"/>
                        <a:pt x="19318" y="7406"/>
                        <a:pt x="21231" y="17625"/>
                      </a:cubicBezTo>
                    </a:path>
                    <a:path w="21231" h="21600" stroke="0" extrusionOk="0">
                      <a:moveTo>
                        <a:pt x="-1" y="0"/>
                      </a:moveTo>
                      <a:cubicBezTo>
                        <a:pt x="10396" y="0"/>
                        <a:pt x="19318" y="7406"/>
                        <a:pt x="21231" y="17625"/>
                      </a:cubicBezTo>
                      <a:lnTo>
                        <a:pt x="0" y="21600"/>
                      </a:lnTo>
                      <a:lnTo>
                        <a:pt x="-1" y="0"/>
                      </a:lnTo>
                      <a:close/>
                    </a:path>
                  </a:pathLst>
                </a:custGeom>
                <a:noFill/>
                <a:ln w="19050">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grpSp>
          <p:grpSp>
            <p:nvGrpSpPr>
              <p:cNvPr id="165" name="Group 215"/>
              <p:cNvGrpSpPr>
                <a:grpSpLocks/>
              </p:cNvGrpSpPr>
              <p:nvPr/>
            </p:nvGrpSpPr>
            <p:grpSpPr bwMode="auto">
              <a:xfrm>
                <a:off x="1351" y="1993"/>
                <a:ext cx="137" cy="337"/>
                <a:chOff x="1150" y="1883"/>
                <a:chExt cx="127" cy="310"/>
              </a:xfrm>
            </p:grpSpPr>
            <p:sp>
              <p:nvSpPr>
                <p:cNvPr id="178" name="Oval 216"/>
                <p:cNvSpPr>
                  <a:spLocks noChangeArrowheads="1"/>
                </p:cNvSpPr>
                <p:nvPr/>
              </p:nvSpPr>
              <p:spPr bwMode="auto">
                <a:xfrm rot="-1006077">
                  <a:off x="1176" y="2001"/>
                  <a:ext cx="59" cy="67"/>
                </a:xfrm>
                <a:prstGeom prst="ellipse">
                  <a:avLst/>
                </a:prstGeom>
                <a:gradFill rotWithShape="1">
                  <a:gsLst>
                    <a:gs pos="0">
                      <a:srgbClr val="717171"/>
                    </a:gs>
                    <a:gs pos="100000">
                      <a:srgbClr val="333333"/>
                    </a:gs>
                  </a:gsLst>
                  <a:lin ang="2700000" scaled="1"/>
                </a:gradFill>
                <a:ln w="9525" algn="ctr">
                  <a:solidFill>
                    <a:srgbClr val="333333"/>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179" name="Oval 217"/>
                <p:cNvSpPr>
                  <a:spLocks noChangeArrowheads="1"/>
                </p:cNvSpPr>
                <p:nvPr/>
              </p:nvSpPr>
              <p:spPr bwMode="auto">
                <a:xfrm>
                  <a:off x="1150" y="1883"/>
                  <a:ext cx="123" cy="309"/>
                </a:xfrm>
                <a:prstGeom prst="ellipse">
                  <a:avLst/>
                </a:prstGeom>
                <a:gradFill rotWithShape="1">
                  <a:gsLst>
                    <a:gs pos="0">
                      <a:srgbClr val="FFFFFF"/>
                    </a:gs>
                    <a:gs pos="100000">
                      <a:srgbClr val="C0C0C0"/>
                    </a:gs>
                  </a:gsLst>
                  <a:lin ang="5400000" scaled="1"/>
                </a:gradFill>
                <a:ln w="9525" algn="ctr">
                  <a:solidFill>
                    <a:srgbClr val="333333"/>
                  </a:solidFill>
                  <a:round/>
                  <a:headEnd/>
                  <a:tailEnd/>
                </a:ln>
              </p:spPr>
              <p:txBody>
                <a:bodyPr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180" name="Oval 218"/>
                <p:cNvSpPr>
                  <a:spLocks noChangeAspect="1" noChangeArrowheads="1"/>
                </p:cNvSpPr>
                <p:nvPr/>
              </p:nvSpPr>
              <p:spPr bwMode="auto">
                <a:xfrm>
                  <a:off x="1155" y="1884"/>
                  <a:ext cx="122" cy="309"/>
                </a:xfrm>
                <a:prstGeom prst="ellipse">
                  <a:avLst/>
                </a:prstGeom>
                <a:gradFill rotWithShape="1">
                  <a:gsLst>
                    <a:gs pos="0">
                      <a:srgbClr val="FFFFFF"/>
                    </a:gs>
                    <a:gs pos="100000">
                      <a:srgbClr val="C0C0C0"/>
                    </a:gs>
                  </a:gsLst>
                  <a:lin ang="5400000" scaled="1"/>
                </a:gradFill>
                <a:ln w="9525" algn="ctr">
                  <a:solidFill>
                    <a:srgbClr val="333333"/>
                  </a:solidFill>
                  <a:round/>
                  <a:headEnd/>
                  <a:tailEnd/>
                </a:ln>
              </p:spPr>
              <p:txBody>
                <a:bodyPr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grpSp>
          <p:grpSp>
            <p:nvGrpSpPr>
              <p:cNvPr id="166" name="Group 219"/>
              <p:cNvGrpSpPr>
                <a:grpSpLocks noChangeAspect="1"/>
              </p:cNvGrpSpPr>
              <p:nvPr/>
            </p:nvGrpSpPr>
            <p:grpSpPr bwMode="auto">
              <a:xfrm rot="890551">
                <a:off x="1392" y="2180"/>
                <a:ext cx="118" cy="116"/>
                <a:chOff x="1266" y="2359"/>
                <a:chExt cx="272" cy="267"/>
              </a:xfrm>
            </p:grpSpPr>
            <p:sp>
              <p:nvSpPr>
                <p:cNvPr id="175" name="Arc 220"/>
                <p:cNvSpPr>
                  <a:spLocks noChangeAspect="1"/>
                </p:cNvSpPr>
                <p:nvPr/>
              </p:nvSpPr>
              <p:spPr bwMode="auto">
                <a:xfrm rot="4800988">
                  <a:off x="1283" y="2406"/>
                  <a:ext cx="90" cy="9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176" name="Arc 221"/>
                <p:cNvSpPr>
                  <a:spLocks noChangeAspect="1"/>
                </p:cNvSpPr>
                <p:nvPr/>
              </p:nvSpPr>
              <p:spPr bwMode="auto">
                <a:xfrm rot="4811226">
                  <a:off x="1275" y="2374"/>
                  <a:ext cx="182" cy="1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177" name="Arc 222"/>
                <p:cNvSpPr>
                  <a:spLocks noChangeAspect="1"/>
                </p:cNvSpPr>
                <p:nvPr/>
              </p:nvSpPr>
              <p:spPr bwMode="auto">
                <a:xfrm rot="4814591">
                  <a:off x="1268" y="2357"/>
                  <a:ext cx="267" cy="272"/>
                </a:xfrm>
                <a:custGeom>
                  <a:avLst/>
                  <a:gdLst>
                    <a:gd name="T0" fmla="*/ 0 w 21231"/>
                    <a:gd name="T1" fmla="*/ 0 h 21600"/>
                    <a:gd name="T2" fmla="*/ 0 w 21231"/>
                    <a:gd name="T3" fmla="*/ 0 h 21600"/>
                    <a:gd name="T4" fmla="*/ 0 w 21231"/>
                    <a:gd name="T5" fmla="*/ 0 h 21600"/>
                    <a:gd name="T6" fmla="*/ 0 60000 65536"/>
                    <a:gd name="T7" fmla="*/ 0 60000 65536"/>
                    <a:gd name="T8" fmla="*/ 0 60000 65536"/>
                    <a:gd name="T9" fmla="*/ 0 w 21231"/>
                    <a:gd name="T10" fmla="*/ 0 h 21600"/>
                    <a:gd name="T11" fmla="*/ 21231 w 21231"/>
                    <a:gd name="T12" fmla="*/ 21600 h 21600"/>
                  </a:gdLst>
                  <a:ahLst/>
                  <a:cxnLst>
                    <a:cxn ang="T6">
                      <a:pos x="T0" y="T1"/>
                    </a:cxn>
                    <a:cxn ang="T7">
                      <a:pos x="T2" y="T3"/>
                    </a:cxn>
                    <a:cxn ang="T8">
                      <a:pos x="T4" y="T5"/>
                    </a:cxn>
                  </a:cxnLst>
                  <a:rect l="T9" t="T10" r="T11" b="T12"/>
                  <a:pathLst>
                    <a:path w="21231" h="21600" fill="none" extrusionOk="0">
                      <a:moveTo>
                        <a:pt x="-1" y="0"/>
                      </a:moveTo>
                      <a:cubicBezTo>
                        <a:pt x="10396" y="0"/>
                        <a:pt x="19318" y="7406"/>
                        <a:pt x="21231" y="17625"/>
                      </a:cubicBezTo>
                    </a:path>
                    <a:path w="21231" h="21600" stroke="0" extrusionOk="0">
                      <a:moveTo>
                        <a:pt x="-1" y="0"/>
                      </a:moveTo>
                      <a:cubicBezTo>
                        <a:pt x="10396" y="0"/>
                        <a:pt x="19318" y="7406"/>
                        <a:pt x="21231" y="17625"/>
                      </a:cubicBezTo>
                      <a:lnTo>
                        <a:pt x="0" y="21600"/>
                      </a:lnTo>
                      <a:lnTo>
                        <a:pt x="-1" y="0"/>
                      </a:lnTo>
                      <a:close/>
                    </a:path>
                  </a:pathLst>
                </a:custGeom>
                <a:noFill/>
                <a:ln w="19050">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grpSp>
          <p:grpSp>
            <p:nvGrpSpPr>
              <p:cNvPr id="167" name="Group 223"/>
              <p:cNvGrpSpPr>
                <a:grpSpLocks/>
              </p:cNvGrpSpPr>
              <p:nvPr/>
            </p:nvGrpSpPr>
            <p:grpSpPr bwMode="auto">
              <a:xfrm>
                <a:off x="1558" y="2363"/>
                <a:ext cx="64" cy="90"/>
                <a:chOff x="1338" y="2228"/>
                <a:chExt cx="59" cy="83"/>
              </a:xfrm>
            </p:grpSpPr>
            <p:sp>
              <p:nvSpPr>
                <p:cNvPr id="168" name="Freeform 224"/>
                <p:cNvSpPr>
                  <a:spLocks/>
                </p:cNvSpPr>
                <p:nvPr/>
              </p:nvSpPr>
              <p:spPr bwMode="auto">
                <a:xfrm>
                  <a:off x="1349" y="2228"/>
                  <a:ext cx="48" cy="43"/>
                </a:xfrm>
                <a:custGeom>
                  <a:avLst/>
                  <a:gdLst>
                    <a:gd name="T0" fmla="*/ 10 w 48"/>
                    <a:gd name="T1" fmla="*/ 0 h 43"/>
                    <a:gd name="T2" fmla="*/ 0 w 48"/>
                    <a:gd name="T3" fmla="*/ 12 h 43"/>
                    <a:gd name="T4" fmla="*/ 4 w 48"/>
                    <a:gd name="T5" fmla="*/ 43 h 43"/>
                    <a:gd name="T6" fmla="*/ 33 w 48"/>
                    <a:gd name="T7" fmla="*/ 28 h 43"/>
                    <a:gd name="T8" fmla="*/ 48 w 48"/>
                    <a:gd name="T9" fmla="*/ 6 h 43"/>
                    <a:gd name="T10" fmla="*/ 0 60000 65536"/>
                    <a:gd name="T11" fmla="*/ 0 60000 65536"/>
                    <a:gd name="T12" fmla="*/ 0 60000 65536"/>
                    <a:gd name="T13" fmla="*/ 0 60000 65536"/>
                    <a:gd name="T14" fmla="*/ 0 60000 65536"/>
                    <a:gd name="T15" fmla="*/ 0 w 48"/>
                    <a:gd name="T16" fmla="*/ 0 h 43"/>
                    <a:gd name="T17" fmla="*/ 48 w 48"/>
                    <a:gd name="T18" fmla="*/ 43 h 43"/>
                  </a:gdLst>
                  <a:ahLst/>
                  <a:cxnLst>
                    <a:cxn ang="T10">
                      <a:pos x="T0" y="T1"/>
                    </a:cxn>
                    <a:cxn ang="T11">
                      <a:pos x="T2" y="T3"/>
                    </a:cxn>
                    <a:cxn ang="T12">
                      <a:pos x="T4" y="T5"/>
                    </a:cxn>
                    <a:cxn ang="T13">
                      <a:pos x="T6" y="T7"/>
                    </a:cxn>
                    <a:cxn ang="T14">
                      <a:pos x="T8" y="T9"/>
                    </a:cxn>
                  </a:cxnLst>
                  <a:rect l="T15" t="T16" r="T17" b="T18"/>
                  <a:pathLst>
                    <a:path w="48" h="43">
                      <a:moveTo>
                        <a:pt x="10" y="0"/>
                      </a:moveTo>
                      <a:lnTo>
                        <a:pt x="0" y="12"/>
                      </a:lnTo>
                      <a:lnTo>
                        <a:pt x="4" y="43"/>
                      </a:lnTo>
                      <a:lnTo>
                        <a:pt x="33" y="28"/>
                      </a:lnTo>
                      <a:lnTo>
                        <a:pt x="48" y="6"/>
                      </a:lnTo>
                    </a:path>
                  </a:pathLst>
                </a:custGeom>
                <a:noFill/>
                <a:ln w="6350"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nvGrpSpPr>
                <p:cNvPr id="169" name="Group 225"/>
                <p:cNvGrpSpPr>
                  <a:grpSpLocks noChangeAspect="1"/>
                </p:cNvGrpSpPr>
                <p:nvPr/>
              </p:nvGrpSpPr>
              <p:grpSpPr bwMode="auto">
                <a:xfrm>
                  <a:off x="1338" y="2261"/>
                  <a:ext cx="29" cy="50"/>
                  <a:chOff x="4714" y="2205"/>
                  <a:chExt cx="113" cy="197"/>
                </a:xfrm>
              </p:grpSpPr>
              <p:sp>
                <p:nvSpPr>
                  <p:cNvPr id="170" name="Freeform 226"/>
                  <p:cNvSpPr>
                    <a:spLocks noChangeAspect="1"/>
                  </p:cNvSpPr>
                  <p:nvPr/>
                </p:nvSpPr>
                <p:spPr bwMode="auto">
                  <a:xfrm>
                    <a:off x="4714" y="2205"/>
                    <a:ext cx="113" cy="197"/>
                  </a:xfrm>
                  <a:custGeom>
                    <a:avLst/>
                    <a:gdLst>
                      <a:gd name="T0" fmla="*/ 71 w 113"/>
                      <a:gd name="T1" fmla="*/ 0 h 197"/>
                      <a:gd name="T2" fmla="*/ 95 w 113"/>
                      <a:gd name="T3" fmla="*/ 37 h 197"/>
                      <a:gd name="T4" fmla="*/ 113 w 113"/>
                      <a:gd name="T5" fmla="*/ 89 h 197"/>
                      <a:gd name="T6" fmla="*/ 111 w 113"/>
                      <a:gd name="T7" fmla="*/ 145 h 197"/>
                      <a:gd name="T8" fmla="*/ 95 w 113"/>
                      <a:gd name="T9" fmla="*/ 177 h 197"/>
                      <a:gd name="T10" fmla="*/ 59 w 113"/>
                      <a:gd name="T11" fmla="*/ 197 h 197"/>
                      <a:gd name="T12" fmla="*/ 21 w 113"/>
                      <a:gd name="T13" fmla="*/ 179 h 197"/>
                      <a:gd name="T14" fmla="*/ 3 w 113"/>
                      <a:gd name="T15" fmla="*/ 146 h 197"/>
                      <a:gd name="T16" fmla="*/ 0 w 113"/>
                      <a:gd name="T17" fmla="*/ 121 h 197"/>
                      <a:gd name="T18" fmla="*/ 7 w 113"/>
                      <a:gd name="T19" fmla="*/ 73 h 197"/>
                      <a:gd name="T20" fmla="*/ 37 w 113"/>
                      <a:gd name="T21" fmla="*/ 13 h 197"/>
                      <a:gd name="T22" fmla="*/ 59 w 113"/>
                      <a:gd name="T23" fmla="*/ 1 h 197"/>
                      <a:gd name="T24" fmla="*/ 71 w 113"/>
                      <a:gd name="T25" fmla="*/ 0 h 1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3"/>
                      <a:gd name="T40" fmla="*/ 0 h 197"/>
                      <a:gd name="T41" fmla="*/ 113 w 113"/>
                      <a:gd name="T42" fmla="*/ 197 h 1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3" h="197">
                        <a:moveTo>
                          <a:pt x="71" y="0"/>
                        </a:moveTo>
                        <a:lnTo>
                          <a:pt x="95" y="37"/>
                        </a:lnTo>
                        <a:lnTo>
                          <a:pt x="113" y="89"/>
                        </a:lnTo>
                        <a:lnTo>
                          <a:pt x="111" y="145"/>
                        </a:lnTo>
                        <a:lnTo>
                          <a:pt x="95" y="177"/>
                        </a:lnTo>
                        <a:lnTo>
                          <a:pt x="59" y="197"/>
                        </a:lnTo>
                        <a:lnTo>
                          <a:pt x="21" y="179"/>
                        </a:lnTo>
                        <a:lnTo>
                          <a:pt x="3" y="146"/>
                        </a:lnTo>
                        <a:lnTo>
                          <a:pt x="0" y="121"/>
                        </a:lnTo>
                        <a:lnTo>
                          <a:pt x="7" y="73"/>
                        </a:lnTo>
                        <a:lnTo>
                          <a:pt x="37" y="13"/>
                        </a:lnTo>
                        <a:lnTo>
                          <a:pt x="59" y="1"/>
                        </a:lnTo>
                        <a:lnTo>
                          <a:pt x="71" y="0"/>
                        </a:lnTo>
                        <a:close/>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71" name="Freeform 227"/>
                  <p:cNvSpPr>
                    <a:spLocks noChangeAspect="1"/>
                  </p:cNvSpPr>
                  <p:nvPr/>
                </p:nvSpPr>
                <p:spPr bwMode="auto">
                  <a:xfrm>
                    <a:off x="4712" y="2218"/>
                    <a:ext cx="87" cy="171"/>
                  </a:xfrm>
                  <a:custGeom>
                    <a:avLst/>
                    <a:gdLst/>
                    <a:ahLst/>
                    <a:cxnLst>
                      <a:cxn ang="0">
                        <a:pos x="76" y="29"/>
                      </a:cxn>
                      <a:cxn ang="0">
                        <a:pos x="88" y="74"/>
                      </a:cxn>
                      <a:cxn ang="0">
                        <a:pos x="89" y="125"/>
                      </a:cxn>
                      <a:cxn ang="0">
                        <a:pos x="77" y="153"/>
                      </a:cxn>
                      <a:cxn ang="0">
                        <a:pos x="48" y="170"/>
                      </a:cxn>
                      <a:cxn ang="0">
                        <a:pos x="17" y="154"/>
                      </a:cxn>
                      <a:cxn ang="0">
                        <a:pos x="2" y="126"/>
                      </a:cxn>
                      <a:cxn ang="0">
                        <a:pos x="0" y="104"/>
                      </a:cxn>
                      <a:cxn ang="0">
                        <a:pos x="6" y="62"/>
                      </a:cxn>
                      <a:cxn ang="0">
                        <a:pos x="30" y="10"/>
                      </a:cxn>
                      <a:cxn ang="0">
                        <a:pos x="48" y="0"/>
                      </a:cxn>
                      <a:cxn ang="0">
                        <a:pos x="76" y="29"/>
                      </a:cxn>
                    </a:cxnLst>
                    <a:rect l="0" t="0" r="r" b="b"/>
                    <a:pathLst>
                      <a:path w="89" h="170">
                        <a:moveTo>
                          <a:pt x="76" y="29"/>
                        </a:moveTo>
                        <a:lnTo>
                          <a:pt x="88" y="74"/>
                        </a:lnTo>
                        <a:lnTo>
                          <a:pt x="89" y="125"/>
                        </a:lnTo>
                        <a:lnTo>
                          <a:pt x="77" y="153"/>
                        </a:lnTo>
                        <a:lnTo>
                          <a:pt x="48" y="170"/>
                        </a:lnTo>
                        <a:lnTo>
                          <a:pt x="17" y="154"/>
                        </a:lnTo>
                        <a:lnTo>
                          <a:pt x="2" y="126"/>
                        </a:lnTo>
                        <a:lnTo>
                          <a:pt x="0" y="104"/>
                        </a:lnTo>
                        <a:lnTo>
                          <a:pt x="6" y="62"/>
                        </a:lnTo>
                        <a:lnTo>
                          <a:pt x="30" y="10"/>
                        </a:lnTo>
                        <a:lnTo>
                          <a:pt x="48" y="0"/>
                        </a:lnTo>
                        <a:lnTo>
                          <a:pt x="76" y="29"/>
                        </a:lnTo>
                        <a:close/>
                      </a:path>
                    </a:pathLst>
                  </a:custGeom>
                  <a:gradFill rotWithShape="1">
                    <a:gsLst>
                      <a:gs pos="0">
                        <a:schemeClr val="tx2">
                          <a:gamma/>
                          <a:tint val="72941"/>
                          <a:invGamma/>
                        </a:schemeClr>
                      </a:gs>
                      <a:gs pos="100000">
                        <a:schemeClr val="tx2"/>
                      </a:gs>
                    </a:gsLst>
                    <a:lin ang="2700000" scaled="1"/>
                  </a:gradFill>
                  <a:ln w="3175" cmpd="sng">
                    <a:solidFill>
                      <a:schemeClr val="tx1"/>
                    </a:solidFill>
                    <a:round/>
                    <a:headEnd/>
                    <a:tailEnd/>
                  </a:ln>
                  <a:effectLst/>
                </p:spPr>
                <p:txBody>
                  <a:bodyPr/>
                  <a:lstStyle/>
                  <a:p>
                    <a:pPr eaLnBrk="1" hangingPunct="1">
                      <a:defRPr/>
                    </a:pPr>
                    <a:endParaRPr lang="ja-JP" altLang="en-US" sz="1800" dirty="0">
                      <a:latin typeface="Arial" pitchFamily="34" charset="0"/>
                      <a:ea typeface="ＭＳ Ｐゴシック" pitchFamily="50" charset="-128"/>
                    </a:endParaRPr>
                  </a:p>
                </p:txBody>
              </p:sp>
              <p:sp>
                <p:nvSpPr>
                  <p:cNvPr id="172" name="Freeform 228"/>
                  <p:cNvSpPr>
                    <a:spLocks noChangeAspect="1"/>
                  </p:cNvSpPr>
                  <p:nvPr/>
                </p:nvSpPr>
                <p:spPr bwMode="auto">
                  <a:xfrm>
                    <a:off x="4725" y="2293"/>
                    <a:ext cx="74" cy="70"/>
                  </a:xfrm>
                  <a:custGeom>
                    <a:avLst/>
                    <a:gdLst/>
                    <a:ahLst/>
                    <a:cxnLst>
                      <a:cxn ang="0">
                        <a:pos x="56" y="6"/>
                      </a:cxn>
                      <a:cxn ang="0">
                        <a:pos x="70" y="23"/>
                      </a:cxn>
                      <a:cxn ang="0">
                        <a:pos x="68" y="59"/>
                      </a:cxn>
                      <a:cxn ang="0">
                        <a:pos x="50" y="72"/>
                      </a:cxn>
                      <a:cxn ang="0">
                        <a:pos x="16" y="70"/>
                      </a:cxn>
                      <a:cxn ang="0">
                        <a:pos x="0" y="42"/>
                      </a:cxn>
                      <a:cxn ang="0">
                        <a:pos x="8" y="12"/>
                      </a:cxn>
                      <a:cxn ang="0">
                        <a:pos x="28" y="0"/>
                      </a:cxn>
                      <a:cxn ang="0">
                        <a:pos x="56" y="6"/>
                      </a:cxn>
                    </a:cxnLst>
                    <a:rect l="0" t="0" r="r" b="b"/>
                    <a:pathLst>
                      <a:path w="70" h="72">
                        <a:moveTo>
                          <a:pt x="56" y="6"/>
                        </a:moveTo>
                        <a:lnTo>
                          <a:pt x="70" y="23"/>
                        </a:lnTo>
                        <a:lnTo>
                          <a:pt x="68" y="59"/>
                        </a:lnTo>
                        <a:lnTo>
                          <a:pt x="50" y="72"/>
                        </a:lnTo>
                        <a:lnTo>
                          <a:pt x="16" y="70"/>
                        </a:lnTo>
                        <a:lnTo>
                          <a:pt x="0" y="42"/>
                        </a:lnTo>
                        <a:lnTo>
                          <a:pt x="8" y="12"/>
                        </a:lnTo>
                        <a:lnTo>
                          <a:pt x="28" y="0"/>
                        </a:lnTo>
                        <a:lnTo>
                          <a:pt x="56" y="6"/>
                        </a:lnTo>
                        <a:close/>
                      </a:path>
                    </a:pathLst>
                  </a:custGeom>
                  <a:gradFill rotWithShape="1">
                    <a:gsLst>
                      <a:gs pos="0">
                        <a:schemeClr val="bg2"/>
                      </a:gs>
                      <a:gs pos="100000">
                        <a:schemeClr val="bg2">
                          <a:gamma/>
                          <a:shade val="46275"/>
                          <a:invGamma/>
                        </a:schemeClr>
                      </a:gs>
                    </a:gsLst>
                    <a:lin ang="2700000" scaled="1"/>
                  </a:gradFill>
                  <a:ln w="3175" cmpd="sng">
                    <a:solidFill>
                      <a:schemeClr val="tx2"/>
                    </a:solidFill>
                    <a:round/>
                    <a:headEnd/>
                    <a:tailEnd/>
                  </a:ln>
                  <a:effectLst/>
                </p:spPr>
                <p:txBody>
                  <a:bodyPr/>
                  <a:lstStyle/>
                  <a:p>
                    <a:pPr eaLnBrk="1" hangingPunct="1">
                      <a:defRPr/>
                    </a:pPr>
                    <a:endParaRPr lang="ja-JP" altLang="en-US" sz="1800" dirty="0">
                      <a:latin typeface="Arial" pitchFamily="34" charset="0"/>
                      <a:ea typeface="ＭＳ Ｐゴシック" pitchFamily="50" charset="-128"/>
                    </a:endParaRPr>
                  </a:p>
                </p:txBody>
              </p:sp>
              <p:sp>
                <p:nvSpPr>
                  <p:cNvPr id="173" name="Freeform 229"/>
                  <p:cNvSpPr>
                    <a:spLocks noChangeAspect="1"/>
                  </p:cNvSpPr>
                  <p:nvPr/>
                </p:nvSpPr>
                <p:spPr bwMode="auto">
                  <a:xfrm>
                    <a:off x="4738" y="2302"/>
                    <a:ext cx="26" cy="26"/>
                  </a:xfrm>
                  <a:custGeom>
                    <a:avLst/>
                    <a:gdLst/>
                    <a:ahLst/>
                    <a:cxnLst>
                      <a:cxn ang="0">
                        <a:pos x="56" y="6"/>
                      </a:cxn>
                      <a:cxn ang="0">
                        <a:pos x="70" y="23"/>
                      </a:cxn>
                      <a:cxn ang="0">
                        <a:pos x="68" y="59"/>
                      </a:cxn>
                      <a:cxn ang="0">
                        <a:pos x="50" y="72"/>
                      </a:cxn>
                      <a:cxn ang="0">
                        <a:pos x="16" y="70"/>
                      </a:cxn>
                      <a:cxn ang="0">
                        <a:pos x="0" y="42"/>
                      </a:cxn>
                      <a:cxn ang="0">
                        <a:pos x="8" y="12"/>
                      </a:cxn>
                      <a:cxn ang="0">
                        <a:pos x="28" y="0"/>
                      </a:cxn>
                      <a:cxn ang="0">
                        <a:pos x="56" y="6"/>
                      </a:cxn>
                    </a:cxnLst>
                    <a:rect l="0" t="0" r="r" b="b"/>
                    <a:pathLst>
                      <a:path w="70" h="72">
                        <a:moveTo>
                          <a:pt x="56" y="6"/>
                        </a:moveTo>
                        <a:lnTo>
                          <a:pt x="70" y="23"/>
                        </a:lnTo>
                        <a:lnTo>
                          <a:pt x="68" y="59"/>
                        </a:lnTo>
                        <a:lnTo>
                          <a:pt x="50" y="72"/>
                        </a:lnTo>
                        <a:lnTo>
                          <a:pt x="16" y="70"/>
                        </a:lnTo>
                        <a:lnTo>
                          <a:pt x="0" y="42"/>
                        </a:lnTo>
                        <a:lnTo>
                          <a:pt x="8" y="12"/>
                        </a:lnTo>
                        <a:lnTo>
                          <a:pt x="28" y="0"/>
                        </a:lnTo>
                        <a:lnTo>
                          <a:pt x="56" y="6"/>
                        </a:lnTo>
                        <a:close/>
                      </a:path>
                    </a:pathLst>
                  </a:custGeom>
                  <a:gradFill rotWithShape="1">
                    <a:gsLst>
                      <a:gs pos="0">
                        <a:schemeClr val="bg2"/>
                      </a:gs>
                      <a:gs pos="100000">
                        <a:schemeClr val="bg2">
                          <a:gamma/>
                          <a:shade val="46275"/>
                          <a:invGamma/>
                        </a:schemeClr>
                      </a:gs>
                    </a:gsLst>
                    <a:lin ang="2700000" scaled="1"/>
                  </a:gradFill>
                  <a:ln w="3175" cmpd="sng">
                    <a:solidFill>
                      <a:schemeClr val="tx2"/>
                    </a:solidFill>
                    <a:round/>
                    <a:headEnd/>
                    <a:tailEnd/>
                  </a:ln>
                  <a:effectLst/>
                </p:spPr>
                <p:txBody>
                  <a:bodyPr/>
                  <a:lstStyle/>
                  <a:p>
                    <a:pPr eaLnBrk="1" hangingPunct="1">
                      <a:defRPr/>
                    </a:pPr>
                    <a:endParaRPr lang="ja-JP" altLang="en-US" sz="1800" dirty="0">
                      <a:latin typeface="Arial" pitchFamily="34" charset="0"/>
                      <a:ea typeface="ＭＳ Ｐゴシック" pitchFamily="50" charset="-128"/>
                    </a:endParaRPr>
                  </a:p>
                </p:txBody>
              </p:sp>
              <p:sp>
                <p:nvSpPr>
                  <p:cNvPr id="174" name="Freeform 230"/>
                  <p:cNvSpPr>
                    <a:spLocks noChangeAspect="1"/>
                  </p:cNvSpPr>
                  <p:nvPr/>
                </p:nvSpPr>
                <p:spPr bwMode="auto">
                  <a:xfrm>
                    <a:off x="4738" y="2328"/>
                    <a:ext cx="26" cy="39"/>
                  </a:xfrm>
                  <a:custGeom>
                    <a:avLst/>
                    <a:gdLst/>
                    <a:ahLst/>
                    <a:cxnLst>
                      <a:cxn ang="0">
                        <a:pos x="56" y="6"/>
                      </a:cxn>
                      <a:cxn ang="0">
                        <a:pos x="70" y="23"/>
                      </a:cxn>
                      <a:cxn ang="0">
                        <a:pos x="68" y="59"/>
                      </a:cxn>
                      <a:cxn ang="0">
                        <a:pos x="50" y="72"/>
                      </a:cxn>
                      <a:cxn ang="0">
                        <a:pos x="16" y="70"/>
                      </a:cxn>
                      <a:cxn ang="0">
                        <a:pos x="0" y="42"/>
                      </a:cxn>
                      <a:cxn ang="0">
                        <a:pos x="8" y="12"/>
                      </a:cxn>
                      <a:cxn ang="0">
                        <a:pos x="28" y="0"/>
                      </a:cxn>
                      <a:cxn ang="0">
                        <a:pos x="56" y="6"/>
                      </a:cxn>
                    </a:cxnLst>
                    <a:rect l="0" t="0" r="r" b="b"/>
                    <a:pathLst>
                      <a:path w="70" h="72">
                        <a:moveTo>
                          <a:pt x="56" y="6"/>
                        </a:moveTo>
                        <a:lnTo>
                          <a:pt x="70" y="23"/>
                        </a:lnTo>
                        <a:lnTo>
                          <a:pt x="68" y="59"/>
                        </a:lnTo>
                        <a:lnTo>
                          <a:pt x="50" y="72"/>
                        </a:lnTo>
                        <a:lnTo>
                          <a:pt x="16" y="70"/>
                        </a:lnTo>
                        <a:lnTo>
                          <a:pt x="0" y="42"/>
                        </a:lnTo>
                        <a:lnTo>
                          <a:pt x="8" y="12"/>
                        </a:lnTo>
                        <a:lnTo>
                          <a:pt x="28" y="0"/>
                        </a:lnTo>
                        <a:lnTo>
                          <a:pt x="56" y="6"/>
                        </a:lnTo>
                        <a:close/>
                      </a:path>
                    </a:pathLst>
                  </a:custGeom>
                  <a:gradFill rotWithShape="1">
                    <a:gsLst>
                      <a:gs pos="0">
                        <a:schemeClr val="bg2"/>
                      </a:gs>
                      <a:gs pos="100000">
                        <a:schemeClr val="bg2">
                          <a:gamma/>
                          <a:shade val="46275"/>
                          <a:invGamma/>
                        </a:schemeClr>
                      </a:gs>
                    </a:gsLst>
                    <a:lin ang="2700000" scaled="1"/>
                  </a:gradFill>
                  <a:ln w="3175" cmpd="sng">
                    <a:solidFill>
                      <a:schemeClr val="tx2"/>
                    </a:solidFill>
                    <a:round/>
                    <a:headEnd/>
                    <a:tailEnd/>
                  </a:ln>
                  <a:effectLst/>
                </p:spPr>
                <p:txBody>
                  <a:bodyPr/>
                  <a:lstStyle/>
                  <a:p>
                    <a:pPr eaLnBrk="1" hangingPunct="1">
                      <a:defRPr/>
                    </a:pPr>
                    <a:endParaRPr lang="ja-JP" altLang="en-US" sz="1800" dirty="0">
                      <a:latin typeface="Arial" pitchFamily="34" charset="0"/>
                      <a:ea typeface="ＭＳ Ｐゴシック" pitchFamily="50" charset="-128"/>
                    </a:endParaRPr>
                  </a:p>
                </p:txBody>
              </p:sp>
            </p:grpSp>
          </p:grpSp>
        </p:grpSp>
        <p:grpSp>
          <p:nvGrpSpPr>
            <p:cNvPr id="57" name="Group 231"/>
            <p:cNvGrpSpPr>
              <a:grpSpLocks noChangeAspect="1"/>
            </p:cNvGrpSpPr>
            <p:nvPr/>
          </p:nvGrpSpPr>
          <p:grpSpPr bwMode="auto">
            <a:xfrm rot="15546916">
              <a:off x="1938489" y="3859951"/>
              <a:ext cx="44375" cy="137403"/>
              <a:chOff x="4195" y="885"/>
              <a:chExt cx="134" cy="409"/>
            </a:xfrm>
          </p:grpSpPr>
          <p:sp>
            <p:nvSpPr>
              <p:cNvPr id="151" name="Freeform 232"/>
              <p:cNvSpPr>
                <a:spLocks noChangeAspect="1"/>
              </p:cNvSpPr>
              <p:nvPr/>
            </p:nvSpPr>
            <p:spPr bwMode="auto">
              <a:xfrm rot="-1690100">
                <a:off x="4299" y="885"/>
                <a:ext cx="23" cy="32"/>
              </a:xfrm>
              <a:custGeom>
                <a:avLst/>
                <a:gdLst>
                  <a:gd name="T0" fmla="*/ 5 w 23"/>
                  <a:gd name="T1" fmla="*/ 10 h 32"/>
                  <a:gd name="T2" fmla="*/ 14 w 23"/>
                  <a:gd name="T3" fmla="*/ 0 h 32"/>
                  <a:gd name="T4" fmla="*/ 23 w 23"/>
                  <a:gd name="T5" fmla="*/ 8 h 32"/>
                  <a:gd name="T6" fmla="*/ 13 w 23"/>
                  <a:gd name="T7" fmla="*/ 18 h 32"/>
                  <a:gd name="T8" fmla="*/ 12 w 23"/>
                  <a:gd name="T9" fmla="*/ 32 h 32"/>
                  <a:gd name="T10" fmla="*/ 0 w 23"/>
                  <a:gd name="T11" fmla="*/ 32 h 32"/>
                  <a:gd name="T12" fmla="*/ 5 w 23"/>
                  <a:gd name="T13" fmla="*/ 10 h 32"/>
                  <a:gd name="T14" fmla="*/ 0 60000 65536"/>
                  <a:gd name="T15" fmla="*/ 0 60000 65536"/>
                  <a:gd name="T16" fmla="*/ 0 60000 65536"/>
                  <a:gd name="T17" fmla="*/ 0 60000 65536"/>
                  <a:gd name="T18" fmla="*/ 0 60000 65536"/>
                  <a:gd name="T19" fmla="*/ 0 60000 65536"/>
                  <a:gd name="T20" fmla="*/ 0 60000 65536"/>
                  <a:gd name="T21" fmla="*/ 0 w 23"/>
                  <a:gd name="T22" fmla="*/ 0 h 32"/>
                  <a:gd name="T23" fmla="*/ 23 w 23"/>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32">
                    <a:moveTo>
                      <a:pt x="5" y="10"/>
                    </a:moveTo>
                    <a:lnTo>
                      <a:pt x="14" y="0"/>
                    </a:lnTo>
                    <a:lnTo>
                      <a:pt x="23" y="8"/>
                    </a:lnTo>
                    <a:lnTo>
                      <a:pt x="13" y="18"/>
                    </a:lnTo>
                    <a:lnTo>
                      <a:pt x="12" y="32"/>
                    </a:lnTo>
                    <a:lnTo>
                      <a:pt x="0" y="32"/>
                    </a:lnTo>
                    <a:lnTo>
                      <a:pt x="5" y="10"/>
                    </a:lnTo>
                    <a:close/>
                  </a:path>
                </a:pathLst>
              </a:custGeom>
              <a:solidFill>
                <a:schemeClr val="bg1"/>
              </a:solidFill>
              <a:ln w="6350" cmpd="sng">
                <a:solidFill>
                  <a:srgbClr val="333333"/>
                </a:solidFill>
                <a:round/>
                <a:headEnd/>
                <a:tailEnd/>
              </a:ln>
            </p:spPr>
            <p:txBody>
              <a:bodyPr/>
              <a:lstStyle/>
              <a:p>
                <a:endParaRPr lang="ja-JP" altLang="en-US" dirty="0"/>
              </a:p>
            </p:txBody>
          </p:sp>
          <p:sp>
            <p:nvSpPr>
              <p:cNvPr id="152" name="Freeform 233"/>
              <p:cNvSpPr>
                <a:spLocks noChangeAspect="1"/>
              </p:cNvSpPr>
              <p:nvPr/>
            </p:nvSpPr>
            <p:spPr bwMode="auto">
              <a:xfrm rot="1089986">
                <a:off x="4270" y="883"/>
                <a:ext cx="58" cy="123"/>
              </a:xfrm>
              <a:custGeom>
                <a:avLst/>
                <a:gdLst/>
                <a:ahLst/>
                <a:cxnLst>
                  <a:cxn ang="0">
                    <a:pos x="26" y="9"/>
                  </a:cxn>
                  <a:cxn ang="0">
                    <a:pos x="63" y="0"/>
                  </a:cxn>
                  <a:cxn ang="0">
                    <a:pos x="93" y="10"/>
                  </a:cxn>
                  <a:cxn ang="0">
                    <a:pos x="116" y="27"/>
                  </a:cxn>
                  <a:cxn ang="0">
                    <a:pos x="111" y="205"/>
                  </a:cxn>
                  <a:cxn ang="0">
                    <a:pos x="59" y="211"/>
                  </a:cxn>
                  <a:cxn ang="0">
                    <a:pos x="2" y="204"/>
                  </a:cxn>
                  <a:cxn ang="0">
                    <a:pos x="0" y="33"/>
                  </a:cxn>
                  <a:cxn ang="0">
                    <a:pos x="26" y="9"/>
                  </a:cxn>
                </a:cxnLst>
                <a:rect l="0" t="0" r="r" b="b"/>
                <a:pathLst>
                  <a:path w="116" h="211">
                    <a:moveTo>
                      <a:pt x="26" y="9"/>
                    </a:moveTo>
                    <a:lnTo>
                      <a:pt x="63" y="0"/>
                    </a:lnTo>
                    <a:lnTo>
                      <a:pt x="93" y="10"/>
                    </a:lnTo>
                    <a:lnTo>
                      <a:pt x="116" y="27"/>
                    </a:lnTo>
                    <a:lnTo>
                      <a:pt x="111" y="205"/>
                    </a:lnTo>
                    <a:lnTo>
                      <a:pt x="59" y="211"/>
                    </a:lnTo>
                    <a:lnTo>
                      <a:pt x="2" y="204"/>
                    </a:lnTo>
                    <a:lnTo>
                      <a:pt x="0" y="33"/>
                    </a:lnTo>
                    <a:lnTo>
                      <a:pt x="26" y="9"/>
                    </a:lnTo>
                    <a:close/>
                  </a:path>
                </a:pathLst>
              </a:custGeom>
              <a:gradFill rotWithShape="1">
                <a:gsLst>
                  <a:gs pos="0">
                    <a:schemeClr val="tx2"/>
                  </a:gs>
                  <a:gs pos="50000">
                    <a:schemeClr val="tx2">
                      <a:gamma/>
                      <a:tint val="76078"/>
                      <a:invGamma/>
                    </a:schemeClr>
                  </a:gs>
                  <a:gs pos="100000">
                    <a:schemeClr val="tx2"/>
                  </a:gs>
                </a:gsLst>
                <a:lin ang="0" scaled="1"/>
              </a:gradFill>
              <a:ln w="3175" cmpd="sng">
                <a:solidFill>
                  <a:schemeClr val="tx1"/>
                </a:solidFill>
                <a:round/>
                <a:headEnd/>
                <a:tailEnd/>
              </a:ln>
              <a:effectLst/>
            </p:spPr>
            <p:txBody>
              <a:bodyPr/>
              <a:lstStyle/>
              <a:p>
                <a:pPr eaLnBrk="1" hangingPunct="1">
                  <a:defRPr/>
                </a:pPr>
                <a:endParaRPr lang="ja-JP" altLang="en-US" sz="1800" dirty="0">
                  <a:latin typeface="Arial" pitchFamily="34" charset="0"/>
                  <a:ea typeface="ＭＳ Ｐゴシック" pitchFamily="50" charset="-128"/>
                </a:endParaRPr>
              </a:p>
            </p:txBody>
          </p:sp>
          <p:sp>
            <p:nvSpPr>
              <p:cNvPr id="153" name="Freeform 234"/>
              <p:cNvSpPr>
                <a:spLocks noChangeAspect="1"/>
              </p:cNvSpPr>
              <p:nvPr/>
            </p:nvSpPr>
            <p:spPr bwMode="auto">
              <a:xfrm rot="1089986">
                <a:off x="4195" y="991"/>
                <a:ext cx="60" cy="303"/>
              </a:xfrm>
              <a:custGeom>
                <a:avLst/>
                <a:gdLst>
                  <a:gd name="T0" fmla="*/ 0 w 109"/>
                  <a:gd name="T1" fmla="*/ 1 h 539"/>
                  <a:gd name="T2" fmla="*/ 1 w 109"/>
                  <a:gd name="T3" fmla="*/ 1 h 539"/>
                  <a:gd name="T4" fmla="*/ 2 w 109"/>
                  <a:gd name="T5" fmla="*/ 0 h 539"/>
                  <a:gd name="T6" fmla="*/ 3 w 109"/>
                  <a:gd name="T7" fmla="*/ 1 h 539"/>
                  <a:gd name="T8" fmla="*/ 3 w 109"/>
                  <a:gd name="T9" fmla="*/ 16 h 539"/>
                  <a:gd name="T10" fmla="*/ 2 w 109"/>
                  <a:gd name="T11" fmla="*/ 17 h 539"/>
                  <a:gd name="T12" fmla="*/ 1 w 109"/>
                  <a:gd name="T13" fmla="*/ 17 h 539"/>
                  <a:gd name="T14" fmla="*/ 1 w 109"/>
                  <a:gd name="T15" fmla="*/ 16 h 539"/>
                  <a:gd name="T16" fmla="*/ 0 w 109"/>
                  <a:gd name="T17" fmla="*/ 1 h 5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39"/>
                  <a:gd name="T29" fmla="*/ 109 w 109"/>
                  <a:gd name="T30" fmla="*/ 539 h 5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39">
                    <a:moveTo>
                      <a:pt x="0" y="17"/>
                    </a:moveTo>
                    <a:lnTo>
                      <a:pt x="39" y="1"/>
                    </a:lnTo>
                    <a:lnTo>
                      <a:pt x="70" y="0"/>
                    </a:lnTo>
                    <a:lnTo>
                      <a:pt x="109" y="14"/>
                    </a:lnTo>
                    <a:lnTo>
                      <a:pt x="101" y="524"/>
                    </a:lnTo>
                    <a:lnTo>
                      <a:pt x="81" y="539"/>
                    </a:lnTo>
                    <a:lnTo>
                      <a:pt x="43" y="539"/>
                    </a:lnTo>
                    <a:lnTo>
                      <a:pt x="18" y="523"/>
                    </a:lnTo>
                    <a:lnTo>
                      <a:pt x="0" y="17"/>
                    </a:lnTo>
                    <a:close/>
                  </a:path>
                </a:pathLst>
              </a:custGeom>
              <a:gradFill rotWithShape="1">
                <a:gsLst>
                  <a:gs pos="0">
                    <a:srgbClr val="434343"/>
                  </a:gs>
                  <a:gs pos="100000">
                    <a:srgbClr val="333333"/>
                  </a:gs>
                </a:gsLst>
                <a:lin ang="2700000" scaled="1"/>
              </a:gradFill>
              <a:ln w="3175" cap="flat" cmpd="sng">
                <a:solidFill>
                  <a:srgbClr val="333333"/>
                </a:solidFill>
                <a:prstDash val="solid"/>
                <a:round/>
                <a:headEnd type="none" w="med" len="med"/>
                <a:tailEnd type="none" w="med" len="med"/>
              </a:ln>
            </p:spPr>
            <p:txBody>
              <a:bodyPr/>
              <a:lstStyle/>
              <a:p>
                <a:endParaRPr lang="ja-JP" altLang="en-US" dirty="0"/>
              </a:p>
            </p:txBody>
          </p:sp>
          <p:sp>
            <p:nvSpPr>
              <p:cNvPr id="154" name="Freeform 235"/>
              <p:cNvSpPr>
                <a:spLocks noChangeAspect="1"/>
              </p:cNvSpPr>
              <p:nvPr/>
            </p:nvSpPr>
            <p:spPr bwMode="auto">
              <a:xfrm rot="1089986">
                <a:off x="4204" y="991"/>
                <a:ext cx="39" cy="299"/>
              </a:xfrm>
              <a:custGeom>
                <a:avLst/>
                <a:gdLst>
                  <a:gd name="T0" fmla="*/ 0 w 72"/>
                  <a:gd name="T1" fmla="*/ 1 h 531"/>
                  <a:gd name="T2" fmla="*/ 1 w 72"/>
                  <a:gd name="T3" fmla="*/ 0 h 531"/>
                  <a:gd name="T4" fmla="*/ 1 w 72"/>
                  <a:gd name="T5" fmla="*/ 0 h 531"/>
                  <a:gd name="T6" fmla="*/ 2 w 72"/>
                  <a:gd name="T7" fmla="*/ 1 h 531"/>
                  <a:gd name="T8" fmla="*/ 2 w 72"/>
                  <a:gd name="T9" fmla="*/ 16 h 531"/>
                  <a:gd name="T10" fmla="*/ 1 w 72"/>
                  <a:gd name="T11" fmla="*/ 17 h 531"/>
                  <a:gd name="T12" fmla="*/ 1 w 72"/>
                  <a:gd name="T13" fmla="*/ 16 h 531"/>
                  <a:gd name="T14" fmla="*/ 0 w 72"/>
                  <a:gd name="T15" fmla="*/ 1 h 531"/>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531"/>
                  <a:gd name="T26" fmla="*/ 72 w 72"/>
                  <a:gd name="T27" fmla="*/ 531 h 5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531">
                    <a:moveTo>
                      <a:pt x="0" y="6"/>
                    </a:moveTo>
                    <a:lnTo>
                      <a:pt x="27" y="0"/>
                    </a:lnTo>
                    <a:lnTo>
                      <a:pt x="51" y="0"/>
                    </a:lnTo>
                    <a:lnTo>
                      <a:pt x="72" y="14"/>
                    </a:lnTo>
                    <a:lnTo>
                      <a:pt x="65" y="523"/>
                    </a:lnTo>
                    <a:lnTo>
                      <a:pt x="43" y="531"/>
                    </a:lnTo>
                    <a:lnTo>
                      <a:pt x="16" y="520"/>
                    </a:lnTo>
                    <a:lnTo>
                      <a:pt x="0" y="6"/>
                    </a:lnTo>
                    <a:close/>
                  </a:path>
                </a:pathLst>
              </a:custGeom>
              <a:gradFill rotWithShape="1">
                <a:gsLst>
                  <a:gs pos="0">
                    <a:srgbClr val="434343"/>
                  </a:gs>
                  <a:gs pos="100000">
                    <a:srgbClr val="333333"/>
                  </a:gs>
                </a:gsLst>
                <a:lin ang="2700000" scaled="1"/>
              </a:gradFill>
              <a:ln w="3175" cap="flat" cmpd="sng">
                <a:solidFill>
                  <a:srgbClr val="333333"/>
                </a:solidFill>
                <a:prstDash val="solid"/>
                <a:round/>
                <a:headEnd type="none" w="med" len="med"/>
                <a:tailEnd type="none" w="med" len="med"/>
              </a:ln>
            </p:spPr>
            <p:txBody>
              <a:bodyPr/>
              <a:lstStyle/>
              <a:p>
                <a:endParaRPr lang="ja-JP" altLang="en-US" dirty="0"/>
              </a:p>
            </p:txBody>
          </p:sp>
          <p:sp>
            <p:nvSpPr>
              <p:cNvPr id="155" name="Freeform 236"/>
              <p:cNvSpPr>
                <a:spLocks noChangeAspect="1"/>
              </p:cNvSpPr>
              <p:nvPr/>
            </p:nvSpPr>
            <p:spPr bwMode="auto">
              <a:xfrm rot="1089986">
                <a:off x="4266" y="898"/>
                <a:ext cx="63" cy="58"/>
              </a:xfrm>
              <a:custGeom>
                <a:avLst/>
                <a:gdLst>
                  <a:gd name="T0" fmla="*/ 1 w 114"/>
                  <a:gd name="T1" fmla="*/ 1 h 103"/>
                  <a:gd name="T2" fmla="*/ 2 w 114"/>
                  <a:gd name="T3" fmla="*/ 0 h 103"/>
                  <a:gd name="T4" fmla="*/ 3 w 114"/>
                  <a:gd name="T5" fmla="*/ 1 h 103"/>
                  <a:gd name="T6" fmla="*/ 3 w 114"/>
                  <a:gd name="T7" fmla="*/ 1 h 103"/>
                  <a:gd name="T8" fmla="*/ 3 w 114"/>
                  <a:gd name="T9" fmla="*/ 3 h 103"/>
                  <a:gd name="T10" fmla="*/ 2 w 114"/>
                  <a:gd name="T11" fmla="*/ 3 h 103"/>
                  <a:gd name="T12" fmla="*/ 1 w 114"/>
                  <a:gd name="T13" fmla="*/ 3 h 103"/>
                  <a:gd name="T14" fmla="*/ 1 w 114"/>
                  <a:gd name="T15" fmla="*/ 3 h 103"/>
                  <a:gd name="T16" fmla="*/ 0 w 114"/>
                  <a:gd name="T17" fmla="*/ 1 h 103"/>
                  <a:gd name="T18" fmla="*/ 1 w 114"/>
                  <a:gd name="T19" fmla="*/ 1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03"/>
                  <a:gd name="T32" fmla="*/ 114 w 114"/>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03">
                    <a:moveTo>
                      <a:pt x="13" y="9"/>
                    </a:moveTo>
                    <a:lnTo>
                      <a:pt x="58" y="0"/>
                    </a:lnTo>
                    <a:lnTo>
                      <a:pt x="100" y="13"/>
                    </a:lnTo>
                    <a:lnTo>
                      <a:pt x="114" y="39"/>
                    </a:lnTo>
                    <a:lnTo>
                      <a:pt x="109" y="103"/>
                    </a:lnTo>
                    <a:lnTo>
                      <a:pt x="69" y="97"/>
                    </a:lnTo>
                    <a:lnTo>
                      <a:pt x="25" y="97"/>
                    </a:lnTo>
                    <a:lnTo>
                      <a:pt x="1" y="102"/>
                    </a:lnTo>
                    <a:lnTo>
                      <a:pt x="0" y="37"/>
                    </a:lnTo>
                    <a:lnTo>
                      <a:pt x="13" y="9"/>
                    </a:lnTo>
                    <a:close/>
                  </a:path>
                </a:pathLst>
              </a:custGeom>
              <a:gradFill rotWithShape="1">
                <a:gsLst>
                  <a:gs pos="0">
                    <a:srgbClr val="5D5D5D"/>
                  </a:gs>
                  <a:gs pos="100000">
                    <a:srgbClr val="333333"/>
                  </a:gs>
                </a:gsLst>
                <a:lin ang="0" scaled="1"/>
              </a:gradFill>
              <a:ln w="3175" cmpd="sng">
                <a:solidFill>
                  <a:schemeClr val="tx1"/>
                </a:solidFill>
                <a:round/>
                <a:headEnd/>
                <a:tailEnd/>
              </a:ln>
            </p:spPr>
            <p:txBody>
              <a:bodyPr/>
              <a:lstStyle/>
              <a:p>
                <a:endParaRPr lang="ja-JP" altLang="en-US" dirty="0"/>
              </a:p>
            </p:txBody>
          </p:sp>
          <p:grpSp>
            <p:nvGrpSpPr>
              <p:cNvPr id="156" name="Group 237"/>
              <p:cNvGrpSpPr>
                <a:grpSpLocks noChangeAspect="1"/>
              </p:cNvGrpSpPr>
              <p:nvPr/>
            </p:nvGrpSpPr>
            <p:grpSpPr bwMode="auto">
              <a:xfrm rot="1089986">
                <a:off x="4297" y="905"/>
                <a:ext cx="30" cy="52"/>
                <a:chOff x="1391" y="1389"/>
                <a:chExt cx="58" cy="95"/>
              </a:xfrm>
            </p:grpSpPr>
            <p:sp>
              <p:nvSpPr>
                <p:cNvPr id="158" name="Line 238"/>
                <p:cNvSpPr>
                  <a:spLocks noChangeAspect="1" noChangeShapeType="1"/>
                </p:cNvSpPr>
                <p:nvPr/>
              </p:nvSpPr>
              <p:spPr bwMode="auto">
                <a:xfrm>
                  <a:off x="1396" y="1389"/>
                  <a:ext cx="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9" name="Freeform 239"/>
                <p:cNvSpPr>
                  <a:spLocks noChangeAspect="1"/>
                </p:cNvSpPr>
                <p:nvPr/>
              </p:nvSpPr>
              <p:spPr bwMode="auto">
                <a:xfrm>
                  <a:off x="1391" y="1406"/>
                  <a:ext cx="58" cy="33"/>
                </a:xfrm>
                <a:custGeom>
                  <a:avLst/>
                  <a:gdLst>
                    <a:gd name="T0" fmla="*/ 0 w 58"/>
                    <a:gd name="T1" fmla="*/ 0 h 33"/>
                    <a:gd name="T2" fmla="*/ 23 w 58"/>
                    <a:gd name="T3" fmla="*/ 1 h 33"/>
                    <a:gd name="T4" fmla="*/ 46 w 58"/>
                    <a:gd name="T5" fmla="*/ 10 h 33"/>
                    <a:gd name="T6" fmla="*/ 58 w 58"/>
                    <a:gd name="T7" fmla="*/ 33 h 33"/>
                    <a:gd name="T8" fmla="*/ 0 60000 65536"/>
                    <a:gd name="T9" fmla="*/ 0 60000 65536"/>
                    <a:gd name="T10" fmla="*/ 0 60000 65536"/>
                    <a:gd name="T11" fmla="*/ 0 60000 65536"/>
                    <a:gd name="T12" fmla="*/ 0 w 58"/>
                    <a:gd name="T13" fmla="*/ 0 h 33"/>
                    <a:gd name="T14" fmla="*/ 58 w 58"/>
                    <a:gd name="T15" fmla="*/ 33 h 33"/>
                  </a:gdLst>
                  <a:ahLst/>
                  <a:cxnLst>
                    <a:cxn ang="T8">
                      <a:pos x="T0" y="T1"/>
                    </a:cxn>
                    <a:cxn ang="T9">
                      <a:pos x="T2" y="T3"/>
                    </a:cxn>
                    <a:cxn ang="T10">
                      <a:pos x="T4" y="T5"/>
                    </a:cxn>
                    <a:cxn ang="T11">
                      <a:pos x="T6" y="T7"/>
                    </a:cxn>
                  </a:cxnLst>
                  <a:rect l="T12" t="T13" r="T14" b="T15"/>
                  <a:pathLst>
                    <a:path w="58" h="33">
                      <a:moveTo>
                        <a:pt x="0" y="0"/>
                      </a:moveTo>
                      <a:lnTo>
                        <a:pt x="23" y="1"/>
                      </a:lnTo>
                      <a:lnTo>
                        <a:pt x="46" y="10"/>
                      </a:lnTo>
                      <a:lnTo>
                        <a:pt x="58" y="33"/>
                      </a:lnTo>
                    </a:path>
                  </a:pathLst>
                </a:custGeom>
                <a:noFill/>
                <a:ln w="3175"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0" name="Freeform 240"/>
                <p:cNvSpPr>
                  <a:spLocks noChangeAspect="1"/>
                </p:cNvSpPr>
                <p:nvPr/>
              </p:nvSpPr>
              <p:spPr bwMode="auto">
                <a:xfrm>
                  <a:off x="1391" y="1422"/>
                  <a:ext cx="58" cy="33"/>
                </a:xfrm>
                <a:custGeom>
                  <a:avLst/>
                  <a:gdLst>
                    <a:gd name="T0" fmla="*/ 0 w 58"/>
                    <a:gd name="T1" fmla="*/ 0 h 33"/>
                    <a:gd name="T2" fmla="*/ 23 w 58"/>
                    <a:gd name="T3" fmla="*/ 1 h 33"/>
                    <a:gd name="T4" fmla="*/ 46 w 58"/>
                    <a:gd name="T5" fmla="*/ 10 h 33"/>
                    <a:gd name="T6" fmla="*/ 58 w 58"/>
                    <a:gd name="T7" fmla="*/ 33 h 33"/>
                    <a:gd name="T8" fmla="*/ 0 60000 65536"/>
                    <a:gd name="T9" fmla="*/ 0 60000 65536"/>
                    <a:gd name="T10" fmla="*/ 0 60000 65536"/>
                    <a:gd name="T11" fmla="*/ 0 60000 65536"/>
                    <a:gd name="T12" fmla="*/ 0 w 58"/>
                    <a:gd name="T13" fmla="*/ 0 h 33"/>
                    <a:gd name="T14" fmla="*/ 58 w 58"/>
                    <a:gd name="T15" fmla="*/ 33 h 33"/>
                  </a:gdLst>
                  <a:ahLst/>
                  <a:cxnLst>
                    <a:cxn ang="T8">
                      <a:pos x="T0" y="T1"/>
                    </a:cxn>
                    <a:cxn ang="T9">
                      <a:pos x="T2" y="T3"/>
                    </a:cxn>
                    <a:cxn ang="T10">
                      <a:pos x="T4" y="T5"/>
                    </a:cxn>
                    <a:cxn ang="T11">
                      <a:pos x="T6" y="T7"/>
                    </a:cxn>
                  </a:cxnLst>
                  <a:rect l="T12" t="T13" r="T14" b="T15"/>
                  <a:pathLst>
                    <a:path w="58" h="33">
                      <a:moveTo>
                        <a:pt x="0" y="0"/>
                      </a:moveTo>
                      <a:lnTo>
                        <a:pt x="23" y="1"/>
                      </a:lnTo>
                      <a:lnTo>
                        <a:pt x="46" y="10"/>
                      </a:lnTo>
                      <a:lnTo>
                        <a:pt x="58" y="33"/>
                      </a:lnTo>
                    </a:path>
                  </a:pathLst>
                </a:custGeom>
                <a:noFill/>
                <a:ln w="3175"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1" name="Freeform 241"/>
                <p:cNvSpPr>
                  <a:spLocks noChangeAspect="1"/>
                </p:cNvSpPr>
                <p:nvPr/>
              </p:nvSpPr>
              <p:spPr bwMode="auto">
                <a:xfrm>
                  <a:off x="1391" y="1438"/>
                  <a:ext cx="58" cy="33"/>
                </a:xfrm>
                <a:custGeom>
                  <a:avLst/>
                  <a:gdLst>
                    <a:gd name="T0" fmla="*/ 0 w 58"/>
                    <a:gd name="T1" fmla="*/ 0 h 33"/>
                    <a:gd name="T2" fmla="*/ 23 w 58"/>
                    <a:gd name="T3" fmla="*/ 1 h 33"/>
                    <a:gd name="T4" fmla="*/ 46 w 58"/>
                    <a:gd name="T5" fmla="*/ 10 h 33"/>
                    <a:gd name="T6" fmla="*/ 58 w 58"/>
                    <a:gd name="T7" fmla="*/ 33 h 33"/>
                    <a:gd name="T8" fmla="*/ 0 60000 65536"/>
                    <a:gd name="T9" fmla="*/ 0 60000 65536"/>
                    <a:gd name="T10" fmla="*/ 0 60000 65536"/>
                    <a:gd name="T11" fmla="*/ 0 60000 65536"/>
                    <a:gd name="T12" fmla="*/ 0 w 58"/>
                    <a:gd name="T13" fmla="*/ 0 h 33"/>
                    <a:gd name="T14" fmla="*/ 58 w 58"/>
                    <a:gd name="T15" fmla="*/ 33 h 33"/>
                  </a:gdLst>
                  <a:ahLst/>
                  <a:cxnLst>
                    <a:cxn ang="T8">
                      <a:pos x="T0" y="T1"/>
                    </a:cxn>
                    <a:cxn ang="T9">
                      <a:pos x="T2" y="T3"/>
                    </a:cxn>
                    <a:cxn ang="T10">
                      <a:pos x="T4" y="T5"/>
                    </a:cxn>
                    <a:cxn ang="T11">
                      <a:pos x="T6" y="T7"/>
                    </a:cxn>
                  </a:cxnLst>
                  <a:rect l="T12" t="T13" r="T14" b="T15"/>
                  <a:pathLst>
                    <a:path w="58" h="33">
                      <a:moveTo>
                        <a:pt x="0" y="0"/>
                      </a:moveTo>
                      <a:lnTo>
                        <a:pt x="23" y="1"/>
                      </a:lnTo>
                      <a:lnTo>
                        <a:pt x="46" y="10"/>
                      </a:lnTo>
                      <a:lnTo>
                        <a:pt x="58" y="33"/>
                      </a:lnTo>
                    </a:path>
                  </a:pathLst>
                </a:custGeom>
                <a:noFill/>
                <a:ln w="3175"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2" name="Freeform 242"/>
                <p:cNvSpPr>
                  <a:spLocks noChangeAspect="1"/>
                </p:cNvSpPr>
                <p:nvPr/>
              </p:nvSpPr>
              <p:spPr bwMode="auto">
                <a:xfrm>
                  <a:off x="1391" y="1451"/>
                  <a:ext cx="58" cy="33"/>
                </a:xfrm>
                <a:custGeom>
                  <a:avLst/>
                  <a:gdLst>
                    <a:gd name="T0" fmla="*/ 0 w 58"/>
                    <a:gd name="T1" fmla="*/ 0 h 33"/>
                    <a:gd name="T2" fmla="*/ 23 w 58"/>
                    <a:gd name="T3" fmla="*/ 1 h 33"/>
                    <a:gd name="T4" fmla="*/ 46 w 58"/>
                    <a:gd name="T5" fmla="*/ 10 h 33"/>
                    <a:gd name="T6" fmla="*/ 58 w 58"/>
                    <a:gd name="T7" fmla="*/ 33 h 33"/>
                    <a:gd name="T8" fmla="*/ 0 60000 65536"/>
                    <a:gd name="T9" fmla="*/ 0 60000 65536"/>
                    <a:gd name="T10" fmla="*/ 0 60000 65536"/>
                    <a:gd name="T11" fmla="*/ 0 60000 65536"/>
                    <a:gd name="T12" fmla="*/ 0 w 58"/>
                    <a:gd name="T13" fmla="*/ 0 h 33"/>
                    <a:gd name="T14" fmla="*/ 58 w 58"/>
                    <a:gd name="T15" fmla="*/ 33 h 33"/>
                  </a:gdLst>
                  <a:ahLst/>
                  <a:cxnLst>
                    <a:cxn ang="T8">
                      <a:pos x="T0" y="T1"/>
                    </a:cxn>
                    <a:cxn ang="T9">
                      <a:pos x="T2" y="T3"/>
                    </a:cxn>
                    <a:cxn ang="T10">
                      <a:pos x="T4" y="T5"/>
                    </a:cxn>
                    <a:cxn ang="T11">
                      <a:pos x="T6" y="T7"/>
                    </a:cxn>
                  </a:cxnLst>
                  <a:rect l="T12" t="T13" r="T14" b="T15"/>
                  <a:pathLst>
                    <a:path w="58" h="33">
                      <a:moveTo>
                        <a:pt x="0" y="0"/>
                      </a:moveTo>
                      <a:lnTo>
                        <a:pt x="23" y="1"/>
                      </a:lnTo>
                      <a:lnTo>
                        <a:pt x="46" y="10"/>
                      </a:lnTo>
                      <a:lnTo>
                        <a:pt x="58" y="33"/>
                      </a:lnTo>
                    </a:path>
                  </a:pathLst>
                </a:custGeom>
                <a:noFill/>
                <a:ln w="3175"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157" name="AutoShape 243"/>
              <p:cNvSpPr>
                <a:spLocks noChangeAspect="1" noChangeArrowheads="1"/>
              </p:cNvSpPr>
              <p:nvPr/>
            </p:nvSpPr>
            <p:spPr bwMode="auto">
              <a:xfrm rot="6489986">
                <a:off x="4236" y="1022"/>
                <a:ext cx="52" cy="25"/>
              </a:xfrm>
              <a:prstGeom prst="flowChartTerminator">
                <a:avLst/>
              </a:prstGeom>
              <a:gradFill rotWithShape="1">
                <a:gsLst>
                  <a:gs pos="0">
                    <a:srgbClr val="BEBEBE"/>
                  </a:gs>
                  <a:gs pos="100000">
                    <a:srgbClr val="808080"/>
                  </a:gs>
                </a:gsLst>
                <a:lin ang="2700000" scaled="1"/>
              </a:gradFill>
              <a:ln w="3175" algn="ctr">
                <a:solidFill>
                  <a:srgbClr val="333333"/>
                </a:solidFill>
                <a:miter lim="800000"/>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grpSp>
        <p:sp>
          <p:nvSpPr>
            <p:cNvPr id="58" name="Freeform 244"/>
            <p:cNvSpPr>
              <a:spLocks/>
            </p:cNvSpPr>
            <p:nvPr/>
          </p:nvSpPr>
          <p:spPr bwMode="auto">
            <a:xfrm>
              <a:off x="397717" y="4474746"/>
              <a:ext cx="1716106" cy="1172348"/>
            </a:xfrm>
            <a:custGeom>
              <a:avLst/>
              <a:gdLst>
                <a:gd name="T0" fmla="*/ 2147483647 w 1099"/>
                <a:gd name="T1" fmla="*/ 2147483647 h 750"/>
                <a:gd name="T2" fmla="*/ 2147483647 w 1099"/>
                <a:gd name="T3" fmla="*/ 2147483647 h 750"/>
                <a:gd name="T4" fmla="*/ 2147483647 w 1099"/>
                <a:gd name="T5" fmla="*/ 2147483647 h 750"/>
                <a:gd name="T6" fmla="*/ 2147483647 w 1099"/>
                <a:gd name="T7" fmla="*/ 2147483647 h 750"/>
                <a:gd name="T8" fmla="*/ 2147483647 w 1099"/>
                <a:gd name="T9" fmla="*/ 2147483647 h 750"/>
                <a:gd name="T10" fmla="*/ 2147483647 w 1099"/>
                <a:gd name="T11" fmla="*/ 2147483647 h 750"/>
                <a:gd name="T12" fmla="*/ 2147483647 w 1099"/>
                <a:gd name="T13" fmla="*/ 2147483647 h 750"/>
                <a:gd name="T14" fmla="*/ 2147483647 w 1099"/>
                <a:gd name="T15" fmla="*/ 2147483647 h 750"/>
                <a:gd name="T16" fmla="*/ 2147483647 w 1099"/>
                <a:gd name="T17" fmla="*/ 0 h 750"/>
                <a:gd name="T18" fmla="*/ 2147483647 w 1099"/>
                <a:gd name="T19" fmla="*/ 2147483647 h 750"/>
                <a:gd name="T20" fmla="*/ 2147483647 w 1099"/>
                <a:gd name="T21" fmla="*/ 2147483647 h 750"/>
                <a:gd name="T22" fmla="*/ 2147483647 w 1099"/>
                <a:gd name="T23" fmla="*/ 2147483647 h 750"/>
                <a:gd name="T24" fmla="*/ 2147483647 w 1099"/>
                <a:gd name="T25" fmla="*/ 2147483647 h 750"/>
                <a:gd name="T26" fmla="*/ 2147483647 w 1099"/>
                <a:gd name="T27" fmla="*/ 2147483647 h 750"/>
                <a:gd name="T28" fmla="*/ 2147483647 w 1099"/>
                <a:gd name="T29" fmla="*/ 2147483647 h 750"/>
                <a:gd name="T30" fmla="*/ 2147483647 w 1099"/>
                <a:gd name="T31" fmla="*/ 2147483647 h 750"/>
                <a:gd name="T32" fmla="*/ 2147483647 w 1099"/>
                <a:gd name="T33" fmla="*/ 2147483647 h 750"/>
                <a:gd name="T34" fmla="*/ 2147483647 w 1099"/>
                <a:gd name="T35" fmla="*/ 2147483647 h 750"/>
                <a:gd name="T36" fmla="*/ 2147483647 w 1099"/>
                <a:gd name="T37" fmla="*/ 2147483647 h 750"/>
                <a:gd name="T38" fmla="*/ 2147483647 w 1099"/>
                <a:gd name="T39" fmla="*/ 2147483647 h 750"/>
                <a:gd name="T40" fmla="*/ 2147483647 w 1099"/>
                <a:gd name="T41" fmla="*/ 2147483647 h 750"/>
                <a:gd name="T42" fmla="*/ 2147483647 w 1099"/>
                <a:gd name="T43" fmla="*/ 2147483647 h 750"/>
                <a:gd name="T44" fmla="*/ 2147483647 w 1099"/>
                <a:gd name="T45" fmla="*/ 2147483647 h 750"/>
                <a:gd name="T46" fmla="*/ 2147483647 w 1099"/>
                <a:gd name="T47" fmla="*/ 2147483647 h 750"/>
                <a:gd name="T48" fmla="*/ 2147483647 w 1099"/>
                <a:gd name="T49" fmla="*/ 2147483647 h 750"/>
                <a:gd name="T50" fmla="*/ 2147483647 w 1099"/>
                <a:gd name="T51" fmla="*/ 2147483647 h 750"/>
                <a:gd name="T52" fmla="*/ 2147483647 w 1099"/>
                <a:gd name="T53" fmla="*/ 2147483647 h 750"/>
                <a:gd name="T54" fmla="*/ 2147483647 w 1099"/>
                <a:gd name="T55" fmla="*/ 2147483647 h 750"/>
                <a:gd name="T56" fmla="*/ 2147483647 w 1099"/>
                <a:gd name="T57" fmla="*/ 2147483647 h 750"/>
                <a:gd name="T58" fmla="*/ 2147483647 w 1099"/>
                <a:gd name="T59" fmla="*/ 2147483647 h 750"/>
                <a:gd name="T60" fmla="*/ 2147483647 w 1099"/>
                <a:gd name="T61" fmla="*/ 2147483647 h 750"/>
                <a:gd name="T62" fmla="*/ 2147483647 w 1099"/>
                <a:gd name="T63" fmla="*/ 2147483647 h 750"/>
                <a:gd name="T64" fmla="*/ 2147483647 w 1099"/>
                <a:gd name="T65" fmla="*/ 2147483647 h 750"/>
                <a:gd name="T66" fmla="*/ 2147483647 w 1099"/>
                <a:gd name="T67" fmla="*/ 2147483647 h 750"/>
                <a:gd name="T68" fmla="*/ 2147483647 w 1099"/>
                <a:gd name="T69" fmla="*/ 2147483647 h 750"/>
                <a:gd name="T70" fmla="*/ 2147483647 w 1099"/>
                <a:gd name="T71" fmla="*/ 2147483647 h 750"/>
                <a:gd name="T72" fmla="*/ 2147483647 w 1099"/>
                <a:gd name="T73" fmla="*/ 2147483647 h 750"/>
                <a:gd name="T74" fmla="*/ 2147483647 w 1099"/>
                <a:gd name="T75" fmla="*/ 2147483647 h 750"/>
                <a:gd name="T76" fmla="*/ 2147483647 w 1099"/>
                <a:gd name="T77" fmla="*/ 2147483647 h 750"/>
                <a:gd name="T78" fmla="*/ 2147483647 w 1099"/>
                <a:gd name="T79" fmla="*/ 2147483647 h 750"/>
                <a:gd name="T80" fmla="*/ 2147483647 w 1099"/>
                <a:gd name="T81" fmla="*/ 2147483647 h 750"/>
                <a:gd name="T82" fmla="*/ 2147483647 w 1099"/>
                <a:gd name="T83" fmla="*/ 2147483647 h 750"/>
                <a:gd name="T84" fmla="*/ 2147483647 w 1099"/>
                <a:gd name="T85" fmla="*/ 2147483647 h 750"/>
                <a:gd name="T86" fmla="*/ 2147483647 w 1099"/>
                <a:gd name="T87" fmla="*/ 2147483647 h 750"/>
                <a:gd name="T88" fmla="*/ 2147483647 w 1099"/>
                <a:gd name="T89" fmla="*/ 2147483647 h 750"/>
                <a:gd name="T90" fmla="*/ 2147483647 w 1099"/>
                <a:gd name="T91" fmla="*/ 2147483647 h 750"/>
                <a:gd name="T92" fmla="*/ 2147483647 w 1099"/>
                <a:gd name="T93" fmla="*/ 2147483647 h 750"/>
                <a:gd name="T94" fmla="*/ 2147483647 w 1099"/>
                <a:gd name="T95" fmla="*/ 2147483647 h 750"/>
                <a:gd name="T96" fmla="*/ 2147483647 w 1099"/>
                <a:gd name="T97" fmla="*/ 2147483647 h 750"/>
                <a:gd name="T98" fmla="*/ 2147483647 w 1099"/>
                <a:gd name="T99" fmla="*/ 2147483647 h 750"/>
                <a:gd name="T100" fmla="*/ 2147483647 w 1099"/>
                <a:gd name="T101" fmla="*/ 2147483647 h 750"/>
                <a:gd name="T102" fmla="*/ 2147483647 w 1099"/>
                <a:gd name="T103" fmla="*/ 2147483647 h 750"/>
                <a:gd name="T104" fmla="*/ 2147483647 w 1099"/>
                <a:gd name="T105" fmla="*/ 2147483647 h 750"/>
                <a:gd name="T106" fmla="*/ 2147483647 w 1099"/>
                <a:gd name="T107" fmla="*/ 2147483647 h 750"/>
                <a:gd name="T108" fmla="*/ 2147483647 w 1099"/>
                <a:gd name="T109" fmla="*/ 2147483647 h 750"/>
                <a:gd name="T110" fmla="*/ 2147483647 w 1099"/>
                <a:gd name="T111" fmla="*/ 2147483647 h 750"/>
                <a:gd name="T112" fmla="*/ 2147483647 w 1099"/>
                <a:gd name="T113" fmla="*/ 2147483647 h 750"/>
                <a:gd name="T114" fmla="*/ 2147483647 w 1099"/>
                <a:gd name="T115" fmla="*/ 2147483647 h 750"/>
                <a:gd name="T116" fmla="*/ 2147483647 w 1099"/>
                <a:gd name="T117" fmla="*/ 2147483647 h 750"/>
                <a:gd name="T118" fmla="*/ 2147483647 w 1099"/>
                <a:gd name="T119" fmla="*/ 2147483647 h 7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99"/>
                <a:gd name="T181" fmla="*/ 0 h 750"/>
                <a:gd name="T182" fmla="*/ 1099 w 1099"/>
                <a:gd name="T183" fmla="*/ 750 h 7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99" h="750">
                  <a:moveTo>
                    <a:pt x="723" y="441"/>
                  </a:moveTo>
                  <a:lnTo>
                    <a:pt x="727" y="399"/>
                  </a:lnTo>
                  <a:lnTo>
                    <a:pt x="739" y="401"/>
                  </a:lnTo>
                  <a:lnTo>
                    <a:pt x="773" y="409"/>
                  </a:lnTo>
                  <a:lnTo>
                    <a:pt x="787" y="402"/>
                  </a:lnTo>
                  <a:lnTo>
                    <a:pt x="829" y="278"/>
                  </a:lnTo>
                  <a:lnTo>
                    <a:pt x="854" y="243"/>
                  </a:lnTo>
                  <a:lnTo>
                    <a:pt x="927" y="218"/>
                  </a:lnTo>
                  <a:lnTo>
                    <a:pt x="912" y="188"/>
                  </a:lnTo>
                  <a:lnTo>
                    <a:pt x="889" y="185"/>
                  </a:lnTo>
                  <a:lnTo>
                    <a:pt x="864" y="167"/>
                  </a:lnTo>
                  <a:lnTo>
                    <a:pt x="853" y="129"/>
                  </a:lnTo>
                  <a:lnTo>
                    <a:pt x="846" y="118"/>
                  </a:lnTo>
                  <a:lnTo>
                    <a:pt x="850" y="102"/>
                  </a:lnTo>
                  <a:lnTo>
                    <a:pt x="858" y="52"/>
                  </a:lnTo>
                  <a:lnTo>
                    <a:pt x="861" y="28"/>
                  </a:lnTo>
                  <a:lnTo>
                    <a:pt x="877" y="10"/>
                  </a:lnTo>
                  <a:lnTo>
                    <a:pt x="934" y="0"/>
                  </a:lnTo>
                  <a:lnTo>
                    <a:pt x="984" y="2"/>
                  </a:lnTo>
                  <a:lnTo>
                    <a:pt x="1005" y="31"/>
                  </a:lnTo>
                  <a:lnTo>
                    <a:pt x="1030" y="39"/>
                  </a:lnTo>
                  <a:lnTo>
                    <a:pt x="1041" y="104"/>
                  </a:lnTo>
                  <a:lnTo>
                    <a:pt x="995" y="177"/>
                  </a:lnTo>
                  <a:lnTo>
                    <a:pt x="1007" y="204"/>
                  </a:lnTo>
                  <a:lnTo>
                    <a:pt x="1023" y="210"/>
                  </a:lnTo>
                  <a:lnTo>
                    <a:pt x="1054" y="218"/>
                  </a:lnTo>
                  <a:lnTo>
                    <a:pt x="1069" y="237"/>
                  </a:lnTo>
                  <a:lnTo>
                    <a:pt x="1066" y="275"/>
                  </a:lnTo>
                  <a:lnTo>
                    <a:pt x="1093" y="271"/>
                  </a:lnTo>
                  <a:lnTo>
                    <a:pt x="1099" y="281"/>
                  </a:lnTo>
                  <a:lnTo>
                    <a:pt x="1099" y="341"/>
                  </a:lnTo>
                  <a:lnTo>
                    <a:pt x="1051" y="570"/>
                  </a:lnTo>
                  <a:lnTo>
                    <a:pt x="1050" y="681"/>
                  </a:lnTo>
                  <a:lnTo>
                    <a:pt x="1000" y="685"/>
                  </a:lnTo>
                  <a:lnTo>
                    <a:pt x="997" y="587"/>
                  </a:lnTo>
                  <a:lnTo>
                    <a:pt x="921" y="596"/>
                  </a:lnTo>
                  <a:lnTo>
                    <a:pt x="915" y="692"/>
                  </a:lnTo>
                  <a:lnTo>
                    <a:pt x="797" y="702"/>
                  </a:lnTo>
                  <a:lnTo>
                    <a:pt x="801" y="606"/>
                  </a:lnTo>
                  <a:lnTo>
                    <a:pt x="757" y="603"/>
                  </a:lnTo>
                  <a:lnTo>
                    <a:pt x="748" y="706"/>
                  </a:lnTo>
                  <a:lnTo>
                    <a:pt x="654" y="713"/>
                  </a:lnTo>
                  <a:lnTo>
                    <a:pt x="622" y="714"/>
                  </a:lnTo>
                  <a:lnTo>
                    <a:pt x="629" y="694"/>
                  </a:lnTo>
                  <a:lnTo>
                    <a:pt x="649" y="684"/>
                  </a:lnTo>
                  <a:lnTo>
                    <a:pt x="647" y="633"/>
                  </a:lnTo>
                  <a:lnTo>
                    <a:pt x="547" y="649"/>
                  </a:lnTo>
                  <a:lnTo>
                    <a:pt x="542" y="723"/>
                  </a:lnTo>
                  <a:lnTo>
                    <a:pt x="469" y="728"/>
                  </a:lnTo>
                  <a:lnTo>
                    <a:pt x="476" y="655"/>
                  </a:lnTo>
                  <a:lnTo>
                    <a:pt x="436" y="662"/>
                  </a:lnTo>
                  <a:lnTo>
                    <a:pt x="420" y="732"/>
                  </a:lnTo>
                  <a:lnTo>
                    <a:pt x="346" y="739"/>
                  </a:lnTo>
                  <a:lnTo>
                    <a:pt x="352" y="650"/>
                  </a:lnTo>
                  <a:lnTo>
                    <a:pt x="305" y="654"/>
                  </a:lnTo>
                  <a:lnTo>
                    <a:pt x="296" y="743"/>
                  </a:lnTo>
                  <a:lnTo>
                    <a:pt x="257" y="746"/>
                  </a:lnTo>
                  <a:lnTo>
                    <a:pt x="265" y="683"/>
                  </a:lnTo>
                  <a:lnTo>
                    <a:pt x="220" y="690"/>
                  </a:lnTo>
                  <a:lnTo>
                    <a:pt x="199" y="750"/>
                  </a:lnTo>
                  <a:lnTo>
                    <a:pt x="167" y="747"/>
                  </a:lnTo>
                  <a:lnTo>
                    <a:pt x="138" y="738"/>
                  </a:lnTo>
                  <a:lnTo>
                    <a:pt x="116" y="728"/>
                  </a:lnTo>
                  <a:lnTo>
                    <a:pt x="111" y="696"/>
                  </a:lnTo>
                  <a:lnTo>
                    <a:pt x="90" y="713"/>
                  </a:lnTo>
                  <a:lnTo>
                    <a:pt x="67" y="694"/>
                  </a:lnTo>
                  <a:lnTo>
                    <a:pt x="44" y="668"/>
                  </a:lnTo>
                  <a:lnTo>
                    <a:pt x="25" y="637"/>
                  </a:lnTo>
                  <a:lnTo>
                    <a:pt x="16" y="604"/>
                  </a:lnTo>
                  <a:lnTo>
                    <a:pt x="12" y="546"/>
                  </a:lnTo>
                  <a:lnTo>
                    <a:pt x="0" y="405"/>
                  </a:lnTo>
                  <a:lnTo>
                    <a:pt x="6" y="376"/>
                  </a:lnTo>
                  <a:lnTo>
                    <a:pt x="27" y="351"/>
                  </a:lnTo>
                  <a:lnTo>
                    <a:pt x="86" y="342"/>
                  </a:lnTo>
                  <a:lnTo>
                    <a:pt x="101" y="316"/>
                  </a:lnTo>
                  <a:lnTo>
                    <a:pt x="80" y="286"/>
                  </a:lnTo>
                  <a:lnTo>
                    <a:pt x="65" y="235"/>
                  </a:lnTo>
                  <a:lnTo>
                    <a:pt x="77" y="179"/>
                  </a:lnTo>
                  <a:lnTo>
                    <a:pt x="99" y="140"/>
                  </a:lnTo>
                  <a:lnTo>
                    <a:pt x="147" y="122"/>
                  </a:lnTo>
                  <a:lnTo>
                    <a:pt x="195" y="125"/>
                  </a:lnTo>
                  <a:lnTo>
                    <a:pt x="229" y="153"/>
                  </a:lnTo>
                  <a:lnTo>
                    <a:pt x="235" y="184"/>
                  </a:lnTo>
                  <a:lnTo>
                    <a:pt x="231" y="248"/>
                  </a:lnTo>
                  <a:lnTo>
                    <a:pt x="216" y="285"/>
                  </a:lnTo>
                  <a:lnTo>
                    <a:pt x="199" y="309"/>
                  </a:lnTo>
                  <a:lnTo>
                    <a:pt x="201" y="328"/>
                  </a:lnTo>
                  <a:lnTo>
                    <a:pt x="269" y="340"/>
                  </a:lnTo>
                  <a:lnTo>
                    <a:pt x="293" y="358"/>
                  </a:lnTo>
                  <a:lnTo>
                    <a:pt x="318" y="358"/>
                  </a:lnTo>
                  <a:lnTo>
                    <a:pt x="329" y="365"/>
                  </a:lnTo>
                  <a:lnTo>
                    <a:pt x="330" y="378"/>
                  </a:lnTo>
                  <a:lnTo>
                    <a:pt x="321" y="518"/>
                  </a:lnTo>
                  <a:lnTo>
                    <a:pt x="324" y="476"/>
                  </a:lnTo>
                  <a:lnTo>
                    <a:pt x="338" y="482"/>
                  </a:lnTo>
                  <a:lnTo>
                    <a:pt x="383" y="491"/>
                  </a:lnTo>
                  <a:lnTo>
                    <a:pt x="417" y="381"/>
                  </a:lnTo>
                  <a:lnTo>
                    <a:pt x="444" y="333"/>
                  </a:lnTo>
                  <a:lnTo>
                    <a:pt x="490" y="305"/>
                  </a:lnTo>
                  <a:lnTo>
                    <a:pt x="534" y="294"/>
                  </a:lnTo>
                  <a:lnTo>
                    <a:pt x="530" y="264"/>
                  </a:lnTo>
                  <a:lnTo>
                    <a:pt x="494" y="260"/>
                  </a:lnTo>
                  <a:lnTo>
                    <a:pt x="478" y="219"/>
                  </a:lnTo>
                  <a:lnTo>
                    <a:pt x="477" y="143"/>
                  </a:lnTo>
                  <a:lnTo>
                    <a:pt x="502" y="100"/>
                  </a:lnTo>
                  <a:lnTo>
                    <a:pt x="543" y="82"/>
                  </a:lnTo>
                  <a:lnTo>
                    <a:pt x="600" y="92"/>
                  </a:lnTo>
                  <a:lnTo>
                    <a:pt x="617" y="105"/>
                  </a:lnTo>
                  <a:lnTo>
                    <a:pt x="630" y="111"/>
                  </a:lnTo>
                  <a:lnTo>
                    <a:pt x="646" y="169"/>
                  </a:lnTo>
                  <a:lnTo>
                    <a:pt x="634" y="213"/>
                  </a:lnTo>
                  <a:lnTo>
                    <a:pt x="627" y="241"/>
                  </a:lnTo>
                  <a:lnTo>
                    <a:pt x="597" y="267"/>
                  </a:lnTo>
                  <a:lnTo>
                    <a:pt x="608" y="287"/>
                  </a:lnTo>
                  <a:lnTo>
                    <a:pt x="664" y="295"/>
                  </a:lnTo>
                  <a:lnTo>
                    <a:pt x="693" y="312"/>
                  </a:lnTo>
                  <a:lnTo>
                    <a:pt x="698" y="320"/>
                  </a:lnTo>
                  <a:lnTo>
                    <a:pt x="725" y="316"/>
                  </a:lnTo>
                  <a:lnTo>
                    <a:pt x="733" y="320"/>
                  </a:lnTo>
                  <a:lnTo>
                    <a:pt x="723" y="441"/>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dirty="0"/>
            </a:p>
          </p:txBody>
        </p:sp>
        <p:sp>
          <p:nvSpPr>
            <p:cNvPr id="59" name="Freeform 245"/>
            <p:cNvSpPr>
              <a:spLocks/>
            </p:cNvSpPr>
            <p:nvPr/>
          </p:nvSpPr>
          <p:spPr bwMode="auto">
            <a:xfrm rot="21319256">
              <a:off x="1730240" y="4590692"/>
              <a:ext cx="17175" cy="45806"/>
            </a:xfrm>
            <a:custGeom>
              <a:avLst/>
              <a:gdLst>
                <a:gd name="T0" fmla="*/ 0 w 15"/>
                <a:gd name="T1" fmla="*/ 2147483647 h 47"/>
                <a:gd name="T2" fmla="*/ 2147483647 w 15"/>
                <a:gd name="T3" fmla="*/ 2147483647 h 47"/>
                <a:gd name="T4" fmla="*/ 2147483647 w 15"/>
                <a:gd name="T5" fmla="*/ 0 h 47"/>
                <a:gd name="T6" fmla="*/ 2147483647 w 15"/>
                <a:gd name="T7" fmla="*/ 2147483647 h 47"/>
                <a:gd name="T8" fmla="*/ 2147483647 w 15"/>
                <a:gd name="T9" fmla="*/ 2147483647 h 47"/>
                <a:gd name="T10" fmla="*/ 2147483647 w 15"/>
                <a:gd name="T11" fmla="*/ 2147483647 h 47"/>
                <a:gd name="T12" fmla="*/ 0 w 15"/>
                <a:gd name="T13" fmla="*/ 2147483647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60" name="Freeform 246"/>
            <p:cNvSpPr>
              <a:spLocks/>
            </p:cNvSpPr>
            <p:nvPr/>
          </p:nvSpPr>
          <p:spPr bwMode="auto">
            <a:xfrm rot="21319256">
              <a:off x="1731672" y="4560632"/>
              <a:ext cx="21469" cy="17177"/>
            </a:xfrm>
            <a:custGeom>
              <a:avLst/>
              <a:gdLst>
                <a:gd name="T0" fmla="*/ 0 w 20"/>
                <a:gd name="T1" fmla="*/ 2147483647 h 18"/>
                <a:gd name="T2" fmla="*/ 2147483647 w 20"/>
                <a:gd name="T3" fmla="*/ 0 h 18"/>
                <a:gd name="T4" fmla="*/ 2147483647 w 20"/>
                <a:gd name="T5" fmla="*/ 2147483647 h 18"/>
                <a:gd name="T6" fmla="*/ 2147483647 w 20"/>
                <a:gd name="T7" fmla="*/ 2147483647 h 18"/>
                <a:gd name="T8" fmla="*/ 0 w 20"/>
                <a:gd name="T9" fmla="*/ 2147483647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61" name="Freeform 247"/>
            <p:cNvSpPr>
              <a:spLocks/>
            </p:cNvSpPr>
            <p:nvPr/>
          </p:nvSpPr>
          <p:spPr bwMode="auto">
            <a:xfrm rot="21319256">
              <a:off x="1737397" y="4696618"/>
              <a:ext cx="24331" cy="7158"/>
            </a:xfrm>
            <a:custGeom>
              <a:avLst/>
              <a:gdLst>
                <a:gd name="T0" fmla="*/ 0 w 23"/>
                <a:gd name="T1" fmla="*/ 2147483647 h 6"/>
                <a:gd name="T2" fmla="*/ 2147483647 w 23"/>
                <a:gd name="T3" fmla="*/ 2147483647 h 6"/>
                <a:gd name="T4" fmla="*/ 2147483647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nvGrpSpPr>
            <p:cNvPr id="62" name="Group 248"/>
            <p:cNvGrpSpPr>
              <a:grpSpLocks/>
            </p:cNvGrpSpPr>
            <p:nvPr/>
          </p:nvGrpSpPr>
          <p:grpSpPr bwMode="auto">
            <a:xfrm rot="21319256">
              <a:off x="1162022" y="4706639"/>
              <a:ext cx="17175" cy="141712"/>
              <a:chOff x="873" y="2789"/>
              <a:chExt cx="26" cy="145"/>
            </a:xfrm>
          </p:grpSpPr>
          <p:sp>
            <p:nvSpPr>
              <p:cNvPr id="148" name="Freeform 249"/>
              <p:cNvSpPr>
                <a:spLocks/>
              </p:cNvSpPr>
              <p:nvPr/>
            </p:nvSpPr>
            <p:spPr bwMode="auto">
              <a:xfrm>
                <a:off x="875" y="2818"/>
                <a:ext cx="15" cy="47"/>
              </a:xfrm>
              <a:custGeom>
                <a:avLst/>
                <a:gdLst>
                  <a:gd name="T0" fmla="*/ 0 w 15"/>
                  <a:gd name="T1" fmla="*/ 41 h 47"/>
                  <a:gd name="T2" fmla="*/ 4 w 15"/>
                  <a:gd name="T3" fmla="*/ 11 h 47"/>
                  <a:gd name="T4" fmla="*/ 12 w 15"/>
                  <a:gd name="T5" fmla="*/ 0 h 47"/>
                  <a:gd name="T6" fmla="*/ 15 w 15"/>
                  <a:gd name="T7" fmla="*/ 12 h 47"/>
                  <a:gd name="T8" fmla="*/ 12 w 15"/>
                  <a:gd name="T9" fmla="*/ 36 h 47"/>
                  <a:gd name="T10" fmla="*/ 6 w 15"/>
                  <a:gd name="T11" fmla="*/ 47 h 47"/>
                  <a:gd name="T12" fmla="*/ 0 w 15"/>
                  <a:gd name="T13" fmla="*/ 41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149" name="Freeform 250"/>
              <p:cNvSpPr>
                <a:spLocks/>
              </p:cNvSpPr>
              <p:nvPr/>
            </p:nvSpPr>
            <p:spPr bwMode="auto">
              <a:xfrm>
                <a:off x="879" y="2789"/>
                <a:ext cx="20" cy="18"/>
              </a:xfrm>
              <a:custGeom>
                <a:avLst/>
                <a:gdLst>
                  <a:gd name="T0" fmla="*/ 0 w 20"/>
                  <a:gd name="T1" fmla="*/ 16 h 18"/>
                  <a:gd name="T2" fmla="*/ 9 w 20"/>
                  <a:gd name="T3" fmla="*/ 0 h 18"/>
                  <a:gd name="T4" fmla="*/ 20 w 20"/>
                  <a:gd name="T5" fmla="*/ 18 h 18"/>
                  <a:gd name="T6" fmla="*/ 8 w 20"/>
                  <a:gd name="T7" fmla="*/ 10 h 18"/>
                  <a:gd name="T8" fmla="*/ 0 w 20"/>
                  <a:gd name="T9" fmla="*/ 16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150" name="Freeform 251"/>
              <p:cNvSpPr>
                <a:spLocks/>
              </p:cNvSpPr>
              <p:nvPr/>
            </p:nvSpPr>
            <p:spPr bwMode="auto">
              <a:xfrm>
                <a:off x="873" y="2928"/>
                <a:ext cx="23" cy="6"/>
              </a:xfrm>
              <a:custGeom>
                <a:avLst/>
                <a:gdLst>
                  <a:gd name="T0" fmla="*/ 0 w 23"/>
                  <a:gd name="T1" fmla="*/ 4 h 6"/>
                  <a:gd name="T2" fmla="*/ 14 w 23"/>
                  <a:gd name="T3" fmla="*/ 6 h 6"/>
                  <a:gd name="T4" fmla="*/ 23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63" name="Freeform 252"/>
            <p:cNvSpPr>
              <a:spLocks/>
            </p:cNvSpPr>
            <p:nvPr/>
          </p:nvSpPr>
          <p:spPr bwMode="auto">
            <a:xfrm rot="21319256">
              <a:off x="1794648" y="4617890"/>
              <a:ext cx="44369" cy="71572"/>
            </a:xfrm>
            <a:custGeom>
              <a:avLst/>
              <a:gdLst>
                <a:gd name="T0" fmla="*/ 0 w 44"/>
                <a:gd name="T1" fmla="*/ 2147483647 h 70"/>
                <a:gd name="T2" fmla="*/ 2147483647 w 44"/>
                <a:gd name="T3" fmla="*/ 0 h 70"/>
                <a:gd name="T4" fmla="*/ 2147483647 w 44"/>
                <a:gd name="T5" fmla="*/ 2147483647 h 70"/>
                <a:gd name="T6" fmla="*/ 2147483647 w 44"/>
                <a:gd name="T7" fmla="*/ 2147483647 h 70"/>
                <a:gd name="T8" fmla="*/ 2147483647 w 44"/>
                <a:gd name="T9" fmla="*/ 2147483647 h 70"/>
                <a:gd name="T10" fmla="*/ 2147483647 w 44"/>
                <a:gd name="T11" fmla="*/ 2147483647 h 70"/>
                <a:gd name="T12" fmla="*/ 2147483647 w 44"/>
                <a:gd name="T13" fmla="*/ 2147483647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64" name="Freeform 253"/>
            <p:cNvSpPr>
              <a:spLocks/>
            </p:cNvSpPr>
            <p:nvPr/>
          </p:nvSpPr>
          <p:spPr bwMode="auto">
            <a:xfrm rot="21319256">
              <a:off x="1189216" y="4758171"/>
              <a:ext cx="24332" cy="70140"/>
            </a:xfrm>
            <a:custGeom>
              <a:avLst/>
              <a:gdLst>
                <a:gd name="T0" fmla="*/ 0 w 44"/>
                <a:gd name="T1" fmla="*/ 2147483647 h 70"/>
                <a:gd name="T2" fmla="*/ 2147483647 w 44"/>
                <a:gd name="T3" fmla="*/ 0 h 70"/>
                <a:gd name="T4" fmla="*/ 2147483647 w 44"/>
                <a:gd name="T5" fmla="*/ 2147483647 h 70"/>
                <a:gd name="T6" fmla="*/ 2147483647 w 44"/>
                <a:gd name="T7" fmla="*/ 2147483647 h 70"/>
                <a:gd name="T8" fmla="*/ 2147483647 w 44"/>
                <a:gd name="T9" fmla="*/ 2147483647 h 70"/>
                <a:gd name="T10" fmla="*/ 2147483647 w 44"/>
                <a:gd name="T11" fmla="*/ 2147483647 h 70"/>
                <a:gd name="T12" fmla="*/ 2147483647 w 44"/>
                <a:gd name="T13" fmla="*/ 2147483647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65" name="Freeform 254"/>
            <p:cNvSpPr>
              <a:spLocks/>
            </p:cNvSpPr>
            <p:nvPr/>
          </p:nvSpPr>
          <p:spPr bwMode="auto">
            <a:xfrm rot="21319256">
              <a:off x="736931" y="4808271"/>
              <a:ext cx="32920" cy="78730"/>
            </a:xfrm>
            <a:custGeom>
              <a:avLst/>
              <a:gdLst>
                <a:gd name="T0" fmla="*/ 2147483647 w 30"/>
                <a:gd name="T1" fmla="*/ 2147483647 h 79"/>
                <a:gd name="T2" fmla="*/ 2147483647 w 30"/>
                <a:gd name="T3" fmla="*/ 0 h 79"/>
                <a:gd name="T4" fmla="*/ 2147483647 w 30"/>
                <a:gd name="T5" fmla="*/ 2147483647 h 79"/>
                <a:gd name="T6" fmla="*/ 2147483647 w 30"/>
                <a:gd name="T7" fmla="*/ 2147483647 h 79"/>
                <a:gd name="T8" fmla="*/ 2147483647 w 30"/>
                <a:gd name="T9" fmla="*/ 2147483647 h 79"/>
                <a:gd name="T10" fmla="*/ 2147483647 w 30"/>
                <a:gd name="T11" fmla="*/ 2147483647 h 79"/>
                <a:gd name="T12" fmla="*/ 0 w 30"/>
                <a:gd name="T13" fmla="*/ 2147483647 h 79"/>
                <a:gd name="T14" fmla="*/ 2147483647 w 30"/>
                <a:gd name="T15" fmla="*/ 2147483647 h 79"/>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79"/>
                <a:gd name="T26" fmla="*/ 30 w 30"/>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79">
                  <a:moveTo>
                    <a:pt x="6" y="15"/>
                  </a:moveTo>
                  <a:lnTo>
                    <a:pt x="13" y="0"/>
                  </a:lnTo>
                  <a:lnTo>
                    <a:pt x="27" y="3"/>
                  </a:lnTo>
                  <a:lnTo>
                    <a:pt x="30" y="28"/>
                  </a:lnTo>
                  <a:lnTo>
                    <a:pt x="24" y="61"/>
                  </a:lnTo>
                  <a:lnTo>
                    <a:pt x="15" y="79"/>
                  </a:lnTo>
                  <a:lnTo>
                    <a:pt x="0" y="77"/>
                  </a:lnTo>
                  <a:lnTo>
                    <a:pt x="2" y="63"/>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grpSp>
          <p:nvGrpSpPr>
            <p:cNvPr id="66" name="Group 255"/>
            <p:cNvGrpSpPr>
              <a:grpSpLocks/>
            </p:cNvGrpSpPr>
            <p:nvPr/>
          </p:nvGrpSpPr>
          <p:grpSpPr bwMode="auto">
            <a:xfrm rot="21319256">
              <a:off x="417755" y="4970024"/>
              <a:ext cx="1661718" cy="448040"/>
              <a:chOff x="135" y="3060"/>
              <a:chExt cx="1563" cy="456"/>
            </a:xfrm>
          </p:grpSpPr>
          <p:sp>
            <p:nvSpPr>
              <p:cNvPr id="143" name="Freeform 256"/>
              <p:cNvSpPr>
                <a:spLocks/>
              </p:cNvSpPr>
              <p:nvPr/>
            </p:nvSpPr>
            <p:spPr bwMode="auto">
              <a:xfrm>
                <a:off x="1155" y="3060"/>
                <a:ext cx="543" cy="426"/>
              </a:xfrm>
              <a:custGeom>
                <a:avLst/>
                <a:gdLst>
                  <a:gd name="T0" fmla="*/ 543 w 543"/>
                  <a:gd name="T1" fmla="*/ 0 h 426"/>
                  <a:gd name="T2" fmla="*/ 318 w 543"/>
                  <a:gd name="T3" fmla="*/ 6 h 426"/>
                  <a:gd name="T4" fmla="*/ 306 w 543"/>
                  <a:gd name="T5" fmla="*/ 27 h 426"/>
                  <a:gd name="T6" fmla="*/ 189 w 543"/>
                  <a:gd name="T7" fmla="*/ 426 h 426"/>
                  <a:gd name="T8" fmla="*/ 0 w 543"/>
                  <a:gd name="T9" fmla="*/ 402 h 426"/>
                  <a:gd name="T10" fmla="*/ 24 w 543"/>
                  <a:gd name="T11" fmla="*/ 216 h 426"/>
                  <a:gd name="T12" fmla="*/ 0 60000 65536"/>
                  <a:gd name="T13" fmla="*/ 0 60000 65536"/>
                  <a:gd name="T14" fmla="*/ 0 60000 65536"/>
                  <a:gd name="T15" fmla="*/ 0 60000 65536"/>
                  <a:gd name="T16" fmla="*/ 0 60000 65536"/>
                  <a:gd name="T17" fmla="*/ 0 60000 65536"/>
                  <a:gd name="T18" fmla="*/ 0 w 543"/>
                  <a:gd name="T19" fmla="*/ 0 h 426"/>
                  <a:gd name="T20" fmla="*/ 543 w 543"/>
                  <a:gd name="T21" fmla="*/ 426 h 426"/>
                </a:gdLst>
                <a:ahLst/>
                <a:cxnLst>
                  <a:cxn ang="T12">
                    <a:pos x="T0" y="T1"/>
                  </a:cxn>
                  <a:cxn ang="T13">
                    <a:pos x="T2" y="T3"/>
                  </a:cxn>
                  <a:cxn ang="T14">
                    <a:pos x="T4" y="T5"/>
                  </a:cxn>
                  <a:cxn ang="T15">
                    <a:pos x="T6" y="T7"/>
                  </a:cxn>
                  <a:cxn ang="T16">
                    <a:pos x="T8" y="T9"/>
                  </a:cxn>
                  <a:cxn ang="T17">
                    <a:pos x="T10" y="T11"/>
                  </a:cxn>
                </a:cxnLst>
                <a:rect l="T18" t="T19" r="T20" b="T21"/>
                <a:pathLst>
                  <a:path w="543" h="426">
                    <a:moveTo>
                      <a:pt x="543" y="0"/>
                    </a:moveTo>
                    <a:lnTo>
                      <a:pt x="318" y="6"/>
                    </a:lnTo>
                    <a:lnTo>
                      <a:pt x="306" y="27"/>
                    </a:lnTo>
                    <a:lnTo>
                      <a:pt x="189" y="426"/>
                    </a:lnTo>
                    <a:lnTo>
                      <a:pt x="0" y="402"/>
                    </a:lnTo>
                    <a:lnTo>
                      <a:pt x="24" y="216"/>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44" name="Freeform 257"/>
              <p:cNvSpPr>
                <a:spLocks/>
              </p:cNvSpPr>
              <p:nvPr/>
            </p:nvSpPr>
            <p:spPr bwMode="auto">
              <a:xfrm>
                <a:off x="567" y="3087"/>
                <a:ext cx="588" cy="423"/>
              </a:xfrm>
              <a:custGeom>
                <a:avLst/>
                <a:gdLst>
                  <a:gd name="T0" fmla="*/ 588 w 588"/>
                  <a:gd name="T1" fmla="*/ 0 h 423"/>
                  <a:gd name="T2" fmla="*/ 327 w 588"/>
                  <a:gd name="T3" fmla="*/ 3 h 423"/>
                  <a:gd name="T4" fmla="*/ 297 w 588"/>
                  <a:gd name="T5" fmla="*/ 24 h 423"/>
                  <a:gd name="T6" fmla="*/ 219 w 588"/>
                  <a:gd name="T7" fmla="*/ 423 h 423"/>
                  <a:gd name="T8" fmla="*/ 0 w 588"/>
                  <a:gd name="T9" fmla="*/ 366 h 423"/>
                  <a:gd name="T10" fmla="*/ 15 w 588"/>
                  <a:gd name="T11" fmla="*/ 258 h 423"/>
                  <a:gd name="T12" fmla="*/ 0 60000 65536"/>
                  <a:gd name="T13" fmla="*/ 0 60000 65536"/>
                  <a:gd name="T14" fmla="*/ 0 60000 65536"/>
                  <a:gd name="T15" fmla="*/ 0 60000 65536"/>
                  <a:gd name="T16" fmla="*/ 0 60000 65536"/>
                  <a:gd name="T17" fmla="*/ 0 60000 65536"/>
                  <a:gd name="T18" fmla="*/ 0 w 588"/>
                  <a:gd name="T19" fmla="*/ 0 h 423"/>
                  <a:gd name="T20" fmla="*/ 588 w 588"/>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588" h="423">
                    <a:moveTo>
                      <a:pt x="588" y="0"/>
                    </a:moveTo>
                    <a:lnTo>
                      <a:pt x="327" y="3"/>
                    </a:lnTo>
                    <a:lnTo>
                      <a:pt x="297" y="24"/>
                    </a:lnTo>
                    <a:lnTo>
                      <a:pt x="219" y="423"/>
                    </a:lnTo>
                    <a:lnTo>
                      <a:pt x="0" y="366"/>
                    </a:lnTo>
                    <a:lnTo>
                      <a:pt x="15" y="258"/>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45" name="Freeform 258"/>
              <p:cNvSpPr>
                <a:spLocks/>
              </p:cNvSpPr>
              <p:nvPr/>
            </p:nvSpPr>
            <p:spPr bwMode="auto">
              <a:xfrm>
                <a:off x="135" y="3093"/>
                <a:ext cx="432" cy="423"/>
              </a:xfrm>
              <a:custGeom>
                <a:avLst/>
                <a:gdLst>
                  <a:gd name="T0" fmla="*/ 432 w 432"/>
                  <a:gd name="T1" fmla="*/ 0 h 423"/>
                  <a:gd name="T2" fmla="*/ 111 w 432"/>
                  <a:gd name="T3" fmla="*/ 12 h 423"/>
                  <a:gd name="T4" fmla="*/ 87 w 432"/>
                  <a:gd name="T5" fmla="*/ 30 h 423"/>
                  <a:gd name="T6" fmla="*/ 66 w 432"/>
                  <a:gd name="T7" fmla="*/ 81 h 423"/>
                  <a:gd name="T8" fmla="*/ 33 w 432"/>
                  <a:gd name="T9" fmla="*/ 423 h 423"/>
                  <a:gd name="T10" fmla="*/ 0 w 432"/>
                  <a:gd name="T11" fmla="*/ 414 h 423"/>
                  <a:gd name="T12" fmla="*/ 0 60000 65536"/>
                  <a:gd name="T13" fmla="*/ 0 60000 65536"/>
                  <a:gd name="T14" fmla="*/ 0 60000 65536"/>
                  <a:gd name="T15" fmla="*/ 0 60000 65536"/>
                  <a:gd name="T16" fmla="*/ 0 60000 65536"/>
                  <a:gd name="T17" fmla="*/ 0 60000 65536"/>
                  <a:gd name="T18" fmla="*/ 0 w 432"/>
                  <a:gd name="T19" fmla="*/ 0 h 423"/>
                  <a:gd name="T20" fmla="*/ 432 w 432"/>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432" h="423">
                    <a:moveTo>
                      <a:pt x="432" y="0"/>
                    </a:moveTo>
                    <a:lnTo>
                      <a:pt x="111" y="12"/>
                    </a:lnTo>
                    <a:lnTo>
                      <a:pt x="87" y="30"/>
                    </a:lnTo>
                    <a:lnTo>
                      <a:pt x="66" y="81"/>
                    </a:lnTo>
                    <a:lnTo>
                      <a:pt x="33" y="423"/>
                    </a:lnTo>
                    <a:lnTo>
                      <a:pt x="0" y="414"/>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46" name="Freeform 259"/>
              <p:cNvSpPr>
                <a:spLocks/>
              </p:cNvSpPr>
              <p:nvPr/>
            </p:nvSpPr>
            <p:spPr bwMode="auto">
              <a:xfrm>
                <a:off x="581" y="3201"/>
                <a:ext cx="238" cy="216"/>
              </a:xfrm>
              <a:custGeom>
                <a:avLst/>
                <a:gdLst>
                  <a:gd name="T0" fmla="*/ 238 w 238"/>
                  <a:gd name="T1" fmla="*/ 0 h 216"/>
                  <a:gd name="T2" fmla="*/ 175 w 238"/>
                  <a:gd name="T3" fmla="*/ 207 h 216"/>
                  <a:gd name="T4" fmla="*/ 121 w 238"/>
                  <a:gd name="T5" fmla="*/ 216 h 216"/>
                  <a:gd name="T6" fmla="*/ 46 w 238"/>
                  <a:gd name="T7" fmla="*/ 198 h 216"/>
                  <a:gd name="T8" fmla="*/ 0 w 238"/>
                  <a:gd name="T9" fmla="*/ 179 h 216"/>
                  <a:gd name="T10" fmla="*/ 0 60000 65536"/>
                  <a:gd name="T11" fmla="*/ 0 60000 65536"/>
                  <a:gd name="T12" fmla="*/ 0 60000 65536"/>
                  <a:gd name="T13" fmla="*/ 0 60000 65536"/>
                  <a:gd name="T14" fmla="*/ 0 60000 65536"/>
                  <a:gd name="T15" fmla="*/ 0 w 238"/>
                  <a:gd name="T16" fmla="*/ 0 h 216"/>
                  <a:gd name="T17" fmla="*/ 238 w 238"/>
                  <a:gd name="T18" fmla="*/ 216 h 216"/>
                </a:gdLst>
                <a:ahLst/>
                <a:cxnLst>
                  <a:cxn ang="T10">
                    <a:pos x="T0" y="T1"/>
                  </a:cxn>
                  <a:cxn ang="T11">
                    <a:pos x="T2" y="T3"/>
                  </a:cxn>
                  <a:cxn ang="T12">
                    <a:pos x="T4" y="T5"/>
                  </a:cxn>
                  <a:cxn ang="T13">
                    <a:pos x="T6" y="T7"/>
                  </a:cxn>
                  <a:cxn ang="T14">
                    <a:pos x="T8" y="T9"/>
                  </a:cxn>
                </a:cxnLst>
                <a:rect l="T15" t="T16" r="T17" b="T18"/>
                <a:pathLst>
                  <a:path w="238" h="216">
                    <a:moveTo>
                      <a:pt x="238" y="0"/>
                    </a:moveTo>
                    <a:lnTo>
                      <a:pt x="175" y="207"/>
                    </a:lnTo>
                    <a:lnTo>
                      <a:pt x="121" y="216"/>
                    </a:lnTo>
                    <a:lnTo>
                      <a:pt x="46" y="198"/>
                    </a:lnTo>
                    <a:lnTo>
                      <a:pt x="0" y="179"/>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47" name="Freeform 260"/>
              <p:cNvSpPr>
                <a:spLocks/>
              </p:cNvSpPr>
              <p:nvPr/>
            </p:nvSpPr>
            <p:spPr bwMode="auto">
              <a:xfrm>
                <a:off x="1178" y="3156"/>
                <a:ext cx="253" cy="183"/>
              </a:xfrm>
              <a:custGeom>
                <a:avLst/>
                <a:gdLst>
                  <a:gd name="T0" fmla="*/ 253 w 253"/>
                  <a:gd name="T1" fmla="*/ 0 h 183"/>
                  <a:gd name="T2" fmla="*/ 178 w 253"/>
                  <a:gd name="T3" fmla="*/ 141 h 183"/>
                  <a:gd name="T4" fmla="*/ 130 w 253"/>
                  <a:gd name="T5" fmla="*/ 183 h 183"/>
                  <a:gd name="T6" fmla="*/ 55 w 253"/>
                  <a:gd name="T7" fmla="*/ 171 h 183"/>
                  <a:gd name="T8" fmla="*/ 0 w 253"/>
                  <a:gd name="T9" fmla="*/ 155 h 183"/>
                  <a:gd name="T10" fmla="*/ 0 60000 65536"/>
                  <a:gd name="T11" fmla="*/ 0 60000 65536"/>
                  <a:gd name="T12" fmla="*/ 0 60000 65536"/>
                  <a:gd name="T13" fmla="*/ 0 60000 65536"/>
                  <a:gd name="T14" fmla="*/ 0 60000 65536"/>
                  <a:gd name="T15" fmla="*/ 0 w 253"/>
                  <a:gd name="T16" fmla="*/ 0 h 183"/>
                  <a:gd name="T17" fmla="*/ 253 w 253"/>
                  <a:gd name="T18" fmla="*/ 183 h 183"/>
                </a:gdLst>
                <a:ahLst/>
                <a:cxnLst>
                  <a:cxn ang="T10">
                    <a:pos x="T0" y="T1"/>
                  </a:cxn>
                  <a:cxn ang="T11">
                    <a:pos x="T2" y="T3"/>
                  </a:cxn>
                  <a:cxn ang="T12">
                    <a:pos x="T4" y="T5"/>
                  </a:cxn>
                  <a:cxn ang="T13">
                    <a:pos x="T6" y="T7"/>
                  </a:cxn>
                  <a:cxn ang="T14">
                    <a:pos x="T8" y="T9"/>
                  </a:cxn>
                </a:cxnLst>
                <a:rect l="T15" t="T16" r="T17" b="T18"/>
                <a:pathLst>
                  <a:path w="253" h="183">
                    <a:moveTo>
                      <a:pt x="253" y="0"/>
                    </a:moveTo>
                    <a:lnTo>
                      <a:pt x="178" y="141"/>
                    </a:lnTo>
                    <a:lnTo>
                      <a:pt x="130" y="183"/>
                    </a:lnTo>
                    <a:lnTo>
                      <a:pt x="55" y="171"/>
                    </a:lnTo>
                    <a:lnTo>
                      <a:pt x="0" y="155"/>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67" name="Group 261"/>
            <p:cNvGrpSpPr>
              <a:grpSpLocks/>
            </p:cNvGrpSpPr>
            <p:nvPr/>
          </p:nvGrpSpPr>
          <p:grpSpPr bwMode="auto">
            <a:xfrm rot="21319256">
              <a:off x="1482629" y="4889863"/>
              <a:ext cx="22901" cy="197539"/>
              <a:chOff x="873" y="2789"/>
              <a:chExt cx="26" cy="145"/>
            </a:xfrm>
          </p:grpSpPr>
          <p:sp>
            <p:nvSpPr>
              <p:cNvPr id="140" name="Freeform 262"/>
              <p:cNvSpPr>
                <a:spLocks/>
              </p:cNvSpPr>
              <p:nvPr/>
            </p:nvSpPr>
            <p:spPr bwMode="auto">
              <a:xfrm>
                <a:off x="875" y="2818"/>
                <a:ext cx="15" cy="47"/>
              </a:xfrm>
              <a:custGeom>
                <a:avLst/>
                <a:gdLst>
                  <a:gd name="T0" fmla="*/ 0 w 15"/>
                  <a:gd name="T1" fmla="*/ 41 h 47"/>
                  <a:gd name="T2" fmla="*/ 4 w 15"/>
                  <a:gd name="T3" fmla="*/ 11 h 47"/>
                  <a:gd name="T4" fmla="*/ 12 w 15"/>
                  <a:gd name="T5" fmla="*/ 0 h 47"/>
                  <a:gd name="T6" fmla="*/ 15 w 15"/>
                  <a:gd name="T7" fmla="*/ 12 h 47"/>
                  <a:gd name="T8" fmla="*/ 12 w 15"/>
                  <a:gd name="T9" fmla="*/ 36 h 47"/>
                  <a:gd name="T10" fmla="*/ 6 w 15"/>
                  <a:gd name="T11" fmla="*/ 47 h 47"/>
                  <a:gd name="T12" fmla="*/ 0 w 15"/>
                  <a:gd name="T13" fmla="*/ 41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141" name="Freeform 263"/>
              <p:cNvSpPr>
                <a:spLocks/>
              </p:cNvSpPr>
              <p:nvPr/>
            </p:nvSpPr>
            <p:spPr bwMode="auto">
              <a:xfrm>
                <a:off x="879" y="2789"/>
                <a:ext cx="20" cy="18"/>
              </a:xfrm>
              <a:custGeom>
                <a:avLst/>
                <a:gdLst>
                  <a:gd name="T0" fmla="*/ 0 w 20"/>
                  <a:gd name="T1" fmla="*/ 16 h 18"/>
                  <a:gd name="T2" fmla="*/ 9 w 20"/>
                  <a:gd name="T3" fmla="*/ 0 h 18"/>
                  <a:gd name="T4" fmla="*/ 20 w 20"/>
                  <a:gd name="T5" fmla="*/ 18 h 18"/>
                  <a:gd name="T6" fmla="*/ 8 w 20"/>
                  <a:gd name="T7" fmla="*/ 10 h 18"/>
                  <a:gd name="T8" fmla="*/ 0 w 20"/>
                  <a:gd name="T9" fmla="*/ 16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142" name="Freeform 264"/>
              <p:cNvSpPr>
                <a:spLocks/>
              </p:cNvSpPr>
              <p:nvPr/>
            </p:nvSpPr>
            <p:spPr bwMode="auto">
              <a:xfrm>
                <a:off x="873" y="2928"/>
                <a:ext cx="23" cy="6"/>
              </a:xfrm>
              <a:custGeom>
                <a:avLst/>
                <a:gdLst>
                  <a:gd name="T0" fmla="*/ 0 w 23"/>
                  <a:gd name="T1" fmla="*/ 4 h 6"/>
                  <a:gd name="T2" fmla="*/ 14 w 23"/>
                  <a:gd name="T3" fmla="*/ 6 h 6"/>
                  <a:gd name="T4" fmla="*/ 23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68" name="Freeform 265"/>
            <p:cNvSpPr>
              <a:spLocks/>
            </p:cNvSpPr>
            <p:nvPr/>
          </p:nvSpPr>
          <p:spPr bwMode="auto">
            <a:xfrm rot="21319256">
              <a:off x="1519842" y="4961435"/>
              <a:ext cx="32919" cy="95906"/>
            </a:xfrm>
            <a:custGeom>
              <a:avLst/>
              <a:gdLst>
                <a:gd name="T0" fmla="*/ 0 w 44"/>
                <a:gd name="T1" fmla="*/ 2147483647 h 70"/>
                <a:gd name="T2" fmla="*/ 2147483647 w 44"/>
                <a:gd name="T3" fmla="*/ 0 h 70"/>
                <a:gd name="T4" fmla="*/ 2147483647 w 44"/>
                <a:gd name="T5" fmla="*/ 2147483647 h 70"/>
                <a:gd name="T6" fmla="*/ 2147483647 w 44"/>
                <a:gd name="T7" fmla="*/ 2147483647 h 70"/>
                <a:gd name="T8" fmla="*/ 2147483647 w 44"/>
                <a:gd name="T9" fmla="*/ 2147483647 h 70"/>
                <a:gd name="T10" fmla="*/ 2147483647 w 44"/>
                <a:gd name="T11" fmla="*/ 2147483647 h 70"/>
                <a:gd name="T12" fmla="*/ 2147483647 w 44"/>
                <a:gd name="T13" fmla="*/ 2147483647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69" name="Freeform 266"/>
            <p:cNvSpPr>
              <a:spLocks/>
            </p:cNvSpPr>
            <p:nvPr/>
          </p:nvSpPr>
          <p:spPr bwMode="auto">
            <a:xfrm>
              <a:off x="371954" y="5103147"/>
              <a:ext cx="2259994" cy="397940"/>
            </a:xfrm>
            <a:custGeom>
              <a:avLst/>
              <a:gdLst>
                <a:gd name="T0" fmla="*/ 2147483647 w 1447"/>
                <a:gd name="T1" fmla="*/ 0 h 255"/>
                <a:gd name="T2" fmla="*/ 2147483647 w 1447"/>
                <a:gd name="T3" fmla="*/ 2147483647 h 255"/>
                <a:gd name="T4" fmla="*/ 0 w 1447"/>
                <a:gd name="T5" fmla="*/ 2147483647 h 255"/>
                <a:gd name="T6" fmla="*/ 2147483647 w 1447"/>
                <a:gd name="T7" fmla="*/ 2147483647 h 255"/>
                <a:gd name="T8" fmla="*/ 2147483647 w 1447"/>
                <a:gd name="T9" fmla="*/ 0 h 255"/>
                <a:gd name="T10" fmla="*/ 0 60000 65536"/>
                <a:gd name="T11" fmla="*/ 0 60000 65536"/>
                <a:gd name="T12" fmla="*/ 0 60000 65536"/>
                <a:gd name="T13" fmla="*/ 0 60000 65536"/>
                <a:gd name="T14" fmla="*/ 0 60000 65536"/>
                <a:gd name="T15" fmla="*/ 0 w 1447"/>
                <a:gd name="T16" fmla="*/ 0 h 255"/>
                <a:gd name="T17" fmla="*/ 1447 w 1447"/>
                <a:gd name="T18" fmla="*/ 255 h 255"/>
              </a:gdLst>
              <a:ahLst/>
              <a:cxnLst>
                <a:cxn ang="T10">
                  <a:pos x="T0" y="T1"/>
                </a:cxn>
                <a:cxn ang="T11">
                  <a:pos x="T2" y="T3"/>
                </a:cxn>
                <a:cxn ang="T12">
                  <a:pos x="T4" y="T5"/>
                </a:cxn>
                <a:cxn ang="T13">
                  <a:pos x="T6" y="T7"/>
                </a:cxn>
                <a:cxn ang="T14">
                  <a:pos x="T8" y="T9"/>
                </a:cxn>
              </a:cxnLst>
              <a:rect l="T15" t="T16" r="T17" b="T18"/>
              <a:pathLst>
                <a:path w="1447" h="255">
                  <a:moveTo>
                    <a:pt x="1176" y="0"/>
                  </a:moveTo>
                  <a:lnTo>
                    <a:pt x="1447" y="113"/>
                  </a:lnTo>
                  <a:lnTo>
                    <a:pt x="0" y="255"/>
                  </a:lnTo>
                  <a:lnTo>
                    <a:pt x="12" y="113"/>
                  </a:lnTo>
                  <a:lnTo>
                    <a:pt x="1176" y="0"/>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dirty="0"/>
            </a:p>
          </p:txBody>
        </p:sp>
        <p:sp>
          <p:nvSpPr>
            <p:cNvPr id="70" name="Freeform 267"/>
            <p:cNvSpPr>
              <a:spLocks noChangeAspect="1"/>
            </p:cNvSpPr>
            <p:nvPr/>
          </p:nvSpPr>
          <p:spPr bwMode="auto">
            <a:xfrm>
              <a:off x="3141484" y="4487628"/>
              <a:ext cx="17175" cy="42943"/>
            </a:xfrm>
            <a:custGeom>
              <a:avLst/>
              <a:gdLst>
                <a:gd name="T0" fmla="*/ 0 w 15"/>
                <a:gd name="T1" fmla="*/ 2147483647 h 47"/>
                <a:gd name="T2" fmla="*/ 2147483647 w 15"/>
                <a:gd name="T3" fmla="*/ 2147483647 h 47"/>
                <a:gd name="T4" fmla="*/ 2147483647 w 15"/>
                <a:gd name="T5" fmla="*/ 0 h 47"/>
                <a:gd name="T6" fmla="*/ 2147483647 w 15"/>
                <a:gd name="T7" fmla="*/ 2147483647 h 47"/>
                <a:gd name="T8" fmla="*/ 2147483647 w 15"/>
                <a:gd name="T9" fmla="*/ 2147483647 h 47"/>
                <a:gd name="T10" fmla="*/ 2147483647 w 15"/>
                <a:gd name="T11" fmla="*/ 2147483647 h 47"/>
                <a:gd name="T12" fmla="*/ 0 w 15"/>
                <a:gd name="T13" fmla="*/ 2147483647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71" name="Freeform 268"/>
            <p:cNvSpPr>
              <a:spLocks noChangeAspect="1"/>
            </p:cNvSpPr>
            <p:nvPr/>
          </p:nvSpPr>
          <p:spPr bwMode="auto">
            <a:xfrm rot="338387">
              <a:off x="3137191" y="4450411"/>
              <a:ext cx="25763" cy="17177"/>
            </a:xfrm>
            <a:custGeom>
              <a:avLst/>
              <a:gdLst>
                <a:gd name="T0" fmla="*/ 0 w 20"/>
                <a:gd name="T1" fmla="*/ 2147483647 h 18"/>
                <a:gd name="T2" fmla="*/ 2147483647 w 20"/>
                <a:gd name="T3" fmla="*/ 0 h 18"/>
                <a:gd name="T4" fmla="*/ 2147483647 w 20"/>
                <a:gd name="T5" fmla="*/ 2147483647 h 18"/>
                <a:gd name="T6" fmla="*/ 2147483647 w 20"/>
                <a:gd name="T7" fmla="*/ 2147483647 h 18"/>
                <a:gd name="T8" fmla="*/ 0 w 20"/>
                <a:gd name="T9" fmla="*/ 2147483647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72" name="Freeform 269"/>
            <p:cNvSpPr>
              <a:spLocks noChangeAspect="1"/>
            </p:cNvSpPr>
            <p:nvPr/>
          </p:nvSpPr>
          <p:spPr bwMode="auto">
            <a:xfrm rot="309005">
              <a:off x="3151503" y="4589261"/>
              <a:ext cx="25763" cy="4294"/>
            </a:xfrm>
            <a:custGeom>
              <a:avLst/>
              <a:gdLst>
                <a:gd name="T0" fmla="*/ 0 w 23"/>
                <a:gd name="T1" fmla="*/ 2147483647 h 6"/>
                <a:gd name="T2" fmla="*/ 2147483647 w 23"/>
                <a:gd name="T3" fmla="*/ 2147483647 h 6"/>
                <a:gd name="T4" fmla="*/ 2147483647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3" name="Freeform 270"/>
            <p:cNvSpPr>
              <a:spLocks noChangeAspect="1"/>
            </p:cNvSpPr>
            <p:nvPr/>
          </p:nvSpPr>
          <p:spPr bwMode="auto">
            <a:xfrm rot="436271">
              <a:off x="3230223" y="4483335"/>
              <a:ext cx="50095" cy="65846"/>
            </a:xfrm>
            <a:custGeom>
              <a:avLst/>
              <a:gdLst>
                <a:gd name="T0" fmla="*/ 0 w 44"/>
                <a:gd name="T1" fmla="*/ 2147483647 h 70"/>
                <a:gd name="T2" fmla="*/ 2147483647 w 44"/>
                <a:gd name="T3" fmla="*/ 0 h 70"/>
                <a:gd name="T4" fmla="*/ 2147483647 w 44"/>
                <a:gd name="T5" fmla="*/ 2147483647 h 70"/>
                <a:gd name="T6" fmla="*/ 2147483647 w 44"/>
                <a:gd name="T7" fmla="*/ 2147483647 h 70"/>
                <a:gd name="T8" fmla="*/ 2147483647 w 44"/>
                <a:gd name="T9" fmla="*/ 2147483647 h 70"/>
                <a:gd name="T10" fmla="*/ 2147483647 w 44"/>
                <a:gd name="T11" fmla="*/ 2147483647 h 70"/>
                <a:gd name="T12" fmla="*/ 2147483647 w 44"/>
                <a:gd name="T13" fmla="*/ 2147483647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74" name="Freeform 271"/>
            <p:cNvSpPr>
              <a:spLocks noChangeAspect="1"/>
            </p:cNvSpPr>
            <p:nvPr/>
          </p:nvSpPr>
          <p:spPr bwMode="auto">
            <a:xfrm>
              <a:off x="3439191" y="4431803"/>
              <a:ext cx="15745" cy="44374"/>
            </a:xfrm>
            <a:custGeom>
              <a:avLst/>
              <a:gdLst>
                <a:gd name="T0" fmla="*/ 0 w 15"/>
                <a:gd name="T1" fmla="*/ 2147483647 h 47"/>
                <a:gd name="T2" fmla="*/ 2147483647 w 15"/>
                <a:gd name="T3" fmla="*/ 2147483647 h 47"/>
                <a:gd name="T4" fmla="*/ 2147483647 w 15"/>
                <a:gd name="T5" fmla="*/ 0 h 47"/>
                <a:gd name="T6" fmla="*/ 2147483647 w 15"/>
                <a:gd name="T7" fmla="*/ 2147483647 h 47"/>
                <a:gd name="T8" fmla="*/ 2147483647 w 15"/>
                <a:gd name="T9" fmla="*/ 2147483647 h 47"/>
                <a:gd name="T10" fmla="*/ 2147483647 w 15"/>
                <a:gd name="T11" fmla="*/ 2147483647 h 47"/>
                <a:gd name="T12" fmla="*/ 0 w 15"/>
                <a:gd name="T13" fmla="*/ 2147483647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75" name="Freeform 272"/>
            <p:cNvSpPr>
              <a:spLocks noChangeAspect="1"/>
            </p:cNvSpPr>
            <p:nvPr/>
          </p:nvSpPr>
          <p:spPr bwMode="auto">
            <a:xfrm rot="338387">
              <a:off x="3444916" y="4391723"/>
              <a:ext cx="21470" cy="18608"/>
            </a:xfrm>
            <a:custGeom>
              <a:avLst/>
              <a:gdLst>
                <a:gd name="T0" fmla="*/ 0 w 20"/>
                <a:gd name="T1" fmla="*/ 2147483647 h 18"/>
                <a:gd name="T2" fmla="*/ 2147483647 w 20"/>
                <a:gd name="T3" fmla="*/ 0 h 18"/>
                <a:gd name="T4" fmla="*/ 2147483647 w 20"/>
                <a:gd name="T5" fmla="*/ 2147483647 h 18"/>
                <a:gd name="T6" fmla="*/ 2147483647 w 20"/>
                <a:gd name="T7" fmla="*/ 2147483647 h 18"/>
                <a:gd name="T8" fmla="*/ 0 w 20"/>
                <a:gd name="T9" fmla="*/ 2147483647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76" name="Freeform 273"/>
            <p:cNvSpPr>
              <a:spLocks noChangeAspect="1"/>
            </p:cNvSpPr>
            <p:nvPr/>
          </p:nvSpPr>
          <p:spPr bwMode="auto">
            <a:xfrm rot="436271">
              <a:off x="3513617" y="4459000"/>
              <a:ext cx="48664" cy="65846"/>
            </a:xfrm>
            <a:custGeom>
              <a:avLst/>
              <a:gdLst>
                <a:gd name="T0" fmla="*/ 0 w 44"/>
                <a:gd name="T1" fmla="*/ 2147483647 h 70"/>
                <a:gd name="T2" fmla="*/ 2147483647 w 44"/>
                <a:gd name="T3" fmla="*/ 0 h 70"/>
                <a:gd name="T4" fmla="*/ 2147483647 w 44"/>
                <a:gd name="T5" fmla="*/ 2147483647 h 70"/>
                <a:gd name="T6" fmla="*/ 2147483647 w 44"/>
                <a:gd name="T7" fmla="*/ 2147483647 h 70"/>
                <a:gd name="T8" fmla="*/ 2147483647 w 44"/>
                <a:gd name="T9" fmla="*/ 2147483647 h 70"/>
                <a:gd name="T10" fmla="*/ 2147483647 w 44"/>
                <a:gd name="T11" fmla="*/ 2147483647 h 70"/>
                <a:gd name="T12" fmla="*/ 2147483647 w 44"/>
                <a:gd name="T13" fmla="*/ 2147483647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77" name="Freeform 274"/>
            <p:cNvSpPr>
              <a:spLocks/>
            </p:cNvSpPr>
            <p:nvPr/>
          </p:nvSpPr>
          <p:spPr bwMode="auto">
            <a:xfrm>
              <a:off x="469281" y="4599281"/>
              <a:ext cx="2324402" cy="1613232"/>
            </a:xfrm>
            <a:custGeom>
              <a:avLst/>
              <a:gdLst>
                <a:gd name="T0" fmla="*/ 2147483647 w 1489"/>
                <a:gd name="T1" fmla="*/ 2147483647 h 1034"/>
                <a:gd name="T2" fmla="*/ 2147483647 w 1489"/>
                <a:gd name="T3" fmla="*/ 2147483647 h 1034"/>
                <a:gd name="T4" fmla="*/ 2147483647 w 1489"/>
                <a:gd name="T5" fmla="*/ 2147483647 h 1034"/>
                <a:gd name="T6" fmla="*/ 2147483647 w 1489"/>
                <a:gd name="T7" fmla="*/ 2147483647 h 1034"/>
                <a:gd name="T8" fmla="*/ 2147483647 w 1489"/>
                <a:gd name="T9" fmla="*/ 2147483647 h 1034"/>
                <a:gd name="T10" fmla="*/ 2147483647 w 1489"/>
                <a:gd name="T11" fmla="*/ 2147483647 h 1034"/>
                <a:gd name="T12" fmla="*/ 2147483647 w 1489"/>
                <a:gd name="T13" fmla="*/ 2147483647 h 1034"/>
                <a:gd name="T14" fmla="*/ 2147483647 w 1489"/>
                <a:gd name="T15" fmla="*/ 2147483647 h 1034"/>
                <a:gd name="T16" fmla="*/ 2147483647 w 1489"/>
                <a:gd name="T17" fmla="*/ 2147483647 h 1034"/>
                <a:gd name="T18" fmla="*/ 2147483647 w 1489"/>
                <a:gd name="T19" fmla="*/ 2147483647 h 1034"/>
                <a:gd name="T20" fmla="*/ 2147483647 w 1489"/>
                <a:gd name="T21" fmla="*/ 2147483647 h 1034"/>
                <a:gd name="T22" fmla="*/ 2147483647 w 1489"/>
                <a:gd name="T23" fmla="*/ 2147483647 h 1034"/>
                <a:gd name="T24" fmla="*/ 2147483647 w 1489"/>
                <a:gd name="T25" fmla="*/ 2147483647 h 1034"/>
                <a:gd name="T26" fmla="*/ 2147483647 w 1489"/>
                <a:gd name="T27" fmla="*/ 2147483647 h 1034"/>
                <a:gd name="T28" fmla="*/ 2147483647 w 1489"/>
                <a:gd name="T29" fmla="*/ 2147483647 h 1034"/>
                <a:gd name="T30" fmla="*/ 2147483647 w 1489"/>
                <a:gd name="T31" fmla="*/ 2147483647 h 1034"/>
                <a:gd name="T32" fmla="*/ 2147483647 w 1489"/>
                <a:gd name="T33" fmla="*/ 2147483647 h 1034"/>
                <a:gd name="T34" fmla="*/ 2147483647 w 1489"/>
                <a:gd name="T35" fmla="*/ 2147483647 h 1034"/>
                <a:gd name="T36" fmla="*/ 2147483647 w 1489"/>
                <a:gd name="T37" fmla="*/ 2147483647 h 1034"/>
                <a:gd name="T38" fmla="*/ 2147483647 w 1489"/>
                <a:gd name="T39" fmla="*/ 2147483647 h 1034"/>
                <a:gd name="T40" fmla="*/ 2147483647 w 1489"/>
                <a:gd name="T41" fmla="*/ 2147483647 h 1034"/>
                <a:gd name="T42" fmla="*/ 2147483647 w 1489"/>
                <a:gd name="T43" fmla="*/ 2147483647 h 1034"/>
                <a:gd name="T44" fmla="*/ 2147483647 w 1489"/>
                <a:gd name="T45" fmla="*/ 2147483647 h 1034"/>
                <a:gd name="T46" fmla="*/ 2147483647 w 1489"/>
                <a:gd name="T47" fmla="*/ 2147483647 h 1034"/>
                <a:gd name="T48" fmla="*/ 2147483647 w 1489"/>
                <a:gd name="T49" fmla="*/ 2147483647 h 1034"/>
                <a:gd name="T50" fmla="*/ 2147483647 w 1489"/>
                <a:gd name="T51" fmla="*/ 2147483647 h 1034"/>
                <a:gd name="T52" fmla="*/ 2147483647 w 1489"/>
                <a:gd name="T53" fmla="*/ 2147483647 h 1034"/>
                <a:gd name="T54" fmla="*/ 2147483647 w 1489"/>
                <a:gd name="T55" fmla="*/ 2147483647 h 1034"/>
                <a:gd name="T56" fmla="*/ 2147483647 w 1489"/>
                <a:gd name="T57" fmla="*/ 2147483647 h 1034"/>
                <a:gd name="T58" fmla="*/ 2147483647 w 1489"/>
                <a:gd name="T59" fmla="*/ 2147483647 h 1034"/>
                <a:gd name="T60" fmla="*/ 2147483647 w 1489"/>
                <a:gd name="T61" fmla="*/ 2147483647 h 1034"/>
                <a:gd name="T62" fmla="*/ 2147483647 w 1489"/>
                <a:gd name="T63" fmla="*/ 2147483647 h 1034"/>
                <a:gd name="T64" fmla="*/ 2147483647 w 1489"/>
                <a:gd name="T65" fmla="*/ 2147483647 h 1034"/>
                <a:gd name="T66" fmla="*/ 2147483647 w 1489"/>
                <a:gd name="T67" fmla="*/ 2147483647 h 1034"/>
                <a:gd name="T68" fmla="*/ 2147483647 w 1489"/>
                <a:gd name="T69" fmla="*/ 2147483647 h 1034"/>
                <a:gd name="T70" fmla="*/ 0 w 1489"/>
                <a:gd name="T71" fmla="*/ 2147483647 h 1034"/>
                <a:gd name="T72" fmla="*/ 2147483647 w 1489"/>
                <a:gd name="T73" fmla="*/ 2147483647 h 1034"/>
                <a:gd name="T74" fmla="*/ 2147483647 w 1489"/>
                <a:gd name="T75" fmla="*/ 2147483647 h 1034"/>
                <a:gd name="T76" fmla="*/ 2147483647 w 1489"/>
                <a:gd name="T77" fmla="*/ 2147483647 h 1034"/>
                <a:gd name="T78" fmla="*/ 2147483647 w 1489"/>
                <a:gd name="T79" fmla="*/ 2147483647 h 1034"/>
                <a:gd name="T80" fmla="*/ 2147483647 w 1489"/>
                <a:gd name="T81" fmla="*/ 2147483647 h 1034"/>
                <a:gd name="T82" fmla="*/ 2147483647 w 1489"/>
                <a:gd name="T83" fmla="*/ 2147483647 h 1034"/>
                <a:gd name="T84" fmla="*/ 2147483647 w 1489"/>
                <a:gd name="T85" fmla="*/ 2147483647 h 1034"/>
                <a:gd name="T86" fmla="*/ 2147483647 w 1489"/>
                <a:gd name="T87" fmla="*/ 2147483647 h 1034"/>
                <a:gd name="T88" fmla="*/ 2147483647 w 1489"/>
                <a:gd name="T89" fmla="*/ 2147483647 h 1034"/>
                <a:gd name="T90" fmla="*/ 2147483647 w 1489"/>
                <a:gd name="T91" fmla="*/ 2147483647 h 1034"/>
                <a:gd name="T92" fmla="*/ 2147483647 w 1489"/>
                <a:gd name="T93" fmla="*/ 2147483647 h 1034"/>
                <a:gd name="T94" fmla="*/ 2147483647 w 1489"/>
                <a:gd name="T95" fmla="*/ 2147483647 h 1034"/>
                <a:gd name="T96" fmla="*/ 2147483647 w 1489"/>
                <a:gd name="T97" fmla="*/ 2147483647 h 1034"/>
                <a:gd name="T98" fmla="*/ 2147483647 w 1489"/>
                <a:gd name="T99" fmla="*/ 2147483647 h 1034"/>
                <a:gd name="T100" fmla="*/ 2147483647 w 1489"/>
                <a:gd name="T101" fmla="*/ 2147483647 h 1034"/>
                <a:gd name="T102" fmla="*/ 2147483647 w 1489"/>
                <a:gd name="T103" fmla="*/ 2147483647 h 1034"/>
                <a:gd name="T104" fmla="*/ 2147483647 w 1489"/>
                <a:gd name="T105" fmla="*/ 2147483647 h 1034"/>
                <a:gd name="T106" fmla="*/ 2147483647 w 1489"/>
                <a:gd name="T107" fmla="*/ 2147483647 h 1034"/>
                <a:gd name="T108" fmla="*/ 2147483647 w 1489"/>
                <a:gd name="T109" fmla="*/ 2147483647 h 1034"/>
                <a:gd name="T110" fmla="*/ 2147483647 w 1489"/>
                <a:gd name="T111" fmla="*/ 2147483647 h 1034"/>
                <a:gd name="T112" fmla="*/ 2147483647 w 1489"/>
                <a:gd name="T113" fmla="*/ 2147483647 h 1034"/>
                <a:gd name="T114" fmla="*/ 2147483647 w 1489"/>
                <a:gd name="T115" fmla="*/ 2147483647 h 1034"/>
                <a:gd name="T116" fmla="*/ 2147483647 w 1489"/>
                <a:gd name="T117" fmla="*/ 2147483647 h 1034"/>
                <a:gd name="T118" fmla="*/ 2147483647 w 1489"/>
                <a:gd name="T119" fmla="*/ 2147483647 h 1034"/>
                <a:gd name="T120" fmla="*/ 2147483647 w 1489"/>
                <a:gd name="T121" fmla="*/ 2147483647 h 1034"/>
                <a:gd name="T122" fmla="*/ 2147483647 w 1489"/>
                <a:gd name="T123" fmla="*/ 2147483647 h 10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89"/>
                <a:gd name="T187" fmla="*/ 0 h 1034"/>
                <a:gd name="T188" fmla="*/ 1489 w 1489"/>
                <a:gd name="T189" fmla="*/ 1034 h 10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89" h="1034">
                  <a:moveTo>
                    <a:pt x="980" y="615"/>
                  </a:moveTo>
                  <a:lnTo>
                    <a:pt x="984" y="556"/>
                  </a:lnTo>
                  <a:lnTo>
                    <a:pt x="1001" y="559"/>
                  </a:lnTo>
                  <a:lnTo>
                    <a:pt x="1046" y="570"/>
                  </a:lnTo>
                  <a:lnTo>
                    <a:pt x="1067" y="561"/>
                  </a:lnTo>
                  <a:lnTo>
                    <a:pt x="1123" y="388"/>
                  </a:lnTo>
                  <a:lnTo>
                    <a:pt x="1156" y="339"/>
                  </a:lnTo>
                  <a:lnTo>
                    <a:pt x="1266" y="306"/>
                  </a:lnTo>
                  <a:lnTo>
                    <a:pt x="1268" y="247"/>
                  </a:lnTo>
                  <a:lnTo>
                    <a:pt x="1206" y="253"/>
                  </a:lnTo>
                  <a:lnTo>
                    <a:pt x="1170" y="232"/>
                  </a:lnTo>
                  <a:lnTo>
                    <a:pt x="1163" y="191"/>
                  </a:lnTo>
                  <a:lnTo>
                    <a:pt x="1148" y="179"/>
                  </a:lnTo>
                  <a:lnTo>
                    <a:pt x="1136" y="167"/>
                  </a:lnTo>
                  <a:lnTo>
                    <a:pt x="1151" y="141"/>
                  </a:lnTo>
                  <a:lnTo>
                    <a:pt x="1160" y="72"/>
                  </a:lnTo>
                  <a:lnTo>
                    <a:pt x="1165" y="39"/>
                  </a:lnTo>
                  <a:lnTo>
                    <a:pt x="1185" y="13"/>
                  </a:lnTo>
                  <a:lnTo>
                    <a:pt x="1263" y="0"/>
                  </a:lnTo>
                  <a:lnTo>
                    <a:pt x="1331" y="2"/>
                  </a:lnTo>
                  <a:lnTo>
                    <a:pt x="1376" y="28"/>
                  </a:lnTo>
                  <a:lnTo>
                    <a:pt x="1400" y="92"/>
                  </a:lnTo>
                  <a:lnTo>
                    <a:pt x="1388" y="168"/>
                  </a:lnTo>
                  <a:lnTo>
                    <a:pt x="1350" y="244"/>
                  </a:lnTo>
                  <a:lnTo>
                    <a:pt x="1374" y="296"/>
                  </a:lnTo>
                  <a:lnTo>
                    <a:pt x="1428" y="304"/>
                  </a:lnTo>
                  <a:lnTo>
                    <a:pt x="1447" y="331"/>
                  </a:lnTo>
                  <a:lnTo>
                    <a:pt x="1443" y="384"/>
                  </a:lnTo>
                  <a:lnTo>
                    <a:pt x="1479" y="378"/>
                  </a:lnTo>
                  <a:lnTo>
                    <a:pt x="1488" y="392"/>
                  </a:lnTo>
                  <a:lnTo>
                    <a:pt x="1489" y="476"/>
                  </a:lnTo>
                  <a:lnTo>
                    <a:pt x="1423" y="797"/>
                  </a:lnTo>
                  <a:lnTo>
                    <a:pt x="1422" y="951"/>
                  </a:lnTo>
                  <a:lnTo>
                    <a:pt x="1356" y="956"/>
                  </a:lnTo>
                  <a:lnTo>
                    <a:pt x="1351" y="819"/>
                  </a:lnTo>
                  <a:lnTo>
                    <a:pt x="1246" y="833"/>
                  </a:lnTo>
                  <a:lnTo>
                    <a:pt x="1240" y="966"/>
                  </a:lnTo>
                  <a:lnTo>
                    <a:pt x="1080" y="979"/>
                  </a:lnTo>
                  <a:lnTo>
                    <a:pt x="1085" y="846"/>
                  </a:lnTo>
                  <a:lnTo>
                    <a:pt x="1025" y="840"/>
                  </a:lnTo>
                  <a:lnTo>
                    <a:pt x="1014" y="984"/>
                  </a:lnTo>
                  <a:lnTo>
                    <a:pt x="887" y="995"/>
                  </a:lnTo>
                  <a:lnTo>
                    <a:pt x="843" y="995"/>
                  </a:lnTo>
                  <a:lnTo>
                    <a:pt x="852" y="969"/>
                  </a:lnTo>
                  <a:lnTo>
                    <a:pt x="879" y="953"/>
                  </a:lnTo>
                  <a:lnTo>
                    <a:pt x="876" y="881"/>
                  </a:lnTo>
                  <a:lnTo>
                    <a:pt x="740" y="904"/>
                  </a:lnTo>
                  <a:lnTo>
                    <a:pt x="735" y="1007"/>
                  </a:lnTo>
                  <a:lnTo>
                    <a:pt x="636" y="1015"/>
                  </a:lnTo>
                  <a:lnTo>
                    <a:pt x="645" y="912"/>
                  </a:lnTo>
                  <a:lnTo>
                    <a:pt x="592" y="922"/>
                  </a:lnTo>
                  <a:lnTo>
                    <a:pt x="569" y="1021"/>
                  </a:lnTo>
                  <a:lnTo>
                    <a:pt x="471" y="1029"/>
                  </a:lnTo>
                  <a:lnTo>
                    <a:pt x="478" y="906"/>
                  </a:lnTo>
                  <a:lnTo>
                    <a:pt x="415" y="911"/>
                  </a:lnTo>
                  <a:lnTo>
                    <a:pt x="402" y="1034"/>
                  </a:lnTo>
                  <a:lnTo>
                    <a:pt x="346" y="1010"/>
                  </a:lnTo>
                  <a:lnTo>
                    <a:pt x="360" y="951"/>
                  </a:lnTo>
                  <a:lnTo>
                    <a:pt x="300" y="961"/>
                  </a:lnTo>
                  <a:lnTo>
                    <a:pt x="274" y="995"/>
                  </a:lnTo>
                  <a:lnTo>
                    <a:pt x="241" y="1007"/>
                  </a:lnTo>
                  <a:lnTo>
                    <a:pt x="220" y="1001"/>
                  </a:lnTo>
                  <a:lnTo>
                    <a:pt x="188" y="1027"/>
                  </a:lnTo>
                  <a:lnTo>
                    <a:pt x="158" y="1014"/>
                  </a:lnTo>
                  <a:lnTo>
                    <a:pt x="151" y="969"/>
                  </a:lnTo>
                  <a:lnTo>
                    <a:pt x="125" y="993"/>
                  </a:lnTo>
                  <a:lnTo>
                    <a:pt x="91" y="967"/>
                  </a:lnTo>
                  <a:lnTo>
                    <a:pt x="60" y="930"/>
                  </a:lnTo>
                  <a:lnTo>
                    <a:pt x="35" y="886"/>
                  </a:lnTo>
                  <a:lnTo>
                    <a:pt x="23" y="841"/>
                  </a:lnTo>
                  <a:lnTo>
                    <a:pt x="16" y="759"/>
                  </a:lnTo>
                  <a:lnTo>
                    <a:pt x="0" y="562"/>
                  </a:lnTo>
                  <a:lnTo>
                    <a:pt x="33" y="536"/>
                  </a:lnTo>
                  <a:lnTo>
                    <a:pt x="57" y="482"/>
                  </a:lnTo>
                  <a:lnTo>
                    <a:pt x="117" y="475"/>
                  </a:lnTo>
                  <a:lnTo>
                    <a:pt x="136" y="438"/>
                  </a:lnTo>
                  <a:lnTo>
                    <a:pt x="107" y="396"/>
                  </a:lnTo>
                  <a:lnTo>
                    <a:pt x="88" y="324"/>
                  </a:lnTo>
                  <a:lnTo>
                    <a:pt x="90" y="284"/>
                  </a:lnTo>
                  <a:lnTo>
                    <a:pt x="123" y="212"/>
                  </a:lnTo>
                  <a:lnTo>
                    <a:pt x="195" y="191"/>
                  </a:lnTo>
                  <a:lnTo>
                    <a:pt x="264" y="203"/>
                  </a:lnTo>
                  <a:lnTo>
                    <a:pt x="306" y="233"/>
                  </a:lnTo>
                  <a:lnTo>
                    <a:pt x="317" y="254"/>
                  </a:lnTo>
                  <a:lnTo>
                    <a:pt x="311" y="345"/>
                  </a:lnTo>
                  <a:lnTo>
                    <a:pt x="291" y="394"/>
                  </a:lnTo>
                  <a:lnTo>
                    <a:pt x="275" y="425"/>
                  </a:lnTo>
                  <a:lnTo>
                    <a:pt x="248" y="433"/>
                  </a:lnTo>
                  <a:lnTo>
                    <a:pt x="246" y="457"/>
                  </a:lnTo>
                  <a:lnTo>
                    <a:pt x="275" y="460"/>
                  </a:lnTo>
                  <a:lnTo>
                    <a:pt x="339" y="467"/>
                  </a:lnTo>
                  <a:lnTo>
                    <a:pt x="372" y="521"/>
                  </a:lnTo>
                  <a:lnTo>
                    <a:pt x="384" y="554"/>
                  </a:lnTo>
                  <a:lnTo>
                    <a:pt x="444" y="506"/>
                  </a:lnTo>
                  <a:lnTo>
                    <a:pt x="447" y="525"/>
                  </a:lnTo>
                  <a:lnTo>
                    <a:pt x="436" y="720"/>
                  </a:lnTo>
                  <a:lnTo>
                    <a:pt x="439" y="663"/>
                  </a:lnTo>
                  <a:lnTo>
                    <a:pt x="458" y="672"/>
                  </a:lnTo>
                  <a:lnTo>
                    <a:pt x="519" y="683"/>
                  </a:lnTo>
                  <a:lnTo>
                    <a:pt x="600" y="536"/>
                  </a:lnTo>
                  <a:lnTo>
                    <a:pt x="621" y="482"/>
                  </a:lnTo>
                  <a:lnTo>
                    <a:pt x="657" y="437"/>
                  </a:lnTo>
                  <a:lnTo>
                    <a:pt x="684" y="419"/>
                  </a:lnTo>
                  <a:lnTo>
                    <a:pt x="714" y="401"/>
                  </a:lnTo>
                  <a:lnTo>
                    <a:pt x="726" y="365"/>
                  </a:lnTo>
                  <a:lnTo>
                    <a:pt x="663" y="348"/>
                  </a:lnTo>
                  <a:lnTo>
                    <a:pt x="647" y="304"/>
                  </a:lnTo>
                  <a:lnTo>
                    <a:pt x="645" y="197"/>
                  </a:lnTo>
                  <a:lnTo>
                    <a:pt x="678" y="138"/>
                  </a:lnTo>
                  <a:lnTo>
                    <a:pt x="735" y="113"/>
                  </a:lnTo>
                  <a:lnTo>
                    <a:pt x="811" y="127"/>
                  </a:lnTo>
                  <a:lnTo>
                    <a:pt x="834" y="146"/>
                  </a:lnTo>
                  <a:lnTo>
                    <a:pt x="853" y="155"/>
                  </a:lnTo>
                  <a:lnTo>
                    <a:pt x="873" y="234"/>
                  </a:lnTo>
                  <a:lnTo>
                    <a:pt x="858" y="297"/>
                  </a:lnTo>
                  <a:lnTo>
                    <a:pt x="847" y="336"/>
                  </a:lnTo>
                  <a:lnTo>
                    <a:pt x="830" y="371"/>
                  </a:lnTo>
                  <a:lnTo>
                    <a:pt x="838" y="391"/>
                  </a:lnTo>
                  <a:lnTo>
                    <a:pt x="899" y="411"/>
                  </a:lnTo>
                  <a:lnTo>
                    <a:pt x="938" y="435"/>
                  </a:lnTo>
                  <a:lnTo>
                    <a:pt x="945" y="446"/>
                  </a:lnTo>
                  <a:lnTo>
                    <a:pt x="981" y="440"/>
                  </a:lnTo>
                  <a:lnTo>
                    <a:pt x="993" y="445"/>
                  </a:lnTo>
                  <a:lnTo>
                    <a:pt x="980" y="615"/>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dirty="0"/>
            </a:p>
          </p:txBody>
        </p:sp>
        <p:sp>
          <p:nvSpPr>
            <p:cNvPr id="78" name="Freeform 275"/>
            <p:cNvSpPr>
              <a:spLocks/>
            </p:cNvSpPr>
            <p:nvPr/>
          </p:nvSpPr>
          <p:spPr bwMode="auto">
            <a:xfrm rot="21319256">
              <a:off x="2282715" y="4795388"/>
              <a:ext cx="20038" cy="65846"/>
            </a:xfrm>
            <a:custGeom>
              <a:avLst/>
              <a:gdLst>
                <a:gd name="T0" fmla="*/ 0 w 15"/>
                <a:gd name="T1" fmla="*/ 2147483647 h 47"/>
                <a:gd name="T2" fmla="*/ 2147483647 w 15"/>
                <a:gd name="T3" fmla="*/ 2147483647 h 47"/>
                <a:gd name="T4" fmla="*/ 2147483647 w 15"/>
                <a:gd name="T5" fmla="*/ 0 h 47"/>
                <a:gd name="T6" fmla="*/ 2147483647 w 15"/>
                <a:gd name="T7" fmla="*/ 2147483647 h 47"/>
                <a:gd name="T8" fmla="*/ 2147483647 w 15"/>
                <a:gd name="T9" fmla="*/ 2147483647 h 47"/>
                <a:gd name="T10" fmla="*/ 2147483647 w 15"/>
                <a:gd name="T11" fmla="*/ 2147483647 h 47"/>
                <a:gd name="T12" fmla="*/ 0 w 15"/>
                <a:gd name="T13" fmla="*/ 2147483647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79" name="Freeform 276"/>
            <p:cNvSpPr>
              <a:spLocks/>
            </p:cNvSpPr>
            <p:nvPr/>
          </p:nvSpPr>
          <p:spPr bwMode="auto">
            <a:xfrm rot="21319256">
              <a:off x="2278422" y="4742424"/>
              <a:ext cx="28626" cy="24335"/>
            </a:xfrm>
            <a:custGeom>
              <a:avLst/>
              <a:gdLst>
                <a:gd name="T0" fmla="*/ 0 w 20"/>
                <a:gd name="T1" fmla="*/ 2147483647 h 18"/>
                <a:gd name="T2" fmla="*/ 2147483647 w 20"/>
                <a:gd name="T3" fmla="*/ 0 h 18"/>
                <a:gd name="T4" fmla="*/ 2147483647 w 20"/>
                <a:gd name="T5" fmla="*/ 2147483647 h 18"/>
                <a:gd name="T6" fmla="*/ 2147483647 w 20"/>
                <a:gd name="T7" fmla="*/ 2147483647 h 18"/>
                <a:gd name="T8" fmla="*/ 0 w 20"/>
                <a:gd name="T9" fmla="*/ 2147483647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80" name="Freeform 277"/>
            <p:cNvSpPr>
              <a:spLocks/>
            </p:cNvSpPr>
            <p:nvPr/>
          </p:nvSpPr>
          <p:spPr bwMode="auto">
            <a:xfrm rot="21319256">
              <a:off x="2287009" y="4922786"/>
              <a:ext cx="32919" cy="7158"/>
            </a:xfrm>
            <a:custGeom>
              <a:avLst/>
              <a:gdLst>
                <a:gd name="T0" fmla="*/ 0 w 23"/>
                <a:gd name="T1" fmla="*/ 2147483647 h 6"/>
                <a:gd name="T2" fmla="*/ 2147483647 w 23"/>
                <a:gd name="T3" fmla="*/ 2147483647 h 6"/>
                <a:gd name="T4" fmla="*/ 2147483647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1" name="Freeform 278"/>
            <p:cNvSpPr>
              <a:spLocks/>
            </p:cNvSpPr>
            <p:nvPr/>
          </p:nvSpPr>
          <p:spPr bwMode="auto">
            <a:xfrm rot="21319256">
              <a:off x="904391" y="5095990"/>
              <a:ext cx="42938" cy="108789"/>
            </a:xfrm>
            <a:custGeom>
              <a:avLst/>
              <a:gdLst>
                <a:gd name="T0" fmla="*/ 2147483647 w 30"/>
                <a:gd name="T1" fmla="*/ 2147483647 h 79"/>
                <a:gd name="T2" fmla="*/ 2147483647 w 30"/>
                <a:gd name="T3" fmla="*/ 0 h 79"/>
                <a:gd name="T4" fmla="*/ 2147483647 w 30"/>
                <a:gd name="T5" fmla="*/ 2147483647 h 79"/>
                <a:gd name="T6" fmla="*/ 2147483647 w 30"/>
                <a:gd name="T7" fmla="*/ 2147483647 h 79"/>
                <a:gd name="T8" fmla="*/ 2147483647 w 30"/>
                <a:gd name="T9" fmla="*/ 2147483647 h 79"/>
                <a:gd name="T10" fmla="*/ 2147483647 w 30"/>
                <a:gd name="T11" fmla="*/ 2147483647 h 79"/>
                <a:gd name="T12" fmla="*/ 0 w 30"/>
                <a:gd name="T13" fmla="*/ 2147483647 h 79"/>
                <a:gd name="T14" fmla="*/ 2147483647 w 30"/>
                <a:gd name="T15" fmla="*/ 2147483647 h 79"/>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79"/>
                <a:gd name="T26" fmla="*/ 30 w 30"/>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79">
                  <a:moveTo>
                    <a:pt x="6" y="15"/>
                  </a:moveTo>
                  <a:lnTo>
                    <a:pt x="13" y="0"/>
                  </a:lnTo>
                  <a:lnTo>
                    <a:pt x="27" y="3"/>
                  </a:lnTo>
                  <a:lnTo>
                    <a:pt x="30" y="28"/>
                  </a:lnTo>
                  <a:lnTo>
                    <a:pt x="24" y="61"/>
                  </a:lnTo>
                  <a:lnTo>
                    <a:pt x="15" y="79"/>
                  </a:lnTo>
                  <a:lnTo>
                    <a:pt x="0" y="77"/>
                  </a:lnTo>
                  <a:lnTo>
                    <a:pt x="2" y="63"/>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grpSp>
          <p:nvGrpSpPr>
            <p:cNvPr id="82" name="Group 279"/>
            <p:cNvGrpSpPr>
              <a:grpSpLocks/>
            </p:cNvGrpSpPr>
            <p:nvPr/>
          </p:nvGrpSpPr>
          <p:grpSpPr bwMode="auto">
            <a:xfrm rot="1892149" flipH="1">
              <a:off x="2365729" y="4765327"/>
              <a:ext cx="154578" cy="356429"/>
              <a:chOff x="1876" y="2642"/>
              <a:chExt cx="112" cy="264"/>
            </a:xfrm>
          </p:grpSpPr>
          <p:sp>
            <p:nvSpPr>
              <p:cNvPr id="138" name="Freeform 280"/>
              <p:cNvSpPr>
                <a:spLocks/>
              </p:cNvSpPr>
              <p:nvPr/>
            </p:nvSpPr>
            <p:spPr bwMode="auto">
              <a:xfrm>
                <a:off x="1932" y="2642"/>
                <a:ext cx="56" cy="42"/>
              </a:xfrm>
              <a:custGeom>
                <a:avLst/>
                <a:gdLst>
                  <a:gd name="T0" fmla="*/ 0 w 56"/>
                  <a:gd name="T1" fmla="*/ 16 h 42"/>
                  <a:gd name="T2" fmla="*/ 2 w 56"/>
                  <a:gd name="T3" fmla="*/ 6 h 42"/>
                  <a:gd name="T4" fmla="*/ 30 w 56"/>
                  <a:gd name="T5" fmla="*/ 0 h 42"/>
                  <a:gd name="T6" fmla="*/ 48 w 56"/>
                  <a:gd name="T7" fmla="*/ 9 h 42"/>
                  <a:gd name="T8" fmla="*/ 56 w 56"/>
                  <a:gd name="T9" fmla="*/ 32 h 42"/>
                  <a:gd name="T10" fmla="*/ 38 w 56"/>
                  <a:gd name="T11" fmla="*/ 42 h 42"/>
                  <a:gd name="T12" fmla="*/ 0 w 56"/>
                  <a:gd name="T13" fmla="*/ 16 h 42"/>
                  <a:gd name="T14" fmla="*/ 0 60000 65536"/>
                  <a:gd name="T15" fmla="*/ 0 60000 65536"/>
                  <a:gd name="T16" fmla="*/ 0 60000 65536"/>
                  <a:gd name="T17" fmla="*/ 0 60000 65536"/>
                  <a:gd name="T18" fmla="*/ 0 60000 65536"/>
                  <a:gd name="T19" fmla="*/ 0 60000 65536"/>
                  <a:gd name="T20" fmla="*/ 0 60000 65536"/>
                  <a:gd name="T21" fmla="*/ 0 w 56"/>
                  <a:gd name="T22" fmla="*/ 0 h 42"/>
                  <a:gd name="T23" fmla="*/ 56 w 5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2">
                    <a:moveTo>
                      <a:pt x="0" y="16"/>
                    </a:moveTo>
                    <a:lnTo>
                      <a:pt x="2" y="6"/>
                    </a:lnTo>
                    <a:lnTo>
                      <a:pt x="30" y="0"/>
                    </a:lnTo>
                    <a:lnTo>
                      <a:pt x="48" y="9"/>
                    </a:lnTo>
                    <a:lnTo>
                      <a:pt x="56" y="32"/>
                    </a:lnTo>
                    <a:lnTo>
                      <a:pt x="38" y="42"/>
                    </a:lnTo>
                    <a:lnTo>
                      <a:pt x="0" y="16"/>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dirty="0"/>
              </a:p>
            </p:txBody>
          </p:sp>
          <p:sp>
            <p:nvSpPr>
              <p:cNvPr id="139" name="Freeform 281"/>
              <p:cNvSpPr>
                <a:spLocks/>
              </p:cNvSpPr>
              <p:nvPr/>
            </p:nvSpPr>
            <p:spPr bwMode="auto">
              <a:xfrm>
                <a:off x="1876" y="2653"/>
                <a:ext cx="108" cy="253"/>
              </a:xfrm>
              <a:custGeom>
                <a:avLst/>
                <a:gdLst>
                  <a:gd name="T0" fmla="*/ 91 w 108"/>
                  <a:gd name="T1" fmla="*/ 0 h 253"/>
                  <a:gd name="T2" fmla="*/ 40 w 108"/>
                  <a:gd name="T3" fmla="*/ 5 h 253"/>
                  <a:gd name="T4" fmla="*/ 14 w 108"/>
                  <a:gd name="T5" fmla="*/ 71 h 253"/>
                  <a:gd name="T6" fmla="*/ 0 w 108"/>
                  <a:gd name="T7" fmla="*/ 133 h 253"/>
                  <a:gd name="T8" fmla="*/ 20 w 108"/>
                  <a:gd name="T9" fmla="*/ 253 h 253"/>
                  <a:gd name="T10" fmla="*/ 22 w 108"/>
                  <a:gd name="T11" fmla="*/ 215 h 253"/>
                  <a:gd name="T12" fmla="*/ 30 w 108"/>
                  <a:gd name="T13" fmla="*/ 235 h 253"/>
                  <a:gd name="T14" fmla="*/ 34 w 108"/>
                  <a:gd name="T15" fmla="*/ 153 h 253"/>
                  <a:gd name="T16" fmla="*/ 50 w 108"/>
                  <a:gd name="T17" fmla="*/ 115 h 253"/>
                  <a:gd name="T18" fmla="*/ 96 w 108"/>
                  <a:gd name="T19" fmla="*/ 73 h 253"/>
                  <a:gd name="T20" fmla="*/ 108 w 108"/>
                  <a:gd name="T21" fmla="*/ 29 h 253"/>
                  <a:gd name="T22" fmla="*/ 91 w 108"/>
                  <a:gd name="T23" fmla="*/ 0 h 2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253"/>
                  <a:gd name="T38" fmla="*/ 108 w 108"/>
                  <a:gd name="T39" fmla="*/ 253 h 2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253">
                    <a:moveTo>
                      <a:pt x="91" y="0"/>
                    </a:moveTo>
                    <a:lnTo>
                      <a:pt x="40" y="5"/>
                    </a:lnTo>
                    <a:lnTo>
                      <a:pt x="14" y="71"/>
                    </a:lnTo>
                    <a:lnTo>
                      <a:pt x="0" y="133"/>
                    </a:lnTo>
                    <a:lnTo>
                      <a:pt x="20" y="253"/>
                    </a:lnTo>
                    <a:lnTo>
                      <a:pt x="22" y="215"/>
                    </a:lnTo>
                    <a:lnTo>
                      <a:pt x="30" y="235"/>
                    </a:lnTo>
                    <a:lnTo>
                      <a:pt x="34" y="153"/>
                    </a:lnTo>
                    <a:lnTo>
                      <a:pt x="50" y="115"/>
                    </a:lnTo>
                    <a:lnTo>
                      <a:pt x="96" y="73"/>
                    </a:lnTo>
                    <a:lnTo>
                      <a:pt x="108" y="29"/>
                    </a:lnTo>
                    <a:lnTo>
                      <a:pt x="91" y="0"/>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dirty="0"/>
              </a:p>
            </p:txBody>
          </p:sp>
        </p:grpSp>
        <p:sp>
          <p:nvSpPr>
            <p:cNvPr id="83" name="Freeform 282"/>
            <p:cNvSpPr>
              <a:spLocks/>
            </p:cNvSpPr>
            <p:nvPr/>
          </p:nvSpPr>
          <p:spPr bwMode="auto">
            <a:xfrm>
              <a:off x="2299890" y="4675147"/>
              <a:ext cx="103052" cy="137418"/>
            </a:xfrm>
            <a:custGeom>
              <a:avLst/>
              <a:gdLst>
                <a:gd name="T0" fmla="*/ 0 w 66"/>
                <a:gd name="T1" fmla="*/ 0 h 88"/>
                <a:gd name="T2" fmla="*/ 2147483647 w 66"/>
                <a:gd name="T3" fmla="*/ 2147483647 h 88"/>
                <a:gd name="T4" fmla="*/ 2147483647 w 66"/>
                <a:gd name="T5" fmla="*/ 2147483647 h 88"/>
                <a:gd name="T6" fmla="*/ 2147483647 w 66"/>
                <a:gd name="T7" fmla="*/ 2147483647 h 88"/>
                <a:gd name="T8" fmla="*/ 2147483647 w 66"/>
                <a:gd name="T9" fmla="*/ 2147483647 h 88"/>
                <a:gd name="T10" fmla="*/ 2147483647 w 66"/>
                <a:gd name="T11" fmla="*/ 2147483647 h 88"/>
                <a:gd name="T12" fmla="*/ 2147483647 w 66"/>
                <a:gd name="T13" fmla="*/ 2147483647 h 88"/>
                <a:gd name="T14" fmla="*/ 0 60000 65536"/>
                <a:gd name="T15" fmla="*/ 0 60000 65536"/>
                <a:gd name="T16" fmla="*/ 0 60000 65536"/>
                <a:gd name="T17" fmla="*/ 0 60000 65536"/>
                <a:gd name="T18" fmla="*/ 0 60000 65536"/>
                <a:gd name="T19" fmla="*/ 0 60000 65536"/>
                <a:gd name="T20" fmla="*/ 0 60000 65536"/>
                <a:gd name="T21" fmla="*/ 0 w 66"/>
                <a:gd name="T22" fmla="*/ 0 h 88"/>
                <a:gd name="T23" fmla="*/ 66 w 66"/>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88">
                  <a:moveTo>
                    <a:pt x="0" y="0"/>
                  </a:moveTo>
                  <a:lnTo>
                    <a:pt x="9" y="19"/>
                  </a:lnTo>
                  <a:lnTo>
                    <a:pt x="15" y="12"/>
                  </a:lnTo>
                  <a:lnTo>
                    <a:pt x="29" y="49"/>
                  </a:lnTo>
                  <a:lnTo>
                    <a:pt x="33" y="33"/>
                  </a:lnTo>
                  <a:lnTo>
                    <a:pt x="42" y="78"/>
                  </a:lnTo>
                  <a:lnTo>
                    <a:pt x="66" y="88"/>
                  </a:lnTo>
                </a:path>
              </a:pathLst>
            </a:custGeom>
            <a:noFill/>
            <a:ln w="9525" cap="flat" cmpd="sng">
              <a:solidFill>
                <a:srgbClr val="80808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4" name="Freeform 283"/>
            <p:cNvSpPr>
              <a:spLocks/>
            </p:cNvSpPr>
            <p:nvPr/>
          </p:nvSpPr>
          <p:spPr bwMode="auto">
            <a:xfrm rot="21319256">
              <a:off x="2387199" y="4816859"/>
              <a:ext cx="62976" cy="97338"/>
            </a:xfrm>
            <a:custGeom>
              <a:avLst/>
              <a:gdLst>
                <a:gd name="T0" fmla="*/ 0 w 44"/>
                <a:gd name="T1" fmla="*/ 2147483647 h 70"/>
                <a:gd name="T2" fmla="*/ 2147483647 w 44"/>
                <a:gd name="T3" fmla="*/ 0 h 70"/>
                <a:gd name="T4" fmla="*/ 2147483647 w 44"/>
                <a:gd name="T5" fmla="*/ 2147483647 h 70"/>
                <a:gd name="T6" fmla="*/ 2147483647 w 44"/>
                <a:gd name="T7" fmla="*/ 2147483647 h 70"/>
                <a:gd name="T8" fmla="*/ 2147483647 w 44"/>
                <a:gd name="T9" fmla="*/ 2147483647 h 70"/>
                <a:gd name="T10" fmla="*/ 2147483647 w 44"/>
                <a:gd name="T11" fmla="*/ 2147483647 h 70"/>
                <a:gd name="T12" fmla="*/ 2147483647 w 44"/>
                <a:gd name="T13" fmla="*/ 2147483647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grpSp>
          <p:nvGrpSpPr>
            <p:cNvPr id="85" name="Group 284"/>
            <p:cNvGrpSpPr>
              <a:grpSpLocks/>
            </p:cNvGrpSpPr>
            <p:nvPr/>
          </p:nvGrpSpPr>
          <p:grpSpPr bwMode="auto">
            <a:xfrm rot="21130256">
              <a:off x="625291" y="5022986"/>
              <a:ext cx="170323" cy="399372"/>
              <a:chOff x="1876" y="2642"/>
              <a:chExt cx="112" cy="264"/>
            </a:xfrm>
          </p:grpSpPr>
          <p:sp>
            <p:nvSpPr>
              <p:cNvPr id="135" name="Freeform 285"/>
              <p:cNvSpPr>
                <a:spLocks/>
              </p:cNvSpPr>
              <p:nvPr/>
            </p:nvSpPr>
            <p:spPr bwMode="auto">
              <a:xfrm>
                <a:off x="1932" y="2642"/>
                <a:ext cx="56" cy="42"/>
              </a:xfrm>
              <a:custGeom>
                <a:avLst/>
                <a:gdLst>
                  <a:gd name="T0" fmla="*/ 0 w 56"/>
                  <a:gd name="T1" fmla="*/ 16 h 42"/>
                  <a:gd name="T2" fmla="*/ 2 w 56"/>
                  <a:gd name="T3" fmla="*/ 6 h 42"/>
                  <a:gd name="T4" fmla="*/ 30 w 56"/>
                  <a:gd name="T5" fmla="*/ 0 h 42"/>
                  <a:gd name="T6" fmla="*/ 48 w 56"/>
                  <a:gd name="T7" fmla="*/ 9 h 42"/>
                  <a:gd name="T8" fmla="*/ 56 w 56"/>
                  <a:gd name="T9" fmla="*/ 32 h 42"/>
                  <a:gd name="T10" fmla="*/ 38 w 56"/>
                  <a:gd name="T11" fmla="*/ 42 h 42"/>
                  <a:gd name="T12" fmla="*/ 0 w 56"/>
                  <a:gd name="T13" fmla="*/ 16 h 42"/>
                  <a:gd name="T14" fmla="*/ 0 60000 65536"/>
                  <a:gd name="T15" fmla="*/ 0 60000 65536"/>
                  <a:gd name="T16" fmla="*/ 0 60000 65536"/>
                  <a:gd name="T17" fmla="*/ 0 60000 65536"/>
                  <a:gd name="T18" fmla="*/ 0 60000 65536"/>
                  <a:gd name="T19" fmla="*/ 0 60000 65536"/>
                  <a:gd name="T20" fmla="*/ 0 60000 65536"/>
                  <a:gd name="T21" fmla="*/ 0 w 56"/>
                  <a:gd name="T22" fmla="*/ 0 h 42"/>
                  <a:gd name="T23" fmla="*/ 56 w 5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2">
                    <a:moveTo>
                      <a:pt x="0" y="16"/>
                    </a:moveTo>
                    <a:lnTo>
                      <a:pt x="2" y="6"/>
                    </a:lnTo>
                    <a:lnTo>
                      <a:pt x="30" y="0"/>
                    </a:lnTo>
                    <a:lnTo>
                      <a:pt x="48" y="9"/>
                    </a:lnTo>
                    <a:lnTo>
                      <a:pt x="56" y="32"/>
                    </a:lnTo>
                    <a:lnTo>
                      <a:pt x="38" y="42"/>
                    </a:lnTo>
                    <a:lnTo>
                      <a:pt x="0" y="16"/>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dirty="0"/>
              </a:p>
            </p:txBody>
          </p:sp>
          <p:sp>
            <p:nvSpPr>
              <p:cNvPr id="137" name="Freeform 286"/>
              <p:cNvSpPr>
                <a:spLocks/>
              </p:cNvSpPr>
              <p:nvPr/>
            </p:nvSpPr>
            <p:spPr bwMode="auto">
              <a:xfrm>
                <a:off x="1876" y="2653"/>
                <a:ext cx="108" cy="253"/>
              </a:xfrm>
              <a:custGeom>
                <a:avLst/>
                <a:gdLst>
                  <a:gd name="T0" fmla="*/ 91 w 108"/>
                  <a:gd name="T1" fmla="*/ 0 h 253"/>
                  <a:gd name="T2" fmla="*/ 40 w 108"/>
                  <a:gd name="T3" fmla="*/ 5 h 253"/>
                  <a:gd name="T4" fmla="*/ 14 w 108"/>
                  <a:gd name="T5" fmla="*/ 71 h 253"/>
                  <a:gd name="T6" fmla="*/ 0 w 108"/>
                  <a:gd name="T7" fmla="*/ 133 h 253"/>
                  <a:gd name="T8" fmla="*/ 20 w 108"/>
                  <a:gd name="T9" fmla="*/ 253 h 253"/>
                  <a:gd name="T10" fmla="*/ 22 w 108"/>
                  <a:gd name="T11" fmla="*/ 215 h 253"/>
                  <a:gd name="T12" fmla="*/ 30 w 108"/>
                  <a:gd name="T13" fmla="*/ 235 h 253"/>
                  <a:gd name="T14" fmla="*/ 34 w 108"/>
                  <a:gd name="T15" fmla="*/ 153 h 253"/>
                  <a:gd name="T16" fmla="*/ 50 w 108"/>
                  <a:gd name="T17" fmla="*/ 115 h 253"/>
                  <a:gd name="T18" fmla="*/ 96 w 108"/>
                  <a:gd name="T19" fmla="*/ 73 h 253"/>
                  <a:gd name="T20" fmla="*/ 108 w 108"/>
                  <a:gd name="T21" fmla="*/ 29 h 253"/>
                  <a:gd name="T22" fmla="*/ 91 w 108"/>
                  <a:gd name="T23" fmla="*/ 0 h 2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253"/>
                  <a:gd name="T38" fmla="*/ 108 w 108"/>
                  <a:gd name="T39" fmla="*/ 253 h 2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253">
                    <a:moveTo>
                      <a:pt x="91" y="0"/>
                    </a:moveTo>
                    <a:lnTo>
                      <a:pt x="40" y="5"/>
                    </a:lnTo>
                    <a:lnTo>
                      <a:pt x="14" y="71"/>
                    </a:lnTo>
                    <a:lnTo>
                      <a:pt x="0" y="133"/>
                    </a:lnTo>
                    <a:lnTo>
                      <a:pt x="20" y="253"/>
                    </a:lnTo>
                    <a:lnTo>
                      <a:pt x="22" y="215"/>
                    </a:lnTo>
                    <a:lnTo>
                      <a:pt x="30" y="235"/>
                    </a:lnTo>
                    <a:lnTo>
                      <a:pt x="34" y="153"/>
                    </a:lnTo>
                    <a:lnTo>
                      <a:pt x="50" y="115"/>
                    </a:lnTo>
                    <a:lnTo>
                      <a:pt x="96" y="73"/>
                    </a:lnTo>
                    <a:lnTo>
                      <a:pt x="108" y="29"/>
                    </a:lnTo>
                    <a:lnTo>
                      <a:pt x="91" y="0"/>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dirty="0"/>
              </a:p>
            </p:txBody>
          </p:sp>
        </p:grpSp>
        <p:grpSp>
          <p:nvGrpSpPr>
            <p:cNvPr id="86" name="Group 287"/>
            <p:cNvGrpSpPr>
              <a:grpSpLocks/>
            </p:cNvGrpSpPr>
            <p:nvPr/>
          </p:nvGrpSpPr>
          <p:grpSpPr bwMode="auto">
            <a:xfrm rot="21319256">
              <a:off x="615272" y="5302117"/>
              <a:ext cx="2189861" cy="608361"/>
              <a:chOff x="135" y="3060"/>
              <a:chExt cx="1563" cy="456"/>
            </a:xfrm>
          </p:grpSpPr>
          <p:sp>
            <p:nvSpPr>
              <p:cNvPr id="130" name="Freeform 288"/>
              <p:cNvSpPr>
                <a:spLocks/>
              </p:cNvSpPr>
              <p:nvPr/>
            </p:nvSpPr>
            <p:spPr bwMode="auto">
              <a:xfrm>
                <a:off x="1155" y="3060"/>
                <a:ext cx="543" cy="426"/>
              </a:xfrm>
              <a:custGeom>
                <a:avLst/>
                <a:gdLst>
                  <a:gd name="T0" fmla="*/ 543 w 543"/>
                  <a:gd name="T1" fmla="*/ 0 h 426"/>
                  <a:gd name="T2" fmla="*/ 318 w 543"/>
                  <a:gd name="T3" fmla="*/ 6 h 426"/>
                  <a:gd name="T4" fmla="*/ 306 w 543"/>
                  <a:gd name="T5" fmla="*/ 27 h 426"/>
                  <a:gd name="T6" fmla="*/ 189 w 543"/>
                  <a:gd name="T7" fmla="*/ 426 h 426"/>
                  <a:gd name="T8" fmla="*/ 0 w 543"/>
                  <a:gd name="T9" fmla="*/ 402 h 426"/>
                  <a:gd name="T10" fmla="*/ 24 w 543"/>
                  <a:gd name="T11" fmla="*/ 216 h 426"/>
                  <a:gd name="T12" fmla="*/ 0 60000 65536"/>
                  <a:gd name="T13" fmla="*/ 0 60000 65536"/>
                  <a:gd name="T14" fmla="*/ 0 60000 65536"/>
                  <a:gd name="T15" fmla="*/ 0 60000 65536"/>
                  <a:gd name="T16" fmla="*/ 0 60000 65536"/>
                  <a:gd name="T17" fmla="*/ 0 60000 65536"/>
                  <a:gd name="T18" fmla="*/ 0 w 543"/>
                  <a:gd name="T19" fmla="*/ 0 h 426"/>
                  <a:gd name="T20" fmla="*/ 543 w 543"/>
                  <a:gd name="T21" fmla="*/ 426 h 426"/>
                </a:gdLst>
                <a:ahLst/>
                <a:cxnLst>
                  <a:cxn ang="T12">
                    <a:pos x="T0" y="T1"/>
                  </a:cxn>
                  <a:cxn ang="T13">
                    <a:pos x="T2" y="T3"/>
                  </a:cxn>
                  <a:cxn ang="T14">
                    <a:pos x="T4" y="T5"/>
                  </a:cxn>
                  <a:cxn ang="T15">
                    <a:pos x="T6" y="T7"/>
                  </a:cxn>
                  <a:cxn ang="T16">
                    <a:pos x="T8" y="T9"/>
                  </a:cxn>
                  <a:cxn ang="T17">
                    <a:pos x="T10" y="T11"/>
                  </a:cxn>
                </a:cxnLst>
                <a:rect l="T18" t="T19" r="T20" b="T21"/>
                <a:pathLst>
                  <a:path w="543" h="426">
                    <a:moveTo>
                      <a:pt x="543" y="0"/>
                    </a:moveTo>
                    <a:lnTo>
                      <a:pt x="318" y="6"/>
                    </a:lnTo>
                    <a:lnTo>
                      <a:pt x="306" y="27"/>
                    </a:lnTo>
                    <a:lnTo>
                      <a:pt x="189" y="426"/>
                    </a:lnTo>
                    <a:lnTo>
                      <a:pt x="0" y="402"/>
                    </a:lnTo>
                    <a:lnTo>
                      <a:pt x="24" y="216"/>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1" name="Freeform 289"/>
              <p:cNvSpPr>
                <a:spLocks/>
              </p:cNvSpPr>
              <p:nvPr/>
            </p:nvSpPr>
            <p:spPr bwMode="auto">
              <a:xfrm>
                <a:off x="567" y="3087"/>
                <a:ext cx="588" cy="423"/>
              </a:xfrm>
              <a:custGeom>
                <a:avLst/>
                <a:gdLst>
                  <a:gd name="T0" fmla="*/ 588 w 588"/>
                  <a:gd name="T1" fmla="*/ 0 h 423"/>
                  <a:gd name="T2" fmla="*/ 327 w 588"/>
                  <a:gd name="T3" fmla="*/ 3 h 423"/>
                  <a:gd name="T4" fmla="*/ 297 w 588"/>
                  <a:gd name="T5" fmla="*/ 24 h 423"/>
                  <a:gd name="T6" fmla="*/ 219 w 588"/>
                  <a:gd name="T7" fmla="*/ 423 h 423"/>
                  <a:gd name="T8" fmla="*/ 0 w 588"/>
                  <a:gd name="T9" fmla="*/ 366 h 423"/>
                  <a:gd name="T10" fmla="*/ 15 w 588"/>
                  <a:gd name="T11" fmla="*/ 258 h 423"/>
                  <a:gd name="T12" fmla="*/ 0 60000 65536"/>
                  <a:gd name="T13" fmla="*/ 0 60000 65536"/>
                  <a:gd name="T14" fmla="*/ 0 60000 65536"/>
                  <a:gd name="T15" fmla="*/ 0 60000 65536"/>
                  <a:gd name="T16" fmla="*/ 0 60000 65536"/>
                  <a:gd name="T17" fmla="*/ 0 60000 65536"/>
                  <a:gd name="T18" fmla="*/ 0 w 588"/>
                  <a:gd name="T19" fmla="*/ 0 h 423"/>
                  <a:gd name="T20" fmla="*/ 588 w 588"/>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588" h="423">
                    <a:moveTo>
                      <a:pt x="588" y="0"/>
                    </a:moveTo>
                    <a:lnTo>
                      <a:pt x="327" y="3"/>
                    </a:lnTo>
                    <a:lnTo>
                      <a:pt x="297" y="24"/>
                    </a:lnTo>
                    <a:lnTo>
                      <a:pt x="219" y="423"/>
                    </a:lnTo>
                    <a:lnTo>
                      <a:pt x="0" y="366"/>
                    </a:lnTo>
                    <a:lnTo>
                      <a:pt x="15" y="258"/>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2" name="Freeform 290"/>
              <p:cNvSpPr>
                <a:spLocks/>
              </p:cNvSpPr>
              <p:nvPr/>
            </p:nvSpPr>
            <p:spPr bwMode="auto">
              <a:xfrm>
                <a:off x="135" y="3093"/>
                <a:ext cx="432" cy="423"/>
              </a:xfrm>
              <a:custGeom>
                <a:avLst/>
                <a:gdLst>
                  <a:gd name="T0" fmla="*/ 432 w 432"/>
                  <a:gd name="T1" fmla="*/ 0 h 423"/>
                  <a:gd name="T2" fmla="*/ 111 w 432"/>
                  <a:gd name="T3" fmla="*/ 12 h 423"/>
                  <a:gd name="T4" fmla="*/ 87 w 432"/>
                  <a:gd name="T5" fmla="*/ 30 h 423"/>
                  <a:gd name="T6" fmla="*/ 66 w 432"/>
                  <a:gd name="T7" fmla="*/ 81 h 423"/>
                  <a:gd name="T8" fmla="*/ 33 w 432"/>
                  <a:gd name="T9" fmla="*/ 423 h 423"/>
                  <a:gd name="T10" fmla="*/ 0 w 432"/>
                  <a:gd name="T11" fmla="*/ 414 h 423"/>
                  <a:gd name="T12" fmla="*/ 0 60000 65536"/>
                  <a:gd name="T13" fmla="*/ 0 60000 65536"/>
                  <a:gd name="T14" fmla="*/ 0 60000 65536"/>
                  <a:gd name="T15" fmla="*/ 0 60000 65536"/>
                  <a:gd name="T16" fmla="*/ 0 60000 65536"/>
                  <a:gd name="T17" fmla="*/ 0 60000 65536"/>
                  <a:gd name="T18" fmla="*/ 0 w 432"/>
                  <a:gd name="T19" fmla="*/ 0 h 423"/>
                  <a:gd name="T20" fmla="*/ 432 w 432"/>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432" h="423">
                    <a:moveTo>
                      <a:pt x="432" y="0"/>
                    </a:moveTo>
                    <a:lnTo>
                      <a:pt x="111" y="12"/>
                    </a:lnTo>
                    <a:lnTo>
                      <a:pt x="87" y="30"/>
                    </a:lnTo>
                    <a:lnTo>
                      <a:pt x="66" y="81"/>
                    </a:lnTo>
                    <a:lnTo>
                      <a:pt x="33" y="423"/>
                    </a:lnTo>
                    <a:lnTo>
                      <a:pt x="0" y="414"/>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3" name="Freeform 291"/>
              <p:cNvSpPr>
                <a:spLocks/>
              </p:cNvSpPr>
              <p:nvPr/>
            </p:nvSpPr>
            <p:spPr bwMode="auto">
              <a:xfrm>
                <a:off x="581" y="3201"/>
                <a:ext cx="238" cy="216"/>
              </a:xfrm>
              <a:custGeom>
                <a:avLst/>
                <a:gdLst>
                  <a:gd name="T0" fmla="*/ 238 w 238"/>
                  <a:gd name="T1" fmla="*/ 0 h 216"/>
                  <a:gd name="T2" fmla="*/ 175 w 238"/>
                  <a:gd name="T3" fmla="*/ 207 h 216"/>
                  <a:gd name="T4" fmla="*/ 121 w 238"/>
                  <a:gd name="T5" fmla="*/ 216 h 216"/>
                  <a:gd name="T6" fmla="*/ 46 w 238"/>
                  <a:gd name="T7" fmla="*/ 198 h 216"/>
                  <a:gd name="T8" fmla="*/ 0 w 238"/>
                  <a:gd name="T9" fmla="*/ 179 h 216"/>
                  <a:gd name="T10" fmla="*/ 0 60000 65536"/>
                  <a:gd name="T11" fmla="*/ 0 60000 65536"/>
                  <a:gd name="T12" fmla="*/ 0 60000 65536"/>
                  <a:gd name="T13" fmla="*/ 0 60000 65536"/>
                  <a:gd name="T14" fmla="*/ 0 60000 65536"/>
                  <a:gd name="T15" fmla="*/ 0 w 238"/>
                  <a:gd name="T16" fmla="*/ 0 h 216"/>
                  <a:gd name="T17" fmla="*/ 238 w 238"/>
                  <a:gd name="T18" fmla="*/ 216 h 216"/>
                </a:gdLst>
                <a:ahLst/>
                <a:cxnLst>
                  <a:cxn ang="T10">
                    <a:pos x="T0" y="T1"/>
                  </a:cxn>
                  <a:cxn ang="T11">
                    <a:pos x="T2" y="T3"/>
                  </a:cxn>
                  <a:cxn ang="T12">
                    <a:pos x="T4" y="T5"/>
                  </a:cxn>
                  <a:cxn ang="T13">
                    <a:pos x="T6" y="T7"/>
                  </a:cxn>
                  <a:cxn ang="T14">
                    <a:pos x="T8" y="T9"/>
                  </a:cxn>
                </a:cxnLst>
                <a:rect l="T15" t="T16" r="T17" b="T18"/>
                <a:pathLst>
                  <a:path w="238" h="216">
                    <a:moveTo>
                      <a:pt x="238" y="0"/>
                    </a:moveTo>
                    <a:lnTo>
                      <a:pt x="175" y="207"/>
                    </a:lnTo>
                    <a:lnTo>
                      <a:pt x="121" y="216"/>
                    </a:lnTo>
                    <a:lnTo>
                      <a:pt x="46" y="198"/>
                    </a:lnTo>
                    <a:lnTo>
                      <a:pt x="0" y="179"/>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4" name="Freeform 292"/>
              <p:cNvSpPr>
                <a:spLocks/>
              </p:cNvSpPr>
              <p:nvPr/>
            </p:nvSpPr>
            <p:spPr bwMode="auto">
              <a:xfrm>
                <a:off x="1178" y="3156"/>
                <a:ext cx="253" cy="183"/>
              </a:xfrm>
              <a:custGeom>
                <a:avLst/>
                <a:gdLst>
                  <a:gd name="T0" fmla="*/ 253 w 253"/>
                  <a:gd name="T1" fmla="*/ 0 h 183"/>
                  <a:gd name="T2" fmla="*/ 178 w 253"/>
                  <a:gd name="T3" fmla="*/ 141 h 183"/>
                  <a:gd name="T4" fmla="*/ 130 w 253"/>
                  <a:gd name="T5" fmla="*/ 183 h 183"/>
                  <a:gd name="T6" fmla="*/ 55 w 253"/>
                  <a:gd name="T7" fmla="*/ 171 h 183"/>
                  <a:gd name="T8" fmla="*/ 0 w 253"/>
                  <a:gd name="T9" fmla="*/ 155 h 183"/>
                  <a:gd name="T10" fmla="*/ 0 60000 65536"/>
                  <a:gd name="T11" fmla="*/ 0 60000 65536"/>
                  <a:gd name="T12" fmla="*/ 0 60000 65536"/>
                  <a:gd name="T13" fmla="*/ 0 60000 65536"/>
                  <a:gd name="T14" fmla="*/ 0 60000 65536"/>
                  <a:gd name="T15" fmla="*/ 0 w 253"/>
                  <a:gd name="T16" fmla="*/ 0 h 183"/>
                  <a:gd name="T17" fmla="*/ 253 w 253"/>
                  <a:gd name="T18" fmla="*/ 183 h 183"/>
                </a:gdLst>
                <a:ahLst/>
                <a:cxnLst>
                  <a:cxn ang="T10">
                    <a:pos x="T0" y="T1"/>
                  </a:cxn>
                  <a:cxn ang="T11">
                    <a:pos x="T2" y="T3"/>
                  </a:cxn>
                  <a:cxn ang="T12">
                    <a:pos x="T4" y="T5"/>
                  </a:cxn>
                  <a:cxn ang="T13">
                    <a:pos x="T6" y="T7"/>
                  </a:cxn>
                  <a:cxn ang="T14">
                    <a:pos x="T8" y="T9"/>
                  </a:cxn>
                </a:cxnLst>
                <a:rect l="T15" t="T16" r="T17" b="T18"/>
                <a:pathLst>
                  <a:path w="253" h="183">
                    <a:moveTo>
                      <a:pt x="253" y="0"/>
                    </a:moveTo>
                    <a:lnTo>
                      <a:pt x="178" y="141"/>
                    </a:lnTo>
                    <a:lnTo>
                      <a:pt x="130" y="183"/>
                    </a:lnTo>
                    <a:lnTo>
                      <a:pt x="55" y="171"/>
                    </a:lnTo>
                    <a:lnTo>
                      <a:pt x="0" y="155"/>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87" name="Freeform 293"/>
            <p:cNvSpPr>
              <a:spLocks/>
            </p:cNvSpPr>
            <p:nvPr/>
          </p:nvSpPr>
          <p:spPr bwMode="auto">
            <a:xfrm rot="21319256">
              <a:off x="1411065" y="5529716"/>
              <a:ext cx="51526" cy="127398"/>
            </a:xfrm>
            <a:custGeom>
              <a:avLst/>
              <a:gdLst>
                <a:gd name="T0" fmla="*/ 2147483647 w 30"/>
                <a:gd name="T1" fmla="*/ 2147483647 h 79"/>
                <a:gd name="T2" fmla="*/ 2147483647 w 30"/>
                <a:gd name="T3" fmla="*/ 0 h 79"/>
                <a:gd name="T4" fmla="*/ 2147483647 w 30"/>
                <a:gd name="T5" fmla="*/ 2147483647 h 79"/>
                <a:gd name="T6" fmla="*/ 2147483647 w 30"/>
                <a:gd name="T7" fmla="*/ 2147483647 h 79"/>
                <a:gd name="T8" fmla="*/ 2147483647 w 30"/>
                <a:gd name="T9" fmla="*/ 2147483647 h 79"/>
                <a:gd name="T10" fmla="*/ 2147483647 w 30"/>
                <a:gd name="T11" fmla="*/ 2147483647 h 79"/>
                <a:gd name="T12" fmla="*/ 0 w 30"/>
                <a:gd name="T13" fmla="*/ 2147483647 h 79"/>
                <a:gd name="T14" fmla="*/ 2147483647 w 30"/>
                <a:gd name="T15" fmla="*/ 2147483647 h 79"/>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79"/>
                <a:gd name="T26" fmla="*/ 30 w 30"/>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79">
                  <a:moveTo>
                    <a:pt x="6" y="15"/>
                  </a:moveTo>
                  <a:lnTo>
                    <a:pt x="13" y="0"/>
                  </a:lnTo>
                  <a:lnTo>
                    <a:pt x="27" y="3"/>
                  </a:lnTo>
                  <a:lnTo>
                    <a:pt x="30" y="28"/>
                  </a:lnTo>
                  <a:lnTo>
                    <a:pt x="24" y="61"/>
                  </a:lnTo>
                  <a:lnTo>
                    <a:pt x="15" y="79"/>
                  </a:lnTo>
                  <a:lnTo>
                    <a:pt x="0" y="77"/>
                  </a:lnTo>
                  <a:lnTo>
                    <a:pt x="2" y="63"/>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88" name="Freeform 294"/>
            <p:cNvSpPr>
              <a:spLocks/>
            </p:cNvSpPr>
            <p:nvPr/>
          </p:nvSpPr>
          <p:spPr bwMode="auto">
            <a:xfrm rot="21319256">
              <a:off x="2730707" y="5913341"/>
              <a:ext cx="452285" cy="304897"/>
            </a:xfrm>
            <a:custGeom>
              <a:avLst/>
              <a:gdLst>
                <a:gd name="T0" fmla="*/ 2147483647 w 253"/>
                <a:gd name="T1" fmla="*/ 0 h 183"/>
                <a:gd name="T2" fmla="*/ 2147483647 w 253"/>
                <a:gd name="T3" fmla="*/ 2147483647 h 183"/>
                <a:gd name="T4" fmla="*/ 2147483647 w 253"/>
                <a:gd name="T5" fmla="*/ 2147483647 h 183"/>
                <a:gd name="T6" fmla="*/ 2147483647 w 253"/>
                <a:gd name="T7" fmla="*/ 2147483647 h 183"/>
                <a:gd name="T8" fmla="*/ 0 w 253"/>
                <a:gd name="T9" fmla="*/ 2147483647 h 183"/>
                <a:gd name="T10" fmla="*/ 0 60000 65536"/>
                <a:gd name="T11" fmla="*/ 0 60000 65536"/>
                <a:gd name="T12" fmla="*/ 0 60000 65536"/>
                <a:gd name="T13" fmla="*/ 0 60000 65536"/>
                <a:gd name="T14" fmla="*/ 0 60000 65536"/>
                <a:gd name="T15" fmla="*/ 0 w 253"/>
                <a:gd name="T16" fmla="*/ 0 h 183"/>
                <a:gd name="T17" fmla="*/ 253 w 253"/>
                <a:gd name="T18" fmla="*/ 183 h 183"/>
              </a:gdLst>
              <a:ahLst/>
              <a:cxnLst>
                <a:cxn ang="T10">
                  <a:pos x="T0" y="T1"/>
                </a:cxn>
                <a:cxn ang="T11">
                  <a:pos x="T2" y="T3"/>
                </a:cxn>
                <a:cxn ang="T12">
                  <a:pos x="T4" y="T5"/>
                </a:cxn>
                <a:cxn ang="T13">
                  <a:pos x="T6" y="T7"/>
                </a:cxn>
                <a:cxn ang="T14">
                  <a:pos x="T8" y="T9"/>
                </a:cxn>
              </a:cxnLst>
              <a:rect l="T15" t="T16" r="T17" b="T18"/>
              <a:pathLst>
                <a:path w="253" h="183">
                  <a:moveTo>
                    <a:pt x="253" y="0"/>
                  </a:moveTo>
                  <a:lnTo>
                    <a:pt x="178" y="141"/>
                  </a:lnTo>
                  <a:lnTo>
                    <a:pt x="130" y="183"/>
                  </a:lnTo>
                  <a:lnTo>
                    <a:pt x="55" y="171"/>
                  </a:lnTo>
                  <a:lnTo>
                    <a:pt x="0" y="155"/>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nvGrpSpPr>
            <p:cNvPr id="89" name="Group 295"/>
            <p:cNvGrpSpPr>
              <a:grpSpLocks/>
            </p:cNvGrpSpPr>
            <p:nvPr/>
          </p:nvGrpSpPr>
          <p:grpSpPr bwMode="auto">
            <a:xfrm flipH="1">
              <a:off x="2412962" y="5309274"/>
              <a:ext cx="168891" cy="403666"/>
              <a:chOff x="1876" y="2642"/>
              <a:chExt cx="112" cy="264"/>
            </a:xfrm>
          </p:grpSpPr>
          <p:sp>
            <p:nvSpPr>
              <p:cNvPr id="128" name="Freeform 296"/>
              <p:cNvSpPr>
                <a:spLocks/>
              </p:cNvSpPr>
              <p:nvPr/>
            </p:nvSpPr>
            <p:spPr bwMode="auto">
              <a:xfrm>
                <a:off x="1932" y="2642"/>
                <a:ext cx="56" cy="42"/>
              </a:xfrm>
              <a:custGeom>
                <a:avLst/>
                <a:gdLst>
                  <a:gd name="T0" fmla="*/ 0 w 56"/>
                  <a:gd name="T1" fmla="*/ 16 h 42"/>
                  <a:gd name="T2" fmla="*/ 2 w 56"/>
                  <a:gd name="T3" fmla="*/ 6 h 42"/>
                  <a:gd name="T4" fmla="*/ 30 w 56"/>
                  <a:gd name="T5" fmla="*/ 0 h 42"/>
                  <a:gd name="T6" fmla="*/ 48 w 56"/>
                  <a:gd name="T7" fmla="*/ 9 h 42"/>
                  <a:gd name="T8" fmla="*/ 56 w 56"/>
                  <a:gd name="T9" fmla="*/ 32 h 42"/>
                  <a:gd name="T10" fmla="*/ 38 w 56"/>
                  <a:gd name="T11" fmla="*/ 42 h 42"/>
                  <a:gd name="T12" fmla="*/ 0 w 56"/>
                  <a:gd name="T13" fmla="*/ 16 h 42"/>
                  <a:gd name="T14" fmla="*/ 0 60000 65536"/>
                  <a:gd name="T15" fmla="*/ 0 60000 65536"/>
                  <a:gd name="T16" fmla="*/ 0 60000 65536"/>
                  <a:gd name="T17" fmla="*/ 0 60000 65536"/>
                  <a:gd name="T18" fmla="*/ 0 60000 65536"/>
                  <a:gd name="T19" fmla="*/ 0 60000 65536"/>
                  <a:gd name="T20" fmla="*/ 0 60000 65536"/>
                  <a:gd name="T21" fmla="*/ 0 w 56"/>
                  <a:gd name="T22" fmla="*/ 0 h 42"/>
                  <a:gd name="T23" fmla="*/ 56 w 5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2">
                    <a:moveTo>
                      <a:pt x="0" y="16"/>
                    </a:moveTo>
                    <a:lnTo>
                      <a:pt x="2" y="6"/>
                    </a:lnTo>
                    <a:lnTo>
                      <a:pt x="30" y="0"/>
                    </a:lnTo>
                    <a:lnTo>
                      <a:pt x="48" y="9"/>
                    </a:lnTo>
                    <a:lnTo>
                      <a:pt x="56" y="32"/>
                    </a:lnTo>
                    <a:lnTo>
                      <a:pt x="38" y="42"/>
                    </a:lnTo>
                    <a:lnTo>
                      <a:pt x="0" y="16"/>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dirty="0"/>
              </a:p>
            </p:txBody>
          </p:sp>
          <p:sp>
            <p:nvSpPr>
              <p:cNvPr id="129" name="Freeform 297"/>
              <p:cNvSpPr>
                <a:spLocks/>
              </p:cNvSpPr>
              <p:nvPr/>
            </p:nvSpPr>
            <p:spPr bwMode="auto">
              <a:xfrm>
                <a:off x="1876" y="2653"/>
                <a:ext cx="108" cy="253"/>
              </a:xfrm>
              <a:custGeom>
                <a:avLst/>
                <a:gdLst>
                  <a:gd name="T0" fmla="*/ 91 w 108"/>
                  <a:gd name="T1" fmla="*/ 0 h 253"/>
                  <a:gd name="T2" fmla="*/ 40 w 108"/>
                  <a:gd name="T3" fmla="*/ 5 h 253"/>
                  <a:gd name="T4" fmla="*/ 14 w 108"/>
                  <a:gd name="T5" fmla="*/ 71 h 253"/>
                  <a:gd name="T6" fmla="*/ 0 w 108"/>
                  <a:gd name="T7" fmla="*/ 133 h 253"/>
                  <a:gd name="T8" fmla="*/ 20 w 108"/>
                  <a:gd name="T9" fmla="*/ 253 h 253"/>
                  <a:gd name="T10" fmla="*/ 22 w 108"/>
                  <a:gd name="T11" fmla="*/ 215 h 253"/>
                  <a:gd name="T12" fmla="*/ 30 w 108"/>
                  <a:gd name="T13" fmla="*/ 235 h 253"/>
                  <a:gd name="T14" fmla="*/ 34 w 108"/>
                  <a:gd name="T15" fmla="*/ 153 h 253"/>
                  <a:gd name="T16" fmla="*/ 50 w 108"/>
                  <a:gd name="T17" fmla="*/ 115 h 253"/>
                  <a:gd name="T18" fmla="*/ 96 w 108"/>
                  <a:gd name="T19" fmla="*/ 73 h 253"/>
                  <a:gd name="T20" fmla="*/ 108 w 108"/>
                  <a:gd name="T21" fmla="*/ 29 h 253"/>
                  <a:gd name="T22" fmla="*/ 91 w 108"/>
                  <a:gd name="T23" fmla="*/ 0 h 2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253"/>
                  <a:gd name="T38" fmla="*/ 108 w 108"/>
                  <a:gd name="T39" fmla="*/ 253 h 2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253">
                    <a:moveTo>
                      <a:pt x="91" y="0"/>
                    </a:moveTo>
                    <a:lnTo>
                      <a:pt x="40" y="5"/>
                    </a:lnTo>
                    <a:lnTo>
                      <a:pt x="14" y="71"/>
                    </a:lnTo>
                    <a:lnTo>
                      <a:pt x="0" y="133"/>
                    </a:lnTo>
                    <a:lnTo>
                      <a:pt x="20" y="253"/>
                    </a:lnTo>
                    <a:lnTo>
                      <a:pt x="22" y="215"/>
                    </a:lnTo>
                    <a:lnTo>
                      <a:pt x="30" y="235"/>
                    </a:lnTo>
                    <a:lnTo>
                      <a:pt x="34" y="153"/>
                    </a:lnTo>
                    <a:lnTo>
                      <a:pt x="50" y="115"/>
                    </a:lnTo>
                    <a:lnTo>
                      <a:pt x="96" y="73"/>
                    </a:lnTo>
                    <a:lnTo>
                      <a:pt x="108" y="29"/>
                    </a:lnTo>
                    <a:lnTo>
                      <a:pt x="91" y="0"/>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dirty="0"/>
              </a:p>
            </p:txBody>
          </p:sp>
        </p:grpSp>
        <p:sp>
          <p:nvSpPr>
            <p:cNvPr id="90" name="Freeform 298"/>
            <p:cNvSpPr>
              <a:spLocks/>
            </p:cNvSpPr>
            <p:nvPr/>
          </p:nvSpPr>
          <p:spPr bwMode="auto">
            <a:xfrm rot="21319256">
              <a:off x="596665" y="5518264"/>
              <a:ext cx="52958" cy="131692"/>
            </a:xfrm>
            <a:custGeom>
              <a:avLst/>
              <a:gdLst>
                <a:gd name="T0" fmla="*/ 2147483647 w 30"/>
                <a:gd name="T1" fmla="*/ 2147483647 h 79"/>
                <a:gd name="T2" fmla="*/ 2147483647 w 30"/>
                <a:gd name="T3" fmla="*/ 0 h 79"/>
                <a:gd name="T4" fmla="*/ 2147483647 w 30"/>
                <a:gd name="T5" fmla="*/ 2147483647 h 79"/>
                <a:gd name="T6" fmla="*/ 2147483647 w 30"/>
                <a:gd name="T7" fmla="*/ 2147483647 h 79"/>
                <a:gd name="T8" fmla="*/ 2147483647 w 30"/>
                <a:gd name="T9" fmla="*/ 2147483647 h 79"/>
                <a:gd name="T10" fmla="*/ 2147483647 w 30"/>
                <a:gd name="T11" fmla="*/ 2147483647 h 79"/>
                <a:gd name="T12" fmla="*/ 0 w 30"/>
                <a:gd name="T13" fmla="*/ 2147483647 h 79"/>
                <a:gd name="T14" fmla="*/ 2147483647 w 30"/>
                <a:gd name="T15" fmla="*/ 2147483647 h 79"/>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79"/>
                <a:gd name="T26" fmla="*/ 30 w 30"/>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79">
                  <a:moveTo>
                    <a:pt x="6" y="15"/>
                  </a:moveTo>
                  <a:lnTo>
                    <a:pt x="13" y="0"/>
                  </a:lnTo>
                  <a:lnTo>
                    <a:pt x="27" y="3"/>
                  </a:lnTo>
                  <a:lnTo>
                    <a:pt x="30" y="28"/>
                  </a:lnTo>
                  <a:lnTo>
                    <a:pt x="24" y="61"/>
                  </a:lnTo>
                  <a:lnTo>
                    <a:pt x="15" y="79"/>
                  </a:lnTo>
                  <a:lnTo>
                    <a:pt x="0" y="77"/>
                  </a:lnTo>
                  <a:lnTo>
                    <a:pt x="2" y="63"/>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91" name="Freeform 299"/>
            <p:cNvSpPr>
              <a:spLocks/>
            </p:cNvSpPr>
            <p:nvPr/>
          </p:nvSpPr>
          <p:spPr bwMode="auto">
            <a:xfrm rot="21319256">
              <a:off x="2182525" y="5410907"/>
              <a:ext cx="38645" cy="115946"/>
            </a:xfrm>
            <a:custGeom>
              <a:avLst/>
              <a:gdLst>
                <a:gd name="T0" fmla="*/ 0 w 44"/>
                <a:gd name="T1" fmla="*/ 2147483647 h 70"/>
                <a:gd name="T2" fmla="*/ 2147483647 w 44"/>
                <a:gd name="T3" fmla="*/ 0 h 70"/>
                <a:gd name="T4" fmla="*/ 2147483647 w 44"/>
                <a:gd name="T5" fmla="*/ 2147483647 h 70"/>
                <a:gd name="T6" fmla="*/ 2147483647 w 44"/>
                <a:gd name="T7" fmla="*/ 2147483647 h 70"/>
                <a:gd name="T8" fmla="*/ 2147483647 w 44"/>
                <a:gd name="T9" fmla="*/ 2147483647 h 70"/>
                <a:gd name="T10" fmla="*/ 2147483647 w 44"/>
                <a:gd name="T11" fmla="*/ 2147483647 h 70"/>
                <a:gd name="T12" fmla="*/ 2147483647 w 44"/>
                <a:gd name="T13" fmla="*/ 2147483647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92" name="Freeform 300"/>
            <p:cNvSpPr>
              <a:spLocks/>
            </p:cNvSpPr>
            <p:nvPr/>
          </p:nvSpPr>
          <p:spPr bwMode="auto">
            <a:xfrm>
              <a:off x="1056107" y="5664271"/>
              <a:ext cx="2500449" cy="526769"/>
            </a:xfrm>
            <a:custGeom>
              <a:avLst/>
              <a:gdLst>
                <a:gd name="T0" fmla="*/ 2147483647 w 1602"/>
                <a:gd name="T1" fmla="*/ 2147483647 h 336"/>
                <a:gd name="T2" fmla="*/ 2147483647 w 1602"/>
                <a:gd name="T3" fmla="*/ 0 h 336"/>
                <a:gd name="T4" fmla="*/ 2147483647 w 1602"/>
                <a:gd name="T5" fmla="*/ 2147483647 h 336"/>
                <a:gd name="T6" fmla="*/ 2147483647 w 1602"/>
                <a:gd name="T7" fmla="*/ 2147483647 h 336"/>
                <a:gd name="T8" fmla="*/ 0 w 1602"/>
                <a:gd name="T9" fmla="*/ 2147483647 h 336"/>
                <a:gd name="T10" fmla="*/ 2147483647 w 1602"/>
                <a:gd name="T11" fmla="*/ 2147483647 h 336"/>
                <a:gd name="T12" fmla="*/ 2147483647 w 1602"/>
                <a:gd name="T13" fmla="*/ 2147483647 h 336"/>
                <a:gd name="T14" fmla="*/ 0 60000 65536"/>
                <a:gd name="T15" fmla="*/ 0 60000 65536"/>
                <a:gd name="T16" fmla="*/ 0 60000 65536"/>
                <a:gd name="T17" fmla="*/ 0 60000 65536"/>
                <a:gd name="T18" fmla="*/ 0 60000 65536"/>
                <a:gd name="T19" fmla="*/ 0 60000 65536"/>
                <a:gd name="T20" fmla="*/ 0 60000 65536"/>
                <a:gd name="T21" fmla="*/ 0 w 1602"/>
                <a:gd name="T22" fmla="*/ 0 h 336"/>
                <a:gd name="T23" fmla="*/ 1602 w 1602"/>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2" h="336">
                  <a:moveTo>
                    <a:pt x="1" y="266"/>
                  </a:moveTo>
                  <a:lnTo>
                    <a:pt x="1238" y="0"/>
                  </a:lnTo>
                  <a:lnTo>
                    <a:pt x="1602" y="158"/>
                  </a:lnTo>
                  <a:lnTo>
                    <a:pt x="753" y="336"/>
                  </a:lnTo>
                  <a:lnTo>
                    <a:pt x="0" y="336"/>
                  </a:lnTo>
                  <a:lnTo>
                    <a:pt x="46" y="266"/>
                  </a:lnTo>
                  <a:lnTo>
                    <a:pt x="1" y="266"/>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dirty="0"/>
            </a:p>
          </p:txBody>
        </p:sp>
        <p:sp>
          <p:nvSpPr>
            <p:cNvPr id="93" name="Freeform 301"/>
            <p:cNvSpPr>
              <a:spLocks/>
            </p:cNvSpPr>
            <p:nvPr/>
          </p:nvSpPr>
          <p:spPr bwMode="auto">
            <a:xfrm>
              <a:off x="353347" y="5005809"/>
              <a:ext cx="3347769" cy="1196683"/>
            </a:xfrm>
            <a:custGeom>
              <a:avLst/>
              <a:gdLst>
                <a:gd name="T0" fmla="*/ 2147483647 w 2144"/>
                <a:gd name="T1" fmla="*/ 2147483647 h 767"/>
                <a:gd name="T2" fmla="*/ 2147483647 w 2144"/>
                <a:gd name="T3" fmla="*/ 2147483647 h 767"/>
                <a:gd name="T4" fmla="*/ 2147483647 w 2144"/>
                <a:gd name="T5" fmla="*/ 2147483647 h 767"/>
                <a:gd name="T6" fmla="*/ 2147483647 w 2144"/>
                <a:gd name="T7" fmla="*/ 2147483647 h 767"/>
                <a:gd name="T8" fmla="*/ 2147483647 w 2144"/>
                <a:gd name="T9" fmla="*/ 2147483647 h 767"/>
                <a:gd name="T10" fmla="*/ 2147483647 w 2144"/>
                <a:gd name="T11" fmla="*/ 2147483647 h 767"/>
                <a:gd name="T12" fmla="*/ 2147483647 w 2144"/>
                <a:gd name="T13" fmla="*/ 2147483647 h 767"/>
                <a:gd name="T14" fmla="*/ 2147483647 w 2144"/>
                <a:gd name="T15" fmla="*/ 2147483647 h 767"/>
                <a:gd name="T16" fmla="*/ 2147483647 w 2144"/>
                <a:gd name="T17" fmla="*/ 2147483647 h 767"/>
                <a:gd name="T18" fmla="*/ 2147483647 w 2144"/>
                <a:gd name="T19" fmla="*/ 0 h 767"/>
                <a:gd name="T20" fmla="*/ 2147483647 w 2144"/>
                <a:gd name="T21" fmla="*/ 2147483647 h 767"/>
                <a:gd name="T22" fmla="*/ 2147483647 w 2144"/>
                <a:gd name="T23" fmla="*/ 2147483647 h 767"/>
                <a:gd name="T24" fmla="*/ 2147483647 w 2144"/>
                <a:gd name="T25" fmla="*/ 2147483647 h 767"/>
                <a:gd name="T26" fmla="*/ 2147483647 w 2144"/>
                <a:gd name="T27" fmla="*/ 2147483647 h 767"/>
                <a:gd name="T28" fmla="*/ 2147483647 w 2144"/>
                <a:gd name="T29" fmla="*/ 2147483647 h 767"/>
                <a:gd name="T30" fmla="*/ 2147483647 w 2144"/>
                <a:gd name="T31" fmla="*/ 2147483647 h 767"/>
                <a:gd name="T32" fmla="*/ 2147483647 w 2144"/>
                <a:gd name="T33" fmla="*/ 2147483647 h 767"/>
                <a:gd name="T34" fmla="*/ 2147483647 w 2144"/>
                <a:gd name="T35" fmla="*/ 2147483647 h 767"/>
                <a:gd name="T36" fmla="*/ 0 w 2144"/>
                <a:gd name="T37" fmla="*/ 2147483647 h 767"/>
                <a:gd name="T38" fmla="*/ 2147483647 w 2144"/>
                <a:gd name="T39" fmla="*/ 2147483647 h 767"/>
                <a:gd name="T40" fmla="*/ 2147483647 w 2144"/>
                <a:gd name="T41" fmla="*/ 2147483647 h 767"/>
                <a:gd name="T42" fmla="*/ 2147483647 w 2144"/>
                <a:gd name="T43" fmla="*/ 2147483647 h 767"/>
                <a:gd name="T44" fmla="*/ 2147483647 w 2144"/>
                <a:gd name="T45" fmla="*/ 2147483647 h 767"/>
                <a:gd name="T46" fmla="*/ 2147483647 w 2144"/>
                <a:gd name="T47" fmla="*/ 2147483647 h 767"/>
                <a:gd name="T48" fmla="*/ 2147483647 w 2144"/>
                <a:gd name="T49" fmla="*/ 2147483647 h 767"/>
                <a:gd name="T50" fmla="*/ 2147483647 w 2144"/>
                <a:gd name="T51" fmla="*/ 2147483647 h 767"/>
                <a:gd name="T52" fmla="*/ 2147483647 w 2144"/>
                <a:gd name="T53" fmla="*/ 2147483647 h 767"/>
                <a:gd name="T54" fmla="*/ 2147483647 w 2144"/>
                <a:gd name="T55" fmla="*/ 2147483647 h 767"/>
                <a:gd name="T56" fmla="*/ 2147483647 w 2144"/>
                <a:gd name="T57" fmla="*/ 2147483647 h 767"/>
                <a:gd name="T58" fmla="*/ 2147483647 w 2144"/>
                <a:gd name="T59" fmla="*/ 2147483647 h 767"/>
                <a:gd name="T60" fmla="*/ 2147483647 w 2144"/>
                <a:gd name="T61" fmla="*/ 2147483647 h 767"/>
                <a:gd name="T62" fmla="*/ 2147483647 w 2144"/>
                <a:gd name="T63" fmla="*/ 2147483647 h 767"/>
                <a:gd name="T64" fmla="*/ 2147483647 w 2144"/>
                <a:gd name="T65" fmla="*/ 2147483647 h 767"/>
                <a:gd name="T66" fmla="*/ 2147483647 w 2144"/>
                <a:gd name="T67" fmla="*/ 2147483647 h 767"/>
                <a:gd name="T68" fmla="*/ 2147483647 w 2144"/>
                <a:gd name="T69" fmla="*/ 2147483647 h 767"/>
                <a:gd name="T70" fmla="*/ 2147483647 w 2144"/>
                <a:gd name="T71" fmla="*/ 2147483647 h 767"/>
                <a:gd name="T72" fmla="*/ 2147483647 w 2144"/>
                <a:gd name="T73" fmla="*/ 2147483647 h 767"/>
                <a:gd name="T74" fmla="*/ 2147483647 w 2144"/>
                <a:gd name="T75" fmla="*/ 2147483647 h 767"/>
                <a:gd name="T76" fmla="*/ 2147483647 w 2144"/>
                <a:gd name="T77" fmla="*/ 2147483647 h 767"/>
                <a:gd name="T78" fmla="*/ 2147483647 w 2144"/>
                <a:gd name="T79" fmla="*/ 2147483647 h 767"/>
                <a:gd name="T80" fmla="*/ 2147483647 w 2144"/>
                <a:gd name="T81" fmla="*/ 2147483647 h 767"/>
                <a:gd name="T82" fmla="*/ 2147483647 w 2144"/>
                <a:gd name="T83" fmla="*/ 2147483647 h 767"/>
                <a:gd name="T84" fmla="*/ 2147483647 w 2144"/>
                <a:gd name="T85" fmla="*/ 2147483647 h 767"/>
                <a:gd name="T86" fmla="*/ 2147483647 w 2144"/>
                <a:gd name="T87" fmla="*/ 2147483647 h 767"/>
                <a:gd name="T88" fmla="*/ 2147483647 w 2144"/>
                <a:gd name="T89" fmla="*/ 2147483647 h 767"/>
                <a:gd name="T90" fmla="*/ 2147483647 w 2144"/>
                <a:gd name="T91" fmla="*/ 2147483647 h 767"/>
                <a:gd name="T92" fmla="*/ 2147483647 w 2144"/>
                <a:gd name="T93" fmla="*/ 2147483647 h 767"/>
                <a:gd name="T94" fmla="*/ 2147483647 w 2144"/>
                <a:gd name="T95" fmla="*/ 2147483647 h 767"/>
                <a:gd name="T96" fmla="*/ 2147483647 w 2144"/>
                <a:gd name="T97" fmla="*/ 2147483647 h 7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44"/>
                <a:gd name="T148" fmla="*/ 0 h 767"/>
                <a:gd name="T149" fmla="*/ 2144 w 2144"/>
                <a:gd name="T150" fmla="*/ 767 h 7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44" h="767">
                  <a:moveTo>
                    <a:pt x="1513" y="724"/>
                  </a:moveTo>
                  <a:lnTo>
                    <a:pt x="1519" y="654"/>
                  </a:lnTo>
                  <a:lnTo>
                    <a:pt x="1539" y="656"/>
                  </a:lnTo>
                  <a:lnTo>
                    <a:pt x="1596" y="671"/>
                  </a:lnTo>
                  <a:lnTo>
                    <a:pt x="1671" y="649"/>
                  </a:lnTo>
                  <a:lnTo>
                    <a:pt x="1728" y="457"/>
                  </a:lnTo>
                  <a:lnTo>
                    <a:pt x="1788" y="376"/>
                  </a:lnTo>
                  <a:lnTo>
                    <a:pt x="1776" y="382"/>
                  </a:lnTo>
                  <a:lnTo>
                    <a:pt x="1879" y="341"/>
                  </a:lnTo>
                  <a:lnTo>
                    <a:pt x="1875" y="294"/>
                  </a:lnTo>
                  <a:lnTo>
                    <a:pt x="1812" y="314"/>
                  </a:lnTo>
                  <a:lnTo>
                    <a:pt x="1760" y="270"/>
                  </a:lnTo>
                  <a:lnTo>
                    <a:pt x="1732" y="223"/>
                  </a:lnTo>
                  <a:lnTo>
                    <a:pt x="1706" y="213"/>
                  </a:lnTo>
                  <a:lnTo>
                    <a:pt x="1731" y="157"/>
                  </a:lnTo>
                  <a:lnTo>
                    <a:pt x="1731" y="96"/>
                  </a:lnTo>
                  <a:lnTo>
                    <a:pt x="1701" y="94"/>
                  </a:lnTo>
                  <a:lnTo>
                    <a:pt x="1769" y="24"/>
                  </a:lnTo>
                  <a:lnTo>
                    <a:pt x="1862" y="1"/>
                  </a:lnTo>
                  <a:lnTo>
                    <a:pt x="1931" y="0"/>
                  </a:lnTo>
                  <a:lnTo>
                    <a:pt x="1965" y="25"/>
                  </a:lnTo>
                  <a:lnTo>
                    <a:pt x="1991" y="28"/>
                  </a:lnTo>
                  <a:lnTo>
                    <a:pt x="2018" y="72"/>
                  </a:lnTo>
                  <a:lnTo>
                    <a:pt x="2025" y="153"/>
                  </a:lnTo>
                  <a:lnTo>
                    <a:pt x="1995" y="275"/>
                  </a:lnTo>
                  <a:lnTo>
                    <a:pt x="2016" y="326"/>
                  </a:lnTo>
                  <a:lnTo>
                    <a:pt x="2067" y="349"/>
                  </a:lnTo>
                  <a:lnTo>
                    <a:pt x="2091" y="382"/>
                  </a:lnTo>
                  <a:lnTo>
                    <a:pt x="2142" y="417"/>
                  </a:lnTo>
                  <a:lnTo>
                    <a:pt x="2130" y="441"/>
                  </a:lnTo>
                  <a:lnTo>
                    <a:pt x="2142" y="456"/>
                  </a:lnTo>
                  <a:lnTo>
                    <a:pt x="2144" y="558"/>
                  </a:lnTo>
                  <a:lnTo>
                    <a:pt x="2115" y="767"/>
                  </a:lnTo>
                  <a:lnTo>
                    <a:pt x="243" y="764"/>
                  </a:lnTo>
                  <a:lnTo>
                    <a:pt x="159" y="746"/>
                  </a:lnTo>
                  <a:lnTo>
                    <a:pt x="87" y="710"/>
                  </a:lnTo>
                  <a:lnTo>
                    <a:pt x="33" y="632"/>
                  </a:lnTo>
                  <a:lnTo>
                    <a:pt x="0" y="536"/>
                  </a:lnTo>
                  <a:lnTo>
                    <a:pt x="10" y="214"/>
                  </a:lnTo>
                  <a:lnTo>
                    <a:pt x="86" y="207"/>
                  </a:lnTo>
                  <a:lnTo>
                    <a:pt x="167" y="271"/>
                  </a:lnTo>
                  <a:lnTo>
                    <a:pt x="174" y="319"/>
                  </a:lnTo>
                  <a:lnTo>
                    <a:pt x="167" y="382"/>
                  </a:lnTo>
                  <a:lnTo>
                    <a:pt x="161" y="441"/>
                  </a:lnTo>
                  <a:lnTo>
                    <a:pt x="137" y="483"/>
                  </a:lnTo>
                  <a:lnTo>
                    <a:pt x="84" y="540"/>
                  </a:lnTo>
                  <a:lnTo>
                    <a:pt x="105" y="583"/>
                  </a:lnTo>
                  <a:lnTo>
                    <a:pt x="213" y="586"/>
                  </a:lnTo>
                  <a:lnTo>
                    <a:pt x="300" y="640"/>
                  </a:lnTo>
                  <a:lnTo>
                    <a:pt x="374" y="569"/>
                  </a:lnTo>
                  <a:lnTo>
                    <a:pt x="442" y="552"/>
                  </a:lnTo>
                  <a:lnTo>
                    <a:pt x="466" y="507"/>
                  </a:lnTo>
                  <a:lnTo>
                    <a:pt x="431" y="456"/>
                  </a:lnTo>
                  <a:lnTo>
                    <a:pt x="406" y="368"/>
                  </a:lnTo>
                  <a:lnTo>
                    <a:pt x="424" y="274"/>
                  </a:lnTo>
                  <a:lnTo>
                    <a:pt x="453" y="203"/>
                  </a:lnTo>
                  <a:lnTo>
                    <a:pt x="543" y="178"/>
                  </a:lnTo>
                  <a:lnTo>
                    <a:pt x="621" y="185"/>
                  </a:lnTo>
                  <a:lnTo>
                    <a:pt x="681" y="231"/>
                  </a:lnTo>
                  <a:lnTo>
                    <a:pt x="690" y="284"/>
                  </a:lnTo>
                  <a:lnTo>
                    <a:pt x="684" y="393"/>
                  </a:lnTo>
                  <a:lnTo>
                    <a:pt x="658" y="454"/>
                  </a:lnTo>
                  <a:lnTo>
                    <a:pt x="630" y="496"/>
                  </a:lnTo>
                  <a:lnTo>
                    <a:pt x="639" y="538"/>
                  </a:lnTo>
                  <a:lnTo>
                    <a:pt x="764" y="558"/>
                  </a:lnTo>
                  <a:lnTo>
                    <a:pt x="812" y="614"/>
                  </a:lnTo>
                  <a:lnTo>
                    <a:pt x="838" y="618"/>
                  </a:lnTo>
                  <a:lnTo>
                    <a:pt x="840" y="758"/>
                  </a:lnTo>
                  <a:lnTo>
                    <a:pt x="924" y="761"/>
                  </a:lnTo>
                  <a:lnTo>
                    <a:pt x="1008" y="734"/>
                  </a:lnTo>
                  <a:lnTo>
                    <a:pt x="1025" y="614"/>
                  </a:lnTo>
                  <a:lnTo>
                    <a:pt x="1060" y="535"/>
                  </a:lnTo>
                  <a:lnTo>
                    <a:pt x="1121" y="493"/>
                  </a:lnTo>
                  <a:lnTo>
                    <a:pt x="1221" y="462"/>
                  </a:lnTo>
                  <a:lnTo>
                    <a:pt x="1217" y="411"/>
                  </a:lnTo>
                  <a:lnTo>
                    <a:pt x="1145" y="417"/>
                  </a:lnTo>
                  <a:lnTo>
                    <a:pt x="1120" y="393"/>
                  </a:lnTo>
                  <a:lnTo>
                    <a:pt x="1104" y="331"/>
                  </a:lnTo>
                  <a:lnTo>
                    <a:pt x="1085" y="330"/>
                  </a:lnTo>
                  <a:lnTo>
                    <a:pt x="1079" y="314"/>
                  </a:lnTo>
                  <a:lnTo>
                    <a:pt x="1095" y="275"/>
                  </a:lnTo>
                  <a:lnTo>
                    <a:pt x="1097" y="217"/>
                  </a:lnTo>
                  <a:lnTo>
                    <a:pt x="1123" y="152"/>
                  </a:lnTo>
                  <a:lnTo>
                    <a:pt x="1193" y="101"/>
                  </a:lnTo>
                  <a:lnTo>
                    <a:pt x="1298" y="101"/>
                  </a:lnTo>
                  <a:lnTo>
                    <a:pt x="1349" y="123"/>
                  </a:lnTo>
                  <a:lnTo>
                    <a:pt x="1392" y="189"/>
                  </a:lnTo>
                  <a:lnTo>
                    <a:pt x="1392" y="264"/>
                  </a:lnTo>
                  <a:lnTo>
                    <a:pt x="1380" y="341"/>
                  </a:lnTo>
                  <a:lnTo>
                    <a:pt x="1365" y="376"/>
                  </a:lnTo>
                  <a:lnTo>
                    <a:pt x="1314" y="405"/>
                  </a:lnTo>
                  <a:lnTo>
                    <a:pt x="1336" y="453"/>
                  </a:lnTo>
                  <a:lnTo>
                    <a:pt x="1411" y="477"/>
                  </a:lnTo>
                  <a:lnTo>
                    <a:pt x="1461" y="505"/>
                  </a:lnTo>
                  <a:lnTo>
                    <a:pt x="1469" y="520"/>
                  </a:lnTo>
                  <a:lnTo>
                    <a:pt x="1514" y="513"/>
                  </a:lnTo>
                  <a:lnTo>
                    <a:pt x="1528" y="519"/>
                  </a:lnTo>
                  <a:lnTo>
                    <a:pt x="1513" y="724"/>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dirty="0"/>
            </a:p>
          </p:txBody>
        </p:sp>
        <p:sp>
          <p:nvSpPr>
            <p:cNvPr id="94" name="Freeform 302"/>
            <p:cNvSpPr>
              <a:spLocks/>
            </p:cNvSpPr>
            <p:nvPr/>
          </p:nvSpPr>
          <p:spPr bwMode="auto">
            <a:xfrm rot="21319256">
              <a:off x="3071352" y="5227683"/>
              <a:ext cx="27194" cy="75866"/>
            </a:xfrm>
            <a:custGeom>
              <a:avLst/>
              <a:gdLst>
                <a:gd name="T0" fmla="*/ 0 w 15"/>
                <a:gd name="T1" fmla="*/ 2147483647 h 47"/>
                <a:gd name="T2" fmla="*/ 2147483647 w 15"/>
                <a:gd name="T3" fmla="*/ 2147483647 h 47"/>
                <a:gd name="T4" fmla="*/ 2147483647 w 15"/>
                <a:gd name="T5" fmla="*/ 0 h 47"/>
                <a:gd name="T6" fmla="*/ 2147483647 w 15"/>
                <a:gd name="T7" fmla="*/ 2147483647 h 47"/>
                <a:gd name="T8" fmla="*/ 2147483647 w 15"/>
                <a:gd name="T9" fmla="*/ 2147483647 h 47"/>
                <a:gd name="T10" fmla="*/ 2147483647 w 15"/>
                <a:gd name="T11" fmla="*/ 2147483647 h 47"/>
                <a:gd name="T12" fmla="*/ 0 w 15"/>
                <a:gd name="T13" fmla="*/ 2147483647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95" name="Freeform 303"/>
            <p:cNvSpPr>
              <a:spLocks/>
            </p:cNvSpPr>
            <p:nvPr/>
          </p:nvSpPr>
          <p:spPr bwMode="auto">
            <a:xfrm rot="21319256">
              <a:off x="3077077" y="5158974"/>
              <a:ext cx="34351" cy="28629"/>
            </a:xfrm>
            <a:custGeom>
              <a:avLst/>
              <a:gdLst>
                <a:gd name="T0" fmla="*/ 0 w 20"/>
                <a:gd name="T1" fmla="*/ 2147483647 h 18"/>
                <a:gd name="T2" fmla="*/ 2147483647 w 20"/>
                <a:gd name="T3" fmla="*/ 0 h 18"/>
                <a:gd name="T4" fmla="*/ 2147483647 w 20"/>
                <a:gd name="T5" fmla="*/ 2147483647 h 18"/>
                <a:gd name="T6" fmla="*/ 2147483647 w 20"/>
                <a:gd name="T7" fmla="*/ 2147483647 h 18"/>
                <a:gd name="T8" fmla="*/ 0 w 20"/>
                <a:gd name="T9" fmla="*/ 2147483647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96" name="Freeform 304"/>
            <p:cNvSpPr>
              <a:spLocks/>
            </p:cNvSpPr>
            <p:nvPr/>
          </p:nvSpPr>
          <p:spPr bwMode="auto">
            <a:xfrm rot="21319256">
              <a:off x="3084233" y="5405181"/>
              <a:ext cx="41508" cy="10020"/>
            </a:xfrm>
            <a:custGeom>
              <a:avLst/>
              <a:gdLst>
                <a:gd name="T0" fmla="*/ 0 w 23"/>
                <a:gd name="T1" fmla="*/ 2147483647 h 6"/>
                <a:gd name="T2" fmla="*/ 2147483647 w 23"/>
                <a:gd name="T3" fmla="*/ 2147483647 h 6"/>
                <a:gd name="T4" fmla="*/ 2147483647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7" name="Freeform 305"/>
            <p:cNvSpPr>
              <a:spLocks/>
            </p:cNvSpPr>
            <p:nvPr/>
          </p:nvSpPr>
          <p:spPr bwMode="auto">
            <a:xfrm rot="21319256">
              <a:off x="2086630" y="5400886"/>
              <a:ext cx="15744" cy="75867"/>
            </a:xfrm>
            <a:custGeom>
              <a:avLst/>
              <a:gdLst>
                <a:gd name="T0" fmla="*/ 0 w 15"/>
                <a:gd name="T1" fmla="*/ 2147483647 h 47"/>
                <a:gd name="T2" fmla="*/ 2147483647 w 15"/>
                <a:gd name="T3" fmla="*/ 2147483647 h 47"/>
                <a:gd name="T4" fmla="*/ 2147483647 w 15"/>
                <a:gd name="T5" fmla="*/ 0 h 47"/>
                <a:gd name="T6" fmla="*/ 2147483647 w 15"/>
                <a:gd name="T7" fmla="*/ 2147483647 h 47"/>
                <a:gd name="T8" fmla="*/ 2147483647 w 15"/>
                <a:gd name="T9" fmla="*/ 2147483647 h 47"/>
                <a:gd name="T10" fmla="*/ 2147483647 w 15"/>
                <a:gd name="T11" fmla="*/ 2147483647 h 47"/>
                <a:gd name="T12" fmla="*/ 0 w 15"/>
                <a:gd name="T13" fmla="*/ 2147483647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98" name="Freeform 306"/>
            <p:cNvSpPr>
              <a:spLocks/>
            </p:cNvSpPr>
            <p:nvPr/>
          </p:nvSpPr>
          <p:spPr bwMode="auto">
            <a:xfrm rot="21319256">
              <a:off x="2085198" y="5350786"/>
              <a:ext cx="20038" cy="30060"/>
            </a:xfrm>
            <a:custGeom>
              <a:avLst/>
              <a:gdLst>
                <a:gd name="T0" fmla="*/ 0 w 20"/>
                <a:gd name="T1" fmla="*/ 2147483647 h 18"/>
                <a:gd name="T2" fmla="*/ 2147483647 w 20"/>
                <a:gd name="T3" fmla="*/ 0 h 18"/>
                <a:gd name="T4" fmla="*/ 2147483647 w 20"/>
                <a:gd name="T5" fmla="*/ 2147483647 h 18"/>
                <a:gd name="T6" fmla="*/ 2147483647 w 20"/>
                <a:gd name="T7" fmla="*/ 2147483647 h 18"/>
                <a:gd name="T8" fmla="*/ 0 w 20"/>
                <a:gd name="T9" fmla="*/ 2147483647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99" name="Freeform 307"/>
            <p:cNvSpPr>
              <a:spLocks/>
            </p:cNvSpPr>
            <p:nvPr/>
          </p:nvSpPr>
          <p:spPr bwMode="auto">
            <a:xfrm rot="21319256">
              <a:off x="2095217" y="5581247"/>
              <a:ext cx="24331" cy="10021"/>
            </a:xfrm>
            <a:custGeom>
              <a:avLst/>
              <a:gdLst>
                <a:gd name="T0" fmla="*/ 0 w 23"/>
                <a:gd name="T1" fmla="*/ 2147483647 h 6"/>
                <a:gd name="T2" fmla="*/ 2147483647 w 23"/>
                <a:gd name="T3" fmla="*/ 2147483647 h 6"/>
                <a:gd name="T4" fmla="*/ 2147483647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0" name="Freeform 308"/>
            <p:cNvSpPr>
              <a:spLocks/>
            </p:cNvSpPr>
            <p:nvPr/>
          </p:nvSpPr>
          <p:spPr bwMode="auto">
            <a:xfrm rot="21319256">
              <a:off x="3177267" y="5250586"/>
              <a:ext cx="80152" cy="115946"/>
            </a:xfrm>
            <a:custGeom>
              <a:avLst/>
              <a:gdLst>
                <a:gd name="T0" fmla="*/ 0 w 44"/>
                <a:gd name="T1" fmla="*/ 2147483647 h 70"/>
                <a:gd name="T2" fmla="*/ 2147483647 w 44"/>
                <a:gd name="T3" fmla="*/ 0 h 70"/>
                <a:gd name="T4" fmla="*/ 2147483647 w 44"/>
                <a:gd name="T5" fmla="*/ 2147483647 h 70"/>
                <a:gd name="T6" fmla="*/ 2147483647 w 44"/>
                <a:gd name="T7" fmla="*/ 2147483647 h 70"/>
                <a:gd name="T8" fmla="*/ 2147483647 w 44"/>
                <a:gd name="T9" fmla="*/ 2147483647 h 70"/>
                <a:gd name="T10" fmla="*/ 2147483647 w 44"/>
                <a:gd name="T11" fmla="*/ 2147483647 h 70"/>
                <a:gd name="T12" fmla="*/ 2147483647 w 44"/>
                <a:gd name="T13" fmla="*/ 2147483647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grpSp>
          <p:nvGrpSpPr>
            <p:cNvPr id="101" name="Group 309"/>
            <p:cNvGrpSpPr>
              <a:grpSpLocks/>
            </p:cNvGrpSpPr>
            <p:nvPr/>
          </p:nvGrpSpPr>
          <p:grpSpPr bwMode="auto">
            <a:xfrm rot="21130256">
              <a:off x="1090458" y="5433810"/>
              <a:ext cx="207535" cy="488120"/>
              <a:chOff x="1876" y="2642"/>
              <a:chExt cx="112" cy="264"/>
            </a:xfrm>
          </p:grpSpPr>
          <p:sp>
            <p:nvSpPr>
              <p:cNvPr id="126" name="Freeform 310"/>
              <p:cNvSpPr>
                <a:spLocks/>
              </p:cNvSpPr>
              <p:nvPr/>
            </p:nvSpPr>
            <p:spPr bwMode="auto">
              <a:xfrm>
                <a:off x="1932" y="2642"/>
                <a:ext cx="56" cy="42"/>
              </a:xfrm>
              <a:custGeom>
                <a:avLst/>
                <a:gdLst>
                  <a:gd name="T0" fmla="*/ 0 w 56"/>
                  <a:gd name="T1" fmla="*/ 16 h 42"/>
                  <a:gd name="T2" fmla="*/ 2 w 56"/>
                  <a:gd name="T3" fmla="*/ 6 h 42"/>
                  <a:gd name="T4" fmla="*/ 30 w 56"/>
                  <a:gd name="T5" fmla="*/ 0 h 42"/>
                  <a:gd name="T6" fmla="*/ 48 w 56"/>
                  <a:gd name="T7" fmla="*/ 9 h 42"/>
                  <a:gd name="T8" fmla="*/ 56 w 56"/>
                  <a:gd name="T9" fmla="*/ 32 h 42"/>
                  <a:gd name="T10" fmla="*/ 38 w 56"/>
                  <a:gd name="T11" fmla="*/ 42 h 42"/>
                  <a:gd name="T12" fmla="*/ 0 w 56"/>
                  <a:gd name="T13" fmla="*/ 16 h 42"/>
                  <a:gd name="T14" fmla="*/ 0 60000 65536"/>
                  <a:gd name="T15" fmla="*/ 0 60000 65536"/>
                  <a:gd name="T16" fmla="*/ 0 60000 65536"/>
                  <a:gd name="T17" fmla="*/ 0 60000 65536"/>
                  <a:gd name="T18" fmla="*/ 0 60000 65536"/>
                  <a:gd name="T19" fmla="*/ 0 60000 65536"/>
                  <a:gd name="T20" fmla="*/ 0 60000 65536"/>
                  <a:gd name="T21" fmla="*/ 0 w 56"/>
                  <a:gd name="T22" fmla="*/ 0 h 42"/>
                  <a:gd name="T23" fmla="*/ 56 w 5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2">
                    <a:moveTo>
                      <a:pt x="0" y="16"/>
                    </a:moveTo>
                    <a:lnTo>
                      <a:pt x="2" y="6"/>
                    </a:lnTo>
                    <a:lnTo>
                      <a:pt x="30" y="0"/>
                    </a:lnTo>
                    <a:lnTo>
                      <a:pt x="48" y="9"/>
                    </a:lnTo>
                    <a:lnTo>
                      <a:pt x="56" y="32"/>
                    </a:lnTo>
                    <a:lnTo>
                      <a:pt x="38" y="42"/>
                    </a:lnTo>
                    <a:lnTo>
                      <a:pt x="0" y="16"/>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dirty="0"/>
              </a:p>
            </p:txBody>
          </p:sp>
          <p:sp>
            <p:nvSpPr>
              <p:cNvPr id="127" name="Freeform 311"/>
              <p:cNvSpPr>
                <a:spLocks/>
              </p:cNvSpPr>
              <p:nvPr/>
            </p:nvSpPr>
            <p:spPr bwMode="auto">
              <a:xfrm>
                <a:off x="1876" y="2653"/>
                <a:ext cx="108" cy="253"/>
              </a:xfrm>
              <a:custGeom>
                <a:avLst/>
                <a:gdLst>
                  <a:gd name="T0" fmla="*/ 91 w 108"/>
                  <a:gd name="T1" fmla="*/ 0 h 253"/>
                  <a:gd name="T2" fmla="*/ 40 w 108"/>
                  <a:gd name="T3" fmla="*/ 5 h 253"/>
                  <a:gd name="T4" fmla="*/ 14 w 108"/>
                  <a:gd name="T5" fmla="*/ 71 h 253"/>
                  <a:gd name="T6" fmla="*/ 0 w 108"/>
                  <a:gd name="T7" fmla="*/ 133 h 253"/>
                  <a:gd name="T8" fmla="*/ 20 w 108"/>
                  <a:gd name="T9" fmla="*/ 253 h 253"/>
                  <a:gd name="T10" fmla="*/ 22 w 108"/>
                  <a:gd name="T11" fmla="*/ 215 h 253"/>
                  <a:gd name="T12" fmla="*/ 30 w 108"/>
                  <a:gd name="T13" fmla="*/ 235 h 253"/>
                  <a:gd name="T14" fmla="*/ 34 w 108"/>
                  <a:gd name="T15" fmla="*/ 153 h 253"/>
                  <a:gd name="T16" fmla="*/ 50 w 108"/>
                  <a:gd name="T17" fmla="*/ 115 h 253"/>
                  <a:gd name="T18" fmla="*/ 96 w 108"/>
                  <a:gd name="T19" fmla="*/ 73 h 253"/>
                  <a:gd name="T20" fmla="*/ 108 w 108"/>
                  <a:gd name="T21" fmla="*/ 29 h 253"/>
                  <a:gd name="T22" fmla="*/ 91 w 108"/>
                  <a:gd name="T23" fmla="*/ 0 h 2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253"/>
                  <a:gd name="T38" fmla="*/ 108 w 108"/>
                  <a:gd name="T39" fmla="*/ 253 h 2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253">
                    <a:moveTo>
                      <a:pt x="91" y="0"/>
                    </a:moveTo>
                    <a:lnTo>
                      <a:pt x="40" y="5"/>
                    </a:lnTo>
                    <a:lnTo>
                      <a:pt x="14" y="71"/>
                    </a:lnTo>
                    <a:lnTo>
                      <a:pt x="0" y="133"/>
                    </a:lnTo>
                    <a:lnTo>
                      <a:pt x="20" y="253"/>
                    </a:lnTo>
                    <a:lnTo>
                      <a:pt x="22" y="215"/>
                    </a:lnTo>
                    <a:lnTo>
                      <a:pt x="30" y="235"/>
                    </a:lnTo>
                    <a:lnTo>
                      <a:pt x="34" y="153"/>
                    </a:lnTo>
                    <a:lnTo>
                      <a:pt x="50" y="115"/>
                    </a:lnTo>
                    <a:lnTo>
                      <a:pt x="96" y="73"/>
                    </a:lnTo>
                    <a:lnTo>
                      <a:pt x="108" y="29"/>
                    </a:lnTo>
                    <a:lnTo>
                      <a:pt x="91" y="0"/>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dirty="0"/>
              </a:p>
            </p:txBody>
          </p:sp>
        </p:grpSp>
        <p:sp>
          <p:nvSpPr>
            <p:cNvPr id="102" name="Freeform 312"/>
            <p:cNvSpPr>
              <a:spLocks/>
            </p:cNvSpPr>
            <p:nvPr/>
          </p:nvSpPr>
          <p:spPr bwMode="auto">
            <a:xfrm>
              <a:off x="2103805" y="5266331"/>
              <a:ext cx="72995" cy="151732"/>
            </a:xfrm>
            <a:custGeom>
              <a:avLst/>
              <a:gdLst>
                <a:gd name="T0" fmla="*/ 0 w 46"/>
                <a:gd name="T1" fmla="*/ 0 h 97"/>
                <a:gd name="T2" fmla="*/ 2147483647 w 46"/>
                <a:gd name="T3" fmla="*/ 2147483647 h 97"/>
                <a:gd name="T4" fmla="*/ 2147483647 w 46"/>
                <a:gd name="T5" fmla="*/ 2147483647 h 97"/>
                <a:gd name="T6" fmla="*/ 2147483647 w 46"/>
                <a:gd name="T7" fmla="*/ 2147483647 h 97"/>
                <a:gd name="T8" fmla="*/ 2147483647 w 46"/>
                <a:gd name="T9" fmla="*/ 2147483647 h 97"/>
                <a:gd name="T10" fmla="*/ 2147483647 w 46"/>
                <a:gd name="T11" fmla="*/ 2147483647 h 97"/>
                <a:gd name="T12" fmla="*/ 2147483647 w 46"/>
                <a:gd name="T13" fmla="*/ 2147483647 h 97"/>
                <a:gd name="T14" fmla="*/ 0 60000 65536"/>
                <a:gd name="T15" fmla="*/ 0 60000 65536"/>
                <a:gd name="T16" fmla="*/ 0 60000 65536"/>
                <a:gd name="T17" fmla="*/ 0 60000 65536"/>
                <a:gd name="T18" fmla="*/ 0 60000 65536"/>
                <a:gd name="T19" fmla="*/ 0 60000 65536"/>
                <a:gd name="T20" fmla="*/ 0 60000 65536"/>
                <a:gd name="T21" fmla="*/ 0 w 46"/>
                <a:gd name="T22" fmla="*/ 0 h 97"/>
                <a:gd name="T23" fmla="*/ 46 w 46"/>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97">
                  <a:moveTo>
                    <a:pt x="0" y="0"/>
                  </a:moveTo>
                  <a:lnTo>
                    <a:pt x="5" y="20"/>
                  </a:lnTo>
                  <a:lnTo>
                    <a:pt x="20" y="12"/>
                  </a:lnTo>
                  <a:lnTo>
                    <a:pt x="21" y="51"/>
                  </a:lnTo>
                  <a:lnTo>
                    <a:pt x="32" y="32"/>
                  </a:lnTo>
                  <a:lnTo>
                    <a:pt x="44" y="72"/>
                  </a:lnTo>
                  <a:lnTo>
                    <a:pt x="46" y="97"/>
                  </a:lnTo>
                </a:path>
              </a:pathLst>
            </a:custGeom>
            <a:noFill/>
            <a:ln w="9525" cap="flat" cmpd="sng">
              <a:solidFill>
                <a:srgbClr val="80808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3" name="Line 316"/>
            <p:cNvSpPr>
              <a:spLocks noChangeShapeType="1"/>
            </p:cNvSpPr>
            <p:nvPr/>
          </p:nvSpPr>
          <p:spPr bwMode="auto">
            <a:xfrm>
              <a:off x="2679180" y="4562063"/>
              <a:ext cx="0" cy="187519"/>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04" name="Freeform 317"/>
            <p:cNvSpPr>
              <a:spLocks/>
            </p:cNvSpPr>
            <p:nvPr/>
          </p:nvSpPr>
          <p:spPr bwMode="auto">
            <a:xfrm>
              <a:off x="2275559" y="5518264"/>
              <a:ext cx="137403" cy="156027"/>
            </a:xfrm>
            <a:custGeom>
              <a:avLst/>
              <a:gdLst>
                <a:gd name="T0" fmla="*/ 0 w 88"/>
                <a:gd name="T1" fmla="*/ 0 h 99"/>
                <a:gd name="T2" fmla="*/ 2147483647 w 88"/>
                <a:gd name="T3" fmla="*/ 2147483647 h 99"/>
                <a:gd name="T4" fmla="*/ 2147483647 w 88"/>
                <a:gd name="T5" fmla="*/ 2147483647 h 99"/>
                <a:gd name="T6" fmla="*/ 2147483647 w 88"/>
                <a:gd name="T7" fmla="*/ 2147483647 h 99"/>
                <a:gd name="T8" fmla="*/ 2147483647 w 88"/>
                <a:gd name="T9" fmla="*/ 2147483647 h 99"/>
                <a:gd name="T10" fmla="*/ 2147483647 w 88"/>
                <a:gd name="T11" fmla="*/ 2147483647 h 99"/>
                <a:gd name="T12" fmla="*/ 2147483647 w 88"/>
                <a:gd name="T13" fmla="*/ 2147483647 h 99"/>
                <a:gd name="T14" fmla="*/ 2147483647 w 88"/>
                <a:gd name="T15" fmla="*/ 2147483647 h 99"/>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99"/>
                <a:gd name="T26" fmla="*/ 88 w 8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99">
                  <a:moveTo>
                    <a:pt x="0" y="0"/>
                  </a:moveTo>
                  <a:lnTo>
                    <a:pt x="40" y="62"/>
                  </a:lnTo>
                  <a:lnTo>
                    <a:pt x="24" y="83"/>
                  </a:lnTo>
                  <a:lnTo>
                    <a:pt x="47" y="71"/>
                  </a:lnTo>
                  <a:lnTo>
                    <a:pt x="54" y="95"/>
                  </a:lnTo>
                  <a:lnTo>
                    <a:pt x="64" y="69"/>
                  </a:lnTo>
                  <a:lnTo>
                    <a:pt x="76" y="99"/>
                  </a:lnTo>
                  <a:lnTo>
                    <a:pt x="88" y="74"/>
                  </a:lnTo>
                </a:path>
              </a:pathLst>
            </a:custGeom>
            <a:noFill/>
            <a:ln w="9525" cap="flat" cmpd="sng">
              <a:solidFill>
                <a:srgbClr val="80808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nvGrpSpPr>
            <p:cNvPr id="105" name="Group 321"/>
            <p:cNvGrpSpPr>
              <a:grpSpLocks/>
            </p:cNvGrpSpPr>
            <p:nvPr/>
          </p:nvGrpSpPr>
          <p:grpSpPr bwMode="auto">
            <a:xfrm rot="21319256">
              <a:off x="1505529" y="4884137"/>
              <a:ext cx="21469" cy="197539"/>
              <a:chOff x="873" y="2789"/>
              <a:chExt cx="26" cy="145"/>
            </a:xfrm>
          </p:grpSpPr>
          <p:sp>
            <p:nvSpPr>
              <p:cNvPr id="123" name="Freeform 322"/>
              <p:cNvSpPr>
                <a:spLocks/>
              </p:cNvSpPr>
              <p:nvPr/>
            </p:nvSpPr>
            <p:spPr bwMode="auto">
              <a:xfrm>
                <a:off x="875" y="2818"/>
                <a:ext cx="15" cy="47"/>
              </a:xfrm>
              <a:custGeom>
                <a:avLst/>
                <a:gdLst>
                  <a:gd name="T0" fmla="*/ 0 w 15"/>
                  <a:gd name="T1" fmla="*/ 41 h 47"/>
                  <a:gd name="T2" fmla="*/ 4 w 15"/>
                  <a:gd name="T3" fmla="*/ 11 h 47"/>
                  <a:gd name="T4" fmla="*/ 12 w 15"/>
                  <a:gd name="T5" fmla="*/ 0 h 47"/>
                  <a:gd name="T6" fmla="*/ 15 w 15"/>
                  <a:gd name="T7" fmla="*/ 12 h 47"/>
                  <a:gd name="T8" fmla="*/ 12 w 15"/>
                  <a:gd name="T9" fmla="*/ 36 h 47"/>
                  <a:gd name="T10" fmla="*/ 6 w 15"/>
                  <a:gd name="T11" fmla="*/ 47 h 47"/>
                  <a:gd name="T12" fmla="*/ 0 w 15"/>
                  <a:gd name="T13" fmla="*/ 41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124" name="Freeform 323"/>
              <p:cNvSpPr>
                <a:spLocks/>
              </p:cNvSpPr>
              <p:nvPr/>
            </p:nvSpPr>
            <p:spPr bwMode="auto">
              <a:xfrm>
                <a:off x="879" y="2789"/>
                <a:ext cx="20" cy="18"/>
              </a:xfrm>
              <a:custGeom>
                <a:avLst/>
                <a:gdLst>
                  <a:gd name="T0" fmla="*/ 0 w 20"/>
                  <a:gd name="T1" fmla="*/ 16 h 18"/>
                  <a:gd name="T2" fmla="*/ 9 w 20"/>
                  <a:gd name="T3" fmla="*/ 0 h 18"/>
                  <a:gd name="T4" fmla="*/ 20 w 20"/>
                  <a:gd name="T5" fmla="*/ 18 h 18"/>
                  <a:gd name="T6" fmla="*/ 8 w 20"/>
                  <a:gd name="T7" fmla="*/ 10 h 18"/>
                  <a:gd name="T8" fmla="*/ 0 w 20"/>
                  <a:gd name="T9" fmla="*/ 16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125" name="Freeform 324"/>
              <p:cNvSpPr>
                <a:spLocks/>
              </p:cNvSpPr>
              <p:nvPr/>
            </p:nvSpPr>
            <p:spPr bwMode="auto">
              <a:xfrm>
                <a:off x="873" y="2928"/>
                <a:ext cx="23" cy="6"/>
              </a:xfrm>
              <a:custGeom>
                <a:avLst/>
                <a:gdLst>
                  <a:gd name="T0" fmla="*/ 0 w 23"/>
                  <a:gd name="T1" fmla="*/ 4 h 6"/>
                  <a:gd name="T2" fmla="*/ 14 w 23"/>
                  <a:gd name="T3" fmla="*/ 6 h 6"/>
                  <a:gd name="T4" fmla="*/ 23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106" name="Freeform 325"/>
            <p:cNvSpPr>
              <a:spLocks/>
            </p:cNvSpPr>
            <p:nvPr/>
          </p:nvSpPr>
          <p:spPr bwMode="auto">
            <a:xfrm rot="21319256">
              <a:off x="1589975" y="4957140"/>
              <a:ext cx="32920" cy="97338"/>
            </a:xfrm>
            <a:custGeom>
              <a:avLst/>
              <a:gdLst>
                <a:gd name="T0" fmla="*/ 0 w 44"/>
                <a:gd name="T1" fmla="*/ 2147483647 h 70"/>
                <a:gd name="T2" fmla="*/ 2147483647 w 44"/>
                <a:gd name="T3" fmla="*/ 0 h 70"/>
                <a:gd name="T4" fmla="*/ 2147483647 w 44"/>
                <a:gd name="T5" fmla="*/ 2147483647 h 70"/>
                <a:gd name="T6" fmla="*/ 2147483647 w 44"/>
                <a:gd name="T7" fmla="*/ 2147483647 h 70"/>
                <a:gd name="T8" fmla="*/ 2147483647 w 44"/>
                <a:gd name="T9" fmla="*/ 2147483647 h 70"/>
                <a:gd name="T10" fmla="*/ 2147483647 w 44"/>
                <a:gd name="T11" fmla="*/ 2147483647 h 70"/>
                <a:gd name="T12" fmla="*/ 2147483647 w 44"/>
                <a:gd name="T13" fmla="*/ 2147483647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107" name="Freeform 326"/>
            <p:cNvSpPr>
              <a:spLocks/>
            </p:cNvSpPr>
            <p:nvPr/>
          </p:nvSpPr>
          <p:spPr bwMode="auto">
            <a:xfrm>
              <a:off x="2113824" y="5813140"/>
              <a:ext cx="585395" cy="380763"/>
            </a:xfrm>
            <a:custGeom>
              <a:avLst/>
              <a:gdLst>
                <a:gd name="T0" fmla="*/ 2147483647 w 375"/>
                <a:gd name="T1" fmla="*/ 0 h 244"/>
                <a:gd name="T2" fmla="*/ 2147483647 w 375"/>
                <a:gd name="T3" fmla="*/ 2147483647 h 244"/>
                <a:gd name="T4" fmla="*/ 2147483647 w 375"/>
                <a:gd name="T5" fmla="*/ 2147483647 h 244"/>
                <a:gd name="T6" fmla="*/ 0 w 375"/>
                <a:gd name="T7" fmla="*/ 2147483647 h 244"/>
                <a:gd name="T8" fmla="*/ 0 60000 65536"/>
                <a:gd name="T9" fmla="*/ 0 60000 65536"/>
                <a:gd name="T10" fmla="*/ 0 60000 65536"/>
                <a:gd name="T11" fmla="*/ 0 60000 65536"/>
                <a:gd name="T12" fmla="*/ 0 w 375"/>
                <a:gd name="T13" fmla="*/ 0 h 244"/>
                <a:gd name="T14" fmla="*/ 375 w 375"/>
                <a:gd name="T15" fmla="*/ 244 h 244"/>
              </a:gdLst>
              <a:ahLst/>
              <a:cxnLst>
                <a:cxn ang="T8">
                  <a:pos x="T0" y="T1"/>
                </a:cxn>
                <a:cxn ang="T9">
                  <a:pos x="T2" y="T3"/>
                </a:cxn>
                <a:cxn ang="T10">
                  <a:pos x="T4" y="T5"/>
                </a:cxn>
                <a:cxn ang="T11">
                  <a:pos x="T6" y="T7"/>
                </a:cxn>
              </a:cxnLst>
              <a:rect l="T12" t="T13" r="T14" b="T15"/>
              <a:pathLst>
                <a:path w="375" h="244">
                  <a:moveTo>
                    <a:pt x="375" y="0"/>
                  </a:moveTo>
                  <a:lnTo>
                    <a:pt x="24" y="60"/>
                  </a:lnTo>
                  <a:lnTo>
                    <a:pt x="7" y="120"/>
                  </a:lnTo>
                  <a:lnTo>
                    <a:pt x="0" y="244"/>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8" name="Freeform 327"/>
            <p:cNvSpPr>
              <a:spLocks/>
            </p:cNvSpPr>
            <p:nvPr/>
          </p:nvSpPr>
          <p:spPr bwMode="auto">
            <a:xfrm>
              <a:off x="3120015" y="5632779"/>
              <a:ext cx="528143" cy="546809"/>
            </a:xfrm>
            <a:custGeom>
              <a:avLst/>
              <a:gdLst>
                <a:gd name="T0" fmla="*/ 2147483647 w 338"/>
                <a:gd name="T1" fmla="*/ 0 h 350"/>
                <a:gd name="T2" fmla="*/ 2147483647 w 338"/>
                <a:gd name="T3" fmla="*/ 2147483647 h 350"/>
                <a:gd name="T4" fmla="*/ 2147483647 w 338"/>
                <a:gd name="T5" fmla="*/ 2147483647 h 350"/>
                <a:gd name="T6" fmla="*/ 0 w 338"/>
                <a:gd name="T7" fmla="*/ 2147483647 h 350"/>
                <a:gd name="T8" fmla="*/ 0 60000 65536"/>
                <a:gd name="T9" fmla="*/ 0 60000 65536"/>
                <a:gd name="T10" fmla="*/ 0 60000 65536"/>
                <a:gd name="T11" fmla="*/ 0 60000 65536"/>
                <a:gd name="T12" fmla="*/ 0 w 338"/>
                <a:gd name="T13" fmla="*/ 0 h 350"/>
                <a:gd name="T14" fmla="*/ 338 w 338"/>
                <a:gd name="T15" fmla="*/ 350 h 350"/>
              </a:gdLst>
              <a:ahLst/>
              <a:cxnLst>
                <a:cxn ang="T8">
                  <a:pos x="T0" y="T1"/>
                </a:cxn>
                <a:cxn ang="T9">
                  <a:pos x="T2" y="T3"/>
                </a:cxn>
                <a:cxn ang="T10">
                  <a:pos x="T4" y="T5"/>
                </a:cxn>
                <a:cxn ang="T11">
                  <a:pos x="T6" y="T7"/>
                </a:cxn>
              </a:cxnLst>
              <a:rect l="T12" t="T13" r="T14" b="T15"/>
              <a:pathLst>
                <a:path w="338" h="350">
                  <a:moveTo>
                    <a:pt x="338" y="0"/>
                  </a:moveTo>
                  <a:lnTo>
                    <a:pt x="87" y="55"/>
                  </a:lnTo>
                  <a:lnTo>
                    <a:pt x="58" y="93"/>
                  </a:lnTo>
                  <a:lnTo>
                    <a:pt x="0" y="35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9" name="Freeform 328"/>
            <p:cNvSpPr>
              <a:spLocks/>
            </p:cNvSpPr>
            <p:nvPr/>
          </p:nvSpPr>
          <p:spPr bwMode="auto">
            <a:xfrm>
              <a:off x="839983" y="5986345"/>
              <a:ext cx="691310" cy="191813"/>
            </a:xfrm>
            <a:custGeom>
              <a:avLst/>
              <a:gdLst>
                <a:gd name="T0" fmla="*/ 2147483647 w 444"/>
                <a:gd name="T1" fmla="*/ 0 h 123"/>
                <a:gd name="T2" fmla="*/ 0 w 444"/>
                <a:gd name="T3" fmla="*/ 2147483647 h 123"/>
                <a:gd name="T4" fmla="*/ 0 w 444"/>
                <a:gd name="T5" fmla="*/ 2147483647 h 123"/>
                <a:gd name="T6" fmla="*/ 0 60000 65536"/>
                <a:gd name="T7" fmla="*/ 0 60000 65536"/>
                <a:gd name="T8" fmla="*/ 0 60000 65536"/>
                <a:gd name="T9" fmla="*/ 0 w 444"/>
                <a:gd name="T10" fmla="*/ 0 h 123"/>
                <a:gd name="T11" fmla="*/ 444 w 444"/>
                <a:gd name="T12" fmla="*/ 123 h 123"/>
              </a:gdLst>
              <a:ahLst/>
              <a:cxnLst>
                <a:cxn ang="T6">
                  <a:pos x="T0" y="T1"/>
                </a:cxn>
                <a:cxn ang="T7">
                  <a:pos x="T2" y="T3"/>
                </a:cxn>
                <a:cxn ang="T8">
                  <a:pos x="T4" y="T5"/>
                </a:cxn>
              </a:cxnLst>
              <a:rect l="T9" t="T10" r="T11" b="T12"/>
              <a:pathLst>
                <a:path w="444" h="123">
                  <a:moveTo>
                    <a:pt x="444" y="0"/>
                  </a:moveTo>
                  <a:lnTo>
                    <a:pt x="0" y="84"/>
                  </a:lnTo>
                  <a:lnTo>
                    <a:pt x="0" y="123"/>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nvGrpSpPr>
            <p:cNvPr id="110" name="Group 497"/>
            <p:cNvGrpSpPr>
              <a:grpSpLocks/>
            </p:cNvGrpSpPr>
            <p:nvPr/>
          </p:nvGrpSpPr>
          <p:grpSpPr bwMode="auto">
            <a:xfrm>
              <a:off x="2480232" y="2857220"/>
              <a:ext cx="230437" cy="207558"/>
              <a:chOff x="1124" y="346"/>
              <a:chExt cx="1163" cy="1047"/>
            </a:xfrm>
          </p:grpSpPr>
          <p:sp>
            <p:nvSpPr>
              <p:cNvPr id="112" name="Freeform 498"/>
              <p:cNvSpPr>
                <a:spLocks/>
              </p:cNvSpPr>
              <p:nvPr/>
            </p:nvSpPr>
            <p:spPr bwMode="auto">
              <a:xfrm>
                <a:off x="1124" y="346"/>
                <a:ext cx="1163" cy="355"/>
              </a:xfrm>
              <a:custGeom>
                <a:avLst/>
                <a:gdLst>
                  <a:gd name="T0" fmla="*/ 3675 w 924"/>
                  <a:gd name="T1" fmla="*/ 241 h 284"/>
                  <a:gd name="T2" fmla="*/ 3539 w 924"/>
                  <a:gd name="T3" fmla="*/ 155 h 284"/>
                  <a:gd name="T4" fmla="*/ 3270 w 924"/>
                  <a:gd name="T5" fmla="*/ 94 h 284"/>
                  <a:gd name="T6" fmla="*/ 2346 w 924"/>
                  <a:gd name="T7" fmla="*/ 0 h 284"/>
                  <a:gd name="T8" fmla="*/ 1695 w 924"/>
                  <a:gd name="T9" fmla="*/ 0 h 284"/>
                  <a:gd name="T10" fmla="*/ 949 w 924"/>
                  <a:gd name="T11" fmla="*/ 39 h 284"/>
                  <a:gd name="T12" fmla="*/ 550 w 924"/>
                  <a:gd name="T13" fmla="*/ 76 h 284"/>
                  <a:gd name="T14" fmla="*/ 256 w 924"/>
                  <a:gd name="T15" fmla="*/ 124 h 284"/>
                  <a:gd name="T16" fmla="*/ 87 w 924"/>
                  <a:gd name="T17" fmla="*/ 169 h 284"/>
                  <a:gd name="T18" fmla="*/ 0 w 924"/>
                  <a:gd name="T19" fmla="*/ 270 h 284"/>
                  <a:gd name="T20" fmla="*/ 10 w 924"/>
                  <a:gd name="T21" fmla="*/ 413 h 284"/>
                  <a:gd name="T22" fmla="*/ 157 w 924"/>
                  <a:gd name="T23" fmla="*/ 468 h 284"/>
                  <a:gd name="T24" fmla="*/ 279 w 924"/>
                  <a:gd name="T25" fmla="*/ 888 h 284"/>
                  <a:gd name="T26" fmla="*/ 534 w 924"/>
                  <a:gd name="T27" fmla="*/ 993 h 284"/>
                  <a:gd name="T28" fmla="*/ 963 w 924"/>
                  <a:gd name="T29" fmla="*/ 1063 h 284"/>
                  <a:gd name="T30" fmla="*/ 1660 w 924"/>
                  <a:gd name="T31" fmla="*/ 1085 h 284"/>
                  <a:gd name="T32" fmla="*/ 2505 w 924"/>
                  <a:gd name="T33" fmla="*/ 1063 h 284"/>
                  <a:gd name="T34" fmla="*/ 3108 w 924"/>
                  <a:gd name="T35" fmla="*/ 1008 h 284"/>
                  <a:gd name="T36" fmla="*/ 3412 w 924"/>
                  <a:gd name="T37" fmla="*/ 888 h 284"/>
                  <a:gd name="T38" fmla="*/ 3539 w 924"/>
                  <a:gd name="T39" fmla="*/ 485 h 284"/>
                  <a:gd name="T40" fmla="*/ 3675 w 924"/>
                  <a:gd name="T41" fmla="*/ 391 h 284"/>
                  <a:gd name="T42" fmla="*/ 3675 w 924"/>
                  <a:gd name="T43" fmla="*/ 241 h 2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4"/>
                  <a:gd name="T67" fmla="*/ 0 h 284"/>
                  <a:gd name="T68" fmla="*/ 924 w 924"/>
                  <a:gd name="T69" fmla="*/ 284 h 2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4" h="284">
                    <a:moveTo>
                      <a:pt x="924" y="62"/>
                    </a:moveTo>
                    <a:lnTo>
                      <a:pt x="890" y="40"/>
                    </a:lnTo>
                    <a:lnTo>
                      <a:pt x="822" y="24"/>
                    </a:lnTo>
                    <a:lnTo>
                      <a:pt x="590" y="0"/>
                    </a:lnTo>
                    <a:lnTo>
                      <a:pt x="426" y="0"/>
                    </a:lnTo>
                    <a:lnTo>
                      <a:pt x="238" y="10"/>
                    </a:lnTo>
                    <a:lnTo>
                      <a:pt x="138" y="20"/>
                    </a:lnTo>
                    <a:lnTo>
                      <a:pt x="64" y="32"/>
                    </a:lnTo>
                    <a:lnTo>
                      <a:pt x="22" y="44"/>
                    </a:lnTo>
                    <a:lnTo>
                      <a:pt x="0" y="70"/>
                    </a:lnTo>
                    <a:lnTo>
                      <a:pt x="2" y="108"/>
                    </a:lnTo>
                    <a:lnTo>
                      <a:pt x="40" y="122"/>
                    </a:lnTo>
                    <a:lnTo>
                      <a:pt x="70" y="232"/>
                    </a:lnTo>
                    <a:lnTo>
                      <a:pt x="134" y="260"/>
                    </a:lnTo>
                    <a:lnTo>
                      <a:pt x="242" y="278"/>
                    </a:lnTo>
                    <a:lnTo>
                      <a:pt x="418" y="284"/>
                    </a:lnTo>
                    <a:lnTo>
                      <a:pt x="630" y="278"/>
                    </a:lnTo>
                    <a:lnTo>
                      <a:pt x="782" y="264"/>
                    </a:lnTo>
                    <a:lnTo>
                      <a:pt x="858" y="232"/>
                    </a:lnTo>
                    <a:lnTo>
                      <a:pt x="890" y="126"/>
                    </a:lnTo>
                    <a:lnTo>
                      <a:pt x="924" y="102"/>
                    </a:lnTo>
                    <a:lnTo>
                      <a:pt x="924" y="62"/>
                    </a:lnTo>
                    <a:close/>
                  </a:path>
                </a:pathLst>
              </a:custGeom>
              <a:gradFill rotWithShape="1">
                <a:gsLst>
                  <a:gs pos="0">
                    <a:srgbClr val="B2B2B2"/>
                  </a:gs>
                  <a:gs pos="50000">
                    <a:srgbClr val="EAEAEA"/>
                  </a:gs>
                  <a:gs pos="100000">
                    <a:srgbClr val="B2B2B2"/>
                  </a:gs>
                </a:gsLst>
                <a:lin ang="0" scaled="1"/>
              </a:gradFill>
              <a:ln w="9525" cap="flat" cmpd="sng">
                <a:solidFill>
                  <a:srgbClr val="333333"/>
                </a:solidFill>
                <a:prstDash val="solid"/>
                <a:round/>
                <a:headEnd type="none" w="med" len="med"/>
                <a:tailEnd type="none" w="med" len="med"/>
              </a:ln>
            </p:spPr>
            <p:txBody>
              <a:bodyPr/>
              <a:lstStyle/>
              <a:p>
                <a:endParaRPr lang="ja-JP" altLang="en-US" dirty="0"/>
              </a:p>
            </p:txBody>
          </p:sp>
          <p:sp>
            <p:nvSpPr>
              <p:cNvPr id="113" name="Freeform 499"/>
              <p:cNvSpPr>
                <a:spLocks/>
              </p:cNvSpPr>
              <p:nvPr/>
            </p:nvSpPr>
            <p:spPr bwMode="auto">
              <a:xfrm>
                <a:off x="1296" y="579"/>
                <a:ext cx="868" cy="704"/>
              </a:xfrm>
              <a:custGeom>
                <a:avLst/>
                <a:gdLst>
                  <a:gd name="T0" fmla="*/ 1269 w 692"/>
                  <a:gd name="T1" fmla="*/ 0 h 562"/>
                  <a:gd name="T2" fmla="*/ 0 w 692"/>
                  <a:gd name="T3" fmla="*/ 349 h 562"/>
                  <a:gd name="T4" fmla="*/ 138 w 692"/>
                  <a:gd name="T5" fmla="*/ 1198 h 562"/>
                  <a:gd name="T6" fmla="*/ 173 w 692"/>
                  <a:gd name="T7" fmla="*/ 1468 h 562"/>
                  <a:gd name="T8" fmla="*/ 394 w 692"/>
                  <a:gd name="T9" fmla="*/ 1880 h 562"/>
                  <a:gd name="T10" fmla="*/ 689 w 692"/>
                  <a:gd name="T11" fmla="*/ 2084 h 562"/>
                  <a:gd name="T12" fmla="*/ 1306 w 692"/>
                  <a:gd name="T13" fmla="*/ 2172 h 562"/>
                  <a:gd name="T14" fmla="*/ 1761 w 692"/>
                  <a:gd name="T15" fmla="*/ 2141 h 562"/>
                  <a:gd name="T16" fmla="*/ 2196 w 692"/>
                  <a:gd name="T17" fmla="*/ 2078 h 562"/>
                  <a:gd name="T18" fmla="*/ 2431 w 692"/>
                  <a:gd name="T19" fmla="*/ 1893 h 562"/>
                  <a:gd name="T20" fmla="*/ 2571 w 692"/>
                  <a:gd name="T21" fmla="*/ 1625 h 562"/>
                  <a:gd name="T22" fmla="*/ 2648 w 692"/>
                  <a:gd name="T23" fmla="*/ 1395 h 562"/>
                  <a:gd name="T24" fmla="*/ 2696 w 692"/>
                  <a:gd name="T25" fmla="*/ 303 h 562"/>
                  <a:gd name="T26" fmla="*/ 1269 w 692"/>
                  <a:gd name="T27" fmla="*/ 0 h 5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2"/>
                  <a:gd name="T43" fmla="*/ 0 h 562"/>
                  <a:gd name="T44" fmla="*/ 692 w 692"/>
                  <a:gd name="T45" fmla="*/ 562 h 5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2" h="562">
                    <a:moveTo>
                      <a:pt x="326" y="0"/>
                    </a:moveTo>
                    <a:lnTo>
                      <a:pt x="0" y="90"/>
                    </a:lnTo>
                    <a:lnTo>
                      <a:pt x="36" y="310"/>
                    </a:lnTo>
                    <a:lnTo>
                      <a:pt x="45" y="380"/>
                    </a:lnTo>
                    <a:lnTo>
                      <a:pt x="101" y="486"/>
                    </a:lnTo>
                    <a:lnTo>
                      <a:pt x="177" y="539"/>
                    </a:lnTo>
                    <a:lnTo>
                      <a:pt x="336" y="562"/>
                    </a:lnTo>
                    <a:lnTo>
                      <a:pt x="452" y="554"/>
                    </a:lnTo>
                    <a:lnTo>
                      <a:pt x="564" y="538"/>
                    </a:lnTo>
                    <a:lnTo>
                      <a:pt x="624" y="490"/>
                    </a:lnTo>
                    <a:lnTo>
                      <a:pt x="660" y="420"/>
                    </a:lnTo>
                    <a:lnTo>
                      <a:pt x="680" y="362"/>
                    </a:lnTo>
                    <a:lnTo>
                      <a:pt x="692" y="78"/>
                    </a:lnTo>
                    <a:lnTo>
                      <a:pt x="326" y="0"/>
                    </a:lnTo>
                    <a:close/>
                  </a:path>
                </a:pathLst>
              </a:custGeom>
              <a:gradFill rotWithShape="1">
                <a:gsLst>
                  <a:gs pos="0">
                    <a:srgbClr val="EAEAEA"/>
                  </a:gs>
                  <a:gs pos="100000">
                    <a:srgbClr val="B2B2B2"/>
                  </a:gs>
                </a:gsLst>
                <a:lin ang="0" scaled="1"/>
              </a:gradFill>
              <a:ln w="3175" cap="flat" cmpd="sng">
                <a:solidFill>
                  <a:srgbClr val="333333"/>
                </a:solidFill>
                <a:prstDash val="solid"/>
                <a:round/>
                <a:headEnd type="none" w="med" len="med"/>
                <a:tailEnd type="none" w="med" len="med"/>
              </a:ln>
            </p:spPr>
            <p:txBody>
              <a:bodyPr/>
              <a:lstStyle/>
              <a:p>
                <a:endParaRPr lang="ja-JP" altLang="en-US" dirty="0"/>
              </a:p>
            </p:txBody>
          </p:sp>
          <p:sp>
            <p:nvSpPr>
              <p:cNvPr id="114" name="Freeform 500"/>
              <p:cNvSpPr>
                <a:spLocks/>
              </p:cNvSpPr>
              <p:nvPr/>
            </p:nvSpPr>
            <p:spPr bwMode="auto">
              <a:xfrm>
                <a:off x="1296" y="579"/>
                <a:ext cx="581" cy="711"/>
              </a:xfrm>
              <a:custGeom>
                <a:avLst/>
                <a:gdLst>
                  <a:gd name="T0" fmla="*/ 1886 w 459"/>
                  <a:gd name="T1" fmla="*/ 125 h 570"/>
                  <a:gd name="T2" fmla="*/ 1320 w 459"/>
                  <a:gd name="T3" fmla="*/ 0 h 570"/>
                  <a:gd name="T4" fmla="*/ 0 w 459"/>
                  <a:gd name="T5" fmla="*/ 352 h 570"/>
                  <a:gd name="T6" fmla="*/ 97 w 459"/>
                  <a:gd name="T7" fmla="*/ 1038 h 570"/>
                  <a:gd name="T8" fmla="*/ 211 w 459"/>
                  <a:gd name="T9" fmla="*/ 1548 h 570"/>
                  <a:gd name="T10" fmla="*/ 481 w 459"/>
                  <a:gd name="T11" fmla="*/ 1907 h 570"/>
                  <a:gd name="T12" fmla="*/ 866 w 459"/>
                  <a:gd name="T13" fmla="*/ 2088 h 570"/>
                  <a:gd name="T14" fmla="*/ 1457 w 459"/>
                  <a:gd name="T15" fmla="*/ 2147 h 570"/>
                  <a:gd name="T16" fmla="*/ 1886 w 459"/>
                  <a:gd name="T17" fmla="*/ 2078 h 570"/>
                  <a:gd name="T18" fmla="*/ 1886 w 459"/>
                  <a:gd name="T19" fmla="*/ 125 h 5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9"/>
                  <a:gd name="T31" fmla="*/ 0 h 570"/>
                  <a:gd name="T32" fmla="*/ 459 w 459"/>
                  <a:gd name="T33" fmla="*/ 570 h 5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9" h="570">
                    <a:moveTo>
                      <a:pt x="459" y="33"/>
                    </a:moveTo>
                    <a:lnTo>
                      <a:pt x="321" y="0"/>
                    </a:lnTo>
                    <a:lnTo>
                      <a:pt x="0" y="93"/>
                    </a:lnTo>
                    <a:lnTo>
                      <a:pt x="24" y="276"/>
                    </a:lnTo>
                    <a:lnTo>
                      <a:pt x="51" y="411"/>
                    </a:lnTo>
                    <a:lnTo>
                      <a:pt x="117" y="507"/>
                    </a:lnTo>
                    <a:lnTo>
                      <a:pt x="210" y="555"/>
                    </a:lnTo>
                    <a:lnTo>
                      <a:pt x="354" y="570"/>
                    </a:lnTo>
                    <a:lnTo>
                      <a:pt x="459" y="552"/>
                    </a:lnTo>
                    <a:lnTo>
                      <a:pt x="459" y="33"/>
                    </a:lnTo>
                    <a:close/>
                  </a:path>
                </a:pathLst>
              </a:custGeom>
              <a:gradFill rotWithShape="1">
                <a:gsLst>
                  <a:gs pos="0">
                    <a:srgbClr val="6C6C6C"/>
                  </a:gs>
                  <a:gs pos="100000">
                    <a:srgbClr val="EAEAEA"/>
                  </a:gs>
                </a:gsLst>
                <a:lin ang="0" scaled="1"/>
              </a:gradFill>
              <a:ln w="3175" cap="flat" cmpd="sng">
                <a:solidFill>
                  <a:srgbClr val="333333"/>
                </a:solidFill>
                <a:prstDash val="solid"/>
                <a:round/>
                <a:headEnd type="none" w="med" len="med"/>
                <a:tailEnd type="none" w="med" len="med"/>
              </a:ln>
            </p:spPr>
            <p:txBody>
              <a:bodyPr/>
              <a:lstStyle/>
              <a:p>
                <a:endParaRPr lang="ja-JP" altLang="en-US" dirty="0"/>
              </a:p>
            </p:txBody>
          </p:sp>
          <p:sp>
            <p:nvSpPr>
              <p:cNvPr id="115" name="Oval 501"/>
              <p:cNvSpPr>
                <a:spLocks noChangeArrowheads="1"/>
              </p:cNvSpPr>
              <p:nvPr/>
            </p:nvSpPr>
            <p:spPr bwMode="auto">
              <a:xfrm>
                <a:off x="1215" y="547"/>
                <a:ext cx="981" cy="154"/>
              </a:xfrm>
              <a:prstGeom prst="ellipse">
                <a:avLst/>
              </a:prstGeom>
              <a:solidFill>
                <a:schemeClr val="accent1"/>
              </a:solidFill>
              <a:ln w="317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116" name="Freeform 502"/>
              <p:cNvSpPr>
                <a:spLocks/>
              </p:cNvSpPr>
              <p:nvPr/>
            </p:nvSpPr>
            <p:spPr bwMode="auto">
              <a:xfrm>
                <a:off x="1215" y="547"/>
                <a:ext cx="986" cy="846"/>
              </a:xfrm>
              <a:custGeom>
                <a:avLst/>
                <a:gdLst>
                  <a:gd name="T0" fmla="*/ 0 w 563"/>
                  <a:gd name="T1" fmla="*/ 1338 h 483"/>
                  <a:gd name="T2" fmla="*/ 301 w 563"/>
                  <a:gd name="T3" fmla="*/ 923 h 483"/>
                  <a:gd name="T4" fmla="*/ 809 w 563"/>
                  <a:gd name="T5" fmla="*/ 723 h 483"/>
                  <a:gd name="T6" fmla="*/ 3116 w 563"/>
                  <a:gd name="T7" fmla="*/ 314 h 483"/>
                  <a:gd name="T8" fmla="*/ 6671 w 563"/>
                  <a:gd name="T9" fmla="*/ 0 h 483"/>
                  <a:gd name="T10" fmla="*/ 10303 w 563"/>
                  <a:gd name="T11" fmla="*/ 0 h 483"/>
                  <a:gd name="T12" fmla="*/ 13413 w 563"/>
                  <a:gd name="T13" fmla="*/ 314 h 483"/>
                  <a:gd name="T14" fmla="*/ 15830 w 563"/>
                  <a:gd name="T15" fmla="*/ 809 h 483"/>
                  <a:gd name="T16" fmla="*/ 16251 w 563"/>
                  <a:gd name="T17" fmla="*/ 1417 h 483"/>
                  <a:gd name="T18" fmla="*/ 16051 w 563"/>
                  <a:gd name="T19" fmla="*/ 7066 h 483"/>
                  <a:gd name="T20" fmla="*/ 15830 w 563"/>
                  <a:gd name="T21" fmla="*/ 8882 h 483"/>
                  <a:gd name="T22" fmla="*/ 15636 w 563"/>
                  <a:gd name="T23" fmla="*/ 10108 h 483"/>
                  <a:gd name="T24" fmla="*/ 15023 w 563"/>
                  <a:gd name="T25" fmla="*/ 11324 h 483"/>
                  <a:gd name="T26" fmla="*/ 14214 w 563"/>
                  <a:gd name="T27" fmla="*/ 12247 h 483"/>
                  <a:gd name="T28" fmla="*/ 13484 w 563"/>
                  <a:gd name="T29" fmla="*/ 13075 h 483"/>
                  <a:gd name="T30" fmla="*/ 12370 w 563"/>
                  <a:gd name="T31" fmla="*/ 13687 h 483"/>
                  <a:gd name="T32" fmla="*/ 7564 w 563"/>
                  <a:gd name="T33" fmla="*/ 13949 h 483"/>
                  <a:gd name="T34" fmla="*/ 5748 w 563"/>
                  <a:gd name="T35" fmla="*/ 13750 h 483"/>
                  <a:gd name="T36" fmla="*/ 3641 w 563"/>
                  <a:gd name="T37" fmla="*/ 12940 h 483"/>
                  <a:gd name="T38" fmla="*/ 2217 w 563"/>
                  <a:gd name="T39" fmla="*/ 11646 h 483"/>
                  <a:gd name="T40" fmla="*/ 1694 w 563"/>
                  <a:gd name="T41" fmla="*/ 11119 h 483"/>
                  <a:gd name="T42" fmla="*/ 893 w 563"/>
                  <a:gd name="T43" fmla="*/ 8882 h 483"/>
                  <a:gd name="T44" fmla="*/ 809 w 563"/>
                  <a:gd name="T45" fmla="*/ 6992 h 483"/>
                  <a:gd name="T46" fmla="*/ 0 w 563"/>
                  <a:gd name="T47" fmla="*/ 1338 h 4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63"/>
                  <a:gd name="T73" fmla="*/ 0 h 483"/>
                  <a:gd name="T74" fmla="*/ 563 w 563"/>
                  <a:gd name="T75" fmla="*/ 483 h 4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63" h="483">
                    <a:moveTo>
                      <a:pt x="0" y="46"/>
                    </a:moveTo>
                    <a:lnTo>
                      <a:pt x="10" y="32"/>
                    </a:lnTo>
                    <a:lnTo>
                      <a:pt x="28" y="25"/>
                    </a:lnTo>
                    <a:lnTo>
                      <a:pt x="108" y="11"/>
                    </a:lnTo>
                    <a:lnTo>
                      <a:pt x="231" y="0"/>
                    </a:lnTo>
                    <a:lnTo>
                      <a:pt x="357" y="0"/>
                    </a:lnTo>
                    <a:lnTo>
                      <a:pt x="465" y="11"/>
                    </a:lnTo>
                    <a:lnTo>
                      <a:pt x="549" y="28"/>
                    </a:lnTo>
                    <a:lnTo>
                      <a:pt x="563" y="49"/>
                    </a:lnTo>
                    <a:lnTo>
                      <a:pt x="556" y="245"/>
                    </a:lnTo>
                    <a:lnTo>
                      <a:pt x="549" y="308"/>
                    </a:lnTo>
                    <a:lnTo>
                      <a:pt x="542" y="350"/>
                    </a:lnTo>
                    <a:lnTo>
                      <a:pt x="521" y="392"/>
                    </a:lnTo>
                    <a:lnTo>
                      <a:pt x="493" y="424"/>
                    </a:lnTo>
                    <a:lnTo>
                      <a:pt x="467" y="453"/>
                    </a:lnTo>
                    <a:lnTo>
                      <a:pt x="429" y="474"/>
                    </a:lnTo>
                    <a:lnTo>
                      <a:pt x="262" y="483"/>
                    </a:lnTo>
                    <a:lnTo>
                      <a:pt x="199" y="476"/>
                    </a:lnTo>
                    <a:lnTo>
                      <a:pt x="126" y="448"/>
                    </a:lnTo>
                    <a:lnTo>
                      <a:pt x="77" y="403"/>
                    </a:lnTo>
                    <a:lnTo>
                      <a:pt x="59" y="385"/>
                    </a:lnTo>
                    <a:lnTo>
                      <a:pt x="31" y="308"/>
                    </a:lnTo>
                    <a:lnTo>
                      <a:pt x="28" y="242"/>
                    </a:lnTo>
                    <a:lnTo>
                      <a:pt x="0" y="46"/>
                    </a:lnTo>
                    <a:close/>
                  </a:path>
                </a:pathLst>
              </a:custGeom>
              <a:gradFill rotWithShape="1">
                <a:gsLst>
                  <a:gs pos="0">
                    <a:srgbClr val="666666"/>
                  </a:gs>
                  <a:gs pos="50000">
                    <a:srgbClr val="B2B2B2"/>
                  </a:gs>
                  <a:gs pos="100000">
                    <a:srgbClr val="666666"/>
                  </a:gs>
                </a:gsLst>
                <a:lin ang="0" scaled="1"/>
              </a:gradFill>
              <a:ln w="9525" cap="flat" cmpd="sng">
                <a:solidFill>
                  <a:srgbClr val="333333"/>
                </a:solidFill>
                <a:prstDash val="solid"/>
                <a:round/>
                <a:headEnd type="none" w="med" len="med"/>
                <a:tailEnd type="none" w="med" len="med"/>
              </a:ln>
            </p:spPr>
            <p:txBody>
              <a:bodyPr/>
              <a:lstStyle/>
              <a:p>
                <a:endParaRPr lang="ja-JP" altLang="en-US" dirty="0"/>
              </a:p>
            </p:txBody>
          </p:sp>
          <p:sp>
            <p:nvSpPr>
              <p:cNvPr id="117" name="Freeform 503"/>
              <p:cNvSpPr>
                <a:spLocks/>
              </p:cNvSpPr>
              <p:nvPr/>
            </p:nvSpPr>
            <p:spPr bwMode="auto">
              <a:xfrm>
                <a:off x="1735" y="584"/>
                <a:ext cx="319" cy="793"/>
              </a:xfrm>
              <a:custGeom>
                <a:avLst/>
                <a:gdLst>
                  <a:gd name="T0" fmla="*/ 1188 w 182"/>
                  <a:gd name="T1" fmla="*/ 13036 h 453"/>
                  <a:gd name="T2" fmla="*/ 415 w 182"/>
                  <a:gd name="T3" fmla="*/ 11886 h 453"/>
                  <a:gd name="T4" fmla="*/ 65 w 182"/>
                  <a:gd name="T5" fmla="*/ 10535 h 453"/>
                  <a:gd name="T6" fmla="*/ 65 w 182"/>
                  <a:gd name="T7" fmla="*/ 9007 h 453"/>
                  <a:gd name="T8" fmla="*/ 86 w 182"/>
                  <a:gd name="T9" fmla="*/ 6418 h 453"/>
                  <a:gd name="T10" fmla="*/ 0 w 182"/>
                  <a:gd name="T11" fmla="*/ 1493 h 453"/>
                  <a:gd name="T12" fmla="*/ 86 w 182"/>
                  <a:gd name="T13" fmla="*/ 772 h 453"/>
                  <a:gd name="T14" fmla="*/ 351 w 182"/>
                  <a:gd name="T15" fmla="*/ 350 h 453"/>
                  <a:gd name="T16" fmla="*/ 1358 w 182"/>
                  <a:gd name="T17" fmla="*/ 86 h 453"/>
                  <a:gd name="T18" fmla="*/ 2082 w 182"/>
                  <a:gd name="T19" fmla="*/ 0 h 453"/>
                  <a:gd name="T20" fmla="*/ 3914 w 182"/>
                  <a:gd name="T21" fmla="*/ 236 h 453"/>
                  <a:gd name="T22" fmla="*/ 4864 w 182"/>
                  <a:gd name="T23" fmla="*/ 462 h 453"/>
                  <a:gd name="T24" fmla="*/ 5213 w 182"/>
                  <a:gd name="T25" fmla="*/ 891 h 453"/>
                  <a:gd name="T26" fmla="*/ 5278 w 182"/>
                  <a:gd name="T27" fmla="*/ 1379 h 453"/>
                  <a:gd name="T28" fmla="*/ 5249 w 182"/>
                  <a:gd name="T29" fmla="*/ 1952 h 453"/>
                  <a:gd name="T30" fmla="*/ 5051 w 182"/>
                  <a:gd name="T31" fmla="*/ 11387 h 453"/>
                  <a:gd name="T32" fmla="*/ 4636 w 182"/>
                  <a:gd name="T33" fmla="*/ 12574 h 453"/>
                  <a:gd name="T34" fmla="*/ 3775 w 182"/>
                  <a:gd name="T35" fmla="*/ 12923 h 453"/>
                  <a:gd name="T36" fmla="*/ 1188 w 182"/>
                  <a:gd name="T37" fmla="*/ 13036 h 4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2"/>
                  <a:gd name="T58" fmla="*/ 0 h 453"/>
                  <a:gd name="T59" fmla="*/ 182 w 182"/>
                  <a:gd name="T60" fmla="*/ 453 h 4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2" h="453">
                    <a:moveTo>
                      <a:pt x="41" y="453"/>
                    </a:moveTo>
                    <a:lnTo>
                      <a:pt x="14" y="413"/>
                    </a:lnTo>
                    <a:lnTo>
                      <a:pt x="2" y="366"/>
                    </a:lnTo>
                    <a:lnTo>
                      <a:pt x="2" y="313"/>
                    </a:lnTo>
                    <a:lnTo>
                      <a:pt x="3" y="223"/>
                    </a:lnTo>
                    <a:lnTo>
                      <a:pt x="0" y="52"/>
                    </a:lnTo>
                    <a:lnTo>
                      <a:pt x="3" y="27"/>
                    </a:lnTo>
                    <a:lnTo>
                      <a:pt x="12" y="12"/>
                    </a:lnTo>
                    <a:lnTo>
                      <a:pt x="47" y="3"/>
                    </a:lnTo>
                    <a:lnTo>
                      <a:pt x="72" y="0"/>
                    </a:lnTo>
                    <a:lnTo>
                      <a:pt x="135" y="8"/>
                    </a:lnTo>
                    <a:lnTo>
                      <a:pt x="168" y="16"/>
                    </a:lnTo>
                    <a:lnTo>
                      <a:pt x="180" y="31"/>
                    </a:lnTo>
                    <a:lnTo>
                      <a:pt x="182" y="48"/>
                    </a:lnTo>
                    <a:lnTo>
                      <a:pt x="181" y="68"/>
                    </a:lnTo>
                    <a:lnTo>
                      <a:pt x="174" y="396"/>
                    </a:lnTo>
                    <a:lnTo>
                      <a:pt x="160" y="437"/>
                    </a:lnTo>
                    <a:lnTo>
                      <a:pt x="130" y="449"/>
                    </a:lnTo>
                    <a:lnTo>
                      <a:pt x="41" y="453"/>
                    </a:lnTo>
                    <a:close/>
                  </a:path>
                </a:pathLst>
              </a:custGeom>
              <a:gradFill rotWithShape="1">
                <a:gsLst>
                  <a:gs pos="0">
                    <a:srgbClr val="777777"/>
                  </a:gs>
                  <a:gs pos="100000">
                    <a:srgbClr val="CBCBCB"/>
                  </a:gs>
                </a:gsLst>
                <a:lin ang="0" scaled="1"/>
              </a:gradFill>
              <a:ln w="3175" cap="flat" cmpd="sng">
                <a:solidFill>
                  <a:srgbClr val="4D4D4D"/>
                </a:solidFill>
                <a:prstDash val="solid"/>
                <a:round/>
                <a:headEnd type="none" w="med" len="med"/>
                <a:tailEnd type="none" w="med" len="med"/>
              </a:ln>
            </p:spPr>
            <p:txBody>
              <a:bodyPr/>
              <a:lstStyle/>
              <a:p>
                <a:endParaRPr lang="ja-JP" altLang="en-US" dirty="0"/>
              </a:p>
            </p:txBody>
          </p:sp>
          <p:sp>
            <p:nvSpPr>
              <p:cNvPr id="118" name="Freeform 504"/>
              <p:cNvSpPr>
                <a:spLocks/>
              </p:cNvSpPr>
              <p:nvPr/>
            </p:nvSpPr>
            <p:spPr bwMode="auto">
              <a:xfrm>
                <a:off x="1676" y="547"/>
                <a:ext cx="108" cy="841"/>
              </a:xfrm>
              <a:custGeom>
                <a:avLst/>
                <a:gdLst>
                  <a:gd name="T0" fmla="*/ 0 w 90"/>
                  <a:gd name="T1" fmla="*/ 0 h 669"/>
                  <a:gd name="T2" fmla="*/ 10 w 90"/>
                  <a:gd name="T3" fmla="*/ 1692 h 669"/>
                  <a:gd name="T4" fmla="*/ 35 w 90"/>
                  <a:gd name="T5" fmla="*/ 2060 h 669"/>
                  <a:gd name="T6" fmla="*/ 107 w 90"/>
                  <a:gd name="T7" fmla="*/ 2392 h 669"/>
                  <a:gd name="T8" fmla="*/ 179 w 90"/>
                  <a:gd name="T9" fmla="*/ 2513 h 669"/>
                  <a:gd name="T10" fmla="*/ 269 w 90"/>
                  <a:gd name="T11" fmla="*/ 2641 h 669"/>
                  <a:gd name="T12" fmla="*/ 0 60000 65536"/>
                  <a:gd name="T13" fmla="*/ 0 60000 65536"/>
                  <a:gd name="T14" fmla="*/ 0 60000 65536"/>
                  <a:gd name="T15" fmla="*/ 0 60000 65536"/>
                  <a:gd name="T16" fmla="*/ 0 60000 65536"/>
                  <a:gd name="T17" fmla="*/ 0 60000 65536"/>
                  <a:gd name="T18" fmla="*/ 0 w 90"/>
                  <a:gd name="T19" fmla="*/ 0 h 669"/>
                  <a:gd name="T20" fmla="*/ 90 w 90"/>
                  <a:gd name="T21" fmla="*/ 669 h 669"/>
                </a:gdLst>
                <a:ahLst/>
                <a:cxnLst>
                  <a:cxn ang="T12">
                    <a:pos x="T0" y="T1"/>
                  </a:cxn>
                  <a:cxn ang="T13">
                    <a:pos x="T2" y="T3"/>
                  </a:cxn>
                  <a:cxn ang="T14">
                    <a:pos x="T4" y="T5"/>
                  </a:cxn>
                  <a:cxn ang="T15">
                    <a:pos x="T6" y="T7"/>
                  </a:cxn>
                  <a:cxn ang="T16">
                    <a:pos x="T8" y="T9"/>
                  </a:cxn>
                  <a:cxn ang="T17">
                    <a:pos x="T10" y="T11"/>
                  </a:cxn>
                </a:cxnLst>
                <a:rect l="T18" t="T19" r="T20" b="T21"/>
                <a:pathLst>
                  <a:path w="90" h="669">
                    <a:moveTo>
                      <a:pt x="0" y="0"/>
                    </a:moveTo>
                    <a:lnTo>
                      <a:pt x="3" y="429"/>
                    </a:lnTo>
                    <a:lnTo>
                      <a:pt x="12" y="522"/>
                    </a:lnTo>
                    <a:lnTo>
                      <a:pt x="36" y="606"/>
                    </a:lnTo>
                    <a:lnTo>
                      <a:pt x="60" y="636"/>
                    </a:lnTo>
                    <a:lnTo>
                      <a:pt x="90" y="669"/>
                    </a:lnTo>
                  </a:path>
                </a:pathLst>
              </a:custGeom>
              <a:noFill/>
              <a:ln w="6350" cmpd="sng">
                <a:solidFill>
                  <a:srgbClr val="4D4D4D"/>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9" name="Freeform 505"/>
              <p:cNvSpPr>
                <a:spLocks/>
              </p:cNvSpPr>
              <p:nvPr/>
            </p:nvSpPr>
            <p:spPr bwMode="auto">
              <a:xfrm>
                <a:off x="2028" y="584"/>
                <a:ext cx="45" cy="755"/>
              </a:xfrm>
              <a:custGeom>
                <a:avLst/>
                <a:gdLst>
                  <a:gd name="T0" fmla="*/ 701 w 26"/>
                  <a:gd name="T1" fmla="*/ 0 h 431"/>
                  <a:gd name="T2" fmla="*/ 665 w 26"/>
                  <a:gd name="T3" fmla="*/ 5085 h 431"/>
                  <a:gd name="T4" fmla="*/ 452 w 26"/>
                  <a:gd name="T5" fmla="*/ 10311 h 431"/>
                  <a:gd name="T6" fmla="*/ 431 w 26"/>
                  <a:gd name="T7" fmla="*/ 11462 h 431"/>
                  <a:gd name="T8" fmla="*/ 296 w 26"/>
                  <a:gd name="T9" fmla="*/ 11810 h 431"/>
                  <a:gd name="T10" fmla="*/ 0 w 26"/>
                  <a:gd name="T11" fmla="*/ 12462 h 431"/>
                  <a:gd name="T12" fmla="*/ 0 60000 65536"/>
                  <a:gd name="T13" fmla="*/ 0 60000 65536"/>
                  <a:gd name="T14" fmla="*/ 0 60000 65536"/>
                  <a:gd name="T15" fmla="*/ 0 60000 65536"/>
                  <a:gd name="T16" fmla="*/ 0 60000 65536"/>
                  <a:gd name="T17" fmla="*/ 0 60000 65536"/>
                  <a:gd name="T18" fmla="*/ 0 w 26"/>
                  <a:gd name="T19" fmla="*/ 0 h 431"/>
                  <a:gd name="T20" fmla="*/ 26 w 26"/>
                  <a:gd name="T21" fmla="*/ 431 h 431"/>
                </a:gdLst>
                <a:ahLst/>
                <a:cxnLst>
                  <a:cxn ang="T12">
                    <a:pos x="T0" y="T1"/>
                  </a:cxn>
                  <a:cxn ang="T13">
                    <a:pos x="T2" y="T3"/>
                  </a:cxn>
                  <a:cxn ang="T14">
                    <a:pos x="T4" y="T5"/>
                  </a:cxn>
                  <a:cxn ang="T15">
                    <a:pos x="T6" y="T7"/>
                  </a:cxn>
                  <a:cxn ang="T16">
                    <a:pos x="T8" y="T9"/>
                  </a:cxn>
                  <a:cxn ang="T17">
                    <a:pos x="T10" y="T11"/>
                  </a:cxn>
                </a:cxnLst>
                <a:rect l="T18" t="T19" r="T20" b="T21"/>
                <a:pathLst>
                  <a:path w="26" h="431">
                    <a:moveTo>
                      <a:pt x="26" y="0"/>
                    </a:moveTo>
                    <a:lnTo>
                      <a:pt x="25" y="176"/>
                    </a:lnTo>
                    <a:lnTo>
                      <a:pt x="17" y="357"/>
                    </a:lnTo>
                    <a:lnTo>
                      <a:pt x="16" y="397"/>
                    </a:lnTo>
                    <a:lnTo>
                      <a:pt x="11" y="409"/>
                    </a:lnTo>
                    <a:lnTo>
                      <a:pt x="0" y="431"/>
                    </a:lnTo>
                  </a:path>
                </a:pathLst>
              </a:custGeom>
              <a:noFill/>
              <a:ln w="6350" cmpd="sng">
                <a:solidFill>
                  <a:srgbClr val="4D4D4D"/>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0" name="Freeform 506"/>
              <p:cNvSpPr>
                <a:spLocks/>
              </p:cNvSpPr>
              <p:nvPr/>
            </p:nvSpPr>
            <p:spPr bwMode="auto">
              <a:xfrm>
                <a:off x="1791" y="1167"/>
                <a:ext cx="221" cy="214"/>
              </a:xfrm>
              <a:custGeom>
                <a:avLst/>
                <a:gdLst>
                  <a:gd name="T0" fmla="*/ 644 w 126"/>
                  <a:gd name="T1" fmla="*/ 37 h 122"/>
                  <a:gd name="T2" fmla="*/ 2470 w 126"/>
                  <a:gd name="T3" fmla="*/ 0 h 122"/>
                  <a:gd name="T4" fmla="*/ 3141 w 126"/>
                  <a:gd name="T5" fmla="*/ 114 h 122"/>
                  <a:gd name="T6" fmla="*/ 3673 w 126"/>
                  <a:gd name="T7" fmla="*/ 379 h 122"/>
                  <a:gd name="T8" fmla="*/ 3673 w 126"/>
                  <a:gd name="T9" fmla="*/ 2596 h 122"/>
                  <a:gd name="T10" fmla="*/ 3587 w 126"/>
                  <a:gd name="T11" fmla="*/ 2975 h 122"/>
                  <a:gd name="T12" fmla="*/ 2861 w 126"/>
                  <a:gd name="T13" fmla="*/ 3406 h 122"/>
                  <a:gd name="T14" fmla="*/ 2007 w 126"/>
                  <a:gd name="T15" fmla="*/ 3436 h 122"/>
                  <a:gd name="T16" fmla="*/ 502 w 126"/>
                  <a:gd name="T17" fmla="*/ 3550 h 122"/>
                  <a:gd name="T18" fmla="*/ 0 w 126"/>
                  <a:gd name="T19" fmla="*/ 3126 h 122"/>
                  <a:gd name="T20" fmla="*/ 0 w 126"/>
                  <a:gd name="T21" fmla="*/ 644 h 122"/>
                  <a:gd name="T22" fmla="*/ 644 w 126"/>
                  <a:gd name="T23" fmla="*/ 37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122"/>
                  <a:gd name="T38" fmla="*/ 126 w 126"/>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122">
                    <a:moveTo>
                      <a:pt x="22" y="1"/>
                    </a:moveTo>
                    <a:lnTo>
                      <a:pt x="85" y="0"/>
                    </a:lnTo>
                    <a:lnTo>
                      <a:pt x="108" y="4"/>
                    </a:lnTo>
                    <a:lnTo>
                      <a:pt x="126" y="13"/>
                    </a:lnTo>
                    <a:lnTo>
                      <a:pt x="126" y="89"/>
                    </a:lnTo>
                    <a:lnTo>
                      <a:pt x="123" y="102"/>
                    </a:lnTo>
                    <a:lnTo>
                      <a:pt x="98" y="117"/>
                    </a:lnTo>
                    <a:lnTo>
                      <a:pt x="69" y="118"/>
                    </a:lnTo>
                    <a:lnTo>
                      <a:pt x="17" y="122"/>
                    </a:lnTo>
                    <a:lnTo>
                      <a:pt x="0" y="107"/>
                    </a:lnTo>
                    <a:lnTo>
                      <a:pt x="0" y="22"/>
                    </a:lnTo>
                    <a:lnTo>
                      <a:pt x="22" y="1"/>
                    </a:lnTo>
                    <a:close/>
                  </a:path>
                </a:pathLst>
              </a:custGeom>
              <a:gradFill rotWithShape="1">
                <a:gsLst>
                  <a:gs pos="0">
                    <a:srgbClr val="9494FF"/>
                  </a:gs>
                  <a:gs pos="100000">
                    <a:srgbClr val="6666FF"/>
                  </a:gs>
                </a:gsLst>
                <a:lin ang="5400000" scaled="1"/>
              </a:gradFill>
              <a:ln w="3175" cap="flat" cmpd="sng">
                <a:solidFill>
                  <a:srgbClr val="4D4D4D"/>
                </a:solidFill>
                <a:prstDash val="solid"/>
                <a:round/>
                <a:headEnd type="none" w="med" len="med"/>
                <a:tailEnd type="none" w="med" len="med"/>
              </a:ln>
            </p:spPr>
            <p:txBody>
              <a:bodyPr/>
              <a:lstStyle/>
              <a:p>
                <a:endParaRPr lang="ja-JP" altLang="en-US" dirty="0"/>
              </a:p>
            </p:txBody>
          </p:sp>
          <p:sp>
            <p:nvSpPr>
              <p:cNvPr id="121" name="Freeform 507"/>
              <p:cNvSpPr>
                <a:spLocks/>
              </p:cNvSpPr>
              <p:nvPr/>
            </p:nvSpPr>
            <p:spPr bwMode="auto">
              <a:xfrm>
                <a:off x="1784" y="1160"/>
                <a:ext cx="233" cy="208"/>
              </a:xfrm>
              <a:custGeom>
                <a:avLst/>
                <a:gdLst>
                  <a:gd name="T0" fmla="*/ 1387 w 133"/>
                  <a:gd name="T1" fmla="*/ 0 h 119"/>
                  <a:gd name="T2" fmla="*/ 3581 w 133"/>
                  <a:gd name="T3" fmla="*/ 159 h 119"/>
                  <a:gd name="T4" fmla="*/ 3817 w 133"/>
                  <a:gd name="T5" fmla="*/ 614 h 119"/>
                  <a:gd name="T6" fmla="*/ 3845 w 133"/>
                  <a:gd name="T7" fmla="*/ 1720 h 119"/>
                  <a:gd name="T8" fmla="*/ 3817 w 133"/>
                  <a:gd name="T9" fmla="*/ 2447 h 119"/>
                  <a:gd name="T10" fmla="*/ 3581 w 133"/>
                  <a:gd name="T11" fmla="*/ 3019 h 119"/>
                  <a:gd name="T12" fmla="*/ 3033 w 133"/>
                  <a:gd name="T13" fmla="*/ 3277 h 119"/>
                  <a:gd name="T14" fmla="*/ 1882 w 133"/>
                  <a:gd name="T15" fmla="*/ 3342 h 119"/>
                  <a:gd name="T16" fmla="*/ 988 w 133"/>
                  <a:gd name="T17" fmla="*/ 3398 h 119"/>
                  <a:gd name="T18" fmla="*/ 501 w 133"/>
                  <a:gd name="T19" fmla="*/ 3358 h 119"/>
                  <a:gd name="T20" fmla="*/ 151 w 133"/>
                  <a:gd name="T21" fmla="*/ 3006 h 119"/>
                  <a:gd name="T22" fmla="*/ 0 w 133"/>
                  <a:gd name="T23" fmla="*/ 1262 h 119"/>
                  <a:gd name="T24" fmla="*/ 86 w 133"/>
                  <a:gd name="T25" fmla="*/ 650 h 119"/>
                  <a:gd name="T26" fmla="*/ 550 w 133"/>
                  <a:gd name="T27" fmla="*/ 159 h 119"/>
                  <a:gd name="T28" fmla="*/ 1387 w 133"/>
                  <a:gd name="T29" fmla="*/ 0 h 1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
                  <a:gd name="T46" fmla="*/ 0 h 119"/>
                  <a:gd name="T47" fmla="*/ 133 w 133"/>
                  <a:gd name="T48" fmla="*/ 119 h 1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 h="119">
                    <a:moveTo>
                      <a:pt x="48" y="0"/>
                    </a:moveTo>
                    <a:lnTo>
                      <a:pt x="124" y="6"/>
                    </a:lnTo>
                    <a:lnTo>
                      <a:pt x="132" y="22"/>
                    </a:lnTo>
                    <a:lnTo>
                      <a:pt x="133" y="60"/>
                    </a:lnTo>
                    <a:lnTo>
                      <a:pt x="132" y="86"/>
                    </a:lnTo>
                    <a:lnTo>
                      <a:pt x="124" y="106"/>
                    </a:lnTo>
                    <a:lnTo>
                      <a:pt x="105" y="115"/>
                    </a:lnTo>
                    <a:lnTo>
                      <a:pt x="65" y="117"/>
                    </a:lnTo>
                    <a:lnTo>
                      <a:pt x="34" y="119"/>
                    </a:lnTo>
                    <a:lnTo>
                      <a:pt x="17" y="118"/>
                    </a:lnTo>
                    <a:lnTo>
                      <a:pt x="5" y="105"/>
                    </a:lnTo>
                    <a:lnTo>
                      <a:pt x="0" y="44"/>
                    </a:lnTo>
                    <a:lnTo>
                      <a:pt x="3" y="23"/>
                    </a:lnTo>
                    <a:lnTo>
                      <a:pt x="19" y="6"/>
                    </a:lnTo>
                    <a:lnTo>
                      <a:pt x="48" y="0"/>
                    </a:lnTo>
                    <a:close/>
                  </a:path>
                </a:pathLst>
              </a:custGeom>
              <a:gradFill rotWithShape="1">
                <a:gsLst>
                  <a:gs pos="0">
                    <a:srgbClr val="333333"/>
                  </a:gs>
                  <a:gs pos="50000">
                    <a:srgbClr val="505050"/>
                  </a:gs>
                  <a:gs pos="100000">
                    <a:srgbClr val="333333"/>
                  </a:gs>
                </a:gsLst>
                <a:lin ang="5400000" scaled="1"/>
              </a:gradFill>
              <a:ln w="3175" cap="flat" cmpd="sng">
                <a:solidFill>
                  <a:srgbClr val="4D4D4D"/>
                </a:solidFill>
                <a:prstDash val="solid"/>
                <a:round/>
                <a:headEnd type="none" w="med" len="med"/>
                <a:tailEnd type="none" w="med" len="med"/>
              </a:ln>
            </p:spPr>
            <p:txBody>
              <a:bodyPr/>
              <a:lstStyle/>
              <a:p>
                <a:endParaRPr lang="ja-JP" altLang="en-US" dirty="0"/>
              </a:p>
            </p:txBody>
          </p:sp>
          <p:sp>
            <p:nvSpPr>
              <p:cNvPr id="122" name="Freeform 508"/>
              <p:cNvSpPr>
                <a:spLocks/>
              </p:cNvSpPr>
              <p:nvPr/>
            </p:nvSpPr>
            <p:spPr bwMode="auto">
              <a:xfrm>
                <a:off x="1185" y="420"/>
                <a:ext cx="729" cy="66"/>
              </a:xfrm>
              <a:custGeom>
                <a:avLst/>
                <a:gdLst>
                  <a:gd name="T0" fmla="*/ 0 w 584"/>
                  <a:gd name="T1" fmla="*/ 265 h 50"/>
                  <a:gd name="T2" fmla="*/ 120 w 584"/>
                  <a:gd name="T3" fmla="*/ 180 h 50"/>
                  <a:gd name="T4" fmla="*/ 401 w 584"/>
                  <a:gd name="T5" fmla="*/ 115 h 50"/>
                  <a:gd name="T6" fmla="*/ 667 w 584"/>
                  <a:gd name="T7" fmla="*/ 50 h 50"/>
                  <a:gd name="T8" fmla="*/ 961 w 584"/>
                  <a:gd name="T9" fmla="*/ 21 h 50"/>
                  <a:gd name="T10" fmla="*/ 1241 w 584"/>
                  <a:gd name="T11" fmla="*/ 12 h 50"/>
                  <a:gd name="T12" fmla="*/ 1388 w 584"/>
                  <a:gd name="T13" fmla="*/ 0 h 50"/>
                  <a:gd name="T14" fmla="*/ 1756 w 584"/>
                  <a:gd name="T15" fmla="*/ 12 h 50"/>
                  <a:gd name="T16" fmla="*/ 2209 w 584"/>
                  <a:gd name="T17" fmla="*/ 5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4"/>
                  <a:gd name="T28" fmla="*/ 0 h 50"/>
                  <a:gd name="T29" fmla="*/ 584 w 584"/>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4" h="50">
                    <a:moveTo>
                      <a:pt x="0" y="50"/>
                    </a:moveTo>
                    <a:lnTo>
                      <a:pt x="32" y="34"/>
                    </a:lnTo>
                    <a:lnTo>
                      <a:pt x="106" y="22"/>
                    </a:lnTo>
                    <a:lnTo>
                      <a:pt x="176" y="10"/>
                    </a:lnTo>
                    <a:lnTo>
                      <a:pt x="254" y="4"/>
                    </a:lnTo>
                    <a:lnTo>
                      <a:pt x="328" y="2"/>
                    </a:lnTo>
                    <a:lnTo>
                      <a:pt x="367" y="0"/>
                    </a:lnTo>
                    <a:lnTo>
                      <a:pt x="464" y="2"/>
                    </a:lnTo>
                    <a:lnTo>
                      <a:pt x="584" y="10"/>
                    </a:lnTo>
                  </a:path>
                </a:pathLst>
              </a:custGeom>
              <a:noFill/>
              <a:ln w="6350" cmpd="sng">
                <a:solidFill>
                  <a:srgbClr val="4D4D4D"/>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grpSp>
        <p:nvGrpSpPr>
          <p:cNvPr id="321" name="Group 332"/>
          <p:cNvGrpSpPr>
            <a:grpSpLocks/>
          </p:cNvGrpSpPr>
          <p:nvPr/>
        </p:nvGrpSpPr>
        <p:grpSpPr bwMode="auto">
          <a:xfrm>
            <a:off x="3160465" y="3862388"/>
            <a:ext cx="2598320" cy="629535"/>
            <a:chOff x="2185" y="2327"/>
            <a:chExt cx="1783" cy="426"/>
          </a:xfrm>
        </p:grpSpPr>
        <p:sp>
          <p:nvSpPr>
            <p:cNvPr id="322" name="Freeform 333"/>
            <p:cNvSpPr>
              <a:spLocks/>
            </p:cNvSpPr>
            <p:nvPr/>
          </p:nvSpPr>
          <p:spPr bwMode="auto">
            <a:xfrm>
              <a:off x="2958" y="2327"/>
              <a:ext cx="1010" cy="176"/>
            </a:xfrm>
            <a:custGeom>
              <a:avLst/>
              <a:gdLst>
                <a:gd name="T0" fmla="*/ 277 w 1395"/>
                <a:gd name="T1" fmla="*/ 0 h 176"/>
                <a:gd name="T2" fmla="*/ 20 w 1395"/>
                <a:gd name="T3" fmla="*/ 2 h 176"/>
                <a:gd name="T4" fmla="*/ 1 w 1395"/>
                <a:gd name="T5" fmla="*/ 89 h 176"/>
                <a:gd name="T6" fmla="*/ 0 w 1395"/>
                <a:gd name="T7" fmla="*/ 124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5" h="176">
                  <a:moveTo>
                    <a:pt x="1395" y="0"/>
                  </a:moveTo>
                  <a:cubicBezTo>
                    <a:pt x="1395" y="0"/>
                    <a:pt x="404" y="2"/>
                    <a:pt x="102" y="2"/>
                  </a:cubicBezTo>
                  <a:cubicBezTo>
                    <a:pt x="33" y="2"/>
                    <a:pt x="1" y="38"/>
                    <a:pt x="1" y="89"/>
                  </a:cubicBezTo>
                  <a:cubicBezTo>
                    <a:pt x="1" y="176"/>
                    <a:pt x="0" y="124"/>
                    <a:pt x="0" y="124"/>
                  </a:cubicBezTo>
                </a:path>
              </a:pathLst>
            </a:custGeom>
            <a:noFill/>
            <a:ln w="38100" cap="flat" cmpd="sng">
              <a:solidFill>
                <a:srgbClr val="3366FF"/>
              </a:solidFill>
              <a:prstDash val="solid"/>
              <a:round/>
              <a:headEnd/>
              <a:tailEnd/>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23" name="Freeform 334"/>
            <p:cNvSpPr>
              <a:spLocks/>
            </p:cNvSpPr>
            <p:nvPr/>
          </p:nvSpPr>
          <p:spPr bwMode="auto">
            <a:xfrm>
              <a:off x="2185" y="2445"/>
              <a:ext cx="776" cy="308"/>
            </a:xfrm>
            <a:custGeom>
              <a:avLst/>
              <a:gdLst>
                <a:gd name="T0" fmla="*/ 0 w 776"/>
                <a:gd name="T1" fmla="*/ 306 h 308"/>
                <a:gd name="T2" fmla="*/ 664 w 776"/>
                <a:gd name="T3" fmla="*/ 308 h 308"/>
                <a:gd name="T4" fmla="*/ 773 w 776"/>
                <a:gd name="T5" fmla="*/ 221 h 308"/>
                <a:gd name="T6" fmla="*/ 773 w 776"/>
                <a:gd name="T7" fmla="*/ 3 h 3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6" h="308">
                  <a:moveTo>
                    <a:pt x="0" y="306"/>
                  </a:moveTo>
                  <a:cubicBezTo>
                    <a:pt x="0" y="306"/>
                    <a:pt x="338" y="308"/>
                    <a:pt x="664" y="308"/>
                  </a:cubicBezTo>
                  <a:cubicBezTo>
                    <a:pt x="738" y="308"/>
                    <a:pt x="773" y="272"/>
                    <a:pt x="773" y="221"/>
                  </a:cubicBezTo>
                  <a:cubicBezTo>
                    <a:pt x="773" y="134"/>
                    <a:pt x="776" y="0"/>
                    <a:pt x="773" y="3"/>
                  </a:cubicBezTo>
                </a:path>
              </a:pathLst>
            </a:custGeom>
            <a:noFill/>
            <a:ln w="38100" cap="flat" cmpd="sng">
              <a:solidFill>
                <a:srgbClr val="3366FF"/>
              </a:solidFill>
              <a:prstDash val="solid"/>
              <a:round/>
              <a:headEnd/>
              <a:tailEnd/>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329" name="グループ化 2"/>
          <p:cNvGrpSpPr>
            <a:grpSpLocks/>
          </p:cNvGrpSpPr>
          <p:nvPr/>
        </p:nvGrpSpPr>
        <p:grpSpPr bwMode="auto">
          <a:xfrm>
            <a:off x="6564733" y="4475665"/>
            <a:ext cx="2281238" cy="1631950"/>
            <a:chOff x="6943725" y="5157788"/>
            <a:chExt cx="1992313" cy="1425575"/>
          </a:xfrm>
        </p:grpSpPr>
        <p:sp>
          <p:nvSpPr>
            <p:cNvPr id="330" name="AutoShape 519"/>
            <p:cNvSpPr>
              <a:spLocks noChangeArrowheads="1"/>
            </p:cNvSpPr>
            <p:nvPr/>
          </p:nvSpPr>
          <p:spPr bwMode="auto">
            <a:xfrm>
              <a:off x="6943725" y="5160963"/>
              <a:ext cx="1990725" cy="1422400"/>
            </a:xfrm>
            <a:prstGeom prst="roundRect">
              <a:avLst>
                <a:gd name="adj" fmla="val 11153"/>
              </a:avLst>
            </a:prstGeom>
            <a:gradFill rotWithShape="1">
              <a:gsLst>
                <a:gs pos="0">
                  <a:srgbClr val="C9FFAB"/>
                </a:gs>
                <a:gs pos="100000">
                  <a:srgbClr val="E9FFDD"/>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grpSp>
          <p:nvGrpSpPr>
            <p:cNvPr id="331" name="Group 520"/>
            <p:cNvGrpSpPr>
              <a:grpSpLocks/>
            </p:cNvGrpSpPr>
            <p:nvPr/>
          </p:nvGrpSpPr>
          <p:grpSpPr bwMode="auto">
            <a:xfrm>
              <a:off x="8515350" y="5299075"/>
              <a:ext cx="106363" cy="765175"/>
              <a:chOff x="3695" y="2234"/>
              <a:chExt cx="76" cy="462"/>
            </a:xfrm>
          </p:grpSpPr>
          <p:sp>
            <p:nvSpPr>
              <p:cNvPr id="467" name="Freeform 521"/>
              <p:cNvSpPr>
                <a:spLocks/>
              </p:cNvSpPr>
              <p:nvPr/>
            </p:nvSpPr>
            <p:spPr bwMode="auto">
              <a:xfrm>
                <a:off x="3695" y="2234"/>
                <a:ext cx="76" cy="17"/>
              </a:xfrm>
              <a:custGeom>
                <a:avLst/>
                <a:gdLst>
                  <a:gd name="T0" fmla="*/ 17 w 76"/>
                  <a:gd name="T1" fmla="*/ 17 h 17"/>
                  <a:gd name="T2" fmla="*/ 76 w 76"/>
                  <a:gd name="T3" fmla="*/ 13 h 17"/>
                  <a:gd name="T4" fmla="*/ 57 w 76"/>
                  <a:gd name="T5" fmla="*/ 0 h 17"/>
                  <a:gd name="T6" fmla="*/ 0 w 76"/>
                  <a:gd name="T7" fmla="*/ 0 h 17"/>
                  <a:gd name="T8" fmla="*/ 17 w 76"/>
                  <a:gd name="T9" fmla="*/ 17 h 17"/>
                  <a:gd name="T10" fmla="*/ 0 60000 65536"/>
                  <a:gd name="T11" fmla="*/ 0 60000 65536"/>
                  <a:gd name="T12" fmla="*/ 0 60000 65536"/>
                  <a:gd name="T13" fmla="*/ 0 60000 65536"/>
                  <a:gd name="T14" fmla="*/ 0 60000 65536"/>
                  <a:gd name="T15" fmla="*/ 0 w 76"/>
                  <a:gd name="T16" fmla="*/ 0 h 17"/>
                  <a:gd name="T17" fmla="*/ 76 w 76"/>
                  <a:gd name="T18" fmla="*/ 17 h 17"/>
                </a:gdLst>
                <a:ahLst/>
                <a:cxnLst>
                  <a:cxn ang="T10">
                    <a:pos x="T0" y="T1"/>
                  </a:cxn>
                  <a:cxn ang="T11">
                    <a:pos x="T2" y="T3"/>
                  </a:cxn>
                  <a:cxn ang="T12">
                    <a:pos x="T4" y="T5"/>
                  </a:cxn>
                  <a:cxn ang="T13">
                    <a:pos x="T6" y="T7"/>
                  </a:cxn>
                  <a:cxn ang="T14">
                    <a:pos x="T8" y="T9"/>
                  </a:cxn>
                </a:cxnLst>
                <a:rect l="T15" t="T16" r="T17" b="T18"/>
                <a:pathLst>
                  <a:path w="76" h="17">
                    <a:moveTo>
                      <a:pt x="17" y="17"/>
                    </a:moveTo>
                    <a:lnTo>
                      <a:pt x="76" y="13"/>
                    </a:lnTo>
                    <a:lnTo>
                      <a:pt x="57" y="0"/>
                    </a:lnTo>
                    <a:lnTo>
                      <a:pt x="0" y="0"/>
                    </a:lnTo>
                    <a:lnTo>
                      <a:pt x="17" y="17"/>
                    </a:lnTo>
                    <a:close/>
                  </a:path>
                </a:pathLst>
              </a:custGeom>
              <a:gradFill rotWithShape="1">
                <a:gsLst>
                  <a:gs pos="0">
                    <a:srgbClr val="6F6F6F"/>
                  </a:gs>
                  <a:gs pos="100000">
                    <a:srgbClr val="5F5F5F"/>
                  </a:gs>
                </a:gsLst>
                <a:lin ang="2700000" scaled="1"/>
              </a:gradFill>
              <a:ln w="6350" cap="flat" cmpd="sng">
                <a:solidFill>
                  <a:srgbClr val="333333"/>
                </a:solidFill>
                <a:prstDash val="solid"/>
                <a:round/>
                <a:headEnd/>
                <a:tailEnd/>
              </a:ln>
            </p:spPr>
            <p:txBody>
              <a:bodyPr/>
              <a:lstStyle/>
              <a:p>
                <a:endParaRPr lang="ja-JP" altLang="en-US" dirty="0"/>
              </a:p>
            </p:txBody>
          </p:sp>
          <p:grpSp>
            <p:nvGrpSpPr>
              <p:cNvPr id="468" name="Group 522"/>
              <p:cNvGrpSpPr>
                <a:grpSpLocks/>
              </p:cNvGrpSpPr>
              <p:nvPr/>
            </p:nvGrpSpPr>
            <p:grpSpPr bwMode="auto">
              <a:xfrm>
                <a:off x="3710" y="2246"/>
                <a:ext cx="59" cy="450"/>
                <a:chOff x="2063" y="2102"/>
                <a:chExt cx="50" cy="387"/>
              </a:xfrm>
            </p:grpSpPr>
            <p:sp>
              <p:nvSpPr>
                <p:cNvPr id="469" name="Rectangle 523"/>
                <p:cNvSpPr>
                  <a:spLocks noChangeArrowheads="1"/>
                </p:cNvSpPr>
                <p:nvPr/>
              </p:nvSpPr>
              <p:spPr bwMode="auto">
                <a:xfrm>
                  <a:off x="2063" y="2102"/>
                  <a:ext cx="50" cy="387"/>
                </a:xfrm>
                <a:prstGeom prst="rect">
                  <a:avLst/>
                </a:prstGeom>
                <a:gradFill rotWithShape="1">
                  <a:gsLst>
                    <a:gs pos="0">
                      <a:srgbClr val="6F6F6F"/>
                    </a:gs>
                    <a:gs pos="100000">
                      <a:srgbClr val="5F5F5F"/>
                    </a:gs>
                  </a:gsLst>
                  <a:lin ang="2700000" scaled="1"/>
                </a:gradFill>
                <a:ln w="6350" algn="ctr">
                  <a:solidFill>
                    <a:srgbClr val="333333"/>
                  </a:solidFill>
                  <a:miter lim="800000"/>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470" name="Rectangle 524" descr="70%"/>
                <p:cNvSpPr>
                  <a:spLocks noChangeArrowheads="1"/>
                </p:cNvSpPr>
                <p:nvPr/>
              </p:nvSpPr>
              <p:spPr bwMode="auto">
                <a:xfrm>
                  <a:off x="2064" y="2111"/>
                  <a:ext cx="46" cy="372"/>
                </a:xfrm>
                <a:prstGeom prst="rect">
                  <a:avLst/>
                </a:prstGeom>
                <a:pattFill prst="pct70">
                  <a:fgClr>
                    <a:srgbClr val="5F5F5F"/>
                  </a:fgClr>
                  <a:bgClr>
                    <a:schemeClr val="tx2"/>
                  </a:bgClr>
                </a:pattFill>
                <a:ln w="3175" algn="ctr">
                  <a:solidFill>
                    <a:srgbClr val="333333"/>
                  </a:solidFill>
                  <a:miter lim="800000"/>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grpSp>
        </p:grpSp>
        <p:grpSp>
          <p:nvGrpSpPr>
            <p:cNvPr id="332" name="Group 525"/>
            <p:cNvGrpSpPr>
              <a:grpSpLocks/>
            </p:cNvGrpSpPr>
            <p:nvPr/>
          </p:nvGrpSpPr>
          <p:grpSpPr bwMode="auto">
            <a:xfrm>
              <a:off x="7253288" y="5300663"/>
              <a:ext cx="117475" cy="763587"/>
              <a:chOff x="4865" y="2013"/>
              <a:chExt cx="84" cy="539"/>
            </a:xfrm>
          </p:grpSpPr>
          <p:sp>
            <p:nvSpPr>
              <p:cNvPr id="463" name="Freeform 526"/>
              <p:cNvSpPr>
                <a:spLocks/>
              </p:cNvSpPr>
              <p:nvPr/>
            </p:nvSpPr>
            <p:spPr bwMode="auto">
              <a:xfrm>
                <a:off x="4865" y="2013"/>
                <a:ext cx="84" cy="19"/>
              </a:xfrm>
              <a:custGeom>
                <a:avLst/>
                <a:gdLst>
                  <a:gd name="T0" fmla="*/ 59 w 84"/>
                  <a:gd name="T1" fmla="*/ 19 h 19"/>
                  <a:gd name="T2" fmla="*/ 0 w 84"/>
                  <a:gd name="T3" fmla="*/ 14 h 19"/>
                  <a:gd name="T4" fmla="*/ 30 w 84"/>
                  <a:gd name="T5" fmla="*/ 0 h 19"/>
                  <a:gd name="T6" fmla="*/ 84 w 84"/>
                  <a:gd name="T7" fmla="*/ 0 h 19"/>
                  <a:gd name="T8" fmla="*/ 59 w 84"/>
                  <a:gd name="T9" fmla="*/ 19 h 19"/>
                  <a:gd name="T10" fmla="*/ 0 60000 65536"/>
                  <a:gd name="T11" fmla="*/ 0 60000 65536"/>
                  <a:gd name="T12" fmla="*/ 0 60000 65536"/>
                  <a:gd name="T13" fmla="*/ 0 60000 65536"/>
                  <a:gd name="T14" fmla="*/ 0 60000 65536"/>
                  <a:gd name="T15" fmla="*/ 0 w 84"/>
                  <a:gd name="T16" fmla="*/ 0 h 19"/>
                  <a:gd name="T17" fmla="*/ 84 w 84"/>
                  <a:gd name="T18" fmla="*/ 19 h 19"/>
                </a:gdLst>
                <a:ahLst/>
                <a:cxnLst>
                  <a:cxn ang="T10">
                    <a:pos x="T0" y="T1"/>
                  </a:cxn>
                  <a:cxn ang="T11">
                    <a:pos x="T2" y="T3"/>
                  </a:cxn>
                  <a:cxn ang="T12">
                    <a:pos x="T4" y="T5"/>
                  </a:cxn>
                  <a:cxn ang="T13">
                    <a:pos x="T6" y="T7"/>
                  </a:cxn>
                  <a:cxn ang="T14">
                    <a:pos x="T8" y="T9"/>
                  </a:cxn>
                </a:cxnLst>
                <a:rect l="T15" t="T16" r="T17" b="T18"/>
                <a:pathLst>
                  <a:path w="84" h="19">
                    <a:moveTo>
                      <a:pt x="59" y="19"/>
                    </a:moveTo>
                    <a:lnTo>
                      <a:pt x="0" y="14"/>
                    </a:lnTo>
                    <a:lnTo>
                      <a:pt x="30" y="0"/>
                    </a:lnTo>
                    <a:lnTo>
                      <a:pt x="84" y="0"/>
                    </a:lnTo>
                    <a:lnTo>
                      <a:pt x="59" y="19"/>
                    </a:lnTo>
                    <a:close/>
                  </a:path>
                </a:pathLst>
              </a:custGeom>
              <a:gradFill rotWithShape="1">
                <a:gsLst>
                  <a:gs pos="0">
                    <a:srgbClr val="6F6F6F"/>
                  </a:gs>
                  <a:gs pos="100000">
                    <a:srgbClr val="5F5F5F"/>
                  </a:gs>
                </a:gsLst>
                <a:lin ang="2700000" scaled="1"/>
              </a:gradFill>
              <a:ln w="6350" cap="flat" cmpd="sng">
                <a:solidFill>
                  <a:srgbClr val="333333"/>
                </a:solidFill>
                <a:prstDash val="solid"/>
                <a:round/>
                <a:headEnd/>
                <a:tailEnd/>
              </a:ln>
            </p:spPr>
            <p:txBody>
              <a:bodyPr/>
              <a:lstStyle/>
              <a:p>
                <a:endParaRPr lang="ja-JP" altLang="en-US" dirty="0"/>
              </a:p>
            </p:txBody>
          </p:sp>
          <p:grpSp>
            <p:nvGrpSpPr>
              <p:cNvPr id="464" name="Group 527"/>
              <p:cNvGrpSpPr>
                <a:grpSpLocks/>
              </p:cNvGrpSpPr>
              <p:nvPr/>
            </p:nvGrpSpPr>
            <p:grpSpPr bwMode="auto">
              <a:xfrm flipH="1">
                <a:off x="4867" y="2026"/>
                <a:ext cx="59" cy="526"/>
                <a:chOff x="2063" y="2102"/>
                <a:chExt cx="50" cy="387"/>
              </a:xfrm>
            </p:grpSpPr>
            <p:sp>
              <p:nvSpPr>
                <p:cNvPr id="465" name="Rectangle 528"/>
                <p:cNvSpPr>
                  <a:spLocks noChangeArrowheads="1"/>
                </p:cNvSpPr>
                <p:nvPr/>
              </p:nvSpPr>
              <p:spPr bwMode="auto">
                <a:xfrm>
                  <a:off x="2063" y="2102"/>
                  <a:ext cx="50" cy="387"/>
                </a:xfrm>
                <a:prstGeom prst="rect">
                  <a:avLst/>
                </a:prstGeom>
                <a:gradFill rotWithShape="1">
                  <a:gsLst>
                    <a:gs pos="0">
                      <a:srgbClr val="6F6F6F"/>
                    </a:gs>
                    <a:gs pos="100000">
                      <a:srgbClr val="5F5F5F"/>
                    </a:gs>
                  </a:gsLst>
                  <a:lin ang="2700000" scaled="1"/>
                </a:gradFill>
                <a:ln w="6350" algn="ctr">
                  <a:solidFill>
                    <a:srgbClr val="333333"/>
                  </a:solidFill>
                  <a:miter lim="800000"/>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466" name="Rectangle 529" descr="70%"/>
                <p:cNvSpPr>
                  <a:spLocks noChangeArrowheads="1"/>
                </p:cNvSpPr>
                <p:nvPr/>
              </p:nvSpPr>
              <p:spPr bwMode="auto">
                <a:xfrm>
                  <a:off x="2064" y="2111"/>
                  <a:ext cx="46" cy="372"/>
                </a:xfrm>
                <a:prstGeom prst="rect">
                  <a:avLst/>
                </a:prstGeom>
                <a:pattFill prst="pct70">
                  <a:fgClr>
                    <a:srgbClr val="5F5F5F"/>
                  </a:fgClr>
                  <a:bgClr>
                    <a:schemeClr val="tx2"/>
                  </a:bgClr>
                </a:pattFill>
                <a:ln w="3175" algn="ctr">
                  <a:solidFill>
                    <a:srgbClr val="333333"/>
                  </a:solidFill>
                  <a:miter lim="800000"/>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grpSp>
        </p:grpSp>
        <p:grpSp>
          <p:nvGrpSpPr>
            <p:cNvPr id="333" name="Group 530"/>
            <p:cNvGrpSpPr>
              <a:grpSpLocks/>
            </p:cNvGrpSpPr>
            <p:nvPr/>
          </p:nvGrpSpPr>
          <p:grpSpPr bwMode="auto">
            <a:xfrm>
              <a:off x="7389813" y="5449888"/>
              <a:ext cx="1106487" cy="565150"/>
              <a:chOff x="4963" y="2118"/>
              <a:chExt cx="794" cy="399"/>
            </a:xfrm>
          </p:grpSpPr>
          <p:sp>
            <p:nvSpPr>
              <p:cNvPr id="431" name="Rectangle 531"/>
              <p:cNvSpPr>
                <a:spLocks noChangeArrowheads="1"/>
              </p:cNvSpPr>
              <p:nvPr/>
            </p:nvSpPr>
            <p:spPr bwMode="auto">
              <a:xfrm flipH="1">
                <a:off x="4963" y="2439"/>
                <a:ext cx="793" cy="78"/>
              </a:xfrm>
              <a:prstGeom prst="rect">
                <a:avLst/>
              </a:prstGeom>
              <a:solidFill>
                <a:srgbClr val="F3E2D1"/>
              </a:solidFill>
              <a:ln w="6350" algn="ctr">
                <a:solidFill>
                  <a:srgbClr val="5F5F5F"/>
                </a:solidFill>
                <a:miter lim="800000"/>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432" name="Rectangle 532"/>
              <p:cNvSpPr>
                <a:spLocks noChangeArrowheads="1"/>
              </p:cNvSpPr>
              <p:nvPr/>
            </p:nvSpPr>
            <p:spPr bwMode="auto">
              <a:xfrm flipH="1">
                <a:off x="4964" y="2121"/>
                <a:ext cx="793" cy="259"/>
              </a:xfrm>
              <a:prstGeom prst="rect">
                <a:avLst/>
              </a:prstGeom>
              <a:gradFill rotWithShape="1">
                <a:gsLst>
                  <a:gs pos="0">
                    <a:srgbClr val="C9E4FF"/>
                  </a:gs>
                  <a:gs pos="100000">
                    <a:srgbClr val="E9F4F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grpSp>
            <p:nvGrpSpPr>
              <p:cNvPr id="433" name="Group 533"/>
              <p:cNvGrpSpPr>
                <a:grpSpLocks/>
              </p:cNvGrpSpPr>
              <p:nvPr/>
            </p:nvGrpSpPr>
            <p:grpSpPr bwMode="auto">
              <a:xfrm>
                <a:off x="5147" y="2118"/>
                <a:ext cx="425" cy="278"/>
                <a:chOff x="5041" y="2166"/>
                <a:chExt cx="413" cy="270"/>
              </a:xfrm>
            </p:grpSpPr>
            <p:sp>
              <p:nvSpPr>
                <p:cNvPr id="454" name="Rectangle 534"/>
                <p:cNvSpPr>
                  <a:spLocks noChangeArrowheads="1"/>
                </p:cNvSpPr>
                <p:nvPr/>
              </p:nvSpPr>
              <p:spPr bwMode="auto">
                <a:xfrm flipH="1">
                  <a:off x="5041" y="2166"/>
                  <a:ext cx="413" cy="270"/>
                </a:xfrm>
                <a:prstGeom prst="rect">
                  <a:avLst/>
                </a:prstGeom>
                <a:solidFill>
                  <a:srgbClr val="C0C0C0"/>
                </a:solidFill>
                <a:ln w="9525" algn="ctr">
                  <a:solidFill>
                    <a:srgbClr val="969696"/>
                  </a:solidFill>
                  <a:miter lim="800000"/>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455" name="Rectangle 535"/>
                <p:cNvSpPr>
                  <a:spLocks noChangeArrowheads="1"/>
                </p:cNvSpPr>
                <p:nvPr/>
              </p:nvSpPr>
              <p:spPr bwMode="auto">
                <a:xfrm flipH="1">
                  <a:off x="5054" y="2176"/>
                  <a:ext cx="387" cy="248"/>
                </a:xfrm>
                <a:prstGeom prst="rect">
                  <a:avLst/>
                </a:prstGeom>
                <a:gradFill rotWithShape="1">
                  <a:gsLst>
                    <a:gs pos="0">
                      <a:srgbClr val="FFFFFF"/>
                    </a:gs>
                    <a:gs pos="50000">
                      <a:srgbClr val="EAEAEA"/>
                    </a:gs>
                    <a:gs pos="100000">
                      <a:srgbClr val="FFFFFF"/>
                    </a:gs>
                  </a:gsLst>
                  <a:lin ang="2700000" scaled="1"/>
                </a:gradFill>
                <a:ln w="6350" algn="ctr">
                  <a:solidFill>
                    <a:srgbClr val="333333"/>
                  </a:solidFill>
                  <a:miter lim="800000"/>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456" name="Rectangle 536"/>
                <p:cNvSpPr>
                  <a:spLocks noChangeArrowheads="1"/>
                </p:cNvSpPr>
                <p:nvPr/>
              </p:nvSpPr>
              <p:spPr bwMode="auto">
                <a:xfrm flipH="1">
                  <a:off x="5127" y="2194"/>
                  <a:ext cx="240" cy="29"/>
                </a:xfrm>
                <a:prstGeom prst="rect">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457" name="Freeform 537"/>
                <p:cNvSpPr>
                  <a:spLocks/>
                </p:cNvSpPr>
                <p:nvPr/>
              </p:nvSpPr>
              <p:spPr bwMode="auto">
                <a:xfrm flipH="1">
                  <a:off x="5132" y="2242"/>
                  <a:ext cx="251" cy="168"/>
                </a:xfrm>
                <a:custGeom>
                  <a:avLst/>
                  <a:gdLst>
                    <a:gd name="T0" fmla="*/ 0 w 544"/>
                    <a:gd name="T1" fmla="*/ 0 h 363"/>
                    <a:gd name="T2" fmla="*/ 0 w 544"/>
                    <a:gd name="T3" fmla="*/ 4 h 363"/>
                    <a:gd name="T4" fmla="*/ 6 w 544"/>
                    <a:gd name="T5" fmla="*/ 4 h 363"/>
                    <a:gd name="T6" fmla="*/ 0 60000 65536"/>
                    <a:gd name="T7" fmla="*/ 0 60000 65536"/>
                    <a:gd name="T8" fmla="*/ 0 60000 65536"/>
                    <a:gd name="T9" fmla="*/ 0 w 544"/>
                    <a:gd name="T10" fmla="*/ 0 h 363"/>
                    <a:gd name="T11" fmla="*/ 544 w 544"/>
                    <a:gd name="T12" fmla="*/ 363 h 363"/>
                  </a:gdLst>
                  <a:ahLst/>
                  <a:cxnLst>
                    <a:cxn ang="T6">
                      <a:pos x="T0" y="T1"/>
                    </a:cxn>
                    <a:cxn ang="T7">
                      <a:pos x="T2" y="T3"/>
                    </a:cxn>
                    <a:cxn ang="T8">
                      <a:pos x="T4" y="T5"/>
                    </a:cxn>
                  </a:cxnLst>
                  <a:rect l="T9" t="T10" r="T11" b="T12"/>
                  <a:pathLst>
                    <a:path w="544" h="363">
                      <a:moveTo>
                        <a:pt x="0" y="0"/>
                      </a:moveTo>
                      <a:lnTo>
                        <a:pt x="0" y="363"/>
                      </a:lnTo>
                      <a:lnTo>
                        <a:pt x="544" y="363"/>
                      </a:lnTo>
                    </a:path>
                  </a:pathLst>
                </a:custGeom>
                <a:noFill/>
                <a:ln w="6350"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58" name="Line 538"/>
                <p:cNvSpPr>
                  <a:spLocks noChangeShapeType="1"/>
                </p:cNvSpPr>
                <p:nvPr/>
              </p:nvSpPr>
              <p:spPr bwMode="auto">
                <a:xfrm flipH="1">
                  <a:off x="5132" y="2298"/>
                  <a:ext cx="251" cy="0"/>
                </a:xfrm>
                <a:prstGeom prst="line">
                  <a:avLst/>
                </a:prstGeom>
                <a:noFill/>
                <a:ln w="6350">
                  <a:solidFill>
                    <a:srgbClr val="333333"/>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59" name="Freeform 539"/>
                <p:cNvSpPr>
                  <a:spLocks/>
                </p:cNvSpPr>
                <p:nvPr/>
              </p:nvSpPr>
              <p:spPr bwMode="auto">
                <a:xfrm flipH="1">
                  <a:off x="5134" y="2254"/>
                  <a:ext cx="249" cy="110"/>
                </a:xfrm>
                <a:custGeom>
                  <a:avLst/>
                  <a:gdLst>
                    <a:gd name="T0" fmla="*/ 0 w 583"/>
                    <a:gd name="T1" fmla="*/ 2 h 226"/>
                    <a:gd name="T2" fmla="*/ 0 w 583"/>
                    <a:gd name="T3" fmla="*/ 2 h 226"/>
                    <a:gd name="T4" fmla="*/ 1 w 583"/>
                    <a:gd name="T5" fmla="*/ 2 h 226"/>
                    <a:gd name="T6" fmla="*/ 1 w 583"/>
                    <a:gd name="T7" fmla="*/ 3 h 226"/>
                    <a:gd name="T8" fmla="*/ 2 w 583"/>
                    <a:gd name="T9" fmla="*/ 2 h 226"/>
                    <a:gd name="T10" fmla="*/ 3 w 583"/>
                    <a:gd name="T11" fmla="*/ 3 h 226"/>
                    <a:gd name="T12" fmla="*/ 3 w 583"/>
                    <a:gd name="T13" fmla="*/ 2 h 226"/>
                    <a:gd name="T14" fmla="*/ 3 w 583"/>
                    <a:gd name="T15" fmla="*/ 1 h 226"/>
                    <a:gd name="T16" fmla="*/ 3 w 583"/>
                    <a:gd name="T17" fmla="*/ 0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3"/>
                    <a:gd name="T28" fmla="*/ 0 h 226"/>
                    <a:gd name="T29" fmla="*/ 583 w 583"/>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3" h="226">
                      <a:moveTo>
                        <a:pt x="0" y="181"/>
                      </a:moveTo>
                      <a:lnTo>
                        <a:pt x="64" y="150"/>
                      </a:lnTo>
                      <a:lnTo>
                        <a:pt x="152" y="170"/>
                      </a:lnTo>
                      <a:lnTo>
                        <a:pt x="220" y="226"/>
                      </a:lnTo>
                      <a:lnTo>
                        <a:pt x="308" y="190"/>
                      </a:lnTo>
                      <a:lnTo>
                        <a:pt x="392" y="206"/>
                      </a:lnTo>
                      <a:lnTo>
                        <a:pt x="476" y="158"/>
                      </a:lnTo>
                      <a:lnTo>
                        <a:pt x="529" y="104"/>
                      </a:lnTo>
                      <a:lnTo>
                        <a:pt x="583" y="0"/>
                      </a:lnTo>
                    </a:path>
                  </a:pathLst>
                </a:custGeom>
                <a:noFill/>
                <a:ln w="6350" cap="flat" cmpd="sng">
                  <a:solidFill>
                    <a:srgbClr val="FF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60" name="Freeform 540"/>
                <p:cNvSpPr>
                  <a:spLocks/>
                </p:cNvSpPr>
                <p:nvPr/>
              </p:nvSpPr>
              <p:spPr bwMode="auto">
                <a:xfrm flipH="1">
                  <a:off x="5135" y="2309"/>
                  <a:ext cx="248" cy="86"/>
                </a:xfrm>
                <a:custGeom>
                  <a:avLst/>
                  <a:gdLst>
                    <a:gd name="T0" fmla="*/ 0 w 580"/>
                    <a:gd name="T1" fmla="*/ 0 h 176"/>
                    <a:gd name="T2" fmla="*/ 0 w 580"/>
                    <a:gd name="T3" fmla="*/ 0 h 176"/>
                    <a:gd name="T4" fmla="*/ 1 w 580"/>
                    <a:gd name="T5" fmla="*/ 0 h 176"/>
                    <a:gd name="T6" fmla="*/ 1 w 580"/>
                    <a:gd name="T7" fmla="*/ 1 h 176"/>
                    <a:gd name="T8" fmla="*/ 2 w 580"/>
                    <a:gd name="T9" fmla="*/ 1 h 176"/>
                    <a:gd name="T10" fmla="*/ 3 w 580"/>
                    <a:gd name="T11" fmla="*/ 1 h 176"/>
                    <a:gd name="T12" fmla="*/ 3 w 580"/>
                    <a:gd name="T13" fmla="*/ 1 h 176"/>
                    <a:gd name="T14" fmla="*/ 3 w 580"/>
                    <a:gd name="T15" fmla="*/ 2 h 176"/>
                    <a:gd name="T16" fmla="*/ 3 w 580"/>
                    <a:gd name="T17" fmla="*/ 2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0"/>
                    <a:gd name="T28" fmla="*/ 0 h 176"/>
                    <a:gd name="T29" fmla="*/ 580 w 580"/>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0" h="176">
                      <a:moveTo>
                        <a:pt x="0" y="22"/>
                      </a:moveTo>
                      <a:lnTo>
                        <a:pt x="76" y="0"/>
                      </a:lnTo>
                      <a:lnTo>
                        <a:pt x="160" y="4"/>
                      </a:lnTo>
                      <a:lnTo>
                        <a:pt x="220" y="76"/>
                      </a:lnTo>
                      <a:lnTo>
                        <a:pt x="304" y="128"/>
                      </a:lnTo>
                      <a:lnTo>
                        <a:pt x="388" y="128"/>
                      </a:lnTo>
                      <a:lnTo>
                        <a:pt x="472" y="124"/>
                      </a:lnTo>
                      <a:lnTo>
                        <a:pt x="536" y="164"/>
                      </a:lnTo>
                      <a:lnTo>
                        <a:pt x="580" y="176"/>
                      </a:lnTo>
                    </a:path>
                  </a:pathLst>
                </a:custGeom>
                <a:noFill/>
                <a:ln w="6350" cap="flat" cmpd="sng">
                  <a:solidFill>
                    <a:srgbClr val="3366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61" name="Freeform 541"/>
                <p:cNvSpPr>
                  <a:spLocks/>
                </p:cNvSpPr>
                <p:nvPr/>
              </p:nvSpPr>
              <p:spPr bwMode="auto">
                <a:xfrm flipH="1">
                  <a:off x="5274" y="2242"/>
                  <a:ext cx="90" cy="67"/>
                </a:xfrm>
                <a:custGeom>
                  <a:avLst/>
                  <a:gdLst>
                    <a:gd name="T0" fmla="*/ 0 w 211"/>
                    <a:gd name="T1" fmla="*/ 1 h 138"/>
                    <a:gd name="T2" fmla="*/ 0 w 211"/>
                    <a:gd name="T3" fmla="*/ 0 h 138"/>
                    <a:gd name="T4" fmla="*/ 1 w 211"/>
                    <a:gd name="T5" fmla="*/ 0 h 138"/>
                    <a:gd name="T6" fmla="*/ 1 w 211"/>
                    <a:gd name="T7" fmla="*/ 1 h 138"/>
                    <a:gd name="T8" fmla="*/ 1 w 211"/>
                    <a:gd name="T9" fmla="*/ 1 h 138"/>
                    <a:gd name="T10" fmla="*/ 1 w 211"/>
                    <a:gd name="T11" fmla="*/ 2 h 138"/>
                    <a:gd name="T12" fmla="*/ 1 w 211"/>
                    <a:gd name="T13" fmla="*/ 1 h 138"/>
                    <a:gd name="T14" fmla="*/ 0 w 211"/>
                    <a:gd name="T15" fmla="*/ 1 h 138"/>
                    <a:gd name="T16" fmla="*/ 0 60000 65536"/>
                    <a:gd name="T17" fmla="*/ 0 60000 65536"/>
                    <a:gd name="T18" fmla="*/ 0 60000 65536"/>
                    <a:gd name="T19" fmla="*/ 0 60000 65536"/>
                    <a:gd name="T20" fmla="*/ 0 60000 65536"/>
                    <a:gd name="T21" fmla="*/ 0 60000 65536"/>
                    <a:gd name="T22" fmla="*/ 0 60000 65536"/>
                    <a:gd name="T23" fmla="*/ 0 60000 65536"/>
                    <a:gd name="T24" fmla="*/ 0 w 211"/>
                    <a:gd name="T25" fmla="*/ 0 h 138"/>
                    <a:gd name="T26" fmla="*/ 211 w 211"/>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1" h="138">
                      <a:moveTo>
                        <a:pt x="0" y="98"/>
                      </a:moveTo>
                      <a:lnTo>
                        <a:pt x="0" y="0"/>
                      </a:lnTo>
                      <a:lnTo>
                        <a:pt x="211" y="0"/>
                      </a:lnTo>
                      <a:lnTo>
                        <a:pt x="211" y="98"/>
                      </a:lnTo>
                      <a:lnTo>
                        <a:pt x="167" y="98"/>
                      </a:lnTo>
                      <a:lnTo>
                        <a:pt x="116" y="138"/>
                      </a:lnTo>
                      <a:lnTo>
                        <a:pt x="110" y="98"/>
                      </a:lnTo>
                      <a:lnTo>
                        <a:pt x="0" y="98"/>
                      </a:lnTo>
                      <a:close/>
                    </a:path>
                  </a:pathLst>
                </a:custGeom>
                <a:solidFill>
                  <a:srgbClr val="FFFFFF"/>
                </a:solidFill>
                <a:ln w="6350" cap="flat" cmpd="sng">
                  <a:solidFill>
                    <a:srgbClr val="333333"/>
                  </a:solidFill>
                  <a:prstDash val="solid"/>
                  <a:round/>
                  <a:headEnd/>
                  <a:tailEnd/>
                </a:ln>
              </p:spPr>
              <p:txBody>
                <a:bodyPr/>
                <a:lstStyle/>
                <a:p>
                  <a:endParaRPr lang="ja-JP" altLang="en-US" dirty="0"/>
                </a:p>
              </p:txBody>
            </p:sp>
            <p:sp>
              <p:nvSpPr>
                <p:cNvPr id="462" name="Freeform 542"/>
                <p:cNvSpPr>
                  <a:spLocks/>
                </p:cNvSpPr>
                <p:nvPr/>
              </p:nvSpPr>
              <p:spPr bwMode="auto">
                <a:xfrm flipH="1">
                  <a:off x="5070" y="2288"/>
                  <a:ext cx="97" cy="66"/>
                </a:xfrm>
                <a:custGeom>
                  <a:avLst/>
                  <a:gdLst>
                    <a:gd name="T0" fmla="*/ 0 w 229"/>
                    <a:gd name="T1" fmla="*/ 2 h 136"/>
                    <a:gd name="T2" fmla="*/ 0 w 229"/>
                    <a:gd name="T3" fmla="*/ 1 h 136"/>
                    <a:gd name="T4" fmla="*/ 0 w 229"/>
                    <a:gd name="T5" fmla="*/ 0 h 136"/>
                    <a:gd name="T6" fmla="*/ 0 w 229"/>
                    <a:gd name="T7" fmla="*/ 1 h 136"/>
                    <a:gd name="T8" fmla="*/ 0 w 229"/>
                    <a:gd name="T9" fmla="*/ 0 h 136"/>
                    <a:gd name="T10" fmla="*/ 1 w 229"/>
                    <a:gd name="T11" fmla="*/ 0 h 136"/>
                    <a:gd name="T12" fmla="*/ 1 w 229"/>
                    <a:gd name="T13" fmla="*/ 2 h 136"/>
                    <a:gd name="T14" fmla="*/ 0 w 229"/>
                    <a:gd name="T15" fmla="*/ 2 h 136"/>
                    <a:gd name="T16" fmla="*/ 0 60000 65536"/>
                    <a:gd name="T17" fmla="*/ 0 60000 65536"/>
                    <a:gd name="T18" fmla="*/ 0 60000 65536"/>
                    <a:gd name="T19" fmla="*/ 0 60000 65536"/>
                    <a:gd name="T20" fmla="*/ 0 60000 65536"/>
                    <a:gd name="T21" fmla="*/ 0 60000 65536"/>
                    <a:gd name="T22" fmla="*/ 0 60000 65536"/>
                    <a:gd name="T23" fmla="*/ 0 60000 65536"/>
                    <a:gd name="T24" fmla="*/ 0 w 229"/>
                    <a:gd name="T25" fmla="*/ 0 h 136"/>
                    <a:gd name="T26" fmla="*/ 229 w 229"/>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9" h="136">
                      <a:moveTo>
                        <a:pt x="67" y="136"/>
                      </a:moveTo>
                      <a:lnTo>
                        <a:pt x="67" y="111"/>
                      </a:lnTo>
                      <a:lnTo>
                        <a:pt x="0" y="61"/>
                      </a:lnTo>
                      <a:lnTo>
                        <a:pt x="67" y="75"/>
                      </a:lnTo>
                      <a:lnTo>
                        <a:pt x="67" y="0"/>
                      </a:lnTo>
                      <a:lnTo>
                        <a:pt x="229" y="0"/>
                      </a:lnTo>
                      <a:lnTo>
                        <a:pt x="229" y="136"/>
                      </a:lnTo>
                      <a:lnTo>
                        <a:pt x="67" y="136"/>
                      </a:lnTo>
                      <a:close/>
                    </a:path>
                  </a:pathLst>
                </a:custGeom>
                <a:solidFill>
                  <a:srgbClr val="FFFFFF"/>
                </a:solidFill>
                <a:ln w="6350" cap="flat" cmpd="sng">
                  <a:solidFill>
                    <a:srgbClr val="333333"/>
                  </a:solidFill>
                  <a:prstDash val="solid"/>
                  <a:round/>
                  <a:headEnd/>
                  <a:tailEnd/>
                </a:ln>
              </p:spPr>
              <p:txBody>
                <a:bodyPr/>
                <a:lstStyle/>
                <a:p>
                  <a:endParaRPr lang="ja-JP" altLang="en-US" dirty="0"/>
                </a:p>
              </p:txBody>
            </p:sp>
          </p:grpSp>
          <p:grpSp>
            <p:nvGrpSpPr>
              <p:cNvPr id="434" name="Group 543"/>
              <p:cNvGrpSpPr>
                <a:grpSpLocks/>
              </p:cNvGrpSpPr>
              <p:nvPr/>
            </p:nvGrpSpPr>
            <p:grpSpPr bwMode="auto">
              <a:xfrm flipH="1">
                <a:off x="5484" y="2149"/>
                <a:ext cx="169" cy="352"/>
                <a:chOff x="4659" y="892"/>
                <a:chExt cx="204" cy="418"/>
              </a:xfrm>
            </p:grpSpPr>
            <p:sp>
              <p:nvSpPr>
                <p:cNvPr id="435" name="Freeform 544"/>
                <p:cNvSpPr>
                  <a:spLocks/>
                </p:cNvSpPr>
                <p:nvPr/>
              </p:nvSpPr>
              <p:spPr bwMode="auto">
                <a:xfrm>
                  <a:off x="4740" y="902"/>
                  <a:ext cx="24" cy="66"/>
                </a:xfrm>
                <a:custGeom>
                  <a:avLst/>
                  <a:gdLst>
                    <a:gd name="T0" fmla="*/ 0 w 82"/>
                    <a:gd name="T1" fmla="*/ 0 h 228"/>
                    <a:gd name="T2" fmla="*/ 0 w 82"/>
                    <a:gd name="T3" fmla="*/ 0 h 228"/>
                    <a:gd name="T4" fmla="*/ 0 w 82"/>
                    <a:gd name="T5" fmla="*/ 0 h 228"/>
                    <a:gd name="T6" fmla="*/ 0 w 82"/>
                    <a:gd name="T7" fmla="*/ 0 h 228"/>
                    <a:gd name="T8" fmla="*/ 0 w 82"/>
                    <a:gd name="T9" fmla="*/ 0 h 228"/>
                    <a:gd name="T10" fmla="*/ 0 w 82"/>
                    <a:gd name="T11" fmla="*/ 0 h 228"/>
                    <a:gd name="T12" fmla="*/ 0 w 82"/>
                    <a:gd name="T13" fmla="*/ 0 h 228"/>
                    <a:gd name="T14" fmla="*/ 0 w 82"/>
                    <a:gd name="T15" fmla="*/ 0 h 228"/>
                    <a:gd name="T16" fmla="*/ 0 w 82"/>
                    <a:gd name="T17" fmla="*/ 0 h 228"/>
                    <a:gd name="T18" fmla="*/ 0 w 82"/>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228"/>
                    <a:gd name="T32" fmla="*/ 82 w 82"/>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228">
                      <a:moveTo>
                        <a:pt x="30" y="0"/>
                      </a:moveTo>
                      <a:lnTo>
                        <a:pt x="73" y="18"/>
                      </a:lnTo>
                      <a:lnTo>
                        <a:pt x="81" y="63"/>
                      </a:lnTo>
                      <a:lnTo>
                        <a:pt x="67" y="157"/>
                      </a:lnTo>
                      <a:lnTo>
                        <a:pt x="63" y="190"/>
                      </a:lnTo>
                      <a:lnTo>
                        <a:pt x="82" y="228"/>
                      </a:lnTo>
                      <a:lnTo>
                        <a:pt x="46" y="201"/>
                      </a:lnTo>
                      <a:lnTo>
                        <a:pt x="18" y="153"/>
                      </a:lnTo>
                      <a:lnTo>
                        <a:pt x="0" y="64"/>
                      </a:lnTo>
                      <a:lnTo>
                        <a:pt x="30" y="0"/>
                      </a:lnTo>
                      <a:close/>
                    </a:path>
                  </a:pathLst>
                </a:custGeom>
                <a:solidFill>
                  <a:srgbClr val="FFF5EB"/>
                </a:solidFill>
                <a:ln w="9525" cap="flat" cmpd="sng">
                  <a:solidFill>
                    <a:srgbClr val="333333"/>
                  </a:solidFill>
                  <a:prstDash val="solid"/>
                  <a:round/>
                  <a:headEnd type="none" w="med" len="med"/>
                  <a:tailEnd type="none" w="med" len="med"/>
                </a:ln>
              </p:spPr>
              <p:txBody>
                <a:bodyPr/>
                <a:lstStyle/>
                <a:p>
                  <a:endParaRPr lang="ja-JP" altLang="en-US" dirty="0"/>
                </a:p>
              </p:txBody>
            </p:sp>
            <p:grpSp>
              <p:nvGrpSpPr>
                <p:cNvPr id="436" name="Group 545"/>
                <p:cNvGrpSpPr>
                  <a:grpSpLocks/>
                </p:cNvGrpSpPr>
                <p:nvPr/>
              </p:nvGrpSpPr>
              <p:grpSpPr bwMode="auto">
                <a:xfrm rot="807521">
                  <a:off x="4744" y="944"/>
                  <a:ext cx="119" cy="86"/>
                  <a:chOff x="563" y="1831"/>
                  <a:chExt cx="332" cy="239"/>
                </a:xfrm>
              </p:grpSpPr>
              <p:sp>
                <p:nvSpPr>
                  <p:cNvPr id="450" name="Freeform 546"/>
                  <p:cNvSpPr>
                    <a:spLocks/>
                  </p:cNvSpPr>
                  <p:nvPr/>
                </p:nvSpPr>
                <p:spPr bwMode="auto">
                  <a:xfrm>
                    <a:off x="563" y="1831"/>
                    <a:ext cx="332" cy="239"/>
                  </a:xfrm>
                  <a:custGeom>
                    <a:avLst/>
                    <a:gdLst>
                      <a:gd name="T0" fmla="*/ 2 w 408"/>
                      <a:gd name="T1" fmla="*/ 48 h 295"/>
                      <a:gd name="T2" fmla="*/ 13 w 408"/>
                      <a:gd name="T3" fmla="*/ 48 h 295"/>
                      <a:gd name="T4" fmla="*/ 14 w 408"/>
                      <a:gd name="T5" fmla="*/ 49 h 295"/>
                      <a:gd name="T6" fmla="*/ 15 w 408"/>
                      <a:gd name="T7" fmla="*/ 49 h 295"/>
                      <a:gd name="T8" fmla="*/ 17 w 408"/>
                      <a:gd name="T9" fmla="*/ 50 h 295"/>
                      <a:gd name="T10" fmla="*/ 37 w 408"/>
                      <a:gd name="T11" fmla="*/ 58 h 295"/>
                      <a:gd name="T12" fmla="*/ 47 w 408"/>
                      <a:gd name="T13" fmla="*/ 63 h 295"/>
                      <a:gd name="T14" fmla="*/ 50 w 408"/>
                      <a:gd name="T15" fmla="*/ 63 h 295"/>
                      <a:gd name="T16" fmla="*/ 52 w 408"/>
                      <a:gd name="T17" fmla="*/ 60 h 295"/>
                      <a:gd name="T18" fmla="*/ 56 w 408"/>
                      <a:gd name="T19" fmla="*/ 58 h 295"/>
                      <a:gd name="T20" fmla="*/ 76 w 408"/>
                      <a:gd name="T21" fmla="*/ 35 h 295"/>
                      <a:gd name="T22" fmla="*/ 81 w 408"/>
                      <a:gd name="T23" fmla="*/ 26 h 295"/>
                      <a:gd name="T24" fmla="*/ 88 w 408"/>
                      <a:gd name="T25" fmla="*/ 26 h 295"/>
                      <a:gd name="T26" fmla="*/ 90 w 408"/>
                      <a:gd name="T27" fmla="*/ 23 h 295"/>
                      <a:gd name="T28" fmla="*/ 91 w 408"/>
                      <a:gd name="T29" fmla="*/ 19 h 295"/>
                      <a:gd name="T30" fmla="*/ 94 w 408"/>
                      <a:gd name="T31" fmla="*/ 15 h 295"/>
                      <a:gd name="T32" fmla="*/ 96 w 408"/>
                      <a:gd name="T33" fmla="*/ 8 h 295"/>
                      <a:gd name="T34" fmla="*/ 100 w 408"/>
                      <a:gd name="T35" fmla="*/ 10 h 295"/>
                      <a:gd name="T36" fmla="*/ 97 w 408"/>
                      <a:gd name="T37" fmla="*/ 16 h 295"/>
                      <a:gd name="T38" fmla="*/ 104 w 408"/>
                      <a:gd name="T39" fmla="*/ 6 h 295"/>
                      <a:gd name="T40" fmla="*/ 110 w 408"/>
                      <a:gd name="T41" fmla="*/ 0 h 295"/>
                      <a:gd name="T42" fmla="*/ 111 w 408"/>
                      <a:gd name="T43" fmla="*/ 3 h 295"/>
                      <a:gd name="T44" fmla="*/ 115 w 408"/>
                      <a:gd name="T45" fmla="*/ 2 h 295"/>
                      <a:gd name="T46" fmla="*/ 115 w 408"/>
                      <a:gd name="T47" fmla="*/ 5 h 295"/>
                      <a:gd name="T48" fmla="*/ 118 w 408"/>
                      <a:gd name="T49" fmla="*/ 5 h 295"/>
                      <a:gd name="T50" fmla="*/ 116 w 408"/>
                      <a:gd name="T51" fmla="*/ 12 h 295"/>
                      <a:gd name="T52" fmla="*/ 119 w 408"/>
                      <a:gd name="T53" fmla="*/ 15 h 295"/>
                      <a:gd name="T54" fmla="*/ 112 w 408"/>
                      <a:gd name="T55" fmla="*/ 21 h 295"/>
                      <a:gd name="T56" fmla="*/ 108 w 408"/>
                      <a:gd name="T57" fmla="*/ 26 h 295"/>
                      <a:gd name="T58" fmla="*/ 98 w 408"/>
                      <a:gd name="T59" fmla="*/ 29 h 295"/>
                      <a:gd name="T60" fmla="*/ 95 w 408"/>
                      <a:gd name="T61" fmla="*/ 32 h 295"/>
                      <a:gd name="T62" fmla="*/ 98 w 408"/>
                      <a:gd name="T63" fmla="*/ 35 h 295"/>
                      <a:gd name="T64" fmla="*/ 86 w 408"/>
                      <a:gd name="T65" fmla="*/ 45 h 295"/>
                      <a:gd name="T66" fmla="*/ 59 w 408"/>
                      <a:gd name="T67" fmla="*/ 79 h 295"/>
                      <a:gd name="T68" fmla="*/ 55 w 408"/>
                      <a:gd name="T69" fmla="*/ 83 h 295"/>
                      <a:gd name="T70" fmla="*/ 48 w 408"/>
                      <a:gd name="T71" fmla="*/ 83 h 295"/>
                      <a:gd name="T72" fmla="*/ 37 w 408"/>
                      <a:gd name="T73" fmla="*/ 78 h 295"/>
                      <a:gd name="T74" fmla="*/ 15 w 408"/>
                      <a:gd name="T75" fmla="*/ 69 h 295"/>
                      <a:gd name="T76" fmla="*/ 8 w 408"/>
                      <a:gd name="T77" fmla="*/ 69 h 295"/>
                      <a:gd name="T78" fmla="*/ 0 w 408"/>
                      <a:gd name="T79" fmla="*/ 61 h 295"/>
                      <a:gd name="T80" fmla="*/ 2 w 408"/>
                      <a:gd name="T81" fmla="*/ 48 h 2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295"/>
                      <a:gd name="T125" fmla="*/ 408 w 408"/>
                      <a:gd name="T126" fmla="*/ 295 h 2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295">
                        <a:moveTo>
                          <a:pt x="8" y="169"/>
                        </a:moveTo>
                        <a:lnTo>
                          <a:pt x="44" y="169"/>
                        </a:lnTo>
                        <a:lnTo>
                          <a:pt x="48" y="173"/>
                        </a:lnTo>
                        <a:lnTo>
                          <a:pt x="53" y="170"/>
                        </a:lnTo>
                        <a:lnTo>
                          <a:pt x="59" y="177"/>
                        </a:lnTo>
                        <a:lnTo>
                          <a:pt x="129" y="204"/>
                        </a:lnTo>
                        <a:lnTo>
                          <a:pt x="161" y="223"/>
                        </a:lnTo>
                        <a:lnTo>
                          <a:pt x="172" y="224"/>
                        </a:lnTo>
                        <a:lnTo>
                          <a:pt x="179" y="210"/>
                        </a:lnTo>
                        <a:lnTo>
                          <a:pt x="194" y="204"/>
                        </a:lnTo>
                        <a:lnTo>
                          <a:pt x="260" y="123"/>
                        </a:lnTo>
                        <a:lnTo>
                          <a:pt x="282" y="90"/>
                        </a:lnTo>
                        <a:lnTo>
                          <a:pt x="305" y="93"/>
                        </a:lnTo>
                        <a:lnTo>
                          <a:pt x="312" y="85"/>
                        </a:lnTo>
                        <a:lnTo>
                          <a:pt x="314" y="68"/>
                        </a:lnTo>
                        <a:lnTo>
                          <a:pt x="320" y="52"/>
                        </a:lnTo>
                        <a:lnTo>
                          <a:pt x="331" y="29"/>
                        </a:lnTo>
                        <a:lnTo>
                          <a:pt x="343" y="33"/>
                        </a:lnTo>
                        <a:lnTo>
                          <a:pt x="334" y="58"/>
                        </a:lnTo>
                        <a:lnTo>
                          <a:pt x="358" y="23"/>
                        </a:lnTo>
                        <a:lnTo>
                          <a:pt x="378" y="0"/>
                        </a:lnTo>
                        <a:lnTo>
                          <a:pt x="382" y="11"/>
                        </a:lnTo>
                        <a:lnTo>
                          <a:pt x="396" y="5"/>
                        </a:lnTo>
                        <a:lnTo>
                          <a:pt x="395" y="19"/>
                        </a:lnTo>
                        <a:lnTo>
                          <a:pt x="407" y="18"/>
                        </a:lnTo>
                        <a:lnTo>
                          <a:pt x="400" y="41"/>
                        </a:lnTo>
                        <a:lnTo>
                          <a:pt x="408" y="50"/>
                        </a:lnTo>
                        <a:lnTo>
                          <a:pt x="387" y="73"/>
                        </a:lnTo>
                        <a:lnTo>
                          <a:pt x="372" y="92"/>
                        </a:lnTo>
                        <a:lnTo>
                          <a:pt x="339" y="105"/>
                        </a:lnTo>
                        <a:lnTo>
                          <a:pt x="329" y="114"/>
                        </a:lnTo>
                        <a:lnTo>
                          <a:pt x="336" y="124"/>
                        </a:lnTo>
                        <a:lnTo>
                          <a:pt x="297" y="159"/>
                        </a:lnTo>
                        <a:lnTo>
                          <a:pt x="207" y="280"/>
                        </a:lnTo>
                        <a:lnTo>
                          <a:pt x="187" y="295"/>
                        </a:lnTo>
                        <a:lnTo>
                          <a:pt x="164" y="292"/>
                        </a:lnTo>
                        <a:lnTo>
                          <a:pt x="126" y="276"/>
                        </a:lnTo>
                        <a:lnTo>
                          <a:pt x="53" y="243"/>
                        </a:lnTo>
                        <a:lnTo>
                          <a:pt x="28" y="246"/>
                        </a:lnTo>
                        <a:lnTo>
                          <a:pt x="0" y="214"/>
                        </a:lnTo>
                        <a:lnTo>
                          <a:pt x="8" y="169"/>
                        </a:lnTo>
                        <a:close/>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dirty="0"/>
                  </a:p>
                </p:txBody>
              </p:sp>
              <p:sp>
                <p:nvSpPr>
                  <p:cNvPr id="451" name="Line 547"/>
                  <p:cNvSpPr>
                    <a:spLocks noChangeShapeType="1"/>
                  </p:cNvSpPr>
                  <p:nvPr/>
                </p:nvSpPr>
                <p:spPr bwMode="auto">
                  <a:xfrm flipH="1">
                    <a:off x="869" y="1865"/>
                    <a:ext cx="18" cy="18"/>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52" name="Freeform 548"/>
                  <p:cNvSpPr>
                    <a:spLocks/>
                  </p:cNvSpPr>
                  <p:nvPr/>
                </p:nvSpPr>
                <p:spPr bwMode="auto">
                  <a:xfrm>
                    <a:off x="865" y="1847"/>
                    <a:ext cx="19" cy="27"/>
                  </a:xfrm>
                  <a:custGeom>
                    <a:avLst/>
                    <a:gdLst>
                      <a:gd name="T0" fmla="*/ 12 w 21"/>
                      <a:gd name="T1" fmla="*/ 0 h 31"/>
                      <a:gd name="T2" fmla="*/ 7 w 21"/>
                      <a:gd name="T3" fmla="*/ 7 h 31"/>
                      <a:gd name="T4" fmla="*/ 0 w 21"/>
                      <a:gd name="T5" fmla="*/ 14 h 31"/>
                      <a:gd name="T6" fmla="*/ 0 60000 65536"/>
                      <a:gd name="T7" fmla="*/ 0 60000 65536"/>
                      <a:gd name="T8" fmla="*/ 0 60000 65536"/>
                      <a:gd name="T9" fmla="*/ 0 w 21"/>
                      <a:gd name="T10" fmla="*/ 0 h 31"/>
                      <a:gd name="T11" fmla="*/ 21 w 21"/>
                      <a:gd name="T12" fmla="*/ 31 h 31"/>
                    </a:gdLst>
                    <a:ahLst/>
                    <a:cxnLst>
                      <a:cxn ang="T6">
                        <a:pos x="T0" y="T1"/>
                      </a:cxn>
                      <a:cxn ang="T7">
                        <a:pos x="T2" y="T3"/>
                      </a:cxn>
                      <a:cxn ang="T8">
                        <a:pos x="T4" y="T5"/>
                      </a:cxn>
                    </a:cxnLst>
                    <a:rect l="T9" t="T10" r="T11" b="T12"/>
                    <a:pathLst>
                      <a:path w="21" h="31">
                        <a:moveTo>
                          <a:pt x="21" y="0"/>
                        </a:moveTo>
                        <a:lnTo>
                          <a:pt x="13" y="15"/>
                        </a:lnTo>
                        <a:lnTo>
                          <a:pt x="0" y="31"/>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53" name="Freeform 549"/>
                  <p:cNvSpPr>
                    <a:spLocks/>
                  </p:cNvSpPr>
                  <p:nvPr/>
                </p:nvSpPr>
                <p:spPr bwMode="auto">
                  <a:xfrm>
                    <a:off x="858" y="1839"/>
                    <a:ext cx="16" cy="26"/>
                  </a:xfrm>
                  <a:custGeom>
                    <a:avLst/>
                    <a:gdLst>
                      <a:gd name="T0" fmla="*/ 9 w 18"/>
                      <a:gd name="T1" fmla="*/ 0 h 30"/>
                      <a:gd name="T2" fmla="*/ 4 w 18"/>
                      <a:gd name="T3" fmla="*/ 7 h 30"/>
                      <a:gd name="T4" fmla="*/ 0 w 18"/>
                      <a:gd name="T5" fmla="*/ 13 h 30"/>
                      <a:gd name="T6" fmla="*/ 0 60000 65536"/>
                      <a:gd name="T7" fmla="*/ 0 60000 65536"/>
                      <a:gd name="T8" fmla="*/ 0 60000 65536"/>
                      <a:gd name="T9" fmla="*/ 0 w 18"/>
                      <a:gd name="T10" fmla="*/ 0 h 30"/>
                      <a:gd name="T11" fmla="*/ 18 w 18"/>
                      <a:gd name="T12" fmla="*/ 30 h 30"/>
                    </a:gdLst>
                    <a:ahLst/>
                    <a:cxnLst>
                      <a:cxn ang="T6">
                        <a:pos x="T0" y="T1"/>
                      </a:cxn>
                      <a:cxn ang="T7">
                        <a:pos x="T2" y="T3"/>
                      </a:cxn>
                      <a:cxn ang="T8">
                        <a:pos x="T4" y="T5"/>
                      </a:cxn>
                    </a:cxnLst>
                    <a:rect l="T9" t="T10" r="T11" b="T12"/>
                    <a:pathLst>
                      <a:path w="18" h="30">
                        <a:moveTo>
                          <a:pt x="18" y="0"/>
                        </a:moveTo>
                        <a:lnTo>
                          <a:pt x="9" y="16"/>
                        </a:lnTo>
                        <a:lnTo>
                          <a:pt x="0" y="3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437" name="Freeform 550"/>
                <p:cNvSpPr>
                  <a:spLocks/>
                </p:cNvSpPr>
                <p:nvPr/>
              </p:nvSpPr>
              <p:spPr bwMode="auto">
                <a:xfrm>
                  <a:off x="4691" y="960"/>
                  <a:ext cx="79" cy="350"/>
                </a:xfrm>
                <a:custGeom>
                  <a:avLst/>
                  <a:gdLst>
                    <a:gd name="T0" fmla="*/ 69 w 79"/>
                    <a:gd name="T1" fmla="*/ 48 h 350"/>
                    <a:gd name="T2" fmla="*/ 72 w 79"/>
                    <a:gd name="T3" fmla="*/ 65 h 350"/>
                    <a:gd name="T4" fmla="*/ 67 w 79"/>
                    <a:gd name="T5" fmla="*/ 77 h 350"/>
                    <a:gd name="T6" fmla="*/ 64 w 79"/>
                    <a:gd name="T7" fmla="*/ 100 h 350"/>
                    <a:gd name="T8" fmla="*/ 67 w 79"/>
                    <a:gd name="T9" fmla="*/ 128 h 350"/>
                    <a:gd name="T10" fmla="*/ 67 w 79"/>
                    <a:gd name="T11" fmla="*/ 135 h 350"/>
                    <a:gd name="T12" fmla="*/ 69 w 79"/>
                    <a:gd name="T13" fmla="*/ 170 h 350"/>
                    <a:gd name="T14" fmla="*/ 65 w 79"/>
                    <a:gd name="T15" fmla="*/ 195 h 350"/>
                    <a:gd name="T16" fmla="*/ 60 w 79"/>
                    <a:gd name="T17" fmla="*/ 302 h 350"/>
                    <a:gd name="T18" fmla="*/ 63 w 79"/>
                    <a:gd name="T19" fmla="*/ 323 h 350"/>
                    <a:gd name="T20" fmla="*/ 79 w 79"/>
                    <a:gd name="T21" fmla="*/ 338 h 350"/>
                    <a:gd name="T22" fmla="*/ 54 w 79"/>
                    <a:gd name="T23" fmla="*/ 335 h 350"/>
                    <a:gd name="T24" fmla="*/ 46 w 79"/>
                    <a:gd name="T25" fmla="*/ 334 h 350"/>
                    <a:gd name="T26" fmla="*/ 40 w 79"/>
                    <a:gd name="T27" fmla="*/ 321 h 350"/>
                    <a:gd name="T28" fmla="*/ 43 w 79"/>
                    <a:gd name="T29" fmla="*/ 253 h 350"/>
                    <a:gd name="T30" fmla="*/ 42 w 79"/>
                    <a:gd name="T31" fmla="*/ 218 h 350"/>
                    <a:gd name="T32" fmla="*/ 38 w 79"/>
                    <a:gd name="T33" fmla="*/ 253 h 350"/>
                    <a:gd name="T34" fmla="*/ 25 w 79"/>
                    <a:gd name="T35" fmla="*/ 318 h 350"/>
                    <a:gd name="T36" fmla="*/ 22 w 79"/>
                    <a:gd name="T37" fmla="*/ 343 h 350"/>
                    <a:gd name="T38" fmla="*/ 9 w 79"/>
                    <a:gd name="T39" fmla="*/ 350 h 350"/>
                    <a:gd name="T40" fmla="*/ 0 w 79"/>
                    <a:gd name="T41" fmla="*/ 338 h 350"/>
                    <a:gd name="T42" fmla="*/ 13 w 79"/>
                    <a:gd name="T43" fmla="*/ 313 h 350"/>
                    <a:gd name="T44" fmla="*/ 18 w 79"/>
                    <a:gd name="T45" fmla="*/ 239 h 350"/>
                    <a:gd name="T46" fmla="*/ 12 w 79"/>
                    <a:gd name="T47" fmla="*/ 197 h 350"/>
                    <a:gd name="T48" fmla="*/ 2 w 79"/>
                    <a:gd name="T49" fmla="*/ 161 h 350"/>
                    <a:gd name="T50" fmla="*/ 4 w 79"/>
                    <a:gd name="T51" fmla="*/ 135 h 350"/>
                    <a:gd name="T52" fmla="*/ 9 w 79"/>
                    <a:gd name="T53" fmla="*/ 119 h 350"/>
                    <a:gd name="T54" fmla="*/ 9 w 79"/>
                    <a:gd name="T55" fmla="*/ 85 h 350"/>
                    <a:gd name="T56" fmla="*/ 6 w 79"/>
                    <a:gd name="T57" fmla="*/ 37 h 350"/>
                    <a:gd name="T58" fmla="*/ 21 w 79"/>
                    <a:gd name="T59" fmla="*/ 19 h 350"/>
                    <a:gd name="T60" fmla="*/ 21 w 79"/>
                    <a:gd name="T61" fmla="*/ 10 h 350"/>
                    <a:gd name="T62" fmla="*/ 49 w 79"/>
                    <a:gd name="T63" fmla="*/ 12 h 350"/>
                    <a:gd name="T64" fmla="*/ 52 w 79"/>
                    <a:gd name="T65" fmla="*/ 17 h 3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350"/>
                    <a:gd name="T101" fmla="*/ 79 w 79"/>
                    <a:gd name="T102" fmla="*/ 350 h 3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350">
                      <a:moveTo>
                        <a:pt x="66" y="40"/>
                      </a:moveTo>
                      <a:lnTo>
                        <a:pt x="69" y="48"/>
                      </a:lnTo>
                      <a:lnTo>
                        <a:pt x="72" y="56"/>
                      </a:lnTo>
                      <a:lnTo>
                        <a:pt x="72" y="65"/>
                      </a:lnTo>
                      <a:lnTo>
                        <a:pt x="70" y="72"/>
                      </a:lnTo>
                      <a:lnTo>
                        <a:pt x="67" y="77"/>
                      </a:lnTo>
                      <a:lnTo>
                        <a:pt x="64" y="87"/>
                      </a:lnTo>
                      <a:lnTo>
                        <a:pt x="64" y="100"/>
                      </a:lnTo>
                      <a:lnTo>
                        <a:pt x="65" y="112"/>
                      </a:lnTo>
                      <a:lnTo>
                        <a:pt x="67" y="128"/>
                      </a:lnTo>
                      <a:lnTo>
                        <a:pt x="70" y="134"/>
                      </a:lnTo>
                      <a:lnTo>
                        <a:pt x="67" y="135"/>
                      </a:lnTo>
                      <a:lnTo>
                        <a:pt x="68" y="144"/>
                      </a:lnTo>
                      <a:lnTo>
                        <a:pt x="69" y="170"/>
                      </a:lnTo>
                      <a:lnTo>
                        <a:pt x="67" y="196"/>
                      </a:lnTo>
                      <a:lnTo>
                        <a:pt x="65" y="195"/>
                      </a:lnTo>
                      <a:lnTo>
                        <a:pt x="66" y="237"/>
                      </a:lnTo>
                      <a:lnTo>
                        <a:pt x="60" y="302"/>
                      </a:lnTo>
                      <a:lnTo>
                        <a:pt x="59" y="317"/>
                      </a:lnTo>
                      <a:lnTo>
                        <a:pt x="63" y="323"/>
                      </a:lnTo>
                      <a:lnTo>
                        <a:pt x="78" y="334"/>
                      </a:lnTo>
                      <a:lnTo>
                        <a:pt x="79" y="338"/>
                      </a:lnTo>
                      <a:lnTo>
                        <a:pt x="69" y="339"/>
                      </a:lnTo>
                      <a:lnTo>
                        <a:pt x="54" y="335"/>
                      </a:lnTo>
                      <a:lnTo>
                        <a:pt x="46" y="325"/>
                      </a:lnTo>
                      <a:lnTo>
                        <a:pt x="46" y="334"/>
                      </a:lnTo>
                      <a:lnTo>
                        <a:pt x="42" y="335"/>
                      </a:lnTo>
                      <a:lnTo>
                        <a:pt x="40" y="321"/>
                      </a:lnTo>
                      <a:lnTo>
                        <a:pt x="43" y="311"/>
                      </a:lnTo>
                      <a:lnTo>
                        <a:pt x="43" y="253"/>
                      </a:lnTo>
                      <a:lnTo>
                        <a:pt x="43" y="243"/>
                      </a:lnTo>
                      <a:lnTo>
                        <a:pt x="42" y="218"/>
                      </a:lnTo>
                      <a:lnTo>
                        <a:pt x="38" y="245"/>
                      </a:lnTo>
                      <a:lnTo>
                        <a:pt x="38" y="253"/>
                      </a:lnTo>
                      <a:lnTo>
                        <a:pt x="32" y="283"/>
                      </a:lnTo>
                      <a:lnTo>
                        <a:pt x="25" y="318"/>
                      </a:lnTo>
                      <a:lnTo>
                        <a:pt x="25" y="325"/>
                      </a:lnTo>
                      <a:lnTo>
                        <a:pt x="22" y="343"/>
                      </a:lnTo>
                      <a:lnTo>
                        <a:pt x="16" y="348"/>
                      </a:lnTo>
                      <a:lnTo>
                        <a:pt x="9" y="350"/>
                      </a:lnTo>
                      <a:lnTo>
                        <a:pt x="0" y="347"/>
                      </a:lnTo>
                      <a:lnTo>
                        <a:pt x="0" y="338"/>
                      </a:lnTo>
                      <a:lnTo>
                        <a:pt x="7" y="326"/>
                      </a:lnTo>
                      <a:lnTo>
                        <a:pt x="13" y="313"/>
                      </a:lnTo>
                      <a:lnTo>
                        <a:pt x="17" y="248"/>
                      </a:lnTo>
                      <a:lnTo>
                        <a:pt x="18" y="239"/>
                      </a:lnTo>
                      <a:lnTo>
                        <a:pt x="15" y="197"/>
                      </a:lnTo>
                      <a:lnTo>
                        <a:pt x="12" y="197"/>
                      </a:lnTo>
                      <a:lnTo>
                        <a:pt x="9" y="178"/>
                      </a:lnTo>
                      <a:lnTo>
                        <a:pt x="2" y="161"/>
                      </a:lnTo>
                      <a:lnTo>
                        <a:pt x="0" y="147"/>
                      </a:lnTo>
                      <a:lnTo>
                        <a:pt x="4" y="135"/>
                      </a:lnTo>
                      <a:lnTo>
                        <a:pt x="3" y="132"/>
                      </a:lnTo>
                      <a:lnTo>
                        <a:pt x="9" y="119"/>
                      </a:lnTo>
                      <a:lnTo>
                        <a:pt x="13" y="98"/>
                      </a:lnTo>
                      <a:lnTo>
                        <a:pt x="9" y="85"/>
                      </a:lnTo>
                      <a:lnTo>
                        <a:pt x="5" y="52"/>
                      </a:lnTo>
                      <a:lnTo>
                        <a:pt x="6" y="37"/>
                      </a:lnTo>
                      <a:lnTo>
                        <a:pt x="9" y="25"/>
                      </a:lnTo>
                      <a:lnTo>
                        <a:pt x="21" y="19"/>
                      </a:lnTo>
                      <a:lnTo>
                        <a:pt x="23" y="15"/>
                      </a:lnTo>
                      <a:lnTo>
                        <a:pt x="21" y="10"/>
                      </a:lnTo>
                      <a:lnTo>
                        <a:pt x="36" y="0"/>
                      </a:lnTo>
                      <a:lnTo>
                        <a:pt x="49" y="12"/>
                      </a:lnTo>
                      <a:lnTo>
                        <a:pt x="54" y="10"/>
                      </a:lnTo>
                      <a:lnTo>
                        <a:pt x="52" y="17"/>
                      </a:lnTo>
                      <a:lnTo>
                        <a:pt x="57" y="20"/>
                      </a:lnTo>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dirty="0"/>
                </a:p>
              </p:txBody>
            </p:sp>
            <p:sp>
              <p:nvSpPr>
                <p:cNvPr id="438" name="Freeform 551"/>
                <p:cNvSpPr>
                  <a:spLocks/>
                </p:cNvSpPr>
                <p:nvPr/>
              </p:nvSpPr>
              <p:spPr bwMode="auto">
                <a:xfrm>
                  <a:off x="4708" y="902"/>
                  <a:ext cx="51" cy="72"/>
                </a:xfrm>
                <a:custGeom>
                  <a:avLst/>
                  <a:gdLst>
                    <a:gd name="T0" fmla="*/ 0 w 161"/>
                    <a:gd name="T1" fmla="*/ 0 h 229"/>
                    <a:gd name="T2" fmla="*/ 0 w 161"/>
                    <a:gd name="T3" fmla="*/ 0 h 229"/>
                    <a:gd name="T4" fmla="*/ 0 w 161"/>
                    <a:gd name="T5" fmla="*/ 0 h 229"/>
                    <a:gd name="T6" fmla="*/ 0 w 161"/>
                    <a:gd name="T7" fmla="*/ 0 h 229"/>
                    <a:gd name="T8" fmla="*/ 0 w 161"/>
                    <a:gd name="T9" fmla="*/ 0 h 229"/>
                    <a:gd name="T10" fmla="*/ 0 w 161"/>
                    <a:gd name="T11" fmla="*/ 0 h 229"/>
                    <a:gd name="T12" fmla="*/ 0 w 161"/>
                    <a:gd name="T13" fmla="*/ 0 h 229"/>
                    <a:gd name="T14" fmla="*/ 0 w 161"/>
                    <a:gd name="T15" fmla="*/ 0 h 229"/>
                    <a:gd name="T16" fmla="*/ 0 w 161"/>
                    <a:gd name="T17" fmla="*/ 0 h 229"/>
                    <a:gd name="T18" fmla="*/ 0 w 161"/>
                    <a:gd name="T19" fmla="*/ 0 h 229"/>
                    <a:gd name="T20" fmla="*/ 0 w 161"/>
                    <a:gd name="T21" fmla="*/ 0 h 229"/>
                    <a:gd name="T22" fmla="*/ 0 w 161"/>
                    <a:gd name="T23" fmla="*/ 0 h 229"/>
                    <a:gd name="T24" fmla="*/ 0 w 161"/>
                    <a:gd name="T25" fmla="*/ 0 h 229"/>
                    <a:gd name="T26" fmla="*/ 0 w 161"/>
                    <a:gd name="T27" fmla="*/ 0 h 229"/>
                    <a:gd name="T28" fmla="*/ 0 w 161"/>
                    <a:gd name="T29" fmla="*/ 0 h 229"/>
                    <a:gd name="T30" fmla="*/ 0 w 161"/>
                    <a:gd name="T31" fmla="*/ 0 h 229"/>
                    <a:gd name="T32" fmla="*/ 0 w 161"/>
                    <a:gd name="T33" fmla="*/ 0 h 229"/>
                    <a:gd name="T34" fmla="*/ 0 w 161"/>
                    <a:gd name="T35" fmla="*/ 0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
                    <a:gd name="T55" fmla="*/ 0 h 229"/>
                    <a:gd name="T56" fmla="*/ 161 w 161"/>
                    <a:gd name="T57" fmla="*/ 229 h 2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 h="229">
                      <a:moveTo>
                        <a:pt x="28" y="226"/>
                      </a:moveTo>
                      <a:lnTo>
                        <a:pt x="30" y="200"/>
                      </a:lnTo>
                      <a:lnTo>
                        <a:pt x="27" y="171"/>
                      </a:lnTo>
                      <a:lnTo>
                        <a:pt x="11" y="131"/>
                      </a:lnTo>
                      <a:lnTo>
                        <a:pt x="0" y="83"/>
                      </a:lnTo>
                      <a:lnTo>
                        <a:pt x="12" y="38"/>
                      </a:lnTo>
                      <a:lnTo>
                        <a:pt x="42" y="12"/>
                      </a:lnTo>
                      <a:lnTo>
                        <a:pt x="80" y="0"/>
                      </a:lnTo>
                      <a:lnTo>
                        <a:pt x="122" y="9"/>
                      </a:lnTo>
                      <a:lnTo>
                        <a:pt x="147" y="30"/>
                      </a:lnTo>
                      <a:lnTo>
                        <a:pt x="159" y="57"/>
                      </a:lnTo>
                      <a:lnTo>
                        <a:pt x="161" y="95"/>
                      </a:lnTo>
                      <a:lnTo>
                        <a:pt x="158" y="114"/>
                      </a:lnTo>
                      <a:lnTo>
                        <a:pt x="145" y="160"/>
                      </a:lnTo>
                      <a:lnTo>
                        <a:pt x="126" y="187"/>
                      </a:lnTo>
                      <a:lnTo>
                        <a:pt x="100" y="194"/>
                      </a:lnTo>
                      <a:lnTo>
                        <a:pt x="89" y="203"/>
                      </a:lnTo>
                      <a:lnTo>
                        <a:pt x="92" y="229"/>
                      </a:lnTo>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dirty="0"/>
                </a:p>
              </p:txBody>
            </p:sp>
            <p:sp>
              <p:nvSpPr>
                <p:cNvPr id="439" name="Freeform 552"/>
                <p:cNvSpPr>
                  <a:spLocks/>
                </p:cNvSpPr>
                <p:nvPr/>
              </p:nvSpPr>
              <p:spPr bwMode="auto">
                <a:xfrm>
                  <a:off x="4659" y="985"/>
                  <a:ext cx="51" cy="162"/>
                </a:xfrm>
                <a:custGeom>
                  <a:avLst/>
                  <a:gdLst>
                    <a:gd name="T0" fmla="*/ 0 w 176"/>
                    <a:gd name="T1" fmla="*/ 0 h 553"/>
                    <a:gd name="T2" fmla="*/ 0 w 176"/>
                    <a:gd name="T3" fmla="*/ 0 h 553"/>
                    <a:gd name="T4" fmla="*/ 0 w 176"/>
                    <a:gd name="T5" fmla="*/ 0 h 553"/>
                    <a:gd name="T6" fmla="*/ 0 w 176"/>
                    <a:gd name="T7" fmla="*/ 0 h 553"/>
                    <a:gd name="T8" fmla="*/ 0 w 176"/>
                    <a:gd name="T9" fmla="*/ 0 h 553"/>
                    <a:gd name="T10" fmla="*/ 0 w 176"/>
                    <a:gd name="T11" fmla="*/ 0 h 553"/>
                    <a:gd name="T12" fmla="*/ 0 w 176"/>
                    <a:gd name="T13" fmla="*/ 0 h 553"/>
                    <a:gd name="T14" fmla="*/ 0 w 176"/>
                    <a:gd name="T15" fmla="*/ 0 h 553"/>
                    <a:gd name="T16" fmla="*/ 0 w 176"/>
                    <a:gd name="T17" fmla="*/ 0 h 553"/>
                    <a:gd name="T18" fmla="*/ 0 w 176"/>
                    <a:gd name="T19" fmla="*/ 0 h 553"/>
                    <a:gd name="T20" fmla="*/ 0 w 176"/>
                    <a:gd name="T21" fmla="*/ 0 h 553"/>
                    <a:gd name="T22" fmla="*/ 0 w 176"/>
                    <a:gd name="T23" fmla="*/ 0 h 553"/>
                    <a:gd name="T24" fmla="*/ 0 w 176"/>
                    <a:gd name="T25" fmla="*/ 0 h 553"/>
                    <a:gd name="T26" fmla="*/ 0 w 176"/>
                    <a:gd name="T27" fmla="*/ 0 h 553"/>
                    <a:gd name="T28" fmla="*/ 0 w 176"/>
                    <a:gd name="T29" fmla="*/ 0 h 553"/>
                    <a:gd name="T30" fmla="*/ 0 w 176"/>
                    <a:gd name="T31" fmla="*/ 0 h 553"/>
                    <a:gd name="T32" fmla="*/ 0 w 176"/>
                    <a:gd name="T33" fmla="*/ 0 h 553"/>
                    <a:gd name="T34" fmla="*/ 0 w 176"/>
                    <a:gd name="T35" fmla="*/ 0 h 553"/>
                    <a:gd name="T36" fmla="*/ 0 w 176"/>
                    <a:gd name="T37" fmla="*/ 0 h 553"/>
                    <a:gd name="T38" fmla="*/ 0 w 176"/>
                    <a:gd name="T39" fmla="*/ 0 h 553"/>
                    <a:gd name="T40" fmla="*/ 0 w 176"/>
                    <a:gd name="T41" fmla="*/ 0 h 553"/>
                    <a:gd name="T42" fmla="*/ 0 w 176"/>
                    <a:gd name="T43" fmla="*/ 0 h 553"/>
                    <a:gd name="T44" fmla="*/ 0 w 176"/>
                    <a:gd name="T45" fmla="*/ 0 h 553"/>
                    <a:gd name="T46" fmla="*/ 0 w 176"/>
                    <a:gd name="T47" fmla="*/ 0 h 553"/>
                    <a:gd name="T48" fmla="*/ 0 w 176"/>
                    <a:gd name="T49" fmla="*/ 0 h 553"/>
                    <a:gd name="T50" fmla="*/ 0 w 176"/>
                    <a:gd name="T51" fmla="*/ 0 h 5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6"/>
                    <a:gd name="T79" fmla="*/ 0 h 553"/>
                    <a:gd name="T80" fmla="*/ 176 w 176"/>
                    <a:gd name="T81" fmla="*/ 553 h 5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6" h="553">
                      <a:moveTo>
                        <a:pt x="176" y="75"/>
                      </a:moveTo>
                      <a:lnTo>
                        <a:pt x="172" y="96"/>
                      </a:lnTo>
                      <a:lnTo>
                        <a:pt x="160" y="166"/>
                      </a:lnTo>
                      <a:lnTo>
                        <a:pt x="149" y="243"/>
                      </a:lnTo>
                      <a:lnTo>
                        <a:pt x="143" y="277"/>
                      </a:lnTo>
                      <a:lnTo>
                        <a:pt x="83" y="455"/>
                      </a:lnTo>
                      <a:lnTo>
                        <a:pt x="68" y="451"/>
                      </a:lnTo>
                      <a:lnTo>
                        <a:pt x="63" y="466"/>
                      </a:lnTo>
                      <a:lnTo>
                        <a:pt x="73" y="495"/>
                      </a:lnTo>
                      <a:lnTo>
                        <a:pt x="70" y="513"/>
                      </a:lnTo>
                      <a:lnTo>
                        <a:pt x="52" y="490"/>
                      </a:lnTo>
                      <a:lnTo>
                        <a:pt x="38" y="518"/>
                      </a:lnTo>
                      <a:lnTo>
                        <a:pt x="32" y="539"/>
                      </a:lnTo>
                      <a:lnTo>
                        <a:pt x="29" y="552"/>
                      </a:lnTo>
                      <a:lnTo>
                        <a:pt x="16" y="553"/>
                      </a:lnTo>
                      <a:lnTo>
                        <a:pt x="7" y="538"/>
                      </a:lnTo>
                      <a:lnTo>
                        <a:pt x="0" y="531"/>
                      </a:lnTo>
                      <a:lnTo>
                        <a:pt x="0" y="499"/>
                      </a:lnTo>
                      <a:lnTo>
                        <a:pt x="13" y="471"/>
                      </a:lnTo>
                      <a:lnTo>
                        <a:pt x="32" y="447"/>
                      </a:lnTo>
                      <a:lnTo>
                        <a:pt x="39" y="433"/>
                      </a:lnTo>
                      <a:lnTo>
                        <a:pt x="35" y="423"/>
                      </a:lnTo>
                      <a:lnTo>
                        <a:pt x="96" y="238"/>
                      </a:lnTo>
                      <a:lnTo>
                        <a:pt x="112" y="58"/>
                      </a:lnTo>
                      <a:lnTo>
                        <a:pt x="122" y="27"/>
                      </a:lnTo>
                      <a:lnTo>
                        <a:pt x="143" y="0"/>
                      </a:lnTo>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dirty="0"/>
                </a:p>
              </p:txBody>
            </p:sp>
            <p:sp>
              <p:nvSpPr>
                <p:cNvPr id="440" name="Freeform 553"/>
                <p:cNvSpPr>
                  <a:spLocks/>
                </p:cNvSpPr>
                <p:nvPr/>
              </p:nvSpPr>
              <p:spPr bwMode="auto">
                <a:xfrm>
                  <a:off x="4752" y="929"/>
                  <a:ext cx="5"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82"/>
                    <a:gd name="T38" fmla="*/ 44 w 44"/>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p:spPr>
              <p:txBody>
                <a:bodyPr/>
                <a:lstStyle/>
                <a:p>
                  <a:endParaRPr lang="ja-JP" altLang="en-US" dirty="0"/>
                </a:p>
              </p:txBody>
            </p:sp>
            <p:sp>
              <p:nvSpPr>
                <p:cNvPr id="441" name="Freeform 554"/>
                <p:cNvSpPr>
                  <a:spLocks noChangeAspect="1"/>
                </p:cNvSpPr>
                <p:nvPr/>
              </p:nvSpPr>
              <p:spPr bwMode="auto">
                <a:xfrm>
                  <a:off x="4736" y="930"/>
                  <a:ext cx="6"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82"/>
                    <a:gd name="T38" fmla="*/ 44 w 44"/>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p:spPr>
              <p:txBody>
                <a:bodyPr/>
                <a:lstStyle/>
                <a:p>
                  <a:endParaRPr lang="ja-JP" altLang="en-US" dirty="0"/>
                </a:p>
              </p:txBody>
            </p:sp>
            <p:sp>
              <p:nvSpPr>
                <p:cNvPr id="442" name="Freeform 555"/>
                <p:cNvSpPr>
                  <a:spLocks/>
                </p:cNvSpPr>
                <p:nvPr/>
              </p:nvSpPr>
              <p:spPr bwMode="auto">
                <a:xfrm>
                  <a:off x="4751" y="920"/>
                  <a:ext cx="9" cy="6"/>
                </a:xfrm>
                <a:custGeom>
                  <a:avLst/>
                  <a:gdLst>
                    <a:gd name="T0" fmla="*/ 0 w 29"/>
                    <a:gd name="T1" fmla="*/ 0 h 19"/>
                    <a:gd name="T2" fmla="*/ 0 w 29"/>
                    <a:gd name="T3" fmla="*/ 0 h 19"/>
                    <a:gd name="T4" fmla="*/ 0 w 29"/>
                    <a:gd name="T5" fmla="*/ 0 h 19"/>
                    <a:gd name="T6" fmla="*/ 0 w 29"/>
                    <a:gd name="T7" fmla="*/ 0 h 19"/>
                    <a:gd name="T8" fmla="*/ 0 w 29"/>
                    <a:gd name="T9" fmla="*/ 0 h 19"/>
                    <a:gd name="T10" fmla="*/ 0 w 29"/>
                    <a:gd name="T11" fmla="*/ 0 h 19"/>
                    <a:gd name="T12" fmla="*/ 0 w 29"/>
                    <a:gd name="T13" fmla="*/ 0 h 19"/>
                    <a:gd name="T14" fmla="*/ 0 w 29"/>
                    <a:gd name="T15" fmla="*/ 0 h 19"/>
                    <a:gd name="T16" fmla="*/ 0 w 29"/>
                    <a:gd name="T17" fmla="*/ 0 h 19"/>
                    <a:gd name="T18" fmla="*/ 0 w 29"/>
                    <a:gd name="T19" fmla="*/ 0 h 19"/>
                    <a:gd name="T20" fmla="*/ 0 w 29"/>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9"/>
                    <a:gd name="T35" fmla="*/ 29 w 29"/>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9">
                      <a:moveTo>
                        <a:pt x="4" y="9"/>
                      </a:moveTo>
                      <a:lnTo>
                        <a:pt x="12" y="0"/>
                      </a:lnTo>
                      <a:lnTo>
                        <a:pt x="20" y="0"/>
                      </a:lnTo>
                      <a:lnTo>
                        <a:pt x="27" y="7"/>
                      </a:lnTo>
                      <a:lnTo>
                        <a:pt x="29" y="19"/>
                      </a:lnTo>
                      <a:lnTo>
                        <a:pt x="22" y="12"/>
                      </a:lnTo>
                      <a:lnTo>
                        <a:pt x="16" y="9"/>
                      </a:lnTo>
                      <a:lnTo>
                        <a:pt x="9" y="12"/>
                      </a:lnTo>
                      <a:lnTo>
                        <a:pt x="4" y="16"/>
                      </a:lnTo>
                      <a:lnTo>
                        <a:pt x="0" y="19"/>
                      </a:lnTo>
                      <a:lnTo>
                        <a:pt x="4" y="9"/>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443" name="Freeform 556"/>
                <p:cNvSpPr>
                  <a:spLocks noChangeAspect="1"/>
                </p:cNvSpPr>
                <p:nvPr/>
              </p:nvSpPr>
              <p:spPr bwMode="auto">
                <a:xfrm>
                  <a:off x="4731" y="920"/>
                  <a:ext cx="13" cy="7"/>
                </a:xfrm>
                <a:custGeom>
                  <a:avLst/>
                  <a:gdLst>
                    <a:gd name="T0" fmla="*/ 0 w 41"/>
                    <a:gd name="T1" fmla="*/ 0 h 21"/>
                    <a:gd name="T2" fmla="*/ 0 w 41"/>
                    <a:gd name="T3" fmla="*/ 0 h 21"/>
                    <a:gd name="T4" fmla="*/ 0 w 41"/>
                    <a:gd name="T5" fmla="*/ 0 h 21"/>
                    <a:gd name="T6" fmla="*/ 0 w 41"/>
                    <a:gd name="T7" fmla="*/ 0 h 21"/>
                    <a:gd name="T8" fmla="*/ 0 w 41"/>
                    <a:gd name="T9" fmla="*/ 0 h 21"/>
                    <a:gd name="T10" fmla="*/ 0 w 41"/>
                    <a:gd name="T11" fmla="*/ 0 h 21"/>
                    <a:gd name="T12" fmla="*/ 0 w 41"/>
                    <a:gd name="T13" fmla="*/ 0 h 21"/>
                    <a:gd name="T14" fmla="*/ 0 w 41"/>
                    <a:gd name="T15" fmla="*/ 0 h 21"/>
                    <a:gd name="T16" fmla="*/ 0 w 41"/>
                    <a:gd name="T17" fmla="*/ 0 h 21"/>
                    <a:gd name="T18" fmla="*/ 0 w 41"/>
                    <a:gd name="T19" fmla="*/ 0 h 21"/>
                    <a:gd name="T20" fmla="*/ 0 w 41"/>
                    <a:gd name="T21" fmla="*/ 0 h 21"/>
                    <a:gd name="T22" fmla="*/ 0 w 41"/>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21"/>
                    <a:gd name="T38" fmla="*/ 41 w 41"/>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21">
                      <a:moveTo>
                        <a:pt x="41" y="19"/>
                      </a:moveTo>
                      <a:lnTo>
                        <a:pt x="32" y="8"/>
                      </a:lnTo>
                      <a:lnTo>
                        <a:pt x="21" y="0"/>
                      </a:lnTo>
                      <a:lnTo>
                        <a:pt x="11" y="0"/>
                      </a:lnTo>
                      <a:lnTo>
                        <a:pt x="3" y="8"/>
                      </a:lnTo>
                      <a:lnTo>
                        <a:pt x="0" y="21"/>
                      </a:lnTo>
                      <a:lnTo>
                        <a:pt x="9" y="13"/>
                      </a:lnTo>
                      <a:lnTo>
                        <a:pt x="17" y="9"/>
                      </a:lnTo>
                      <a:lnTo>
                        <a:pt x="26" y="12"/>
                      </a:lnTo>
                      <a:lnTo>
                        <a:pt x="32" y="15"/>
                      </a:lnTo>
                      <a:lnTo>
                        <a:pt x="38" y="20"/>
                      </a:lnTo>
                      <a:lnTo>
                        <a:pt x="41" y="19"/>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444" name="Freeform 557"/>
                <p:cNvSpPr>
                  <a:spLocks/>
                </p:cNvSpPr>
                <p:nvPr/>
              </p:nvSpPr>
              <p:spPr bwMode="auto">
                <a:xfrm>
                  <a:off x="4746" y="942"/>
                  <a:ext cx="6" cy="5"/>
                </a:xfrm>
                <a:custGeom>
                  <a:avLst/>
                  <a:gdLst>
                    <a:gd name="T0" fmla="*/ 0 w 20"/>
                    <a:gd name="T1" fmla="*/ 0 h 16"/>
                    <a:gd name="T2" fmla="*/ 0 w 20"/>
                    <a:gd name="T3" fmla="*/ 0 h 16"/>
                    <a:gd name="T4" fmla="*/ 0 w 20"/>
                    <a:gd name="T5" fmla="*/ 0 h 16"/>
                    <a:gd name="T6" fmla="*/ 0 w 20"/>
                    <a:gd name="T7" fmla="*/ 0 h 16"/>
                    <a:gd name="T8" fmla="*/ 0 w 20"/>
                    <a:gd name="T9" fmla="*/ 0 h 16"/>
                    <a:gd name="T10" fmla="*/ 0 w 20"/>
                    <a:gd name="T11" fmla="*/ 0 h 16"/>
                    <a:gd name="T12" fmla="*/ 0 60000 65536"/>
                    <a:gd name="T13" fmla="*/ 0 60000 65536"/>
                    <a:gd name="T14" fmla="*/ 0 60000 65536"/>
                    <a:gd name="T15" fmla="*/ 0 60000 65536"/>
                    <a:gd name="T16" fmla="*/ 0 60000 65536"/>
                    <a:gd name="T17" fmla="*/ 0 60000 65536"/>
                    <a:gd name="T18" fmla="*/ 0 w 20"/>
                    <a:gd name="T19" fmla="*/ 0 h 16"/>
                    <a:gd name="T20" fmla="*/ 20 w 2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0" h="16">
                      <a:moveTo>
                        <a:pt x="0" y="16"/>
                      </a:moveTo>
                      <a:lnTo>
                        <a:pt x="14" y="6"/>
                      </a:lnTo>
                      <a:lnTo>
                        <a:pt x="17" y="0"/>
                      </a:lnTo>
                      <a:lnTo>
                        <a:pt x="20" y="9"/>
                      </a:lnTo>
                      <a:lnTo>
                        <a:pt x="14" y="15"/>
                      </a:lnTo>
                      <a:lnTo>
                        <a:pt x="0" y="16"/>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445" name="Freeform 558"/>
                <p:cNvSpPr>
                  <a:spLocks/>
                </p:cNvSpPr>
                <p:nvPr/>
              </p:nvSpPr>
              <p:spPr bwMode="auto">
                <a:xfrm>
                  <a:off x="4740" y="951"/>
                  <a:ext cx="12" cy="3"/>
                </a:xfrm>
                <a:custGeom>
                  <a:avLst/>
                  <a:gdLst>
                    <a:gd name="T0" fmla="*/ 0 w 38"/>
                    <a:gd name="T1" fmla="*/ 0 h 9"/>
                    <a:gd name="T2" fmla="*/ 0 w 38"/>
                    <a:gd name="T3" fmla="*/ 0 h 9"/>
                    <a:gd name="T4" fmla="*/ 0 w 38"/>
                    <a:gd name="T5" fmla="*/ 0 h 9"/>
                    <a:gd name="T6" fmla="*/ 0 w 38"/>
                    <a:gd name="T7" fmla="*/ 0 h 9"/>
                    <a:gd name="T8" fmla="*/ 0 w 38"/>
                    <a:gd name="T9" fmla="*/ 0 h 9"/>
                    <a:gd name="T10" fmla="*/ 0 w 38"/>
                    <a:gd name="T11" fmla="*/ 0 h 9"/>
                    <a:gd name="T12" fmla="*/ 0 60000 65536"/>
                    <a:gd name="T13" fmla="*/ 0 60000 65536"/>
                    <a:gd name="T14" fmla="*/ 0 60000 65536"/>
                    <a:gd name="T15" fmla="*/ 0 60000 65536"/>
                    <a:gd name="T16" fmla="*/ 0 60000 65536"/>
                    <a:gd name="T17" fmla="*/ 0 60000 65536"/>
                    <a:gd name="T18" fmla="*/ 0 w 38"/>
                    <a:gd name="T19" fmla="*/ 0 h 9"/>
                    <a:gd name="T20" fmla="*/ 38 w 38"/>
                    <a:gd name="T21" fmla="*/ 9 h 9"/>
                  </a:gdLst>
                  <a:ahLst/>
                  <a:cxnLst>
                    <a:cxn ang="T12">
                      <a:pos x="T0" y="T1"/>
                    </a:cxn>
                    <a:cxn ang="T13">
                      <a:pos x="T2" y="T3"/>
                    </a:cxn>
                    <a:cxn ang="T14">
                      <a:pos x="T4" y="T5"/>
                    </a:cxn>
                    <a:cxn ang="T15">
                      <a:pos x="T6" y="T7"/>
                    </a:cxn>
                    <a:cxn ang="T16">
                      <a:pos x="T8" y="T9"/>
                    </a:cxn>
                    <a:cxn ang="T17">
                      <a:pos x="T10" y="T11"/>
                    </a:cxn>
                  </a:cxnLst>
                  <a:rect l="T18" t="T19" r="T20" b="T21"/>
                  <a:pathLst>
                    <a:path w="38" h="9">
                      <a:moveTo>
                        <a:pt x="0" y="0"/>
                      </a:moveTo>
                      <a:lnTo>
                        <a:pt x="26" y="0"/>
                      </a:lnTo>
                      <a:lnTo>
                        <a:pt x="38" y="2"/>
                      </a:lnTo>
                      <a:lnTo>
                        <a:pt x="24" y="9"/>
                      </a:lnTo>
                      <a:lnTo>
                        <a:pt x="11" y="9"/>
                      </a:lnTo>
                      <a:lnTo>
                        <a:pt x="0" y="0"/>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446" name="Freeform 559"/>
                <p:cNvSpPr>
                  <a:spLocks/>
                </p:cNvSpPr>
                <p:nvPr/>
              </p:nvSpPr>
              <p:spPr bwMode="auto">
                <a:xfrm>
                  <a:off x="4695" y="892"/>
                  <a:ext cx="67" cy="73"/>
                </a:xfrm>
                <a:custGeom>
                  <a:avLst/>
                  <a:gdLst>
                    <a:gd name="T0" fmla="*/ 0 w 213"/>
                    <a:gd name="T1" fmla="*/ 0 h 230"/>
                    <a:gd name="T2" fmla="*/ 0 w 213"/>
                    <a:gd name="T3" fmla="*/ 0 h 230"/>
                    <a:gd name="T4" fmla="*/ 0 w 213"/>
                    <a:gd name="T5" fmla="*/ 0 h 230"/>
                    <a:gd name="T6" fmla="*/ 0 w 213"/>
                    <a:gd name="T7" fmla="*/ 0 h 230"/>
                    <a:gd name="T8" fmla="*/ 0 w 213"/>
                    <a:gd name="T9" fmla="*/ 0 h 230"/>
                    <a:gd name="T10" fmla="*/ 0 w 213"/>
                    <a:gd name="T11" fmla="*/ 0 h 230"/>
                    <a:gd name="T12" fmla="*/ 0 w 213"/>
                    <a:gd name="T13" fmla="*/ 0 h 230"/>
                    <a:gd name="T14" fmla="*/ 0 w 213"/>
                    <a:gd name="T15" fmla="*/ 0 h 230"/>
                    <a:gd name="T16" fmla="*/ 0 w 213"/>
                    <a:gd name="T17" fmla="*/ 0 h 230"/>
                    <a:gd name="T18" fmla="*/ 0 w 213"/>
                    <a:gd name="T19" fmla="*/ 0 h 230"/>
                    <a:gd name="T20" fmla="*/ 0 w 213"/>
                    <a:gd name="T21" fmla="*/ 0 h 230"/>
                    <a:gd name="T22" fmla="*/ 0 w 213"/>
                    <a:gd name="T23" fmla="*/ 0 h 230"/>
                    <a:gd name="T24" fmla="*/ 0 w 213"/>
                    <a:gd name="T25" fmla="*/ 0 h 230"/>
                    <a:gd name="T26" fmla="*/ 0 w 213"/>
                    <a:gd name="T27" fmla="*/ 0 h 230"/>
                    <a:gd name="T28" fmla="*/ 0 w 213"/>
                    <a:gd name="T29" fmla="*/ 0 h 230"/>
                    <a:gd name="T30" fmla="*/ 0 w 213"/>
                    <a:gd name="T31" fmla="*/ 0 h 230"/>
                    <a:gd name="T32" fmla="*/ 0 w 213"/>
                    <a:gd name="T33" fmla="*/ 0 h 230"/>
                    <a:gd name="T34" fmla="*/ 0 w 213"/>
                    <a:gd name="T35" fmla="*/ 0 h 230"/>
                    <a:gd name="T36" fmla="*/ 0 w 213"/>
                    <a:gd name="T37" fmla="*/ 0 h 230"/>
                    <a:gd name="T38" fmla="*/ 0 w 213"/>
                    <a:gd name="T39" fmla="*/ 0 h 230"/>
                    <a:gd name="T40" fmla="*/ 0 w 213"/>
                    <a:gd name="T41" fmla="*/ 0 h 230"/>
                    <a:gd name="T42" fmla="*/ 0 w 213"/>
                    <a:gd name="T43" fmla="*/ 0 h 230"/>
                    <a:gd name="T44" fmla="*/ 0 w 213"/>
                    <a:gd name="T45" fmla="*/ 0 h 230"/>
                    <a:gd name="T46" fmla="*/ 0 w 213"/>
                    <a:gd name="T47" fmla="*/ 0 h 230"/>
                    <a:gd name="T48" fmla="*/ 0 w 213"/>
                    <a:gd name="T49" fmla="*/ 0 h 230"/>
                    <a:gd name="T50" fmla="*/ 0 w 213"/>
                    <a:gd name="T51" fmla="*/ 0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3"/>
                    <a:gd name="T79" fmla="*/ 0 h 230"/>
                    <a:gd name="T80" fmla="*/ 213 w 213"/>
                    <a:gd name="T81" fmla="*/ 230 h 2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3" h="230">
                      <a:moveTo>
                        <a:pt x="194" y="64"/>
                      </a:moveTo>
                      <a:lnTo>
                        <a:pt x="173" y="77"/>
                      </a:lnTo>
                      <a:lnTo>
                        <a:pt x="147" y="95"/>
                      </a:lnTo>
                      <a:lnTo>
                        <a:pt x="113" y="118"/>
                      </a:lnTo>
                      <a:lnTo>
                        <a:pt x="119" y="95"/>
                      </a:lnTo>
                      <a:lnTo>
                        <a:pt x="99" y="122"/>
                      </a:lnTo>
                      <a:lnTo>
                        <a:pt x="83" y="160"/>
                      </a:lnTo>
                      <a:lnTo>
                        <a:pt x="71" y="196"/>
                      </a:lnTo>
                      <a:lnTo>
                        <a:pt x="62" y="212"/>
                      </a:lnTo>
                      <a:lnTo>
                        <a:pt x="48" y="230"/>
                      </a:lnTo>
                      <a:lnTo>
                        <a:pt x="45" y="204"/>
                      </a:lnTo>
                      <a:lnTo>
                        <a:pt x="32" y="173"/>
                      </a:lnTo>
                      <a:lnTo>
                        <a:pt x="32" y="192"/>
                      </a:lnTo>
                      <a:lnTo>
                        <a:pt x="18" y="159"/>
                      </a:lnTo>
                      <a:lnTo>
                        <a:pt x="3" y="140"/>
                      </a:lnTo>
                      <a:lnTo>
                        <a:pt x="0" y="102"/>
                      </a:lnTo>
                      <a:lnTo>
                        <a:pt x="14" y="54"/>
                      </a:lnTo>
                      <a:lnTo>
                        <a:pt x="48" y="15"/>
                      </a:lnTo>
                      <a:lnTo>
                        <a:pt x="84" y="0"/>
                      </a:lnTo>
                      <a:lnTo>
                        <a:pt x="123" y="5"/>
                      </a:lnTo>
                      <a:lnTo>
                        <a:pt x="153" y="18"/>
                      </a:lnTo>
                      <a:lnTo>
                        <a:pt x="176" y="9"/>
                      </a:lnTo>
                      <a:lnTo>
                        <a:pt x="198" y="14"/>
                      </a:lnTo>
                      <a:lnTo>
                        <a:pt x="201" y="32"/>
                      </a:lnTo>
                      <a:lnTo>
                        <a:pt x="213" y="39"/>
                      </a:lnTo>
                      <a:lnTo>
                        <a:pt x="194" y="64"/>
                      </a:lnTo>
                      <a:close/>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dirty="0"/>
                </a:p>
              </p:txBody>
            </p:sp>
            <p:sp>
              <p:nvSpPr>
                <p:cNvPr id="447" name="Freeform 560"/>
                <p:cNvSpPr>
                  <a:spLocks/>
                </p:cNvSpPr>
                <p:nvPr/>
              </p:nvSpPr>
              <p:spPr bwMode="auto">
                <a:xfrm>
                  <a:off x="4664" y="1131"/>
                  <a:ext cx="3" cy="15"/>
                </a:xfrm>
                <a:custGeom>
                  <a:avLst/>
                  <a:gdLst>
                    <a:gd name="T0" fmla="*/ 0 w 11"/>
                    <a:gd name="T1" fmla="*/ 0 h 51"/>
                    <a:gd name="T2" fmla="*/ 0 w 11"/>
                    <a:gd name="T3" fmla="*/ 0 h 51"/>
                    <a:gd name="T4" fmla="*/ 0 w 11"/>
                    <a:gd name="T5" fmla="*/ 0 h 51"/>
                    <a:gd name="T6" fmla="*/ 0 w 11"/>
                    <a:gd name="T7" fmla="*/ 0 h 51"/>
                    <a:gd name="T8" fmla="*/ 0 60000 65536"/>
                    <a:gd name="T9" fmla="*/ 0 60000 65536"/>
                    <a:gd name="T10" fmla="*/ 0 60000 65536"/>
                    <a:gd name="T11" fmla="*/ 0 60000 65536"/>
                    <a:gd name="T12" fmla="*/ 0 w 11"/>
                    <a:gd name="T13" fmla="*/ 0 h 51"/>
                    <a:gd name="T14" fmla="*/ 11 w 11"/>
                    <a:gd name="T15" fmla="*/ 51 h 51"/>
                  </a:gdLst>
                  <a:ahLst/>
                  <a:cxnLst>
                    <a:cxn ang="T8">
                      <a:pos x="T0" y="T1"/>
                    </a:cxn>
                    <a:cxn ang="T9">
                      <a:pos x="T2" y="T3"/>
                    </a:cxn>
                    <a:cxn ang="T10">
                      <a:pos x="T4" y="T5"/>
                    </a:cxn>
                    <a:cxn ang="T11">
                      <a:pos x="T6" y="T7"/>
                    </a:cxn>
                  </a:cxnLst>
                  <a:rect l="T12" t="T13" r="T14" b="T15"/>
                  <a:pathLst>
                    <a:path w="11" h="51">
                      <a:moveTo>
                        <a:pt x="0" y="51"/>
                      </a:moveTo>
                      <a:lnTo>
                        <a:pt x="2" y="32"/>
                      </a:lnTo>
                      <a:lnTo>
                        <a:pt x="6" y="9"/>
                      </a:lnTo>
                      <a:lnTo>
                        <a:pt x="11" y="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48" name="Freeform 561"/>
                <p:cNvSpPr>
                  <a:spLocks/>
                </p:cNvSpPr>
                <p:nvPr/>
              </p:nvSpPr>
              <p:spPr bwMode="auto">
                <a:xfrm>
                  <a:off x="4662" y="1129"/>
                  <a:ext cx="3" cy="14"/>
                </a:xfrm>
                <a:custGeom>
                  <a:avLst/>
                  <a:gdLst>
                    <a:gd name="T0" fmla="*/ 0 w 11"/>
                    <a:gd name="T1" fmla="*/ 0 h 47"/>
                    <a:gd name="T2" fmla="*/ 0 w 11"/>
                    <a:gd name="T3" fmla="*/ 0 h 47"/>
                    <a:gd name="T4" fmla="*/ 0 w 11"/>
                    <a:gd name="T5" fmla="*/ 0 h 47"/>
                    <a:gd name="T6" fmla="*/ 0 60000 65536"/>
                    <a:gd name="T7" fmla="*/ 0 60000 65536"/>
                    <a:gd name="T8" fmla="*/ 0 60000 65536"/>
                    <a:gd name="T9" fmla="*/ 0 w 11"/>
                    <a:gd name="T10" fmla="*/ 0 h 47"/>
                    <a:gd name="T11" fmla="*/ 11 w 11"/>
                    <a:gd name="T12" fmla="*/ 47 h 47"/>
                  </a:gdLst>
                  <a:ahLst/>
                  <a:cxnLst>
                    <a:cxn ang="T6">
                      <a:pos x="T0" y="T1"/>
                    </a:cxn>
                    <a:cxn ang="T7">
                      <a:pos x="T2" y="T3"/>
                    </a:cxn>
                    <a:cxn ang="T8">
                      <a:pos x="T4" y="T5"/>
                    </a:cxn>
                  </a:cxnLst>
                  <a:rect l="T9" t="T10" r="T11" b="T12"/>
                  <a:pathLst>
                    <a:path w="11" h="47">
                      <a:moveTo>
                        <a:pt x="0" y="47"/>
                      </a:moveTo>
                      <a:lnTo>
                        <a:pt x="3" y="20"/>
                      </a:lnTo>
                      <a:lnTo>
                        <a:pt x="11" y="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49" name="Freeform 562"/>
                <p:cNvSpPr>
                  <a:spLocks/>
                </p:cNvSpPr>
                <p:nvPr/>
              </p:nvSpPr>
              <p:spPr bwMode="auto">
                <a:xfrm>
                  <a:off x="4659" y="1128"/>
                  <a:ext cx="4" cy="14"/>
                </a:xfrm>
                <a:custGeom>
                  <a:avLst/>
                  <a:gdLst>
                    <a:gd name="T0" fmla="*/ 0 w 11"/>
                    <a:gd name="T1" fmla="*/ 0 h 47"/>
                    <a:gd name="T2" fmla="*/ 0 w 11"/>
                    <a:gd name="T3" fmla="*/ 0 h 47"/>
                    <a:gd name="T4" fmla="*/ 0 w 11"/>
                    <a:gd name="T5" fmla="*/ 0 h 47"/>
                    <a:gd name="T6" fmla="*/ 0 60000 65536"/>
                    <a:gd name="T7" fmla="*/ 0 60000 65536"/>
                    <a:gd name="T8" fmla="*/ 0 60000 65536"/>
                    <a:gd name="T9" fmla="*/ 0 w 11"/>
                    <a:gd name="T10" fmla="*/ 0 h 47"/>
                    <a:gd name="T11" fmla="*/ 11 w 11"/>
                    <a:gd name="T12" fmla="*/ 47 h 47"/>
                  </a:gdLst>
                  <a:ahLst/>
                  <a:cxnLst>
                    <a:cxn ang="T6">
                      <a:pos x="T0" y="T1"/>
                    </a:cxn>
                    <a:cxn ang="T7">
                      <a:pos x="T2" y="T3"/>
                    </a:cxn>
                    <a:cxn ang="T8">
                      <a:pos x="T4" y="T5"/>
                    </a:cxn>
                  </a:cxnLst>
                  <a:rect l="T9" t="T10" r="T11" b="T12"/>
                  <a:pathLst>
                    <a:path w="11" h="47">
                      <a:moveTo>
                        <a:pt x="0" y="47"/>
                      </a:moveTo>
                      <a:lnTo>
                        <a:pt x="3" y="20"/>
                      </a:lnTo>
                      <a:lnTo>
                        <a:pt x="11" y="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sp>
          <p:nvSpPr>
            <p:cNvPr id="334" name="Freeform 563"/>
            <p:cNvSpPr>
              <a:spLocks/>
            </p:cNvSpPr>
            <p:nvPr/>
          </p:nvSpPr>
          <p:spPr bwMode="auto">
            <a:xfrm>
              <a:off x="8270875" y="5157788"/>
              <a:ext cx="68263" cy="1387475"/>
            </a:xfrm>
            <a:custGeom>
              <a:avLst/>
              <a:gdLst>
                <a:gd name="T0" fmla="*/ 0 w 44"/>
                <a:gd name="T1" fmla="*/ 0 h 910"/>
                <a:gd name="T2" fmla="*/ 2147483647 w 44"/>
                <a:gd name="T3" fmla="*/ 2147483647 h 910"/>
                <a:gd name="T4" fmla="*/ 2147483647 w 44"/>
                <a:gd name="T5" fmla="*/ 2147483647 h 910"/>
                <a:gd name="T6" fmla="*/ 2147483647 w 44"/>
                <a:gd name="T7" fmla="*/ 2147483647 h 910"/>
                <a:gd name="T8" fmla="*/ 2147483647 w 44"/>
                <a:gd name="T9" fmla="*/ 2147483647 h 910"/>
                <a:gd name="T10" fmla="*/ 0 w 44"/>
                <a:gd name="T11" fmla="*/ 0 h 910"/>
                <a:gd name="T12" fmla="*/ 0 60000 65536"/>
                <a:gd name="T13" fmla="*/ 0 60000 65536"/>
                <a:gd name="T14" fmla="*/ 0 60000 65536"/>
                <a:gd name="T15" fmla="*/ 0 60000 65536"/>
                <a:gd name="T16" fmla="*/ 0 60000 65536"/>
                <a:gd name="T17" fmla="*/ 0 60000 65536"/>
                <a:gd name="T18" fmla="*/ 0 w 44"/>
                <a:gd name="T19" fmla="*/ 0 h 910"/>
                <a:gd name="T20" fmla="*/ 44 w 44"/>
                <a:gd name="T21" fmla="*/ 910 h 910"/>
              </a:gdLst>
              <a:ahLst/>
              <a:cxnLst>
                <a:cxn ang="T12">
                  <a:pos x="T0" y="T1"/>
                </a:cxn>
                <a:cxn ang="T13">
                  <a:pos x="T2" y="T3"/>
                </a:cxn>
                <a:cxn ang="T14">
                  <a:pos x="T4" y="T5"/>
                </a:cxn>
                <a:cxn ang="T15">
                  <a:pos x="T6" y="T7"/>
                </a:cxn>
                <a:cxn ang="T16">
                  <a:pos x="T8" y="T9"/>
                </a:cxn>
                <a:cxn ang="T17">
                  <a:pos x="T10" y="T11"/>
                </a:cxn>
              </a:cxnLst>
              <a:rect l="T18" t="T19" r="T20" b="T21"/>
              <a:pathLst>
                <a:path w="44" h="910">
                  <a:moveTo>
                    <a:pt x="0" y="0"/>
                  </a:moveTo>
                  <a:lnTo>
                    <a:pt x="3" y="910"/>
                  </a:lnTo>
                  <a:lnTo>
                    <a:pt x="28" y="910"/>
                  </a:lnTo>
                  <a:lnTo>
                    <a:pt x="44" y="852"/>
                  </a:lnTo>
                  <a:lnTo>
                    <a:pt x="32" y="1"/>
                  </a:lnTo>
                  <a:lnTo>
                    <a:pt x="0" y="0"/>
                  </a:lnTo>
                  <a:close/>
                </a:path>
              </a:pathLst>
            </a:custGeom>
            <a:gradFill rotWithShape="1">
              <a:gsLst>
                <a:gs pos="0">
                  <a:srgbClr val="717171"/>
                </a:gs>
                <a:gs pos="100000">
                  <a:srgbClr val="333333"/>
                </a:gs>
              </a:gsLst>
              <a:lin ang="2700000" scaled="1"/>
            </a:gradFill>
            <a:ln w="9525" cap="flat" cmpd="sng">
              <a:solidFill>
                <a:srgbClr val="333333"/>
              </a:solidFill>
              <a:prstDash val="solid"/>
              <a:round/>
              <a:headEnd type="none" w="med" len="med"/>
              <a:tailEnd type="none" w="med" len="med"/>
            </a:ln>
          </p:spPr>
          <p:txBody>
            <a:bodyPr/>
            <a:lstStyle/>
            <a:p>
              <a:endParaRPr lang="ja-JP" altLang="en-US" dirty="0"/>
            </a:p>
          </p:txBody>
        </p:sp>
        <p:sp>
          <p:nvSpPr>
            <p:cNvPr id="335" name="Freeform 564"/>
            <p:cNvSpPr>
              <a:spLocks/>
            </p:cNvSpPr>
            <p:nvPr/>
          </p:nvSpPr>
          <p:spPr bwMode="auto">
            <a:xfrm>
              <a:off x="7561263" y="5157788"/>
              <a:ext cx="66675" cy="1387475"/>
            </a:xfrm>
            <a:custGeom>
              <a:avLst/>
              <a:gdLst>
                <a:gd name="T0" fmla="*/ 0 w 44"/>
                <a:gd name="T1" fmla="*/ 0 h 910"/>
                <a:gd name="T2" fmla="*/ 2147483647 w 44"/>
                <a:gd name="T3" fmla="*/ 2147483647 h 910"/>
                <a:gd name="T4" fmla="*/ 2147483647 w 44"/>
                <a:gd name="T5" fmla="*/ 2147483647 h 910"/>
                <a:gd name="T6" fmla="*/ 2147483647 w 44"/>
                <a:gd name="T7" fmla="*/ 2147483647 h 910"/>
                <a:gd name="T8" fmla="*/ 2147483647 w 44"/>
                <a:gd name="T9" fmla="*/ 2147483647 h 910"/>
                <a:gd name="T10" fmla="*/ 0 w 44"/>
                <a:gd name="T11" fmla="*/ 0 h 910"/>
                <a:gd name="T12" fmla="*/ 0 60000 65536"/>
                <a:gd name="T13" fmla="*/ 0 60000 65536"/>
                <a:gd name="T14" fmla="*/ 0 60000 65536"/>
                <a:gd name="T15" fmla="*/ 0 60000 65536"/>
                <a:gd name="T16" fmla="*/ 0 60000 65536"/>
                <a:gd name="T17" fmla="*/ 0 60000 65536"/>
                <a:gd name="T18" fmla="*/ 0 w 44"/>
                <a:gd name="T19" fmla="*/ 0 h 910"/>
                <a:gd name="T20" fmla="*/ 44 w 44"/>
                <a:gd name="T21" fmla="*/ 910 h 910"/>
              </a:gdLst>
              <a:ahLst/>
              <a:cxnLst>
                <a:cxn ang="T12">
                  <a:pos x="T0" y="T1"/>
                </a:cxn>
                <a:cxn ang="T13">
                  <a:pos x="T2" y="T3"/>
                </a:cxn>
                <a:cxn ang="T14">
                  <a:pos x="T4" y="T5"/>
                </a:cxn>
                <a:cxn ang="T15">
                  <a:pos x="T6" y="T7"/>
                </a:cxn>
                <a:cxn ang="T16">
                  <a:pos x="T8" y="T9"/>
                </a:cxn>
                <a:cxn ang="T17">
                  <a:pos x="T10" y="T11"/>
                </a:cxn>
              </a:cxnLst>
              <a:rect l="T18" t="T19" r="T20" b="T21"/>
              <a:pathLst>
                <a:path w="44" h="910">
                  <a:moveTo>
                    <a:pt x="0" y="0"/>
                  </a:moveTo>
                  <a:lnTo>
                    <a:pt x="3" y="910"/>
                  </a:lnTo>
                  <a:lnTo>
                    <a:pt x="28" y="910"/>
                  </a:lnTo>
                  <a:lnTo>
                    <a:pt x="44" y="852"/>
                  </a:lnTo>
                  <a:lnTo>
                    <a:pt x="32" y="1"/>
                  </a:lnTo>
                  <a:lnTo>
                    <a:pt x="0" y="0"/>
                  </a:lnTo>
                  <a:close/>
                </a:path>
              </a:pathLst>
            </a:custGeom>
            <a:gradFill rotWithShape="1">
              <a:gsLst>
                <a:gs pos="0">
                  <a:srgbClr val="717171"/>
                </a:gs>
                <a:gs pos="100000">
                  <a:srgbClr val="333333"/>
                </a:gs>
              </a:gsLst>
              <a:lin ang="2700000" scaled="1"/>
            </a:gradFill>
            <a:ln w="9525" cap="flat" cmpd="sng">
              <a:solidFill>
                <a:srgbClr val="333333"/>
              </a:solidFill>
              <a:prstDash val="solid"/>
              <a:round/>
              <a:headEnd type="none" w="med" len="med"/>
              <a:tailEnd type="none" w="med" len="med"/>
            </a:ln>
          </p:spPr>
          <p:txBody>
            <a:bodyPr/>
            <a:lstStyle/>
            <a:p>
              <a:endParaRPr lang="ja-JP" altLang="en-US" dirty="0"/>
            </a:p>
          </p:txBody>
        </p:sp>
        <p:sp>
          <p:nvSpPr>
            <p:cNvPr id="336" name="Freeform 565"/>
            <p:cNvSpPr>
              <a:spLocks/>
            </p:cNvSpPr>
            <p:nvPr/>
          </p:nvSpPr>
          <p:spPr bwMode="auto">
            <a:xfrm>
              <a:off x="7339013" y="5303838"/>
              <a:ext cx="1200150" cy="758825"/>
            </a:xfrm>
            <a:custGeom>
              <a:avLst/>
              <a:gdLst>
                <a:gd name="T0" fmla="*/ 2147483647 w 837"/>
                <a:gd name="T1" fmla="*/ 2147483647 h 520"/>
                <a:gd name="T2" fmla="*/ 2147483647 w 837"/>
                <a:gd name="T3" fmla="*/ 2147483647 h 520"/>
                <a:gd name="T4" fmla="*/ 2147483647 w 837"/>
                <a:gd name="T5" fmla="*/ 0 h 520"/>
                <a:gd name="T6" fmla="*/ 2147483647 w 837"/>
                <a:gd name="T7" fmla="*/ 2147483647 h 520"/>
                <a:gd name="T8" fmla="*/ 2147483647 w 837"/>
                <a:gd name="T9" fmla="*/ 2147483647 h 520"/>
                <a:gd name="T10" fmla="*/ 2147483647 w 837"/>
                <a:gd name="T11" fmla="*/ 2147483647 h 520"/>
                <a:gd name="T12" fmla="*/ 2147483647 w 837"/>
                <a:gd name="T13" fmla="*/ 2147483647 h 520"/>
                <a:gd name="T14" fmla="*/ 2147483647 w 837"/>
                <a:gd name="T15" fmla="*/ 2147483647 h 520"/>
                <a:gd name="T16" fmla="*/ 0 w 837"/>
                <a:gd name="T17" fmla="*/ 2147483647 h 520"/>
                <a:gd name="T18" fmla="*/ 0 w 837"/>
                <a:gd name="T19" fmla="*/ 2147483647 h 520"/>
                <a:gd name="T20" fmla="*/ 2147483647 w 837"/>
                <a:gd name="T21" fmla="*/ 2147483647 h 5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7"/>
                <a:gd name="T34" fmla="*/ 0 h 520"/>
                <a:gd name="T35" fmla="*/ 837 w 837"/>
                <a:gd name="T36" fmla="*/ 520 h 5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7" h="520">
                  <a:moveTo>
                    <a:pt x="1" y="12"/>
                  </a:moveTo>
                  <a:lnTo>
                    <a:pt x="23" y="1"/>
                  </a:lnTo>
                  <a:lnTo>
                    <a:pt x="821" y="0"/>
                  </a:lnTo>
                  <a:lnTo>
                    <a:pt x="837" y="12"/>
                  </a:lnTo>
                  <a:lnTo>
                    <a:pt x="834" y="511"/>
                  </a:lnTo>
                  <a:lnTo>
                    <a:pt x="831" y="519"/>
                  </a:lnTo>
                  <a:lnTo>
                    <a:pt x="823" y="520"/>
                  </a:lnTo>
                  <a:lnTo>
                    <a:pt x="8" y="520"/>
                  </a:lnTo>
                  <a:lnTo>
                    <a:pt x="0" y="516"/>
                  </a:lnTo>
                  <a:lnTo>
                    <a:pt x="0" y="509"/>
                  </a:lnTo>
                  <a:lnTo>
                    <a:pt x="1" y="12"/>
                  </a:lnTo>
                  <a:close/>
                </a:path>
              </a:pathLst>
            </a:custGeom>
            <a:gradFill rotWithShape="1">
              <a:gsLst>
                <a:gs pos="0">
                  <a:srgbClr val="6F6F6F"/>
                </a:gs>
                <a:gs pos="100000">
                  <a:srgbClr val="5F5F5F"/>
                </a:gs>
              </a:gsLst>
              <a:lin ang="2700000" scaled="1"/>
            </a:gradFill>
            <a:ln w="9525" cap="flat" cmpd="sng">
              <a:solidFill>
                <a:srgbClr val="333333"/>
              </a:solidFill>
              <a:prstDash val="solid"/>
              <a:round/>
              <a:headEnd/>
              <a:tailEnd/>
            </a:ln>
          </p:spPr>
          <p:txBody>
            <a:bodyPr/>
            <a:lstStyle/>
            <a:p>
              <a:endParaRPr lang="ja-JP" altLang="en-US" dirty="0"/>
            </a:p>
          </p:txBody>
        </p:sp>
        <p:grpSp>
          <p:nvGrpSpPr>
            <p:cNvPr id="337" name="Group 566"/>
            <p:cNvGrpSpPr>
              <a:grpSpLocks/>
            </p:cNvGrpSpPr>
            <p:nvPr/>
          </p:nvGrpSpPr>
          <p:grpSpPr bwMode="auto">
            <a:xfrm>
              <a:off x="7380288" y="5360988"/>
              <a:ext cx="1106487" cy="652462"/>
              <a:chOff x="4795" y="1757"/>
              <a:chExt cx="774" cy="449"/>
            </a:xfrm>
          </p:grpSpPr>
          <p:grpSp>
            <p:nvGrpSpPr>
              <p:cNvPr id="390" name="Group 567"/>
              <p:cNvGrpSpPr>
                <a:grpSpLocks noChangeAspect="1"/>
              </p:cNvGrpSpPr>
              <p:nvPr/>
            </p:nvGrpSpPr>
            <p:grpSpPr bwMode="auto">
              <a:xfrm>
                <a:off x="5325" y="2013"/>
                <a:ext cx="56" cy="72"/>
                <a:chOff x="2686" y="1039"/>
                <a:chExt cx="111" cy="145"/>
              </a:xfrm>
            </p:grpSpPr>
            <p:sp>
              <p:nvSpPr>
                <p:cNvPr id="429" name="Freeform 568"/>
                <p:cNvSpPr>
                  <a:spLocks noChangeAspect="1"/>
                </p:cNvSpPr>
                <p:nvPr/>
              </p:nvSpPr>
              <p:spPr bwMode="auto">
                <a:xfrm>
                  <a:off x="2725" y="1105"/>
                  <a:ext cx="39" cy="79"/>
                </a:xfrm>
                <a:custGeom>
                  <a:avLst/>
                  <a:gdLst>
                    <a:gd name="T0" fmla="*/ 1 w 51"/>
                    <a:gd name="T1" fmla="*/ 0 h 104"/>
                    <a:gd name="T2" fmla="*/ 11 w 51"/>
                    <a:gd name="T3" fmla="*/ 1 h 104"/>
                    <a:gd name="T4" fmla="*/ 11 w 51"/>
                    <a:gd name="T5" fmla="*/ 17 h 104"/>
                    <a:gd name="T6" fmla="*/ 8 w 51"/>
                    <a:gd name="T7" fmla="*/ 19 h 104"/>
                    <a:gd name="T8" fmla="*/ 5 w 51"/>
                    <a:gd name="T9" fmla="*/ 21 h 104"/>
                    <a:gd name="T10" fmla="*/ 2 w 51"/>
                    <a:gd name="T11" fmla="*/ 19 h 104"/>
                    <a:gd name="T12" fmla="*/ 0 w 51"/>
                    <a:gd name="T13" fmla="*/ 17 h 104"/>
                    <a:gd name="T14" fmla="*/ 1 w 51"/>
                    <a:gd name="T15" fmla="*/ 0 h 104"/>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104"/>
                    <a:gd name="T26" fmla="*/ 51 w 51"/>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104">
                      <a:moveTo>
                        <a:pt x="1" y="0"/>
                      </a:moveTo>
                      <a:lnTo>
                        <a:pt x="51" y="1"/>
                      </a:lnTo>
                      <a:lnTo>
                        <a:pt x="51" y="87"/>
                      </a:lnTo>
                      <a:lnTo>
                        <a:pt x="42" y="99"/>
                      </a:lnTo>
                      <a:lnTo>
                        <a:pt x="27" y="104"/>
                      </a:lnTo>
                      <a:lnTo>
                        <a:pt x="9" y="99"/>
                      </a:lnTo>
                      <a:lnTo>
                        <a:pt x="0" y="89"/>
                      </a:lnTo>
                      <a:lnTo>
                        <a:pt x="1" y="0"/>
                      </a:lnTo>
                      <a:close/>
                    </a:path>
                  </a:pathLst>
                </a:custGeom>
                <a:solidFill>
                  <a:srgbClr val="808080"/>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430" name="Freeform 569"/>
                <p:cNvSpPr>
                  <a:spLocks noChangeAspect="1"/>
                </p:cNvSpPr>
                <p:nvPr/>
              </p:nvSpPr>
              <p:spPr bwMode="auto">
                <a:xfrm>
                  <a:off x="2686" y="1039"/>
                  <a:ext cx="111" cy="81"/>
                </a:xfrm>
                <a:custGeom>
                  <a:avLst/>
                  <a:gdLst>
                    <a:gd name="T0" fmla="*/ 8 w 147"/>
                    <a:gd name="T1" fmla="*/ 10 h 107"/>
                    <a:gd name="T2" fmla="*/ 2 w 147"/>
                    <a:gd name="T3" fmla="*/ 8 h 107"/>
                    <a:gd name="T4" fmla="*/ 0 w 147"/>
                    <a:gd name="T5" fmla="*/ 5 h 107"/>
                    <a:gd name="T6" fmla="*/ 15 w 147"/>
                    <a:gd name="T7" fmla="*/ 0 h 107"/>
                    <a:gd name="T8" fmla="*/ 27 w 147"/>
                    <a:gd name="T9" fmla="*/ 4 h 107"/>
                    <a:gd name="T10" fmla="*/ 26 w 147"/>
                    <a:gd name="T11" fmla="*/ 6 h 107"/>
                    <a:gd name="T12" fmla="*/ 22 w 147"/>
                    <a:gd name="T13" fmla="*/ 12 h 107"/>
                    <a:gd name="T14" fmla="*/ 20 w 147"/>
                    <a:gd name="T15" fmla="*/ 18 h 107"/>
                    <a:gd name="T16" fmla="*/ 17 w 147"/>
                    <a:gd name="T17" fmla="*/ 20 h 107"/>
                    <a:gd name="T18" fmla="*/ 13 w 147"/>
                    <a:gd name="T19" fmla="*/ 20 h 107"/>
                    <a:gd name="T20" fmla="*/ 8 w 147"/>
                    <a:gd name="T21" fmla="*/ 18 h 107"/>
                    <a:gd name="T22" fmla="*/ 6 w 147"/>
                    <a:gd name="T23" fmla="*/ 14 h 107"/>
                    <a:gd name="T24" fmla="*/ 6 w 147"/>
                    <a:gd name="T25" fmla="*/ 11 h 107"/>
                    <a:gd name="T26" fmla="*/ 8 w 147"/>
                    <a:gd name="T27" fmla="*/ 10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
                    <a:gd name="T43" fmla="*/ 0 h 107"/>
                    <a:gd name="T44" fmla="*/ 147 w 147"/>
                    <a:gd name="T45" fmla="*/ 107 h 1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 h="107">
                      <a:moveTo>
                        <a:pt x="42" y="54"/>
                      </a:moveTo>
                      <a:lnTo>
                        <a:pt x="2" y="38"/>
                      </a:lnTo>
                      <a:lnTo>
                        <a:pt x="0" y="27"/>
                      </a:lnTo>
                      <a:lnTo>
                        <a:pt x="83" y="0"/>
                      </a:lnTo>
                      <a:lnTo>
                        <a:pt x="147" y="18"/>
                      </a:lnTo>
                      <a:lnTo>
                        <a:pt x="140" y="36"/>
                      </a:lnTo>
                      <a:lnTo>
                        <a:pt x="119" y="65"/>
                      </a:lnTo>
                      <a:lnTo>
                        <a:pt x="110" y="98"/>
                      </a:lnTo>
                      <a:lnTo>
                        <a:pt x="92" y="107"/>
                      </a:lnTo>
                      <a:lnTo>
                        <a:pt x="71" y="105"/>
                      </a:lnTo>
                      <a:lnTo>
                        <a:pt x="42" y="95"/>
                      </a:lnTo>
                      <a:lnTo>
                        <a:pt x="35" y="77"/>
                      </a:lnTo>
                      <a:lnTo>
                        <a:pt x="32" y="60"/>
                      </a:lnTo>
                      <a:lnTo>
                        <a:pt x="42" y="54"/>
                      </a:lnTo>
                      <a:close/>
                    </a:path>
                  </a:pathLst>
                </a:custGeom>
                <a:solidFill>
                  <a:srgbClr val="808080"/>
                </a:solidFill>
                <a:ln w="3175" cap="flat" cmpd="sng">
                  <a:solidFill>
                    <a:srgbClr val="333333"/>
                  </a:solidFill>
                  <a:prstDash val="solid"/>
                  <a:round/>
                  <a:headEnd type="none" w="med" len="med"/>
                  <a:tailEnd type="none" w="med" len="med"/>
                </a:ln>
              </p:spPr>
              <p:txBody>
                <a:bodyPr/>
                <a:lstStyle/>
                <a:p>
                  <a:endParaRPr lang="ja-JP" altLang="en-US" dirty="0"/>
                </a:p>
              </p:txBody>
            </p:sp>
          </p:grpSp>
          <p:sp>
            <p:nvSpPr>
              <p:cNvPr id="391" name="Freeform 570"/>
              <p:cNvSpPr>
                <a:spLocks/>
              </p:cNvSpPr>
              <p:nvPr/>
            </p:nvSpPr>
            <p:spPr bwMode="auto">
              <a:xfrm>
                <a:off x="5321" y="1995"/>
                <a:ext cx="74" cy="58"/>
              </a:xfrm>
              <a:custGeom>
                <a:avLst/>
                <a:gdLst>
                  <a:gd name="T0" fmla="*/ 5 w 72"/>
                  <a:gd name="T1" fmla="*/ 68 h 56"/>
                  <a:gd name="T2" fmla="*/ 74 w 72"/>
                  <a:gd name="T3" fmla="*/ 65 h 56"/>
                  <a:gd name="T4" fmla="*/ 84 w 72"/>
                  <a:gd name="T5" fmla="*/ 36 h 56"/>
                  <a:gd name="T6" fmla="*/ 75 w 72"/>
                  <a:gd name="T7" fmla="*/ 11 h 56"/>
                  <a:gd name="T8" fmla="*/ 53 w 72"/>
                  <a:gd name="T9" fmla="*/ 0 h 56"/>
                  <a:gd name="T10" fmla="*/ 33 w 72"/>
                  <a:gd name="T11" fmla="*/ 0 h 56"/>
                  <a:gd name="T12" fmla="*/ 9 w 72"/>
                  <a:gd name="T13" fmla="*/ 9 h 56"/>
                  <a:gd name="T14" fmla="*/ 0 w 72"/>
                  <a:gd name="T15" fmla="*/ 33 h 56"/>
                  <a:gd name="T16" fmla="*/ 5 w 72"/>
                  <a:gd name="T17" fmla="*/ 68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6"/>
                  <a:gd name="T29" fmla="*/ 72 w 72"/>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6">
                    <a:moveTo>
                      <a:pt x="5" y="56"/>
                    </a:moveTo>
                    <a:lnTo>
                      <a:pt x="62" y="53"/>
                    </a:lnTo>
                    <a:lnTo>
                      <a:pt x="72" y="30"/>
                    </a:lnTo>
                    <a:lnTo>
                      <a:pt x="63" y="11"/>
                    </a:lnTo>
                    <a:lnTo>
                      <a:pt x="47" y="0"/>
                    </a:lnTo>
                    <a:lnTo>
                      <a:pt x="27" y="0"/>
                    </a:lnTo>
                    <a:lnTo>
                      <a:pt x="9" y="9"/>
                    </a:lnTo>
                    <a:lnTo>
                      <a:pt x="0" y="27"/>
                    </a:lnTo>
                    <a:lnTo>
                      <a:pt x="5" y="56"/>
                    </a:lnTo>
                    <a:close/>
                  </a:path>
                </a:pathLst>
              </a:custGeom>
              <a:solidFill>
                <a:srgbClr val="808080"/>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392" name="Oval 571"/>
              <p:cNvSpPr>
                <a:spLocks noChangeArrowheads="1"/>
              </p:cNvSpPr>
              <p:nvPr/>
            </p:nvSpPr>
            <p:spPr bwMode="auto">
              <a:xfrm>
                <a:off x="5322" y="2003"/>
                <a:ext cx="66" cy="66"/>
              </a:xfrm>
              <a:prstGeom prst="ellipse">
                <a:avLst/>
              </a:prstGeom>
              <a:solidFill>
                <a:srgbClr val="4D4D4D"/>
              </a:solidFill>
              <a:ln w="3175" algn="ctr">
                <a:solidFill>
                  <a:srgbClr val="333333"/>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393" name="Freeform 572"/>
              <p:cNvSpPr>
                <a:spLocks noChangeAspect="1"/>
              </p:cNvSpPr>
              <p:nvPr/>
            </p:nvSpPr>
            <p:spPr bwMode="auto">
              <a:xfrm rot="6644075">
                <a:off x="5367" y="2020"/>
                <a:ext cx="51" cy="19"/>
              </a:xfrm>
              <a:custGeom>
                <a:avLst/>
                <a:gdLst>
                  <a:gd name="T0" fmla="*/ 0 w 115"/>
                  <a:gd name="T1" fmla="*/ 0 h 43"/>
                  <a:gd name="T2" fmla="*/ 0 w 115"/>
                  <a:gd name="T3" fmla="*/ 0 h 43"/>
                  <a:gd name="T4" fmla="*/ 0 w 115"/>
                  <a:gd name="T5" fmla="*/ 0 h 43"/>
                  <a:gd name="T6" fmla="*/ 1 w 115"/>
                  <a:gd name="T7" fmla="*/ 0 h 43"/>
                  <a:gd name="T8" fmla="*/ 1 w 115"/>
                  <a:gd name="T9" fmla="*/ 0 h 43"/>
                  <a:gd name="T10" fmla="*/ 1 w 115"/>
                  <a:gd name="T11" fmla="*/ 0 h 43"/>
                  <a:gd name="T12" fmla="*/ 0 w 115"/>
                  <a:gd name="T13" fmla="*/ 0 h 43"/>
                  <a:gd name="T14" fmla="*/ 0 w 115"/>
                  <a:gd name="T15" fmla="*/ 0 h 43"/>
                  <a:gd name="T16" fmla="*/ 0 w 115"/>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
                  <a:gd name="T28" fmla="*/ 0 h 43"/>
                  <a:gd name="T29" fmla="*/ 115 w 115"/>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 h="43">
                    <a:moveTo>
                      <a:pt x="0" y="33"/>
                    </a:moveTo>
                    <a:lnTo>
                      <a:pt x="52" y="5"/>
                    </a:lnTo>
                    <a:lnTo>
                      <a:pt x="67" y="0"/>
                    </a:lnTo>
                    <a:lnTo>
                      <a:pt x="115" y="8"/>
                    </a:lnTo>
                    <a:lnTo>
                      <a:pt x="114" y="24"/>
                    </a:lnTo>
                    <a:lnTo>
                      <a:pt x="91" y="26"/>
                    </a:lnTo>
                    <a:lnTo>
                      <a:pt x="55" y="43"/>
                    </a:lnTo>
                    <a:lnTo>
                      <a:pt x="22" y="33"/>
                    </a:lnTo>
                    <a:lnTo>
                      <a:pt x="0" y="33"/>
                    </a:lnTo>
                    <a:close/>
                  </a:path>
                </a:pathLst>
              </a:custGeom>
              <a:solidFill>
                <a:srgbClr val="4D4D4D"/>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394" name="Oval 573"/>
              <p:cNvSpPr>
                <a:spLocks noChangeArrowheads="1"/>
              </p:cNvSpPr>
              <p:nvPr/>
            </p:nvSpPr>
            <p:spPr bwMode="auto">
              <a:xfrm>
                <a:off x="5327" y="2015"/>
                <a:ext cx="56" cy="55"/>
              </a:xfrm>
              <a:prstGeom prst="ellipse">
                <a:avLst/>
              </a:prstGeom>
              <a:solidFill>
                <a:srgbClr val="808080"/>
              </a:solidFill>
              <a:ln w="3175" algn="ctr">
                <a:solidFill>
                  <a:srgbClr val="333333"/>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395" name="Freeform 574"/>
              <p:cNvSpPr>
                <a:spLocks noChangeAspect="1"/>
              </p:cNvSpPr>
              <p:nvPr/>
            </p:nvSpPr>
            <p:spPr bwMode="auto">
              <a:xfrm>
                <a:off x="5342" y="2031"/>
                <a:ext cx="39" cy="22"/>
              </a:xfrm>
              <a:custGeom>
                <a:avLst/>
                <a:gdLst>
                  <a:gd name="T0" fmla="*/ 3 w 38"/>
                  <a:gd name="T1" fmla="*/ 0 h 21"/>
                  <a:gd name="T2" fmla="*/ 43 w 38"/>
                  <a:gd name="T3" fmla="*/ 1 h 21"/>
                  <a:gd name="T4" fmla="*/ 42 w 38"/>
                  <a:gd name="T5" fmla="*/ 17 h 21"/>
                  <a:gd name="T6" fmla="*/ 44 w 38"/>
                  <a:gd name="T7" fmla="*/ 27 h 21"/>
                  <a:gd name="T8" fmla="*/ 5 w 38"/>
                  <a:gd name="T9" fmla="*/ 26 h 21"/>
                  <a:gd name="T10" fmla="*/ 2 w 38"/>
                  <a:gd name="T11" fmla="*/ 22 h 21"/>
                  <a:gd name="T12" fmla="*/ 0 w 38"/>
                  <a:gd name="T13" fmla="*/ 9 h 21"/>
                  <a:gd name="T14" fmla="*/ 3 w 38"/>
                  <a:gd name="T15" fmla="*/ 0 h 21"/>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21"/>
                  <a:gd name="T26" fmla="*/ 38 w 38"/>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21">
                    <a:moveTo>
                      <a:pt x="3" y="0"/>
                    </a:moveTo>
                    <a:lnTo>
                      <a:pt x="37" y="1"/>
                    </a:lnTo>
                    <a:lnTo>
                      <a:pt x="36" y="11"/>
                    </a:lnTo>
                    <a:lnTo>
                      <a:pt x="38" y="21"/>
                    </a:lnTo>
                    <a:lnTo>
                      <a:pt x="5" y="20"/>
                    </a:lnTo>
                    <a:lnTo>
                      <a:pt x="2" y="16"/>
                    </a:lnTo>
                    <a:lnTo>
                      <a:pt x="0" y="9"/>
                    </a:lnTo>
                    <a:lnTo>
                      <a:pt x="3" y="0"/>
                    </a:lnTo>
                    <a:close/>
                  </a:path>
                </a:pathLst>
              </a:custGeom>
              <a:solidFill>
                <a:srgbClr val="333333"/>
              </a:solidFill>
              <a:ln w="3175" cap="flat" cmpd="sng">
                <a:solidFill>
                  <a:srgbClr val="333333"/>
                </a:solidFill>
                <a:prstDash val="solid"/>
                <a:round/>
                <a:headEnd/>
                <a:tailEnd/>
              </a:ln>
            </p:spPr>
            <p:txBody>
              <a:bodyPr/>
              <a:lstStyle/>
              <a:p>
                <a:endParaRPr lang="ja-JP" altLang="en-US" dirty="0"/>
              </a:p>
            </p:txBody>
          </p:sp>
          <p:sp>
            <p:nvSpPr>
              <p:cNvPr id="396" name="Freeform 575"/>
              <p:cNvSpPr>
                <a:spLocks noChangeAspect="1"/>
              </p:cNvSpPr>
              <p:nvPr/>
            </p:nvSpPr>
            <p:spPr bwMode="auto">
              <a:xfrm>
                <a:off x="5353" y="2029"/>
                <a:ext cx="25" cy="19"/>
              </a:xfrm>
              <a:custGeom>
                <a:avLst/>
                <a:gdLst>
                  <a:gd name="T0" fmla="*/ 0 w 24"/>
                  <a:gd name="T1" fmla="*/ 3 h 18"/>
                  <a:gd name="T2" fmla="*/ 30 w 24"/>
                  <a:gd name="T3" fmla="*/ 0 h 18"/>
                  <a:gd name="T4" fmla="*/ 30 w 24"/>
                  <a:gd name="T5" fmla="*/ 16 h 18"/>
                  <a:gd name="T6" fmla="*/ 30 w 24"/>
                  <a:gd name="T7" fmla="*/ 24 h 18"/>
                  <a:gd name="T8" fmla="*/ 7 w 24"/>
                  <a:gd name="T9" fmla="*/ 21 h 18"/>
                  <a:gd name="T10" fmla="*/ 3 w 24"/>
                  <a:gd name="T11" fmla="*/ 17 h 18"/>
                  <a:gd name="T12" fmla="*/ 7 w 24"/>
                  <a:gd name="T13" fmla="*/ 2 h 18"/>
                  <a:gd name="T14" fmla="*/ 0 w 24"/>
                  <a:gd name="T15" fmla="*/ 3 h 1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8"/>
                  <a:gd name="T26" fmla="*/ 24 w 24"/>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8">
                    <a:moveTo>
                      <a:pt x="0" y="3"/>
                    </a:moveTo>
                    <a:lnTo>
                      <a:pt x="24" y="0"/>
                    </a:lnTo>
                    <a:lnTo>
                      <a:pt x="24" y="10"/>
                    </a:lnTo>
                    <a:lnTo>
                      <a:pt x="24" y="18"/>
                    </a:lnTo>
                    <a:lnTo>
                      <a:pt x="7" y="15"/>
                    </a:lnTo>
                    <a:lnTo>
                      <a:pt x="3" y="11"/>
                    </a:lnTo>
                    <a:lnTo>
                      <a:pt x="7" y="2"/>
                    </a:lnTo>
                    <a:lnTo>
                      <a:pt x="0" y="3"/>
                    </a:lnTo>
                    <a:close/>
                  </a:path>
                </a:pathLst>
              </a:custGeom>
              <a:gradFill rotWithShape="1">
                <a:gsLst>
                  <a:gs pos="0">
                    <a:srgbClr val="800000"/>
                  </a:gs>
                  <a:gs pos="100000">
                    <a:srgbClr val="CC9999"/>
                  </a:gs>
                </a:gsLst>
                <a:lin ang="5400000" scaled="1"/>
              </a:gradFill>
              <a:ln w="3175" cap="flat" cmpd="sng">
                <a:solidFill>
                  <a:srgbClr val="333333"/>
                </a:solidFill>
                <a:prstDash val="solid"/>
                <a:round/>
                <a:headEnd/>
                <a:tailEnd/>
              </a:ln>
            </p:spPr>
            <p:txBody>
              <a:bodyPr/>
              <a:lstStyle/>
              <a:p>
                <a:endParaRPr lang="ja-JP" altLang="en-US" dirty="0"/>
              </a:p>
            </p:txBody>
          </p:sp>
          <p:sp>
            <p:nvSpPr>
              <p:cNvPr id="397" name="Rectangle 576"/>
              <p:cNvSpPr>
                <a:spLocks noChangeArrowheads="1"/>
              </p:cNvSpPr>
              <p:nvPr/>
            </p:nvSpPr>
            <p:spPr bwMode="auto">
              <a:xfrm flipH="1">
                <a:off x="4795" y="1757"/>
                <a:ext cx="774" cy="392"/>
              </a:xfrm>
              <a:prstGeom prst="rect">
                <a:avLst/>
              </a:prstGeom>
              <a:gradFill rotWithShape="1">
                <a:gsLst>
                  <a:gs pos="0">
                    <a:srgbClr val="FAF3EC"/>
                  </a:gs>
                  <a:gs pos="100000">
                    <a:srgbClr val="F3E2D1"/>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398" name="Rectangle 577"/>
              <p:cNvSpPr>
                <a:spLocks noChangeArrowheads="1"/>
              </p:cNvSpPr>
              <p:nvPr/>
            </p:nvSpPr>
            <p:spPr bwMode="auto">
              <a:xfrm flipH="1">
                <a:off x="4795" y="1799"/>
                <a:ext cx="770" cy="298"/>
              </a:xfrm>
              <a:prstGeom prst="rect">
                <a:avLst/>
              </a:prstGeom>
              <a:solidFill>
                <a:srgbClr val="EED79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399" name="Rectangle 578"/>
              <p:cNvSpPr>
                <a:spLocks noChangeArrowheads="1"/>
              </p:cNvSpPr>
              <p:nvPr/>
            </p:nvSpPr>
            <p:spPr bwMode="auto">
              <a:xfrm flipH="1">
                <a:off x="4795" y="2151"/>
                <a:ext cx="770" cy="55"/>
              </a:xfrm>
              <a:prstGeom prst="rect">
                <a:avLst/>
              </a:prstGeom>
              <a:solidFill>
                <a:srgbClr val="F2E1B0"/>
              </a:solidFill>
              <a:ln w="9525" algn="ctr">
                <a:solidFill>
                  <a:srgbClr val="C0C0C0"/>
                </a:solidFill>
                <a:miter lim="800000"/>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grpSp>
            <p:nvGrpSpPr>
              <p:cNvPr id="400" name="Group 579"/>
              <p:cNvGrpSpPr>
                <a:grpSpLocks/>
              </p:cNvGrpSpPr>
              <p:nvPr/>
            </p:nvGrpSpPr>
            <p:grpSpPr bwMode="auto">
              <a:xfrm>
                <a:off x="4959" y="1816"/>
                <a:ext cx="418" cy="267"/>
                <a:chOff x="1760" y="1617"/>
                <a:chExt cx="1451" cy="923"/>
              </a:xfrm>
            </p:grpSpPr>
            <p:sp>
              <p:nvSpPr>
                <p:cNvPr id="423" name="Freeform 580"/>
                <p:cNvSpPr>
                  <a:spLocks/>
                </p:cNvSpPr>
                <p:nvPr/>
              </p:nvSpPr>
              <p:spPr bwMode="auto">
                <a:xfrm>
                  <a:off x="1760" y="1617"/>
                  <a:ext cx="1451" cy="923"/>
                </a:xfrm>
                <a:custGeom>
                  <a:avLst/>
                  <a:gdLst>
                    <a:gd name="T0" fmla="*/ 0 w 1451"/>
                    <a:gd name="T1" fmla="*/ 10 h 951"/>
                    <a:gd name="T2" fmla="*/ 0 w 1451"/>
                    <a:gd name="T3" fmla="*/ 795 h 951"/>
                    <a:gd name="T4" fmla="*/ 1451 w 1451"/>
                    <a:gd name="T5" fmla="*/ 795 h 951"/>
                    <a:gd name="T6" fmla="*/ 1451 w 1451"/>
                    <a:gd name="T7" fmla="*/ 12 h 951"/>
                    <a:gd name="T8" fmla="*/ 1437 w 1451"/>
                    <a:gd name="T9" fmla="*/ 0 h 951"/>
                    <a:gd name="T10" fmla="*/ 12 w 1451"/>
                    <a:gd name="T11" fmla="*/ 0 h 951"/>
                    <a:gd name="T12" fmla="*/ 0 w 1451"/>
                    <a:gd name="T13" fmla="*/ 10 h 951"/>
                    <a:gd name="T14" fmla="*/ 0 60000 65536"/>
                    <a:gd name="T15" fmla="*/ 0 60000 65536"/>
                    <a:gd name="T16" fmla="*/ 0 60000 65536"/>
                    <a:gd name="T17" fmla="*/ 0 60000 65536"/>
                    <a:gd name="T18" fmla="*/ 0 60000 65536"/>
                    <a:gd name="T19" fmla="*/ 0 60000 65536"/>
                    <a:gd name="T20" fmla="*/ 0 60000 65536"/>
                    <a:gd name="T21" fmla="*/ 0 w 1451"/>
                    <a:gd name="T22" fmla="*/ 0 h 951"/>
                    <a:gd name="T23" fmla="*/ 1451 w 1451"/>
                    <a:gd name="T24" fmla="*/ 951 h 9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1" h="951">
                      <a:moveTo>
                        <a:pt x="0" y="10"/>
                      </a:moveTo>
                      <a:lnTo>
                        <a:pt x="0" y="951"/>
                      </a:lnTo>
                      <a:lnTo>
                        <a:pt x="1451" y="951"/>
                      </a:lnTo>
                      <a:lnTo>
                        <a:pt x="1451" y="12"/>
                      </a:lnTo>
                      <a:lnTo>
                        <a:pt x="1437" y="0"/>
                      </a:lnTo>
                      <a:lnTo>
                        <a:pt x="12" y="0"/>
                      </a:lnTo>
                      <a:lnTo>
                        <a:pt x="0" y="10"/>
                      </a:lnTo>
                      <a:close/>
                    </a:path>
                  </a:pathLst>
                </a:custGeom>
                <a:solidFill>
                  <a:srgbClr val="C0C0C0"/>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424" name="Freeform 581"/>
                <p:cNvSpPr>
                  <a:spLocks/>
                </p:cNvSpPr>
                <p:nvPr/>
              </p:nvSpPr>
              <p:spPr bwMode="auto">
                <a:xfrm>
                  <a:off x="1794" y="1650"/>
                  <a:ext cx="1373" cy="772"/>
                </a:xfrm>
                <a:custGeom>
                  <a:avLst/>
                  <a:gdLst>
                    <a:gd name="T0" fmla="*/ 0 w 1373"/>
                    <a:gd name="T1" fmla="*/ 135 h 772"/>
                    <a:gd name="T2" fmla="*/ 12 w 1373"/>
                    <a:gd name="T3" fmla="*/ 751 h 772"/>
                    <a:gd name="T4" fmla="*/ 30 w 1373"/>
                    <a:gd name="T5" fmla="*/ 772 h 772"/>
                    <a:gd name="T6" fmla="*/ 1348 w 1373"/>
                    <a:gd name="T7" fmla="*/ 772 h 772"/>
                    <a:gd name="T8" fmla="*/ 1373 w 1373"/>
                    <a:gd name="T9" fmla="*/ 750 h 772"/>
                    <a:gd name="T10" fmla="*/ 1373 w 1373"/>
                    <a:gd name="T11" fmla="*/ 18 h 772"/>
                    <a:gd name="T12" fmla="*/ 1348 w 1373"/>
                    <a:gd name="T13" fmla="*/ 1 h 772"/>
                    <a:gd name="T14" fmla="*/ 120 w 1373"/>
                    <a:gd name="T15" fmla="*/ 0 h 772"/>
                    <a:gd name="T16" fmla="*/ 0 w 1373"/>
                    <a:gd name="T17" fmla="*/ 135 h 7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3"/>
                    <a:gd name="T28" fmla="*/ 0 h 772"/>
                    <a:gd name="T29" fmla="*/ 1373 w 1373"/>
                    <a:gd name="T30" fmla="*/ 772 h 7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3" h="772">
                      <a:moveTo>
                        <a:pt x="0" y="135"/>
                      </a:moveTo>
                      <a:lnTo>
                        <a:pt x="12" y="751"/>
                      </a:lnTo>
                      <a:lnTo>
                        <a:pt x="30" y="772"/>
                      </a:lnTo>
                      <a:lnTo>
                        <a:pt x="1348" y="772"/>
                      </a:lnTo>
                      <a:lnTo>
                        <a:pt x="1373" y="750"/>
                      </a:lnTo>
                      <a:lnTo>
                        <a:pt x="1373" y="18"/>
                      </a:lnTo>
                      <a:lnTo>
                        <a:pt x="1348" y="1"/>
                      </a:lnTo>
                      <a:lnTo>
                        <a:pt x="120" y="0"/>
                      </a:lnTo>
                      <a:lnTo>
                        <a:pt x="0" y="135"/>
                      </a:lnTo>
                      <a:close/>
                    </a:path>
                  </a:pathLst>
                </a:custGeom>
                <a:solidFill>
                  <a:schemeClr val="bg1"/>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425" name="Freeform 582" descr="70%"/>
                <p:cNvSpPr>
                  <a:spLocks/>
                </p:cNvSpPr>
                <p:nvPr/>
              </p:nvSpPr>
              <p:spPr bwMode="auto">
                <a:xfrm>
                  <a:off x="2214" y="2440"/>
                  <a:ext cx="543" cy="73"/>
                </a:xfrm>
                <a:custGeom>
                  <a:avLst/>
                  <a:gdLst>
                    <a:gd name="T0" fmla="*/ 0 w 1361"/>
                    <a:gd name="T1" fmla="*/ 0 h 771"/>
                    <a:gd name="T2" fmla="*/ 0 w 1361"/>
                    <a:gd name="T3" fmla="*/ 0 h 771"/>
                    <a:gd name="T4" fmla="*/ 6 w 1361"/>
                    <a:gd name="T5" fmla="*/ 0 h 771"/>
                    <a:gd name="T6" fmla="*/ 6 w 1361"/>
                    <a:gd name="T7" fmla="*/ 0 h 771"/>
                    <a:gd name="T8" fmla="*/ 0 w 1361"/>
                    <a:gd name="T9" fmla="*/ 0 h 771"/>
                    <a:gd name="T10" fmla="*/ 0 60000 65536"/>
                    <a:gd name="T11" fmla="*/ 0 60000 65536"/>
                    <a:gd name="T12" fmla="*/ 0 60000 65536"/>
                    <a:gd name="T13" fmla="*/ 0 60000 65536"/>
                    <a:gd name="T14" fmla="*/ 0 60000 65536"/>
                    <a:gd name="T15" fmla="*/ 0 w 1361"/>
                    <a:gd name="T16" fmla="*/ 0 h 771"/>
                    <a:gd name="T17" fmla="*/ 1361 w 1361"/>
                    <a:gd name="T18" fmla="*/ 771 h 771"/>
                  </a:gdLst>
                  <a:ahLst/>
                  <a:cxnLst>
                    <a:cxn ang="T10">
                      <a:pos x="T0" y="T1"/>
                    </a:cxn>
                    <a:cxn ang="T11">
                      <a:pos x="T2" y="T3"/>
                    </a:cxn>
                    <a:cxn ang="T12">
                      <a:pos x="T4" y="T5"/>
                    </a:cxn>
                    <a:cxn ang="T13">
                      <a:pos x="T6" y="T7"/>
                    </a:cxn>
                    <a:cxn ang="T14">
                      <a:pos x="T8" y="T9"/>
                    </a:cxn>
                  </a:cxnLst>
                  <a:rect l="T15" t="T16" r="T17" b="T18"/>
                  <a:pathLst>
                    <a:path w="1361" h="771">
                      <a:moveTo>
                        <a:pt x="0" y="0"/>
                      </a:moveTo>
                      <a:lnTo>
                        <a:pt x="0" y="771"/>
                      </a:lnTo>
                      <a:lnTo>
                        <a:pt x="1361" y="771"/>
                      </a:lnTo>
                      <a:lnTo>
                        <a:pt x="1361" y="0"/>
                      </a:lnTo>
                      <a:lnTo>
                        <a:pt x="0" y="0"/>
                      </a:lnTo>
                      <a:close/>
                    </a:path>
                  </a:pathLst>
                </a:custGeom>
                <a:pattFill prst="pct70">
                  <a:fgClr>
                    <a:srgbClr val="C0C0C0"/>
                  </a:fgClr>
                  <a:bgClr>
                    <a:schemeClr val="bg1"/>
                  </a:bgClr>
                </a:pattFill>
                <a:ln w="3175" cap="flat" cmpd="sng">
                  <a:solidFill>
                    <a:srgbClr val="333333"/>
                  </a:solidFill>
                  <a:prstDash val="solid"/>
                  <a:round/>
                  <a:headEnd type="none" w="med" len="med"/>
                  <a:tailEnd type="none" w="med" len="med"/>
                </a:ln>
              </p:spPr>
              <p:txBody>
                <a:bodyPr/>
                <a:lstStyle/>
                <a:p>
                  <a:endParaRPr lang="ja-JP" altLang="en-US" dirty="0"/>
                </a:p>
              </p:txBody>
            </p:sp>
            <p:sp>
              <p:nvSpPr>
                <p:cNvPr id="426" name="Line 583"/>
                <p:cNvSpPr>
                  <a:spLocks noChangeShapeType="1"/>
                </p:cNvSpPr>
                <p:nvPr/>
              </p:nvSpPr>
              <p:spPr bwMode="auto">
                <a:xfrm>
                  <a:off x="2780" y="2425"/>
                  <a:ext cx="0" cy="115"/>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27" name="Line 584"/>
                <p:cNvSpPr>
                  <a:spLocks noChangeShapeType="1"/>
                </p:cNvSpPr>
                <p:nvPr/>
              </p:nvSpPr>
              <p:spPr bwMode="auto">
                <a:xfrm>
                  <a:off x="2197" y="2425"/>
                  <a:ext cx="0" cy="115"/>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28" name="Freeform 585"/>
                <p:cNvSpPr>
                  <a:spLocks/>
                </p:cNvSpPr>
                <p:nvPr/>
              </p:nvSpPr>
              <p:spPr bwMode="auto">
                <a:xfrm>
                  <a:off x="2814" y="2446"/>
                  <a:ext cx="356" cy="94"/>
                </a:xfrm>
                <a:custGeom>
                  <a:avLst/>
                  <a:gdLst>
                    <a:gd name="T0" fmla="*/ 2 w 356"/>
                    <a:gd name="T1" fmla="*/ 94 h 94"/>
                    <a:gd name="T2" fmla="*/ 0 w 356"/>
                    <a:gd name="T3" fmla="*/ 12 h 94"/>
                    <a:gd name="T4" fmla="*/ 15 w 356"/>
                    <a:gd name="T5" fmla="*/ 0 h 94"/>
                    <a:gd name="T6" fmla="*/ 340 w 356"/>
                    <a:gd name="T7" fmla="*/ 0 h 94"/>
                    <a:gd name="T8" fmla="*/ 356 w 356"/>
                    <a:gd name="T9" fmla="*/ 7 h 94"/>
                    <a:gd name="T10" fmla="*/ 356 w 356"/>
                    <a:gd name="T11" fmla="*/ 94 h 94"/>
                    <a:gd name="T12" fmla="*/ 0 60000 65536"/>
                    <a:gd name="T13" fmla="*/ 0 60000 65536"/>
                    <a:gd name="T14" fmla="*/ 0 60000 65536"/>
                    <a:gd name="T15" fmla="*/ 0 60000 65536"/>
                    <a:gd name="T16" fmla="*/ 0 60000 65536"/>
                    <a:gd name="T17" fmla="*/ 0 60000 65536"/>
                    <a:gd name="T18" fmla="*/ 0 w 356"/>
                    <a:gd name="T19" fmla="*/ 0 h 94"/>
                    <a:gd name="T20" fmla="*/ 356 w 356"/>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356" h="94">
                      <a:moveTo>
                        <a:pt x="2" y="94"/>
                      </a:moveTo>
                      <a:lnTo>
                        <a:pt x="0" y="12"/>
                      </a:lnTo>
                      <a:lnTo>
                        <a:pt x="15" y="0"/>
                      </a:lnTo>
                      <a:lnTo>
                        <a:pt x="340" y="0"/>
                      </a:lnTo>
                      <a:lnTo>
                        <a:pt x="356" y="7"/>
                      </a:lnTo>
                      <a:lnTo>
                        <a:pt x="356" y="94"/>
                      </a:lnTo>
                    </a:path>
                  </a:pathLst>
                </a:custGeom>
                <a:noFill/>
                <a:ln w="3175"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401" name="Rectangle 586"/>
              <p:cNvSpPr>
                <a:spLocks noChangeArrowheads="1"/>
              </p:cNvSpPr>
              <p:nvPr/>
            </p:nvSpPr>
            <p:spPr bwMode="auto">
              <a:xfrm>
                <a:off x="4795" y="1760"/>
                <a:ext cx="771" cy="446"/>
              </a:xfrm>
              <a:prstGeom prst="rect">
                <a:avLst/>
              </a:prstGeom>
              <a:noFill/>
              <a:ln w="9525">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pic>
            <p:nvPicPr>
              <p:cNvPr id="402" name="Picture 5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3" y="1833"/>
                <a:ext cx="289" cy="20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403" name="Group 588"/>
              <p:cNvGrpSpPr>
                <a:grpSpLocks/>
              </p:cNvGrpSpPr>
              <p:nvPr/>
            </p:nvGrpSpPr>
            <p:grpSpPr bwMode="auto">
              <a:xfrm flipH="1">
                <a:off x="5311" y="1847"/>
                <a:ext cx="166" cy="344"/>
                <a:chOff x="4659" y="892"/>
                <a:chExt cx="204" cy="418"/>
              </a:xfrm>
            </p:grpSpPr>
            <p:sp>
              <p:nvSpPr>
                <p:cNvPr id="404" name="Freeform 589"/>
                <p:cNvSpPr>
                  <a:spLocks/>
                </p:cNvSpPr>
                <p:nvPr/>
              </p:nvSpPr>
              <p:spPr bwMode="auto">
                <a:xfrm>
                  <a:off x="4740" y="902"/>
                  <a:ext cx="24" cy="66"/>
                </a:xfrm>
                <a:custGeom>
                  <a:avLst/>
                  <a:gdLst>
                    <a:gd name="T0" fmla="*/ 0 w 82"/>
                    <a:gd name="T1" fmla="*/ 0 h 228"/>
                    <a:gd name="T2" fmla="*/ 0 w 82"/>
                    <a:gd name="T3" fmla="*/ 0 h 228"/>
                    <a:gd name="T4" fmla="*/ 0 w 82"/>
                    <a:gd name="T5" fmla="*/ 0 h 228"/>
                    <a:gd name="T6" fmla="*/ 0 w 82"/>
                    <a:gd name="T7" fmla="*/ 0 h 228"/>
                    <a:gd name="T8" fmla="*/ 0 w 82"/>
                    <a:gd name="T9" fmla="*/ 0 h 228"/>
                    <a:gd name="T10" fmla="*/ 0 w 82"/>
                    <a:gd name="T11" fmla="*/ 0 h 228"/>
                    <a:gd name="T12" fmla="*/ 0 w 82"/>
                    <a:gd name="T13" fmla="*/ 0 h 228"/>
                    <a:gd name="T14" fmla="*/ 0 w 82"/>
                    <a:gd name="T15" fmla="*/ 0 h 228"/>
                    <a:gd name="T16" fmla="*/ 0 w 82"/>
                    <a:gd name="T17" fmla="*/ 0 h 228"/>
                    <a:gd name="T18" fmla="*/ 0 w 82"/>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228"/>
                    <a:gd name="T32" fmla="*/ 82 w 82"/>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228">
                      <a:moveTo>
                        <a:pt x="30" y="0"/>
                      </a:moveTo>
                      <a:lnTo>
                        <a:pt x="73" y="18"/>
                      </a:lnTo>
                      <a:lnTo>
                        <a:pt x="81" y="63"/>
                      </a:lnTo>
                      <a:lnTo>
                        <a:pt x="67" y="157"/>
                      </a:lnTo>
                      <a:lnTo>
                        <a:pt x="63" y="190"/>
                      </a:lnTo>
                      <a:lnTo>
                        <a:pt x="82" y="228"/>
                      </a:lnTo>
                      <a:lnTo>
                        <a:pt x="46" y="201"/>
                      </a:lnTo>
                      <a:lnTo>
                        <a:pt x="18" y="153"/>
                      </a:lnTo>
                      <a:lnTo>
                        <a:pt x="0" y="64"/>
                      </a:lnTo>
                      <a:lnTo>
                        <a:pt x="30" y="0"/>
                      </a:lnTo>
                      <a:close/>
                    </a:path>
                  </a:pathLst>
                </a:custGeom>
                <a:solidFill>
                  <a:srgbClr val="FFF5EB"/>
                </a:solidFill>
                <a:ln w="3175" cap="flat" cmpd="sng">
                  <a:solidFill>
                    <a:srgbClr val="333333"/>
                  </a:solidFill>
                  <a:prstDash val="solid"/>
                  <a:round/>
                  <a:headEnd type="none" w="med" len="med"/>
                  <a:tailEnd type="none" w="med" len="med"/>
                </a:ln>
              </p:spPr>
              <p:txBody>
                <a:bodyPr/>
                <a:lstStyle/>
                <a:p>
                  <a:endParaRPr lang="ja-JP" altLang="en-US" dirty="0"/>
                </a:p>
              </p:txBody>
            </p:sp>
            <p:grpSp>
              <p:nvGrpSpPr>
                <p:cNvPr id="405" name="Group 590"/>
                <p:cNvGrpSpPr>
                  <a:grpSpLocks/>
                </p:cNvGrpSpPr>
                <p:nvPr/>
              </p:nvGrpSpPr>
              <p:grpSpPr bwMode="auto">
                <a:xfrm rot="807521">
                  <a:off x="4744" y="944"/>
                  <a:ext cx="119" cy="86"/>
                  <a:chOff x="563" y="1831"/>
                  <a:chExt cx="332" cy="239"/>
                </a:xfrm>
              </p:grpSpPr>
              <p:sp>
                <p:nvSpPr>
                  <p:cNvPr id="419" name="Freeform 591"/>
                  <p:cNvSpPr>
                    <a:spLocks/>
                  </p:cNvSpPr>
                  <p:nvPr/>
                </p:nvSpPr>
                <p:spPr bwMode="auto">
                  <a:xfrm>
                    <a:off x="563" y="1831"/>
                    <a:ext cx="332" cy="239"/>
                  </a:xfrm>
                  <a:custGeom>
                    <a:avLst/>
                    <a:gdLst>
                      <a:gd name="T0" fmla="*/ 2 w 408"/>
                      <a:gd name="T1" fmla="*/ 48 h 295"/>
                      <a:gd name="T2" fmla="*/ 13 w 408"/>
                      <a:gd name="T3" fmla="*/ 48 h 295"/>
                      <a:gd name="T4" fmla="*/ 14 w 408"/>
                      <a:gd name="T5" fmla="*/ 49 h 295"/>
                      <a:gd name="T6" fmla="*/ 15 w 408"/>
                      <a:gd name="T7" fmla="*/ 49 h 295"/>
                      <a:gd name="T8" fmla="*/ 17 w 408"/>
                      <a:gd name="T9" fmla="*/ 50 h 295"/>
                      <a:gd name="T10" fmla="*/ 37 w 408"/>
                      <a:gd name="T11" fmla="*/ 58 h 295"/>
                      <a:gd name="T12" fmla="*/ 47 w 408"/>
                      <a:gd name="T13" fmla="*/ 63 h 295"/>
                      <a:gd name="T14" fmla="*/ 50 w 408"/>
                      <a:gd name="T15" fmla="*/ 63 h 295"/>
                      <a:gd name="T16" fmla="*/ 52 w 408"/>
                      <a:gd name="T17" fmla="*/ 60 h 295"/>
                      <a:gd name="T18" fmla="*/ 56 w 408"/>
                      <a:gd name="T19" fmla="*/ 58 h 295"/>
                      <a:gd name="T20" fmla="*/ 76 w 408"/>
                      <a:gd name="T21" fmla="*/ 35 h 295"/>
                      <a:gd name="T22" fmla="*/ 81 w 408"/>
                      <a:gd name="T23" fmla="*/ 26 h 295"/>
                      <a:gd name="T24" fmla="*/ 88 w 408"/>
                      <a:gd name="T25" fmla="*/ 26 h 295"/>
                      <a:gd name="T26" fmla="*/ 90 w 408"/>
                      <a:gd name="T27" fmla="*/ 23 h 295"/>
                      <a:gd name="T28" fmla="*/ 91 w 408"/>
                      <a:gd name="T29" fmla="*/ 19 h 295"/>
                      <a:gd name="T30" fmla="*/ 94 w 408"/>
                      <a:gd name="T31" fmla="*/ 15 h 295"/>
                      <a:gd name="T32" fmla="*/ 96 w 408"/>
                      <a:gd name="T33" fmla="*/ 8 h 295"/>
                      <a:gd name="T34" fmla="*/ 100 w 408"/>
                      <a:gd name="T35" fmla="*/ 10 h 295"/>
                      <a:gd name="T36" fmla="*/ 97 w 408"/>
                      <a:gd name="T37" fmla="*/ 16 h 295"/>
                      <a:gd name="T38" fmla="*/ 104 w 408"/>
                      <a:gd name="T39" fmla="*/ 6 h 295"/>
                      <a:gd name="T40" fmla="*/ 110 w 408"/>
                      <a:gd name="T41" fmla="*/ 0 h 295"/>
                      <a:gd name="T42" fmla="*/ 111 w 408"/>
                      <a:gd name="T43" fmla="*/ 3 h 295"/>
                      <a:gd name="T44" fmla="*/ 115 w 408"/>
                      <a:gd name="T45" fmla="*/ 2 h 295"/>
                      <a:gd name="T46" fmla="*/ 115 w 408"/>
                      <a:gd name="T47" fmla="*/ 5 h 295"/>
                      <a:gd name="T48" fmla="*/ 118 w 408"/>
                      <a:gd name="T49" fmla="*/ 5 h 295"/>
                      <a:gd name="T50" fmla="*/ 116 w 408"/>
                      <a:gd name="T51" fmla="*/ 12 h 295"/>
                      <a:gd name="T52" fmla="*/ 119 w 408"/>
                      <a:gd name="T53" fmla="*/ 15 h 295"/>
                      <a:gd name="T54" fmla="*/ 112 w 408"/>
                      <a:gd name="T55" fmla="*/ 21 h 295"/>
                      <a:gd name="T56" fmla="*/ 108 w 408"/>
                      <a:gd name="T57" fmla="*/ 26 h 295"/>
                      <a:gd name="T58" fmla="*/ 98 w 408"/>
                      <a:gd name="T59" fmla="*/ 29 h 295"/>
                      <a:gd name="T60" fmla="*/ 95 w 408"/>
                      <a:gd name="T61" fmla="*/ 32 h 295"/>
                      <a:gd name="T62" fmla="*/ 98 w 408"/>
                      <a:gd name="T63" fmla="*/ 35 h 295"/>
                      <a:gd name="T64" fmla="*/ 86 w 408"/>
                      <a:gd name="T65" fmla="*/ 45 h 295"/>
                      <a:gd name="T66" fmla="*/ 59 w 408"/>
                      <a:gd name="T67" fmla="*/ 79 h 295"/>
                      <a:gd name="T68" fmla="*/ 55 w 408"/>
                      <a:gd name="T69" fmla="*/ 83 h 295"/>
                      <a:gd name="T70" fmla="*/ 48 w 408"/>
                      <a:gd name="T71" fmla="*/ 83 h 295"/>
                      <a:gd name="T72" fmla="*/ 37 w 408"/>
                      <a:gd name="T73" fmla="*/ 78 h 295"/>
                      <a:gd name="T74" fmla="*/ 15 w 408"/>
                      <a:gd name="T75" fmla="*/ 69 h 295"/>
                      <a:gd name="T76" fmla="*/ 8 w 408"/>
                      <a:gd name="T77" fmla="*/ 69 h 295"/>
                      <a:gd name="T78" fmla="*/ 0 w 408"/>
                      <a:gd name="T79" fmla="*/ 61 h 295"/>
                      <a:gd name="T80" fmla="*/ 2 w 408"/>
                      <a:gd name="T81" fmla="*/ 48 h 2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295"/>
                      <a:gd name="T125" fmla="*/ 408 w 408"/>
                      <a:gd name="T126" fmla="*/ 295 h 2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295">
                        <a:moveTo>
                          <a:pt x="8" y="169"/>
                        </a:moveTo>
                        <a:lnTo>
                          <a:pt x="44" y="169"/>
                        </a:lnTo>
                        <a:lnTo>
                          <a:pt x="48" y="173"/>
                        </a:lnTo>
                        <a:lnTo>
                          <a:pt x="53" y="170"/>
                        </a:lnTo>
                        <a:lnTo>
                          <a:pt x="59" y="177"/>
                        </a:lnTo>
                        <a:lnTo>
                          <a:pt x="129" y="204"/>
                        </a:lnTo>
                        <a:lnTo>
                          <a:pt x="161" y="223"/>
                        </a:lnTo>
                        <a:lnTo>
                          <a:pt x="172" y="224"/>
                        </a:lnTo>
                        <a:lnTo>
                          <a:pt x="179" y="210"/>
                        </a:lnTo>
                        <a:lnTo>
                          <a:pt x="194" y="204"/>
                        </a:lnTo>
                        <a:lnTo>
                          <a:pt x="260" y="123"/>
                        </a:lnTo>
                        <a:lnTo>
                          <a:pt x="282" y="90"/>
                        </a:lnTo>
                        <a:lnTo>
                          <a:pt x="305" y="93"/>
                        </a:lnTo>
                        <a:lnTo>
                          <a:pt x="312" y="85"/>
                        </a:lnTo>
                        <a:lnTo>
                          <a:pt x="314" y="68"/>
                        </a:lnTo>
                        <a:lnTo>
                          <a:pt x="320" y="52"/>
                        </a:lnTo>
                        <a:lnTo>
                          <a:pt x="331" y="29"/>
                        </a:lnTo>
                        <a:lnTo>
                          <a:pt x="343" y="33"/>
                        </a:lnTo>
                        <a:lnTo>
                          <a:pt x="334" y="58"/>
                        </a:lnTo>
                        <a:lnTo>
                          <a:pt x="358" y="23"/>
                        </a:lnTo>
                        <a:lnTo>
                          <a:pt x="378" y="0"/>
                        </a:lnTo>
                        <a:lnTo>
                          <a:pt x="382" y="11"/>
                        </a:lnTo>
                        <a:lnTo>
                          <a:pt x="396" y="5"/>
                        </a:lnTo>
                        <a:lnTo>
                          <a:pt x="395" y="19"/>
                        </a:lnTo>
                        <a:lnTo>
                          <a:pt x="407" y="18"/>
                        </a:lnTo>
                        <a:lnTo>
                          <a:pt x="400" y="41"/>
                        </a:lnTo>
                        <a:lnTo>
                          <a:pt x="408" y="50"/>
                        </a:lnTo>
                        <a:lnTo>
                          <a:pt x="387" y="73"/>
                        </a:lnTo>
                        <a:lnTo>
                          <a:pt x="372" y="92"/>
                        </a:lnTo>
                        <a:lnTo>
                          <a:pt x="339" y="105"/>
                        </a:lnTo>
                        <a:lnTo>
                          <a:pt x="329" y="114"/>
                        </a:lnTo>
                        <a:lnTo>
                          <a:pt x="336" y="124"/>
                        </a:lnTo>
                        <a:lnTo>
                          <a:pt x="297" y="159"/>
                        </a:lnTo>
                        <a:lnTo>
                          <a:pt x="207" y="280"/>
                        </a:lnTo>
                        <a:lnTo>
                          <a:pt x="187" y="295"/>
                        </a:lnTo>
                        <a:lnTo>
                          <a:pt x="164" y="292"/>
                        </a:lnTo>
                        <a:lnTo>
                          <a:pt x="126" y="276"/>
                        </a:lnTo>
                        <a:lnTo>
                          <a:pt x="53" y="243"/>
                        </a:lnTo>
                        <a:lnTo>
                          <a:pt x="28" y="246"/>
                        </a:lnTo>
                        <a:lnTo>
                          <a:pt x="0" y="214"/>
                        </a:lnTo>
                        <a:lnTo>
                          <a:pt x="8" y="169"/>
                        </a:lnTo>
                        <a:close/>
                      </a:path>
                    </a:pathLst>
                  </a:custGeom>
                  <a:solidFill>
                    <a:srgbClr val="FFE6CD"/>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420" name="Line 592"/>
                  <p:cNvSpPr>
                    <a:spLocks noChangeShapeType="1"/>
                  </p:cNvSpPr>
                  <p:nvPr/>
                </p:nvSpPr>
                <p:spPr bwMode="auto">
                  <a:xfrm flipH="1">
                    <a:off x="869" y="1865"/>
                    <a:ext cx="18" cy="18"/>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21" name="Freeform 593"/>
                  <p:cNvSpPr>
                    <a:spLocks/>
                  </p:cNvSpPr>
                  <p:nvPr/>
                </p:nvSpPr>
                <p:spPr bwMode="auto">
                  <a:xfrm>
                    <a:off x="865" y="1847"/>
                    <a:ext cx="19" cy="27"/>
                  </a:xfrm>
                  <a:custGeom>
                    <a:avLst/>
                    <a:gdLst>
                      <a:gd name="T0" fmla="*/ 12 w 21"/>
                      <a:gd name="T1" fmla="*/ 0 h 31"/>
                      <a:gd name="T2" fmla="*/ 7 w 21"/>
                      <a:gd name="T3" fmla="*/ 7 h 31"/>
                      <a:gd name="T4" fmla="*/ 0 w 21"/>
                      <a:gd name="T5" fmla="*/ 14 h 31"/>
                      <a:gd name="T6" fmla="*/ 0 60000 65536"/>
                      <a:gd name="T7" fmla="*/ 0 60000 65536"/>
                      <a:gd name="T8" fmla="*/ 0 60000 65536"/>
                      <a:gd name="T9" fmla="*/ 0 w 21"/>
                      <a:gd name="T10" fmla="*/ 0 h 31"/>
                      <a:gd name="T11" fmla="*/ 21 w 21"/>
                      <a:gd name="T12" fmla="*/ 31 h 31"/>
                    </a:gdLst>
                    <a:ahLst/>
                    <a:cxnLst>
                      <a:cxn ang="T6">
                        <a:pos x="T0" y="T1"/>
                      </a:cxn>
                      <a:cxn ang="T7">
                        <a:pos x="T2" y="T3"/>
                      </a:cxn>
                      <a:cxn ang="T8">
                        <a:pos x="T4" y="T5"/>
                      </a:cxn>
                    </a:cxnLst>
                    <a:rect l="T9" t="T10" r="T11" b="T12"/>
                    <a:pathLst>
                      <a:path w="21" h="31">
                        <a:moveTo>
                          <a:pt x="21" y="0"/>
                        </a:moveTo>
                        <a:lnTo>
                          <a:pt x="13" y="15"/>
                        </a:lnTo>
                        <a:lnTo>
                          <a:pt x="0" y="31"/>
                        </a:lnTo>
                      </a:path>
                    </a:pathLst>
                  </a:custGeom>
                  <a:noFill/>
                  <a:ln w="317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2" name="Freeform 594"/>
                  <p:cNvSpPr>
                    <a:spLocks/>
                  </p:cNvSpPr>
                  <p:nvPr/>
                </p:nvSpPr>
                <p:spPr bwMode="auto">
                  <a:xfrm>
                    <a:off x="858" y="1839"/>
                    <a:ext cx="16" cy="26"/>
                  </a:xfrm>
                  <a:custGeom>
                    <a:avLst/>
                    <a:gdLst>
                      <a:gd name="T0" fmla="*/ 9 w 18"/>
                      <a:gd name="T1" fmla="*/ 0 h 30"/>
                      <a:gd name="T2" fmla="*/ 4 w 18"/>
                      <a:gd name="T3" fmla="*/ 7 h 30"/>
                      <a:gd name="T4" fmla="*/ 0 w 18"/>
                      <a:gd name="T5" fmla="*/ 13 h 30"/>
                      <a:gd name="T6" fmla="*/ 0 60000 65536"/>
                      <a:gd name="T7" fmla="*/ 0 60000 65536"/>
                      <a:gd name="T8" fmla="*/ 0 60000 65536"/>
                      <a:gd name="T9" fmla="*/ 0 w 18"/>
                      <a:gd name="T10" fmla="*/ 0 h 30"/>
                      <a:gd name="T11" fmla="*/ 18 w 18"/>
                      <a:gd name="T12" fmla="*/ 30 h 30"/>
                    </a:gdLst>
                    <a:ahLst/>
                    <a:cxnLst>
                      <a:cxn ang="T6">
                        <a:pos x="T0" y="T1"/>
                      </a:cxn>
                      <a:cxn ang="T7">
                        <a:pos x="T2" y="T3"/>
                      </a:cxn>
                      <a:cxn ang="T8">
                        <a:pos x="T4" y="T5"/>
                      </a:cxn>
                    </a:cxnLst>
                    <a:rect l="T9" t="T10" r="T11" b="T12"/>
                    <a:pathLst>
                      <a:path w="18" h="30">
                        <a:moveTo>
                          <a:pt x="18" y="0"/>
                        </a:moveTo>
                        <a:lnTo>
                          <a:pt x="9" y="16"/>
                        </a:lnTo>
                        <a:lnTo>
                          <a:pt x="0" y="30"/>
                        </a:lnTo>
                      </a:path>
                    </a:pathLst>
                  </a:custGeom>
                  <a:noFill/>
                  <a:ln w="317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406" name="Freeform 595"/>
                <p:cNvSpPr>
                  <a:spLocks/>
                </p:cNvSpPr>
                <p:nvPr/>
              </p:nvSpPr>
              <p:spPr bwMode="auto">
                <a:xfrm>
                  <a:off x="4691" y="960"/>
                  <a:ext cx="79" cy="350"/>
                </a:xfrm>
                <a:custGeom>
                  <a:avLst/>
                  <a:gdLst>
                    <a:gd name="T0" fmla="*/ 69 w 79"/>
                    <a:gd name="T1" fmla="*/ 48 h 350"/>
                    <a:gd name="T2" fmla="*/ 72 w 79"/>
                    <a:gd name="T3" fmla="*/ 65 h 350"/>
                    <a:gd name="T4" fmla="*/ 67 w 79"/>
                    <a:gd name="T5" fmla="*/ 77 h 350"/>
                    <a:gd name="T6" fmla="*/ 64 w 79"/>
                    <a:gd name="T7" fmla="*/ 100 h 350"/>
                    <a:gd name="T8" fmla="*/ 67 w 79"/>
                    <a:gd name="T9" fmla="*/ 128 h 350"/>
                    <a:gd name="T10" fmla="*/ 67 w 79"/>
                    <a:gd name="T11" fmla="*/ 135 h 350"/>
                    <a:gd name="T12" fmla="*/ 69 w 79"/>
                    <a:gd name="T13" fmla="*/ 170 h 350"/>
                    <a:gd name="T14" fmla="*/ 65 w 79"/>
                    <a:gd name="T15" fmla="*/ 195 h 350"/>
                    <a:gd name="T16" fmla="*/ 60 w 79"/>
                    <a:gd name="T17" fmla="*/ 302 h 350"/>
                    <a:gd name="T18" fmla="*/ 63 w 79"/>
                    <a:gd name="T19" fmla="*/ 323 h 350"/>
                    <a:gd name="T20" fmla="*/ 79 w 79"/>
                    <a:gd name="T21" fmla="*/ 338 h 350"/>
                    <a:gd name="T22" fmla="*/ 54 w 79"/>
                    <a:gd name="T23" fmla="*/ 335 h 350"/>
                    <a:gd name="T24" fmla="*/ 46 w 79"/>
                    <a:gd name="T25" fmla="*/ 334 h 350"/>
                    <a:gd name="T26" fmla="*/ 40 w 79"/>
                    <a:gd name="T27" fmla="*/ 321 h 350"/>
                    <a:gd name="T28" fmla="*/ 43 w 79"/>
                    <a:gd name="T29" fmla="*/ 253 h 350"/>
                    <a:gd name="T30" fmla="*/ 42 w 79"/>
                    <a:gd name="T31" fmla="*/ 218 h 350"/>
                    <a:gd name="T32" fmla="*/ 38 w 79"/>
                    <a:gd name="T33" fmla="*/ 253 h 350"/>
                    <a:gd name="T34" fmla="*/ 25 w 79"/>
                    <a:gd name="T35" fmla="*/ 318 h 350"/>
                    <a:gd name="T36" fmla="*/ 22 w 79"/>
                    <a:gd name="T37" fmla="*/ 343 h 350"/>
                    <a:gd name="T38" fmla="*/ 9 w 79"/>
                    <a:gd name="T39" fmla="*/ 350 h 350"/>
                    <a:gd name="T40" fmla="*/ 0 w 79"/>
                    <a:gd name="T41" fmla="*/ 338 h 350"/>
                    <a:gd name="T42" fmla="*/ 13 w 79"/>
                    <a:gd name="T43" fmla="*/ 313 h 350"/>
                    <a:gd name="T44" fmla="*/ 18 w 79"/>
                    <a:gd name="T45" fmla="*/ 239 h 350"/>
                    <a:gd name="T46" fmla="*/ 12 w 79"/>
                    <a:gd name="T47" fmla="*/ 197 h 350"/>
                    <a:gd name="T48" fmla="*/ 2 w 79"/>
                    <a:gd name="T49" fmla="*/ 161 h 350"/>
                    <a:gd name="T50" fmla="*/ 4 w 79"/>
                    <a:gd name="T51" fmla="*/ 135 h 350"/>
                    <a:gd name="T52" fmla="*/ 9 w 79"/>
                    <a:gd name="T53" fmla="*/ 119 h 350"/>
                    <a:gd name="T54" fmla="*/ 9 w 79"/>
                    <a:gd name="T55" fmla="*/ 85 h 350"/>
                    <a:gd name="T56" fmla="*/ 6 w 79"/>
                    <a:gd name="T57" fmla="*/ 37 h 350"/>
                    <a:gd name="T58" fmla="*/ 21 w 79"/>
                    <a:gd name="T59" fmla="*/ 19 h 350"/>
                    <a:gd name="T60" fmla="*/ 21 w 79"/>
                    <a:gd name="T61" fmla="*/ 10 h 350"/>
                    <a:gd name="T62" fmla="*/ 49 w 79"/>
                    <a:gd name="T63" fmla="*/ 12 h 350"/>
                    <a:gd name="T64" fmla="*/ 52 w 79"/>
                    <a:gd name="T65" fmla="*/ 17 h 3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350"/>
                    <a:gd name="T101" fmla="*/ 79 w 79"/>
                    <a:gd name="T102" fmla="*/ 350 h 3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350">
                      <a:moveTo>
                        <a:pt x="66" y="40"/>
                      </a:moveTo>
                      <a:lnTo>
                        <a:pt x="69" y="48"/>
                      </a:lnTo>
                      <a:lnTo>
                        <a:pt x="72" y="56"/>
                      </a:lnTo>
                      <a:lnTo>
                        <a:pt x="72" y="65"/>
                      </a:lnTo>
                      <a:lnTo>
                        <a:pt x="70" y="72"/>
                      </a:lnTo>
                      <a:lnTo>
                        <a:pt x="67" y="77"/>
                      </a:lnTo>
                      <a:lnTo>
                        <a:pt x="64" y="87"/>
                      </a:lnTo>
                      <a:lnTo>
                        <a:pt x="64" y="100"/>
                      </a:lnTo>
                      <a:lnTo>
                        <a:pt x="65" y="112"/>
                      </a:lnTo>
                      <a:lnTo>
                        <a:pt x="67" y="128"/>
                      </a:lnTo>
                      <a:lnTo>
                        <a:pt x="70" y="134"/>
                      </a:lnTo>
                      <a:lnTo>
                        <a:pt x="67" y="135"/>
                      </a:lnTo>
                      <a:lnTo>
                        <a:pt x="68" y="144"/>
                      </a:lnTo>
                      <a:lnTo>
                        <a:pt x="69" y="170"/>
                      </a:lnTo>
                      <a:lnTo>
                        <a:pt x="67" y="196"/>
                      </a:lnTo>
                      <a:lnTo>
                        <a:pt x="65" y="195"/>
                      </a:lnTo>
                      <a:lnTo>
                        <a:pt x="66" y="237"/>
                      </a:lnTo>
                      <a:lnTo>
                        <a:pt x="60" y="302"/>
                      </a:lnTo>
                      <a:lnTo>
                        <a:pt x="59" y="317"/>
                      </a:lnTo>
                      <a:lnTo>
                        <a:pt x="63" y="323"/>
                      </a:lnTo>
                      <a:lnTo>
                        <a:pt x="78" y="334"/>
                      </a:lnTo>
                      <a:lnTo>
                        <a:pt x="79" y="338"/>
                      </a:lnTo>
                      <a:lnTo>
                        <a:pt x="69" y="339"/>
                      </a:lnTo>
                      <a:lnTo>
                        <a:pt x="54" y="335"/>
                      </a:lnTo>
                      <a:lnTo>
                        <a:pt x="46" y="325"/>
                      </a:lnTo>
                      <a:lnTo>
                        <a:pt x="46" y="334"/>
                      </a:lnTo>
                      <a:lnTo>
                        <a:pt x="42" y="335"/>
                      </a:lnTo>
                      <a:lnTo>
                        <a:pt x="40" y="321"/>
                      </a:lnTo>
                      <a:lnTo>
                        <a:pt x="43" y="311"/>
                      </a:lnTo>
                      <a:lnTo>
                        <a:pt x="43" y="253"/>
                      </a:lnTo>
                      <a:lnTo>
                        <a:pt x="43" y="243"/>
                      </a:lnTo>
                      <a:lnTo>
                        <a:pt x="42" y="218"/>
                      </a:lnTo>
                      <a:lnTo>
                        <a:pt x="38" y="245"/>
                      </a:lnTo>
                      <a:lnTo>
                        <a:pt x="38" y="253"/>
                      </a:lnTo>
                      <a:lnTo>
                        <a:pt x="32" y="283"/>
                      </a:lnTo>
                      <a:lnTo>
                        <a:pt x="25" y="318"/>
                      </a:lnTo>
                      <a:lnTo>
                        <a:pt x="25" y="325"/>
                      </a:lnTo>
                      <a:lnTo>
                        <a:pt x="22" y="343"/>
                      </a:lnTo>
                      <a:lnTo>
                        <a:pt x="16" y="348"/>
                      </a:lnTo>
                      <a:lnTo>
                        <a:pt x="9" y="350"/>
                      </a:lnTo>
                      <a:lnTo>
                        <a:pt x="0" y="347"/>
                      </a:lnTo>
                      <a:lnTo>
                        <a:pt x="0" y="338"/>
                      </a:lnTo>
                      <a:lnTo>
                        <a:pt x="7" y="326"/>
                      </a:lnTo>
                      <a:lnTo>
                        <a:pt x="13" y="313"/>
                      </a:lnTo>
                      <a:lnTo>
                        <a:pt x="17" y="248"/>
                      </a:lnTo>
                      <a:lnTo>
                        <a:pt x="18" y="239"/>
                      </a:lnTo>
                      <a:lnTo>
                        <a:pt x="15" y="197"/>
                      </a:lnTo>
                      <a:lnTo>
                        <a:pt x="12" y="197"/>
                      </a:lnTo>
                      <a:lnTo>
                        <a:pt x="9" y="178"/>
                      </a:lnTo>
                      <a:lnTo>
                        <a:pt x="2" y="161"/>
                      </a:lnTo>
                      <a:lnTo>
                        <a:pt x="0" y="147"/>
                      </a:lnTo>
                      <a:lnTo>
                        <a:pt x="4" y="135"/>
                      </a:lnTo>
                      <a:lnTo>
                        <a:pt x="3" y="132"/>
                      </a:lnTo>
                      <a:lnTo>
                        <a:pt x="9" y="119"/>
                      </a:lnTo>
                      <a:lnTo>
                        <a:pt x="13" y="98"/>
                      </a:lnTo>
                      <a:lnTo>
                        <a:pt x="9" y="85"/>
                      </a:lnTo>
                      <a:lnTo>
                        <a:pt x="5" y="52"/>
                      </a:lnTo>
                      <a:lnTo>
                        <a:pt x="6" y="37"/>
                      </a:lnTo>
                      <a:lnTo>
                        <a:pt x="9" y="25"/>
                      </a:lnTo>
                      <a:lnTo>
                        <a:pt x="21" y="19"/>
                      </a:lnTo>
                      <a:lnTo>
                        <a:pt x="23" y="15"/>
                      </a:lnTo>
                      <a:lnTo>
                        <a:pt x="21" y="10"/>
                      </a:lnTo>
                      <a:lnTo>
                        <a:pt x="36" y="0"/>
                      </a:lnTo>
                      <a:lnTo>
                        <a:pt x="49" y="12"/>
                      </a:lnTo>
                      <a:lnTo>
                        <a:pt x="54" y="10"/>
                      </a:lnTo>
                      <a:lnTo>
                        <a:pt x="52" y="17"/>
                      </a:lnTo>
                      <a:lnTo>
                        <a:pt x="57" y="20"/>
                      </a:lnTo>
                    </a:path>
                  </a:pathLst>
                </a:custGeom>
                <a:solidFill>
                  <a:srgbClr val="FFE6CD"/>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407" name="Freeform 596"/>
                <p:cNvSpPr>
                  <a:spLocks/>
                </p:cNvSpPr>
                <p:nvPr/>
              </p:nvSpPr>
              <p:spPr bwMode="auto">
                <a:xfrm>
                  <a:off x="4708" y="902"/>
                  <a:ext cx="51" cy="72"/>
                </a:xfrm>
                <a:custGeom>
                  <a:avLst/>
                  <a:gdLst>
                    <a:gd name="T0" fmla="*/ 0 w 161"/>
                    <a:gd name="T1" fmla="*/ 0 h 229"/>
                    <a:gd name="T2" fmla="*/ 0 w 161"/>
                    <a:gd name="T3" fmla="*/ 0 h 229"/>
                    <a:gd name="T4" fmla="*/ 0 w 161"/>
                    <a:gd name="T5" fmla="*/ 0 h 229"/>
                    <a:gd name="T6" fmla="*/ 0 w 161"/>
                    <a:gd name="T7" fmla="*/ 0 h 229"/>
                    <a:gd name="T8" fmla="*/ 0 w 161"/>
                    <a:gd name="T9" fmla="*/ 0 h 229"/>
                    <a:gd name="T10" fmla="*/ 0 w 161"/>
                    <a:gd name="T11" fmla="*/ 0 h 229"/>
                    <a:gd name="T12" fmla="*/ 0 w 161"/>
                    <a:gd name="T13" fmla="*/ 0 h 229"/>
                    <a:gd name="T14" fmla="*/ 0 w 161"/>
                    <a:gd name="T15" fmla="*/ 0 h 229"/>
                    <a:gd name="T16" fmla="*/ 0 w 161"/>
                    <a:gd name="T17" fmla="*/ 0 h 229"/>
                    <a:gd name="T18" fmla="*/ 0 w 161"/>
                    <a:gd name="T19" fmla="*/ 0 h 229"/>
                    <a:gd name="T20" fmla="*/ 0 w 161"/>
                    <a:gd name="T21" fmla="*/ 0 h 229"/>
                    <a:gd name="T22" fmla="*/ 0 w 161"/>
                    <a:gd name="T23" fmla="*/ 0 h 229"/>
                    <a:gd name="T24" fmla="*/ 0 w 161"/>
                    <a:gd name="T25" fmla="*/ 0 h 229"/>
                    <a:gd name="T26" fmla="*/ 0 w 161"/>
                    <a:gd name="T27" fmla="*/ 0 h 229"/>
                    <a:gd name="T28" fmla="*/ 0 w 161"/>
                    <a:gd name="T29" fmla="*/ 0 h 229"/>
                    <a:gd name="T30" fmla="*/ 0 w 161"/>
                    <a:gd name="T31" fmla="*/ 0 h 229"/>
                    <a:gd name="T32" fmla="*/ 0 w 161"/>
                    <a:gd name="T33" fmla="*/ 0 h 229"/>
                    <a:gd name="T34" fmla="*/ 0 w 161"/>
                    <a:gd name="T35" fmla="*/ 0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
                    <a:gd name="T55" fmla="*/ 0 h 229"/>
                    <a:gd name="T56" fmla="*/ 161 w 161"/>
                    <a:gd name="T57" fmla="*/ 229 h 2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 h="229">
                      <a:moveTo>
                        <a:pt x="28" y="226"/>
                      </a:moveTo>
                      <a:lnTo>
                        <a:pt x="30" y="200"/>
                      </a:lnTo>
                      <a:lnTo>
                        <a:pt x="27" y="171"/>
                      </a:lnTo>
                      <a:lnTo>
                        <a:pt x="11" y="131"/>
                      </a:lnTo>
                      <a:lnTo>
                        <a:pt x="0" y="83"/>
                      </a:lnTo>
                      <a:lnTo>
                        <a:pt x="12" y="38"/>
                      </a:lnTo>
                      <a:lnTo>
                        <a:pt x="42" y="12"/>
                      </a:lnTo>
                      <a:lnTo>
                        <a:pt x="80" y="0"/>
                      </a:lnTo>
                      <a:lnTo>
                        <a:pt x="122" y="9"/>
                      </a:lnTo>
                      <a:lnTo>
                        <a:pt x="147" y="30"/>
                      </a:lnTo>
                      <a:lnTo>
                        <a:pt x="159" y="57"/>
                      </a:lnTo>
                      <a:lnTo>
                        <a:pt x="161" y="95"/>
                      </a:lnTo>
                      <a:lnTo>
                        <a:pt x="158" y="114"/>
                      </a:lnTo>
                      <a:lnTo>
                        <a:pt x="145" y="160"/>
                      </a:lnTo>
                      <a:lnTo>
                        <a:pt x="126" y="187"/>
                      </a:lnTo>
                      <a:lnTo>
                        <a:pt x="100" y="194"/>
                      </a:lnTo>
                      <a:lnTo>
                        <a:pt x="89" y="203"/>
                      </a:lnTo>
                      <a:lnTo>
                        <a:pt x="92" y="229"/>
                      </a:lnTo>
                    </a:path>
                  </a:pathLst>
                </a:custGeom>
                <a:solidFill>
                  <a:srgbClr val="FFE6CD"/>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408" name="Freeform 597"/>
                <p:cNvSpPr>
                  <a:spLocks/>
                </p:cNvSpPr>
                <p:nvPr/>
              </p:nvSpPr>
              <p:spPr bwMode="auto">
                <a:xfrm>
                  <a:off x="4659" y="985"/>
                  <a:ext cx="51" cy="162"/>
                </a:xfrm>
                <a:custGeom>
                  <a:avLst/>
                  <a:gdLst>
                    <a:gd name="T0" fmla="*/ 0 w 176"/>
                    <a:gd name="T1" fmla="*/ 0 h 553"/>
                    <a:gd name="T2" fmla="*/ 0 w 176"/>
                    <a:gd name="T3" fmla="*/ 0 h 553"/>
                    <a:gd name="T4" fmla="*/ 0 w 176"/>
                    <a:gd name="T5" fmla="*/ 0 h 553"/>
                    <a:gd name="T6" fmla="*/ 0 w 176"/>
                    <a:gd name="T7" fmla="*/ 0 h 553"/>
                    <a:gd name="T8" fmla="*/ 0 w 176"/>
                    <a:gd name="T9" fmla="*/ 0 h 553"/>
                    <a:gd name="T10" fmla="*/ 0 w 176"/>
                    <a:gd name="T11" fmla="*/ 0 h 553"/>
                    <a:gd name="T12" fmla="*/ 0 w 176"/>
                    <a:gd name="T13" fmla="*/ 0 h 553"/>
                    <a:gd name="T14" fmla="*/ 0 w 176"/>
                    <a:gd name="T15" fmla="*/ 0 h 553"/>
                    <a:gd name="T16" fmla="*/ 0 w 176"/>
                    <a:gd name="T17" fmla="*/ 0 h 553"/>
                    <a:gd name="T18" fmla="*/ 0 w 176"/>
                    <a:gd name="T19" fmla="*/ 0 h 553"/>
                    <a:gd name="T20" fmla="*/ 0 w 176"/>
                    <a:gd name="T21" fmla="*/ 0 h 553"/>
                    <a:gd name="T22" fmla="*/ 0 w 176"/>
                    <a:gd name="T23" fmla="*/ 0 h 553"/>
                    <a:gd name="T24" fmla="*/ 0 w 176"/>
                    <a:gd name="T25" fmla="*/ 0 h 553"/>
                    <a:gd name="T26" fmla="*/ 0 w 176"/>
                    <a:gd name="T27" fmla="*/ 0 h 553"/>
                    <a:gd name="T28" fmla="*/ 0 w 176"/>
                    <a:gd name="T29" fmla="*/ 0 h 553"/>
                    <a:gd name="T30" fmla="*/ 0 w 176"/>
                    <a:gd name="T31" fmla="*/ 0 h 553"/>
                    <a:gd name="T32" fmla="*/ 0 w 176"/>
                    <a:gd name="T33" fmla="*/ 0 h 553"/>
                    <a:gd name="T34" fmla="*/ 0 w 176"/>
                    <a:gd name="T35" fmla="*/ 0 h 553"/>
                    <a:gd name="T36" fmla="*/ 0 w 176"/>
                    <a:gd name="T37" fmla="*/ 0 h 553"/>
                    <a:gd name="T38" fmla="*/ 0 w 176"/>
                    <a:gd name="T39" fmla="*/ 0 h 553"/>
                    <a:gd name="T40" fmla="*/ 0 w 176"/>
                    <a:gd name="T41" fmla="*/ 0 h 553"/>
                    <a:gd name="T42" fmla="*/ 0 w 176"/>
                    <a:gd name="T43" fmla="*/ 0 h 553"/>
                    <a:gd name="T44" fmla="*/ 0 w 176"/>
                    <a:gd name="T45" fmla="*/ 0 h 553"/>
                    <a:gd name="T46" fmla="*/ 0 w 176"/>
                    <a:gd name="T47" fmla="*/ 0 h 553"/>
                    <a:gd name="T48" fmla="*/ 0 w 176"/>
                    <a:gd name="T49" fmla="*/ 0 h 553"/>
                    <a:gd name="T50" fmla="*/ 0 w 176"/>
                    <a:gd name="T51" fmla="*/ 0 h 5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6"/>
                    <a:gd name="T79" fmla="*/ 0 h 553"/>
                    <a:gd name="T80" fmla="*/ 176 w 176"/>
                    <a:gd name="T81" fmla="*/ 553 h 5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6" h="553">
                      <a:moveTo>
                        <a:pt x="176" y="75"/>
                      </a:moveTo>
                      <a:lnTo>
                        <a:pt x="172" y="96"/>
                      </a:lnTo>
                      <a:lnTo>
                        <a:pt x="160" y="166"/>
                      </a:lnTo>
                      <a:lnTo>
                        <a:pt x="149" y="243"/>
                      </a:lnTo>
                      <a:lnTo>
                        <a:pt x="143" y="277"/>
                      </a:lnTo>
                      <a:lnTo>
                        <a:pt x="83" y="455"/>
                      </a:lnTo>
                      <a:lnTo>
                        <a:pt x="68" y="451"/>
                      </a:lnTo>
                      <a:lnTo>
                        <a:pt x="63" y="466"/>
                      </a:lnTo>
                      <a:lnTo>
                        <a:pt x="73" y="495"/>
                      </a:lnTo>
                      <a:lnTo>
                        <a:pt x="70" y="513"/>
                      </a:lnTo>
                      <a:lnTo>
                        <a:pt x="52" y="490"/>
                      </a:lnTo>
                      <a:lnTo>
                        <a:pt x="38" y="518"/>
                      </a:lnTo>
                      <a:lnTo>
                        <a:pt x="32" y="539"/>
                      </a:lnTo>
                      <a:lnTo>
                        <a:pt x="29" y="552"/>
                      </a:lnTo>
                      <a:lnTo>
                        <a:pt x="16" y="553"/>
                      </a:lnTo>
                      <a:lnTo>
                        <a:pt x="7" y="538"/>
                      </a:lnTo>
                      <a:lnTo>
                        <a:pt x="0" y="531"/>
                      </a:lnTo>
                      <a:lnTo>
                        <a:pt x="0" y="499"/>
                      </a:lnTo>
                      <a:lnTo>
                        <a:pt x="13" y="471"/>
                      </a:lnTo>
                      <a:lnTo>
                        <a:pt x="32" y="447"/>
                      </a:lnTo>
                      <a:lnTo>
                        <a:pt x="39" y="433"/>
                      </a:lnTo>
                      <a:lnTo>
                        <a:pt x="35" y="423"/>
                      </a:lnTo>
                      <a:lnTo>
                        <a:pt x="96" y="238"/>
                      </a:lnTo>
                      <a:lnTo>
                        <a:pt x="112" y="58"/>
                      </a:lnTo>
                      <a:lnTo>
                        <a:pt x="122" y="27"/>
                      </a:lnTo>
                      <a:lnTo>
                        <a:pt x="143" y="0"/>
                      </a:lnTo>
                    </a:path>
                  </a:pathLst>
                </a:custGeom>
                <a:solidFill>
                  <a:srgbClr val="FFE6CD"/>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409" name="Freeform 598"/>
                <p:cNvSpPr>
                  <a:spLocks/>
                </p:cNvSpPr>
                <p:nvPr/>
              </p:nvSpPr>
              <p:spPr bwMode="auto">
                <a:xfrm>
                  <a:off x="4752" y="929"/>
                  <a:ext cx="5"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82"/>
                    <a:gd name="T38" fmla="*/ 44 w 44"/>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p:spPr>
              <p:txBody>
                <a:bodyPr/>
                <a:lstStyle/>
                <a:p>
                  <a:endParaRPr lang="ja-JP" altLang="en-US" dirty="0"/>
                </a:p>
              </p:txBody>
            </p:sp>
            <p:sp>
              <p:nvSpPr>
                <p:cNvPr id="410" name="Freeform 599"/>
                <p:cNvSpPr>
                  <a:spLocks noChangeAspect="1"/>
                </p:cNvSpPr>
                <p:nvPr/>
              </p:nvSpPr>
              <p:spPr bwMode="auto">
                <a:xfrm>
                  <a:off x="4736" y="930"/>
                  <a:ext cx="6"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82"/>
                    <a:gd name="T38" fmla="*/ 44 w 44"/>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p:spPr>
              <p:txBody>
                <a:bodyPr/>
                <a:lstStyle/>
                <a:p>
                  <a:endParaRPr lang="ja-JP" altLang="en-US" dirty="0"/>
                </a:p>
              </p:txBody>
            </p:sp>
            <p:sp>
              <p:nvSpPr>
                <p:cNvPr id="411" name="Freeform 600"/>
                <p:cNvSpPr>
                  <a:spLocks/>
                </p:cNvSpPr>
                <p:nvPr/>
              </p:nvSpPr>
              <p:spPr bwMode="auto">
                <a:xfrm>
                  <a:off x="4751" y="920"/>
                  <a:ext cx="9" cy="6"/>
                </a:xfrm>
                <a:custGeom>
                  <a:avLst/>
                  <a:gdLst>
                    <a:gd name="T0" fmla="*/ 0 w 29"/>
                    <a:gd name="T1" fmla="*/ 0 h 19"/>
                    <a:gd name="T2" fmla="*/ 0 w 29"/>
                    <a:gd name="T3" fmla="*/ 0 h 19"/>
                    <a:gd name="T4" fmla="*/ 0 w 29"/>
                    <a:gd name="T5" fmla="*/ 0 h 19"/>
                    <a:gd name="T6" fmla="*/ 0 w 29"/>
                    <a:gd name="T7" fmla="*/ 0 h 19"/>
                    <a:gd name="T8" fmla="*/ 0 w 29"/>
                    <a:gd name="T9" fmla="*/ 0 h 19"/>
                    <a:gd name="T10" fmla="*/ 0 w 29"/>
                    <a:gd name="T11" fmla="*/ 0 h 19"/>
                    <a:gd name="T12" fmla="*/ 0 w 29"/>
                    <a:gd name="T13" fmla="*/ 0 h 19"/>
                    <a:gd name="T14" fmla="*/ 0 w 29"/>
                    <a:gd name="T15" fmla="*/ 0 h 19"/>
                    <a:gd name="T16" fmla="*/ 0 w 29"/>
                    <a:gd name="T17" fmla="*/ 0 h 19"/>
                    <a:gd name="T18" fmla="*/ 0 w 29"/>
                    <a:gd name="T19" fmla="*/ 0 h 19"/>
                    <a:gd name="T20" fmla="*/ 0 w 29"/>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9"/>
                    <a:gd name="T35" fmla="*/ 29 w 29"/>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9">
                      <a:moveTo>
                        <a:pt x="4" y="9"/>
                      </a:moveTo>
                      <a:lnTo>
                        <a:pt x="12" y="0"/>
                      </a:lnTo>
                      <a:lnTo>
                        <a:pt x="20" y="0"/>
                      </a:lnTo>
                      <a:lnTo>
                        <a:pt x="27" y="7"/>
                      </a:lnTo>
                      <a:lnTo>
                        <a:pt x="29" y="19"/>
                      </a:lnTo>
                      <a:lnTo>
                        <a:pt x="22" y="12"/>
                      </a:lnTo>
                      <a:lnTo>
                        <a:pt x="16" y="9"/>
                      </a:lnTo>
                      <a:lnTo>
                        <a:pt x="9" y="12"/>
                      </a:lnTo>
                      <a:lnTo>
                        <a:pt x="4" y="16"/>
                      </a:lnTo>
                      <a:lnTo>
                        <a:pt x="0" y="19"/>
                      </a:lnTo>
                      <a:lnTo>
                        <a:pt x="4" y="9"/>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412" name="Freeform 601"/>
                <p:cNvSpPr>
                  <a:spLocks noChangeAspect="1"/>
                </p:cNvSpPr>
                <p:nvPr/>
              </p:nvSpPr>
              <p:spPr bwMode="auto">
                <a:xfrm>
                  <a:off x="4731" y="920"/>
                  <a:ext cx="13" cy="7"/>
                </a:xfrm>
                <a:custGeom>
                  <a:avLst/>
                  <a:gdLst>
                    <a:gd name="T0" fmla="*/ 0 w 41"/>
                    <a:gd name="T1" fmla="*/ 0 h 21"/>
                    <a:gd name="T2" fmla="*/ 0 w 41"/>
                    <a:gd name="T3" fmla="*/ 0 h 21"/>
                    <a:gd name="T4" fmla="*/ 0 w 41"/>
                    <a:gd name="T5" fmla="*/ 0 h 21"/>
                    <a:gd name="T6" fmla="*/ 0 w 41"/>
                    <a:gd name="T7" fmla="*/ 0 h 21"/>
                    <a:gd name="T8" fmla="*/ 0 w 41"/>
                    <a:gd name="T9" fmla="*/ 0 h 21"/>
                    <a:gd name="T10" fmla="*/ 0 w 41"/>
                    <a:gd name="T11" fmla="*/ 0 h 21"/>
                    <a:gd name="T12" fmla="*/ 0 w 41"/>
                    <a:gd name="T13" fmla="*/ 0 h 21"/>
                    <a:gd name="T14" fmla="*/ 0 w 41"/>
                    <a:gd name="T15" fmla="*/ 0 h 21"/>
                    <a:gd name="T16" fmla="*/ 0 w 41"/>
                    <a:gd name="T17" fmla="*/ 0 h 21"/>
                    <a:gd name="T18" fmla="*/ 0 w 41"/>
                    <a:gd name="T19" fmla="*/ 0 h 21"/>
                    <a:gd name="T20" fmla="*/ 0 w 41"/>
                    <a:gd name="T21" fmla="*/ 0 h 21"/>
                    <a:gd name="T22" fmla="*/ 0 w 41"/>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21"/>
                    <a:gd name="T38" fmla="*/ 41 w 41"/>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21">
                      <a:moveTo>
                        <a:pt x="41" y="19"/>
                      </a:moveTo>
                      <a:lnTo>
                        <a:pt x="32" y="8"/>
                      </a:lnTo>
                      <a:lnTo>
                        <a:pt x="21" y="0"/>
                      </a:lnTo>
                      <a:lnTo>
                        <a:pt x="11" y="0"/>
                      </a:lnTo>
                      <a:lnTo>
                        <a:pt x="3" y="8"/>
                      </a:lnTo>
                      <a:lnTo>
                        <a:pt x="0" y="21"/>
                      </a:lnTo>
                      <a:lnTo>
                        <a:pt x="9" y="13"/>
                      </a:lnTo>
                      <a:lnTo>
                        <a:pt x="17" y="9"/>
                      </a:lnTo>
                      <a:lnTo>
                        <a:pt x="26" y="12"/>
                      </a:lnTo>
                      <a:lnTo>
                        <a:pt x="32" y="15"/>
                      </a:lnTo>
                      <a:lnTo>
                        <a:pt x="38" y="20"/>
                      </a:lnTo>
                      <a:lnTo>
                        <a:pt x="41" y="19"/>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413" name="Freeform 602"/>
                <p:cNvSpPr>
                  <a:spLocks/>
                </p:cNvSpPr>
                <p:nvPr/>
              </p:nvSpPr>
              <p:spPr bwMode="auto">
                <a:xfrm>
                  <a:off x="4746" y="942"/>
                  <a:ext cx="6" cy="5"/>
                </a:xfrm>
                <a:custGeom>
                  <a:avLst/>
                  <a:gdLst>
                    <a:gd name="T0" fmla="*/ 0 w 20"/>
                    <a:gd name="T1" fmla="*/ 0 h 16"/>
                    <a:gd name="T2" fmla="*/ 0 w 20"/>
                    <a:gd name="T3" fmla="*/ 0 h 16"/>
                    <a:gd name="T4" fmla="*/ 0 w 20"/>
                    <a:gd name="T5" fmla="*/ 0 h 16"/>
                    <a:gd name="T6" fmla="*/ 0 w 20"/>
                    <a:gd name="T7" fmla="*/ 0 h 16"/>
                    <a:gd name="T8" fmla="*/ 0 w 20"/>
                    <a:gd name="T9" fmla="*/ 0 h 16"/>
                    <a:gd name="T10" fmla="*/ 0 w 20"/>
                    <a:gd name="T11" fmla="*/ 0 h 16"/>
                    <a:gd name="T12" fmla="*/ 0 60000 65536"/>
                    <a:gd name="T13" fmla="*/ 0 60000 65536"/>
                    <a:gd name="T14" fmla="*/ 0 60000 65536"/>
                    <a:gd name="T15" fmla="*/ 0 60000 65536"/>
                    <a:gd name="T16" fmla="*/ 0 60000 65536"/>
                    <a:gd name="T17" fmla="*/ 0 60000 65536"/>
                    <a:gd name="T18" fmla="*/ 0 w 20"/>
                    <a:gd name="T19" fmla="*/ 0 h 16"/>
                    <a:gd name="T20" fmla="*/ 20 w 2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0" h="16">
                      <a:moveTo>
                        <a:pt x="0" y="16"/>
                      </a:moveTo>
                      <a:lnTo>
                        <a:pt x="14" y="6"/>
                      </a:lnTo>
                      <a:lnTo>
                        <a:pt x="17" y="0"/>
                      </a:lnTo>
                      <a:lnTo>
                        <a:pt x="20" y="9"/>
                      </a:lnTo>
                      <a:lnTo>
                        <a:pt x="14" y="15"/>
                      </a:lnTo>
                      <a:lnTo>
                        <a:pt x="0" y="16"/>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414" name="Freeform 603"/>
                <p:cNvSpPr>
                  <a:spLocks/>
                </p:cNvSpPr>
                <p:nvPr/>
              </p:nvSpPr>
              <p:spPr bwMode="auto">
                <a:xfrm>
                  <a:off x="4740" y="951"/>
                  <a:ext cx="12" cy="3"/>
                </a:xfrm>
                <a:custGeom>
                  <a:avLst/>
                  <a:gdLst>
                    <a:gd name="T0" fmla="*/ 0 w 38"/>
                    <a:gd name="T1" fmla="*/ 0 h 9"/>
                    <a:gd name="T2" fmla="*/ 0 w 38"/>
                    <a:gd name="T3" fmla="*/ 0 h 9"/>
                    <a:gd name="T4" fmla="*/ 0 w 38"/>
                    <a:gd name="T5" fmla="*/ 0 h 9"/>
                    <a:gd name="T6" fmla="*/ 0 w 38"/>
                    <a:gd name="T7" fmla="*/ 0 h 9"/>
                    <a:gd name="T8" fmla="*/ 0 w 38"/>
                    <a:gd name="T9" fmla="*/ 0 h 9"/>
                    <a:gd name="T10" fmla="*/ 0 w 38"/>
                    <a:gd name="T11" fmla="*/ 0 h 9"/>
                    <a:gd name="T12" fmla="*/ 0 60000 65536"/>
                    <a:gd name="T13" fmla="*/ 0 60000 65536"/>
                    <a:gd name="T14" fmla="*/ 0 60000 65536"/>
                    <a:gd name="T15" fmla="*/ 0 60000 65536"/>
                    <a:gd name="T16" fmla="*/ 0 60000 65536"/>
                    <a:gd name="T17" fmla="*/ 0 60000 65536"/>
                    <a:gd name="T18" fmla="*/ 0 w 38"/>
                    <a:gd name="T19" fmla="*/ 0 h 9"/>
                    <a:gd name="T20" fmla="*/ 38 w 38"/>
                    <a:gd name="T21" fmla="*/ 9 h 9"/>
                  </a:gdLst>
                  <a:ahLst/>
                  <a:cxnLst>
                    <a:cxn ang="T12">
                      <a:pos x="T0" y="T1"/>
                    </a:cxn>
                    <a:cxn ang="T13">
                      <a:pos x="T2" y="T3"/>
                    </a:cxn>
                    <a:cxn ang="T14">
                      <a:pos x="T4" y="T5"/>
                    </a:cxn>
                    <a:cxn ang="T15">
                      <a:pos x="T6" y="T7"/>
                    </a:cxn>
                    <a:cxn ang="T16">
                      <a:pos x="T8" y="T9"/>
                    </a:cxn>
                    <a:cxn ang="T17">
                      <a:pos x="T10" y="T11"/>
                    </a:cxn>
                  </a:cxnLst>
                  <a:rect l="T18" t="T19" r="T20" b="T21"/>
                  <a:pathLst>
                    <a:path w="38" h="9">
                      <a:moveTo>
                        <a:pt x="0" y="0"/>
                      </a:moveTo>
                      <a:lnTo>
                        <a:pt x="26" y="0"/>
                      </a:lnTo>
                      <a:lnTo>
                        <a:pt x="38" y="2"/>
                      </a:lnTo>
                      <a:lnTo>
                        <a:pt x="24" y="9"/>
                      </a:lnTo>
                      <a:lnTo>
                        <a:pt x="11" y="9"/>
                      </a:lnTo>
                      <a:lnTo>
                        <a:pt x="0" y="0"/>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415" name="Freeform 604"/>
                <p:cNvSpPr>
                  <a:spLocks/>
                </p:cNvSpPr>
                <p:nvPr/>
              </p:nvSpPr>
              <p:spPr bwMode="auto">
                <a:xfrm>
                  <a:off x="4695" y="892"/>
                  <a:ext cx="67" cy="73"/>
                </a:xfrm>
                <a:custGeom>
                  <a:avLst/>
                  <a:gdLst>
                    <a:gd name="T0" fmla="*/ 0 w 213"/>
                    <a:gd name="T1" fmla="*/ 0 h 230"/>
                    <a:gd name="T2" fmla="*/ 0 w 213"/>
                    <a:gd name="T3" fmla="*/ 0 h 230"/>
                    <a:gd name="T4" fmla="*/ 0 w 213"/>
                    <a:gd name="T5" fmla="*/ 0 h 230"/>
                    <a:gd name="T6" fmla="*/ 0 w 213"/>
                    <a:gd name="T7" fmla="*/ 0 h 230"/>
                    <a:gd name="T8" fmla="*/ 0 w 213"/>
                    <a:gd name="T9" fmla="*/ 0 h 230"/>
                    <a:gd name="T10" fmla="*/ 0 w 213"/>
                    <a:gd name="T11" fmla="*/ 0 h 230"/>
                    <a:gd name="T12" fmla="*/ 0 w 213"/>
                    <a:gd name="T13" fmla="*/ 0 h 230"/>
                    <a:gd name="T14" fmla="*/ 0 w 213"/>
                    <a:gd name="T15" fmla="*/ 0 h 230"/>
                    <a:gd name="T16" fmla="*/ 0 w 213"/>
                    <a:gd name="T17" fmla="*/ 0 h 230"/>
                    <a:gd name="T18" fmla="*/ 0 w 213"/>
                    <a:gd name="T19" fmla="*/ 0 h 230"/>
                    <a:gd name="T20" fmla="*/ 0 w 213"/>
                    <a:gd name="T21" fmla="*/ 0 h 230"/>
                    <a:gd name="T22" fmla="*/ 0 w 213"/>
                    <a:gd name="T23" fmla="*/ 0 h 230"/>
                    <a:gd name="T24" fmla="*/ 0 w 213"/>
                    <a:gd name="T25" fmla="*/ 0 h 230"/>
                    <a:gd name="T26" fmla="*/ 0 w 213"/>
                    <a:gd name="T27" fmla="*/ 0 h 230"/>
                    <a:gd name="T28" fmla="*/ 0 w 213"/>
                    <a:gd name="T29" fmla="*/ 0 h 230"/>
                    <a:gd name="T30" fmla="*/ 0 w 213"/>
                    <a:gd name="T31" fmla="*/ 0 h 230"/>
                    <a:gd name="T32" fmla="*/ 0 w 213"/>
                    <a:gd name="T33" fmla="*/ 0 h 230"/>
                    <a:gd name="T34" fmla="*/ 0 w 213"/>
                    <a:gd name="T35" fmla="*/ 0 h 230"/>
                    <a:gd name="T36" fmla="*/ 0 w 213"/>
                    <a:gd name="T37" fmla="*/ 0 h 230"/>
                    <a:gd name="T38" fmla="*/ 0 w 213"/>
                    <a:gd name="T39" fmla="*/ 0 h 230"/>
                    <a:gd name="T40" fmla="*/ 0 w 213"/>
                    <a:gd name="T41" fmla="*/ 0 h 230"/>
                    <a:gd name="T42" fmla="*/ 0 w 213"/>
                    <a:gd name="T43" fmla="*/ 0 h 230"/>
                    <a:gd name="T44" fmla="*/ 0 w 213"/>
                    <a:gd name="T45" fmla="*/ 0 h 230"/>
                    <a:gd name="T46" fmla="*/ 0 w 213"/>
                    <a:gd name="T47" fmla="*/ 0 h 230"/>
                    <a:gd name="T48" fmla="*/ 0 w 213"/>
                    <a:gd name="T49" fmla="*/ 0 h 230"/>
                    <a:gd name="T50" fmla="*/ 0 w 213"/>
                    <a:gd name="T51" fmla="*/ 0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3"/>
                    <a:gd name="T79" fmla="*/ 0 h 230"/>
                    <a:gd name="T80" fmla="*/ 213 w 213"/>
                    <a:gd name="T81" fmla="*/ 230 h 2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3" h="230">
                      <a:moveTo>
                        <a:pt x="194" y="64"/>
                      </a:moveTo>
                      <a:lnTo>
                        <a:pt x="173" y="77"/>
                      </a:lnTo>
                      <a:lnTo>
                        <a:pt x="147" y="95"/>
                      </a:lnTo>
                      <a:lnTo>
                        <a:pt x="113" y="118"/>
                      </a:lnTo>
                      <a:lnTo>
                        <a:pt x="119" y="95"/>
                      </a:lnTo>
                      <a:lnTo>
                        <a:pt x="99" y="122"/>
                      </a:lnTo>
                      <a:lnTo>
                        <a:pt x="83" y="160"/>
                      </a:lnTo>
                      <a:lnTo>
                        <a:pt x="71" y="196"/>
                      </a:lnTo>
                      <a:lnTo>
                        <a:pt x="62" y="212"/>
                      </a:lnTo>
                      <a:lnTo>
                        <a:pt x="48" y="230"/>
                      </a:lnTo>
                      <a:lnTo>
                        <a:pt x="45" y="204"/>
                      </a:lnTo>
                      <a:lnTo>
                        <a:pt x="32" y="173"/>
                      </a:lnTo>
                      <a:lnTo>
                        <a:pt x="32" y="192"/>
                      </a:lnTo>
                      <a:lnTo>
                        <a:pt x="18" y="159"/>
                      </a:lnTo>
                      <a:lnTo>
                        <a:pt x="3" y="140"/>
                      </a:lnTo>
                      <a:lnTo>
                        <a:pt x="0" y="102"/>
                      </a:lnTo>
                      <a:lnTo>
                        <a:pt x="14" y="54"/>
                      </a:lnTo>
                      <a:lnTo>
                        <a:pt x="48" y="15"/>
                      </a:lnTo>
                      <a:lnTo>
                        <a:pt x="84" y="0"/>
                      </a:lnTo>
                      <a:lnTo>
                        <a:pt x="123" y="5"/>
                      </a:lnTo>
                      <a:lnTo>
                        <a:pt x="153" y="18"/>
                      </a:lnTo>
                      <a:lnTo>
                        <a:pt x="176" y="9"/>
                      </a:lnTo>
                      <a:lnTo>
                        <a:pt x="198" y="14"/>
                      </a:lnTo>
                      <a:lnTo>
                        <a:pt x="201" y="32"/>
                      </a:lnTo>
                      <a:lnTo>
                        <a:pt x="213" y="39"/>
                      </a:lnTo>
                      <a:lnTo>
                        <a:pt x="194" y="64"/>
                      </a:lnTo>
                      <a:close/>
                    </a:path>
                  </a:pathLst>
                </a:custGeom>
                <a:solidFill>
                  <a:srgbClr val="FFE6CD"/>
                </a:solidFill>
                <a:ln w="3175" cap="flat" cmpd="sng">
                  <a:solidFill>
                    <a:srgbClr val="333333"/>
                  </a:solidFill>
                  <a:prstDash val="solid"/>
                  <a:round/>
                  <a:headEnd type="none" w="med" len="med"/>
                  <a:tailEnd type="none" w="med" len="med"/>
                </a:ln>
              </p:spPr>
              <p:txBody>
                <a:bodyPr/>
                <a:lstStyle/>
                <a:p>
                  <a:endParaRPr lang="ja-JP" altLang="en-US" dirty="0"/>
                </a:p>
              </p:txBody>
            </p:sp>
            <p:sp>
              <p:nvSpPr>
                <p:cNvPr id="416" name="Freeform 605"/>
                <p:cNvSpPr>
                  <a:spLocks/>
                </p:cNvSpPr>
                <p:nvPr/>
              </p:nvSpPr>
              <p:spPr bwMode="auto">
                <a:xfrm>
                  <a:off x="4664" y="1131"/>
                  <a:ext cx="3" cy="15"/>
                </a:xfrm>
                <a:custGeom>
                  <a:avLst/>
                  <a:gdLst>
                    <a:gd name="T0" fmla="*/ 0 w 11"/>
                    <a:gd name="T1" fmla="*/ 0 h 51"/>
                    <a:gd name="T2" fmla="*/ 0 w 11"/>
                    <a:gd name="T3" fmla="*/ 0 h 51"/>
                    <a:gd name="T4" fmla="*/ 0 w 11"/>
                    <a:gd name="T5" fmla="*/ 0 h 51"/>
                    <a:gd name="T6" fmla="*/ 0 w 11"/>
                    <a:gd name="T7" fmla="*/ 0 h 51"/>
                    <a:gd name="T8" fmla="*/ 0 60000 65536"/>
                    <a:gd name="T9" fmla="*/ 0 60000 65536"/>
                    <a:gd name="T10" fmla="*/ 0 60000 65536"/>
                    <a:gd name="T11" fmla="*/ 0 60000 65536"/>
                    <a:gd name="T12" fmla="*/ 0 w 11"/>
                    <a:gd name="T13" fmla="*/ 0 h 51"/>
                    <a:gd name="T14" fmla="*/ 11 w 11"/>
                    <a:gd name="T15" fmla="*/ 51 h 51"/>
                  </a:gdLst>
                  <a:ahLst/>
                  <a:cxnLst>
                    <a:cxn ang="T8">
                      <a:pos x="T0" y="T1"/>
                    </a:cxn>
                    <a:cxn ang="T9">
                      <a:pos x="T2" y="T3"/>
                    </a:cxn>
                    <a:cxn ang="T10">
                      <a:pos x="T4" y="T5"/>
                    </a:cxn>
                    <a:cxn ang="T11">
                      <a:pos x="T6" y="T7"/>
                    </a:cxn>
                  </a:cxnLst>
                  <a:rect l="T12" t="T13" r="T14" b="T15"/>
                  <a:pathLst>
                    <a:path w="11" h="51">
                      <a:moveTo>
                        <a:pt x="0" y="51"/>
                      </a:moveTo>
                      <a:lnTo>
                        <a:pt x="2" y="32"/>
                      </a:lnTo>
                      <a:lnTo>
                        <a:pt x="6" y="9"/>
                      </a:lnTo>
                      <a:lnTo>
                        <a:pt x="11" y="0"/>
                      </a:lnTo>
                    </a:path>
                  </a:pathLst>
                </a:custGeom>
                <a:noFill/>
                <a:ln w="317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7" name="Freeform 606"/>
                <p:cNvSpPr>
                  <a:spLocks/>
                </p:cNvSpPr>
                <p:nvPr/>
              </p:nvSpPr>
              <p:spPr bwMode="auto">
                <a:xfrm>
                  <a:off x="4662" y="1129"/>
                  <a:ext cx="3" cy="14"/>
                </a:xfrm>
                <a:custGeom>
                  <a:avLst/>
                  <a:gdLst>
                    <a:gd name="T0" fmla="*/ 0 w 11"/>
                    <a:gd name="T1" fmla="*/ 0 h 47"/>
                    <a:gd name="T2" fmla="*/ 0 w 11"/>
                    <a:gd name="T3" fmla="*/ 0 h 47"/>
                    <a:gd name="T4" fmla="*/ 0 w 11"/>
                    <a:gd name="T5" fmla="*/ 0 h 47"/>
                    <a:gd name="T6" fmla="*/ 0 60000 65536"/>
                    <a:gd name="T7" fmla="*/ 0 60000 65536"/>
                    <a:gd name="T8" fmla="*/ 0 60000 65536"/>
                    <a:gd name="T9" fmla="*/ 0 w 11"/>
                    <a:gd name="T10" fmla="*/ 0 h 47"/>
                    <a:gd name="T11" fmla="*/ 11 w 11"/>
                    <a:gd name="T12" fmla="*/ 47 h 47"/>
                  </a:gdLst>
                  <a:ahLst/>
                  <a:cxnLst>
                    <a:cxn ang="T6">
                      <a:pos x="T0" y="T1"/>
                    </a:cxn>
                    <a:cxn ang="T7">
                      <a:pos x="T2" y="T3"/>
                    </a:cxn>
                    <a:cxn ang="T8">
                      <a:pos x="T4" y="T5"/>
                    </a:cxn>
                  </a:cxnLst>
                  <a:rect l="T9" t="T10" r="T11" b="T12"/>
                  <a:pathLst>
                    <a:path w="11" h="47">
                      <a:moveTo>
                        <a:pt x="0" y="47"/>
                      </a:moveTo>
                      <a:lnTo>
                        <a:pt x="3" y="20"/>
                      </a:lnTo>
                      <a:lnTo>
                        <a:pt x="11" y="0"/>
                      </a:lnTo>
                    </a:path>
                  </a:pathLst>
                </a:custGeom>
                <a:noFill/>
                <a:ln w="317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8" name="Freeform 607"/>
                <p:cNvSpPr>
                  <a:spLocks/>
                </p:cNvSpPr>
                <p:nvPr/>
              </p:nvSpPr>
              <p:spPr bwMode="auto">
                <a:xfrm>
                  <a:off x="4659" y="1128"/>
                  <a:ext cx="4" cy="14"/>
                </a:xfrm>
                <a:custGeom>
                  <a:avLst/>
                  <a:gdLst>
                    <a:gd name="T0" fmla="*/ 0 w 11"/>
                    <a:gd name="T1" fmla="*/ 0 h 47"/>
                    <a:gd name="T2" fmla="*/ 0 w 11"/>
                    <a:gd name="T3" fmla="*/ 0 h 47"/>
                    <a:gd name="T4" fmla="*/ 0 w 11"/>
                    <a:gd name="T5" fmla="*/ 0 h 47"/>
                    <a:gd name="T6" fmla="*/ 0 60000 65536"/>
                    <a:gd name="T7" fmla="*/ 0 60000 65536"/>
                    <a:gd name="T8" fmla="*/ 0 60000 65536"/>
                    <a:gd name="T9" fmla="*/ 0 w 11"/>
                    <a:gd name="T10" fmla="*/ 0 h 47"/>
                    <a:gd name="T11" fmla="*/ 11 w 11"/>
                    <a:gd name="T12" fmla="*/ 47 h 47"/>
                  </a:gdLst>
                  <a:ahLst/>
                  <a:cxnLst>
                    <a:cxn ang="T6">
                      <a:pos x="T0" y="T1"/>
                    </a:cxn>
                    <a:cxn ang="T7">
                      <a:pos x="T2" y="T3"/>
                    </a:cxn>
                    <a:cxn ang="T8">
                      <a:pos x="T4" y="T5"/>
                    </a:cxn>
                  </a:cxnLst>
                  <a:rect l="T9" t="T10" r="T11" b="T12"/>
                  <a:pathLst>
                    <a:path w="11" h="47">
                      <a:moveTo>
                        <a:pt x="0" y="47"/>
                      </a:moveTo>
                      <a:lnTo>
                        <a:pt x="3" y="20"/>
                      </a:lnTo>
                      <a:lnTo>
                        <a:pt x="11" y="0"/>
                      </a:lnTo>
                    </a:path>
                  </a:pathLst>
                </a:custGeom>
                <a:noFill/>
                <a:ln w="317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sp>
          <p:nvSpPr>
            <p:cNvPr id="338" name="Freeform 608"/>
            <p:cNvSpPr>
              <a:spLocks/>
            </p:cNvSpPr>
            <p:nvPr/>
          </p:nvSpPr>
          <p:spPr bwMode="auto">
            <a:xfrm flipH="1">
              <a:off x="8261350" y="5927725"/>
              <a:ext cx="61913" cy="522288"/>
            </a:xfrm>
            <a:custGeom>
              <a:avLst/>
              <a:gdLst>
                <a:gd name="T0" fmla="*/ 0 w 40"/>
                <a:gd name="T1" fmla="*/ 2147483647 h 333"/>
                <a:gd name="T2" fmla="*/ 2147483647 w 40"/>
                <a:gd name="T3" fmla="*/ 2147483647 h 333"/>
                <a:gd name="T4" fmla="*/ 2147483647 w 40"/>
                <a:gd name="T5" fmla="*/ 2147483647 h 333"/>
                <a:gd name="T6" fmla="*/ 2147483647 w 40"/>
                <a:gd name="T7" fmla="*/ 2147483647 h 333"/>
                <a:gd name="T8" fmla="*/ 2147483647 w 40"/>
                <a:gd name="T9" fmla="*/ 0 h 333"/>
                <a:gd name="T10" fmla="*/ 0 w 40"/>
                <a:gd name="T11" fmla="*/ 2147483647 h 333"/>
                <a:gd name="T12" fmla="*/ 0 60000 65536"/>
                <a:gd name="T13" fmla="*/ 0 60000 65536"/>
                <a:gd name="T14" fmla="*/ 0 60000 65536"/>
                <a:gd name="T15" fmla="*/ 0 60000 65536"/>
                <a:gd name="T16" fmla="*/ 0 60000 65536"/>
                <a:gd name="T17" fmla="*/ 0 60000 65536"/>
                <a:gd name="T18" fmla="*/ 0 w 40"/>
                <a:gd name="T19" fmla="*/ 0 h 333"/>
                <a:gd name="T20" fmla="*/ 40 w 40"/>
                <a:gd name="T21" fmla="*/ 333 h 333"/>
              </a:gdLst>
              <a:ahLst/>
              <a:cxnLst>
                <a:cxn ang="T12">
                  <a:pos x="T0" y="T1"/>
                </a:cxn>
                <a:cxn ang="T13">
                  <a:pos x="T2" y="T3"/>
                </a:cxn>
                <a:cxn ang="T14">
                  <a:pos x="T4" y="T5"/>
                </a:cxn>
                <a:cxn ang="T15">
                  <a:pos x="T6" y="T7"/>
                </a:cxn>
                <a:cxn ang="T16">
                  <a:pos x="T8" y="T9"/>
                </a:cxn>
                <a:cxn ang="T17">
                  <a:pos x="T10" y="T11"/>
                </a:cxn>
              </a:cxnLst>
              <a:rect l="T18" t="T19" r="T20" b="T21"/>
              <a:pathLst>
                <a:path w="40" h="333">
                  <a:moveTo>
                    <a:pt x="0" y="1"/>
                  </a:moveTo>
                  <a:lnTo>
                    <a:pt x="3" y="333"/>
                  </a:lnTo>
                  <a:lnTo>
                    <a:pt x="25" y="333"/>
                  </a:lnTo>
                  <a:lnTo>
                    <a:pt x="40" y="312"/>
                  </a:lnTo>
                  <a:lnTo>
                    <a:pt x="29" y="0"/>
                  </a:lnTo>
                  <a:lnTo>
                    <a:pt x="0" y="1"/>
                  </a:lnTo>
                  <a:close/>
                </a:path>
              </a:pathLst>
            </a:custGeom>
            <a:gradFill rotWithShape="1">
              <a:gsLst>
                <a:gs pos="0">
                  <a:srgbClr val="717171"/>
                </a:gs>
                <a:gs pos="100000">
                  <a:srgbClr val="333333"/>
                </a:gs>
              </a:gsLst>
              <a:lin ang="2700000" scaled="1"/>
            </a:gradFill>
            <a:ln w="9525" cap="flat" cmpd="sng">
              <a:solidFill>
                <a:srgbClr val="333333"/>
              </a:solidFill>
              <a:prstDash val="solid"/>
              <a:round/>
              <a:headEnd type="none" w="med" len="med"/>
              <a:tailEnd type="none" w="med" len="med"/>
            </a:ln>
          </p:spPr>
          <p:txBody>
            <a:bodyPr/>
            <a:lstStyle/>
            <a:p>
              <a:endParaRPr lang="ja-JP" altLang="en-US" dirty="0"/>
            </a:p>
          </p:txBody>
        </p:sp>
        <p:sp>
          <p:nvSpPr>
            <p:cNvPr id="339" name="Freeform 609"/>
            <p:cNvSpPr>
              <a:spLocks/>
            </p:cNvSpPr>
            <p:nvPr/>
          </p:nvSpPr>
          <p:spPr bwMode="auto">
            <a:xfrm>
              <a:off x="7769225" y="6113463"/>
              <a:ext cx="339725" cy="26987"/>
            </a:xfrm>
            <a:custGeom>
              <a:avLst/>
              <a:gdLst>
                <a:gd name="T0" fmla="*/ 0 w 220"/>
                <a:gd name="T1" fmla="*/ 2147483647 h 18"/>
                <a:gd name="T2" fmla="*/ 2147483647 w 220"/>
                <a:gd name="T3" fmla="*/ 2147483647 h 18"/>
                <a:gd name="T4" fmla="*/ 2147483647 w 220"/>
                <a:gd name="T5" fmla="*/ 0 h 18"/>
                <a:gd name="T6" fmla="*/ 2147483647 w 220"/>
                <a:gd name="T7" fmla="*/ 0 h 18"/>
                <a:gd name="T8" fmla="*/ 0 w 220"/>
                <a:gd name="T9" fmla="*/ 2147483647 h 18"/>
                <a:gd name="T10" fmla="*/ 0 60000 65536"/>
                <a:gd name="T11" fmla="*/ 0 60000 65536"/>
                <a:gd name="T12" fmla="*/ 0 60000 65536"/>
                <a:gd name="T13" fmla="*/ 0 60000 65536"/>
                <a:gd name="T14" fmla="*/ 0 60000 65536"/>
                <a:gd name="T15" fmla="*/ 0 w 220"/>
                <a:gd name="T16" fmla="*/ 0 h 18"/>
                <a:gd name="T17" fmla="*/ 220 w 220"/>
                <a:gd name="T18" fmla="*/ 18 h 18"/>
              </a:gdLst>
              <a:ahLst/>
              <a:cxnLst>
                <a:cxn ang="T10">
                  <a:pos x="T0" y="T1"/>
                </a:cxn>
                <a:cxn ang="T11">
                  <a:pos x="T2" y="T3"/>
                </a:cxn>
                <a:cxn ang="T12">
                  <a:pos x="T4" y="T5"/>
                </a:cxn>
                <a:cxn ang="T13">
                  <a:pos x="T6" y="T7"/>
                </a:cxn>
                <a:cxn ang="T14">
                  <a:pos x="T8" y="T9"/>
                </a:cxn>
              </a:cxnLst>
              <a:rect l="T15" t="T16" r="T17" b="T18"/>
              <a:pathLst>
                <a:path w="220" h="18">
                  <a:moveTo>
                    <a:pt x="0" y="18"/>
                  </a:moveTo>
                  <a:lnTo>
                    <a:pt x="220" y="18"/>
                  </a:lnTo>
                  <a:lnTo>
                    <a:pt x="187" y="0"/>
                  </a:lnTo>
                  <a:lnTo>
                    <a:pt x="27" y="0"/>
                  </a:lnTo>
                  <a:lnTo>
                    <a:pt x="0" y="18"/>
                  </a:lnTo>
                  <a:close/>
                </a:path>
              </a:pathLst>
            </a:custGeom>
            <a:solidFill>
              <a:srgbClr val="969696"/>
            </a:solidFill>
            <a:ln w="9525" cap="flat" cmpd="sng">
              <a:solidFill>
                <a:srgbClr val="333333"/>
              </a:solidFill>
              <a:prstDash val="solid"/>
              <a:round/>
              <a:headEnd type="none" w="med" len="med"/>
              <a:tailEnd type="none" w="med" len="med"/>
            </a:ln>
          </p:spPr>
          <p:txBody>
            <a:bodyPr/>
            <a:lstStyle/>
            <a:p>
              <a:endParaRPr lang="ja-JP" altLang="en-US" dirty="0"/>
            </a:p>
          </p:txBody>
        </p:sp>
        <p:grpSp>
          <p:nvGrpSpPr>
            <p:cNvPr id="340" name="Group 610"/>
            <p:cNvGrpSpPr>
              <a:grpSpLocks/>
            </p:cNvGrpSpPr>
            <p:nvPr/>
          </p:nvGrpSpPr>
          <p:grpSpPr bwMode="auto">
            <a:xfrm>
              <a:off x="7588250" y="6180138"/>
              <a:ext cx="708025" cy="85725"/>
              <a:chOff x="5021" y="2694"/>
              <a:chExt cx="459" cy="54"/>
            </a:xfrm>
          </p:grpSpPr>
          <p:sp>
            <p:nvSpPr>
              <p:cNvPr id="388" name="Freeform 611"/>
              <p:cNvSpPr>
                <a:spLocks/>
              </p:cNvSpPr>
              <p:nvPr/>
            </p:nvSpPr>
            <p:spPr bwMode="auto">
              <a:xfrm>
                <a:off x="5021" y="2706"/>
                <a:ext cx="459" cy="42"/>
              </a:xfrm>
              <a:custGeom>
                <a:avLst/>
                <a:gdLst>
                  <a:gd name="T0" fmla="*/ 23 w 459"/>
                  <a:gd name="T1" fmla="*/ 0 h 42"/>
                  <a:gd name="T2" fmla="*/ 435 w 459"/>
                  <a:gd name="T3" fmla="*/ 0 h 42"/>
                  <a:gd name="T4" fmla="*/ 454 w 459"/>
                  <a:gd name="T5" fmla="*/ 18 h 42"/>
                  <a:gd name="T6" fmla="*/ 459 w 459"/>
                  <a:gd name="T7" fmla="*/ 24 h 42"/>
                  <a:gd name="T8" fmla="*/ 454 w 459"/>
                  <a:gd name="T9" fmla="*/ 42 h 42"/>
                  <a:gd name="T10" fmla="*/ 4 w 459"/>
                  <a:gd name="T11" fmla="*/ 40 h 42"/>
                  <a:gd name="T12" fmla="*/ 0 w 459"/>
                  <a:gd name="T13" fmla="*/ 27 h 42"/>
                  <a:gd name="T14" fmla="*/ 3 w 459"/>
                  <a:gd name="T15" fmla="*/ 21 h 42"/>
                  <a:gd name="T16" fmla="*/ 23 w 45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9"/>
                  <a:gd name="T28" fmla="*/ 0 h 42"/>
                  <a:gd name="T29" fmla="*/ 459 w 45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9" h="42">
                    <a:moveTo>
                      <a:pt x="23" y="0"/>
                    </a:moveTo>
                    <a:lnTo>
                      <a:pt x="435" y="0"/>
                    </a:lnTo>
                    <a:lnTo>
                      <a:pt x="454" y="18"/>
                    </a:lnTo>
                    <a:lnTo>
                      <a:pt x="459" y="24"/>
                    </a:lnTo>
                    <a:lnTo>
                      <a:pt x="454" y="42"/>
                    </a:lnTo>
                    <a:lnTo>
                      <a:pt x="4" y="40"/>
                    </a:lnTo>
                    <a:lnTo>
                      <a:pt x="0" y="27"/>
                    </a:lnTo>
                    <a:lnTo>
                      <a:pt x="3" y="21"/>
                    </a:lnTo>
                    <a:lnTo>
                      <a:pt x="23" y="0"/>
                    </a:lnTo>
                    <a:close/>
                  </a:path>
                </a:pathLst>
              </a:custGeom>
              <a:gradFill rotWithShape="1">
                <a:gsLst>
                  <a:gs pos="0">
                    <a:srgbClr val="717171"/>
                  </a:gs>
                  <a:gs pos="100000">
                    <a:srgbClr val="333333"/>
                  </a:gs>
                </a:gsLst>
                <a:lin ang="2700000" scaled="1"/>
              </a:gradFill>
              <a:ln w="9525" cap="flat" cmpd="sng">
                <a:solidFill>
                  <a:srgbClr val="333333"/>
                </a:solidFill>
                <a:prstDash val="solid"/>
                <a:round/>
                <a:headEnd type="none" w="med" len="med"/>
                <a:tailEnd type="none" w="med" len="med"/>
              </a:ln>
            </p:spPr>
            <p:txBody>
              <a:bodyPr/>
              <a:lstStyle/>
              <a:p>
                <a:endParaRPr lang="ja-JP" altLang="en-US" dirty="0"/>
              </a:p>
            </p:txBody>
          </p:sp>
          <p:sp>
            <p:nvSpPr>
              <p:cNvPr id="389" name="Freeform 612"/>
              <p:cNvSpPr>
                <a:spLocks/>
              </p:cNvSpPr>
              <p:nvPr/>
            </p:nvSpPr>
            <p:spPr bwMode="auto">
              <a:xfrm>
                <a:off x="5022" y="2694"/>
                <a:ext cx="456" cy="41"/>
              </a:xfrm>
              <a:custGeom>
                <a:avLst/>
                <a:gdLst>
                  <a:gd name="T0" fmla="*/ 22 w 456"/>
                  <a:gd name="T1" fmla="*/ 0 h 41"/>
                  <a:gd name="T2" fmla="*/ 434 w 456"/>
                  <a:gd name="T3" fmla="*/ 0 h 41"/>
                  <a:gd name="T4" fmla="*/ 456 w 456"/>
                  <a:gd name="T5" fmla="*/ 33 h 41"/>
                  <a:gd name="T6" fmla="*/ 454 w 456"/>
                  <a:gd name="T7" fmla="*/ 36 h 41"/>
                  <a:gd name="T8" fmla="*/ 453 w 456"/>
                  <a:gd name="T9" fmla="*/ 41 h 41"/>
                  <a:gd name="T10" fmla="*/ 3 w 456"/>
                  <a:gd name="T11" fmla="*/ 40 h 41"/>
                  <a:gd name="T12" fmla="*/ 0 w 456"/>
                  <a:gd name="T13" fmla="*/ 34 h 41"/>
                  <a:gd name="T14" fmla="*/ 1 w 456"/>
                  <a:gd name="T15" fmla="*/ 27 h 41"/>
                  <a:gd name="T16" fmla="*/ 22 w 456"/>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6"/>
                  <a:gd name="T28" fmla="*/ 0 h 41"/>
                  <a:gd name="T29" fmla="*/ 456 w 456"/>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6" h="41">
                    <a:moveTo>
                      <a:pt x="22" y="0"/>
                    </a:moveTo>
                    <a:lnTo>
                      <a:pt x="434" y="0"/>
                    </a:lnTo>
                    <a:lnTo>
                      <a:pt x="456" y="33"/>
                    </a:lnTo>
                    <a:lnTo>
                      <a:pt x="454" y="36"/>
                    </a:lnTo>
                    <a:lnTo>
                      <a:pt x="453" y="41"/>
                    </a:lnTo>
                    <a:lnTo>
                      <a:pt x="3" y="40"/>
                    </a:lnTo>
                    <a:lnTo>
                      <a:pt x="0" y="34"/>
                    </a:lnTo>
                    <a:lnTo>
                      <a:pt x="1" y="27"/>
                    </a:lnTo>
                    <a:lnTo>
                      <a:pt x="22" y="0"/>
                    </a:lnTo>
                    <a:close/>
                  </a:path>
                </a:pathLst>
              </a:custGeom>
              <a:solidFill>
                <a:srgbClr val="777777"/>
              </a:solidFill>
              <a:ln w="9525" cap="flat" cmpd="sng">
                <a:solidFill>
                  <a:srgbClr val="333333"/>
                </a:solidFill>
                <a:prstDash val="solid"/>
                <a:round/>
                <a:headEnd type="none" w="med" len="med"/>
                <a:tailEnd type="none" w="med" len="med"/>
              </a:ln>
            </p:spPr>
            <p:txBody>
              <a:bodyPr/>
              <a:lstStyle/>
              <a:p>
                <a:endParaRPr lang="ja-JP" altLang="en-US" dirty="0"/>
              </a:p>
            </p:txBody>
          </p:sp>
        </p:grpSp>
        <p:sp>
          <p:nvSpPr>
            <p:cNvPr id="341" name="Freeform 613"/>
            <p:cNvSpPr>
              <a:spLocks/>
            </p:cNvSpPr>
            <p:nvPr/>
          </p:nvSpPr>
          <p:spPr bwMode="auto">
            <a:xfrm>
              <a:off x="7751763" y="6140450"/>
              <a:ext cx="369887" cy="22225"/>
            </a:xfrm>
            <a:custGeom>
              <a:avLst/>
              <a:gdLst>
                <a:gd name="T0" fmla="*/ 2147483647 w 240"/>
                <a:gd name="T1" fmla="*/ 0 h 15"/>
                <a:gd name="T2" fmla="*/ 0 w 240"/>
                <a:gd name="T3" fmla="*/ 2147483647 h 15"/>
                <a:gd name="T4" fmla="*/ 2147483647 w 240"/>
                <a:gd name="T5" fmla="*/ 2147483647 h 15"/>
                <a:gd name="T6" fmla="*/ 2147483647 w 240"/>
                <a:gd name="T7" fmla="*/ 0 h 15"/>
                <a:gd name="T8" fmla="*/ 2147483647 w 240"/>
                <a:gd name="T9" fmla="*/ 0 h 15"/>
                <a:gd name="T10" fmla="*/ 0 60000 65536"/>
                <a:gd name="T11" fmla="*/ 0 60000 65536"/>
                <a:gd name="T12" fmla="*/ 0 60000 65536"/>
                <a:gd name="T13" fmla="*/ 0 60000 65536"/>
                <a:gd name="T14" fmla="*/ 0 60000 65536"/>
                <a:gd name="T15" fmla="*/ 0 w 240"/>
                <a:gd name="T16" fmla="*/ 0 h 15"/>
                <a:gd name="T17" fmla="*/ 240 w 240"/>
                <a:gd name="T18" fmla="*/ 15 h 15"/>
              </a:gdLst>
              <a:ahLst/>
              <a:cxnLst>
                <a:cxn ang="T10">
                  <a:pos x="T0" y="T1"/>
                </a:cxn>
                <a:cxn ang="T11">
                  <a:pos x="T2" y="T3"/>
                </a:cxn>
                <a:cxn ang="T12">
                  <a:pos x="T4" y="T5"/>
                </a:cxn>
                <a:cxn ang="T13">
                  <a:pos x="T6" y="T7"/>
                </a:cxn>
                <a:cxn ang="T14">
                  <a:pos x="T8" y="T9"/>
                </a:cxn>
              </a:cxnLst>
              <a:rect l="T15" t="T16" r="T17" b="T18"/>
              <a:pathLst>
                <a:path w="240" h="15">
                  <a:moveTo>
                    <a:pt x="12" y="0"/>
                  </a:moveTo>
                  <a:lnTo>
                    <a:pt x="0" y="13"/>
                  </a:lnTo>
                  <a:lnTo>
                    <a:pt x="240" y="15"/>
                  </a:lnTo>
                  <a:lnTo>
                    <a:pt x="230" y="0"/>
                  </a:lnTo>
                  <a:lnTo>
                    <a:pt x="12" y="0"/>
                  </a:lnTo>
                  <a:close/>
                </a:path>
              </a:pathLst>
            </a:custGeom>
            <a:solidFill>
              <a:srgbClr val="B2B2B2"/>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42" name="Freeform 614"/>
            <p:cNvSpPr>
              <a:spLocks/>
            </p:cNvSpPr>
            <p:nvPr/>
          </p:nvSpPr>
          <p:spPr bwMode="auto">
            <a:xfrm>
              <a:off x="7751763" y="6161088"/>
              <a:ext cx="369887" cy="53975"/>
            </a:xfrm>
            <a:custGeom>
              <a:avLst/>
              <a:gdLst>
                <a:gd name="T0" fmla="*/ 0 w 240"/>
                <a:gd name="T1" fmla="*/ 0 h 34"/>
                <a:gd name="T2" fmla="*/ 2147483647 w 240"/>
                <a:gd name="T3" fmla="*/ 2147483647 h 34"/>
                <a:gd name="T4" fmla="*/ 2147483647 w 240"/>
                <a:gd name="T5" fmla="*/ 2147483647 h 34"/>
                <a:gd name="T6" fmla="*/ 2147483647 w 240"/>
                <a:gd name="T7" fmla="*/ 0 h 34"/>
                <a:gd name="T8" fmla="*/ 0 w 240"/>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34">
                  <a:moveTo>
                    <a:pt x="0" y="0"/>
                  </a:moveTo>
                  <a:lnTo>
                    <a:pt x="1" y="34"/>
                  </a:lnTo>
                  <a:lnTo>
                    <a:pt x="240" y="34"/>
                  </a:lnTo>
                  <a:lnTo>
                    <a:pt x="240" y="0"/>
                  </a:lnTo>
                  <a:lnTo>
                    <a:pt x="0" y="0"/>
                  </a:lnTo>
                  <a:close/>
                </a:path>
              </a:pathLst>
            </a:custGeom>
            <a:gradFill rotWithShape="1">
              <a:gsLst>
                <a:gs pos="0">
                  <a:srgbClr val="ADADAD"/>
                </a:gs>
                <a:gs pos="50000">
                  <a:srgbClr val="333333"/>
                </a:gs>
                <a:gs pos="100000">
                  <a:srgbClr val="ADADAD"/>
                </a:gs>
              </a:gsLst>
              <a:lin ang="2700000" scaled="1"/>
            </a:gradFill>
            <a:ln w="9525" cap="flat" cmpd="sng">
              <a:solidFill>
                <a:srgbClr val="333333"/>
              </a:solidFill>
              <a:prstDash val="solid"/>
              <a:round/>
              <a:headEnd type="none" w="med" len="med"/>
              <a:tailEnd type="none" w="med" len="med"/>
            </a:ln>
            <a:effectLst>
              <a:outerShdw dist="12700" dir="5400000" algn="ctr" rotWithShape="0">
                <a:srgbClr val="4D4D4D"/>
              </a:outerShdw>
            </a:effectLst>
          </p:spPr>
          <p:txBody>
            <a:bodyPr/>
            <a:lstStyle/>
            <a:p>
              <a:endParaRPr lang="ja-JP" altLang="en-US" dirty="0"/>
            </a:p>
          </p:txBody>
        </p:sp>
        <p:grpSp>
          <p:nvGrpSpPr>
            <p:cNvPr id="343" name="Group 615"/>
            <p:cNvGrpSpPr>
              <a:grpSpLocks noChangeAspect="1"/>
            </p:cNvGrpSpPr>
            <p:nvPr/>
          </p:nvGrpSpPr>
          <p:grpSpPr bwMode="auto">
            <a:xfrm>
              <a:off x="7900988" y="5216525"/>
              <a:ext cx="77787" cy="101600"/>
              <a:chOff x="2686" y="1039"/>
              <a:chExt cx="111" cy="145"/>
            </a:xfrm>
          </p:grpSpPr>
          <p:sp>
            <p:nvSpPr>
              <p:cNvPr id="386" name="Freeform 616"/>
              <p:cNvSpPr>
                <a:spLocks noChangeAspect="1"/>
              </p:cNvSpPr>
              <p:nvPr/>
            </p:nvSpPr>
            <p:spPr bwMode="auto">
              <a:xfrm>
                <a:off x="2725" y="1105"/>
                <a:ext cx="39" cy="79"/>
              </a:xfrm>
              <a:custGeom>
                <a:avLst/>
                <a:gdLst>
                  <a:gd name="T0" fmla="*/ 1 w 51"/>
                  <a:gd name="T1" fmla="*/ 0 h 104"/>
                  <a:gd name="T2" fmla="*/ 11 w 51"/>
                  <a:gd name="T3" fmla="*/ 1 h 104"/>
                  <a:gd name="T4" fmla="*/ 11 w 51"/>
                  <a:gd name="T5" fmla="*/ 17 h 104"/>
                  <a:gd name="T6" fmla="*/ 8 w 51"/>
                  <a:gd name="T7" fmla="*/ 19 h 104"/>
                  <a:gd name="T8" fmla="*/ 5 w 51"/>
                  <a:gd name="T9" fmla="*/ 21 h 104"/>
                  <a:gd name="T10" fmla="*/ 2 w 51"/>
                  <a:gd name="T11" fmla="*/ 19 h 104"/>
                  <a:gd name="T12" fmla="*/ 0 w 51"/>
                  <a:gd name="T13" fmla="*/ 17 h 104"/>
                  <a:gd name="T14" fmla="*/ 1 w 51"/>
                  <a:gd name="T15" fmla="*/ 0 h 104"/>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104"/>
                  <a:gd name="T26" fmla="*/ 51 w 51"/>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104">
                    <a:moveTo>
                      <a:pt x="1" y="0"/>
                    </a:moveTo>
                    <a:lnTo>
                      <a:pt x="51" y="1"/>
                    </a:lnTo>
                    <a:lnTo>
                      <a:pt x="51" y="87"/>
                    </a:lnTo>
                    <a:lnTo>
                      <a:pt x="42" y="99"/>
                    </a:lnTo>
                    <a:lnTo>
                      <a:pt x="27" y="104"/>
                    </a:lnTo>
                    <a:lnTo>
                      <a:pt x="9" y="99"/>
                    </a:lnTo>
                    <a:lnTo>
                      <a:pt x="0" y="89"/>
                    </a:lnTo>
                    <a:lnTo>
                      <a:pt x="1" y="0"/>
                    </a:lnTo>
                    <a:close/>
                  </a:path>
                </a:pathLst>
              </a:custGeom>
              <a:solidFill>
                <a:srgbClr val="808080"/>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87" name="Freeform 617"/>
              <p:cNvSpPr>
                <a:spLocks noChangeAspect="1"/>
              </p:cNvSpPr>
              <p:nvPr/>
            </p:nvSpPr>
            <p:spPr bwMode="auto">
              <a:xfrm>
                <a:off x="2686" y="1039"/>
                <a:ext cx="111" cy="81"/>
              </a:xfrm>
              <a:custGeom>
                <a:avLst/>
                <a:gdLst>
                  <a:gd name="T0" fmla="*/ 8 w 147"/>
                  <a:gd name="T1" fmla="*/ 10 h 107"/>
                  <a:gd name="T2" fmla="*/ 2 w 147"/>
                  <a:gd name="T3" fmla="*/ 8 h 107"/>
                  <a:gd name="T4" fmla="*/ 0 w 147"/>
                  <a:gd name="T5" fmla="*/ 5 h 107"/>
                  <a:gd name="T6" fmla="*/ 15 w 147"/>
                  <a:gd name="T7" fmla="*/ 0 h 107"/>
                  <a:gd name="T8" fmla="*/ 27 w 147"/>
                  <a:gd name="T9" fmla="*/ 4 h 107"/>
                  <a:gd name="T10" fmla="*/ 26 w 147"/>
                  <a:gd name="T11" fmla="*/ 6 h 107"/>
                  <a:gd name="T12" fmla="*/ 22 w 147"/>
                  <a:gd name="T13" fmla="*/ 12 h 107"/>
                  <a:gd name="T14" fmla="*/ 20 w 147"/>
                  <a:gd name="T15" fmla="*/ 18 h 107"/>
                  <a:gd name="T16" fmla="*/ 17 w 147"/>
                  <a:gd name="T17" fmla="*/ 20 h 107"/>
                  <a:gd name="T18" fmla="*/ 13 w 147"/>
                  <a:gd name="T19" fmla="*/ 20 h 107"/>
                  <a:gd name="T20" fmla="*/ 8 w 147"/>
                  <a:gd name="T21" fmla="*/ 18 h 107"/>
                  <a:gd name="T22" fmla="*/ 6 w 147"/>
                  <a:gd name="T23" fmla="*/ 14 h 107"/>
                  <a:gd name="T24" fmla="*/ 6 w 147"/>
                  <a:gd name="T25" fmla="*/ 11 h 107"/>
                  <a:gd name="T26" fmla="*/ 8 w 147"/>
                  <a:gd name="T27" fmla="*/ 10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
                  <a:gd name="T43" fmla="*/ 0 h 107"/>
                  <a:gd name="T44" fmla="*/ 147 w 147"/>
                  <a:gd name="T45" fmla="*/ 107 h 1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 h="107">
                    <a:moveTo>
                      <a:pt x="42" y="54"/>
                    </a:moveTo>
                    <a:lnTo>
                      <a:pt x="2" y="38"/>
                    </a:lnTo>
                    <a:lnTo>
                      <a:pt x="0" y="27"/>
                    </a:lnTo>
                    <a:lnTo>
                      <a:pt x="83" y="0"/>
                    </a:lnTo>
                    <a:lnTo>
                      <a:pt x="147" y="18"/>
                    </a:lnTo>
                    <a:lnTo>
                      <a:pt x="140" y="36"/>
                    </a:lnTo>
                    <a:lnTo>
                      <a:pt x="119" y="65"/>
                    </a:lnTo>
                    <a:lnTo>
                      <a:pt x="110" y="98"/>
                    </a:lnTo>
                    <a:lnTo>
                      <a:pt x="92" y="107"/>
                    </a:lnTo>
                    <a:lnTo>
                      <a:pt x="71" y="105"/>
                    </a:lnTo>
                    <a:lnTo>
                      <a:pt x="42" y="95"/>
                    </a:lnTo>
                    <a:lnTo>
                      <a:pt x="35" y="77"/>
                    </a:lnTo>
                    <a:lnTo>
                      <a:pt x="32" y="60"/>
                    </a:lnTo>
                    <a:lnTo>
                      <a:pt x="42" y="54"/>
                    </a:lnTo>
                    <a:close/>
                  </a:path>
                </a:pathLst>
              </a:custGeom>
              <a:solidFill>
                <a:srgbClr val="808080"/>
              </a:solidFill>
              <a:ln w="9525" cap="flat" cmpd="sng">
                <a:solidFill>
                  <a:srgbClr val="333333"/>
                </a:solidFill>
                <a:prstDash val="solid"/>
                <a:round/>
                <a:headEnd type="none" w="med" len="med"/>
                <a:tailEnd type="none" w="med" len="med"/>
              </a:ln>
            </p:spPr>
            <p:txBody>
              <a:bodyPr/>
              <a:lstStyle/>
              <a:p>
                <a:endParaRPr lang="ja-JP" altLang="en-US" dirty="0"/>
              </a:p>
            </p:txBody>
          </p:sp>
        </p:grpSp>
        <p:sp>
          <p:nvSpPr>
            <p:cNvPr id="344" name="Freeform 618"/>
            <p:cNvSpPr>
              <a:spLocks/>
            </p:cNvSpPr>
            <p:nvPr/>
          </p:nvSpPr>
          <p:spPr bwMode="auto">
            <a:xfrm>
              <a:off x="7894638" y="5191125"/>
              <a:ext cx="103187" cy="80963"/>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0 h 56"/>
                <a:gd name="T10" fmla="*/ 2147483647 w 72"/>
                <a:gd name="T11" fmla="*/ 0 h 56"/>
                <a:gd name="T12" fmla="*/ 2147483647 w 72"/>
                <a:gd name="T13" fmla="*/ 2147483647 h 56"/>
                <a:gd name="T14" fmla="*/ 0 w 72"/>
                <a:gd name="T15" fmla="*/ 2147483647 h 56"/>
                <a:gd name="T16" fmla="*/ 2147483647 w 72"/>
                <a:gd name="T17" fmla="*/ 214748364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6"/>
                <a:gd name="T29" fmla="*/ 72 w 72"/>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6">
                  <a:moveTo>
                    <a:pt x="5" y="56"/>
                  </a:moveTo>
                  <a:lnTo>
                    <a:pt x="62" y="53"/>
                  </a:lnTo>
                  <a:lnTo>
                    <a:pt x="72" y="30"/>
                  </a:lnTo>
                  <a:lnTo>
                    <a:pt x="63" y="11"/>
                  </a:lnTo>
                  <a:lnTo>
                    <a:pt x="47" y="0"/>
                  </a:lnTo>
                  <a:lnTo>
                    <a:pt x="27" y="0"/>
                  </a:lnTo>
                  <a:lnTo>
                    <a:pt x="9" y="9"/>
                  </a:lnTo>
                  <a:lnTo>
                    <a:pt x="0" y="27"/>
                  </a:lnTo>
                  <a:lnTo>
                    <a:pt x="5" y="56"/>
                  </a:lnTo>
                  <a:close/>
                </a:path>
              </a:pathLst>
            </a:custGeom>
            <a:solidFill>
              <a:srgbClr val="808080"/>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45" name="Oval 619"/>
            <p:cNvSpPr>
              <a:spLocks noChangeArrowheads="1"/>
            </p:cNvSpPr>
            <p:nvPr/>
          </p:nvSpPr>
          <p:spPr bwMode="auto">
            <a:xfrm>
              <a:off x="7896225" y="5202238"/>
              <a:ext cx="92075" cy="93662"/>
            </a:xfrm>
            <a:prstGeom prst="ellipse">
              <a:avLst/>
            </a:prstGeom>
            <a:solidFill>
              <a:srgbClr val="4D4D4D"/>
            </a:solidFill>
            <a:ln w="9525" algn="ctr">
              <a:solidFill>
                <a:srgbClr val="333333"/>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346" name="Freeform 620"/>
            <p:cNvSpPr>
              <a:spLocks noChangeAspect="1"/>
            </p:cNvSpPr>
            <p:nvPr/>
          </p:nvSpPr>
          <p:spPr bwMode="auto">
            <a:xfrm rot="6644075">
              <a:off x="7959725" y="5226050"/>
              <a:ext cx="71438" cy="26988"/>
            </a:xfrm>
            <a:custGeom>
              <a:avLst/>
              <a:gdLst>
                <a:gd name="T0" fmla="*/ 0 w 115"/>
                <a:gd name="T1" fmla="*/ 2147483647 h 43"/>
                <a:gd name="T2" fmla="*/ 2147483647 w 115"/>
                <a:gd name="T3" fmla="*/ 2147483647 h 43"/>
                <a:gd name="T4" fmla="*/ 2147483647 w 115"/>
                <a:gd name="T5" fmla="*/ 0 h 43"/>
                <a:gd name="T6" fmla="*/ 2147483647 w 115"/>
                <a:gd name="T7" fmla="*/ 2147483647 h 43"/>
                <a:gd name="T8" fmla="*/ 2147483647 w 115"/>
                <a:gd name="T9" fmla="*/ 2147483647 h 43"/>
                <a:gd name="T10" fmla="*/ 2147483647 w 115"/>
                <a:gd name="T11" fmla="*/ 2147483647 h 43"/>
                <a:gd name="T12" fmla="*/ 2147483647 w 115"/>
                <a:gd name="T13" fmla="*/ 2147483647 h 43"/>
                <a:gd name="T14" fmla="*/ 2147483647 w 115"/>
                <a:gd name="T15" fmla="*/ 2147483647 h 43"/>
                <a:gd name="T16" fmla="*/ 0 w 115"/>
                <a:gd name="T17" fmla="*/ 2147483647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
                <a:gd name="T28" fmla="*/ 0 h 43"/>
                <a:gd name="T29" fmla="*/ 115 w 115"/>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 h="43">
                  <a:moveTo>
                    <a:pt x="0" y="33"/>
                  </a:moveTo>
                  <a:lnTo>
                    <a:pt x="52" y="5"/>
                  </a:lnTo>
                  <a:lnTo>
                    <a:pt x="67" y="0"/>
                  </a:lnTo>
                  <a:lnTo>
                    <a:pt x="115" y="8"/>
                  </a:lnTo>
                  <a:lnTo>
                    <a:pt x="114" y="24"/>
                  </a:lnTo>
                  <a:lnTo>
                    <a:pt x="91" y="26"/>
                  </a:lnTo>
                  <a:lnTo>
                    <a:pt x="55" y="43"/>
                  </a:lnTo>
                  <a:lnTo>
                    <a:pt x="22" y="33"/>
                  </a:lnTo>
                  <a:lnTo>
                    <a:pt x="0" y="33"/>
                  </a:lnTo>
                  <a:close/>
                </a:path>
              </a:pathLst>
            </a:custGeom>
            <a:solidFill>
              <a:srgbClr val="4D4D4D"/>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47" name="Oval 621"/>
            <p:cNvSpPr>
              <a:spLocks noChangeArrowheads="1"/>
            </p:cNvSpPr>
            <p:nvPr/>
          </p:nvSpPr>
          <p:spPr bwMode="auto">
            <a:xfrm>
              <a:off x="7904163" y="5218113"/>
              <a:ext cx="77787" cy="77787"/>
            </a:xfrm>
            <a:prstGeom prst="ellipse">
              <a:avLst/>
            </a:prstGeom>
            <a:solidFill>
              <a:srgbClr val="808080"/>
            </a:solidFill>
            <a:ln w="9525" algn="ctr">
              <a:solidFill>
                <a:srgbClr val="333333"/>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348" name="Freeform 622"/>
            <p:cNvSpPr>
              <a:spLocks noChangeAspect="1"/>
            </p:cNvSpPr>
            <p:nvPr/>
          </p:nvSpPr>
          <p:spPr bwMode="auto">
            <a:xfrm>
              <a:off x="7924800" y="5241925"/>
              <a:ext cx="53975" cy="30163"/>
            </a:xfrm>
            <a:custGeom>
              <a:avLst/>
              <a:gdLst>
                <a:gd name="T0" fmla="*/ 2147483647 w 38"/>
                <a:gd name="T1" fmla="*/ 0 h 21"/>
                <a:gd name="T2" fmla="*/ 2147483647 w 38"/>
                <a:gd name="T3" fmla="*/ 2147483647 h 21"/>
                <a:gd name="T4" fmla="*/ 2147483647 w 38"/>
                <a:gd name="T5" fmla="*/ 2147483647 h 21"/>
                <a:gd name="T6" fmla="*/ 2147483647 w 38"/>
                <a:gd name="T7" fmla="*/ 2147483647 h 21"/>
                <a:gd name="T8" fmla="*/ 2147483647 w 38"/>
                <a:gd name="T9" fmla="*/ 2147483647 h 21"/>
                <a:gd name="T10" fmla="*/ 2147483647 w 38"/>
                <a:gd name="T11" fmla="*/ 2147483647 h 21"/>
                <a:gd name="T12" fmla="*/ 0 w 38"/>
                <a:gd name="T13" fmla="*/ 2147483647 h 21"/>
                <a:gd name="T14" fmla="*/ 2147483647 w 38"/>
                <a:gd name="T15" fmla="*/ 0 h 21"/>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21"/>
                <a:gd name="T26" fmla="*/ 38 w 38"/>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21">
                  <a:moveTo>
                    <a:pt x="3" y="0"/>
                  </a:moveTo>
                  <a:lnTo>
                    <a:pt x="37" y="1"/>
                  </a:lnTo>
                  <a:lnTo>
                    <a:pt x="36" y="11"/>
                  </a:lnTo>
                  <a:lnTo>
                    <a:pt x="38" y="21"/>
                  </a:lnTo>
                  <a:lnTo>
                    <a:pt x="5" y="20"/>
                  </a:lnTo>
                  <a:lnTo>
                    <a:pt x="2" y="16"/>
                  </a:lnTo>
                  <a:lnTo>
                    <a:pt x="0" y="9"/>
                  </a:lnTo>
                  <a:lnTo>
                    <a:pt x="3" y="0"/>
                  </a:lnTo>
                  <a:close/>
                </a:path>
              </a:pathLst>
            </a:custGeom>
            <a:solidFill>
              <a:srgbClr val="333333"/>
            </a:solidFill>
            <a:ln w="9525" cap="flat" cmpd="sng">
              <a:solidFill>
                <a:srgbClr val="333333"/>
              </a:solidFill>
              <a:prstDash val="solid"/>
              <a:round/>
              <a:headEnd/>
              <a:tailEnd/>
            </a:ln>
          </p:spPr>
          <p:txBody>
            <a:bodyPr/>
            <a:lstStyle/>
            <a:p>
              <a:endParaRPr lang="ja-JP" altLang="en-US" dirty="0"/>
            </a:p>
          </p:txBody>
        </p:sp>
        <p:sp>
          <p:nvSpPr>
            <p:cNvPr id="349" name="Freeform 623"/>
            <p:cNvSpPr>
              <a:spLocks noChangeAspect="1"/>
            </p:cNvSpPr>
            <p:nvPr/>
          </p:nvSpPr>
          <p:spPr bwMode="auto">
            <a:xfrm>
              <a:off x="7940675" y="5238750"/>
              <a:ext cx="33338" cy="26988"/>
            </a:xfrm>
            <a:custGeom>
              <a:avLst/>
              <a:gdLst>
                <a:gd name="T0" fmla="*/ 0 w 24"/>
                <a:gd name="T1" fmla="*/ 2147483647 h 18"/>
                <a:gd name="T2" fmla="*/ 2147483647 w 24"/>
                <a:gd name="T3" fmla="*/ 0 h 18"/>
                <a:gd name="T4" fmla="*/ 2147483647 w 24"/>
                <a:gd name="T5" fmla="*/ 2147483647 h 18"/>
                <a:gd name="T6" fmla="*/ 2147483647 w 24"/>
                <a:gd name="T7" fmla="*/ 2147483647 h 18"/>
                <a:gd name="T8" fmla="*/ 2147483647 w 24"/>
                <a:gd name="T9" fmla="*/ 2147483647 h 18"/>
                <a:gd name="T10" fmla="*/ 2147483647 w 24"/>
                <a:gd name="T11" fmla="*/ 2147483647 h 18"/>
                <a:gd name="T12" fmla="*/ 2147483647 w 24"/>
                <a:gd name="T13" fmla="*/ 2147483647 h 18"/>
                <a:gd name="T14" fmla="*/ 0 w 24"/>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8"/>
                <a:gd name="T26" fmla="*/ 24 w 24"/>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8">
                  <a:moveTo>
                    <a:pt x="0" y="3"/>
                  </a:moveTo>
                  <a:lnTo>
                    <a:pt x="24" y="0"/>
                  </a:lnTo>
                  <a:lnTo>
                    <a:pt x="24" y="10"/>
                  </a:lnTo>
                  <a:lnTo>
                    <a:pt x="24" y="18"/>
                  </a:lnTo>
                  <a:lnTo>
                    <a:pt x="7" y="15"/>
                  </a:lnTo>
                  <a:lnTo>
                    <a:pt x="3" y="11"/>
                  </a:lnTo>
                  <a:lnTo>
                    <a:pt x="7" y="2"/>
                  </a:lnTo>
                  <a:lnTo>
                    <a:pt x="0" y="3"/>
                  </a:lnTo>
                  <a:close/>
                </a:path>
              </a:pathLst>
            </a:custGeom>
            <a:gradFill rotWithShape="1">
              <a:gsLst>
                <a:gs pos="0">
                  <a:srgbClr val="800000"/>
                </a:gs>
                <a:gs pos="100000">
                  <a:srgbClr val="CC9999"/>
                </a:gs>
              </a:gsLst>
              <a:lin ang="5400000" scaled="1"/>
            </a:gradFill>
            <a:ln w="9525" cap="flat" cmpd="sng">
              <a:solidFill>
                <a:srgbClr val="333333"/>
              </a:solidFill>
              <a:prstDash val="solid"/>
              <a:round/>
              <a:headEnd/>
              <a:tailEnd/>
            </a:ln>
          </p:spPr>
          <p:txBody>
            <a:bodyPr/>
            <a:lstStyle/>
            <a:p>
              <a:endParaRPr lang="ja-JP" altLang="en-US" dirty="0"/>
            </a:p>
          </p:txBody>
        </p:sp>
        <p:sp>
          <p:nvSpPr>
            <p:cNvPr id="350" name="Line 624"/>
            <p:cNvSpPr>
              <a:spLocks noChangeShapeType="1"/>
            </p:cNvSpPr>
            <p:nvPr/>
          </p:nvSpPr>
          <p:spPr bwMode="auto">
            <a:xfrm>
              <a:off x="7362825" y="5322888"/>
              <a:ext cx="1106488" cy="0"/>
            </a:xfrm>
            <a:prstGeom prst="line">
              <a:avLst/>
            </a:prstGeom>
            <a:noFill/>
            <a:ln w="6350">
              <a:solidFill>
                <a:srgbClr val="333333"/>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51" name="Rectangle 625"/>
            <p:cNvSpPr>
              <a:spLocks noChangeArrowheads="1"/>
            </p:cNvSpPr>
            <p:nvPr/>
          </p:nvSpPr>
          <p:spPr bwMode="auto">
            <a:xfrm>
              <a:off x="7381875" y="5365750"/>
              <a:ext cx="1101725" cy="647700"/>
            </a:xfrm>
            <a:prstGeom prst="rect">
              <a:avLst/>
            </a:prstGeom>
            <a:noFill/>
            <a:ln w="9525">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grpSp>
          <p:nvGrpSpPr>
            <p:cNvPr id="352" name="Group 626"/>
            <p:cNvGrpSpPr>
              <a:grpSpLocks/>
            </p:cNvGrpSpPr>
            <p:nvPr/>
          </p:nvGrpSpPr>
          <p:grpSpPr bwMode="auto">
            <a:xfrm>
              <a:off x="7061200" y="5865813"/>
              <a:ext cx="1462088" cy="593725"/>
              <a:chOff x="4638" y="1439"/>
              <a:chExt cx="1130" cy="451"/>
            </a:xfrm>
          </p:grpSpPr>
          <p:sp>
            <p:nvSpPr>
              <p:cNvPr id="375" name="Freeform 627"/>
              <p:cNvSpPr>
                <a:spLocks/>
              </p:cNvSpPr>
              <p:nvPr/>
            </p:nvSpPr>
            <p:spPr bwMode="auto">
              <a:xfrm>
                <a:off x="4779" y="1761"/>
                <a:ext cx="972" cy="107"/>
              </a:xfrm>
              <a:custGeom>
                <a:avLst/>
                <a:gdLst>
                  <a:gd name="T0" fmla="*/ 18 w 1270"/>
                  <a:gd name="T1" fmla="*/ 0 h 90"/>
                  <a:gd name="T2" fmla="*/ 246 w 1270"/>
                  <a:gd name="T3" fmla="*/ 0 h 90"/>
                  <a:gd name="T4" fmla="*/ 255 w 1270"/>
                  <a:gd name="T5" fmla="*/ 0 h 90"/>
                  <a:gd name="T6" fmla="*/ 255 w 1270"/>
                  <a:gd name="T7" fmla="*/ 254 h 90"/>
                  <a:gd name="T8" fmla="*/ 0 w 1270"/>
                  <a:gd name="T9" fmla="*/ 254 h 90"/>
                  <a:gd name="T10" fmla="*/ 0 w 1270"/>
                  <a:gd name="T11" fmla="*/ 0 h 90"/>
                  <a:gd name="T12" fmla="*/ 18 w 1270"/>
                  <a:gd name="T13" fmla="*/ 0 h 90"/>
                  <a:gd name="T14" fmla="*/ 0 60000 65536"/>
                  <a:gd name="T15" fmla="*/ 0 60000 65536"/>
                  <a:gd name="T16" fmla="*/ 0 60000 65536"/>
                  <a:gd name="T17" fmla="*/ 0 60000 65536"/>
                  <a:gd name="T18" fmla="*/ 0 60000 65536"/>
                  <a:gd name="T19" fmla="*/ 0 60000 65536"/>
                  <a:gd name="T20" fmla="*/ 0 60000 65536"/>
                  <a:gd name="T21" fmla="*/ 0 w 1270"/>
                  <a:gd name="T22" fmla="*/ 0 h 90"/>
                  <a:gd name="T23" fmla="*/ 1270 w 1270"/>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0" h="90">
                    <a:moveTo>
                      <a:pt x="91" y="0"/>
                    </a:moveTo>
                    <a:lnTo>
                      <a:pt x="1225" y="0"/>
                    </a:lnTo>
                    <a:lnTo>
                      <a:pt x="1270" y="0"/>
                    </a:lnTo>
                    <a:lnTo>
                      <a:pt x="1270" y="90"/>
                    </a:lnTo>
                    <a:lnTo>
                      <a:pt x="0" y="90"/>
                    </a:lnTo>
                    <a:lnTo>
                      <a:pt x="0" y="0"/>
                    </a:lnTo>
                    <a:lnTo>
                      <a:pt x="91" y="0"/>
                    </a:lnTo>
                    <a:close/>
                  </a:path>
                </a:pathLst>
              </a:custGeom>
              <a:solidFill>
                <a:srgbClr val="D0B97A"/>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76" name="Freeform 628"/>
              <p:cNvSpPr>
                <a:spLocks/>
              </p:cNvSpPr>
              <p:nvPr/>
            </p:nvSpPr>
            <p:spPr bwMode="auto">
              <a:xfrm>
                <a:off x="4779" y="1736"/>
                <a:ext cx="926" cy="90"/>
              </a:xfrm>
              <a:custGeom>
                <a:avLst/>
                <a:gdLst>
                  <a:gd name="T0" fmla="*/ 14 w 1270"/>
                  <a:gd name="T1" fmla="*/ 0 h 90"/>
                  <a:gd name="T2" fmla="*/ 184 w 1270"/>
                  <a:gd name="T3" fmla="*/ 0 h 90"/>
                  <a:gd name="T4" fmla="*/ 191 w 1270"/>
                  <a:gd name="T5" fmla="*/ 0 h 90"/>
                  <a:gd name="T6" fmla="*/ 191 w 1270"/>
                  <a:gd name="T7" fmla="*/ 90 h 90"/>
                  <a:gd name="T8" fmla="*/ 0 w 1270"/>
                  <a:gd name="T9" fmla="*/ 90 h 90"/>
                  <a:gd name="T10" fmla="*/ 0 w 1270"/>
                  <a:gd name="T11" fmla="*/ 0 h 90"/>
                  <a:gd name="T12" fmla="*/ 14 w 1270"/>
                  <a:gd name="T13" fmla="*/ 0 h 90"/>
                  <a:gd name="T14" fmla="*/ 0 60000 65536"/>
                  <a:gd name="T15" fmla="*/ 0 60000 65536"/>
                  <a:gd name="T16" fmla="*/ 0 60000 65536"/>
                  <a:gd name="T17" fmla="*/ 0 60000 65536"/>
                  <a:gd name="T18" fmla="*/ 0 60000 65536"/>
                  <a:gd name="T19" fmla="*/ 0 60000 65536"/>
                  <a:gd name="T20" fmla="*/ 0 60000 65536"/>
                  <a:gd name="T21" fmla="*/ 0 w 1270"/>
                  <a:gd name="T22" fmla="*/ 0 h 90"/>
                  <a:gd name="T23" fmla="*/ 1270 w 1270"/>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0" h="90">
                    <a:moveTo>
                      <a:pt x="91" y="0"/>
                    </a:moveTo>
                    <a:lnTo>
                      <a:pt x="1225" y="0"/>
                    </a:lnTo>
                    <a:lnTo>
                      <a:pt x="1270" y="0"/>
                    </a:lnTo>
                    <a:lnTo>
                      <a:pt x="1270" y="90"/>
                    </a:lnTo>
                    <a:lnTo>
                      <a:pt x="0" y="90"/>
                    </a:lnTo>
                    <a:lnTo>
                      <a:pt x="0" y="0"/>
                    </a:lnTo>
                    <a:lnTo>
                      <a:pt x="91" y="0"/>
                    </a:lnTo>
                    <a:close/>
                  </a:path>
                </a:pathLst>
              </a:custGeom>
              <a:solidFill>
                <a:srgbClr val="D0B97A"/>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77" name="Freeform 629"/>
              <p:cNvSpPr>
                <a:spLocks/>
              </p:cNvSpPr>
              <p:nvPr/>
            </p:nvSpPr>
            <p:spPr bwMode="auto">
              <a:xfrm>
                <a:off x="4779" y="1725"/>
                <a:ext cx="926" cy="90"/>
              </a:xfrm>
              <a:custGeom>
                <a:avLst/>
                <a:gdLst>
                  <a:gd name="T0" fmla="*/ 14 w 1270"/>
                  <a:gd name="T1" fmla="*/ 0 h 90"/>
                  <a:gd name="T2" fmla="*/ 184 w 1270"/>
                  <a:gd name="T3" fmla="*/ 0 h 90"/>
                  <a:gd name="T4" fmla="*/ 191 w 1270"/>
                  <a:gd name="T5" fmla="*/ 0 h 90"/>
                  <a:gd name="T6" fmla="*/ 191 w 1270"/>
                  <a:gd name="T7" fmla="*/ 90 h 90"/>
                  <a:gd name="T8" fmla="*/ 0 w 1270"/>
                  <a:gd name="T9" fmla="*/ 90 h 90"/>
                  <a:gd name="T10" fmla="*/ 0 w 1270"/>
                  <a:gd name="T11" fmla="*/ 0 h 90"/>
                  <a:gd name="T12" fmla="*/ 14 w 1270"/>
                  <a:gd name="T13" fmla="*/ 0 h 90"/>
                  <a:gd name="T14" fmla="*/ 0 60000 65536"/>
                  <a:gd name="T15" fmla="*/ 0 60000 65536"/>
                  <a:gd name="T16" fmla="*/ 0 60000 65536"/>
                  <a:gd name="T17" fmla="*/ 0 60000 65536"/>
                  <a:gd name="T18" fmla="*/ 0 60000 65536"/>
                  <a:gd name="T19" fmla="*/ 0 60000 65536"/>
                  <a:gd name="T20" fmla="*/ 0 60000 65536"/>
                  <a:gd name="T21" fmla="*/ 0 w 1270"/>
                  <a:gd name="T22" fmla="*/ 0 h 90"/>
                  <a:gd name="T23" fmla="*/ 1270 w 1270"/>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0" h="90">
                    <a:moveTo>
                      <a:pt x="91" y="0"/>
                    </a:moveTo>
                    <a:lnTo>
                      <a:pt x="1225" y="0"/>
                    </a:lnTo>
                    <a:lnTo>
                      <a:pt x="1270" y="0"/>
                    </a:lnTo>
                    <a:lnTo>
                      <a:pt x="1270" y="90"/>
                    </a:lnTo>
                    <a:lnTo>
                      <a:pt x="0" y="90"/>
                    </a:lnTo>
                    <a:lnTo>
                      <a:pt x="0" y="0"/>
                    </a:lnTo>
                    <a:lnTo>
                      <a:pt x="91" y="0"/>
                    </a:lnTo>
                    <a:close/>
                  </a:path>
                </a:pathLst>
              </a:custGeom>
              <a:solidFill>
                <a:srgbClr val="EED796"/>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78" name="Freeform 630"/>
              <p:cNvSpPr>
                <a:spLocks/>
              </p:cNvSpPr>
              <p:nvPr/>
            </p:nvSpPr>
            <p:spPr bwMode="auto">
              <a:xfrm flipH="1">
                <a:off x="5584" y="1489"/>
                <a:ext cx="44" cy="369"/>
              </a:xfrm>
              <a:custGeom>
                <a:avLst/>
                <a:gdLst>
                  <a:gd name="T0" fmla="*/ 0 w 40"/>
                  <a:gd name="T1" fmla="*/ 1 h 333"/>
                  <a:gd name="T2" fmla="*/ 3 w 40"/>
                  <a:gd name="T3" fmla="*/ 616 h 333"/>
                  <a:gd name="T4" fmla="*/ 45 w 40"/>
                  <a:gd name="T5" fmla="*/ 616 h 333"/>
                  <a:gd name="T6" fmla="*/ 70 w 40"/>
                  <a:gd name="T7" fmla="*/ 577 h 333"/>
                  <a:gd name="T8" fmla="*/ 52 w 40"/>
                  <a:gd name="T9" fmla="*/ 0 h 333"/>
                  <a:gd name="T10" fmla="*/ 0 w 40"/>
                  <a:gd name="T11" fmla="*/ 1 h 333"/>
                  <a:gd name="T12" fmla="*/ 0 60000 65536"/>
                  <a:gd name="T13" fmla="*/ 0 60000 65536"/>
                  <a:gd name="T14" fmla="*/ 0 60000 65536"/>
                  <a:gd name="T15" fmla="*/ 0 60000 65536"/>
                  <a:gd name="T16" fmla="*/ 0 60000 65536"/>
                  <a:gd name="T17" fmla="*/ 0 60000 65536"/>
                  <a:gd name="T18" fmla="*/ 0 w 40"/>
                  <a:gd name="T19" fmla="*/ 0 h 333"/>
                  <a:gd name="T20" fmla="*/ 40 w 40"/>
                  <a:gd name="T21" fmla="*/ 333 h 333"/>
                </a:gdLst>
                <a:ahLst/>
                <a:cxnLst>
                  <a:cxn ang="T12">
                    <a:pos x="T0" y="T1"/>
                  </a:cxn>
                  <a:cxn ang="T13">
                    <a:pos x="T2" y="T3"/>
                  </a:cxn>
                  <a:cxn ang="T14">
                    <a:pos x="T4" y="T5"/>
                  </a:cxn>
                  <a:cxn ang="T15">
                    <a:pos x="T6" y="T7"/>
                  </a:cxn>
                  <a:cxn ang="T16">
                    <a:pos x="T8" y="T9"/>
                  </a:cxn>
                  <a:cxn ang="T17">
                    <a:pos x="T10" y="T11"/>
                  </a:cxn>
                </a:cxnLst>
                <a:rect l="T18" t="T19" r="T20" b="T21"/>
                <a:pathLst>
                  <a:path w="40" h="333">
                    <a:moveTo>
                      <a:pt x="0" y="1"/>
                    </a:moveTo>
                    <a:lnTo>
                      <a:pt x="3" y="333"/>
                    </a:lnTo>
                    <a:lnTo>
                      <a:pt x="25" y="333"/>
                    </a:lnTo>
                    <a:lnTo>
                      <a:pt x="40" y="312"/>
                    </a:lnTo>
                    <a:lnTo>
                      <a:pt x="29" y="0"/>
                    </a:lnTo>
                    <a:lnTo>
                      <a:pt x="0" y="1"/>
                    </a:lnTo>
                    <a:close/>
                  </a:path>
                </a:pathLst>
              </a:custGeom>
              <a:gradFill rotWithShape="1">
                <a:gsLst>
                  <a:gs pos="0">
                    <a:srgbClr val="717171"/>
                  </a:gs>
                  <a:gs pos="100000">
                    <a:srgbClr val="333333"/>
                  </a:gs>
                </a:gsLst>
                <a:lin ang="2700000" scaled="1"/>
              </a:gradFill>
              <a:ln w="9525" cap="flat" cmpd="sng">
                <a:solidFill>
                  <a:srgbClr val="333333"/>
                </a:solidFill>
                <a:prstDash val="solid"/>
                <a:round/>
                <a:headEnd type="none" w="med" len="med"/>
                <a:tailEnd type="none" w="med" len="med"/>
              </a:ln>
            </p:spPr>
            <p:txBody>
              <a:bodyPr/>
              <a:lstStyle/>
              <a:p>
                <a:endParaRPr lang="ja-JP" altLang="en-US" dirty="0"/>
              </a:p>
            </p:txBody>
          </p:sp>
          <p:sp>
            <p:nvSpPr>
              <p:cNvPr id="379" name="Freeform 631"/>
              <p:cNvSpPr>
                <a:spLocks/>
              </p:cNvSpPr>
              <p:nvPr/>
            </p:nvSpPr>
            <p:spPr bwMode="auto">
              <a:xfrm>
                <a:off x="4638" y="1439"/>
                <a:ext cx="1130" cy="451"/>
              </a:xfrm>
              <a:custGeom>
                <a:avLst/>
                <a:gdLst>
                  <a:gd name="T0" fmla="*/ 11 w 1130"/>
                  <a:gd name="T1" fmla="*/ 229 h 451"/>
                  <a:gd name="T2" fmla="*/ 82 w 1130"/>
                  <a:gd name="T3" fmla="*/ 193 h 451"/>
                  <a:gd name="T4" fmla="*/ 44 w 1130"/>
                  <a:gd name="T5" fmla="*/ 157 h 451"/>
                  <a:gd name="T6" fmla="*/ 50 w 1130"/>
                  <a:gd name="T7" fmla="*/ 51 h 451"/>
                  <a:gd name="T8" fmla="*/ 110 w 1130"/>
                  <a:gd name="T9" fmla="*/ 8 h 451"/>
                  <a:gd name="T10" fmla="*/ 182 w 1130"/>
                  <a:gd name="T11" fmla="*/ 34 h 451"/>
                  <a:gd name="T12" fmla="*/ 210 w 1130"/>
                  <a:gd name="T13" fmla="*/ 68 h 451"/>
                  <a:gd name="T14" fmla="*/ 213 w 1130"/>
                  <a:gd name="T15" fmla="*/ 201 h 451"/>
                  <a:gd name="T16" fmla="*/ 156 w 1130"/>
                  <a:gd name="T17" fmla="*/ 191 h 451"/>
                  <a:gd name="T18" fmla="*/ 208 w 1130"/>
                  <a:gd name="T19" fmla="*/ 232 h 451"/>
                  <a:gd name="T20" fmla="*/ 247 w 1130"/>
                  <a:gd name="T21" fmla="*/ 349 h 451"/>
                  <a:gd name="T22" fmla="*/ 303 w 1130"/>
                  <a:gd name="T23" fmla="*/ 410 h 451"/>
                  <a:gd name="T24" fmla="*/ 367 w 1130"/>
                  <a:gd name="T25" fmla="*/ 414 h 451"/>
                  <a:gd name="T26" fmla="*/ 397 w 1130"/>
                  <a:gd name="T27" fmla="*/ 265 h 451"/>
                  <a:gd name="T28" fmla="*/ 460 w 1130"/>
                  <a:gd name="T29" fmla="*/ 246 h 451"/>
                  <a:gd name="T30" fmla="*/ 488 w 1130"/>
                  <a:gd name="T31" fmla="*/ 212 h 451"/>
                  <a:gd name="T32" fmla="*/ 448 w 1130"/>
                  <a:gd name="T33" fmla="*/ 170 h 451"/>
                  <a:gd name="T34" fmla="*/ 438 w 1130"/>
                  <a:gd name="T35" fmla="*/ 62 h 451"/>
                  <a:gd name="T36" fmla="*/ 498 w 1130"/>
                  <a:gd name="T37" fmla="*/ 20 h 451"/>
                  <a:gd name="T38" fmla="*/ 572 w 1130"/>
                  <a:gd name="T39" fmla="*/ 34 h 451"/>
                  <a:gd name="T40" fmla="*/ 594 w 1130"/>
                  <a:gd name="T41" fmla="*/ 58 h 451"/>
                  <a:gd name="T42" fmla="*/ 584 w 1130"/>
                  <a:gd name="T43" fmla="*/ 179 h 451"/>
                  <a:gd name="T44" fmla="*/ 572 w 1130"/>
                  <a:gd name="T45" fmla="*/ 244 h 451"/>
                  <a:gd name="T46" fmla="*/ 673 w 1130"/>
                  <a:gd name="T47" fmla="*/ 285 h 451"/>
                  <a:gd name="T48" fmla="*/ 692 w 1130"/>
                  <a:gd name="T49" fmla="*/ 420 h 451"/>
                  <a:gd name="T50" fmla="*/ 806 w 1130"/>
                  <a:gd name="T51" fmla="*/ 429 h 451"/>
                  <a:gd name="T52" fmla="*/ 841 w 1130"/>
                  <a:gd name="T53" fmla="*/ 246 h 451"/>
                  <a:gd name="T54" fmla="*/ 946 w 1130"/>
                  <a:gd name="T55" fmla="*/ 216 h 451"/>
                  <a:gd name="T56" fmla="*/ 920 w 1130"/>
                  <a:gd name="T57" fmla="*/ 176 h 451"/>
                  <a:gd name="T58" fmla="*/ 892 w 1130"/>
                  <a:gd name="T59" fmla="*/ 76 h 451"/>
                  <a:gd name="T60" fmla="*/ 900 w 1130"/>
                  <a:gd name="T61" fmla="*/ 12 h 451"/>
                  <a:gd name="T62" fmla="*/ 970 w 1130"/>
                  <a:gd name="T63" fmla="*/ 0 h 451"/>
                  <a:gd name="T64" fmla="*/ 1012 w 1130"/>
                  <a:gd name="T65" fmla="*/ 8 h 451"/>
                  <a:gd name="T66" fmla="*/ 1050 w 1130"/>
                  <a:gd name="T67" fmla="*/ 50 h 451"/>
                  <a:gd name="T68" fmla="*/ 1048 w 1130"/>
                  <a:gd name="T69" fmla="*/ 164 h 451"/>
                  <a:gd name="T70" fmla="*/ 1024 w 1130"/>
                  <a:gd name="T71" fmla="*/ 218 h 451"/>
                  <a:gd name="T72" fmla="*/ 1124 w 1130"/>
                  <a:gd name="T73" fmla="*/ 256 h 451"/>
                  <a:gd name="T74" fmla="*/ 117 w 1130"/>
                  <a:gd name="T75" fmla="*/ 451 h 451"/>
                  <a:gd name="T76" fmla="*/ 27 w 1130"/>
                  <a:gd name="T77" fmla="*/ 405 h 451"/>
                  <a:gd name="T78" fmla="*/ 0 w 1130"/>
                  <a:gd name="T79" fmla="*/ 322 h 4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30"/>
                  <a:gd name="T121" fmla="*/ 0 h 451"/>
                  <a:gd name="T122" fmla="*/ 1130 w 1130"/>
                  <a:gd name="T123" fmla="*/ 451 h 4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30" h="451">
                    <a:moveTo>
                      <a:pt x="0" y="252"/>
                    </a:moveTo>
                    <a:lnTo>
                      <a:pt x="11" y="229"/>
                    </a:lnTo>
                    <a:lnTo>
                      <a:pt x="77" y="214"/>
                    </a:lnTo>
                    <a:lnTo>
                      <a:pt x="82" y="193"/>
                    </a:lnTo>
                    <a:lnTo>
                      <a:pt x="56" y="196"/>
                    </a:lnTo>
                    <a:lnTo>
                      <a:pt x="44" y="157"/>
                    </a:lnTo>
                    <a:lnTo>
                      <a:pt x="49" y="124"/>
                    </a:lnTo>
                    <a:lnTo>
                      <a:pt x="50" y="51"/>
                    </a:lnTo>
                    <a:lnTo>
                      <a:pt x="70" y="24"/>
                    </a:lnTo>
                    <a:lnTo>
                      <a:pt x="110" y="8"/>
                    </a:lnTo>
                    <a:lnTo>
                      <a:pt x="165" y="15"/>
                    </a:lnTo>
                    <a:lnTo>
                      <a:pt x="182" y="34"/>
                    </a:lnTo>
                    <a:lnTo>
                      <a:pt x="203" y="30"/>
                    </a:lnTo>
                    <a:lnTo>
                      <a:pt x="210" y="68"/>
                    </a:lnTo>
                    <a:lnTo>
                      <a:pt x="208" y="129"/>
                    </a:lnTo>
                    <a:lnTo>
                      <a:pt x="213" y="201"/>
                    </a:lnTo>
                    <a:lnTo>
                      <a:pt x="180" y="192"/>
                    </a:lnTo>
                    <a:lnTo>
                      <a:pt x="156" y="191"/>
                    </a:lnTo>
                    <a:lnTo>
                      <a:pt x="160" y="217"/>
                    </a:lnTo>
                    <a:lnTo>
                      <a:pt x="208" y="232"/>
                    </a:lnTo>
                    <a:lnTo>
                      <a:pt x="232" y="265"/>
                    </a:lnTo>
                    <a:lnTo>
                      <a:pt x="247" y="349"/>
                    </a:lnTo>
                    <a:lnTo>
                      <a:pt x="282" y="415"/>
                    </a:lnTo>
                    <a:lnTo>
                      <a:pt x="303" y="410"/>
                    </a:lnTo>
                    <a:lnTo>
                      <a:pt x="329" y="415"/>
                    </a:lnTo>
                    <a:lnTo>
                      <a:pt x="367" y="414"/>
                    </a:lnTo>
                    <a:lnTo>
                      <a:pt x="380" y="348"/>
                    </a:lnTo>
                    <a:lnTo>
                      <a:pt x="397" y="265"/>
                    </a:lnTo>
                    <a:lnTo>
                      <a:pt x="425" y="253"/>
                    </a:lnTo>
                    <a:lnTo>
                      <a:pt x="460" y="246"/>
                    </a:lnTo>
                    <a:lnTo>
                      <a:pt x="484" y="229"/>
                    </a:lnTo>
                    <a:lnTo>
                      <a:pt x="488" y="212"/>
                    </a:lnTo>
                    <a:lnTo>
                      <a:pt x="468" y="194"/>
                    </a:lnTo>
                    <a:lnTo>
                      <a:pt x="448" y="170"/>
                    </a:lnTo>
                    <a:lnTo>
                      <a:pt x="434" y="126"/>
                    </a:lnTo>
                    <a:lnTo>
                      <a:pt x="438" y="62"/>
                    </a:lnTo>
                    <a:lnTo>
                      <a:pt x="462" y="44"/>
                    </a:lnTo>
                    <a:lnTo>
                      <a:pt x="498" y="20"/>
                    </a:lnTo>
                    <a:lnTo>
                      <a:pt x="546" y="28"/>
                    </a:lnTo>
                    <a:lnTo>
                      <a:pt x="572" y="34"/>
                    </a:lnTo>
                    <a:lnTo>
                      <a:pt x="588" y="60"/>
                    </a:lnTo>
                    <a:lnTo>
                      <a:pt x="594" y="58"/>
                    </a:lnTo>
                    <a:lnTo>
                      <a:pt x="598" y="110"/>
                    </a:lnTo>
                    <a:lnTo>
                      <a:pt x="584" y="179"/>
                    </a:lnTo>
                    <a:lnTo>
                      <a:pt x="558" y="199"/>
                    </a:lnTo>
                    <a:lnTo>
                      <a:pt x="572" y="244"/>
                    </a:lnTo>
                    <a:lnTo>
                      <a:pt x="640" y="256"/>
                    </a:lnTo>
                    <a:lnTo>
                      <a:pt x="673" y="285"/>
                    </a:lnTo>
                    <a:lnTo>
                      <a:pt x="686" y="397"/>
                    </a:lnTo>
                    <a:lnTo>
                      <a:pt x="692" y="420"/>
                    </a:lnTo>
                    <a:lnTo>
                      <a:pt x="734" y="429"/>
                    </a:lnTo>
                    <a:lnTo>
                      <a:pt x="806" y="429"/>
                    </a:lnTo>
                    <a:lnTo>
                      <a:pt x="826" y="274"/>
                    </a:lnTo>
                    <a:lnTo>
                      <a:pt x="841" y="246"/>
                    </a:lnTo>
                    <a:lnTo>
                      <a:pt x="875" y="226"/>
                    </a:lnTo>
                    <a:lnTo>
                      <a:pt x="946" y="216"/>
                    </a:lnTo>
                    <a:lnTo>
                      <a:pt x="944" y="192"/>
                    </a:lnTo>
                    <a:lnTo>
                      <a:pt x="920" y="176"/>
                    </a:lnTo>
                    <a:lnTo>
                      <a:pt x="895" y="117"/>
                    </a:lnTo>
                    <a:lnTo>
                      <a:pt x="892" y="76"/>
                    </a:lnTo>
                    <a:lnTo>
                      <a:pt x="904" y="46"/>
                    </a:lnTo>
                    <a:lnTo>
                      <a:pt x="900" y="12"/>
                    </a:lnTo>
                    <a:lnTo>
                      <a:pt x="956" y="6"/>
                    </a:lnTo>
                    <a:lnTo>
                      <a:pt x="970" y="0"/>
                    </a:lnTo>
                    <a:lnTo>
                      <a:pt x="994" y="12"/>
                    </a:lnTo>
                    <a:lnTo>
                      <a:pt x="1012" y="8"/>
                    </a:lnTo>
                    <a:lnTo>
                      <a:pt x="1044" y="20"/>
                    </a:lnTo>
                    <a:lnTo>
                      <a:pt x="1050" y="50"/>
                    </a:lnTo>
                    <a:lnTo>
                      <a:pt x="1064" y="72"/>
                    </a:lnTo>
                    <a:lnTo>
                      <a:pt x="1048" y="164"/>
                    </a:lnTo>
                    <a:lnTo>
                      <a:pt x="1020" y="192"/>
                    </a:lnTo>
                    <a:lnTo>
                      <a:pt x="1024" y="218"/>
                    </a:lnTo>
                    <a:lnTo>
                      <a:pt x="1099" y="229"/>
                    </a:lnTo>
                    <a:lnTo>
                      <a:pt x="1124" y="256"/>
                    </a:lnTo>
                    <a:lnTo>
                      <a:pt x="1130" y="448"/>
                    </a:lnTo>
                    <a:lnTo>
                      <a:pt x="117" y="451"/>
                    </a:lnTo>
                    <a:lnTo>
                      <a:pt x="63" y="436"/>
                    </a:lnTo>
                    <a:lnTo>
                      <a:pt x="27" y="405"/>
                    </a:lnTo>
                    <a:lnTo>
                      <a:pt x="6" y="367"/>
                    </a:lnTo>
                    <a:lnTo>
                      <a:pt x="0" y="322"/>
                    </a:lnTo>
                    <a:lnTo>
                      <a:pt x="0" y="252"/>
                    </a:lnTo>
                    <a:close/>
                  </a:path>
                </a:pathLst>
              </a:custGeom>
              <a:solidFill>
                <a:srgbClr val="FFF5EB"/>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80" name="Freeform 632"/>
              <p:cNvSpPr>
                <a:spLocks/>
              </p:cNvSpPr>
              <p:nvPr/>
            </p:nvSpPr>
            <p:spPr bwMode="auto">
              <a:xfrm flipH="1">
                <a:off x="5526" y="1517"/>
                <a:ext cx="14" cy="66"/>
              </a:xfrm>
              <a:custGeom>
                <a:avLst/>
                <a:gdLst>
                  <a:gd name="T0" fmla="*/ 0 w 20"/>
                  <a:gd name="T1" fmla="*/ 14 h 66"/>
                  <a:gd name="T2" fmla="*/ 1 w 20"/>
                  <a:gd name="T3" fmla="*/ 0 h 66"/>
                  <a:gd name="T4" fmla="*/ 2 w 20"/>
                  <a:gd name="T5" fmla="*/ 6 h 66"/>
                  <a:gd name="T6" fmla="*/ 3 w 20"/>
                  <a:gd name="T7" fmla="*/ 38 h 66"/>
                  <a:gd name="T8" fmla="*/ 1 w 20"/>
                  <a:gd name="T9" fmla="*/ 66 h 66"/>
                  <a:gd name="T10" fmla="*/ 0 w 20"/>
                  <a:gd name="T11" fmla="*/ 56 h 66"/>
                  <a:gd name="T12" fmla="*/ 0 60000 65536"/>
                  <a:gd name="T13" fmla="*/ 0 60000 65536"/>
                  <a:gd name="T14" fmla="*/ 0 60000 65536"/>
                  <a:gd name="T15" fmla="*/ 0 60000 65536"/>
                  <a:gd name="T16" fmla="*/ 0 60000 65536"/>
                  <a:gd name="T17" fmla="*/ 0 60000 65536"/>
                  <a:gd name="T18" fmla="*/ 0 w 20"/>
                  <a:gd name="T19" fmla="*/ 0 h 66"/>
                  <a:gd name="T20" fmla="*/ 20 w 20"/>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0" h="66">
                    <a:moveTo>
                      <a:pt x="0" y="14"/>
                    </a:moveTo>
                    <a:lnTo>
                      <a:pt x="6" y="0"/>
                    </a:lnTo>
                    <a:lnTo>
                      <a:pt x="18" y="6"/>
                    </a:lnTo>
                    <a:lnTo>
                      <a:pt x="20" y="38"/>
                    </a:lnTo>
                    <a:lnTo>
                      <a:pt x="8" y="66"/>
                    </a:lnTo>
                    <a:lnTo>
                      <a:pt x="0" y="56"/>
                    </a:lnTo>
                  </a:path>
                </a:pathLst>
              </a:custGeom>
              <a:solidFill>
                <a:srgbClr val="FFF5EB"/>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81" name="Freeform 633"/>
              <p:cNvSpPr>
                <a:spLocks/>
              </p:cNvSpPr>
              <p:nvPr/>
            </p:nvSpPr>
            <p:spPr bwMode="auto">
              <a:xfrm>
                <a:off x="5228" y="1534"/>
                <a:ext cx="14" cy="66"/>
              </a:xfrm>
              <a:custGeom>
                <a:avLst/>
                <a:gdLst>
                  <a:gd name="T0" fmla="*/ 0 w 20"/>
                  <a:gd name="T1" fmla="*/ 14 h 66"/>
                  <a:gd name="T2" fmla="*/ 1 w 20"/>
                  <a:gd name="T3" fmla="*/ 0 h 66"/>
                  <a:gd name="T4" fmla="*/ 2 w 20"/>
                  <a:gd name="T5" fmla="*/ 6 h 66"/>
                  <a:gd name="T6" fmla="*/ 3 w 20"/>
                  <a:gd name="T7" fmla="*/ 38 h 66"/>
                  <a:gd name="T8" fmla="*/ 1 w 20"/>
                  <a:gd name="T9" fmla="*/ 66 h 66"/>
                  <a:gd name="T10" fmla="*/ 0 w 20"/>
                  <a:gd name="T11" fmla="*/ 56 h 66"/>
                  <a:gd name="T12" fmla="*/ 0 60000 65536"/>
                  <a:gd name="T13" fmla="*/ 0 60000 65536"/>
                  <a:gd name="T14" fmla="*/ 0 60000 65536"/>
                  <a:gd name="T15" fmla="*/ 0 60000 65536"/>
                  <a:gd name="T16" fmla="*/ 0 60000 65536"/>
                  <a:gd name="T17" fmla="*/ 0 60000 65536"/>
                  <a:gd name="T18" fmla="*/ 0 w 20"/>
                  <a:gd name="T19" fmla="*/ 0 h 66"/>
                  <a:gd name="T20" fmla="*/ 20 w 20"/>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0" h="66">
                    <a:moveTo>
                      <a:pt x="0" y="14"/>
                    </a:moveTo>
                    <a:lnTo>
                      <a:pt x="6" y="0"/>
                    </a:lnTo>
                    <a:lnTo>
                      <a:pt x="18" y="6"/>
                    </a:lnTo>
                    <a:lnTo>
                      <a:pt x="20" y="38"/>
                    </a:lnTo>
                    <a:lnTo>
                      <a:pt x="8" y="66"/>
                    </a:lnTo>
                    <a:lnTo>
                      <a:pt x="0" y="56"/>
                    </a:lnTo>
                  </a:path>
                </a:pathLst>
              </a:custGeom>
              <a:solidFill>
                <a:srgbClr val="FFF5EB"/>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82" name="Freeform 634"/>
              <p:cNvSpPr>
                <a:spLocks/>
              </p:cNvSpPr>
              <p:nvPr/>
            </p:nvSpPr>
            <p:spPr bwMode="auto">
              <a:xfrm>
                <a:off x="5028" y="1715"/>
                <a:ext cx="268" cy="170"/>
              </a:xfrm>
              <a:custGeom>
                <a:avLst/>
                <a:gdLst>
                  <a:gd name="T0" fmla="*/ 0 w 268"/>
                  <a:gd name="T1" fmla="*/ 170 h 170"/>
                  <a:gd name="T2" fmla="*/ 3 w 268"/>
                  <a:gd name="T3" fmla="*/ 20 h 170"/>
                  <a:gd name="T4" fmla="*/ 15 w 268"/>
                  <a:gd name="T5" fmla="*/ 0 h 170"/>
                  <a:gd name="T6" fmla="*/ 234 w 268"/>
                  <a:gd name="T7" fmla="*/ 2 h 170"/>
                  <a:gd name="T8" fmla="*/ 252 w 268"/>
                  <a:gd name="T9" fmla="*/ 17 h 170"/>
                  <a:gd name="T10" fmla="*/ 268 w 268"/>
                  <a:gd name="T11" fmla="*/ 170 h 170"/>
                  <a:gd name="T12" fmla="*/ 0 60000 65536"/>
                  <a:gd name="T13" fmla="*/ 0 60000 65536"/>
                  <a:gd name="T14" fmla="*/ 0 60000 65536"/>
                  <a:gd name="T15" fmla="*/ 0 60000 65536"/>
                  <a:gd name="T16" fmla="*/ 0 60000 65536"/>
                  <a:gd name="T17" fmla="*/ 0 60000 65536"/>
                  <a:gd name="T18" fmla="*/ 0 w 268"/>
                  <a:gd name="T19" fmla="*/ 0 h 170"/>
                  <a:gd name="T20" fmla="*/ 268 w 268"/>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268" h="170">
                    <a:moveTo>
                      <a:pt x="0" y="170"/>
                    </a:moveTo>
                    <a:lnTo>
                      <a:pt x="3" y="20"/>
                    </a:lnTo>
                    <a:lnTo>
                      <a:pt x="15" y="0"/>
                    </a:lnTo>
                    <a:lnTo>
                      <a:pt x="234" y="2"/>
                    </a:lnTo>
                    <a:lnTo>
                      <a:pt x="252" y="17"/>
                    </a:lnTo>
                    <a:lnTo>
                      <a:pt x="268" y="170"/>
                    </a:lnTo>
                  </a:path>
                </a:pathLst>
              </a:custGeom>
              <a:solidFill>
                <a:srgbClr val="EED796"/>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83" name="Freeform 635"/>
              <p:cNvSpPr>
                <a:spLocks/>
              </p:cNvSpPr>
              <p:nvPr/>
            </p:nvSpPr>
            <p:spPr bwMode="auto">
              <a:xfrm>
                <a:off x="5478" y="1706"/>
                <a:ext cx="267" cy="179"/>
              </a:xfrm>
              <a:custGeom>
                <a:avLst/>
                <a:gdLst>
                  <a:gd name="T0" fmla="*/ 267 w 267"/>
                  <a:gd name="T1" fmla="*/ 179 h 179"/>
                  <a:gd name="T2" fmla="*/ 265 w 267"/>
                  <a:gd name="T3" fmla="*/ 21 h 179"/>
                  <a:gd name="T4" fmla="*/ 253 w 267"/>
                  <a:gd name="T5" fmla="*/ 0 h 179"/>
                  <a:gd name="T6" fmla="*/ 34 w 267"/>
                  <a:gd name="T7" fmla="*/ 2 h 179"/>
                  <a:gd name="T8" fmla="*/ 16 w 267"/>
                  <a:gd name="T9" fmla="*/ 18 h 179"/>
                  <a:gd name="T10" fmla="*/ 0 w 267"/>
                  <a:gd name="T11" fmla="*/ 179 h 179"/>
                  <a:gd name="T12" fmla="*/ 0 60000 65536"/>
                  <a:gd name="T13" fmla="*/ 0 60000 65536"/>
                  <a:gd name="T14" fmla="*/ 0 60000 65536"/>
                  <a:gd name="T15" fmla="*/ 0 60000 65536"/>
                  <a:gd name="T16" fmla="*/ 0 60000 65536"/>
                  <a:gd name="T17" fmla="*/ 0 60000 65536"/>
                  <a:gd name="T18" fmla="*/ 0 w 267"/>
                  <a:gd name="T19" fmla="*/ 0 h 179"/>
                  <a:gd name="T20" fmla="*/ 267 w 267"/>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267" h="179">
                    <a:moveTo>
                      <a:pt x="267" y="179"/>
                    </a:moveTo>
                    <a:lnTo>
                      <a:pt x="265" y="21"/>
                    </a:lnTo>
                    <a:lnTo>
                      <a:pt x="253" y="0"/>
                    </a:lnTo>
                    <a:lnTo>
                      <a:pt x="34" y="2"/>
                    </a:lnTo>
                    <a:lnTo>
                      <a:pt x="16" y="18"/>
                    </a:lnTo>
                    <a:lnTo>
                      <a:pt x="0" y="179"/>
                    </a:lnTo>
                  </a:path>
                </a:pathLst>
              </a:custGeom>
              <a:solidFill>
                <a:srgbClr val="EED796"/>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84" name="Freeform 636"/>
              <p:cNvSpPr>
                <a:spLocks/>
              </p:cNvSpPr>
              <p:nvPr/>
            </p:nvSpPr>
            <p:spPr bwMode="auto">
              <a:xfrm rot="514795">
                <a:off x="5689" y="1516"/>
                <a:ext cx="14" cy="66"/>
              </a:xfrm>
              <a:custGeom>
                <a:avLst/>
                <a:gdLst>
                  <a:gd name="T0" fmla="*/ 0 w 20"/>
                  <a:gd name="T1" fmla="*/ 14 h 66"/>
                  <a:gd name="T2" fmla="*/ 1 w 20"/>
                  <a:gd name="T3" fmla="*/ 0 h 66"/>
                  <a:gd name="T4" fmla="*/ 2 w 20"/>
                  <a:gd name="T5" fmla="*/ 6 h 66"/>
                  <a:gd name="T6" fmla="*/ 3 w 20"/>
                  <a:gd name="T7" fmla="*/ 38 h 66"/>
                  <a:gd name="T8" fmla="*/ 1 w 20"/>
                  <a:gd name="T9" fmla="*/ 66 h 66"/>
                  <a:gd name="T10" fmla="*/ 0 w 20"/>
                  <a:gd name="T11" fmla="*/ 56 h 66"/>
                  <a:gd name="T12" fmla="*/ 0 60000 65536"/>
                  <a:gd name="T13" fmla="*/ 0 60000 65536"/>
                  <a:gd name="T14" fmla="*/ 0 60000 65536"/>
                  <a:gd name="T15" fmla="*/ 0 60000 65536"/>
                  <a:gd name="T16" fmla="*/ 0 60000 65536"/>
                  <a:gd name="T17" fmla="*/ 0 60000 65536"/>
                  <a:gd name="T18" fmla="*/ 0 w 20"/>
                  <a:gd name="T19" fmla="*/ 0 h 66"/>
                  <a:gd name="T20" fmla="*/ 20 w 20"/>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0" h="66">
                    <a:moveTo>
                      <a:pt x="0" y="14"/>
                    </a:moveTo>
                    <a:lnTo>
                      <a:pt x="6" y="0"/>
                    </a:lnTo>
                    <a:lnTo>
                      <a:pt x="18" y="6"/>
                    </a:lnTo>
                    <a:lnTo>
                      <a:pt x="20" y="38"/>
                    </a:lnTo>
                    <a:lnTo>
                      <a:pt x="8" y="66"/>
                    </a:lnTo>
                    <a:lnTo>
                      <a:pt x="0" y="56"/>
                    </a:lnTo>
                  </a:path>
                </a:pathLst>
              </a:custGeom>
              <a:solidFill>
                <a:srgbClr val="FFF5EB"/>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85" name="Freeform 637"/>
              <p:cNvSpPr>
                <a:spLocks/>
              </p:cNvSpPr>
              <p:nvPr/>
            </p:nvSpPr>
            <p:spPr bwMode="auto">
              <a:xfrm>
                <a:off x="4638" y="1712"/>
                <a:ext cx="224" cy="177"/>
              </a:xfrm>
              <a:custGeom>
                <a:avLst/>
                <a:gdLst>
                  <a:gd name="T0" fmla="*/ 0 w 224"/>
                  <a:gd name="T1" fmla="*/ 3 h 177"/>
                  <a:gd name="T2" fmla="*/ 185 w 224"/>
                  <a:gd name="T3" fmla="*/ 7 h 177"/>
                  <a:gd name="T4" fmla="*/ 200 w 224"/>
                  <a:gd name="T5" fmla="*/ 13 h 177"/>
                  <a:gd name="T6" fmla="*/ 207 w 224"/>
                  <a:gd name="T7" fmla="*/ 24 h 177"/>
                  <a:gd name="T8" fmla="*/ 224 w 224"/>
                  <a:gd name="T9" fmla="*/ 177 h 177"/>
                  <a:gd name="T10" fmla="*/ 122 w 224"/>
                  <a:gd name="T11" fmla="*/ 177 h 177"/>
                  <a:gd name="T12" fmla="*/ 66 w 224"/>
                  <a:gd name="T13" fmla="*/ 168 h 177"/>
                  <a:gd name="T14" fmla="*/ 33 w 224"/>
                  <a:gd name="T15" fmla="*/ 139 h 177"/>
                  <a:gd name="T16" fmla="*/ 11 w 224"/>
                  <a:gd name="T17" fmla="*/ 105 h 177"/>
                  <a:gd name="T18" fmla="*/ 3 w 224"/>
                  <a:gd name="T19" fmla="*/ 63 h 177"/>
                  <a:gd name="T20" fmla="*/ 3 w 224"/>
                  <a:gd name="T21" fmla="*/ 0 h 177"/>
                  <a:gd name="T22" fmla="*/ 0 w 224"/>
                  <a:gd name="T23" fmla="*/ 3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4"/>
                  <a:gd name="T37" fmla="*/ 0 h 177"/>
                  <a:gd name="T38" fmla="*/ 224 w 224"/>
                  <a:gd name="T39" fmla="*/ 177 h 1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4" h="177">
                    <a:moveTo>
                      <a:pt x="0" y="3"/>
                    </a:moveTo>
                    <a:lnTo>
                      <a:pt x="185" y="7"/>
                    </a:lnTo>
                    <a:lnTo>
                      <a:pt x="200" y="13"/>
                    </a:lnTo>
                    <a:lnTo>
                      <a:pt x="207" y="24"/>
                    </a:lnTo>
                    <a:lnTo>
                      <a:pt x="224" y="177"/>
                    </a:lnTo>
                    <a:lnTo>
                      <a:pt x="122" y="177"/>
                    </a:lnTo>
                    <a:lnTo>
                      <a:pt x="66" y="168"/>
                    </a:lnTo>
                    <a:lnTo>
                      <a:pt x="33" y="139"/>
                    </a:lnTo>
                    <a:lnTo>
                      <a:pt x="11" y="105"/>
                    </a:lnTo>
                    <a:lnTo>
                      <a:pt x="3" y="63"/>
                    </a:lnTo>
                    <a:lnTo>
                      <a:pt x="3" y="0"/>
                    </a:lnTo>
                    <a:lnTo>
                      <a:pt x="0" y="3"/>
                    </a:lnTo>
                    <a:close/>
                  </a:path>
                </a:pathLst>
              </a:custGeom>
              <a:solidFill>
                <a:srgbClr val="EED796"/>
              </a:solidFill>
              <a:ln w="9525" cap="flat" cmpd="sng">
                <a:solidFill>
                  <a:srgbClr val="333333"/>
                </a:solidFill>
                <a:prstDash val="solid"/>
                <a:round/>
                <a:headEnd type="none" w="med" len="med"/>
                <a:tailEnd type="none" w="med" len="med"/>
              </a:ln>
            </p:spPr>
            <p:txBody>
              <a:bodyPr/>
              <a:lstStyle/>
              <a:p>
                <a:endParaRPr lang="ja-JP" altLang="en-US" dirty="0"/>
              </a:p>
            </p:txBody>
          </p:sp>
        </p:grpSp>
        <p:sp>
          <p:nvSpPr>
            <p:cNvPr id="353" name="Freeform 638"/>
            <p:cNvSpPr>
              <a:spLocks/>
            </p:cNvSpPr>
            <p:nvPr/>
          </p:nvSpPr>
          <p:spPr bwMode="auto">
            <a:xfrm>
              <a:off x="6977063" y="5969000"/>
              <a:ext cx="400050" cy="608013"/>
            </a:xfrm>
            <a:custGeom>
              <a:avLst/>
              <a:gdLst>
                <a:gd name="T0" fmla="*/ 2147483647 w 287"/>
                <a:gd name="T1" fmla="*/ 2147483647 h 428"/>
                <a:gd name="T2" fmla="*/ 2147483647 w 287"/>
                <a:gd name="T3" fmla="*/ 2147483647 h 428"/>
                <a:gd name="T4" fmla="*/ 2147483647 w 287"/>
                <a:gd name="T5" fmla="*/ 2147483647 h 428"/>
                <a:gd name="T6" fmla="*/ 2147483647 w 287"/>
                <a:gd name="T7" fmla="*/ 2147483647 h 428"/>
                <a:gd name="T8" fmla="*/ 2147483647 w 287"/>
                <a:gd name="T9" fmla="*/ 2147483647 h 428"/>
                <a:gd name="T10" fmla="*/ 2147483647 w 287"/>
                <a:gd name="T11" fmla="*/ 2147483647 h 428"/>
                <a:gd name="T12" fmla="*/ 2147483647 w 287"/>
                <a:gd name="T13" fmla="*/ 2147483647 h 428"/>
                <a:gd name="T14" fmla="*/ 2147483647 w 287"/>
                <a:gd name="T15" fmla="*/ 2147483647 h 428"/>
                <a:gd name="T16" fmla="*/ 2147483647 w 287"/>
                <a:gd name="T17" fmla="*/ 2147483647 h 428"/>
                <a:gd name="T18" fmla="*/ 2147483647 w 287"/>
                <a:gd name="T19" fmla="*/ 2147483647 h 428"/>
                <a:gd name="T20" fmla="*/ 2147483647 w 287"/>
                <a:gd name="T21" fmla="*/ 2147483647 h 428"/>
                <a:gd name="T22" fmla="*/ 2147483647 w 287"/>
                <a:gd name="T23" fmla="*/ 2147483647 h 428"/>
                <a:gd name="T24" fmla="*/ 2147483647 w 287"/>
                <a:gd name="T25" fmla="*/ 0 h 428"/>
                <a:gd name="T26" fmla="*/ 2147483647 w 287"/>
                <a:gd name="T27" fmla="*/ 2147483647 h 428"/>
                <a:gd name="T28" fmla="*/ 2147483647 w 287"/>
                <a:gd name="T29" fmla="*/ 2147483647 h 428"/>
                <a:gd name="T30" fmla="*/ 2147483647 w 287"/>
                <a:gd name="T31" fmla="*/ 2147483647 h 428"/>
                <a:gd name="T32" fmla="*/ 2147483647 w 287"/>
                <a:gd name="T33" fmla="*/ 2147483647 h 428"/>
                <a:gd name="T34" fmla="*/ 2147483647 w 287"/>
                <a:gd name="T35" fmla="*/ 2147483647 h 428"/>
                <a:gd name="T36" fmla="*/ 2147483647 w 287"/>
                <a:gd name="T37" fmla="*/ 2147483647 h 428"/>
                <a:gd name="T38" fmla="*/ 2147483647 w 287"/>
                <a:gd name="T39" fmla="*/ 2147483647 h 428"/>
                <a:gd name="T40" fmla="*/ 2147483647 w 287"/>
                <a:gd name="T41" fmla="*/ 2147483647 h 428"/>
                <a:gd name="T42" fmla="*/ 2147483647 w 287"/>
                <a:gd name="T43" fmla="*/ 2147483647 h 428"/>
                <a:gd name="T44" fmla="*/ 2147483647 w 287"/>
                <a:gd name="T45" fmla="*/ 2147483647 h 428"/>
                <a:gd name="T46" fmla="*/ 0 w 287"/>
                <a:gd name="T47" fmla="*/ 2147483647 h 428"/>
                <a:gd name="T48" fmla="*/ 2147483647 w 287"/>
                <a:gd name="T49" fmla="*/ 2147483647 h 428"/>
                <a:gd name="T50" fmla="*/ 2147483647 w 287"/>
                <a:gd name="T51" fmla="*/ 2147483647 h 428"/>
                <a:gd name="T52" fmla="*/ 2147483647 w 287"/>
                <a:gd name="T53" fmla="*/ 2147483647 h 428"/>
                <a:gd name="T54" fmla="*/ 2147483647 w 287"/>
                <a:gd name="T55" fmla="*/ 2147483647 h 4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7"/>
                <a:gd name="T85" fmla="*/ 0 h 428"/>
                <a:gd name="T86" fmla="*/ 287 w 287"/>
                <a:gd name="T87" fmla="*/ 428 h 4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7" h="428">
                  <a:moveTo>
                    <a:pt x="277" y="261"/>
                  </a:moveTo>
                  <a:lnTo>
                    <a:pt x="264" y="234"/>
                  </a:lnTo>
                  <a:lnTo>
                    <a:pt x="234" y="215"/>
                  </a:lnTo>
                  <a:lnTo>
                    <a:pt x="172" y="205"/>
                  </a:lnTo>
                  <a:lnTo>
                    <a:pt x="174" y="183"/>
                  </a:lnTo>
                  <a:lnTo>
                    <a:pt x="195" y="167"/>
                  </a:lnTo>
                  <a:lnTo>
                    <a:pt x="217" y="111"/>
                  </a:lnTo>
                  <a:lnTo>
                    <a:pt x="220" y="72"/>
                  </a:lnTo>
                  <a:lnTo>
                    <a:pt x="209" y="44"/>
                  </a:lnTo>
                  <a:lnTo>
                    <a:pt x="203" y="27"/>
                  </a:lnTo>
                  <a:lnTo>
                    <a:pt x="194" y="17"/>
                  </a:lnTo>
                  <a:lnTo>
                    <a:pt x="163" y="6"/>
                  </a:lnTo>
                  <a:lnTo>
                    <a:pt x="151" y="0"/>
                  </a:lnTo>
                  <a:lnTo>
                    <a:pt x="130" y="11"/>
                  </a:lnTo>
                  <a:lnTo>
                    <a:pt x="114" y="8"/>
                  </a:lnTo>
                  <a:lnTo>
                    <a:pt x="86" y="19"/>
                  </a:lnTo>
                  <a:lnTo>
                    <a:pt x="81" y="48"/>
                  </a:lnTo>
                  <a:lnTo>
                    <a:pt x="69" y="68"/>
                  </a:lnTo>
                  <a:lnTo>
                    <a:pt x="83" y="156"/>
                  </a:lnTo>
                  <a:lnTo>
                    <a:pt x="107" y="183"/>
                  </a:lnTo>
                  <a:lnTo>
                    <a:pt x="104" y="207"/>
                  </a:lnTo>
                  <a:lnTo>
                    <a:pt x="38" y="218"/>
                  </a:lnTo>
                  <a:lnTo>
                    <a:pt x="16" y="243"/>
                  </a:lnTo>
                  <a:lnTo>
                    <a:pt x="0" y="386"/>
                  </a:lnTo>
                  <a:lnTo>
                    <a:pt x="9" y="398"/>
                  </a:lnTo>
                  <a:lnTo>
                    <a:pt x="36" y="419"/>
                  </a:lnTo>
                  <a:lnTo>
                    <a:pt x="287" y="428"/>
                  </a:lnTo>
                  <a:lnTo>
                    <a:pt x="277" y="261"/>
                  </a:lnTo>
                  <a:close/>
                </a:path>
              </a:pathLst>
            </a:custGeom>
            <a:solidFill>
              <a:srgbClr val="FFF5EB"/>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54" name="Freeform 639"/>
            <p:cNvSpPr>
              <a:spLocks/>
            </p:cNvSpPr>
            <p:nvPr/>
          </p:nvSpPr>
          <p:spPr bwMode="auto">
            <a:xfrm rot="535020">
              <a:off x="7262813" y="6088063"/>
              <a:ext cx="17462" cy="88900"/>
            </a:xfrm>
            <a:custGeom>
              <a:avLst/>
              <a:gdLst>
                <a:gd name="T0" fmla="*/ 0 w 20"/>
                <a:gd name="T1" fmla="*/ 2147483647 h 66"/>
                <a:gd name="T2" fmla="*/ 2147483647 w 20"/>
                <a:gd name="T3" fmla="*/ 0 h 66"/>
                <a:gd name="T4" fmla="*/ 2147483647 w 20"/>
                <a:gd name="T5" fmla="*/ 2147483647 h 66"/>
                <a:gd name="T6" fmla="*/ 2147483647 w 20"/>
                <a:gd name="T7" fmla="*/ 2147483647 h 66"/>
                <a:gd name="T8" fmla="*/ 2147483647 w 20"/>
                <a:gd name="T9" fmla="*/ 2147483647 h 66"/>
                <a:gd name="T10" fmla="*/ 0 w 20"/>
                <a:gd name="T11" fmla="*/ 2147483647 h 66"/>
                <a:gd name="T12" fmla="*/ 0 60000 65536"/>
                <a:gd name="T13" fmla="*/ 0 60000 65536"/>
                <a:gd name="T14" fmla="*/ 0 60000 65536"/>
                <a:gd name="T15" fmla="*/ 0 60000 65536"/>
                <a:gd name="T16" fmla="*/ 0 60000 65536"/>
                <a:gd name="T17" fmla="*/ 0 60000 65536"/>
                <a:gd name="T18" fmla="*/ 0 w 20"/>
                <a:gd name="T19" fmla="*/ 0 h 66"/>
                <a:gd name="T20" fmla="*/ 20 w 20"/>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0" h="66">
                  <a:moveTo>
                    <a:pt x="0" y="14"/>
                  </a:moveTo>
                  <a:lnTo>
                    <a:pt x="6" y="0"/>
                  </a:lnTo>
                  <a:lnTo>
                    <a:pt x="18" y="6"/>
                  </a:lnTo>
                  <a:lnTo>
                    <a:pt x="20" y="38"/>
                  </a:lnTo>
                  <a:lnTo>
                    <a:pt x="8" y="66"/>
                  </a:lnTo>
                  <a:lnTo>
                    <a:pt x="0" y="56"/>
                  </a:lnTo>
                </a:path>
              </a:pathLst>
            </a:custGeom>
            <a:solidFill>
              <a:srgbClr val="FFF5EB"/>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55" name="Freeform 640"/>
            <p:cNvSpPr>
              <a:spLocks/>
            </p:cNvSpPr>
            <p:nvPr/>
          </p:nvSpPr>
          <p:spPr bwMode="auto">
            <a:xfrm>
              <a:off x="7026275" y="6323013"/>
              <a:ext cx="322263" cy="255587"/>
            </a:xfrm>
            <a:custGeom>
              <a:avLst/>
              <a:gdLst>
                <a:gd name="T0" fmla="*/ 0 w 232"/>
                <a:gd name="T1" fmla="*/ 2147483647 h 181"/>
                <a:gd name="T2" fmla="*/ 0 w 232"/>
                <a:gd name="T3" fmla="*/ 2147483647 h 181"/>
                <a:gd name="T4" fmla="*/ 2147483647 w 232"/>
                <a:gd name="T5" fmla="*/ 0 h 181"/>
                <a:gd name="T6" fmla="*/ 2147483647 w 232"/>
                <a:gd name="T7" fmla="*/ 2147483647 h 181"/>
                <a:gd name="T8" fmla="*/ 2147483647 w 232"/>
                <a:gd name="T9" fmla="*/ 2147483647 h 181"/>
                <a:gd name="T10" fmla="*/ 2147483647 w 232"/>
                <a:gd name="T11" fmla="*/ 2147483647 h 181"/>
                <a:gd name="T12" fmla="*/ 2147483647 w 232"/>
                <a:gd name="T13" fmla="*/ 2147483647 h 181"/>
                <a:gd name="T14" fmla="*/ 0 w 232"/>
                <a:gd name="T15" fmla="*/ 2147483647 h 181"/>
                <a:gd name="T16" fmla="*/ 0 60000 65536"/>
                <a:gd name="T17" fmla="*/ 0 60000 65536"/>
                <a:gd name="T18" fmla="*/ 0 60000 65536"/>
                <a:gd name="T19" fmla="*/ 0 60000 65536"/>
                <a:gd name="T20" fmla="*/ 0 60000 65536"/>
                <a:gd name="T21" fmla="*/ 0 60000 65536"/>
                <a:gd name="T22" fmla="*/ 0 60000 65536"/>
                <a:gd name="T23" fmla="*/ 0 60000 65536"/>
                <a:gd name="T24" fmla="*/ 0 w 232"/>
                <a:gd name="T25" fmla="*/ 0 h 181"/>
                <a:gd name="T26" fmla="*/ 232 w 232"/>
                <a:gd name="T27" fmla="*/ 181 h 1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 h="181">
                  <a:moveTo>
                    <a:pt x="0" y="169"/>
                  </a:moveTo>
                  <a:lnTo>
                    <a:pt x="0" y="20"/>
                  </a:lnTo>
                  <a:lnTo>
                    <a:pt x="10" y="0"/>
                  </a:lnTo>
                  <a:lnTo>
                    <a:pt x="204" y="2"/>
                  </a:lnTo>
                  <a:lnTo>
                    <a:pt x="220" y="17"/>
                  </a:lnTo>
                  <a:lnTo>
                    <a:pt x="232" y="181"/>
                  </a:lnTo>
                  <a:lnTo>
                    <a:pt x="37" y="181"/>
                  </a:lnTo>
                  <a:lnTo>
                    <a:pt x="0" y="169"/>
                  </a:lnTo>
                  <a:close/>
                </a:path>
              </a:pathLst>
            </a:custGeom>
            <a:solidFill>
              <a:srgbClr val="EED796"/>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56" name="Freeform 641"/>
            <p:cNvSpPr>
              <a:spLocks/>
            </p:cNvSpPr>
            <p:nvPr/>
          </p:nvSpPr>
          <p:spPr bwMode="auto">
            <a:xfrm>
              <a:off x="7413625" y="6389688"/>
              <a:ext cx="1428750" cy="150812"/>
            </a:xfrm>
            <a:custGeom>
              <a:avLst/>
              <a:gdLst>
                <a:gd name="T0" fmla="*/ 2147483647 w 1270"/>
                <a:gd name="T1" fmla="*/ 0 h 90"/>
                <a:gd name="T2" fmla="*/ 2147483647 w 1270"/>
                <a:gd name="T3" fmla="*/ 0 h 90"/>
                <a:gd name="T4" fmla="*/ 2147483647 w 1270"/>
                <a:gd name="T5" fmla="*/ 0 h 90"/>
                <a:gd name="T6" fmla="*/ 2147483647 w 1270"/>
                <a:gd name="T7" fmla="*/ 2147483647 h 90"/>
                <a:gd name="T8" fmla="*/ 0 w 1270"/>
                <a:gd name="T9" fmla="*/ 2147483647 h 90"/>
                <a:gd name="T10" fmla="*/ 0 w 1270"/>
                <a:gd name="T11" fmla="*/ 0 h 90"/>
                <a:gd name="T12" fmla="*/ 2147483647 w 1270"/>
                <a:gd name="T13" fmla="*/ 0 h 90"/>
                <a:gd name="T14" fmla="*/ 0 60000 65536"/>
                <a:gd name="T15" fmla="*/ 0 60000 65536"/>
                <a:gd name="T16" fmla="*/ 0 60000 65536"/>
                <a:gd name="T17" fmla="*/ 0 60000 65536"/>
                <a:gd name="T18" fmla="*/ 0 60000 65536"/>
                <a:gd name="T19" fmla="*/ 0 60000 65536"/>
                <a:gd name="T20" fmla="*/ 0 60000 65536"/>
                <a:gd name="T21" fmla="*/ 0 w 1270"/>
                <a:gd name="T22" fmla="*/ 0 h 90"/>
                <a:gd name="T23" fmla="*/ 1270 w 1270"/>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0" h="90">
                  <a:moveTo>
                    <a:pt x="91" y="0"/>
                  </a:moveTo>
                  <a:lnTo>
                    <a:pt x="1225" y="0"/>
                  </a:lnTo>
                  <a:lnTo>
                    <a:pt x="1270" y="0"/>
                  </a:lnTo>
                  <a:lnTo>
                    <a:pt x="1270" y="90"/>
                  </a:lnTo>
                  <a:lnTo>
                    <a:pt x="0" y="90"/>
                  </a:lnTo>
                  <a:lnTo>
                    <a:pt x="0" y="0"/>
                  </a:lnTo>
                  <a:lnTo>
                    <a:pt x="91" y="0"/>
                  </a:lnTo>
                  <a:close/>
                </a:path>
              </a:pathLst>
            </a:custGeom>
            <a:solidFill>
              <a:srgbClr val="D0B97A"/>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57" name="Freeform 642"/>
            <p:cNvSpPr>
              <a:spLocks/>
            </p:cNvSpPr>
            <p:nvPr/>
          </p:nvSpPr>
          <p:spPr bwMode="auto">
            <a:xfrm>
              <a:off x="7408863" y="6394450"/>
              <a:ext cx="1511300" cy="87313"/>
            </a:xfrm>
            <a:custGeom>
              <a:avLst/>
              <a:gdLst>
                <a:gd name="T0" fmla="*/ 2147483647 w 1270"/>
                <a:gd name="T1" fmla="*/ 0 h 90"/>
                <a:gd name="T2" fmla="*/ 2147483647 w 1270"/>
                <a:gd name="T3" fmla="*/ 0 h 90"/>
                <a:gd name="T4" fmla="*/ 2147483647 w 1270"/>
                <a:gd name="T5" fmla="*/ 0 h 90"/>
                <a:gd name="T6" fmla="*/ 2147483647 w 1270"/>
                <a:gd name="T7" fmla="*/ 2147483647 h 90"/>
                <a:gd name="T8" fmla="*/ 0 w 1270"/>
                <a:gd name="T9" fmla="*/ 2147483647 h 90"/>
                <a:gd name="T10" fmla="*/ 0 w 1270"/>
                <a:gd name="T11" fmla="*/ 0 h 90"/>
                <a:gd name="T12" fmla="*/ 2147483647 w 1270"/>
                <a:gd name="T13" fmla="*/ 0 h 90"/>
                <a:gd name="T14" fmla="*/ 0 60000 65536"/>
                <a:gd name="T15" fmla="*/ 0 60000 65536"/>
                <a:gd name="T16" fmla="*/ 0 60000 65536"/>
                <a:gd name="T17" fmla="*/ 0 60000 65536"/>
                <a:gd name="T18" fmla="*/ 0 60000 65536"/>
                <a:gd name="T19" fmla="*/ 0 60000 65536"/>
                <a:gd name="T20" fmla="*/ 0 60000 65536"/>
                <a:gd name="T21" fmla="*/ 0 w 1270"/>
                <a:gd name="T22" fmla="*/ 0 h 90"/>
                <a:gd name="T23" fmla="*/ 1270 w 1270"/>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0" h="90">
                  <a:moveTo>
                    <a:pt x="91" y="0"/>
                  </a:moveTo>
                  <a:lnTo>
                    <a:pt x="1225" y="0"/>
                  </a:lnTo>
                  <a:lnTo>
                    <a:pt x="1270" y="0"/>
                  </a:lnTo>
                  <a:lnTo>
                    <a:pt x="1270" y="90"/>
                  </a:lnTo>
                  <a:lnTo>
                    <a:pt x="0" y="90"/>
                  </a:lnTo>
                  <a:lnTo>
                    <a:pt x="0" y="0"/>
                  </a:lnTo>
                  <a:lnTo>
                    <a:pt x="91" y="0"/>
                  </a:lnTo>
                  <a:close/>
                </a:path>
              </a:pathLst>
            </a:custGeom>
            <a:solidFill>
              <a:srgbClr val="D0B97A"/>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58" name="Freeform 643"/>
            <p:cNvSpPr>
              <a:spLocks/>
            </p:cNvSpPr>
            <p:nvPr/>
          </p:nvSpPr>
          <p:spPr bwMode="auto">
            <a:xfrm>
              <a:off x="7421563" y="6380163"/>
              <a:ext cx="1498600" cy="85725"/>
            </a:xfrm>
            <a:custGeom>
              <a:avLst/>
              <a:gdLst>
                <a:gd name="T0" fmla="*/ 2147483647 w 1270"/>
                <a:gd name="T1" fmla="*/ 0 h 90"/>
                <a:gd name="T2" fmla="*/ 2147483647 w 1270"/>
                <a:gd name="T3" fmla="*/ 0 h 90"/>
                <a:gd name="T4" fmla="*/ 2147483647 w 1270"/>
                <a:gd name="T5" fmla="*/ 0 h 90"/>
                <a:gd name="T6" fmla="*/ 2147483647 w 1270"/>
                <a:gd name="T7" fmla="*/ 2147483647 h 90"/>
                <a:gd name="T8" fmla="*/ 0 w 1270"/>
                <a:gd name="T9" fmla="*/ 2147483647 h 90"/>
                <a:gd name="T10" fmla="*/ 0 w 1270"/>
                <a:gd name="T11" fmla="*/ 0 h 90"/>
                <a:gd name="T12" fmla="*/ 2147483647 w 1270"/>
                <a:gd name="T13" fmla="*/ 0 h 90"/>
                <a:gd name="T14" fmla="*/ 0 60000 65536"/>
                <a:gd name="T15" fmla="*/ 0 60000 65536"/>
                <a:gd name="T16" fmla="*/ 0 60000 65536"/>
                <a:gd name="T17" fmla="*/ 0 60000 65536"/>
                <a:gd name="T18" fmla="*/ 0 60000 65536"/>
                <a:gd name="T19" fmla="*/ 0 60000 65536"/>
                <a:gd name="T20" fmla="*/ 0 60000 65536"/>
                <a:gd name="T21" fmla="*/ 0 w 1270"/>
                <a:gd name="T22" fmla="*/ 0 h 90"/>
                <a:gd name="T23" fmla="*/ 1270 w 1270"/>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0" h="90">
                  <a:moveTo>
                    <a:pt x="91" y="0"/>
                  </a:moveTo>
                  <a:lnTo>
                    <a:pt x="1225" y="0"/>
                  </a:lnTo>
                  <a:lnTo>
                    <a:pt x="1270" y="0"/>
                  </a:lnTo>
                  <a:lnTo>
                    <a:pt x="1270" y="90"/>
                  </a:lnTo>
                  <a:lnTo>
                    <a:pt x="0" y="90"/>
                  </a:lnTo>
                  <a:lnTo>
                    <a:pt x="0" y="0"/>
                  </a:lnTo>
                  <a:lnTo>
                    <a:pt x="91" y="0"/>
                  </a:lnTo>
                  <a:close/>
                </a:path>
              </a:pathLst>
            </a:custGeom>
            <a:solidFill>
              <a:srgbClr val="EED796"/>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59" name="Freeform 644"/>
            <p:cNvSpPr>
              <a:spLocks/>
            </p:cNvSpPr>
            <p:nvPr/>
          </p:nvSpPr>
          <p:spPr bwMode="auto">
            <a:xfrm>
              <a:off x="7583488" y="6008688"/>
              <a:ext cx="60325" cy="523875"/>
            </a:xfrm>
            <a:custGeom>
              <a:avLst/>
              <a:gdLst>
                <a:gd name="T0" fmla="*/ 0 w 40"/>
                <a:gd name="T1" fmla="*/ 2147483647 h 333"/>
                <a:gd name="T2" fmla="*/ 2147483647 w 40"/>
                <a:gd name="T3" fmla="*/ 2147483647 h 333"/>
                <a:gd name="T4" fmla="*/ 2147483647 w 40"/>
                <a:gd name="T5" fmla="*/ 2147483647 h 333"/>
                <a:gd name="T6" fmla="*/ 2147483647 w 40"/>
                <a:gd name="T7" fmla="*/ 2147483647 h 333"/>
                <a:gd name="T8" fmla="*/ 2147483647 w 40"/>
                <a:gd name="T9" fmla="*/ 0 h 333"/>
                <a:gd name="T10" fmla="*/ 0 w 40"/>
                <a:gd name="T11" fmla="*/ 2147483647 h 333"/>
                <a:gd name="T12" fmla="*/ 0 60000 65536"/>
                <a:gd name="T13" fmla="*/ 0 60000 65536"/>
                <a:gd name="T14" fmla="*/ 0 60000 65536"/>
                <a:gd name="T15" fmla="*/ 0 60000 65536"/>
                <a:gd name="T16" fmla="*/ 0 60000 65536"/>
                <a:gd name="T17" fmla="*/ 0 60000 65536"/>
                <a:gd name="T18" fmla="*/ 0 w 40"/>
                <a:gd name="T19" fmla="*/ 0 h 333"/>
                <a:gd name="T20" fmla="*/ 40 w 40"/>
                <a:gd name="T21" fmla="*/ 333 h 333"/>
              </a:gdLst>
              <a:ahLst/>
              <a:cxnLst>
                <a:cxn ang="T12">
                  <a:pos x="T0" y="T1"/>
                </a:cxn>
                <a:cxn ang="T13">
                  <a:pos x="T2" y="T3"/>
                </a:cxn>
                <a:cxn ang="T14">
                  <a:pos x="T4" y="T5"/>
                </a:cxn>
                <a:cxn ang="T15">
                  <a:pos x="T6" y="T7"/>
                </a:cxn>
                <a:cxn ang="T16">
                  <a:pos x="T8" y="T9"/>
                </a:cxn>
                <a:cxn ang="T17">
                  <a:pos x="T10" y="T11"/>
                </a:cxn>
              </a:cxnLst>
              <a:rect l="T18" t="T19" r="T20" b="T21"/>
              <a:pathLst>
                <a:path w="40" h="333">
                  <a:moveTo>
                    <a:pt x="0" y="1"/>
                  </a:moveTo>
                  <a:lnTo>
                    <a:pt x="3" y="333"/>
                  </a:lnTo>
                  <a:lnTo>
                    <a:pt x="25" y="333"/>
                  </a:lnTo>
                  <a:lnTo>
                    <a:pt x="40" y="312"/>
                  </a:lnTo>
                  <a:lnTo>
                    <a:pt x="29" y="0"/>
                  </a:lnTo>
                  <a:lnTo>
                    <a:pt x="0" y="1"/>
                  </a:lnTo>
                  <a:close/>
                </a:path>
              </a:pathLst>
            </a:custGeom>
            <a:gradFill rotWithShape="1">
              <a:gsLst>
                <a:gs pos="0">
                  <a:srgbClr val="717171"/>
                </a:gs>
                <a:gs pos="100000">
                  <a:srgbClr val="333333"/>
                </a:gs>
              </a:gsLst>
              <a:lin ang="2700000" scaled="1"/>
            </a:gradFill>
            <a:ln w="9525" cap="flat" cmpd="sng">
              <a:solidFill>
                <a:srgbClr val="333333"/>
              </a:solidFill>
              <a:prstDash val="solid"/>
              <a:round/>
              <a:headEnd type="none" w="med" len="med"/>
              <a:tailEnd type="none" w="med" len="med"/>
            </a:ln>
          </p:spPr>
          <p:txBody>
            <a:bodyPr/>
            <a:lstStyle/>
            <a:p>
              <a:endParaRPr lang="ja-JP" altLang="en-US" dirty="0"/>
            </a:p>
          </p:txBody>
        </p:sp>
        <p:sp>
          <p:nvSpPr>
            <p:cNvPr id="360" name="Freeform 645"/>
            <p:cNvSpPr>
              <a:spLocks/>
            </p:cNvSpPr>
            <p:nvPr/>
          </p:nvSpPr>
          <p:spPr bwMode="auto">
            <a:xfrm>
              <a:off x="7392988" y="5938838"/>
              <a:ext cx="1543050" cy="638175"/>
            </a:xfrm>
            <a:custGeom>
              <a:avLst/>
              <a:gdLst>
                <a:gd name="T0" fmla="*/ 2147483647 w 1108"/>
                <a:gd name="T1" fmla="*/ 2147483647 h 451"/>
                <a:gd name="T2" fmla="*/ 2147483647 w 1108"/>
                <a:gd name="T3" fmla="*/ 2147483647 h 451"/>
                <a:gd name="T4" fmla="*/ 2147483647 w 1108"/>
                <a:gd name="T5" fmla="*/ 2147483647 h 451"/>
                <a:gd name="T6" fmla="*/ 2147483647 w 1108"/>
                <a:gd name="T7" fmla="*/ 2147483647 h 451"/>
                <a:gd name="T8" fmla="*/ 2147483647 w 1108"/>
                <a:gd name="T9" fmla="*/ 2147483647 h 451"/>
                <a:gd name="T10" fmla="*/ 2147483647 w 1108"/>
                <a:gd name="T11" fmla="*/ 2147483647 h 451"/>
                <a:gd name="T12" fmla="*/ 2147483647 w 1108"/>
                <a:gd name="T13" fmla="*/ 2147483647 h 451"/>
                <a:gd name="T14" fmla="*/ 2147483647 w 1108"/>
                <a:gd name="T15" fmla="*/ 2147483647 h 451"/>
                <a:gd name="T16" fmla="*/ 2147483647 w 1108"/>
                <a:gd name="T17" fmla="*/ 2147483647 h 451"/>
                <a:gd name="T18" fmla="*/ 2147483647 w 1108"/>
                <a:gd name="T19" fmla="*/ 2147483647 h 451"/>
                <a:gd name="T20" fmla="*/ 2147483647 w 1108"/>
                <a:gd name="T21" fmla="*/ 2147483647 h 451"/>
                <a:gd name="T22" fmla="*/ 2147483647 w 1108"/>
                <a:gd name="T23" fmla="*/ 2147483647 h 451"/>
                <a:gd name="T24" fmla="*/ 2147483647 w 1108"/>
                <a:gd name="T25" fmla="*/ 2147483647 h 451"/>
                <a:gd name="T26" fmla="*/ 2147483647 w 1108"/>
                <a:gd name="T27" fmla="*/ 2147483647 h 451"/>
                <a:gd name="T28" fmla="*/ 2147483647 w 1108"/>
                <a:gd name="T29" fmla="*/ 2147483647 h 451"/>
                <a:gd name="T30" fmla="*/ 2147483647 w 1108"/>
                <a:gd name="T31" fmla="*/ 2147483647 h 451"/>
                <a:gd name="T32" fmla="*/ 2147483647 w 1108"/>
                <a:gd name="T33" fmla="*/ 2147483647 h 451"/>
                <a:gd name="T34" fmla="*/ 2147483647 w 1108"/>
                <a:gd name="T35" fmla="*/ 2147483647 h 451"/>
                <a:gd name="T36" fmla="*/ 2147483647 w 1108"/>
                <a:gd name="T37" fmla="*/ 2147483647 h 451"/>
                <a:gd name="T38" fmla="*/ 2147483647 w 1108"/>
                <a:gd name="T39" fmla="*/ 2147483647 h 451"/>
                <a:gd name="T40" fmla="*/ 2147483647 w 1108"/>
                <a:gd name="T41" fmla="*/ 2147483647 h 451"/>
                <a:gd name="T42" fmla="*/ 2147483647 w 1108"/>
                <a:gd name="T43" fmla="*/ 2147483647 h 451"/>
                <a:gd name="T44" fmla="*/ 2147483647 w 1108"/>
                <a:gd name="T45" fmla="*/ 2147483647 h 451"/>
                <a:gd name="T46" fmla="*/ 2147483647 w 1108"/>
                <a:gd name="T47" fmla="*/ 2147483647 h 451"/>
                <a:gd name="T48" fmla="*/ 2147483647 w 1108"/>
                <a:gd name="T49" fmla="*/ 2147483647 h 451"/>
                <a:gd name="T50" fmla="*/ 2147483647 w 1108"/>
                <a:gd name="T51" fmla="*/ 2147483647 h 451"/>
                <a:gd name="T52" fmla="*/ 2147483647 w 1108"/>
                <a:gd name="T53" fmla="*/ 2147483647 h 451"/>
                <a:gd name="T54" fmla="*/ 2147483647 w 1108"/>
                <a:gd name="T55" fmla="*/ 2147483647 h 451"/>
                <a:gd name="T56" fmla="*/ 2147483647 w 1108"/>
                <a:gd name="T57" fmla="*/ 2147483647 h 451"/>
                <a:gd name="T58" fmla="*/ 2147483647 w 1108"/>
                <a:gd name="T59" fmla="*/ 2147483647 h 451"/>
                <a:gd name="T60" fmla="*/ 0 w 1108"/>
                <a:gd name="T61" fmla="*/ 2147483647 h 451"/>
                <a:gd name="T62" fmla="*/ 2147483647 w 1108"/>
                <a:gd name="T63" fmla="*/ 2147483647 h 451"/>
                <a:gd name="T64" fmla="*/ 2147483647 w 1108"/>
                <a:gd name="T65" fmla="*/ 2147483647 h 451"/>
                <a:gd name="T66" fmla="*/ 2147483647 w 1108"/>
                <a:gd name="T67" fmla="*/ 2147483647 h 4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08"/>
                <a:gd name="T103" fmla="*/ 0 h 451"/>
                <a:gd name="T104" fmla="*/ 1108 w 1108"/>
                <a:gd name="T105" fmla="*/ 451 h 4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08" h="451">
                  <a:moveTo>
                    <a:pt x="1108" y="252"/>
                  </a:moveTo>
                  <a:lnTo>
                    <a:pt x="1097" y="229"/>
                  </a:lnTo>
                  <a:lnTo>
                    <a:pt x="1032" y="214"/>
                  </a:lnTo>
                  <a:lnTo>
                    <a:pt x="1028" y="193"/>
                  </a:lnTo>
                  <a:lnTo>
                    <a:pt x="955" y="191"/>
                  </a:lnTo>
                  <a:lnTo>
                    <a:pt x="951" y="217"/>
                  </a:lnTo>
                  <a:lnTo>
                    <a:pt x="904" y="232"/>
                  </a:lnTo>
                  <a:lnTo>
                    <a:pt x="881" y="265"/>
                  </a:lnTo>
                  <a:lnTo>
                    <a:pt x="866" y="349"/>
                  </a:lnTo>
                  <a:lnTo>
                    <a:pt x="831" y="415"/>
                  </a:lnTo>
                  <a:lnTo>
                    <a:pt x="811" y="410"/>
                  </a:lnTo>
                  <a:lnTo>
                    <a:pt x="785" y="415"/>
                  </a:lnTo>
                  <a:lnTo>
                    <a:pt x="748" y="414"/>
                  </a:lnTo>
                  <a:lnTo>
                    <a:pt x="735" y="348"/>
                  </a:lnTo>
                  <a:lnTo>
                    <a:pt x="719" y="265"/>
                  </a:lnTo>
                  <a:lnTo>
                    <a:pt x="691" y="253"/>
                  </a:lnTo>
                  <a:lnTo>
                    <a:pt x="657" y="246"/>
                  </a:lnTo>
                  <a:lnTo>
                    <a:pt x="633" y="229"/>
                  </a:lnTo>
                  <a:lnTo>
                    <a:pt x="630" y="212"/>
                  </a:lnTo>
                  <a:lnTo>
                    <a:pt x="649" y="194"/>
                  </a:lnTo>
                  <a:lnTo>
                    <a:pt x="669" y="170"/>
                  </a:lnTo>
                  <a:lnTo>
                    <a:pt x="682" y="126"/>
                  </a:lnTo>
                  <a:lnTo>
                    <a:pt x="679" y="62"/>
                  </a:lnTo>
                  <a:lnTo>
                    <a:pt x="655" y="44"/>
                  </a:lnTo>
                  <a:lnTo>
                    <a:pt x="620" y="20"/>
                  </a:lnTo>
                  <a:lnTo>
                    <a:pt x="573" y="28"/>
                  </a:lnTo>
                  <a:lnTo>
                    <a:pt x="547" y="34"/>
                  </a:lnTo>
                  <a:lnTo>
                    <a:pt x="531" y="60"/>
                  </a:lnTo>
                  <a:lnTo>
                    <a:pt x="526" y="58"/>
                  </a:lnTo>
                  <a:lnTo>
                    <a:pt x="522" y="110"/>
                  </a:lnTo>
                  <a:lnTo>
                    <a:pt x="535" y="179"/>
                  </a:lnTo>
                  <a:lnTo>
                    <a:pt x="561" y="199"/>
                  </a:lnTo>
                  <a:lnTo>
                    <a:pt x="547" y="244"/>
                  </a:lnTo>
                  <a:lnTo>
                    <a:pt x="480" y="256"/>
                  </a:lnTo>
                  <a:lnTo>
                    <a:pt x="448" y="285"/>
                  </a:lnTo>
                  <a:lnTo>
                    <a:pt x="435" y="397"/>
                  </a:lnTo>
                  <a:lnTo>
                    <a:pt x="429" y="420"/>
                  </a:lnTo>
                  <a:lnTo>
                    <a:pt x="388" y="429"/>
                  </a:lnTo>
                  <a:lnTo>
                    <a:pt x="318" y="429"/>
                  </a:lnTo>
                  <a:lnTo>
                    <a:pt x="298" y="274"/>
                  </a:lnTo>
                  <a:lnTo>
                    <a:pt x="283" y="246"/>
                  </a:lnTo>
                  <a:lnTo>
                    <a:pt x="250" y="226"/>
                  </a:lnTo>
                  <a:lnTo>
                    <a:pt x="180" y="216"/>
                  </a:lnTo>
                  <a:lnTo>
                    <a:pt x="182" y="192"/>
                  </a:lnTo>
                  <a:lnTo>
                    <a:pt x="206" y="176"/>
                  </a:lnTo>
                  <a:lnTo>
                    <a:pt x="230" y="117"/>
                  </a:lnTo>
                  <a:lnTo>
                    <a:pt x="233" y="76"/>
                  </a:lnTo>
                  <a:lnTo>
                    <a:pt x="222" y="46"/>
                  </a:lnTo>
                  <a:lnTo>
                    <a:pt x="226" y="12"/>
                  </a:lnTo>
                  <a:lnTo>
                    <a:pt x="171" y="6"/>
                  </a:lnTo>
                  <a:lnTo>
                    <a:pt x="157" y="0"/>
                  </a:lnTo>
                  <a:lnTo>
                    <a:pt x="133" y="12"/>
                  </a:lnTo>
                  <a:lnTo>
                    <a:pt x="116" y="8"/>
                  </a:lnTo>
                  <a:lnTo>
                    <a:pt x="84" y="20"/>
                  </a:lnTo>
                  <a:lnTo>
                    <a:pt x="78" y="50"/>
                  </a:lnTo>
                  <a:lnTo>
                    <a:pt x="65" y="72"/>
                  </a:lnTo>
                  <a:lnTo>
                    <a:pt x="80" y="164"/>
                  </a:lnTo>
                  <a:lnTo>
                    <a:pt x="108" y="192"/>
                  </a:lnTo>
                  <a:lnTo>
                    <a:pt x="104" y="218"/>
                  </a:lnTo>
                  <a:lnTo>
                    <a:pt x="30" y="229"/>
                  </a:lnTo>
                  <a:lnTo>
                    <a:pt x="6" y="256"/>
                  </a:lnTo>
                  <a:lnTo>
                    <a:pt x="0" y="448"/>
                  </a:lnTo>
                  <a:lnTo>
                    <a:pt x="993" y="451"/>
                  </a:lnTo>
                  <a:lnTo>
                    <a:pt x="1046" y="436"/>
                  </a:lnTo>
                  <a:lnTo>
                    <a:pt x="1082" y="405"/>
                  </a:lnTo>
                  <a:lnTo>
                    <a:pt x="1102" y="367"/>
                  </a:lnTo>
                  <a:lnTo>
                    <a:pt x="1108" y="322"/>
                  </a:lnTo>
                  <a:lnTo>
                    <a:pt x="1108" y="252"/>
                  </a:lnTo>
                  <a:close/>
                </a:path>
              </a:pathLst>
            </a:custGeom>
            <a:solidFill>
              <a:srgbClr val="FFF5EB"/>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61" name="Freeform 646"/>
            <p:cNvSpPr>
              <a:spLocks/>
            </p:cNvSpPr>
            <p:nvPr/>
          </p:nvSpPr>
          <p:spPr bwMode="auto">
            <a:xfrm>
              <a:off x="7704138" y="6048375"/>
              <a:ext cx="19050" cy="93663"/>
            </a:xfrm>
            <a:custGeom>
              <a:avLst/>
              <a:gdLst>
                <a:gd name="T0" fmla="*/ 0 w 20"/>
                <a:gd name="T1" fmla="*/ 2147483647 h 66"/>
                <a:gd name="T2" fmla="*/ 2147483647 w 20"/>
                <a:gd name="T3" fmla="*/ 0 h 66"/>
                <a:gd name="T4" fmla="*/ 2147483647 w 20"/>
                <a:gd name="T5" fmla="*/ 2147483647 h 66"/>
                <a:gd name="T6" fmla="*/ 2147483647 w 20"/>
                <a:gd name="T7" fmla="*/ 2147483647 h 66"/>
                <a:gd name="T8" fmla="*/ 2147483647 w 20"/>
                <a:gd name="T9" fmla="*/ 2147483647 h 66"/>
                <a:gd name="T10" fmla="*/ 0 w 20"/>
                <a:gd name="T11" fmla="*/ 2147483647 h 66"/>
                <a:gd name="T12" fmla="*/ 0 60000 65536"/>
                <a:gd name="T13" fmla="*/ 0 60000 65536"/>
                <a:gd name="T14" fmla="*/ 0 60000 65536"/>
                <a:gd name="T15" fmla="*/ 0 60000 65536"/>
                <a:gd name="T16" fmla="*/ 0 60000 65536"/>
                <a:gd name="T17" fmla="*/ 0 60000 65536"/>
                <a:gd name="T18" fmla="*/ 0 w 20"/>
                <a:gd name="T19" fmla="*/ 0 h 66"/>
                <a:gd name="T20" fmla="*/ 20 w 20"/>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0" h="66">
                  <a:moveTo>
                    <a:pt x="0" y="14"/>
                  </a:moveTo>
                  <a:lnTo>
                    <a:pt x="6" y="0"/>
                  </a:lnTo>
                  <a:lnTo>
                    <a:pt x="18" y="6"/>
                  </a:lnTo>
                  <a:lnTo>
                    <a:pt x="20" y="38"/>
                  </a:lnTo>
                  <a:lnTo>
                    <a:pt x="8" y="66"/>
                  </a:lnTo>
                  <a:lnTo>
                    <a:pt x="0" y="56"/>
                  </a:lnTo>
                </a:path>
              </a:pathLst>
            </a:custGeom>
            <a:solidFill>
              <a:srgbClr val="FFF5EB"/>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62" name="Freeform 647"/>
            <p:cNvSpPr>
              <a:spLocks/>
            </p:cNvSpPr>
            <p:nvPr/>
          </p:nvSpPr>
          <p:spPr bwMode="auto">
            <a:xfrm flipH="1">
              <a:off x="8110538" y="6073775"/>
              <a:ext cx="19050" cy="93663"/>
            </a:xfrm>
            <a:custGeom>
              <a:avLst/>
              <a:gdLst>
                <a:gd name="T0" fmla="*/ 0 w 20"/>
                <a:gd name="T1" fmla="*/ 2147483647 h 66"/>
                <a:gd name="T2" fmla="*/ 2147483647 w 20"/>
                <a:gd name="T3" fmla="*/ 0 h 66"/>
                <a:gd name="T4" fmla="*/ 2147483647 w 20"/>
                <a:gd name="T5" fmla="*/ 2147483647 h 66"/>
                <a:gd name="T6" fmla="*/ 2147483647 w 20"/>
                <a:gd name="T7" fmla="*/ 2147483647 h 66"/>
                <a:gd name="T8" fmla="*/ 2147483647 w 20"/>
                <a:gd name="T9" fmla="*/ 2147483647 h 66"/>
                <a:gd name="T10" fmla="*/ 0 w 20"/>
                <a:gd name="T11" fmla="*/ 2147483647 h 66"/>
                <a:gd name="T12" fmla="*/ 0 60000 65536"/>
                <a:gd name="T13" fmla="*/ 0 60000 65536"/>
                <a:gd name="T14" fmla="*/ 0 60000 65536"/>
                <a:gd name="T15" fmla="*/ 0 60000 65536"/>
                <a:gd name="T16" fmla="*/ 0 60000 65536"/>
                <a:gd name="T17" fmla="*/ 0 60000 65536"/>
                <a:gd name="T18" fmla="*/ 0 w 20"/>
                <a:gd name="T19" fmla="*/ 0 h 66"/>
                <a:gd name="T20" fmla="*/ 20 w 20"/>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0" h="66">
                  <a:moveTo>
                    <a:pt x="0" y="14"/>
                  </a:moveTo>
                  <a:lnTo>
                    <a:pt x="6" y="0"/>
                  </a:lnTo>
                  <a:lnTo>
                    <a:pt x="18" y="6"/>
                  </a:lnTo>
                  <a:lnTo>
                    <a:pt x="20" y="38"/>
                  </a:lnTo>
                  <a:lnTo>
                    <a:pt x="8" y="66"/>
                  </a:lnTo>
                  <a:lnTo>
                    <a:pt x="0" y="56"/>
                  </a:lnTo>
                </a:path>
              </a:pathLst>
            </a:custGeom>
            <a:solidFill>
              <a:srgbClr val="FFF5EB"/>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63" name="Freeform 648"/>
            <p:cNvSpPr>
              <a:spLocks/>
            </p:cNvSpPr>
            <p:nvPr/>
          </p:nvSpPr>
          <p:spPr bwMode="auto">
            <a:xfrm flipH="1">
              <a:off x="8037513" y="6329363"/>
              <a:ext cx="366712" cy="241300"/>
            </a:xfrm>
            <a:custGeom>
              <a:avLst/>
              <a:gdLst>
                <a:gd name="T0" fmla="*/ 0 w 268"/>
                <a:gd name="T1" fmla="*/ 2147483647 h 170"/>
                <a:gd name="T2" fmla="*/ 2147483647 w 268"/>
                <a:gd name="T3" fmla="*/ 2147483647 h 170"/>
                <a:gd name="T4" fmla="*/ 2147483647 w 268"/>
                <a:gd name="T5" fmla="*/ 0 h 170"/>
                <a:gd name="T6" fmla="*/ 2147483647 w 268"/>
                <a:gd name="T7" fmla="*/ 2147483647 h 170"/>
                <a:gd name="T8" fmla="*/ 2147483647 w 268"/>
                <a:gd name="T9" fmla="*/ 2147483647 h 170"/>
                <a:gd name="T10" fmla="*/ 2147483647 w 268"/>
                <a:gd name="T11" fmla="*/ 2147483647 h 170"/>
                <a:gd name="T12" fmla="*/ 0 60000 65536"/>
                <a:gd name="T13" fmla="*/ 0 60000 65536"/>
                <a:gd name="T14" fmla="*/ 0 60000 65536"/>
                <a:gd name="T15" fmla="*/ 0 60000 65536"/>
                <a:gd name="T16" fmla="*/ 0 60000 65536"/>
                <a:gd name="T17" fmla="*/ 0 60000 65536"/>
                <a:gd name="T18" fmla="*/ 0 w 268"/>
                <a:gd name="T19" fmla="*/ 0 h 170"/>
                <a:gd name="T20" fmla="*/ 268 w 268"/>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268" h="170">
                  <a:moveTo>
                    <a:pt x="0" y="170"/>
                  </a:moveTo>
                  <a:lnTo>
                    <a:pt x="3" y="20"/>
                  </a:lnTo>
                  <a:lnTo>
                    <a:pt x="15" y="0"/>
                  </a:lnTo>
                  <a:lnTo>
                    <a:pt x="234" y="2"/>
                  </a:lnTo>
                  <a:lnTo>
                    <a:pt x="252" y="17"/>
                  </a:lnTo>
                  <a:lnTo>
                    <a:pt x="268" y="170"/>
                  </a:lnTo>
                </a:path>
              </a:pathLst>
            </a:custGeom>
            <a:solidFill>
              <a:srgbClr val="EED796"/>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64" name="Freeform 649"/>
            <p:cNvSpPr>
              <a:spLocks/>
            </p:cNvSpPr>
            <p:nvPr/>
          </p:nvSpPr>
          <p:spPr bwMode="auto">
            <a:xfrm flipH="1">
              <a:off x="7424738" y="6316663"/>
              <a:ext cx="363537" cy="254000"/>
            </a:xfrm>
            <a:custGeom>
              <a:avLst/>
              <a:gdLst>
                <a:gd name="T0" fmla="*/ 2147483647 w 267"/>
                <a:gd name="T1" fmla="*/ 2147483647 h 179"/>
                <a:gd name="T2" fmla="*/ 2147483647 w 267"/>
                <a:gd name="T3" fmla="*/ 2147483647 h 179"/>
                <a:gd name="T4" fmla="*/ 2147483647 w 267"/>
                <a:gd name="T5" fmla="*/ 0 h 179"/>
                <a:gd name="T6" fmla="*/ 2147483647 w 267"/>
                <a:gd name="T7" fmla="*/ 2147483647 h 179"/>
                <a:gd name="T8" fmla="*/ 2147483647 w 267"/>
                <a:gd name="T9" fmla="*/ 2147483647 h 179"/>
                <a:gd name="T10" fmla="*/ 0 w 267"/>
                <a:gd name="T11" fmla="*/ 2147483647 h 179"/>
                <a:gd name="T12" fmla="*/ 0 60000 65536"/>
                <a:gd name="T13" fmla="*/ 0 60000 65536"/>
                <a:gd name="T14" fmla="*/ 0 60000 65536"/>
                <a:gd name="T15" fmla="*/ 0 60000 65536"/>
                <a:gd name="T16" fmla="*/ 0 60000 65536"/>
                <a:gd name="T17" fmla="*/ 0 60000 65536"/>
                <a:gd name="T18" fmla="*/ 0 w 267"/>
                <a:gd name="T19" fmla="*/ 0 h 179"/>
                <a:gd name="T20" fmla="*/ 267 w 267"/>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267" h="179">
                  <a:moveTo>
                    <a:pt x="267" y="179"/>
                  </a:moveTo>
                  <a:lnTo>
                    <a:pt x="265" y="21"/>
                  </a:lnTo>
                  <a:lnTo>
                    <a:pt x="253" y="0"/>
                  </a:lnTo>
                  <a:lnTo>
                    <a:pt x="34" y="2"/>
                  </a:lnTo>
                  <a:lnTo>
                    <a:pt x="16" y="18"/>
                  </a:lnTo>
                  <a:lnTo>
                    <a:pt x="0" y="179"/>
                  </a:lnTo>
                </a:path>
              </a:pathLst>
            </a:custGeom>
            <a:solidFill>
              <a:srgbClr val="EED796"/>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65" name="Freeform 650"/>
            <p:cNvSpPr>
              <a:spLocks/>
            </p:cNvSpPr>
            <p:nvPr/>
          </p:nvSpPr>
          <p:spPr bwMode="auto">
            <a:xfrm rot="21085205" flipH="1">
              <a:off x="7481888" y="6048375"/>
              <a:ext cx="17462" cy="92075"/>
            </a:xfrm>
            <a:custGeom>
              <a:avLst/>
              <a:gdLst>
                <a:gd name="T0" fmla="*/ 0 w 20"/>
                <a:gd name="T1" fmla="*/ 2147483647 h 66"/>
                <a:gd name="T2" fmla="*/ 2147483647 w 20"/>
                <a:gd name="T3" fmla="*/ 0 h 66"/>
                <a:gd name="T4" fmla="*/ 2147483647 w 20"/>
                <a:gd name="T5" fmla="*/ 2147483647 h 66"/>
                <a:gd name="T6" fmla="*/ 2147483647 w 20"/>
                <a:gd name="T7" fmla="*/ 2147483647 h 66"/>
                <a:gd name="T8" fmla="*/ 2147483647 w 20"/>
                <a:gd name="T9" fmla="*/ 2147483647 h 66"/>
                <a:gd name="T10" fmla="*/ 0 w 20"/>
                <a:gd name="T11" fmla="*/ 2147483647 h 66"/>
                <a:gd name="T12" fmla="*/ 0 60000 65536"/>
                <a:gd name="T13" fmla="*/ 0 60000 65536"/>
                <a:gd name="T14" fmla="*/ 0 60000 65536"/>
                <a:gd name="T15" fmla="*/ 0 60000 65536"/>
                <a:gd name="T16" fmla="*/ 0 60000 65536"/>
                <a:gd name="T17" fmla="*/ 0 60000 65536"/>
                <a:gd name="T18" fmla="*/ 0 w 20"/>
                <a:gd name="T19" fmla="*/ 0 h 66"/>
                <a:gd name="T20" fmla="*/ 20 w 20"/>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0" h="66">
                  <a:moveTo>
                    <a:pt x="0" y="14"/>
                  </a:moveTo>
                  <a:lnTo>
                    <a:pt x="6" y="0"/>
                  </a:lnTo>
                  <a:lnTo>
                    <a:pt x="18" y="6"/>
                  </a:lnTo>
                  <a:lnTo>
                    <a:pt x="20" y="38"/>
                  </a:lnTo>
                  <a:lnTo>
                    <a:pt x="8" y="66"/>
                  </a:lnTo>
                  <a:lnTo>
                    <a:pt x="0" y="56"/>
                  </a:lnTo>
                </a:path>
              </a:pathLst>
            </a:custGeom>
            <a:solidFill>
              <a:srgbClr val="FFF5EB"/>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66" name="Freeform 651"/>
            <p:cNvSpPr>
              <a:spLocks/>
            </p:cNvSpPr>
            <p:nvPr/>
          </p:nvSpPr>
          <p:spPr bwMode="auto">
            <a:xfrm flipH="1">
              <a:off x="8629650" y="6326188"/>
              <a:ext cx="306388" cy="250825"/>
            </a:xfrm>
            <a:custGeom>
              <a:avLst/>
              <a:gdLst>
                <a:gd name="T0" fmla="*/ 0 w 224"/>
                <a:gd name="T1" fmla="*/ 2147483647 h 177"/>
                <a:gd name="T2" fmla="*/ 2147483647 w 224"/>
                <a:gd name="T3" fmla="*/ 2147483647 h 177"/>
                <a:gd name="T4" fmla="*/ 2147483647 w 224"/>
                <a:gd name="T5" fmla="*/ 2147483647 h 177"/>
                <a:gd name="T6" fmla="*/ 2147483647 w 224"/>
                <a:gd name="T7" fmla="*/ 2147483647 h 177"/>
                <a:gd name="T8" fmla="*/ 2147483647 w 224"/>
                <a:gd name="T9" fmla="*/ 2147483647 h 177"/>
                <a:gd name="T10" fmla="*/ 2147483647 w 224"/>
                <a:gd name="T11" fmla="*/ 2147483647 h 177"/>
                <a:gd name="T12" fmla="*/ 2147483647 w 224"/>
                <a:gd name="T13" fmla="*/ 2147483647 h 177"/>
                <a:gd name="T14" fmla="*/ 2147483647 w 224"/>
                <a:gd name="T15" fmla="*/ 2147483647 h 177"/>
                <a:gd name="T16" fmla="*/ 2147483647 w 224"/>
                <a:gd name="T17" fmla="*/ 2147483647 h 177"/>
                <a:gd name="T18" fmla="*/ 2147483647 w 224"/>
                <a:gd name="T19" fmla="*/ 2147483647 h 177"/>
                <a:gd name="T20" fmla="*/ 2147483647 w 224"/>
                <a:gd name="T21" fmla="*/ 0 h 177"/>
                <a:gd name="T22" fmla="*/ 0 w 224"/>
                <a:gd name="T23" fmla="*/ 2147483647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4"/>
                <a:gd name="T37" fmla="*/ 0 h 177"/>
                <a:gd name="T38" fmla="*/ 224 w 224"/>
                <a:gd name="T39" fmla="*/ 177 h 1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4" h="177">
                  <a:moveTo>
                    <a:pt x="0" y="3"/>
                  </a:moveTo>
                  <a:lnTo>
                    <a:pt x="185" y="7"/>
                  </a:lnTo>
                  <a:lnTo>
                    <a:pt x="200" y="13"/>
                  </a:lnTo>
                  <a:lnTo>
                    <a:pt x="207" y="24"/>
                  </a:lnTo>
                  <a:lnTo>
                    <a:pt x="224" y="177"/>
                  </a:lnTo>
                  <a:lnTo>
                    <a:pt x="122" y="177"/>
                  </a:lnTo>
                  <a:lnTo>
                    <a:pt x="66" y="168"/>
                  </a:lnTo>
                  <a:lnTo>
                    <a:pt x="33" y="139"/>
                  </a:lnTo>
                  <a:lnTo>
                    <a:pt x="11" y="105"/>
                  </a:lnTo>
                  <a:lnTo>
                    <a:pt x="3" y="63"/>
                  </a:lnTo>
                  <a:lnTo>
                    <a:pt x="3" y="0"/>
                  </a:lnTo>
                  <a:lnTo>
                    <a:pt x="0" y="3"/>
                  </a:lnTo>
                  <a:close/>
                </a:path>
              </a:pathLst>
            </a:custGeom>
            <a:solidFill>
              <a:srgbClr val="EED796"/>
            </a:solidFill>
            <a:ln w="9525" cap="flat" cmpd="sng">
              <a:solidFill>
                <a:srgbClr val="333333"/>
              </a:solidFill>
              <a:prstDash val="solid"/>
              <a:round/>
              <a:headEnd type="none" w="med" len="med"/>
              <a:tailEnd type="none" w="med" len="med"/>
            </a:ln>
          </p:spPr>
          <p:txBody>
            <a:bodyPr/>
            <a:lstStyle/>
            <a:p>
              <a:endParaRPr lang="ja-JP" altLang="en-US" dirty="0"/>
            </a:p>
          </p:txBody>
        </p:sp>
        <p:grpSp>
          <p:nvGrpSpPr>
            <p:cNvPr id="367" name="Group 652"/>
            <p:cNvGrpSpPr>
              <a:grpSpLocks/>
            </p:cNvGrpSpPr>
            <p:nvPr/>
          </p:nvGrpSpPr>
          <p:grpSpPr bwMode="auto">
            <a:xfrm rot="487137">
              <a:off x="8616950" y="5932488"/>
              <a:ext cx="280988" cy="355600"/>
              <a:chOff x="5705" y="853"/>
              <a:chExt cx="159" cy="196"/>
            </a:xfrm>
          </p:grpSpPr>
          <p:sp>
            <p:nvSpPr>
              <p:cNvPr id="368" name="Freeform 653"/>
              <p:cNvSpPr>
                <a:spLocks/>
              </p:cNvSpPr>
              <p:nvPr/>
            </p:nvSpPr>
            <p:spPr bwMode="auto">
              <a:xfrm>
                <a:off x="5724" y="973"/>
                <a:ext cx="66" cy="43"/>
              </a:xfrm>
              <a:custGeom>
                <a:avLst/>
                <a:gdLst>
                  <a:gd name="T0" fmla="*/ 0 w 107"/>
                  <a:gd name="T1" fmla="*/ 0 h 70"/>
                  <a:gd name="T2" fmla="*/ 1 w 107"/>
                  <a:gd name="T3" fmla="*/ 2 h 70"/>
                  <a:gd name="T4" fmla="*/ 1 w 107"/>
                  <a:gd name="T5" fmla="*/ 4 h 70"/>
                  <a:gd name="T6" fmla="*/ 2 w 107"/>
                  <a:gd name="T7" fmla="*/ 4 h 70"/>
                  <a:gd name="T8" fmla="*/ 6 w 107"/>
                  <a:gd name="T9" fmla="*/ 4 h 70"/>
                  <a:gd name="T10" fmla="*/ 6 w 107"/>
                  <a:gd name="T11" fmla="*/ 1 h 70"/>
                  <a:gd name="T12" fmla="*/ 0 w 107"/>
                  <a:gd name="T13" fmla="*/ 0 h 70"/>
                  <a:gd name="T14" fmla="*/ 0 60000 65536"/>
                  <a:gd name="T15" fmla="*/ 0 60000 65536"/>
                  <a:gd name="T16" fmla="*/ 0 60000 65536"/>
                  <a:gd name="T17" fmla="*/ 0 60000 65536"/>
                  <a:gd name="T18" fmla="*/ 0 60000 65536"/>
                  <a:gd name="T19" fmla="*/ 0 60000 65536"/>
                  <a:gd name="T20" fmla="*/ 0 60000 65536"/>
                  <a:gd name="T21" fmla="*/ 0 w 107"/>
                  <a:gd name="T22" fmla="*/ 0 h 70"/>
                  <a:gd name="T23" fmla="*/ 107 w 107"/>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70">
                    <a:moveTo>
                      <a:pt x="0" y="0"/>
                    </a:moveTo>
                    <a:lnTo>
                      <a:pt x="9" y="43"/>
                    </a:lnTo>
                    <a:lnTo>
                      <a:pt x="8" y="70"/>
                    </a:lnTo>
                    <a:lnTo>
                      <a:pt x="35" y="67"/>
                    </a:lnTo>
                    <a:lnTo>
                      <a:pt x="96" y="61"/>
                    </a:lnTo>
                    <a:lnTo>
                      <a:pt x="107" y="9"/>
                    </a:lnTo>
                    <a:lnTo>
                      <a:pt x="0" y="0"/>
                    </a:lnTo>
                    <a:close/>
                  </a:path>
                </a:pathLst>
              </a:custGeom>
              <a:solidFill>
                <a:srgbClr val="FFF5EB"/>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69" name="Freeform 654"/>
              <p:cNvSpPr>
                <a:spLocks/>
              </p:cNvSpPr>
              <p:nvPr/>
            </p:nvSpPr>
            <p:spPr bwMode="auto">
              <a:xfrm>
                <a:off x="5717" y="868"/>
                <a:ext cx="125" cy="169"/>
              </a:xfrm>
              <a:custGeom>
                <a:avLst/>
                <a:gdLst>
                  <a:gd name="T0" fmla="*/ 9 w 204"/>
                  <a:gd name="T1" fmla="*/ 14 h 277"/>
                  <a:gd name="T2" fmla="*/ 9 w 204"/>
                  <a:gd name="T3" fmla="*/ 12 h 277"/>
                  <a:gd name="T4" fmla="*/ 9 w 204"/>
                  <a:gd name="T5" fmla="*/ 12 h 277"/>
                  <a:gd name="T6" fmla="*/ 11 w 204"/>
                  <a:gd name="T7" fmla="*/ 8 h 277"/>
                  <a:gd name="T8" fmla="*/ 11 w 204"/>
                  <a:gd name="T9" fmla="*/ 4 h 277"/>
                  <a:gd name="T10" fmla="*/ 9 w 204"/>
                  <a:gd name="T11" fmla="*/ 1 h 277"/>
                  <a:gd name="T12" fmla="*/ 7 w 204"/>
                  <a:gd name="T13" fmla="*/ 1 h 277"/>
                  <a:gd name="T14" fmla="*/ 4 w 204"/>
                  <a:gd name="T15" fmla="*/ 0 h 277"/>
                  <a:gd name="T16" fmla="*/ 1 w 204"/>
                  <a:gd name="T17" fmla="*/ 2 h 277"/>
                  <a:gd name="T18" fmla="*/ 1 w 204"/>
                  <a:gd name="T19" fmla="*/ 4 h 277"/>
                  <a:gd name="T20" fmla="*/ 0 w 204"/>
                  <a:gd name="T21" fmla="*/ 6 h 277"/>
                  <a:gd name="T22" fmla="*/ 1 w 204"/>
                  <a:gd name="T23" fmla="*/ 9 h 277"/>
                  <a:gd name="T24" fmla="*/ 1 w 204"/>
                  <a:gd name="T25" fmla="*/ 10 h 277"/>
                  <a:gd name="T26" fmla="*/ 1 w 204"/>
                  <a:gd name="T27" fmla="*/ 10 h 277"/>
                  <a:gd name="T28" fmla="*/ 2 w 204"/>
                  <a:gd name="T29" fmla="*/ 12 h 277"/>
                  <a:gd name="T30" fmla="*/ 4 w 204"/>
                  <a:gd name="T31" fmla="*/ 12 h 277"/>
                  <a:gd name="T32" fmla="*/ 5 w 204"/>
                  <a:gd name="T33" fmla="*/ 12 h 277"/>
                  <a:gd name="T34" fmla="*/ 6 w 204"/>
                  <a:gd name="T35" fmla="*/ 13 h 277"/>
                  <a:gd name="T36" fmla="*/ 6 w 204"/>
                  <a:gd name="T37" fmla="*/ 14 h 2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4"/>
                  <a:gd name="T58" fmla="*/ 0 h 277"/>
                  <a:gd name="T59" fmla="*/ 204 w 204"/>
                  <a:gd name="T60" fmla="*/ 277 h 2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4" h="277">
                    <a:moveTo>
                      <a:pt x="170" y="277"/>
                    </a:moveTo>
                    <a:lnTo>
                      <a:pt x="162" y="240"/>
                    </a:lnTo>
                    <a:lnTo>
                      <a:pt x="167" y="221"/>
                    </a:lnTo>
                    <a:lnTo>
                      <a:pt x="202" y="150"/>
                    </a:lnTo>
                    <a:lnTo>
                      <a:pt x="204" y="86"/>
                    </a:lnTo>
                    <a:lnTo>
                      <a:pt x="175" y="29"/>
                    </a:lnTo>
                    <a:lnTo>
                      <a:pt x="132" y="5"/>
                    </a:lnTo>
                    <a:lnTo>
                      <a:pt x="62" y="0"/>
                    </a:lnTo>
                    <a:lnTo>
                      <a:pt x="1" y="40"/>
                    </a:lnTo>
                    <a:lnTo>
                      <a:pt x="2" y="88"/>
                    </a:lnTo>
                    <a:lnTo>
                      <a:pt x="0" y="123"/>
                    </a:lnTo>
                    <a:lnTo>
                      <a:pt x="9" y="162"/>
                    </a:lnTo>
                    <a:lnTo>
                      <a:pt x="3" y="189"/>
                    </a:lnTo>
                    <a:lnTo>
                      <a:pt x="22" y="195"/>
                    </a:lnTo>
                    <a:lnTo>
                      <a:pt x="50" y="229"/>
                    </a:lnTo>
                    <a:lnTo>
                      <a:pt x="71" y="234"/>
                    </a:lnTo>
                    <a:lnTo>
                      <a:pt x="97" y="227"/>
                    </a:lnTo>
                    <a:lnTo>
                      <a:pt x="102" y="254"/>
                    </a:lnTo>
                    <a:lnTo>
                      <a:pt x="98" y="264"/>
                    </a:lnTo>
                  </a:path>
                </a:pathLst>
              </a:custGeom>
              <a:solidFill>
                <a:srgbClr val="FFF5EB"/>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70" name="Freeform 655"/>
              <p:cNvSpPr>
                <a:spLocks/>
              </p:cNvSpPr>
              <p:nvPr/>
            </p:nvSpPr>
            <p:spPr bwMode="auto">
              <a:xfrm>
                <a:off x="5705" y="853"/>
                <a:ext cx="159" cy="196"/>
              </a:xfrm>
              <a:custGeom>
                <a:avLst/>
                <a:gdLst>
                  <a:gd name="T0" fmla="*/ 5 w 261"/>
                  <a:gd name="T1" fmla="*/ 5 h 321"/>
                  <a:gd name="T2" fmla="*/ 6 w 261"/>
                  <a:gd name="T3" fmla="*/ 9 h 321"/>
                  <a:gd name="T4" fmla="*/ 7 w 261"/>
                  <a:gd name="T5" fmla="*/ 12 h 321"/>
                  <a:gd name="T6" fmla="*/ 8 w 261"/>
                  <a:gd name="T7" fmla="*/ 13 h 321"/>
                  <a:gd name="T8" fmla="*/ 8 w 261"/>
                  <a:gd name="T9" fmla="*/ 16 h 321"/>
                  <a:gd name="T10" fmla="*/ 12 w 261"/>
                  <a:gd name="T11" fmla="*/ 15 h 321"/>
                  <a:gd name="T12" fmla="*/ 12 w 261"/>
                  <a:gd name="T13" fmla="*/ 13 h 321"/>
                  <a:gd name="T14" fmla="*/ 13 w 261"/>
                  <a:gd name="T15" fmla="*/ 11 h 321"/>
                  <a:gd name="T16" fmla="*/ 13 w 261"/>
                  <a:gd name="T17" fmla="*/ 8 h 321"/>
                  <a:gd name="T18" fmla="*/ 13 w 261"/>
                  <a:gd name="T19" fmla="*/ 5 h 321"/>
                  <a:gd name="T20" fmla="*/ 12 w 261"/>
                  <a:gd name="T21" fmla="*/ 2 h 321"/>
                  <a:gd name="T22" fmla="*/ 10 w 261"/>
                  <a:gd name="T23" fmla="*/ 1 h 321"/>
                  <a:gd name="T24" fmla="*/ 7 w 261"/>
                  <a:gd name="T25" fmla="*/ 0 h 321"/>
                  <a:gd name="T26" fmla="*/ 5 w 261"/>
                  <a:gd name="T27" fmla="*/ 1 h 321"/>
                  <a:gd name="T28" fmla="*/ 5 w 261"/>
                  <a:gd name="T29" fmla="*/ 1 h 321"/>
                  <a:gd name="T30" fmla="*/ 4 w 261"/>
                  <a:gd name="T31" fmla="*/ 1 h 321"/>
                  <a:gd name="T32" fmla="*/ 3 w 261"/>
                  <a:gd name="T33" fmla="*/ 1 h 321"/>
                  <a:gd name="T34" fmla="*/ 2 w 261"/>
                  <a:gd name="T35" fmla="*/ 2 h 321"/>
                  <a:gd name="T36" fmla="*/ 1 w 261"/>
                  <a:gd name="T37" fmla="*/ 2 h 321"/>
                  <a:gd name="T38" fmla="*/ 1 w 261"/>
                  <a:gd name="T39" fmla="*/ 3 h 321"/>
                  <a:gd name="T40" fmla="*/ 0 w 261"/>
                  <a:gd name="T41" fmla="*/ 4 h 321"/>
                  <a:gd name="T42" fmla="*/ 1 w 261"/>
                  <a:gd name="T43" fmla="*/ 6 h 321"/>
                  <a:gd name="T44" fmla="*/ 1 w 261"/>
                  <a:gd name="T45" fmla="*/ 7 h 321"/>
                  <a:gd name="T46" fmla="*/ 1 w 261"/>
                  <a:gd name="T47" fmla="*/ 6 h 321"/>
                  <a:gd name="T48" fmla="*/ 2 w 261"/>
                  <a:gd name="T49" fmla="*/ 6 h 321"/>
                  <a:gd name="T50" fmla="*/ 3 w 261"/>
                  <a:gd name="T51" fmla="*/ 5 h 321"/>
                  <a:gd name="T52" fmla="*/ 5 w 261"/>
                  <a:gd name="T53" fmla="*/ 4 h 321"/>
                  <a:gd name="T54" fmla="*/ 5 w 261"/>
                  <a:gd name="T55" fmla="*/ 5 h 3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1"/>
                  <a:gd name="T85" fmla="*/ 0 h 321"/>
                  <a:gd name="T86" fmla="*/ 261 w 261"/>
                  <a:gd name="T87" fmla="*/ 321 h 3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1" h="321">
                    <a:moveTo>
                      <a:pt x="101" y="101"/>
                    </a:moveTo>
                    <a:lnTo>
                      <a:pt x="124" y="161"/>
                    </a:lnTo>
                    <a:lnTo>
                      <a:pt x="144" y="221"/>
                    </a:lnTo>
                    <a:lnTo>
                      <a:pt x="151" y="251"/>
                    </a:lnTo>
                    <a:lnTo>
                      <a:pt x="151" y="321"/>
                    </a:lnTo>
                    <a:lnTo>
                      <a:pt x="226" y="285"/>
                    </a:lnTo>
                    <a:lnTo>
                      <a:pt x="229" y="251"/>
                    </a:lnTo>
                    <a:lnTo>
                      <a:pt x="241" y="216"/>
                    </a:lnTo>
                    <a:lnTo>
                      <a:pt x="259" y="154"/>
                    </a:lnTo>
                    <a:lnTo>
                      <a:pt x="261" y="101"/>
                    </a:lnTo>
                    <a:lnTo>
                      <a:pt x="240" y="43"/>
                    </a:lnTo>
                    <a:lnTo>
                      <a:pt x="190" y="10"/>
                    </a:lnTo>
                    <a:lnTo>
                      <a:pt x="133" y="0"/>
                    </a:lnTo>
                    <a:lnTo>
                      <a:pt x="112" y="4"/>
                    </a:lnTo>
                    <a:lnTo>
                      <a:pt x="98" y="18"/>
                    </a:lnTo>
                    <a:lnTo>
                      <a:pt x="83" y="11"/>
                    </a:lnTo>
                    <a:lnTo>
                      <a:pt x="55" y="26"/>
                    </a:lnTo>
                    <a:lnTo>
                      <a:pt x="51" y="40"/>
                    </a:lnTo>
                    <a:lnTo>
                      <a:pt x="29" y="40"/>
                    </a:lnTo>
                    <a:lnTo>
                      <a:pt x="11" y="61"/>
                    </a:lnTo>
                    <a:lnTo>
                      <a:pt x="0" y="85"/>
                    </a:lnTo>
                    <a:lnTo>
                      <a:pt x="2" y="117"/>
                    </a:lnTo>
                    <a:lnTo>
                      <a:pt x="19" y="139"/>
                    </a:lnTo>
                    <a:lnTo>
                      <a:pt x="23" y="123"/>
                    </a:lnTo>
                    <a:lnTo>
                      <a:pt x="41" y="113"/>
                    </a:lnTo>
                    <a:lnTo>
                      <a:pt x="61" y="95"/>
                    </a:lnTo>
                    <a:lnTo>
                      <a:pt x="98" y="77"/>
                    </a:lnTo>
                    <a:lnTo>
                      <a:pt x="101" y="101"/>
                    </a:lnTo>
                    <a:close/>
                  </a:path>
                </a:pathLst>
              </a:custGeom>
              <a:solidFill>
                <a:srgbClr val="FFF5EB"/>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71" name="Freeform 656"/>
              <p:cNvSpPr>
                <a:spLocks noChangeAspect="1"/>
              </p:cNvSpPr>
              <p:nvPr/>
            </p:nvSpPr>
            <p:spPr bwMode="auto">
              <a:xfrm>
                <a:off x="5735" y="950"/>
                <a:ext cx="11" cy="22"/>
              </a:xfrm>
              <a:custGeom>
                <a:avLst/>
                <a:gdLst>
                  <a:gd name="T0" fmla="*/ 3 w 13"/>
                  <a:gd name="T1" fmla="*/ 3 h 26"/>
                  <a:gd name="T2" fmla="*/ 3 w 13"/>
                  <a:gd name="T3" fmla="*/ 0 h 26"/>
                  <a:gd name="T4" fmla="*/ 2 w 13"/>
                  <a:gd name="T5" fmla="*/ 1 h 26"/>
                  <a:gd name="T6" fmla="*/ 1 w 13"/>
                  <a:gd name="T7" fmla="*/ 3 h 26"/>
                  <a:gd name="T8" fmla="*/ 0 w 13"/>
                  <a:gd name="T9" fmla="*/ 5 h 26"/>
                  <a:gd name="T10" fmla="*/ 3 w 13"/>
                  <a:gd name="T11" fmla="*/ 9 h 26"/>
                  <a:gd name="T12" fmla="*/ 4 w 13"/>
                  <a:gd name="T13" fmla="*/ 10 h 26"/>
                  <a:gd name="T14" fmla="*/ 5 w 13"/>
                  <a:gd name="T15" fmla="*/ 5 h 26"/>
                  <a:gd name="T16" fmla="*/ 3 w 13"/>
                  <a:gd name="T17" fmla="*/ 3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26"/>
                  <a:gd name="T29" fmla="*/ 13 w 13"/>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26">
                    <a:moveTo>
                      <a:pt x="9" y="5"/>
                    </a:moveTo>
                    <a:lnTo>
                      <a:pt x="6" y="0"/>
                    </a:lnTo>
                    <a:lnTo>
                      <a:pt x="2" y="1"/>
                    </a:lnTo>
                    <a:lnTo>
                      <a:pt x="1" y="5"/>
                    </a:lnTo>
                    <a:lnTo>
                      <a:pt x="0" y="13"/>
                    </a:lnTo>
                    <a:lnTo>
                      <a:pt x="6" y="25"/>
                    </a:lnTo>
                    <a:lnTo>
                      <a:pt x="12" y="26"/>
                    </a:lnTo>
                    <a:lnTo>
                      <a:pt x="13" y="13"/>
                    </a:lnTo>
                    <a:lnTo>
                      <a:pt x="9" y="5"/>
                    </a:lnTo>
                    <a:close/>
                  </a:path>
                </a:pathLst>
              </a:custGeom>
              <a:solidFill>
                <a:srgbClr val="FFF5EB"/>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72" name="Freeform 657"/>
              <p:cNvSpPr>
                <a:spLocks noChangeAspect="1"/>
              </p:cNvSpPr>
              <p:nvPr/>
            </p:nvSpPr>
            <p:spPr bwMode="auto">
              <a:xfrm>
                <a:off x="5731" y="935"/>
                <a:ext cx="19" cy="16"/>
              </a:xfrm>
              <a:custGeom>
                <a:avLst/>
                <a:gdLst>
                  <a:gd name="T0" fmla="*/ 7 w 23"/>
                  <a:gd name="T1" fmla="*/ 7 h 19"/>
                  <a:gd name="T2" fmla="*/ 4 w 23"/>
                  <a:gd name="T3" fmla="*/ 3 h 19"/>
                  <a:gd name="T4" fmla="*/ 2 w 23"/>
                  <a:gd name="T5" fmla="*/ 0 h 19"/>
                  <a:gd name="T6" fmla="*/ 0 w 23"/>
                  <a:gd name="T7" fmla="*/ 5 h 19"/>
                  <a:gd name="T8" fmla="*/ 2 w 23"/>
                  <a:gd name="T9" fmla="*/ 3 h 19"/>
                  <a:gd name="T10" fmla="*/ 3 w 23"/>
                  <a:gd name="T11" fmla="*/ 3 h 19"/>
                  <a:gd name="T12" fmla="*/ 7 w 23"/>
                  <a:gd name="T13" fmla="*/ 7 h 19"/>
                  <a:gd name="T14" fmla="*/ 0 60000 65536"/>
                  <a:gd name="T15" fmla="*/ 0 60000 65536"/>
                  <a:gd name="T16" fmla="*/ 0 60000 65536"/>
                  <a:gd name="T17" fmla="*/ 0 60000 65536"/>
                  <a:gd name="T18" fmla="*/ 0 60000 65536"/>
                  <a:gd name="T19" fmla="*/ 0 60000 65536"/>
                  <a:gd name="T20" fmla="*/ 0 60000 65536"/>
                  <a:gd name="T21" fmla="*/ 0 w 23"/>
                  <a:gd name="T22" fmla="*/ 0 h 19"/>
                  <a:gd name="T23" fmla="*/ 23 w 23"/>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9">
                    <a:moveTo>
                      <a:pt x="23" y="19"/>
                    </a:moveTo>
                    <a:lnTo>
                      <a:pt x="12" y="3"/>
                    </a:lnTo>
                    <a:lnTo>
                      <a:pt x="6" y="0"/>
                    </a:lnTo>
                    <a:lnTo>
                      <a:pt x="0" y="14"/>
                    </a:lnTo>
                    <a:lnTo>
                      <a:pt x="7" y="8"/>
                    </a:lnTo>
                    <a:lnTo>
                      <a:pt x="11" y="9"/>
                    </a:lnTo>
                    <a:lnTo>
                      <a:pt x="23" y="19"/>
                    </a:lnTo>
                    <a:close/>
                  </a:path>
                </a:pathLst>
              </a:custGeom>
              <a:solidFill>
                <a:srgbClr val="FFF5EB"/>
              </a:solidFill>
              <a:ln w="9525" cap="flat" cmpd="sng">
                <a:solidFill>
                  <a:srgbClr val="333333"/>
                </a:solidFill>
                <a:prstDash val="solid"/>
                <a:round/>
                <a:headEnd type="none" w="med" len="med"/>
                <a:tailEnd type="none" w="med" len="med"/>
              </a:ln>
            </p:spPr>
            <p:txBody>
              <a:bodyPr/>
              <a:lstStyle/>
              <a:p>
                <a:endParaRPr lang="ja-JP" altLang="en-US" dirty="0"/>
              </a:p>
            </p:txBody>
          </p:sp>
          <p:sp>
            <p:nvSpPr>
              <p:cNvPr id="373" name="Line 658"/>
              <p:cNvSpPr>
                <a:spLocks noChangeShapeType="1"/>
              </p:cNvSpPr>
              <p:nvPr/>
            </p:nvSpPr>
            <p:spPr bwMode="auto">
              <a:xfrm flipV="1">
                <a:off x="5738" y="994"/>
                <a:ext cx="11" cy="2"/>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74" name="Freeform 659"/>
              <p:cNvSpPr>
                <a:spLocks/>
              </p:cNvSpPr>
              <p:nvPr/>
            </p:nvSpPr>
            <p:spPr bwMode="auto">
              <a:xfrm>
                <a:off x="5717" y="929"/>
                <a:ext cx="6" cy="14"/>
              </a:xfrm>
              <a:custGeom>
                <a:avLst/>
                <a:gdLst>
                  <a:gd name="T0" fmla="*/ 0 w 16"/>
                  <a:gd name="T1" fmla="*/ 0 h 25"/>
                  <a:gd name="T2" fmla="*/ 0 w 16"/>
                  <a:gd name="T3" fmla="*/ 1 h 25"/>
                  <a:gd name="T4" fmla="*/ 0 w 16"/>
                  <a:gd name="T5" fmla="*/ 1 h 25"/>
                  <a:gd name="T6" fmla="*/ 0 w 16"/>
                  <a:gd name="T7" fmla="*/ 0 h 25"/>
                  <a:gd name="T8" fmla="*/ 0 60000 65536"/>
                  <a:gd name="T9" fmla="*/ 0 60000 65536"/>
                  <a:gd name="T10" fmla="*/ 0 60000 65536"/>
                  <a:gd name="T11" fmla="*/ 0 60000 65536"/>
                  <a:gd name="T12" fmla="*/ 0 w 16"/>
                  <a:gd name="T13" fmla="*/ 0 h 25"/>
                  <a:gd name="T14" fmla="*/ 16 w 16"/>
                  <a:gd name="T15" fmla="*/ 25 h 25"/>
                </a:gdLst>
                <a:ahLst/>
                <a:cxnLst>
                  <a:cxn ang="T8">
                    <a:pos x="T0" y="T1"/>
                  </a:cxn>
                  <a:cxn ang="T9">
                    <a:pos x="T2" y="T3"/>
                  </a:cxn>
                  <a:cxn ang="T10">
                    <a:pos x="T4" y="T5"/>
                  </a:cxn>
                  <a:cxn ang="T11">
                    <a:pos x="T6" y="T7"/>
                  </a:cxn>
                </a:cxnLst>
                <a:rect l="T12" t="T13" r="T14" b="T15"/>
                <a:pathLst>
                  <a:path w="16" h="25">
                    <a:moveTo>
                      <a:pt x="1" y="0"/>
                    </a:moveTo>
                    <a:lnTo>
                      <a:pt x="16" y="25"/>
                    </a:lnTo>
                    <a:lnTo>
                      <a:pt x="0" y="13"/>
                    </a:lnTo>
                    <a:lnTo>
                      <a:pt x="1" y="0"/>
                    </a:lnTo>
                    <a:close/>
                  </a:path>
                </a:pathLst>
              </a:custGeom>
              <a:solidFill>
                <a:srgbClr val="FFF5EB"/>
              </a:solidFill>
              <a:ln w="9525" cap="flat" cmpd="sng">
                <a:solidFill>
                  <a:srgbClr val="333333"/>
                </a:solidFill>
                <a:prstDash val="solid"/>
                <a:round/>
                <a:headEnd type="none" w="med" len="med"/>
                <a:tailEnd type="none" w="med" len="med"/>
              </a:ln>
            </p:spPr>
            <p:txBody>
              <a:bodyPr/>
              <a:lstStyle/>
              <a:p>
                <a:endParaRPr lang="ja-JP" altLang="en-US" dirty="0"/>
              </a:p>
            </p:txBody>
          </p:sp>
        </p:grpSp>
      </p:grpSp>
      <p:grpSp>
        <p:nvGrpSpPr>
          <p:cNvPr id="472" name="グループ化 1"/>
          <p:cNvGrpSpPr>
            <a:grpSpLocks/>
          </p:cNvGrpSpPr>
          <p:nvPr/>
        </p:nvGrpSpPr>
        <p:grpSpPr bwMode="auto">
          <a:xfrm>
            <a:off x="6504909" y="1704975"/>
            <a:ext cx="2374900" cy="1625600"/>
            <a:chOff x="6775450" y="1341438"/>
            <a:chExt cx="2905125" cy="1989137"/>
          </a:xfrm>
        </p:grpSpPr>
        <p:sp>
          <p:nvSpPr>
            <p:cNvPr id="473" name="AutoShape 2"/>
            <p:cNvSpPr>
              <a:spLocks noChangeArrowheads="1"/>
            </p:cNvSpPr>
            <p:nvPr/>
          </p:nvSpPr>
          <p:spPr bwMode="auto">
            <a:xfrm>
              <a:off x="6786563" y="2063750"/>
              <a:ext cx="2889250" cy="398463"/>
            </a:xfrm>
            <a:prstGeom prst="roundRect">
              <a:avLst>
                <a:gd name="adj" fmla="val 11153"/>
              </a:avLst>
            </a:prstGeom>
            <a:gradFill rotWithShape="1">
              <a:gsLst>
                <a:gs pos="0">
                  <a:srgbClr val="EFF7D7"/>
                </a:gs>
                <a:gs pos="100000">
                  <a:srgbClr val="F8FCEF"/>
                </a:gs>
              </a:gsLst>
              <a:lin ang="5400000" scaled="1"/>
            </a:gradFill>
            <a:ln w="9525">
              <a:solidFill>
                <a:srgbClr val="C0C0C0"/>
              </a:solidFill>
              <a:round/>
              <a:headEnd/>
              <a:tailEnd/>
            </a:ln>
          </p:spPr>
          <p:txBody>
            <a:bodyPr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474" name="Freeform 3"/>
            <p:cNvSpPr>
              <a:spLocks/>
            </p:cNvSpPr>
            <p:nvPr/>
          </p:nvSpPr>
          <p:spPr bwMode="auto">
            <a:xfrm>
              <a:off x="6786563" y="1341438"/>
              <a:ext cx="1879600" cy="1171575"/>
            </a:xfrm>
            <a:custGeom>
              <a:avLst/>
              <a:gdLst>
                <a:gd name="T0" fmla="*/ 2147483647 w 2344"/>
                <a:gd name="T1" fmla="*/ 2147483647 h 1461"/>
                <a:gd name="T2" fmla="*/ 2147483647 w 2344"/>
                <a:gd name="T3" fmla="*/ 2147483647 h 1461"/>
                <a:gd name="T4" fmla="*/ 2147483647 w 2344"/>
                <a:gd name="T5" fmla="*/ 2147483647 h 1461"/>
                <a:gd name="T6" fmla="*/ 2147483647 w 2344"/>
                <a:gd name="T7" fmla="*/ 0 h 1461"/>
                <a:gd name="T8" fmla="*/ 2147483647 w 2344"/>
                <a:gd name="T9" fmla="*/ 2147483647 h 1461"/>
                <a:gd name="T10" fmla="*/ 0 w 2344"/>
                <a:gd name="T11" fmla="*/ 2147483647 h 1461"/>
                <a:gd name="T12" fmla="*/ 0 w 2344"/>
                <a:gd name="T13" fmla="*/ 2147483647 h 1461"/>
                <a:gd name="T14" fmla="*/ 2147483647 w 2344"/>
                <a:gd name="T15" fmla="*/ 2147483647 h 1461"/>
                <a:gd name="T16" fmla="*/ 0 60000 65536"/>
                <a:gd name="T17" fmla="*/ 0 60000 65536"/>
                <a:gd name="T18" fmla="*/ 0 60000 65536"/>
                <a:gd name="T19" fmla="*/ 0 60000 65536"/>
                <a:gd name="T20" fmla="*/ 0 60000 65536"/>
                <a:gd name="T21" fmla="*/ 0 60000 65536"/>
                <a:gd name="T22" fmla="*/ 0 60000 65536"/>
                <a:gd name="T23" fmla="*/ 0 60000 65536"/>
                <a:gd name="T24" fmla="*/ 0 w 2344"/>
                <a:gd name="T25" fmla="*/ 0 h 1461"/>
                <a:gd name="T26" fmla="*/ 2344 w 2344"/>
                <a:gd name="T27" fmla="*/ 1461 h 14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44" h="1461">
                  <a:moveTo>
                    <a:pt x="4" y="1461"/>
                  </a:moveTo>
                  <a:lnTo>
                    <a:pt x="2344" y="1411"/>
                  </a:lnTo>
                  <a:lnTo>
                    <a:pt x="2344" y="289"/>
                  </a:lnTo>
                  <a:lnTo>
                    <a:pt x="26" y="0"/>
                  </a:lnTo>
                  <a:lnTo>
                    <a:pt x="5" y="64"/>
                  </a:lnTo>
                  <a:lnTo>
                    <a:pt x="0" y="103"/>
                  </a:lnTo>
                  <a:lnTo>
                    <a:pt x="0" y="211"/>
                  </a:lnTo>
                  <a:lnTo>
                    <a:pt x="4" y="1461"/>
                  </a:lnTo>
                  <a:close/>
                </a:path>
              </a:pathLst>
            </a:custGeom>
            <a:solidFill>
              <a:srgbClr val="EAEAEA"/>
            </a:solidFill>
            <a:ln w="9525" cap="flat" cmpd="sng">
              <a:solidFill>
                <a:srgbClr val="C0C0C0"/>
              </a:solidFill>
              <a:prstDash val="solid"/>
              <a:round/>
              <a:headEnd type="none" w="med" len="med"/>
              <a:tailEnd type="none" w="med" len="med"/>
            </a:ln>
          </p:spPr>
          <p:txBody>
            <a:bodyPr/>
            <a:lstStyle/>
            <a:p>
              <a:endParaRPr lang="ja-JP" altLang="en-US" dirty="0"/>
            </a:p>
          </p:txBody>
        </p:sp>
        <p:sp>
          <p:nvSpPr>
            <p:cNvPr id="475" name="Freeform 4"/>
            <p:cNvSpPr>
              <a:spLocks/>
            </p:cNvSpPr>
            <p:nvPr/>
          </p:nvSpPr>
          <p:spPr bwMode="auto">
            <a:xfrm>
              <a:off x="8023225" y="1728788"/>
              <a:ext cx="631825" cy="536575"/>
            </a:xfrm>
            <a:custGeom>
              <a:avLst/>
              <a:gdLst>
                <a:gd name="T0" fmla="*/ 2147483647 w 662"/>
                <a:gd name="T1" fmla="*/ 2147483647 h 561"/>
                <a:gd name="T2" fmla="*/ 2147483647 w 662"/>
                <a:gd name="T3" fmla="*/ 2147483647 h 561"/>
                <a:gd name="T4" fmla="*/ 2147483647 w 662"/>
                <a:gd name="T5" fmla="*/ 2147483647 h 561"/>
                <a:gd name="T6" fmla="*/ 0 w 662"/>
                <a:gd name="T7" fmla="*/ 0 h 561"/>
                <a:gd name="T8" fmla="*/ 2147483647 w 662"/>
                <a:gd name="T9" fmla="*/ 2147483647 h 5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2" h="561">
                  <a:moveTo>
                    <a:pt x="1" y="561"/>
                  </a:moveTo>
                  <a:lnTo>
                    <a:pt x="662" y="550"/>
                  </a:lnTo>
                  <a:lnTo>
                    <a:pt x="662" y="51"/>
                  </a:lnTo>
                  <a:lnTo>
                    <a:pt x="0" y="0"/>
                  </a:lnTo>
                  <a:lnTo>
                    <a:pt x="1" y="561"/>
                  </a:lnTo>
                  <a:close/>
                </a:path>
              </a:pathLst>
            </a:custGeom>
            <a:solidFill>
              <a:srgbClr val="EED796"/>
            </a:solidFill>
            <a:ln w="9525" cap="flat" cmpd="sng">
              <a:solidFill>
                <a:srgbClr val="C0C0C0"/>
              </a:solidFill>
              <a:prstDash val="solid"/>
              <a:round/>
              <a:headEnd type="none" w="med" len="med"/>
              <a:tailEnd type="none" w="med" len="med"/>
            </a:ln>
            <a:effectLst>
              <a:outerShdw dist="17961" dir="8100000" algn="ctr" rotWithShape="0">
                <a:schemeClr val="bg2"/>
              </a:outerShdw>
            </a:effectLst>
          </p:spPr>
          <p:txBody>
            <a:bodyPr/>
            <a:lstStyle/>
            <a:p>
              <a:endParaRPr lang="ja-JP" altLang="en-US" dirty="0"/>
            </a:p>
          </p:txBody>
        </p:sp>
        <p:sp>
          <p:nvSpPr>
            <p:cNvPr id="476" name="Freeform 5"/>
            <p:cNvSpPr>
              <a:spLocks/>
            </p:cNvSpPr>
            <p:nvPr/>
          </p:nvSpPr>
          <p:spPr bwMode="auto">
            <a:xfrm>
              <a:off x="8666163" y="1412875"/>
              <a:ext cx="1008062" cy="1223963"/>
            </a:xfrm>
            <a:custGeom>
              <a:avLst/>
              <a:gdLst>
                <a:gd name="T0" fmla="*/ 0 w 1257"/>
                <a:gd name="T1" fmla="*/ 2147483647 h 1526"/>
                <a:gd name="T2" fmla="*/ 2147483647 w 1257"/>
                <a:gd name="T3" fmla="*/ 0 h 1526"/>
                <a:gd name="T4" fmla="*/ 2147483647 w 1257"/>
                <a:gd name="T5" fmla="*/ 2147483647 h 1526"/>
                <a:gd name="T6" fmla="*/ 2147483647 w 1257"/>
                <a:gd name="T7" fmla="*/ 2147483647 h 1526"/>
                <a:gd name="T8" fmla="*/ 0 w 1257"/>
                <a:gd name="T9" fmla="*/ 2147483647 h 1526"/>
                <a:gd name="T10" fmla="*/ 0 60000 65536"/>
                <a:gd name="T11" fmla="*/ 0 60000 65536"/>
                <a:gd name="T12" fmla="*/ 0 60000 65536"/>
                <a:gd name="T13" fmla="*/ 0 60000 65536"/>
                <a:gd name="T14" fmla="*/ 0 60000 65536"/>
                <a:gd name="T15" fmla="*/ 0 w 1257"/>
                <a:gd name="T16" fmla="*/ 0 h 1526"/>
                <a:gd name="T17" fmla="*/ 1257 w 1257"/>
                <a:gd name="T18" fmla="*/ 1526 h 1526"/>
              </a:gdLst>
              <a:ahLst/>
              <a:cxnLst>
                <a:cxn ang="T10">
                  <a:pos x="T0" y="T1"/>
                </a:cxn>
                <a:cxn ang="T11">
                  <a:pos x="T2" y="T3"/>
                </a:cxn>
                <a:cxn ang="T12">
                  <a:pos x="T4" y="T5"/>
                </a:cxn>
                <a:cxn ang="T13">
                  <a:pos x="T6" y="T7"/>
                </a:cxn>
                <a:cxn ang="T14">
                  <a:pos x="T8" y="T9"/>
                </a:cxn>
              </a:cxnLst>
              <a:rect l="T15" t="T16" r="T17" b="T18"/>
              <a:pathLst>
                <a:path w="1257" h="1526">
                  <a:moveTo>
                    <a:pt x="0" y="200"/>
                  </a:moveTo>
                  <a:lnTo>
                    <a:pt x="1253" y="0"/>
                  </a:lnTo>
                  <a:lnTo>
                    <a:pt x="1257" y="1526"/>
                  </a:lnTo>
                  <a:lnTo>
                    <a:pt x="4" y="1331"/>
                  </a:lnTo>
                  <a:lnTo>
                    <a:pt x="0" y="200"/>
                  </a:lnTo>
                  <a:close/>
                </a:path>
              </a:pathLst>
            </a:custGeom>
            <a:solidFill>
              <a:srgbClr val="EAEAEA"/>
            </a:solidFill>
            <a:ln w="9525" cap="flat" cmpd="sng">
              <a:solidFill>
                <a:srgbClr val="C0C0C0"/>
              </a:solidFill>
              <a:prstDash val="solid"/>
              <a:round/>
              <a:headEnd type="none" w="med" len="med"/>
              <a:tailEnd type="none" w="med" len="med"/>
            </a:ln>
          </p:spPr>
          <p:txBody>
            <a:bodyPr/>
            <a:lstStyle/>
            <a:p>
              <a:endParaRPr lang="ja-JP" altLang="en-US" dirty="0"/>
            </a:p>
          </p:txBody>
        </p:sp>
        <p:sp>
          <p:nvSpPr>
            <p:cNvPr id="477" name="Freeform 6"/>
            <p:cNvSpPr>
              <a:spLocks/>
            </p:cNvSpPr>
            <p:nvPr/>
          </p:nvSpPr>
          <p:spPr bwMode="auto">
            <a:xfrm>
              <a:off x="8685213" y="1722438"/>
              <a:ext cx="376237" cy="788987"/>
            </a:xfrm>
            <a:custGeom>
              <a:avLst/>
              <a:gdLst>
                <a:gd name="T0" fmla="*/ 0 w 386"/>
                <a:gd name="T1" fmla="*/ 2147483647 h 828"/>
                <a:gd name="T2" fmla="*/ 2147483647 w 386"/>
                <a:gd name="T3" fmla="*/ 0 h 828"/>
                <a:gd name="T4" fmla="*/ 2147483647 w 386"/>
                <a:gd name="T5" fmla="*/ 2147483647 h 828"/>
                <a:gd name="T6" fmla="*/ 2147483647 w 386"/>
                <a:gd name="T7" fmla="*/ 2147483647 h 828"/>
                <a:gd name="T8" fmla="*/ 0 w 386"/>
                <a:gd name="T9" fmla="*/ 2147483647 h 828"/>
                <a:gd name="T10" fmla="*/ 0 60000 65536"/>
                <a:gd name="T11" fmla="*/ 0 60000 65536"/>
                <a:gd name="T12" fmla="*/ 0 60000 65536"/>
                <a:gd name="T13" fmla="*/ 0 60000 65536"/>
                <a:gd name="T14" fmla="*/ 0 60000 65536"/>
                <a:gd name="T15" fmla="*/ 0 w 386"/>
                <a:gd name="T16" fmla="*/ 0 h 828"/>
                <a:gd name="T17" fmla="*/ 386 w 386"/>
                <a:gd name="T18" fmla="*/ 828 h 828"/>
              </a:gdLst>
              <a:ahLst/>
              <a:cxnLst>
                <a:cxn ang="T10">
                  <a:pos x="T0" y="T1"/>
                </a:cxn>
                <a:cxn ang="T11">
                  <a:pos x="T2" y="T3"/>
                </a:cxn>
                <a:cxn ang="T12">
                  <a:pos x="T4" y="T5"/>
                </a:cxn>
                <a:cxn ang="T13">
                  <a:pos x="T6" y="T7"/>
                </a:cxn>
                <a:cxn ang="T14">
                  <a:pos x="T8" y="T9"/>
                </a:cxn>
              </a:cxnLst>
              <a:rect l="T15" t="T16" r="T17" b="T18"/>
              <a:pathLst>
                <a:path w="386" h="828">
                  <a:moveTo>
                    <a:pt x="0" y="41"/>
                  </a:moveTo>
                  <a:lnTo>
                    <a:pt x="386" y="0"/>
                  </a:lnTo>
                  <a:lnTo>
                    <a:pt x="385" y="828"/>
                  </a:lnTo>
                  <a:lnTo>
                    <a:pt x="9" y="765"/>
                  </a:lnTo>
                  <a:lnTo>
                    <a:pt x="0" y="41"/>
                  </a:lnTo>
                  <a:close/>
                </a:path>
              </a:pathLst>
            </a:custGeom>
            <a:solidFill>
              <a:srgbClr val="EAEAEA"/>
            </a:solidFill>
            <a:ln w="9525" cap="flat" cmpd="sng">
              <a:solidFill>
                <a:srgbClr val="C0C0C0"/>
              </a:solidFill>
              <a:prstDash val="solid"/>
              <a:round/>
              <a:headEnd/>
              <a:tailEnd/>
            </a:ln>
          </p:spPr>
          <p:txBody>
            <a:bodyPr/>
            <a:lstStyle/>
            <a:p>
              <a:endParaRPr lang="ja-JP" altLang="en-US" dirty="0"/>
            </a:p>
          </p:txBody>
        </p:sp>
        <p:sp>
          <p:nvSpPr>
            <p:cNvPr id="478" name="Freeform 7"/>
            <p:cNvSpPr>
              <a:spLocks/>
            </p:cNvSpPr>
            <p:nvPr/>
          </p:nvSpPr>
          <p:spPr bwMode="auto">
            <a:xfrm>
              <a:off x="8720138" y="1757363"/>
              <a:ext cx="303212" cy="265112"/>
            </a:xfrm>
            <a:custGeom>
              <a:avLst/>
              <a:gdLst>
                <a:gd name="T0" fmla="*/ 2147483647 w 319"/>
                <a:gd name="T1" fmla="*/ 2147483647 h 278"/>
                <a:gd name="T2" fmla="*/ 2147483647 w 319"/>
                <a:gd name="T3" fmla="*/ 0 h 278"/>
                <a:gd name="T4" fmla="*/ 2147483647 w 319"/>
                <a:gd name="T5" fmla="*/ 2147483647 h 278"/>
                <a:gd name="T6" fmla="*/ 0 w 319"/>
                <a:gd name="T7" fmla="*/ 2147483647 h 278"/>
                <a:gd name="T8" fmla="*/ 2147483647 w 319"/>
                <a:gd name="T9" fmla="*/ 2147483647 h 278"/>
                <a:gd name="T10" fmla="*/ 0 60000 65536"/>
                <a:gd name="T11" fmla="*/ 0 60000 65536"/>
                <a:gd name="T12" fmla="*/ 0 60000 65536"/>
                <a:gd name="T13" fmla="*/ 0 60000 65536"/>
                <a:gd name="T14" fmla="*/ 0 60000 65536"/>
                <a:gd name="T15" fmla="*/ 0 w 319"/>
                <a:gd name="T16" fmla="*/ 0 h 278"/>
                <a:gd name="T17" fmla="*/ 319 w 319"/>
                <a:gd name="T18" fmla="*/ 278 h 278"/>
              </a:gdLst>
              <a:ahLst/>
              <a:cxnLst>
                <a:cxn ang="T10">
                  <a:pos x="T0" y="T1"/>
                </a:cxn>
                <a:cxn ang="T11">
                  <a:pos x="T2" y="T3"/>
                </a:cxn>
                <a:cxn ang="T12">
                  <a:pos x="T4" y="T5"/>
                </a:cxn>
                <a:cxn ang="T13">
                  <a:pos x="T6" y="T7"/>
                </a:cxn>
                <a:cxn ang="T14">
                  <a:pos x="T8" y="T9"/>
                </a:cxn>
              </a:cxnLst>
              <a:rect l="T15" t="T16" r="T17" b="T18"/>
              <a:pathLst>
                <a:path w="319" h="278">
                  <a:moveTo>
                    <a:pt x="1" y="32"/>
                  </a:moveTo>
                  <a:lnTo>
                    <a:pt x="317" y="0"/>
                  </a:lnTo>
                  <a:lnTo>
                    <a:pt x="319" y="278"/>
                  </a:lnTo>
                  <a:lnTo>
                    <a:pt x="0" y="271"/>
                  </a:lnTo>
                  <a:lnTo>
                    <a:pt x="1" y="32"/>
                  </a:lnTo>
                  <a:close/>
                </a:path>
              </a:pathLst>
            </a:custGeom>
            <a:gradFill rotWithShape="1">
              <a:gsLst>
                <a:gs pos="0">
                  <a:srgbClr val="7497E6"/>
                </a:gs>
                <a:gs pos="100000">
                  <a:srgbClr val="BDCEF3"/>
                </a:gs>
              </a:gsLst>
              <a:lin ang="5400000" scaled="1"/>
            </a:gradFill>
            <a:ln w="9525" cap="flat" cmpd="sng">
              <a:solidFill>
                <a:srgbClr val="C0C0C0"/>
              </a:solidFill>
              <a:prstDash val="solid"/>
              <a:round/>
              <a:headEnd/>
              <a:tailEnd/>
            </a:ln>
          </p:spPr>
          <p:txBody>
            <a:bodyPr/>
            <a:lstStyle/>
            <a:p>
              <a:endParaRPr lang="ja-JP" altLang="en-US" dirty="0"/>
            </a:p>
          </p:txBody>
        </p:sp>
        <p:sp>
          <p:nvSpPr>
            <p:cNvPr id="479" name="Freeform 8"/>
            <p:cNvSpPr>
              <a:spLocks/>
            </p:cNvSpPr>
            <p:nvPr/>
          </p:nvSpPr>
          <p:spPr bwMode="auto">
            <a:xfrm>
              <a:off x="8686800" y="1544638"/>
              <a:ext cx="368300" cy="187325"/>
            </a:xfrm>
            <a:custGeom>
              <a:avLst/>
              <a:gdLst>
                <a:gd name="T0" fmla="*/ 2147483647 w 385"/>
                <a:gd name="T1" fmla="*/ 2147483647 h 198"/>
                <a:gd name="T2" fmla="*/ 2147483647 w 385"/>
                <a:gd name="T3" fmla="*/ 0 h 198"/>
                <a:gd name="T4" fmla="*/ 2147483647 w 385"/>
                <a:gd name="T5" fmla="*/ 2147483647 h 198"/>
                <a:gd name="T6" fmla="*/ 0 w 385"/>
                <a:gd name="T7" fmla="*/ 2147483647 h 198"/>
                <a:gd name="T8" fmla="*/ 2147483647 w 385"/>
                <a:gd name="T9" fmla="*/ 2147483647 h 198"/>
                <a:gd name="T10" fmla="*/ 0 60000 65536"/>
                <a:gd name="T11" fmla="*/ 0 60000 65536"/>
                <a:gd name="T12" fmla="*/ 0 60000 65536"/>
                <a:gd name="T13" fmla="*/ 0 60000 65536"/>
                <a:gd name="T14" fmla="*/ 0 60000 65536"/>
                <a:gd name="T15" fmla="*/ 0 w 385"/>
                <a:gd name="T16" fmla="*/ 0 h 198"/>
                <a:gd name="T17" fmla="*/ 385 w 385"/>
                <a:gd name="T18" fmla="*/ 198 h 198"/>
              </a:gdLst>
              <a:ahLst/>
              <a:cxnLst>
                <a:cxn ang="T10">
                  <a:pos x="T0" y="T1"/>
                </a:cxn>
                <a:cxn ang="T11">
                  <a:pos x="T2" y="T3"/>
                </a:cxn>
                <a:cxn ang="T12">
                  <a:pos x="T4" y="T5"/>
                </a:cxn>
                <a:cxn ang="T13">
                  <a:pos x="T6" y="T7"/>
                </a:cxn>
                <a:cxn ang="T14">
                  <a:pos x="T8" y="T9"/>
                </a:cxn>
              </a:cxnLst>
              <a:rect l="T15" t="T16" r="T17" b="T18"/>
              <a:pathLst>
                <a:path w="385" h="198">
                  <a:moveTo>
                    <a:pt x="1" y="56"/>
                  </a:moveTo>
                  <a:lnTo>
                    <a:pt x="382" y="0"/>
                  </a:lnTo>
                  <a:lnTo>
                    <a:pt x="385" y="156"/>
                  </a:lnTo>
                  <a:lnTo>
                    <a:pt x="0" y="198"/>
                  </a:lnTo>
                  <a:lnTo>
                    <a:pt x="1" y="56"/>
                  </a:lnTo>
                  <a:close/>
                </a:path>
              </a:pathLst>
            </a:custGeom>
            <a:gradFill rotWithShape="1">
              <a:gsLst>
                <a:gs pos="0">
                  <a:srgbClr val="7497E6"/>
                </a:gs>
                <a:gs pos="100000">
                  <a:srgbClr val="BDCEF3"/>
                </a:gs>
              </a:gsLst>
              <a:lin ang="5400000" scaled="1"/>
            </a:gradFill>
            <a:ln w="9525" cap="flat" cmpd="sng">
              <a:solidFill>
                <a:srgbClr val="C0C0C0"/>
              </a:solidFill>
              <a:prstDash val="solid"/>
              <a:round/>
              <a:headEnd/>
              <a:tailEnd/>
            </a:ln>
          </p:spPr>
          <p:txBody>
            <a:bodyPr/>
            <a:lstStyle/>
            <a:p>
              <a:endParaRPr lang="ja-JP" altLang="en-US" dirty="0"/>
            </a:p>
          </p:txBody>
        </p:sp>
        <p:sp>
          <p:nvSpPr>
            <p:cNvPr id="480" name="Freeform 13"/>
            <p:cNvSpPr>
              <a:spLocks/>
            </p:cNvSpPr>
            <p:nvPr/>
          </p:nvSpPr>
          <p:spPr bwMode="auto">
            <a:xfrm>
              <a:off x="6788150" y="1635125"/>
              <a:ext cx="1866900" cy="657225"/>
            </a:xfrm>
            <a:custGeom>
              <a:avLst/>
              <a:gdLst>
                <a:gd name="T0" fmla="*/ 0 w 1957"/>
                <a:gd name="T1" fmla="*/ 2147483647 h 688"/>
                <a:gd name="T2" fmla="*/ 2147483647 w 1957"/>
                <a:gd name="T3" fmla="*/ 2147483647 h 688"/>
                <a:gd name="T4" fmla="*/ 2147483647 w 1957"/>
                <a:gd name="T5" fmla="*/ 2147483647 h 688"/>
                <a:gd name="T6" fmla="*/ 0 w 1957"/>
                <a:gd name="T7" fmla="*/ 0 h 688"/>
                <a:gd name="T8" fmla="*/ 0 w 1957"/>
                <a:gd name="T9" fmla="*/ 2147483647 h 688"/>
                <a:gd name="T10" fmla="*/ 0 60000 65536"/>
                <a:gd name="T11" fmla="*/ 0 60000 65536"/>
                <a:gd name="T12" fmla="*/ 0 60000 65536"/>
                <a:gd name="T13" fmla="*/ 0 60000 65536"/>
                <a:gd name="T14" fmla="*/ 0 60000 65536"/>
                <a:gd name="T15" fmla="*/ 0 w 1957"/>
                <a:gd name="T16" fmla="*/ 0 h 688"/>
                <a:gd name="T17" fmla="*/ 1957 w 1957"/>
                <a:gd name="T18" fmla="*/ 688 h 688"/>
              </a:gdLst>
              <a:ahLst/>
              <a:cxnLst>
                <a:cxn ang="T10">
                  <a:pos x="T0" y="T1"/>
                </a:cxn>
                <a:cxn ang="T11">
                  <a:pos x="T2" y="T3"/>
                </a:cxn>
                <a:cxn ang="T12">
                  <a:pos x="T4" y="T5"/>
                </a:cxn>
                <a:cxn ang="T13">
                  <a:pos x="T6" y="T7"/>
                </a:cxn>
                <a:cxn ang="T14">
                  <a:pos x="T8" y="T9"/>
                </a:cxn>
              </a:cxnLst>
              <a:rect l="T15" t="T16" r="T17" b="T18"/>
              <a:pathLst>
                <a:path w="1957" h="688">
                  <a:moveTo>
                    <a:pt x="0" y="688"/>
                  </a:moveTo>
                  <a:lnTo>
                    <a:pt x="1957" y="649"/>
                  </a:lnTo>
                  <a:lnTo>
                    <a:pt x="1957" y="150"/>
                  </a:lnTo>
                  <a:lnTo>
                    <a:pt x="0" y="0"/>
                  </a:lnTo>
                  <a:lnTo>
                    <a:pt x="0" y="688"/>
                  </a:lnTo>
                  <a:close/>
                </a:path>
              </a:pathLst>
            </a:custGeom>
            <a:solidFill>
              <a:srgbClr val="EAEAEA"/>
            </a:solidFill>
            <a:ln w="9525" cap="flat" cmpd="sng">
              <a:solidFill>
                <a:srgbClr val="C0C0C0"/>
              </a:solidFill>
              <a:prstDash val="solid"/>
              <a:round/>
              <a:headEnd type="none" w="med" len="med"/>
              <a:tailEnd type="none" w="med" len="med"/>
            </a:ln>
            <a:effectLst>
              <a:outerShdw dist="12700" dir="5400000" algn="ctr" rotWithShape="0">
                <a:schemeClr val="bg2"/>
              </a:outerShdw>
            </a:effectLst>
          </p:spPr>
          <p:txBody>
            <a:bodyPr/>
            <a:lstStyle/>
            <a:p>
              <a:endParaRPr lang="ja-JP" altLang="en-US" dirty="0"/>
            </a:p>
          </p:txBody>
        </p:sp>
        <p:sp>
          <p:nvSpPr>
            <p:cNvPr id="481" name="Freeform 123"/>
            <p:cNvSpPr>
              <a:spLocks/>
            </p:cNvSpPr>
            <p:nvPr/>
          </p:nvSpPr>
          <p:spPr bwMode="auto">
            <a:xfrm>
              <a:off x="9053513" y="1676400"/>
              <a:ext cx="407987" cy="898525"/>
            </a:xfrm>
            <a:custGeom>
              <a:avLst/>
              <a:gdLst>
                <a:gd name="T0" fmla="*/ 0 w 401"/>
                <a:gd name="T1" fmla="*/ 2147483647 h 1141"/>
                <a:gd name="T2" fmla="*/ 2147483647 w 401"/>
                <a:gd name="T3" fmla="*/ 0 h 1141"/>
                <a:gd name="T4" fmla="*/ 2147483647 w 401"/>
                <a:gd name="T5" fmla="*/ 2147483647 h 1141"/>
                <a:gd name="T6" fmla="*/ 2147483647 w 401"/>
                <a:gd name="T7" fmla="*/ 2147483647 h 1141"/>
                <a:gd name="T8" fmla="*/ 0 w 401"/>
                <a:gd name="T9" fmla="*/ 2147483647 h 1141"/>
                <a:gd name="T10" fmla="*/ 0 60000 65536"/>
                <a:gd name="T11" fmla="*/ 0 60000 65536"/>
                <a:gd name="T12" fmla="*/ 0 60000 65536"/>
                <a:gd name="T13" fmla="*/ 0 60000 65536"/>
                <a:gd name="T14" fmla="*/ 0 60000 65536"/>
                <a:gd name="T15" fmla="*/ 0 w 401"/>
                <a:gd name="T16" fmla="*/ 0 h 1141"/>
                <a:gd name="T17" fmla="*/ 401 w 401"/>
                <a:gd name="T18" fmla="*/ 1141 h 1141"/>
              </a:gdLst>
              <a:ahLst/>
              <a:cxnLst>
                <a:cxn ang="T10">
                  <a:pos x="T0" y="T1"/>
                </a:cxn>
                <a:cxn ang="T11">
                  <a:pos x="T2" y="T3"/>
                </a:cxn>
                <a:cxn ang="T12">
                  <a:pos x="T4" y="T5"/>
                </a:cxn>
                <a:cxn ang="T13">
                  <a:pos x="T6" y="T7"/>
                </a:cxn>
                <a:cxn ang="T14">
                  <a:pos x="T8" y="T9"/>
                </a:cxn>
              </a:cxnLst>
              <a:rect l="T15" t="T16" r="T17" b="T18"/>
              <a:pathLst>
                <a:path w="401" h="1141">
                  <a:moveTo>
                    <a:pt x="0" y="57"/>
                  </a:moveTo>
                  <a:lnTo>
                    <a:pt x="401" y="0"/>
                  </a:lnTo>
                  <a:lnTo>
                    <a:pt x="401" y="1141"/>
                  </a:lnTo>
                  <a:lnTo>
                    <a:pt x="2" y="1055"/>
                  </a:lnTo>
                  <a:lnTo>
                    <a:pt x="0" y="57"/>
                  </a:lnTo>
                  <a:close/>
                </a:path>
              </a:pathLst>
            </a:custGeom>
            <a:solidFill>
              <a:srgbClr val="EAEAEA"/>
            </a:solidFill>
            <a:ln w="9525" cap="flat" cmpd="sng">
              <a:solidFill>
                <a:srgbClr val="C0C0C0"/>
              </a:solidFill>
              <a:prstDash val="solid"/>
              <a:round/>
              <a:headEnd/>
              <a:tailEnd/>
            </a:ln>
          </p:spPr>
          <p:txBody>
            <a:bodyPr/>
            <a:lstStyle/>
            <a:p>
              <a:endParaRPr lang="ja-JP" altLang="en-US" dirty="0"/>
            </a:p>
          </p:txBody>
        </p:sp>
        <p:sp>
          <p:nvSpPr>
            <p:cNvPr id="482" name="Freeform 124"/>
            <p:cNvSpPr>
              <a:spLocks/>
            </p:cNvSpPr>
            <p:nvPr/>
          </p:nvSpPr>
          <p:spPr bwMode="auto">
            <a:xfrm>
              <a:off x="9082088" y="1719263"/>
              <a:ext cx="350837" cy="319087"/>
            </a:xfrm>
            <a:custGeom>
              <a:avLst/>
              <a:gdLst>
                <a:gd name="T0" fmla="*/ 0 w 366"/>
                <a:gd name="T1" fmla="*/ 2147483647 h 335"/>
                <a:gd name="T2" fmla="*/ 2147483647 w 366"/>
                <a:gd name="T3" fmla="*/ 0 h 335"/>
                <a:gd name="T4" fmla="*/ 2147483647 w 366"/>
                <a:gd name="T5" fmla="*/ 2147483647 h 335"/>
                <a:gd name="T6" fmla="*/ 2147483647 w 366"/>
                <a:gd name="T7" fmla="*/ 2147483647 h 335"/>
                <a:gd name="T8" fmla="*/ 0 w 366"/>
                <a:gd name="T9" fmla="*/ 2147483647 h 335"/>
                <a:gd name="T10" fmla="*/ 0 60000 65536"/>
                <a:gd name="T11" fmla="*/ 0 60000 65536"/>
                <a:gd name="T12" fmla="*/ 0 60000 65536"/>
                <a:gd name="T13" fmla="*/ 0 60000 65536"/>
                <a:gd name="T14" fmla="*/ 0 60000 65536"/>
                <a:gd name="T15" fmla="*/ 0 w 366"/>
                <a:gd name="T16" fmla="*/ 0 h 335"/>
                <a:gd name="T17" fmla="*/ 366 w 366"/>
                <a:gd name="T18" fmla="*/ 335 h 335"/>
              </a:gdLst>
              <a:ahLst/>
              <a:cxnLst>
                <a:cxn ang="T10">
                  <a:pos x="T0" y="T1"/>
                </a:cxn>
                <a:cxn ang="T11">
                  <a:pos x="T2" y="T3"/>
                </a:cxn>
                <a:cxn ang="T12">
                  <a:pos x="T4" y="T5"/>
                </a:cxn>
                <a:cxn ang="T13">
                  <a:pos x="T6" y="T7"/>
                </a:cxn>
                <a:cxn ang="T14">
                  <a:pos x="T8" y="T9"/>
                </a:cxn>
              </a:cxnLst>
              <a:rect l="T15" t="T16" r="T17" b="T18"/>
              <a:pathLst>
                <a:path w="366" h="335">
                  <a:moveTo>
                    <a:pt x="0" y="34"/>
                  </a:moveTo>
                  <a:lnTo>
                    <a:pt x="365" y="0"/>
                  </a:lnTo>
                  <a:lnTo>
                    <a:pt x="366" y="335"/>
                  </a:lnTo>
                  <a:lnTo>
                    <a:pt x="4" y="320"/>
                  </a:lnTo>
                  <a:lnTo>
                    <a:pt x="0" y="34"/>
                  </a:lnTo>
                  <a:close/>
                </a:path>
              </a:pathLst>
            </a:custGeom>
            <a:gradFill rotWithShape="1">
              <a:gsLst>
                <a:gs pos="0">
                  <a:srgbClr val="7497E6"/>
                </a:gs>
                <a:gs pos="100000">
                  <a:srgbClr val="BDCEF3"/>
                </a:gs>
              </a:gsLst>
              <a:lin ang="5400000" scaled="1"/>
            </a:gradFill>
            <a:ln w="9525" cap="flat" cmpd="sng">
              <a:solidFill>
                <a:srgbClr val="C0C0C0"/>
              </a:solidFill>
              <a:prstDash val="solid"/>
              <a:round/>
              <a:headEnd/>
              <a:tailEnd/>
            </a:ln>
          </p:spPr>
          <p:txBody>
            <a:bodyPr/>
            <a:lstStyle/>
            <a:p>
              <a:endParaRPr lang="ja-JP" altLang="en-US" dirty="0"/>
            </a:p>
          </p:txBody>
        </p:sp>
        <p:sp>
          <p:nvSpPr>
            <p:cNvPr id="483" name="Freeform 125"/>
            <p:cNvSpPr>
              <a:spLocks/>
            </p:cNvSpPr>
            <p:nvPr/>
          </p:nvSpPr>
          <p:spPr bwMode="auto">
            <a:xfrm>
              <a:off x="9494838" y="1652588"/>
              <a:ext cx="173037" cy="398462"/>
            </a:xfrm>
            <a:custGeom>
              <a:avLst/>
              <a:gdLst>
                <a:gd name="T0" fmla="*/ 0 w 216"/>
                <a:gd name="T1" fmla="*/ 2147483647 h 496"/>
                <a:gd name="T2" fmla="*/ 2147483647 w 216"/>
                <a:gd name="T3" fmla="*/ 0 h 496"/>
                <a:gd name="T4" fmla="*/ 2147483647 w 216"/>
                <a:gd name="T5" fmla="*/ 2147483647 h 496"/>
                <a:gd name="T6" fmla="*/ 0 w 216"/>
                <a:gd name="T7" fmla="*/ 2147483647 h 496"/>
                <a:gd name="T8" fmla="*/ 0 w 216"/>
                <a:gd name="T9" fmla="*/ 2147483647 h 496"/>
                <a:gd name="T10" fmla="*/ 0 60000 65536"/>
                <a:gd name="T11" fmla="*/ 0 60000 65536"/>
                <a:gd name="T12" fmla="*/ 0 60000 65536"/>
                <a:gd name="T13" fmla="*/ 0 60000 65536"/>
                <a:gd name="T14" fmla="*/ 0 60000 65536"/>
                <a:gd name="T15" fmla="*/ 0 w 216"/>
                <a:gd name="T16" fmla="*/ 0 h 496"/>
                <a:gd name="T17" fmla="*/ 216 w 216"/>
                <a:gd name="T18" fmla="*/ 496 h 496"/>
              </a:gdLst>
              <a:ahLst/>
              <a:cxnLst>
                <a:cxn ang="T10">
                  <a:pos x="T0" y="T1"/>
                </a:cxn>
                <a:cxn ang="T11">
                  <a:pos x="T2" y="T3"/>
                </a:cxn>
                <a:cxn ang="T12">
                  <a:pos x="T4" y="T5"/>
                </a:cxn>
                <a:cxn ang="T13">
                  <a:pos x="T6" y="T7"/>
                </a:cxn>
                <a:cxn ang="T14">
                  <a:pos x="T8" y="T9"/>
                </a:cxn>
              </a:cxnLst>
              <a:rect l="T15" t="T16" r="T17" b="T18"/>
              <a:pathLst>
                <a:path w="216" h="496">
                  <a:moveTo>
                    <a:pt x="0" y="24"/>
                  </a:moveTo>
                  <a:lnTo>
                    <a:pt x="214" y="0"/>
                  </a:lnTo>
                  <a:lnTo>
                    <a:pt x="216" y="496"/>
                  </a:lnTo>
                  <a:lnTo>
                    <a:pt x="0" y="488"/>
                  </a:lnTo>
                  <a:lnTo>
                    <a:pt x="0" y="24"/>
                  </a:lnTo>
                  <a:close/>
                </a:path>
              </a:pathLst>
            </a:custGeom>
            <a:gradFill rotWithShape="1">
              <a:gsLst>
                <a:gs pos="0">
                  <a:srgbClr val="7497E6"/>
                </a:gs>
                <a:gs pos="100000">
                  <a:srgbClr val="BDCEF3"/>
                </a:gs>
              </a:gsLst>
              <a:lin ang="5400000" scaled="1"/>
            </a:gradFill>
            <a:ln w="9525" cap="flat" cmpd="sng">
              <a:solidFill>
                <a:srgbClr val="C0C0C0"/>
              </a:solidFill>
              <a:prstDash val="solid"/>
              <a:round/>
              <a:headEnd/>
              <a:tailEnd/>
            </a:ln>
          </p:spPr>
          <p:txBody>
            <a:bodyPr/>
            <a:lstStyle/>
            <a:p>
              <a:endParaRPr lang="ja-JP" altLang="en-US" dirty="0"/>
            </a:p>
          </p:txBody>
        </p:sp>
        <p:sp>
          <p:nvSpPr>
            <p:cNvPr id="484" name="Freeform 126"/>
            <p:cNvSpPr>
              <a:spLocks/>
            </p:cNvSpPr>
            <p:nvPr/>
          </p:nvSpPr>
          <p:spPr bwMode="auto">
            <a:xfrm>
              <a:off x="9080500" y="1485900"/>
              <a:ext cx="379413" cy="201613"/>
            </a:xfrm>
            <a:custGeom>
              <a:avLst/>
              <a:gdLst>
                <a:gd name="T0" fmla="*/ 0 w 399"/>
                <a:gd name="T1" fmla="*/ 2147483647 h 211"/>
                <a:gd name="T2" fmla="*/ 2147483647 w 399"/>
                <a:gd name="T3" fmla="*/ 0 h 211"/>
                <a:gd name="T4" fmla="*/ 2147483647 w 399"/>
                <a:gd name="T5" fmla="*/ 2147483647 h 211"/>
                <a:gd name="T6" fmla="*/ 2147483647 w 399"/>
                <a:gd name="T7" fmla="*/ 2147483647 h 211"/>
                <a:gd name="T8" fmla="*/ 0 w 399"/>
                <a:gd name="T9" fmla="*/ 2147483647 h 211"/>
                <a:gd name="T10" fmla="*/ 0 60000 65536"/>
                <a:gd name="T11" fmla="*/ 0 60000 65536"/>
                <a:gd name="T12" fmla="*/ 0 60000 65536"/>
                <a:gd name="T13" fmla="*/ 0 60000 65536"/>
                <a:gd name="T14" fmla="*/ 0 60000 65536"/>
                <a:gd name="T15" fmla="*/ 0 w 399"/>
                <a:gd name="T16" fmla="*/ 0 h 211"/>
                <a:gd name="T17" fmla="*/ 399 w 399"/>
                <a:gd name="T18" fmla="*/ 211 h 211"/>
              </a:gdLst>
              <a:ahLst/>
              <a:cxnLst>
                <a:cxn ang="T10">
                  <a:pos x="T0" y="T1"/>
                </a:cxn>
                <a:cxn ang="T11">
                  <a:pos x="T2" y="T3"/>
                </a:cxn>
                <a:cxn ang="T12">
                  <a:pos x="T4" y="T5"/>
                </a:cxn>
                <a:cxn ang="T13">
                  <a:pos x="T6" y="T7"/>
                </a:cxn>
                <a:cxn ang="T14">
                  <a:pos x="T8" y="T9"/>
                </a:cxn>
              </a:cxnLst>
              <a:rect l="T15" t="T16" r="T17" b="T18"/>
              <a:pathLst>
                <a:path w="399" h="211">
                  <a:moveTo>
                    <a:pt x="0" y="55"/>
                  </a:moveTo>
                  <a:lnTo>
                    <a:pt x="397" y="0"/>
                  </a:lnTo>
                  <a:lnTo>
                    <a:pt x="399" y="165"/>
                  </a:lnTo>
                  <a:lnTo>
                    <a:pt x="2" y="211"/>
                  </a:lnTo>
                  <a:lnTo>
                    <a:pt x="0" y="55"/>
                  </a:lnTo>
                  <a:close/>
                </a:path>
              </a:pathLst>
            </a:custGeom>
            <a:gradFill rotWithShape="1">
              <a:gsLst>
                <a:gs pos="0">
                  <a:srgbClr val="7497E6"/>
                </a:gs>
                <a:gs pos="100000">
                  <a:srgbClr val="BDCEF3"/>
                </a:gs>
              </a:gsLst>
              <a:lin ang="5400000" scaled="1"/>
            </a:gradFill>
            <a:ln w="9525" cap="flat" cmpd="sng">
              <a:solidFill>
                <a:srgbClr val="C0C0C0"/>
              </a:solidFill>
              <a:prstDash val="solid"/>
              <a:round/>
              <a:headEnd/>
              <a:tailEnd/>
            </a:ln>
          </p:spPr>
          <p:txBody>
            <a:bodyPr/>
            <a:lstStyle/>
            <a:p>
              <a:endParaRPr lang="ja-JP" altLang="en-US" dirty="0"/>
            </a:p>
          </p:txBody>
        </p:sp>
        <p:sp>
          <p:nvSpPr>
            <p:cNvPr id="485" name="Freeform 127"/>
            <p:cNvSpPr>
              <a:spLocks/>
            </p:cNvSpPr>
            <p:nvPr/>
          </p:nvSpPr>
          <p:spPr bwMode="auto">
            <a:xfrm>
              <a:off x="9498013" y="1457325"/>
              <a:ext cx="169862" cy="182563"/>
            </a:xfrm>
            <a:custGeom>
              <a:avLst/>
              <a:gdLst>
                <a:gd name="T0" fmla="*/ 0 w 212"/>
                <a:gd name="T1" fmla="*/ 2147483647 h 228"/>
                <a:gd name="T2" fmla="*/ 2147483647 w 212"/>
                <a:gd name="T3" fmla="*/ 2147483647 h 228"/>
                <a:gd name="T4" fmla="*/ 2147483647 w 212"/>
                <a:gd name="T5" fmla="*/ 0 h 228"/>
                <a:gd name="T6" fmla="*/ 0 w 212"/>
                <a:gd name="T7" fmla="*/ 2147483647 h 228"/>
                <a:gd name="T8" fmla="*/ 0 w 212"/>
                <a:gd name="T9" fmla="*/ 2147483647 h 228"/>
                <a:gd name="T10" fmla="*/ 0 60000 65536"/>
                <a:gd name="T11" fmla="*/ 0 60000 65536"/>
                <a:gd name="T12" fmla="*/ 0 60000 65536"/>
                <a:gd name="T13" fmla="*/ 0 60000 65536"/>
                <a:gd name="T14" fmla="*/ 0 60000 65536"/>
                <a:gd name="T15" fmla="*/ 0 w 212"/>
                <a:gd name="T16" fmla="*/ 0 h 228"/>
                <a:gd name="T17" fmla="*/ 212 w 212"/>
                <a:gd name="T18" fmla="*/ 228 h 228"/>
              </a:gdLst>
              <a:ahLst/>
              <a:cxnLst>
                <a:cxn ang="T10">
                  <a:pos x="T0" y="T1"/>
                </a:cxn>
                <a:cxn ang="T11">
                  <a:pos x="T2" y="T3"/>
                </a:cxn>
                <a:cxn ang="T12">
                  <a:pos x="T4" y="T5"/>
                </a:cxn>
                <a:cxn ang="T13">
                  <a:pos x="T6" y="T7"/>
                </a:cxn>
                <a:cxn ang="T14">
                  <a:pos x="T8" y="T9"/>
                </a:cxn>
              </a:cxnLst>
              <a:rect l="T15" t="T16" r="T17" b="T18"/>
              <a:pathLst>
                <a:path w="212" h="228">
                  <a:moveTo>
                    <a:pt x="0" y="228"/>
                  </a:moveTo>
                  <a:lnTo>
                    <a:pt x="210" y="202"/>
                  </a:lnTo>
                  <a:lnTo>
                    <a:pt x="212" y="0"/>
                  </a:lnTo>
                  <a:lnTo>
                    <a:pt x="0" y="31"/>
                  </a:lnTo>
                  <a:lnTo>
                    <a:pt x="0" y="228"/>
                  </a:lnTo>
                  <a:close/>
                </a:path>
              </a:pathLst>
            </a:custGeom>
            <a:gradFill rotWithShape="1">
              <a:gsLst>
                <a:gs pos="0">
                  <a:srgbClr val="7497E6"/>
                </a:gs>
                <a:gs pos="100000">
                  <a:srgbClr val="BDCEF3"/>
                </a:gs>
              </a:gsLst>
              <a:lin ang="5400000" scaled="1"/>
            </a:gradFill>
            <a:ln w="9525" cap="flat" cmpd="sng">
              <a:solidFill>
                <a:srgbClr val="C0C0C0"/>
              </a:solidFill>
              <a:prstDash val="solid"/>
              <a:round/>
              <a:headEnd type="none" w="med" len="med"/>
              <a:tailEnd type="none" w="med" len="med"/>
            </a:ln>
          </p:spPr>
          <p:txBody>
            <a:bodyPr/>
            <a:lstStyle/>
            <a:p>
              <a:endParaRPr lang="ja-JP" altLang="en-US" dirty="0"/>
            </a:p>
          </p:txBody>
        </p:sp>
        <p:sp>
          <p:nvSpPr>
            <p:cNvPr id="486" name="Freeform 143"/>
            <p:cNvSpPr>
              <a:spLocks/>
            </p:cNvSpPr>
            <p:nvPr/>
          </p:nvSpPr>
          <p:spPr bwMode="auto">
            <a:xfrm>
              <a:off x="6791325" y="2436813"/>
              <a:ext cx="2435225" cy="152400"/>
            </a:xfrm>
            <a:custGeom>
              <a:avLst/>
              <a:gdLst>
                <a:gd name="T0" fmla="*/ 0 w 2553"/>
                <a:gd name="T1" fmla="*/ 2147483647 h 162"/>
                <a:gd name="T2" fmla="*/ 0 w 2553"/>
                <a:gd name="T3" fmla="*/ 2147483647 h 162"/>
                <a:gd name="T4" fmla="*/ 2147483647 w 2553"/>
                <a:gd name="T5" fmla="*/ 0 h 162"/>
                <a:gd name="T6" fmla="*/ 2147483647 w 2553"/>
                <a:gd name="T7" fmla="*/ 2147483647 h 162"/>
                <a:gd name="T8" fmla="*/ 0 w 2553"/>
                <a:gd name="T9" fmla="*/ 2147483647 h 162"/>
                <a:gd name="T10" fmla="*/ 0 60000 65536"/>
                <a:gd name="T11" fmla="*/ 0 60000 65536"/>
                <a:gd name="T12" fmla="*/ 0 60000 65536"/>
                <a:gd name="T13" fmla="*/ 0 60000 65536"/>
                <a:gd name="T14" fmla="*/ 0 60000 65536"/>
                <a:gd name="T15" fmla="*/ 0 w 2553"/>
                <a:gd name="T16" fmla="*/ 0 h 162"/>
                <a:gd name="T17" fmla="*/ 2553 w 2553"/>
                <a:gd name="T18" fmla="*/ 162 h 162"/>
              </a:gdLst>
              <a:ahLst/>
              <a:cxnLst>
                <a:cxn ang="T10">
                  <a:pos x="T0" y="T1"/>
                </a:cxn>
                <a:cxn ang="T11">
                  <a:pos x="T2" y="T3"/>
                </a:cxn>
                <a:cxn ang="T12">
                  <a:pos x="T4" y="T5"/>
                </a:cxn>
                <a:cxn ang="T13">
                  <a:pos x="T6" y="T7"/>
                </a:cxn>
                <a:cxn ang="T14">
                  <a:pos x="T8" y="T9"/>
                </a:cxn>
              </a:cxnLst>
              <a:rect l="T15" t="T16" r="T17" b="T18"/>
              <a:pathLst>
                <a:path w="2553" h="162">
                  <a:moveTo>
                    <a:pt x="0" y="162"/>
                  </a:moveTo>
                  <a:lnTo>
                    <a:pt x="0" y="82"/>
                  </a:lnTo>
                  <a:lnTo>
                    <a:pt x="1961" y="0"/>
                  </a:lnTo>
                  <a:lnTo>
                    <a:pt x="2553" y="44"/>
                  </a:lnTo>
                  <a:lnTo>
                    <a:pt x="0" y="162"/>
                  </a:lnTo>
                  <a:close/>
                </a:path>
              </a:pathLst>
            </a:custGeom>
            <a:solidFill>
              <a:srgbClr val="F2E1B0"/>
            </a:solidFill>
            <a:ln w="9525" cap="flat" cmpd="sng">
              <a:solidFill>
                <a:srgbClr val="C0C0C0"/>
              </a:solidFill>
              <a:prstDash val="solid"/>
              <a:round/>
              <a:headEnd type="none" w="med" len="med"/>
              <a:tailEnd type="none" w="med" len="med"/>
            </a:ln>
          </p:spPr>
          <p:txBody>
            <a:bodyPr/>
            <a:lstStyle/>
            <a:p>
              <a:endParaRPr lang="ja-JP" altLang="en-US" dirty="0"/>
            </a:p>
          </p:txBody>
        </p:sp>
        <p:sp>
          <p:nvSpPr>
            <p:cNvPr id="487" name="Freeform 144"/>
            <p:cNvSpPr>
              <a:spLocks/>
            </p:cNvSpPr>
            <p:nvPr/>
          </p:nvSpPr>
          <p:spPr bwMode="auto">
            <a:xfrm>
              <a:off x="6789738" y="2479675"/>
              <a:ext cx="2446337" cy="185738"/>
            </a:xfrm>
            <a:custGeom>
              <a:avLst/>
              <a:gdLst>
                <a:gd name="T0" fmla="*/ 0 w 2566"/>
                <a:gd name="T1" fmla="*/ 2147483647 h 194"/>
                <a:gd name="T2" fmla="*/ 2147483647 w 2566"/>
                <a:gd name="T3" fmla="*/ 0 h 194"/>
                <a:gd name="T4" fmla="*/ 2147483647 w 2566"/>
                <a:gd name="T5" fmla="*/ 2147483647 h 194"/>
                <a:gd name="T6" fmla="*/ 2147483647 w 2566"/>
                <a:gd name="T7" fmla="*/ 2147483647 h 194"/>
                <a:gd name="T8" fmla="*/ 0 w 2566"/>
                <a:gd name="T9" fmla="*/ 2147483647 h 194"/>
                <a:gd name="T10" fmla="*/ 0 60000 65536"/>
                <a:gd name="T11" fmla="*/ 0 60000 65536"/>
                <a:gd name="T12" fmla="*/ 0 60000 65536"/>
                <a:gd name="T13" fmla="*/ 0 60000 65536"/>
                <a:gd name="T14" fmla="*/ 0 60000 65536"/>
                <a:gd name="T15" fmla="*/ 0 w 2566"/>
                <a:gd name="T16" fmla="*/ 0 h 194"/>
                <a:gd name="T17" fmla="*/ 2566 w 2566"/>
                <a:gd name="T18" fmla="*/ 194 h 194"/>
              </a:gdLst>
              <a:ahLst/>
              <a:cxnLst>
                <a:cxn ang="T10">
                  <a:pos x="T0" y="T1"/>
                </a:cxn>
                <a:cxn ang="T11">
                  <a:pos x="T2" y="T3"/>
                </a:cxn>
                <a:cxn ang="T12">
                  <a:pos x="T4" y="T5"/>
                </a:cxn>
                <a:cxn ang="T13">
                  <a:pos x="T6" y="T7"/>
                </a:cxn>
                <a:cxn ang="T14">
                  <a:pos x="T8" y="T9"/>
                </a:cxn>
              </a:cxnLst>
              <a:rect l="T15" t="T16" r="T17" b="T18"/>
              <a:pathLst>
                <a:path w="2566" h="194">
                  <a:moveTo>
                    <a:pt x="0" y="114"/>
                  </a:moveTo>
                  <a:lnTo>
                    <a:pt x="2566" y="0"/>
                  </a:lnTo>
                  <a:lnTo>
                    <a:pt x="2566" y="48"/>
                  </a:lnTo>
                  <a:lnTo>
                    <a:pt x="1" y="194"/>
                  </a:lnTo>
                  <a:lnTo>
                    <a:pt x="0" y="114"/>
                  </a:lnTo>
                  <a:close/>
                </a:path>
              </a:pathLst>
            </a:custGeom>
            <a:solidFill>
              <a:srgbClr val="EED796"/>
            </a:solidFill>
            <a:ln w="9525" cap="flat" cmpd="sng">
              <a:solidFill>
                <a:srgbClr val="C0C0C0"/>
              </a:solidFill>
              <a:prstDash val="solid"/>
              <a:round/>
              <a:headEnd type="none" w="med" len="med"/>
              <a:tailEnd type="none" w="med" len="med"/>
            </a:ln>
          </p:spPr>
          <p:txBody>
            <a:bodyPr/>
            <a:lstStyle/>
            <a:p>
              <a:endParaRPr lang="ja-JP" altLang="en-US" dirty="0"/>
            </a:p>
          </p:txBody>
        </p:sp>
        <p:sp>
          <p:nvSpPr>
            <p:cNvPr id="488" name="Freeform 151"/>
            <p:cNvSpPr>
              <a:spLocks/>
            </p:cNvSpPr>
            <p:nvPr/>
          </p:nvSpPr>
          <p:spPr bwMode="auto">
            <a:xfrm>
              <a:off x="8145463" y="2165350"/>
              <a:ext cx="1116012" cy="733425"/>
            </a:xfrm>
            <a:custGeom>
              <a:avLst/>
              <a:gdLst>
                <a:gd name="T0" fmla="*/ 2147483647 w 1171"/>
                <a:gd name="T1" fmla="*/ 2147483647 h 768"/>
                <a:gd name="T2" fmla="*/ 2147483647 w 1171"/>
                <a:gd name="T3" fmla="*/ 2147483647 h 768"/>
                <a:gd name="T4" fmla="*/ 2147483647 w 1171"/>
                <a:gd name="T5" fmla="*/ 2147483647 h 768"/>
                <a:gd name="T6" fmla="*/ 2147483647 w 1171"/>
                <a:gd name="T7" fmla="*/ 2147483647 h 768"/>
                <a:gd name="T8" fmla="*/ 2147483647 w 1171"/>
                <a:gd name="T9" fmla="*/ 2147483647 h 768"/>
                <a:gd name="T10" fmla="*/ 2147483647 w 1171"/>
                <a:gd name="T11" fmla="*/ 2147483647 h 768"/>
                <a:gd name="T12" fmla="*/ 2147483647 w 1171"/>
                <a:gd name="T13" fmla="*/ 2147483647 h 768"/>
                <a:gd name="T14" fmla="*/ 2147483647 w 1171"/>
                <a:gd name="T15" fmla="*/ 2147483647 h 768"/>
                <a:gd name="T16" fmla="*/ 2147483647 w 1171"/>
                <a:gd name="T17" fmla="*/ 2147483647 h 768"/>
                <a:gd name="T18" fmla="*/ 2147483647 w 1171"/>
                <a:gd name="T19" fmla="*/ 2147483647 h 768"/>
                <a:gd name="T20" fmla="*/ 2147483647 w 1171"/>
                <a:gd name="T21" fmla="*/ 2147483647 h 768"/>
                <a:gd name="T22" fmla="*/ 2147483647 w 1171"/>
                <a:gd name="T23" fmla="*/ 2147483647 h 768"/>
                <a:gd name="T24" fmla="*/ 2147483647 w 1171"/>
                <a:gd name="T25" fmla="*/ 2147483647 h 768"/>
                <a:gd name="T26" fmla="*/ 2147483647 w 1171"/>
                <a:gd name="T27" fmla="*/ 2147483647 h 768"/>
                <a:gd name="T28" fmla="*/ 2147483647 w 1171"/>
                <a:gd name="T29" fmla="*/ 2147483647 h 768"/>
                <a:gd name="T30" fmla="*/ 2147483647 w 1171"/>
                <a:gd name="T31" fmla="*/ 2147483647 h 768"/>
                <a:gd name="T32" fmla="*/ 2147483647 w 1171"/>
                <a:gd name="T33" fmla="*/ 2147483647 h 768"/>
                <a:gd name="T34" fmla="*/ 2147483647 w 1171"/>
                <a:gd name="T35" fmla="*/ 2147483647 h 768"/>
                <a:gd name="T36" fmla="*/ 2147483647 w 1171"/>
                <a:gd name="T37" fmla="*/ 2147483647 h 768"/>
                <a:gd name="T38" fmla="*/ 2147483647 w 1171"/>
                <a:gd name="T39" fmla="*/ 2147483647 h 768"/>
                <a:gd name="T40" fmla="*/ 2147483647 w 1171"/>
                <a:gd name="T41" fmla="*/ 2147483647 h 768"/>
                <a:gd name="T42" fmla="*/ 2147483647 w 1171"/>
                <a:gd name="T43" fmla="*/ 2147483647 h 768"/>
                <a:gd name="T44" fmla="*/ 2147483647 w 1171"/>
                <a:gd name="T45" fmla="*/ 2147483647 h 768"/>
                <a:gd name="T46" fmla="*/ 2147483647 w 1171"/>
                <a:gd name="T47" fmla="*/ 2147483647 h 768"/>
                <a:gd name="T48" fmla="*/ 2147483647 w 1171"/>
                <a:gd name="T49" fmla="*/ 2147483647 h 768"/>
                <a:gd name="T50" fmla="*/ 2147483647 w 1171"/>
                <a:gd name="T51" fmla="*/ 2147483647 h 768"/>
                <a:gd name="T52" fmla="*/ 2147483647 w 1171"/>
                <a:gd name="T53" fmla="*/ 2147483647 h 768"/>
                <a:gd name="T54" fmla="*/ 2147483647 w 1171"/>
                <a:gd name="T55" fmla="*/ 2147483647 h 768"/>
                <a:gd name="T56" fmla="*/ 2147483647 w 1171"/>
                <a:gd name="T57" fmla="*/ 2147483647 h 768"/>
                <a:gd name="T58" fmla="*/ 2147483647 w 1171"/>
                <a:gd name="T59" fmla="*/ 2147483647 h 768"/>
                <a:gd name="T60" fmla="*/ 2147483647 w 1171"/>
                <a:gd name="T61" fmla="*/ 2147483647 h 768"/>
                <a:gd name="T62" fmla="*/ 2147483647 w 1171"/>
                <a:gd name="T63" fmla="*/ 2147483647 h 768"/>
                <a:gd name="T64" fmla="*/ 2147483647 w 1171"/>
                <a:gd name="T65" fmla="*/ 2147483647 h 768"/>
                <a:gd name="T66" fmla="*/ 2147483647 w 1171"/>
                <a:gd name="T67" fmla="*/ 2147483647 h 768"/>
                <a:gd name="T68" fmla="*/ 2147483647 w 1171"/>
                <a:gd name="T69" fmla="*/ 2147483647 h 768"/>
                <a:gd name="T70" fmla="*/ 2147483647 w 1171"/>
                <a:gd name="T71" fmla="*/ 2147483647 h 768"/>
                <a:gd name="T72" fmla="*/ 2147483647 w 1171"/>
                <a:gd name="T73" fmla="*/ 2147483647 h 768"/>
                <a:gd name="T74" fmla="*/ 2147483647 w 1171"/>
                <a:gd name="T75" fmla="*/ 2147483647 h 768"/>
                <a:gd name="T76" fmla="*/ 2147483647 w 1171"/>
                <a:gd name="T77" fmla="*/ 2147483647 h 768"/>
                <a:gd name="T78" fmla="*/ 2147483647 w 1171"/>
                <a:gd name="T79" fmla="*/ 2147483647 h 768"/>
                <a:gd name="T80" fmla="*/ 2147483647 w 1171"/>
                <a:gd name="T81" fmla="*/ 2147483647 h 768"/>
                <a:gd name="T82" fmla="*/ 2147483647 w 1171"/>
                <a:gd name="T83" fmla="*/ 2147483647 h 768"/>
                <a:gd name="T84" fmla="*/ 2147483647 w 1171"/>
                <a:gd name="T85" fmla="*/ 2147483647 h 768"/>
                <a:gd name="T86" fmla="*/ 2147483647 w 1171"/>
                <a:gd name="T87" fmla="*/ 2147483647 h 768"/>
                <a:gd name="T88" fmla="*/ 2147483647 w 1171"/>
                <a:gd name="T89" fmla="*/ 2147483647 h 768"/>
                <a:gd name="T90" fmla="*/ 2147483647 w 1171"/>
                <a:gd name="T91" fmla="*/ 2147483647 h 768"/>
                <a:gd name="T92" fmla="*/ 2147483647 w 1171"/>
                <a:gd name="T93" fmla="*/ 2147483647 h 768"/>
                <a:gd name="T94" fmla="*/ 2147483647 w 1171"/>
                <a:gd name="T95" fmla="*/ 2147483647 h 768"/>
                <a:gd name="T96" fmla="*/ 2147483647 w 1171"/>
                <a:gd name="T97" fmla="*/ 2147483647 h 768"/>
                <a:gd name="T98" fmla="*/ 2147483647 w 1171"/>
                <a:gd name="T99" fmla="*/ 2147483647 h 768"/>
                <a:gd name="T100" fmla="*/ 2147483647 w 1171"/>
                <a:gd name="T101" fmla="*/ 2147483647 h 768"/>
                <a:gd name="T102" fmla="*/ 2147483647 w 1171"/>
                <a:gd name="T103" fmla="*/ 2147483647 h 768"/>
                <a:gd name="T104" fmla="*/ 2147483647 w 1171"/>
                <a:gd name="T105" fmla="*/ 2147483647 h 768"/>
                <a:gd name="T106" fmla="*/ 2147483647 w 1171"/>
                <a:gd name="T107" fmla="*/ 2147483647 h 768"/>
                <a:gd name="T108" fmla="*/ 2147483647 w 1171"/>
                <a:gd name="T109" fmla="*/ 2147483647 h 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71"/>
                <a:gd name="T166" fmla="*/ 0 h 768"/>
                <a:gd name="T167" fmla="*/ 1171 w 1171"/>
                <a:gd name="T168" fmla="*/ 768 h 7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71" h="768">
                  <a:moveTo>
                    <a:pt x="77" y="614"/>
                  </a:moveTo>
                  <a:lnTo>
                    <a:pt x="83" y="586"/>
                  </a:lnTo>
                  <a:lnTo>
                    <a:pt x="130" y="580"/>
                  </a:lnTo>
                  <a:lnTo>
                    <a:pt x="96" y="497"/>
                  </a:lnTo>
                  <a:lnTo>
                    <a:pt x="104" y="469"/>
                  </a:lnTo>
                  <a:lnTo>
                    <a:pt x="132" y="457"/>
                  </a:lnTo>
                  <a:lnTo>
                    <a:pt x="129" y="421"/>
                  </a:lnTo>
                  <a:lnTo>
                    <a:pt x="46" y="405"/>
                  </a:lnTo>
                  <a:lnTo>
                    <a:pt x="46" y="632"/>
                  </a:lnTo>
                  <a:lnTo>
                    <a:pt x="32" y="640"/>
                  </a:lnTo>
                  <a:lnTo>
                    <a:pt x="12" y="638"/>
                  </a:lnTo>
                  <a:lnTo>
                    <a:pt x="12" y="405"/>
                  </a:lnTo>
                  <a:lnTo>
                    <a:pt x="0" y="400"/>
                  </a:lnTo>
                  <a:lnTo>
                    <a:pt x="2" y="353"/>
                  </a:lnTo>
                  <a:lnTo>
                    <a:pt x="340" y="330"/>
                  </a:lnTo>
                  <a:lnTo>
                    <a:pt x="341" y="358"/>
                  </a:lnTo>
                  <a:lnTo>
                    <a:pt x="341" y="307"/>
                  </a:lnTo>
                  <a:lnTo>
                    <a:pt x="374" y="248"/>
                  </a:lnTo>
                  <a:lnTo>
                    <a:pt x="417" y="234"/>
                  </a:lnTo>
                  <a:lnTo>
                    <a:pt x="417" y="215"/>
                  </a:lnTo>
                  <a:lnTo>
                    <a:pt x="367" y="201"/>
                  </a:lnTo>
                  <a:lnTo>
                    <a:pt x="347" y="168"/>
                  </a:lnTo>
                  <a:lnTo>
                    <a:pt x="332" y="155"/>
                  </a:lnTo>
                  <a:lnTo>
                    <a:pt x="340" y="142"/>
                  </a:lnTo>
                  <a:lnTo>
                    <a:pt x="346" y="111"/>
                  </a:lnTo>
                  <a:lnTo>
                    <a:pt x="343" y="90"/>
                  </a:lnTo>
                  <a:lnTo>
                    <a:pt x="352" y="56"/>
                  </a:lnTo>
                  <a:lnTo>
                    <a:pt x="387" y="39"/>
                  </a:lnTo>
                  <a:lnTo>
                    <a:pt x="426" y="35"/>
                  </a:lnTo>
                  <a:lnTo>
                    <a:pt x="485" y="53"/>
                  </a:lnTo>
                  <a:lnTo>
                    <a:pt x="503" y="108"/>
                  </a:lnTo>
                  <a:lnTo>
                    <a:pt x="493" y="167"/>
                  </a:lnTo>
                  <a:lnTo>
                    <a:pt x="483" y="195"/>
                  </a:lnTo>
                  <a:lnTo>
                    <a:pt x="492" y="212"/>
                  </a:lnTo>
                  <a:lnTo>
                    <a:pt x="531" y="233"/>
                  </a:lnTo>
                  <a:lnTo>
                    <a:pt x="541" y="206"/>
                  </a:lnTo>
                  <a:lnTo>
                    <a:pt x="565" y="182"/>
                  </a:lnTo>
                  <a:lnTo>
                    <a:pt x="534" y="176"/>
                  </a:lnTo>
                  <a:lnTo>
                    <a:pt x="531" y="153"/>
                  </a:lnTo>
                  <a:lnTo>
                    <a:pt x="542" y="150"/>
                  </a:lnTo>
                  <a:lnTo>
                    <a:pt x="532" y="146"/>
                  </a:lnTo>
                  <a:lnTo>
                    <a:pt x="531" y="127"/>
                  </a:lnTo>
                  <a:lnTo>
                    <a:pt x="520" y="115"/>
                  </a:lnTo>
                  <a:lnTo>
                    <a:pt x="537" y="98"/>
                  </a:lnTo>
                  <a:lnTo>
                    <a:pt x="549" y="45"/>
                  </a:lnTo>
                  <a:lnTo>
                    <a:pt x="586" y="27"/>
                  </a:lnTo>
                  <a:lnTo>
                    <a:pt x="650" y="31"/>
                  </a:lnTo>
                  <a:lnTo>
                    <a:pt x="683" y="88"/>
                  </a:lnTo>
                  <a:lnTo>
                    <a:pt x="660" y="164"/>
                  </a:lnTo>
                  <a:lnTo>
                    <a:pt x="644" y="190"/>
                  </a:lnTo>
                  <a:lnTo>
                    <a:pt x="684" y="190"/>
                  </a:lnTo>
                  <a:lnTo>
                    <a:pt x="692" y="205"/>
                  </a:lnTo>
                  <a:lnTo>
                    <a:pt x="713" y="195"/>
                  </a:lnTo>
                  <a:lnTo>
                    <a:pt x="713" y="179"/>
                  </a:lnTo>
                  <a:lnTo>
                    <a:pt x="684" y="176"/>
                  </a:lnTo>
                  <a:lnTo>
                    <a:pt x="676" y="147"/>
                  </a:lnTo>
                  <a:lnTo>
                    <a:pt x="671" y="123"/>
                  </a:lnTo>
                  <a:lnTo>
                    <a:pt x="687" y="102"/>
                  </a:lnTo>
                  <a:lnTo>
                    <a:pt x="699" y="53"/>
                  </a:lnTo>
                  <a:lnTo>
                    <a:pt x="721" y="32"/>
                  </a:lnTo>
                  <a:lnTo>
                    <a:pt x="756" y="28"/>
                  </a:lnTo>
                  <a:lnTo>
                    <a:pt x="778" y="39"/>
                  </a:lnTo>
                  <a:lnTo>
                    <a:pt x="814" y="82"/>
                  </a:lnTo>
                  <a:lnTo>
                    <a:pt x="807" y="147"/>
                  </a:lnTo>
                  <a:lnTo>
                    <a:pt x="797" y="192"/>
                  </a:lnTo>
                  <a:lnTo>
                    <a:pt x="835" y="185"/>
                  </a:lnTo>
                  <a:lnTo>
                    <a:pt x="871" y="175"/>
                  </a:lnTo>
                  <a:lnTo>
                    <a:pt x="850" y="160"/>
                  </a:lnTo>
                  <a:lnTo>
                    <a:pt x="843" y="100"/>
                  </a:lnTo>
                  <a:lnTo>
                    <a:pt x="868" y="21"/>
                  </a:lnTo>
                  <a:lnTo>
                    <a:pt x="947" y="0"/>
                  </a:lnTo>
                  <a:lnTo>
                    <a:pt x="996" y="36"/>
                  </a:lnTo>
                  <a:lnTo>
                    <a:pt x="979" y="157"/>
                  </a:lnTo>
                  <a:lnTo>
                    <a:pt x="1035" y="189"/>
                  </a:lnTo>
                  <a:lnTo>
                    <a:pt x="1014" y="103"/>
                  </a:lnTo>
                  <a:lnTo>
                    <a:pt x="1010" y="66"/>
                  </a:lnTo>
                  <a:lnTo>
                    <a:pt x="1035" y="21"/>
                  </a:lnTo>
                  <a:lnTo>
                    <a:pt x="1081" y="14"/>
                  </a:lnTo>
                  <a:lnTo>
                    <a:pt x="1118" y="40"/>
                  </a:lnTo>
                  <a:lnTo>
                    <a:pt x="1135" y="67"/>
                  </a:lnTo>
                  <a:lnTo>
                    <a:pt x="1171" y="328"/>
                  </a:lnTo>
                  <a:lnTo>
                    <a:pt x="778" y="498"/>
                  </a:lnTo>
                  <a:lnTo>
                    <a:pt x="774" y="556"/>
                  </a:lnTo>
                  <a:lnTo>
                    <a:pt x="760" y="590"/>
                  </a:lnTo>
                  <a:lnTo>
                    <a:pt x="734" y="544"/>
                  </a:lnTo>
                  <a:lnTo>
                    <a:pt x="644" y="536"/>
                  </a:lnTo>
                  <a:lnTo>
                    <a:pt x="627" y="671"/>
                  </a:lnTo>
                  <a:lnTo>
                    <a:pt x="582" y="671"/>
                  </a:lnTo>
                  <a:lnTo>
                    <a:pt x="558" y="716"/>
                  </a:lnTo>
                  <a:lnTo>
                    <a:pt x="564" y="560"/>
                  </a:lnTo>
                  <a:lnTo>
                    <a:pt x="408" y="589"/>
                  </a:lnTo>
                  <a:lnTo>
                    <a:pt x="407" y="762"/>
                  </a:lnTo>
                  <a:lnTo>
                    <a:pt x="383" y="768"/>
                  </a:lnTo>
                  <a:lnTo>
                    <a:pt x="356" y="759"/>
                  </a:lnTo>
                  <a:lnTo>
                    <a:pt x="356" y="590"/>
                  </a:lnTo>
                  <a:lnTo>
                    <a:pt x="240" y="560"/>
                  </a:lnTo>
                  <a:lnTo>
                    <a:pt x="236" y="703"/>
                  </a:lnTo>
                  <a:lnTo>
                    <a:pt x="216" y="709"/>
                  </a:lnTo>
                  <a:lnTo>
                    <a:pt x="191" y="701"/>
                  </a:lnTo>
                  <a:lnTo>
                    <a:pt x="196" y="544"/>
                  </a:lnTo>
                  <a:lnTo>
                    <a:pt x="178" y="542"/>
                  </a:lnTo>
                  <a:lnTo>
                    <a:pt x="193" y="574"/>
                  </a:lnTo>
                  <a:lnTo>
                    <a:pt x="191" y="632"/>
                  </a:lnTo>
                  <a:lnTo>
                    <a:pt x="177" y="632"/>
                  </a:lnTo>
                  <a:lnTo>
                    <a:pt x="177" y="672"/>
                  </a:lnTo>
                  <a:lnTo>
                    <a:pt x="150" y="684"/>
                  </a:lnTo>
                  <a:lnTo>
                    <a:pt x="129" y="680"/>
                  </a:lnTo>
                  <a:lnTo>
                    <a:pt x="130" y="637"/>
                  </a:lnTo>
                  <a:lnTo>
                    <a:pt x="123" y="626"/>
                  </a:lnTo>
                  <a:lnTo>
                    <a:pt x="77" y="614"/>
                  </a:lnTo>
                  <a:close/>
                </a:path>
              </a:pathLst>
            </a:custGeom>
            <a:solidFill>
              <a:srgbClr val="C0C0C0"/>
            </a:solidFill>
            <a:ln w="9525" cap="flat" cmpd="sng">
              <a:solidFill>
                <a:srgbClr val="808080"/>
              </a:solidFill>
              <a:prstDash val="solid"/>
              <a:round/>
              <a:headEnd/>
              <a:tailEnd/>
            </a:ln>
          </p:spPr>
          <p:txBody>
            <a:bodyPr/>
            <a:lstStyle/>
            <a:p>
              <a:endParaRPr lang="ja-JP" altLang="en-US" dirty="0"/>
            </a:p>
          </p:txBody>
        </p:sp>
        <p:sp>
          <p:nvSpPr>
            <p:cNvPr id="489" name="Freeform 152"/>
            <p:cNvSpPr>
              <a:spLocks/>
            </p:cNvSpPr>
            <p:nvPr/>
          </p:nvSpPr>
          <p:spPr bwMode="auto">
            <a:xfrm>
              <a:off x="8720138" y="2079625"/>
              <a:ext cx="15875" cy="42863"/>
            </a:xfrm>
            <a:custGeom>
              <a:avLst/>
              <a:gdLst>
                <a:gd name="T0" fmla="*/ 2147483647 w 18"/>
                <a:gd name="T1" fmla="*/ 0 h 88"/>
                <a:gd name="T2" fmla="*/ 2147483647 w 18"/>
                <a:gd name="T3" fmla="*/ 0 h 88"/>
                <a:gd name="T4" fmla="*/ 2147483647 w 18"/>
                <a:gd name="T5" fmla="*/ 2147483647 h 88"/>
                <a:gd name="T6" fmla="*/ 0 w 18"/>
                <a:gd name="T7" fmla="*/ 2147483647 h 88"/>
                <a:gd name="T8" fmla="*/ 2147483647 w 18"/>
                <a:gd name="T9" fmla="*/ 0 h 88"/>
                <a:gd name="T10" fmla="*/ 0 60000 65536"/>
                <a:gd name="T11" fmla="*/ 0 60000 65536"/>
                <a:gd name="T12" fmla="*/ 0 60000 65536"/>
                <a:gd name="T13" fmla="*/ 0 60000 65536"/>
                <a:gd name="T14" fmla="*/ 0 60000 65536"/>
                <a:gd name="T15" fmla="*/ 0 w 18"/>
                <a:gd name="T16" fmla="*/ 0 h 88"/>
                <a:gd name="T17" fmla="*/ 18 w 18"/>
                <a:gd name="T18" fmla="*/ 88 h 88"/>
              </a:gdLst>
              <a:ahLst/>
              <a:cxnLst>
                <a:cxn ang="T10">
                  <a:pos x="T0" y="T1"/>
                </a:cxn>
                <a:cxn ang="T11">
                  <a:pos x="T2" y="T3"/>
                </a:cxn>
                <a:cxn ang="T12">
                  <a:pos x="T4" y="T5"/>
                </a:cxn>
                <a:cxn ang="T13">
                  <a:pos x="T6" y="T7"/>
                </a:cxn>
                <a:cxn ang="T14">
                  <a:pos x="T8" y="T9"/>
                </a:cxn>
              </a:cxnLst>
              <a:rect l="T15" t="T16" r="T17" b="T18"/>
              <a:pathLst>
                <a:path w="18" h="88">
                  <a:moveTo>
                    <a:pt x="1" y="0"/>
                  </a:moveTo>
                  <a:lnTo>
                    <a:pt x="18" y="0"/>
                  </a:lnTo>
                  <a:lnTo>
                    <a:pt x="18" y="88"/>
                  </a:lnTo>
                  <a:lnTo>
                    <a:pt x="0" y="88"/>
                  </a:lnTo>
                  <a:lnTo>
                    <a:pt x="1" y="0"/>
                  </a:lnTo>
                  <a:close/>
                </a:path>
              </a:pathLst>
            </a:custGeom>
            <a:gradFill rotWithShape="1">
              <a:gsLst>
                <a:gs pos="0">
                  <a:srgbClr val="F3E2D1"/>
                </a:gs>
                <a:gs pos="100000">
                  <a:srgbClr val="9A9085"/>
                </a:gs>
              </a:gsLst>
              <a:lin ang="5400000" scaled="1"/>
            </a:gradFill>
            <a:ln w="9525" cap="flat" cmpd="sng">
              <a:solidFill>
                <a:srgbClr val="969696"/>
              </a:solidFill>
              <a:prstDash val="solid"/>
              <a:round/>
              <a:headEnd/>
              <a:tailEnd/>
            </a:ln>
          </p:spPr>
          <p:txBody>
            <a:bodyPr/>
            <a:lstStyle/>
            <a:p>
              <a:endParaRPr lang="ja-JP" altLang="en-US" dirty="0"/>
            </a:p>
          </p:txBody>
        </p:sp>
        <p:sp>
          <p:nvSpPr>
            <p:cNvPr id="490" name="Freeform 153"/>
            <p:cNvSpPr>
              <a:spLocks/>
            </p:cNvSpPr>
            <p:nvPr/>
          </p:nvSpPr>
          <p:spPr bwMode="auto">
            <a:xfrm>
              <a:off x="9075738" y="2079625"/>
              <a:ext cx="17462" cy="42863"/>
            </a:xfrm>
            <a:custGeom>
              <a:avLst/>
              <a:gdLst>
                <a:gd name="T0" fmla="*/ 2147483647 w 18"/>
                <a:gd name="T1" fmla="*/ 0 h 88"/>
                <a:gd name="T2" fmla="*/ 2147483647 w 18"/>
                <a:gd name="T3" fmla="*/ 0 h 88"/>
                <a:gd name="T4" fmla="*/ 2147483647 w 18"/>
                <a:gd name="T5" fmla="*/ 2147483647 h 88"/>
                <a:gd name="T6" fmla="*/ 0 w 18"/>
                <a:gd name="T7" fmla="*/ 2147483647 h 88"/>
                <a:gd name="T8" fmla="*/ 2147483647 w 18"/>
                <a:gd name="T9" fmla="*/ 0 h 88"/>
                <a:gd name="T10" fmla="*/ 0 60000 65536"/>
                <a:gd name="T11" fmla="*/ 0 60000 65536"/>
                <a:gd name="T12" fmla="*/ 0 60000 65536"/>
                <a:gd name="T13" fmla="*/ 0 60000 65536"/>
                <a:gd name="T14" fmla="*/ 0 60000 65536"/>
                <a:gd name="T15" fmla="*/ 0 w 18"/>
                <a:gd name="T16" fmla="*/ 0 h 88"/>
                <a:gd name="T17" fmla="*/ 18 w 18"/>
                <a:gd name="T18" fmla="*/ 88 h 88"/>
              </a:gdLst>
              <a:ahLst/>
              <a:cxnLst>
                <a:cxn ang="T10">
                  <a:pos x="T0" y="T1"/>
                </a:cxn>
                <a:cxn ang="T11">
                  <a:pos x="T2" y="T3"/>
                </a:cxn>
                <a:cxn ang="T12">
                  <a:pos x="T4" y="T5"/>
                </a:cxn>
                <a:cxn ang="T13">
                  <a:pos x="T6" y="T7"/>
                </a:cxn>
                <a:cxn ang="T14">
                  <a:pos x="T8" y="T9"/>
                </a:cxn>
              </a:cxnLst>
              <a:rect l="T15" t="T16" r="T17" b="T18"/>
              <a:pathLst>
                <a:path w="18" h="88">
                  <a:moveTo>
                    <a:pt x="1" y="0"/>
                  </a:moveTo>
                  <a:lnTo>
                    <a:pt x="18" y="0"/>
                  </a:lnTo>
                  <a:lnTo>
                    <a:pt x="18" y="88"/>
                  </a:lnTo>
                  <a:lnTo>
                    <a:pt x="0" y="88"/>
                  </a:lnTo>
                  <a:lnTo>
                    <a:pt x="1" y="0"/>
                  </a:lnTo>
                  <a:close/>
                </a:path>
              </a:pathLst>
            </a:custGeom>
            <a:gradFill rotWithShape="1">
              <a:gsLst>
                <a:gs pos="0">
                  <a:srgbClr val="F3E2D1"/>
                </a:gs>
                <a:gs pos="100000">
                  <a:srgbClr val="9A9085"/>
                </a:gs>
              </a:gsLst>
              <a:lin ang="5400000" scaled="1"/>
            </a:gradFill>
            <a:ln w="9525" cap="flat" cmpd="sng">
              <a:solidFill>
                <a:srgbClr val="969696"/>
              </a:solidFill>
              <a:prstDash val="solid"/>
              <a:round/>
              <a:headEnd/>
              <a:tailEnd/>
            </a:ln>
          </p:spPr>
          <p:txBody>
            <a:bodyPr/>
            <a:lstStyle/>
            <a:p>
              <a:endParaRPr lang="ja-JP" altLang="en-US" dirty="0"/>
            </a:p>
          </p:txBody>
        </p:sp>
        <p:sp>
          <p:nvSpPr>
            <p:cNvPr id="491" name="Freeform 154"/>
            <p:cNvSpPr>
              <a:spLocks/>
            </p:cNvSpPr>
            <p:nvPr/>
          </p:nvSpPr>
          <p:spPr bwMode="auto">
            <a:xfrm>
              <a:off x="8523288" y="2371725"/>
              <a:ext cx="736600" cy="207963"/>
            </a:xfrm>
            <a:custGeom>
              <a:avLst/>
              <a:gdLst>
                <a:gd name="T0" fmla="*/ 2147483647 w 774"/>
                <a:gd name="T1" fmla="*/ 2147483647 h 219"/>
                <a:gd name="T2" fmla="*/ 0 w 774"/>
                <a:gd name="T3" fmla="*/ 2147483647 h 219"/>
                <a:gd name="T4" fmla="*/ 2147483647 w 774"/>
                <a:gd name="T5" fmla="*/ 2147483647 h 219"/>
                <a:gd name="T6" fmla="*/ 2147483647 w 774"/>
                <a:gd name="T7" fmla="*/ 2147483647 h 219"/>
                <a:gd name="T8" fmla="*/ 2147483647 w 774"/>
                <a:gd name="T9" fmla="*/ 2147483647 h 219"/>
                <a:gd name="T10" fmla="*/ 2147483647 w 774"/>
                <a:gd name="T11" fmla="*/ 2147483647 h 219"/>
                <a:gd name="T12" fmla="*/ 2147483647 w 774"/>
                <a:gd name="T13" fmla="*/ 0 h 219"/>
                <a:gd name="T14" fmla="*/ 0 60000 65536"/>
                <a:gd name="T15" fmla="*/ 0 60000 65536"/>
                <a:gd name="T16" fmla="*/ 0 60000 65536"/>
                <a:gd name="T17" fmla="*/ 0 60000 65536"/>
                <a:gd name="T18" fmla="*/ 0 60000 65536"/>
                <a:gd name="T19" fmla="*/ 0 60000 65536"/>
                <a:gd name="T20" fmla="*/ 0 60000 65536"/>
                <a:gd name="T21" fmla="*/ 0 w 774"/>
                <a:gd name="T22" fmla="*/ 0 h 219"/>
                <a:gd name="T23" fmla="*/ 774 w 774"/>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4" h="219">
                  <a:moveTo>
                    <a:pt x="3" y="219"/>
                  </a:moveTo>
                  <a:lnTo>
                    <a:pt x="0" y="75"/>
                  </a:lnTo>
                  <a:lnTo>
                    <a:pt x="186" y="58"/>
                  </a:lnTo>
                  <a:lnTo>
                    <a:pt x="189" y="204"/>
                  </a:lnTo>
                  <a:lnTo>
                    <a:pt x="207" y="204"/>
                  </a:lnTo>
                  <a:lnTo>
                    <a:pt x="210" y="54"/>
                  </a:lnTo>
                  <a:lnTo>
                    <a:pt x="774" y="0"/>
                  </a:lnTo>
                </a:path>
              </a:pathLst>
            </a:custGeom>
            <a:noFill/>
            <a:ln w="9525">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92" name="Freeform 155"/>
            <p:cNvSpPr>
              <a:spLocks/>
            </p:cNvSpPr>
            <p:nvPr/>
          </p:nvSpPr>
          <p:spPr bwMode="auto">
            <a:xfrm>
              <a:off x="8610600" y="2216150"/>
              <a:ext cx="1063625" cy="900113"/>
            </a:xfrm>
            <a:custGeom>
              <a:avLst/>
              <a:gdLst>
                <a:gd name="T0" fmla="*/ 2147483647 w 1325"/>
                <a:gd name="T1" fmla="*/ 2147483647 h 1120"/>
                <a:gd name="T2" fmla="*/ 2147483647 w 1325"/>
                <a:gd name="T3" fmla="*/ 2147483647 h 1120"/>
                <a:gd name="T4" fmla="*/ 2147483647 w 1325"/>
                <a:gd name="T5" fmla="*/ 2147483647 h 1120"/>
                <a:gd name="T6" fmla="*/ 2147483647 w 1325"/>
                <a:gd name="T7" fmla="*/ 2147483647 h 1120"/>
                <a:gd name="T8" fmla="*/ 2147483647 w 1325"/>
                <a:gd name="T9" fmla="*/ 2147483647 h 1120"/>
                <a:gd name="T10" fmla="*/ 2147483647 w 1325"/>
                <a:gd name="T11" fmla="*/ 2147483647 h 1120"/>
                <a:gd name="T12" fmla="*/ 2147483647 w 1325"/>
                <a:gd name="T13" fmla="*/ 2147483647 h 1120"/>
                <a:gd name="T14" fmla="*/ 2147483647 w 1325"/>
                <a:gd name="T15" fmla="*/ 2147483647 h 1120"/>
                <a:gd name="T16" fmla="*/ 2147483647 w 1325"/>
                <a:gd name="T17" fmla="*/ 2147483647 h 1120"/>
                <a:gd name="T18" fmla="*/ 2147483647 w 1325"/>
                <a:gd name="T19" fmla="*/ 2147483647 h 1120"/>
                <a:gd name="T20" fmla="*/ 2147483647 w 1325"/>
                <a:gd name="T21" fmla="*/ 2147483647 h 1120"/>
                <a:gd name="T22" fmla="*/ 2147483647 w 1325"/>
                <a:gd name="T23" fmla="*/ 2147483647 h 1120"/>
                <a:gd name="T24" fmla="*/ 2147483647 w 1325"/>
                <a:gd name="T25" fmla="*/ 2147483647 h 1120"/>
                <a:gd name="T26" fmla="*/ 2147483647 w 1325"/>
                <a:gd name="T27" fmla="*/ 2147483647 h 1120"/>
                <a:gd name="T28" fmla="*/ 2147483647 w 1325"/>
                <a:gd name="T29" fmla="*/ 2147483647 h 1120"/>
                <a:gd name="T30" fmla="*/ 2147483647 w 1325"/>
                <a:gd name="T31" fmla="*/ 2147483647 h 1120"/>
                <a:gd name="T32" fmla="*/ 2147483647 w 1325"/>
                <a:gd name="T33" fmla="*/ 2147483647 h 1120"/>
                <a:gd name="T34" fmla="*/ 2147483647 w 1325"/>
                <a:gd name="T35" fmla="*/ 2147483647 h 1120"/>
                <a:gd name="T36" fmla="*/ 2147483647 w 1325"/>
                <a:gd name="T37" fmla="*/ 2147483647 h 1120"/>
                <a:gd name="T38" fmla="*/ 2147483647 w 1325"/>
                <a:gd name="T39" fmla="*/ 2147483647 h 1120"/>
                <a:gd name="T40" fmla="*/ 2147483647 w 1325"/>
                <a:gd name="T41" fmla="*/ 2147483647 h 1120"/>
                <a:gd name="T42" fmla="*/ 2147483647 w 1325"/>
                <a:gd name="T43" fmla="*/ 2147483647 h 1120"/>
                <a:gd name="T44" fmla="*/ 2147483647 w 1325"/>
                <a:gd name="T45" fmla="*/ 2147483647 h 1120"/>
                <a:gd name="T46" fmla="*/ 2147483647 w 1325"/>
                <a:gd name="T47" fmla="*/ 2147483647 h 1120"/>
                <a:gd name="T48" fmla="*/ 2147483647 w 1325"/>
                <a:gd name="T49" fmla="*/ 2147483647 h 1120"/>
                <a:gd name="T50" fmla="*/ 2147483647 w 1325"/>
                <a:gd name="T51" fmla="*/ 2147483647 h 1120"/>
                <a:gd name="T52" fmla="*/ 2147483647 w 1325"/>
                <a:gd name="T53" fmla="*/ 2147483647 h 1120"/>
                <a:gd name="T54" fmla="*/ 2147483647 w 1325"/>
                <a:gd name="T55" fmla="*/ 2147483647 h 1120"/>
                <a:gd name="T56" fmla="*/ 2147483647 w 1325"/>
                <a:gd name="T57" fmla="*/ 2147483647 h 1120"/>
                <a:gd name="T58" fmla="*/ 2147483647 w 1325"/>
                <a:gd name="T59" fmla="*/ 2147483647 h 1120"/>
                <a:gd name="T60" fmla="*/ 2147483647 w 1325"/>
                <a:gd name="T61" fmla="*/ 2147483647 h 1120"/>
                <a:gd name="T62" fmla="*/ 2147483647 w 1325"/>
                <a:gd name="T63" fmla="*/ 2147483647 h 1120"/>
                <a:gd name="T64" fmla="*/ 2147483647 w 1325"/>
                <a:gd name="T65" fmla="*/ 2147483647 h 1120"/>
                <a:gd name="T66" fmla="*/ 2147483647 w 1325"/>
                <a:gd name="T67" fmla="*/ 2147483647 h 1120"/>
                <a:gd name="T68" fmla="*/ 2147483647 w 1325"/>
                <a:gd name="T69" fmla="*/ 2147483647 h 1120"/>
                <a:gd name="T70" fmla="*/ 2147483647 w 1325"/>
                <a:gd name="T71" fmla="*/ 2147483647 h 1120"/>
                <a:gd name="T72" fmla="*/ 2147483647 w 1325"/>
                <a:gd name="T73" fmla="*/ 2147483647 h 1120"/>
                <a:gd name="T74" fmla="*/ 2147483647 w 1325"/>
                <a:gd name="T75" fmla="*/ 2147483647 h 1120"/>
                <a:gd name="T76" fmla="*/ 2147483647 w 1325"/>
                <a:gd name="T77" fmla="*/ 2147483647 h 1120"/>
                <a:gd name="T78" fmla="*/ 2147483647 w 1325"/>
                <a:gd name="T79" fmla="*/ 2147483647 h 1120"/>
                <a:gd name="T80" fmla="*/ 2147483647 w 1325"/>
                <a:gd name="T81" fmla="*/ 2147483647 h 1120"/>
                <a:gd name="T82" fmla="*/ 2147483647 w 1325"/>
                <a:gd name="T83" fmla="*/ 2147483647 h 1120"/>
                <a:gd name="T84" fmla="*/ 2147483647 w 1325"/>
                <a:gd name="T85" fmla="*/ 2147483647 h 1120"/>
                <a:gd name="T86" fmla="*/ 2147483647 w 1325"/>
                <a:gd name="T87" fmla="*/ 2147483647 h 1120"/>
                <a:gd name="T88" fmla="*/ 2147483647 w 1325"/>
                <a:gd name="T89" fmla="*/ 2147483647 h 1120"/>
                <a:gd name="T90" fmla="*/ 2147483647 w 1325"/>
                <a:gd name="T91" fmla="*/ 2147483647 h 1120"/>
                <a:gd name="T92" fmla="*/ 2147483647 w 1325"/>
                <a:gd name="T93" fmla="*/ 2147483647 h 1120"/>
                <a:gd name="T94" fmla="*/ 2147483647 w 1325"/>
                <a:gd name="T95" fmla="*/ 2147483647 h 1120"/>
                <a:gd name="T96" fmla="*/ 2147483647 w 1325"/>
                <a:gd name="T97" fmla="*/ 2147483647 h 1120"/>
                <a:gd name="T98" fmla="*/ 2147483647 w 1325"/>
                <a:gd name="T99" fmla="*/ 2147483647 h 1120"/>
                <a:gd name="T100" fmla="*/ 2147483647 w 1325"/>
                <a:gd name="T101" fmla="*/ 2147483647 h 1120"/>
                <a:gd name="T102" fmla="*/ 2147483647 w 1325"/>
                <a:gd name="T103" fmla="*/ 2147483647 h 1120"/>
                <a:gd name="T104" fmla="*/ 2147483647 w 1325"/>
                <a:gd name="T105" fmla="*/ 2147483647 h 11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5"/>
                <a:gd name="T160" fmla="*/ 0 h 1120"/>
                <a:gd name="T161" fmla="*/ 1325 w 1325"/>
                <a:gd name="T162" fmla="*/ 1120 h 11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5" h="1120">
                  <a:moveTo>
                    <a:pt x="115" y="889"/>
                  </a:moveTo>
                  <a:lnTo>
                    <a:pt x="124" y="848"/>
                  </a:lnTo>
                  <a:lnTo>
                    <a:pt x="195" y="839"/>
                  </a:lnTo>
                  <a:lnTo>
                    <a:pt x="144" y="715"/>
                  </a:lnTo>
                  <a:lnTo>
                    <a:pt x="156" y="673"/>
                  </a:lnTo>
                  <a:lnTo>
                    <a:pt x="197" y="656"/>
                  </a:lnTo>
                  <a:lnTo>
                    <a:pt x="193" y="602"/>
                  </a:lnTo>
                  <a:lnTo>
                    <a:pt x="69" y="578"/>
                  </a:lnTo>
                  <a:lnTo>
                    <a:pt x="69" y="917"/>
                  </a:lnTo>
                  <a:lnTo>
                    <a:pt x="48" y="929"/>
                  </a:lnTo>
                  <a:lnTo>
                    <a:pt x="18" y="925"/>
                  </a:lnTo>
                  <a:lnTo>
                    <a:pt x="18" y="578"/>
                  </a:lnTo>
                  <a:lnTo>
                    <a:pt x="0" y="571"/>
                  </a:lnTo>
                  <a:lnTo>
                    <a:pt x="2" y="501"/>
                  </a:lnTo>
                  <a:lnTo>
                    <a:pt x="513" y="439"/>
                  </a:lnTo>
                  <a:lnTo>
                    <a:pt x="510" y="508"/>
                  </a:lnTo>
                  <a:lnTo>
                    <a:pt x="510" y="432"/>
                  </a:lnTo>
                  <a:lnTo>
                    <a:pt x="559" y="344"/>
                  </a:lnTo>
                  <a:lnTo>
                    <a:pt x="622" y="324"/>
                  </a:lnTo>
                  <a:lnTo>
                    <a:pt x="622" y="294"/>
                  </a:lnTo>
                  <a:lnTo>
                    <a:pt x="547" y="273"/>
                  </a:lnTo>
                  <a:lnTo>
                    <a:pt x="518" y="224"/>
                  </a:lnTo>
                  <a:lnTo>
                    <a:pt x="496" y="205"/>
                  </a:lnTo>
                  <a:lnTo>
                    <a:pt x="508" y="185"/>
                  </a:lnTo>
                  <a:lnTo>
                    <a:pt x="517" y="138"/>
                  </a:lnTo>
                  <a:lnTo>
                    <a:pt x="528" y="92"/>
                  </a:lnTo>
                  <a:lnTo>
                    <a:pt x="488" y="74"/>
                  </a:lnTo>
                  <a:lnTo>
                    <a:pt x="526" y="56"/>
                  </a:lnTo>
                  <a:lnTo>
                    <a:pt x="583" y="29"/>
                  </a:lnTo>
                  <a:lnTo>
                    <a:pt x="658" y="29"/>
                  </a:lnTo>
                  <a:lnTo>
                    <a:pt x="698" y="50"/>
                  </a:lnTo>
                  <a:lnTo>
                    <a:pt x="728" y="79"/>
                  </a:lnTo>
                  <a:lnTo>
                    <a:pt x="735" y="135"/>
                  </a:lnTo>
                  <a:lnTo>
                    <a:pt x="736" y="223"/>
                  </a:lnTo>
                  <a:lnTo>
                    <a:pt x="706" y="275"/>
                  </a:lnTo>
                  <a:lnTo>
                    <a:pt x="735" y="314"/>
                  </a:lnTo>
                  <a:lnTo>
                    <a:pt x="794" y="320"/>
                  </a:lnTo>
                  <a:lnTo>
                    <a:pt x="809" y="281"/>
                  </a:lnTo>
                  <a:lnTo>
                    <a:pt x="870" y="263"/>
                  </a:lnTo>
                  <a:lnTo>
                    <a:pt x="881" y="243"/>
                  </a:lnTo>
                  <a:lnTo>
                    <a:pt x="816" y="229"/>
                  </a:lnTo>
                  <a:lnTo>
                    <a:pt x="794" y="202"/>
                  </a:lnTo>
                  <a:lnTo>
                    <a:pt x="810" y="196"/>
                  </a:lnTo>
                  <a:lnTo>
                    <a:pt x="796" y="191"/>
                  </a:lnTo>
                  <a:lnTo>
                    <a:pt x="796" y="168"/>
                  </a:lnTo>
                  <a:lnTo>
                    <a:pt x="774" y="154"/>
                  </a:lnTo>
                  <a:lnTo>
                    <a:pt x="799" y="111"/>
                  </a:lnTo>
                  <a:lnTo>
                    <a:pt x="805" y="74"/>
                  </a:lnTo>
                  <a:lnTo>
                    <a:pt x="824" y="31"/>
                  </a:lnTo>
                  <a:lnTo>
                    <a:pt x="876" y="13"/>
                  </a:lnTo>
                  <a:lnTo>
                    <a:pt x="972" y="19"/>
                  </a:lnTo>
                  <a:lnTo>
                    <a:pt x="1020" y="104"/>
                  </a:lnTo>
                  <a:lnTo>
                    <a:pt x="986" y="218"/>
                  </a:lnTo>
                  <a:lnTo>
                    <a:pt x="962" y="257"/>
                  </a:lnTo>
                  <a:lnTo>
                    <a:pt x="1021" y="257"/>
                  </a:lnTo>
                  <a:lnTo>
                    <a:pt x="1033" y="278"/>
                  </a:lnTo>
                  <a:lnTo>
                    <a:pt x="1064" y="264"/>
                  </a:lnTo>
                  <a:lnTo>
                    <a:pt x="1064" y="240"/>
                  </a:lnTo>
                  <a:lnTo>
                    <a:pt x="1021" y="236"/>
                  </a:lnTo>
                  <a:lnTo>
                    <a:pt x="1010" y="192"/>
                  </a:lnTo>
                  <a:lnTo>
                    <a:pt x="1002" y="157"/>
                  </a:lnTo>
                  <a:lnTo>
                    <a:pt x="995" y="129"/>
                  </a:lnTo>
                  <a:lnTo>
                    <a:pt x="1019" y="61"/>
                  </a:lnTo>
                  <a:lnTo>
                    <a:pt x="1076" y="21"/>
                  </a:lnTo>
                  <a:lnTo>
                    <a:pt x="1130" y="15"/>
                  </a:lnTo>
                  <a:lnTo>
                    <a:pt x="1163" y="30"/>
                  </a:lnTo>
                  <a:lnTo>
                    <a:pt x="1212" y="78"/>
                  </a:lnTo>
                  <a:lnTo>
                    <a:pt x="1219" y="149"/>
                  </a:lnTo>
                  <a:lnTo>
                    <a:pt x="1206" y="192"/>
                  </a:lnTo>
                  <a:lnTo>
                    <a:pt x="1169" y="231"/>
                  </a:lnTo>
                  <a:lnTo>
                    <a:pt x="1190" y="259"/>
                  </a:lnTo>
                  <a:lnTo>
                    <a:pt x="1247" y="250"/>
                  </a:lnTo>
                  <a:lnTo>
                    <a:pt x="1301" y="233"/>
                  </a:lnTo>
                  <a:lnTo>
                    <a:pt x="1270" y="212"/>
                  </a:lnTo>
                  <a:lnTo>
                    <a:pt x="1259" y="123"/>
                  </a:lnTo>
                  <a:lnTo>
                    <a:pt x="1297" y="5"/>
                  </a:lnTo>
                  <a:lnTo>
                    <a:pt x="1325" y="0"/>
                  </a:lnTo>
                  <a:lnTo>
                    <a:pt x="1320" y="652"/>
                  </a:lnTo>
                  <a:lnTo>
                    <a:pt x="1163" y="717"/>
                  </a:lnTo>
                  <a:lnTo>
                    <a:pt x="1156" y="803"/>
                  </a:lnTo>
                  <a:lnTo>
                    <a:pt x="1136" y="854"/>
                  </a:lnTo>
                  <a:lnTo>
                    <a:pt x="1096" y="786"/>
                  </a:lnTo>
                  <a:lnTo>
                    <a:pt x="962" y="774"/>
                  </a:lnTo>
                  <a:lnTo>
                    <a:pt x="937" y="975"/>
                  </a:lnTo>
                  <a:lnTo>
                    <a:pt x="869" y="975"/>
                  </a:lnTo>
                  <a:lnTo>
                    <a:pt x="835" y="1043"/>
                  </a:lnTo>
                  <a:lnTo>
                    <a:pt x="843" y="809"/>
                  </a:lnTo>
                  <a:lnTo>
                    <a:pt x="610" y="853"/>
                  </a:lnTo>
                  <a:lnTo>
                    <a:pt x="608" y="1112"/>
                  </a:lnTo>
                  <a:lnTo>
                    <a:pt x="572" y="1120"/>
                  </a:lnTo>
                  <a:lnTo>
                    <a:pt x="532" y="1107"/>
                  </a:lnTo>
                  <a:lnTo>
                    <a:pt x="532" y="855"/>
                  </a:lnTo>
                  <a:lnTo>
                    <a:pt x="359" y="809"/>
                  </a:lnTo>
                  <a:lnTo>
                    <a:pt x="353" y="1024"/>
                  </a:lnTo>
                  <a:lnTo>
                    <a:pt x="322" y="1032"/>
                  </a:lnTo>
                  <a:lnTo>
                    <a:pt x="285" y="1020"/>
                  </a:lnTo>
                  <a:lnTo>
                    <a:pt x="293" y="786"/>
                  </a:lnTo>
                  <a:lnTo>
                    <a:pt x="266" y="782"/>
                  </a:lnTo>
                  <a:lnTo>
                    <a:pt x="288" y="830"/>
                  </a:lnTo>
                  <a:lnTo>
                    <a:pt x="285" y="917"/>
                  </a:lnTo>
                  <a:lnTo>
                    <a:pt x="264" y="917"/>
                  </a:lnTo>
                  <a:lnTo>
                    <a:pt x="264" y="977"/>
                  </a:lnTo>
                  <a:lnTo>
                    <a:pt x="225" y="995"/>
                  </a:lnTo>
                  <a:lnTo>
                    <a:pt x="193" y="989"/>
                  </a:lnTo>
                  <a:lnTo>
                    <a:pt x="195" y="924"/>
                  </a:lnTo>
                  <a:lnTo>
                    <a:pt x="184" y="908"/>
                  </a:lnTo>
                  <a:lnTo>
                    <a:pt x="115" y="889"/>
                  </a:lnTo>
                  <a:close/>
                </a:path>
              </a:pathLst>
            </a:custGeom>
            <a:solidFill>
              <a:srgbClr val="C0C0C0"/>
            </a:solidFill>
            <a:ln w="9525" cap="flat" cmpd="sng">
              <a:solidFill>
                <a:srgbClr val="808080"/>
              </a:solidFill>
              <a:prstDash val="solid"/>
              <a:round/>
              <a:headEnd/>
              <a:tailEnd/>
            </a:ln>
          </p:spPr>
          <p:txBody>
            <a:bodyPr/>
            <a:lstStyle/>
            <a:p>
              <a:endParaRPr lang="ja-JP" altLang="en-US" dirty="0"/>
            </a:p>
          </p:txBody>
        </p:sp>
        <p:sp>
          <p:nvSpPr>
            <p:cNvPr id="493" name="Freeform 156"/>
            <p:cNvSpPr>
              <a:spLocks noChangeAspect="1"/>
            </p:cNvSpPr>
            <p:nvPr/>
          </p:nvSpPr>
          <p:spPr bwMode="auto">
            <a:xfrm>
              <a:off x="9024938" y="2332038"/>
              <a:ext cx="12700" cy="33337"/>
            </a:xfrm>
            <a:custGeom>
              <a:avLst/>
              <a:gdLst>
                <a:gd name="T0" fmla="*/ 0 w 15"/>
                <a:gd name="T1" fmla="*/ 2147483647 h 47"/>
                <a:gd name="T2" fmla="*/ 2147483647 w 15"/>
                <a:gd name="T3" fmla="*/ 2147483647 h 47"/>
                <a:gd name="T4" fmla="*/ 2147483647 w 15"/>
                <a:gd name="T5" fmla="*/ 0 h 47"/>
                <a:gd name="T6" fmla="*/ 2147483647 w 15"/>
                <a:gd name="T7" fmla="*/ 2147483647 h 47"/>
                <a:gd name="T8" fmla="*/ 2147483647 w 15"/>
                <a:gd name="T9" fmla="*/ 2147483647 h 47"/>
                <a:gd name="T10" fmla="*/ 2147483647 w 15"/>
                <a:gd name="T11" fmla="*/ 2147483647 h 47"/>
                <a:gd name="T12" fmla="*/ 0 w 15"/>
                <a:gd name="T13" fmla="*/ 2147483647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494" name="Freeform 157"/>
            <p:cNvSpPr>
              <a:spLocks noChangeAspect="1"/>
            </p:cNvSpPr>
            <p:nvPr/>
          </p:nvSpPr>
          <p:spPr bwMode="auto">
            <a:xfrm rot="338387">
              <a:off x="9028113" y="2301875"/>
              <a:ext cx="17462" cy="14288"/>
            </a:xfrm>
            <a:custGeom>
              <a:avLst/>
              <a:gdLst>
                <a:gd name="T0" fmla="*/ 0 w 20"/>
                <a:gd name="T1" fmla="*/ 2147483647 h 18"/>
                <a:gd name="T2" fmla="*/ 2147483647 w 20"/>
                <a:gd name="T3" fmla="*/ 0 h 18"/>
                <a:gd name="T4" fmla="*/ 2147483647 w 20"/>
                <a:gd name="T5" fmla="*/ 2147483647 h 18"/>
                <a:gd name="T6" fmla="*/ 2147483647 w 20"/>
                <a:gd name="T7" fmla="*/ 2147483647 h 18"/>
                <a:gd name="T8" fmla="*/ 0 w 20"/>
                <a:gd name="T9" fmla="*/ 2147483647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495" name="Freeform 158"/>
            <p:cNvSpPr>
              <a:spLocks noChangeAspect="1"/>
            </p:cNvSpPr>
            <p:nvPr/>
          </p:nvSpPr>
          <p:spPr bwMode="auto">
            <a:xfrm rot="309005">
              <a:off x="9037638" y="2408238"/>
              <a:ext cx="20637" cy="4762"/>
            </a:xfrm>
            <a:custGeom>
              <a:avLst/>
              <a:gdLst>
                <a:gd name="T0" fmla="*/ 0 w 23"/>
                <a:gd name="T1" fmla="*/ 2147483647 h 6"/>
                <a:gd name="T2" fmla="*/ 2147483647 w 23"/>
                <a:gd name="T3" fmla="*/ 2147483647 h 6"/>
                <a:gd name="T4" fmla="*/ 2147483647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96" name="Freeform 159"/>
            <p:cNvSpPr>
              <a:spLocks noChangeAspect="1"/>
            </p:cNvSpPr>
            <p:nvPr/>
          </p:nvSpPr>
          <p:spPr bwMode="auto">
            <a:xfrm rot="436271">
              <a:off x="9094788" y="2343150"/>
              <a:ext cx="38100" cy="50800"/>
            </a:xfrm>
            <a:custGeom>
              <a:avLst/>
              <a:gdLst>
                <a:gd name="T0" fmla="*/ 0 w 44"/>
                <a:gd name="T1" fmla="*/ 2147483647 h 70"/>
                <a:gd name="T2" fmla="*/ 2147483647 w 44"/>
                <a:gd name="T3" fmla="*/ 0 h 70"/>
                <a:gd name="T4" fmla="*/ 2147483647 w 44"/>
                <a:gd name="T5" fmla="*/ 2147483647 h 70"/>
                <a:gd name="T6" fmla="*/ 2147483647 w 44"/>
                <a:gd name="T7" fmla="*/ 2147483647 h 70"/>
                <a:gd name="T8" fmla="*/ 2147483647 w 44"/>
                <a:gd name="T9" fmla="*/ 2147483647 h 70"/>
                <a:gd name="T10" fmla="*/ 2147483647 w 44"/>
                <a:gd name="T11" fmla="*/ 2147483647 h 70"/>
                <a:gd name="T12" fmla="*/ 2147483647 w 44"/>
                <a:gd name="T13" fmla="*/ 2147483647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497" name="Freeform 160"/>
            <p:cNvSpPr>
              <a:spLocks noChangeAspect="1"/>
            </p:cNvSpPr>
            <p:nvPr/>
          </p:nvSpPr>
          <p:spPr bwMode="auto">
            <a:xfrm>
              <a:off x="9258300" y="2298700"/>
              <a:ext cx="12700" cy="33338"/>
            </a:xfrm>
            <a:custGeom>
              <a:avLst/>
              <a:gdLst>
                <a:gd name="T0" fmla="*/ 0 w 15"/>
                <a:gd name="T1" fmla="*/ 2147483647 h 47"/>
                <a:gd name="T2" fmla="*/ 2147483647 w 15"/>
                <a:gd name="T3" fmla="*/ 2147483647 h 47"/>
                <a:gd name="T4" fmla="*/ 2147483647 w 15"/>
                <a:gd name="T5" fmla="*/ 0 h 47"/>
                <a:gd name="T6" fmla="*/ 2147483647 w 15"/>
                <a:gd name="T7" fmla="*/ 2147483647 h 47"/>
                <a:gd name="T8" fmla="*/ 2147483647 w 15"/>
                <a:gd name="T9" fmla="*/ 2147483647 h 47"/>
                <a:gd name="T10" fmla="*/ 2147483647 w 15"/>
                <a:gd name="T11" fmla="*/ 2147483647 h 47"/>
                <a:gd name="T12" fmla="*/ 0 w 15"/>
                <a:gd name="T13" fmla="*/ 2147483647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498" name="Freeform 161"/>
            <p:cNvSpPr>
              <a:spLocks noChangeAspect="1"/>
            </p:cNvSpPr>
            <p:nvPr/>
          </p:nvSpPr>
          <p:spPr bwMode="auto">
            <a:xfrm rot="338387">
              <a:off x="9261475" y="2278063"/>
              <a:ext cx="19050" cy="14287"/>
            </a:xfrm>
            <a:custGeom>
              <a:avLst/>
              <a:gdLst>
                <a:gd name="T0" fmla="*/ 0 w 20"/>
                <a:gd name="T1" fmla="*/ 2147483647 h 18"/>
                <a:gd name="T2" fmla="*/ 2147483647 w 20"/>
                <a:gd name="T3" fmla="*/ 0 h 18"/>
                <a:gd name="T4" fmla="*/ 2147483647 w 20"/>
                <a:gd name="T5" fmla="*/ 2147483647 h 18"/>
                <a:gd name="T6" fmla="*/ 2147483647 w 20"/>
                <a:gd name="T7" fmla="*/ 2147483647 h 18"/>
                <a:gd name="T8" fmla="*/ 0 w 20"/>
                <a:gd name="T9" fmla="*/ 2147483647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499" name="Freeform 162"/>
            <p:cNvSpPr>
              <a:spLocks/>
            </p:cNvSpPr>
            <p:nvPr/>
          </p:nvSpPr>
          <p:spPr bwMode="auto">
            <a:xfrm>
              <a:off x="9072563" y="2486025"/>
              <a:ext cx="601662" cy="244475"/>
            </a:xfrm>
            <a:custGeom>
              <a:avLst/>
              <a:gdLst>
                <a:gd name="T0" fmla="*/ 0 w 749"/>
                <a:gd name="T1" fmla="*/ 2147483647 h 304"/>
                <a:gd name="T2" fmla="*/ 2147483647 w 749"/>
                <a:gd name="T3" fmla="*/ 2147483647 h 304"/>
                <a:gd name="T4" fmla="*/ 2147483647 w 749"/>
                <a:gd name="T5" fmla="*/ 2147483647 h 304"/>
                <a:gd name="T6" fmla="*/ 2147483647 w 749"/>
                <a:gd name="T7" fmla="*/ 2147483647 h 304"/>
                <a:gd name="T8" fmla="*/ 2147483647 w 749"/>
                <a:gd name="T9" fmla="*/ 2147483647 h 304"/>
                <a:gd name="T10" fmla="*/ 2147483647 w 749"/>
                <a:gd name="T11" fmla="*/ 2147483647 h 304"/>
                <a:gd name="T12" fmla="*/ 2147483647 w 749"/>
                <a:gd name="T13" fmla="*/ 0 h 304"/>
                <a:gd name="T14" fmla="*/ 0 60000 65536"/>
                <a:gd name="T15" fmla="*/ 0 60000 65536"/>
                <a:gd name="T16" fmla="*/ 0 60000 65536"/>
                <a:gd name="T17" fmla="*/ 0 60000 65536"/>
                <a:gd name="T18" fmla="*/ 0 60000 65536"/>
                <a:gd name="T19" fmla="*/ 0 60000 65536"/>
                <a:gd name="T20" fmla="*/ 0 60000 65536"/>
                <a:gd name="T21" fmla="*/ 0 w 749"/>
                <a:gd name="T22" fmla="*/ 0 h 304"/>
                <a:gd name="T23" fmla="*/ 749 w 749"/>
                <a:gd name="T24" fmla="*/ 304 h 3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9" h="304">
                  <a:moveTo>
                    <a:pt x="0" y="304"/>
                  </a:moveTo>
                  <a:lnTo>
                    <a:pt x="6" y="103"/>
                  </a:lnTo>
                  <a:lnTo>
                    <a:pt x="263" y="72"/>
                  </a:lnTo>
                  <a:lnTo>
                    <a:pt x="268" y="283"/>
                  </a:lnTo>
                  <a:lnTo>
                    <a:pt x="294" y="283"/>
                  </a:lnTo>
                  <a:lnTo>
                    <a:pt x="297" y="66"/>
                  </a:lnTo>
                  <a:lnTo>
                    <a:pt x="749" y="0"/>
                  </a:lnTo>
                </a:path>
              </a:pathLst>
            </a:custGeom>
            <a:noFill/>
            <a:ln w="9525">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00" name="Freeform 163"/>
            <p:cNvSpPr>
              <a:spLocks/>
            </p:cNvSpPr>
            <p:nvPr/>
          </p:nvSpPr>
          <p:spPr bwMode="auto">
            <a:xfrm>
              <a:off x="9220200" y="2678113"/>
              <a:ext cx="454025" cy="588962"/>
            </a:xfrm>
            <a:custGeom>
              <a:avLst/>
              <a:gdLst>
                <a:gd name="T0" fmla="*/ 2147483647 w 565"/>
                <a:gd name="T1" fmla="*/ 2147483647 h 734"/>
                <a:gd name="T2" fmla="*/ 2147483647 w 565"/>
                <a:gd name="T3" fmla="*/ 2147483647 h 734"/>
                <a:gd name="T4" fmla="*/ 2147483647 w 565"/>
                <a:gd name="T5" fmla="*/ 2147483647 h 734"/>
                <a:gd name="T6" fmla="*/ 2147483647 w 565"/>
                <a:gd name="T7" fmla="*/ 2147483647 h 734"/>
                <a:gd name="T8" fmla="*/ 2147483647 w 565"/>
                <a:gd name="T9" fmla="*/ 2147483647 h 734"/>
                <a:gd name="T10" fmla="*/ 2147483647 w 565"/>
                <a:gd name="T11" fmla="*/ 2147483647 h 734"/>
                <a:gd name="T12" fmla="*/ 2147483647 w 565"/>
                <a:gd name="T13" fmla="*/ 2147483647 h 734"/>
                <a:gd name="T14" fmla="*/ 2147483647 w 565"/>
                <a:gd name="T15" fmla="*/ 2147483647 h 734"/>
                <a:gd name="T16" fmla="*/ 2147483647 w 565"/>
                <a:gd name="T17" fmla="*/ 2147483647 h 734"/>
                <a:gd name="T18" fmla="*/ 2147483647 w 565"/>
                <a:gd name="T19" fmla="*/ 2147483647 h 734"/>
                <a:gd name="T20" fmla="*/ 2147483647 w 565"/>
                <a:gd name="T21" fmla="*/ 2147483647 h 734"/>
                <a:gd name="T22" fmla="*/ 2147483647 w 565"/>
                <a:gd name="T23" fmla="*/ 2147483647 h 734"/>
                <a:gd name="T24" fmla="*/ 0 w 565"/>
                <a:gd name="T25" fmla="*/ 2147483647 h 734"/>
                <a:gd name="T26" fmla="*/ 2147483647 w 565"/>
                <a:gd name="T27" fmla="*/ 2147483647 h 734"/>
                <a:gd name="T28" fmla="*/ 2147483647 w 565"/>
                <a:gd name="T29" fmla="*/ 0 h 734"/>
                <a:gd name="T30" fmla="*/ 2147483647 w 565"/>
                <a:gd name="T31" fmla="*/ 2147483647 h 734"/>
                <a:gd name="T32" fmla="*/ 2147483647 w 565"/>
                <a:gd name="T33" fmla="*/ 2147483647 h 734"/>
                <a:gd name="T34" fmla="*/ 2147483647 w 565"/>
                <a:gd name="T35" fmla="*/ 2147483647 h 734"/>
                <a:gd name="T36" fmla="*/ 2147483647 w 565"/>
                <a:gd name="T37" fmla="*/ 2147483647 h 734"/>
                <a:gd name="T38" fmla="*/ 2147483647 w 565"/>
                <a:gd name="T39" fmla="*/ 2147483647 h 734"/>
                <a:gd name="T40" fmla="*/ 2147483647 w 565"/>
                <a:gd name="T41" fmla="*/ 2147483647 h 734"/>
                <a:gd name="T42" fmla="*/ 2147483647 w 565"/>
                <a:gd name="T43" fmla="*/ 2147483647 h 734"/>
                <a:gd name="T44" fmla="*/ 2147483647 w 565"/>
                <a:gd name="T45" fmla="*/ 2147483647 h 734"/>
                <a:gd name="T46" fmla="*/ 2147483647 w 565"/>
                <a:gd name="T47" fmla="*/ 2147483647 h 734"/>
                <a:gd name="T48" fmla="*/ 2147483647 w 565"/>
                <a:gd name="T49" fmla="*/ 2147483647 h 734"/>
                <a:gd name="T50" fmla="*/ 2147483647 w 565"/>
                <a:gd name="T51" fmla="*/ 2147483647 h 734"/>
                <a:gd name="T52" fmla="*/ 2147483647 w 565"/>
                <a:gd name="T53" fmla="*/ 2147483647 h 734"/>
                <a:gd name="T54" fmla="*/ 2147483647 w 565"/>
                <a:gd name="T55" fmla="*/ 2147483647 h 734"/>
                <a:gd name="T56" fmla="*/ 2147483647 w 565"/>
                <a:gd name="T57" fmla="*/ 2147483647 h 734"/>
                <a:gd name="T58" fmla="*/ 2147483647 w 565"/>
                <a:gd name="T59" fmla="*/ 2147483647 h 734"/>
                <a:gd name="T60" fmla="*/ 2147483647 w 565"/>
                <a:gd name="T61" fmla="*/ 2147483647 h 7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65"/>
                <a:gd name="T94" fmla="*/ 0 h 734"/>
                <a:gd name="T95" fmla="*/ 565 w 565"/>
                <a:gd name="T96" fmla="*/ 734 h 7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65" h="734">
                  <a:moveTo>
                    <a:pt x="139" y="563"/>
                  </a:moveTo>
                  <a:lnTo>
                    <a:pt x="150" y="512"/>
                  </a:lnTo>
                  <a:lnTo>
                    <a:pt x="234" y="501"/>
                  </a:lnTo>
                  <a:lnTo>
                    <a:pt x="174" y="353"/>
                  </a:lnTo>
                  <a:lnTo>
                    <a:pt x="187" y="303"/>
                  </a:lnTo>
                  <a:lnTo>
                    <a:pt x="238" y="283"/>
                  </a:lnTo>
                  <a:lnTo>
                    <a:pt x="232" y="216"/>
                  </a:lnTo>
                  <a:lnTo>
                    <a:pt x="83" y="189"/>
                  </a:lnTo>
                  <a:lnTo>
                    <a:pt x="83" y="595"/>
                  </a:lnTo>
                  <a:lnTo>
                    <a:pt x="57" y="610"/>
                  </a:lnTo>
                  <a:lnTo>
                    <a:pt x="21" y="606"/>
                  </a:lnTo>
                  <a:lnTo>
                    <a:pt x="21" y="189"/>
                  </a:lnTo>
                  <a:lnTo>
                    <a:pt x="0" y="179"/>
                  </a:lnTo>
                  <a:lnTo>
                    <a:pt x="4" y="95"/>
                  </a:lnTo>
                  <a:lnTo>
                    <a:pt x="565" y="0"/>
                  </a:lnTo>
                  <a:lnTo>
                    <a:pt x="565" y="508"/>
                  </a:lnTo>
                  <a:lnTo>
                    <a:pt x="432" y="466"/>
                  </a:lnTo>
                  <a:lnTo>
                    <a:pt x="425" y="724"/>
                  </a:lnTo>
                  <a:lnTo>
                    <a:pt x="389" y="734"/>
                  </a:lnTo>
                  <a:lnTo>
                    <a:pt x="344" y="720"/>
                  </a:lnTo>
                  <a:lnTo>
                    <a:pt x="352" y="437"/>
                  </a:lnTo>
                  <a:lnTo>
                    <a:pt x="321" y="434"/>
                  </a:lnTo>
                  <a:lnTo>
                    <a:pt x="347" y="492"/>
                  </a:lnTo>
                  <a:lnTo>
                    <a:pt x="344" y="595"/>
                  </a:lnTo>
                  <a:lnTo>
                    <a:pt x="318" y="595"/>
                  </a:lnTo>
                  <a:lnTo>
                    <a:pt x="318" y="669"/>
                  </a:lnTo>
                  <a:lnTo>
                    <a:pt x="270" y="689"/>
                  </a:lnTo>
                  <a:lnTo>
                    <a:pt x="232" y="682"/>
                  </a:lnTo>
                  <a:lnTo>
                    <a:pt x="234" y="605"/>
                  </a:lnTo>
                  <a:lnTo>
                    <a:pt x="221" y="585"/>
                  </a:lnTo>
                  <a:lnTo>
                    <a:pt x="139" y="563"/>
                  </a:lnTo>
                  <a:close/>
                </a:path>
              </a:pathLst>
            </a:custGeom>
            <a:solidFill>
              <a:srgbClr val="C0C0C0"/>
            </a:solidFill>
            <a:ln w="9525" cap="flat" cmpd="sng">
              <a:solidFill>
                <a:srgbClr val="808080"/>
              </a:solidFill>
              <a:prstDash val="solid"/>
              <a:round/>
              <a:headEnd/>
              <a:tailEnd/>
            </a:ln>
          </p:spPr>
          <p:txBody>
            <a:bodyPr/>
            <a:lstStyle/>
            <a:p>
              <a:endParaRPr lang="ja-JP" altLang="en-US" dirty="0"/>
            </a:p>
          </p:txBody>
        </p:sp>
        <p:sp>
          <p:nvSpPr>
            <p:cNvPr id="501" name="Freeform 164"/>
            <p:cNvSpPr>
              <a:spLocks/>
            </p:cNvSpPr>
            <p:nvPr/>
          </p:nvSpPr>
          <p:spPr bwMode="auto">
            <a:xfrm>
              <a:off x="9488488" y="2962275"/>
              <a:ext cx="192087" cy="53975"/>
            </a:xfrm>
            <a:custGeom>
              <a:avLst/>
              <a:gdLst>
                <a:gd name="T0" fmla="*/ 2147483647 w 239"/>
                <a:gd name="T1" fmla="*/ 2147483647 h 68"/>
                <a:gd name="T2" fmla="*/ 0 w 239"/>
                <a:gd name="T3" fmla="*/ 2147483647 h 68"/>
                <a:gd name="T4" fmla="*/ 2147483647 w 239"/>
                <a:gd name="T5" fmla="*/ 0 h 68"/>
                <a:gd name="T6" fmla="*/ 2147483647 w 239"/>
                <a:gd name="T7" fmla="*/ 2147483647 h 68"/>
                <a:gd name="T8" fmla="*/ 0 60000 65536"/>
                <a:gd name="T9" fmla="*/ 0 60000 65536"/>
                <a:gd name="T10" fmla="*/ 0 60000 65536"/>
                <a:gd name="T11" fmla="*/ 0 60000 65536"/>
                <a:gd name="T12" fmla="*/ 0 w 239"/>
                <a:gd name="T13" fmla="*/ 0 h 68"/>
                <a:gd name="T14" fmla="*/ 239 w 239"/>
                <a:gd name="T15" fmla="*/ 68 h 68"/>
              </a:gdLst>
              <a:ahLst/>
              <a:cxnLst>
                <a:cxn ang="T8">
                  <a:pos x="T0" y="T1"/>
                </a:cxn>
                <a:cxn ang="T9">
                  <a:pos x="T2" y="T3"/>
                </a:cxn>
                <a:cxn ang="T10">
                  <a:pos x="T4" y="T5"/>
                </a:cxn>
                <a:cxn ang="T11">
                  <a:pos x="T6" y="T7"/>
                </a:cxn>
              </a:cxnLst>
              <a:rect l="T12" t="T13" r="T14" b="T15"/>
              <a:pathLst>
                <a:path w="239" h="68">
                  <a:moveTo>
                    <a:pt x="21" y="68"/>
                  </a:moveTo>
                  <a:lnTo>
                    <a:pt x="0" y="21"/>
                  </a:lnTo>
                  <a:lnTo>
                    <a:pt x="21" y="0"/>
                  </a:lnTo>
                  <a:lnTo>
                    <a:pt x="239" y="56"/>
                  </a:lnTo>
                </a:path>
              </a:pathLst>
            </a:custGeom>
            <a:noFill/>
            <a:ln w="9525">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02" name="Freeform 172"/>
            <p:cNvSpPr>
              <a:spLocks/>
            </p:cNvSpPr>
            <p:nvPr/>
          </p:nvSpPr>
          <p:spPr bwMode="auto">
            <a:xfrm>
              <a:off x="9253538" y="2222500"/>
              <a:ext cx="184150" cy="209550"/>
            </a:xfrm>
            <a:custGeom>
              <a:avLst/>
              <a:gdLst>
                <a:gd name="T0" fmla="*/ 0 w 193"/>
                <a:gd name="T1" fmla="*/ 2147483647 h 220"/>
                <a:gd name="T2" fmla="*/ 2147483647 w 193"/>
                <a:gd name="T3" fmla="*/ 2147483647 h 220"/>
                <a:gd name="T4" fmla="*/ 2147483647 w 193"/>
                <a:gd name="T5" fmla="*/ 2147483647 h 220"/>
                <a:gd name="T6" fmla="*/ 2147483647 w 193"/>
                <a:gd name="T7" fmla="*/ 2147483647 h 220"/>
                <a:gd name="T8" fmla="*/ 2147483647 w 193"/>
                <a:gd name="T9" fmla="*/ 2147483647 h 220"/>
                <a:gd name="T10" fmla="*/ 2147483647 w 193"/>
                <a:gd name="T11" fmla="*/ 2147483647 h 220"/>
                <a:gd name="T12" fmla="*/ 2147483647 w 193"/>
                <a:gd name="T13" fmla="*/ 2147483647 h 220"/>
                <a:gd name="T14" fmla="*/ 2147483647 w 193"/>
                <a:gd name="T15" fmla="*/ 2147483647 h 220"/>
                <a:gd name="T16" fmla="*/ 2147483647 w 193"/>
                <a:gd name="T17" fmla="*/ 2147483647 h 220"/>
                <a:gd name="T18" fmla="*/ 2147483647 w 193"/>
                <a:gd name="T19" fmla="*/ 2147483647 h 220"/>
                <a:gd name="T20" fmla="*/ 2147483647 w 193"/>
                <a:gd name="T21" fmla="*/ 2147483647 h 220"/>
                <a:gd name="T22" fmla="*/ 2147483647 w 193"/>
                <a:gd name="T23" fmla="*/ 2147483647 h 220"/>
                <a:gd name="T24" fmla="*/ 2147483647 w 193"/>
                <a:gd name="T25" fmla="*/ 2147483647 h 220"/>
                <a:gd name="T26" fmla="*/ 2147483647 w 193"/>
                <a:gd name="T27" fmla="*/ 2147483647 h 220"/>
                <a:gd name="T28" fmla="*/ 2147483647 w 193"/>
                <a:gd name="T29" fmla="*/ 2147483647 h 220"/>
                <a:gd name="T30" fmla="*/ 2147483647 w 193"/>
                <a:gd name="T31" fmla="*/ 2147483647 h 220"/>
                <a:gd name="T32" fmla="*/ 2147483647 w 193"/>
                <a:gd name="T33" fmla="*/ 2147483647 h 220"/>
                <a:gd name="T34" fmla="*/ 2147483647 w 193"/>
                <a:gd name="T35" fmla="*/ 2147483647 h 220"/>
                <a:gd name="T36" fmla="*/ 2147483647 w 193"/>
                <a:gd name="T37" fmla="*/ 2147483647 h 220"/>
                <a:gd name="T38" fmla="*/ 2147483647 w 193"/>
                <a:gd name="T39" fmla="*/ 0 h 220"/>
                <a:gd name="T40" fmla="*/ 2147483647 w 193"/>
                <a:gd name="T41" fmla="*/ 2147483647 h 220"/>
                <a:gd name="T42" fmla="*/ 0 w 193"/>
                <a:gd name="T43" fmla="*/ 2147483647 h 2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3"/>
                <a:gd name="T67" fmla="*/ 0 h 220"/>
                <a:gd name="T68" fmla="*/ 193 w 193"/>
                <a:gd name="T69" fmla="*/ 220 h 2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3" h="220">
                  <a:moveTo>
                    <a:pt x="0" y="18"/>
                  </a:moveTo>
                  <a:lnTo>
                    <a:pt x="41" y="65"/>
                  </a:lnTo>
                  <a:lnTo>
                    <a:pt x="45" y="33"/>
                  </a:lnTo>
                  <a:lnTo>
                    <a:pt x="52" y="80"/>
                  </a:lnTo>
                  <a:lnTo>
                    <a:pt x="40" y="120"/>
                  </a:lnTo>
                  <a:lnTo>
                    <a:pt x="63" y="101"/>
                  </a:lnTo>
                  <a:lnTo>
                    <a:pt x="55" y="141"/>
                  </a:lnTo>
                  <a:lnTo>
                    <a:pt x="46" y="174"/>
                  </a:lnTo>
                  <a:lnTo>
                    <a:pt x="34" y="210"/>
                  </a:lnTo>
                  <a:lnTo>
                    <a:pt x="72" y="192"/>
                  </a:lnTo>
                  <a:lnTo>
                    <a:pt x="67" y="220"/>
                  </a:lnTo>
                  <a:lnTo>
                    <a:pt x="112" y="213"/>
                  </a:lnTo>
                  <a:lnTo>
                    <a:pt x="123" y="189"/>
                  </a:lnTo>
                  <a:lnTo>
                    <a:pt x="127" y="215"/>
                  </a:lnTo>
                  <a:lnTo>
                    <a:pt x="163" y="213"/>
                  </a:lnTo>
                  <a:lnTo>
                    <a:pt x="191" y="120"/>
                  </a:lnTo>
                  <a:lnTo>
                    <a:pt x="193" y="87"/>
                  </a:lnTo>
                  <a:lnTo>
                    <a:pt x="173" y="48"/>
                  </a:lnTo>
                  <a:lnTo>
                    <a:pt x="154" y="9"/>
                  </a:lnTo>
                  <a:lnTo>
                    <a:pt x="91" y="0"/>
                  </a:lnTo>
                  <a:lnTo>
                    <a:pt x="39" y="9"/>
                  </a:lnTo>
                  <a:lnTo>
                    <a:pt x="0" y="18"/>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dirty="0"/>
            </a:p>
          </p:txBody>
        </p:sp>
        <p:sp>
          <p:nvSpPr>
            <p:cNvPr id="503" name="Freeform 173"/>
            <p:cNvSpPr>
              <a:spLocks noChangeAspect="1"/>
            </p:cNvSpPr>
            <p:nvPr/>
          </p:nvSpPr>
          <p:spPr bwMode="auto">
            <a:xfrm>
              <a:off x="9296400" y="2319338"/>
              <a:ext cx="31750" cy="49212"/>
            </a:xfrm>
            <a:custGeom>
              <a:avLst/>
              <a:gdLst>
                <a:gd name="T0" fmla="*/ 2147483647 w 33"/>
                <a:gd name="T1" fmla="*/ 2147483647 h 52"/>
                <a:gd name="T2" fmla="*/ 2147483647 w 33"/>
                <a:gd name="T3" fmla="*/ 0 h 52"/>
                <a:gd name="T4" fmla="*/ 2147483647 w 33"/>
                <a:gd name="T5" fmla="*/ 2147483647 h 52"/>
                <a:gd name="T6" fmla="*/ 2147483647 w 33"/>
                <a:gd name="T7" fmla="*/ 2147483647 h 52"/>
                <a:gd name="T8" fmla="*/ 2147483647 w 33"/>
                <a:gd name="T9" fmla="*/ 2147483647 h 52"/>
                <a:gd name="T10" fmla="*/ 2147483647 w 33"/>
                <a:gd name="T11" fmla="*/ 2147483647 h 52"/>
                <a:gd name="T12" fmla="*/ 0 w 33"/>
                <a:gd name="T13" fmla="*/ 2147483647 h 52"/>
                <a:gd name="T14" fmla="*/ 0 60000 65536"/>
                <a:gd name="T15" fmla="*/ 0 60000 65536"/>
                <a:gd name="T16" fmla="*/ 0 60000 65536"/>
                <a:gd name="T17" fmla="*/ 0 60000 65536"/>
                <a:gd name="T18" fmla="*/ 0 60000 65536"/>
                <a:gd name="T19" fmla="*/ 0 60000 65536"/>
                <a:gd name="T20" fmla="*/ 0 60000 65536"/>
                <a:gd name="T21" fmla="*/ 0 w 33"/>
                <a:gd name="T22" fmla="*/ 0 h 52"/>
                <a:gd name="T23" fmla="*/ 33 w 33"/>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52">
                  <a:moveTo>
                    <a:pt x="3" y="7"/>
                  </a:moveTo>
                  <a:lnTo>
                    <a:pt x="17" y="0"/>
                  </a:lnTo>
                  <a:lnTo>
                    <a:pt x="30" y="5"/>
                  </a:lnTo>
                  <a:lnTo>
                    <a:pt x="33" y="16"/>
                  </a:lnTo>
                  <a:lnTo>
                    <a:pt x="28" y="41"/>
                  </a:lnTo>
                  <a:lnTo>
                    <a:pt x="10" y="52"/>
                  </a:lnTo>
                  <a:lnTo>
                    <a:pt x="0" y="43"/>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504" name="Line 178"/>
            <p:cNvSpPr>
              <a:spLocks noChangeShapeType="1"/>
            </p:cNvSpPr>
            <p:nvPr/>
          </p:nvSpPr>
          <p:spPr bwMode="auto">
            <a:xfrm flipV="1">
              <a:off x="9467850" y="2527300"/>
              <a:ext cx="14288" cy="7938"/>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05" name="AutoShape 179"/>
            <p:cNvSpPr>
              <a:spLocks noChangeArrowheads="1"/>
            </p:cNvSpPr>
            <p:nvPr/>
          </p:nvSpPr>
          <p:spPr bwMode="auto">
            <a:xfrm>
              <a:off x="6783388" y="2063750"/>
              <a:ext cx="2892425" cy="398463"/>
            </a:xfrm>
            <a:prstGeom prst="roundRect">
              <a:avLst>
                <a:gd name="adj" fmla="val 11153"/>
              </a:avLst>
            </a:prstGeom>
            <a:noFill/>
            <a:ln w="9525">
              <a:solidFill>
                <a:srgbClr val="C0C0C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endParaRPr lang="ja-JP" altLang="en-US" sz="1800" dirty="0">
                <a:latin typeface="Arial" pitchFamily="34" charset="0"/>
                <a:ea typeface="ＭＳ Ｐゴシック" pitchFamily="50" charset="-128"/>
              </a:endParaRPr>
            </a:p>
          </p:txBody>
        </p:sp>
        <p:sp>
          <p:nvSpPr>
            <p:cNvPr id="506" name="Freeform 244"/>
            <p:cNvSpPr>
              <a:spLocks/>
            </p:cNvSpPr>
            <p:nvPr/>
          </p:nvSpPr>
          <p:spPr bwMode="auto">
            <a:xfrm>
              <a:off x="6802438" y="2265363"/>
              <a:ext cx="1047750" cy="715962"/>
            </a:xfrm>
            <a:custGeom>
              <a:avLst/>
              <a:gdLst>
                <a:gd name="T0" fmla="*/ 2147483647 w 1099"/>
                <a:gd name="T1" fmla="*/ 2147483647 h 750"/>
                <a:gd name="T2" fmla="*/ 2147483647 w 1099"/>
                <a:gd name="T3" fmla="*/ 2147483647 h 750"/>
                <a:gd name="T4" fmla="*/ 2147483647 w 1099"/>
                <a:gd name="T5" fmla="*/ 2147483647 h 750"/>
                <a:gd name="T6" fmla="*/ 2147483647 w 1099"/>
                <a:gd name="T7" fmla="*/ 2147483647 h 750"/>
                <a:gd name="T8" fmla="*/ 2147483647 w 1099"/>
                <a:gd name="T9" fmla="*/ 2147483647 h 750"/>
                <a:gd name="T10" fmla="*/ 2147483647 w 1099"/>
                <a:gd name="T11" fmla="*/ 2147483647 h 750"/>
                <a:gd name="T12" fmla="*/ 2147483647 w 1099"/>
                <a:gd name="T13" fmla="*/ 2147483647 h 750"/>
                <a:gd name="T14" fmla="*/ 2147483647 w 1099"/>
                <a:gd name="T15" fmla="*/ 2147483647 h 750"/>
                <a:gd name="T16" fmla="*/ 2147483647 w 1099"/>
                <a:gd name="T17" fmla="*/ 0 h 750"/>
                <a:gd name="T18" fmla="*/ 2147483647 w 1099"/>
                <a:gd name="T19" fmla="*/ 2147483647 h 750"/>
                <a:gd name="T20" fmla="*/ 2147483647 w 1099"/>
                <a:gd name="T21" fmla="*/ 2147483647 h 750"/>
                <a:gd name="T22" fmla="*/ 2147483647 w 1099"/>
                <a:gd name="T23" fmla="*/ 2147483647 h 750"/>
                <a:gd name="T24" fmla="*/ 2147483647 w 1099"/>
                <a:gd name="T25" fmla="*/ 2147483647 h 750"/>
                <a:gd name="T26" fmla="*/ 2147483647 w 1099"/>
                <a:gd name="T27" fmla="*/ 2147483647 h 750"/>
                <a:gd name="T28" fmla="*/ 2147483647 w 1099"/>
                <a:gd name="T29" fmla="*/ 2147483647 h 750"/>
                <a:gd name="T30" fmla="*/ 2147483647 w 1099"/>
                <a:gd name="T31" fmla="*/ 2147483647 h 750"/>
                <a:gd name="T32" fmla="*/ 2147483647 w 1099"/>
                <a:gd name="T33" fmla="*/ 2147483647 h 750"/>
                <a:gd name="T34" fmla="*/ 2147483647 w 1099"/>
                <a:gd name="T35" fmla="*/ 2147483647 h 750"/>
                <a:gd name="T36" fmla="*/ 2147483647 w 1099"/>
                <a:gd name="T37" fmla="*/ 2147483647 h 750"/>
                <a:gd name="T38" fmla="*/ 2147483647 w 1099"/>
                <a:gd name="T39" fmla="*/ 2147483647 h 750"/>
                <a:gd name="T40" fmla="*/ 2147483647 w 1099"/>
                <a:gd name="T41" fmla="*/ 2147483647 h 750"/>
                <a:gd name="T42" fmla="*/ 2147483647 w 1099"/>
                <a:gd name="T43" fmla="*/ 2147483647 h 750"/>
                <a:gd name="T44" fmla="*/ 2147483647 w 1099"/>
                <a:gd name="T45" fmla="*/ 2147483647 h 750"/>
                <a:gd name="T46" fmla="*/ 2147483647 w 1099"/>
                <a:gd name="T47" fmla="*/ 2147483647 h 750"/>
                <a:gd name="T48" fmla="*/ 2147483647 w 1099"/>
                <a:gd name="T49" fmla="*/ 2147483647 h 750"/>
                <a:gd name="T50" fmla="*/ 2147483647 w 1099"/>
                <a:gd name="T51" fmla="*/ 2147483647 h 750"/>
                <a:gd name="T52" fmla="*/ 2147483647 w 1099"/>
                <a:gd name="T53" fmla="*/ 2147483647 h 750"/>
                <a:gd name="T54" fmla="*/ 2147483647 w 1099"/>
                <a:gd name="T55" fmla="*/ 2147483647 h 750"/>
                <a:gd name="T56" fmla="*/ 2147483647 w 1099"/>
                <a:gd name="T57" fmla="*/ 2147483647 h 750"/>
                <a:gd name="T58" fmla="*/ 2147483647 w 1099"/>
                <a:gd name="T59" fmla="*/ 2147483647 h 750"/>
                <a:gd name="T60" fmla="*/ 2147483647 w 1099"/>
                <a:gd name="T61" fmla="*/ 2147483647 h 750"/>
                <a:gd name="T62" fmla="*/ 2147483647 w 1099"/>
                <a:gd name="T63" fmla="*/ 2147483647 h 750"/>
                <a:gd name="T64" fmla="*/ 2147483647 w 1099"/>
                <a:gd name="T65" fmla="*/ 2147483647 h 750"/>
                <a:gd name="T66" fmla="*/ 2147483647 w 1099"/>
                <a:gd name="T67" fmla="*/ 2147483647 h 750"/>
                <a:gd name="T68" fmla="*/ 2147483647 w 1099"/>
                <a:gd name="T69" fmla="*/ 2147483647 h 750"/>
                <a:gd name="T70" fmla="*/ 2147483647 w 1099"/>
                <a:gd name="T71" fmla="*/ 2147483647 h 750"/>
                <a:gd name="T72" fmla="*/ 2147483647 w 1099"/>
                <a:gd name="T73" fmla="*/ 2147483647 h 750"/>
                <a:gd name="T74" fmla="*/ 2147483647 w 1099"/>
                <a:gd name="T75" fmla="*/ 2147483647 h 750"/>
                <a:gd name="T76" fmla="*/ 2147483647 w 1099"/>
                <a:gd name="T77" fmla="*/ 2147483647 h 750"/>
                <a:gd name="T78" fmla="*/ 2147483647 w 1099"/>
                <a:gd name="T79" fmla="*/ 2147483647 h 750"/>
                <a:gd name="T80" fmla="*/ 2147483647 w 1099"/>
                <a:gd name="T81" fmla="*/ 2147483647 h 750"/>
                <a:gd name="T82" fmla="*/ 2147483647 w 1099"/>
                <a:gd name="T83" fmla="*/ 2147483647 h 750"/>
                <a:gd name="T84" fmla="*/ 2147483647 w 1099"/>
                <a:gd name="T85" fmla="*/ 2147483647 h 750"/>
                <a:gd name="T86" fmla="*/ 2147483647 w 1099"/>
                <a:gd name="T87" fmla="*/ 2147483647 h 750"/>
                <a:gd name="T88" fmla="*/ 2147483647 w 1099"/>
                <a:gd name="T89" fmla="*/ 2147483647 h 750"/>
                <a:gd name="T90" fmla="*/ 2147483647 w 1099"/>
                <a:gd name="T91" fmla="*/ 2147483647 h 750"/>
                <a:gd name="T92" fmla="*/ 2147483647 w 1099"/>
                <a:gd name="T93" fmla="*/ 2147483647 h 750"/>
                <a:gd name="T94" fmla="*/ 2147483647 w 1099"/>
                <a:gd name="T95" fmla="*/ 2147483647 h 750"/>
                <a:gd name="T96" fmla="*/ 2147483647 w 1099"/>
                <a:gd name="T97" fmla="*/ 2147483647 h 750"/>
                <a:gd name="T98" fmla="*/ 2147483647 w 1099"/>
                <a:gd name="T99" fmla="*/ 2147483647 h 750"/>
                <a:gd name="T100" fmla="*/ 2147483647 w 1099"/>
                <a:gd name="T101" fmla="*/ 2147483647 h 750"/>
                <a:gd name="T102" fmla="*/ 2147483647 w 1099"/>
                <a:gd name="T103" fmla="*/ 2147483647 h 750"/>
                <a:gd name="T104" fmla="*/ 2147483647 w 1099"/>
                <a:gd name="T105" fmla="*/ 2147483647 h 750"/>
                <a:gd name="T106" fmla="*/ 2147483647 w 1099"/>
                <a:gd name="T107" fmla="*/ 2147483647 h 750"/>
                <a:gd name="T108" fmla="*/ 2147483647 w 1099"/>
                <a:gd name="T109" fmla="*/ 2147483647 h 750"/>
                <a:gd name="T110" fmla="*/ 2147483647 w 1099"/>
                <a:gd name="T111" fmla="*/ 2147483647 h 750"/>
                <a:gd name="T112" fmla="*/ 2147483647 w 1099"/>
                <a:gd name="T113" fmla="*/ 2147483647 h 750"/>
                <a:gd name="T114" fmla="*/ 2147483647 w 1099"/>
                <a:gd name="T115" fmla="*/ 2147483647 h 750"/>
                <a:gd name="T116" fmla="*/ 2147483647 w 1099"/>
                <a:gd name="T117" fmla="*/ 2147483647 h 750"/>
                <a:gd name="T118" fmla="*/ 2147483647 w 1099"/>
                <a:gd name="T119" fmla="*/ 2147483647 h 7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99"/>
                <a:gd name="T181" fmla="*/ 0 h 750"/>
                <a:gd name="T182" fmla="*/ 1099 w 1099"/>
                <a:gd name="T183" fmla="*/ 750 h 7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99" h="750">
                  <a:moveTo>
                    <a:pt x="723" y="441"/>
                  </a:moveTo>
                  <a:lnTo>
                    <a:pt x="727" y="399"/>
                  </a:lnTo>
                  <a:lnTo>
                    <a:pt x="739" y="401"/>
                  </a:lnTo>
                  <a:lnTo>
                    <a:pt x="773" y="409"/>
                  </a:lnTo>
                  <a:lnTo>
                    <a:pt x="787" y="402"/>
                  </a:lnTo>
                  <a:lnTo>
                    <a:pt x="829" y="278"/>
                  </a:lnTo>
                  <a:lnTo>
                    <a:pt x="854" y="243"/>
                  </a:lnTo>
                  <a:lnTo>
                    <a:pt x="927" y="218"/>
                  </a:lnTo>
                  <a:lnTo>
                    <a:pt x="912" y="188"/>
                  </a:lnTo>
                  <a:lnTo>
                    <a:pt x="889" y="185"/>
                  </a:lnTo>
                  <a:lnTo>
                    <a:pt x="864" y="167"/>
                  </a:lnTo>
                  <a:lnTo>
                    <a:pt x="853" y="129"/>
                  </a:lnTo>
                  <a:lnTo>
                    <a:pt x="846" y="118"/>
                  </a:lnTo>
                  <a:lnTo>
                    <a:pt x="850" y="102"/>
                  </a:lnTo>
                  <a:lnTo>
                    <a:pt x="858" y="52"/>
                  </a:lnTo>
                  <a:lnTo>
                    <a:pt x="861" y="28"/>
                  </a:lnTo>
                  <a:lnTo>
                    <a:pt x="877" y="10"/>
                  </a:lnTo>
                  <a:lnTo>
                    <a:pt x="934" y="0"/>
                  </a:lnTo>
                  <a:lnTo>
                    <a:pt x="984" y="2"/>
                  </a:lnTo>
                  <a:lnTo>
                    <a:pt x="1005" y="31"/>
                  </a:lnTo>
                  <a:lnTo>
                    <a:pt x="1030" y="39"/>
                  </a:lnTo>
                  <a:lnTo>
                    <a:pt x="1041" y="104"/>
                  </a:lnTo>
                  <a:lnTo>
                    <a:pt x="995" y="177"/>
                  </a:lnTo>
                  <a:lnTo>
                    <a:pt x="1007" y="204"/>
                  </a:lnTo>
                  <a:lnTo>
                    <a:pt x="1023" y="210"/>
                  </a:lnTo>
                  <a:lnTo>
                    <a:pt x="1054" y="218"/>
                  </a:lnTo>
                  <a:lnTo>
                    <a:pt x="1069" y="237"/>
                  </a:lnTo>
                  <a:lnTo>
                    <a:pt x="1066" y="275"/>
                  </a:lnTo>
                  <a:lnTo>
                    <a:pt x="1093" y="271"/>
                  </a:lnTo>
                  <a:lnTo>
                    <a:pt x="1099" y="281"/>
                  </a:lnTo>
                  <a:lnTo>
                    <a:pt x="1099" y="341"/>
                  </a:lnTo>
                  <a:lnTo>
                    <a:pt x="1051" y="570"/>
                  </a:lnTo>
                  <a:lnTo>
                    <a:pt x="1050" y="681"/>
                  </a:lnTo>
                  <a:lnTo>
                    <a:pt x="1000" y="685"/>
                  </a:lnTo>
                  <a:lnTo>
                    <a:pt x="997" y="587"/>
                  </a:lnTo>
                  <a:lnTo>
                    <a:pt x="921" y="596"/>
                  </a:lnTo>
                  <a:lnTo>
                    <a:pt x="915" y="692"/>
                  </a:lnTo>
                  <a:lnTo>
                    <a:pt x="797" y="702"/>
                  </a:lnTo>
                  <a:lnTo>
                    <a:pt x="801" y="606"/>
                  </a:lnTo>
                  <a:lnTo>
                    <a:pt x="757" y="603"/>
                  </a:lnTo>
                  <a:lnTo>
                    <a:pt x="748" y="706"/>
                  </a:lnTo>
                  <a:lnTo>
                    <a:pt x="654" y="713"/>
                  </a:lnTo>
                  <a:lnTo>
                    <a:pt x="622" y="714"/>
                  </a:lnTo>
                  <a:lnTo>
                    <a:pt x="629" y="694"/>
                  </a:lnTo>
                  <a:lnTo>
                    <a:pt x="649" y="684"/>
                  </a:lnTo>
                  <a:lnTo>
                    <a:pt x="647" y="633"/>
                  </a:lnTo>
                  <a:lnTo>
                    <a:pt x="547" y="649"/>
                  </a:lnTo>
                  <a:lnTo>
                    <a:pt x="542" y="723"/>
                  </a:lnTo>
                  <a:lnTo>
                    <a:pt x="469" y="728"/>
                  </a:lnTo>
                  <a:lnTo>
                    <a:pt x="476" y="655"/>
                  </a:lnTo>
                  <a:lnTo>
                    <a:pt x="436" y="662"/>
                  </a:lnTo>
                  <a:lnTo>
                    <a:pt x="420" y="732"/>
                  </a:lnTo>
                  <a:lnTo>
                    <a:pt x="346" y="739"/>
                  </a:lnTo>
                  <a:lnTo>
                    <a:pt x="352" y="650"/>
                  </a:lnTo>
                  <a:lnTo>
                    <a:pt x="305" y="654"/>
                  </a:lnTo>
                  <a:lnTo>
                    <a:pt x="296" y="743"/>
                  </a:lnTo>
                  <a:lnTo>
                    <a:pt x="257" y="746"/>
                  </a:lnTo>
                  <a:lnTo>
                    <a:pt x="265" y="683"/>
                  </a:lnTo>
                  <a:lnTo>
                    <a:pt x="220" y="690"/>
                  </a:lnTo>
                  <a:lnTo>
                    <a:pt x="199" y="750"/>
                  </a:lnTo>
                  <a:lnTo>
                    <a:pt x="167" y="747"/>
                  </a:lnTo>
                  <a:lnTo>
                    <a:pt x="138" y="738"/>
                  </a:lnTo>
                  <a:lnTo>
                    <a:pt x="116" y="728"/>
                  </a:lnTo>
                  <a:lnTo>
                    <a:pt x="111" y="696"/>
                  </a:lnTo>
                  <a:lnTo>
                    <a:pt x="90" y="713"/>
                  </a:lnTo>
                  <a:lnTo>
                    <a:pt x="67" y="694"/>
                  </a:lnTo>
                  <a:lnTo>
                    <a:pt x="44" y="668"/>
                  </a:lnTo>
                  <a:lnTo>
                    <a:pt x="25" y="637"/>
                  </a:lnTo>
                  <a:lnTo>
                    <a:pt x="16" y="604"/>
                  </a:lnTo>
                  <a:lnTo>
                    <a:pt x="12" y="546"/>
                  </a:lnTo>
                  <a:lnTo>
                    <a:pt x="0" y="405"/>
                  </a:lnTo>
                  <a:lnTo>
                    <a:pt x="6" y="376"/>
                  </a:lnTo>
                  <a:lnTo>
                    <a:pt x="27" y="351"/>
                  </a:lnTo>
                  <a:lnTo>
                    <a:pt x="86" y="342"/>
                  </a:lnTo>
                  <a:lnTo>
                    <a:pt x="101" y="316"/>
                  </a:lnTo>
                  <a:lnTo>
                    <a:pt x="80" y="286"/>
                  </a:lnTo>
                  <a:lnTo>
                    <a:pt x="65" y="235"/>
                  </a:lnTo>
                  <a:lnTo>
                    <a:pt x="77" y="179"/>
                  </a:lnTo>
                  <a:lnTo>
                    <a:pt x="99" y="140"/>
                  </a:lnTo>
                  <a:lnTo>
                    <a:pt x="147" y="122"/>
                  </a:lnTo>
                  <a:lnTo>
                    <a:pt x="195" y="125"/>
                  </a:lnTo>
                  <a:lnTo>
                    <a:pt x="229" y="153"/>
                  </a:lnTo>
                  <a:lnTo>
                    <a:pt x="235" y="184"/>
                  </a:lnTo>
                  <a:lnTo>
                    <a:pt x="231" y="248"/>
                  </a:lnTo>
                  <a:lnTo>
                    <a:pt x="216" y="285"/>
                  </a:lnTo>
                  <a:lnTo>
                    <a:pt x="199" y="309"/>
                  </a:lnTo>
                  <a:lnTo>
                    <a:pt x="201" y="328"/>
                  </a:lnTo>
                  <a:lnTo>
                    <a:pt x="269" y="340"/>
                  </a:lnTo>
                  <a:lnTo>
                    <a:pt x="293" y="358"/>
                  </a:lnTo>
                  <a:lnTo>
                    <a:pt x="318" y="358"/>
                  </a:lnTo>
                  <a:lnTo>
                    <a:pt x="329" y="365"/>
                  </a:lnTo>
                  <a:lnTo>
                    <a:pt x="330" y="378"/>
                  </a:lnTo>
                  <a:lnTo>
                    <a:pt x="321" y="518"/>
                  </a:lnTo>
                  <a:lnTo>
                    <a:pt x="324" y="476"/>
                  </a:lnTo>
                  <a:lnTo>
                    <a:pt x="338" y="482"/>
                  </a:lnTo>
                  <a:lnTo>
                    <a:pt x="383" y="491"/>
                  </a:lnTo>
                  <a:lnTo>
                    <a:pt x="417" y="381"/>
                  </a:lnTo>
                  <a:lnTo>
                    <a:pt x="444" y="333"/>
                  </a:lnTo>
                  <a:lnTo>
                    <a:pt x="490" y="305"/>
                  </a:lnTo>
                  <a:lnTo>
                    <a:pt x="534" y="294"/>
                  </a:lnTo>
                  <a:lnTo>
                    <a:pt x="530" y="264"/>
                  </a:lnTo>
                  <a:lnTo>
                    <a:pt x="494" y="260"/>
                  </a:lnTo>
                  <a:lnTo>
                    <a:pt x="478" y="219"/>
                  </a:lnTo>
                  <a:lnTo>
                    <a:pt x="477" y="143"/>
                  </a:lnTo>
                  <a:lnTo>
                    <a:pt x="502" y="100"/>
                  </a:lnTo>
                  <a:lnTo>
                    <a:pt x="543" y="82"/>
                  </a:lnTo>
                  <a:lnTo>
                    <a:pt x="600" y="92"/>
                  </a:lnTo>
                  <a:lnTo>
                    <a:pt x="617" y="105"/>
                  </a:lnTo>
                  <a:lnTo>
                    <a:pt x="630" y="111"/>
                  </a:lnTo>
                  <a:lnTo>
                    <a:pt x="646" y="169"/>
                  </a:lnTo>
                  <a:lnTo>
                    <a:pt x="634" y="213"/>
                  </a:lnTo>
                  <a:lnTo>
                    <a:pt x="627" y="241"/>
                  </a:lnTo>
                  <a:lnTo>
                    <a:pt x="597" y="267"/>
                  </a:lnTo>
                  <a:lnTo>
                    <a:pt x="608" y="287"/>
                  </a:lnTo>
                  <a:lnTo>
                    <a:pt x="664" y="295"/>
                  </a:lnTo>
                  <a:lnTo>
                    <a:pt x="693" y="312"/>
                  </a:lnTo>
                  <a:lnTo>
                    <a:pt x="698" y="320"/>
                  </a:lnTo>
                  <a:lnTo>
                    <a:pt x="725" y="316"/>
                  </a:lnTo>
                  <a:lnTo>
                    <a:pt x="733" y="320"/>
                  </a:lnTo>
                  <a:lnTo>
                    <a:pt x="723" y="441"/>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dirty="0"/>
            </a:p>
          </p:txBody>
        </p:sp>
        <p:sp>
          <p:nvSpPr>
            <p:cNvPr id="507" name="Freeform 245"/>
            <p:cNvSpPr>
              <a:spLocks/>
            </p:cNvSpPr>
            <p:nvPr/>
          </p:nvSpPr>
          <p:spPr bwMode="auto">
            <a:xfrm rot="-280744">
              <a:off x="7616825" y="2336800"/>
              <a:ext cx="9525" cy="26988"/>
            </a:xfrm>
            <a:custGeom>
              <a:avLst/>
              <a:gdLst>
                <a:gd name="T0" fmla="*/ 0 w 15"/>
                <a:gd name="T1" fmla="*/ 2147483647 h 47"/>
                <a:gd name="T2" fmla="*/ 2147483647 w 15"/>
                <a:gd name="T3" fmla="*/ 2147483647 h 47"/>
                <a:gd name="T4" fmla="*/ 2147483647 w 15"/>
                <a:gd name="T5" fmla="*/ 0 h 47"/>
                <a:gd name="T6" fmla="*/ 2147483647 w 15"/>
                <a:gd name="T7" fmla="*/ 2147483647 h 47"/>
                <a:gd name="T8" fmla="*/ 2147483647 w 15"/>
                <a:gd name="T9" fmla="*/ 2147483647 h 47"/>
                <a:gd name="T10" fmla="*/ 2147483647 w 15"/>
                <a:gd name="T11" fmla="*/ 2147483647 h 47"/>
                <a:gd name="T12" fmla="*/ 0 w 15"/>
                <a:gd name="T13" fmla="*/ 2147483647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508" name="Freeform 246"/>
            <p:cNvSpPr>
              <a:spLocks/>
            </p:cNvSpPr>
            <p:nvPr/>
          </p:nvSpPr>
          <p:spPr bwMode="auto">
            <a:xfrm rot="-280744">
              <a:off x="7616825" y="2317750"/>
              <a:ext cx="14288" cy="11113"/>
            </a:xfrm>
            <a:custGeom>
              <a:avLst/>
              <a:gdLst>
                <a:gd name="T0" fmla="*/ 0 w 20"/>
                <a:gd name="T1" fmla="*/ 2147483647 h 18"/>
                <a:gd name="T2" fmla="*/ 2147483647 w 20"/>
                <a:gd name="T3" fmla="*/ 0 h 18"/>
                <a:gd name="T4" fmla="*/ 2147483647 w 20"/>
                <a:gd name="T5" fmla="*/ 2147483647 h 18"/>
                <a:gd name="T6" fmla="*/ 2147483647 w 20"/>
                <a:gd name="T7" fmla="*/ 2147483647 h 18"/>
                <a:gd name="T8" fmla="*/ 0 w 20"/>
                <a:gd name="T9" fmla="*/ 2147483647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509" name="Freeform 247"/>
            <p:cNvSpPr>
              <a:spLocks/>
            </p:cNvSpPr>
            <p:nvPr/>
          </p:nvSpPr>
          <p:spPr bwMode="auto">
            <a:xfrm rot="-280744">
              <a:off x="7621588" y="2400300"/>
              <a:ext cx="14287" cy="4763"/>
            </a:xfrm>
            <a:custGeom>
              <a:avLst/>
              <a:gdLst>
                <a:gd name="T0" fmla="*/ 0 w 23"/>
                <a:gd name="T1" fmla="*/ 2147483647 h 6"/>
                <a:gd name="T2" fmla="*/ 2147483647 w 23"/>
                <a:gd name="T3" fmla="*/ 2147483647 h 6"/>
                <a:gd name="T4" fmla="*/ 2147483647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nvGrpSpPr>
            <p:cNvPr id="510" name="Group 248"/>
            <p:cNvGrpSpPr>
              <a:grpSpLocks/>
            </p:cNvGrpSpPr>
            <p:nvPr/>
          </p:nvGrpSpPr>
          <p:grpSpPr bwMode="auto">
            <a:xfrm rot="-280744">
              <a:off x="7269163" y="2406650"/>
              <a:ext cx="11112" cy="87313"/>
              <a:chOff x="873" y="2789"/>
              <a:chExt cx="26" cy="145"/>
            </a:xfrm>
          </p:grpSpPr>
          <p:sp>
            <p:nvSpPr>
              <p:cNvPr id="586" name="Freeform 249"/>
              <p:cNvSpPr>
                <a:spLocks/>
              </p:cNvSpPr>
              <p:nvPr/>
            </p:nvSpPr>
            <p:spPr bwMode="auto">
              <a:xfrm>
                <a:off x="875" y="2818"/>
                <a:ext cx="15" cy="47"/>
              </a:xfrm>
              <a:custGeom>
                <a:avLst/>
                <a:gdLst>
                  <a:gd name="T0" fmla="*/ 0 w 15"/>
                  <a:gd name="T1" fmla="*/ 41 h 47"/>
                  <a:gd name="T2" fmla="*/ 4 w 15"/>
                  <a:gd name="T3" fmla="*/ 11 h 47"/>
                  <a:gd name="T4" fmla="*/ 12 w 15"/>
                  <a:gd name="T5" fmla="*/ 0 h 47"/>
                  <a:gd name="T6" fmla="*/ 15 w 15"/>
                  <a:gd name="T7" fmla="*/ 12 h 47"/>
                  <a:gd name="T8" fmla="*/ 12 w 15"/>
                  <a:gd name="T9" fmla="*/ 36 h 47"/>
                  <a:gd name="T10" fmla="*/ 6 w 15"/>
                  <a:gd name="T11" fmla="*/ 47 h 47"/>
                  <a:gd name="T12" fmla="*/ 0 w 15"/>
                  <a:gd name="T13" fmla="*/ 41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587" name="Freeform 250"/>
              <p:cNvSpPr>
                <a:spLocks/>
              </p:cNvSpPr>
              <p:nvPr/>
            </p:nvSpPr>
            <p:spPr bwMode="auto">
              <a:xfrm>
                <a:off x="879" y="2789"/>
                <a:ext cx="20" cy="18"/>
              </a:xfrm>
              <a:custGeom>
                <a:avLst/>
                <a:gdLst>
                  <a:gd name="T0" fmla="*/ 0 w 20"/>
                  <a:gd name="T1" fmla="*/ 16 h 18"/>
                  <a:gd name="T2" fmla="*/ 9 w 20"/>
                  <a:gd name="T3" fmla="*/ 0 h 18"/>
                  <a:gd name="T4" fmla="*/ 20 w 20"/>
                  <a:gd name="T5" fmla="*/ 18 h 18"/>
                  <a:gd name="T6" fmla="*/ 8 w 20"/>
                  <a:gd name="T7" fmla="*/ 10 h 18"/>
                  <a:gd name="T8" fmla="*/ 0 w 20"/>
                  <a:gd name="T9" fmla="*/ 16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588" name="Freeform 251"/>
              <p:cNvSpPr>
                <a:spLocks/>
              </p:cNvSpPr>
              <p:nvPr/>
            </p:nvSpPr>
            <p:spPr bwMode="auto">
              <a:xfrm>
                <a:off x="873" y="2928"/>
                <a:ext cx="23" cy="6"/>
              </a:xfrm>
              <a:custGeom>
                <a:avLst/>
                <a:gdLst>
                  <a:gd name="T0" fmla="*/ 0 w 23"/>
                  <a:gd name="T1" fmla="*/ 4 h 6"/>
                  <a:gd name="T2" fmla="*/ 14 w 23"/>
                  <a:gd name="T3" fmla="*/ 6 h 6"/>
                  <a:gd name="T4" fmla="*/ 23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511" name="Freeform 252"/>
            <p:cNvSpPr>
              <a:spLocks/>
            </p:cNvSpPr>
            <p:nvPr/>
          </p:nvSpPr>
          <p:spPr bwMode="auto">
            <a:xfrm rot="-280744">
              <a:off x="7656513" y="2352675"/>
              <a:ext cx="26987" cy="44450"/>
            </a:xfrm>
            <a:custGeom>
              <a:avLst/>
              <a:gdLst>
                <a:gd name="T0" fmla="*/ 0 w 44"/>
                <a:gd name="T1" fmla="*/ 2147483647 h 70"/>
                <a:gd name="T2" fmla="*/ 2147483647 w 44"/>
                <a:gd name="T3" fmla="*/ 0 h 70"/>
                <a:gd name="T4" fmla="*/ 2147483647 w 44"/>
                <a:gd name="T5" fmla="*/ 2147483647 h 70"/>
                <a:gd name="T6" fmla="*/ 2147483647 w 44"/>
                <a:gd name="T7" fmla="*/ 2147483647 h 70"/>
                <a:gd name="T8" fmla="*/ 2147483647 w 44"/>
                <a:gd name="T9" fmla="*/ 2147483647 h 70"/>
                <a:gd name="T10" fmla="*/ 2147483647 w 44"/>
                <a:gd name="T11" fmla="*/ 2147483647 h 70"/>
                <a:gd name="T12" fmla="*/ 2147483647 w 44"/>
                <a:gd name="T13" fmla="*/ 2147483647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512" name="Freeform 253"/>
            <p:cNvSpPr>
              <a:spLocks/>
            </p:cNvSpPr>
            <p:nvPr/>
          </p:nvSpPr>
          <p:spPr bwMode="auto">
            <a:xfrm rot="-280744">
              <a:off x="7286625" y="2438400"/>
              <a:ext cx="14288" cy="42863"/>
            </a:xfrm>
            <a:custGeom>
              <a:avLst/>
              <a:gdLst>
                <a:gd name="T0" fmla="*/ 0 w 44"/>
                <a:gd name="T1" fmla="*/ 2147483647 h 70"/>
                <a:gd name="T2" fmla="*/ 2147483647 w 44"/>
                <a:gd name="T3" fmla="*/ 0 h 70"/>
                <a:gd name="T4" fmla="*/ 2147483647 w 44"/>
                <a:gd name="T5" fmla="*/ 2147483647 h 70"/>
                <a:gd name="T6" fmla="*/ 2147483647 w 44"/>
                <a:gd name="T7" fmla="*/ 2147483647 h 70"/>
                <a:gd name="T8" fmla="*/ 2147483647 w 44"/>
                <a:gd name="T9" fmla="*/ 2147483647 h 70"/>
                <a:gd name="T10" fmla="*/ 2147483647 w 44"/>
                <a:gd name="T11" fmla="*/ 2147483647 h 70"/>
                <a:gd name="T12" fmla="*/ 2147483647 w 44"/>
                <a:gd name="T13" fmla="*/ 2147483647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513" name="Freeform 254"/>
            <p:cNvSpPr>
              <a:spLocks/>
            </p:cNvSpPr>
            <p:nvPr/>
          </p:nvSpPr>
          <p:spPr bwMode="auto">
            <a:xfrm rot="-280744">
              <a:off x="7010400" y="2468563"/>
              <a:ext cx="19050" cy="49212"/>
            </a:xfrm>
            <a:custGeom>
              <a:avLst/>
              <a:gdLst>
                <a:gd name="T0" fmla="*/ 2147483647 w 30"/>
                <a:gd name="T1" fmla="*/ 2147483647 h 79"/>
                <a:gd name="T2" fmla="*/ 2147483647 w 30"/>
                <a:gd name="T3" fmla="*/ 0 h 79"/>
                <a:gd name="T4" fmla="*/ 2147483647 w 30"/>
                <a:gd name="T5" fmla="*/ 2147483647 h 79"/>
                <a:gd name="T6" fmla="*/ 2147483647 w 30"/>
                <a:gd name="T7" fmla="*/ 2147483647 h 79"/>
                <a:gd name="T8" fmla="*/ 2147483647 w 30"/>
                <a:gd name="T9" fmla="*/ 2147483647 h 79"/>
                <a:gd name="T10" fmla="*/ 2147483647 w 30"/>
                <a:gd name="T11" fmla="*/ 2147483647 h 79"/>
                <a:gd name="T12" fmla="*/ 0 w 30"/>
                <a:gd name="T13" fmla="*/ 2147483647 h 79"/>
                <a:gd name="T14" fmla="*/ 2147483647 w 30"/>
                <a:gd name="T15" fmla="*/ 2147483647 h 79"/>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79"/>
                <a:gd name="T26" fmla="*/ 30 w 30"/>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79">
                  <a:moveTo>
                    <a:pt x="6" y="15"/>
                  </a:moveTo>
                  <a:lnTo>
                    <a:pt x="13" y="0"/>
                  </a:lnTo>
                  <a:lnTo>
                    <a:pt x="27" y="3"/>
                  </a:lnTo>
                  <a:lnTo>
                    <a:pt x="30" y="28"/>
                  </a:lnTo>
                  <a:lnTo>
                    <a:pt x="24" y="61"/>
                  </a:lnTo>
                  <a:lnTo>
                    <a:pt x="15" y="79"/>
                  </a:lnTo>
                  <a:lnTo>
                    <a:pt x="0" y="77"/>
                  </a:lnTo>
                  <a:lnTo>
                    <a:pt x="2" y="63"/>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grpSp>
          <p:nvGrpSpPr>
            <p:cNvPr id="514" name="Group 255"/>
            <p:cNvGrpSpPr>
              <a:grpSpLocks/>
            </p:cNvGrpSpPr>
            <p:nvPr/>
          </p:nvGrpSpPr>
          <p:grpSpPr bwMode="auto">
            <a:xfrm rot="-280744">
              <a:off x="6815138" y="2568575"/>
              <a:ext cx="1014412" cy="273050"/>
              <a:chOff x="135" y="3060"/>
              <a:chExt cx="1563" cy="456"/>
            </a:xfrm>
          </p:grpSpPr>
          <p:sp>
            <p:nvSpPr>
              <p:cNvPr id="581" name="Freeform 256"/>
              <p:cNvSpPr>
                <a:spLocks/>
              </p:cNvSpPr>
              <p:nvPr/>
            </p:nvSpPr>
            <p:spPr bwMode="auto">
              <a:xfrm>
                <a:off x="1155" y="3060"/>
                <a:ext cx="543" cy="426"/>
              </a:xfrm>
              <a:custGeom>
                <a:avLst/>
                <a:gdLst>
                  <a:gd name="T0" fmla="*/ 543 w 543"/>
                  <a:gd name="T1" fmla="*/ 0 h 426"/>
                  <a:gd name="T2" fmla="*/ 318 w 543"/>
                  <a:gd name="T3" fmla="*/ 6 h 426"/>
                  <a:gd name="T4" fmla="*/ 306 w 543"/>
                  <a:gd name="T5" fmla="*/ 27 h 426"/>
                  <a:gd name="T6" fmla="*/ 189 w 543"/>
                  <a:gd name="T7" fmla="*/ 426 h 426"/>
                  <a:gd name="T8" fmla="*/ 0 w 543"/>
                  <a:gd name="T9" fmla="*/ 402 h 426"/>
                  <a:gd name="T10" fmla="*/ 24 w 543"/>
                  <a:gd name="T11" fmla="*/ 216 h 426"/>
                  <a:gd name="T12" fmla="*/ 0 60000 65536"/>
                  <a:gd name="T13" fmla="*/ 0 60000 65536"/>
                  <a:gd name="T14" fmla="*/ 0 60000 65536"/>
                  <a:gd name="T15" fmla="*/ 0 60000 65536"/>
                  <a:gd name="T16" fmla="*/ 0 60000 65536"/>
                  <a:gd name="T17" fmla="*/ 0 60000 65536"/>
                  <a:gd name="T18" fmla="*/ 0 w 543"/>
                  <a:gd name="T19" fmla="*/ 0 h 426"/>
                  <a:gd name="T20" fmla="*/ 543 w 543"/>
                  <a:gd name="T21" fmla="*/ 426 h 426"/>
                </a:gdLst>
                <a:ahLst/>
                <a:cxnLst>
                  <a:cxn ang="T12">
                    <a:pos x="T0" y="T1"/>
                  </a:cxn>
                  <a:cxn ang="T13">
                    <a:pos x="T2" y="T3"/>
                  </a:cxn>
                  <a:cxn ang="T14">
                    <a:pos x="T4" y="T5"/>
                  </a:cxn>
                  <a:cxn ang="T15">
                    <a:pos x="T6" y="T7"/>
                  </a:cxn>
                  <a:cxn ang="T16">
                    <a:pos x="T8" y="T9"/>
                  </a:cxn>
                  <a:cxn ang="T17">
                    <a:pos x="T10" y="T11"/>
                  </a:cxn>
                </a:cxnLst>
                <a:rect l="T18" t="T19" r="T20" b="T21"/>
                <a:pathLst>
                  <a:path w="543" h="426">
                    <a:moveTo>
                      <a:pt x="543" y="0"/>
                    </a:moveTo>
                    <a:lnTo>
                      <a:pt x="318" y="6"/>
                    </a:lnTo>
                    <a:lnTo>
                      <a:pt x="306" y="27"/>
                    </a:lnTo>
                    <a:lnTo>
                      <a:pt x="189" y="426"/>
                    </a:lnTo>
                    <a:lnTo>
                      <a:pt x="0" y="402"/>
                    </a:lnTo>
                    <a:lnTo>
                      <a:pt x="24" y="216"/>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82" name="Freeform 257"/>
              <p:cNvSpPr>
                <a:spLocks/>
              </p:cNvSpPr>
              <p:nvPr/>
            </p:nvSpPr>
            <p:spPr bwMode="auto">
              <a:xfrm>
                <a:off x="567" y="3087"/>
                <a:ext cx="588" cy="423"/>
              </a:xfrm>
              <a:custGeom>
                <a:avLst/>
                <a:gdLst>
                  <a:gd name="T0" fmla="*/ 588 w 588"/>
                  <a:gd name="T1" fmla="*/ 0 h 423"/>
                  <a:gd name="T2" fmla="*/ 327 w 588"/>
                  <a:gd name="T3" fmla="*/ 3 h 423"/>
                  <a:gd name="T4" fmla="*/ 297 w 588"/>
                  <a:gd name="T5" fmla="*/ 24 h 423"/>
                  <a:gd name="T6" fmla="*/ 219 w 588"/>
                  <a:gd name="T7" fmla="*/ 423 h 423"/>
                  <a:gd name="T8" fmla="*/ 0 w 588"/>
                  <a:gd name="T9" fmla="*/ 366 h 423"/>
                  <a:gd name="T10" fmla="*/ 15 w 588"/>
                  <a:gd name="T11" fmla="*/ 258 h 423"/>
                  <a:gd name="T12" fmla="*/ 0 60000 65536"/>
                  <a:gd name="T13" fmla="*/ 0 60000 65536"/>
                  <a:gd name="T14" fmla="*/ 0 60000 65536"/>
                  <a:gd name="T15" fmla="*/ 0 60000 65536"/>
                  <a:gd name="T16" fmla="*/ 0 60000 65536"/>
                  <a:gd name="T17" fmla="*/ 0 60000 65536"/>
                  <a:gd name="T18" fmla="*/ 0 w 588"/>
                  <a:gd name="T19" fmla="*/ 0 h 423"/>
                  <a:gd name="T20" fmla="*/ 588 w 588"/>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588" h="423">
                    <a:moveTo>
                      <a:pt x="588" y="0"/>
                    </a:moveTo>
                    <a:lnTo>
                      <a:pt x="327" y="3"/>
                    </a:lnTo>
                    <a:lnTo>
                      <a:pt x="297" y="24"/>
                    </a:lnTo>
                    <a:lnTo>
                      <a:pt x="219" y="423"/>
                    </a:lnTo>
                    <a:lnTo>
                      <a:pt x="0" y="366"/>
                    </a:lnTo>
                    <a:lnTo>
                      <a:pt x="15" y="258"/>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83" name="Freeform 258"/>
              <p:cNvSpPr>
                <a:spLocks/>
              </p:cNvSpPr>
              <p:nvPr/>
            </p:nvSpPr>
            <p:spPr bwMode="auto">
              <a:xfrm>
                <a:off x="135" y="3093"/>
                <a:ext cx="432" cy="423"/>
              </a:xfrm>
              <a:custGeom>
                <a:avLst/>
                <a:gdLst>
                  <a:gd name="T0" fmla="*/ 432 w 432"/>
                  <a:gd name="T1" fmla="*/ 0 h 423"/>
                  <a:gd name="T2" fmla="*/ 111 w 432"/>
                  <a:gd name="T3" fmla="*/ 12 h 423"/>
                  <a:gd name="T4" fmla="*/ 87 w 432"/>
                  <a:gd name="T5" fmla="*/ 30 h 423"/>
                  <a:gd name="T6" fmla="*/ 66 w 432"/>
                  <a:gd name="T7" fmla="*/ 81 h 423"/>
                  <a:gd name="T8" fmla="*/ 33 w 432"/>
                  <a:gd name="T9" fmla="*/ 423 h 423"/>
                  <a:gd name="T10" fmla="*/ 0 w 432"/>
                  <a:gd name="T11" fmla="*/ 414 h 423"/>
                  <a:gd name="T12" fmla="*/ 0 60000 65536"/>
                  <a:gd name="T13" fmla="*/ 0 60000 65536"/>
                  <a:gd name="T14" fmla="*/ 0 60000 65536"/>
                  <a:gd name="T15" fmla="*/ 0 60000 65536"/>
                  <a:gd name="T16" fmla="*/ 0 60000 65536"/>
                  <a:gd name="T17" fmla="*/ 0 60000 65536"/>
                  <a:gd name="T18" fmla="*/ 0 w 432"/>
                  <a:gd name="T19" fmla="*/ 0 h 423"/>
                  <a:gd name="T20" fmla="*/ 432 w 432"/>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432" h="423">
                    <a:moveTo>
                      <a:pt x="432" y="0"/>
                    </a:moveTo>
                    <a:lnTo>
                      <a:pt x="111" y="12"/>
                    </a:lnTo>
                    <a:lnTo>
                      <a:pt x="87" y="30"/>
                    </a:lnTo>
                    <a:lnTo>
                      <a:pt x="66" y="81"/>
                    </a:lnTo>
                    <a:lnTo>
                      <a:pt x="33" y="423"/>
                    </a:lnTo>
                    <a:lnTo>
                      <a:pt x="0" y="414"/>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84" name="Freeform 259"/>
              <p:cNvSpPr>
                <a:spLocks/>
              </p:cNvSpPr>
              <p:nvPr/>
            </p:nvSpPr>
            <p:spPr bwMode="auto">
              <a:xfrm>
                <a:off x="581" y="3201"/>
                <a:ext cx="238" cy="216"/>
              </a:xfrm>
              <a:custGeom>
                <a:avLst/>
                <a:gdLst>
                  <a:gd name="T0" fmla="*/ 238 w 238"/>
                  <a:gd name="T1" fmla="*/ 0 h 216"/>
                  <a:gd name="T2" fmla="*/ 175 w 238"/>
                  <a:gd name="T3" fmla="*/ 207 h 216"/>
                  <a:gd name="T4" fmla="*/ 121 w 238"/>
                  <a:gd name="T5" fmla="*/ 216 h 216"/>
                  <a:gd name="T6" fmla="*/ 46 w 238"/>
                  <a:gd name="T7" fmla="*/ 198 h 216"/>
                  <a:gd name="T8" fmla="*/ 0 w 238"/>
                  <a:gd name="T9" fmla="*/ 179 h 216"/>
                  <a:gd name="T10" fmla="*/ 0 60000 65536"/>
                  <a:gd name="T11" fmla="*/ 0 60000 65536"/>
                  <a:gd name="T12" fmla="*/ 0 60000 65536"/>
                  <a:gd name="T13" fmla="*/ 0 60000 65536"/>
                  <a:gd name="T14" fmla="*/ 0 60000 65536"/>
                  <a:gd name="T15" fmla="*/ 0 w 238"/>
                  <a:gd name="T16" fmla="*/ 0 h 216"/>
                  <a:gd name="T17" fmla="*/ 238 w 238"/>
                  <a:gd name="T18" fmla="*/ 216 h 216"/>
                </a:gdLst>
                <a:ahLst/>
                <a:cxnLst>
                  <a:cxn ang="T10">
                    <a:pos x="T0" y="T1"/>
                  </a:cxn>
                  <a:cxn ang="T11">
                    <a:pos x="T2" y="T3"/>
                  </a:cxn>
                  <a:cxn ang="T12">
                    <a:pos x="T4" y="T5"/>
                  </a:cxn>
                  <a:cxn ang="T13">
                    <a:pos x="T6" y="T7"/>
                  </a:cxn>
                  <a:cxn ang="T14">
                    <a:pos x="T8" y="T9"/>
                  </a:cxn>
                </a:cxnLst>
                <a:rect l="T15" t="T16" r="T17" b="T18"/>
                <a:pathLst>
                  <a:path w="238" h="216">
                    <a:moveTo>
                      <a:pt x="238" y="0"/>
                    </a:moveTo>
                    <a:lnTo>
                      <a:pt x="175" y="207"/>
                    </a:lnTo>
                    <a:lnTo>
                      <a:pt x="121" y="216"/>
                    </a:lnTo>
                    <a:lnTo>
                      <a:pt x="46" y="198"/>
                    </a:lnTo>
                    <a:lnTo>
                      <a:pt x="0" y="179"/>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85" name="Freeform 260"/>
              <p:cNvSpPr>
                <a:spLocks/>
              </p:cNvSpPr>
              <p:nvPr/>
            </p:nvSpPr>
            <p:spPr bwMode="auto">
              <a:xfrm>
                <a:off x="1178" y="3156"/>
                <a:ext cx="253" cy="183"/>
              </a:xfrm>
              <a:custGeom>
                <a:avLst/>
                <a:gdLst>
                  <a:gd name="T0" fmla="*/ 253 w 253"/>
                  <a:gd name="T1" fmla="*/ 0 h 183"/>
                  <a:gd name="T2" fmla="*/ 178 w 253"/>
                  <a:gd name="T3" fmla="*/ 141 h 183"/>
                  <a:gd name="T4" fmla="*/ 130 w 253"/>
                  <a:gd name="T5" fmla="*/ 183 h 183"/>
                  <a:gd name="T6" fmla="*/ 55 w 253"/>
                  <a:gd name="T7" fmla="*/ 171 h 183"/>
                  <a:gd name="T8" fmla="*/ 0 w 253"/>
                  <a:gd name="T9" fmla="*/ 155 h 183"/>
                  <a:gd name="T10" fmla="*/ 0 60000 65536"/>
                  <a:gd name="T11" fmla="*/ 0 60000 65536"/>
                  <a:gd name="T12" fmla="*/ 0 60000 65536"/>
                  <a:gd name="T13" fmla="*/ 0 60000 65536"/>
                  <a:gd name="T14" fmla="*/ 0 60000 65536"/>
                  <a:gd name="T15" fmla="*/ 0 w 253"/>
                  <a:gd name="T16" fmla="*/ 0 h 183"/>
                  <a:gd name="T17" fmla="*/ 253 w 253"/>
                  <a:gd name="T18" fmla="*/ 183 h 183"/>
                </a:gdLst>
                <a:ahLst/>
                <a:cxnLst>
                  <a:cxn ang="T10">
                    <a:pos x="T0" y="T1"/>
                  </a:cxn>
                  <a:cxn ang="T11">
                    <a:pos x="T2" y="T3"/>
                  </a:cxn>
                  <a:cxn ang="T12">
                    <a:pos x="T4" y="T5"/>
                  </a:cxn>
                  <a:cxn ang="T13">
                    <a:pos x="T6" y="T7"/>
                  </a:cxn>
                  <a:cxn ang="T14">
                    <a:pos x="T8" y="T9"/>
                  </a:cxn>
                </a:cxnLst>
                <a:rect l="T15" t="T16" r="T17" b="T18"/>
                <a:pathLst>
                  <a:path w="253" h="183">
                    <a:moveTo>
                      <a:pt x="253" y="0"/>
                    </a:moveTo>
                    <a:lnTo>
                      <a:pt x="178" y="141"/>
                    </a:lnTo>
                    <a:lnTo>
                      <a:pt x="130" y="183"/>
                    </a:lnTo>
                    <a:lnTo>
                      <a:pt x="55" y="171"/>
                    </a:lnTo>
                    <a:lnTo>
                      <a:pt x="0" y="155"/>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515" name="Group 261"/>
            <p:cNvGrpSpPr>
              <a:grpSpLocks/>
            </p:cNvGrpSpPr>
            <p:nvPr/>
          </p:nvGrpSpPr>
          <p:grpSpPr bwMode="auto">
            <a:xfrm rot="-280744">
              <a:off x="7466013" y="2519363"/>
              <a:ext cx="12700" cy="120650"/>
              <a:chOff x="873" y="2789"/>
              <a:chExt cx="26" cy="145"/>
            </a:xfrm>
          </p:grpSpPr>
          <p:sp>
            <p:nvSpPr>
              <p:cNvPr id="578" name="Freeform 262"/>
              <p:cNvSpPr>
                <a:spLocks/>
              </p:cNvSpPr>
              <p:nvPr/>
            </p:nvSpPr>
            <p:spPr bwMode="auto">
              <a:xfrm>
                <a:off x="875" y="2818"/>
                <a:ext cx="15" cy="47"/>
              </a:xfrm>
              <a:custGeom>
                <a:avLst/>
                <a:gdLst>
                  <a:gd name="T0" fmla="*/ 0 w 15"/>
                  <a:gd name="T1" fmla="*/ 41 h 47"/>
                  <a:gd name="T2" fmla="*/ 4 w 15"/>
                  <a:gd name="T3" fmla="*/ 11 h 47"/>
                  <a:gd name="T4" fmla="*/ 12 w 15"/>
                  <a:gd name="T5" fmla="*/ 0 h 47"/>
                  <a:gd name="T6" fmla="*/ 15 w 15"/>
                  <a:gd name="T7" fmla="*/ 12 h 47"/>
                  <a:gd name="T8" fmla="*/ 12 w 15"/>
                  <a:gd name="T9" fmla="*/ 36 h 47"/>
                  <a:gd name="T10" fmla="*/ 6 w 15"/>
                  <a:gd name="T11" fmla="*/ 47 h 47"/>
                  <a:gd name="T12" fmla="*/ 0 w 15"/>
                  <a:gd name="T13" fmla="*/ 41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579" name="Freeform 263"/>
              <p:cNvSpPr>
                <a:spLocks/>
              </p:cNvSpPr>
              <p:nvPr/>
            </p:nvSpPr>
            <p:spPr bwMode="auto">
              <a:xfrm>
                <a:off x="879" y="2789"/>
                <a:ext cx="20" cy="18"/>
              </a:xfrm>
              <a:custGeom>
                <a:avLst/>
                <a:gdLst>
                  <a:gd name="T0" fmla="*/ 0 w 20"/>
                  <a:gd name="T1" fmla="*/ 16 h 18"/>
                  <a:gd name="T2" fmla="*/ 9 w 20"/>
                  <a:gd name="T3" fmla="*/ 0 h 18"/>
                  <a:gd name="T4" fmla="*/ 20 w 20"/>
                  <a:gd name="T5" fmla="*/ 18 h 18"/>
                  <a:gd name="T6" fmla="*/ 8 w 20"/>
                  <a:gd name="T7" fmla="*/ 10 h 18"/>
                  <a:gd name="T8" fmla="*/ 0 w 20"/>
                  <a:gd name="T9" fmla="*/ 16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580" name="Freeform 264"/>
              <p:cNvSpPr>
                <a:spLocks/>
              </p:cNvSpPr>
              <p:nvPr/>
            </p:nvSpPr>
            <p:spPr bwMode="auto">
              <a:xfrm>
                <a:off x="873" y="2928"/>
                <a:ext cx="23" cy="6"/>
              </a:xfrm>
              <a:custGeom>
                <a:avLst/>
                <a:gdLst>
                  <a:gd name="T0" fmla="*/ 0 w 23"/>
                  <a:gd name="T1" fmla="*/ 4 h 6"/>
                  <a:gd name="T2" fmla="*/ 14 w 23"/>
                  <a:gd name="T3" fmla="*/ 6 h 6"/>
                  <a:gd name="T4" fmla="*/ 23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516" name="Freeform 265"/>
            <p:cNvSpPr>
              <a:spLocks/>
            </p:cNvSpPr>
            <p:nvPr/>
          </p:nvSpPr>
          <p:spPr bwMode="auto">
            <a:xfrm rot="-280744">
              <a:off x="7488238" y="2562225"/>
              <a:ext cx="19050" cy="58738"/>
            </a:xfrm>
            <a:custGeom>
              <a:avLst/>
              <a:gdLst>
                <a:gd name="T0" fmla="*/ 0 w 44"/>
                <a:gd name="T1" fmla="*/ 2147483647 h 70"/>
                <a:gd name="T2" fmla="*/ 2147483647 w 44"/>
                <a:gd name="T3" fmla="*/ 0 h 70"/>
                <a:gd name="T4" fmla="*/ 2147483647 w 44"/>
                <a:gd name="T5" fmla="*/ 2147483647 h 70"/>
                <a:gd name="T6" fmla="*/ 2147483647 w 44"/>
                <a:gd name="T7" fmla="*/ 2147483647 h 70"/>
                <a:gd name="T8" fmla="*/ 2147483647 w 44"/>
                <a:gd name="T9" fmla="*/ 2147483647 h 70"/>
                <a:gd name="T10" fmla="*/ 2147483647 w 44"/>
                <a:gd name="T11" fmla="*/ 2147483647 h 70"/>
                <a:gd name="T12" fmla="*/ 2147483647 w 44"/>
                <a:gd name="T13" fmla="*/ 2147483647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517" name="Freeform 266"/>
            <p:cNvSpPr>
              <a:spLocks/>
            </p:cNvSpPr>
            <p:nvPr/>
          </p:nvSpPr>
          <p:spPr bwMode="auto">
            <a:xfrm>
              <a:off x="6786563" y="2649538"/>
              <a:ext cx="1381125" cy="242887"/>
            </a:xfrm>
            <a:custGeom>
              <a:avLst/>
              <a:gdLst>
                <a:gd name="T0" fmla="*/ 2147483647 w 1447"/>
                <a:gd name="T1" fmla="*/ 0 h 255"/>
                <a:gd name="T2" fmla="*/ 2147483647 w 1447"/>
                <a:gd name="T3" fmla="*/ 2147483647 h 255"/>
                <a:gd name="T4" fmla="*/ 0 w 1447"/>
                <a:gd name="T5" fmla="*/ 2147483647 h 255"/>
                <a:gd name="T6" fmla="*/ 2147483647 w 1447"/>
                <a:gd name="T7" fmla="*/ 2147483647 h 255"/>
                <a:gd name="T8" fmla="*/ 2147483647 w 1447"/>
                <a:gd name="T9" fmla="*/ 0 h 255"/>
                <a:gd name="T10" fmla="*/ 0 60000 65536"/>
                <a:gd name="T11" fmla="*/ 0 60000 65536"/>
                <a:gd name="T12" fmla="*/ 0 60000 65536"/>
                <a:gd name="T13" fmla="*/ 0 60000 65536"/>
                <a:gd name="T14" fmla="*/ 0 60000 65536"/>
                <a:gd name="T15" fmla="*/ 0 w 1447"/>
                <a:gd name="T16" fmla="*/ 0 h 255"/>
                <a:gd name="T17" fmla="*/ 1447 w 1447"/>
                <a:gd name="T18" fmla="*/ 255 h 255"/>
              </a:gdLst>
              <a:ahLst/>
              <a:cxnLst>
                <a:cxn ang="T10">
                  <a:pos x="T0" y="T1"/>
                </a:cxn>
                <a:cxn ang="T11">
                  <a:pos x="T2" y="T3"/>
                </a:cxn>
                <a:cxn ang="T12">
                  <a:pos x="T4" y="T5"/>
                </a:cxn>
                <a:cxn ang="T13">
                  <a:pos x="T6" y="T7"/>
                </a:cxn>
                <a:cxn ang="T14">
                  <a:pos x="T8" y="T9"/>
                </a:cxn>
              </a:cxnLst>
              <a:rect l="T15" t="T16" r="T17" b="T18"/>
              <a:pathLst>
                <a:path w="1447" h="255">
                  <a:moveTo>
                    <a:pt x="1176" y="0"/>
                  </a:moveTo>
                  <a:lnTo>
                    <a:pt x="1447" y="113"/>
                  </a:lnTo>
                  <a:lnTo>
                    <a:pt x="0" y="255"/>
                  </a:lnTo>
                  <a:lnTo>
                    <a:pt x="12" y="113"/>
                  </a:lnTo>
                  <a:lnTo>
                    <a:pt x="1176" y="0"/>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dirty="0"/>
            </a:p>
          </p:txBody>
        </p:sp>
        <p:sp>
          <p:nvSpPr>
            <p:cNvPr id="518" name="Freeform 267"/>
            <p:cNvSpPr>
              <a:spLocks noChangeAspect="1"/>
            </p:cNvSpPr>
            <p:nvPr/>
          </p:nvSpPr>
          <p:spPr bwMode="auto">
            <a:xfrm>
              <a:off x="8478838" y="2273300"/>
              <a:ext cx="9525" cy="26988"/>
            </a:xfrm>
            <a:custGeom>
              <a:avLst/>
              <a:gdLst>
                <a:gd name="T0" fmla="*/ 0 w 15"/>
                <a:gd name="T1" fmla="*/ 2147483647 h 47"/>
                <a:gd name="T2" fmla="*/ 2147483647 w 15"/>
                <a:gd name="T3" fmla="*/ 2147483647 h 47"/>
                <a:gd name="T4" fmla="*/ 2147483647 w 15"/>
                <a:gd name="T5" fmla="*/ 0 h 47"/>
                <a:gd name="T6" fmla="*/ 2147483647 w 15"/>
                <a:gd name="T7" fmla="*/ 2147483647 h 47"/>
                <a:gd name="T8" fmla="*/ 2147483647 w 15"/>
                <a:gd name="T9" fmla="*/ 2147483647 h 47"/>
                <a:gd name="T10" fmla="*/ 2147483647 w 15"/>
                <a:gd name="T11" fmla="*/ 2147483647 h 47"/>
                <a:gd name="T12" fmla="*/ 0 w 15"/>
                <a:gd name="T13" fmla="*/ 2147483647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519" name="Freeform 268"/>
            <p:cNvSpPr>
              <a:spLocks noChangeAspect="1"/>
            </p:cNvSpPr>
            <p:nvPr/>
          </p:nvSpPr>
          <p:spPr bwMode="auto">
            <a:xfrm rot="338387">
              <a:off x="8475663" y="2251075"/>
              <a:ext cx="15875" cy="9525"/>
            </a:xfrm>
            <a:custGeom>
              <a:avLst/>
              <a:gdLst>
                <a:gd name="T0" fmla="*/ 0 w 20"/>
                <a:gd name="T1" fmla="*/ 2147483647 h 18"/>
                <a:gd name="T2" fmla="*/ 2147483647 w 20"/>
                <a:gd name="T3" fmla="*/ 0 h 18"/>
                <a:gd name="T4" fmla="*/ 2147483647 w 20"/>
                <a:gd name="T5" fmla="*/ 2147483647 h 18"/>
                <a:gd name="T6" fmla="*/ 2147483647 w 20"/>
                <a:gd name="T7" fmla="*/ 2147483647 h 18"/>
                <a:gd name="T8" fmla="*/ 0 w 20"/>
                <a:gd name="T9" fmla="*/ 2147483647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520" name="Freeform 269"/>
            <p:cNvSpPr>
              <a:spLocks noChangeAspect="1"/>
            </p:cNvSpPr>
            <p:nvPr/>
          </p:nvSpPr>
          <p:spPr bwMode="auto">
            <a:xfrm rot="309005">
              <a:off x="8485188" y="2335213"/>
              <a:ext cx="15875" cy="3175"/>
            </a:xfrm>
            <a:custGeom>
              <a:avLst/>
              <a:gdLst>
                <a:gd name="T0" fmla="*/ 0 w 23"/>
                <a:gd name="T1" fmla="*/ 2147483647 h 6"/>
                <a:gd name="T2" fmla="*/ 2147483647 w 23"/>
                <a:gd name="T3" fmla="*/ 2147483647 h 6"/>
                <a:gd name="T4" fmla="*/ 2147483647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21" name="Freeform 270"/>
            <p:cNvSpPr>
              <a:spLocks noChangeAspect="1"/>
            </p:cNvSpPr>
            <p:nvPr/>
          </p:nvSpPr>
          <p:spPr bwMode="auto">
            <a:xfrm rot="436271">
              <a:off x="8532813" y="2270125"/>
              <a:ext cx="30162" cy="41275"/>
            </a:xfrm>
            <a:custGeom>
              <a:avLst/>
              <a:gdLst>
                <a:gd name="T0" fmla="*/ 0 w 44"/>
                <a:gd name="T1" fmla="*/ 2147483647 h 70"/>
                <a:gd name="T2" fmla="*/ 2147483647 w 44"/>
                <a:gd name="T3" fmla="*/ 0 h 70"/>
                <a:gd name="T4" fmla="*/ 2147483647 w 44"/>
                <a:gd name="T5" fmla="*/ 2147483647 h 70"/>
                <a:gd name="T6" fmla="*/ 2147483647 w 44"/>
                <a:gd name="T7" fmla="*/ 2147483647 h 70"/>
                <a:gd name="T8" fmla="*/ 2147483647 w 44"/>
                <a:gd name="T9" fmla="*/ 2147483647 h 70"/>
                <a:gd name="T10" fmla="*/ 2147483647 w 44"/>
                <a:gd name="T11" fmla="*/ 2147483647 h 70"/>
                <a:gd name="T12" fmla="*/ 2147483647 w 44"/>
                <a:gd name="T13" fmla="*/ 2147483647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522" name="Freeform 271"/>
            <p:cNvSpPr>
              <a:spLocks noChangeAspect="1"/>
            </p:cNvSpPr>
            <p:nvPr/>
          </p:nvSpPr>
          <p:spPr bwMode="auto">
            <a:xfrm>
              <a:off x="8659813" y="2239963"/>
              <a:ext cx="9525" cy="26987"/>
            </a:xfrm>
            <a:custGeom>
              <a:avLst/>
              <a:gdLst>
                <a:gd name="T0" fmla="*/ 0 w 15"/>
                <a:gd name="T1" fmla="*/ 2147483647 h 47"/>
                <a:gd name="T2" fmla="*/ 2147483647 w 15"/>
                <a:gd name="T3" fmla="*/ 2147483647 h 47"/>
                <a:gd name="T4" fmla="*/ 2147483647 w 15"/>
                <a:gd name="T5" fmla="*/ 0 h 47"/>
                <a:gd name="T6" fmla="*/ 2147483647 w 15"/>
                <a:gd name="T7" fmla="*/ 2147483647 h 47"/>
                <a:gd name="T8" fmla="*/ 2147483647 w 15"/>
                <a:gd name="T9" fmla="*/ 2147483647 h 47"/>
                <a:gd name="T10" fmla="*/ 2147483647 w 15"/>
                <a:gd name="T11" fmla="*/ 2147483647 h 47"/>
                <a:gd name="T12" fmla="*/ 0 w 15"/>
                <a:gd name="T13" fmla="*/ 2147483647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523" name="Freeform 272"/>
            <p:cNvSpPr>
              <a:spLocks noChangeAspect="1"/>
            </p:cNvSpPr>
            <p:nvPr/>
          </p:nvSpPr>
          <p:spPr bwMode="auto">
            <a:xfrm rot="338387">
              <a:off x="8664575" y="2214563"/>
              <a:ext cx="12700" cy="11112"/>
            </a:xfrm>
            <a:custGeom>
              <a:avLst/>
              <a:gdLst>
                <a:gd name="T0" fmla="*/ 0 w 20"/>
                <a:gd name="T1" fmla="*/ 2147483647 h 18"/>
                <a:gd name="T2" fmla="*/ 2147483647 w 20"/>
                <a:gd name="T3" fmla="*/ 0 h 18"/>
                <a:gd name="T4" fmla="*/ 2147483647 w 20"/>
                <a:gd name="T5" fmla="*/ 2147483647 h 18"/>
                <a:gd name="T6" fmla="*/ 2147483647 w 20"/>
                <a:gd name="T7" fmla="*/ 2147483647 h 18"/>
                <a:gd name="T8" fmla="*/ 0 w 20"/>
                <a:gd name="T9" fmla="*/ 2147483647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524" name="Freeform 273"/>
            <p:cNvSpPr>
              <a:spLocks noChangeAspect="1"/>
            </p:cNvSpPr>
            <p:nvPr/>
          </p:nvSpPr>
          <p:spPr bwMode="auto">
            <a:xfrm rot="436271">
              <a:off x="8705850" y="2255838"/>
              <a:ext cx="30163" cy="39687"/>
            </a:xfrm>
            <a:custGeom>
              <a:avLst/>
              <a:gdLst>
                <a:gd name="T0" fmla="*/ 0 w 44"/>
                <a:gd name="T1" fmla="*/ 2147483647 h 70"/>
                <a:gd name="T2" fmla="*/ 2147483647 w 44"/>
                <a:gd name="T3" fmla="*/ 0 h 70"/>
                <a:gd name="T4" fmla="*/ 2147483647 w 44"/>
                <a:gd name="T5" fmla="*/ 2147483647 h 70"/>
                <a:gd name="T6" fmla="*/ 2147483647 w 44"/>
                <a:gd name="T7" fmla="*/ 2147483647 h 70"/>
                <a:gd name="T8" fmla="*/ 2147483647 w 44"/>
                <a:gd name="T9" fmla="*/ 2147483647 h 70"/>
                <a:gd name="T10" fmla="*/ 2147483647 w 44"/>
                <a:gd name="T11" fmla="*/ 2147483647 h 70"/>
                <a:gd name="T12" fmla="*/ 2147483647 w 44"/>
                <a:gd name="T13" fmla="*/ 2147483647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525" name="Freeform 274"/>
            <p:cNvSpPr>
              <a:spLocks/>
            </p:cNvSpPr>
            <p:nvPr/>
          </p:nvSpPr>
          <p:spPr bwMode="auto">
            <a:xfrm>
              <a:off x="6846888" y="2341563"/>
              <a:ext cx="1419225" cy="985837"/>
            </a:xfrm>
            <a:custGeom>
              <a:avLst/>
              <a:gdLst>
                <a:gd name="T0" fmla="*/ 2147483647 w 1489"/>
                <a:gd name="T1" fmla="*/ 2147483647 h 1034"/>
                <a:gd name="T2" fmla="*/ 2147483647 w 1489"/>
                <a:gd name="T3" fmla="*/ 2147483647 h 1034"/>
                <a:gd name="T4" fmla="*/ 2147483647 w 1489"/>
                <a:gd name="T5" fmla="*/ 2147483647 h 1034"/>
                <a:gd name="T6" fmla="*/ 2147483647 w 1489"/>
                <a:gd name="T7" fmla="*/ 2147483647 h 1034"/>
                <a:gd name="T8" fmla="*/ 2147483647 w 1489"/>
                <a:gd name="T9" fmla="*/ 2147483647 h 1034"/>
                <a:gd name="T10" fmla="*/ 2147483647 w 1489"/>
                <a:gd name="T11" fmla="*/ 2147483647 h 1034"/>
                <a:gd name="T12" fmla="*/ 2147483647 w 1489"/>
                <a:gd name="T13" fmla="*/ 2147483647 h 1034"/>
                <a:gd name="T14" fmla="*/ 2147483647 w 1489"/>
                <a:gd name="T15" fmla="*/ 2147483647 h 1034"/>
                <a:gd name="T16" fmla="*/ 2147483647 w 1489"/>
                <a:gd name="T17" fmla="*/ 2147483647 h 1034"/>
                <a:gd name="T18" fmla="*/ 2147483647 w 1489"/>
                <a:gd name="T19" fmla="*/ 2147483647 h 1034"/>
                <a:gd name="T20" fmla="*/ 2147483647 w 1489"/>
                <a:gd name="T21" fmla="*/ 2147483647 h 1034"/>
                <a:gd name="T22" fmla="*/ 2147483647 w 1489"/>
                <a:gd name="T23" fmla="*/ 2147483647 h 1034"/>
                <a:gd name="T24" fmla="*/ 2147483647 w 1489"/>
                <a:gd name="T25" fmla="*/ 2147483647 h 1034"/>
                <a:gd name="T26" fmla="*/ 2147483647 w 1489"/>
                <a:gd name="T27" fmla="*/ 2147483647 h 1034"/>
                <a:gd name="T28" fmla="*/ 2147483647 w 1489"/>
                <a:gd name="T29" fmla="*/ 2147483647 h 1034"/>
                <a:gd name="T30" fmla="*/ 2147483647 w 1489"/>
                <a:gd name="T31" fmla="*/ 2147483647 h 1034"/>
                <a:gd name="T32" fmla="*/ 2147483647 w 1489"/>
                <a:gd name="T33" fmla="*/ 2147483647 h 1034"/>
                <a:gd name="T34" fmla="*/ 2147483647 w 1489"/>
                <a:gd name="T35" fmla="*/ 2147483647 h 1034"/>
                <a:gd name="T36" fmla="*/ 2147483647 w 1489"/>
                <a:gd name="T37" fmla="*/ 2147483647 h 1034"/>
                <a:gd name="T38" fmla="*/ 2147483647 w 1489"/>
                <a:gd name="T39" fmla="*/ 2147483647 h 1034"/>
                <a:gd name="T40" fmla="*/ 2147483647 w 1489"/>
                <a:gd name="T41" fmla="*/ 2147483647 h 1034"/>
                <a:gd name="T42" fmla="*/ 2147483647 w 1489"/>
                <a:gd name="T43" fmla="*/ 2147483647 h 1034"/>
                <a:gd name="T44" fmla="*/ 2147483647 w 1489"/>
                <a:gd name="T45" fmla="*/ 2147483647 h 1034"/>
                <a:gd name="T46" fmla="*/ 2147483647 w 1489"/>
                <a:gd name="T47" fmla="*/ 2147483647 h 1034"/>
                <a:gd name="T48" fmla="*/ 2147483647 w 1489"/>
                <a:gd name="T49" fmla="*/ 2147483647 h 1034"/>
                <a:gd name="T50" fmla="*/ 2147483647 w 1489"/>
                <a:gd name="T51" fmla="*/ 2147483647 h 1034"/>
                <a:gd name="T52" fmla="*/ 2147483647 w 1489"/>
                <a:gd name="T53" fmla="*/ 2147483647 h 1034"/>
                <a:gd name="T54" fmla="*/ 2147483647 w 1489"/>
                <a:gd name="T55" fmla="*/ 2147483647 h 1034"/>
                <a:gd name="T56" fmla="*/ 2147483647 w 1489"/>
                <a:gd name="T57" fmla="*/ 2147483647 h 1034"/>
                <a:gd name="T58" fmla="*/ 2147483647 w 1489"/>
                <a:gd name="T59" fmla="*/ 2147483647 h 1034"/>
                <a:gd name="T60" fmla="*/ 2147483647 w 1489"/>
                <a:gd name="T61" fmla="*/ 2147483647 h 1034"/>
                <a:gd name="T62" fmla="*/ 2147483647 w 1489"/>
                <a:gd name="T63" fmla="*/ 2147483647 h 1034"/>
                <a:gd name="T64" fmla="*/ 2147483647 w 1489"/>
                <a:gd name="T65" fmla="*/ 2147483647 h 1034"/>
                <a:gd name="T66" fmla="*/ 2147483647 w 1489"/>
                <a:gd name="T67" fmla="*/ 2147483647 h 1034"/>
                <a:gd name="T68" fmla="*/ 2147483647 w 1489"/>
                <a:gd name="T69" fmla="*/ 2147483647 h 1034"/>
                <a:gd name="T70" fmla="*/ 0 w 1489"/>
                <a:gd name="T71" fmla="*/ 2147483647 h 1034"/>
                <a:gd name="T72" fmla="*/ 2147483647 w 1489"/>
                <a:gd name="T73" fmla="*/ 2147483647 h 1034"/>
                <a:gd name="T74" fmla="*/ 2147483647 w 1489"/>
                <a:gd name="T75" fmla="*/ 2147483647 h 1034"/>
                <a:gd name="T76" fmla="*/ 2147483647 w 1489"/>
                <a:gd name="T77" fmla="*/ 2147483647 h 1034"/>
                <a:gd name="T78" fmla="*/ 2147483647 w 1489"/>
                <a:gd name="T79" fmla="*/ 2147483647 h 1034"/>
                <a:gd name="T80" fmla="*/ 2147483647 w 1489"/>
                <a:gd name="T81" fmla="*/ 2147483647 h 1034"/>
                <a:gd name="T82" fmla="*/ 2147483647 w 1489"/>
                <a:gd name="T83" fmla="*/ 2147483647 h 1034"/>
                <a:gd name="T84" fmla="*/ 2147483647 w 1489"/>
                <a:gd name="T85" fmla="*/ 2147483647 h 1034"/>
                <a:gd name="T86" fmla="*/ 2147483647 w 1489"/>
                <a:gd name="T87" fmla="*/ 2147483647 h 1034"/>
                <a:gd name="T88" fmla="*/ 2147483647 w 1489"/>
                <a:gd name="T89" fmla="*/ 2147483647 h 1034"/>
                <a:gd name="T90" fmla="*/ 2147483647 w 1489"/>
                <a:gd name="T91" fmla="*/ 2147483647 h 1034"/>
                <a:gd name="T92" fmla="*/ 2147483647 w 1489"/>
                <a:gd name="T93" fmla="*/ 2147483647 h 1034"/>
                <a:gd name="T94" fmla="*/ 2147483647 w 1489"/>
                <a:gd name="T95" fmla="*/ 2147483647 h 1034"/>
                <a:gd name="T96" fmla="*/ 2147483647 w 1489"/>
                <a:gd name="T97" fmla="*/ 2147483647 h 1034"/>
                <a:gd name="T98" fmla="*/ 2147483647 w 1489"/>
                <a:gd name="T99" fmla="*/ 2147483647 h 1034"/>
                <a:gd name="T100" fmla="*/ 2147483647 w 1489"/>
                <a:gd name="T101" fmla="*/ 2147483647 h 1034"/>
                <a:gd name="T102" fmla="*/ 2147483647 w 1489"/>
                <a:gd name="T103" fmla="*/ 2147483647 h 1034"/>
                <a:gd name="T104" fmla="*/ 2147483647 w 1489"/>
                <a:gd name="T105" fmla="*/ 2147483647 h 1034"/>
                <a:gd name="T106" fmla="*/ 2147483647 w 1489"/>
                <a:gd name="T107" fmla="*/ 2147483647 h 1034"/>
                <a:gd name="T108" fmla="*/ 2147483647 w 1489"/>
                <a:gd name="T109" fmla="*/ 2147483647 h 1034"/>
                <a:gd name="T110" fmla="*/ 2147483647 w 1489"/>
                <a:gd name="T111" fmla="*/ 2147483647 h 1034"/>
                <a:gd name="T112" fmla="*/ 2147483647 w 1489"/>
                <a:gd name="T113" fmla="*/ 2147483647 h 1034"/>
                <a:gd name="T114" fmla="*/ 2147483647 w 1489"/>
                <a:gd name="T115" fmla="*/ 2147483647 h 1034"/>
                <a:gd name="T116" fmla="*/ 2147483647 w 1489"/>
                <a:gd name="T117" fmla="*/ 2147483647 h 1034"/>
                <a:gd name="T118" fmla="*/ 2147483647 w 1489"/>
                <a:gd name="T119" fmla="*/ 2147483647 h 1034"/>
                <a:gd name="T120" fmla="*/ 2147483647 w 1489"/>
                <a:gd name="T121" fmla="*/ 2147483647 h 1034"/>
                <a:gd name="T122" fmla="*/ 2147483647 w 1489"/>
                <a:gd name="T123" fmla="*/ 2147483647 h 10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89"/>
                <a:gd name="T187" fmla="*/ 0 h 1034"/>
                <a:gd name="T188" fmla="*/ 1489 w 1489"/>
                <a:gd name="T189" fmla="*/ 1034 h 10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89" h="1034">
                  <a:moveTo>
                    <a:pt x="980" y="615"/>
                  </a:moveTo>
                  <a:lnTo>
                    <a:pt x="984" y="556"/>
                  </a:lnTo>
                  <a:lnTo>
                    <a:pt x="1001" y="559"/>
                  </a:lnTo>
                  <a:lnTo>
                    <a:pt x="1046" y="570"/>
                  </a:lnTo>
                  <a:lnTo>
                    <a:pt x="1067" y="561"/>
                  </a:lnTo>
                  <a:lnTo>
                    <a:pt x="1123" y="388"/>
                  </a:lnTo>
                  <a:lnTo>
                    <a:pt x="1156" y="339"/>
                  </a:lnTo>
                  <a:lnTo>
                    <a:pt x="1266" y="306"/>
                  </a:lnTo>
                  <a:lnTo>
                    <a:pt x="1268" y="247"/>
                  </a:lnTo>
                  <a:lnTo>
                    <a:pt x="1206" y="253"/>
                  </a:lnTo>
                  <a:lnTo>
                    <a:pt x="1170" y="232"/>
                  </a:lnTo>
                  <a:lnTo>
                    <a:pt x="1163" y="191"/>
                  </a:lnTo>
                  <a:lnTo>
                    <a:pt x="1148" y="179"/>
                  </a:lnTo>
                  <a:lnTo>
                    <a:pt x="1136" y="167"/>
                  </a:lnTo>
                  <a:lnTo>
                    <a:pt x="1151" y="141"/>
                  </a:lnTo>
                  <a:lnTo>
                    <a:pt x="1160" y="72"/>
                  </a:lnTo>
                  <a:lnTo>
                    <a:pt x="1165" y="39"/>
                  </a:lnTo>
                  <a:lnTo>
                    <a:pt x="1185" y="13"/>
                  </a:lnTo>
                  <a:lnTo>
                    <a:pt x="1263" y="0"/>
                  </a:lnTo>
                  <a:lnTo>
                    <a:pt x="1331" y="2"/>
                  </a:lnTo>
                  <a:lnTo>
                    <a:pt x="1376" y="28"/>
                  </a:lnTo>
                  <a:lnTo>
                    <a:pt x="1400" y="92"/>
                  </a:lnTo>
                  <a:lnTo>
                    <a:pt x="1388" y="168"/>
                  </a:lnTo>
                  <a:lnTo>
                    <a:pt x="1350" y="244"/>
                  </a:lnTo>
                  <a:lnTo>
                    <a:pt x="1374" y="296"/>
                  </a:lnTo>
                  <a:lnTo>
                    <a:pt x="1428" y="304"/>
                  </a:lnTo>
                  <a:lnTo>
                    <a:pt x="1447" y="331"/>
                  </a:lnTo>
                  <a:lnTo>
                    <a:pt x="1443" y="384"/>
                  </a:lnTo>
                  <a:lnTo>
                    <a:pt x="1479" y="378"/>
                  </a:lnTo>
                  <a:lnTo>
                    <a:pt x="1488" y="392"/>
                  </a:lnTo>
                  <a:lnTo>
                    <a:pt x="1489" y="476"/>
                  </a:lnTo>
                  <a:lnTo>
                    <a:pt x="1423" y="797"/>
                  </a:lnTo>
                  <a:lnTo>
                    <a:pt x="1422" y="951"/>
                  </a:lnTo>
                  <a:lnTo>
                    <a:pt x="1356" y="956"/>
                  </a:lnTo>
                  <a:lnTo>
                    <a:pt x="1351" y="819"/>
                  </a:lnTo>
                  <a:lnTo>
                    <a:pt x="1246" y="833"/>
                  </a:lnTo>
                  <a:lnTo>
                    <a:pt x="1240" y="966"/>
                  </a:lnTo>
                  <a:lnTo>
                    <a:pt x="1080" y="979"/>
                  </a:lnTo>
                  <a:lnTo>
                    <a:pt x="1085" y="846"/>
                  </a:lnTo>
                  <a:lnTo>
                    <a:pt x="1025" y="840"/>
                  </a:lnTo>
                  <a:lnTo>
                    <a:pt x="1014" y="984"/>
                  </a:lnTo>
                  <a:lnTo>
                    <a:pt x="887" y="995"/>
                  </a:lnTo>
                  <a:lnTo>
                    <a:pt x="843" y="995"/>
                  </a:lnTo>
                  <a:lnTo>
                    <a:pt x="852" y="969"/>
                  </a:lnTo>
                  <a:lnTo>
                    <a:pt x="879" y="953"/>
                  </a:lnTo>
                  <a:lnTo>
                    <a:pt x="876" y="881"/>
                  </a:lnTo>
                  <a:lnTo>
                    <a:pt x="740" y="904"/>
                  </a:lnTo>
                  <a:lnTo>
                    <a:pt x="735" y="1007"/>
                  </a:lnTo>
                  <a:lnTo>
                    <a:pt x="636" y="1015"/>
                  </a:lnTo>
                  <a:lnTo>
                    <a:pt x="645" y="912"/>
                  </a:lnTo>
                  <a:lnTo>
                    <a:pt x="592" y="922"/>
                  </a:lnTo>
                  <a:lnTo>
                    <a:pt x="569" y="1021"/>
                  </a:lnTo>
                  <a:lnTo>
                    <a:pt x="471" y="1029"/>
                  </a:lnTo>
                  <a:lnTo>
                    <a:pt x="478" y="906"/>
                  </a:lnTo>
                  <a:lnTo>
                    <a:pt x="415" y="911"/>
                  </a:lnTo>
                  <a:lnTo>
                    <a:pt x="402" y="1034"/>
                  </a:lnTo>
                  <a:lnTo>
                    <a:pt x="346" y="1010"/>
                  </a:lnTo>
                  <a:lnTo>
                    <a:pt x="360" y="951"/>
                  </a:lnTo>
                  <a:lnTo>
                    <a:pt x="300" y="961"/>
                  </a:lnTo>
                  <a:lnTo>
                    <a:pt x="274" y="995"/>
                  </a:lnTo>
                  <a:lnTo>
                    <a:pt x="241" y="1007"/>
                  </a:lnTo>
                  <a:lnTo>
                    <a:pt x="220" y="1001"/>
                  </a:lnTo>
                  <a:lnTo>
                    <a:pt x="188" y="1027"/>
                  </a:lnTo>
                  <a:lnTo>
                    <a:pt x="158" y="1014"/>
                  </a:lnTo>
                  <a:lnTo>
                    <a:pt x="151" y="969"/>
                  </a:lnTo>
                  <a:lnTo>
                    <a:pt x="125" y="993"/>
                  </a:lnTo>
                  <a:lnTo>
                    <a:pt x="91" y="967"/>
                  </a:lnTo>
                  <a:lnTo>
                    <a:pt x="60" y="930"/>
                  </a:lnTo>
                  <a:lnTo>
                    <a:pt x="35" y="886"/>
                  </a:lnTo>
                  <a:lnTo>
                    <a:pt x="23" y="841"/>
                  </a:lnTo>
                  <a:lnTo>
                    <a:pt x="16" y="759"/>
                  </a:lnTo>
                  <a:lnTo>
                    <a:pt x="0" y="562"/>
                  </a:lnTo>
                  <a:lnTo>
                    <a:pt x="33" y="536"/>
                  </a:lnTo>
                  <a:lnTo>
                    <a:pt x="57" y="482"/>
                  </a:lnTo>
                  <a:lnTo>
                    <a:pt x="117" y="475"/>
                  </a:lnTo>
                  <a:lnTo>
                    <a:pt x="136" y="438"/>
                  </a:lnTo>
                  <a:lnTo>
                    <a:pt x="107" y="396"/>
                  </a:lnTo>
                  <a:lnTo>
                    <a:pt x="88" y="324"/>
                  </a:lnTo>
                  <a:lnTo>
                    <a:pt x="90" y="284"/>
                  </a:lnTo>
                  <a:lnTo>
                    <a:pt x="123" y="212"/>
                  </a:lnTo>
                  <a:lnTo>
                    <a:pt x="195" y="191"/>
                  </a:lnTo>
                  <a:lnTo>
                    <a:pt x="264" y="203"/>
                  </a:lnTo>
                  <a:lnTo>
                    <a:pt x="306" y="233"/>
                  </a:lnTo>
                  <a:lnTo>
                    <a:pt x="317" y="254"/>
                  </a:lnTo>
                  <a:lnTo>
                    <a:pt x="311" y="345"/>
                  </a:lnTo>
                  <a:lnTo>
                    <a:pt x="291" y="394"/>
                  </a:lnTo>
                  <a:lnTo>
                    <a:pt x="275" y="425"/>
                  </a:lnTo>
                  <a:lnTo>
                    <a:pt x="248" y="433"/>
                  </a:lnTo>
                  <a:lnTo>
                    <a:pt x="246" y="457"/>
                  </a:lnTo>
                  <a:lnTo>
                    <a:pt x="275" y="460"/>
                  </a:lnTo>
                  <a:lnTo>
                    <a:pt x="339" y="467"/>
                  </a:lnTo>
                  <a:lnTo>
                    <a:pt x="372" y="521"/>
                  </a:lnTo>
                  <a:lnTo>
                    <a:pt x="384" y="554"/>
                  </a:lnTo>
                  <a:lnTo>
                    <a:pt x="444" y="506"/>
                  </a:lnTo>
                  <a:lnTo>
                    <a:pt x="447" y="525"/>
                  </a:lnTo>
                  <a:lnTo>
                    <a:pt x="436" y="720"/>
                  </a:lnTo>
                  <a:lnTo>
                    <a:pt x="439" y="663"/>
                  </a:lnTo>
                  <a:lnTo>
                    <a:pt x="458" y="672"/>
                  </a:lnTo>
                  <a:lnTo>
                    <a:pt x="519" y="683"/>
                  </a:lnTo>
                  <a:lnTo>
                    <a:pt x="600" y="536"/>
                  </a:lnTo>
                  <a:lnTo>
                    <a:pt x="621" y="482"/>
                  </a:lnTo>
                  <a:lnTo>
                    <a:pt x="657" y="437"/>
                  </a:lnTo>
                  <a:lnTo>
                    <a:pt x="684" y="419"/>
                  </a:lnTo>
                  <a:lnTo>
                    <a:pt x="714" y="401"/>
                  </a:lnTo>
                  <a:lnTo>
                    <a:pt x="726" y="365"/>
                  </a:lnTo>
                  <a:lnTo>
                    <a:pt x="663" y="348"/>
                  </a:lnTo>
                  <a:lnTo>
                    <a:pt x="647" y="304"/>
                  </a:lnTo>
                  <a:lnTo>
                    <a:pt x="645" y="197"/>
                  </a:lnTo>
                  <a:lnTo>
                    <a:pt x="678" y="138"/>
                  </a:lnTo>
                  <a:lnTo>
                    <a:pt x="735" y="113"/>
                  </a:lnTo>
                  <a:lnTo>
                    <a:pt x="811" y="127"/>
                  </a:lnTo>
                  <a:lnTo>
                    <a:pt x="834" y="146"/>
                  </a:lnTo>
                  <a:lnTo>
                    <a:pt x="853" y="155"/>
                  </a:lnTo>
                  <a:lnTo>
                    <a:pt x="873" y="234"/>
                  </a:lnTo>
                  <a:lnTo>
                    <a:pt x="858" y="297"/>
                  </a:lnTo>
                  <a:lnTo>
                    <a:pt x="847" y="336"/>
                  </a:lnTo>
                  <a:lnTo>
                    <a:pt x="830" y="371"/>
                  </a:lnTo>
                  <a:lnTo>
                    <a:pt x="838" y="391"/>
                  </a:lnTo>
                  <a:lnTo>
                    <a:pt x="899" y="411"/>
                  </a:lnTo>
                  <a:lnTo>
                    <a:pt x="938" y="435"/>
                  </a:lnTo>
                  <a:lnTo>
                    <a:pt x="945" y="446"/>
                  </a:lnTo>
                  <a:lnTo>
                    <a:pt x="981" y="440"/>
                  </a:lnTo>
                  <a:lnTo>
                    <a:pt x="993" y="445"/>
                  </a:lnTo>
                  <a:lnTo>
                    <a:pt x="980" y="615"/>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dirty="0"/>
            </a:p>
          </p:txBody>
        </p:sp>
        <p:sp>
          <p:nvSpPr>
            <p:cNvPr id="526" name="Freeform 275"/>
            <p:cNvSpPr>
              <a:spLocks/>
            </p:cNvSpPr>
            <p:nvPr/>
          </p:nvSpPr>
          <p:spPr bwMode="auto">
            <a:xfrm rot="-280744">
              <a:off x="7953375" y="2462213"/>
              <a:ext cx="12700" cy="39687"/>
            </a:xfrm>
            <a:custGeom>
              <a:avLst/>
              <a:gdLst>
                <a:gd name="T0" fmla="*/ 0 w 15"/>
                <a:gd name="T1" fmla="*/ 2147483647 h 47"/>
                <a:gd name="T2" fmla="*/ 2147483647 w 15"/>
                <a:gd name="T3" fmla="*/ 2147483647 h 47"/>
                <a:gd name="T4" fmla="*/ 2147483647 w 15"/>
                <a:gd name="T5" fmla="*/ 0 h 47"/>
                <a:gd name="T6" fmla="*/ 2147483647 w 15"/>
                <a:gd name="T7" fmla="*/ 2147483647 h 47"/>
                <a:gd name="T8" fmla="*/ 2147483647 w 15"/>
                <a:gd name="T9" fmla="*/ 2147483647 h 47"/>
                <a:gd name="T10" fmla="*/ 2147483647 w 15"/>
                <a:gd name="T11" fmla="*/ 2147483647 h 47"/>
                <a:gd name="T12" fmla="*/ 0 w 15"/>
                <a:gd name="T13" fmla="*/ 2147483647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527" name="Freeform 276"/>
            <p:cNvSpPr>
              <a:spLocks/>
            </p:cNvSpPr>
            <p:nvPr/>
          </p:nvSpPr>
          <p:spPr bwMode="auto">
            <a:xfrm rot="-280744">
              <a:off x="7951788" y="2428875"/>
              <a:ext cx="17462" cy="14288"/>
            </a:xfrm>
            <a:custGeom>
              <a:avLst/>
              <a:gdLst>
                <a:gd name="T0" fmla="*/ 0 w 20"/>
                <a:gd name="T1" fmla="*/ 2147483647 h 18"/>
                <a:gd name="T2" fmla="*/ 2147483647 w 20"/>
                <a:gd name="T3" fmla="*/ 0 h 18"/>
                <a:gd name="T4" fmla="*/ 2147483647 w 20"/>
                <a:gd name="T5" fmla="*/ 2147483647 h 18"/>
                <a:gd name="T6" fmla="*/ 2147483647 w 20"/>
                <a:gd name="T7" fmla="*/ 2147483647 h 18"/>
                <a:gd name="T8" fmla="*/ 0 w 20"/>
                <a:gd name="T9" fmla="*/ 2147483647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528" name="Freeform 277"/>
            <p:cNvSpPr>
              <a:spLocks/>
            </p:cNvSpPr>
            <p:nvPr/>
          </p:nvSpPr>
          <p:spPr bwMode="auto">
            <a:xfrm rot="-280744">
              <a:off x="7956550" y="2540000"/>
              <a:ext cx="20638" cy="3175"/>
            </a:xfrm>
            <a:custGeom>
              <a:avLst/>
              <a:gdLst>
                <a:gd name="T0" fmla="*/ 0 w 23"/>
                <a:gd name="T1" fmla="*/ 2147483647 h 6"/>
                <a:gd name="T2" fmla="*/ 2147483647 w 23"/>
                <a:gd name="T3" fmla="*/ 2147483647 h 6"/>
                <a:gd name="T4" fmla="*/ 2147483647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29" name="Freeform 278"/>
            <p:cNvSpPr>
              <a:spLocks/>
            </p:cNvSpPr>
            <p:nvPr/>
          </p:nvSpPr>
          <p:spPr bwMode="auto">
            <a:xfrm rot="-280744">
              <a:off x="7112000" y="2644775"/>
              <a:ext cx="26988" cy="66675"/>
            </a:xfrm>
            <a:custGeom>
              <a:avLst/>
              <a:gdLst>
                <a:gd name="T0" fmla="*/ 2147483647 w 30"/>
                <a:gd name="T1" fmla="*/ 2147483647 h 79"/>
                <a:gd name="T2" fmla="*/ 2147483647 w 30"/>
                <a:gd name="T3" fmla="*/ 0 h 79"/>
                <a:gd name="T4" fmla="*/ 2147483647 w 30"/>
                <a:gd name="T5" fmla="*/ 2147483647 h 79"/>
                <a:gd name="T6" fmla="*/ 2147483647 w 30"/>
                <a:gd name="T7" fmla="*/ 2147483647 h 79"/>
                <a:gd name="T8" fmla="*/ 2147483647 w 30"/>
                <a:gd name="T9" fmla="*/ 2147483647 h 79"/>
                <a:gd name="T10" fmla="*/ 2147483647 w 30"/>
                <a:gd name="T11" fmla="*/ 2147483647 h 79"/>
                <a:gd name="T12" fmla="*/ 0 w 30"/>
                <a:gd name="T13" fmla="*/ 2147483647 h 79"/>
                <a:gd name="T14" fmla="*/ 2147483647 w 30"/>
                <a:gd name="T15" fmla="*/ 2147483647 h 79"/>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79"/>
                <a:gd name="T26" fmla="*/ 30 w 30"/>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79">
                  <a:moveTo>
                    <a:pt x="6" y="15"/>
                  </a:moveTo>
                  <a:lnTo>
                    <a:pt x="13" y="0"/>
                  </a:lnTo>
                  <a:lnTo>
                    <a:pt x="27" y="3"/>
                  </a:lnTo>
                  <a:lnTo>
                    <a:pt x="30" y="28"/>
                  </a:lnTo>
                  <a:lnTo>
                    <a:pt x="24" y="61"/>
                  </a:lnTo>
                  <a:lnTo>
                    <a:pt x="15" y="79"/>
                  </a:lnTo>
                  <a:lnTo>
                    <a:pt x="0" y="77"/>
                  </a:lnTo>
                  <a:lnTo>
                    <a:pt x="2" y="63"/>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grpSp>
          <p:nvGrpSpPr>
            <p:cNvPr id="530" name="Group 279"/>
            <p:cNvGrpSpPr>
              <a:grpSpLocks/>
            </p:cNvGrpSpPr>
            <p:nvPr/>
          </p:nvGrpSpPr>
          <p:grpSpPr bwMode="auto">
            <a:xfrm rot="1892149" flipH="1">
              <a:off x="8004175" y="2443163"/>
              <a:ext cx="95250" cy="217487"/>
              <a:chOff x="1876" y="2642"/>
              <a:chExt cx="112" cy="264"/>
            </a:xfrm>
          </p:grpSpPr>
          <p:sp>
            <p:nvSpPr>
              <p:cNvPr id="576" name="Freeform 280"/>
              <p:cNvSpPr>
                <a:spLocks/>
              </p:cNvSpPr>
              <p:nvPr/>
            </p:nvSpPr>
            <p:spPr bwMode="auto">
              <a:xfrm>
                <a:off x="1932" y="2642"/>
                <a:ext cx="56" cy="42"/>
              </a:xfrm>
              <a:custGeom>
                <a:avLst/>
                <a:gdLst>
                  <a:gd name="T0" fmla="*/ 0 w 56"/>
                  <a:gd name="T1" fmla="*/ 16 h 42"/>
                  <a:gd name="T2" fmla="*/ 2 w 56"/>
                  <a:gd name="T3" fmla="*/ 6 h 42"/>
                  <a:gd name="T4" fmla="*/ 30 w 56"/>
                  <a:gd name="T5" fmla="*/ 0 h 42"/>
                  <a:gd name="T6" fmla="*/ 48 w 56"/>
                  <a:gd name="T7" fmla="*/ 9 h 42"/>
                  <a:gd name="T8" fmla="*/ 56 w 56"/>
                  <a:gd name="T9" fmla="*/ 32 h 42"/>
                  <a:gd name="T10" fmla="*/ 38 w 56"/>
                  <a:gd name="T11" fmla="*/ 42 h 42"/>
                  <a:gd name="T12" fmla="*/ 0 w 56"/>
                  <a:gd name="T13" fmla="*/ 16 h 42"/>
                  <a:gd name="T14" fmla="*/ 0 60000 65536"/>
                  <a:gd name="T15" fmla="*/ 0 60000 65536"/>
                  <a:gd name="T16" fmla="*/ 0 60000 65536"/>
                  <a:gd name="T17" fmla="*/ 0 60000 65536"/>
                  <a:gd name="T18" fmla="*/ 0 60000 65536"/>
                  <a:gd name="T19" fmla="*/ 0 60000 65536"/>
                  <a:gd name="T20" fmla="*/ 0 60000 65536"/>
                  <a:gd name="T21" fmla="*/ 0 w 56"/>
                  <a:gd name="T22" fmla="*/ 0 h 42"/>
                  <a:gd name="T23" fmla="*/ 56 w 5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2">
                    <a:moveTo>
                      <a:pt x="0" y="16"/>
                    </a:moveTo>
                    <a:lnTo>
                      <a:pt x="2" y="6"/>
                    </a:lnTo>
                    <a:lnTo>
                      <a:pt x="30" y="0"/>
                    </a:lnTo>
                    <a:lnTo>
                      <a:pt x="48" y="9"/>
                    </a:lnTo>
                    <a:lnTo>
                      <a:pt x="56" y="32"/>
                    </a:lnTo>
                    <a:lnTo>
                      <a:pt x="38" y="42"/>
                    </a:lnTo>
                    <a:lnTo>
                      <a:pt x="0" y="16"/>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dirty="0"/>
              </a:p>
            </p:txBody>
          </p:sp>
          <p:sp>
            <p:nvSpPr>
              <p:cNvPr id="577" name="Freeform 281"/>
              <p:cNvSpPr>
                <a:spLocks/>
              </p:cNvSpPr>
              <p:nvPr/>
            </p:nvSpPr>
            <p:spPr bwMode="auto">
              <a:xfrm>
                <a:off x="1876" y="2653"/>
                <a:ext cx="108" cy="253"/>
              </a:xfrm>
              <a:custGeom>
                <a:avLst/>
                <a:gdLst>
                  <a:gd name="T0" fmla="*/ 91 w 108"/>
                  <a:gd name="T1" fmla="*/ 0 h 253"/>
                  <a:gd name="T2" fmla="*/ 40 w 108"/>
                  <a:gd name="T3" fmla="*/ 5 h 253"/>
                  <a:gd name="T4" fmla="*/ 14 w 108"/>
                  <a:gd name="T5" fmla="*/ 71 h 253"/>
                  <a:gd name="T6" fmla="*/ 0 w 108"/>
                  <a:gd name="T7" fmla="*/ 133 h 253"/>
                  <a:gd name="T8" fmla="*/ 20 w 108"/>
                  <a:gd name="T9" fmla="*/ 253 h 253"/>
                  <a:gd name="T10" fmla="*/ 22 w 108"/>
                  <a:gd name="T11" fmla="*/ 215 h 253"/>
                  <a:gd name="T12" fmla="*/ 30 w 108"/>
                  <a:gd name="T13" fmla="*/ 235 h 253"/>
                  <a:gd name="T14" fmla="*/ 34 w 108"/>
                  <a:gd name="T15" fmla="*/ 153 h 253"/>
                  <a:gd name="T16" fmla="*/ 50 w 108"/>
                  <a:gd name="T17" fmla="*/ 115 h 253"/>
                  <a:gd name="T18" fmla="*/ 96 w 108"/>
                  <a:gd name="T19" fmla="*/ 73 h 253"/>
                  <a:gd name="T20" fmla="*/ 108 w 108"/>
                  <a:gd name="T21" fmla="*/ 29 h 253"/>
                  <a:gd name="T22" fmla="*/ 91 w 108"/>
                  <a:gd name="T23" fmla="*/ 0 h 2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253"/>
                  <a:gd name="T38" fmla="*/ 108 w 108"/>
                  <a:gd name="T39" fmla="*/ 253 h 2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253">
                    <a:moveTo>
                      <a:pt x="91" y="0"/>
                    </a:moveTo>
                    <a:lnTo>
                      <a:pt x="40" y="5"/>
                    </a:lnTo>
                    <a:lnTo>
                      <a:pt x="14" y="71"/>
                    </a:lnTo>
                    <a:lnTo>
                      <a:pt x="0" y="133"/>
                    </a:lnTo>
                    <a:lnTo>
                      <a:pt x="20" y="253"/>
                    </a:lnTo>
                    <a:lnTo>
                      <a:pt x="22" y="215"/>
                    </a:lnTo>
                    <a:lnTo>
                      <a:pt x="30" y="235"/>
                    </a:lnTo>
                    <a:lnTo>
                      <a:pt x="34" y="153"/>
                    </a:lnTo>
                    <a:lnTo>
                      <a:pt x="50" y="115"/>
                    </a:lnTo>
                    <a:lnTo>
                      <a:pt x="96" y="73"/>
                    </a:lnTo>
                    <a:lnTo>
                      <a:pt x="108" y="29"/>
                    </a:lnTo>
                    <a:lnTo>
                      <a:pt x="91" y="0"/>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dirty="0"/>
              </a:p>
            </p:txBody>
          </p:sp>
        </p:grpSp>
        <p:sp>
          <p:nvSpPr>
            <p:cNvPr id="531" name="Freeform 282"/>
            <p:cNvSpPr>
              <a:spLocks/>
            </p:cNvSpPr>
            <p:nvPr/>
          </p:nvSpPr>
          <p:spPr bwMode="auto">
            <a:xfrm>
              <a:off x="7964488" y="2387600"/>
              <a:ext cx="63500" cy="84138"/>
            </a:xfrm>
            <a:custGeom>
              <a:avLst/>
              <a:gdLst>
                <a:gd name="T0" fmla="*/ 0 w 66"/>
                <a:gd name="T1" fmla="*/ 0 h 88"/>
                <a:gd name="T2" fmla="*/ 2147483647 w 66"/>
                <a:gd name="T3" fmla="*/ 2147483647 h 88"/>
                <a:gd name="T4" fmla="*/ 2147483647 w 66"/>
                <a:gd name="T5" fmla="*/ 2147483647 h 88"/>
                <a:gd name="T6" fmla="*/ 2147483647 w 66"/>
                <a:gd name="T7" fmla="*/ 2147483647 h 88"/>
                <a:gd name="T8" fmla="*/ 2147483647 w 66"/>
                <a:gd name="T9" fmla="*/ 2147483647 h 88"/>
                <a:gd name="T10" fmla="*/ 2147483647 w 66"/>
                <a:gd name="T11" fmla="*/ 2147483647 h 88"/>
                <a:gd name="T12" fmla="*/ 2147483647 w 66"/>
                <a:gd name="T13" fmla="*/ 2147483647 h 88"/>
                <a:gd name="T14" fmla="*/ 0 60000 65536"/>
                <a:gd name="T15" fmla="*/ 0 60000 65536"/>
                <a:gd name="T16" fmla="*/ 0 60000 65536"/>
                <a:gd name="T17" fmla="*/ 0 60000 65536"/>
                <a:gd name="T18" fmla="*/ 0 60000 65536"/>
                <a:gd name="T19" fmla="*/ 0 60000 65536"/>
                <a:gd name="T20" fmla="*/ 0 60000 65536"/>
                <a:gd name="T21" fmla="*/ 0 w 66"/>
                <a:gd name="T22" fmla="*/ 0 h 88"/>
                <a:gd name="T23" fmla="*/ 66 w 66"/>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88">
                  <a:moveTo>
                    <a:pt x="0" y="0"/>
                  </a:moveTo>
                  <a:lnTo>
                    <a:pt x="9" y="19"/>
                  </a:lnTo>
                  <a:lnTo>
                    <a:pt x="15" y="12"/>
                  </a:lnTo>
                  <a:lnTo>
                    <a:pt x="29" y="49"/>
                  </a:lnTo>
                  <a:lnTo>
                    <a:pt x="33" y="33"/>
                  </a:lnTo>
                  <a:lnTo>
                    <a:pt x="42" y="78"/>
                  </a:lnTo>
                  <a:lnTo>
                    <a:pt x="66" y="88"/>
                  </a:lnTo>
                </a:path>
              </a:pathLst>
            </a:custGeom>
            <a:noFill/>
            <a:ln w="9525" cap="flat" cmpd="sng">
              <a:solidFill>
                <a:srgbClr val="80808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32" name="Freeform 283"/>
            <p:cNvSpPr>
              <a:spLocks/>
            </p:cNvSpPr>
            <p:nvPr/>
          </p:nvSpPr>
          <p:spPr bwMode="auto">
            <a:xfrm rot="-280744">
              <a:off x="8018463" y="2474913"/>
              <a:ext cx="38100" cy="58737"/>
            </a:xfrm>
            <a:custGeom>
              <a:avLst/>
              <a:gdLst>
                <a:gd name="T0" fmla="*/ 0 w 44"/>
                <a:gd name="T1" fmla="*/ 2147483647 h 70"/>
                <a:gd name="T2" fmla="*/ 2147483647 w 44"/>
                <a:gd name="T3" fmla="*/ 0 h 70"/>
                <a:gd name="T4" fmla="*/ 2147483647 w 44"/>
                <a:gd name="T5" fmla="*/ 2147483647 h 70"/>
                <a:gd name="T6" fmla="*/ 2147483647 w 44"/>
                <a:gd name="T7" fmla="*/ 2147483647 h 70"/>
                <a:gd name="T8" fmla="*/ 2147483647 w 44"/>
                <a:gd name="T9" fmla="*/ 2147483647 h 70"/>
                <a:gd name="T10" fmla="*/ 2147483647 w 44"/>
                <a:gd name="T11" fmla="*/ 2147483647 h 70"/>
                <a:gd name="T12" fmla="*/ 2147483647 w 44"/>
                <a:gd name="T13" fmla="*/ 2147483647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grpSp>
          <p:nvGrpSpPr>
            <p:cNvPr id="533" name="Group 284"/>
            <p:cNvGrpSpPr>
              <a:grpSpLocks/>
            </p:cNvGrpSpPr>
            <p:nvPr/>
          </p:nvGrpSpPr>
          <p:grpSpPr bwMode="auto">
            <a:xfrm rot="-469744">
              <a:off x="6942138" y="2600325"/>
              <a:ext cx="103187" cy="244475"/>
              <a:chOff x="1876" y="2642"/>
              <a:chExt cx="112" cy="264"/>
            </a:xfrm>
          </p:grpSpPr>
          <p:sp>
            <p:nvSpPr>
              <p:cNvPr id="574" name="Freeform 285"/>
              <p:cNvSpPr>
                <a:spLocks/>
              </p:cNvSpPr>
              <p:nvPr/>
            </p:nvSpPr>
            <p:spPr bwMode="auto">
              <a:xfrm>
                <a:off x="1932" y="2642"/>
                <a:ext cx="56" cy="42"/>
              </a:xfrm>
              <a:custGeom>
                <a:avLst/>
                <a:gdLst>
                  <a:gd name="T0" fmla="*/ 0 w 56"/>
                  <a:gd name="T1" fmla="*/ 16 h 42"/>
                  <a:gd name="T2" fmla="*/ 2 w 56"/>
                  <a:gd name="T3" fmla="*/ 6 h 42"/>
                  <a:gd name="T4" fmla="*/ 30 w 56"/>
                  <a:gd name="T5" fmla="*/ 0 h 42"/>
                  <a:gd name="T6" fmla="*/ 48 w 56"/>
                  <a:gd name="T7" fmla="*/ 9 h 42"/>
                  <a:gd name="T8" fmla="*/ 56 w 56"/>
                  <a:gd name="T9" fmla="*/ 32 h 42"/>
                  <a:gd name="T10" fmla="*/ 38 w 56"/>
                  <a:gd name="T11" fmla="*/ 42 h 42"/>
                  <a:gd name="T12" fmla="*/ 0 w 56"/>
                  <a:gd name="T13" fmla="*/ 16 h 42"/>
                  <a:gd name="T14" fmla="*/ 0 60000 65536"/>
                  <a:gd name="T15" fmla="*/ 0 60000 65536"/>
                  <a:gd name="T16" fmla="*/ 0 60000 65536"/>
                  <a:gd name="T17" fmla="*/ 0 60000 65536"/>
                  <a:gd name="T18" fmla="*/ 0 60000 65536"/>
                  <a:gd name="T19" fmla="*/ 0 60000 65536"/>
                  <a:gd name="T20" fmla="*/ 0 60000 65536"/>
                  <a:gd name="T21" fmla="*/ 0 w 56"/>
                  <a:gd name="T22" fmla="*/ 0 h 42"/>
                  <a:gd name="T23" fmla="*/ 56 w 5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2">
                    <a:moveTo>
                      <a:pt x="0" y="16"/>
                    </a:moveTo>
                    <a:lnTo>
                      <a:pt x="2" y="6"/>
                    </a:lnTo>
                    <a:lnTo>
                      <a:pt x="30" y="0"/>
                    </a:lnTo>
                    <a:lnTo>
                      <a:pt x="48" y="9"/>
                    </a:lnTo>
                    <a:lnTo>
                      <a:pt x="56" y="32"/>
                    </a:lnTo>
                    <a:lnTo>
                      <a:pt x="38" y="42"/>
                    </a:lnTo>
                    <a:lnTo>
                      <a:pt x="0" y="16"/>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dirty="0"/>
              </a:p>
            </p:txBody>
          </p:sp>
          <p:sp>
            <p:nvSpPr>
              <p:cNvPr id="575" name="Freeform 286"/>
              <p:cNvSpPr>
                <a:spLocks/>
              </p:cNvSpPr>
              <p:nvPr/>
            </p:nvSpPr>
            <p:spPr bwMode="auto">
              <a:xfrm>
                <a:off x="1876" y="2653"/>
                <a:ext cx="108" cy="253"/>
              </a:xfrm>
              <a:custGeom>
                <a:avLst/>
                <a:gdLst>
                  <a:gd name="T0" fmla="*/ 91 w 108"/>
                  <a:gd name="T1" fmla="*/ 0 h 253"/>
                  <a:gd name="T2" fmla="*/ 40 w 108"/>
                  <a:gd name="T3" fmla="*/ 5 h 253"/>
                  <a:gd name="T4" fmla="*/ 14 w 108"/>
                  <a:gd name="T5" fmla="*/ 71 h 253"/>
                  <a:gd name="T6" fmla="*/ 0 w 108"/>
                  <a:gd name="T7" fmla="*/ 133 h 253"/>
                  <a:gd name="T8" fmla="*/ 20 w 108"/>
                  <a:gd name="T9" fmla="*/ 253 h 253"/>
                  <a:gd name="T10" fmla="*/ 22 w 108"/>
                  <a:gd name="T11" fmla="*/ 215 h 253"/>
                  <a:gd name="T12" fmla="*/ 30 w 108"/>
                  <a:gd name="T13" fmla="*/ 235 h 253"/>
                  <a:gd name="T14" fmla="*/ 34 w 108"/>
                  <a:gd name="T15" fmla="*/ 153 h 253"/>
                  <a:gd name="T16" fmla="*/ 50 w 108"/>
                  <a:gd name="T17" fmla="*/ 115 h 253"/>
                  <a:gd name="T18" fmla="*/ 96 w 108"/>
                  <a:gd name="T19" fmla="*/ 73 h 253"/>
                  <a:gd name="T20" fmla="*/ 108 w 108"/>
                  <a:gd name="T21" fmla="*/ 29 h 253"/>
                  <a:gd name="T22" fmla="*/ 91 w 108"/>
                  <a:gd name="T23" fmla="*/ 0 h 2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253"/>
                  <a:gd name="T38" fmla="*/ 108 w 108"/>
                  <a:gd name="T39" fmla="*/ 253 h 2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253">
                    <a:moveTo>
                      <a:pt x="91" y="0"/>
                    </a:moveTo>
                    <a:lnTo>
                      <a:pt x="40" y="5"/>
                    </a:lnTo>
                    <a:lnTo>
                      <a:pt x="14" y="71"/>
                    </a:lnTo>
                    <a:lnTo>
                      <a:pt x="0" y="133"/>
                    </a:lnTo>
                    <a:lnTo>
                      <a:pt x="20" y="253"/>
                    </a:lnTo>
                    <a:lnTo>
                      <a:pt x="22" y="215"/>
                    </a:lnTo>
                    <a:lnTo>
                      <a:pt x="30" y="235"/>
                    </a:lnTo>
                    <a:lnTo>
                      <a:pt x="34" y="153"/>
                    </a:lnTo>
                    <a:lnTo>
                      <a:pt x="50" y="115"/>
                    </a:lnTo>
                    <a:lnTo>
                      <a:pt x="96" y="73"/>
                    </a:lnTo>
                    <a:lnTo>
                      <a:pt x="108" y="29"/>
                    </a:lnTo>
                    <a:lnTo>
                      <a:pt x="91" y="0"/>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dirty="0"/>
              </a:p>
            </p:txBody>
          </p:sp>
        </p:grpSp>
        <p:grpSp>
          <p:nvGrpSpPr>
            <p:cNvPr id="534" name="Group 287"/>
            <p:cNvGrpSpPr>
              <a:grpSpLocks/>
            </p:cNvGrpSpPr>
            <p:nvPr/>
          </p:nvGrpSpPr>
          <p:grpSpPr bwMode="auto">
            <a:xfrm rot="-280744">
              <a:off x="6935788" y="2770188"/>
              <a:ext cx="1336675" cy="373062"/>
              <a:chOff x="135" y="3060"/>
              <a:chExt cx="1563" cy="456"/>
            </a:xfrm>
          </p:grpSpPr>
          <p:sp>
            <p:nvSpPr>
              <p:cNvPr id="569" name="Freeform 288"/>
              <p:cNvSpPr>
                <a:spLocks/>
              </p:cNvSpPr>
              <p:nvPr/>
            </p:nvSpPr>
            <p:spPr bwMode="auto">
              <a:xfrm>
                <a:off x="1155" y="3060"/>
                <a:ext cx="543" cy="426"/>
              </a:xfrm>
              <a:custGeom>
                <a:avLst/>
                <a:gdLst>
                  <a:gd name="T0" fmla="*/ 543 w 543"/>
                  <a:gd name="T1" fmla="*/ 0 h 426"/>
                  <a:gd name="T2" fmla="*/ 318 w 543"/>
                  <a:gd name="T3" fmla="*/ 6 h 426"/>
                  <a:gd name="T4" fmla="*/ 306 w 543"/>
                  <a:gd name="T5" fmla="*/ 27 h 426"/>
                  <a:gd name="T6" fmla="*/ 189 w 543"/>
                  <a:gd name="T7" fmla="*/ 426 h 426"/>
                  <a:gd name="T8" fmla="*/ 0 w 543"/>
                  <a:gd name="T9" fmla="*/ 402 h 426"/>
                  <a:gd name="T10" fmla="*/ 24 w 543"/>
                  <a:gd name="T11" fmla="*/ 216 h 426"/>
                  <a:gd name="T12" fmla="*/ 0 60000 65536"/>
                  <a:gd name="T13" fmla="*/ 0 60000 65536"/>
                  <a:gd name="T14" fmla="*/ 0 60000 65536"/>
                  <a:gd name="T15" fmla="*/ 0 60000 65536"/>
                  <a:gd name="T16" fmla="*/ 0 60000 65536"/>
                  <a:gd name="T17" fmla="*/ 0 60000 65536"/>
                  <a:gd name="T18" fmla="*/ 0 w 543"/>
                  <a:gd name="T19" fmla="*/ 0 h 426"/>
                  <a:gd name="T20" fmla="*/ 543 w 543"/>
                  <a:gd name="T21" fmla="*/ 426 h 426"/>
                </a:gdLst>
                <a:ahLst/>
                <a:cxnLst>
                  <a:cxn ang="T12">
                    <a:pos x="T0" y="T1"/>
                  </a:cxn>
                  <a:cxn ang="T13">
                    <a:pos x="T2" y="T3"/>
                  </a:cxn>
                  <a:cxn ang="T14">
                    <a:pos x="T4" y="T5"/>
                  </a:cxn>
                  <a:cxn ang="T15">
                    <a:pos x="T6" y="T7"/>
                  </a:cxn>
                  <a:cxn ang="T16">
                    <a:pos x="T8" y="T9"/>
                  </a:cxn>
                  <a:cxn ang="T17">
                    <a:pos x="T10" y="T11"/>
                  </a:cxn>
                </a:cxnLst>
                <a:rect l="T18" t="T19" r="T20" b="T21"/>
                <a:pathLst>
                  <a:path w="543" h="426">
                    <a:moveTo>
                      <a:pt x="543" y="0"/>
                    </a:moveTo>
                    <a:lnTo>
                      <a:pt x="318" y="6"/>
                    </a:lnTo>
                    <a:lnTo>
                      <a:pt x="306" y="27"/>
                    </a:lnTo>
                    <a:lnTo>
                      <a:pt x="189" y="426"/>
                    </a:lnTo>
                    <a:lnTo>
                      <a:pt x="0" y="402"/>
                    </a:lnTo>
                    <a:lnTo>
                      <a:pt x="24" y="216"/>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70" name="Freeform 289"/>
              <p:cNvSpPr>
                <a:spLocks/>
              </p:cNvSpPr>
              <p:nvPr/>
            </p:nvSpPr>
            <p:spPr bwMode="auto">
              <a:xfrm>
                <a:off x="567" y="3087"/>
                <a:ext cx="588" cy="423"/>
              </a:xfrm>
              <a:custGeom>
                <a:avLst/>
                <a:gdLst>
                  <a:gd name="T0" fmla="*/ 588 w 588"/>
                  <a:gd name="T1" fmla="*/ 0 h 423"/>
                  <a:gd name="T2" fmla="*/ 327 w 588"/>
                  <a:gd name="T3" fmla="*/ 3 h 423"/>
                  <a:gd name="T4" fmla="*/ 297 w 588"/>
                  <a:gd name="T5" fmla="*/ 24 h 423"/>
                  <a:gd name="T6" fmla="*/ 219 w 588"/>
                  <a:gd name="T7" fmla="*/ 423 h 423"/>
                  <a:gd name="T8" fmla="*/ 0 w 588"/>
                  <a:gd name="T9" fmla="*/ 366 h 423"/>
                  <a:gd name="T10" fmla="*/ 15 w 588"/>
                  <a:gd name="T11" fmla="*/ 258 h 423"/>
                  <a:gd name="T12" fmla="*/ 0 60000 65536"/>
                  <a:gd name="T13" fmla="*/ 0 60000 65536"/>
                  <a:gd name="T14" fmla="*/ 0 60000 65536"/>
                  <a:gd name="T15" fmla="*/ 0 60000 65536"/>
                  <a:gd name="T16" fmla="*/ 0 60000 65536"/>
                  <a:gd name="T17" fmla="*/ 0 60000 65536"/>
                  <a:gd name="T18" fmla="*/ 0 w 588"/>
                  <a:gd name="T19" fmla="*/ 0 h 423"/>
                  <a:gd name="T20" fmla="*/ 588 w 588"/>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588" h="423">
                    <a:moveTo>
                      <a:pt x="588" y="0"/>
                    </a:moveTo>
                    <a:lnTo>
                      <a:pt x="327" y="3"/>
                    </a:lnTo>
                    <a:lnTo>
                      <a:pt x="297" y="24"/>
                    </a:lnTo>
                    <a:lnTo>
                      <a:pt x="219" y="423"/>
                    </a:lnTo>
                    <a:lnTo>
                      <a:pt x="0" y="366"/>
                    </a:lnTo>
                    <a:lnTo>
                      <a:pt x="15" y="258"/>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71" name="Freeform 290"/>
              <p:cNvSpPr>
                <a:spLocks/>
              </p:cNvSpPr>
              <p:nvPr/>
            </p:nvSpPr>
            <p:spPr bwMode="auto">
              <a:xfrm>
                <a:off x="135" y="3093"/>
                <a:ext cx="432" cy="423"/>
              </a:xfrm>
              <a:custGeom>
                <a:avLst/>
                <a:gdLst>
                  <a:gd name="T0" fmla="*/ 432 w 432"/>
                  <a:gd name="T1" fmla="*/ 0 h 423"/>
                  <a:gd name="T2" fmla="*/ 111 w 432"/>
                  <a:gd name="T3" fmla="*/ 12 h 423"/>
                  <a:gd name="T4" fmla="*/ 87 w 432"/>
                  <a:gd name="T5" fmla="*/ 30 h 423"/>
                  <a:gd name="T6" fmla="*/ 66 w 432"/>
                  <a:gd name="T7" fmla="*/ 81 h 423"/>
                  <a:gd name="T8" fmla="*/ 33 w 432"/>
                  <a:gd name="T9" fmla="*/ 423 h 423"/>
                  <a:gd name="T10" fmla="*/ 0 w 432"/>
                  <a:gd name="T11" fmla="*/ 414 h 423"/>
                  <a:gd name="T12" fmla="*/ 0 60000 65536"/>
                  <a:gd name="T13" fmla="*/ 0 60000 65536"/>
                  <a:gd name="T14" fmla="*/ 0 60000 65536"/>
                  <a:gd name="T15" fmla="*/ 0 60000 65536"/>
                  <a:gd name="T16" fmla="*/ 0 60000 65536"/>
                  <a:gd name="T17" fmla="*/ 0 60000 65536"/>
                  <a:gd name="T18" fmla="*/ 0 w 432"/>
                  <a:gd name="T19" fmla="*/ 0 h 423"/>
                  <a:gd name="T20" fmla="*/ 432 w 432"/>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432" h="423">
                    <a:moveTo>
                      <a:pt x="432" y="0"/>
                    </a:moveTo>
                    <a:lnTo>
                      <a:pt x="111" y="12"/>
                    </a:lnTo>
                    <a:lnTo>
                      <a:pt x="87" y="30"/>
                    </a:lnTo>
                    <a:lnTo>
                      <a:pt x="66" y="81"/>
                    </a:lnTo>
                    <a:lnTo>
                      <a:pt x="33" y="423"/>
                    </a:lnTo>
                    <a:lnTo>
                      <a:pt x="0" y="414"/>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72" name="Freeform 291"/>
              <p:cNvSpPr>
                <a:spLocks/>
              </p:cNvSpPr>
              <p:nvPr/>
            </p:nvSpPr>
            <p:spPr bwMode="auto">
              <a:xfrm>
                <a:off x="581" y="3201"/>
                <a:ext cx="238" cy="216"/>
              </a:xfrm>
              <a:custGeom>
                <a:avLst/>
                <a:gdLst>
                  <a:gd name="T0" fmla="*/ 238 w 238"/>
                  <a:gd name="T1" fmla="*/ 0 h 216"/>
                  <a:gd name="T2" fmla="*/ 175 w 238"/>
                  <a:gd name="T3" fmla="*/ 207 h 216"/>
                  <a:gd name="T4" fmla="*/ 121 w 238"/>
                  <a:gd name="T5" fmla="*/ 216 h 216"/>
                  <a:gd name="T6" fmla="*/ 46 w 238"/>
                  <a:gd name="T7" fmla="*/ 198 h 216"/>
                  <a:gd name="T8" fmla="*/ 0 w 238"/>
                  <a:gd name="T9" fmla="*/ 179 h 216"/>
                  <a:gd name="T10" fmla="*/ 0 60000 65536"/>
                  <a:gd name="T11" fmla="*/ 0 60000 65536"/>
                  <a:gd name="T12" fmla="*/ 0 60000 65536"/>
                  <a:gd name="T13" fmla="*/ 0 60000 65536"/>
                  <a:gd name="T14" fmla="*/ 0 60000 65536"/>
                  <a:gd name="T15" fmla="*/ 0 w 238"/>
                  <a:gd name="T16" fmla="*/ 0 h 216"/>
                  <a:gd name="T17" fmla="*/ 238 w 238"/>
                  <a:gd name="T18" fmla="*/ 216 h 216"/>
                </a:gdLst>
                <a:ahLst/>
                <a:cxnLst>
                  <a:cxn ang="T10">
                    <a:pos x="T0" y="T1"/>
                  </a:cxn>
                  <a:cxn ang="T11">
                    <a:pos x="T2" y="T3"/>
                  </a:cxn>
                  <a:cxn ang="T12">
                    <a:pos x="T4" y="T5"/>
                  </a:cxn>
                  <a:cxn ang="T13">
                    <a:pos x="T6" y="T7"/>
                  </a:cxn>
                  <a:cxn ang="T14">
                    <a:pos x="T8" y="T9"/>
                  </a:cxn>
                </a:cxnLst>
                <a:rect l="T15" t="T16" r="T17" b="T18"/>
                <a:pathLst>
                  <a:path w="238" h="216">
                    <a:moveTo>
                      <a:pt x="238" y="0"/>
                    </a:moveTo>
                    <a:lnTo>
                      <a:pt x="175" y="207"/>
                    </a:lnTo>
                    <a:lnTo>
                      <a:pt x="121" y="216"/>
                    </a:lnTo>
                    <a:lnTo>
                      <a:pt x="46" y="198"/>
                    </a:lnTo>
                    <a:lnTo>
                      <a:pt x="0" y="179"/>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73" name="Freeform 292"/>
              <p:cNvSpPr>
                <a:spLocks/>
              </p:cNvSpPr>
              <p:nvPr/>
            </p:nvSpPr>
            <p:spPr bwMode="auto">
              <a:xfrm>
                <a:off x="1178" y="3156"/>
                <a:ext cx="253" cy="183"/>
              </a:xfrm>
              <a:custGeom>
                <a:avLst/>
                <a:gdLst>
                  <a:gd name="T0" fmla="*/ 253 w 253"/>
                  <a:gd name="T1" fmla="*/ 0 h 183"/>
                  <a:gd name="T2" fmla="*/ 178 w 253"/>
                  <a:gd name="T3" fmla="*/ 141 h 183"/>
                  <a:gd name="T4" fmla="*/ 130 w 253"/>
                  <a:gd name="T5" fmla="*/ 183 h 183"/>
                  <a:gd name="T6" fmla="*/ 55 w 253"/>
                  <a:gd name="T7" fmla="*/ 171 h 183"/>
                  <a:gd name="T8" fmla="*/ 0 w 253"/>
                  <a:gd name="T9" fmla="*/ 155 h 183"/>
                  <a:gd name="T10" fmla="*/ 0 60000 65536"/>
                  <a:gd name="T11" fmla="*/ 0 60000 65536"/>
                  <a:gd name="T12" fmla="*/ 0 60000 65536"/>
                  <a:gd name="T13" fmla="*/ 0 60000 65536"/>
                  <a:gd name="T14" fmla="*/ 0 60000 65536"/>
                  <a:gd name="T15" fmla="*/ 0 w 253"/>
                  <a:gd name="T16" fmla="*/ 0 h 183"/>
                  <a:gd name="T17" fmla="*/ 253 w 253"/>
                  <a:gd name="T18" fmla="*/ 183 h 183"/>
                </a:gdLst>
                <a:ahLst/>
                <a:cxnLst>
                  <a:cxn ang="T10">
                    <a:pos x="T0" y="T1"/>
                  </a:cxn>
                  <a:cxn ang="T11">
                    <a:pos x="T2" y="T3"/>
                  </a:cxn>
                  <a:cxn ang="T12">
                    <a:pos x="T4" y="T5"/>
                  </a:cxn>
                  <a:cxn ang="T13">
                    <a:pos x="T6" y="T7"/>
                  </a:cxn>
                  <a:cxn ang="T14">
                    <a:pos x="T8" y="T9"/>
                  </a:cxn>
                </a:cxnLst>
                <a:rect l="T15" t="T16" r="T17" b="T18"/>
                <a:pathLst>
                  <a:path w="253" h="183">
                    <a:moveTo>
                      <a:pt x="253" y="0"/>
                    </a:moveTo>
                    <a:lnTo>
                      <a:pt x="178" y="141"/>
                    </a:lnTo>
                    <a:lnTo>
                      <a:pt x="130" y="183"/>
                    </a:lnTo>
                    <a:lnTo>
                      <a:pt x="55" y="171"/>
                    </a:lnTo>
                    <a:lnTo>
                      <a:pt x="0" y="155"/>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535" name="Freeform 293"/>
            <p:cNvSpPr>
              <a:spLocks/>
            </p:cNvSpPr>
            <p:nvPr/>
          </p:nvSpPr>
          <p:spPr bwMode="auto">
            <a:xfrm rot="-280744">
              <a:off x="7421563" y="2909888"/>
              <a:ext cx="31750" cy="77787"/>
            </a:xfrm>
            <a:custGeom>
              <a:avLst/>
              <a:gdLst>
                <a:gd name="T0" fmla="*/ 2147483647 w 30"/>
                <a:gd name="T1" fmla="*/ 2147483647 h 79"/>
                <a:gd name="T2" fmla="*/ 2147483647 w 30"/>
                <a:gd name="T3" fmla="*/ 0 h 79"/>
                <a:gd name="T4" fmla="*/ 2147483647 w 30"/>
                <a:gd name="T5" fmla="*/ 2147483647 h 79"/>
                <a:gd name="T6" fmla="*/ 2147483647 w 30"/>
                <a:gd name="T7" fmla="*/ 2147483647 h 79"/>
                <a:gd name="T8" fmla="*/ 2147483647 w 30"/>
                <a:gd name="T9" fmla="*/ 2147483647 h 79"/>
                <a:gd name="T10" fmla="*/ 2147483647 w 30"/>
                <a:gd name="T11" fmla="*/ 2147483647 h 79"/>
                <a:gd name="T12" fmla="*/ 0 w 30"/>
                <a:gd name="T13" fmla="*/ 2147483647 h 79"/>
                <a:gd name="T14" fmla="*/ 2147483647 w 30"/>
                <a:gd name="T15" fmla="*/ 2147483647 h 79"/>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79"/>
                <a:gd name="T26" fmla="*/ 30 w 30"/>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79">
                  <a:moveTo>
                    <a:pt x="6" y="15"/>
                  </a:moveTo>
                  <a:lnTo>
                    <a:pt x="13" y="0"/>
                  </a:lnTo>
                  <a:lnTo>
                    <a:pt x="27" y="3"/>
                  </a:lnTo>
                  <a:lnTo>
                    <a:pt x="30" y="28"/>
                  </a:lnTo>
                  <a:lnTo>
                    <a:pt x="24" y="61"/>
                  </a:lnTo>
                  <a:lnTo>
                    <a:pt x="15" y="79"/>
                  </a:lnTo>
                  <a:lnTo>
                    <a:pt x="0" y="77"/>
                  </a:lnTo>
                  <a:lnTo>
                    <a:pt x="2" y="63"/>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536" name="Freeform 294"/>
            <p:cNvSpPr>
              <a:spLocks/>
            </p:cNvSpPr>
            <p:nvPr/>
          </p:nvSpPr>
          <p:spPr bwMode="auto">
            <a:xfrm rot="-280744">
              <a:off x="8228013" y="3144838"/>
              <a:ext cx="276225" cy="185737"/>
            </a:xfrm>
            <a:custGeom>
              <a:avLst/>
              <a:gdLst>
                <a:gd name="T0" fmla="*/ 2147483647 w 253"/>
                <a:gd name="T1" fmla="*/ 0 h 183"/>
                <a:gd name="T2" fmla="*/ 2147483647 w 253"/>
                <a:gd name="T3" fmla="*/ 2147483647 h 183"/>
                <a:gd name="T4" fmla="*/ 2147483647 w 253"/>
                <a:gd name="T5" fmla="*/ 2147483647 h 183"/>
                <a:gd name="T6" fmla="*/ 2147483647 w 253"/>
                <a:gd name="T7" fmla="*/ 2147483647 h 183"/>
                <a:gd name="T8" fmla="*/ 0 w 253"/>
                <a:gd name="T9" fmla="*/ 2147483647 h 183"/>
                <a:gd name="T10" fmla="*/ 0 60000 65536"/>
                <a:gd name="T11" fmla="*/ 0 60000 65536"/>
                <a:gd name="T12" fmla="*/ 0 60000 65536"/>
                <a:gd name="T13" fmla="*/ 0 60000 65536"/>
                <a:gd name="T14" fmla="*/ 0 60000 65536"/>
                <a:gd name="T15" fmla="*/ 0 w 253"/>
                <a:gd name="T16" fmla="*/ 0 h 183"/>
                <a:gd name="T17" fmla="*/ 253 w 253"/>
                <a:gd name="T18" fmla="*/ 183 h 183"/>
              </a:gdLst>
              <a:ahLst/>
              <a:cxnLst>
                <a:cxn ang="T10">
                  <a:pos x="T0" y="T1"/>
                </a:cxn>
                <a:cxn ang="T11">
                  <a:pos x="T2" y="T3"/>
                </a:cxn>
                <a:cxn ang="T12">
                  <a:pos x="T4" y="T5"/>
                </a:cxn>
                <a:cxn ang="T13">
                  <a:pos x="T6" y="T7"/>
                </a:cxn>
                <a:cxn ang="T14">
                  <a:pos x="T8" y="T9"/>
                </a:cxn>
              </a:cxnLst>
              <a:rect l="T15" t="T16" r="T17" b="T18"/>
              <a:pathLst>
                <a:path w="253" h="183">
                  <a:moveTo>
                    <a:pt x="253" y="0"/>
                  </a:moveTo>
                  <a:lnTo>
                    <a:pt x="178" y="141"/>
                  </a:lnTo>
                  <a:lnTo>
                    <a:pt x="130" y="183"/>
                  </a:lnTo>
                  <a:lnTo>
                    <a:pt x="55" y="171"/>
                  </a:lnTo>
                  <a:lnTo>
                    <a:pt x="0" y="155"/>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nvGrpSpPr>
            <p:cNvPr id="537" name="Group 295"/>
            <p:cNvGrpSpPr>
              <a:grpSpLocks/>
            </p:cNvGrpSpPr>
            <p:nvPr/>
          </p:nvGrpSpPr>
          <p:grpSpPr bwMode="auto">
            <a:xfrm flipH="1">
              <a:off x="8032750" y="2774950"/>
              <a:ext cx="103188" cy="247650"/>
              <a:chOff x="1876" y="2642"/>
              <a:chExt cx="112" cy="264"/>
            </a:xfrm>
          </p:grpSpPr>
          <p:sp>
            <p:nvSpPr>
              <p:cNvPr id="567" name="Freeform 296"/>
              <p:cNvSpPr>
                <a:spLocks/>
              </p:cNvSpPr>
              <p:nvPr/>
            </p:nvSpPr>
            <p:spPr bwMode="auto">
              <a:xfrm>
                <a:off x="1932" y="2642"/>
                <a:ext cx="56" cy="42"/>
              </a:xfrm>
              <a:custGeom>
                <a:avLst/>
                <a:gdLst>
                  <a:gd name="T0" fmla="*/ 0 w 56"/>
                  <a:gd name="T1" fmla="*/ 16 h 42"/>
                  <a:gd name="T2" fmla="*/ 2 w 56"/>
                  <a:gd name="T3" fmla="*/ 6 h 42"/>
                  <a:gd name="T4" fmla="*/ 30 w 56"/>
                  <a:gd name="T5" fmla="*/ 0 h 42"/>
                  <a:gd name="T6" fmla="*/ 48 w 56"/>
                  <a:gd name="T7" fmla="*/ 9 h 42"/>
                  <a:gd name="T8" fmla="*/ 56 w 56"/>
                  <a:gd name="T9" fmla="*/ 32 h 42"/>
                  <a:gd name="T10" fmla="*/ 38 w 56"/>
                  <a:gd name="T11" fmla="*/ 42 h 42"/>
                  <a:gd name="T12" fmla="*/ 0 w 56"/>
                  <a:gd name="T13" fmla="*/ 16 h 42"/>
                  <a:gd name="T14" fmla="*/ 0 60000 65536"/>
                  <a:gd name="T15" fmla="*/ 0 60000 65536"/>
                  <a:gd name="T16" fmla="*/ 0 60000 65536"/>
                  <a:gd name="T17" fmla="*/ 0 60000 65536"/>
                  <a:gd name="T18" fmla="*/ 0 60000 65536"/>
                  <a:gd name="T19" fmla="*/ 0 60000 65536"/>
                  <a:gd name="T20" fmla="*/ 0 60000 65536"/>
                  <a:gd name="T21" fmla="*/ 0 w 56"/>
                  <a:gd name="T22" fmla="*/ 0 h 42"/>
                  <a:gd name="T23" fmla="*/ 56 w 5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2">
                    <a:moveTo>
                      <a:pt x="0" y="16"/>
                    </a:moveTo>
                    <a:lnTo>
                      <a:pt x="2" y="6"/>
                    </a:lnTo>
                    <a:lnTo>
                      <a:pt x="30" y="0"/>
                    </a:lnTo>
                    <a:lnTo>
                      <a:pt x="48" y="9"/>
                    </a:lnTo>
                    <a:lnTo>
                      <a:pt x="56" y="32"/>
                    </a:lnTo>
                    <a:lnTo>
                      <a:pt x="38" y="42"/>
                    </a:lnTo>
                    <a:lnTo>
                      <a:pt x="0" y="16"/>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dirty="0"/>
              </a:p>
            </p:txBody>
          </p:sp>
          <p:sp>
            <p:nvSpPr>
              <p:cNvPr id="568" name="Freeform 297"/>
              <p:cNvSpPr>
                <a:spLocks/>
              </p:cNvSpPr>
              <p:nvPr/>
            </p:nvSpPr>
            <p:spPr bwMode="auto">
              <a:xfrm>
                <a:off x="1876" y="2653"/>
                <a:ext cx="108" cy="253"/>
              </a:xfrm>
              <a:custGeom>
                <a:avLst/>
                <a:gdLst>
                  <a:gd name="T0" fmla="*/ 91 w 108"/>
                  <a:gd name="T1" fmla="*/ 0 h 253"/>
                  <a:gd name="T2" fmla="*/ 40 w 108"/>
                  <a:gd name="T3" fmla="*/ 5 h 253"/>
                  <a:gd name="T4" fmla="*/ 14 w 108"/>
                  <a:gd name="T5" fmla="*/ 71 h 253"/>
                  <a:gd name="T6" fmla="*/ 0 w 108"/>
                  <a:gd name="T7" fmla="*/ 133 h 253"/>
                  <a:gd name="T8" fmla="*/ 20 w 108"/>
                  <a:gd name="T9" fmla="*/ 253 h 253"/>
                  <a:gd name="T10" fmla="*/ 22 w 108"/>
                  <a:gd name="T11" fmla="*/ 215 h 253"/>
                  <a:gd name="T12" fmla="*/ 30 w 108"/>
                  <a:gd name="T13" fmla="*/ 235 h 253"/>
                  <a:gd name="T14" fmla="*/ 34 w 108"/>
                  <a:gd name="T15" fmla="*/ 153 h 253"/>
                  <a:gd name="T16" fmla="*/ 50 w 108"/>
                  <a:gd name="T17" fmla="*/ 115 h 253"/>
                  <a:gd name="T18" fmla="*/ 96 w 108"/>
                  <a:gd name="T19" fmla="*/ 73 h 253"/>
                  <a:gd name="T20" fmla="*/ 108 w 108"/>
                  <a:gd name="T21" fmla="*/ 29 h 253"/>
                  <a:gd name="T22" fmla="*/ 91 w 108"/>
                  <a:gd name="T23" fmla="*/ 0 h 2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253"/>
                  <a:gd name="T38" fmla="*/ 108 w 108"/>
                  <a:gd name="T39" fmla="*/ 253 h 2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253">
                    <a:moveTo>
                      <a:pt x="91" y="0"/>
                    </a:moveTo>
                    <a:lnTo>
                      <a:pt x="40" y="5"/>
                    </a:lnTo>
                    <a:lnTo>
                      <a:pt x="14" y="71"/>
                    </a:lnTo>
                    <a:lnTo>
                      <a:pt x="0" y="133"/>
                    </a:lnTo>
                    <a:lnTo>
                      <a:pt x="20" y="253"/>
                    </a:lnTo>
                    <a:lnTo>
                      <a:pt x="22" y="215"/>
                    </a:lnTo>
                    <a:lnTo>
                      <a:pt x="30" y="235"/>
                    </a:lnTo>
                    <a:lnTo>
                      <a:pt x="34" y="153"/>
                    </a:lnTo>
                    <a:lnTo>
                      <a:pt x="50" y="115"/>
                    </a:lnTo>
                    <a:lnTo>
                      <a:pt x="96" y="73"/>
                    </a:lnTo>
                    <a:lnTo>
                      <a:pt x="108" y="29"/>
                    </a:lnTo>
                    <a:lnTo>
                      <a:pt x="91" y="0"/>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dirty="0"/>
              </a:p>
            </p:txBody>
          </p:sp>
        </p:grpSp>
        <p:sp>
          <p:nvSpPr>
            <p:cNvPr id="538" name="Freeform 298"/>
            <p:cNvSpPr>
              <a:spLocks/>
            </p:cNvSpPr>
            <p:nvPr/>
          </p:nvSpPr>
          <p:spPr bwMode="auto">
            <a:xfrm rot="-280744">
              <a:off x="6924675" y="2903538"/>
              <a:ext cx="31750" cy="79375"/>
            </a:xfrm>
            <a:custGeom>
              <a:avLst/>
              <a:gdLst>
                <a:gd name="T0" fmla="*/ 2147483647 w 30"/>
                <a:gd name="T1" fmla="*/ 2147483647 h 79"/>
                <a:gd name="T2" fmla="*/ 2147483647 w 30"/>
                <a:gd name="T3" fmla="*/ 0 h 79"/>
                <a:gd name="T4" fmla="*/ 2147483647 w 30"/>
                <a:gd name="T5" fmla="*/ 2147483647 h 79"/>
                <a:gd name="T6" fmla="*/ 2147483647 w 30"/>
                <a:gd name="T7" fmla="*/ 2147483647 h 79"/>
                <a:gd name="T8" fmla="*/ 2147483647 w 30"/>
                <a:gd name="T9" fmla="*/ 2147483647 h 79"/>
                <a:gd name="T10" fmla="*/ 2147483647 w 30"/>
                <a:gd name="T11" fmla="*/ 2147483647 h 79"/>
                <a:gd name="T12" fmla="*/ 0 w 30"/>
                <a:gd name="T13" fmla="*/ 2147483647 h 79"/>
                <a:gd name="T14" fmla="*/ 2147483647 w 30"/>
                <a:gd name="T15" fmla="*/ 2147483647 h 79"/>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79"/>
                <a:gd name="T26" fmla="*/ 30 w 30"/>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79">
                  <a:moveTo>
                    <a:pt x="6" y="15"/>
                  </a:moveTo>
                  <a:lnTo>
                    <a:pt x="13" y="0"/>
                  </a:lnTo>
                  <a:lnTo>
                    <a:pt x="27" y="3"/>
                  </a:lnTo>
                  <a:lnTo>
                    <a:pt x="30" y="28"/>
                  </a:lnTo>
                  <a:lnTo>
                    <a:pt x="24" y="61"/>
                  </a:lnTo>
                  <a:lnTo>
                    <a:pt x="15" y="79"/>
                  </a:lnTo>
                  <a:lnTo>
                    <a:pt x="0" y="77"/>
                  </a:lnTo>
                  <a:lnTo>
                    <a:pt x="2" y="63"/>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539" name="Freeform 299"/>
            <p:cNvSpPr>
              <a:spLocks/>
            </p:cNvSpPr>
            <p:nvPr/>
          </p:nvSpPr>
          <p:spPr bwMode="auto">
            <a:xfrm rot="-280744">
              <a:off x="7893050" y="2836863"/>
              <a:ext cx="23813" cy="71437"/>
            </a:xfrm>
            <a:custGeom>
              <a:avLst/>
              <a:gdLst>
                <a:gd name="T0" fmla="*/ 0 w 44"/>
                <a:gd name="T1" fmla="*/ 2147483647 h 70"/>
                <a:gd name="T2" fmla="*/ 2147483647 w 44"/>
                <a:gd name="T3" fmla="*/ 0 h 70"/>
                <a:gd name="T4" fmla="*/ 2147483647 w 44"/>
                <a:gd name="T5" fmla="*/ 2147483647 h 70"/>
                <a:gd name="T6" fmla="*/ 2147483647 w 44"/>
                <a:gd name="T7" fmla="*/ 2147483647 h 70"/>
                <a:gd name="T8" fmla="*/ 2147483647 w 44"/>
                <a:gd name="T9" fmla="*/ 2147483647 h 70"/>
                <a:gd name="T10" fmla="*/ 2147483647 w 44"/>
                <a:gd name="T11" fmla="*/ 2147483647 h 70"/>
                <a:gd name="T12" fmla="*/ 2147483647 w 44"/>
                <a:gd name="T13" fmla="*/ 2147483647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540" name="Freeform 300"/>
            <p:cNvSpPr>
              <a:spLocks/>
            </p:cNvSpPr>
            <p:nvPr/>
          </p:nvSpPr>
          <p:spPr bwMode="auto">
            <a:xfrm>
              <a:off x="7204075" y="2992438"/>
              <a:ext cx="1527175" cy="322262"/>
            </a:xfrm>
            <a:custGeom>
              <a:avLst/>
              <a:gdLst>
                <a:gd name="T0" fmla="*/ 2147483647 w 1602"/>
                <a:gd name="T1" fmla="*/ 2147483647 h 336"/>
                <a:gd name="T2" fmla="*/ 2147483647 w 1602"/>
                <a:gd name="T3" fmla="*/ 0 h 336"/>
                <a:gd name="T4" fmla="*/ 2147483647 w 1602"/>
                <a:gd name="T5" fmla="*/ 2147483647 h 336"/>
                <a:gd name="T6" fmla="*/ 2147483647 w 1602"/>
                <a:gd name="T7" fmla="*/ 2147483647 h 336"/>
                <a:gd name="T8" fmla="*/ 0 w 1602"/>
                <a:gd name="T9" fmla="*/ 2147483647 h 336"/>
                <a:gd name="T10" fmla="*/ 2147483647 w 1602"/>
                <a:gd name="T11" fmla="*/ 2147483647 h 336"/>
                <a:gd name="T12" fmla="*/ 2147483647 w 1602"/>
                <a:gd name="T13" fmla="*/ 2147483647 h 336"/>
                <a:gd name="T14" fmla="*/ 0 60000 65536"/>
                <a:gd name="T15" fmla="*/ 0 60000 65536"/>
                <a:gd name="T16" fmla="*/ 0 60000 65536"/>
                <a:gd name="T17" fmla="*/ 0 60000 65536"/>
                <a:gd name="T18" fmla="*/ 0 60000 65536"/>
                <a:gd name="T19" fmla="*/ 0 60000 65536"/>
                <a:gd name="T20" fmla="*/ 0 60000 65536"/>
                <a:gd name="T21" fmla="*/ 0 w 1602"/>
                <a:gd name="T22" fmla="*/ 0 h 336"/>
                <a:gd name="T23" fmla="*/ 1602 w 1602"/>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2" h="336">
                  <a:moveTo>
                    <a:pt x="1" y="266"/>
                  </a:moveTo>
                  <a:lnTo>
                    <a:pt x="1238" y="0"/>
                  </a:lnTo>
                  <a:lnTo>
                    <a:pt x="1602" y="158"/>
                  </a:lnTo>
                  <a:lnTo>
                    <a:pt x="753" y="336"/>
                  </a:lnTo>
                  <a:lnTo>
                    <a:pt x="0" y="336"/>
                  </a:lnTo>
                  <a:lnTo>
                    <a:pt x="46" y="266"/>
                  </a:lnTo>
                  <a:lnTo>
                    <a:pt x="1" y="266"/>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dirty="0"/>
            </a:p>
          </p:txBody>
        </p:sp>
        <p:sp>
          <p:nvSpPr>
            <p:cNvPr id="541" name="Freeform 301"/>
            <p:cNvSpPr>
              <a:spLocks/>
            </p:cNvSpPr>
            <p:nvPr/>
          </p:nvSpPr>
          <p:spPr bwMode="auto">
            <a:xfrm>
              <a:off x="6775450" y="2589213"/>
              <a:ext cx="2044700" cy="731837"/>
            </a:xfrm>
            <a:custGeom>
              <a:avLst/>
              <a:gdLst>
                <a:gd name="T0" fmla="*/ 2147483647 w 2144"/>
                <a:gd name="T1" fmla="*/ 2147483647 h 767"/>
                <a:gd name="T2" fmla="*/ 2147483647 w 2144"/>
                <a:gd name="T3" fmla="*/ 2147483647 h 767"/>
                <a:gd name="T4" fmla="*/ 2147483647 w 2144"/>
                <a:gd name="T5" fmla="*/ 2147483647 h 767"/>
                <a:gd name="T6" fmla="*/ 2147483647 w 2144"/>
                <a:gd name="T7" fmla="*/ 2147483647 h 767"/>
                <a:gd name="T8" fmla="*/ 2147483647 w 2144"/>
                <a:gd name="T9" fmla="*/ 2147483647 h 767"/>
                <a:gd name="T10" fmla="*/ 2147483647 w 2144"/>
                <a:gd name="T11" fmla="*/ 2147483647 h 767"/>
                <a:gd name="T12" fmla="*/ 2147483647 w 2144"/>
                <a:gd name="T13" fmla="*/ 2147483647 h 767"/>
                <a:gd name="T14" fmla="*/ 2147483647 w 2144"/>
                <a:gd name="T15" fmla="*/ 2147483647 h 767"/>
                <a:gd name="T16" fmla="*/ 2147483647 w 2144"/>
                <a:gd name="T17" fmla="*/ 2147483647 h 767"/>
                <a:gd name="T18" fmla="*/ 2147483647 w 2144"/>
                <a:gd name="T19" fmla="*/ 0 h 767"/>
                <a:gd name="T20" fmla="*/ 2147483647 w 2144"/>
                <a:gd name="T21" fmla="*/ 2147483647 h 767"/>
                <a:gd name="T22" fmla="*/ 2147483647 w 2144"/>
                <a:gd name="T23" fmla="*/ 2147483647 h 767"/>
                <a:gd name="T24" fmla="*/ 2147483647 w 2144"/>
                <a:gd name="T25" fmla="*/ 2147483647 h 767"/>
                <a:gd name="T26" fmla="*/ 2147483647 w 2144"/>
                <a:gd name="T27" fmla="*/ 2147483647 h 767"/>
                <a:gd name="T28" fmla="*/ 2147483647 w 2144"/>
                <a:gd name="T29" fmla="*/ 2147483647 h 767"/>
                <a:gd name="T30" fmla="*/ 2147483647 w 2144"/>
                <a:gd name="T31" fmla="*/ 2147483647 h 767"/>
                <a:gd name="T32" fmla="*/ 2147483647 w 2144"/>
                <a:gd name="T33" fmla="*/ 2147483647 h 767"/>
                <a:gd name="T34" fmla="*/ 2147483647 w 2144"/>
                <a:gd name="T35" fmla="*/ 2147483647 h 767"/>
                <a:gd name="T36" fmla="*/ 0 w 2144"/>
                <a:gd name="T37" fmla="*/ 2147483647 h 767"/>
                <a:gd name="T38" fmla="*/ 2147483647 w 2144"/>
                <a:gd name="T39" fmla="*/ 2147483647 h 767"/>
                <a:gd name="T40" fmla="*/ 2147483647 w 2144"/>
                <a:gd name="T41" fmla="*/ 2147483647 h 767"/>
                <a:gd name="T42" fmla="*/ 2147483647 w 2144"/>
                <a:gd name="T43" fmla="*/ 2147483647 h 767"/>
                <a:gd name="T44" fmla="*/ 2147483647 w 2144"/>
                <a:gd name="T45" fmla="*/ 2147483647 h 767"/>
                <a:gd name="T46" fmla="*/ 2147483647 w 2144"/>
                <a:gd name="T47" fmla="*/ 2147483647 h 767"/>
                <a:gd name="T48" fmla="*/ 2147483647 w 2144"/>
                <a:gd name="T49" fmla="*/ 2147483647 h 767"/>
                <a:gd name="T50" fmla="*/ 2147483647 w 2144"/>
                <a:gd name="T51" fmla="*/ 2147483647 h 767"/>
                <a:gd name="T52" fmla="*/ 2147483647 w 2144"/>
                <a:gd name="T53" fmla="*/ 2147483647 h 767"/>
                <a:gd name="T54" fmla="*/ 2147483647 w 2144"/>
                <a:gd name="T55" fmla="*/ 2147483647 h 767"/>
                <a:gd name="T56" fmla="*/ 2147483647 w 2144"/>
                <a:gd name="T57" fmla="*/ 2147483647 h 767"/>
                <a:gd name="T58" fmla="*/ 2147483647 w 2144"/>
                <a:gd name="T59" fmla="*/ 2147483647 h 767"/>
                <a:gd name="T60" fmla="*/ 2147483647 w 2144"/>
                <a:gd name="T61" fmla="*/ 2147483647 h 767"/>
                <a:gd name="T62" fmla="*/ 2147483647 w 2144"/>
                <a:gd name="T63" fmla="*/ 2147483647 h 767"/>
                <a:gd name="T64" fmla="*/ 2147483647 w 2144"/>
                <a:gd name="T65" fmla="*/ 2147483647 h 767"/>
                <a:gd name="T66" fmla="*/ 2147483647 w 2144"/>
                <a:gd name="T67" fmla="*/ 2147483647 h 767"/>
                <a:gd name="T68" fmla="*/ 2147483647 w 2144"/>
                <a:gd name="T69" fmla="*/ 2147483647 h 767"/>
                <a:gd name="T70" fmla="*/ 2147483647 w 2144"/>
                <a:gd name="T71" fmla="*/ 2147483647 h 767"/>
                <a:gd name="T72" fmla="*/ 2147483647 w 2144"/>
                <a:gd name="T73" fmla="*/ 2147483647 h 767"/>
                <a:gd name="T74" fmla="*/ 2147483647 w 2144"/>
                <a:gd name="T75" fmla="*/ 2147483647 h 767"/>
                <a:gd name="T76" fmla="*/ 2147483647 w 2144"/>
                <a:gd name="T77" fmla="*/ 2147483647 h 767"/>
                <a:gd name="T78" fmla="*/ 2147483647 w 2144"/>
                <a:gd name="T79" fmla="*/ 2147483647 h 767"/>
                <a:gd name="T80" fmla="*/ 2147483647 w 2144"/>
                <a:gd name="T81" fmla="*/ 2147483647 h 767"/>
                <a:gd name="T82" fmla="*/ 2147483647 w 2144"/>
                <a:gd name="T83" fmla="*/ 2147483647 h 767"/>
                <a:gd name="T84" fmla="*/ 2147483647 w 2144"/>
                <a:gd name="T85" fmla="*/ 2147483647 h 767"/>
                <a:gd name="T86" fmla="*/ 2147483647 w 2144"/>
                <a:gd name="T87" fmla="*/ 2147483647 h 767"/>
                <a:gd name="T88" fmla="*/ 2147483647 w 2144"/>
                <a:gd name="T89" fmla="*/ 2147483647 h 767"/>
                <a:gd name="T90" fmla="*/ 2147483647 w 2144"/>
                <a:gd name="T91" fmla="*/ 2147483647 h 767"/>
                <a:gd name="T92" fmla="*/ 2147483647 w 2144"/>
                <a:gd name="T93" fmla="*/ 2147483647 h 767"/>
                <a:gd name="T94" fmla="*/ 2147483647 w 2144"/>
                <a:gd name="T95" fmla="*/ 2147483647 h 767"/>
                <a:gd name="T96" fmla="*/ 2147483647 w 2144"/>
                <a:gd name="T97" fmla="*/ 2147483647 h 7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44"/>
                <a:gd name="T148" fmla="*/ 0 h 767"/>
                <a:gd name="T149" fmla="*/ 2144 w 2144"/>
                <a:gd name="T150" fmla="*/ 767 h 7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44" h="767">
                  <a:moveTo>
                    <a:pt x="1513" y="724"/>
                  </a:moveTo>
                  <a:lnTo>
                    <a:pt x="1519" y="654"/>
                  </a:lnTo>
                  <a:lnTo>
                    <a:pt x="1539" y="656"/>
                  </a:lnTo>
                  <a:lnTo>
                    <a:pt x="1596" y="671"/>
                  </a:lnTo>
                  <a:lnTo>
                    <a:pt x="1671" y="649"/>
                  </a:lnTo>
                  <a:lnTo>
                    <a:pt x="1728" y="457"/>
                  </a:lnTo>
                  <a:lnTo>
                    <a:pt x="1788" y="376"/>
                  </a:lnTo>
                  <a:lnTo>
                    <a:pt x="1776" y="382"/>
                  </a:lnTo>
                  <a:lnTo>
                    <a:pt x="1879" y="341"/>
                  </a:lnTo>
                  <a:lnTo>
                    <a:pt x="1875" y="294"/>
                  </a:lnTo>
                  <a:lnTo>
                    <a:pt x="1812" y="314"/>
                  </a:lnTo>
                  <a:lnTo>
                    <a:pt x="1760" y="270"/>
                  </a:lnTo>
                  <a:lnTo>
                    <a:pt x="1732" y="223"/>
                  </a:lnTo>
                  <a:lnTo>
                    <a:pt x="1706" y="213"/>
                  </a:lnTo>
                  <a:lnTo>
                    <a:pt x="1731" y="157"/>
                  </a:lnTo>
                  <a:lnTo>
                    <a:pt x="1731" y="96"/>
                  </a:lnTo>
                  <a:lnTo>
                    <a:pt x="1701" y="94"/>
                  </a:lnTo>
                  <a:lnTo>
                    <a:pt x="1769" y="24"/>
                  </a:lnTo>
                  <a:lnTo>
                    <a:pt x="1862" y="1"/>
                  </a:lnTo>
                  <a:lnTo>
                    <a:pt x="1931" y="0"/>
                  </a:lnTo>
                  <a:lnTo>
                    <a:pt x="1965" y="25"/>
                  </a:lnTo>
                  <a:lnTo>
                    <a:pt x="1991" y="28"/>
                  </a:lnTo>
                  <a:lnTo>
                    <a:pt x="2018" y="72"/>
                  </a:lnTo>
                  <a:lnTo>
                    <a:pt x="2025" y="153"/>
                  </a:lnTo>
                  <a:lnTo>
                    <a:pt x="1995" y="275"/>
                  </a:lnTo>
                  <a:lnTo>
                    <a:pt x="2016" y="326"/>
                  </a:lnTo>
                  <a:lnTo>
                    <a:pt x="2067" y="349"/>
                  </a:lnTo>
                  <a:lnTo>
                    <a:pt x="2091" y="382"/>
                  </a:lnTo>
                  <a:lnTo>
                    <a:pt x="2142" y="417"/>
                  </a:lnTo>
                  <a:lnTo>
                    <a:pt x="2130" y="441"/>
                  </a:lnTo>
                  <a:lnTo>
                    <a:pt x="2142" y="456"/>
                  </a:lnTo>
                  <a:lnTo>
                    <a:pt x="2144" y="558"/>
                  </a:lnTo>
                  <a:lnTo>
                    <a:pt x="2115" y="767"/>
                  </a:lnTo>
                  <a:lnTo>
                    <a:pt x="243" y="764"/>
                  </a:lnTo>
                  <a:lnTo>
                    <a:pt x="159" y="746"/>
                  </a:lnTo>
                  <a:lnTo>
                    <a:pt x="87" y="710"/>
                  </a:lnTo>
                  <a:lnTo>
                    <a:pt x="33" y="632"/>
                  </a:lnTo>
                  <a:lnTo>
                    <a:pt x="0" y="536"/>
                  </a:lnTo>
                  <a:lnTo>
                    <a:pt x="10" y="214"/>
                  </a:lnTo>
                  <a:lnTo>
                    <a:pt x="86" y="207"/>
                  </a:lnTo>
                  <a:lnTo>
                    <a:pt x="167" y="271"/>
                  </a:lnTo>
                  <a:lnTo>
                    <a:pt x="174" y="319"/>
                  </a:lnTo>
                  <a:lnTo>
                    <a:pt x="167" y="382"/>
                  </a:lnTo>
                  <a:lnTo>
                    <a:pt x="161" y="441"/>
                  </a:lnTo>
                  <a:lnTo>
                    <a:pt x="137" y="483"/>
                  </a:lnTo>
                  <a:lnTo>
                    <a:pt x="84" y="540"/>
                  </a:lnTo>
                  <a:lnTo>
                    <a:pt x="105" y="583"/>
                  </a:lnTo>
                  <a:lnTo>
                    <a:pt x="213" y="586"/>
                  </a:lnTo>
                  <a:lnTo>
                    <a:pt x="300" y="640"/>
                  </a:lnTo>
                  <a:lnTo>
                    <a:pt x="374" y="569"/>
                  </a:lnTo>
                  <a:lnTo>
                    <a:pt x="442" y="552"/>
                  </a:lnTo>
                  <a:lnTo>
                    <a:pt x="466" y="507"/>
                  </a:lnTo>
                  <a:lnTo>
                    <a:pt x="431" y="456"/>
                  </a:lnTo>
                  <a:lnTo>
                    <a:pt x="406" y="368"/>
                  </a:lnTo>
                  <a:lnTo>
                    <a:pt x="424" y="274"/>
                  </a:lnTo>
                  <a:lnTo>
                    <a:pt x="453" y="203"/>
                  </a:lnTo>
                  <a:lnTo>
                    <a:pt x="543" y="178"/>
                  </a:lnTo>
                  <a:lnTo>
                    <a:pt x="621" y="185"/>
                  </a:lnTo>
                  <a:lnTo>
                    <a:pt x="681" y="231"/>
                  </a:lnTo>
                  <a:lnTo>
                    <a:pt x="690" y="284"/>
                  </a:lnTo>
                  <a:lnTo>
                    <a:pt x="684" y="393"/>
                  </a:lnTo>
                  <a:lnTo>
                    <a:pt x="658" y="454"/>
                  </a:lnTo>
                  <a:lnTo>
                    <a:pt x="630" y="496"/>
                  </a:lnTo>
                  <a:lnTo>
                    <a:pt x="639" y="538"/>
                  </a:lnTo>
                  <a:lnTo>
                    <a:pt x="764" y="558"/>
                  </a:lnTo>
                  <a:lnTo>
                    <a:pt x="812" y="614"/>
                  </a:lnTo>
                  <a:lnTo>
                    <a:pt x="838" y="618"/>
                  </a:lnTo>
                  <a:lnTo>
                    <a:pt x="840" y="758"/>
                  </a:lnTo>
                  <a:lnTo>
                    <a:pt x="924" y="761"/>
                  </a:lnTo>
                  <a:lnTo>
                    <a:pt x="1008" y="734"/>
                  </a:lnTo>
                  <a:lnTo>
                    <a:pt x="1025" y="614"/>
                  </a:lnTo>
                  <a:lnTo>
                    <a:pt x="1060" y="535"/>
                  </a:lnTo>
                  <a:lnTo>
                    <a:pt x="1121" y="493"/>
                  </a:lnTo>
                  <a:lnTo>
                    <a:pt x="1221" y="462"/>
                  </a:lnTo>
                  <a:lnTo>
                    <a:pt x="1217" y="411"/>
                  </a:lnTo>
                  <a:lnTo>
                    <a:pt x="1145" y="417"/>
                  </a:lnTo>
                  <a:lnTo>
                    <a:pt x="1120" y="393"/>
                  </a:lnTo>
                  <a:lnTo>
                    <a:pt x="1104" y="331"/>
                  </a:lnTo>
                  <a:lnTo>
                    <a:pt x="1085" y="330"/>
                  </a:lnTo>
                  <a:lnTo>
                    <a:pt x="1079" y="314"/>
                  </a:lnTo>
                  <a:lnTo>
                    <a:pt x="1095" y="275"/>
                  </a:lnTo>
                  <a:lnTo>
                    <a:pt x="1097" y="217"/>
                  </a:lnTo>
                  <a:lnTo>
                    <a:pt x="1123" y="152"/>
                  </a:lnTo>
                  <a:lnTo>
                    <a:pt x="1193" y="101"/>
                  </a:lnTo>
                  <a:lnTo>
                    <a:pt x="1298" y="101"/>
                  </a:lnTo>
                  <a:lnTo>
                    <a:pt x="1349" y="123"/>
                  </a:lnTo>
                  <a:lnTo>
                    <a:pt x="1392" y="189"/>
                  </a:lnTo>
                  <a:lnTo>
                    <a:pt x="1392" y="264"/>
                  </a:lnTo>
                  <a:lnTo>
                    <a:pt x="1380" y="341"/>
                  </a:lnTo>
                  <a:lnTo>
                    <a:pt x="1365" y="376"/>
                  </a:lnTo>
                  <a:lnTo>
                    <a:pt x="1314" y="405"/>
                  </a:lnTo>
                  <a:lnTo>
                    <a:pt x="1336" y="453"/>
                  </a:lnTo>
                  <a:lnTo>
                    <a:pt x="1411" y="477"/>
                  </a:lnTo>
                  <a:lnTo>
                    <a:pt x="1461" y="505"/>
                  </a:lnTo>
                  <a:lnTo>
                    <a:pt x="1469" y="520"/>
                  </a:lnTo>
                  <a:lnTo>
                    <a:pt x="1514" y="513"/>
                  </a:lnTo>
                  <a:lnTo>
                    <a:pt x="1528" y="519"/>
                  </a:lnTo>
                  <a:lnTo>
                    <a:pt x="1513" y="724"/>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dirty="0"/>
            </a:p>
          </p:txBody>
        </p:sp>
        <p:sp>
          <p:nvSpPr>
            <p:cNvPr id="542" name="Freeform 302"/>
            <p:cNvSpPr>
              <a:spLocks/>
            </p:cNvSpPr>
            <p:nvPr/>
          </p:nvSpPr>
          <p:spPr bwMode="auto">
            <a:xfrm rot="-280744">
              <a:off x="8435975" y="2725738"/>
              <a:ext cx="15875" cy="46037"/>
            </a:xfrm>
            <a:custGeom>
              <a:avLst/>
              <a:gdLst>
                <a:gd name="T0" fmla="*/ 0 w 15"/>
                <a:gd name="T1" fmla="*/ 2147483647 h 47"/>
                <a:gd name="T2" fmla="*/ 2147483647 w 15"/>
                <a:gd name="T3" fmla="*/ 2147483647 h 47"/>
                <a:gd name="T4" fmla="*/ 2147483647 w 15"/>
                <a:gd name="T5" fmla="*/ 0 h 47"/>
                <a:gd name="T6" fmla="*/ 2147483647 w 15"/>
                <a:gd name="T7" fmla="*/ 2147483647 h 47"/>
                <a:gd name="T8" fmla="*/ 2147483647 w 15"/>
                <a:gd name="T9" fmla="*/ 2147483647 h 47"/>
                <a:gd name="T10" fmla="*/ 2147483647 w 15"/>
                <a:gd name="T11" fmla="*/ 2147483647 h 47"/>
                <a:gd name="T12" fmla="*/ 0 w 15"/>
                <a:gd name="T13" fmla="*/ 2147483647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543" name="Freeform 303"/>
            <p:cNvSpPr>
              <a:spLocks/>
            </p:cNvSpPr>
            <p:nvPr/>
          </p:nvSpPr>
          <p:spPr bwMode="auto">
            <a:xfrm rot="-280744">
              <a:off x="8439150" y="2682875"/>
              <a:ext cx="20638" cy="17463"/>
            </a:xfrm>
            <a:custGeom>
              <a:avLst/>
              <a:gdLst>
                <a:gd name="T0" fmla="*/ 0 w 20"/>
                <a:gd name="T1" fmla="*/ 2147483647 h 18"/>
                <a:gd name="T2" fmla="*/ 2147483647 w 20"/>
                <a:gd name="T3" fmla="*/ 0 h 18"/>
                <a:gd name="T4" fmla="*/ 2147483647 w 20"/>
                <a:gd name="T5" fmla="*/ 2147483647 h 18"/>
                <a:gd name="T6" fmla="*/ 2147483647 w 20"/>
                <a:gd name="T7" fmla="*/ 2147483647 h 18"/>
                <a:gd name="T8" fmla="*/ 0 w 20"/>
                <a:gd name="T9" fmla="*/ 2147483647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544" name="Freeform 304"/>
            <p:cNvSpPr>
              <a:spLocks/>
            </p:cNvSpPr>
            <p:nvPr/>
          </p:nvSpPr>
          <p:spPr bwMode="auto">
            <a:xfrm rot="-280744">
              <a:off x="8443913" y="2833688"/>
              <a:ext cx="25400" cy="6350"/>
            </a:xfrm>
            <a:custGeom>
              <a:avLst/>
              <a:gdLst>
                <a:gd name="T0" fmla="*/ 0 w 23"/>
                <a:gd name="T1" fmla="*/ 2147483647 h 6"/>
                <a:gd name="T2" fmla="*/ 2147483647 w 23"/>
                <a:gd name="T3" fmla="*/ 2147483647 h 6"/>
                <a:gd name="T4" fmla="*/ 2147483647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45" name="Freeform 305"/>
            <p:cNvSpPr>
              <a:spLocks/>
            </p:cNvSpPr>
            <p:nvPr/>
          </p:nvSpPr>
          <p:spPr bwMode="auto">
            <a:xfrm rot="-280744">
              <a:off x="7834313" y="2830513"/>
              <a:ext cx="9525" cy="47625"/>
            </a:xfrm>
            <a:custGeom>
              <a:avLst/>
              <a:gdLst>
                <a:gd name="T0" fmla="*/ 0 w 15"/>
                <a:gd name="T1" fmla="*/ 2147483647 h 47"/>
                <a:gd name="T2" fmla="*/ 2147483647 w 15"/>
                <a:gd name="T3" fmla="*/ 2147483647 h 47"/>
                <a:gd name="T4" fmla="*/ 2147483647 w 15"/>
                <a:gd name="T5" fmla="*/ 0 h 47"/>
                <a:gd name="T6" fmla="*/ 2147483647 w 15"/>
                <a:gd name="T7" fmla="*/ 2147483647 h 47"/>
                <a:gd name="T8" fmla="*/ 2147483647 w 15"/>
                <a:gd name="T9" fmla="*/ 2147483647 h 47"/>
                <a:gd name="T10" fmla="*/ 2147483647 w 15"/>
                <a:gd name="T11" fmla="*/ 2147483647 h 47"/>
                <a:gd name="T12" fmla="*/ 0 w 15"/>
                <a:gd name="T13" fmla="*/ 2147483647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546" name="Freeform 306"/>
            <p:cNvSpPr>
              <a:spLocks/>
            </p:cNvSpPr>
            <p:nvPr/>
          </p:nvSpPr>
          <p:spPr bwMode="auto">
            <a:xfrm rot="-280744">
              <a:off x="7832725" y="2800350"/>
              <a:ext cx="12700" cy="19050"/>
            </a:xfrm>
            <a:custGeom>
              <a:avLst/>
              <a:gdLst>
                <a:gd name="T0" fmla="*/ 0 w 20"/>
                <a:gd name="T1" fmla="*/ 2147483647 h 18"/>
                <a:gd name="T2" fmla="*/ 2147483647 w 20"/>
                <a:gd name="T3" fmla="*/ 0 h 18"/>
                <a:gd name="T4" fmla="*/ 2147483647 w 20"/>
                <a:gd name="T5" fmla="*/ 2147483647 h 18"/>
                <a:gd name="T6" fmla="*/ 2147483647 w 20"/>
                <a:gd name="T7" fmla="*/ 2147483647 h 18"/>
                <a:gd name="T8" fmla="*/ 0 w 20"/>
                <a:gd name="T9" fmla="*/ 2147483647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547" name="Freeform 307"/>
            <p:cNvSpPr>
              <a:spLocks/>
            </p:cNvSpPr>
            <p:nvPr/>
          </p:nvSpPr>
          <p:spPr bwMode="auto">
            <a:xfrm rot="-280744">
              <a:off x="7839075" y="2941638"/>
              <a:ext cx="15875" cy="6350"/>
            </a:xfrm>
            <a:custGeom>
              <a:avLst/>
              <a:gdLst>
                <a:gd name="T0" fmla="*/ 0 w 23"/>
                <a:gd name="T1" fmla="*/ 2147483647 h 6"/>
                <a:gd name="T2" fmla="*/ 2147483647 w 23"/>
                <a:gd name="T3" fmla="*/ 2147483647 h 6"/>
                <a:gd name="T4" fmla="*/ 2147483647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48" name="Freeform 308"/>
            <p:cNvSpPr>
              <a:spLocks/>
            </p:cNvSpPr>
            <p:nvPr/>
          </p:nvSpPr>
          <p:spPr bwMode="auto">
            <a:xfrm rot="-280744">
              <a:off x="8501063" y="2740025"/>
              <a:ext cx="47625" cy="69850"/>
            </a:xfrm>
            <a:custGeom>
              <a:avLst/>
              <a:gdLst>
                <a:gd name="T0" fmla="*/ 0 w 44"/>
                <a:gd name="T1" fmla="*/ 2147483647 h 70"/>
                <a:gd name="T2" fmla="*/ 2147483647 w 44"/>
                <a:gd name="T3" fmla="*/ 0 h 70"/>
                <a:gd name="T4" fmla="*/ 2147483647 w 44"/>
                <a:gd name="T5" fmla="*/ 2147483647 h 70"/>
                <a:gd name="T6" fmla="*/ 2147483647 w 44"/>
                <a:gd name="T7" fmla="*/ 2147483647 h 70"/>
                <a:gd name="T8" fmla="*/ 2147483647 w 44"/>
                <a:gd name="T9" fmla="*/ 2147483647 h 70"/>
                <a:gd name="T10" fmla="*/ 2147483647 w 44"/>
                <a:gd name="T11" fmla="*/ 2147483647 h 70"/>
                <a:gd name="T12" fmla="*/ 2147483647 w 44"/>
                <a:gd name="T13" fmla="*/ 2147483647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grpSp>
          <p:nvGrpSpPr>
            <p:cNvPr id="549" name="Group 309"/>
            <p:cNvGrpSpPr>
              <a:grpSpLocks/>
            </p:cNvGrpSpPr>
            <p:nvPr/>
          </p:nvGrpSpPr>
          <p:grpSpPr bwMode="auto">
            <a:xfrm rot="-469744">
              <a:off x="7226300" y="2851150"/>
              <a:ext cx="125413" cy="298450"/>
              <a:chOff x="1876" y="2642"/>
              <a:chExt cx="112" cy="264"/>
            </a:xfrm>
          </p:grpSpPr>
          <p:sp>
            <p:nvSpPr>
              <p:cNvPr id="565" name="Freeform 310"/>
              <p:cNvSpPr>
                <a:spLocks/>
              </p:cNvSpPr>
              <p:nvPr/>
            </p:nvSpPr>
            <p:spPr bwMode="auto">
              <a:xfrm>
                <a:off x="1932" y="2642"/>
                <a:ext cx="56" cy="42"/>
              </a:xfrm>
              <a:custGeom>
                <a:avLst/>
                <a:gdLst>
                  <a:gd name="T0" fmla="*/ 0 w 56"/>
                  <a:gd name="T1" fmla="*/ 16 h 42"/>
                  <a:gd name="T2" fmla="*/ 2 w 56"/>
                  <a:gd name="T3" fmla="*/ 6 h 42"/>
                  <a:gd name="T4" fmla="*/ 30 w 56"/>
                  <a:gd name="T5" fmla="*/ 0 h 42"/>
                  <a:gd name="T6" fmla="*/ 48 w 56"/>
                  <a:gd name="T7" fmla="*/ 9 h 42"/>
                  <a:gd name="T8" fmla="*/ 56 w 56"/>
                  <a:gd name="T9" fmla="*/ 32 h 42"/>
                  <a:gd name="T10" fmla="*/ 38 w 56"/>
                  <a:gd name="T11" fmla="*/ 42 h 42"/>
                  <a:gd name="T12" fmla="*/ 0 w 56"/>
                  <a:gd name="T13" fmla="*/ 16 h 42"/>
                  <a:gd name="T14" fmla="*/ 0 60000 65536"/>
                  <a:gd name="T15" fmla="*/ 0 60000 65536"/>
                  <a:gd name="T16" fmla="*/ 0 60000 65536"/>
                  <a:gd name="T17" fmla="*/ 0 60000 65536"/>
                  <a:gd name="T18" fmla="*/ 0 60000 65536"/>
                  <a:gd name="T19" fmla="*/ 0 60000 65536"/>
                  <a:gd name="T20" fmla="*/ 0 60000 65536"/>
                  <a:gd name="T21" fmla="*/ 0 w 56"/>
                  <a:gd name="T22" fmla="*/ 0 h 42"/>
                  <a:gd name="T23" fmla="*/ 56 w 5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2">
                    <a:moveTo>
                      <a:pt x="0" y="16"/>
                    </a:moveTo>
                    <a:lnTo>
                      <a:pt x="2" y="6"/>
                    </a:lnTo>
                    <a:lnTo>
                      <a:pt x="30" y="0"/>
                    </a:lnTo>
                    <a:lnTo>
                      <a:pt x="48" y="9"/>
                    </a:lnTo>
                    <a:lnTo>
                      <a:pt x="56" y="32"/>
                    </a:lnTo>
                    <a:lnTo>
                      <a:pt x="38" y="42"/>
                    </a:lnTo>
                    <a:lnTo>
                      <a:pt x="0" y="16"/>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dirty="0"/>
              </a:p>
            </p:txBody>
          </p:sp>
          <p:sp>
            <p:nvSpPr>
              <p:cNvPr id="566" name="Freeform 311"/>
              <p:cNvSpPr>
                <a:spLocks/>
              </p:cNvSpPr>
              <p:nvPr/>
            </p:nvSpPr>
            <p:spPr bwMode="auto">
              <a:xfrm>
                <a:off x="1876" y="2653"/>
                <a:ext cx="108" cy="253"/>
              </a:xfrm>
              <a:custGeom>
                <a:avLst/>
                <a:gdLst>
                  <a:gd name="T0" fmla="*/ 91 w 108"/>
                  <a:gd name="T1" fmla="*/ 0 h 253"/>
                  <a:gd name="T2" fmla="*/ 40 w 108"/>
                  <a:gd name="T3" fmla="*/ 5 h 253"/>
                  <a:gd name="T4" fmla="*/ 14 w 108"/>
                  <a:gd name="T5" fmla="*/ 71 h 253"/>
                  <a:gd name="T6" fmla="*/ 0 w 108"/>
                  <a:gd name="T7" fmla="*/ 133 h 253"/>
                  <a:gd name="T8" fmla="*/ 20 w 108"/>
                  <a:gd name="T9" fmla="*/ 253 h 253"/>
                  <a:gd name="T10" fmla="*/ 22 w 108"/>
                  <a:gd name="T11" fmla="*/ 215 h 253"/>
                  <a:gd name="T12" fmla="*/ 30 w 108"/>
                  <a:gd name="T13" fmla="*/ 235 h 253"/>
                  <a:gd name="T14" fmla="*/ 34 w 108"/>
                  <a:gd name="T15" fmla="*/ 153 h 253"/>
                  <a:gd name="T16" fmla="*/ 50 w 108"/>
                  <a:gd name="T17" fmla="*/ 115 h 253"/>
                  <a:gd name="T18" fmla="*/ 96 w 108"/>
                  <a:gd name="T19" fmla="*/ 73 h 253"/>
                  <a:gd name="T20" fmla="*/ 108 w 108"/>
                  <a:gd name="T21" fmla="*/ 29 h 253"/>
                  <a:gd name="T22" fmla="*/ 91 w 108"/>
                  <a:gd name="T23" fmla="*/ 0 h 2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253"/>
                  <a:gd name="T38" fmla="*/ 108 w 108"/>
                  <a:gd name="T39" fmla="*/ 253 h 2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253">
                    <a:moveTo>
                      <a:pt x="91" y="0"/>
                    </a:moveTo>
                    <a:lnTo>
                      <a:pt x="40" y="5"/>
                    </a:lnTo>
                    <a:lnTo>
                      <a:pt x="14" y="71"/>
                    </a:lnTo>
                    <a:lnTo>
                      <a:pt x="0" y="133"/>
                    </a:lnTo>
                    <a:lnTo>
                      <a:pt x="20" y="253"/>
                    </a:lnTo>
                    <a:lnTo>
                      <a:pt x="22" y="215"/>
                    </a:lnTo>
                    <a:lnTo>
                      <a:pt x="30" y="235"/>
                    </a:lnTo>
                    <a:lnTo>
                      <a:pt x="34" y="153"/>
                    </a:lnTo>
                    <a:lnTo>
                      <a:pt x="50" y="115"/>
                    </a:lnTo>
                    <a:lnTo>
                      <a:pt x="96" y="73"/>
                    </a:lnTo>
                    <a:lnTo>
                      <a:pt x="108" y="29"/>
                    </a:lnTo>
                    <a:lnTo>
                      <a:pt x="91" y="0"/>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dirty="0"/>
              </a:p>
            </p:txBody>
          </p:sp>
        </p:grpSp>
        <p:sp>
          <p:nvSpPr>
            <p:cNvPr id="550" name="Freeform 312"/>
            <p:cNvSpPr>
              <a:spLocks/>
            </p:cNvSpPr>
            <p:nvPr/>
          </p:nvSpPr>
          <p:spPr bwMode="auto">
            <a:xfrm>
              <a:off x="7845425" y="2749550"/>
              <a:ext cx="44450" cy="92075"/>
            </a:xfrm>
            <a:custGeom>
              <a:avLst/>
              <a:gdLst>
                <a:gd name="T0" fmla="*/ 0 w 46"/>
                <a:gd name="T1" fmla="*/ 0 h 97"/>
                <a:gd name="T2" fmla="*/ 2147483647 w 46"/>
                <a:gd name="T3" fmla="*/ 2147483647 h 97"/>
                <a:gd name="T4" fmla="*/ 2147483647 w 46"/>
                <a:gd name="T5" fmla="*/ 2147483647 h 97"/>
                <a:gd name="T6" fmla="*/ 2147483647 w 46"/>
                <a:gd name="T7" fmla="*/ 2147483647 h 97"/>
                <a:gd name="T8" fmla="*/ 2147483647 w 46"/>
                <a:gd name="T9" fmla="*/ 2147483647 h 97"/>
                <a:gd name="T10" fmla="*/ 2147483647 w 46"/>
                <a:gd name="T11" fmla="*/ 2147483647 h 97"/>
                <a:gd name="T12" fmla="*/ 2147483647 w 46"/>
                <a:gd name="T13" fmla="*/ 2147483647 h 97"/>
                <a:gd name="T14" fmla="*/ 0 60000 65536"/>
                <a:gd name="T15" fmla="*/ 0 60000 65536"/>
                <a:gd name="T16" fmla="*/ 0 60000 65536"/>
                <a:gd name="T17" fmla="*/ 0 60000 65536"/>
                <a:gd name="T18" fmla="*/ 0 60000 65536"/>
                <a:gd name="T19" fmla="*/ 0 60000 65536"/>
                <a:gd name="T20" fmla="*/ 0 60000 65536"/>
                <a:gd name="T21" fmla="*/ 0 w 46"/>
                <a:gd name="T22" fmla="*/ 0 h 97"/>
                <a:gd name="T23" fmla="*/ 46 w 46"/>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97">
                  <a:moveTo>
                    <a:pt x="0" y="0"/>
                  </a:moveTo>
                  <a:lnTo>
                    <a:pt x="5" y="20"/>
                  </a:lnTo>
                  <a:lnTo>
                    <a:pt x="20" y="12"/>
                  </a:lnTo>
                  <a:lnTo>
                    <a:pt x="21" y="51"/>
                  </a:lnTo>
                  <a:lnTo>
                    <a:pt x="32" y="32"/>
                  </a:lnTo>
                  <a:lnTo>
                    <a:pt x="44" y="72"/>
                  </a:lnTo>
                  <a:lnTo>
                    <a:pt x="46" y="97"/>
                  </a:lnTo>
                </a:path>
              </a:pathLst>
            </a:custGeom>
            <a:noFill/>
            <a:ln w="9525" cap="flat" cmpd="sng">
              <a:solidFill>
                <a:srgbClr val="80808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nvGrpSpPr>
            <p:cNvPr id="551" name="Group 313"/>
            <p:cNvGrpSpPr>
              <a:grpSpLocks/>
            </p:cNvGrpSpPr>
            <p:nvPr/>
          </p:nvGrpSpPr>
          <p:grpSpPr bwMode="auto">
            <a:xfrm rot="-469744">
              <a:off x="7867650" y="2784475"/>
              <a:ext cx="125413" cy="298450"/>
              <a:chOff x="1876" y="2642"/>
              <a:chExt cx="112" cy="264"/>
            </a:xfrm>
          </p:grpSpPr>
          <p:sp>
            <p:nvSpPr>
              <p:cNvPr id="563" name="Freeform 314"/>
              <p:cNvSpPr>
                <a:spLocks/>
              </p:cNvSpPr>
              <p:nvPr/>
            </p:nvSpPr>
            <p:spPr bwMode="auto">
              <a:xfrm>
                <a:off x="1932" y="2642"/>
                <a:ext cx="56" cy="42"/>
              </a:xfrm>
              <a:custGeom>
                <a:avLst/>
                <a:gdLst>
                  <a:gd name="T0" fmla="*/ 0 w 56"/>
                  <a:gd name="T1" fmla="*/ 16 h 42"/>
                  <a:gd name="T2" fmla="*/ 2 w 56"/>
                  <a:gd name="T3" fmla="*/ 6 h 42"/>
                  <a:gd name="T4" fmla="*/ 30 w 56"/>
                  <a:gd name="T5" fmla="*/ 0 h 42"/>
                  <a:gd name="T6" fmla="*/ 48 w 56"/>
                  <a:gd name="T7" fmla="*/ 9 h 42"/>
                  <a:gd name="T8" fmla="*/ 56 w 56"/>
                  <a:gd name="T9" fmla="*/ 32 h 42"/>
                  <a:gd name="T10" fmla="*/ 38 w 56"/>
                  <a:gd name="T11" fmla="*/ 42 h 42"/>
                  <a:gd name="T12" fmla="*/ 0 w 56"/>
                  <a:gd name="T13" fmla="*/ 16 h 42"/>
                  <a:gd name="T14" fmla="*/ 0 60000 65536"/>
                  <a:gd name="T15" fmla="*/ 0 60000 65536"/>
                  <a:gd name="T16" fmla="*/ 0 60000 65536"/>
                  <a:gd name="T17" fmla="*/ 0 60000 65536"/>
                  <a:gd name="T18" fmla="*/ 0 60000 65536"/>
                  <a:gd name="T19" fmla="*/ 0 60000 65536"/>
                  <a:gd name="T20" fmla="*/ 0 60000 65536"/>
                  <a:gd name="T21" fmla="*/ 0 w 56"/>
                  <a:gd name="T22" fmla="*/ 0 h 42"/>
                  <a:gd name="T23" fmla="*/ 56 w 5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2">
                    <a:moveTo>
                      <a:pt x="0" y="16"/>
                    </a:moveTo>
                    <a:lnTo>
                      <a:pt x="2" y="6"/>
                    </a:lnTo>
                    <a:lnTo>
                      <a:pt x="30" y="0"/>
                    </a:lnTo>
                    <a:lnTo>
                      <a:pt x="48" y="9"/>
                    </a:lnTo>
                    <a:lnTo>
                      <a:pt x="56" y="32"/>
                    </a:lnTo>
                    <a:lnTo>
                      <a:pt x="38" y="42"/>
                    </a:lnTo>
                    <a:lnTo>
                      <a:pt x="0" y="16"/>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dirty="0"/>
              </a:p>
            </p:txBody>
          </p:sp>
          <p:sp>
            <p:nvSpPr>
              <p:cNvPr id="564" name="Freeform 315"/>
              <p:cNvSpPr>
                <a:spLocks/>
              </p:cNvSpPr>
              <p:nvPr/>
            </p:nvSpPr>
            <p:spPr bwMode="auto">
              <a:xfrm>
                <a:off x="1876" y="2653"/>
                <a:ext cx="108" cy="253"/>
              </a:xfrm>
              <a:custGeom>
                <a:avLst/>
                <a:gdLst>
                  <a:gd name="T0" fmla="*/ 91 w 108"/>
                  <a:gd name="T1" fmla="*/ 0 h 253"/>
                  <a:gd name="T2" fmla="*/ 40 w 108"/>
                  <a:gd name="T3" fmla="*/ 5 h 253"/>
                  <a:gd name="T4" fmla="*/ 14 w 108"/>
                  <a:gd name="T5" fmla="*/ 71 h 253"/>
                  <a:gd name="T6" fmla="*/ 0 w 108"/>
                  <a:gd name="T7" fmla="*/ 133 h 253"/>
                  <a:gd name="T8" fmla="*/ 20 w 108"/>
                  <a:gd name="T9" fmla="*/ 253 h 253"/>
                  <a:gd name="T10" fmla="*/ 22 w 108"/>
                  <a:gd name="T11" fmla="*/ 215 h 253"/>
                  <a:gd name="T12" fmla="*/ 30 w 108"/>
                  <a:gd name="T13" fmla="*/ 235 h 253"/>
                  <a:gd name="T14" fmla="*/ 34 w 108"/>
                  <a:gd name="T15" fmla="*/ 153 h 253"/>
                  <a:gd name="T16" fmla="*/ 50 w 108"/>
                  <a:gd name="T17" fmla="*/ 115 h 253"/>
                  <a:gd name="T18" fmla="*/ 96 w 108"/>
                  <a:gd name="T19" fmla="*/ 73 h 253"/>
                  <a:gd name="T20" fmla="*/ 108 w 108"/>
                  <a:gd name="T21" fmla="*/ 29 h 253"/>
                  <a:gd name="T22" fmla="*/ 91 w 108"/>
                  <a:gd name="T23" fmla="*/ 0 h 2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253"/>
                  <a:gd name="T38" fmla="*/ 108 w 108"/>
                  <a:gd name="T39" fmla="*/ 253 h 2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253">
                    <a:moveTo>
                      <a:pt x="91" y="0"/>
                    </a:moveTo>
                    <a:lnTo>
                      <a:pt x="40" y="5"/>
                    </a:lnTo>
                    <a:lnTo>
                      <a:pt x="14" y="71"/>
                    </a:lnTo>
                    <a:lnTo>
                      <a:pt x="0" y="133"/>
                    </a:lnTo>
                    <a:lnTo>
                      <a:pt x="20" y="253"/>
                    </a:lnTo>
                    <a:lnTo>
                      <a:pt x="22" y="215"/>
                    </a:lnTo>
                    <a:lnTo>
                      <a:pt x="30" y="235"/>
                    </a:lnTo>
                    <a:lnTo>
                      <a:pt x="34" y="153"/>
                    </a:lnTo>
                    <a:lnTo>
                      <a:pt x="50" y="115"/>
                    </a:lnTo>
                    <a:lnTo>
                      <a:pt x="96" y="73"/>
                    </a:lnTo>
                    <a:lnTo>
                      <a:pt x="108" y="29"/>
                    </a:lnTo>
                    <a:lnTo>
                      <a:pt x="91" y="0"/>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dirty="0"/>
              </a:p>
            </p:txBody>
          </p:sp>
        </p:grpSp>
        <p:sp>
          <p:nvSpPr>
            <p:cNvPr id="552" name="Freeform 317"/>
            <p:cNvSpPr>
              <a:spLocks/>
            </p:cNvSpPr>
            <p:nvPr/>
          </p:nvSpPr>
          <p:spPr bwMode="auto">
            <a:xfrm>
              <a:off x="7950200" y="2903538"/>
              <a:ext cx="82550" cy="95250"/>
            </a:xfrm>
            <a:custGeom>
              <a:avLst/>
              <a:gdLst>
                <a:gd name="T0" fmla="*/ 0 w 88"/>
                <a:gd name="T1" fmla="*/ 0 h 99"/>
                <a:gd name="T2" fmla="*/ 2147483647 w 88"/>
                <a:gd name="T3" fmla="*/ 2147483647 h 99"/>
                <a:gd name="T4" fmla="*/ 2147483647 w 88"/>
                <a:gd name="T5" fmla="*/ 2147483647 h 99"/>
                <a:gd name="T6" fmla="*/ 2147483647 w 88"/>
                <a:gd name="T7" fmla="*/ 2147483647 h 99"/>
                <a:gd name="T8" fmla="*/ 2147483647 w 88"/>
                <a:gd name="T9" fmla="*/ 2147483647 h 99"/>
                <a:gd name="T10" fmla="*/ 2147483647 w 88"/>
                <a:gd name="T11" fmla="*/ 2147483647 h 99"/>
                <a:gd name="T12" fmla="*/ 2147483647 w 88"/>
                <a:gd name="T13" fmla="*/ 2147483647 h 99"/>
                <a:gd name="T14" fmla="*/ 2147483647 w 88"/>
                <a:gd name="T15" fmla="*/ 2147483647 h 99"/>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99"/>
                <a:gd name="T26" fmla="*/ 88 w 8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99">
                  <a:moveTo>
                    <a:pt x="0" y="0"/>
                  </a:moveTo>
                  <a:lnTo>
                    <a:pt x="40" y="62"/>
                  </a:lnTo>
                  <a:lnTo>
                    <a:pt x="24" y="83"/>
                  </a:lnTo>
                  <a:lnTo>
                    <a:pt x="47" y="71"/>
                  </a:lnTo>
                  <a:lnTo>
                    <a:pt x="54" y="95"/>
                  </a:lnTo>
                  <a:lnTo>
                    <a:pt x="64" y="69"/>
                  </a:lnTo>
                  <a:lnTo>
                    <a:pt x="76" y="99"/>
                  </a:lnTo>
                  <a:lnTo>
                    <a:pt x="88" y="74"/>
                  </a:lnTo>
                </a:path>
              </a:pathLst>
            </a:custGeom>
            <a:noFill/>
            <a:ln w="9525" cap="flat" cmpd="sng">
              <a:solidFill>
                <a:srgbClr val="80808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nvGrpSpPr>
            <p:cNvPr id="553" name="Group 321"/>
            <p:cNvGrpSpPr>
              <a:grpSpLocks/>
            </p:cNvGrpSpPr>
            <p:nvPr/>
          </p:nvGrpSpPr>
          <p:grpSpPr bwMode="auto">
            <a:xfrm rot="-280744">
              <a:off x="7478713" y="2516188"/>
              <a:ext cx="14287" cy="120650"/>
              <a:chOff x="873" y="2789"/>
              <a:chExt cx="26" cy="145"/>
            </a:xfrm>
          </p:grpSpPr>
          <p:sp>
            <p:nvSpPr>
              <p:cNvPr id="560" name="Freeform 322"/>
              <p:cNvSpPr>
                <a:spLocks/>
              </p:cNvSpPr>
              <p:nvPr/>
            </p:nvSpPr>
            <p:spPr bwMode="auto">
              <a:xfrm>
                <a:off x="875" y="2818"/>
                <a:ext cx="15" cy="47"/>
              </a:xfrm>
              <a:custGeom>
                <a:avLst/>
                <a:gdLst>
                  <a:gd name="T0" fmla="*/ 0 w 15"/>
                  <a:gd name="T1" fmla="*/ 41 h 47"/>
                  <a:gd name="T2" fmla="*/ 4 w 15"/>
                  <a:gd name="T3" fmla="*/ 11 h 47"/>
                  <a:gd name="T4" fmla="*/ 12 w 15"/>
                  <a:gd name="T5" fmla="*/ 0 h 47"/>
                  <a:gd name="T6" fmla="*/ 15 w 15"/>
                  <a:gd name="T7" fmla="*/ 12 h 47"/>
                  <a:gd name="T8" fmla="*/ 12 w 15"/>
                  <a:gd name="T9" fmla="*/ 36 h 47"/>
                  <a:gd name="T10" fmla="*/ 6 w 15"/>
                  <a:gd name="T11" fmla="*/ 47 h 47"/>
                  <a:gd name="T12" fmla="*/ 0 w 15"/>
                  <a:gd name="T13" fmla="*/ 41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561" name="Freeform 323"/>
              <p:cNvSpPr>
                <a:spLocks/>
              </p:cNvSpPr>
              <p:nvPr/>
            </p:nvSpPr>
            <p:spPr bwMode="auto">
              <a:xfrm>
                <a:off x="879" y="2789"/>
                <a:ext cx="20" cy="18"/>
              </a:xfrm>
              <a:custGeom>
                <a:avLst/>
                <a:gdLst>
                  <a:gd name="T0" fmla="*/ 0 w 20"/>
                  <a:gd name="T1" fmla="*/ 16 h 18"/>
                  <a:gd name="T2" fmla="*/ 9 w 20"/>
                  <a:gd name="T3" fmla="*/ 0 h 18"/>
                  <a:gd name="T4" fmla="*/ 20 w 20"/>
                  <a:gd name="T5" fmla="*/ 18 h 18"/>
                  <a:gd name="T6" fmla="*/ 8 w 20"/>
                  <a:gd name="T7" fmla="*/ 10 h 18"/>
                  <a:gd name="T8" fmla="*/ 0 w 20"/>
                  <a:gd name="T9" fmla="*/ 16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562" name="Freeform 324"/>
              <p:cNvSpPr>
                <a:spLocks/>
              </p:cNvSpPr>
              <p:nvPr/>
            </p:nvSpPr>
            <p:spPr bwMode="auto">
              <a:xfrm>
                <a:off x="873" y="2928"/>
                <a:ext cx="23" cy="6"/>
              </a:xfrm>
              <a:custGeom>
                <a:avLst/>
                <a:gdLst>
                  <a:gd name="T0" fmla="*/ 0 w 23"/>
                  <a:gd name="T1" fmla="*/ 4 h 6"/>
                  <a:gd name="T2" fmla="*/ 14 w 23"/>
                  <a:gd name="T3" fmla="*/ 6 h 6"/>
                  <a:gd name="T4" fmla="*/ 23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554" name="Freeform 325"/>
            <p:cNvSpPr>
              <a:spLocks/>
            </p:cNvSpPr>
            <p:nvPr/>
          </p:nvSpPr>
          <p:spPr bwMode="auto">
            <a:xfrm rot="-280744">
              <a:off x="7531100" y="2560638"/>
              <a:ext cx="19050" cy="58737"/>
            </a:xfrm>
            <a:custGeom>
              <a:avLst/>
              <a:gdLst>
                <a:gd name="T0" fmla="*/ 0 w 44"/>
                <a:gd name="T1" fmla="*/ 2147483647 h 70"/>
                <a:gd name="T2" fmla="*/ 2147483647 w 44"/>
                <a:gd name="T3" fmla="*/ 0 h 70"/>
                <a:gd name="T4" fmla="*/ 2147483647 w 44"/>
                <a:gd name="T5" fmla="*/ 2147483647 h 70"/>
                <a:gd name="T6" fmla="*/ 2147483647 w 44"/>
                <a:gd name="T7" fmla="*/ 2147483647 h 70"/>
                <a:gd name="T8" fmla="*/ 2147483647 w 44"/>
                <a:gd name="T9" fmla="*/ 2147483647 h 70"/>
                <a:gd name="T10" fmla="*/ 2147483647 w 44"/>
                <a:gd name="T11" fmla="*/ 2147483647 h 70"/>
                <a:gd name="T12" fmla="*/ 2147483647 w 44"/>
                <a:gd name="T13" fmla="*/ 2147483647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dirty="0"/>
            </a:p>
          </p:txBody>
        </p:sp>
        <p:sp>
          <p:nvSpPr>
            <p:cNvPr id="555" name="Freeform 326"/>
            <p:cNvSpPr>
              <a:spLocks/>
            </p:cNvSpPr>
            <p:nvPr/>
          </p:nvSpPr>
          <p:spPr bwMode="auto">
            <a:xfrm>
              <a:off x="7850188" y="3082925"/>
              <a:ext cx="358775" cy="233363"/>
            </a:xfrm>
            <a:custGeom>
              <a:avLst/>
              <a:gdLst>
                <a:gd name="T0" fmla="*/ 2147483647 w 375"/>
                <a:gd name="T1" fmla="*/ 0 h 244"/>
                <a:gd name="T2" fmla="*/ 2147483647 w 375"/>
                <a:gd name="T3" fmla="*/ 2147483647 h 244"/>
                <a:gd name="T4" fmla="*/ 2147483647 w 375"/>
                <a:gd name="T5" fmla="*/ 2147483647 h 244"/>
                <a:gd name="T6" fmla="*/ 0 w 375"/>
                <a:gd name="T7" fmla="*/ 2147483647 h 244"/>
                <a:gd name="T8" fmla="*/ 0 60000 65536"/>
                <a:gd name="T9" fmla="*/ 0 60000 65536"/>
                <a:gd name="T10" fmla="*/ 0 60000 65536"/>
                <a:gd name="T11" fmla="*/ 0 60000 65536"/>
                <a:gd name="T12" fmla="*/ 0 w 375"/>
                <a:gd name="T13" fmla="*/ 0 h 244"/>
                <a:gd name="T14" fmla="*/ 375 w 375"/>
                <a:gd name="T15" fmla="*/ 244 h 244"/>
              </a:gdLst>
              <a:ahLst/>
              <a:cxnLst>
                <a:cxn ang="T8">
                  <a:pos x="T0" y="T1"/>
                </a:cxn>
                <a:cxn ang="T9">
                  <a:pos x="T2" y="T3"/>
                </a:cxn>
                <a:cxn ang="T10">
                  <a:pos x="T4" y="T5"/>
                </a:cxn>
                <a:cxn ang="T11">
                  <a:pos x="T6" y="T7"/>
                </a:cxn>
              </a:cxnLst>
              <a:rect l="T12" t="T13" r="T14" b="T15"/>
              <a:pathLst>
                <a:path w="375" h="244">
                  <a:moveTo>
                    <a:pt x="375" y="0"/>
                  </a:moveTo>
                  <a:lnTo>
                    <a:pt x="24" y="60"/>
                  </a:lnTo>
                  <a:lnTo>
                    <a:pt x="7" y="120"/>
                  </a:lnTo>
                  <a:lnTo>
                    <a:pt x="0" y="244"/>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6" name="Freeform 327"/>
            <p:cNvSpPr>
              <a:spLocks/>
            </p:cNvSpPr>
            <p:nvPr/>
          </p:nvSpPr>
          <p:spPr bwMode="auto">
            <a:xfrm>
              <a:off x="8466138" y="2973388"/>
              <a:ext cx="322262" cy="333375"/>
            </a:xfrm>
            <a:custGeom>
              <a:avLst/>
              <a:gdLst>
                <a:gd name="T0" fmla="*/ 2147483647 w 338"/>
                <a:gd name="T1" fmla="*/ 0 h 350"/>
                <a:gd name="T2" fmla="*/ 2147483647 w 338"/>
                <a:gd name="T3" fmla="*/ 2147483647 h 350"/>
                <a:gd name="T4" fmla="*/ 2147483647 w 338"/>
                <a:gd name="T5" fmla="*/ 2147483647 h 350"/>
                <a:gd name="T6" fmla="*/ 0 w 338"/>
                <a:gd name="T7" fmla="*/ 2147483647 h 350"/>
                <a:gd name="T8" fmla="*/ 0 60000 65536"/>
                <a:gd name="T9" fmla="*/ 0 60000 65536"/>
                <a:gd name="T10" fmla="*/ 0 60000 65536"/>
                <a:gd name="T11" fmla="*/ 0 60000 65536"/>
                <a:gd name="T12" fmla="*/ 0 w 338"/>
                <a:gd name="T13" fmla="*/ 0 h 350"/>
                <a:gd name="T14" fmla="*/ 338 w 338"/>
                <a:gd name="T15" fmla="*/ 350 h 350"/>
              </a:gdLst>
              <a:ahLst/>
              <a:cxnLst>
                <a:cxn ang="T8">
                  <a:pos x="T0" y="T1"/>
                </a:cxn>
                <a:cxn ang="T9">
                  <a:pos x="T2" y="T3"/>
                </a:cxn>
                <a:cxn ang="T10">
                  <a:pos x="T4" y="T5"/>
                </a:cxn>
                <a:cxn ang="T11">
                  <a:pos x="T6" y="T7"/>
                </a:cxn>
              </a:cxnLst>
              <a:rect l="T12" t="T13" r="T14" b="T15"/>
              <a:pathLst>
                <a:path w="338" h="350">
                  <a:moveTo>
                    <a:pt x="338" y="0"/>
                  </a:moveTo>
                  <a:lnTo>
                    <a:pt x="87" y="55"/>
                  </a:lnTo>
                  <a:lnTo>
                    <a:pt x="58" y="93"/>
                  </a:lnTo>
                  <a:lnTo>
                    <a:pt x="0" y="35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7" name="Freeform 328"/>
            <p:cNvSpPr>
              <a:spLocks/>
            </p:cNvSpPr>
            <p:nvPr/>
          </p:nvSpPr>
          <p:spPr bwMode="auto">
            <a:xfrm>
              <a:off x="7072313" y="3189288"/>
              <a:ext cx="422275" cy="117475"/>
            </a:xfrm>
            <a:custGeom>
              <a:avLst/>
              <a:gdLst>
                <a:gd name="T0" fmla="*/ 2147483647 w 444"/>
                <a:gd name="T1" fmla="*/ 0 h 123"/>
                <a:gd name="T2" fmla="*/ 0 w 444"/>
                <a:gd name="T3" fmla="*/ 2147483647 h 123"/>
                <a:gd name="T4" fmla="*/ 0 w 444"/>
                <a:gd name="T5" fmla="*/ 2147483647 h 123"/>
                <a:gd name="T6" fmla="*/ 0 60000 65536"/>
                <a:gd name="T7" fmla="*/ 0 60000 65536"/>
                <a:gd name="T8" fmla="*/ 0 60000 65536"/>
                <a:gd name="T9" fmla="*/ 0 w 444"/>
                <a:gd name="T10" fmla="*/ 0 h 123"/>
                <a:gd name="T11" fmla="*/ 444 w 444"/>
                <a:gd name="T12" fmla="*/ 123 h 123"/>
              </a:gdLst>
              <a:ahLst/>
              <a:cxnLst>
                <a:cxn ang="T6">
                  <a:pos x="T0" y="T1"/>
                </a:cxn>
                <a:cxn ang="T7">
                  <a:pos x="T2" y="T3"/>
                </a:cxn>
                <a:cxn ang="T8">
                  <a:pos x="T4" y="T5"/>
                </a:cxn>
              </a:cxnLst>
              <a:rect l="T9" t="T10" r="T11" b="T12"/>
              <a:pathLst>
                <a:path w="444" h="123">
                  <a:moveTo>
                    <a:pt x="444" y="0"/>
                  </a:moveTo>
                  <a:lnTo>
                    <a:pt x="0" y="84"/>
                  </a:lnTo>
                  <a:lnTo>
                    <a:pt x="0" y="123"/>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8" name="Freeform 99"/>
            <p:cNvSpPr>
              <a:spLocks/>
            </p:cNvSpPr>
            <p:nvPr/>
          </p:nvSpPr>
          <p:spPr bwMode="auto">
            <a:xfrm rot="223191">
              <a:off x="7369175" y="1554163"/>
              <a:ext cx="863600" cy="681037"/>
            </a:xfrm>
            <a:custGeom>
              <a:avLst/>
              <a:gdLst>
                <a:gd name="T0" fmla="*/ 2147483647 w 752"/>
                <a:gd name="T1" fmla="*/ 0 h 570"/>
                <a:gd name="T2" fmla="*/ 2147483647 w 752"/>
                <a:gd name="T3" fmla="*/ 2147483647 h 570"/>
                <a:gd name="T4" fmla="*/ 2147483647 w 752"/>
                <a:gd name="T5" fmla="*/ 2147483647 h 570"/>
                <a:gd name="T6" fmla="*/ 2147483647 w 752"/>
                <a:gd name="T7" fmla="*/ 2147483647 h 570"/>
                <a:gd name="T8" fmla="*/ 0 w 752"/>
                <a:gd name="T9" fmla="*/ 2147483647 h 570"/>
                <a:gd name="T10" fmla="*/ 2147483647 w 752"/>
                <a:gd name="T11" fmla="*/ 2147483647 h 570"/>
                <a:gd name="T12" fmla="*/ 2147483647 w 752"/>
                <a:gd name="T13" fmla="*/ 0 h 570"/>
                <a:gd name="T14" fmla="*/ 0 60000 65536"/>
                <a:gd name="T15" fmla="*/ 0 60000 65536"/>
                <a:gd name="T16" fmla="*/ 0 60000 65536"/>
                <a:gd name="T17" fmla="*/ 0 60000 65536"/>
                <a:gd name="T18" fmla="*/ 0 60000 65536"/>
                <a:gd name="T19" fmla="*/ 0 60000 65536"/>
                <a:gd name="T20" fmla="*/ 0 60000 65536"/>
                <a:gd name="T21" fmla="*/ 0 w 752"/>
                <a:gd name="T22" fmla="*/ 0 h 570"/>
                <a:gd name="T23" fmla="*/ 752 w 752"/>
                <a:gd name="T24" fmla="*/ 570 h 5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2" h="570">
                  <a:moveTo>
                    <a:pt x="26" y="0"/>
                  </a:moveTo>
                  <a:lnTo>
                    <a:pt x="749" y="48"/>
                  </a:lnTo>
                  <a:lnTo>
                    <a:pt x="752" y="525"/>
                  </a:lnTo>
                  <a:lnTo>
                    <a:pt x="32" y="570"/>
                  </a:lnTo>
                  <a:lnTo>
                    <a:pt x="0" y="562"/>
                  </a:lnTo>
                  <a:lnTo>
                    <a:pt x="4" y="6"/>
                  </a:lnTo>
                  <a:lnTo>
                    <a:pt x="26" y="0"/>
                  </a:lnTo>
                  <a:close/>
                </a:path>
              </a:pathLst>
            </a:custGeom>
            <a:gradFill rotWithShape="1">
              <a:gsLst>
                <a:gs pos="0">
                  <a:srgbClr val="6F6F6F"/>
                </a:gs>
                <a:gs pos="100000">
                  <a:srgbClr val="5F5F5F"/>
                </a:gs>
              </a:gsLst>
              <a:lin ang="2700000" scaled="1"/>
            </a:gradFill>
            <a:ln w="9525" cap="flat" cmpd="sng">
              <a:solidFill>
                <a:srgbClr val="333333"/>
              </a:solidFill>
              <a:prstDash val="solid"/>
              <a:round/>
              <a:headEnd type="none" w="med" len="med"/>
              <a:tailEnd type="none" w="med" len="med"/>
            </a:ln>
          </p:spPr>
          <p:txBody>
            <a:bodyPr/>
            <a:lstStyle/>
            <a:p>
              <a:endParaRPr lang="ja-JP" altLang="en-US" dirty="0"/>
            </a:p>
          </p:txBody>
        </p:sp>
        <p:pic>
          <p:nvPicPr>
            <p:cNvPr id="559" name="Picture 1504" descr="名称未設定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62825" y="1543050"/>
              <a:ext cx="8604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9" name="Rectangle 1505"/>
          <p:cNvSpPr>
            <a:spLocks noChangeArrowheads="1"/>
          </p:cNvSpPr>
          <p:nvPr/>
        </p:nvSpPr>
        <p:spPr bwMode="auto">
          <a:xfrm>
            <a:off x="253334" y="1619250"/>
            <a:ext cx="570133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r>
              <a:rPr lang="en-US" altLang="ja-JP" sz="1400" dirty="0" smtClean="0">
                <a:latin typeface="Arial" panose="020B0604020202020204" pitchFamily="34" charset="0"/>
                <a:ea typeface="HGP創英角ｺﾞｼｯｸUB" pitchFamily="50" charset="-128"/>
                <a:cs typeface="Arial" panose="020B0604020202020204" pitchFamily="34" charset="0"/>
              </a:rPr>
              <a:t>Explanation of New Product and Internal Staff Training can be made to share the information easily with branch office.</a:t>
            </a:r>
            <a:endParaRPr lang="ja-JP" altLang="en-US" sz="1400" dirty="0">
              <a:latin typeface="Arial" panose="020B0604020202020204" pitchFamily="34" charset="0"/>
              <a:ea typeface="HGP創英角ｺﾞｼｯｸUB" pitchFamily="50" charset="-128"/>
              <a:cs typeface="Arial" panose="020B0604020202020204" pitchFamily="34" charset="0"/>
            </a:endParaRPr>
          </a:p>
        </p:txBody>
      </p:sp>
      <p:sp>
        <p:nvSpPr>
          <p:cNvPr id="592" name="Text Box 1507"/>
          <p:cNvSpPr txBox="1">
            <a:spLocks noChangeArrowheads="1"/>
          </p:cNvSpPr>
          <p:nvPr/>
        </p:nvSpPr>
        <p:spPr bwMode="auto">
          <a:xfrm>
            <a:off x="534321" y="991770"/>
            <a:ext cx="8335105" cy="523220"/>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spcBef>
                <a:spcPct val="50000"/>
              </a:spcBef>
            </a:pPr>
            <a:r>
              <a:rPr lang="en-US" altLang="ja-JP" sz="2800" b="1" dirty="0" smtClean="0">
                <a:latin typeface="Arial" panose="020B0604020202020204" pitchFamily="34" charset="0"/>
                <a:ea typeface="HGP創英角ｺﾞｼｯｸUB" pitchFamily="50" charset="-128"/>
                <a:cs typeface="Arial" panose="020B0604020202020204" pitchFamily="34" charset="0"/>
              </a:rPr>
              <a:t>Remote Education / Company Internal Training</a:t>
            </a:r>
            <a:endParaRPr lang="ja-JP" altLang="en-US" sz="2800" b="1" dirty="0">
              <a:latin typeface="Arial" panose="020B0604020202020204" pitchFamily="34" charset="0"/>
              <a:ea typeface="HGP創英角ｺﾞｼｯｸUB" pitchFamily="50" charset="-128"/>
              <a:cs typeface="Arial" panose="020B0604020202020204" pitchFamily="34" charset="0"/>
            </a:endParaRPr>
          </a:p>
        </p:txBody>
      </p:sp>
      <p:grpSp>
        <p:nvGrpSpPr>
          <p:cNvPr id="593" name="グループ化 592"/>
          <p:cNvGrpSpPr/>
          <p:nvPr/>
        </p:nvGrpSpPr>
        <p:grpSpPr>
          <a:xfrm>
            <a:off x="275558" y="938882"/>
            <a:ext cx="197759" cy="616347"/>
            <a:chOff x="644524" y="860027"/>
            <a:chExt cx="197759" cy="616347"/>
          </a:xfrm>
          <a:solidFill>
            <a:srgbClr val="0033CC"/>
          </a:solidFill>
        </p:grpSpPr>
        <p:sp>
          <p:nvSpPr>
            <p:cNvPr id="594" name="Rectangle 419"/>
            <p:cNvSpPr>
              <a:spLocks noChangeArrowheads="1"/>
            </p:cNvSpPr>
            <p:nvPr/>
          </p:nvSpPr>
          <p:spPr bwMode="auto">
            <a:xfrm>
              <a:off x="644524" y="860027"/>
              <a:ext cx="114937" cy="616347"/>
            </a:xfrm>
            <a:prstGeom prst="rect">
              <a:avLst/>
            </a:prstGeom>
            <a:grp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595" name="Rectangle 419"/>
            <p:cNvSpPr>
              <a:spLocks noChangeArrowheads="1"/>
            </p:cNvSpPr>
            <p:nvPr/>
          </p:nvSpPr>
          <p:spPr bwMode="auto">
            <a:xfrm>
              <a:off x="796564" y="860027"/>
              <a:ext cx="45719" cy="616347"/>
            </a:xfrm>
            <a:prstGeom prst="rect">
              <a:avLst/>
            </a:prstGeom>
            <a:grp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grpSp>
      <p:pic>
        <p:nvPicPr>
          <p:cNvPr id="59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6606" y="4407221"/>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7" name="AutoShape 378"/>
          <p:cNvSpPr>
            <a:spLocks noChangeArrowheads="1"/>
          </p:cNvSpPr>
          <p:nvPr/>
        </p:nvSpPr>
        <p:spPr bwMode="auto">
          <a:xfrm>
            <a:off x="2293153" y="2643609"/>
            <a:ext cx="548651" cy="194756"/>
          </a:xfrm>
          <a:prstGeom prst="roundRect">
            <a:avLst>
              <a:gd name="adj" fmla="val 50000"/>
            </a:avLst>
          </a:prstGeom>
          <a:solidFill>
            <a:srgbClr val="FFFFFF"/>
          </a:solidFill>
          <a:ln w="9525">
            <a:solidFill>
              <a:srgbClr val="C0C0C0"/>
            </a:solidFill>
            <a:round/>
            <a:headEnd/>
            <a:tailEnd/>
          </a:ln>
        </p:spPr>
        <p:txBody>
          <a:bodyPr wrap="none" lIns="36000" tIns="0" rIns="36000" bIns="0"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r>
              <a:rPr lang="en-US" altLang="ja-JP" b="1" dirty="0" smtClean="0">
                <a:latin typeface="Arial" panose="020B0604020202020204" pitchFamily="34" charset="0"/>
                <a:ea typeface="HGP創英角ｺﾞｼｯｸUB" pitchFamily="50" charset="-128"/>
                <a:cs typeface="Arial" panose="020B0604020202020204" pitchFamily="34" charset="0"/>
              </a:rPr>
              <a:t>Camera</a:t>
            </a:r>
            <a:endParaRPr lang="ja-JP" altLang="en-US" b="1" dirty="0">
              <a:latin typeface="Arial" panose="020B0604020202020204" pitchFamily="34" charset="0"/>
              <a:ea typeface="HGP創英角ｺﾞｼｯｸUB" pitchFamily="50" charset="-128"/>
              <a:cs typeface="Arial" panose="020B0604020202020204" pitchFamily="34" charset="0"/>
            </a:endParaRPr>
          </a:p>
        </p:txBody>
      </p:sp>
      <p:sp>
        <p:nvSpPr>
          <p:cNvPr id="598" name="AutoShape 379"/>
          <p:cNvSpPr>
            <a:spLocks noChangeArrowheads="1"/>
          </p:cNvSpPr>
          <p:nvPr/>
        </p:nvSpPr>
        <p:spPr bwMode="auto">
          <a:xfrm>
            <a:off x="1884168" y="4109499"/>
            <a:ext cx="839181" cy="389513"/>
          </a:xfrm>
          <a:prstGeom prst="roundRect">
            <a:avLst>
              <a:gd name="adj" fmla="val 50000"/>
            </a:avLst>
          </a:prstGeom>
          <a:solidFill>
            <a:srgbClr val="FFFFFF"/>
          </a:solidFill>
          <a:ln w="9525">
            <a:solidFill>
              <a:srgbClr val="C0C0C0"/>
            </a:solidFill>
            <a:round/>
            <a:headEnd/>
            <a:tailEnd/>
          </a:ln>
        </p:spPr>
        <p:txBody>
          <a:bodyPr wrap="none" lIns="36000" tIns="0" rIns="36000" bIns="0"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b="1" dirty="0" smtClean="0">
                <a:latin typeface="Arial" panose="020B0604020202020204" pitchFamily="34" charset="0"/>
                <a:ea typeface="HGP創英角ｺﾞｼｯｸUB" pitchFamily="50" charset="-128"/>
                <a:cs typeface="Arial" panose="020B0604020202020204" pitchFamily="34" charset="0"/>
              </a:rPr>
              <a:t>Wireless</a:t>
            </a:r>
          </a:p>
          <a:p>
            <a:pPr algn="ctr" eaLnBrk="1" hangingPunct="1"/>
            <a:r>
              <a:rPr lang="en-US" altLang="ja-JP" b="1" dirty="0" smtClean="0">
                <a:latin typeface="Arial" panose="020B0604020202020204" pitchFamily="34" charset="0"/>
                <a:ea typeface="HGP創英角ｺﾞｼｯｸUB" pitchFamily="50" charset="-128"/>
                <a:cs typeface="Arial" panose="020B0604020202020204" pitchFamily="34" charset="0"/>
              </a:rPr>
              <a:t>Microphone</a:t>
            </a:r>
            <a:endParaRPr lang="ja-JP" altLang="en-US" b="1" dirty="0">
              <a:latin typeface="Arial" panose="020B0604020202020204" pitchFamily="34" charset="0"/>
              <a:ea typeface="HGP創英角ｺﾞｼｯｸUB" pitchFamily="50" charset="-128"/>
              <a:cs typeface="Arial" panose="020B0604020202020204" pitchFamily="34" charset="0"/>
            </a:endParaRPr>
          </a:p>
        </p:txBody>
      </p:sp>
      <p:sp>
        <p:nvSpPr>
          <p:cNvPr id="599" name="AutoShape 380"/>
          <p:cNvSpPr>
            <a:spLocks noChangeArrowheads="1"/>
          </p:cNvSpPr>
          <p:nvPr/>
        </p:nvSpPr>
        <p:spPr bwMode="auto">
          <a:xfrm>
            <a:off x="2733639" y="4630698"/>
            <a:ext cx="453836" cy="194756"/>
          </a:xfrm>
          <a:prstGeom prst="roundRect">
            <a:avLst>
              <a:gd name="adj" fmla="val 50000"/>
            </a:avLst>
          </a:prstGeom>
          <a:solidFill>
            <a:srgbClr val="FFFFFF"/>
          </a:solidFill>
          <a:ln w="9525">
            <a:solidFill>
              <a:srgbClr val="C0C0C0"/>
            </a:solidFill>
            <a:round/>
            <a:headEnd/>
            <a:tailEnd/>
          </a:ln>
        </p:spPr>
        <p:txBody>
          <a:bodyPr wrap="none" lIns="36000" tIns="0" rIns="36000" bIns="0"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r>
              <a:rPr lang="en-US" altLang="ja-JP" b="1" dirty="0" smtClean="0">
                <a:latin typeface="Arial" panose="020B0604020202020204" pitchFamily="34" charset="0"/>
                <a:ea typeface="HGP創英角ｺﾞｼｯｸUB" pitchFamily="50" charset="-128"/>
                <a:cs typeface="Arial" panose="020B0604020202020204" pitchFamily="34" charset="0"/>
              </a:rPr>
              <a:t>HDVC</a:t>
            </a:r>
            <a:endParaRPr lang="ja-JP" altLang="en-US" b="1" dirty="0">
              <a:latin typeface="Arial" panose="020B0604020202020204" pitchFamily="34" charset="0"/>
              <a:ea typeface="HGP創英角ｺﾞｼｯｸUB" pitchFamily="50" charset="-128"/>
              <a:cs typeface="Arial" panose="020B0604020202020204" pitchFamily="34" charset="0"/>
            </a:endParaRPr>
          </a:p>
        </p:txBody>
      </p:sp>
      <p:sp>
        <p:nvSpPr>
          <p:cNvPr id="600" name="AutoShape 378"/>
          <p:cNvSpPr>
            <a:spLocks noChangeArrowheads="1"/>
          </p:cNvSpPr>
          <p:nvPr/>
        </p:nvSpPr>
        <p:spPr bwMode="auto">
          <a:xfrm>
            <a:off x="3109397" y="2907364"/>
            <a:ext cx="635273" cy="194756"/>
          </a:xfrm>
          <a:prstGeom prst="roundRect">
            <a:avLst>
              <a:gd name="adj" fmla="val 50000"/>
            </a:avLst>
          </a:prstGeom>
          <a:solidFill>
            <a:srgbClr val="FFFFFF"/>
          </a:solidFill>
          <a:ln w="9525">
            <a:solidFill>
              <a:srgbClr val="C0C0C0"/>
            </a:solidFill>
            <a:round/>
            <a:headEnd/>
            <a:tailEnd/>
          </a:ln>
        </p:spPr>
        <p:txBody>
          <a:bodyPr wrap="none" lIns="36000" tIns="0" rIns="36000" bIns="0"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r>
              <a:rPr lang="en-US" altLang="ja-JP" b="1" dirty="0" smtClean="0">
                <a:latin typeface="Arial" panose="020B0604020202020204" pitchFamily="34" charset="0"/>
                <a:ea typeface="HGP創英角ｺﾞｼｯｸUB" pitchFamily="50" charset="-128"/>
                <a:cs typeface="Arial" panose="020B0604020202020204" pitchFamily="34" charset="0"/>
              </a:rPr>
              <a:t>Projector</a:t>
            </a:r>
            <a:endParaRPr lang="ja-JP" altLang="en-US" b="1" dirty="0">
              <a:latin typeface="Arial" panose="020B0604020202020204" pitchFamily="34" charset="0"/>
              <a:ea typeface="HGP創英角ｺﾞｼｯｸUB" pitchFamily="50" charset="-128"/>
              <a:cs typeface="Arial" panose="020B0604020202020204" pitchFamily="34" charset="0"/>
            </a:endParaRPr>
          </a:p>
        </p:txBody>
      </p:sp>
      <p:sp>
        <p:nvSpPr>
          <p:cNvPr id="601" name="AutoShape 378"/>
          <p:cNvSpPr>
            <a:spLocks noChangeArrowheads="1"/>
          </p:cNvSpPr>
          <p:nvPr/>
        </p:nvSpPr>
        <p:spPr bwMode="auto">
          <a:xfrm>
            <a:off x="579700" y="3413677"/>
            <a:ext cx="510510" cy="194756"/>
          </a:xfrm>
          <a:prstGeom prst="roundRect">
            <a:avLst>
              <a:gd name="adj" fmla="val 50000"/>
            </a:avLst>
          </a:prstGeom>
          <a:solidFill>
            <a:srgbClr val="FFFFFF"/>
          </a:solidFill>
          <a:ln w="9525">
            <a:solidFill>
              <a:srgbClr val="C0C0C0"/>
            </a:solidFill>
            <a:round/>
            <a:headEnd/>
            <a:tailEnd/>
          </a:ln>
        </p:spPr>
        <p:txBody>
          <a:bodyPr wrap="none" lIns="36000" tIns="0" rIns="36000" bIns="0"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r>
              <a:rPr lang="en-US" altLang="ja-JP" b="1" dirty="0" smtClean="0">
                <a:latin typeface="Arial" panose="020B0604020202020204" pitchFamily="34" charset="0"/>
                <a:ea typeface="HGP創英角ｺﾞｼｯｸUB" pitchFamily="50" charset="-128"/>
                <a:cs typeface="Arial" panose="020B0604020202020204" pitchFamily="34" charset="0"/>
              </a:rPr>
              <a:t>Screen</a:t>
            </a:r>
            <a:endParaRPr lang="ja-JP" altLang="en-US" b="1" dirty="0">
              <a:latin typeface="Arial" panose="020B0604020202020204" pitchFamily="34" charset="0"/>
              <a:ea typeface="HGP創英角ｺﾞｼｯｸUB" pitchFamily="50" charset="-128"/>
              <a:cs typeface="Arial" panose="020B0604020202020204" pitchFamily="34" charset="0"/>
            </a:endParaRPr>
          </a:p>
        </p:txBody>
      </p:sp>
      <p:pic>
        <p:nvPicPr>
          <p:cNvPr id="602" name="Picture 27" descr="ルーター"/>
          <p:cNvPicPr>
            <a:picLocks noChangeAspect="1" noChangeArrowheads="1"/>
          </p:cNvPicPr>
          <p:nvPr/>
        </p:nvPicPr>
        <p:blipFill>
          <a:blip r:embed="rId8" cstate="print">
            <a:clrChange>
              <a:clrFrom>
                <a:srgbClr val="FEFFFD"/>
              </a:clrFrom>
              <a:clrTo>
                <a:srgbClr val="FEFFFD">
                  <a:alpha val="0"/>
                </a:srgbClr>
              </a:clrTo>
            </a:clrChange>
            <a:extLst>
              <a:ext uri="{28A0092B-C50C-407E-A947-70E740481C1C}">
                <a14:useLocalDpi xmlns:a14="http://schemas.microsoft.com/office/drawing/2010/main" val="0"/>
              </a:ext>
            </a:extLst>
          </a:blip>
          <a:srcRect/>
          <a:stretch>
            <a:fillRect/>
          </a:stretch>
        </p:blipFill>
        <p:spPr bwMode="auto">
          <a:xfrm>
            <a:off x="4041186" y="4371294"/>
            <a:ext cx="519480" cy="19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3" name="AutoShape 378"/>
          <p:cNvSpPr>
            <a:spLocks noChangeArrowheads="1"/>
          </p:cNvSpPr>
          <p:nvPr/>
        </p:nvSpPr>
        <p:spPr bwMode="auto">
          <a:xfrm>
            <a:off x="4028043" y="4640890"/>
            <a:ext cx="500497" cy="194756"/>
          </a:xfrm>
          <a:prstGeom prst="roundRect">
            <a:avLst>
              <a:gd name="adj" fmla="val 50000"/>
            </a:avLst>
          </a:prstGeom>
          <a:solidFill>
            <a:srgbClr val="FFFFFF"/>
          </a:solidFill>
          <a:ln w="9525">
            <a:solidFill>
              <a:srgbClr val="C0C0C0"/>
            </a:solidFill>
            <a:round/>
            <a:headEnd/>
            <a:tailEnd/>
          </a:ln>
        </p:spPr>
        <p:txBody>
          <a:bodyPr wrap="none" lIns="36000" tIns="0" rIns="36000" bIns="0"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r>
              <a:rPr lang="en-US" altLang="ja-JP" b="1" dirty="0" smtClean="0">
                <a:latin typeface="Arial" panose="020B0604020202020204" pitchFamily="34" charset="0"/>
                <a:ea typeface="HGP創英角ｺﾞｼｯｸUB" pitchFamily="50" charset="-128"/>
                <a:cs typeface="Arial" panose="020B0604020202020204" pitchFamily="34" charset="0"/>
              </a:rPr>
              <a:t>Router</a:t>
            </a:r>
            <a:endParaRPr lang="ja-JP" altLang="en-US" b="1" dirty="0">
              <a:latin typeface="Arial" panose="020B0604020202020204" pitchFamily="34" charset="0"/>
              <a:ea typeface="HGP創英角ｺﾞｼｯｸUB" pitchFamily="50" charset="-128"/>
              <a:cs typeface="Arial" panose="020B0604020202020204" pitchFamily="34" charset="0"/>
            </a:endParaRPr>
          </a:p>
        </p:txBody>
      </p:sp>
      <p:sp>
        <p:nvSpPr>
          <p:cNvPr id="605" name="AutoShape 378"/>
          <p:cNvSpPr>
            <a:spLocks noChangeArrowheads="1"/>
          </p:cNvSpPr>
          <p:nvPr/>
        </p:nvSpPr>
        <p:spPr bwMode="auto">
          <a:xfrm>
            <a:off x="5680341" y="3317179"/>
            <a:ext cx="548651" cy="194756"/>
          </a:xfrm>
          <a:prstGeom prst="roundRect">
            <a:avLst>
              <a:gd name="adj" fmla="val 50000"/>
            </a:avLst>
          </a:prstGeom>
          <a:solidFill>
            <a:srgbClr val="FFFFFF"/>
          </a:solidFill>
          <a:ln w="9525">
            <a:solidFill>
              <a:srgbClr val="C0C0C0"/>
            </a:solidFill>
            <a:round/>
            <a:headEnd/>
            <a:tailEnd/>
          </a:ln>
        </p:spPr>
        <p:txBody>
          <a:bodyPr wrap="none" lIns="36000" tIns="0" rIns="36000" bIns="0"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r>
              <a:rPr lang="en-US" altLang="ja-JP" b="1" dirty="0" smtClean="0">
                <a:latin typeface="Arial" panose="020B0604020202020204" pitchFamily="34" charset="0"/>
                <a:ea typeface="HGP創英角ｺﾞｼｯｸUB" pitchFamily="50" charset="-128"/>
                <a:cs typeface="Arial" panose="020B0604020202020204" pitchFamily="34" charset="0"/>
              </a:rPr>
              <a:t>Internet</a:t>
            </a:r>
            <a:endParaRPr lang="ja-JP" altLang="en-US" b="1" dirty="0">
              <a:latin typeface="Arial" panose="020B0604020202020204" pitchFamily="34" charset="0"/>
              <a:ea typeface="HGP創英角ｺﾞｼｯｸUB" pitchFamily="50" charset="-128"/>
              <a:cs typeface="Arial" panose="020B0604020202020204" pitchFamily="34" charset="0"/>
            </a:endParaRPr>
          </a:p>
        </p:txBody>
      </p:sp>
      <p:pic>
        <p:nvPicPr>
          <p:cNvPr id="60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0926" y="3106821"/>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8673" y="5875037"/>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5" name="Line 513"/>
          <p:cNvSpPr>
            <a:spLocks noChangeShapeType="1"/>
          </p:cNvSpPr>
          <p:nvPr/>
        </p:nvSpPr>
        <p:spPr bwMode="auto">
          <a:xfrm flipV="1">
            <a:off x="6204872" y="3279493"/>
            <a:ext cx="358438" cy="505105"/>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24" name="Line 512"/>
          <p:cNvSpPr>
            <a:spLocks noChangeShapeType="1"/>
          </p:cNvSpPr>
          <p:nvPr/>
        </p:nvSpPr>
        <p:spPr bwMode="auto">
          <a:xfrm>
            <a:off x="6204870" y="4050557"/>
            <a:ext cx="435005" cy="465701"/>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pic>
        <p:nvPicPr>
          <p:cNvPr id="604" name="Picture 73" descr="interne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8084" y="3441131"/>
            <a:ext cx="846275" cy="84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8" name="テキスト ボックス 607"/>
          <p:cNvSpPr txBox="1"/>
          <p:nvPr/>
        </p:nvSpPr>
        <p:spPr>
          <a:xfrm>
            <a:off x="6504909" y="3347261"/>
            <a:ext cx="2389188" cy="246221"/>
          </a:xfrm>
          <a:prstGeom prst="rect">
            <a:avLst/>
          </a:prstGeom>
          <a:noFill/>
        </p:spPr>
        <p:txBody>
          <a:bodyPr wrap="square" rtlCol="0">
            <a:spAutoFit/>
          </a:bodyPr>
          <a:lstStyle/>
          <a:p>
            <a:pPr algn="ctr"/>
            <a:r>
              <a:rPr kumimoji="1" lang="en-US" altLang="ja-JP" sz="1000" b="1" dirty="0" smtClean="0"/>
              <a:t>Branch Office A / Branch School A</a:t>
            </a:r>
            <a:endParaRPr kumimoji="1" lang="ja-JP" altLang="en-US" sz="1000" b="1" dirty="0"/>
          </a:p>
        </p:txBody>
      </p:sp>
      <p:sp>
        <p:nvSpPr>
          <p:cNvPr id="611" name="テキスト ボックス 610"/>
          <p:cNvSpPr txBox="1"/>
          <p:nvPr/>
        </p:nvSpPr>
        <p:spPr>
          <a:xfrm>
            <a:off x="6526990" y="6122958"/>
            <a:ext cx="2389188" cy="246221"/>
          </a:xfrm>
          <a:prstGeom prst="rect">
            <a:avLst/>
          </a:prstGeom>
          <a:noFill/>
        </p:spPr>
        <p:txBody>
          <a:bodyPr wrap="square" rtlCol="0">
            <a:spAutoFit/>
          </a:bodyPr>
          <a:lstStyle/>
          <a:p>
            <a:pPr algn="ctr"/>
            <a:r>
              <a:rPr kumimoji="1" lang="en-US" altLang="ja-JP" sz="1000" b="1" dirty="0" smtClean="0"/>
              <a:t>Branch Office B / Branch School B</a:t>
            </a:r>
            <a:endParaRPr kumimoji="1" lang="ja-JP" altLang="en-US" sz="1000" b="1" dirty="0"/>
          </a:p>
        </p:txBody>
      </p:sp>
      <p:sp>
        <p:nvSpPr>
          <p:cNvPr id="612" name="テキスト ボックス 611"/>
          <p:cNvSpPr txBox="1"/>
          <p:nvPr/>
        </p:nvSpPr>
        <p:spPr>
          <a:xfrm>
            <a:off x="1731890" y="6200272"/>
            <a:ext cx="2164794" cy="276999"/>
          </a:xfrm>
          <a:prstGeom prst="rect">
            <a:avLst/>
          </a:prstGeom>
          <a:noFill/>
        </p:spPr>
        <p:txBody>
          <a:bodyPr wrap="square" rtlCol="0">
            <a:spAutoFit/>
          </a:bodyPr>
          <a:lstStyle/>
          <a:p>
            <a:pPr algn="ctr"/>
            <a:r>
              <a:rPr kumimoji="1" lang="en-US" altLang="ja-JP" sz="1200" b="1" dirty="0" smtClean="0"/>
              <a:t>Head Quarters / School</a:t>
            </a:r>
            <a:endParaRPr kumimoji="1" lang="ja-JP" altLang="en-US" sz="1200" b="1" dirty="0"/>
          </a:p>
        </p:txBody>
      </p:sp>
    </p:spTree>
    <p:extLst>
      <p:ext uri="{BB962C8B-B14F-4D97-AF65-F5344CB8AC3E}">
        <p14:creationId xmlns:p14="http://schemas.microsoft.com/office/powerpoint/2010/main" val="2353560407"/>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6</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grpSp>
        <p:nvGrpSpPr>
          <p:cNvPr id="5" name="Group 11"/>
          <p:cNvGrpSpPr>
            <a:grpSpLocks/>
          </p:cNvGrpSpPr>
          <p:nvPr/>
        </p:nvGrpSpPr>
        <p:grpSpPr bwMode="auto">
          <a:xfrm>
            <a:off x="4957397" y="1982790"/>
            <a:ext cx="1094642" cy="1023937"/>
            <a:chOff x="4458" y="618"/>
            <a:chExt cx="1429" cy="1089"/>
          </a:xfrm>
        </p:grpSpPr>
        <p:sp>
          <p:nvSpPr>
            <p:cNvPr id="6" name="AutoShape 12"/>
            <p:cNvSpPr>
              <a:spLocks noChangeArrowheads="1"/>
            </p:cNvSpPr>
            <p:nvPr/>
          </p:nvSpPr>
          <p:spPr bwMode="auto">
            <a:xfrm>
              <a:off x="4458" y="618"/>
              <a:ext cx="1429" cy="1088"/>
            </a:xfrm>
            <a:prstGeom prst="roundRect">
              <a:avLst>
                <a:gd name="adj" fmla="val 11153"/>
              </a:avLst>
            </a:prstGeom>
            <a:gradFill rotWithShape="1">
              <a:gsLst>
                <a:gs pos="0">
                  <a:srgbClr val="C9FFAB"/>
                </a:gs>
                <a:gs pos="100000">
                  <a:srgbClr val="E9FFDD"/>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7" name="Freeform 13"/>
            <p:cNvSpPr>
              <a:spLocks/>
            </p:cNvSpPr>
            <p:nvPr/>
          </p:nvSpPr>
          <p:spPr bwMode="auto">
            <a:xfrm>
              <a:off x="4635" y="664"/>
              <a:ext cx="764" cy="676"/>
            </a:xfrm>
            <a:custGeom>
              <a:avLst/>
              <a:gdLst>
                <a:gd name="T0" fmla="*/ 6 w 832"/>
                <a:gd name="T1" fmla="*/ 0 h 738"/>
                <a:gd name="T2" fmla="*/ 299 w 832"/>
                <a:gd name="T3" fmla="*/ 16 h 738"/>
                <a:gd name="T4" fmla="*/ 299 w 832"/>
                <a:gd name="T5" fmla="*/ 243 h 738"/>
                <a:gd name="T6" fmla="*/ 0 w 832"/>
                <a:gd name="T7" fmla="*/ 256 h 738"/>
                <a:gd name="T8" fmla="*/ 6 w 832"/>
                <a:gd name="T9" fmla="*/ 0 h 738"/>
                <a:gd name="T10" fmla="*/ 0 60000 65536"/>
                <a:gd name="T11" fmla="*/ 0 60000 65536"/>
                <a:gd name="T12" fmla="*/ 0 60000 65536"/>
                <a:gd name="T13" fmla="*/ 0 60000 65536"/>
                <a:gd name="T14" fmla="*/ 0 60000 65536"/>
                <a:gd name="T15" fmla="*/ 0 w 832"/>
                <a:gd name="T16" fmla="*/ 0 h 738"/>
                <a:gd name="T17" fmla="*/ 832 w 832"/>
                <a:gd name="T18" fmla="*/ 738 h 738"/>
              </a:gdLst>
              <a:ahLst/>
              <a:cxnLst>
                <a:cxn ang="T10">
                  <a:pos x="T0" y="T1"/>
                </a:cxn>
                <a:cxn ang="T11">
                  <a:pos x="T2" y="T3"/>
                </a:cxn>
                <a:cxn ang="T12">
                  <a:pos x="T4" y="T5"/>
                </a:cxn>
                <a:cxn ang="T13">
                  <a:pos x="T6" y="T7"/>
                </a:cxn>
                <a:cxn ang="T14">
                  <a:pos x="T8" y="T9"/>
                </a:cxn>
              </a:cxnLst>
              <a:rect l="T15" t="T16" r="T17" b="T18"/>
              <a:pathLst>
                <a:path w="832" h="738">
                  <a:moveTo>
                    <a:pt x="6" y="0"/>
                  </a:moveTo>
                  <a:lnTo>
                    <a:pt x="832" y="45"/>
                  </a:lnTo>
                  <a:lnTo>
                    <a:pt x="832" y="698"/>
                  </a:lnTo>
                  <a:lnTo>
                    <a:pt x="0" y="738"/>
                  </a:lnTo>
                  <a:lnTo>
                    <a:pt x="6" y="0"/>
                  </a:lnTo>
                  <a:close/>
                </a:path>
              </a:pathLst>
            </a:custGeom>
            <a:solidFill>
              <a:srgbClr val="C0C0C0"/>
            </a:solidFill>
            <a:ln w="9525" cap="flat" cmpd="sng">
              <a:solidFill>
                <a:srgbClr val="969696"/>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grpSp>
          <p:nvGrpSpPr>
            <p:cNvPr id="8" name="Group 14"/>
            <p:cNvGrpSpPr>
              <a:grpSpLocks/>
            </p:cNvGrpSpPr>
            <p:nvPr/>
          </p:nvGrpSpPr>
          <p:grpSpPr bwMode="auto">
            <a:xfrm>
              <a:off x="4658" y="753"/>
              <a:ext cx="719" cy="568"/>
              <a:chOff x="4533" y="735"/>
              <a:chExt cx="832" cy="657"/>
            </a:xfrm>
          </p:grpSpPr>
          <p:sp>
            <p:nvSpPr>
              <p:cNvPr id="52" name="Freeform 15"/>
              <p:cNvSpPr>
                <a:spLocks/>
              </p:cNvSpPr>
              <p:nvPr/>
            </p:nvSpPr>
            <p:spPr bwMode="auto">
              <a:xfrm>
                <a:off x="4533" y="890"/>
                <a:ext cx="832" cy="265"/>
              </a:xfrm>
              <a:custGeom>
                <a:avLst/>
                <a:gdLst>
                  <a:gd name="T0" fmla="*/ 6 w 832"/>
                  <a:gd name="T1" fmla="*/ 0 h 738"/>
                  <a:gd name="T2" fmla="*/ 832 w 832"/>
                  <a:gd name="T3" fmla="*/ 0 h 738"/>
                  <a:gd name="T4" fmla="*/ 832 w 832"/>
                  <a:gd name="T5" fmla="*/ 1 h 738"/>
                  <a:gd name="T6" fmla="*/ 0 w 832"/>
                  <a:gd name="T7" fmla="*/ 1 h 738"/>
                  <a:gd name="T8" fmla="*/ 6 w 832"/>
                  <a:gd name="T9" fmla="*/ 0 h 738"/>
                  <a:gd name="T10" fmla="*/ 0 60000 65536"/>
                  <a:gd name="T11" fmla="*/ 0 60000 65536"/>
                  <a:gd name="T12" fmla="*/ 0 60000 65536"/>
                  <a:gd name="T13" fmla="*/ 0 60000 65536"/>
                  <a:gd name="T14" fmla="*/ 0 60000 65536"/>
                  <a:gd name="T15" fmla="*/ 0 w 832"/>
                  <a:gd name="T16" fmla="*/ 0 h 738"/>
                  <a:gd name="T17" fmla="*/ 832 w 832"/>
                  <a:gd name="T18" fmla="*/ 738 h 738"/>
                </a:gdLst>
                <a:ahLst/>
                <a:cxnLst>
                  <a:cxn ang="T10">
                    <a:pos x="T0" y="T1"/>
                  </a:cxn>
                  <a:cxn ang="T11">
                    <a:pos x="T2" y="T3"/>
                  </a:cxn>
                  <a:cxn ang="T12">
                    <a:pos x="T4" y="T5"/>
                  </a:cxn>
                  <a:cxn ang="T13">
                    <a:pos x="T6" y="T7"/>
                  </a:cxn>
                  <a:cxn ang="T14">
                    <a:pos x="T8" y="T9"/>
                  </a:cxn>
                </a:cxnLst>
                <a:rect l="T15" t="T16" r="T17" b="T18"/>
                <a:pathLst>
                  <a:path w="832" h="738">
                    <a:moveTo>
                      <a:pt x="6" y="0"/>
                    </a:moveTo>
                    <a:lnTo>
                      <a:pt x="832" y="45"/>
                    </a:lnTo>
                    <a:lnTo>
                      <a:pt x="832" y="698"/>
                    </a:lnTo>
                    <a:lnTo>
                      <a:pt x="0" y="738"/>
                    </a:lnTo>
                    <a:lnTo>
                      <a:pt x="6" y="0"/>
                    </a:lnTo>
                    <a:close/>
                  </a:path>
                </a:pathLst>
              </a:custGeom>
              <a:gradFill rotWithShape="1">
                <a:gsLst>
                  <a:gs pos="0">
                    <a:srgbClr val="C9E4FF"/>
                  </a:gs>
                  <a:gs pos="100000">
                    <a:srgbClr val="E9F4FF"/>
                  </a:gs>
                </a:gsLst>
                <a:lin ang="5400000" scaled="1"/>
              </a:gradFill>
              <a:ln w="6350" cap="flat" cmpd="sng">
                <a:solidFill>
                  <a:srgbClr val="5F5F5F"/>
                </a:solidFill>
                <a:prstDash val="solid"/>
                <a:round/>
                <a:headEnd/>
                <a:tailEnd/>
              </a:ln>
            </p:spPr>
            <p:txBody>
              <a:bodyPr anchor="ctr">
                <a:spAutoFit/>
              </a:bodyPr>
              <a:lstStyle/>
              <a:p>
                <a:endParaRPr lang="ja-JP" altLang="en-US" sz="800" dirty="0">
                  <a:latin typeface="Arial" panose="020B0604020202020204" pitchFamily="34" charset="0"/>
                  <a:cs typeface="Arial" panose="020B0604020202020204" pitchFamily="34" charset="0"/>
                </a:endParaRPr>
              </a:p>
            </p:txBody>
          </p:sp>
          <p:sp>
            <p:nvSpPr>
              <p:cNvPr id="53" name="Freeform 16"/>
              <p:cNvSpPr>
                <a:spLocks/>
              </p:cNvSpPr>
              <p:nvPr/>
            </p:nvSpPr>
            <p:spPr bwMode="auto">
              <a:xfrm>
                <a:off x="4533" y="1210"/>
                <a:ext cx="832" cy="182"/>
              </a:xfrm>
              <a:custGeom>
                <a:avLst/>
                <a:gdLst>
                  <a:gd name="T0" fmla="*/ 1 w 832"/>
                  <a:gd name="T1" fmla="*/ 46 h 182"/>
                  <a:gd name="T2" fmla="*/ 831 w 832"/>
                  <a:gd name="T3" fmla="*/ 0 h 182"/>
                  <a:gd name="T4" fmla="*/ 832 w 832"/>
                  <a:gd name="T5" fmla="*/ 142 h 182"/>
                  <a:gd name="T6" fmla="*/ 0 w 832"/>
                  <a:gd name="T7" fmla="*/ 182 h 182"/>
                  <a:gd name="T8" fmla="*/ 1 w 832"/>
                  <a:gd name="T9" fmla="*/ 46 h 182"/>
                  <a:gd name="T10" fmla="*/ 0 60000 65536"/>
                  <a:gd name="T11" fmla="*/ 0 60000 65536"/>
                  <a:gd name="T12" fmla="*/ 0 60000 65536"/>
                  <a:gd name="T13" fmla="*/ 0 60000 65536"/>
                  <a:gd name="T14" fmla="*/ 0 60000 65536"/>
                  <a:gd name="T15" fmla="*/ 0 w 832"/>
                  <a:gd name="T16" fmla="*/ 0 h 182"/>
                  <a:gd name="T17" fmla="*/ 832 w 832"/>
                  <a:gd name="T18" fmla="*/ 182 h 182"/>
                </a:gdLst>
                <a:ahLst/>
                <a:cxnLst>
                  <a:cxn ang="T10">
                    <a:pos x="T0" y="T1"/>
                  </a:cxn>
                  <a:cxn ang="T11">
                    <a:pos x="T2" y="T3"/>
                  </a:cxn>
                  <a:cxn ang="T12">
                    <a:pos x="T4" y="T5"/>
                  </a:cxn>
                  <a:cxn ang="T13">
                    <a:pos x="T6" y="T7"/>
                  </a:cxn>
                  <a:cxn ang="T14">
                    <a:pos x="T8" y="T9"/>
                  </a:cxn>
                </a:cxnLst>
                <a:rect l="T15" t="T16" r="T17" b="T18"/>
                <a:pathLst>
                  <a:path w="832" h="182">
                    <a:moveTo>
                      <a:pt x="1" y="46"/>
                    </a:moveTo>
                    <a:lnTo>
                      <a:pt x="831" y="0"/>
                    </a:lnTo>
                    <a:lnTo>
                      <a:pt x="832" y="142"/>
                    </a:lnTo>
                    <a:lnTo>
                      <a:pt x="0" y="182"/>
                    </a:lnTo>
                    <a:lnTo>
                      <a:pt x="1" y="46"/>
                    </a:lnTo>
                    <a:close/>
                  </a:path>
                </a:pathLst>
              </a:custGeom>
              <a:solidFill>
                <a:srgbClr val="F3E2D1"/>
              </a:solidFill>
              <a:ln w="6350" cap="flat" cmpd="sng">
                <a:solidFill>
                  <a:srgbClr val="5F5F5F"/>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54" name="Freeform 17"/>
              <p:cNvSpPr>
                <a:spLocks/>
              </p:cNvSpPr>
              <p:nvPr/>
            </p:nvSpPr>
            <p:spPr bwMode="auto">
              <a:xfrm>
                <a:off x="4775" y="735"/>
                <a:ext cx="454" cy="384"/>
              </a:xfrm>
              <a:custGeom>
                <a:avLst/>
                <a:gdLst>
                  <a:gd name="T0" fmla="*/ 0 w 1450"/>
                  <a:gd name="T1" fmla="*/ 0 h 1228"/>
                  <a:gd name="T2" fmla="*/ 0 w 1450"/>
                  <a:gd name="T3" fmla="*/ 0 h 1228"/>
                  <a:gd name="T4" fmla="*/ 0 w 1450"/>
                  <a:gd name="T5" fmla="*/ 0 h 1228"/>
                  <a:gd name="T6" fmla="*/ 0 w 1450"/>
                  <a:gd name="T7" fmla="*/ 0 h 1228"/>
                  <a:gd name="T8" fmla="*/ 0 w 1450"/>
                  <a:gd name="T9" fmla="*/ 0 h 1228"/>
                  <a:gd name="T10" fmla="*/ 0 60000 65536"/>
                  <a:gd name="T11" fmla="*/ 0 60000 65536"/>
                  <a:gd name="T12" fmla="*/ 0 60000 65536"/>
                  <a:gd name="T13" fmla="*/ 0 60000 65536"/>
                  <a:gd name="T14" fmla="*/ 0 60000 65536"/>
                  <a:gd name="T15" fmla="*/ 0 w 1450"/>
                  <a:gd name="T16" fmla="*/ 0 h 1228"/>
                  <a:gd name="T17" fmla="*/ 1450 w 1450"/>
                  <a:gd name="T18" fmla="*/ 1228 h 1228"/>
                </a:gdLst>
                <a:ahLst/>
                <a:cxnLst>
                  <a:cxn ang="T10">
                    <a:pos x="T0" y="T1"/>
                  </a:cxn>
                  <a:cxn ang="T11">
                    <a:pos x="T2" y="T3"/>
                  </a:cxn>
                  <a:cxn ang="T12">
                    <a:pos x="T4" y="T5"/>
                  </a:cxn>
                  <a:cxn ang="T13">
                    <a:pos x="T6" y="T7"/>
                  </a:cxn>
                  <a:cxn ang="T14">
                    <a:pos x="T8" y="T9"/>
                  </a:cxn>
                </a:cxnLst>
                <a:rect l="T15" t="T16" r="T17" b="T18"/>
                <a:pathLst>
                  <a:path w="1450" h="1228">
                    <a:moveTo>
                      <a:pt x="1450" y="73"/>
                    </a:moveTo>
                    <a:lnTo>
                      <a:pt x="1447" y="1173"/>
                    </a:lnTo>
                    <a:lnTo>
                      <a:pt x="0" y="1228"/>
                    </a:lnTo>
                    <a:lnTo>
                      <a:pt x="1" y="0"/>
                    </a:lnTo>
                    <a:lnTo>
                      <a:pt x="1450" y="73"/>
                    </a:lnTo>
                    <a:close/>
                  </a:path>
                </a:pathLst>
              </a:custGeom>
              <a:solidFill>
                <a:srgbClr val="C0C0C0"/>
              </a:solidFill>
              <a:ln w="9525" cap="flat" cmpd="sng">
                <a:solidFill>
                  <a:srgbClr val="969696"/>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55" name="Freeform 18"/>
              <p:cNvSpPr>
                <a:spLocks/>
              </p:cNvSpPr>
              <p:nvPr/>
            </p:nvSpPr>
            <p:spPr bwMode="auto">
              <a:xfrm>
                <a:off x="4795" y="748"/>
                <a:ext cx="423" cy="358"/>
              </a:xfrm>
              <a:custGeom>
                <a:avLst/>
                <a:gdLst>
                  <a:gd name="T0" fmla="*/ 0 w 1450"/>
                  <a:gd name="T1" fmla="*/ 0 h 1228"/>
                  <a:gd name="T2" fmla="*/ 0 w 1450"/>
                  <a:gd name="T3" fmla="*/ 0 h 1228"/>
                  <a:gd name="T4" fmla="*/ 0 w 1450"/>
                  <a:gd name="T5" fmla="*/ 0 h 1228"/>
                  <a:gd name="T6" fmla="*/ 0 w 1450"/>
                  <a:gd name="T7" fmla="*/ 0 h 1228"/>
                  <a:gd name="T8" fmla="*/ 0 w 1450"/>
                  <a:gd name="T9" fmla="*/ 0 h 1228"/>
                  <a:gd name="T10" fmla="*/ 0 60000 65536"/>
                  <a:gd name="T11" fmla="*/ 0 60000 65536"/>
                  <a:gd name="T12" fmla="*/ 0 60000 65536"/>
                  <a:gd name="T13" fmla="*/ 0 60000 65536"/>
                  <a:gd name="T14" fmla="*/ 0 60000 65536"/>
                  <a:gd name="T15" fmla="*/ 0 w 1450"/>
                  <a:gd name="T16" fmla="*/ 0 h 1228"/>
                  <a:gd name="T17" fmla="*/ 1450 w 1450"/>
                  <a:gd name="T18" fmla="*/ 1228 h 1228"/>
                </a:gdLst>
                <a:ahLst/>
                <a:cxnLst>
                  <a:cxn ang="T10">
                    <a:pos x="T0" y="T1"/>
                  </a:cxn>
                  <a:cxn ang="T11">
                    <a:pos x="T2" y="T3"/>
                  </a:cxn>
                  <a:cxn ang="T12">
                    <a:pos x="T4" y="T5"/>
                  </a:cxn>
                  <a:cxn ang="T13">
                    <a:pos x="T6" y="T7"/>
                  </a:cxn>
                  <a:cxn ang="T14">
                    <a:pos x="T8" y="T9"/>
                  </a:cxn>
                </a:cxnLst>
                <a:rect l="T15" t="T16" r="T17" b="T18"/>
                <a:pathLst>
                  <a:path w="1450" h="1228">
                    <a:moveTo>
                      <a:pt x="1450" y="73"/>
                    </a:moveTo>
                    <a:lnTo>
                      <a:pt x="1447" y="1173"/>
                    </a:lnTo>
                    <a:lnTo>
                      <a:pt x="0" y="1228"/>
                    </a:lnTo>
                    <a:lnTo>
                      <a:pt x="1" y="0"/>
                    </a:lnTo>
                    <a:lnTo>
                      <a:pt x="1450" y="73"/>
                    </a:lnTo>
                    <a:close/>
                  </a:path>
                </a:pathLst>
              </a:custGeom>
              <a:gradFill rotWithShape="1">
                <a:gsLst>
                  <a:gs pos="0">
                    <a:srgbClr val="FFFFFF"/>
                  </a:gs>
                  <a:gs pos="50000">
                    <a:srgbClr val="F8F8F8"/>
                  </a:gs>
                  <a:gs pos="100000">
                    <a:srgbClr val="FFFFFF"/>
                  </a:gs>
                </a:gsLst>
                <a:lin ang="2700000" scaled="1"/>
              </a:gradFill>
              <a:ln w="6350"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56" name="Freeform 19"/>
              <p:cNvSpPr>
                <a:spLocks/>
              </p:cNvSpPr>
              <p:nvPr/>
            </p:nvSpPr>
            <p:spPr bwMode="auto">
              <a:xfrm>
                <a:off x="4808" y="761"/>
                <a:ext cx="400" cy="63"/>
              </a:xfrm>
              <a:custGeom>
                <a:avLst/>
                <a:gdLst>
                  <a:gd name="T0" fmla="*/ 0 w 1116"/>
                  <a:gd name="T1" fmla="*/ 0 h 176"/>
                  <a:gd name="T2" fmla="*/ 0 w 1116"/>
                  <a:gd name="T3" fmla="*/ 0 h 176"/>
                  <a:gd name="T4" fmla="*/ 0 w 1116"/>
                  <a:gd name="T5" fmla="*/ 0 h 176"/>
                  <a:gd name="T6" fmla="*/ 0 w 1116"/>
                  <a:gd name="T7" fmla="*/ 0 h 176"/>
                  <a:gd name="T8" fmla="*/ 0 w 1116"/>
                  <a:gd name="T9" fmla="*/ 0 h 176"/>
                  <a:gd name="T10" fmla="*/ 0 60000 65536"/>
                  <a:gd name="T11" fmla="*/ 0 60000 65536"/>
                  <a:gd name="T12" fmla="*/ 0 60000 65536"/>
                  <a:gd name="T13" fmla="*/ 0 60000 65536"/>
                  <a:gd name="T14" fmla="*/ 0 60000 65536"/>
                  <a:gd name="T15" fmla="*/ 0 w 1116"/>
                  <a:gd name="T16" fmla="*/ 0 h 176"/>
                  <a:gd name="T17" fmla="*/ 1116 w 1116"/>
                  <a:gd name="T18" fmla="*/ 176 h 176"/>
                </a:gdLst>
                <a:ahLst/>
                <a:cxnLst>
                  <a:cxn ang="T10">
                    <a:pos x="T0" y="T1"/>
                  </a:cxn>
                  <a:cxn ang="T11">
                    <a:pos x="T2" y="T3"/>
                  </a:cxn>
                  <a:cxn ang="T12">
                    <a:pos x="T4" y="T5"/>
                  </a:cxn>
                  <a:cxn ang="T13">
                    <a:pos x="T6" y="T7"/>
                  </a:cxn>
                  <a:cxn ang="T14">
                    <a:pos x="T8" y="T9"/>
                  </a:cxn>
                </a:cxnLst>
                <a:rect l="T15" t="T16" r="T17" b="T18"/>
                <a:pathLst>
                  <a:path w="1116" h="176">
                    <a:moveTo>
                      <a:pt x="0" y="0"/>
                    </a:moveTo>
                    <a:lnTo>
                      <a:pt x="1116" y="52"/>
                    </a:lnTo>
                    <a:lnTo>
                      <a:pt x="1116" y="176"/>
                    </a:lnTo>
                    <a:lnTo>
                      <a:pt x="0" y="132"/>
                    </a:lnTo>
                    <a:lnTo>
                      <a:pt x="0" y="0"/>
                    </a:lnTo>
                    <a:close/>
                  </a:path>
                </a:pathLst>
              </a:custGeom>
              <a:solidFill>
                <a:srgbClr val="3C4062"/>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7" name="Freeform 20"/>
              <p:cNvSpPr>
                <a:spLocks/>
              </p:cNvSpPr>
              <p:nvPr/>
            </p:nvSpPr>
            <p:spPr bwMode="auto">
              <a:xfrm>
                <a:off x="4881" y="773"/>
                <a:ext cx="263" cy="42"/>
              </a:xfrm>
              <a:custGeom>
                <a:avLst/>
                <a:gdLst>
                  <a:gd name="T0" fmla="*/ 0 w 1116"/>
                  <a:gd name="T1" fmla="*/ 0 h 176"/>
                  <a:gd name="T2" fmla="*/ 0 w 1116"/>
                  <a:gd name="T3" fmla="*/ 0 h 176"/>
                  <a:gd name="T4" fmla="*/ 0 w 1116"/>
                  <a:gd name="T5" fmla="*/ 0 h 176"/>
                  <a:gd name="T6" fmla="*/ 0 w 1116"/>
                  <a:gd name="T7" fmla="*/ 0 h 176"/>
                  <a:gd name="T8" fmla="*/ 0 w 1116"/>
                  <a:gd name="T9" fmla="*/ 0 h 176"/>
                  <a:gd name="T10" fmla="*/ 0 60000 65536"/>
                  <a:gd name="T11" fmla="*/ 0 60000 65536"/>
                  <a:gd name="T12" fmla="*/ 0 60000 65536"/>
                  <a:gd name="T13" fmla="*/ 0 60000 65536"/>
                  <a:gd name="T14" fmla="*/ 0 60000 65536"/>
                  <a:gd name="T15" fmla="*/ 0 w 1116"/>
                  <a:gd name="T16" fmla="*/ 0 h 176"/>
                  <a:gd name="T17" fmla="*/ 1116 w 1116"/>
                  <a:gd name="T18" fmla="*/ 176 h 176"/>
                </a:gdLst>
                <a:ahLst/>
                <a:cxnLst>
                  <a:cxn ang="T10">
                    <a:pos x="T0" y="T1"/>
                  </a:cxn>
                  <a:cxn ang="T11">
                    <a:pos x="T2" y="T3"/>
                  </a:cxn>
                  <a:cxn ang="T12">
                    <a:pos x="T4" y="T5"/>
                  </a:cxn>
                  <a:cxn ang="T13">
                    <a:pos x="T6" y="T7"/>
                  </a:cxn>
                  <a:cxn ang="T14">
                    <a:pos x="T8" y="T9"/>
                  </a:cxn>
                </a:cxnLst>
                <a:rect l="T15" t="T16" r="T17" b="T18"/>
                <a:pathLst>
                  <a:path w="1116" h="176">
                    <a:moveTo>
                      <a:pt x="0" y="0"/>
                    </a:moveTo>
                    <a:lnTo>
                      <a:pt x="1116" y="52"/>
                    </a:lnTo>
                    <a:lnTo>
                      <a:pt x="1116" y="176"/>
                    </a:lnTo>
                    <a:lnTo>
                      <a:pt x="0" y="132"/>
                    </a:lnTo>
                    <a:lnTo>
                      <a:pt x="0" y="0"/>
                    </a:lnTo>
                    <a:close/>
                  </a:path>
                </a:pathLst>
              </a:custGeom>
              <a:solidFill>
                <a:srgbClr val="C0C0C0"/>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8" name="Freeform 21"/>
              <p:cNvSpPr>
                <a:spLocks/>
              </p:cNvSpPr>
              <p:nvPr/>
            </p:nvSpPr>
            <p:spPr bwMode="auto">
              <a:xfrm>
                <a:off x="4858" y="831"/>
                <a:ext cx="277" cy="250"/>
              </a:xfrm>
              <a:custGeom>
                <a:avLst/>
                <a:gdLst>
                  <a:gd name="T0" fmla="*/ 0 w 772"/>
                  <a:gd name="T1" fmla="*/ 0 h 696"/>
                  <a:gd name="T2" fmla="*/ 0 w 772"/>
                  <a:gd name="T3" fmla="*/ 0 h 696"/>
                  <a:gd name="T4" fmla="*/ 0 w 772"/>
                  <a:gd name="T5" fmla="*/ 0 h 696"/>
                  <a:gd name="T6" fmla="*/ 0 60000 65536"/>
                  <a:gd name="T7" fmla="*/ 0 60000 65536"/>
                  <a:gd name="T8" fmla="*/ 0 60000 65536"/>
                  <a:gd name="T9" fmla="*/ 0 w 772"/>
                  <a:gd name="T10" fmla="*/ 0 h 696"/>
                  <a:gd name="T11" fmla="*/ 772 w 772"/>
                  <a:gd name="T12" fmla="*/ 696 h 696"/>
                </a:gdLst>
                <a:ahLst/>
                <a:cxnLst>
                  <a:cxn ang="T6">
                    <a:pos x="T0" y="T1"/>
                  </a:cxn>
                  <a:cxn ang="T7">
                    <a:pos x="T2" y="T3"/>
                  </a:cxn>
                  <a:cxn ang="T8">
                    <a:pos x="T4" y="T5"/>
                  </a:cxn>
                </a:cxnLst>
                <a:rect l="T9" t="T10" r="T11" b="T12"/>
                <a:pathLst>
                  <a:path w="772" h="696">
                    <a:moveTo>
                      <a:pt x="0" y="0"/>
                    </a:moveTo>
                    <a:lnTo>
                      <a:pt x="0" y="696"/>
                    </a:lnTo>
                    <a:lnTo>
                      <a:pt x="772" y="668"/>
                    </a:lnTo>
                  </a:path>
                </a:pathLst>
              </a:custGeom>
              <a:noFill/>
              <a:ln w="6350"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nvGrpSpPr>
              <p:cNvPr id="59" name="Group 22"/>
              <p:cNvGrpSpPr>
                <a:grpSpLocks/>
              </p:cNvGrpSpPr>
              <p:nvPr/>
            </p:nvGrpSpPr>
            <p:grpSpPr bwMode="auto">
              <a:xfrm>
                <a:off x="4861" y="859"/>
                <a:ext cx="272" cy="198"/>
                <a:chOff x="887" y="1855"/>
                <a:chExt cx="583" cy="290"/>
              </a:xfrm>
            </p:grpSpPr>
            <p:sp>
              <p:nvSpPr>
                <p:cNvPr id="91" name="Freeform 23"/>
                <p:cNvSpPr>
                  <a:spLocks/>
                </p:cNvSpPr>
                <p:nvPr/>
              </p:nvSpPr>
              <p:spPr bwMode="auto">
                <a:xfrm>
                  <a:off x="887" y="1855"/>
                  <a:ext cx="583" cy="226"/>
                </a:xfrm>
                <a:custGeom>
                  <a:avLst/>
                  <a:gdLst>
                    <a:gd name="T0" fmla="*/ 0 w 583"/>
                    <a:gd name="T1" fmla="*/ 181 h 226"/>
                    <a:gd name="T2" fmla="*/ 64 w 583"/>
                    <a:gd name="T3" fmla="*/ 150 h 226"/>
                    <a:gd name="T4" fmla="*/ 152 w 583"/>
                    <a:gd name="T5" fmla="*/ 170 h 226"/>
                    <a:gd name="T6" fmla="*/ 220 w 583"/>
                    <a:gd name="T7" fmla="*/ 226 h 226"/>
                    <a:gd name="T8" fmla="*/ 308 w 583"/>
                    <a:gd name="T9" fmla="*/ 190 h 226"/>
                    <a:gd name="T10" fmla="*/ 392 w 583"/>
                    <a:gd name="T11" fmla="*/ 206 h 226"/>
                    <a:gd name="T12" fmla="*/ 476 w 583"/>
                    <a:gd name="T13" fmla="*/ 158 h 226"/>
                    <a:gd name="T14" fmla="*/ 529 w 583"/>
                    <a:gd name="T15" fmla="*/ 104 h 226"/>
                    <a:gd name="T16" fmla="*/ 583 w 583"/>
                    <a:gd name="T17" fmla="*/ 0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3"/>
                    <a:gd name="T28" fmla="*/ 0 h 226"/>
                    <a:gd name="T29" fmla="*/ 583 w 583"/>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3" h="226">
                      <a:moveTo>
                        <a:pt x="0" y="181"/>
                      </a:moveTo>
                      <a:lnTo>
                        <a:pt x="64" y="150"/>
                      </a:lnTo>
                      <a:lnTo>
                        <a:pt x="152" y="170"/>
                      </a:lnTo>
                      <a:lnTo>
                        <a:pt x="220" y="226"/>
                      </a:lnTo>
                      <a:lnTo>
                        <a:pt x="308" y="190"/>
                      </a:lnTo>
                      <a:lnTo>
                        <a:pt x="392" y="206"/>
                      </a:lnTo>
                      <a:lnTo>
                        <a:pt x="476" y="158"/>
                      </a:lnTo>
                      <a:lnTo>
                        <a:pt x="529" y="104"/>
                      </a:lnTo>
                      <a:lnTo>
                        <a:pt x="583" y="0"/>
                      </a:lnTo>
                    </a:path>
                  </a:pathLst>
                </a:custGeom>
                <a:noFill/>
                <a:ln w="6350" cap="flat" cmpd="sng">
                  <a:solidFill>
                    <a:srgbClr val="FF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92" name="Freeform 24"/>
                <p:cNvSpPr>
                  <a:spLocks/>
                </p:cNvSpPr>
                <p:nvPr/>
              </p:nvSpPr>
              <p:spPr bwMode="auto">
                <a:xfrm>
                  <a:off x="887" y="1969"/>
                  <a:ext cx="580" cy="176"/>
                </a:xfrm>
                <a:custGeom>
                  <a:avLst/>
                  <a:gdLst>
                    <a:gd name="T0" fmla="*/ 0 w 580"/>
                    <a:gd name="T1" fmla="*/ 22 h 176"/>
                    <a:gd name="T2" fmla="*/ 76 w 580"/>
                    <a:gd name="T3" fmla="*/ 0 h 176"/>
                    <a:gd name="T4" fmla="*/ 160 w 580"/>
                    <a:gd name="T5" fmla="*/ 4 h 176"/>
                    <a:gd name="T6" fmla="*/ 220 w 580"/>
                    <a:gd name="T7" fmla="*/ 76 h 176"/>
                    <a:gd name="T8" fmla="*/ 304 w 580"/>
                    <a:gd name="T9" fmla="*/ 128 h 176"/>
                    <a:gd name="T10" fmla="*/ 388 w 580"/>
                    <a:gd name="T11" fmla="*/ 128 h 176"/>
                    <a:gd name="T12" fmla="*/ 472 w 580"/>
                    <a:gd name="T13" fmla="*/ 124 h 176"/>
                    <a:gd name="T14" fmla="*/ 536 w 580"/>
                    <a:gd name="T15" fmla="*/ 164 h 176"/>
                    <a:gd name="T16" fmla="*/ 580 w 580"/>
                    <a:gd name="T17" fmla="*/ 17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0"/>
                    <a:gd name="T28" fmla="*/ 0 h 176"/>
                    <a:gd name="T29" fmla="*/ 580 w 580"/>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0" h="176">
                      <a:moveTo>
                        <a:pt x="0" y="22"/>
                      </a:moveTo>
                      <a:lnTo>
                        <a:pt x="76" y="0"/>
                      </a:lnTo>
                      <a:lnTo>
                        <a:pt x="160" y="4"/>
                      </a:lnTo>
                      <a:lnTo>
                        <a:pt x="220" y="76"/>
                      </a:lnTo>
                      <a:lnTo>
                        <a:pt x="304" y="128"/>
                      </a:lnTo>
                      <a:lnTo>
                        <a:pt x="388" y="128"/>
                      </a:lnTo>
                      <a:lnTo>
                        <a:pt x="472" y="124"/>
                      </a:lnTo>
                      <a:lnTo>
                        <a:pt x="536" y="164"/>
                      </a:lnTo>
                      <a:lnTo>
                        <a:pt x="580" y="176"/>
                      </a:lnTo>
                    </a:path>
                  </a:pathLst>
                </a:custGeom>
                <a:noFill/>
                <a:ln w="6350" cap="flat" cmpd="sng">
                  <a:solidFill>
                    <a:srgbClr val="3366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sp>
            <p:nvSpPr>
              <p:cNvPr id="60" name="Line 25"/>
              <p:cNvSpPr>
                <a:spLocks noChangeShapeType="1"/>
              </p:cNvSpPr>
              <p:nvPr/>
            </p:nvSpPr>
            <p:spPr bwMode="auto">
              <a:xfrm>
                <a:off x="4856" y="911"/>
                <a:ext cx="277" cy="8"/>
              </a:xfrm>
              <a:prstGeom prst="line">
                <a:avLst/>
              </a:prstGeom>
              <a:noFill/>
              <a:ln w="6350">
                <a:solidFill>
                  <a:srgbClr val="333333"/>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61" name="Freeform 26"/>
              <p:cNvSpPr>
                <a:spLocks/>
              </p:cNvSpPr>
              <p:nvPr/>
            </p:nvSpPr>
            <p:spPr bwMode="auto">
              <a:xfrm>
                <a:off x="4880" y="831"/>
                <a:ext cx="103" cy="108"/>
              </a:xfrm>
              <a:custGeom>
                <a:avLst/>
                <a:gdLst>
                  <a:gd name="T0" fmla="*/ 0 w 288"/>
                  <a:gd name="T1" fmla="*/ 0 h 300"/>
                  <a:gd name="T2" fmla="*/ 0 w 288"/>
                  <a:gd name="T3" fmla="*/ 0 h 300"/>
                  <a:gd name="T4" fmla="*/ 0 w 288"/>
                  <a:gd name="T5" fmla="*/ 0 h 300"/>
                  <a:gd name="T6" fmla="*/ 0 w 288"/>
                  <a:gd name="T7" fmla="*/ 0 h 300"/>
                  <a:gd name="T8" fmla="*/ 0 w 288"/>
                  <a:gd name="T9" fmla="*/ 0 h 300"/>
                  <a:gd name="T10" fmla="*/ 0 w 288"/>
                  <a:gd name="T11" fmla="*/ 0 h 300"/>
                  <a:gd name="T12" fmla="*/ 0 w 288"/>
                  <a:gd name="T13" fmla="*/ 0 h 300"/>
                  <a:gd name="T14" fmla="*/ 0 w 288"/>
                  <a:gd name="T15" fmla="*/ 0 h 300"/>
                  <a:gd name="T16" fmla="*/ 0 60000 65536"/>
                  <a:gd name="T17" fmla="*/ 0 60000 65536"/>
                  <a:gd name="T18" fmla="*/ 0 60000 65536"/>
                  <a:gd name="T19" fmla="*/ 0 60000 65536"/>
                  <a:gd name="T20" fmla="*/ 0 60000 65536"/>
                  <a:gd name="T21" fmla="*/ 0 60000 65536"/>
                  <a:gd name="T22" fmla="*/ 0 60000 65536"/>
                  <a:gd name="T23" fmla="*/ 0 60000 65536"/>
                  <a:gd name="T24" fmla="*/ 0 w 288"/>
                  <a:gd name="T25" fmla="*/ 0 h 300"/>
                  <a:gd name="T26" fmla="*/ 288 w 288"/>
                  <a:gd name="T27" fmla="*/ 300 h 3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8" h="300">
                    <a:moveTo>
                      <a:pt x="0" y="176"/>
                    </a:moveTo>
                    <a:lnTo>
                      <a:pt x="0" y="0"/>
                    </a:lnTo>
                    <a:lnTo>
                      <a:pt x="288" y="12"/>
                    </a:lnTo>
                    <a:lnTo>
                      <a:pt x="288" y="180"/>
                    </a:lnTo>
                    <a:lnTo>
                      <a:pt x="220" y="180"/>
                    </a:lnTo>
                    <a:lnTo>
                      <a:pt x="152" y="300"/>
                    </a:lnTo>
                    <a:lnTo>
                      <a:pt x="148" y="179"/>
                    </a:lnTo>
                    <a:lnTo>
                      <a:pt x="0" y="176"/>
                    </a:lnTo>
                    <a:close/>
                  </a:path>
                </a:pathLst>
              </a:custGeom>
              <a:solidFill>
                <a:srgbClr val="FFFFFF"/>
              </a:solidFill>
              <a:ln w="6350"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62" name="Freeform 27"/>
              <p:cNvSpPr>
                <a:spLocks/>
              </p:cNvSpPr>
              <p:nvPr/>
            </p:nvSpPr>
            <p:spPr bwMode="auto">
              <a:xfrm>
                <a:off x="5093" y="910"/>
                <a:ext cx="109" cy="93"/>
              </a:xfrm>
              <a:custGeom>
                <a:avLst/>
                <a:gdLst>
                  <a:gd name="T0" fmla="*/ 0 w 304"/>
                  <a:gd name="T1" fmla="*/ 0 h 260"/>
                  <a:gd name="T2" fmla="*/ 0 w 304"/>
                  <a:gd name="T3" fmla="*/ 0 h 260"/>
                  <a:gd name="T4" fmla="*/ 0 w 304"/>
                  <a:gd name="T5" fmla="*/ 0 h 260"/>
                  <a:gd name="T6" fmla="*/ 0 w 304"/>
                  <a:gd name="T7" fmla="*/ 0 h 260"/>
                  <a:gd name="T8" fmla="*/ 0 w 304"/>
                  <a:gd name="T9" fmla="*/ 0 h 260"/>
                  <a:gd name="T10" fmla="*/ 0 w 304"/>
                  <a:gd name="T11" fmla="*/ 0 h 260"/>
                  <a:gd name="T12" fmla="*/ 0 w 304"/>
                  <a:gd name="T13" fmla="*/ 0 h 260"/>
                  <a:gd name="T14" fmla="*/ 0 w 304"/>
                  <a:gd name="T15" fmla="*/ 0 h 260"/>
                  <a:gd name="T16" fmla="*/ 0 60000 65536"/>
                  <a:gd name="T17" fmla="*/ 0 60000 65536"/>
                  <a:gd name="T18" fmla="*/ 0 60000 65536"/>
                  <a:gd name="T19" fmla="*/ 0 60000 65536"/>
                  <a:gd name="T20" fmla="*/ 0 60000 65536"/>
                  <a:gd name="T21" fmla="*/ 0 60000 65536"/>
                  <a:gd name="T22" fmla="*/ 0 60000 65536"/>
                  <a:gd name="T23" fmla="*/ 0 60000 65536"/>
                  <a:gd name="T24" fmla="*/ 0 w 304"/>
                  <a:gd name="T25" fmla="*/ 0 h 260"/>
                  <a:gd name="T26" fmla="*/ 304 w 304"/>
                  <a:gd name="T27" fmla="*/ 260 h 2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 h="260">
                    <a:moveTo>
                      <a:pt x="92" y="260"/>
                    </a:moveTo>
                    <a:lnTo>
                      <a:pt x="92" y="216"/>
                    </a:lnTo>
                    <a:lnTo>
                      <a:pt x="0" y="144"/>
                    </a:lnTo>
                    <a:lnTo>
                      <a:pt x="92" y="176"/>
                    </a:lnTo>
                    <a:lnTo>
                      <a:pt x="92" y="0"/>
                    </a:lnTo>
                    <a:lnTo>
                      <a:pt x="304" y="4"/>
                    </a:lnTo>
                    <a:lnTo>
                      <a:pt x="304" y="260"/>
                    </a:lnTo>
                    <a:lnTo>
                      <a:pt x="92" y="260"/>
                    </a:lnTo>
                    <a:close/>
                  </a:path>
                </a:pathLst>
              </a:custGeom>
              <a:solidFill>
                <a:srgbClr val="FFFFFF"/>
              </a:solidFill>
              <a:ln w="6350"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grpSp>
            <p:nvGrpSpPr>
              <p:cNvPr id="63" name="Group 28"/>
              <p:cNvGrpSpPr>
                <a:grpSpLocks/>
              </p:cNvGrpSpPr>
              <p:nvPr/>
            </p:nvGrpSpPr>
            <p:grpSpPr bwMode="auto">
              <a:xfrm>
                <a:off x="4542" y="1282"/>
                <a:ext cx="415" cy="62"/>
                <a:chOff x="275" y="1725"/>
                <a:chExt cx="2446" cy="1774"/>
              </a:xfrm>
            </p:grpSpPr>
            <p:sp>
              <p:nvSpPr>
                <p:cNvPr id="89" name="Oval 29"/>
                <p:cNvSpPr>
                  <a:spLocks noChangeArrowheads="1"/>
                </p:cNvSpPr>
                <p:nvPr/>
              </p:nvSpPr>
              <p:spPr bwMode="auto">
                <a:xfrm>
                  <a:off x="275" y="1725"/>
                  <a:ext cx="2446" cy="1774"/>
                </a:xfrm>
                <a:prstGeom prst="ellipse">
                  <a:avLst/>
                </a:prstGeom>
                <a:solidFill>
                  <a:srgbClr val="969696">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90" name="Oval 30"/>
                <p:cNvSpPr>
                  <a:spLocks noChangeArrowheads="1"/>
                </p:cNvSpPr>
                <p:nvPr/>
              </p:nvSpPr>
              <p:spPr bwMode="auto">
                <a:xfrm>
                  <a:off x="451" y="1825"/>
                  <a:ext cx="2094" cy="1520"/>
                </a:xfrm>
                <a:prstGeom prst="ellipse">
                  <a:avLst/>
                </a:prstGeom>
                <a:solidFill>
                  <a:srgbClr val="80808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grpSp>
          <p:grpSp>
            <p:nvGrpSpPr>
              <p:cNvPr id="64" name="Group 31"/>
              <p:cNvGrpSpPr>
                <a:grpSpLocks/>
              </p:cNvGrpSpPr>
              <p:nvPr/>
            </p:nvGrpSpPr>
            <p:grpSpPr bwMode="auto">
              <a:xfrm>
                <a:off x="4629" y="892"/>
                <a:ext cx="204" cy="418"/>
                <a:chOff x="4659" y="892"/>
                <a:chExt cx="204" cy="418"/>
              </a:xfrm>
            </p:grpSpPr>
            <p:sp>
              <p:nvSpPr>
                <p:cNvPr id="70" name="Freeform 32"/>
                <p:cNvSpPr>
                  <a:spLocks/>
                </p:cNvSpPr>
                <p:nvPr/>
              </p:nvSpPr>
              <p:spPr bwMode="auto">
                <a:xfrm>
                  <a:off x="4740" y="902"/>
                  <a:ext cx="24" cy="66"/>
                </a:xfrm>
                <a:custGeom>
                  <a:avLst/>
                  <a:gdLst>
                    <a:gd name="T0" fmla="*/ 0 w 82"/>
                    <a:gd name="T1" fmla="*/ 0 h 228"/>
                    <a:gd name="T2" fmla="*/ 0 w 82"/>
                    <a:gd name="T3" fmla="*/ 0 h 228"/>
                    <a:gd name="T4" fmla="*/ 0 w 82"/>
                    <a:gd name="T5" fmla="*/ 0 h 228"/>
                    <a:gd name="T6" fmla="*/ 0 w 82"/>
                    <a:gd name="T7" fmla="*/ 0 h 228"/>
                    <a:gd name="T8" fmla="*/ 0 w 82"/>
                    <a:gd name="T9" fmla="*/ 0 h 228"/>
                    <a:gd name="T10" fmla="*/ 0 w 82"/>
                    <a:gd name="T11" fmla="*/ 0 h 228"/>
                    <a:gd name="T12" fmla="*/ 0 w 82"/>
                    <a:gd name="T13" fmla="*/ 0 h 228"/>
                    <a:gd name="T14" fmla="*/ 0 w 82"/>
                    <a:gd name="T15" fmla="*/ 0 h 228"/>
                    <a:gd name="T16" fmla="*/ 0 w 82"/>
                    <a:gd name="T17" fmla="*/ 0 h 228"/>
                    <a:gd name="T18" fmla="*/ 0 w 82"/>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228"/>
                    <a:gd name="T32" fmla="*/ 82 w 82"/>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228">
                      <a:moveTo>
                        <a:pt x="30" y="0"/>
                      </a:moveTo>
                      <a:lnTo>
                        <a:pt x="73" y="18"/>
                      </a:lnTo>
                      <a:lnTo>
                        <a:pt x="81" y="63"/>
                      </a:lnTo>
                      <a:lnTo>
                        <a:pt x="67" y="157"/>
                      </a:lnTo>
                      <a:lnTo>
                        <a:pt x="63" y="190"/>
                      </a:lnTo>
                      <a:lnTo>
                        <a:pt x="82" y="228"/>
                      </a:lnTo>
                      <a:lnTo>
                        <a:pt x="46" y="201"/>
                      </a:lnTo>
                      <a:lnTo>
                        <a:pt x="18" y="153"/>
                      </a:lnTo>
                      <a:lnTo>
                        <a:pt x="0" y="64"/>
                      </a:lnTo>
                      <a:lnTo>
                        <a:pt x="30" y="0"/>
                      </a:lnTo>
                      <a:close/>
                    </a:path>
                  </a:pathLst>
                </a:custGeom>
                <a:solidFill>
                  <a:srgbClr val="FFF5EB"/>
                </a:solidFill>
                <a:ln w="952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grpSp>
              <p:nvGrpSpPr>
                <p:cNvPr id="71" name="Group 33"/>
                <p:cNvGrpSpPr>
                  <a:grpSpLocks/>
                </p:cNvGrpSpPr>
                <p:nvPr/>
              </p:nvGrpSpPr>
              <p:grpSpPr bwMode="auto">
                <a:xfrm rot="807521">
                  <a:off x="4744" y="944"/>
                  <a:ext cx="119" cy="86"/>
                  <a:chOff x="563" y="1831"/>
                  <a:chExt cx="332" cy="239"/>
                </a:xfrm>
              </p:grpSpPr>
              <p:sp>
                <p:nvSpPr>
                  <p:cNvPr id="85" name="Freeform 34"/>
                  <p:cNvSpPr>
                    <a:spLocks/>
                  </p:cNvSpPr>
                  <p:nvPr/>
                </p:nvSpPr>
                <p:spPr bwMode="auto">
                  <a:xfrm>
                    <a:off x="563" y="1831"/>
                    <a:ext cx="332" cy="239"/>
                  </a:xfrm>
                  <a:custGeom>
                    <a:avLst/>
                    <a:gdLst>
                      <a:gd name="T0" fmla="*/ 2 w 408"/>
                      <a:gd name="T1" fmla="*/ 14 h 295"/>
                      <a:gd name="T2" fmla="*/ 4 w 408"/>
                      <a:gd name="T3" fmla="*/ 14 h 295"/>
                      <a:gd name="T4" fmla="*/ 4 w 408"/>
                      <a:gd name="T5" fmla="*/ 14 h 295"/>
                      <a:gd name="T6" fmla="*/ 5 w 408"/>
                      <a:gd name="T7" fmla="*/ 14 h 295"/>
                      <a:gd name="T8" fmla="*/ 5 w 408"/>
                      <a:gd name="T9" fmla="*/ 15 h 295"/>
                      <a:gd name="T10" fmla="*/ 11 w 408"/>
                      <a:gd name="T11" fmla="*/ 16 h 295"/>
                      <a:gd name="T12" fmla="*/ 13 w 408"/>
                      <a:gd name="T13" fmla="*/ 18 h 295"/>
                      <a:gd name="T14" fmla="*/ 15 w 408"/>
                      <a:gd name="T15" fmla="*/ 18 h 295"/>
                      <a:gd name="T16" fmla="*/ 15 w 408"/>
                      <a:gd name="T17" fmla="*/ 17 h 295"/>
                      <a:gd name="T18" fmla="*/ 16 w 408"/>
                      <a:gd name="T19" fmla="*/ 16 h 295"/>
                      <a:gd name="T20" fmla="*/ 22 w 408"/>
                      <a:gd name="T21" fmla="*/ 10 h 295"/>
                      <a:gd name="T22" fmla="*/ 24 w 408"/>
                      <a:gd name="T23" fmla="*/ 7 h 295"/>
                      <a:gd name="T24" fmla="*/ 26 w 408"/>
                      <a:gd name="T25" fmla="*/ 7 h 295"/>
                      <a:gd name="T26" fmla="*/ 26 w 408"/>
                      <a:gd name="T27" fmla="*/ 6 h 295"/>
                      <a:gd name="T28" fmla="*/ 27 w 408"/>
                      <a:gd name="T29" fmla="*/ 5 h 295"/>
                      <a:gd name="T30" fmla="*/ 27 w 408"/>
                      <a:gd name="T31" fmla="*/ 4 h 295"/>
                      <a:gd name="T32" fmla="*/ 28 w 408"/>
                      <a:gd name="T33" fmla="*/ 2 h 295"/>
                      <a:gd name="T34" fmla="*/ 29 w 408"/>
                      <a:gd name="T35" fmla="*/ 2 h 295"/>
                      <a:gd name="T36" fmla="*/ 28 w 408"/>
                      <a:gd name="T37" fmla="*/ 5 h 295"/>
                      <a:gd name="T38" fmla="*/ 30 w 408"/>
                      <a:gd name="T39" fmla="*/ 2 h 295"/>
                      <a:gd name="T40" fmla="*/ 32 w 408"/>
                      <a:gd name="T41" fmla="*/ 0 h 295"/>
                      <a:gd name="T42" fmla="*/ 32 w 408"/>
                      <a:gd name="T43" fmla="*/ 2 h 295"/>
                      <a:gd name="T44" fmla="*/ 33 w 408"/>
                      <a:gd name="T45" fmla="*/ 2 h 295"/>
                      <a:gd name="T46" fmla="*/ 33 w 408"/>
                      <a:gd name="T47" fmla="*/ 2 h 295"/>
                      <a:gd name="T48" fmla="*/ 34 w 408"/>
                      <a:gd name="T49" fmla="*/ 2 h 295"/>
                      <a:gd name="T50" fmla="*/ 33 w 408"/>
                      <a:gd name="T51" fmla="*/ 3 h 295"/>
                      <a:gd name="T52" fmla="*/ 34 w 408"/>
                      <a:gd name="T53" fmla="*/ 4 h 295"/>
                      <a:gd name="T54" fmla="*/ 33 w 408"/>
                      <a:gd name="T55" fmla="*/ 6 h 295"/>
                      <a:gd name="T56" fmla="*/ 32 w 408"/>
                      <a:gd name="T57" fmla="*/ 7 h 295"/>
                      <a:gd name="T58" fmla="*/ 28 w 408"/>
                      <a:gd name="T59" fmla="*/ 8 h 295"/>
                      <a:gd name="T60" fmla="*/ 28 w 408"/>
                      <a:gd name="T61" fmla="*/ 9 h 295"/>
                      <a:gd name="T62" fmla="*/ 28 w 408"/>
                      <a:gd name="T63" fmla="*/ 10 h 295"/>
                      <a:gd name="T64" fmla="*/ 24 w 408"/>
                      <a:gd name="T65" fmla="*/ 12 h 295"/>
                      <a:gd name="T66" fmla="*/ 17 w 408"/>
                      <a:gd name="T67" fmla="*/ 23 h 295"/>
                      <a:gd name="T68" fmla="*/ 16 w 408"/>
                      <a:gd name="T69" fmla="*/ 23 h 295"/>
                      <a:gd name="T70" fmla="*/ 14 w 408"/>
                      <a:gd name="T71" fmla="*/ 23 h 295"/>
                      <a:gd name="T72" fmla="*/ 11 w 408"/>
                      <a:gd name="T73" fmla="*/ 22 h 295"/>
                      <a:gd name="T74" fmla="*/ 5 w 408"/>
                      <a:gd name="T75" fmla="*/ 19 h 295"/>
                      <a:gd name="T76" fmla="*/ 2 w 408"/>
                      <a:gd name="T77" fmla="*/ 19 h 295"/>
                      <a:gd name="T78" fmla="*/ 0 w 408"/>
                      <a:gd name="T79" fmla="*/ 17 h 295"/>
                      <a:gd name="T80" fmla="*/ 2 w 408"/>
                      <a:gd name="T81" fmla="*/ 14 h 2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295"/>
                      <a:gd name="T125" fmla="*/ 408 w 408"/>
                      <a:gd name="T126" fmla="*/ 295 h 2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295">
                        <a:moveTo>
                          <a:pt x="8" y="169"/>
                        </a:moveTo>
                        <a:lnTo>
                          <a:pt x="44" y="169"/>
                        </a:lnTo>
                        <a:lnTo>
                          <a:pt x="48" y="173"/>
                        </a:lnTo>
                        <a:lnTo>
                          <a:pt x="53" y="170"/>
                        </a:lnTo>
                        <a:lnTo>
                          <a:pt x="59" y="177"/>
                        </a:lnTo>
                        <a:lnTo>
                          <a:pt x="129" y="204"/>
                        </a:lnTo>
                        <a:lnTo>
                          <a:pt x="161" y="223"/>
                        </a:lnTo>
                        <a:lnTo>
                          <a:pt x="172" y="224"/>
                        </a:lnTo>
                        <a:lnTo>
                          <a:pt x="179" y="210"/>
                        </a:lnTo>
                        <a:lnTo>
                          <a:pt x="194" y="204"/>
                        </a:lnTo>
                        <a:lnTo>
                          <a:pt x="260" y="123"/>
                        </a:lnTo>
                        <a:lnTo>
                          <a:pt x="282" y="90"/>
                        </a:lnTo>
                        <a:lnTo>
                          <a:pt x="305" y="93"/>
                        </a:lnTo>
                        <a:lnTo>
                          <a:pt x="312" y="85"/>
                        </a:lnTo>
                        <a:lnTo>
                          <a:pt x="314" y="68"/>
                        </a:lnTo>
                        <a:lnTo>
                          <a:pt x="320" y="52"/>
                        </a:lnTo>
                        <a:lnTo>
                          <a:pt x="331" y="29"/>
                        </a:lnTo>
                        <a:lnTo>
                          <a:pt x="343" y="33"/>
                        </a:lnTo>
                        <a:lnTo>
                          <a:pt x="334" y="58"/>
                        </a:lnTo>
                        <a:lnTo>
                          <a:pt x="358" y="23"/>
                        </a:lnTo>
                        <a:lnTo>
                          <a:pt x="378" y="0"/>
                        </a:lnTo>
                        <a:lnTo>
                          <a:pt x="382" y="11"/>
                        </a:lnTo>
                        <a:lnTo>
                          <a:pt x="396" y="5"/>
                        </a:lnTo>
                        <a:lnTo>
                          <a:pt x="395" y="19"/>
                        </a:lnTo>
                        <a:lnTo>
                          <a:pt x="407" y="18"/>
                        </a:lnTo>
                        <a:lnTo>
                          <a:pt x="400" y="41"/>
                        </a:lnTo>
                        <a:lnTo>
                          <a:pt x="408" y="50"/>
                        </a:lnTo>
                        <a:lnTo>
                          <a:pt x="387" y="73"/>
                        </a:lnTo>
                        <a:lnTo>
                          <a:pt x="372" y="92"/>
                        </a:lnTo>
                        <a:lnTo>
                          <a:pt x="339" y="105"/>
                        </a:lnTo>
                        <a:lnTo>
                          <a:pt x="329" y="114"/>
                        </a:lnTo>
                        <a:lnTo>
                          <a:pt x="336" y="124"/>
                        </a:lnTo>
                        <a:lnTo>
                          <a:pt x="297" y="159"/>
                        </a:lnTo>
                        <a:lnTo>
                          <a:pt x="207" y="280"/>
                        </a:lnTo>
                        <a:lnTo>
                          <a:pt x="187" y="295"/>
                        </a:lnTo>
                        <a:lnTo>
                          <a:pt x="164" y="292"/>
                        </a:lnTo>
                        <a:lnTo>
                          <a:pt x="126" y="276"/>
                        </a:lnTo>
                        <a:lnTo>
                          <a:pt x="53" y="243"/>
                        </a:lnTo>
                        <a:lnTo>
                          <a:pt x="28" y="246"/>
                        </a:lnTo>
                        <a:lnTo>
                          <a:pt x="0" y="214"/>
                        </a:lnTo>
                        <a:lnTo>
                          <a:pt x="8" y="169"/>
                        </a:lnTo>
                        <a:close/>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86" name="Line 35"/>
                  <p:cNvSpPr>
                    <a:spLocks noChangeShapeType="1"/>
                  </p:cNvSpPr>
                  <p:nvPr/>
                </p:nvSpPr>
                <p:spPr bwMode="auto">
                  <a:xfrm flipH="1">
                    <a:off x="869" y="1865"/>
                    <a:ext cx="18" cy="18"/>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87" name="Freeform 36"/>
                  <p:cNvSpPr>
                    <a:spLocks/>
                  </p:cNvSpPr>
                  <p:nvPr/>
                </p:nvSpPr>
                <p:spPr bwMode="auto">
                  <a:xfrm>
                    <a:off x="865" y="1847"/>
                    <a:ext cx="19" cy="27"/>
                  </a:xfrm>
                  <a:custGeom>
                    <a:avLst/>
                    <a:gdLst>
                      <a:gd name="T0" fmla="*/ 6 w 21"/>
                      <a:gd name="T1" fmla="*/ 0 h 31"/>
                      <a:gd name="T2" fmla="*/ 5 w 21"/>
                      <a:gd name="T3" fmla="*/ 3 h 31"/>
                      <a:gd name="T4" fmla="*/ 0 w 21"/>
                      <a:gd name="T5" fmla="*/ 6 h 31"/>
                      <a:gd name="T6" fmla="*/ 0 60000 65536"/>
                      <a:gd name="T7" fmla="*/ 0 60000 65536"/>
                      <a:gd name="T8" fmla="*/ 0 60000 65536"/>
                      <a:gd name="T9" fmla="*/ 0 w 21"/>
                      <a:gd name="T10" fmla="*/ 0 h 31"/>
                      <a:gd name="T11" fmla="*/ 21 w 21"/>
                      <a:gd name="T12" fmla="*/ 31 h 31"/>
                    </a:gdLst>
                    <a:ahLst/>
                    <a:cxnLst>
                      <a:cxn ang="T6">
                        <a:pos x="T0" y="T1"/>
                      </a:cxn>
                      <a:cxn ang="T7">
                        <a:pos x="T2" y="T3"/>
                      </a:cxn>
                      <a:cxn ang="T8">
                        <a:pos x="T4" y="T5"/>
                      </a:cxn>
                    </a:cxnLst>
                    <a:rect l="T9" t="T10" r="T11" b="T12"/>
                    <a:pathLst>
                      <a:path w="21" h="31">
                        <a:moveTo>
                          <a:pt x="21" y="0"/>
                        </a:moveTo>
                        <a:lnTo>
                          <a:pt x="13" y="15"/>
                        </a:lnTo>
                        <a:lnTo>
                          <a:pt x="0" y="31"/>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88" name="Freeform 37"/>
                  <p:cNvSpPr>
                    <a:spLocks/>
                  </p:cNvSpPr>
                  <p:nvPr/>
                </p:nvSpPr>
                <p:spPr bwMode="auto">
                  <a:xfrm>
                    <a:off x="858" y="1839"/>
                    <a:ext cx="16" cy="26"/>
                  </a:xfrm>
                  <a:custGeom>
                    <a:avLst/>
                    <a:gdLst>
                      <a:gd name="T0" fmla="*/ 4 w 18"/>
                      <a:gd name="T1" fmla="*/ 0 h 30"/>
                      <a:gd name="T2" fmla="*/ 4 w 18"/>
                      <a:gd name="T3" fmla="*/ 3 h 30"/>
                      <a:gd name="T4" fmla="*/ 0 w 18"/>
                      <a:gd name="T5" fmla="*/ 6 h 30"/>
                      <a:gd name="T6" fmla="*/ 0 60000 65536"/>
                      <a:gd name="T7" fmla="*/ 0 60000 65536"/>
                      <a:gd name="T8" fmla="*/ 0 60000 65536"/>
                      <a:gd name="T9" fmla="*/ 0 w 18"/>
                      <a:gd name="T10" fmla="*/ 0 h 30"/>
                      <a:gd name="T11" fmla="*/ 18 w 18"/>
                      <a:gd name="T12" fmla="*/ 30 h 30"/>
                    </a:gdLst>
                    <a:ahLst/>
                    <a:cxnLst>
                      <a:cxn ang="T6">
                        <a:pos x="T0" y="T1"/>
                      </a:cxn>
                      <a:cxn ang="T7">
                        <a:pos x="T2" y="T3"/>
                      </a:cxn>
                      <a:cxn ang="T8">
                        <a:pos x="T4" y="T5"/>
                      </a:cxn>
                    </a:cxnLst>
                    <a:rect l="T9" t="T10" r="T11" b="T12"/>
                    <a:pathLst>
                      <a:path w="18" h="30">
                        <a:moveTo>
                          <a:pt x="18" y="0"/>
                        </a:moveTo>
                        <a:lnTo>
                          <a:pt x="9" y="16"/>
                        </a:lnTo>
                        <a:lnTo>
                          <a:pt x="0" y="3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sp>
              <p:nvSpPr>
                <p:cNvPr id="72" name="Freeform 38"/>
                <p:cNvSpPr>
                  <a:spLocks/>
                </p:cNvSpPr>
                <p:nvPr/>
              </p:nvSpPr>
              <p:spPr bwMode="auto">
                <a:xfrm>
                  <a:off x="4691" y="960"/>
                  <a:ext cx="79" cy="350"/>
                </a:xfrm>
                <a:custGeom>
                  <a:avLst/>
                  <a:gdLst>
                    <a:gd name="T0" fmla="*/ 69 w 79"/>
                    <a:gd name="T1" fmla="*/ 48 h 350"/>
                    <a:gd name="T2" fmla="*/ 72 w 79"/>
                    <a:gd name="T3" fmla="*/ 65 h 350"/>
                    <a:gd name="T4" fmla="*/ 67 w 79"/>
                    <a:gd name="T5" fmla="*/ 77 h 350"/>
                    <a:gd name="T6" fmla="*/ 64 w 79"/>
                    <a:gd name="T7" fmla="*/ 100 h 350"/>
                    <a:gd name="T8" fmla="*/ 67 w 79"/>
                    <a:gd name="T9" fmla="*/ 128 h 350"/>
                    <a:gd name="T10" fmla="*/ 67 w 79"/>
                    <a:gd name="T11" fmla="*/ 135 h 350"/>
                    <a:gd name="T12" fmla="*/ 69 w 79"/>
                    <a:gd name="T13" fmla="*/ 170 h 350"/>
                    <a:gd name="T14" fmla="*/ 65 w 79"/>
                    <a:gd name="T15" fmla="*/ 195 h 350"/>
                    <a:gd name="T16" fmla="*/ 60 w 79"/>
                    <a:gd name="T17" fmla="*/ 302 h 350"/>
                    <a:gd name="T18" fmla="*/ 63 w 79"/>
                    <a:gd name="T19" fmla="*/ 323 h 350"/>
                    <a:gd name="T20" fmla="*/ 79 w 79"/>
                    <a:gd name="T21" fmla="*/ 338 h 350"/>
                    <a:gd name="T22" fmla="*/ 54 w 79"/>
                    <a:gd name="T23" fmla="*/ 335 h 350"/>
                    <a:gd name="T24" fmla="*/ 46 w 79"/>
                    <a:gd name="T25" fmla="*/ 334 h 350"/>
                    <a:gd name="T26" fmla="*/ 40 w 79"/>
                    <a:gd name="T27" fmla="*/ 321 h 350"/>
                    <a:gd name="T28" fmla="*/ 43 w 79"/>
                    <a:gd name="T29" fmla="*/ 253 h 350"/>
                    <a:gd name="T30" fmla="*/ 42 w 79"/>
                    <a:gd name="T31" fmla="*/ 218 h 350"/>
                    <a:gd name="T32" fmla="*/ 38 w 79"/>
                    <a:gd name="T33" fmla="*/ 253 h 350"/>
                    <a:gd name="T34" fmla="*/ 25 w 79"/>
                    <a:gd name="T35" fmla="*/ 318 h 350"/>
                    <a:gd name="T36" fmla="*/ 22 w 79"/>
                    <a:gd name="T37" fmla="*/ 343 h 350"/>
                    <a:gd name="T38" fmla="*/ 9 w 79"/>
                    <a:gd name="T39" fmla="*/ 350 h 350"/>
                    <a:gd name="T40" fmla="*/ 0 w 79"/>
                    <a:gd name="T41" fmla="*/ 338 h 350"/>
                    <a:gd name="T42" fmla="*/ 13 w 79"/>
                    <a:gd name="T43" fmla="*/ 313 h 350"/>
                    <a:gd name="T44" fmla="*/ 18 w 79"/>
                    <a:gd name="T45" fmla="*/ 239 h 350"/>
                    <a:gd name="T46" fmla="*/ 12 w 79"/>
                    <a:gd name="T47" fmla="*/ 197 h 350"/>
                    <a:gd name="T48" fmla="*/ 2 w 79"/>
                    <a:gd name="T49" fmla="*/ 161 h 350"/>
                    <a:gd name="T50" fmla="*/ 4 w 79"/>
                    <a:gd name="T51" fmla="*/ 135 h 350"/>
                    <a:gd name="T52" fmla="*/ 9 w 79"/>
                    <a:gd name="T53" fmla="*/ 119 h 350"/>
                    <a:gd name="T54" fmla="*/ 9 w 79"/>
                    <a:gd name="T55" fmla="*/ 85 h 350"/>
                    <a:gd name="T56" fmla="*/ 6 w 79"/>
                    <a:gd name="T57" fmla="*/ 37 h 350"/>
                    <a:gd name="T58" fmla="*/ 21 w 79"/>
                    <a:gd name="T59" fmla="*/ 19 h 350"/>
                    <a:gd name="T60" fmla="*/ 21 w 79"/>
                    <a:gd name="T61" fmla="*/ 10 h 350"/>
                    <a:gd name="T62" fmla="*/ 49 w 79"/>
                    <a:gd name="T63" fmla="*/ 12 h 350"/>
                    <a:gd name="T64" fmla="*/ 52 w 79"/>
                    <a:gd name="T65" fmla="*/ 17 h 3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350"/>
                    <a:gd name="T101" fmla="*/ 79 w 79"/>
                    <a:gd name="T102" fmla="*/ 350 h 3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350">
                      <a:moveTo>
                        <a:pt x="66" y="40"/>
                      </a:moveTo>
                      <a:lnTo>
                        <a:pt x="69" y="48"/>
                      </a:lnTo>
                      <a:lnTo>
                        <a:pt x="72" y="56"/>
                      </a:lnTo>
                      <a:lnTo>
                        <a:pt x="72" y="65"/>
                      </a:lnTo>
                      <a:lnTo>
                        <a:pt x="70" y="72"/>
                      </a:lnTo>
                      <a:lnTo>
                        <a:pt x="67" y="77"/>
                      </a:lnTo>
                      <a:lnTo>
                        <a:pt x="64" y="87"/>
                      </a:lnTo>
                      <a:lnTo>
                        <a:pt x="64" y="100"/>
                      </a:lnTo>
                      <a:lnTo>
                        <a:pt x="65" y="112"/>
                      </a:lnTo>
                      <a:lnTo>
                        <a:pt x="67" y="128"/>
                      </a:lnTo>
                      <a:lnTo>
                        <a:pt x="70" y="134"/>
                      </a:lnTo>
                      <a:lnTo>
                        <a:pt x="67" y="135"/>
                      </a:lnTo>
                      <a:lnTo>
                        <a:pt x="68" y="144"/>
                      </a:lnTo>
                      <a:lnTo>
                        <a:pt x="69" y="170"/>
                      </a:lnTo>
                      <a:lnTo>
                        <a:pt x="67" y="196"/>
                      </a:lnTo>
                      <a:lnTo>
                        <a:pt x="65" y="195"/>
                      </a:lnTo>
                      <a:lnTo>
                        <a:pt x="66" y="237"/>
                      </a:lnTo>
                      <a:lnTo>
                        <a:pt x="60" y="302"/>
                      </a:lnTo>
                      <a:lnTo>
                        <a:pt x="59" y="317"/>
                      </a:lnTo>
                      <a:lnTo>
                        <a:pt x="63" y="323"/>
                      </a:lnTo>
                      <a:lnTo>
                        <a:pt x="78" y="334"/>
                      </a:lnTo>
                      <a:lnTo>
                        <a:pt x="79" y="338"/>
                      </a:lnTo>
                      <a:lnTo>
                        <a:pt x="69" y="339"/>
                      </a:lnTo>
                      <a:lnTo>
                        <a:pt x="54" y="335"/>
                      </a:lnTo>
                      <a:lnTo>
                        <a:pt x="46" y="325"/>
                      </a:lnTo>
                      <a:lnTo>
                        <a:pt x="46" y="334"/>
                      </a:lnTo>
                      <a:lnTo>
                        <a:pt x="42" y="335"/>
                      </a:lnTo>
                      <a:lnTo>
                        <a:pt x="40" y="321"/>
                      </a:lnTo>
                      <a:lnTo>
                        <a:pt x="43" y="311"/>
                      </a:lnTo>
                      <a:lnTo>
                        <a:pt x="43" y="253"/>
                      </a:lnTo>
                      <a:lnTo>
                        <a:pt x="43" y="243"/>
                      </a:lnTo>
                      <a:lnTo>
                        <a:pt x="42" y="218"/>
                      </a:lnTo>
                      <a:lnTo>
                        <a:pt x="38" y="245"/>
                      </a:lnTo>
                      <a:lnTo>
                        <a:pt x="38" y="253"/>
                      </a:lnTo>
                      <a:lnTo>
                        <a:pt x="32" y="283"/>
                      </a:lnTo>
                      <a:lnTo>
                        <a:pt x="25" y="318"/>
                      </a:lnTo>
                      <a:lnTo>
                        <a:pt x="25" y="325"/>
                      </a:lnTo>
                      <a:lnTo>
                        <a:pt x="22" y="343"/>
                      </a:lnTo>
                      <a:lnTo>
                        <a:pt x="16" y="348"/>
                      </a:lnTo>
                      <a:lnTo>
                        <a:pt x="9" y="350"/>
                      </a:lnTo>
                      <a:lnTo>
                        <a:pt x="0" y="347"/>
                      </a:lnTo>
                      <a:lnTo>
                        <a:pt x="0" y="338"/>
                      </a:lnTo>
                      <a:lnTo>
                        <a:pt x="7" y="326"/>
                      </a:lnTo>
                      <a:lnTo>
                        <a:pt x="13" y="313"/>
                      </a:lnTo>
                      <a:lnTo>
                        <a:pt x="17" y="248"/>
                      </a:lnTo>
                      <a:lnTo>
                        <a:pt x="18" y="239"/>
                      </a:lnTo>
                      <a:lnTo>
                        <a:pt x="15" y="197"/>
                      </a:lnTo>
                      <a:lnTo>
                        <a:pt x="12" y="197"/>
                      </a:lnTo>
                      <a:lnTo>
                        <a:pt x="9" y="178"/>
                      </a:lnTo>
                      <a:lnTo>
                        <a:pt x="2" y="161"/>
                      </a:lnTo>
                      <a:lnTo>
                        <a:pt x="0" y="147"/>
                      </a:lnTo>
                      <a:lnTo>
                        <a:pt x="4" y="135"/>
                      </a:lnTo>
                      <a:lnTo>
                        <a:pt x="3" y="132"/>
                      </a:lnTo>
                      <a:lnTo>
                        <a:pt x="9" y="119"/>
                      </a:lnTo>
                      <a:lnTo>
                        <a:pt x="13" y="98"/>
                      </a:lnTo>
                      <a:lnTo>
                        <a:pt x="9" y="85"/>
                      </a:lnTo>
                      <a:lnTo>
                        <a:pt x="5" y="52"/>
                      </a:lnTo>
                      <a:lnTo>
                        <a:pt x="6" y="37"/>
                      </a:lnTo>
                      <a:lnTo>
                        <a:pt x="9" y="25"/>
                      </a:lnTo>
                      <a:lnTo>
                        <a:pt x="21" y="19"/>
                      </a:lnTo>
                      <a:lnTo>
                        <a:pt x="23" y="15"/>
                      </a:lnTo>
                      <a:lnTo>
                        <a:pt x="21" y="10"/>
                      </a:lnTo>
                      <a:lnTo>
                        <a:pt x="36" y="0"/>
                      </a:lnTo>
                      <a:lnTo>
                        <a:pt x="49" y="12"/>
                      </a:lnTo>
                      <a:lnTo>
                        <a:pt x="54" y="10"/>
                      </a:lnTo>
                      <a:lnTo>
                        <a:pt x="52" y="17"/>
                      </a:lnTo>
                      <a:lnTo>
                        <a:pt x="57" y="20"/>
                      </a:lnTo>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73" name="Freeform 39"/>
                <p:cNvSpPr>
                  <a:spLocks/>
                </p:cNvSpPr>
                <p:nvPr/>
              </p:nvSpPr>
              <p:spPr bwMode="auto">
                <a:xfrm>
                  <a:off x="4708" y="902"/>
                  <a:ext cx="51" cy="72"/>
                </a:xfrm>
                <a:custGeom>
                  <a:avLst/>
                  <a:gdLst>
                    <a:gd name="T0" fmla="*/ 0 w 161"/>
                    <a:gd name="T1" fmla="*/ 0 h 229"/>
                    <a:gd name="T2" fmla="*/ 0 w 161"/>
                    <a:gd name="T3" fmla="*/ 0 h 229"/>
                    <a:gd name="T4" fmla="*/ 0 w 161"/>
                    <a:gd name="T5" fmla="*/ 0 h 229"/>
                    <a:gd name="T6" fmla="*/ 0 w 161"/>
                    <a:gd name="T7" fmla="*/ 0 h 229"/>
                    <a:gd name="T8" fmla="*/ 0 w 161"/>
                    <a:gd name="T9" fmla="*/ 0 h 229"/>
                    <a:gd name="T10" fmla="*/ 0 w 161"/>
                    <a:gd name="T11" fmla="*/ 0 h 229"/>
                    <a:gd name="T12" fmla="*/ 0 w 161"/>
                    <a:gd name="T13" fmla="*/ 0 h 229"/>
                    <a:gd name="T14" fmla="*/ 0 w 161"/>
                    <a:gd name="T15" fmla="*/ 0 h 229"/>
                    <a:gd name="T16" fmla="*/ 0 w 161"/>
                    <a:gd name="T17" fmla="*/ 0 h 229"/>
                    <a:gd name="T18" fmla="*/ 0 w 161"/>
                    <a:gd name="T19" fmla="*/ 0 h 229"/>
                    <a:gd name="T20" fmla="*/ 0 w 161"/>
                    <a:gd name="T21" fmla="*/ 0 h 229"/>
                    <a:gd name="T22" fmla="*/ 0 w 161"/>
                    <a:gd name="T23" fmla="*/ 0 h 229"/>
                    <a:gd name="T24" fmla="*/ 0 w 161"/>
                    <a:gd name="T25" fmla="*/ 0 h 229"/>
                    <a:gd name="T26" fmla="*/ 0 w 161"/>
                    <a:gd name="T27" fmla="*/ 0 h 229"/>
                    <a:gd name="T28" fmla="*/ 0 w 161"/>
                    <a:gd name="T29" fmla="*/ 0 h 229"/>
                    <a:gd name="T30" fmla="*/ 0 w 161"/>
                    <a:gd name="T31" fmla="*/ 0 h 229"/>
                    <a:gd name="T32" fmla="*/ 0 w 161"/>
                    <a:gd name="T33" fmla="*/ 0 h 229"/>
                    <a:gd name="T34" fmla="*/ 0 w 161"/>
                    <a:gd name="T35" fmla="*/ 0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
                    <a:gd name="T55" fmla="*/ 0 h 229"/>
                    <a:gd name="T56" fmla="*/ 161 w 161"/>
                    <a:gd name="T57" fmla="*/ 229 h 2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 h="229">
                      <a:moveTo>
                        <a:pt x="28" y="226"/>
                      </a:moveTo>
                      <a:lnTo>
                        <a:pt x="30" y="200"/>
                      </a:lnTo>
                      <a:lnTo>
                        <a:pt x="27" y="171"/>
                      </a:lnTo>
                      <a:lnTo>
                        <a:pt x="11" y="131"/>
                      </a:lnTo>
                      <a:lnTo>
                        <a:pt x="0" y="83"/>
                      </a:lnTo>
                      <a:lnTo>
                        <a:pt x="12" y="38"/>
                      </a:lnTo>
                      <a:lnTo>
                        <a:pt x="42" y="12"/>
                      </a:lnTo>
                      <a:lnTo>
                        <a:pt x="80" y="0"/>
                      </a:lnTo>
                      <a:lnTo>
                        <a:pt x="122" y="9"/>
                      </a:lnTo>
                      <a:lnTo>
                        <a:pt x="147" y="30"/>
                      </a:lnTo>
                      <a:lnTo>
                        <a:pt x="159" y="57"/>
                      </a:lnTo>
                      <a:lnTo>
                        <a:pt x="161" y="95"/>
                      </a:lnTo>
                      <a:lnTo>
                        <a:pt x="158" y="114"/>
                      </a:lnTo>
                      <a:lnTo>
                        <a:pt x="145" y="160"/>
                      </a:lnTo>
                      <a:lnTo>
                        <a:pt x="126" y="187"/>
                      </a:lnTo>
                      <a:lnTo>
                        <a:pt x="100" y="194"/>
                      </a:lnTo>
                      <a:lnTo>
                        <a:pt x="89" y="203"/>
                      </a:lnTo>
                      <a:lnTo>
                        <a:pt x="92" y="229"/>
                      </a:lnTo>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74" name="Freeform 40"/>
                <p:cNvSpPr>
                  <a:spLocks/>
                </p:cNvSpPr>
                <p:nvPr/>
              </p:nvSpPr>
              <p:spPr bwMode="auto">
                <a:xfrm>
                  <a:off x="4659" y="985"/>
                  <a:ext cx="51" cy="162"/>
                </a:xfrm>
                <a:custGeom>
                  <a:avLst/>
                  <a:gdLst>
                    <a:gd name="T0" fmla="*/ 0 w 176"/>
                    <a:gd name="T1" fmla="*/ 0 h 553"/>
                    <a:gd name="T2" fmla="*/ 0 w 176"/>
                    <a:gd name="T3" fmla="*/ 0 h 553"/>
                    <a:gd name="T4" fmla="*/ 0 w 176"/>
                    <a:gd name="T5" fmla="*/ 0 h 553"/>
                    <a:gd name="T6" fmla="*/ 0 w 176"/>
                    <a:gd name="T7" fmla="*/ 0 h 553"/>
                    <a:gd name="T8" fmla="*/ 0 w 176"/>
                    <a:gd name="T9" fmla="*/ 0 h 553"/>
                    <a:gd name="T10" fmla="*/ 0 w 176"/>
                    <a:gd name="T11" fmla="*/ 0 h 553"/>
                    <a:gd name="T12" fmla="*/ 0 w 176"/>
                    <a:gd name="T13" fmla="*/ 0 h 553"/>
                    <a:gd name="T14" fmla="*/ 0 w 176"/>
                    <a:gd name="T15" fmla="*/ 0 h 553"/>
                    <a:gd name="T16" fmla="*/ 0 w 176"/>
                    <a:gd name="T17" fmla="*/ 0 h 553"/>
                    <a:gd name="T18" fmla="*/ 0 w 176"/>
                    <a:gd name="T19" fmla="*/ 0 h 553"/>
                    <a:gd name="T20" fmla="*/ 0 w 176"/>
                    <a:gd name="T21" fmla="*/ 0 h 553"/>
                    <a:gd name="T22" fmla="*/ 0 w 176"/>
                    <a:gd name="T23" fmla="*/ 0 h 553"/>
                    <a:gd name="T24" fmla="*/ 0 w 176"/>
                    <a:gd name="T25" fmla="*/ 0 h 553"/>
                    <a:gd name="T26" fmla="*/ 0 w 176"/>
                    <a:gd name="T27" fmla="*/ 0 h 553"/>
                    <a:gd name="T28" fmla="*/ 0 w 176"/>
                    <a:gd name="T29" fmla="*/ 0 h 553"/>
                    <a:gd name="T30" fmla="*/ 0 w 176"/>
                    <a:gd name="T31" fmla="*/ 0 h 553"/>
                    <a:gd name="T32" fmla="*/ 0 w 176"/>
                    <a:gd name="T33" fmla="*/ 0 h 553"/>
                    <a:gd name="T34" fmla="*/ 0 w 176"/>
                    <a:gd name="T35" fmla="*/ 0 h 553"/>
                    <a:gd name="T36" fmla="*/ 0 w 176"/>
                    <a:gd name="T37" fmla="*/ 0 h 553"/>
                    <a:gd name="T38" fmla="*/ 0 w 176"/>
                    <a:gd name="T39" fmla="*/ 0 h 553"/>
                    <a:gd name="T40" fmla="*/ 0 w 176"/>
                    <a:gd name="T41" fmla="*/ 0 h 553"/>
                    <a:gd name="T42" fmla="*/ 0 w 176"/>
                    <a:gd name="T43" fmla="*/ 0 h 553"/>
                    <a:gd name="T44" fmla="*/ 0 w 176"/>
                    <a:gd name="T45" fmla="*/ 0 h 553"/>
                    <a:gd name="T46" fmla="*/ 0 w 176"/>
                    <a:gd name="T47" fmla="*/ 0 h 553"/>
                    <a:gd name="T48" fmla="*/ 0 w 176"/>
                    <a:gd name="T49" fmla="*/ 0 h 553"/>
                    <a:gd name="T50" fmla="*/ 0 w 176"/>
                    <a:gd name="T51" fmla="*/ 0 h 5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6"/>
                    <a:gd name="T79" fmla="*/ 0 h 553"/>
                    <a:gd name="T80" fmla="*/ 176 w 176"/>
                    <a:gd name="T81" fmla="*/ 553 h 5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6" h="553">
                      <a:moveTo>
                        <a:pt x="176" y="75"/>
                      </a:moveTo>
                      <a:lnTo>
                        <a:pt x="172" y="96"/>
                      </a:lnTo>
                      <a:lnTo>
                        <a:pt x="160" y="166"/>
                      </a:lnTo>
                      <a:lnTo>
                        <a:pt x="149" y="243"/>
                      </a:lnTo>
                      <a:lnTo>
                        <a:pt x="143" y="277"/>
                      </a:lnTo>
                      <a:lnTo>
                        <a:pt x="83" y="455"/>
                      </a:lnTo>
                      <a:lnTo>
                        <a:pt x="68" y="451"/>
                      </a:lnTo>
                      <a:lnTo>
                        <a:pt x="63" y="466"/>
                      </a:lnTo>
                      <a:lnTo>
                        <a:pt x="73" y="495"/>
                      </a:lnTo>
                      <a:lnTo>
                        <a:pt x="70" y="513"/>
                      </a:lnTo>
                      <a:lnTo>
                        <a:pt x="52" y="490"/>
                      </a:lnTo>
                      <a:lnTo>
                        <a:pt x="38" y="518"/>
                      </a:lnTo>
                      <a:lnTo>
                        <a:pt x="32" y="539"/>
                      </a:lnTo>
                      <a:lnTo>
                        <a:pt x="29" y="552"/>
                      </a:lnTo>
                      <a:lnTo>
                        <a:pt x="16" y="553"/>
                      </a:lnTo>
                      <a:lnTo>
                        <a:pt x="7" y="538"/>
                      </a:lnTo>
                      <a:lnTo>
                        <a:pt x="0" y="531"/>
                      </a:lnTo>
                      <a:lnTo>
                        <a:pt x="0" y="499"/>
                      </a:lnTo>
                      <a:lnTo>
                        <a:pt x="13" y="471"/>
                      </a:lnTo>
                      <a:lnTo>
                        <a:pt x="32" y="447"/>
                      </a:lnTo>
                      <a:lnTo>
                        <a:pt x="39" y="433"/>
                      </a:lnTo>
                      <a:lnTo>
                        <a:pt x="35" y="423"/>
                      </a:lnTo>
                      <a:lnTo>
                        <a:pt x="96" y="238"/>
                      </a:lnTo>
                      <a:lnTo>
                        <a:pt x="112" y="58"/>
                      </a:lnTo>
                      <a:lnTo>
                        <a:pt x="122" y="27"/>
                      </a:lnTo>
                      <a:lnTo>
                        <a:pt x="143" y="0"/>
                      </a:lnTo>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75" name="Freeform 41"/>
                <p:cNvSpPr>
                  <a:spLocks/>
                </p:cNvSpPr>
                <p:nvPr/>
              </p:nvSpPr>
              <p:spPr bwMode="auto">
                <a:xfrm>
                  <a:off x="4752" y="929"/>
                  <a:ext cx="5"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82"/>
                    <a:gd name="T38" fmla="*/ 44 w 44"/>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76" name="Freeform 42"/>
                <p:cNvSpPr>
                  <a:spLocks noChangeAspect="1"/>
                </p:cNvSpPr>
                <p:nvPr/>
              </p:nvSpPr>
              <p:spPr bwMode="auto">
                <a:xfrm>
                  <a:off x="4736" y="930"/>
                  <a:ext cx="6"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82"/>
                    <a:gd name="T38" fmla="*/ 44 w 44"/>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77" name="Freeform 43"/>
                <p:cNvSpPr>
                  <a:spLocks/>
                </p:cNvSpPr>
                <p:nvPr/>
              </p:nvSpPr>
              <p:spPr bwMode="auto">
                <a:xfrm>
                  <a:off x="4751" y="920"/>
                  <a:ext cx="9" cy="6"/>
                </a:xfrm>
                <a:custGeom>
                  <a:avLst/>
                  <a:gdLst>
                    <a:gd name="T0" fmla="*/ 0 w 29"/>
                    <a:gd name="T1" fmla="*/ 0 h 19"/>
                    <a:gd name="T2" fmla="*/ 0 w 29"/>
                    <a:gd name="T3" fmla="*/ 0 h 19"/>
                    <a:gd name="T4" fmla="*/ 0 w 29"/>
                    <a:gd name="T5" fmla="*/ 0 h 19"/>
                    <a:gd name="T6" fmla="*/ 0 w 29"/>
                    <a:gd name="T7" fmla="*/ 0 h 19"/>
                    <a:gd name="T8" fmla="*/ 0 w 29"/>
                    <a:gd name="T9" fmla="*/ 0 h 19"/>
                    <a:gd name="T10" fmla="*/ 0 w 29"/>
                    <a:gd name="T11" fmla="*/ 0 h 19"/>
                    <a:gd name="T12" fmla="*/ 0 w 29"/>
                    <a:gd name="T13" fmla="*/ 0 h 19"/>
                    <a:gd name="T14" fmla="*/ 0 w 29"/>
                    <a:gd name="T15" fmla="*/ 0 h 19"/>
                    <a:gd name="T16" fmla="*/ 0 w 29"/>
                    <a:gd name="T17" fmla="*/ 0 h 19"/>
                    <a:gd name="T18" fmla="*/ 0 w 29"/>
                    <a:gd name="T19" fmla="*/ 0 h 19"/>
                    <a:gd name="T20" fmla="*/ 0 w 29"/>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9"/>
                    <a:gd name="T35" fmla="*/ 29 w 29"/>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9">
                      <a:moveTo>
                        <a:pt x="4" y="9"/>
                      </a:moveTo>
                      <a:lnTo>
                        <a:pt x="12" y="0"/>
                      </a:lnTo>
                      <a:lnTo>
                        <a:pt x="20" y="0"/>
                      </a:lnTo>
                      <a:lnTo>
                        <a:pt x="27" y="7"/>
                      </a:lnTo>
                      <a:lnTo>
                        <a:pt x="29" y="19"/>
                      </a:lnTo>
                      <a:lnTo>
                        <a:pt x="22" y="12"/>
                      </a:lnTo>
                      <a:lnTo>
                        <a:pt x="16" y="9"/>
                      </a:lnTo>
                      <a:lnTo>
                        <a:pt x="9" y="12"/>
                      </a:lnTo>
                      <a:lnTo>
                        <a:pt x="4" y="16"/>
                      </a:lnTo>
                      <a:lnTo>
                        <a:pt x="0" y="19"/>
                      </a:lnTo>
                      <a:lnTo>
                        <a:pt x="4" y="9"/>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78" name="Freeform 44"/>
                <p:cNvSpPr>
                  <a:spLocks noChangeAspect="1"/>
                </p:cNvSpPr>
                <p:nvPr/>
              </p:nvSpPr>
              <p:spPr bwMode="auto">
                <a:xfrm>
                  <a:off x="4731" y="920"/>
                  <a:ext cx="13" cy="7"/>
                </a:xfrm>
                <a:custGeom>
                  <a:avLst/>
                  <a:gdLst>
                    <a:gd name="T0" fmla="*/ 0 w 41"/>
                    <a:gd name="T1" fmla="*/ 0 h 21"/>
                    <a:gd name="T2" fmla="*/ 0 w 41"/>
                    <a:gd name="T3" fmla="*/ 0 h 21"/>
                    <a:gd name="T4" fmla="*/ 0 w 41"/>
                    <a:gd name="T5" fmla="*/ 0 h 21"/>
                    <a:gd name="T6" fmla="*/ 0 w 41"/>
                    <a:gd name="T7" fmla="*/ 0 h 21"/>
                    <a:gd name="T8" fmla="*/ 0 w 41"/>
                    <a:gd name="T9" fmla="*/ 0 h 21"/>
                    <a:gd name="T10" fmla="*/ 0 w 41"/>
                    <a:gd name="T11" fmla="*/ 0 h 21"/>
                    <a:gd name="T12" fmla="*/ 0 w 41"/>
                    <a:gd name="T13" fmla="*/ 0 h 21"/>
                    <a:gd name="T14" fmla="*/ 0 w 41"/>
                    <a:gd name="T15" fmla="*/ 0 h 21"/>
                    <a:gd name="T16" fmla="*/ 0 w 41"/>
                    <a:gd name="T17" fmla="*/ 0 h 21"/>
                    <a:gd name="T18" fmla="*/ 0 w 41"/>
                    <a:gd name="T19" fmla="*/ 0 h 21"/>
                    <a:gd name="T20" fmla="*/ 0 w 41"/>
                    <a:gd name="T21" fmla="*/ 0 h 21"/>
                    <a:gd name="T22" fmla="*/ 0 w 41"/>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21"/>
                    <a:gd name="T38" fmla="*/ 41 w 41"/>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21">
                      <a:moveTo>
                        <a:pt x="41" y="19"/>
                      </a:moveTo>
                      <a:lnTo>
                        <a:pt x="32" y="8"/>
                      </a:lnTo>
                      <a:lnTo>
                        <a:pt x="21" y="0"/>
                      </a:lnTo>
                      <a:lnTo>
                        <a:pt x="11" y="0"/>
                      </a:lnTo>
                      <a:lnTo>
                        <a:pt x="3" y="8"/>
                      </a:lnTo>
                      <a:lnTo>
                        <a:pt x="0" y="21"/>
                      </a:lnTo>
                      <a:lnTo>
                        <a:pt x="9" y="13"/>
                      </a:lnTo>
                      <a:lnTo>
                        <a:pt x="17" y="9"/>
                      </a:lnTo>
                      <a:lnTo>
                        <a:pt x="26" y="12"/>
                      </a:lnTo>
                      <a:lnTo>
                        <a:pt x="32" y="15"/>
                      </a:lnTo>
                      <a:lnTo>
                        <a:pt x="38" y="20"/>
                      </a:lnTo>
                      <a:lnTo>
                        <a:pt x="41" y="19"/>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79" name="Freeform 45"/>
                <p:cNvSpPr>
                  <a:spLocks/>
                </p:cNvSpPr>
                <p:nvPr/>
              </p:nvSpPr>
              <p:spPr bwMode="auto">
                <a:xfrm>
                  <a:off x="4746" y="942"/>
                  <a:ext cx="6" cy="5"/>
                </a:xfrm>
                <a:custGeom>
                  <a:avLst/>
                  <a:gdLst>
                    <a:gd name="T0" fmla="*/ 0 w 20"/>
                    <a:gd name="T1" fmla="*/ 0 h 16"/>
                    <a:gd name="T2" fmla="*/ 0 w 20"/>
                    <a:gd name="T3" fmla="*/ 0 h 16"/>
                    <a:gd name="T4" fmla="*/ 0 w 20"/>
                    <a:gd name="T5" fmla="*/ 0 h 16"/>
                    <a:gd name="T6" fmla="*/ 0 w 20"/>
                    <a:gd name="T7" fmla="*/ 0 h 16"/>
                    <a:gd name="T8" fmla="*/ 0 w 20"/>
                    <a:gd name="T9" fmla="*/ 0 h 16"/>
                    <a:gd name="T10" fmla="*/ 0 w 20"/>
                    <a:gd name="T11" fmla="*/ 0 h 16"/>
                    <a:gd name="T12" fmla="*/ 0 60000 65536"/>
                    <a:gd name="T13" fmla="*/ 0 60000 65536"/>
                    <a:gd name="T14" fmla="*/ 0 60000 65536"/>
                    <a:gd name="T15" fmla="*/ 0 60000 65536"/>
                    <a:gd name="T16" fmla="*/ 0 60000 65536"/>
                    <a:gd name="T17" fmla="*/ 0 60000 65536"/>
                    <a:gd name="T18" fmla="*/ 0 w 20"/>
                    <a:gd name="T19" fmla="*/ 0 h 16"/>
                    <a:gd name="T20" fmla="*/ 20 w 2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0" h="16">
                      <a:moveTo>
                        <a:pt x="0" y="16"/>
                      </a:moveTo>
                      <a:lnTo>
                        <a:pt x="14" y="6"/>
                      </a:lnTo>
                      <a:lnTo>
                        <a:pt x="17" y="0"/>
                      </a:lnTo>
                      <a:lnTo>
                        <a:pt x="20" y="9"/>
                      </a:lnTo>
                      <a:lnTo>
                        <a:pt x="14" y="15"/>
                      </a:lnTo>
                      <a:lnTo>
                        <a:pt x="0" y="16"/>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80" name="Freeform 46"/>
                <p:cNvSpPr>
                  <a:spLocks/>
                </p:cNvSpPr>
                <p:nvPr/>
              </p:nvSpPr>
              <p:spPr bwMode="auto">
                <a:xfrm>
                  <a:off x="4740" y="951"/>
                  <a:ext cx="12" cy="3"/>
                </a:xfrm>
                <a:custGeom>
                  <a:avLst/>
                  <a:gdLst>
                    <a:gd name="T0" fmla="*/ 0 w 38"/>
                    <a:gd name="T1" fmla="*/ 0 h 9"/>
                    <a:gd name="T2" fmla="*/ 0 w 38"/>
                    <a:gd name="T3" fmla="*/ 0 h 9"/>
                    <a:gd name="T4" fmla="*/ 0 w 38"/>
                    <a:gd name="T5" fmla="*/ 0 h 9"/>
                    <a:gd name="T6" fmla="*/ 0 w 38"/>
                    <a:gd name="T7" fmla="*/ 0 h 9"/>
                    <a:gd name="T8" fmla="*/ 0 w 38"/>
                    <a:gd name="T9" fmla="*/ 0 h 9"/>
                    <a:gd name="T10" fmla="*/ 0 w 38"/>
                    <a:gd name="T11" fmla="*/ 0 h 9"/>
                    <a:gd name="T12" fmla="*/ 0 60000 65536"/>
                    <a:gd name="T13" fmla="*/ 0 60000 65536"/>
                    <a:gd name="T14" fmla="*/ 0 60000 65536"/>
                    <a:gd name="T15" fmla="*/ 0 60000 65536"/>
                    <a:gd name="T16" fmla="*/ 0 60000 65536"/>
                    <a:gd name="T17" fmla="*/ 0 60000 65536"/>
                    <a:gd name="T18" fmla="*/ 0 w 38"/>
                    <a:gd name="T19" fmla="*/ 0 h 9"/>
                    <a:gd name="T20" fmla="*/ 38 w 38"/>
                    <a:gd name="T21" fmla="*/ 9 h 9"/>
                  </a:gdLst>
                  <a:ahLst/>
                  <a:cxnLst>
                    <a:cxn ang="T12">
                      <a:pos x="T0" y="T1"/>
                    </a:cxn>
                    <a:cxn ang="T13">
                      <a:pos x="T2" y="T3"/>
                    </a:cxn>
                    <a:cxn ang="T14">
                      <a:pos x="T4" y="T5"/>
                    </a:cxn>
                    <a:cxn ang="T15">
                      <a:pos x="T6" y="T7"/>
                    </a:cxn>
                    <a:cxn ang="T16">
                      <a:pos x="T8" y="T9"/>
                    </a:cxn>
                    <a:cxn ang="T17">
                      <a:pos x="T10" y="T11"/>
                    </a:cxn>
                  </a:cxnLst>
                  <a:rect l="T18" t="T19" r="T20" b="T21"/>
                  <a:pathLst>
                    <a:path w="38" h="9">
                      <a:moveTo>
                        <a:pt x="0" y="0"/>
                      </a:moveTo>
                      <a:lnTo>
                        <a:pt x="26" y="0"/>
                      </a:lnTo>
                      <a:lnTo>
                        <a:pt x="38" y="2"/>
                      </a:lnTo>
                      <a:lnTo>
                        <a:pt x="24" y="9"/>
                      </a:lnTo>
                      <a:lnTo>
                        <a:pt x="11" y="9"/>
                      </a:lnTo>
                      <a:lnTo>
                        <a:pt x="0" y="0"/>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81" name="Freeform 47"/>
                <p:cNvSpPr>
                  <a:spLocks/>
                </p:cNvSpPr>
                <p:nvPr/>
              </p:nvSpPr>
              <p:spPr bwMode="auto">
                <a:xfrm>
                  <a:off x="4695" y="892"/>
                  <a:ext cx="67" cy="73"/>
                </a:xfrm>
                <a:custGeom>
                  <a:avLst/>
                  <a:gdLst>
                    <a:gd name="T0" fmla="*/ 0 w 213"/>
                    <a:gd name="T1" fmla="*/ 0 h 230"/>
                    <a:gd name="T2" fmla="*/ 0 w 213"/>
                    <a:gd name="T3" fmla="*/ 0 h 230"/>
                    <a:gd name="T4" fmla="*/ 0 w 213"/>
                    <a:gd name="T5" fmla="*/ 0 h 230"/>
                    <a:gd name="T6" fmla="*/ 0 w 213"/>
                    <a:gd name="T7" fmla="*/ 0 h 230"/>
                    <a:gd name="T8" fmla="*/ 0 w 213"/>
                    <a:gd name="T9" fmla="*/ 0 h 230"/>
                    <a:gd name="T10" fmla="*/ 0 w 213"/>
                    <a:gd name="T11" fmla="*/ 0 h 230"/>
                    <a:gd name="T12" fmla="*/ 0 w 213"/>
                    <a:gd name="T13" fmla="*/ 0 h 230"/>
                    <a:gd name="T14" fmla="*/ 0 w 213"/>
                    <a:gd name="T15" fmla="*/ 0 h 230"/>
                    <a:gd name="T16" fmla="*/ 0 w 213"/>
                    <a:gd name="T17" fmla="*/ 0 h 230"/>
                    <a:gd name="T18" fmla="*/ 0 w 213"/>
                    <a:gd name="T19" fmla="*/ 0 h 230"/>
                    <a:gd name="T20" fmla="*/ 0 w 213"/>
                    <a:gd name="T21" fmla="*/ 0 h 230"/>
                    <a:gd name="T22" fmla="*/ 0 w 213"/>
                    <a:gd name="T23" fmla="*/ 0 h 230"/>
                    <a:gd name="T24" fmla="*/ 0 w 213"/>
                    <a:gd name="T25" fmla="*/ 0 h 230"/>
                    <a:gd name="T26" fmla="*/ 0 w 213"/>
                    <a:gd name="T27" fmla="*/ 0 h 230"/>
                    <a:gd name="T28" fmla="*/ 0 w 213"/>
                    <a:gd name="T29" fmla="*/ 0 h 230"/>
                    <a:gd name="T30" fmla="*/ 0 w 213"/>
                    <a:gd name="T31" fmla="*/ 0 h 230"/>
                    <a:gd name="T32" fmla="*/ 0 w 213"/>
                    <a:gd name="T33" fmla="*/ 0 h 230"/>
                    <a:gd name="T34" fmla="*/ 0 w 213"/>
                    <a:gd name="T35" fmla="*/ 0 h 230"/>
                    <a:gd name="T36" fmla="*/ 0 w 213"/>
                    <a:gd name="T37" fmla="*/ 0 h 230"/>
                    <a:gd name="T38" fmla="*/ 0 w 213"/>
                    <a:gd name="T39" fmla="*/ 0 h 230"/>
                    <a:gd name="T40" fmla="*/ 0 w 213"/>
                    <a:gd name="T41" fmla="*/ 0 h 230"/>
                    <a:gd name="T42" fmla="*/ 0 w 213"/>
                    <a:gd name="T43" fmla="*/ 0 h 230"/>
                    <a:gd name="T44" fmla="*/ 0 w 213"/>
                    <a:gd name="T45" fmla="*/ 0 h 230"/>
                    <a:gd name="T46" fmla="*/ 0 w 213"/>
                    <a:gd name="T47" fmla="*/ 0 h 230"/>
                    <a:gd name="T48" fmla="*/ 0 w 213"/>
                    <a:gd name="T49" fmla="*/ 0 h 230"/>
                    <a:gd name="T50" fmla="*/ 0 w 213"/>
                    <a:gd name="T51" fmla="*/ 0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3"/>
                    <a:gd name="T79" fmla="*/ 0 h 230"/>
                    <a:gd name="T80" fmla="*/ 213 w 213"/>
                    <a:gd name="T81" fmla="*/ 230 h 2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3" h="230">
                      <a:moveTo>
                        <a:pt x="194" y="64"/>
                      </a:moveTo>
                      <a:lnTo>
                        <a:pt x="173" y="77"/>
                      </a:lnTo>
                      <a:lnTo>
                        <a:pt x="147" y="95"/>
                      </a:lnTo>
                      <a:lnTo>
                        <a:pt x="113" y="118"/>
                      </a:lnTo>
                      <a:lnTo>
                        <a:pt x="119" y="95"/>
                      </a:lnTo>
                      <a:lnTo>
                        <a:pt x="99" y="122"/>
                      </a:lnTo>
                      <a:lnTo>
                        <a:pt x="83" y="160"/>
                      </a:lnTo>
                      <a:lnTo>
                        <a:pt x="71" y="196"/>
                      </a:lnTo>
                      <a:lnTo>
                        <a:pt x="62" y="212"/>
                      </a:lnTo>
                      <a:lnTo>
                        <a:pt x="48" y="230"/>
                      </a:lnTo>
                      <a:lnTo>
                        <a:pt x="45" y="204"/>
                      </a:lnTo>
                      <a:lnTo>
                        <a:pt x="32" y="173"/>
                      </a:lnTo>
                      <a:lnTo>
                        <a:pt x="32" y="192"/>
                      </a:lnTo>
                      <a:lnTo>
                        <a:pt x="18" y="159"/>
                      </a:lnTo>
                      <a:lnTo>
                        <a:pt x="3" y="140"/>
                      </a:lnTo>
                      <a:lnTo>
                        <a:pt x="0" y="102"/>
                      </a:lnTo>
                      <a:lnTo>
                        <a:pt x="14" y="54"/>
                      </a:lnTo>
                      <a:lnTo>
                        <a:pt x="48" y="15"/>
                      </a:lnTo>
                      <a:lnTo>
                        <a:pt x="84" y="0"/>
                      </a:lnTo>
                      <a:lnTo>
                        <a:pt x="123" y="5"/>
                      </a:lnTo>
                      <a:lnTo>
                        <a:pt x="153" y="18"/>
                      </a:lnTo>
                      <a:lnTo>
                        <a:pt x="176" y="9"/>
                      </a:lnTo>
                      <a:lnTo>
                        <a:pt x="198" y="14"/>
                      </a:lnTo>
                      <a:lnTo>
                        <a:pt x="201" y="32"/>
                      </a:lnTo>
                      <a:lnTo>
                        <a:pt x="213" y="39"/>
                      </a:lnTo>
                      <a:lnTo>
                        <a:pt x="194" y="64"/>
                      </a:lnTo>
                      <a:close/>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82" name="Freeform 48"/>
                <p:cNvSpPr>
                  <a:spLocks/>
                </p:cNvSpPr>
                <p:nvPr/>
              </p:nvSpPr>
              <p:spPr bwMode="auto">
                <a:xfrm>
                  <a:off x="4664" y="1131"/>
                  <a:ext cx="3" cy="15"/>
                </a:xfrm>
                <a:custGeom>
                  <a:avLst/>
                  <a:gdLst>
                    <a:gd name="T0" fmla="*/ 0 w 11"/>
                    <a:gd name="T1" fmla="*/ 0 h 51"/>
                    <a:gd name="T2" fmla="*/ 0 w 11"/>
                    <a:gd name="T3" fmla="*/ 0 h 51"/>
                    <a:gd name="T4" fmla="*/ 0 w 11"/>
                    <a:gd name="T5" fmla="*/ 0 h 51"/>
                    <a:gd name="T6" fmla="*/ 0 w 11"/>
                    <a:gd name="T7" fmla="*/ 0 h 51"/>
                    <a:gd name="T8" fmla="*/ 0 60000 65536"/>
                    <a:gd name="T9" fmla="*/ 0 60000 65536"/>
                    <a:gd name="T10" fmla="*/ 0 60000 65536"/>
                    <a:gd name="T11" fmla="*/ 0 60000 65536"/>
                    <a:gd name="T12" fmla="*/ 0 w 11"/>
                    <a:gd name="T13" fmla="*/ 0 h 51"/>
                    <a:gd name="T14" fmla="*/ 11 w 11"/>
                    <a:gd name="T15" fmla="*/ 51 h 51"/>
                  </a:gdLst>
                  <a:ahLst/>
                  <a:cxnLst>
                    <a:cxn ang="T8">
                      <a:pos x="T0" y="T1"/>
                    </a:cxn>
                    <a:cxn ang="T9">
                      <a:pos x="T2" y="T3"/>
                    </a:cxn>
                    <a:cxn ang="T10">
                      <a:pos x="T4" y="T5"/>
                    </a:cxn>
                    <a:cxn ang="T11">
                      <a:pos x="T6" y="T7"/>
                    </a:cxn>
                  </a:cxnLst>
                  <a:rect l="T12" t="T13" r="T14" b="T15"/>
                  <a:pathLst>
                    <a:path w="11" h="51">
                      <a:moveTo>
                        <a:pt x="0" y="51"/>
                      </a:moveTo>
                      <a:lnTo>
                        <a:pt x="2" y="32"/>
                      </a:lnTo>
                      <a:lnTo>
                        <a:pt x="6" y="9"/>
                      </a:lnTo>
                      <a:lnTo>
                        <a:pt x="11" y="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83" name="Freeform 49"/>
                <p:cNvSpPr>
                  <a:spLocks/>
                </p:cNvSpPr>
                <p:nvPr/>
              </p:nvSpPr>
              <p:spPr bwMode="auto">
                <a:xfrm>
                  <a:off x="4662" y="1129"/>
                  <a:ext cx="3" cy="14"/>
                </a:xfrm>
                <a:custGeom>
                  <a:avLst/>
                  <a:gdLst>
                    <a:gd name="T0" fmla="*/ 0 w 11"/>
                    <a:gd name="T1" fmla="*/ 0 h 47"/>
                    <a:gd name="T2" fmla="*/ 0 w 11"/>
                    <a:gd name="T3" fmla="*/ 0 h 47"/>
                    <a:gd name="T4" fmla="*/ 0 w 11"/>
                    <a:gd name="T5" fmla="*/ 0 h 47"/>
                    <a:gd name="T6" fmla="*/ 0 60000 65536"/>
                    <a:gd name="T7" fmla="*/ 0 60000 65536"/>
                    <a:gd name="T8" fmla="*/ 0 60000 65536"/>
                    <a:gd name="T9" fmla="*/ 0 w 11"/>
                    <a:gd name="T10" fmla="*/ 0 h 47"/>
                    <a:gd name="T11" fmla="*/ 11 w 11"/>
                    <a:gd name="T12" fmla="*/ 47 h 47"/>
                  </a:gdLst>
                  <a:ahLst/>
                  <a:cxnLst>
                    <a:cxn ang="T6">
                      <a:pos x="T0" y="T1"/>
                    </a:cxn>
                    <a:cxn ang="T7">
                      <a:pos x="T2" y="T3"/>
                    </a:cxn>
                    <a:cxn ang="T8">
                      <a:pos x="T4" y="T5"/>
                    </a:cxn>
                  </a:cxnLst>
                  <a:rect l="T9" t="T10" r="T11" b="T12"/>
                  <a:pathLst>
                    <a:path w="11" h="47">
                      <a:moveTo>
                        <a:pt x="0" y="47"/>
                      </a:moveTo>
                      <a:lnTo>
                        <a:pt x="3" y="20"/>
                      </a:lnTo>
                      <a:lnTo>
                        <a:pt x="11" y="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84" name="Freeform 50"/>
                <p:cNvSpPr>
                  <a:spLocks/>
                </p:cNvSpPr>
                <p:nvPr/>
              </p:nvSpPr>
              <p:spPr bwMode="auto">
                <a:xfrm>
                  <a:off x="4659" y="1128"/>
                  <a:ext cx="4" cy="14"/>
                </a:xfrm>
                <a:custGeom>
                  <a:avLst/>
                  <a:gdLst>
                    <a:gd name="T0" fmla="*/ 0 w 11"/>
                    <a:gd name="T1" fmla="*/ 0 h 47"/>
                    <a:gd name="T2" fmla="*/ 0 w 11"/>
                    <a:gd name="T3" fmla="*/ 0 h 47"/>
                    <a:gd name="T4" fmla="*/ 0 w 11"/>
                    <a:gd name="T5" fmla="*/ 0 h 47"/>
                    <a:gd name="T6" fmla="*/ 0 60000 65536"/>
                    <a:gd name="T7" fmla="*/ 0 60000 65536"/>
                    <a:gd name="T8" fmla="*/ 0 60000 65536"/>
                    <a:gd name="T9" fmla="*/ 0 w 11"/>
                    <a:gd name="T10" fmla="*/ 0 h 47"/>
                    <a:gd name="T11" fmla="*/ 11 w 11"/>
                    <a:gd name="T12" fmla="*/ 47 h 47"/>
                  </a:gdLst>
                  <a:ahLst/>
                  <a:cxnLst>
                    <a:cxn ang="T6">
                      <a:pos x="T0" y="T1"/>
                    </a:cxn>
                    <a:cxn ang="T7">
                      <a:pos x="T2" y="T3"/>
                    </a:cxn>
                    <a:cxn ang="T8">
                      <a:pos x="T4" y="T5"/>
                    </a:cxn>
                  </a:cxnLst>
                  <a:rect l="T9" t="T10" r="T11" b="T12"/>
                  <a:pathLst>
                    <a:path w="11" h="47">
                      <a:moveTo>
                        <a:pt x="0" y="47"/>
                      </a:moveTo>
                      <a:lnTo>
                        <a:pt x="3" y="20"/>
                      </a:lnTo>
                      <a:lnTo>
                        <a:pt x="11" y="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grpSp>
            <p:nvGrpSpPr>
              <p:cNvPr id="65" name="Group 51"/>
              <p:cNvGrpSpPr>
                <a:grpSpLocks/>
              </p:cNvGrpSpPr>
              <p:nvPr/>
            </p:nvGrpSpPr>
            <p:grpSpPr bwMode="auto">
              <a:xfrm>
                <a:off x="4669" y="973"/>
                <a:ext cx="134" cy="359"/>
                <a:chOff x="743" y="1887"/>
                <a:chExt cx="485" cy="1301"/>
              </a:xfrm>
            </p:grpSpPr>
            <p:sp>
              <p:nvSpPr>
                <p:cNvPr id="66" name="Freeform 52"/>
                <p:cNvSpPr>
                  <a:spLocks/>
                </p:cNvSpPr>
                <p:nvPr/>
              </p:nvSpPr>
              <p:spPr bwMode="auto">
                <a:xfrm>
                  <a:off x="774" y="2192"/>
                  <a:ext cx="454" cy="88"/>
                </a:xfrm>
                <a:custGeom>
                  <a:avLst/>
                  <a:gdLst>
                    <a:gd name="T0" fmla="*/ 18 w 454"/>
                    <a:gd name="T1" fmla="*/ 12 h 88"/>
                    <a:gd name="T2" fmla="*/ 330 w 454"/>
                    <a:gd name="T3" fmla="*/ 0 h 88"/>
                    <a:gd name="T4" fmla="*/ 434 w 454"/>
                    <a:gd name="T5" fmla="*/ 8 h 88"/>
                    <a:gd name="T6" fmla="*/ 454 w 454"/>
                    <a:gd name="T7" fmla="*/ 24 h 88"/>
                    <a:gd name="T8" fmla="*/ 434 w 454"/>
                    <a:gd name="T9" fmla="*/ 48 h 88"/>
                    <a:gd name="T10" fmla="*/ 410 w 454"/>
                    <a:gd name="T11" fmla="*/ 52 h 88"/>
                    <a:gd name="T12" fmla="*/ 314 w 454"/>
                    <a:gd name="T13" fmla="*/ 88 h 88"/>
                    <a:gd name="T14" fmla="*/ 178 w 454"/>
                    <a:gd name="T15" fmla="*/ 64 h 88"/>
                    <a:gd name="T16" fmla="*/ 46 w 454"/>
                    <a:gd name="T17" fmla="*/ 44 h 88"/>
                    <a:gd name="T18" fmla="*/ 18 w 454"/>
                    <a:gd name="T19" fmla="*/ 40 h 88"/>
                    <a:gd name="T20" fmla="*/ 0 w 454"/>
                    <a:gd name="T21" fmla="*/ 22 h 88"/>
                    <a:gd name="T22" fmla="*/ 18 w 454"/>
                    <a:gd name="T23" fmla="*/ 12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4"/>
                    <a:gd name="T37" fmla="*/ 0 h 88"/>
                    <a:gd name="T38" fmla="*/ 454 w 454"/>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4" h="88">
                      <a:moveTo>
                        <a:pt x="18" y="12"/>
                      </a:moveTo>
                      <a:lnTo>
                        <a:pt x="330" y="0"/>
                      </a:lnTo>
                      <a:lnTo>
                        <a:pt x="434" y="8"/>
                      </a:lnTo>
                      <a:lnTo>
                        <a:pt x="454" y="24"/>
                      </a:lnTo>
                      <a:lnTo>
                        <a:pt x="434" y="48"/>
                      </a:lnTo>
                      <a:lnTo>
                        <a:pt x="410" y="52"/>
                      </a:lnTo>
                      <a:lnTo>
                        <a:pt x="314" y="88"/>
                      </a:lnTo>
                      <a:lnTo>
                        <a:pt x="178" y="64"/>
                      </a:lnTo>
                      <a:lnTo>
                        <a:pt x="46" y="44"/>
                      </a:lnTo>
                      <a:lnTo>
                        <a:pt x="18" y="40"/>
                      </a:lnTo>
                      <a:lnTo>
                        <a:pt x="0" y="22"/>
                      </a:lnTo>
                      <a:lnTo>
                        <a:pt x="18" y="12"/>
                      </a:lnTo>
                      <a:close/>
                    </a:path>
                  </a:pathLst>
                </a:custGeom>
                <a:solidFill>
                  <a:srgbClr val="969696"/>
                </a:solidFill>
                <a:ln w="6350"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67" name="Freeform 53"/>
                <p:cNvSpPr>
                  <a:spLocks/>
                </p:cNvSpPr>
                <p:nvPr/>
              </p:nvSpPr>
              <p:spPr bwMode="auto">
                <a:xfrm>
                  <a:off x="890" y="1887"/>
                  <a:ext cx="225" cy="269"/>
                </a:xfrm>
                <a:custGeom>
                  <a:avLst/>
                  <a:gdLst>
                    <a:gd name="T0" fmla="*/ 225 w 225"/>
                    <a:gd name="T1" fmla="*/ 255 h 269"/>
                    <a:gd name="T2" fmla="*/ 201 w 225"/>
                    <a:gd name="T3" fmla="*/ 173 h 269"/>
                    <a:gd name="T4" fmla="*/ 183 w 225"/>
                    <a:gd name="T5" fmla="*/ 120 h 269"/>
                    <a:gd name="T6" fmla="*/ 148 w 225"/>
                    <a:gd name="T7" fmla="*/ 80 h 269"/>
                    <a:gd name="T8" fmla="*/ 106 w 225"/>
                    <a:gd name="T9" fmla="*/ 45 h 269"/>
                    <a:gd name="T10" fmla="*/ 78 w 225"/>
                    <a:gd name="T11" fmla="*/ 26 h 269"/>
                    <a:gd name="T12" fmla="*/ 55 w 225"/>
                    <a:gd name="T13" fmla="*/ 8 h 269"/>
                    <a:gd name="T14" fmla="*/ 22 w 225"/>
                    <a:gd name="T15" fmla="*/ 0 h 269"/>
                    <a:gd name="T16" fmla="*/ 4 w 225"/>
                    <a:gd name="T17" fmla="*/ 5 h 269"/>
                    <a:gd name="T18" fmla="*/ 0 w 225"/>
                    <a:gd name="T19" fmla="*/ 18 h 269"/>
                    <a:gd name="T20" fmla="*/ 9 w 225"/>
                    <a:gd name="T21" fmla="*/ 30 h 269"/>
                    <a:gd name="T22" fmla="*/ 46 w 225"/>
                    <a:gd name="T23" fmla="*/ 41 h 269"/>
                    <a:gd name="T24" fmla="*/ 72 w 225"/>
                    <a:gd name="T25" fmla="*/ 48 h 269"/>
                    <a:gd name="T26" fmla="*/ 96 w 225"/>
                    <a:gd name="T27" fmla="*/ 61 h 269"/>
                    <a:gd name="T28" fmla="*/ 136 w 225"/>
                    <a:gd name="T29" fmla="*/ 89 h 269"/>
                    <a:gd name="T30" fmla="*/ 169 w 225"/>
                    <a:gd name="T31" fmla="*/ 126 h 269"/>
                    <a:gd name="T32" fmla="*/ 186 w 225"/>
                    <a:gd name="T33" fmla="*/ 176 h 269"/>
                    <a:gd name="T34" fmla="*/ 184 w 225"/>
                    <a:gd name="T35" fmla="*/ 269 h 269"/>
                    <a:gd name="T36" fmla="*/ 225 w 225"/>
                    <a:gd name="T37" fmla="*/ 255 h 2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5"/>
                    <a:gd name="T58" fmla="*/ 0 h 269"/>
                    <a:gd name="T59" fmla="*/ 225 w 225"/>
                    <a:gd name="T60" fmla="*/ 269 h 2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5" h="269">
                      <a:moveTo>
                        <a:pt x="225" y="255"/>
                      </a:moveTo>
                      <a:lnTo>
                        <a:pt x="201" y="173"/>
                      </a:lnTo>
                      <a:lnTo>
                        <a:pt x="183" y="120"/>
                      </a:lnTo>
                      <a:lnTo>
                        <a:pt x="148" y="80"/>
                      </a:lnTo>
                      <a:lnTo>
                        <a:pt x="106" y="45"/>
                      </a:lnTo>
                      <a:lnTo>
                        <a:pt x="78" y="26"/>
                      </a:lnTo>
                      <a:lnTo>
                        <a:pt x="55" y="8"/>
                      </a:lnTo>
                      <a:lnTo>
                        <a:pt x="22" y="0"/>
                      </a:lnTo>
                      <a:lnTo>
                        <a:pt x="4" y="5"/>
                      </a:lnTo>
                      <a:lnTo>
                        <a:pt x="0" y="18"/>
                      </a:lnTo>
                      <a:lnTo>
                        <a:pt x="9" y="30"/>
                      </a:lnTo>
                      <a:lnTo>
                        <a:pt x="46" y="41"/>
                      </a:lnTo>
                      <a:lnTo>
                        <a:pt x="72" y="48"/>
                      </a:lnTo>
                      <a:lnTo>
                        <a:pt x="96" y="61"/>
                      </a:lnTo>
                      <a:lnTo>
                        <a:pt x="136" y="89"/>
                      </a:lnTo>
                      <a:lnTo>
                        <a:pt x="169" y="126"/>
                      </a:lnTo>
                      <a:lnTo>
                        <a:pt x="186" y="176"/>
                      </a:lnTo>
                      <a:lnTo>
                        <a:pt x="184" y="269"/>
                      </a:lnTo>
                      <a:lnTo>
                        <a:pt x="225" y="255"/>
                      </a:lnTo>
                      <a:close/>
                    </a:path>
                  </a:pathLst>
                </a:custGeom>
                <a:solidFill>
                  <a:srgbClr val="969696"/>
                </a:solidFill>
                <a:ln w="6350"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68" name="Freeform 54"/>
                <p:cNvSpPr>
                  <a:spLocks/>
                </p:cNvSpPr>
                <p:nvPr/>
              </p:nvSpPr>
              <p:spPr bwMode="auto">
                <a:xfrm>
                  <a:off x="743" y="2039"/>
                  <a:ext cx="460" cy="1101"/>
                </a:xfrm>
                <a:custGeom>
                  <a:avLst/>
                  <a:gdLst>
                    <a:gd name="T0" fmla="*/ 21 w 460"/>
                    <a:gd name="T1" fmla="*/ 1101 h 1101"/>
                    <a:gd name="T2" fmla="*/ 3 w 460"/>
                    <a:gd name="T3" fmla="*/ 1089 h 1101"/>
                    <a:gd name="T4" fmla="*/ 0 w 460"/>
                    <a:gd name="T5" fmla="*/ 1063 h 1101"/>
                    <a:gd name="T6" fmla="*/ 9 w 460"/>
                    <a:gd name="T7" fmla="*/ 1045 h 1101"/>
                    <a:gd name="T8" fmla="*/ 39 w 460"/>
                    <a:gd name="T9" fmla="*/ 1029 h 1101"/>
                    <a:gd name="T10" fmla="*/ 93 w 460"/>
                    <a:gd name="T11" fmla="*/ 1006 h 1101"/>
                    <a:gd name="T12" fmla="*/ 109 w 460"/>
                    <a:gd name="T13" fmla="*/ 994 h 1101"/>
                    <a:gd name="T14" fmla="*/ 118 w 460"/>
                    <a:gd name="T15" fmla="*/ 976 h 1101"/>
                    <a:gd name="T16" fmla="*/ 286 w 460"/>
                    <a:gd name="T17" fmla="*/ 42 h 1101"/>
                    <a:gd name="T18" fmla="*/ 301 w 460"/>
                    <a:gd name="T19" fmla="*/ 21 h 1101"/>
                    <a:gd name="T20" fmla="*/ 351 w 460"/>
                    <a:gd name="T21" fmla="*/ 3 h 1101"/>
                    <a:gd name="T22" fmla="*/ 387 w 460"/>
                    <a:gd name="T23" fmla="*/ 0 h 1101"/>
                    <a:gd name="T24" fmla="*/ 425 w 460"/>
                    <a:gd name="T25" fmla="*/ 9 h 1101"/>
                    <a:gd name="T26" fmla="*/ 457 w 460"/>
                    <a:gd name="T27" fmla="*/ 36 h 1101"/>
                    <a:gd name="T28" fmla="*/ 460 w 460"/>
                    <a:gd name="T29" fmla="*/ 51 h 1101"/>
                    <a:gd name="T30" fmla="*/ 303 w 460"/>
                    <a:gd name="T31" fmla="*/ 978 h 1101"/>
                    <a:gd name="T32" fmla="*/ 304 w 460"/>
                    <a:gd name="T33" fmla="*/ 994 h 1101"/>
                    <a:gd name="T34" fmla="*/ 319 w 460"/>
                    <a:gd name="T35" fmla="*/ 1003 h 1101"/>
                    <a:gd name="T36" fmla="*/ 393 w 460"/>
                    <a:gd name="T37" fmla="*/ 1024 h 1101"/>
                    <a:gd name="T38" fmla="*/ 409 w 460"/>
                    <a:gd name="T39" fmla="*/ 1032 h 1101"/>
                    <a:gd name="T40" fmla="*/ 421 w 460"/>
                    <a:gd name="T41" fmla="*/ 1048 h 1101"/>
                    <a:gd name="T42" fmla="*/ 420 w 460"/>
                    <a:gd name="T43" fmla="*/ 1069 h 1101"/>
                    <a:gd name="T44" fmla="*/ 403 w 460"/>
                    <a:gd name="T45" fmla="*/ 1087 h 1101"/>
                    <a:gd name="T46" fmla="*/ 382 w 460"/>
                    <a:gd name="T47" fmla="*/ 1089 h 1101"/>
                    <a:gd name="T48" fmla="*/ 341 w 460"/>
                    <a:gd name="T49" fmla="*/ 1081 h 1101"/>
                    <a:gd name="T50" fmla="*/ 233 w 460"/>
                    <a:gd name="T51" fmla="*/ 1057 h 1101"/>
                    <a:gd name="T52" fmla="*/ 169 w 460"/>
                    <a:gd name="T53" fmla="*/ 1054 h 1101"/>
                    <a:gd name="T54" fmla="*/ 120 w 460"/>
                    <a:gd name="T55" fmla="*/ 1072 h 1101"/>
                    <a:gd name="T56" fmla="*/ 65 w 460"/>
                    <a:gd name="T57" fmla="*/ 1093 h 1101"/>
                    <a:gd name="T58" fmla="*/ 45 w 460"/>
                    <a:gd name="T59" fmla="*/ 1101 h 1101"/>
                    <a:gd name="T60" fmla="*/ 21 w 460"/>
                    <a:gd name="T61" fmla="*/ 1101 h 1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60"/>
                    <a:gd name="T94" fmla="*/ 0 h 1101"/>
                    <a:gd name="T95" fmla="*/ 460 w 460"/>
                    <a:gd name="T96" fmla="*/ 1101 h 1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60" h="1101">
                      <a:moveTo>
                        <a:pt x="21" y="1101"/>
                      </a:moveTo>
                      <a:lnTo>
                        <a:pt x="3" y="1089"/>
                      </a:lnTo>
                      <a:lnTo>
                        <a:pt x="0" y="1063"/>
                      </a:lnTo>
                      <a:lnTo>
                        <a:pt x="9" y="1045"/>
                      </a:lnTo>
                      <a:lnTo>
                        <a:pt x="39" y="1029"/>
                      </a:lnTo>
                      <a:lnTo>
                        <a:pt x="93" y="1006"/>
                      </a:lnTo>
                      <a:lnTo>
                        <a:pt x="109" y="994"/>
                      </a:lnTo>
                      <a:lnTo>
                        <a:pt x="118" y="976"/>
                      </a:lnTo>
                      <a:lnTo>
                        <a:pt x="286" y="42"/>
                      </a:lnTo>
                      <a:lnTo>
                        <a:pt x="301" y="21"/>
                      </a:lnTo>
                      <a:lnTo>
                        <a:pt x="351" y="3"/>
                      </a:lnTo>
                      <a:lnTo>
                        <a:pt x="387" y="0"/>
                      </a:lnTo>
                      <a:lnTo>
                        <a:pt x="425" y="9"/>
                      </a:lnTo>
                      <a:lnTo>
                        <a:pt x="457" y="36"/>
                      </a:lnTo>
                      <a:lnTo>
                        <a:pt x="460" y="51"/>
                      </a:lnTo>
                      <a:lnTo>
                        <a:pt x="303" y="978"/>
                      </a:lnTo>
                      <a:lnTo>
                        <a:pt x="304" y="994"/>
                      </a:lnTo>
                      <a:lnTo>
                        <a:pt x="319" y="1003"/>
                      </a:lnTo>
                      <a:lnTo>
                        <a:pt x="393" y="1024"/>
                      </a:lnTo>
                      <a:lnTo>
                        <a:pt x="409" y="1032"/>
                      </a:lnTo>
                      <a:lnTo>
                        <a:pt x="421" y="1048"/>
                      </a:lnTo>
                      <a:lnTo>
                        <a:pt x="420" y="1069"/>
                      </a:lnTo>
                      <a:lnTo>
                        <a:pt x="403" y="1087"/>
                      </a:lnTo>
                      <a:lnTo>
                        <a:pt x="382" y="1089"/>
                      </a:lnTo>
                      <a:lnTo>
                        <a:pt x="341" y="1081"/>
                      </a:lnTo>
                      <a:lnTo>
                        <a:pt x="233" y="1057"/>
                      </a:lnTo>
                      <a:lnTo>
                        <a:pt x="169" y="1054"/>
                      </a:lnTo>
                      <a:lnTo>
                        <a:pt x="120" y="1072"/>
                      </a:lnTo>
                      <a:lnTo>
                        <a:pt x="65" y="1093"/>
                      </a:lnTo>
                      <a:lnTo>
                        <a:pt x="45" y="1101"/>
                      </a:lnTo>
                      <a:lnTo>
                        <a:pt x="21" y="1101"/>
                      </a:lnTo>
                      <a:close/>
                    </a:path>
                  </a:pathLst>
                </a:custGeom>
                <a:gradFill rotWithShape="1">
                  <a:gsLst>
                    <a:gs pos="0">
                      <a:srgbClr val="F1F1F1"/>
                    </a:gs>
                    <a:gs pos="100000">
                      <a:srgbClr val="DDDDDD"/>
                    </a:gs>
                  </a:gsLst>
                  <a:lin ang="5400000" scaled="1"/>
                </a:gradFill>
                <a:ln w="6350"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69" name="Freeform 55"/>
                <p:cNvSpPr>
                  <a:spLocks/>
                </p:cNvSpPr>
                <p:nvPr/>
              </p:nvSpPr>
              <p:spPr bwMode="auto">
                <a:xfrm>
                  <a:off x="896" y="3039"/>
                  <a:ext cx="292" cy="149"/>
                </a:xfrm>
                <a:custGeom>
                  <a:avLst/>
                  <a:gdLst>
                    <a:gd name="T0" fmla="*/ 0 w 292"/>
                    <a:gd name="T1" fmla="*/ 51 h 149"/>
                    <a:gd name="T2" fmla="*/ 21 w 292"/>
                    <a:gd name="T3" fmla="*/ 39 h 149"/>
                    <a:gd name="T4" fmla="*/ 33 w 292"/>
                    <a:gd name="T5" fmla="*/ 3 h 149"/>
                    <a:gd name="T6" fmla="*/ 108 w 292"/>
                    <a:gd name="T7" fmla="*/ 0 h 149"/>
                    <a:gd name="T8" fmla="*/ 127 w 292"/>
                    <a:gd name="T9" fmla="*/ 17 h 149"/>
                    <a:gd name="T10" fmla="*/ 181 w 292"/>
                    <a:gd name="T11" fmla="*/ 48 h 149"/>
                    <a:gd name="T12" fmla="*/ 238 w 292"/>
                    <a:gd name="T13" fmla="*/ 83 h 149"/>
                    <a:gd name="T14" fmla="*/ 279 w 292"/>
                    <a:gd name="T15" fmla="*/ 111 h 149"/>
                    <a:gd name="T16" fmla="*/ 292 w 292"/>
                    <a:gd name="T17" fmla="*/ 131 h 149"/>
                    <a:gd name="T18" fmla="*/ 289 w 292"/>
                    <a:gd name="T19" fmla="*/ 146 h 149"/>
                    <a:gd name="T20" fmla="*/ 185 w 292"/>
                    <a:gd name="T21" fmla="*/ 149 h 149"/>
                    <a:gd name="T22" fmla="*/ 175 w 292"/>
                    <a:gd name="T23" fmla="*/ 146 h 149"/>
                    <a:gd name="T24" fmla="*/ 172 w 292"/>
                    <a:gd name="T25" fmla="*/ 131 h 149"/>
                    <a:gd name="T26" fmla="*/ 139 w 292"/>
                    <a:gd name="T27" fmla="*/ 102 h 149"/>
                    <a:gd name="T28" fmla="*/ 100 w 292"/>
                    <a:gd name="T29" fmla="*/ 80 h 149"/>
                    <a:gd name="T30" fmla="*/ 36 w 292"/>
                    <a:gd name="T31" fmla="*/ 60 h 149"/>
                    <a:gd name="T32" fmla="*/ 0 w 292"/>
                    <a:gd name="T33" fmla="*/ 51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2"/>
                    <a:gd name="T52" fmla="*/ 0 h 149"/>
                    <a:gd name="T53" fmla="*/ 292 w 292"/>
                    <a:gd name="T54" fmla="*/ 149 h 1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2" h="149">
                      <a:moveTo>
                        <a:pt x="0" y="51"/>
                      </a:moveTo>
                      <a:lnTo>
                        <a:pt x="21" y="39"/>
                      </a:lnTo>
                      <a:lnTo>
                        <a:pt x="33" y="3"/>
                      </a:lnTo>
                      <a:lnTo>
                        <a:pt x="108" y="0"/>
                      </a:lnTo>
                      <a:lnTo>
                        <a:pt x="127" y="17"/>
                      </a:lnTo>
                      <a:lnTo>
                        <a:pt x="181" y="48"/>
                      </a:lnTo>
                      <a:lnTo>
                        <a:pt x="238" y="83"/>
                      </a:lnTo>
                      <a:lnTo>
                        <a:pt x="279" y="111"/>
                      </a:lnTo>
                      <a:lnTo>
                        <a:pt x="292" y="131"/>
                      </a:lnTo>
                      <a:lnTo>
                        <a:pt x="289" y="146"/>
                      </a:lnTo>
                      <a:lnTo>
                        <a:pt x="185" y="149"/>
                      </a:lnTo>
                      <a:lnTo>
                        <a:pt x="175" y="146"/>
                      </a:lnTo>
                      <a:lnTo>
                        <a:pt x="172" y="131"/>
                      </a:lnTo>
                      <a:lnTo>
                        <a:pt x="139" y="102"/>
                      </a:lnTo>
                      <a:lnTo>
                        <a:pt x="100" y="80"/>
                      </a:lnTo>
                      <a:lnTo>
                        <a:pt x="36" y="60"/>
                      </a:lnTo>
                      <a:lnTo>
                        <a:pt x="0" y="51"/>
                      </a:lnTo>
                      <a:close/>
                    </a:path>
                  </a:pathLst>
                </a:custGeom>
                <a:solidFill>
                  <a:srgbClr val="EAEAEA"/>
                </a:solidFill>
                <a:ln w="6350"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grpSp>
        </p:grpSp>
        <p:sp>
          <p:nvSpPr>
            <p:cNvPr id="9" name="Line 56"/>
            <p:cNvSpPr>
              <a:spLocks noChangeShapeType="1"/>
            </p:cNvSpPr>
            <p:nvPr/>
          </p:nvSpPr>
          <p:spPr bwMode="auto">
            <a:xfrm flipV="1">
              <a:off x="4458" y="1389"/>
              <a:ext cx="1429" cy="137"/>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10" name="Freeform 57"/>
            <p:cNvSpPr>
              <a:spLocks/>
            </p:cNvSpPr>
            <p:nvPr/>
          </p:nvSpPr>
          <p:spPr bwMode="auto">
            <a:xfrm>
              <a:off x="4458" y="1242"/>
              <a:ext cx="693" cy="463"/>
            </a:xfrm>
            <a:custGeom>
              <a:avLst/>
              <a:gdLst>
                <a:gd name="T0" fmla="*/ 453 w 693"/>
                <a:gd name="T1" fmla="*/ 258 h 463"/>
                <a:gd name="T2" fmla="*/ 524 w 693"/>
                <a:gd name="T3" fmla="*/ 179 h 463"/>
                <a:gd name="T4" fmla="*/ 588 w 693"/>
                <a:gd name="T5" fmla="*/ 144 h 463"/>
                <a:gd name="T6" fmla="*/ 566 w 693"/>
                <a:gd name="T7" fmla="*/ 120 h 463"/>
                <a:gd name="T8" fmla="*/ 544 w 693"/>
                <a:gd name="T9" fmla="*/ 68 h 463"/>
                <a:gd name="T10" fmla="*/ 570 w 693"/>
                <a:gd name="T11" fmla="*/ 2 h 463"/>
                <a:gd name="T12" fmla="*/ 630 w 693"/>
                <a:gd name="T13" fmla="*/ 4 h 463"/>
                <a:gd name="T14" fmla="*/ 665 w 693"/>
                <a:gd name="T15" fmla="*/ 73 h 463"/>
                <a:gd name="T16" fmla="*/ 650 w 693"/>
                <a:gd name="T17" fmla="*/ 140 h 463"/>
                <a:gd name="T18" fmla="*/ 673 w 693"/>
                <a:gd name="T19" fmla="*/ 187 h 463"/>
                <a:gd name="T20" fmla="*/ 690 w 693"/>
                <a:gd name="T21" fmla="*/ 236 h 463"/>
                <a:gd name="T22" fmla="*/ 641 w 693"/>
                <a:gd name="T23" fmla="*/ 463 h 463"/>
                <a:gd name="T24" fmla="*/ 613 w 693"/>
                <a:gd name="T25" fmla="*/ 396 h 463"/>
                <a:gd name="T26" fmla="*/ 557 w 693"/>
                <a:gd name="T27" fmla="*/ 463 h 463"/>
                <a:gd name="T28" fmla="*/ 490 w 693"/>
                <a:gd name="T29" fmla="*/ 399 h 463"/>
                <a:gd name="T30" fmla="*/ 452 w 693"/>
                <a:gd name="T31" fmla="*/ 463 h 463"/>
                <a:gd name="T32" fmla="*/ 373 w 693"/>
                <a:gd name="T33" fmla="*/ 462 h 463"/>
                <a:gd name="T34" fmla="*/ 391 w 693"/>
                <a:gd name="T35" fmla="*/ 443 h 463"/>
                <a:gd name="T36" fmla="*/ 329 w 693"/>
                <a:gd name="T37" fmla="*/ 414 h 463"/>
                <a:gd name="T38" fmla="*/ 276 w 693"/>
                <a:gd name="T39" fmla="*/ 463 h 463"/>
                <a:gd name="T40" fmla="*/ 260 w 693"/>
                <a:gd name="T41" fmla="*/ 416 h 463"/>
                <a:gd name="T42" fmla="*/ 199 w 693"/>
                <a:gd name="T43" fmla="*/ 463 h 463"/>
                <a:gd name="T44" fmla="*/ 178 w 693"/>
                <a:gd name="T45" fmla="*/ 404 h 463"/>
                <a:gd name="T46" fmla="*/ 143 w 693"/>
                <a:gd name="T47" fmla="*/ 463 h 463"/>
                <a:gd name="T48" fmla="*/ 123 w 693"/>
                <a:gd name="T49" fmla="*/ 423 h 463"/>
                <a:gd name="T50" fmla="*/ 87 w 693"/>
                <a:gd name="T51" fmla="*/ 459 h 463"/>
                <a:gd name="T52" fmla="*/ 56 w 693"/>
                <a:gd name="T53" fmla="*/ 443 h 463"/>
                <a:gd name="T54" fmla="*/ 41 w 693"/>
                <a:gd name="T55" fmla="*/ 432 h 463"/>
                <a:gd name="T56" fmla="*/ 14 w 693"/>
                <a:gd name="T57" fmla="*/ 399 h 463"/>
                <a:gd name="T58" fmla="*/ 0 w 693"/>
                <a:gd name="T59" fmla="*/ 354 h 463"/>
                <a:gd name="T60" fmla="*/ 0 w 693"/>
                <a:gd name="T61" fmla="*/ 219 h 463"/>
                <a:gd name="T62" fmla="*/ 20 w 693"/>
                <a:gd name="T63" fmla="*/ 184 h 463"/>
                <a:gd name="T64" fmla="*/ 61 w 693"/>
                <a:gd name="T65" fmla="*/ 160 h 463"/>
                <a:gd name="T66" fmla="*/ 52 w 693"/>
                <a:gd name="T67" fmla="*/ 102 h 463"/>
                <a:gd name="T68" fmla="*/ 94 w 693"/>
                <a:gd name="T69" fmla="*/ 39 h 463"/>
                <a:gd name="T70" fmla="*/ 158 w 693"/>
                <a:gd name="T71" fmla="*/ 78 h 463"/>
                <a:gd name="T72" fmla="*/ 141 w 693"/>
                <a:gd name="T73" fmla="*/ 164 h 463"/>
                <a:gd name="T74" fmla="*/ 171 w 693"/>
                <a:gd name="T75" fmla="*/ 189 h 463"/>
                <a:gd name="T76" fmla="*/ 200 w 693"/>
                <a:gd name="T77" fmla="*/ 202 h 463"/>
                <a:gd name="T78" fmla="*/ 195 w 693"/>
                <a:gd name="T79" fmla="*/ 312 h 463"/>
                <a:gd name="T80" fmla="*/ 235 w 693"/>
                <a:gd name="T81" fmla="*/ 298 h 463"/>
                <a:gd name="T82" fmla="*/ 272 w 693"/>
                <a:gd name="T83" fmla="*/ 202 h 463"/>
                <a:gd name="T84" fmla="*/ 324 w 693"/>
                <a:gd name="T85" fmla="*/ 155 h 463"/>
                <a:gd name="T86" fmla="*/ 312 w 693"/>
                <a:gd name="T87" fmla="*/ 68 h 463"/>
                <a:gd name="T88" fmla="*/ 356 w 693"/>
                <a:gd name="T89" fmla="*/ 31 h 463"/>
                <a:gd name="T90" fmla="*/ 401 w 693"/>
                <a:gd name="T91" fmla="*/ 51 h 463"/>
                <a:gd name="T92" fmla="*/ 415 w 693"/>
                <a:gd name="T93" fmla="*/ 95 h 463"/>
                <a:gd name="T94" fmla="*/ 393 w 693"/>
                <a:gd name="T95" fmla="*/ 169 h 463"/>
                <a:gd name="T96" fmla="*/ 438 w 693"/>
                <a:gd name="T97" fmla="*/ 194 h 463"/>
                <a:gd name="T98" fmla="*/ 450 w 693"/>
                <a:gd name="T99" fmla="*/ 283 h 4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3"/>
                <a:gd name="T151" fmla="*/ 0 h 463"/>
                <a:gd name="T152" fmla="*/ 693 w 693"/>
                <a:gd name="T153" fmla="*/ 463 h 4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3" h="463">
                  <a:moveTo>
                    <a:pt x="450" y="283"/>
                  </a:moveTo>
                  <a:lnTo>
                    <a:pt x="453" y="258"/>
                  </a:lnTo>
                  <a:lnTo>
                    <a:pt x="492" y="260"/>
                  </a:lnTo>
                  <a:lnTo>
                    <a:pt x="524" y="179"/>
                  </a:lnTo>
                  <a:lnTo>
                    <a:pt x="541" y="157"/>
                  </a:lnTo>
                  <a:lnTo>
                    <a:pt x="588" y="144"/>
                  </a:lnTo>
                  <a:lnTo>
                    <a:pt x="581" y="122"/>
                  </a:lnTo>
                  <a:lnTo>
                    <a:pt x="566" y="120"/>
                  </a:lnTo>
                  <a:lnTo>
                    <a:pt x="552" y="106"/>
                  </a:lnTo>
                  <a:lnTo>
                    <a:pt x="544" y="68"/>
                  </a:lnTo>
                  <a:lnTo>
                    <a:pt x="554" y="28"/>
                  </a:lnTo>
                  <a:lnTo>
                    <a:pt x="570" y="2"/>
                  </a:lnTo>
                  <a:lnTo>
                    <a:pt x="602" y="0"/>
                  </a:lnTo>
                  <a:lnTo>
                    <a:pt x="630" y="4"/>
                  </a:lnTo>
                  <a:lnTo>
                    <a:pt x="655" y="31"/>
                  </a:lnTo>
                  <a:lnTo>
                    <a:pt x="665" y="73"/>
                  </a:lnTo>
                  <a:lnTo>
                    <a:pt x="648" y="115"/>
                  </a:lnTo>
                  <a:lnTo>
                    <a:pt x="650" y="140"/>
                  </a:lnTo>
                  <a:lnTo>
                    <a:pt x="678" y="159"/>
                  </a:lnTo>
                  <a:lnTo>
                    <a:pt x="673" y="187"/>
                  </a:lnTo>
                  <a:lnTo>
                    <a:pt x="693" y="196"/>
                  </a:lnTo>
                  <a:lnTo>
                    <a:pt x="690" y="236"/>
                  </a:lnTo>
                  <a:lnTo>
                    <a:pt x="648" y="389"/>
                  </a:lnTo>
                  <a:lnTo>
                    <a:pt x="641" y="463"/>
                  </a:lnTo>
                  <a:lnTo>
                    <a:pt x="611" y="463"/>
                  </a:lnTo>
                  <a:lnTo>
                    <a:pt x="613" y="396"/>
                  </a:lnTo>
                  <a:lnTo>
                    <a:pt x="565" y="399"/>
                  </a:lnTo>
                  <a:lnTo>
                    <a:pt x="557" y="463"/>
                  </a:lnTo>
                  <a:lnTo>
                    <a:pt x="482" y="463"/>
                  </a:lnTo>
                  <a:lnTo>
                    <a:pt x="490" y="399"/>
                  </a:lnTo>
                  <a:lnTo>
                    <a:pt x="462" y="394"/>
                  </a:lnTo>
                  <a:lnTo>
                    <a:pt x="452" y="463"/>
                  </a:lnTo>
                  <a:lnTo>
                    <a:pt x="393" y="463"/>
                  </a:lnTo>
                  <a:lnTo>
                    <a:pt x="373" y="462"/>
                  </a:lnTo>
                  <a:lnTo>
                    <a:pt x="378" y="449"/>
                  </a:lnTo>
                  <a:lnTo>
                    <a:pt x="391" y="443"/>
                  </a:lnTo>
                  <a:lnTo>
                    <a:pt x="392" y="408"/>
                  </a:lnTo>
                  <a:lnTo>
                    <a:pt x="329" y="414"/>
                  </a:lnTo>
                  <a:lnTo>
                    <a:pt x="322" y="463"/>
                  </a:lnTo>
                  <a:lnTo>
                    <a:pt x="276" y="463"/>
                  </a:lnTo>
                  <a:lnTo>
                    <a:pt x="284" y="414"/>
                  </a:lnTo>
                  <a:lnTo>
                    <a:pt x="260" y="416"/>
                  </a:lnTo>
                  <a:lnTo>
                    <a:pt x="246" y="463"/>
                  </a:lnTo>
                  <a:lnTo>
                    <a:pt x="199" y="463"/>
                  </a:lnTo>
                  <a:lnTo>
                    <a:pt x="208" y="404"/>
                  </a:lnTo>
                  <a:lnTo>
                    <a:pt x="178" y="404"/>
                  </a:lnTo>
                  <a:lnTo>
                    <a:pt x="167" y="463"/>
                  </a:lnTo>
                  <a:lnTo>
                    <a:pt x="143" y="463"/>
                  </a:lnTo>
                  <a:lnTo>
                    <a:pt x="151" y="421"/>
                  </a:lnTo>
                  <a:lnTo>
                    <a:pt x="123" y="423"/>
                  </a:lnTo>
                  <a:lnTo>
                    <a:pt x="106" y="463"/>
                  </a:lnTo>
                  <a:lnTo>
                    <a:pt x="87" y="459"/>
                  </a:lnTo>
                  <a:lnTo>
                    <a:pt x="69" y="451"/>
                  </a:lnTo>
                  <a:lnTo>
                    <a:pt x="56" y="443"/>
                  </a:lnTo>
                  <a:lnTo>
                    <a:pt x="54" y="421"/>
                  </a:lnTo>
                  <a:lnTo>
                    <a:pt x="41" y="432"/>
                  </a:lnTo>
                  <a:lnTo>
                    <a:pt x="27" y="418"/>
                  </a:lnTo>
                  <a:lnTo>
                    <a:pt x="14" y="399"/>
                  </a:lnTo>
                  <a:lnTo>
                    <a:pt x="4" y="377"/>
                  </a:lnTo>
                  <a:lnTo>
                    <a:pt x="0" y="354"/>
                  </a:lnTo>
                  <a:lnTo>
                    <a:pt x="0" y="315"/>
                  </a:lnTo>
                  <a:lnTo>
                    <a:pt x="0" y="219"/>
                  </a:lnTo>
                  <a:lnTo>
                    <a:pt x="5" y="199"/>
                  </a:lnTo>
                  <a:lnTo>
                    <a:pt x="20" y="184"/>
                  </a:lnTo>
                  <a:lnTo>
                    <a:pt x="59" y="177"/>
                  </a:lnTo>
                  <a:lnTo>
                    <a:pt x="61" y="160"/>
                  </a:lnTo>
                  <a:lnTo>
                    <a:pt x="54" y="144"/>
                  </a:lnTo>
                  <a:lnTo>
                    <a:pt x="52" y="102"/>
                  </a:lnTo>
                  <a:lnTo>
                    <a:pt x="64" y="62"/>
                  </a:lnTo>
                  <a:lnTo>
                    <a:pt x="94" y="39"/>
                  </a:lnTo>
                  <a:lnTo>
                    <a:pt x="136" y="41"/>
                  </a:lnTo>
                  <a:lnTo>
                    <a:pt x="158" y="78"/>
                  </a:lnTo>
                  <a:lnTo>
                    <a:pt x="156" y="130"/>
                  </a:lnTo>
                  <a:lnTo>
                    <a:pt x="141" y="164"/>
                  </a:lnTo>
                  <a:lnTo>
                    <a:pt x="141" y="182"/>
                  </a:lnTo>
                  <a:lnTo>
                    <a:pt x="171" y="189"/>
                  </a:lnTo>
                  <a:lnTo>
                    <a:pt x="181" y="196"/>
                  </a:lnTo>
                  <a:lnTo>
                    <a:pt x="200" y="202"/>
                  </a:lnTo>
                  <a:lnTo>
                    <a:pt x="208" y="219"/>
                  </a:lnTo>
                  <a:lnTo>
                    <a:pt x="195" y="312"/>
                  </a:lnTo>
                  <a:lnTo>
                    <a:pt x="200" y="288"/>
                  </a:lnTo>
                  <a:lnTo>
                    <a:pt x="235" y="298"/>
                  </a:lnTo>
                  <a:lnTo>
                    <a:pt x="254" y="224"/>
                  </a:lnTo>
                  <a:lnTo>
                    <a:pt x="272" y="202"/>
                  </a:lnTo>
                  <a:lnTo>
                    <a:pt x="312" y="179"/>
                  </a:lnTo>
                  <a:lnTo>
                    <a:pt x="324" y="155"/>
                  </a:lnTo>
                  <a:lnTo>
                    <a:pt x="307" y="122"/>
                  </a:lnTo>
                  <a:lnTo>
                    <a:pt x="312" y="68"/>
                  </a:lnTo>
                  <a:lnTo>
                    <a:pt x="329" y="41"/>
                  </a:lnTo>
                  <a:lnTo>
                    <a:pt x="356" y="31"/>
                  </a:lnTo>
                  <a:lnTo>
                    <a:pt x="391" y="41"/>
                  </a:lnTo>
                  <a:lnTo>
                    <a:pt x="401" y="51"/>
                  </a:lnTo>
                  <a:lnTo>
                    <a:pt x="410" y="53"/>
                  </a:lnTo>
                  <a:lnTo>
                    <a:pt x="415" y="95"/>
                  </a:lnTo>
                  <a:lnTo>
                    <a:pt x="402" y="144"/>
                  </a:lnTo>
                  <a:lnTo>
                    <a:pt x="393" y="169"/>
                  </a:lnTo>
                  <a:lnTo>
                    <a:pt x="420" y="182"/>
                  </a:lnTo>
                  <a:lnTo>
                    <a:pt x="438" y="194"/>
                  </a:lnTo>
                  <a:lnTo>
                    <a:pt x="462" y="202"/>
                  </a:lnTo>
                  <a:lnTo>
                    <a:pt x="450" y="283"/>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1" name="Freeform 58"/>
            <p:cNvSpPr>
              <a:spLocks/>
            </p:cNvSpPr>
            <p:nvPr/>
          </p:nvSpPr>
          <p:spPr bwMode="auto">
            <a:xfrm>
              <a:off x="5261" y="1196"/>
              <a:ext cx="625" cy="511"/>
            </a:xfrm>
            <a:custGeom>
              <a:avLst/>
              <a:gdLst>
                <a:gd name="T0" fmla="*/ 5 w 625"/>
                <a:gd name="T1" fmla="*/ 507 h 511"/>
                <a:gd name="T2" fmla="*/ 95 w 625"/>
                <a:gd name="T3" fmla="*/ 376 h 511"/>
                <a:gd name="T4" fmla="*/ 157 w 625"/>
                <a:gd name="T5" fmla="*/ 350 h 511"/>
                <a:gd name="T6" fmla="*/ 187 w 625"/>
                <a:gd name="T7" fmla="*/ 322 h 511"/>
                <a:gd name="T8" fmla="*/ 202 w 625"/>
                <a:gd name="T9" fmla="*/ 330 h 511"/>
                <a:gd name="T10" fmla="*/ 229 w 625"/>
                <a:gd name="T11" fmla="*/ 319 h 511"/>
                <a:gd name="T12" fmla="*/ 278 w 625"/>
                <a:gd name="T13" fmla="*/ 263 h 511"/>
                <a:gd name="T14" fmla="*/ 304 w 625"/>
                <a:gd name="T15" fmla="*/ 175 h 511"/>
                <a:gd name="T16" fmla="*/ 338 w 625"/>
                <a:gd name="T17" fmla="*/ 149 h 511"/>
                <a:gd name="T18" fmla="*/ 283 w 625"/>
                <a:gd name="T19" fmla="*/ 112 h 511"/>
                <a:gd name="T20" fmla="*/ 277 w 625"/>
                <a:gd name="T21" fmla="*/ 91 h 511"/>
                <a:gd name="T22" fmla="*/ 286 w 625"/>
                <a:gd name="T23" fmla="*/ 23 h 511"/>
                <a:gd name="T24" fmla="*/ 379 w 625"/>
                <a:gd name="T25" fmla="*/ 26 h 511"/>
                <a:gd name="T26" fmla="*/ 399 w 625"/>
                <a:gd name="T27" fmla="*/ 111 h 511"/>
                <a:gd name="T28" fmla="*/ 397 w 625"/>
                <a:gd name="T29" fmla="*/ 147 h 511"/>
                <a:gd name="T30" fmla="*/ 436 w 625"/>
                <a:gd name="T31" fmla="*/ 142 h 511"/>
                <a:gd name="T32" fmla="*/ 431 w 625"/>
                <a:gd name="T33" fmla="*/ 118 h 511"/>
                <a:gd name="T34" fmla="*/ 420 w 625"/>
                <a:gd name="T35" fmla="*/ 70 h 511"/>
                <a:gd name="T36" fmla="*/ 443 w 625"/>
                <a:gd name="T37" fmla="*/ 15 h 511"/>
                <a:gd name="T38" fmla="*/ 523 w 625"/>
                <a:gd name="T39" fmla="*/ 3 h 511"/>
                <a:gd name="T40" fmla="*/ 531 w 625"/>
                <a:gd name="T41" fmla="*/ 108 h 511"/>
                <a:gd name="T42" fmla="*/ 550 w 625"/>
                <a:gd name="T43" fmla="*/ 129 h 511"/>
                <a:gd name="T44" fmla="*/ 573 w 625"/>
                <a:gd name="T45" fmla="*/ 133 h 511"/>
                <a:gd name="T46" fmla="*/ 550 w 625"/>
                <a:gd name="T47" fmla="*/ 118 h 511"/>
                <a:gd name="T48" fmla="*/ 540 w 625"/>
                <a:gd name="T49" fmla="*/ 76 h 511"/>
                <a:gd name="T50" fmla="*/ 562 w 625"/>
                <a:gd name="T51" fmla="*/ 21 h 511"/>
                <a:gd name="T52" fmla="*/ 607 w 625"/>
                <a:gd name="T53" fmla="*/ 1 h 511"/>
                <a:gd name="T54" fmla="*/ 625 w 625"/>
                <a:gd name="T55" fmla="*/ 373 h 511"/>
                <a:gd name="T56" fmla="*/ 610 w 625"/>
                <a:gd name="T57" fmla="*/ 447 h 511"/>
                <a:gd name="T58" fmla="*/ 590 w 625"/>
                <a:gd name="T59" fmla="*/ 410 h 511"/>
                <a:gd name="T60" fmla="*/ 505 w 625"/>
                <a:gd name="T61" fmla="*/ 510 h 511"/>
                <a:gd name="T62" fmla="*/ 462 w 625"/>
                <a:gd name="T63" fmla="*/ 425 h 511"/>
                <a:gd name="T64" fmla="*/ 382 w 625"/>
                <a:gd name="T65" fmla="*/ 510 h 511"/>
                <a:gd name="T66" fmla="*/ 361 w 625"/>
                <a:gd name="T67" fmla="*/ 510 h 511"/>
                <a:gd name="T68" fmla="*/ 327 w 625"/>
                <a:gd name="T69" fmla="*/ 466 h 511"/>
                <a:gd name="T70" fmla="*/ 309 w 625"/>
                <a:gd name="T71" fmla="*/ 510 h 511"/>
                <a:gd name="T72" fmla="*/ 247 w 625"/>
                <a:gd name="T73" fmla="*/ 507 h 511"/>
                <a:gd name="T74" fmla="*/ 172 w 625"/>
                <a:gd name="T75" fmla="*/ 511 h 511"/>
                <a:gd name="T76" fmla="*/ 144 w 625"/>
                <a:gd name="T77" fmla="*/ 492 h 511"/>
                <a:gd name="T78" fmla="*/ 112 w 625"/>
                <a:gd name="T79" fmla="*/ 510 h 511"/>
                <a:gd name="T80" fmla="*/ 115 w 625"/>
                <a:gd name="T81" fmla="*/ 472 h 511"/>
                <a:gd name="T82" fmla="*/ 0 w 625"/>
                <a:gd name="T83" fmla="*/ 510 h 5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25"/>
                <a:gd name="T127" fmla="*/ 0 h 511"/>
                <a:gd name="T128" fmla="*/ 625 w 625"/>
                <a:gd name="T129" fmla="*/ 511 h 5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25" h="511">
                  <a:moveTo>
                    <a:pt x="0" y="510"/>
                  </a:moveTo>
                  <a:lnTo>
                    <a:pt x="5" y="507"/>
                  </a:lnTo>
                  <a:lnTo>
                    <a:pt x="46" y="502"/>
                  </a:lnTo>
                  <a:lnTo>
                    <a:pt x="95" y="376"/>
                  </a:lnTo>
                  <a:lnTo>
                    <a:pt x="121" y="361"/>
                  </a:lnTo>
                  <a:lnTo>
                    <a:pt x="157" y="350"/>
                  </a:lnTo>
                  <a:lnTo>
                    <a:pt x="178" y="327"/>
                  </a:lnTo>
                  <a:lnTo>
                    <a:pt x="187" y="322"/>
                  </a:lnTo>
                  <a:lnTo>
                    <a:pt x="198" y="321"/>
                  </a:lnTo>
                  <a:lnTo>
                    <a:pt x="202" y="330"/>
                  </a:lnTo>
                  <a:lnTo>
                    <a:pt x="217" y="332"/>
                  </a:lnTo>
                  <a:lnTo>
                    <a:pt x="229" y="319"/>
                  </a:lnTo>
                  <a:lnTo>
                    <a:pt x="266" y="314"/>
                  </a:lnTo>
                  <a:lnTo>
                    <a:pt x="278" y="263"/>
                  </a:lnTo>
                  <a:lnTo>
                    <a:pt x="278" y="222"/>
                  </a:lnTo>
                  <a:lnTo>
                    <a:pt x="304" y="175"/>
                  </a:lnTo>
                  <a:lnTo>
                    <a:pt x="338" y="165"/>
                  </a:lnTo>
                  <a:lnTo>
                    <a:pt x="338" y="149"/>
                  </a:lnTo>
                  <a:lnTo>
                    <a:pt x="289" y="137"/>
                  </a:lnTo>
                  <a:lnTo>
                    <a:pt x="283" y="112"/>
                  </a:lnTo>
                  <a:lnTo>
                    <a:pt x="270" y="102"/>
                  </a:lnTo>
                  <a:lnTo>
                    <a:pt x="277" y="91"/>
                  </a:lnTo>
                  <a:lnTo>
                    <a:pt x="273" y="62"/>
                  </a:lnTo>
                  <a:lnTo>
                    <a:pt x="286" y="23"/>
                  </a:lnTo>
                  <a:lnTo>
                    <a:pt x="338" y="8"/>
                  </a:lnTo>
                  <a:lnTo>
                    <a:pt x="379" y="26"/>
                  </a:lnTo>
                  <a:lnTo>
                    <a:pt x="397" y="64"/>
                  </a:lnTo>
                  <a:lnTo>
                    <a:pt x="399" y="111"/>
                  </a:lnTo>
                  <a:lnTo>
                    <a:pt x="391" y="133"/>
                  </a:lnTo>
                  <a:lnTo>
                    <a:pt x="397" y="147"/>
                  </a:lnTo>
                  <a:lnTo>
                    <a:pt x="429" y="163"/>
                  </a:lnTo>
                  <a:lnTo>
                    <a:pt x="436" y="142"/>
                  </a:lnTo>
                  <a:lnTo>
                    <a:pt x="456" y="124"/>
                  </a:lnTo>
                  <a:lnTo>
                    <a:pt x="431" y="118"/>
                  </a:lnTo>
                  <a:lnTo>
                    <a:pt x="428" y="80"/>
                  </a:lnTo>
                  <a:lnTo>
                    <a:pt x="420" y="70"/>
                  </a:lnTo>
                  <a:lnTo>
                    <a:pt x="431" y="49"/>
                  </a:lnTo>
                  <a:lnTo>
                    <a:pt x="443" y="15"/>
                  </a:lnTo>
                  <a:lnTo>
                    <a:pt x="472" y="0"/>
                  </a:lnTo>
                  <a:lnTo>
                    <a:pt x="523" y="3"/>
                  </a:lnTo>
                  <a:lnTo>
                    <a:pt x="549" y="49"/>
                  </a:lnTo>
                  <a:lnTo>
                    <a:pt x="531" y="108"/>
                  </a:lnTo>
                  <a:lnTo>
                    <a:pt x="518" y="129"/>
                  </a:lnTo>
                  <a:lnTo>
                    <a:pt x="550" y="129"/>
                  </a:lnTo>
                  <a:lnTo>
                    <a:pt x="556" y="141"/>
                  </a:lnTo>
                  <a:lnTo>
                    <a:pt x="573" y="133"/>
                  </a:lnTo>
                  <a:lnTo>
                    <a:pt x="573" y="121"/>
                  </a:lnTo>
                  <a:lnTo>
                    <a:pt x="550" y="118"/>
                  </a:lnTo>
                  <a:lnTo>
                    <a:pt x="544" y="95"/>
                  </a:lnTo>
                  <a:lnTo>
                    <a:pt x="540" y="76"/>
                  </a:lnTo>
                  <a:lnTo>
                    <a:pt x="552" y="60"/>
                  </a:lnTo>
                  <a:lnTo>
                    <a:pt x="562" y="21"/>
                  </a:lnTo>
                  <a:lnTo>
                    <a:pt x="579" y="4"/>
                  </a:lnTo>
                  <a:lnTo>
                    <a:pt x="607" y="1"/>
                  </a:lnTo>
                  <a:lnTo>
                    <a:pt x="625" y="9"/>
                  </a:lnTo>
                  <a:lnTo>
                    <a:pt x="625" y="373"/>
                  </a:lnTo>
                  <a:lnTo>
                    <a:pt x="621" y="420"/>
                  </a:lnTo>
                  <a:lnTo>
                    <a:pt x="610" y="447"/>
                  </a:lnTo>
                  <a:lnTo>
                    <a:pt x="594" y="472"/>
                  </a:lnTo>
                  <a:lnTo>
                    <a:pt x="590" y="410"/>
                  </a:lnTo>
                  <a:lnTo>
                    <a:pt x="518" y="404"/>
                  </a:lnTo>
                  <a:lnTo>
                    <a:pt x="505" y="510"/>
                  </a:lnTo>
                  <a:lnTo>
                    <a:pt x="469" y="510"/>
                  </a:lnTo>
                  <a:lnTo>
                    <a:pt x="462" y="425"/>
                  </a:lnTo>
                  <a:lnTo>
                    <a:pt x="444" y="510"/>
                  </a:lnTo>
                  <a:lnTo>
                    <a:pt x="382" y="510"/>
                  </a:lnTo>
                  <a:lnTo>
                    <a:pt x="364" y="461"/>
                  </a:lnTo>
                  <a:lnTo>
                    <a:pt x="361" y="510"/>
                  </a:lnTo>
                  <a:lnTo>
                    <a:pt x="336" y="510"/>
                  </a:lnTo>
                  <a:lnTo>
                    <a:pt x="327" y="466"/>
                  </a:lnTo>
                  <a:lnTo>
                    <a:pt x="322" y="504"/>
                  </a:lnTo>
                  <a:lnTo>
                    <a:pt x="309" y="510"/>
                  </a:lnTo>
                  <a:lnTo>
                    <a:pt x="261" y="510"/>
                  </a:lnTo>
                  <a:lnTo>
                    <a:pt x="247" y="507"/>
                  </a:lnTo>
                  <a:lnTo>
                    <a:pt x="223" y="511"/>
                  </a:lnTo>
                  <a:lnTo>
                    <a:pt x="172" y="511"/>
                  </a:lnTo>
                  <a:lnTo>
                    <a:pt x="175" y="497"/>
                  </a:lnTo>
                  <a:lnTo>
                    <a:pt x="144" y="492"/>
                  </a:lnTo>
                  <a:lnTo>
                    <a:pt x="142" y="508"/>
                  </a:lnTo>
                  <a:lnTo>
                    <a:pt x="112" y="510"/>
                  </a:lnTo>
                  <a:lnTo>
                    <a:pt x="115" y="486"/>
                  </a:lnTo>
                  <a:lnTo>
                    <a:pt x="115" y="472"/>
                  </a:lnTo>
                  <a:lnTo>
                    <a:pt x="103" y="510"/>
                  </a:lnTo>
                  <a:lnTo>
                    <a:pt x="0" y="510"/>
                  </a:lnTo>
                  <a:close/>
                </a:path>
              </a:pathLst>
            </a:custGeom>
            <a:solidFill>
              <a:srgbClr val="C0C0C0"/>
            </a:solidFill>
            <a:ln w="9525" cap="flat" cmpd="sng">
              <a:solidFill>
                <a:srgbClr val="808080"/>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12" name="Line 59"/>
            <p:cNvSpPr>
              <a:spLocks noChangeShapeType="1"/>
            </p:cNvSpPr>
            <p:nvPr/>
          </p:nvSpPr>
          <p:spPr bwMode="auto">
            <a:xfrm flipV="1">
              <a:off x="4669" y="629"/>
              <a:ext cx="795" cy="47"/>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13" name="Line 60"/>
            <p:cNvSpPr>
              <a:spLocks noChangeShapeType="1"/>
            </p:cNvSpPr>
            <p:nvPr/>
          </p:nvSpPr>
          <p:spPr bwMode="auto">
            <a:xfrm flipV="1">
              <a:off x="4669" y="640"/>
              <a:ext cx="957" cy="674"/>
            </a:xfrm>
            <a:prstGeom prst="line">
              <a:avLst/>
            </a:prstGeom>
            <a:noFill/>
            <a:ln w="3175">
              <a:solidFill>
                <a:srgbClr val="FFCC00"/>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14" name="Line 61"/>
            <p:cNvSpPr>
              <a:spLocks noChangeShapeType="1"/>
            </p:cNvSpPr>
            <p:nvPr/>
          </p:nvSpPr>
          <p:spPr bwMode="auto">
            <a:xfrm flipV="1">
              <a:off x="5377" y="652"/>
              <a:ext cx="419" cy="621"/>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15" name="Freeform 62"/>
            <p:cNvSpPr>
              <a:spLocks/>
            </p:cNvSpPr>
            <p:nvPr/>
          </p:nvSpPr>
          <p:spPr bwMode="auto">
            <a:xfrm rot="-797092">
              <a:off x="5544" y="1261"/>
              <a:ext cx="9" cy="24"/>
            </a:xfrm>
            <a:custGeom>
              <a:avLst/>
              <a:gdLst>
                <a:gd name="T0" fmla="*/ 0 w 15"/>
                <a:gd name="T1" fmla="*/ 1 h 47"/>
                <a:gd name="T2" fmla="*/ 1 w 15"/>
                <a:gd name="T3" fmla="*/ 1 h 47"/>
                <a:gd name="T4" fmla="*/ 1 w 15"/>
                <a:gd name="T5" fmla="*/ 0 h 47"/>
                <a:gd name="T6" fmla="*/ 1 w 15"/>
                <a:gd name="T7" fmla="*/ 1 h 47"/>
                <a:gd name="T8" fmla="*/ 1 w 15"/>
                <a:gd name="T9" fmla="*/ 1 h 47"/>
                <a:gd name="T10" fmla="*/ 1 w 15"/>
                <a:gd name="T11" fmla="*/ 1 h 47"/>
                <a:gd name="T12" fmla="*/ 0 w 15"/>
                <a:gd name="T13" fmla="*/ 1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6" name="Freeform 63"/>
            <p:cNvSpPr>
              <a:spLocks/>
            </p:cNvSpPr>
            <p:nvPr/>
          </p:nvSpPr>
          <p:spPr bwMode="auto">
            <a:xfrm rot="-797092">
              <a:off x="5541" y="1246"/>
              <a:ext cx="12" cy="9"/>
            </a:xfrm>
            <a:custGeom>
              <a:avLst/>
              <a:gdLst>
                <a:gd name="T0" fmla="*/ 0 w 20"/>
                <a:gd name="T1" fmla="*/ 1 h 18"/>
                <a:gd name="T2" fmla="*/ 1 w 20"/>
                <a:gd name="T3" fmla="*/ 0 h 18"/>
                <a:gd name="T4" fmla="*/ 1 w 20"/>
                <a:gd name="T5" fmla="*/ 1 h 18"/>
                <a:gd name="T6" fmla="*/ 1 w 20"/>
                <a:gd name="T7" fmla="*/ 1 h 18"/>
                <a:gd name="T8" fmla="*/ 0 w 20"/>
                <a:gd name="T9" fmla="*/ 1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7" name="Freeform 64"/>
            <p:cNvSpPr>
              <a:spLocks/>
            </p:cNvSpPr>
            <p:nvPr/>
          </p:nvSpPr>
          <p:spPr bwMode="auto">
            <a:xfrm rot="-797092">
              <a:off x="5550" y="1315"/>
              <a:ext cx="14" cy="3"/>
            </a:xfrm>
            <a:custGeom>
              <a:avLst/>
              <a:gdLst>
                <a:gd name="T0" fmla="*/ 0 w 23"/>
                <a:gd name="T1" fmla="*/ 1 h 6"/>
                <a:gd name="T2" fmla="*/ 1 w 23"/>
                <a:gd name="T3" fmla="*/ 1 h 6"/>
                <a:gd name="T4" fmla="*/ 1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18" name="Freeform 65"/>
            <p:cNvSpPr>
              <a:spLocks/>
            </p:cNvSpPr>
            <p:nvPr/>
          </p:nvSpPr>
          <p:spPr bwMode="auto">
            <a:xfrm rot="-797092">
              <a:off x="5584" y="1269"/>
              <a:ext cx="27" cy="35"/>
            </a:xfrm>
            <a:custGeom>
              <a:avLst/>
              <a:gdLst>
                <a:gd name="T0" fmla="*/ 0 w 44"/>
                <a:gd name="T1" fmla="*/ 1 h 70"/>
                <a:gd name="T2" fmla="*/ 1 w 44"/>
                <a:gd name="T3" fmla="*/ 0 h 70"/>
                <a:gd name="T4" fmla="*/ 1 w 44"/>
                <a:gd name="T5" fmla="*/ 1 h 70"/>
                <a:gd name="T6" fmla="*/ 1 w 44"/>
                <a:gd name="T7" fmla="*/ 1 h 70"/>
                <a:gd name="T8" fmla="*/ 1 w 44"/>
                <a:gd name="T9" fmla="*/ 1 h 70"/>
                <a:gd name="T10" fmla="*/ 1 w 44"/>
                <a:gd name="T11" fmla="*/ 1 h 70"/>
                <a:gd name="T12" fmla="*/ 1 w 44"/>
                <a:gd name="T13" fmla="*/ 1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grpSp>
          <p:nvGrpSpPr>
            <p:cNvPr id="19" name="Group 66"/>
            <p:cNvGrpSpPr>
              <a:grpSpLocks/>
            </p:cNvGrpSpPr>
            <p:nvPr/>
          </p:nvGrpSpPr>
          <p:grpSpPr bwMode="auto">
            <a:xfrm rot="831002">
              <a:off x="5692" y="1228"/>
              <a:ext cx="70" cy="72"/>
              <a:chOff x="3721" y="2442"/>
              <a:chExt cx="113" cy="123"/>
            </a:xfrm>
          </p:grpSpPr>
          <p:sp>
            <p:nvSpPr>
              <p:cNvPr id="48" name="Freeform 67"/>
              <p:cNvSpPr>
                <a:spLocks/>
              </p:cNvSpPr>
              <p:nvPr/>
            </p:nvSpPr>
            <p:spPr bwMode="auto">
              <a:xfrm rot="-797092">
                <a:off x="3726" y="2468"/>
                <a:ext cx="15" cy="41"/>
              </a:xfrm>
              <a:custGeom>
                <a:avLst/>
                <a:gdLst>
                  <a:gd name="T0" fmla="*/ 0 w 15"/>
                  <a:gd name="T1" fmla="*/ 8 h 47"/>
                  <a:gd name="T2" fmla="*/ 4 w 15"/>
                  <a:gd name="T3" fmla="*/ 3 h 47"/>
                  <a:gd name="T4" fmla="*/ 12 w 15"/>
                  <a:gd name="T5" fmla="*/ 0 h 47"/>
                  <a:gd name="T6" fmla="*/ 15 w 15"/>
                  <a:gd name="T7" fmla="*/ 3 h 47"/>
                  <a:gd name="T8" fmla="*/ 12 w 15"/>
                  <a:gd name="T9" fmla="*/ 7 h 47"/>
                  <a:gd name="T10" fmla="*/ 6 w 15"/>
                  <a:gd name="T11" fmla="*/ 9 h 47"/>
                  <a:gd name="T12" fmla="*/ 0 w 15"/>
                  <a:gd name="T13" fmla="*/ 8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9" name="Freeform 68"/>
              <p:cNvSpPr>
                <a:spLocks/>
              </p:cNvSpPr>
              <p:nvPr/>
            </p:nvSpPr>
            <p:spPr bwMode="auto">
              <a:xfrm rot="-797092">
                <a:off x="3721" y="2442"/>
                <a:ext cx="20" cy="16"/>
              </a:xfrm>
              <a:custGeom>
                <a:avLst/>
                <a:gdLst>
                  <a:gd name="T0" fmla="*/ 0 w 20"/>
                  <a:gd name="T1" fmla="*/ 4 h 18"/>
                  <a:gd name="T2" fmla="*/ 9 w 20"/>
                  <a:gd name="T3" fmla="*/ 0 h 18"/>
                  <a:gd name="T4" fmla="*/ 20 w 20"/>
                  <a:gd name="T5" fmla="*/ 4 h 18"/>
                  <a:gd name="T6" fmla="*/ 8 w 20"/>
                  <a:gd name="T7" fmla="*/ 4 h 18"/>
                  <a:gd name="T8" fmla="*/ 0 w 20"/>
                  <a:gd name="T9" fmla="*/ 4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50" name="Freeform 69"/>
              <p:cNvSpPr>
                <a:spLocks/>
              </p:cNvSpPr>
              <p:nvPr/>
            </p:nvSpPr>
            <p:spPr bwMode="auto">
              <a:xfrm rot="-797092">
                <a:off x="3735" y="2560"/>
                <a:ext cx="23" cy="5"/>
              </a:xfrm>
              <a:custGeom>
                <a:avLst/>
                <a:gdLst>
                  <a:gd name="T0" fmla="*/ 0 w 23"/>
                  <a:gd name="T1" fmla="*/ 3 h 6"/>
                  <a:gd name="T2" fmla="*/ 14 w 23"/>
                  <a:gd name="T3" fmla="*/ 3 h 6"/>
                  <a:gd name="T4" fmla="*/ 23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1" name="Freeform 70"/>
              <p:cNvSpPr>
                <a:spLocks/>
              </p:cNvSpPr>
              <p:nvPr/>
            </p:nvSpPr>
            <p:spPr bwMode="auto">
              <a:xfrm rot="-797092">
                <a:off x="3790" y="2481"/>
                <a:ext cx="44" cy="60"/>
              </a:xfrm>
              <a:custGeom>
                <a:avLst/>
                <a:gdLst>
                  <a:gd name="T0" fmla="*/ 0 w 44"/>
                  <a:gd name="T1" fmla="*/ 3 h 70"/>
                  <a:gd name="T2" fmla="*/ 14 w 44"/>
                  <a:gd name="T3" fmla="*/ 0 h 70"/>
                  <a:gd name="T4" fmla="*/ 30 w 44"/>
                  <a:gd name="T5" fmla="*/ 3 h 70"/>
                  <a:gd name="T6" fmla="*/ 44 w 44"/>
                  <a:gd name="T7" fmla="*/ 3 h 70"/>
                  <a:gd name="T8" fmla="*/ 32 w 44"/>
                  <a:gd name="T9" fmla="*/ 8 h 70"/>
                  <a:gd name="T10" fmla="*/ 14 w 44"/>
                  <a:gd name="T11" fmla="*/ 11 h 70"/>
                  <a:gd name="T12" fmla="*/ 2 w 44"/>
                  <a:gd name="T13" fmla="*/ 9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grpSp>
        <p:grpSp>
          <p:nvGrpSpPr>
            <p:cNvPr id="20" name="Group 71"/>
            <p:cNvGrpSpPr>
              <a:grpSpLocks/>
            </p:cNvGrpSpPr>
            <p:nvPr/>
          </p:nvGrpSpPr>
          <p:grpSpPr bwMode="auto">
            <a:xfrm rot="640213">
              <a:off x="5809" y="1226"/>
              <a:ext cx="70" cy="72"/>
              <a:chOff x="3721" y="2442"/>
              <a:chExt cx="113" cy="123"/>
            </a:xfrm>
          </p:grpSpPr>
          <p:sp>
            <p:nvSpPr>
              <p:cNvPr id="44" name="Freeform 72"/>
              <p:cNvSpPr>
                <a:spLocks/>
              </p:cNvSpPr>
              <p:nvPr/>
            </p:nvSpPr>
            <p:spPr bwMode="auto">
              <a:xfrm rot="-797092">
                <a:off x="3726" y="2468"/>
                <a:ext cx="15" cy="41"/>
              </a:xfrm>
              <a:custGeom>
                <a:avLst/>
                <a:gdLst>
                  <a:gd name="T0" fmla="*/ 0 w 15"/>
                  <a:gd name="T1" fmla="*/ 8 h 47"/>
                  <a:gd name="T2" fmla="*/ 4 w 15"/>
                  <a:gd name="T3" fmla="*/ 3 h 47"/>
                  <a:gd name="T4" fmla="*/ 12 w 15"/>
                  <a:gd name="T5" fmla="*/ 0 h 47"/>
                  <a:gd name="T6" fmla="*/ 15 w 15"/>
                  <a:gd name="T7" fmla="*/ 3 h 47"/>
                  <a:gd name="T8" fmla="*/ 12 w 15"/>
                  <a:gd name="T9" fmla="*/ 7 h 47"/>
                  <a:gd name="T10" fmla="*/ 6 w 15"/>
                  <a:gd name="T11" fmla="*/ 9 h 47"/>
                  <a:gd name="T12" fmla="*/ 0 w 15"/>
                  <a:gd name="T13" fmla="*/ 8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5" name="Freeform 73"/>
              <p:cNvSpPr>
                <a:spLocks/>
              </p:cNvSpPr>
              <p:nvPr/>
            </p:nvSpPr>
            <p:spPr bwMode="auto">
              <a:xfrm rot="-797092">
                <a:off x="3721" y="2442"/>
                <a:ext cx="20" cy="16"/>
              </a:xfrm>
              <a:custGeom>
                <a:avLst/>
                <a:gdLst>
                  <a:gd name="T0" fmla="*/ 0 w 20"/>
                  <a:gd name="T1" fmla="*/ 4 h 18"/>
                  <a:gd name="T2" fmla="*/ 9 w 20"/>
                  <a:gd name="T3" fmla="*/ 0 h 18"/>
                  <a:gd name="T4" fmla="*/ 20 w 20"/>
                  <a:gd name="T5" fmla="*/ 4 h 18"/>
                  <a:gd name="T6" fmla="*/ 8 w 20"/>
                  <a:gd name="T7" fmla="*/ 4 h 18"/>
                  <a:gd name="T8" fmla="*/ 0 w 20"/>
                  <a:gd name="T9" fmla="*/ 4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6" name="Freeform 74"/>
              <p:cNvSpPr>
                <a:spLocks/>
              </p:cNvSpPr>
              <p:nvPr/>
            </p:nvSpPr>
            <p:spPr bwMode="auto">
              <a:xfrm rot="-797092">
                <a:off x="3735" y="2560"/>
                <a:ext cx="23" cy="5"/>
              </a:xfrm>
              <a:custGeom>
                <a:avLst/>
                <a:gdLst>
                  <a:gd name="T0" fmla="*/ 0 w 23"/>
                  <a:gd name="T1" fmla="*/ 3 h 6"/>
                  <a:gd name="T2" fmla="*/ 14 w 23"/>
                  <a:gd name="T3" fmla="*/ 3 h 6"/>
                  <a:gd name="T4" fmla="*/ 23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47" name="Freeform 75"/>
              <p:cNvSpPr>
                <a:spLocks/>
              </p:cNvSpPr>
              <p:nvPr/>
            </p:nvSpPr>
            <p:spPr bwMode="auto">
              <a:xfrm rot="-797092">
                <a:off x="3790" y="2481"/>
                <a:ext cx="44" cy="60"/>
              </a:xfrm>
              <a:custGeom>
                <a:avLst/>
                <a:gdLst>
                  <a:gd name="T0" fmla="*/ 0 w 44"/>
                  <a:gd name="T1" fmla="*/ 3 h 70"/>
                  <a:gd name="T2" fmla="*/ 14 w 44"/>
                  <a:gd name="T3" fmla="*/ 0 h 70"/>
                  <a:gd name="T4" fmla="*/ 30 w 44"/>
                  <a:gd name="T5" fmla="*/ 3 h 70"/>
                  <a:gd name="T6" fmla="*/ 44 w 44"/>
                  <a:gd name="T7" fmla="*/ 3 h 70"/>
                  <a:gd name="T8" fmla="*/ 32 w 44"/>
                  <a:gd name="T9" fmla="*/ 8 h 70"/>
                  <a:gd name="T10" fmla="*/ 14 w 44"/>
                  <a:gd name="T11" fmla="*/ 11 h 70"/>
                  <a:gd name="T12" fmla="*/ 2 w 44"/>
                  <a:gd name="T13" fmla="*/ 9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grpSp>
        <p:grpSp>
          <p:nvGrpSpPr>
            <p:cNvPr id="21" name="Group 76"/>
            <p:cNvGrpSpPr>
              <a:grpSpLocks/>
            </p:cNvGrpSpPr>
            <p:nvPr/>
          </p:nvGrpSpPr>
          <p:grpSpPr bwMode="auto">
            <a:xfrm>
              <a:off x="4607" y="1275"/>
              <a:ext cx="444" cy="105"/>
              <a:chOff x="577" y="2800"/>
              <a:chExt cx="1048" cy="248"/>
            </a:xfrm>
          </p:grpSpPr>
          <p:sp>
            <p:nvSpPr>
              <p:cNvPr id="34" name="Freeform 77"/>
              <p:cNvSpPr>
                <a:spLocks/>
              </p:cNvSpPr>
              <p:nvPr/>
            </p:nvSpPr>
            <p:spPr bwMode="auto">
              <a:xfrm>
                <a:off x="1525" y="2829"/>
                <a:ext cx="15" cy="47"/>
              </a:xfrm>
              <a:custGeom>
                <a:avLst/>
                <a:gdLst>
                  <a:gd name="T0" fmla="*/ 0 w 15"/>
                  <a:gd name="T1" fmla="*/ 41 h 47"/>
                  <a:gd name="T2" fmla="*/ 4 w 15"/>
                  <a:gd name="T3" fmla="*/ 11 h 47"/>
                  <a:gd name="T4" fmla="*/ 12 w 15"/>
                  <a:gd name="T5" fmla="*/ 0 h 47"/>
                  <a:gd name="T6" fmla="*/ 15 w 15"/>
                  <a:gd name="T7" fmla="*/ 12 h 47"/>
                  <a:gd name="T8" fmla="*/ 12 w 15"/>
                  <a:gd name="T9" fmla="*/ 36 h 47"/>
                  <a:gd name="T10" fmla="*/ 6 w 15"/>
                  <a:gd name="T11" fmla="*/ 47 h 47"/>
                  <a:gd name="T12" fmla="*/ 0 w 15"/>
                  <a:gd name="T13" fmla="*/ 41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35" name="Freeform 78"/>
              <p:cNvSpPr>
                <a:spLocks/>
              </p:cNvSpPr>
              <p:nvPr/>
            </p:nvSpPr>
            <p:spPr bwMode="auto">
              <a:xfrm>
                <a:off x="1529" y="2800"/>
                <a:ext cx="20" cy="18"/>
              </a:xfrm>
              <a:custGeom>
                <a:avLst/>
                <a:gdLst>
                  <a:gd name="T0" fmla="*/ 0 w 20"/>
                  <a:gd name="T1" fmla="*/ 16 h 18"/>
                  <a:gd name="T2" fmla="*/ 9 w 20"/>
                  <a:gd name="T3" fmla="*/ 0 h 18"/>
                  <a:gd name="T4" fmla="*/ 20 w 20"/>
                  <a:gd name="T5" fmla="*/ 18 h 18"/>
                  <a:gd name="T6" fmla="*/ 8 w 20"/>
                  <a:gd name="T7" fmla="*/ 10 h 18"/>
                  <a:gd name="T8" fmla="*/ 0 w 20"/>
                  <a:gd name="T9" fmla="*/ 16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36" name="Freeform 79"/>
              <p:cNvSpPr>
                <a:spLocks/>
              </p:cNvSpPr>
              <p:nvPr/>
            </p:nvSpPr>
            <p:spPr bwMode="auto">
              <a:xfrm>
                <a:off x="1523" y="2939"/>
                <a:ext cx="23" cy="6"/>
              </a:xfrm>
              <a:custGeom>
                <a:avLst/>
                <a:gdLst>
                  <a:gd name="T0" fmla="*/ 0 w 23"/>
                  <a:gd name="T1" fmla="*/ 4 h 6"/>
                  <a:gd name="T2" fmla="*/ 14 w 23"/>
                  <a:gd name="T3" fmla="*/ 6 h 6"/>
                  <a:gd name="T4" fmla="*/ 23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nvGrpSpPr>
              <p:cNvPr id="37" name="Group 80"/>
              <p:cNvGrpSpPr>
                <a:grpSpLocks/>
              </p:cNvGrpSpPr>
              <p:nvPr/>
            </p:nvGrpSpPr>
            <p:grpSpPr bwMode="auto">
              <a:xfrm>
                <a:off x="968" y="2877"/>
                <a:ext cx="16" cy="145"/>
                <a:chOff x="873" y="2789"/>
                <a:chExt cx="26" cy="145"/>
              </a:xfrm>
            </p:grpSpPr>
            <p:sp>
              <p:nvSpPr>
                <p:cNvPr id="41" name="Freeform 81"/>
                <p:cNvSpPr>
                  <a:spLocks/>
                </p:cNvSpPr>
                <p:nvPr/>
              </p:nvSpPr>
              <p:spPr bwMode="auto">
                <a:xfrm>
                  <a:off x="875" y="2818"/>
                  <a:ext cx="15" cy="47"/>
                </a:xfrm>
                <a:custGeom>
                  <a:avLst/>
                  <a:gdLst>
                    <a:gd name="T0" fmla="*/ 0 w 15"/>
                    <a:gd name="T1" fmla="*/ 41 h 47"/>
                    <a:gd name="T2" fmla="*/ 4 w 15"/>
                    <a:gd name="T3" fmla="*/ 11 h 47"/>
                    <a:gd name="T4" fmla="*/ 12 w 15"/>
                    <a:gd name="T5" fmla="*/ 0 h 47"/>
                    <a:gd name="T6" fmla="*/ 15 w 15"/>
                    <a:gd name="T7" fmla="*/ 12 h 47"/>
                    <a:gd name="T8" fmla="*/ 12 w 15"/>
                    <a:gd name="T9" fmla="*/ 36 h 47"/>
                    <a:gd name="T10" fmla="*/ 6 w 15"/>
                    <a:gd name="T11" fmla="*/ 47 h 47"/>
                    <a:gd name="T12" fmla="*/ 0 w 15"/>
                    <a:gd name="T13" fmla="*/ 41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2" name="Freeform 82"/>
                <p:cNvSpPr>
                  <a:spLocks/>
                </p:cNvSpPr>
                <p:nvPr/>
              </p:nvSpPr>
              <p:spPr bwMode="auto">
                <a:xfrm>
                  <a:off x="879" y="2789"/>
                  <a:ext cx="20" cy="18"/>
                </a:xfrm>
                <a:custGeom>
                  <a:avLst/>
                  <a:gdLst>
                    <a:gd name="T0" fmla="*/ 0 w 20"/>
                    <a:gd name="T1" fmla="*/ 16 h 18"/>
                    <a:gd name="T2" fmla="*/ 9 w 20"/>
                    <a:gd name="T3" fmla="*/ 0 h 18"/>
                    <a:gd name="T4" fmla="*/ 20 w 20"/>
                    <a:gd name="T5" fmla="*/ 18 h 18"/>
                    <a:gd name="T6" fmla="*/ 8 w 20"/>
                    <a:gd name="T7" fmla="*/ 10 h 18"/>
                    <a:gd name="T8" fmla="*/ 0 w 20"/>
                    <a:gd name="T9" fmla="*/ 16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3" name="Freeform 83"/>
                <p:cNvSpPr>
                  <a:spLocks/>
                </p:cNvSpPr>
                <p:nvPr/>
              </p:nvSpPr>
              <p:spPr bwMode="auto">
                <a:xfrm>
                  <a:off x="873" y="2928"/>
                  <a:ext cx="23" cy="6"/>
                </a:xfrm>
                <a:custGeom>
                  <a:avLst/>
                  <a:gdLst>
                    <a:gd name="T0" fmla="*/ 0 w 23"/>
                    <a:gd name="T1" fmla="*/ 4 h 6"/>
                    <a:gd name="T2" fmla="*/ 14 w 23"/>
                    <a:gd name="T3" fmla="*/ 6 h 6"/>
                    <a:gd name="T4" fmla="*/ 23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sp>
            <p:nvSpPr>
              <p:cNvPr id="38" name="Freeform 84"/>
              <p:cNvSpPr>
                <a:spLocks/>
              </p:cNvSpPr>
              <p:nvPr/>
            </p:nvSpPr>
            <p:spPr bwMode="auto">
              <a:xfrm>
                <a:off x="1581" y="2865"/>
                <a:ext cx="44" cy="70"/>
              </a:xfrm>
              <a:custGeom>
                <a:avLst/>
                <a:gdLst>
                  <a:gd name="T0" fmla="*/ 0 w 44"/>
                  <a:gd name="T1" fmla="*/ 12 h 70"/>
                  <a:gd name="T2" fmla="*/ 14 w 44"/>
                  <a:gd name="T3" fmla="*/ 0 h 70"/>
                  <a:gd name="T4" fmla="*/ 30 w 44"/>
                  <a:gd name="T5" fmla="*/ 4 h 70"/>
                  <a:gd name="T6" fmla="*/ 44 w 44"/>
                  <a:gd name="T7" fmla="*/ 20 h 70"/>
                  <a:gd name="T8" fmla="*/ 32 w 44"/>
                  <a:gd name="T9" fmla="*/ 52 h 70"/>
                  <a:gd name="T10" fmla="*/ 14 w 44"/>
                  <a:gd name="T11" fmla="*/ 70 h 70"/>
                  <a:gd name="T12" fmla="*/ 2 w 44"/>
                  <a:gd name="T13" fmla="*/ 60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39" name="Freeform 85"/>
              <p:cNvSpPr>
                <a:spLocks/>
              </p:cNvSpPr>
              <p:nvPr/>
            </p:nvSpPr>
            <p:spPr bwMode="auto">
              <a:xfrm>
                <a:off x="993" y="2932"/>
                <a:ext cx="22" cy="70"/>
              </a:xfrm>
              <a:custGeom>
                <a:avLst/>
                <a:gdLst>
                  <a:gd name="T0" fmla="*/ 0 w 44"/>
                  <a:gd name="T1" fmla="*/ 12 h 70"/>
                  <a:gd name="T2" fmla="*/ 1 w 44"/>
                  <a:gd name="T3" fmla="*/ 0 h 70"/>
                  <a:gd name="T4" fmla="*/ 1 w 44"/>
                  <a:gd name="T5" fmla="*/ 4 h 70"/>
                  <a:gd name="T6" fmla="*/ 1 w 44"/>
                  <a:gd name="T7" fmla="*/ 20 h 70"/>
                  <a:gd name="T8" fmla="*/ 1 w 44"/>
                  <a:gd name="T9" fmla="*/ 52 h 70"/>
                  <a:gd name="T10" fmla="*/ 1 w 44"/>
                  <a:gd name="T11" fmla="*/ 70 h 70"/>
                  <a:gd name="T12" fmla="*/ 1 w 44"/>
                  <a:gd name="T13" fmla="*/ 60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0" name="Freeform 86"/>
              <p:cNvSpPr>
                <a:spLocks/>
              </p:cNvSpPr>
              <p:nvPr/>
            </p:nvSpPr>
            <p:spPr bwMode="auto">
              <a:xfrm>
                <a:off x="577" y="2969"/>
                <a:ext cx="30" cy="79"/>
              </a:xfrm>
              <a:custGeom>
                <a:avLst/>
                <a:gdLst>
                  <a:gd name="T0" fmla="*/ 6 w 30"/>
                  <a:gd name="T1" fmla="*/ 15 h 79"/>
                  <a:gd name="T2" fmla="*/ 13 w 30"/>
                  <a:gd name="T3" fmla="*/ 0 h 79"/>
                  <a:gd name="T4" fmla="*/ 27 w 30"/>
                  <a:gd name="T5" fmla="*/ 3 h 79"/>
                  <a:gd name="T6" fmla="*/ 30 w 30"/>
                  <a:gd name="T7" fmla="*/ 28 h 79"/>
                  <a:gd name="T8" fmla="*/ 24 w 30"/>
                  <a:gd name="T9" fmla="*/ 61 h 79"/>
                  <a:gd name="T10" fmla="*/ 15 w 30"/>
                  <a:gd name="T11" fmla="*/ 79 h 79"/>
                  <a:gd name="T12" fmla="*/ 0 w 30"/>
                  <a:gd name="T13" fmla="*/ 77 h 79"/>
                  <a:gd name="T14" fmla="*/ 2 w 30"/>
                  <a:gd name="T15" fmla="*/ 63 h 79"/>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79"/>
                  <a:gd name="T26" fmla="*/ 30 w 30"/>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79">
                    <a:moveTo>
                      <a:pt x="6" y="15"/>
                    </a:moveTo>
                    <a:lnTo>
                      <a:pt x="13" y="0"/>
                    </a:lnTo>
                    <a:lnTo>
                      <a:pt x="27" y="3"/>
                    </a:lnTo>
                    <a:lnTo>
                      <a:pt x="30" y="28"/>
                    </a:lnTo>
                    <a:lnTo>
                      <a:pt x="24" y="61"/>
                    </a:lnTo>
                    <a:lnTo>
                      <a:pt x="15" y="79"/>
                    </a:lnTo>
                    <a:lnTo>
                      <a:pt x="0" y="77"/>
                    </a:lnTo>
                    <a:lnTo>
                      <a:pt x="2" y="63"/>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grpSp>
        <p:grpSp>
          <p:nvGrpSpPr>
            <p:cNvPr id="23" name="Group 87"/>
            <p:cNvGrpSpPr>
              <a:grpSpLocks/>
            </p:cNvGrpSpPr>
            <p:nvPr/>
          </p:nvGrpSpPr>
          <p:grpSpPr bwMode="auto">
            <a:xfrm>
              <a:off x="4463" y="1431"/>
              <a:ext cx="665" cy="194"/>
              <a:chOff x="135" y="3060"/>
              <a:chExt cx="1563" cy="456"/>
            </a:xfrm>
          </p:grpSpPr>
          <p:sp>
            <p:nvSpPr>
              <p:cNvPr id="29" name="Freeform 88"/>
              <p:cNvSpPr>
                <a:spLocks/>
              </p:cNvSpPr>
              <p:nvPr/>
            </p:nvSpPr>
            <p:spPr bwMode="auto">
              <a:xfrm>
                <a:off x="1155" y="3060"/>
                <a:ext cx="543" cy="426"/>
              </a:xfrm>
              <a:custGeom>
                <a:avLst/>
                <a:gdLst>
                  <a:gd name="T0" fmla="*/ 543 w 543"/>
                  <a:gd name="T1" fmla="*/ 0 h 426"/>
                  <a:gd name="T2" fmla="*/ 318 w 543"/>
                  <a:gd name="T3" fmla="*/ 6 h 426"/>
                  <a:gd name="T4" fmla="*/ 306 w 543"/>
                  <a:gd name="T5" fmla="*/ 27 h 426"/>
                  <a:gd name="T6" fmla="*/ 189 w 543"/>
                  <a:gd name="T7" fmla="*/ 426 h 426"/>
                  <a:gd name="T8" fmla="*/ 0 w 543"/>
                  <a:gd name="T9" fmla="*/ 402 h 426"/>
                  <a:gd name="T10" fmla="*/ 24 w 543"/>
                  <a:gd name="T11" fmla="*/ 216 h 426"/>
                  <a:gd name="T12" fmla="*/ 0 60000 65536"/>
                  <a:gd name="T13" fmla="*/ 0 60000 65536"/>
                  <a:gd name="T14" fmla="*/ 0 60000 65536"/>
                  <a:gd name="T15" fmla="*/ 0 60000 65536"/>
                  <a:gd name="T16" fmla="*/ 0 60000 65536"/>
                  <a:gd name="T17" fmla="*/ 0 60000 65536"/>
                  <a:gd name="T18" fmla="*/ 0 w 543"/>
                  <a:gd name="T19" fmla="*/ 0 h 426"/>
                  <a:gd name="T20" fmla="*/ 543 w 543"/>
                  <a:gd name="T21" fmla="*/ 426 h 426"/>
                </a:gdLst>
                <a:ahLst/>
                <a:cxnLst>
                  <a:cxn ang="T12">
                    <a:pos x="T0" y="T1"/>
                  </a:cxn>
                  <a:cxn ang="T13">
                    <a:pos x="T2" y="T3"/>
                  </a:cxn>
                  <a:cxn ang="T14">
                    <a:pos x="T4" y="T5"/>
                  </a:cxn>
                  <a:cxn ang="T15">
                    <a:pos x="T6" y="T7"/>
                  </a:cxn>
                  <a:cxn ang="T16">
                    <a:pos x="T8" y="T9"/>
                  </a:cxn>
                  <a:cxn ang="T17">
                    <a:pos x="T10" y="T11"/>
                  </a:cxn>
                </a:cxnLst>
                <a:rect l="T18" t="T19" r="T20" b="T21"/>
                <a:pathLst>
                  <a:path w="543" h="426">
                    <a:moveTo>
                      <a:pt x="543" y="0"/>
                    </a:moveTo>
                    <a:lnTo>
                      <a:pt x="318" y="6"/>
                    </a:lnTo>
                    <a:lnTo>
                      <a:pt x="306" y="27"/>
                    </a:lnTo>
                    <a:lnTo>
                      <a:pt x="189" y="426"/>
                    </a:lnTo>
                    <a:lnTo>
                      <a:pt x="0" y="402"/>
                    </a:lnTo>
                    <a:lnTo>
                      <a:pt x="24" y="216"/>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0" name="Freeform 89"/>
              <p:cNvSpPr>
                <a:spLocks/>
              </p:cNvSpPr>
              <p:nvPr/>
            </p:nvSpPr>
            <p:spPr bwMode="auto">
              <a:xfrm>
                <a:off x="567" y="3087"/>
                <a:ext cx="588" cy="423"/>
              </a:xfrm>
              <a:custGeom>
                <a:avLst/>
                <a:gdLst>
                  <a:gd name="T0" fmla="*/ 588 w 588"/>
                  <a:gd name="T1" fmla="*/ 0 h 423"/>
                  <a:gd name="T2" fmla="*/ 327 w 588"/>
                  <a:gd name="T3" fmla="*/ 3 h 423"/>
                  <a:gd name="T4" fmla="*/ 297 w 588"/>
                  <a:gd name="T5" fmla="*/ 24 h 423"/>
                  <a:gd name="T6" fmla="*/ 219 w 588"/>
                  <a:gd name="T7" fmla="*/ 423 h 423"/>
                  <a:gd name="T8" fmla="*/ 0 w 588"/>
                  <a:gd name="T9" fmla="*/ 366 h 423"/>
                  <a:gd name="T10" fmla="*/ 15 w 588"/>
                  <a:gd name="T11" fmla="*/ 258 h 423"/>
                  <a:gd name="T12" fmla="*/ 0 60000 65536"/>
                  <a:gd name="T13" fmla="*/ 0 60000 65536"/>
                  <a:gd name="T14" fmla="*/ 0 60000 65536"/>
                  <a:gd name="T15" fmla="*/ 0 60000 65536"/>
                  <a:gd name="T16" fmla="*/ 0 60000 65536"/>
                  <a:gd name="T17" fmla="*/ 0 60000 65536"/>
                  <a:gd name="T18" fmla="*/ 0 w 588"/>
                  <a:gd name="T19" fmla="*/ 0 h 423"/>
                  <a:gd name="T20" fmla="*/ 588 w 588"/>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588" h="423">
                    <a:moveTo>
                      <a:pt x="588" y="0"/>
                    </a:moveTo>
                    <a:lnTo>
                      <a:pt x="327" y="3"/>
                    </a:lnTo>
                    <a:lnTo>
                      <a:pt x="297" y="24"/>
                    </a:lnTo>
                    <a:lnTo>
                      <a:pt x="219" y="423"/>
                    </a:lnTo>
                    <a:lnTo>
                      <a:pt x="0" y="366"/>
                    </a:lnTo>
                    <a:lnTo>
                      <a:pt x="15" y="258"/>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1" name="Freeform 90"/>
              <p:cNvSpPr>
                <a:spLocks/>
              </p:cNvSpPr>
              <p:nvPr/>
            </p:nvSpPr>
            <p:spPr bwMode="auto">
              <a:xfrm>
                <a:off x="135" y="3093"/>
                <a:ext cx="432" cy="423"/>
              </a:xfrm>
              <a:custGeom>
                <a:avLst/>
                <a:gdLst>
                  <a:gd name="T0" fmla="*/ 432 w 432"/>
                  <a:gd name="T1" fmla="*/ 0 h 423"/>
                  <a:gd name="T2" fmla="*/ 111 w 432"/>
                  <a:gd name="T3" fmla="*/ 12 h 423"/>
                  <a:gd name="T4" fmla="*/ 87 w 432"/>
                  <a:gd name="T5" fmla="*/ 30 h 423"/>
                  <a:gd name="T6" fmla="*/ 66 w 432"/>
                  <a:gd name="T7" fmla="*/ 81 h 423"/>
                  <a:gd name="T8" fmla="*/ 33 w 432"/>
                  <a:gd name="T9" fmla="*/ 423 h 423"/>
                  <a:gd name="T10" fmla="*/ 0 w 432"/>
                  <a:gd name="T11" fmla="*/ 414 h 423"/>
                  <a:gd name="T12" fmla="*/ 0 60000 65536"/>
                  <a:gd name="T13" fmla="*/ 0 60000 65536"/>
                  <a:gd name="T14" fmla="*/ 0 60000 65536"/>
                  <a:gd name="T15" fmla="*/ 0 60000 65536"/>
                  <a:gd name="T16" fmla="*/ 0 60000 65536"/>
                  <a:gd name="T17" fmla="*/ 0 60000 65536"/>
                  <a:gd name="T18" fmla="*/ 0 w 432"/>
                  <a:gd name="T19" fmla="*/ 0 h 423"/>
                  <a:gd name="T20" fmla="*/ 432 w 432"/>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432" h="423">
                    <a:moveTo>
                      <a:pt x="432" y="0"/>
                    </a:moveTo>
                    <a:lnTo>
                      <a:pt x="111" y="12"/>
                    </a:lnTo>
                    <a:lnTo>
                      <a:pt x="87" y="30"/>
                    </a:lnTo>
                    <a:lnTo>
                      <a:pt x="66" y="81"/>
                    </a:lnTo>
                    <a:lnTo>
                      <a:pt x="33" y="423"/>
                    </a:lnTo>
                    <a:lnTo>
                      <a:pt x="0" y="414"/>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2" name="Freeform 91"/>
              <p:cNvSpPr>
                <a:spLocks/>
              </p:cNvSpPr>
              <p:nvPr/>
            </p:nvSpPr>
            <p:spPr bwMode="auto">
              <a:xfrm>
                <a:off x="581" y="3201"/>
                <a:ext cx="238" cy="216"/>
              </a:xfrm>
              <a:custGeom>
                <a:avLst/>
                <a:gdLst>
                  <a:gd name="T0" fmla="*/ 238 w 238"/>
                  <a:gd name="T1" fmla="*/ 0 h 216"/>
                  <a:gd name="T2" fmla="*/ 175 w 238"/>
                  <a:gd name="T3" fmla="*/ 207 h 216"/>
                  <a:gd name="T4" fmla="*/ 121 w 238"/>
                  <a:gd name="T5" fmla="*/ 216 h 216"/>
                  <a:gd name="T6" fmla="*/ 46 w 238"/>
                  <a:gd name="T7" fmla="*/ 198 h 216"/>
                  <a:gd name="T8" fmla="*/ 0 w 238"/>
                  <a:gd name="T9" fmla="*/ 179 h 216"/>
                  <a:gd name="T10" fmla="*/ 0 60000 65536"/>
                  <a:gd name="T11" fmla="*/ 0 60000 65536"/>
                  <a:gd name="T12" fmla="*/ 0 60000 65536"/>
                  <a:gd name="T13" fmla="*/ 0 60000 65536"/>
                  <a:gd name="T14" fmla="*/ 0 60000 65536"/>
                  <a:gd name="T15" fmla="*/ 0 w 238"/>
                  <a:gd name="T16" fmla="*/ 0 h 216"/>
                  <a:gd name="T17" fmla="*/ 238 w 238"/>
                  <a:gd name="T18" fmla="*/ 216 h 216"/>
                </a:gdLst>
                <a:ahLst/>
                <a:cxnLst>
                  <a:cxn ang="T10">
                    <a:pos x="T0" y="T1"/>
                  </a:cxn>
                  <a:cxn ang="T11">
                    <a:pos x="T2" y="T3"/>
                  </a:cxn>
                  <a:cxn ang="T12">
                    <a:pos x="T4" y="T5"/>
                  </a:cxn>
                  <a:cxn ang="T13">
                    <a:pos x="T6" y="T7"/>
                  </a:cxn>
                  <a:cxn ang="T14">
                    <a:pos x="T8" y="T9"/>
                  </a:cxn>
                </a:cxnLst>
                <a:rect l="T15" t="T16" r="T17" b="T18"/>
                <a:pathLst>
                  <a:path w="238" h="216">
                    <a:moveTo>
                      <a:pt x="238" y="0"/>
                    </a:moveTo>
                    <a:lnTo>
                      <a:pt x="175" y="207"/>
                    </a:lnTo>
                    <a:lnTo>
                      <a:pt x="121" y="216"/>
                    </a:lnTo>
                    <a:lnTo>
                      <a:pt x="46" y="198"/>
                    </a:lnTo>
                    <a:lnTo>
                      <a:pt x="0" y="179"/>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3" name="Freeform 92"/>
              <p:cNvSpPr>
                <a:spLocks/>
              </p:cNvSpPr>
              <p:nvPr/>
            </p:nvSpPr>
            <p:spPr bwMode="auto">
              <a:xfrm>
                <a:off x="1178" y="3156"/>
                <a:ext cx="253" cy="183"/>
              </a:xfrm>
              <a:custGeom>
                <a:avLst/>
                <a:gdLst>
                  <a:gd name="T0" fmla="*/ 253 w 253"/>
                  <a:gd name="T1" fmla="*/ 0 h 183"/>
                  <a:gd name="T2" fmla="*/ 178 w 253"/>
                  <a:gd name="T3" fmla="*/ 141 h 183"/>
                  <a:gd name="T4" fmla="*/ 130 w 253"/>
                  <a:gd name="T5" fmla="*/ 183 h 183"/>
                  <a:gd name="T6" fmla="*/ 55 w 253"/>
                  <a:gd name="T7" fmla="*/ 171 h 183"/>
                  <a:gd name="T8" fmla="*/ 0 w 253"/>
                  <a:gd name="T9" fmla="*/ 155 h 183"/>
                  <a:gd name="T10" fmla="*/ 0 60000 65536"/>
                  <a:gd name="T11" fmla="*/ 0 60000 65536"/>
                  <a:gd name="T12" fmla="*/ 0 60000 65536"/>
                  <a:gd name="T13" fmla="*/ 0 60000 65536"/>
                  <a:gd name="T14" fmla="*/ 0 60000 65536"/>
                  <a:gd name="T15" fmla="*/ 0 w 253"/>
                  <a:gd name="T16" fmla="*/ 0 h 183"/>
                  <a:gd name="T17" fmla="*/ 253 w 253"/>
                  <a:gd name="T18" fmla="*/ 183 h 183"/>
                </a:gdLst>
                <a:ahLst/>
                <a:cxnLst>
                  <a:cxn ang="T10">
                    <a:pos x="T0" y="T1"/>
                  </a:cxn>
                  <a:cxn ang="T11">
                    <a:pos x="T2" y="T3"/>
                  </a:cxn>
                  <a:cxn ang="T12">
                    <a:pos x="T4" y="T5"/>
                  </a:cxn>
                  <a:cxn ang="T13">
                    <a:pos x="T6" y="T7"/>
                  </a:cxn>
                  <a:cxn ang="T14">
                    <a:pos x="T8" y="T9"/>
                  </a:cxn>
                </a:cxnLst>
                <a:rect l="T15" t="T16" r="T17" b="T18"/>
                <a:pathLst>
                  <a:path w="253" h="183">
                    <a:moveTo>
                      <a:pt x="253" y="0"/>
                    </a:moveTo>
                    <a:lnTo>
                      <a:pt x="178" y="141"/>
                    </a:lnTo>
                    <a:lnTo>
                      <a:pt x="130" y="183"/>
                    </a:lnTo>
                    <a:lnTo>
                      <a:pt x="55" y="171"/>
                    </a:lnTo>
                    <a:lnTo>
                      <a:pt x="0" y="155"/>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sp>
          <p:nvSpPr>
            <p:cNvPr id="24" name="Freeform 93"/>
            <p:cNvSpPr>
              <a:spLocks/>
            </p:cNvSpPr>
            <p:nvPr/>
          </p:nvSpPr>
          <p:spPr bwMode="auto">
            <a:xfrm>
              <a:off x="5376" y="1376"/>
              <a:ext cx="510" cy="304"/>
            </a:xfrm>
            <a:custGeom>
              <a:avLst/>
              <a:gdLst>
                <a:gd name="T0" fmla="*/ 0 w 510"/>
                <a:gd name="T1" fmla="*/ 304 h 304"/>
                <a:gd name="T2" fmla="*/ 10 w 510"/>
                <a:gd name="T3" fmla="*/ 236 h 304"/>
                <a:gd name="T4" fmla="*/ 21 w 510"/>
                <a:gd name="T5" fmla="*/ 227 h 304"/>
                <a:gd name="T6" fmla="*/ 158 w 510"/>
                <a:gd name="T7" fmla="*/ 243 h 304"/>
                <a:gd name="T8" fmla="*/ 173 w 510"/>
                <a:gd name="T9" fmla="*/ 232 h 304"/>
                <a:gd name="T10" fmla="*/ 224 w 510"/>
                <a:gd name="T11" fmla="*/ 50 h 304"/>
                <a:gd name="T12" fmla="*/ 236 w 510"/>
                <a:gd name="T13" fmla="*/ 34 h 304"/>
                <a:gd name="T14" fmla="*/ 321 w 510"/>
                <a:gd name="T15" fmla="*/ 23 h 304"/>
                <a:gd name="T16" fmla="*/ 333 w 510"/>
                <a:gd name="T17" fmla="*/ 34 h 304"/>
                <a:gd name="T18" fmla="*/ 354 w 510"/>
                <a:gd name="T19" fmla="*/ 19 h 304"/>
                <a:gd name="T20" fmla="*/ 444 w 510"/>
                <a:gd name="T21" fmla="*/ 9 h 304"/>
                <a:gd name="T22" fmla="*/ 449 w 510"/>
                <a:gd name="T23" fmla="*/ 25 h 304"/>
                <a:gd name="T24" fmla="*/ 462 w 510"/>
                <a:gd name="T25" fmla="*/ 4 h 304"/>
                <a:gd name="T26" fmla="*/ 510 w 510"/>
                <a:gd name="T27" fmla="*/ 0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0"/>
                <a:gd name="T43" fmla="*/ 0 h 304"/>
                <a:gd name="T44" fmla="*/ 510 w 510"/>
                <a:gd name="T45" fmla="*/ 304 h 3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0" h="304">
                  <a:moveTo>
                    <a:pt x="0" y="304"/>
                  </a:moveTo>
                  <a:lnTo>
                    <a:pt x="10" y="236"/>
                  </a:lnTo>
                  <a:lnTo>
                    <a:pt x="21" y="227"/>
                  </a:lnTo>
                  <a:lnTo>
                    <a:pt x="158" y="243"/>
                  </a:lnTo>
                  <a:lnTo>
                    <a:pt x="173" y="232"/>
                  </a:lnTo>
                  <a:lnTo>
                    <a:pt x="224" y="50"/>
                  </a:lnTo>
                  <a:lnTo>
                    <a:pt x="236" y="34"/>
                  </a:lnTo>
                  <a:lnTo>
                    <a:pt x="321" y="23"/>
                  </a:lnTo>
                  <a:lnTo>
                    <a:pt x="333" y="34"/>
                  </a:lnTo>
                  <a:lnTo>
                    <a:pt x="354" y="19"/>
                  </a:lnTo>
                  <a:lnTo>
                    <a:pt x="444" y="9"/>
                  </a:lnTo>
                  <a:lnTo>
                    <a:pt x="449" y="25"/>
                  </a:lnTo>
                  <a:lnTo>
                    <a:pt x="462" y="4"/>
                  </a:lnTo>
                  <a:lnTo>
                    <a:pt x="510"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25" name="Freeform 94"/>
            <p:cNvSpPr>
              <a:spLocks/>
            </p:cNvSpPr>
            <p:nvPr/>
          </p:nvSpPr>
          <p:spPr bwMode="auto">
            <a:xfrm>
              <a:off x="5417" y="1442"/>
              <a:ext cx="166" cy="115"/>
            </a:xfrm>
            <a:custGeom>
              <a:avLst/>
              <a:gdLst>
                <a:gd name="T0" fmla="*/ 1 w 293"/>
                <a:gd name="T1" fmla="*/ 0 h 204"/>
                <a:gd name="T2" fmla="*/ 1 w 293"/>
                <a:gd name="T3" fmla="*/ 1 h 204"/>
                <a:gd name="T4" fmla="*/ 1 w 293"/>
                <a:gd name="T5" fmla="*/ 1 h 204"/>
                <a:gd name="T6" fmla="*/ 1 w 293"/>
                <a:gd name="T7" fmla="*/ 1 h 204"/>
                <a:gd name="T8" fmla="*/ 1 w 293"/>
                <a:gd name="T9" fmla="*/ 1 h 204"/>
                <a:gd name="T10" fmla="*/ 1 w 293"/>
                <a:gd name="T11" fmla="*/ 1 h 204"/>
                <a:gd name="T12" fmla="*/ 1 w 293"/>
                <a:gd name="T13" fmla="*/ 1 h 204"/>
                <a:gd name="T14" fmla="*/ 1 w 293"/>
                <a:gd name="T15" fmla="*/ 1 h 204"/>
                <a:gd name="T16" fmla="*/ 0 w 293"/>
                <a:gd name="T17" fmla="*/ 1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3"/>
                <a:gd name="T28" fmla="*/ 0 h 204"/>
                <a:gd name="T29" fmla="*/ 293 w 293"/>
                <a:gd name="T30" fmla="*/ 204 h 2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3" h="204">
                  <a:moveTo>
                    <a:pt x="293" y="0"/>
                  </a:moveTo>
                  <a:lnTo>
                    <a:pt x="282" y="50"/>
                  </a:lnTo>
                  <a:lnTo>
                    <a:pt x="252" y="164"/>
                  </a:lnTo>
                  <a:lnTo>
                    <a:pt x="228" y="194"/>
                  </a:lnTo>
                  <a:lnTo>
                    <a:pt x="126" y="204"/>
                  </a:lnTo>
                  <a:lnTo>
                    <a:pt x="80" y="200"/>
                  </a:lnTo>
                  <a:lnTo>
                    <a:pt x="36" y="188"/>
                  </a:lnTo>
                  <a:lnTo>
                    <a:pt x="6" y="198"/>
                  </a:lnTo>
                  <a:lnTo>
                    <a:pt x="0" y="189"/>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26" name="Line 95"/>
            <p:cNvSpPr>
              <a:spLocks noChangeShapeType="1"/>
            </p:cNvSpPr>
            <p:nvPr/>
          </p:nvSpPr>
          <p:spPr bwMode="auto">
            <a:xfrm flipV="1">
              <a:off x="5422" y="1539"/>
              <a:ext cx="13" cy="6"/>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27" name="Freeform 96"/>
            <p:cNvSpPr>
              <a:spLocks/>
            </p:cNvSpPr>
            <p:nvPr/>
          </p:nvSpPr>
          <p:spPr bwMode="auto">
            <a:xfrm>
              <a:off x="5429" y="1531"/>
              <a:ext cx="15" cy="5"/>
            </a:xfrm>
            <a:custGeom>
              <a:avLst/>
              <a:gdLst>
                <a:gd name="T0" fmla="*/ 0 w 28"/>
                <a:gd name="T1" fmla="*/ 1 h 8"/>
                <a:gd name="T2" fmla="*/ 1 w 28"/>
                <a:gd name="T3" fmla="*/ 0 h 8"/>
                <a:gd name="T4" fmla="*/ 1 w 28"/>
                <a:gd name="T5" fmla="*/ 1 h 8"/>
                <a:gd name="T6" fmla="*/ 0 60000 65536"/>
                <a:gd name="T7" fmla="*/ 0 60000 65536"/>
                <a:gd name="T8" fmla="*/ 0 60000 65536"/>
                <a:gd name="T9" fmla="*/ 0 w 28"/>
                <a:gd name="T10" fmla="*/ 0 h 8"/>
                <a:gd name="T11" fmla="*/ 28 w 28"/>
                <a:gd name="T12" fmla="*/ 8 h 8"/>
              </a:gdLst>
              <a:ahLst/>
              <a:cxnLst>
                <a:cxn ang="T6">
                  <a:pos x="T0" y="T1"/>
                </a:cxn>
                <a:cxn ang="T7">
                  <a:pos x="T2" y="T3"/>
                </a:cxn>
                <a:cxn ang="T8">
                  <a:pos x="T4" y="T5"/>
                </a:cxn>
              </a:cxnLst>
              <a:rect l="T9" t="T10" r="T11" b="T12"/>
              <a:pathLst>
                <a:path w="28" h="8">
                  <a:moveTo>
                    <a:pt x="0" y="8"/>
                  </a:moveTo>
                  <a:lnTo>
                    <a:pt x="18" y="0"/>
                  </a:lnTo>
                  <a:lnTo>
                    <a:pt x="28" y="5"/>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28" name="Freeform 97"/>
            <p:cNvSpPr>
              <a:spLocks/>
            </p:cNvSpPr>
            <p:nvPr/>
          </p:nvSpPr>
          <p:spPr bwMode="auto">
            <a:xfrm>
              <a:off x="5432" y="1526"/>
              <a:ext cx="17" cy="2"/>
            </a:xfrm>
            <a:custGeom>
              <a:avLst/>
              <a:gdLst>
                <a:gd name="T0" fmla="*/ 0 w 30"/>
                <a:gd name="T1" fmla="*/ 1 h 4"/>
                <a:gd name="T2" fmla="*/ 1 w 30"/>
                <a:gd name="T3" fmla="*/ 0 h 4"/>
                <a:gd name="T4" fmla="*/ 1 w 30"/>
                <a:gd name="T5" fmla="*/ 1 h 4"/>
                <a:gd name="T6" fmla="*/ 0 60000 65536"/>
                <a:gd name="T7" fmla="*/ 0 60000 65536"/>
                <a:gd name="T8" fmla="*/ 0 60000 65536"/>
                <a:gd name="T9" fmla="*/ 0 w 30"/>
                <a:gd name="T10" fmla="*/ 0 h 4"/>
                <a:gd name="T11" fmla="*/ 30 w 30"/>
                <a:gd name="T12" fmla="*/ 4 h 4"/>
              </a:gdLst>
              <a:ahLst/>
              <a:cxnLst>
                <a:cxn ang="T6">
                  <a:pos x="T0" y="T1"/>
                </a:cxn>
                <a:cxn ang="T7">
                  <a:pos x="T2" y="T3"/>
                </a:cxn>
                <a:cxn ang="T8">
                  <a:pos x="T4" y="T5"/>
                </a:cxn>
              </a:cxnLst>
              <a:rect l="T9" t="T10" r="T11" b="T12"/>
              <a:pathLst>
                <a:path w="30" h="4">
                  <a:moveTo>
                    <a:pt x="0" y="4"/>
                  </a:moveTo>
                  <a:lnTo>
                    <a:pt x="19" y="0"/>
                  </a:lnTo>
                  <a:lnTo>
                    <a:pt x="30" y="4"/>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grpSp>
        <p:nvGrpSpPr>
          <p:cNvPr id="94" name="Group 98"/>
          <p:cNvGrpSpPr>
            <a:grpSpLocks/>
          </p:cNvGrpSpPr>
          <p:nvPr/>
        </p:nvGrpSpPr>
        <p:grpSpPr bwMode="auto">
          <a:xfrm>
            <a:off x="4963259" y="3759201"/>
            <a:ext cx="1093177" cy="1023938"/>
            <a:chOff x="4458" y="3112"/>
            <a:chExt cx="1429" cy="1090"/>
          </a:xfrm>
        </p:grpSpPr>
        <p:sp>
          <p:nvSpPr>
            <p:cNvPr id="95" name="AutoShape 99"/>
            <p:cNvSpPr>
              <a:spLocks noChangeArrowheads="1"/>
            </p:cNvSpPr>
            <p:nvPr/>
          </p:nvSpPr>
          <p:spPr bwMode="auto">
            <a:xfrm>
              <a:off x="4458" y="3113"/>
              <a:ext cx="1429" cy="1088"/>
            </a:xfrm>
            <a:prstGeom prst="roundRect">
              <a:avLst>
                <a:gd name="adj" fmla="val 11153"/>
              </a:avLst>
            </a:prstGeom>
            <a:gradFill rotWithShape="1">
              <a:gsLst>
                <a:gs pos="0">
                  <a:srgbClr val="F5B9FF"/>
                </a:gs>
                <a:gs pos="100000">
                  <a:srgbClr val="FBE3FF"/>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96" name="Line 100"/>
            <p:cNvSpPr>
              <a:spLocks noChangeShapeType="1"/>
            </p:cNvSpPr>
            <p:nvPr/>
          </p:nvSpPr>
          <p:spPr bwMode="auto">
            <a:xfrm flipV="1">
              <a:off x="4458" y="3884"/>
              <a:ext cx="1429" cy="137"/>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97" name="Freeform 101"/>
            <p:cNvSpPr>
              <a:spLocks/>
            </p:cNvSpPr>
            <p:nvPr/>
          </p:nvSpPr>
          <p:spPr bwMode="auto">
            <a:xfrm>
              <a:off x="4656" y="3112"/>
              <a:ext cx="748" cy="864"/>
            </a:xfrm>
            <a:custGeom>
              <a:avLst/>
              <a:gdLst>
                <a:gd name="T0" fmla="*/ 544 w 748"/>
                <a:gd name="T1" fmla="*/ 4 h 864"/>
                <a:gd name="T2" fmla="*/ 584 w 748"/>
                <a:gd name="T3" fmla="*/ 8 h 864"/>
                <a:gd name="T4" fmla="*/ 588 w 748"/>
                <a:gd name="T5" fmla="*/ 188 h 864"/>
                <a:gd name="T6" fmla="*/ 748 w 748"/>
                <a:gd name="T7" fmla="*/ 644 h 864"/>
                <a:gd name="T8" fmla="*/ 744 w 748"/>
                <a:gd name="T9" fmla="*/ 700 h 864"/>
                <a:gd name="T10" fmla="*/ 580 w 748"/>
                <a:gd name="T11" fmla="*/ 716 h 864"/>
                <a:gd name="T12" fmla="*/ 580 w 748"/>
                <a:gd name="T13" fmla="*/ 828 h 864"/>
                <a:gd name="T14" fmla="*/ 528 w 748"/>
                <a:gd name="T15" fmla="*/ 832 h 864"/>
                <a:gd name="T16" fmla="*/ 528 w 748"/>
                <a:gd name="T17" fmla="*/ 720 h 864"/>
                <a:gd name="T18" fmla="*/ 220 w 748"/>
                <a:gd name="T19" fmla="*/ 748 h 864"/>
                <a:gd name="T20" fmla="*/ 220 w 748"/>
                <a:gd name="T21" fmla="*/ 856 h 864"/>
                <a:gd name="T22" fmla="*/ 160 w 748"/>
                <a:gd name="T23" fmla="*/ 864 h 864"/>
                <a:gd name="T24" fmla="*/ 160 w 748"/>
                <a:gd name="T25" fmla="*/ 752 h 864"/>
                <a:gd name="T26" fmla="*/ 36 w 748"/>
                <a:gd name="T27" fmla="*/ 760 h 864"/>
                <a:gd name="T28" fmla="*/ 0 w 748"/>
                <a:gd name="T29" fmla="*/ 748 h 864"/>
                <a:gd name="T30" fmla="*/ 4 w 748"/>
                <a:gd name="T31" fmla="*/ 176 h 864"/>
                <a:gd name="T32" fmla="*/ 68 w 748"/>
                <a:gd name="T33" fmla="*/ 156 h 864"/>
                <a:gd name="T34" fmla="*/ 172 w 748"/>
                <a:gd name="T35" fmla="*/ 168 h 864"/>
                <a:gd name="T36" fmla="*/ 172 w 748"/>
                <a:gd name="T37" fmla="*/ 0 h 864"/>
                <a:gd name="T38" fmla="*/ 212 w 748"/>
                <a:gd name="T39" fmla="*/ 0 h 864"/>
                <a:gd name="T40" fmla="*/ 212 w 748"/>
                <a:gd name="T41" fmla="*/ 168 h 864"/>
                <a:gd name="T42" fmla="*/ 540 w 748"/>
                <a:gd name="T43" fmla="*/ 196 h 864"/>
                <a:gd name="T44" fmla="*/ 544 w 748"/>
                <a:gd name="T45" fmla="*/ 4 h 8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48"/>
                <a:gd name="T70" fmla="*/ 0 h 864"/>
                <a:gd name="T71" fmla="*/ 748 w 748"/>
                <a:gd name="T72" fmla="*/ 864 h 8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48" h="864">
                  <a:moveTo>
                    <a:pt x="544" y="4"/>
                  </a:moveTo>
                  <a:lnTo>
                    <a:pt x="584" y="8"/>
                  </a:lnTo>
                  <a:lnTo>
                    <a:pt x="588" y="188"/>
                  </a:lnTo>
                  <a:lnTo>
                    <a:pt x="748" y="644"/>
                  </a:lnTo>
                  <a:lnTo>
                    <a:pt x="744" y="700"/>
                  </a:lnTo>
                  <a:lnTo>
                    <a:pt x="580" y="716"/>
                  </a:lnTo>
                  <a:lnTo>
                    <a:pt x="580" y="828"/>
                  </a:lnTo>
                  <a:lnTo>
                    <a:pt x="528" y="832"/>
                  </a:lnTo>
                  <a:lnTo>
                    <a:pt x="528" y="720"/>
                  </a:lnTo>
                  <a:lnTo>
                    <a:pt x="220" y="748"/>
                  </a:lnTo>
                  <a:lnTo>
                    <a:pt x="220" y="856"/>
                  </a:lnTo>
                  <a:lnTo>
                    <a:pt x="160" y="864"/>
                  </a:lnTo>
                  <a:lnTo>
                    <a:pt x="160" y="752"/>
                  </a:lnTo>
                  <a:lnTo>
                    <a:pt x="36" y="760"/>
                  </a:lnTo>
                  <a:lnTo>
                    <a:pt x="0" y="748"/>
                  </a:lnTo>
                  <a:lnTo>
                    <a:pt x="4" y="176"/>
                  </a:lnTo>
                  <a:lnTo>
                    <a:pt x="68" y="156"/>
                  </a:lnTo>
                  <a:lnTo>
                    <a:pt x="172" y="168"/>
                  </a:lnTo>
                  <a:lnTo>
                    <a:pt x="172" y="0"/>
                  </a:lnTo>
                  <a:lnTo>
                    <a:pt x="212" y="0"/>
                  </a:lnTo>
                  <a:lnTo>
                    <a:pt x="212" y="168"/>
                  </a:lnTo>
                  <a:lnTo>
                    <a:pt x="540" y="196"/>
                  </a:lnTo>
                  <a:lnTo>
                    <a:pt x="544" y="4"/>
                  </a:lnTo>
                  <a:close/>
                </a:path>
              </a:pathLst>
            </a:custGeom>
            <a:solidFill>
              <a:srgbClr val="333333">
                <a:alpha val="50195"/>
              </a:srgbClr>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98" name="Freeform 102"/>
            <p:cNvSpPr>
              <a:spLocks/>
            </p:cNvSpPr>
            <p:nvPr/>
          </p:nvSpPr>
          <p:spPr bwMode="auto">
            <a:xfrm>
              <a:off x="4768" y="3932"/>
              <a:ext cx="648" cy="88"/>
            </a:xfrm>
            <a:custGeom>
              <a:avLst/>
              <a:gdLst>
                <a:gd name="T0" fmla="*/ 0 w 648"/>
                <a:gd name="T1" fmla="*/ 60 h 88"/>
                <a:gd name="T2" fmla="*/ 48 w 648"/>
                <a:gd name="T3" fmla="*/ 36 h 88"/>
                <a:gd name="T4" fmla="*/ 500 w 648"/>
                <a:gd name="T5" fmla="*/ 0 h 88"/>
                <a:gd name="T6" fmla="*/ 596 w 648"/>
                <a:gd name="T7" fmla="*/ 0 h 88"/>
                <a:gd name="T8" fmla="*/ 648 w 648"/>
                <a:gd name="T9" fmla="*/ 16 h 88"/>
                <a:gd name="T10" fmla="*/ 616 w 648"/>
                <a:gd name="T11" fmla="*/ 28 h 88"/>
                <a:gd name="T12" fmla="*/ 516 w 648"/>
                <a:gd name="T13" fmla="*/ 52 h 88"/>
                <a:gd name="T14" fmla="*/ 136 w 648"/>
                <a:gd name="T15" fmla="*/ 88 h 88"/>
                <a:gd name="T16" fmla="*/ 52 w 648"/>
                <a:gd name="T17" fmla="*/ 80 h 88"/>
                <a:gd name="T18" fmla="*/ 0 w 648"/>
                <a:gd name="T19" fmla="*/ 6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8"/>
                <a:gd name="T31" fmla="*/ 0 h 88"/>
                <a:gd name="T32" fmla="*/ 648 w 648"/>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8" h="88">
                  <a:moveTo>
                    <a:pt x="0" y="60"/>
                  </a:moveTo>
                  <a:lnTo>
                    <a:pt x="48" y="36"/>
                  </a:lnTo>
                  <a:lnTo>
                    <a:pt x="500" y="0"/>
                  </a:lnTo>
                  <a:lnTo>
                    <a:pt x="596" y="0"/>
                  </a:lnTo>
                  <a:lnTo>
                    <a:pt x="648" y="16"/>
                  </a:lnTo>
                  <a:lnTo>
                    <a:pt x="616" y="28"/>
                  </a:lnTo>
                  <a:lnTo>
                    <a:pt x="516" y="52"/>
                  </a:lnTo>
                  <a:lnTo>
                    <a:pt x="136" y="88"/>
                  </a:lnTo>
                  <a:lnTo>
                    <a:pt x="52" y="80"/>
                  </a:lnTo>
                  <a:lnTo>
                    <a:pt x="0" y="60"/>
                  </a:lnTo>
                  <a:close/>
                </a:path>
              </a:pathLst>
            </a:custGeom>
            <a:gradFill rotWithShape="1">
              <a:gsLst>
                <a:gs pos="0">
                  <a:srgbClr val="6F6F6F"/>
                </a:gs>
                <a:gs pos="100000">
                  <a:srgbClr val="5F5F5F"/>
                </a:gs>
              </a:gsLst>
              <a:lin ang="2700000" scaled="1"/>
            </a:gradFill>
            <a:ln w="952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99" name="Freeform 103"/>
            <p:cNvSpPr>
              <a:spLocks/>
            </p:cNvSpPr>
            <p:nvPr/>
          </p:nvSpPr>
          <p:spPr bwMode="auto">
            <a:xfrm>
              <a:off x="4855" y="3116"/>
              <a:ext cx="53" cy="870"/>
            </a:xfrm>
            <a:custGeom>
              <a:avLst/>
              <a:gdLst>
                <a:gd name="T0" fmla="*/ 1 w 53"/>
                <a:gd name="T1" fmla="*/ 0 h 870"/>
                <a:gd name="T2" fmla="*/ 0 w 53"/>
                <a:gd name="T3" fmla="*/ 862 h 870"/>
                <a:gd name="T4" fmla="*/ 23 w 53"/>
                <a:gd name="T5" fmla="*/ 870 h 870"/>
                <a:gd name="T6" fmla="*/ 53 w 53"/>
                <a:gd name="T7" fmla="*/ 866 h 870"/>
                <a:gd name="T8" fmla="*/ 45 w 53"/>
                <a:gd name="T9" fmla="*/ 0 h 870"/>
                <a:gd name="T10" fmla="*/ 0 60000 65536"/>
                <a:gd name="T11" fmla="*/ 0 60000 65536"/>
                <a:gd name="T12" fmla="*/ 0 60000 65536"/>
                <a:gd name="T13" fmla="*/ 0 60000 65536"/>
                <a:gd name="T14" fmla="*/ 0 60000 65536"/>
                <a:gd name="T15" fmla="*/ 0 w 53"/>
                <a:gd name="T16" fmla="*/ 0 h 870"/>
                <a:gd name="T17" fmla="*/ 53 w 53"/>
                <a:gd name="T18" fmla="*/ 870 h 870"/>
              </a:gdLst>
              <a:ahLst/>
              <a:cxnLst>
                <a:cxn ang="T10">
                  <a:pos x="T0" y="T1"/>
                </a:cxn>
                <a:cxn ang="T11">
                  <a:pos x="T2" y="T3"/>
                </a:cxn>
                <a:cxn ang="T12">
                  <a:pos x="T4" y="T5"/>
                </a:cxn>
                <a:cxn ang="T13">
                  <a:pos x="T6" y="T7"/>
                </a:cxn>
                <a:cxn ang="T14">
                  <a:pos x="T8" y="T9"/>
                </a:cxn>
              </a:cxnLst>
              <a:rect l="T15" t="T16" r="T17" b="T18"/>
              <a:pathLst>
                <a:path w="53" h="870">
                  <a:moveTo>
                    <a:pt x="1" y="0"/>
                  </a:moveTo>
                  <a:lnTo>
                    <a:pt x="0" y="862"/>
                  </a:lnTo>
                  <a:lnTo>
                    <a:pt x="23" y="870"/>
                  </a:lnTo>
                  <a:lnTo>
                    <a:pt x="53" y="866"/>
                  </a:lnTo>
                  <a:lnTo>
                    <a:pt x="45" y="0"/>
                  </a:lnTo>
                </a:path>
              </a:pathLst>
            </a:custGeom>
            <a:gradFill rotWithShape="1">
              <a:gsLst>
                <a:gs pos="0">
                  <a:srgbClr val="6F6F6F"/>
                </a:gs>
                <a:gs pos="100000">
                  <a:srgbClr val="5F5F5F"/>
                </a:gs>
              </a:gsLst>
              <a:lin ang="2700000" scaled="1"/>
            </a:gradFill>
            <a:ln w="952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00" name="Freeform 104"/>
            <p:cNvSpPr>
              <a:spLocks/>
            </p:cNvSpPr>
            <p:nvPr/>
          </p:nvSpPr>
          <p:spPr bwMode="auto">
            <a:xfrm>
              <a:off x="5224" y="3112"/>
              <a:ext cx="52" cy="840"/>
            </a:xfrm>
            <a:custGeom>
              <a:avLst/>
              <a:gdLst>
                <a:gd name="T0" fmla="*/ 0 w 52"/>
                <a:gd name="T1" fmla="*/ 4 h 840"/>
                <a:gd name="T2" fmla="*/ 0 w 52"/>
                <a:gd name="T3" fmla="*/ 832 h 840"/>
                <a:gd name="T4" fmla="*/ 23 w 52"/>
                <a:gd name="T5" fmla="*/ 840 h 840"/>
                <a:gd name="T6" fmla="*/ 52 w 52"/>
                <a:gd name="T7" fmla="*/ 836 h 840"/>
                <a:gd name="T8" fmla="*/ 36 w 52"/>
                <a:gd name="T9" fmla="*/ 0 h 840"/>
                <a:gd name="T10" fmla="*/ 0 60000 65536"/>
                <a:gd name="T11" fmla="*/ 0 60000 65536"/>
                <a:gd name="T12" fmla="*/ 0 60000 65536"/>
                <a:gd name="T13" fmla="*/ 0 60000 65536"/>
                <a:gd name="T14" fmla="*/ 0 60000 65536"/>
                <a:gd name="T15" fmla="*/ 0 w 52"/>
                <a:gd name="T16" fmla="*/ 0 h 840"/>
                <a:gd name="T17" fmla="*/ 52 w 52"/>
                <a:gd name="T18" fmla="*/ 840 h 840"/>
              </a:gdLst>
              <a:ahLst/>
              <a:cxnLst>
                <a:cxn ang="T10">
                  <a:pos x="T0" y="T1"/>
                </a:cxn>
                <a:cxn ang="T11">
                  <a:pos x="T2" y="T3"/>
                </a:cxn>
                <a:cxn ang="T12">
                  <a:pos x="T4" y="T5"/>
                </a:cxn>
                <a:cxn ang="T13">
                  <a:pos x="T6" y="T7"/>
                </a:cxn>
                <a:cxn ang="T14">
                  <a:pos x="T8" y="T9"/>
                </a:cxn>
              </a:cxnLst>
              <a:rect l="T15" t="T16" r="T17" b="T18"/>
              <a:pathLst>
                <a:path w="52" h="840">
                  <a:moveTo>
                    <a:pt x="0" y="4"/>
                  </a:moveTo>
                  <a:lnTo>
                    <a:pt x="0" y="832"/>
                  </a:lnTo>
                  <a:lnTo>
                    <a:pt x="23" y="840"/>
                  </a:lnTo>
                  <a:lnTo>
                    <a:pt x="52" y="836"/>
                  </a:lnTo>
                  <a:lnTo>
                    <a:pt x="36" y="0"/>
                  </a:lnTo>
                </a:path>
              </a:pathLst>
            </a:custGeom>
            <a:gradFill rotWithShape="1">
              <a:gsLst>
                <a:gs pos="0">
                  <a:srgbClr val="6F6F6F"/>
                </a:gs>
                <a:gs pos="100000">
                  <a:srgbClr val="5F5F5F"/>
                </a:gs>
              </a:gsLst>
              <a:lin ang="2700000" scaled="1"/>
            </a:gradFill>
            <a:ln w="952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01" name="Freeform 105"/>
            <p:cNvSpPr>
              <a:spLocks/>
            </p:cNvSpPr>
            <p:nvPr/>
          </p:nvSpPr>
          <p:spPr bwMode="auto">
            <a:xfrm>
              <a:off x="4684" y="3258"/>
              <a:ext cx="752" cy="570"/>
            </a:xfrm>
            <a:custGeom>
              <a:avLst/>
              <a:gdLst>
                <a:gd name="T0" fmla="*/ 26 w 752"/>
                <a:gd name="T1" fmla="*/ 0 h 570"/>
                <a:gd name="T2" fmla="*/ 749 w 752"/>
                <a:gd name="T3" fmla="*/ 48 h 570"/>
                <a:gd name="T4" fmla="*/ 752 w 752"/>
                <a:gd name="T5" fmla="*/ 525 h 570"/>
                <a:gd name="T6" fmla="*/ 32 w 752"/>
                <a:gd name="T7" fmla="*/ 570 h 570"/>
                <a:gd name="T8" fmla="*/ 0 w 752"/>
                <a:gd name="T9" fmla="*/ 562 h 570"/>
                <a:gd name="T10" fmla="*/ 4 w 752"/>
                <a:gd name="T11" fmla="*/ 6 h 570"/>
                <a:gd name="T12" fmla="*/ 26 w 752"/>
                <a:gd name="T13" fmla="*/ 0 h 570"/>
                <a:gd name="T14" fmla="*/ 0 60000 65536"/>
                <a:gd name="T15" fmla="*/ 0 60000 65536"/>
                <a:gd name="T16" fmla="*/ 0 60000 65536"/>
                <a:gd name="T17" fmla="*/ 0 60000 65536"/>
                <a:gd name="T18" fmla="*/ 0 60000 65536"/>
                <a:gd name="T19" fmla="*/ 0 60000 65536"/>
                <a:gd name="T20" fmla="*/ 0 60000 65536"/>
                <a:gd name="T21" fmla="*/ 0 w 752"/>
                <a:gd name="T22" fmla="*/ 0 h 570"/>
                <a:gd name="T23" fmla="*/ 752 w 752"/>
                <a:gd name="T24" fmla="*/ 570 h 5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2" h="570">
                  <a:moveTo>
                    <a:pt x="26" y="0"/>
                  </a:moveTo>
                  <a:lnTo>
                    <a:pt x="749" y="48"/>
                  </a:lnTo>
                  <a:lnTo>
                    <a:pt x="752" y="525"/>
                  </a:lnTo>
                  <a:lnTo>
                    <a:pt x="32" y="570"/>
                  </a:lnTo>
                  <a:lnTo>
                    <a:pt x="0" y="562"/>
                  </a:lnTo>
                  <a:lnTo>
                    <a:pt x="4" y="6"/>
                  </a:lnTo>
                  <a:lnTo>
                    <a:pt x="26" y="0"/>
                  </a:lnTo>
                  <a:close/>
                </a:path>
              </a:pathLst>
            </a:custGeom>
            <a:gradFill rotWithShape="1">
              <a:gsLst>
                <a:gs pos="0">
                  <a:srgbClr val="6F6F6F"/>
                </a:gs>
                <a:gs pos="100000">
                  <a:srgbClr val="5F5F5F"/>
                </a:gs>
              </a:gsLst>
              <a:lin ang="2700000" scaled="1"/>
            </a:gradFill>
            <a:ln w="952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02" name="Freeform 106"/>
            <p:cNvSpPr>
              <a:spLocks/>
            </p:cNvSpPr>
            <p:nvPr/>
          </p:nvSpPr>
          <p:spPr bwMode="auto">
            <a:xfrm>
              <a:off x="4722" y="3424"/>
              <a:ext cx="696" cy="229"/>
            </a:xfrm>
            <a:custGeom>
              <a:avLst/>
              <a:gdLst>
                <a:gd name="T0" fmla="*/ 0 w 696"/>
                <a:gd name="T1" fmla="*/ 0 h 514"/>
                <a:gd name="T2" fmla="*/ 696 w 696"/>
                <a:gd name="T3" fmla="*/ 0 h 514"/>
                <a:gd name="T4" fmla="*/ 696 w 696"/>
                <a:gd name="T5" fmla="*/ 3 h 514"/>
                <a:gd name="T6" fmla="*/ 2 w 696"/>
                <a:gd name="T7" fmla="*/ 3 h 514"/>
                <a:gd name="T8" fmla="*/ 0 w 696"/>
                <a:gd name="T9" fmla="*/ 0 h 514"/>
                <a:gd name="T10" fmla="*/ 0 60000 65536"/>
                <a:gd name="T11" fmla="*/ 0 60000 65536"/>
                <a:gd name="T12" fmla="*/ 0 60000 65536"/>
                <a:gd name="T13" fmla="*/ 0 60000 65536"/>
                <a:gd name="T14" fmla="*/ 0 60000 65536"/>
                <a:gd name="T15" fmla="*/ 0 w 696"/>
                <a:gd name="T16" fmla="*/ 0 h 514"/>
                <a:gd name="T17" fmla="*/ 696 w 696"/>
                <a:gd name="T18" fmla="*/ 514 h 514"/>
              </a:gdLst>
              <a:ahLst/>
              <a:cxnLst>
                <a:cxn ang="T10">
                  <a:pos x="T0" y="T1"/>
                </a:cxn>
                <a:cxn ang="T11">
                  <a:pos x="T2" y="T3"/>
                </a:cxn>
                <a:cxn ang="T12">
                  <a:pos x="T4" y="T5"/>
                </a:cxn>
                <a:cxn ang="T13">
                  <a:pos x="T6" y="T7"/>
                </a:cxn>
                <a:cxn ang="T14">
                  <a:pos x="T8" y="T9"/>
                </a:cxn>
              </a:cxnLst>
              <a:rect l="T15" t="T16" r="T17" b="T18"/>
              <a:pathLst>
                <a:path w="696" h="514">
                  <a:moveTo>
                    <a:pt x="0" y="0"/>
                  </a:moveTo>
                  <a:lnTo>
                    <a:pt x="696" y="42"/>
                  </a:lnTo>
                  <a:lnTo>
                    <a:pt x="696" y="480"/>
                  </a:lnTo>
                  <a:lnTo>
                    <a:pt x="2" y="514"/>
                  </a:lnTo>
                  <a:lnTo>
                    <a:pt x="0" y="0"/>
                  </a:lnTo>
                  <a:close/>
                </a:path>
              </a:pathLst>
            </a:custGeom>
            <a:gradFill rotWithShape="1">
              <a:gsLst>
                <a:gs pos="0">
                  <a:srgbClr val="C9E4FF"/>
                </a:gs>
                <a:gs pos="100000">
                  <a:srgbClr val="E9F4FF"/>
                </a:gs>
              </a:gsLst>
              <a:lin ang="5400000" scaled="1"/>
            </a:gradFill>
            <a:ln w="6350" cap="flat" cmpd="sng">
              <a:solidFill>
                <a:srgbClr val="5F5F5F"/>
              </a:solidFill>
              <a:prstDash val="solid"/>
              <a:round/>
              <a:headEnd/>
              <a:tailEnd/>
            </a:ln>
          </p:spPr>
          <p:txBody>
            <a:bodyPr anchor="ctr">
              <a:spAutoFit/>
            </a:bodyPr>
            <a:lstStyle/>
            <a:p>
              <a:endParaRPr lang="ja-JP" altLang="en-US" sz="800" dirty="0">
                <a:latin typeface="Arial" panose="020B0604020202020204" pitchFamily="34" charset="0"/>
                <a:cs typeface="Arial" panose="020B0604020202020204" pitchFamily="34" charset="0"/>
              </a:endParaRPr>
            </a:p>
          </p:txBody>
        </p:sp>
        <p:sp>
          <p:nvSpPr>
            <p:cNvPr id="103" name="Freeform 107"/>
            <p:cNvSpPr>
              <a:spLocks/>
            </p:cNvSpPr>
            <p:nvPr/>
          </p:nvSpPr>
          <p:spPr bwMode="auto">
            <a:xfrm>
              <a:off x="4722" y="3675"/>
              <a:ext cx="696" cy="125"/>
            </a:xfrm>
            <a:custGeom>
              <a:avLst/>
              <a:gdLst>
                <a:gd name="T0" fmla="*/ 0 w 696"/>
                <a:gd name="T1" fmla="*/ 42 h 125"/>
                <a:gd name="T2" fmla="*/ 696 w 696"/>
                <a:gd name="T3" fmla="*/ 0 h 125"/>
                <a:gd name="T4" fmla="*/ 696 w 696"/>
                <a:gd name="T5" fmla="*/ 87 h 125"/>
                <a:gd name="T6" fmla="*/ 2 w 696"/>
                <a:gd name="T7" fmla="*/ 125 h 125"/>
                <a:gd name="T8" fmla="*/ 0 w 696"/>
                <a:gd name="T9" fmla="*/ 42 h 125"/>
                <a:gd name="T10" fmla="*/ 0 60000 65536"/>
                <a:gd name="T11" fmla="*/ 0 60000 65536"/>
                <a:gd name="T12" fmla="*/ 0 60000 65536"/>
                <a:gd name="T13" fmla="*/ 0 60000 65536"/>
                <a:gd name="T14" fmla="*/ 0 60000 65536"/>
                <a:gd name="T15" fmla="*/ 0 w 696"/>
                <a:gd name="T16" fmla="*/ 0 h 125"/>
                <a:gd name="T17" fmla="*/ 696 w 696"/>
                <a:gd name="T18" fmla="*/ 125 h 125"/>
              </a:gdLst>
              <a:ahLst/>
              <a:cxnLst>
                <a:cxn ang="T10">
                  <a:pos x="T0" y="T1"/>
                </a:cxn>
                <a:cxn ang="T11">
                  <a:pos x="T2" y="T3"/>
                </a:cxn>
                <a:cxn ang="T12">
                  <a:pos x="T4" y="T5"/>
                </a:cxn>
                <a:cxn ang="T13">
                  <a:pos x="T6" y="T7"/>
                </a:cxn>
                <a:cxn ang="T14">
                  <a:pos x="T8" y="T9"/>
                </a:cxn>
              </a:cxnLst>
              <a:rect l="T15" t="T16" r="T17" b="T18"/>
              <a:pathLst>
                <a:path w="696" h="125">
                  <a:moveTo>
                    <a:pt x="0" y="42"/>
                  </a:moveTo>
                  <a:lnTo>
                    <a:pt x="696" y="0"/>
                  </a:lnTo>
                  <a:lnTo>
                    <a:pt x="696" y="87"/>
                  </a:lnTo>
                  <a:lnTo>
                    <a:pt x="2" y="125"/>
                  </a:lnTo>
                  <a:lnTo>
                    <a:pt x="0" y="42"/>
                  </a:lnTo>
                  <a:close/>
                </a:path>
              </a:pathLst>
            </a:custGeom>
            <a:solidFill>
              <a:srgbClr val="F3E2D1"/>
            </a:solidFill>
            <a:ln w="6350" cap="flat" cmpd="sng">
              <a:solidFill>
                <a:srgbClr val="5F5F5F"/>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04" name="Freeform 108"/>
            <p:cNvSpPr>
              <a:spLocks/>
            </p:cNvSpPr>
            <p:nvPr/>
          </p:nvSpPr>
          <p:spPr bwMode="auto">
            <a:xfrm>
              <a:off x="4935" y="3323"/>
              <a:ext cx="340" cy="288"/>
            </a:xfrm>
            <a:custGeom>
              <a:avLst/>
              <a:gdLst>
                <a:gd name="T0" fmla="*/ 0 w 1450"/>
                <a:gd name="T1" fmla="*/ 0 h 1228"/>
                <a:gd name="T2" fmla="*/ 0 w 1450"/>
                <a:gd name="T3" fmla="*/ 0 h 1228"/>
                <a:gd name="T4" fmla="*/ 0 w 1450"/>
                <a:gd name="T5" fmla="*/ 0 h 1228"/>
                <a:gd name="T6" fmla="*/ 0 w 1450"/>
                <a:gd name="T7" fmla="*/ 0 h 1228"/>
                <a:gd name="T8" fmla="*/ 0 w 1450"/>
                <a:gd name="T9" fmla="*/ 0 h 1228"/>
                <a:gd name="T10" fmla="*/ 0 60000 65536"/>
                <a:gd name="T11" fmla="*/ 0 60000 65536"/>
                <a:gd name="T12" fmla="*/ 0 60000 65536"/>
                <a:gd name="T13" fmla="*/ 0 60000 65536"/>
                <a:gd name="T14" fmla="*/ 0 60000 65536"/>
                <a:gd name="T15" fmla="*/ 0 w 1450"/>
                <a:gd name="T16" fmla="*/ 0 h 1228"/>
                <a:gd name="T17" fmla="*/ 1450 w 1450"/>
                <a:gd name="T18" fmla="*/ 1228 h 1228"/>
              </a:gdLst>
              <a:ahLst/>
              <a:cxnLst>
                <a:cxn ang="T10">
                  <a:pos x="T0" y="T1"/>
                </a:cxn>
                <a:cxn ang="T11">
                  <a:pos x="T2" y="T3"/>
                </a:cxn>
                <a:cxn ang="T12">
                  <a:pos x="T4" y="T5"/>
                </a:cxn>
                <a:cxn ang="T13">
                  <a:pos x="T6" y="T7"/>
                </a:cxn>
                <a:cxn ang="T14">
                  <a:pos x="T8" y="T9"/>
                </a:cxn>
              </a:cxnLst>
              <a:rect l="T15" t="T16" r="T17" b="T18"/>
              <a:pathLst>
                <a:path w="1450" h="1228">
                  <a:moveTo>
                    <a:pt x="1450" y="73"/>
                  </a:moveTo>
                  <a:lnTo>
                    <a:pt x="1447" y="1173"/>
                  </a:lnTo>
                  <a:lnTo>
                    <a:pt x="0" y="1228"/>
                  </a:lnTo>
                  <a:lnTo>
                    <a:pt x="1" y="0"/>
                  </a:lnTo>
                  <a:lnTo>
                    <a:pt x="1450" y="73"/>
                  </a:lnTo>
                  <a:close/>
                </a:path>
              </a:pathLst>
            </a:custGeom>
            <a:solidFill>
              <a:srgbClr val="C0C0C0"/>
            </a:solidFill>
            <a:ln w="9525" cap="flat" cmpd="sng">
              <a:solidFill>
                <a:srgbClr val="969696"/>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105" name="Freeform 109"/>
            <p:cNvSpPr>
              <a:spLocks/>
            </p:cNvSpPr>
            <p:nvPr/>
          </p:nvSpPr>
          <p:spPr bwMode="auto">
            <a:xfrm>
              <a:off x="4950" y="3333"/>
              <a:ext cx="317" cy="268"/>
            </a:xfrm>
            <a:custGeom>
              <a:avLst/>
              <a:gdLst>
                <a:gd name="T0" fmla="*/ 0 w 1450"/>
                <a:gd name="T1" fmla="*/ 0 h 1228"/>
                <a:gd name="T2" fmla="*/ 0 w 1450"/>
                <a:gd name="T3" fmla="*/ 0 h 1228"/>
                <a:gd name="T4" fmla="*/ 0 w 1450"/>
                <a:gd name="T5" fmla="*/ 0 h 1228"/>
                <a:gd name="T6" fmla="*/ 0 w 1450"/>
                <a:gd name="T7" fmla="*/ 0 h 1228"/>
                <a:gd name="T8" fmla="*/ 0 w 1450"/>
                <a:gd name="T9" fmla="*/ 0 h 1228"/>
                <a:gd name="T10" fmla="*/ 0 60000 65536"/>
                <a:gd name="T11" fmla="*/ 0 60000 65536"/>
                <a:gd name="T12" fmla="*/ 0 60000 65536"/>
                <a:gd name="T13" fmla="*/ 0 60000 65536"/>
                <a:gd name="T14" fmla="*/ 0 60000 65536"/>
                <a:gd name="T15" fmla="*/ 0 w 1450"/>
                <a:gd name="T16" fmla="*/ 0 h 1228"/>
                <a:gd name="T17" fmla="*/ 1450 w 1450"/>
                <a:gd name="T18" fmla="*/ 1228 h 1228"/>
              </a:gdLst>
              <a:ahLst/>
              <a:cxnLst>
                <a:cxn ang="T10">
                  <a:pos x="T0" y="T1"/>
                </a:cxn>
                <a:cxn ang="T11">
                  <a:pos x="T2" y="T3"/>
                </a:cxn>
                <a:cxn ang="T12">
                  <a:pos x="T4" y="T5"/>
                </a:cxn>
                <a:cxn ang="T13">
                  <a:pos x="T6" y="T7"/>
                </a:cxn>
                <a:cxn ang="T14">
                  <a:pos x="T8" y="T9"/>
                </a:cxn>
              </a:cxnLst>
              <a:rect l="T15" t="T16" r="T17" b="T18"/>
              <a:pathLst>
                <a:path w="1450" h="1228">
                  <a:moveTo>
                    <a:pt x="1450" y="73"/>
                  </a:moveTo>
                  <a:lnTo>
                    <a:pt x="1447" y="1173"/>
                  </a:lnTo>
                  <a:lnTo>
                    <a:pt x="0" y="1228"/>
                  </a:lnTo>
                  <a:lnTo>
                    <a:pt x="1" y="0"/>
                  </a:lnTo>
                  <a:lnTo>
                    <a:pt x="1450" y="73"/>
                  </a:lnTo>
                  <a:close/>
                </a:path>
              </a:pathLst>
            </a:custGeom>
            <a:gradFill rotWithShape="1">
              <a:gsLst>
                <a:gs pos="0">
                  <a:srgbClr val="FFFFFF"/>
                </a:gs>
                <a:gs pos="50000">
                  <a:srgbClr val="F8F8F8"/>
                </a:gs>
                <a:gs pos="100000">
                  <a:srgbClr val="FFFFFF"/>
                </a:gs>
              </a:gsLst>
              <a:lin ang="2700000" scaled="1"/>
            </a:gradFill>
            <a:ln w="6350"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106" name="Freeform 110"/>
            <p:cNvSpPr>
              <a:spLocks/>
            </p:cNvSpPr>
            <p:nvPr/>
          </p:nvSpPr>
          <p:spPr bwMode="auto">
            <a:xfrm>
              <a:off x="4959" y="3342"/>
              <a:ext cx="300" cy="48"/>
            </a:xfrm>
            <a:custGeom>
              <a:avLst/>
              <a:gdLst>
                <a:gd name="T0" fmla="*/ 0 w 1116"/>
                <a:gd name="T1" fmla="*/ 0 h 176"/>
                <a:gd name="T2" fmla="*/ 0 w 1116"/>
                <a:gd name="T3" fmla="*/ 0 h 176"/>
                <a:gd name="T4" fmla="*/ 0 w 1116"/>
                <a:gd name="T5" fmla="*/ 0 h 176"/>
                <a:gd name="T6" fmla="*/ 0 w 1116"/>
                <a:gd name="T7" fmla="*/ 0 h 176"/>
                <a:gd name="T8" fmla="*/ 0 w 1116"/>
                <a:gd name="T9" fmla="*/ 0 h 176"/>
                <a:gd name="T10" fmla="*/ 0 60000 65536"/>
                <a:gd name="T11" fmla="*/ 0 60000 65536"/>
                <a:gd name="T12" fmla="*/ 0 60000 65536"/>
                <a:gd name="T13" fmla="*/ 0 60000 65536"/>
                <a:gd name="T14" fmla="*/ 0 60000 65536"/>
                <a:gd name="T15" fmla="*/ 0 w 1116"/>
                <a:gd name="T16" fmla="*/ 0 h 176"/>
                <a:gd name="T17" fmla="*/ 1116 w 1116"/>
                <a:gd name="T18" fmla="*/ 176 h 176"/>
              </a:gdLst>
              <a:ahLst/>
              <a:cxnLst>
                <a:cxn ang="T10">
                  <a:pos x="T0" y="T1"/>
                </a:cxn>
                <a:cxn ang="T11">
                  <a:pos x="T2" y="T3"/>
                </a:cxn>
                <a:cxn ang="T12">
                  <a:pos x="T4" y="T5"/>
                </a:cxn>
                <a:cxn ang="T13">
                  <a:pos x="T6" y="T7"/>
                </a:cxn>
                <a:cxn ang="T14">
                  <a:pos x="T8" y="T9"/>
                </a:cxn>
              </a:cxnLst>
              <a:rect l="T15" t="T16" r="T17" b="T18"/>
              <a:pathLst>
                <a:path w="1116" h="176">
                  <a:moveTo>
                    <a:pt x="0" y="0"/>
                  </a:moveTo>
                  <a:lnTo>
                    <a:pt x="1116" y="52"/>
                  </a:lnTo>
                  <a:lnTo>
                    <a:pt x="1116" y="176"/>
                  </a:lnTo>
                  <a:lnTo>
                    <a:pt x="0" y="132"/>
                  </a:lnTo>
                  <a:lnTo>
                    <a:pt x="0" y="0"/>
                  </a:lnTo>
                  <a:close/>
                </a:path>
              </a:pathLst>
            </a:custGeom>
            <a:solidFill>
              <a:srgbClr val="3C4062"/>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107" name="Freeform 111"/>
            <p:cNvSpPr>
              <a:spLocks/>
            </p:cNvSpPr>
            <p:nvPr/>
          </p:nvSpPr>
          <p:spPr bwMode="auto">
            <a:xfrm>
              <a:off x="5014" y="3351"/>
              <a:ext cx="197" cy="32"/>
            </a:xfrm>
            <a:custGeom>
              <a:avLst/>
              <a:gdLst>
                <a:gd name="T0" fmla="*/ 0 w 1116"/>
                <a:gd name="T1" fmla="*/ 0 h 176"/>
                <a:gd name="T2" fmla="*/ 0 w 1116"/>
                <a:gd name="T3" fmla="*/ 0 h 176"/>
                <a:gd name="T4" fmla="*/ 0 w 1116"/>
                <a:gd name="T5" fmla="*/ 0 h 176"/>
                <a:gd name="T6" fmla="*/ 0 w 1116"/>
                <a:gd name="T7" fmla="*/ 0 h 176"/>
                <a:gd name="T8" fmla="*/ 0 w 1116"/>
                <a:gd name="T9" fmla="*/ 0 h 176"/>
                <a:gd name="T10" fmla="*/ 0 60000 65536"/>
                <a:gd name="T11" fmla="*/ 0 60000 65536"/>
                <a:gd name="T12" fmla="*/ 0 60000 65536"/>
                <a:gd name="T13" fmla="*/ 0 60000 65536"/>
                <a:gd name="T14" fmla="*/ 0 60000 65536"/>
                <a:gd name="T15" fmla="*/ 0 w 1116"/>
                <a:gd name="T16" fmla="*/ 0 h 176"/>
                <a:gd name="T17" fmla="*/ 1116 w 1116"/>
                <a:gd name="T18" fmla="*/ 176 h 176"/>
              </a:gdLst>
              <a:ahLst/>
              <a:cxnLst>
                <a:cxn ang="T10">
                  <a:pos x="T0" y="T1"/>
                </a:cxn>
                <a:cxn ang="T11">
                  <a:pos x="T2" y="T3"/>
                </a:cxn>
                <a:cxn ang="T12">
                  <a:pos x="T4" y="T5"/>
                </a:cxn>
                <a:cxn ang="T13">
                  <a:pos x="T6" y="T7"/>
                </a:cxn>
                <a:cxn ang="T14">
                  <a:pos x="T8" y="T9"/>
                </a:cxn>
              </a:cxnLst>
              <a:rect l="T15" t="T16" r="T17" b="T18"/>
              <a:pathLst>
                <a:path w="1116" h="176">
                  <a:moveTo>
                    <a:pt x="0" y="0"/>
                  </a:moveTo>
                  <a:lnTo>
                    <a:pt x="1116" y="52"/>
                  </a:lnTo>
                  <a:lnTo>
                    <a:pt x="1116" y="176"/>
                  </a:lnTo>
                  <a:lnTo>
                    <a:pt x="0" y="132"/>
                  </a:lnTo>
                  <a:lnTo>
                    <a:pt x="0" y="0"/>
                  </a:lnTo>
                  <a:close/>
                </a:path>
              </a:pathLst>
            </a:custGeom>
            <a:solidFill>
              <a:srgbClr val="C0C0C0"/>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108" name="Freeform 112"/>
            <p:cNvSpPr>
              <a:spLocks/>
            </p:cNvSpPr>
            <p:nvPr/>
          </p:nvSpPr>
          <p:spPr bwMode="auto">
            <a:xfrm>
              <a:off x="4997" y="3395"/>
              <a:ext cx="208" cy="188"/>
            </a:xfrm>
            <a:custGeom>
              <a:avLst/>
              <a:gdLst>
                <a:gd name="T0" fmla="*/ 0 w 772"/>
                <a:gd name="T1" fmla="*/ 0 h 696"/>
                <a:gd name="T2" fmla="*/ 0 w 772"/>
                <a:gd name="T3" fmla="*/ 0 h 696"/>
                <a:gd name="T4" fmla="*/ 0 w 772"/>
                <a:gd name="T5" fmla="*/ 0 h 696"/>
                <a:gd name="T6" fmla="*/ 0 60000 65536"/>
                <a:gd name="T7" fmla="*/ 0 60000 65536"/>
                <a:gd name="T8" fmla="*/ 0 60000 65536"/>
                <a:gd name="T9" fmla="*/ 0 w 772"/>
                <a:gd name="T10" fmla="*/ 0 h 696"/>
                <a:gd name="T11" fmla="*/ 772 w 772"/>
                <a:gd name="T12" fmla="*/ 696 h 696"/>
              </a:gdLst>
              <a:ahLst/>
              <a:cxnLst>
                <a:cxn ang="T6">
                  <a:pos x="T0" y="T1"/>
                </a:cxn>
                <a:cxn ang="T7">
                  <a:pos x="T2" y="T3"/>
                </a:cxn>
                <a:cxn ang="T8">
                  <a:pos x="T4" y="T5"/>
                </a:cxn>
              </a:cxnLst>
              <a:rect l="T9" t="T10" r="T11" b="T12"/>
              <a:pathLst>
                <a:path w="772" h="696">
                  <a:moveTo>
                    <a:pt x="0" y="0"/>
                  </a:moveTo>
                  <a:lnTo>
                    <a:pt x="0" y="696"/>
                  </a:lnTo>
                  <a:lnTo>
                    <a:pt x="772" y="668"/>
                  </a:lnTo>
                </a:path>
              </a:pathLst>
            </a:custGeom>
            <a:noFill/>
            <a:ln w="6350"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nvGrpSpPr>
            <p:cNvPr id="109" name="Group 113"/>
            <p:cNvGrpSpPr>
              <a:grpSpLocks/>
            </p:cNvGrpSpPr>
            <p:nvPr/>
          </p:nvGrpSpPr>
          <p:grpSpPr bwMode="auto">
            <a:xfrm>
              <a:off x="4999" y="3416"/>
              <a:ext cx="204" cy="149"/>
              <a:chOff x="887" y="1855"/>
              <a:chExt cx="583" cy="290"/>
            </a:xfrm>
          </p:grpSpPr>
          <p:sp>
            <p:nvSpPr>
              <p:cNvPr id="179" name="Freeform 114"/>
              <p:cNvSpPr>
                <a:spLocks/>
              </p:cNvSpPr>
              <p:nvPr/>
            </p:nvSpPr>
            <p:spPr bwMode="auto">
              <a:xfrm>
                <a:off x="887" y="1855"/>
                <a:ext cx="583" cy="226"/>
              </a:xfrm>
              <a:custGeom>
                <a:avLst/>
                <a:gdLst>
                  <a:gd name="T0" fmla="*/ 0 w 583"/>
                  <a:gd name="T1" fmla="*/ 181 h 226"/>
                  <a:gd name="T2" fmla="*/ 64 w 583"/>
                  <a:gd name="T3" fmla="*/ 150 h 226"/>
                  <a:gd name="T4" fmla="*/ 152 w 583"/>
                  <a:gd name="T5" fmla="*/ 170 h 226"/>
                  <a:gd name="T6" fmla="*/ 220 w 583"/>
                  <a:gd name="T7" fmla="*/ 226 h 226"/>
                  <a:gd name="T8" fmla="*/ 308 w 583"/>
                  <a:gd name="T9" fmla="*/ 190 h 226"/>
                  <a:gd name="T10" fmla="*/ 392 w 583"/>
                  <a:gd name="T11" fmla="*/ 206 h 226"/>
                  <a:gd name="T12" fmla="*/ 476 w 583"/>
                  <a:gd name="T13" fmla="*/ 158 h 226"/>
                  <a:gd name="T14" fmla="*/ 529 w 583"/>
                  <a:gd name="T15" fmla="*/ 104 h 226"/>
                  <a:gd name="T16" fmla="*/ 583 w 583"/>
                  <a:gd name="T17" fmla="*/ 0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3"/>
                  <a:gd name="T28" fmla="*/ 0 h 226"/>
                  <a:gd name="T29" fmla="*/ 583 w 583"/>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3" h="226">
                    <a:moveTo>
                      <a:pt x="0" y="181"/>
                    </a:moveTo>
                    <a:lnTo>
                      <a:pt x="64" y="150"/>
                    </a:lnTo>
                    <a:lnTo>
                      <a:pt x="152" y="170"/>
                    </a:lnTo>
                    <a:lnTo>
                      <a:pt x="220" y="226"/>
                    </a:lnTo>
                    <a:lnTo>
                      <a:pt x="308" y="190"/>
                    </a:lnTo>
                    <a:lnTo>
                      <a:pt x="392" y="206"/>
                    </a:lnTo>
                    <a:lnTo>
                      <a:pt x="476" y="158"/>
                    </a:lnTo>
                    <a:lnTo>
                      <a:pt x="529" y="104"/>
                    </a:lnTo>
                    <a:lnTo>
                      <a:pt x="583" y="0"/>
                    </a:lnTo>
                  </a:path>
                </a:pathLst>
              </a:custGeom>
              <a:noFill/>
              <a:ln w="6350" cap="flat" cmpd="sng">
                <a:solidFill>
                  <a:srgbClr val="FF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180" name="Freeform 115"/>
              <p:cNvSpPr>
                <a:spLocks/>
              </p:cNvSpPr>
              <p:nvPr/>
            </p:nvSpPr>
            <p:spPr bwMode="auto">
              <a:xfrm>
                <a:off x="887" y="1969"/>
                <a:ext cx="580" cy="176"/>
              </a:xfrm>
              <a:custGeom>
                <a:avLst/>
                <a:gdLst>
                  <a:gd name="T0" fmla="*/ 0 w 580"/>
                  <a:gd name="T1" fmla="*/ 22 h 176"/>
                  <a:gd name="T2" fmla="*/ 76 w 580"/>
                  <a:gd name="T3" fmla="*/ 0 h 176"/>
                  <a:gd name="T4" fmla="*/ 160 w 580"/>
                  <a:gd name="T5" fmla="*/ 4 h 176"/>
                  <a:gd name="T6" fmla="*/ 220 w 580"/>
                  <a:gd name="T7" fmla="*/ 76 h 176"/>
                  <a:gd name="T8" fmla="*/ 304 w 580"/>
                  <a:gd name="T9" fmla="*/ 128 h 176"/>
                  <a:gd name="T10" fmla="*/ 388 w 580"/>
                  <a:gd name="T11" fmla="*/ 128 h 176"/>
                  <a:gd name="T12" fmla="*/ 472 w 580"/>
                  <a:gd name="T13" fmla="*/ 124 h 176"/>
                  <a:gd name="T14" fmla="*/ 536 w 580"/>
                  <a:gd name="T15" fmla="*/ 164 h 176"/>
                  <a:gd name="T16" fmla="*/ 580 w 580"/>
                  <a:gd name="T17" fmla="*/ 17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0"/>
                  <a:gd name="T28" fmla="*/ 0 h 176"/>
                  <a:gd name="T29" fmla="*/ 580 w 580"/>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0" h="176">
                    <a:moveTo>
                      <a:pt x="0" y="22"/>
                    </a:moveTo>
                    <a:lnTo>
                      <a:pt x="76" y="0"/>
                    </a:lnTo>
                    <a:lnTo>
                      <a:pt x="160" y="4"/>
                    </a:lnTo>
                    <a:lnTo>
                      <a:pt x="220" y="76"/>
                    </a:lnTo>
                    <a:lnTo>
                      <a:pt x="304" y="128"/>
                    </a:lnTo>
                    <a:lnTo>
                      <a:pt x="388" y="128"/>
                    </a:lnTo>
                    <a:lnTo>
                      <a:pt x="472" y="124"/>
                    </a:lnTo>
                    <a:lnTo>
                      <a:pt x="536" y="164"/>
                    </a:lnTo>
                    <a:lnTo>
                      <a:pt x="580" y="176"/>
                    </a:lnTo>
                  </a:path>
                </a:pathLst>
              </a:custGeom>
              <a:noFill/>
              <a:ln w="6350" cap="flat" cmpd="sng">
                <a:solidFill>
                  <a:srgbClr val="3366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sp>
          <p:nvSpPr>
            <p:cNvPr id="110" name="Line 116"/>
            <p:cNvSpPr>
              <a:spLocks noChangeShapeType="1"/>
            </p:cNvSpPr>
            <p:nvPr/>
          </p:nvSpPr>
          <p:spPr bwMode="auto">
            <a:xfrm>
              <a:off x="4995" y="3455"/>
              <a:ext cx="208" cy="6"/>
            </a:xfrm>
            <a:prstGeom prst="line">
              <a:avLst/>
            </a:prstGeom>
            <a:noFill/>
            <a:ln w="6350">
              <a:solidFill>
                <a:srgbClr val="333333"/>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111" name="Freeform 117"/>
            <p:cNvSpPr>
              <a:spLocks/>
            </p:cNvSpPr>
            <p:nvPr/>
          </p:nvSpPr>
          <p:spPr bwMode="auto">
            <a:xfrm>
              <a:off x="5013" y="3395"/>
              <a:ext cx="78" cy="81"/>
            </a:xfrm>
            <a:custGeom>
              <a:avLst/>
              <a:gdLst>
                <a:gd name="T0" fmla="*/ 0 w 288"/>
                <a:gd name="T1" fmla="*/ 0 h 300"/>
                <a:gd name="T2" fmla="*/ 0 w 288"/>
                <a:gd name="T3" fmla="*/ 0 h 300"/>
                <a:gd name="T4" fmla="*/ 0 w 288"/>
                <a:gd name="T5" fmla="*/ 0 h 300"/>
                <a:gd name="T6" fmla="*/ 0 w 288"/>
                <a:gd name="T7" fmla="*/ 0 h 300"/>
                <a:gd name="T8" fmla="*/ 0 w 288"/>
                <a:gd name="T9" fmla="*/ 0 h 300"/>
                <a:gd name="T10" fmla="*/ 0 w 288"/>
                <a:gd name="T11" fmla="*/ 0 h 300"/>
                <a:gd name="T12" fmla="*/ 0 w 288"/>
                <a:gd name="T13" fmla="*/ 0 h 300"/>
                <a:gd name="T14" fmla="*/ 0 w 288"/>
                <a:gd name="T15" fmla="*/ 0 h 300"/>
                <a:gd name="T16" fmla="*/ 0 60000 65536"/>
                <a:gd name="T17" fmla="*/ 0 60000 65536"/>
                <a:gd name="T18" fmla="*/ 0 60000 65536"/>
                <a:gd name="T19" fmla="*/ 0 60000 65536"/>
                <a:gd name="T20" fmla="*/ 0 60000 65536"/>
                <a:gd name="T21" fmla="*/ 0 60000 65536"/>
                <a:gd name="T22" fmla="*/ 0 60000 65536"/>
                <a:gd name="T23" fmla="*/ 0 60000 65536"/>
                <a:gd name="T24" fmla="*/ 0 w 288"/>
                <a:gd name="T25" fmla="*/ 0 h 300"/>
                <a:gd name="T26" fmla="*/ 288 w 288"/>
                <a:gd name="T27" fmla="*/ 300 h 3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8" h="300">
                  <a:moveTo>
                    <a:pt x="0" y="176"/>
                  </a:moveTo>
                  <a:lnTo>
                    <a:pt x="0" y="0"/>
                  </a:lnTo>
                  <a:lnTo>
                    <a:pt x="288" y="12"/>
                  </a:lnTo>
                  <a:lnTo>
                    <a:pt x="288" y="180"/>
                  </a:lnTo>
                  <a:lnTo>
                    <a:pt x="220" y="180"/>
                  </a:lnTo>
                  <a:lnTo>
                    <a:pt x="152" y="300"/>
                  </a:lnTo>
                  <a:lnTo>
                    <a:pt x="148" y="179"/>
                  </a:lnTo>
                  <a:lnTo>
                    <a:pt x="0" y="176"/>
                  </a:lnTo>
                  <a:close/>
                </a:path>
              </a:pathLst>
            </a:custGeom>
            <a:solidFill>
              <a:srgbClr val="FFFFFF"/>
            </a:solidFill>
            <a:ln w="6350"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112" name="Freeform 118"/>
            <p:cNvSpPr>
              <a:spLocks/>
            </p:cNvSpPr>
            <p:nvPr/>
          </p:nvSpPr>
          <p:spPr bwMode="auto">
            <a:xfrm>
              <a:off x="5173" y="3454"/>
              <a:ext cx="82" cy="70"/>
            </a:xfrm>
            <a:custGeom>
              <a:avLst/>
              <a:gdLst>
                <a:gd name="T0" fmla="*/ 0 w 304"/>
                <a:gd name="T1" fmla="*/ 0 h 260"/>
                <a:gd name="T2" fmla="*/ 0 w 304"/>
                <a:gd name="T3" fmla="*/ 0 h 260"/>
                <a:gd name="T4" fmla="*/ 0 w 304"/>
                <a:gd name="T5" fmla="*/ 0 h 260"/>
                <a:gd name="T6" fmla="*/ 0 w 304"/>
                <a:gd name="T7" fmla="*/ 0 h 260"/>
                <a:gd name="T8" fmla="*/ 0 w 304"/>
                <a:gd name="T9" fmla="*/ 0 h 260"/>
                <a:gd name="T10" fmla="*/ 0 w 304"/>
                <a:gd name="T11" fmla="*/ 0 h 260"/>
                <a:gd name="T12" fmla="*/ 0 w 304"/>
                <a:gd name="T13" fmla="*/ 0 h 260"/>
                <a:gd name="T14" fmla="*/ 0 w 304"/>
                <a:gd name="T15" fmla="*/ 0 h 260"/>
                <a:gd name="T16" fmla="*/ 0 60000 65536"/>
                <a:gd name="T17" fmla="*/ 0 60000 65536"/>
                <a:gd name="T18" fmla="*/ 0 60000 65536"/>
                <a:gd name="T19" fmla="*/ 0 60000 65536"/>
                <a:gd name="T20" fmla="*/ 0 60000 65536"/>
                <a:gd name="T21" fmla="*/ 0 60000 65536"/>
                <a:gd name="T22" fmla="*/ 0 60000 65536"/>
                <a:gd name="T23" fmla="*/ 0 60000 65536"/>
                <a:gd name="T24" fmla="*/ 0 w 304"/>
                <a:gd name="T25" fmla="*/ 0 h 260"/>
                <a:gd name="T26" fmla="*/ 304 w 304"/>
                <a:gd name="T27" fmla="*/ 260 h 2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 h="260">
                  <a:moveTo>
                    <a:pt x="92" y="260"/>
                  </a:moveTo>
                  <a:lnTo>
                    <a:pt x="92" y="216"/>
                  </a:lnTo>
                  <a:lnTo>
                    <a:pt x="0" y="144"/>
                  </a:lnTo>
                  <a:lnTo>
                    <a:pt x="92" y="176"/>
                  </a:lnTo>
                  <a:lnTo>
                    <a:pt x="92" y="0"/>
                  </a:lnTo>
                  <a:lnTo>
                    <a:pt x="304" y="4"/>
                  </a:lnTo>
                  <a:lnTo>
                    <a:pt x="304" y="260"/>
                  </a:lnTo>
                  <a:lnTo>
                    <a:pt x="92" y="260"/>
                  </a:lnTo>
                  <a:close/>
                </a:path>
              </a:pathLst>
            </a:custGeom>
            <a:solidFill>
              <a:srgbClr val="FFFFFF"/>
            </a:solidFill>
            <a:ln w="6350"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grpSp>
          <p:nvGrpSpPr>
            <p:cNvPr id="113" name="Group 119"/>
            <p:cNvGrpSpPr>
              <a:grpSpLocks/>
            </p:cNvGrpSpPr>
            <p:nvPr/>
          </p:nvGrpSpPr>
          <p:grpSpPr bwMode="auto">
            <a:xfrm>
              <a:off x="4760" y="3733"/>
              <a:ext cx="311" cy="47"/>
              <a:chOff x="275" y="1725"/>
              <a:chExt cx="2446" cy="1774"/>
            </a:xfrm>
          </p:grpSpPr>
          <p:sp>
            <p:nvSpPr>
              <p:cNvPr id="177" name="Oval 120"/>
              <p:cNvSpPr>
                <a:spLocks noChangeArrowheads="1"/>
              </p:cNvSpPr>
              <p:nvPr/>
            </p:nvSpPr>
            <p:spPr bwMode="auto">
              <a:xfrm>
                <a:off x="275" y="1725"/>
                <a:ext cx="2446" cy="1774"/>
              </a:xfrm>
              <a:prstGeom prst="ellipse">
                <a:avLst/>
              </a:prstGeom>
              <a:solidFill>
                <a:srgbClr val="969696">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178" name="Oval 121"/>
              <p:cNvSpPr>
                <a:spLocks noChangeArrowheads="1"/>
              </p:cNvSpPr>
              <p:nvPr/>
            </p:nvSpPr>
            <p:spPr bwMode="auto">
              <a:xfrm>
                <a:off x="451" y="1825"/>
                <a:ext cx="2094" cy="1520"/>
              </a:xfrm>
              <a:prstGeom prst="ellipse">
                <a:avLst/>
              </a:prstGeom>
              <a:solidFill>
                <a:srgbClr val="80808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grpSp>
        <p:grpSp>
          <p:nvGrpSpPr>
            <p:cNvPr id="114" name="Group 122"/>
            <p:cNvGrpSpPr>
              <a:grpSpLocks/>
            </p:cNvGrpSpPr>
            <p:nvPr/>
          </p:nvGrpSpPr>
          <p:grpSpPr bwMode="auto">
            <a:xfrm>
              <a:off x="4825" y="3441"/>
              <a:ext cx="153" cy="313"/>
              <a:chOff x="4659" y="892"/>
              <a:chExt cx="204" cy="418"/>
            </a:xfrm>
          </p:grpSpPr>
          <p:sp>
            <p:nvSpPr>
              <p:cNvPr id="158" name="Freeform 123"/>
              <p:cNvSpPr>
                <a:spLocks/>
              </p:cNvSpPr>
              <p:nvPr/>
            </p:nvSpPr>
            <p:spPr bwMode="auto">
              <a:xfrm>
                <a:off x="4740" y="902"/>
                <a:ext cx="24" cy="66"/>
              </a:xfrm>
              <a:custGeom>
                <a:avLst/>
                <a:gdLst>
                  <a:gd name="T0" fmla="*/ 0 w 82"/>
                  <a:gd name="T1" fmla="*/ 0 h 228"/>
                  <a:gd name="T2" fmla="*/ 0 w 82"/>
                  <a:gd name="T3" fmla="*/ 0 h 228"/>
                  <a:gd name="T4" fmla="*/ 0 w 82"/>
                  <a:gd name="T5" fmla="*/ 0 h 228"/>
                  <a:gd name="T6" fmla="*/ 0 w 82"/>
                  <a:gd name="T7" fmla="*/ 0 h 228"/>
                  <a:gd name="T8" fmla="*/ 0 w 82"/>
                  <a:gd name="T9" fmla="*/ 0 h 228"/>
                  <a:gd name="T10" fmla="*/ 0 w 82"/>
                  <a:gd name="T11" fmla="*/ 0 h 228"/>
                  <a:gd name="T12" fmla="*/ 0 w 82"/>
                  <a:gd name="T13" fmla="*/ 0 h 228"/>
                  <a:gd name="T14" fmla="*/ 0 w 82"/>
                  <a:gd name="T15" fmla="*/ 0 h 228"/>
                  <a:gd name="T16" fmla="*/ 0 w 82"/>
                  <a:gd name="T17" fmla="*/ 0 h 228"/>
                  <a:gd name="T18" fmla="*/ 0 w 82"/>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228"/>
                  <a:gd name="T32" fmla="*/ 82 w 82"/>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228">
                    <a:moveTo>
                      <a:pt x="30" y="0"/>
                    </a:moveTo>
                    <a:lnTo>
                      <a:pt x="73" y="18"/>
                    </a:lnTo>
                    <a:lnTo>
                      <a:pt x="81" y="63"/>
                    </a:lnTo>
                    <a:lnTo>
                      <a:pt x="67" y="157"/>
                    </a:lnTo>
                    <a:lnTo>
                      <a:pt x="63" y="190"/>
                    </a:lnTo>
                    <a:lnTo>
                      <a:pt x="82" y="228"/>
                    </a:lnTo>
                    <a:lnTo>
                      <a:pt x="46" y="201"/>
                    </a:lnTo>
                    <a:lnTo>
                      <a:pt x="18" y="153"/>
                    </a:lnTo>
                    <a:lnTo>
                      <a:pt x="0" y="64"/>
                    </a:lnTo>
                    <a:lnTo>
                      <a:pt x="30" y="0"/>
                    </a:lnTo>
                    <a:close/>
                  </a:path>
                </a:pathLst>
              </a:custGeom>
              <a:solidFill>
                <a:srgbClr val="FFF5EB"/>
              </a:solidFill>
              <a:ln w="952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grpSp>
            <p:nvGrpSpPr>
              <p:cNvPr id="159" name="Group 124"/>
              <p:cNvGrpSpPr>
                <a:grpSpLocks/>
              </p:cNvGrpSpPr>
              <p:nvPr/>
            </p:nvGrpSpPr>
            <p:grpSpPr bwMode="auto">
              <a:xfrm rot="807521">
                <a:off x="4744" y="944"/>
                <a:ext cx="119" cy="86"/>
                <a:chOff x="563" y="1831"/>
                <a:chExt cx="332" cy="239"/>
              </a:xfrm>
            </p:grpSpPr>
            <p:sp>
              <p:nvSpPr>
                <p:cNvPr id="173" name="Freeform 125"/>
                <p:cNvSpPr>
                  <a:spLocks/>
                </p:cNvSpPr>
                <p:nvPr/>
              </p:nvSpPr>
              <p:spPr bwMode="auto">
                <a:xfrm>
                  <a:off x="563" y="1831"/>
                  <a:ext cx="332" cy="239"/>
                </a:xfrm>
                <a:custGeom>
                  <a:avLst/>
                  <a:gdLst>
                    <a:gd name="T0" fmla="*/ 2 w 408"/>
                    <a:gd name="T1" fmla="*/ 14 h 295"/>
                    <a:gd name="T2" fmla="*/ 4 w 408"/>
                    <a:gd name="T3" fmla="*/ 14 h 295"/>
                    <a:gd name="T4" fmla="*/ 4 w 408"/>
                    <a:gd name="T5" fmla="*/ 14 h 295"/>
                    <a:gd name="T6" fmla="*/ 5 w 408"/>
                    <a:gd name="T7" fmla="*/ 14 h 295"/>
                    <a:gd name="T8" fmla="*/ 5 w 408"/>
                    <a:gd name="T9" fmla="*/ 15 h 295"/>
                    <a:gd name="T10" fmla="*/ 11 w 408"/>
                    <a:gd name="T11" fmla="*/ 16 h 295"/>
                    <a:gd name="T12" fmla="*/ 13 w 408"/>
                    <a:gd name="T13" fmla="*/ 18 h 295"/>
                    <a:gd name="T14" fmla="*/ 15 w 408"/>
                    <a:gd name="T15" fmla="*/ 18 h 295"/>
                    <a:gd name="T16" fmla="*/ 15 w 408"/>
                    <a:gd name="T17" fmla="*/ 17 h 295"/>
                    <a:gd name="T18" fmla="*/ 16 w 408"/>
                    <a:gd name="T19" fmla="*/ 16 h 295"/>
                    <a:gd name="T20" fmla="*/ 22 w 408"/>
                    <a:gd name="T21" fmla="*/ 10 h 295"/>
                    <a:gd name="T22" fmla="*/ 24 w 408"/>
                    <a:gd name="T23" fmla="*/ 7 h 295"/>
                    <a:gd name="T24" fmla="*/ 26 w 408"/>
                    <a:gd name="T25" fmla="*/ 7 h 295"/>
                    <a:gd name="T26" fmla="*/ 26 w 408"/>
                    <a:gd name="T27" fmla="*/ 6 h 295"/>
                    <a:gd name="T28" fmla="*/ 27 w 408"/>
                    <a:gd name="T29" fmla="*/ 5 h 295"/>
                    <a:gd name="T30" fmla="*/ 27 w 408"/>
                    <a:gd name="T31" fmla="*/ 4 h 295"/>
                    <a:gd name="T32" fmla="*/ 28 w 408"/>
                    <a:gd name="T33" fmla="*/ 2 h 295"/>
                    <a:gd name="T34" fmla="*/ 29 w 408"/>
                    <a:gd name="T35" fmla="*/ 2 h 295"/>
                    <a:gd name="T36" fmla="*/ 28 w 408"/>
                    <a:gd name="T37" fmla="*/ 5 h 295"/>
                    <a:gd name="T38" fmla="*/ 30 w 408"/>
                    <a:gd name="T39" fmla="*/ 2 h 295"/>
                    <a:gd name="T40" fmla="*/ 32 w 408"/>
                    <a:gd name="T41" fmla="*/ 0 h 295"/>
                    <a:gd name="T42" fmla="*/ 32 w 408"/>
                    <a:gd name="T43" fmla="*/ 2 h 295"/>
                    <a:gd name="T44" fmla="*/ 33 w 408"/>
                    <a:gd name="T45" fmla="*/ 2 h 295"/>
                    <a:gd name="T46" fmla="*/ 33 w 408"/>
                    <a:gd name="T47" fmla="*/ 2 h 295"/>
                    <a:gd name="T48" fmla="*/ 34 w 408"/>
                    <a:gd name="T49" fmla="*/ 2 h 295"/>
                    <a:gd name="T50" fmla="*/ 33 w 408"/>
                    <a:gd name="T51" fmla="*/ 3 h 295"/>
                    <a:gd name="T52" fmla="*/ 34 w 408"/>
                    <a:gd name="T53" fmla="*/ 4 h 295"/>
                    <a:gd name="T54" fmla="*/ 33 w 408"/>
                    <a:gd name="T55" fmla="*/ 6 h 295"/>
                    <a:gd name="T56" fmla="*/ 32 w 408"/>
                    <a:gd name="T57" fmla="*/ 7 h 295"/>
                    <a:gd name="T58" fmla="*/ 28 w 408"/>
                    <a:gd name="T59" fmla="*/ 8 h 295"/>
                    <a:gd name="T60" fmla="*/ 28 w 408"/>
                    <a:gd name="T61" fmla="*/ 9 h 295"/>
                    <a:gd name="T62" fmla="*/ 28 w 408"/>
                    <a:gd name="T63" fmla="*/ 10 h 295"/>
                    <a:gd name="T64" fmla="*/ 24 w 408"/>
                    <a:gd name="T65" fmla="*/ 12 h 295"/>
                    <a:gd name="T66" fmla="*/ 17 w 408"/>
                    <a:gd name="T67" fmla="*/ 23 h 295"/>
                    <a:gd name="T68" fmla="*/ 16 w 408"/>
                    <a:gd name="T69" fmla="*/ 23 h 295"/>
                    <a:gd name="T70" fmla="*/ 14 w 408"/>
                    <a:gd name="T71" fmla="*/ 23 h 295"/>
                    <a:gd name="T72" fmla="*/ 11 w 408"/>
                    <a:gd name="T73" fmla="*/ 22 h 295"/>
                    <a:gd name="T74" fmla="*/ 5 w 408"/>
                    <a:gd name="T75" fmla="*/ 19 h 295"/>
                    <a:gd name="T76" fmla="*/ 2 w 408"/>
                    <a:gd name="T77" fmla="*/ 19 h 295"/>
                    <a:gd name="T78" fmla="*/ 0 w 408"/>
                    <a:gd name="T79" fmla="*/ 17 h 295"/>
                    <a:gd name="T80" fmla="*/ 2 w 408"/>
                    <a:gd name="T81" fmla="*/ 14 h 2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295"/>
                    <a:gd name="T125" fmla="*/ 408 w 408"/>
                    <a:gd name="T126" fmla="*/ 295 h 2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295">
                      <a:moveTo>
                        <a:pt x="8" y="169"/>
                      </a:moveTo>
                      <a:lnTo>
                        <a:pt x="44" y="169"/>
                      </a:lnTo>
                      <a:lnTo>
                        <a:pt x="48" y="173"/>
                      </a:lnTo>
                      <a:lnTo>
                        <a:pt x="53" y="170"/>
                      </a:lnTo>
                      <a:lnTo>
                        <a:pt x="59" y="177"/>
                      </a:lnTo>
                      <a:lnTo>
                        <a:pt x="129" y="204"/>
                      </a:lnTo>
                      <a:lnTo>
                        <a:pt x="161" y="223"/>
                      </a:lnTo>
                      <a:lnTo>
                        <a:pt x="172" y="224"/>
                      </a:lnTo>
                      <a:lnTo>
                        <a:pt x="179" y="210"/>
                      </a:lnTo>
                      <a:lnTo>
                        <a:pt x="194" y="204"/>
                      </a:lnTo>
                      <a:lnTo>
                        <a:pt x="260" y="123"/>
                      </a:lnTo>
                      <a:lnTo>
                        <a:pt x="282" y="90"/>
                      </a:lnTo>
                      <a:lnTo>
                        <a:pt x="305" y="93"/>
                      </a:lnTo>
                      <a:lnTo>
                        <a:pt x="312" y="85"/>
                      </a:lnTo>
                      <a:lnTo>
                        <a:pt x="314" y="68"/>
                      </a:lnTo>
                      <a:lnTo>
                        <a:pt x="320" y="52"/>
                      </a:lnTo>
                      <a:lnTo>
                        <a:pt x="331" y="29"/>
                      </a:lnTo>
                      <a:lnTo>
                        <a:pt x="343" y="33"/>
                      </a:lnTo>
                      <a:lnTo>
                        <a:pt x="334" y="58"/>
                      </a:lnTo>
                      <a:lnTo>
                        <a:pt x="358" y="23"/>
                      </a:lnTo>
                      <a:lnTo>
                        <a:pt x="378" y="0"/>
                      </a:lnTo>
                      <a:lnTo>
                        <a:pt x="382" y="11"/>
                      </a:lnTo>
                      <a:lnTo>
                        <a:pt x="396" y="5"/>
                      </a:lnTo>
                      <a:lnTo>
                        <a:pt x="395" y="19"/>
                      </a:lnTo>
                      <a:lnTo>
                        <a:pt x="407" y="18"/>
                      </a:lnTo>
                      <a:lnTo>
                        <a:pt x="400" y="41"/>
                      </a:lnTo>
                      <a:lnTo>
                        <a:pt x="408" y="50"/>
                      </a:lnTo>
                      <a:lnTo>
                        <a:pt x="387" y="73"/>
                      </a:lnTo>
                      <a:lnTo>
                        <a:pt x="372" y="92"/>
                      </a:lnTo>
                      <a:lnTo>
                        <a:pt x="339" y="105"/>
                      </a:lnTo>
                      <a:lnTo>
                        <a:pt x="329" y="114"/>
                      </a:lnTo>
                      <a:lnTo>
                        <a:pt x="336" y="124"/>
                      </a:lnTo>
                      <a:lnTo>
                        <a:pt x="297" y="159"/>
                      </a:lnTo>
                      <a:lnTo>
                        <a:pt x="207" y="280"/>
                      </a:lnTo>
                      <a:lnTo>
                        <a:pt x="187" y="295"/>
                      </a:lnTo>
                      <a:lnTo>
                        <a:pt x="164" y="292"/>
                      </a:lnTo>
                      <a:lnTo>
                        <a:pt x="126" y="276"/>
                      </a:lnTo>
                      <a:lnTo>
                        <a:pt x="53" y="243"/>
                      </a:lnTo>
                      <a:lnTo>
                        <a:pt x="28" y="246"/>
                      </a:lnTo>
                      <a:lnTo>
                        <a:pt x="0" y="214"/>
                      </a:lnTo>
                      <a:lnTo>
                        <a:pt x="8" y="169"/>
                      </a:lnTo>
                      <a:close/>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74" name="Line 126"/>
                <p:cNvSpPr>
                  <a:spLocks noChangeShapeType="1"/>
                </p:cNvSpPr>
                <p:nvPr/>
              </p:nvSpPr>
              <p:spPr bwMode="auto">
                <a:xfrm flipH="1">
                  <a:off x="869" y="1865"/>
                  <a:ext cx="18" cy="18"/>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175" name="Freeform 127"/>
                <p:cNvSpPr>
                  <a:spLocks/>
                </p:cNvSpPr>
                <p:nvPr/>
              </p:nvSpPr>
              <p:spPr bwMode="auto">
                <a:xfrm>
                  <a:off x="865" y="1847"/>
                  <a:ext cx="19" cy="27"/>
                </a:xfrm>
                <a:custGeom>
                  <a:avLst/>
                  <a:gdLst>
                    <a:gd name="T0" fmla="*/ 6 w 21"/>
                    <a:gd name="T1" fmla="*/ 0 h 31"/>
                    <a:gd name="T2" fmla="*/ 5 w 21"/>
                    <a:gd name="T3" fmla="*/ 3 h 31"/>
                    <a:gd name="T4" fmla="*/ 0 w 21"/>
                    <a:gd name="T5" fmla="*/ 6 h 31"/>
                    <a:gd name="T6" fmla="*/ 0 60000 65536"/>
                    <a:gd name="T7" fmla="*/ 0 60000 65536"/>
                    <a:gd name="T8" fmla="*/ 0 60000 65536"/>
                    <a:gd name="T9" fmla="*/ 0 w 21"/>
                    <a:gd name="T10" fmla="*/ 0 h 31"/>
                    <a:gd name="T11" fmla="*/ 21 w 21"/>
                    <a:gd name="T12" fmla="*/ 31 h 31"/>
                  </a:gdLst>
                  <a:ahLst/>
                  <a:cxnLst>
                    <a:cxn ang="T6">
                      <a:pos x="T0" y="T1"/>
                    </a:cxn>
                    <a:cxn ang="T7">
                      <a:pos x="T2" y="T3"/>
                    </a:cxn>
                    <a:cxn ang="T8">
                      <a:pos x="T4" y="T5"/>
                    </a:cxn>
                  </a:cxnLst>
                  <a:rect l="T9" t="T10" r="T11" b="T12"/>
                  <a:pathLst>
                    <a:path w="21" h="31">
                      <a:moveTo>
                        <a:pt x="21" y="0"/>
                      </a:moveTo>
                      <a:lnTo>
                        <a:pt x="13" y="15"/>
                      </a:lnTo>
                      <a:lnTo>
                        <a:pt x="0" y="31"/>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176" name="Freeform 128"/>
                <p:cNvSpPr>
                  <a:spLocks/>
                </p:cNvSpPr>
                <p:nvPr/>
              </p:nvSpPr>
              <p:spPr bwMode="auto">
                <a:xfrm>
                  <a:off x="858" y="1839"/>
                  <a:ext cx="16" cy="26"/>
                </a:xfrm>
                <a:custGeom>
                  <a:avLst/>
                  <a:gdLst>
                    <a:gd name="T0" fmla="*/ 4 w 18"/>
                    <a:gd name="T1" fmla="*/ 0 h 30"/>
                    <a:gd name="T2" fmla="*/ 4 w 18"/>
                    <a:gd name="T3" fmla="*/ 3 h 30"/>
                    <a:gd name="T4" fmla="*/ 0 w 18"/>
                    <a:gd name="T5" fmla="*/ 6 h 30"/>
                    <a:gd name="T6" fmla="*/ 0 60000 65536"/>
                    <a:gd name="T7" fmla="*/ 0 60000 65536"/>
                    <a:gd name="T8" fmla="*/ 0 60000 65536"/>
                    <a:gd name="T9" fmla="*/ 0 w 18"/>
                    <a:gd name="T10" fmla="*/ 0 h 30"/>
                    <a:gd name="T11" fmla="*/ 18 w 18"/>
                    <a:gd name="T12" fmla="*/ 30 h 30"/>
                  </a:gdLst>
                  <a:ahLst/>
                  <a:cxnLst>
                    <a:cxn ang="T6">
                      <a:pos x="T0" y="T1"/>
                    </a:cxn>
                    <a:cxn ang="T7">
                      <a:pos x="T2" y="T3"/>
                    </a:cxn>
                    <a:cxn ang="T8">
                      <a:pos x="T4" y="T5"/>
                    </a:cxn>
                  </a:cxnLst>
                  <a:rect l="T9" t="T10" r="T11" b="T12"/>
                  <a:pathLst>
                    <a:path w="18" h="30">
                      <a:moveTo>
                        <a:pt x="18" y="0"/>
                      </a:moveTo>
                      <a:lnTo>
                        <a:pt x="9" y="16"/>
                      </a:lnTo>
                      <a:lnTo>
                        <a:pt x="0" y="3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sp>
            <p:nvSpPr>
              <p:cNvPr id="160" name="Freeform 129"/>
              <p:cNvSpPr>
                <a:spLocks/>
              </p:cNvSpPr>
              <p:nvPr/>
            </p:nvSpPr>
            <p:spPr bwMode="auto">
              <a:xfrm>
                <a:off x="4691" y="960"/>
                <a:ext cx="79" cy="350"/>
              </a:xfrm>
              <a:custGeom>
                <a:avLst/>
                <a:gdLst>
                  <a:gd name="T0" fmla="*/ 69 w 79"/>
                  <a:gd name="T1" fmla="*/ 48 h 350"/>
                  <a:gd name="T2" fmla="*/ 72 w 79"/>
                  <a:gd name="T3" fmla="*/ 65 h 350"/>
                  <a:gd name="T4" fmla="*/ 67 w 79"/>
                  <a:gd name="T5" fmla="*/ 77 h 350"/>
                  <a:gd name="T6" fmla="*/ 64 w 79"/>
                  <a:gd name="T7" fmla="*/ 100 h 350"/>
                  <a:gd name="T8" fmla="*/ 67 w 79"/>
                  <a:gd name="T9" fmla="*/ 128 h 350"/>
                  <a:gd name="T10" fmla="*/ 67 w 79"/>
                  <a:gd name="T11" fmla="*/ 135 h 350"/>
                  <a:gd name="T12" fmla="*/ 69 w 79"/>
                  <a:gd name="T13" fmla="*/ 170 h 350"/>
                  <a:gd name="T14" fmla="*/ 65 w 79"/>
                  <a:gd name="T15" fmla="*/ 195 h 350"/>
                  <a:gd name="T16" fmla="*/ 60 w 79"/>
                  <a:gd name="T17" fmla="*/ 302 h 350"/>
                  <a:gd name="T18" fmla="*/ 63 w 79"/>
                  <a:gd name="T19" fmla="*/ 323 h 350"/>
                  <a:gd name="T20" fmla="*/ 79 w 79"/>
                  <a:gd name="T21" fmla="*/ 338 h 350"/>
                  <a:gd name="T22" fmla="*/ 54 w 79"/>
                  <a:gd name="T23" fmla="*/ 335 h 350"/>
                  <a:gd name="T24" fmla="*/ 46 w 79"/>
                  <a:gd name="T25" fmla="*/ 334 h 350"/>
                  <a:gd name="T26" fmla="*/ 40 w 79"/>
                  <a:gd name="T27" fmla="*/ 321 h 350"/>
                  <a:gd name="T28" fmla="*/ 43 w 79"/>
                  <a:gd name="T29" fmla="*/ 253 h 350"/>
                  <a:gd name="T30" fmla="*/ 42 w 79"/>
                  <a:gd name="T31" fmla="*/ 218 h 350"/>
                  <a:gd name="T32" fmla="*/ 38 w 79"/>
                  <a:gd name="T33" fmla="*/ 253 h 350"/>
                  <a:gd name="T34" fmla="*/ 25 w 79"/>
                  <a:gd name="T35" fmla="*/ 318 h 350"/>
                  <a:gd name="T36" fmla="*/ 22 w 79"/>
                  <a:gd name="T37" fmla="*/ 343 h 350"/>
                  <a:gd name="T38" fmla="*/ 9 w 79"/>
                  <a:gd name="T39" fmla="*/ 350 h 350"/>
                  <a:gd name="T40" fmla="*/ 0 w 79"/>
                  <a:gd name="T41" fmla="*/ 338 h 350"/>
                  <a:gd name="T42" fmla="*/ 13 w 79"/>
                  <a:gd name="T43" fmla="*/ 313 h 350"/>
                  <a:gd name="T44" fmla="*/ 18 w 79"/>
                  <a:gd name="T45" fmla="*/ 239 h 350"/>
                  <a:gd name="T46" fmla="*/ 12 w 79"/>
                  <a:gd name="T47" fmla="*/ 197 h 350"/>
                  <a:gd name="T48" fmla="*/ 2 w 79"/>
                  <a:gd name="T49" fmla="*/ 161 h 350"/>
                  <a:gd name="T50" fmla="*/ 4 w 79"/>
                  <a:gd name="T51" fmla="*/ 135 h 350"/>
                  <a:gd name="T52" fmla="*/ 9 w 79"/>
                  <a:gd name="T53" fmla="*/ 119 h 350"/>
                  <a:gd name="T54" fmla="*/ 9 w 79"/>
                  <a:gd name="T55" fmla="*/ 85 h 350"/>
                  <a:gd name="T56" fmla="*/ 6 w 79"/>
                  <a:gd name="T57" fmla="*/ 37 h 350"/>
                  <a:gd name="T58" fmla="*/ 21 w 79"/>
                  <a:gd name="T59" fmla="*/ 19 h 350"/>
                  <a:gd name="T60" fmla="*/ 21 w 79"/>
                  <a:gd name="T61" fmla="*/ 10 h 350"/>
                  <a:gd name="T62" fmla="*/ 49 w 79"/>
                  <a:gd name="T63" fmla="*/ 12 h 350"/>
                  <a:gd name="T64" fmla="*/ 52 w 79"/>
                  <a:gd name="T65" fmla="*/ 17 h 3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350"/>
                  <a:gd name="T101" fmla="*/ 79 w 79"/>
                  <a:gd name="T102" fmla="*/ 350 h 3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350">
                    <a:moveTo>
                      <a:pt x="66" y="40"/>
                    </a:moveTo>
                    <a:lnTo>
                      <a:pt x="69" y="48"/>
                    </a:lnTo>
                    <a:lnTo>
                      <a:pt x="72" y="56"/>
                    </a:lnTo>
                    <a:lnTo>
                      <a:pt x="72" y="65"/>
                    </a:lnTo>
                    <a:lnTo>
                      <a:pt x="70" y="72"/>
                    </a:lnTo>
                    <a:lnTo>
                      <a:pt x="67" y="77"/>
                    </a:lnTo>
                    <a:lnTo>
                      <a:pt x="64" y="87"/>
                    </a:lnTo>
                    <a:lnTo>
                      <a:pt x="64" y="100"/>
                    </a:lnTo>
                    <a:lnTo>
                      <a:pt x="65" y="112"/>
                    </a:lnTo>
                    <a:lnTo>
                      <a:pt x="67" y="128"/>
                    </a:lnTo>
                    <a:lnTo>
                      <a:pt x="70" y="134"/>
                    </a:lnTo>
                    <a:lnTo>
                      <a:pt x="67" y="135"/>
                    </a:lnTo>
                    <a:lnTo>
                      <a:pt x="68" y="144"/>
                    </a:lnTo>
                    <a:lnTo>
                      <a:pt x="69" y="170"/>
                    </a:lnTo>
                    <a:lnTo>
                      <a:pt x="67" y="196"/>
                    </a:lnTo>
                    <a:lnTo>
                      <a:pt x="65" y="195"/>
                    </a:lnTo>
                    <a:lnTo>
                      <a:pt x="66" y="237"/>
                    </a:lnTo>
                    <a:lnTo>
                      <a:pt x="60" y="302"/>
                    </a:lnTo>
                    <a:lnTo>
                      <a:pt x="59" y="317"/>
                    </a:lnTo>
                    <a:lnTo>
                      <a:pt x="63" y="323"/>
                    </a:lnTo>
                    <a:lnTo>
                      <a:pt x="78" y="334"/>
                    </a:lnTo>
                    <a:lnTo>
                      <a:pt x="79" y="338"/>
                    </a:lnTo>
                    <a:lnTo>
                      <a:pt x="69" y="339"/>
                    </a:lnTo>
                    <a:lnTo>
                      <a:pt x="54" y="335"/>
                    </a:lnTo>
                    <a:lnTo>
                      <a:pt x="46" y="325"/>
                    </a:lnTo>
                    <a:lnTo>
                      <a:pt x="46" y="334"/>
                    </a:lnTo>
                    <a:lnTo>
                      <a:pt x="42" y="335"/>
                    </a:lnTo>
                    <a:lnTo>
                      <a:pt x="40" y="321"/>
                    </a:lnTo>
                    <a:lnTo>
                      <a:pt x="43" y="311"/>
                    </a:lnTo>
                    <a:lnTo>
                      <a:pt x="43" y="253"/>
                    </a:lnTo>
                    <a:lnTo>
                      <a:pt x="43" y="243"/>
                    </a:lnTo>
                    <a:lnTo>
                      <a:pt x="42" y="218"/>
                    </a:lnTo>
                    <a:lnTo>
                      <a:pt x="38" y="245"/>
                    </a:lnTo>
                    <a:lnTo>
                      <a:pt x="38" y="253"/>
                    </a:lnTo>
                    <a:lnTo>
                      <a:pt x="32" y="283"/>
                    </a:lnTo>
                    <a:lnTo>
                      <a:pt x="25" y="318"/>
                    </a:lnTo>
                    <a:lnTo>
                      <a:pt x="25" y="325"/>
                    </a:lnTo>
                    <a:lnTo>
                      <a:pt x="22" y="343"/>
                    </a:lnTo>
                    <a:lnTo>
                      <a:pt x="16" y="348"/>
                    </a:lnTo>
                    <a:lnTo>
                      <a:pt x="9" y="350"/>
                    </a:lnTo>
                    <a:lnTo>
                      <a:pt x="0" y="347"/>
                    </a:lnTo>
                    <a:lnTo>
                      <a:pt x="0" y="338"/>
                    </a:lnTo>
                    <a:lnTo>
                      <a:pt x="7" y="326"/>
                    </a:lnTo>
                    <a:lnTo>
                      <a:pt x="13" y="313"/>
                    </a:lnTo>
                    <a:lnTo>
                      <a:pt x="17" y="248"/>
                    </a:lnTo>
                    <a:lnTo>
                      <a:pt x="18" y="239"/>
                    </a:lnTo>
                    <a:lnTo>
                      <a:pt x="15" y="197"/>
                    </a:lnTo>
                    <a:lnTo>
                      <a:pt x="12" y="197"/>
                    </a:lnTo>
                    <a:lnTo>
                      <a:pt x="9" y="178"/>
                    </a:lnTo>
                    <a:lnTo>
                      <a:pt x="2" y="161"/>
                    </a:lnTo>
                    <a:lnTo>
                      <a:pt x="0" y="147"/>
                    </a:lnTo>
                    <a:lnTo>
                      <a:pt x="4" y="135"/>
                    </a:lnTo>
                    <a:lnTo>
                      <a:pt x="3" y="132"/>
                    </a:lnTo>
                    <a:lnTo>
                      <a:pt x="9" y="119"/>
                    </a:lnTo>
                    <a:lnTo>
                      <a:pt x="13" y="98"/>
                    </a:lnTo>
                    <a:lnTo>
                      <a:pt x="9" y="85"/>
                    </a:lnTo>
                    <a:lnTo>
                      <a:pt x="5" y="52"/>
                    </a:lnTo>
                    <a:lnTo>
                      <a:pt x="6" y="37"/>
                    </a:lnTo>
                    <a:lnTo>
                      <a:pt x="9" y="25"/>
                    </a:lnTo>
                    <a:lnTo>
                      <a:pt x="21" y="19"/>
                    </a:lnTo>
                    <a:lnTo>
                      <a:pt x="23" y="15"/>
                    </a:lnTo>
                    <a:lnTo>
                      <a:pt x="21" y="10"/>
                    </a:lnTo>
                    <a:lnTo>
                      <a:pt x="36" y="0"/>
                    </a:lnTo>
                    <a:lnTo>
                      <a:pt x="49" y="12"/>
                    </a:lnTo>
                    <a:lnTo>
                      <a:pt x="54" y="10"/>
                    </a:lnTo>
                    <a:lnTo>
                      <a:pt x="52" y="17"/>
                    </a:lnTo>
                    <a:lnTo>
                      <a:pt x="57" y="20"/>
                    </a:lnTo>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61" name="Freeform 130"/>
              <p:cNvSpPr>
                <a:spLocks/>
              </p:cNvSpPr>
              <p:nvPr/>
            </p:nvSpPr>
            <p:spPr bwMode="auto">
              <a:xfrm>
                <a:off x="4708" y="902"/>
                <a:ext cx="51" cy="72"/>
              </a:xfrm>
              <a:custGeom>
                <a:avLst/>
                <a:gdLst>
                  <a:gd name="T0" fmla="*/ 0 w 161"/>
                  <a:gd name="T1" fmla="*/ 0 h 229"/>
                  <a:gd name="T2" fmla="*/ 0 w 161"/>
                  <a:gd name="T3" fmla="*/ 0 h 229"/>
                  <a:gd name="T4" fmla="*/ 0 w 161"/>
                  <a:gd name="T5" fmla="*/ 0 h 229"/>
                  <a:gd name="T6" fmla="*/ 0 w 161"/>
                  <a:gd name="T7" fmla="*/ 0 h 229"/>
                  <a:gd name="T8" fmla="*/ 0 w 161"/>
                  <a:gd name="T9" fmla="*/ 0 h 229"/>
                  <a:gd name="T10" fmla="*/ 0 w 161"/>
                  <a:gd name="T11" fmla="*/ 0 h 229"/>
                  <a:gd name="T12" fmla="*/ 0 w 161"/>
                  <a:gd name="T13" fmla="*/ 0 h 229"/>
                  <a:gd name="T14" fmla="*/ 0 w 161"/>
                  <a:gd name="T15" fmla="*/ 0 h 229"/>
                  <a:gd name="T16" fmla="*/ 0 w 161"/>
                  <a:gd name="T17" fmla="*/ 0 h 229"/>
                  <a:gd name="T18" fmla="*/ 0 w 161"/>
                  <a:gd name="T19" fmla="*/ 0 h 229"/>
                  <a:gd name="T20" fmla="*/ 0 w 161"/>
                  <a:gd name="T21" fmla="*/ 0 h 229"/>
                  <a:gd name="T22" fmla="*/ 0 w 161"/>
                  <a:gd name="T23" fmla="*/ 0 h 229"/>
                  <a:gd name="T24" fmla="*/ 0 w 161"/>
                  <a:gd name="T25" fmla="*/ 0 h 229"/>
                  <a:gd name="T26" fmla="*/ 0 w 161"/>
                  <a:gd name="T27" fmla="*/ 0 h 229"/>
                  <a:gd name="T28" fmla="*/ 0 w 161"/>
                  <a:gd name="T29" fmla="*/ 0 h 229"/>
                  <a:gd name="T30" fmla="*/ 0 w 161"/>
                  <a:gd name="T31" fmla="*/ 0 h 229"/>
                  <a:gd name="T32" fmla="*/ 0 w 161"/>
                  <a:gd name="T33" fmla="*/ 0 h 229"/>
                  <a:gd name="T34" fmla="*/ 0 w 161"/>
                  <a:gd name="T35" fmla="*/ 0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
                  <a:gd name="T55" fmla="*/ 0 h 229"/>
                  <a:gd name="T56" fmla="*/ 161 w 161"/>
                  <a:gd name="T57" fmla="*/ 229 h 2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 h="229">
                    <a:moveTo>
                      <a:pt x="28" y="226"/>
                    </a:moveTo>
                    <a:lnTo>
                      <a:pt x="30" y="200"/>
                    </a:lnTo>
                    <a:lnTo>
                      <a:pt x="27" y="171"/>
                    </a:lnTo>
                    <a:lnTo>
                      <a:pt x="11" y="131"/>
                    </a:lnTo>
                    <a:lnTo>
                      <a:pt x="0" y="83"/>
                    </a:lnTo>
                    <a:lnTo>
                      <a:pt x="12" y="38"/>
                    </a:lnTo>
                    <a:lnTo>
                      <a:pt x="42" y="12"/>
                    </a:lnTo>
                    <a:lnTo>
                      <a:pt x="80" y="0"/>
                    </a:lnTo>
                    <a:lnTo>
                      <a:pt x="122" y="9"/>
                    </a:lnTo>
                    <a:lnTo>
                      <a:pt x="147" y="30"/>
                    </a:lnTo>
                    <a:lnTo>
                      <a:pt x="159" y="57"/>
                    </a:lnTo>
                    <a:lnTo>
                      <a:pt x="161" y="95"/>
                    </a:lnTo>
                    <a:lnTo>
                      <a:pt x="158" y="114"/>
                    </a:lnTo>
                    <a:lnTo>
                      <a:pt x="145" y="160"/>
                    </a:lnTo>
                    <a:lnTo>
                      <a:pt x="126" y="187"/>
                    </a:lnTo>
                    <a:lnTo>
                      <a:pt x="100" y="194"/>
                    </a:lnTo>
                    <a:lnTo>
                      <a:pt x="89" y="203"/>
                    </a:lnTo>
                    <a:lnTo>
                      <a:pt x="92" y="229"/>
                    </a:lnTo>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62" name="Freeform 131"/>
              <p:cNvSpPr>
                <a:spLocks/>
              </p:cNvSpPr>
              <p:nvPr/>
            </p:nvSpPr>
            <p:spPr bwMode="auto">
              <a:xfrm>
                <a:off x="4659" y="985"/>
                <a:ext cx="51" cy="162"/>
              </a:xfrm>
              <a:custGeom>
                <a:avLst/>
                <a:gdLst>
                  <a:gd name="T0" fmla="*/ 0 w 176"/>
                  <a:gd name="T1" fmla="*/ 0 h 553"/>
                  <a:gd name="T2" fmla="*/ 0 w 176"/>
                  <a:gd name="T3" fmla="*/ 0 h 553"/>
                  <a:gd name="T4" fmla="*/ 0 w 176"/>
                  <a:gd name="T5" fmla="*/ 0 h 553"/>
                  <a:gd name="T6" fmla="*/ 0 w 176"/>
                  <a:gd name="T7" fmla="*/ 0 h 553"/>
                  <a:gd name="T8" fmla="*/ 0 w 176"/>
                  <a:gd name="T9" fmla="*/ 0 h 553"/>
                  <a:gd name="T10" fmla="*/ 0 w 176"/>
                  <a:gd name="T11" fmla="*/ 0 h 553"/>
                  <a:gd name="T12" fmla="*/ 0 w 176"/>
                  <a:gd name="T13" fmla="*/ 0 h 553"/>
                  <a:gd name="T14" fmla="*/ 0 w 176"/>
                  <a:gd name="T15" fmla="*/ 0 h 553"/>
                  <a:gd name="T16" fmla="*/ 0 w 176"/>
                  <a:gd name="T17" fmla="*/ 0 h 553"/>
                  <a:gd name="T18" fmla="*/ 0 w 176"/>
                  <a:gd name="T19" fmla="*/ 0 h 553"/>
                  <a:gd name="T20" fmla="*/ 0 w 176"/>
                  <a:gd name="T21" fmla="*/ 0 h 553"/>
                  <a:gd name="T22" fmla="*/ 0 w 176"/>
                  <a:gd name="T23" fmla="*/ 0 h 553"/>
                  <a:gd name="T24" fmla="*/ 0 w 176"/>
                  <a:gd name="T25" fmla="*/ 0 h 553"/>
                  <a:gd name="T26" fmla="*/ 0 w 176"/>
                  <a:gd name="T27" fmla="*/ 0 h 553"/>
                  <a:gd name="T28" fmla="*/ 0 w 176"/>
                  <a:gd name="T29" fmla="*/ 0 h 553"/>
                  <a:gd name="T30" fmla="*/ 0 w 176"/>
                  <a:gd name="T31" fmla="*/ 0 h 553"/>
                  <a:gd name="T32" fmla="*/ 0 w 176"/>
                  <a:gd name="T33" fmla="*/ 0 h 553"/>
                  <a:gd name="T34" fmla="*/ 0 w 176"/>
                  <a:gd name="T35" fmla="*/ 0 h 553"/>
                  <a:gd name="T36" fmla="*/ 0 w 176"/>
                  <a:gd name="T37" fmla="*/ 0 h 553"/>
                  <a:gd name="T38" fmla="*/ 0 w 176"/>
                  <a:gd name="T39" fmla="*/ 0 h 553"/>
                  <a:gd name="T40" fmla="*/ 0 w 176"/>
                  <a:gd name="T41" fmla="*/ 0 h 553"/>
                  <a:gd name="T42" fmla="*/ 0 w 176"/>
                  <a:gd name="T43" fmla="*/ 0 h 553"/>
                  <a:gd name="T44" fmla="*/ 0 w 176"/>
                  <a:gd name="T45" fmla="*/ 0 h 553"/>
                  <a:gd name="T46" fmla="*/ 0 w 176"/>
                  <a:gd name="T47" fmla="*/ 0 h 553"/>
                  <a:gd name="T48" fmla="*/ 0 w 176"/>
                  <a:gd name="T49" fmla="*/ 0 h 553"/>
                  <a:gd name="T50" fmla="*/ 0 w 176"/>
                  <a:gd name="T51" fmla="*/ 0 h 5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6"/>
                  <a:gd name="T79" fmla="*/ 0 h 553"/>
                  <a:gd name="T80" fmla="*/ 176 w 176"/>
                  <a:gd name="T81" fmla="*/ 553 h 5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6" h="553">
                    <a:moveTo>
                      <a:pt x="176" y="75"/>
                    </a:moveTo>
                    <a:lnTo>
                      <a:pt x="172" y="96"/>
                    </a:lnTo>
                    <a:lnTo>
                      <a:pt x="160" y="166"/>
                    </a:lnTo>
                    <a:lnTo>
                      <a:pt x="149" y="243"/>
                    </a:lnTo>
                    <a:lnTo>
                      <a:pt x="143" y="277"/>
                    </a:lnTo>
                    <a:lnTo>
                      <a:pt x="83" y="455"/>
                    </a:lnTo>
                    <a:lnTo>
                      <a:pt x="68" y="451"/>
                    </a:lnTo>
                    <a:lnTo>
                      <a:pt x="63" y="466"/>
                    </a:lnTo>
                    <a:lnTo>
                      <a:pt x="73" y="495"/>
                    </a:lnTo>
                    <a:lnTo>
                      <a:pt x="70" y="513"/>
                    </a:lnTo>
                    <a:lnTo>
                      <a:pt x="52" y="490"/>
                    </a:lnTo>
                    <a:lnTo>
                      <a:pt x="38" y="518"/>
                    </a:lnTo>
                    <a:lnTo>
                      <a:pt x="32" y="539"/>
                    </a:lnTo>
                    <a:lnTo>
                      <a:pt x="29" y="552"/>
                    </a:lnTo>
                    <a:lnTo>
                      <a:pt x="16" y="553"/>
                    </a:lnTo>
                    <a:lnTo>
                      <a:pt x="7" y="538"/>
                    </a:lnTo>
                    <a:lnTo>
                      <a:pt x="0" y="531"/>
                    </a:lnTo>
                    <a:lnTo>
                      <a:pt x="0" y="499"/>
                    </a:lnTo>
                    <a:lnTo>
                      <a:pt x="13" y="471"/>
                    </a:lnTo>
                    <a:lnTo>
                      <a:pt x="32" y="447"/>
                    </a:lnTo>
                    <a:lnTo>
                      <a:pt x="39" y="433"/>
                    </a:lnTo>
                    <a:lnTo>
                      <a:pt x="35" y="423"/>
                    </a:lnTo>
                    <a:lnTo>
                      <a:pt x="96" y="238"/>
                    </a:lnTo>
                    <a:lnTo>
                      <a:pt x="112" y="58"/>
                    </a:lnTo>
                    <a:lnTo>
                      <a:pt x="122" y="27"/>
                    </a:lnTo>
                    <a:lnTo>
                      <a:pt x="143" y="0"/>
                    </a:lnTo>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63" name="Freeform 132"/>
              <p:cNvSpPr>
                <a:spLocks/>
              </p:cNvSpPr>
              <p:nvPr/>
            </p:nvSpPr>
            <p:spPr bwMode="auto">
              <a:xfrm>
                <a:off x="4752" y="929"/>
                <a:ext cx="5"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82"/>
                  <a:gd name="T38" fmla="*/ 44 w 44"/>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164" name="Freeform 133"/>
              <p:cNvSpPr>
                <a:spLocks noChangeAspect="1"/>
              </p:cNvSpPr>
              <p:nvPr/>
            </p:nvSpPr>
            <p:spPr bwMode="auto">
              <a:xfrm>
                <a:off x="4736" y="930"/>
                <a:ext cx="6"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82"/>
                  <a:gd name="T38" fmla="*/ 44 w 44"/>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165" name="Freeform 134"/>
              <p:cNvSpPr>
                <a:spLocks/>
              </p:cNvSpPr>
              <p:nvPr/>
            </p:nvSpPr>
            <p:spPr bwMode="auto">
              <a:xfrm>
                <a:off x="4751" y="920"/>
                <a:ext cx="9" cy="6"/>
              </a:xfrm>
              <a:custGeom>
                <a:avLst/>
                <a:gdLst>
                  <a:gd name="T0" fmla="*/ 0 w 29"/>
                  <a:gd name="T1" fmla="*/ 0 h 19"/>
                  <a:gd name="T2" fmla="*/ 0 w 29"/>
                  <a:gd name="T3" fmla="*/ 0 h 19"/>
                  <a:gd name="T4" fmla="*/ 0 w 29"/>
                  <a:gd name="T5" fmla="*/ 0 h 19"/>
                  <a:gd name="T6" fmla="*/ 0 w 29"/>
                  <a:gd name="T7" fmla="*/ 0 h 19"/>
                  <a:gd name="T8" fmla="*/ 0 w 29"/>
                  <a:gd name="T9" fmla="*/ 0 h 19"/>
                  <a:gd name="T10" fmla="*/ 0 w 29"/>
                  <a:gd name="T11" fmla="*/ 0 h 19"/>
                  <a:gd name="T12" fmla="*/ 0 w 29"/>
                  <a:gd name="T13" fmla="*/ 0 h 19"/>
                  <a:gd name="T14" fmla="*/ 0 w 29"/>
                  <a:gd name="T15" fmla="*/ 0 h 19"/>
                  <a:gd name="T16" fmla="*/ 0 w 29"/>
                  <a:gd name="T17" fmla="*/ 0 h 19"/>
                  <a:gd name="T18" fmla="*/ 0 w 29"/>
                  <a:gd name="T19" fmla="*/ 0 h 19"/>
                  <a:gd name="T20" fmla="*/ 0 w 29"/>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9"/>
                  <a:gd name="T35" fmla="*/ 29 w 29"/>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9">
                    <a:moveTo>
                      <a:pt x="4" y="9"/>
                    </a:moveTo>
                    <a:lnTo>
                      <a:pt x="12" y="0"/>
                    </a:lnTo>
                    <a:lnTo>
                      <a:pt x="20" y="0"/>
                    </a:lnTo>
                    <a:lnTo>
                      <a:pt x="27" y="7"/>
                    </a:lnTo>
                    <a:lnTo>
                      <a:pt x="29" y="19"/>
                    </a:lnTo>
                    <a:lnTo>
                      <a:pt x="22" y="12"/>
                    </a:lnTo>
                    <a:lnTo>
                      <a:pt x="16" y="9"/>
                    </a:lnTo>
                    <a:lnTo>
                      <a:pt x="9" y="12"/>
                    </a:lnTo>
                    <a:lnTo>
                      <a:pt x="4" y="16"/>
                    </a:lnTo>
                    <a:lnTo>
                      <a:pt x="0" y="19"/>
                    </a:lnTo>
                    <a:lnTo>
                      <a:pt x="4" y="9"/>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66" name="Freeform 135"/>
              <p:cNvSpPr>
                <a:spLocks noChangeAspect="1"/>
              </p:cNvSpPr>
              <p:nvPr/>
            </p:nvSpPr>
            <p:spPr bwMode="auto">
              <a:xfrm>
                <a:off x="4731" y="920"/>
                <a:ext cx="13" cy="7"/>
              </a:xfrm>
              <a:custGeom>
                <a:avLst/>
                <a:gdLst>
                  <a:gd name="T0" fmla="*/ 0 w 41"/>
                  <a:gd name="T1" fmla="*/ 0 h 21"/>
                  <a:gd name="T2" fmla="*/ 0 w 41"/>
                  <a:gd name="T3" fmla="*/ 0 h 21"/>
                  <a:gd name="T4" fmla="*/ 0 w 41"/>
                  <a:gd name="T5" fmla="*/ 0 h 21"/>
                  <a:gd name="T6" fmla="*/ 0 w 41"/>
                  <a:gd name="T7" fmla="*/ 0 h 21"/>
                  <a:gd name="T8" fmla="*/ 0 w 41"/>
                  <a:gd name="T9" fmla="*/ 0 h 21"/>
                  <a:gd name="T10" fmla="*/ 0 w 41"/>
                  <a:gd name="T11" fmla="*/ 0 h 21"/>
                  <a:gd name="T12" fmla="*/ 0 w 41"/>
                  <a:gd name="T13" fmla="*/ 0 h 21"/>
                  <a:gd name="T14" fmla="*/ 0 w 41"/>
                  <a:gd name="T15" fmla="*/ 0 h 21"/>
                  <a:gd name="T16" fmla="*/ 0 w 41"/>
                  <a:gd name="T17" fmla="*/ 0 h 21"/>
                  <a:gd name="T18" fmla="*/ 0 w 41"/>
                  <a:gd name="T19" fmla="*/ 0 h 21"/>
                  <a:gd name="T20" fmla="*/ 0 w 41"/>
                  <a:gd name="T21" fmla="*/ 0 h 21"/>
                  <a:gd name="T22" fmla="*/ 0 w 41"/>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21"/>
                  <a:gd name="T38" fmla="*/ 41 w 41"/>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21">
                    <a:moveTo>
                      <a:pt x="41" y="19"/>
                    </a:moveTo>
                    <a:lnTo>
                      <a:pt x="32" y="8"/>
                    </a:lnTo>
                    <a:lnTo>
                      <a:pt x="21" y="0"/>
                    </a:lnTo>
                    <a:lnTo>
                      <a:pt x="11" y="0"/>
                    </a:lnTo>
                    <a:lnTo>
                      <a:pt x="3" y="8"/>
                    </a:lnTo>
                    <a:lnTo>
                      <a:pt x="0" y="21"/>
                    </a:lnTo>
                    <a:lnTo>
                      <a:pt x="9" y="13"/>
                    </a:lnTo>
                    <a:lnTo>
                      <a:pt x="17" y="9"/>
                    </a:lnTo>
                    <a:lnTo>
                      <a:pt x="26" y="12"/>
                    </a:lnTo>
                    <a:lnTo>
                      <a:pt x="32" y="15"/>
                    </a:lnTo>
                    <a:lnTo>
                      <a:pt x="38" y="20"/>
                    </a:lnTo>
                    <a:lnTo>
                      <a:pt x="41" y="19"/>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67" name="Freeform 136"/>
              <p:cNvSpPr>
                <a:spLocks/>
              </p:cNvSpPr>
              <p:nvPr/>
            </p:nvSpPr>
            <p:spPr bwMode="auto">
              <a:xfrm>
                <a:off x="4746" y="942"/>
                <a:ext cx="6" cy="5"/>
              </a:xfrm>
              <a:custGeom>
                <a:avLst/>
                <a:gdLst>
                  <a:gd name="T0" fmla="*/ 0 w 20"/>
                  <a:gd name="T1" fmla="*/ 0 h 16"/>
                  <a:gd name="T2" fmla="*/ 0 w 20"/>
                  <a:gd name="T3" fmla="*/ 0 h 16"/>
                  <a:gd name="T4" fmla="*/ 0 w 20"/>
                  <a:gd name="T5" fmla="*/ 0 h 16"/>
                  <a:gd name="T6" fmla="*/ 0 w 20"/>
                  <a:gd name="T7" fmla="*/ 0 h 16"/>
                  <a:gd name="T8" fmla="*/ 0 w 20"/>
                  <a:gd name="T9" fmla="*/ 0 h 16"/>
                  <a:gd name="T10" fmla="*/ 0 w 20"/>
                  <a:gd name="T11" fmla="*/ 0 h 16"/>
                  <a:gd name="T12" fmla="*/ 0 60000 65536"/>
                  <a:gd name="T13" fmla="*/ 0 60000 65536"/>
                  <a:gd name="T14" fmla="*/ 0 60000 65536"/>
                  <a:gd name="T15" fmla="*/ 0 60000 65536"/>
                  <a:gd name="T16" fmla="*/ 0 60000 65536"/>
                  <a:gd name="T17" fmla="*/ 0 60000 65536"/>
                  <a:gd name="T18" fmla="*/ 0 w 20"/>
                  <a:gd name="T19" fmla="*/ 0 h 16"/>
                  <a:gd name="T20" fmla="*/ 20 w 2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0" h="16">
                    <a:moveTo>
                      <a:pt x="0" y="16"/>
                    </a:moveTo>
                    <a:lnTo>
                      <a:pt x="14" y="6"/>
                    </a:lnTo>
                    <a:lnTo>
                      <a:pt x="17" y="0"/>
                    </a:lnTo>
                    <a:lnTo>
                      <a:pt x="20" y="9"/>
                    </a:lnTo>
                    <a:lnTo>
                      <a:pt x="14" y="15"/>
                    </a:lnTo>
                    <a:lnTo>
                      <a:pt x="0" y="16"/>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68" name="Freeform 137"/>
              <p:cNvSpPr>
                <a:spLocks/>
              </p:cNvSpPr>
              <p:nvPr/>
            </p:nvSpPr>
            <p:spPr bwMode="auto">
              <a:xfrm>
                <a:off x="4740" y="951"/>
                <a:ext cx="12" cy="3"/>
              </a:xfrm>
              <a:custGeom>
                <a:avLst/>
                <a:gdLst>
                  <a:gd name="T0" fmla="*/ 0 w 38"/>
                  <a:gd name="T1" fmla="*/ 0 h 9"/>
                  <a:gd name="T2" fmla="*/ 0 w 38"/>
                  <a:gd name="T3" fmla="*/ 0 h 9"/>
                  <a:gd name="T4" fmla="*/ 0 w 38"/>
                  <a:gd name="T5" fmla="*/ 0 h 9"/>
                  <a:gd name="T6" fmla="*/ 0 w 38"/>
                  <a:gd name="T7" fmla="*/ 0 h 9"/>
                  <a:gd name="T8" fmla="*/ 0 w 38"/>
                  <a:gd name="T9" fmla="*/ 0 h 9"/>
                  <a:gd name="T10" fmla="*/ 0 w 38"/>
                  <a:gd name="T11" fmla="*/ 0 h 9"/>
                  <a:gd name="T12" fmla="*/ 0 60000 65536"/>
                  <a:gd name="T13" fmla="*/ 0 60000 65536"/>
                  <a:gd name="T14" fmla="*/ 0 60000 65536"/>
                  <a:gd name="T15" fmla="*/ 0 60000 65536"/>
                  <a:gd name="T16" fmla="*/ 0 60000 65536"/>
                  <a:gd name="T17" fmla="*/ 0 60000 65536"/>
                  <a:gd name="T18" fmla="*/ 0 w 38"/>
                  <a:gd name="T19" fmla="*/ 0 h 9"/>
                  <a:gd name="T20" fmla="*/ 38 w 38"/>
                  <a:gd name="T21" fmla="*/ 9 h 9"/>
                </a:gdLst>
                <a:ahLst/>
                <a:cxnLst>
                  <a:cxn ang="T12">
                    <a:pos x="T0" y="T1"/>
                  </a:cxn>
                  <a:cxn ang="T13">
                    <a:pos x="T2" y="T3"/>
                  </a:cxn>
                  <a:cxn ang="T14">
                    <a:pos x="T4" y="T5"/>
                  </a:cxn>
                  <a:cxn ang="T15">
                    <a:pos x="T6" y="T7"/>
                  </a:cxn>
                  <a:cxn ang="T16">
                    <a:pos x="T8" y="T9"/>
                  </a:cxn>
                  <a:cxn ang="T17">
                    <a:pos x="T10" y="T11"/>
                  </a:cxn>
                </a:cxnLst>
                <a:rect l="T18" t="T19" r="T20" b="T21"/>
                <a:pathLst>
                  <a:path w="38" h="9">
                    <a:moveTo>
                      <a:pt x="0" y="0"/>
                    </a:moveTo>
                    <a:lnTo>
                      <a:pt x="26" y="0"/>
                    </a:lnTo>
                    <a:lnTo>
                      <a:pt x="38" y="2"/>
                    </a:lnTo>
                    <a:lnTo>
                      <a:pt x="24" y="9"/>
                    </a:lnTo>
                    <a:lnTo>
                      <a:pt x="11" y="9"/>
                    </a:lnTo>
                    <a:lnTo>
                      <a:pt x="0" y="0"/>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69" name="Freeform 138"/>
              <p:cNvSpPr>
                <a:spLocks/>
              </p:cNvSpPr>
              <p:nvPr/>
            </p:nvSpPr>
            <p:spPr bwMode="auto">
              <a:xfrm>
                <a:off x="4695" y="892"/>
                <a:ext cx="67" cy="73"/>
              </a:xfrm>
              <a:custGeom>
                <a:avLst/>
                <a:gdLst>
                  <a:gd name="T0" fmla="*/ 0 w 213"/>
                  <a:gd name="T1" fmla="*/ 0 h 230"/>
                  <a:gd name="T2" fmla="*/ 0 w 213"/>
                  <a:gd name="T3" fmla="*/ 0 h 230"/>
                  <a:gd name="T4" fmla="*/ 0 w 213"/>
                  <a:gd name="T5" fmla="*/ 0 h 230"/>
                  <a:gd name="T6" fmla="*/ 0 w 213"/>
                  <a:gd name="T7" fmla="*/ 0 h 230"/>
                  <a:gd name="T8" fmla="*/ 0 w 213"/>
                  <a:gd name="T9" fmla="*/ 0 h 230"/>
                  <a:gd name="T10" fmla="*/ 0 w 213"/>
                  <a:gd name="T11" fmla="*/ 0 h 230"/>
                  <a:gd name="T12" fmla="*/ 0 w 213"/>
                  <a:gd name="T13" fmla="*/ 0 h 230"/>
                  <a:gd name="T14" fmla="*/ 0 w 213"/>
                  <a:gd name="T15" fmla="*/ 0 h 230"/>
                  <a:gd name="T16" fmla="*/ 0 w 213"/>
                  <a:gd name="T17" fmla="*/ 0 h 230"/>
                  <a:gd name="T18" fmla="*/ 0 w 213"/>
                  <a:gd name="T19" fmla="*/ 0 h 230"/>
                  <a:gd name="T20" fmla="*/ 0 w 213"/>
                  <a:gd name="T21" fmla="*/ 0 h 230"/>
                  <a:gd name="T22" fmla="*/ 0 w 213"/>
                  <a:gd name="T23" fmla="*/ 0 h 230"/>
                  <a:gd name="T24" fmla="*/ 0 w 213"/>
                  <a:gd name="T25" fmla="*/ 0 h 230"/>
                  <a:gd name="T26" fmla="*/ 0 w 213"/>
                  <a:gd name="T27" fmla="*/ 0 h 230"/>
                  <a:gd name="T28" fmla="*/ 0 w 213"/>
                  <a:gd name="T29" fmla="*/ 0 h 230"/>
                  <a:gd name="T30" fmla="*/ 0 w 213"/>
                  <a:gd name="T31" fmla="*/ 0 h 230"/>
                  <a:gd name="T32" fmla="*/ 0 w 213"/>
                  <a:gd name="T33" fmla="*/ 0 h 230"/>
                  <a:gd name="T34" fmla="*/ 0 w 213"/>
                  <a:gd name="T35" fmla="*/ 0 h 230"/>
                  <a:gd name="T36" fmla="*/ 0 w 213"/>
                  <a:gd name="T37" fmla="*/ 0 h 230"/>
                  <a:gd name="T38" fmla="*/ 0 w 213"/>
                  <a:gd name="T39" fmla="*/ 0 h 230"/>
                  <a:gd name="T40" fmla="*/ 0 w 213"/>
                  <a:gd name="T41" fmla="*/ 0 h 230"/>
                  <a:gd name="T42" fmla="*/ 0 w 213"/>
                  <a:gd name="T43" fmla="*/ 0 h 230"/>
                  <a:gd name="T44" fmla="*/ 0 w 213"/>
                  <a:gd name="T45" fmla="*/ 0 h 230"/>
                  <a:gd name="T46" fmla="*/ 0 w 213"/>
                  <a:gd name="T47" fmla="*/ 0 h 230"/>
                  <a:gd name="T48" fmla="*/ 0 w 213"/>
                  <a:gd name="T49" fmla="*/ 0 h 230"/>
                  <a:gd name="T50" fmla="*/ 0 w 213"/>
                  <a:gd name="T51" fmla="*/ 0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3"/>
                  <a:gd name="T79" fmla="*/ 0 h 230"/>
                  <a:gd name="T80" fmla="*/ 213 w 213"/>
                  <a:gd name="T81" fmla="*/ 230 h 2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3" h="230">
                    <a:moveTo>
                      <a:pt x="194" y="64"/>
                    </a:moveTo>
                    <a:lnTo>
                      <a:pt x="173" y="77"/>
                    </a:lnTo>
                    <a:lnTo>
                      <a:pt x="147" y="95"/>
                    </a:lnTo>
                    <a:lnTo>
                      <a:pt x="113" y="118"/>
                    </a:lnTo>
                    <a:lnTo>
                      <a:pt x="119" y="95"/>
                    </a:lnTo>
                    <a:lnTo>
                      <a:pt x="99" y="122"/>
                    </a:lnTo>
                    <a:lnTo>
                      <a:pt x="83" y="160"/>
                    </a:lnTo>
                    <a:lnTo>
                      <a:pt x="71" y="196"/>
                    </a:lnTo>
                    <a:lnTo>
                      <a:pt x="62" y="212"/>
                    </a:lnTo>
                    <a:lnTo>
                      <a:pt x="48" y="230"/>
                    </a:lnTo>
                    <a:lnTo>
                      <a:pt x="45" y="204"/>
                    </a:lnTo>
                    <a:lnTo>
                      <a:pt x="32" y="173"/>
                    </a:lnTo>
                    <a:lnTo>
                      <a:pt x="32" y="192"/>
                    </a:lnTo>
                    <a:lnTo>
                      <a:pt x="18" y="159"/>
                    </a:lnTo>
                    <a:lnTo>
                      <a:pt x="3" y="140"/>
                    </a:lnTo>
                    <a:lnTo>
                      <a:pt x="0" y="102"/>
                    </a:lnTo>
                    <a:lnTo>
                      <a:pt x="14" y="54"/>
                    </a:lnTo>
                    <a:lnTo>
                      <a:pt x="48" y="15"/>
                    </a:lnTo>
                    <a:lnTo>
                      <a:pt x="84" y="0"/>
                    </a:lnTo>
                    <a:lnTo>
                      <a:pt x="123" y="5"/>
                    </a:lnTo>
                    <a:lnTo>
                      <a:pt x="153" y="18"/>
                    </a:lnTo>
                    <a:lnTo>
                      <a:pt x="176" y="9"/>
                    </a:lnTo>
                    <a:lnTo>
                      <a:pt x="198" y="14"/>
                    </a:lnTo>
                    <a:lnTo>
                      <a:pt x="201" y="32"/>
                    </a:lnTo>
                    <a:lnTo>
                      <a:pt x="213" y="39"/>
                    </a:lnTo>
                    <a:lnTo>
                      <a:pt x="194" y="64"/>
                    </a:lnTo>
                    <a:close/>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70" name="Freeform 139"/>
              <p:cNvSpPr>
                <a:spLocks/>
              </p:cNvSpPr>
              <p:nvPr/>
            </p:nvSpPr>
            <p:spPr bwMode="auto">
              <a:xfrm>
                <a:off x="4664" y="1131"/>
                <a:ext cx="3" cy="15"/>
              </a:xfrm>
              <a:custGeom>
                <a:avLst/>
                <a:gdLst>
                  <a:gd name="T0" fmla="*/ 0 w 11"/>
                  <a:gd name="T1" fmla="*/ 0 h 51"/>
                  <a:gd name="T2" fmla="*/ 0 w 11"/>
                  <a:gd name="T3" fmla="*/ 0 h 51"/>
                  <a:gd name="T4" fmla="*/ 0 w 11"/>
                  <a:gd name="T5" fmla="*/ 0 h 51"/>
                  <a:gd name="T6" fmla="*/ 0 w 11"/>
                  <a:gd name="T7" fmla="*/ 0 h 51"/>
                  <a:gd name="T8" fmla="*/ 0 60000 65536"/>
                  <a:gd name="T9" fmla="*/ 0 60000 65536"/>
                  <a:gd name="T10" fmla="*/ 0 60000 65536"/>
                  <a:gd name="T11" fmla="*/ 0 60000 65536"/>
                  <a:gd name="T12" fmla="*/ 0 w 11"/>
                  <a:gd name="T13" fmla="*/ 0 h 51"/>
                  <a:gd name="T14" fmla="*/ 11 w 11"/>
                  <a:gd name="T15" fmla="*/ 51 h 51"/>
                </a:gdLst>
                <a:ahLst/>
                <a:cxnLst>
                  <a:cxn ang="T8">
                    <a:pos x="T0" y="T1"/>
                  </a:cxn>
                  <a:cxn ang="T9">
                    <a:pos x="T2" y="T3"/>
                  </a:cxn>
                  <a:cxn ang="T10">
                    <a:pos x="T4" y="T5"/>
                  </a:cxn>
                  <a:cxn ang="T11">
                    <a:pos x="T6" y="T7"/>
                  </a:cxn>
                </a:cxnLst>
                <a:rect l="T12" t="T13" r="T14" b="T15"/>
                <a:pathLst>
                  <a:path w="11" h="51">
                    <a:moveTo>
                      <a:pt x="0" y="51"/>
                    </a:moveTo>
                    <a:lnTo>
                      <a:pt x="2" y="32"/>
                    </a:lnTo>
                    <a:lnTo>
                      <a:pt x="6" y="9"/>
                    </a:lnTo>
                    <a:lnTo>
                      <a:pt x="11" y="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171" name="Freeform 140"/>
              <p:cNvSpPr>
                <a:spLocks/>
              </p:cNvSpPr>
              <p:nvPr/>
            </p:nvSpPr>
            <p:spPr bwMode="auto">
              <a:xfrm>
                <a:off x="4662" y="1129"/>
                <a:ext cx="3" cy="14"/>
              </a:xfrm>
              <a:custGeom>
                <a:avLst/>
                <a:gdLst>
                  <a:gd name="T0" fmla="*/ 0 w 11"/>
                  <a:gd name="T1" fmla="*/ 0 h 47"/>
                  <a:gd name="T2" fmla="*/ 0 w 11"/>
                  <a:gd name="T3" fmla="*/ 0 h 47"/>
                  <a:gd name="T4" fmla="*/ 0 w 11"/>
                  <a:gd name="T5" fmla="*/ 0 h 47"/>
                  <a:gd name="T6" fmla="*/ 0 60000 65536"/>
                  <a:gd name="T7" fmla="*/ 0 60000 65536"/>
                  <a:gd name="T8" fmla="*/ 0 60000 65536"/>
                  <a:gd name="T9" fmla="*/ 0 w 11"/>
                  <a:gd name="T10" fmla="*/ 0 h 47"/>
                  <a:gd name="T11" fmla="*/ 11 w 11"/>
                  <a:gd name="T12" fmla="*/ 47 h 47"/>
                </a:gdLst>
                <a:ahLst/>
                <a:cxnLst>
                  <a:cxn ang="T6">
                    <a:pos x="T0" y="T1"/>
                  </a:cxn>
                  <a:cxn ang="T7">
                    <a:pos x="T2" y="T3"/>
                  </a:cxn>
                  <a:cxn ang="T8">
                    <a:pos x="T4" y="T5"/>
                  </a:cxn>
                </a:cxnLst>
                <a:rect l="T9" t="T10" r="T11" b="T12"/>
                <a:pathLst>
                  <a:path w="11" h="47">
                    <a:moveTo>
                      <a:pt x="0" y="47"/>
                    </a:moveTo>
                    <a:lnTo>
                      <a:pt x="3" y="20"/>
                    </a:lnTo>
                    <a:lnTo>
                      <a:pt x="11" y="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172" name="Freeform 141"/>
              <p:cNvSpPr>
                <a:spLocks/>
              </p:cNvSpPr>
              <p:nvPr/>
            </p:nvSpPr>
            <p:spPr bwMode="auto">
              <a:xfrm>
                <a:off x="4659" y="1128"/>
                <a:ext cx="4" cy="14"/>
              </a:xfrm>
              <a:custGeom>
                <a:avLst/>
                <a:gdLst>
                  <a:gd name="T0" fmla="*/ 0 w 11"/>
                  <a:gd name="T1" fmla="*/ 0 h 47"/>
                  <a:gd name="T2" fmla="*/ 0 w 11"/>
                  <a:gd name="T3" fmla="*/ 0 h 47"/>
                  <a:gd name="T4" fmla="*/ 0 w 11"/>
                  <a:gd name="T5" fmla="*/ 0 h 47"/>
                  <a:gd name="T6" fmla="*/ 0 60000 65536"/>
                  <a:gd name="T7" fmla="*/ 0 60000 65536"/>
                  <a:gd name="T8" fmla="*/ 0 60000 65536"/>
                  <a:gd name="T9" fmla="*/ 0 w 11"/>
                  <a:gd name="T10" fmla="*/ 0 h 47"/>
                  <a:gd name="T11" fmla="*/ 11 w 11"/>
                  <a:gd name="T12" fmla="*/ 47 h 47"/>
                </a:gdLst>
                <a:ahLst/>
                <a:cxnLst>
                  <a:cxn ang="T6">
                    <a:pos x="T0" y="T1"/>
                  </a:cxn>
                  <a:cxn ang="T7">
                    <a:pos x="T2" y="T3"/>
                  </a:cxn>
                  <a:cxn ang="T8">
                    <a:pos x="T4" y="T5"/>
                  </a:cxn>
                </a:cxnLst>
                <a:rect l="T9" t="T10" r="T11" b="T12"/>
                <a:pathLst>
                  <a:path w="11" h="47">
                    <a:moveTo>
                      <a:pt x="0" y="47"/>
                    </a:moveTo>
                    <a:lnTo>
                      <a:pt x="3" y="20"/>
                    </a:lnTo>
                    <a:lnTo>
                      <a:pt x="11" y="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grpSp>
          <p:nvGrpSpPr>
            <p:cNvPr id="115" name="Group 142"/>
            <p:cNvGrpSpPr>
              <a:grpSpLocks/>
            </p:cNvGrpSpPr>
            <p:nvPr/>
          </p:nvGrpSpPr>
          <p:grpSpPr bwMode="auto">
            <a:xfrm>
              <a:off x="4855" y="3501"/>
              <a:ext cx="101" cy="270"/>
              <a:chOff x="743" y="1887"/>
              <a:chExt cx="485" cy="1301"/>
            </a:xfrm>
          </p:grpSpPr>
          <p:sp>
            <p:nvSpPr>
              <p:cNvPr id="154" name="Freeform 143"/>
              <p:cNvSpPr>
                <a:spLocks/>
              </p:cNvSpPr>
              <p:nvPr/>
            </p:nvSpPr>
            <p:spPr bwMode="auto">
              <a:xfrm>
                <a:off x="774" y="2192"/>
                <a:ext cx="454" cy="88"/>
              </a:xfrm>
              <a:custGeom>
                <a:avLst/>
                <a:gdLst>
                  <a:gd name="T0" fmla="*/ 18 w 454"/>
                  <a:gd name="T1" fmla="*/ 12 h 88"/>
                  <a:gd name="T2" fmla="*/ 330 w 454"/>
                  <a:gd name="T3" fmla="*/ 0 h 88"/>
                  <a:gd name="T4" fmla="*/ 434 w 454"/>
                  <a:gd name="T5" fmla="*/ 8 h 88"/>
                  <a:gd name="T6" fmla="*/ 454 w 454"/>
                  <a:gd name="T7" fmla="*/ 24 h 88"/>
                  <a:gd name="T8" fmla="*/ 434 w 454"/>
                  <a:gd name="T9" fmla="*/ 48 h 88"/>
                  <a:gd name="T10" fmla="*/ 410 w 454"/>
                  <a:gd name="T11" fmla="*/ 52 h 88"/>
                  <a:gd name="T12" fmla="*/ 314 w 454"/>
                  <a:gd name="T13" fmla="*/ 88 h 88"/>
                  <a:gd name="T14" fmla="*/ 178 w 454"/>
                  <a:gd name="T15" fmla="*/ 64 h 88"/>
                  <a:gd name="T16" fmla="*/ 46 w 454"/>
                  <a:gd name="T17" fmla="*/ 44 h 88"/>
                  <a:gd name="T18" fmla="*/ 18 w 454"/>
                  <a:gd name="T19" fmla="*/ 40 h 88"/>
                  <a:gd name="T20" fmla="*/ 0 w 454"/>
                  <a:gd name="T21" fmla="*/ 22 h 88"/>
                  <a:gd name="T22" fmla="*/ 18 w 454"/>
                  <a:gd name="T23" fmla="*/ 12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4"/>
                  <a:gd name="T37" fmla="*/ 0 h 88"/>
                  <a:gd name="T38" fmla="*/ 454 w 454"/>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4" h="88">
                    <a:moveTo>
                      <a:pt x="18" y="12"/>
                    </a:moveTo>
                    <a:lnTo>
                      <a:pt x="330" y="0"/>
                    </a:lnTo>
                    <a:lnTo>
                      <a:pt x="434" y="8"/>
                    </a:lnTo>
                    <a:lnTo>
                      <a:pt x="454" y="24"/>
                    </a:lnTo>
                    <a:lnTo>
                      <a:pt x="434" y="48"/>
                    </a:lnTo>
                    <a:lnTo>
                      <a:pt x="410" y="52"/>
                    </a:lnTo>
                    <a:lnTo>
                      <a:pt x="314" y="88"/>
                    </a:lnTo>
                    <a:lnTo>
                      <a:pt x="178" y="64"/>
                    </a:lnTo>
                    <a:lnTo>
                      <a:pt x="46" y="44"/>
                    </a:lnTo>
                    <a:lnTo>
                      <a:pt x="18" y="40"/>
                    </a:lnTo>
                    <a:lnTo>
                      <a:pt x="0" y="22"/>
                    </a:lnTo>
                    <a:lnTo>
                      <a:pt x="18" y="12"/>
                    </a:lnTo>
                    <a:close/>
                  </a:path>
                </a:pathLst>
              </a:custGeom>
              <a:solidFill>
                <a:srgbClr val="969696"/>
              </a:solidFill>
              <a:ln w="9525"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155" name="Freeform 144"/>
              <p:cNvSpPr>
                <a:spLocks/>
              </p:cNvSpPr>
              <p:nvPr/>
            </p:nvSpPr>
            <p:spPr bwMode="auto">
              <a:xfrm>
                <a:off x="890" y="1887"/>
                <a:ext cx="225" cy="269"/>
              </a:xfrm>
              <a:custGeom>
                <a:avLst/>
                <a:gdLst>
                  <a:gd name="T0" fmla="*/ 225 w 225"/>
                  <a:gd name="T1" fmla="*/ 255 h 269"/>
                  <a:gd name="T2" fmla="*/ 201 w 225"/>
                  <a:gd name="T3" fmla="*/ 173 h 269"/>
                  <a:gd name="T4" fmla="*/ 183 w 225"/>
                  <a:gd name="T5" fmla="*/ 120 h 269"/>
                  <a:gd name="T6" fmla="*/ 148 w 225"/>
                  <a:gd name="T7" fmla="*/ 80 h 269"/>
                  <a:gd name="T8" fmla="*/ 106 w 225"/>
                  <a:gd name="T9" fmla="*/ 45 h 269"/>
                  <a:gd name="T10" fmla="*/ 78 w 225"/>
                  <a:gd name="T11" fmla="*/ 26 h 269"/>
                  <a:gd name="T12" fmla="*/ 55 w 225"/>
                  <a:gd name="T13" fmla="*/ 8 h 269"/>
                  <a:gd name="T14" fmla="*/ 22 w 225"/>
                  <a:gd name="T15" fmla="*/ 0 h 269"/>
                  <a:gd name="T16" fmla="*/ 4 w 225"/>
                  <a:gd name="T17" fmla="*/ 5 h 269"/>
                  <a:gd name="T18" fmla="*/ 0 w 225"/>
                  <a:gd name="T19" fmla="*/ 18 h 269"/>
                  <a:gd name="T20" fmla="*/ 9 w 225"/>
                  <a:gd name="T21" fmla="*/ 30 h 269"/>
                  <a:gd name="T22" fmla="*/ 46 w 225"/>
                  <a:gd name="T23" fmla="*/ 41 h 269"/>
                  <a:gd name="T24" fmla="*/ 72 w 225"/>
                  <a:gd name="T25" fmla="*/ 48 h 269"/>
                  <a:gd name="T26" fmla="*/ 96 w 225"/>
                  <a:gd name="T27" fmla="*/ 61 h 269"/>
                  <a:gd name="T28" fmla="*/ 136 w 225"/>
                  <a:gd name="T29" fmla="*/ 89 h 269"/>
                  <a:gd name="T30" fmla="*/ 169 w 225"/>
                  <a:gd name="T31" fmla="*/ 126 h 269"/>
                  <a:gd name="T32" fmla="*/ 186 w 225"/>
                  <a:gd name="T33" fmla="*/ 176 h 269"/>
                  <a:gd name="T34" fmla="*/ 184 w 225"/>
                  <a:gd name="T35" fmla="*/ 269 h 269"/>
                  <a:gd name="T36" fmla="*/ 225 w 225"/>
                  <a:gd name="T37" fmla="*/ 255 h 2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5"/>
                  <a:gd name="T58" fmla="*/ 0 h 269"/>
                  <a:gd name="T59" fmla="*/ 225 w 225"/>
                  <a:gd name="T60" fmla="*/ 269 h 2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5" h="269">
                    <a:moveTo>
                      <a:pt x="225" y="255"/>
                    </a:moveTo>
                    <a:lnTo>
                      <a:pt x="201" y="173"/>
                    </a:lnTo>
                    <a:lnTo>
                      <a:pt x="183" y="120"/>
                    </a:lnTo>
                    <a:lnTo>
                      <a:pt x="148" y="80"/>
                    </a:lnTo>
                    <a:lnTo>
                      <a:pt x="106" y="45"/>
                    </a:lnTo>
                    <a:lnTo>
                      <a:pt x="78" y="26"/>
                    </a:lnTo>
                    <a:lnTo>
                      <a:pt x="55" y="8"/>
                    </a:lnTo>
                    <a:lnTo>
                      <a:pt x="22" y="0"/>
                    </a:lnTo>
                    <a:lnTo>
                      <a:pt x="4" y="5"/>
                    </a:lnTo>
                    <a:lnTo>
                      <a:pt x="0" y="18"/>
                    </a:lnTo>
                    <a:lnTo>
                      <a:pt x="9" y="30"/>
                    </a:lnTo>
                    <a:lnTo>
                      <a:pt x="46" y="41"/>
                    </a:lnTo>
                    <a:lnTo>
                      <a:pt x="72" y="48"/>
                    </a:lnTo>
                    <a:lnTo>
                      <a:pt x="96" y="61"/>
                    </a:lnTo>
                    <a:lnTo>
                      <a:pt x="136" y="89"/>
                    </a:lnTo>
                    <a:lnTo>
                      <a:pt x="169" y="126"/>
                    </a:lnTo>
                    <a:lnTo>
                      <a:pt x="186" y="176"/>
                    </a:lnTo>
                    <a:lnTo>
                      <a:pt x="184" y="269"/>
                    </a:lnTo>
                    <a:lnTo>
                      <a:pt x="225" y="255"/>
                    </a:lnTo>
                    <a:close/>
                  </a:path>
                </a:pathLst>
              </a:custGeom>
              <a:solidFill>
                <a:srgbClr val="969696"/>
              </a:solidFill>
              <a:ln w="9525"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156" name="Freeform 145"/>
              <p:cNvSpPr>
                <a:spLocks/>
              </p:cNvSpPr>
              <p:nvPr/>
            </p:nvSpPr>
            <p:spPr bwMode="auto">
              <a:xfrm>
                <a:off x="743" y="2039"/>
                <a:ext cx="460" cy="1101"/>
              </a:xfrm>
              <a:custGeom>
                <a:avLst/>
                <a:gdLst>
                  <a:gd name="T0" fmla="*/ 21 w 460"/>
                  <a:gd name="T1" fmla="*/ 1101 h 1101"/>
                  <a:gd name="T2" fmla="*/ 3 w 460"/>
                  <a:gd name="T3" fmla="*/ 1089 h 1101"/>
                  <a:gd name="T4" fmla="*/ 0 w 460"/>
                  <a:gd name="T5" fmla="*/ 1063 h 1101"/>
                  <a:gd name="T6" fmla="*/ 9 w 460"/>
                  <a:gd name="T7" fmla="*/ 1045 h 1101"/>
                  <a:gd name="T8" fmla="*/ 39 w 460"/>
                  <a:gd name="T9" fmla="*/ 1029 h 1101"/>
                  <a:gd name="T10" fmla="*/ 93 w 460"/>
                  <a:gd name="T11" fmla="*/ 1006 h 1101"/>
                  <a:gd name="T12" fmla="*/ 109 w 460"/>
                  <a:gd name="T13" fmla="*/ 994 h 1101"/>
                  <a:gd name="T14" fmla="*/ 118 w 460"/>
                  <a:gd name="T15" fmla="*/ 976 h 1101"/>
                  <a:gd name="T16" fmla="*/ 286 w 460"/>
                  <a:gd name="T17" fmla="*/ 42 h 1101"/>
                  <a:gd name="T18" fmla="*/ 301 w 460"/>
                  <a:gd name="T19" fmla="*/ 21 h 1101"/>
                  <a:gd name="T20" fmla="*/ 351 w 460"/>
                  <a:gd name="T21" fmla="*/ 3 h 1101"/>
                  <a:gd name="T22" fmla="*/ 387 w 460"/>
                  <a:gd name="T23" fmla="*/ 0 h 1101"/>
                  <a:gd name="T24" fmla="*/ 425 w 460"/>
                  <a:gd name="T25" fmla="*/ 9 h 1101"/>
                  <a:gd name="T26" fmla="*/ 457 w 460"/>
                  <a:gd name="T27" fmla="*/ 36 h 1101"/>
                  <a:gd name="T28" fmla="*/ 460 w 460"/>
                  <a:gd name="T29" fmla="*/ 51 h 1101"/>
                  <a:gd name="T30" fmla="*/ 303 w 460"/>
                  <a:gd name="T31" fmla="*/ 978 h 1101"/>
                  <a:gd name="T32" fmla="*/ 304 w 460"/>
                  <a:gd name="T33" fmla="*/ 994 h 1101"/>
                  <a:gd name="T34" fmla="*/ 319 w 460"/>
                  <a:gd name="T35" fmla="*/ 1003 h 1101"/>
                  <a:gd name="T36" fmla="*/ 393 w 460"/>
                  <a:gd name="T37" fmla="*/ 1024 h 1101"/>
                  <a:gd name="T38" fmla="*/ 409 w 460"/>
                  <a:gd name="T39" fmla="*/ 1032 h 1101"/>
                  <a:gd name="T40" fmla="*/ 421 w 460"/>
                  <a:gd name="T41" fmla="*/ 1048 h 1101"/>
                  <a:gd name="T42" fmla="*/ 420 w 460"/>
                  <a:gd name="T43" fmla="*/ 1069 h 1101"/>
                  <a:gd name="T44" fmla="*/ 403 w 460"/>
                  <a:gd name="T45" fmla="*/ 1087 h 1101"/>
                  <a:gd name="T46" fmla="*/ 382 w 460"/>
                  <a:gd name="T47" fmla="*/ 1089 h 1101"/>
                  <a:gd name="T48" fmla="*/ 341 w 460"/>
                  <a:gd name="T49" fmla="*/ 1081 h 1101"/>
                  <a:gd name="T50" fmla="*/ 233 w 460"/>
                  <a:gd name="T51" fmla="*/ 1057 h 1101"/>
                  <a:gd name="T52" fmla="*/ 169 w 460"/>
                  <a:gd name="T53" fmla="*/ 1054 h 1101"/>
                  <a:gd name="T54" fmla="*/ 120 w 460"/>
                  <a:gd name="T55" fmla="*/ 1072 h 1101"/>
                  <a:gd name="T56" fmla="*/ 65 w 460"/>
                  <a:gd name="T57" fmla="*/ 1093 h 1101"/>
                  <a:gd name="T58" fmla="*/ 45 w 460"/>
                  <a:gd name="T59" fmla="*/ 1101 h 1101"/>
                  <a:gd name="T60" fmla="*/ 21 w 460"/>
                  <a:gd name="T61" fmla="*/ 1101 h 1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60"/>
                  <a:gd name="T94" fmla="*/ 0 h 1101"/>
                  <a:gd name="T95" fmla="*/ 460 w 460"/>
                  <a:gd name="T96" fmla="*/ 1101 h 1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60" h="1101">
                    <a:moveTo>
                      <a:pt x="21" y="1101"/>
                    </a:moveTo>
                    <a:lnTo>
                      <a:pt x="3" y="1089"/>
                    </a:lnTo>
                    <a:lnTo>
                      <a:pt x="0" y="1063"/>
                    </a:lnTo>
                    <a:lnTo>
                      <a:pt x="9" y="1045"/>
                    </a:lnTo>
                    <a:lnTo>
                      <a:pt x="39" y="1029"/>
                    </a:lnTo>
                    <a:lnTo>
                      <a:pt x="93" y="1006"/>
                    </a:lnTo>
                    <a:lnTo>
                      <a:pt x="109" y="994"/>
                    </a:lnTo>
                    <a:lnTo>
                      <a:pt x="118" y="976"/>
                    </a:lnTo>
                    <a:lnTo>
                      <a:pt x="286" y="42"/>
                    </a:lnTo>
                    <a:lnTo>
                      <a:pt x="301" y="21"/>
                    </a:lnTo>
                    <a:lnTo>
                      <a:pt x="351" y="3"/>
                    </a:lnTo>
                    <a:lnTo>
                      <a:pt x="387" y="0"/>
                    </a:lnTo>
                    <a:lnTo>
                      <a:pt x="425" y="9"/>
                    </a:lnTo>
                    <a:lnTo>
                      <a:pt x="457" y="36"/>
                    </a:lnTo>
                    <a:lnTo>
                      <a:pt x="460" y="51"/>
                    </a:lnTo>
                    <a:lnTo>
                      <a:pt x="303" y="978"/>
                    </a:lnTo>
                    <a:lnTo>
                      <a:pt x="304" y="994"/>
                    </a:lnTo>
                    <a:lnTo>
                      <a:pt x="319" y="1003"/>
                    </a:lnTo>
                    <a:lnTo>
                      <a:pt x="393" y="1024"/>
                    </a:lnTo>
                    <a:lnTo>
                      <a:pt x="409" y="1032"/>
                    </a:lnTo>
                    <a:lnTo>
                      <a:pt x="421" y="1048"/>
                    </a:lnTo>
                    <a:lnTo>
                      <a:pt x="420" y="1069"/>
                    </a:lnTo>
                    <a:lnTo>
                      <a:pt x="403" y="1087"/>
                    </a:lnTo>
                    <a:lnTo>
                      <a:pt x="382" y="1089"/>
                    </a:lnTo>
                    <a:lnTo>
                      <a:pt x="341" y="1081"/>
                    </a:lnTo>
                    <a:lnTo>
                      <a:pt x="233" y="1057"/>
                    </a:lnTo>
                    <a:lnTo>
                      <a:pt x="169" y="1054"/>
                    </a:lnTo>
                    <a:lnTo>
                      <a:pt x="120" y="1072"/>
                    </a:lnTo>
                    <a:lnTo>
                      <a:pt x="65" y="1093"/>
                    </a:lnTo>
                    <a:lnTo>
                      <a:pt x="45" y="1101"/>
                    </a:lnTo>
                    <a:lnTo>
                      <a:pt x="21" y="1101"/>
                    </a:lnTo>
                    <a:close/>
                  </a:path>
                </a:pathLst>
              </a:custGeom>
              <a:gradFill rotWithShape="1">
                <a:gsLst>
                  <a:gs pos="0">
                    <a:srgbClr val="F1F1F1"/>
                  </a:gs>
                  <a:gs pos="100000">
                    <a:srgbClr val="DDDDDD"/>
                  </a:gs>
                </a:gsLst>
                <a:lin ang="5400000" scaled="1"/>
              </a:gradFill>
              <a:ln w="9525"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157" name="Freeform 146"/>
              <p:cNvSpPr>
                <a:spLocks/>
              </p:cNvSpPr>
              <p:nvPr/>
            </p:nvSpPr>
            <p:spPr bwMode="auto">
              <a:xfrm>
                <a:off x="896" y="3039"/>
                <a:ext cx="292" cy="149"/>
              </a:xfrm>
              <a:custGeom>
                <a:avLst/>
                <a:gdLst>
                  <a:gd name="T0" fmla="*/ 0 w 292"/>
                  <a:gd name="T1" fmla="*/ 51 h 149"/>
                  <a:gd name="T2" fmla="*/ 21 w 292"/>
                  <a:gd name="T3" fmla="*/ 39 h 149"/>
                  <a:gd name="T4" fmla="*/ 33 w 292"/>
                  <a:gd name="T5" fmla="*/ 3 h 149"/>
                  <a:gd name="T6" fmla="*/ 108 w 292"/>
                  <a:gd name="T7" fmla="*/ 0 h 149"/>
                  <a:gd name="T8" fmla="*/ 127 w 292"/>
                  <a:gd name="T9" fmla="*/ 17 h 149"/>
                  <a:gd name="T10" fmla="*/ 181 w 292"/>
                  <a:gd name="T11" fmla="*/ 48 h 149"/>
                  <a:gd name="T12" fmla="*/ 238 w 292"/>
                  <a:gd name="T13" fmla="*/ 83 h 149"/>
                  <a:gd name="T14" fmla="*/ 279 w 292"/>
                  <a:gd name="T15" fmla="*/ 111 h 149"/>
                  <a:gd name="T16" fmla="*/ 292 w 292"/>
                  <a:gd name="T17" fmla="*/ 131 h 149"/>
                  <a:gd name="T18" fmla="*/ 289 w 292"/>
                  <a:gd name="T19" fmla="*/ 146 h 149"/>
                  <a:gd name="T20" fmla="*/ 185 w 292"/>
                  <a:gd name="T21" fmla="*/ 149 h 149"/>
                  <a:gd name="T22" fmla="*/ 175 w 292"/>
                  <a:gd name="T23" fmla="*/ 146 h 149"/>
                  <a:gd name="T24" fmla="*/ 172 w 292"/>
                  <a:gd name="T25" fmla="*/ 131 h 149"/>
                  <a:gd name="T26" fmla="*/ 139 w 292"/>
                  <a:gd name="T27" fmla="*/ 102 h 149"/>
                  <a:gd name="T28" fmla="*/ 100 w 292"/>
                  <a:gd name="T29" fmla="*/ 80 h 149"/>
                  <a:gd name="T30" fmla="*/ 36 w 292"/>
                  <a:gd name="T31" fmla="*/ 60 h 149"/>
                  <a:gd name="T32" fmla="*/ 0 w 292"/>
                  <a:gd name="T33" fmla="*/ 51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2"/>
                  <a:gd name="T52" fmla="*/ 0 h 149"/>
                  <a:gd name="T53" fmla="*/ 292 w 292"/>
                  <a:gd name="T54" fmla="*/ 149 h 1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2" h="149">
                    <a:moveTo>
                      <a:pt x="0" y="51"/>
                    </a:moveTo>
                    <a:lnTo>
                      <a:pt x="21" y="39"/>
                    </a:lnTo>
                    <a:lnTo>
                      <a:pt x="33" y="3"/>
                    </a:lnTo>
                    <a:lnTo>
                      <a:pt x="108" y="0"/>
                    </a:lnTo>
                    <a:lnTo>
                      <a:pt x="127" y="17"/>
                    </a:lnTo>
                    <a:lnTo>
                      <a:pt x="181" y="48"/>
                    </a:lnTo>
                    <a:lnTo>
                      <a:pt x="238" y="83"/>
                    </a:lnTo>
                    <a:lnTo>
                      <a:pt x="279" y="111"/>
                    </a:lnTo>
                    <a:lnTo>
                      <a:pt x="292" y="131"/>
                    </a:lnTo>
                    <a:lnTo>
                      <a:pt x="289" y="146"/>
                    </a:lnTo>
                    <a:lnTo>
                      <a:pt x="185" y="149"/>
                    </a:lnTo>
                    <a:lnTo>
                      <a:pt x="175" y="146"/>
                    </a:lnTo>
                    <a:lnTo>
                      <a:pt x="172" y="131"/>
                    </a:lnTo>
                    <a:lnTo>
                      <a:pt x="139" y="102"/>
                    </a:lnTo>
                    <a:lnTo>
                      <a:pt x="100" y="80"/>
                    </a:lnTo>
                    <a:lnTo>
                      <a:pt x="36" y="60"/>
                    </a:lnTo>
                    <a:lnTo>
                      <a:pt x="0" y="51"/>
                    </a:lnTo>
                    <a:close/>
                  </a:path>
                </a:pathLst>
              </a:custGeom>
              <a:solidFill>
                <a:srgbClr val="EAEAEA"/>
              </a:solidFill>
              <a:ln w="9525"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grpSp>
        <p:sp>
          <p:nvSpPr>
            <p:cNvPr id="116" name="Freeform 147"/>
            <p:cNvSpPr>
              <a:spLocks/>
            </p:cNvSpPr>
            <p:nvPr/>
          </p:nvSpPr>
          <p:spPr bwMode="auto">
            <a:xfrm>
              <a:off x="4458" y="3737"/>
              <a:ext cx="693" cy="463"/>
            </a:xfrm>
            <a:custGeom>
              <a:avLst/>
              <a:gdLst>
                <a:gd name="T0" fmla="*/ 453 w 693"/>
                <a:gd name="T1" fmla="*/ 258 h 463"/>
                <a:gd name="T2" fmla="*/ 524 w 693"/>
                <a:gd name="T3" fmla="*/ 179 h 463"/>
                <a:gd name="T4" fmla="*/ 588 w 693"/>
                <a:gd name="T5" fmla="*/ 144 h 463"/>
                <a:gd name="T6" fmla="*/ 566 w 693"/>
                <a:gd name="T7" fmla="*/ 120 h 463"/>
                <a:gd name="T8" fmla="*/ 544 w 693"/>
                <a:gd name="T9" fmla="*/ 68 h 463"/>
                <a:gd name="T10" fmla="*/ 570 w 693"/>
                <a:gd name="T11" fmla="*/ 2 h 463"/>
                <a:gd name="T12" fmla="*/ 630 w 693"/>
                <a:gd name="T13" fmla="*/ 4 h 463"/>
                <a:gd name="T14" fmla="*/ 665 w 693"/>
                <a:gd name="T15" fmla="*/ 73 h 463"/>
                <a:gd name="T16" fmla="*/ 650 w 693"/>
                <a:gd name="T17" fmla="*/ 140 h 463"/>
                <a:gd name="T18" fmla="*/ 673 w 693"/>
                <a:gd name="T19" fmla="*/ 187 h 463"/>
                <a:gd name="T20" fmla="*/ 690 w 693"/>
                <a:gd name="T21" fmla="*/ 236 h 463"/>
                <a:gd name="T22" fmla="*/ 641 w 693"/>
                <a:gd name="T23" fmla="*/ 463 h 463"/>
                <a:gd name="T24" fmla="*/ 613 w 693"/>
                <a:gd name="T25" fmla="*/ 396 h 463"/>
                <a:gd name="T26" fmla="*/ 557 w 693"/>
                <a:gd name="T27" fmla="*/ 463 h 463"/>
                <a:gd name="T28" fmla="*/ 490 w 693"/>
                <a:gd name="T29" fmla="*/ 399 h 463"/>
                <a:gd name="T30" fmla="*/ 452 w 693"/>
                <a:gd name="T31" fmla="*/ 463 h 463"/>
                <a:gd name="T32" fmla="*/ 373 w 693"/>
                <a:gd name="T33" fmla="*/ 462 h 463"/>
                <a:gd name="T34" fmla="*/ 391 w 693"/>
                <a:gd name="T35" fmla="*/ 443 h 463"/>
                <a:gd name="T36" fmla="*/ 329 w 693"/>
                <a:gd name="T37" fmla="*/ 414 h 463"/>
                <a:gd name="T38" fmla="*/ 276 w 693"/>
                <a:gd name="T39" fmla="*/ 463 h 463"/>
                <a:gd name="T40" fmla="*/ 260 w 693"/>
                <a:gd name="T41" fmla="*/ 416 h 463"/>
                <a:gd name="T42" fmla="*/ 199 w 693"/>
                <a:gd name="T43" fmla="*/ 463 h 463"/>
                <a:gd name="T44" fmla="*/ 178 w 693"/>
                <a:gd name="T45" fmla="*/ 404 h 463"/>
                <a:gd name="T46" fmla="*/ 143 w 693"/>
                <a:gd name="T47" fmla="*/ 463 h 463"/>
                <a:gd name="T48" fmla="*/ 123 w 693"/>
                <a:gd name="T49" fmla="*/ 423 h 463"/>
                <a:gd name="T50" fmla="*/ 87 w 693"/>
                <a:gd name="T51" fmla="*/ 459 h 463"/>
                <a:gd name="T52" fmla="*/ 56 w 693"/>
                <a:gd name="T53" fmla="*/ 443 h 463"/>
                <a:gd name="T54" fmla="*/ 41 w 693"/>
                <a:gd name="T55" fmla="*/ 432 h 463"/>
                <a:gd name="T56" fmla="*/ 14 w 693"/>
                <a:gd name="T57" fmla="*/ 399 h 463"/>
                <a:gd name="T58" fmla="*/ 0 w 693"/>
                <a:gd name="T59" fmla="*/ 354 h 463"/>
                <a:gd name="T60" fmla="*/ 0 w 693"/>
                <a:gd name="T61" fmla="*/ 219 h 463"/>
                <a:gd name="T62" fmla="*/ 20 w 693"/>
                <a:gd name="T63" fmla="*/ 184 h 463"/>
                <a:gd name="T64" fmla="*/ 61 w 693"/>
                <a:gd name="T65" fmla="*/ 160 h 463"/>
                <a:gd name="T66" fmla="*/ 52 w 693"/>
                <a:gd name="T67" fmla="*/ 102 h 463"/>
                <a:gd name="T68" fmla="*/ 94 w 693"/>
                <a:gd name="T69" fmla="*/ 39 h 463"/>
                <a:gd name="T70" fmla="*/ 158 w 693"/>
                <a:gd name="T71" fmla="*/ 78 h 463"/>
                <a:gd name="T72" fmla="*/ 141 w 693"/>
                <a:gd name="T73" fmla="*/ 164 h 463"/>
                <a:gd name="T74" fmla="*/ 171 w 693"/>
                <a:gd name="T75" fmla="*/ 189 h 463"/>
                <a:gd name="T76" fmla="*/ 200 w 693"/>
                <a:gd name="T77" fmla="*/ 202 h 463"/>
                <a:gd name="T78" fmla="*/ 195 w 693"/>
                <a:gd name="T79" fmla="*/ 312 h 463"/>
                <a:gd name="T80" fmla="*/ 235 w 693"/>
                <a:gd name="T81" fmla="*/ 298 h 463"/>
                <a:gd name="T82" fmla="*/ 272 w 693"/>
                <a:gd name="T83" fmla="*/ 202 h 463"/>
                <a:gd name="T84" fmla="*/ 324 w 693"/>
                <a:gd name="T85" fmla="*/ 155 h 463"/>
                <a:gd name="T86" fmla="*/ 312 w 693"/>
                <a:gd name="T87" fmla="*/ 68 h 463"/>
                <a:gd name="T88" fmla="*/ 356 w 693"/>
                <a:gd name="T89" fmla="*/ 31 h 463"/>
                <a:gd name="T90" fmla="*/ 401 w 693"/>
                <a:gd name="T91" fmla="*/ 51 h 463"/>
                <a:gd name="T92" fmla="*/ 415 w 693"/>
                <a:gd name="T93" fmla="*/ 95 h 463"/>
                <a:gd name="T94" fmla="*/ 393 w 693"/>
                <a:gd name="T95" fmla="*/ 169 h 463"/>
                <a:gd name="T96" fmla="*/ 438 w 693"/>
                <a:gd name="T97" fmla="*/ 194 h 463"/>
                <a:gd name="T98" fmla="*/ 450 w 693"/>
                <a:gd name="T99" fmla="*/ 283 h 4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3"/>
                <a:gd name="T151" fmla="*/ 0 h 463"/>
                <a:gd name="T152" fmla="*/ 693 w 693"/>
                <a:gd name="T153" fmla="*/ 463 h 4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3" h="463">
                  <a:moveTo>
                    <a:pt x="450" y="283"/>
                  </a:moveTo>
                  <a:lnTo>
                    <a:pt x="453" y="258"/>
                  </a:lnTo>
                  <a:lnTo>
                    <a:pt x="492" y="260"/>
                  </a:lnTo>
                  <a:lnTo>
                    <a:pt x="524" y="179"/>
                  </a:lnTo>
                  <a:lnTo>
                    <a:pt x="541" y="157"/>
                  </a:lnTo>
                  <a:lnTo>
                    <a:pt x="588" y="144"/>
                  </a:lnTo>
                  <a:lnTo>
                    <a:pt x="581" y="122"/>
                  </a:lnTo>
                  <a:lnTo>
                    <a:pt x="566" y="120"/>
                  </a:lnTo>
                  <a:lnTo>
                    <a:pt x="552" y="106"/>
                  </a:lnTo>
                  <a:lnTo>
                    <a:pt x="544" y="68"/>
                  </a:lnTo>
                  <a:lnTo>
                    <a:pt x="554" y="28"/>
                  </a:lnTo>
                  <a:lnTo>
                    <a:pt x="570" y="2"/>
                  </a:lnTo>
                  <a:lnTo>
                    <a:pt x="602" y="0"/>
                  </a:lnTo>
                  <a:lnTo>
                    <a:pt x="630" y="4"/>
                  </a:lnTo>
                  <a:lnTo>
                    <a:pt x="655" y="31"/>
                  </a:lnTo>
                  <a:lnTo>
                    <a:pt x="665" y="73"/>
                  </a:lnTo>
                  <a:lnTo>
                    <a:pt x="648" y="115"/>
                  </a:lnTo>
                  <a:lnTo>
                    <a:pt x="650" y="140"/>
                  </a:lnTo>
                  <a:lnTo>
                    <a:pt x="678" y="159"/>
                  </a:lnTo>
                  <a:lnTo>
                    <a:pt x="673" y="187"/>
                  </a:lnTo>
                  <a:lnTo>
                    <a:pt x="693" y="196"/>
                  </a:lnTo>
                  <a:lnTo>
                    <a:pt x="690" y="236"/>
                  </a:lnTo>
                  <a:lnTo>
                    <a:pt x="648" y="389"/>
                  </a:lnTo>
                  <a:lnTo>
                    <a:pt x="641" y="463"/>
                  </a:lnTo>
                  <a:lnTo>
                    <a:pt x="611" y="463"/>
                  </a:lnTo>
                  <a:lnTo>
                    <a:pt x="613" y="396"/>
                  </a:lnTo>
                  <a:lnTo>
                    <a:pt x="565" y="399"/>
                  </a:lnTo>
                  <a:lnTo>
                    <a:pt x="557" y="463"/>
                  </a:lnTo>
                  <a:lnTo>
                    <a:pt x="482" y="463"/>
                  </a:lnTo>
                  <a:lnTo>
                    <a:pt x="490" y="399"/>
                  </a:lnTo>
                  <a:lnTo>
                    <a:pt x="462" y="394"/>
                  </a:lnTo>
                  <a:lnTo>
                    <a:pt x="452" y="463"/>
                  </a:lnTo>
                  <a:lnTo>
                    <a:pt x="393" y="463"/>
                  </a:lnTo>
                  <a:lnTo>
                    <a:pt x="373" y="462"/>
                  </a:lnTo>
                  <a:lnTo>
                    <a:pt x="378" y="449"/>
                  </a:lnTo>
                  <a:lnTo>
                    <a:pt x="391" y="443"/>
                  </a:lnTo>
                  <a:lnTo>
                    <a:pt x="392" y="408"/>
                  </a:lnTo>
                  <a:lnTo>
                    <a:pt x="329" y="414"/>
                  </a:lnTo>
                  <a:lnTo>
                    <a:pt x="322" y="463"/>
                  </a:lnTo>
                  <a:lnTo>
                    <a:pt x="276" y="463"/>
                  </a:lnTo>
                  <a:lnTo>
                    <a:pt x="284" y="414"/>
                  </a:lnTo>
                  <a:lnTo>
                    <a:pt x="260" y="416"/>
                  </a:lnTo>
                  <a:lnTo>
                    <a:pt x="246" y="463"/>
                  </a:lnTo>
                  <a:lnTo>
                    <a:pt x="199" y="463"/>
                  </a:lnTo>
                  <a:lnTo>
                    <a:pt x="208" y="404"/>
                  </a:lnTo>
                  <a:lnTo>
                    <a:pt x="178" y="404"/>
                  </a:lnTo>
                  <a:lnTo>
                    <a:pt x="167" y="463"/>
                  </a:lnTo>
                  <a:lnTo>
                    <a:pt x="143" y="463"/>
                  </a:lnTo>
                  <a:lnTo>
                    <a:pt x="151" y="421"/>
                  </a:lnTo>
                  <a:lnTo>
                    <a:pt x="123" y="423"/>
                  </a:lnTo>
                  <a:lnTo>
                    <a:pt x="106" y="463"/>
                  </a:lnTo>
                  <a:lnTo>
                    <a:pt x="87" y="459"/>
                  </a:lnTo>
                  <a:lnTo>
                    <a:pt x="69" y="451"/>
                  </a:lnTo>
                  <a:lnTo>
                    <a:pt x="56" y="443"/>
                  </a:lnTo>
                  <a:lnTo>
                    <a:pt x="54" y="421"/>
                  </a:lnTo>
                  <a:lnTo>
                    <a:pt x="41" y="432"/>
                  </a:lnTo>
                  <a:lnTo>
                    <a:pt x="27" y="418"/>
                  </a:lnTo>
                  <a:lnTo>
                    <a:pt x="14" y="399"/>
                  </a:lnTo>
                  <a:lnTo>
                    <a:pt x="4" y="377"/>
                  </a:lnTo>
                  <a:lnTo>
                    <a:pt x="0" y="354"/>
                  </a:lnTo>
                  <a:lnTo>
                    <a:pt x="0" y="315"/>
                  </a:lnTo>
                  <a:lnTo>
                    <a:pt x="0" y="219"/>
                  </a:lnTo>
                  <a:lnTo>
                    <a:pt x="5" y="199"/>
                  </a:lnTo>
                  <a:lnTo>
                    <a:pt x="20" y="184"/>
                  </a:lnTo>
                  <a:lnTo>
                    <a:pt x="59" y="177"/>
                  </a:lnTo>
                  <a:lnTo>
                    <a:pt x="61" y="160"/>
                  </a:lnTo>
                  <a:lnTo>
                    <a:pt x="54" y="144"/>
                  </a:lnTo>
                  <a:lnTo>
                    <a:pt x="52" y="102"/>
                  </a:lnTo>
                  <a:lnTo>
                    <a:pt x="64" y="62"/>
                  </a:lnTo>
                  <a:lnTo>
                    <a:pt x="94" y="39"/>
                  </a:lnTo>
                  <a:lnTo>
                    <a:pt x="136" y="41"/>
                  </a:lnTo>
                  <a:lnTo>
                    <a:pt x="158" y="78"/>
                  </a:lnTo>
                  <a:lnTo>
                    <a:pt x="156" y="130"/>
                  </a:lnTo>
                  <a:lnTo>
                    <a:pt x="141" y="164"/>
                  </a:lnTo>
                  <a:lnTo>
                    <a:pt x="141" y="182"/>
                  </a:lnTo>
                  <a:lnTo>
                    <a:pt x="171" y="189"/>
                  </a:lnTo>
                  <a:lnTo>
                    <a:pt x="181" y="196"/>
                  </a:lnTo>
                  <a:lnTo>
                    <a:pt x="200" y="202"/>
                  </a:lnTo>
                  <a:lnTo>
                    <a:pt x="208" y="219"/>
                  </a:lnTo>
                  <a:lnTo>
                    <a:pt x="195" y="312"/>
                  </a:lnTo>
                  <a:lnTo>
                    <a:pt x="200" y="288"/>
                  </a:lnTo>
                  <a:lnTo>
                    <a:pt x="235" y="298"/>
                  </a:lnTo>
                  <a:lnTo>
                    <a:pt x="254" y="224"/>
                  </a:lnTo>
                  <a:lnTo>
                    <a:pt x="272" y="202"/>
                  </a:lnTo>
                  <a:lnTo>
                    <a:pt x="312" y="179"/>
                  </a:lnTo>
                  <a:lnTo>
                    <a:pt x="324" y="155"/>
                  </a:lnTo>
                  <a:lnTo>
                    <a:pt x="307" y="122"/>
                  </a:lnTo>
                  <a:lnTo>
                    <a:pt x="312" y="68"/>
                  </a:lnTo>
                  <a:lnTo>
                    <a:pt x="329" y="41"/>
                  </a:lnTo>
                  <a:lnTo>
                    <a:pt x="356" y="31"/>
                  </a:lnTo>
                  <a:lnTo>
                    <a:pt x="391" y="41"/>
                  </a:lnTo>
                  <a:lnTo>
                    <a:pt x="401" y="51"/>
                  </a:lnTo>
                  <a:lnTo>
                    <a:pt x="410" y="53"/>
                  </a:lnTo>
                  <a:lnTo>
                    <a:pt x="415" y="95"/>
                  </a:lnTo>
                  <a:lnTo>
                    <a:pt x="402" y="144"/>
                  </a:lnTo>
                  <a:lnTo>
                    <a:pt x="393" y="169"/>
                  </a:lnTo>
                  <a:lnTo>
                    <a:pt x="420" y="182"/>
                  </a:lnTo>
                  <a:lnTo>
                    <a:pt x="438" y="194"/>
                  </a:lnTo>
                  <a:lnTo>
                    <a:pt x="462" y="202"/>
                  </a:lnTo>
                  <a:lnTo>
                    <a:pt x="450" y="283"/>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17" name="Freeform 148"/>
            <p:cNvSpPr>
              <a:spLocks/>
            </p:cNvSpPr>
            <p:nvPr/>
          </p:nvSpPr>
          <p:spPr bwMode="auto">
            <a:xfrm>
              <a:off x="5261" y="3691"/>
              <a:ext cx="625" cy="511"/>
            </a:xfrm>
            <a:custGeom>
              <a:avLst/>
              <a:gdLst>
                <a:gd name="T0" fmla="*/ 5 w 625"/>
                <a:gd name="T1" fmla="*/ 507 h 511"/>
                <a:gd name="T2" fmla="*/ 95 w 625"/>
                <a:gd name="T3" fmla="*/ 376 h 511"/>
                <a:gd name="T4" fmla="*/ 157 w 625"/>
                <a:gd name="T5" fmla="*/ 350 h 511"/>
                <a:gd name="T6" fmla="*/ 187 w 625"/>
                <a:gd name="T7" fmla="*/ 322 h 511"/>
                <a:gd name="T8" fmla="*/ 202 w 625"/>
                <a:gd name="T9" fmla="*/ 330 h 511"/>
                <a:gd name="T10" fmla="*/ 229 w 625"/>
                <a:gd name="T11" fmla="*/ 319 h 511"/>
                <a:gd name="T12" fmla="*/ 278 w 625"/>
                <a:gd name="T13" fmla="*/ 263 h 511"/>
                <a:gd name="T14" fmla="*/ 304 w 625"/>
                <a:gd name="T15" fmla="*/ 175 h 511"/>
                <a:gd name="T16" fmla="*/ 338 w 625"/>
                <a:gd name="T17" fmla="*/ 149 h 511"/>
                <a:gd name="T18" fmla="*/ 283 w 625"/>
                <a:gd name="T19" fmla="*/ 112 h 511"/>
                <a:gd name="T20" fmla="*/ 277 w 625"/>
                <a:gd name="T21" fmla="*/ 91 h 511"/>
                <a:gd name="T22" fmla="*/ 286 w 625"/>
                <a:gd name="T23" fmla="*/ 23 h 511"/>
                <a:gd name="T24" fmla="*/ 379 w 625"/>
                <a:gd name="T25" fmla="*/ 26 h 511"/>
                <a:gd name="T26" fmla="*/ 399 w 625"/>
                <a:gd name="T27" fmla="*/ 111 h 511"/>
                <a:gd name="T28" fmla="*/ 397 w 625"/>
                <a:gd name="T29" fmla="*/ 147 h 511"/>
                <a:gd name="T30" fmla="*/ 436 w 625"/>
                <a:gd name="T31" fmla="*/ 142 h 511"/>
                <a:gd name="T32" fmla="*/ 431 w 625"/>
                <a:gd name="T33" fmla="*/ 118 h 511"/>
                <a:gd name="T34" fmla="*/ 420 w 625"/>
                <a:gd name="T35" fmla="*/ 70 h 511"/>
                <a:gd name="T36" fmla="*/ 443 w 625"/>
                <a:gd name="T37" fmla="*/ 15 h 511"/>
                <a:gd name="T38" fmla="*/ 523 w 625"/>
                <a:gd name="T39" fmla="*/ 3 h 511"/>
                <a:gd name="T40" fmla="*/ 531 w 625"/>
                <a:gd name="T41" fmla="*/ 108 h 511"/>
                <a:gd name="T42" fmla="*/ 550 w 625"/>
                <a:gd name="T43" fmla="*/ 129 h 511"/>
                <a:gd name="T44" fmla="*/ 573 w 625"/>
                <a:gd name="T45" fmla="*/ 133 h 511"/>
                <a:gd name="T46" fmla="*/ 550 w 625"/>
                <a:gd name="T47" fmla="*/ 118 h 511"/>
                <a:gd name="T48" fmla="*/ 540 w 625"/>
                <a:gd name="T49" fmla="*/ 76 h 511"/>
                <a:gd name="T50" fmla="*/ 562 w 625"/>
                <a:gd name="T51" fmla="*/ 21 h 511"/>
                <a:gd name="T52" fmla="*/ 607 w 625"/>
                <a:gd name="T53" fmla="*/ 1 h 511"/>
                <a:gd name="T54" fmla="*/ 625 w 625"/>
                <a:gd name="T55" fmla="*/ 373 h 511"/>
                <a:gd name="T56" fmla="*/ 610 w 625"/>
                <a:gd name="T57" fmla="*/ 447 h 511"/>
                <a:gd name="T58" fmla="*/ 590 w 625"/>
                <a:gd name="T59" fmla="*/ 410 h 511"/>
                <a:gd name="T60" fmla="*/ 505 w 625"/>
                <a:gd name="T61" fmla="*/ 510 h 511"/>
                <a:gd name="T62" fmla="*/ 462 w 625"/>
                <a:gd name="T63" fmla="*/ 425 h 511"/>
                <a:gd name="T64" fmla="*/ 382 w 625"/>
                <a:gd name="T65" fmla="*/ 510 h 511"/>
                <a:gd name="T66" fmla="*/ 361 w 625"/>
                <a:gd name="T67" fmla="*/ 510 h 511"/>
                <a:gd name="T68" fmla="*/ 327 w 625"/>
                <a:gd name="T69" fmla="*/ 466 h 511"/>
                <a:gd name="T70" fmla="*/ 309 w 625"/>
                <a:gd name="T71" fmla="*/ 510 h 511"/>
                <a:gd name="T72" fmla="*/ 247 w 625"/>
                <a:gd name="T73" fmla="*/ 507 h 511"/>
                <a:gd name="T74" fmla="*/ 172 w 625"/>
                <a:gd name="T75" fmla="*/ 511 h 511"/>
                <a:gd name="T76" fmla="*/ 144 w 625"/>
                <a:gd name="T77" fmla="*/ 492 h 511"/>
                <a:gd name="T78" fmla="*/ 112 w 625"/>
                <a:gd name="T79" fmla="*/ 510 h 511"/>
                <a:gd name="T80" fmla="*/ 115 w 625"/>
                <a:gd name="T81" fmla="*/ 472 h 511"/>
                <a:gd name="T82" fmla="*/ 0 w 625"/>
                <a:gd name="T83" fmla="*/ 510 h 5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25"/>
                <a:gd name="T127" fmla="*/ 0 h 511"/>
                <a:gd name="T128" fmla="*/ 625 w 625"/>
                <a:gd name="T129" fmla="*/ 511 h 5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25" h="511">
                  <a:moveTo>
                    <a:pt x="0" y="510"/>
                  </a:moveTo>
                  <a:lnTo>
                    <a:pt x="5" y="507"/>
                  </a:lnTo>
                  <a:lnTo>
                    <a:pt x="46" y="502"/>
                  </a:lnTo>
                  <a:lnTo>
                    <a:pt x="95" y="376"/>
                  </a:lnTo>
                  <a:lnTo>
                    <a:pt x="121" y="361"/>
                  </a:lnTo>
                  <a:lnTo>
                    <a:pt x="157" y="350"/>
                  </a:lnTo>
                  <a:lnTo>
                    <a:pt x="178" y="327"/>
                  </a:lnTo>
                  <a:lnTo>
                    <a:pt x="187" y="322"/>
                  </a:lnTo>
                  <a:lnTo>
                    <a:pt x="198" y="321"/>
                  </a:lnTo>
                  <a:lnTo>
                    <a:pt x="202" y="330"/>
                  </a:lnTo>
                  <a:lnTo>
                    <a:pt x="217" y="332"/>
                  </a:lnTo>
                  <a:lnTo>
                    <a:pt x="229" y="319"/>
                  </a:lnTo>
                  <a:lnTo>
                    <a:pt x="266" y="314"/>
                  </a:lnTo>
                  <a:lnTo>
                    <a:pt x="278" y="263"/>
                  </a:lnTo>
                  <a:lnTo>
                    <a:pt x="278" y="222"/>
                  </a:lnTo>
                  <a:lnTo>
                    <a:pt x="304" y="175"/>
                  </a:lnTo>
                  <a:lnTo>
                    <a:pt x="338" y="165"/>
                  </a:lnTo>
                  <a:lnTo>
                    <a:pt x="338" y="149"/>
                  </a:lnTo>
                  <a:lnTo>
                    <a:pt x="289" y="137"/>
                  </a:lnTo>
                  <a:lnTo>
                    <a:pt x="283" y="112"/>
                  </a:lnTo>
                  <a:lnTo>
                    <a:pt x="270" y="102"/>
                  </a:lnTo>
                  <a:lnTo>
                    <a:pt x="277" y="91"/>
                  </a:lnTo>
                  <a:lnTo>
                    <a:pt x="273" y="62"/>
                  </a:lnTo>
                  <a:lnTo>
                    <a:pt x="286" y="23"/>
                  </a:lnTo>
                  <a:lnTo>
                    <a:pt x="338" y="8"/>
                  </a:lnTo>
                  <a:lnTo>
                    <a:pt x="379" y="26"/>
                  </a:lnTo>
                  <a:lnTo>
                    <a:pt x="397" y="64"/>
                  </a:lnTo>
                  <a:lnTo>
                    <a:pt x="399" y="111"/>
                  </a:lnTo>
                  <a:lnTo>
                    <a:pt x="391" y="133"/>
                  </a:lnTo>
                  <a:lnTo>
                    <a:pt x="397" y="147"/>
                  </a:lnTo>
                  <a:lnTo>
                    <a:pt x="429" y="163"/>
                  </a:lnTo>
                  <a:lnTo>
                    <a:pt x="436" y="142"/>
                  </a:lnTo>
                  <a:lnTo>
                    <a:pt x="456" y="124"/>
                  </a:lnTo>
                  <a:lnTo>
                    <a:pt x="431" y="118"/>
                  </a:lnTo>
                  <a:lnTo>
                    <a:pt x="428" y="80"/>
                  </a:lnTo>
                  <a:lnTo>
                    <a:pt x="420" y="70"/>
                  </a:lnTo>
                  <a:lnTo>
                    <a:pt x="431" y="49"/>
                  </a:lnTo>
                  <a:lnTo>
                    <a:pt x="443" y="15"/>
                  </a:lnTo>
                  <a:lnTo>
                    <a:pt x="472" y="0"/>
                  </a:lnTo>
                  <a:lnTo>
                    <a:pt x="523" y="3"/>
                  </a:lnTo>
                  <a:lnTo>
                    <a:pt x="549" y="49"/>
                  </a:lnTo>
                  <a:lnTo>
                    <a:pt x="531" y="108"/>
                  </a:lnTo>
                  <a:lnTo>
                    <a:pt x="518" y="129"/>
                  </a:lnTo>
                  <a:lnTo>
                    <a:pt x="550" y="129"/>
                  </a:lnTo>
                  <a:lnTo>
                    <a:pt x="556" y="141"/>
                  </a:lnTo>
                  <a:lnTo>
                    <a:pt x="573" y="133"/>
                  </a:lnTo>
                  <a:lnTo>
                    <a:pt x="573" y="121"/>
                  </a:lnTo>
                  <a:lnTo>
                    <a:pt x="550" y="118"/>
                  </a:lnTo>
                  <a:lnTo>
                    <a:pt x="544" y="95"/>
                  </a:lnTo>
                  <a:lnTo>
                    <a:pt x="540" y="76"/>
                  </a:lnTo>
                  <a:lnTo>
                    <a:pt x="552" y="60"/>
                  </a:lnTo>
                  <a:lnTo>
                    <a:pt x="562" y="21"/>
                  </a:lnTo>
                  <a:lnTo>
                    <a:pt x="579" y="4"/>
                  </a:lnTo>
                  <a:lnTo>
                    <a:pt x="607" y="1"/>
                  </a:lnTo>
                  <a:lnTo>
                    <a:pt x="625" y="9"/>
                  </a:lnTo>
                  <a:lnTo>
                    <a:pt x="625" y="373"/>
                  </a:lnTo>
                  <a:lnTo>
                    <a:pt x="621" y="420"/>
                  </a:lnTo>
                  <a:lnTo>
                    <a:pt x="610" y="447"/>
                  </a:lnTo>
                  <a:lnTo>
                    <a:pt x="594" y="472"/>
                  </a:lnTo>
                  <a:lnTo>
                    <a:pt x="590" y="410"/>
                  </a:lnTo>
                  <a:lnTo>
                    <a:pt x="518" y="404"/>
                  </a:lnTo>
                  <a:lnTo>
                    <a:pt x="505" y="510"/>
                  </a:lnTo>
                  <a:lnTo>
                    <a:pt x="469" y="510"/>
                  </a:lnTo>
                  <a:lnTo>
                    <a:pt x="462" y="425"/>
                  </a:lnTo>
                  <a:lnTo>
                    <a:pt x="444" y="510"/>
                  </a:lnTo>
                  <a:lnTo>
                    <a:pt x="382" y="510"/>
                  </a:lnTo>
                  <a:lnTo>
                    <a:pt x="364" y="461"/>
                  </a:lnTo>
                  <a:lnTo>
                    <a:pt x="361" y="510"/>
                  </a:lnTo>
                  <a:lnTo>
                    <a:pt x="336" y="510"/>
                  </a:lnTo>
                  <a:lnTo>
                    <a:pt x="327" y="466"/>
                  </a:lnTo>
                  <a:lnTo>
                    <a:pt x="322" y="504"/>
                  </a:lnTo>
                  <a:lnTo>
                    <a:pt x="309" y="510"/>
                  </a:lnTo>
                  <a:lnTo>
                    <a:pt x="261" y="510"/>
                  </a:lnTo>
                  <a:lnTo>
                    <a:pt x="247" y="507"/>
                  </a:lnTo>
                  <a:lnTo>
                    <a:pt x="223" y="511"/>
                  </a:lnTo>
                  <a:lnTo>
                    <a:pt x="172" y="511"/>
                  </a:lnTo>
                  <a:lnTo>
                    <a:pt x="175" y="497"/>
                  </a:lnTo>
                  <a:lnTo>
                    <a:pt x="144" y="492"/>
                  </a:lnTo>
                  <a:lnTo>
                    <a:pt x="142" y="508"/>
                  </a:lnTo>
                  <a:lnTo>
                    <a:pt x="112" y="510"/>
                  </a:lnTo>
                  <a:lnTo>
                    <a:pt x="115" y="486"/>
                  </a:lnTo>
                  <a:lnTo>
                    <a:pt x="115" y="472"/>
                  </a:lnTo>
                  <a:lnTo>
                    <a:pt x="103" y="510"/>
                  </a:lnTo>
                  <a:lnTo>
                    <a:pt x="0" y="510"/>
                  </a:lnTo>
                  <a:close/>
                </a:path>
              </a:pathLst>
            </a:custGeom>
            <a:solidFill>
              <a:srgbClr val="C0C0C0"/>
            </a:solidFill>
            <a:ln w="9525" cap="flat" cmpd="sng">
              <a:solidFill>
                <a:srgbClr val="808080"/>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118" name="Freeform 149"/>
            <p:cNvSpPr>
              <a:spLocks/>
            </p:cNvSpPr>
            <p:nvPr/>
          </p:nvSpPr>
          <p:spPr bwMode="auto">
            <a:xfrm rot="-797092">
              <a:off x="5544" y="3756"/>
              <a:ext cx="9" cy="24"/>
            </a:xfrm>
            <a:custGeom>
              <a:avLst/>
              <a:gdLst>
                <a:gd name="T0" fmla="*/ 0 w 15"/>
                <a:gd name="T1" fmla="*/ 1 h 47"/>
                <a:gd name="T2" fmla="*/ 1 w 15"/>
                <a:gd name="T3" fmla="*/ 1 h 47"/>
                <a:gd name="T4" fmla="*/ 1 w 15"/>
                <a:gd name="T5" fmla="*/ 0 h 47"/>
                <a:gd name="T6" fmla="*/ 1 w 15"/>
                <a:gd name="T7" fmla="*/ 1 h 47"/>
                <a:gd name="T8" fmla="*/ 1 w 15"/>
                <a:gd name="T9" fmla="*/ 1 h 47"/>
                <a:gd name="T10" fmla="*/ 1 w 15"/>
                <a:gd name="T11" fmla="*/ 1 h 47"/>
                <a:gd name="T12" fmla="*/ 0 w 15"/>
                <a:gd name="T13" fmla="*/ 1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19" name="Freeform 150"/>
            <p:cNvSpPr>
              <a:spLocks/>
            </p:cNvSpPr>
            <p:nvPr/>
          </p:nvSpPr>
          <p:spPr bwMode="auto">
            <a:xfrm rot="-797092">
              <a:off x="5541" y="3741"/>
              <a:ext cx="12" cy="9"/>
            </a:xfrm>
            <a:custGeom>
              <a:avLst/>
              <a:gdLst>
                <a:gd name="T0" fmla="*/ 0 w 20"/>
                <a:gd name="T1" fmla="*/ 1 h 18"/>
                <a:gd name="T2" fmla="*/ 1 w 20"/>
                <a:gd name="T3" fmla="*/ 0 h 18"/>
                <a:gd name="T4" fmla="*/ 1 w 20"/>
                <a:gd name="T5" fmla="*/ 1 h 18"/>
                <a:gd name="T6" fmla="*/ 1 w 20"/>
                <a:gd name="T7" fmla="*/ 1 h 18"/>
                <a:gd name="T8" fmla="*/ 0 w 20"/>
                <a:gd name="T9" fmla="*/ 1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20" name="Freeform 151"/>
            <p:cNvSpPr>
              <a:spLocks/>
            </p:cNvSpPr>
            <p:nvPr/>
          </p:nvSpPr>
          <p:spPr bwMode="auto">
            <a:xfrm rot="-797092">
              <a:off x="5550" y="3810"/>
              <a:ext cx="14" cy="3"/>
            </a:xfrm>
            <a:custGeom>
              <a:avLst/>
              <a:gdLst>
                <a:gd name="T0" fmla="*/ 0 w 23"/>
                <a:gd name="T1" fmla="*/ 1 h 6"/>
                <a:gd name="T2" fmla="*/ 1 w 23"/>
                <a:gd name="T3" fmla="*/ 1 h 6"/>
                <a:gd name="T4" fmla="*/ 1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121" name="Freeform 152"/>
            <p:cNvSpPr>
              <a:spLocks/>
            </p:cNvSpPr>
            <p:nvPr/>
          </p:nvSpPr>
          <p:spPr bwMode="auto">
            <a:xfrm rot="-797092">
              <a:off x="5584" y="3764"/>
              <a:ext cx="27" cy="35"/>
            </a:xfrm>
            <a:custGeom>
              <a:avLst/>
              <a:gdLst>
                <a:gd name="T0" fmla="*/ 0 w 44"/>
                <a:gd name="T1" fmla="*/ 1 h 70"/>
                <a:gd name="T2" fmla="*/ 1 w 44"/>
                <a:gd name="T3" fmla="*/ 0 h 70"/>
                <a:gd name="T4" fmla="*/ 1 w 44"/>
                <a:gd name="T5" fmla="*/ 1 h 70"/>
                <a:gd name="T6" fmla="*/ 1 w 44"/>
                <a:gd name="T7" fmla="*/ 1 h 70"/>
                <a:gd name="T8" fmla="*/ 1 w 44"/>
                <a:gd name="T9" fmla="*/ 1 h 70"/>
                <a:gd name="T10" fmla="*/ 1 w 44"/>
                <a:gd name="T11" fmla="*/ 1 h 70"/>
                <a:gd name="T12" fmla="*/ 1 w 44"/>
                <a:gd name="T13" fmla="*/ 1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grpSp>
          <p:nvGrpSpPr>
            <p:cNvPr id="122" name="Group 153"/>
            <p:cNvGrpSpPr>
              <a:grpSpLocks/>
            </p:cNvGrpSpPr>
            <p:nvPr/>
          </p:nvGrpSpPr>
          <p:grpSpPr bwMode="auto">
            <a:xfrm rot="831002">
              <a:off x="5692" y="3723"/>
              <a:ext cx="70" cy="72"/>
              <a:chOff x="3721" y="2442"/>
              <a:chExt cx="113" cy="123"/>
            </a:xfrm>
          </p:grpSpPr>
          <p:sp>
            <p:nvSpPr>
              <p:cNvPr id="150" name="Freeform 154"/>
              <p:cNvSpPr>
                <a:spLocks/>
              </p:cNvSpPr>
              <p:nvPr/>
            </p:nvSpPr>
            <p:spPr bwMode="auto">
              <a:xfrm rot="-797092">
                <a:off x="3726" y="2468"/>
                <a:ext cx="15" cy="41"/>
              </a:xfrm>
              <a:custGeom>
                <a:avLst/>
                <a:gdLst>
                  <a:gd name="T0" fmla="*/ 0 w 15"/>
                  <a:gd name="T1" fmla="*/ 8 h 47"/>
                  <a:gd name="T2" fmla="*/ 4 w 15"/>
                  <a:gd name="T3" fmla="*/ 3 h 47"/>
                  <a:gd name="T4" fmla="*/ 12 w 15"/>
                  <a:gd name="T5" fmla="*/ 0 h 47"/>
                  <a:gd name="T6" fmla="*/ 15 w 15"/>
                  <a:gd name="T7" fmla="*/ 3 h 47"/>
                  <a:gd name="T8" fmla="*/ 12 w 15"/>
                  <a:gd name="T9" fmla="*/ 7 h 47"/>
                  <a:gd name="T10" fmla="*/ 6 w 15"/>
                  <a:gd name="T11" fmla="*/ 9 h 47"/>
                  <a:gd name="T12" fmla="*/ 0 w 15"/>
                  <a:gd name="T13" fmla="*/ 8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51" name="Freeform 155"/>
              <p:cNvSpPr>
                <a:spLocks/>
              </p:cNvSpPr>
              <p:nvPr/>
            </p:nvSpPr>
            <p:spPr bwMode="auto">
              <a:xfrm rot="-797092">
                <a:off x="3721" y="2442"/>
                <a:ext cx="20" cy="16"/>
              </a:xfrm>
              <a:custGeom>
                <a:avLst/>
                <a:gdLst>
                  <a:gd name="T0" fmla="*/ 0 w 20"/>
                  <a:gd name="T1" fmla="*/ 4 h 18"/>
                  <a:gd name="T2" fmla="*/ 9 w 20"/>
                  <a:gd name="T3" fmla="*/ 0 h 18"/>
                  <a:gd name="T4" fmla="*/ 20 w 20"/>
                  <a:gd name="T5" fmla="*/ 4 h 18"/>
                  <a:gd name="T6" fmla="*/ 8 w 20"/>
                  <a:gd name="T7" fmla="*/ 4 h 18"/>
                  <a:gd name="T8" fmla="*/ 0 w 20"/>
                  <a:gd name="T9" fmla="*/ 4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52" name="Freeform 156"/>
              <p:cNvSpPr>
                <a:spLocks/>
              </p:cNvSpPr>
              <p:nvPr/>
            </p:nvSpPr>
            <p:spPr bwMode="auto">
              <a:xfrm rot="-797092">
                <a:off x="3735" y="2560"/>
                <a:ext cx="23" cy="5"/>
              </a:xfrm>
              <a:custGeom>
                <a:avLst/>
                <a:gdLst>
                  <a:gd name="T0" fmla="*/ 0 w 23"/>
                  <a:gd name="T1" fmla="*/ 3 h 6"/>
                  <a:gd name="T2" fmla="*/ 14 w 23"/>
                  <a:gd name="T3" fmla="*/ 3 h 6"/>
                  <a:gd name="T4" fmla="*/ 23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153" name="Freeform 157"/>
              <p:cNvSpPr>
                <a:spLocks/>
              </p:cNvSpPr>
              <p:nvPr/>
            </p:nvSpPr>
            <p:spPr bwMode="auto">
              <a:xfrm rot="-797092">
                <a:off x="3790" y="2481"/>
                <a:ext cx="44" cy="60"/>
              </a:xfrm>
              <a:custGeom>
                <a:avLst/>
                <a:gdLst>
                  <a:gd name="T0" fmla="*/ 0 w 44"/>
                  <a:gd name="T1" fmla="*/ 3 h 70"/>
                  <a:gd name="T2" fmla="*/ 14 w 44"/>
                  <a:gd name="T3" fmla="*/ 0 h 70"/>
                  <a:gd name="T4" fmla="*/ 30 w 44"/>
                  <a:gd name="T5" fmla="*/ 3 h 70"/>
                  <a:gd name="T6" fmla="*/ 44 w 44"/>
                  <a:gd name="T7" fmla="*/ 3 h 70"/>
                  <a:gd name="T8" fmla="*/ 32 w 44"/>
                  <a:gd name="T9" fmla="*/ 8 h 70"/>
                  <a:gd name="T10" fmla="*/ 14 w 44"/>
                  <a:gd name="T11" fmla="*/ 11 h 70"/>
                  <a:gd name="T12" fmla="*/ 2 w 44"/>
                  <a:gd name="T13" fmla="*/ 9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grpSp>
        <p:grpSp>
          <p:nvGrpSpPr>
            <p:cNvPr id="123" name="Group 158"/>
            <p:cNvGrpSpPr>
              <a:grpSpLocks/>
            </p:cNvGrpSpPr>
            <p:nvPr/>
          </p:nvGrpSpPr>
          <p:grpSpPr bwMode="auto">
            <a:xfrm rot="640213">
              <a:off x="5809" y="3721"/>
              <a:ext cx="70" cy="72"/>
              <a:chOff x="3721" y="2442"/>
              <a:chExt cx="113" cy="123"/>
            </a:xfrm>
          </p:grpSpPr>
          <p:sp>
            <p:nvSpPr>
              <p:cNvPr id="146" name="Freeform 159"/>
              <p:cNvSpPr>
                <a:spLocks/>
              </p:cNvSpPr>
              <p:nvPr/>
            </p:nvSpPr>
            <p:spPr bwMode="auto">
              <a:xfrm rot="-797092">
                <a:off x="3726" y="2468"/>
                <a:ext cx="15" cy="41"/>
              </a:xfrm>
              <a:custGeom>
                <a:avLst/>
                <a:gdLst>
                  <a:gd name="T0" fmla="*/ 0 w 15"/>
                  <a:gd name="T1" fmla="*/ 8 h 47"/>
                  <a:gd name="T2" fmla="*/ 4 w 15"/>
                  <a:gd name="T3" fmla="*/ 3 h 47"/>
                  <a:gd name="T4" fmla="*/ 12 w 15"/>
                  <a:gd name="T5" fmla="*/ 0 h 47"/>
                  <a:gd name="T6" fmla="*/ 15 w 15"/>
                  <a:gd name="T7" fmla="*/ 3 h 47"/>
                  <a:gd name="T8" fmla="*/ 12 w 15"/>
                  <a:gd name="T9" fmla="*/ 7 h 47"/>
                  <a:gd name="T10" fmla="*/ 6 w 15"/>
                  <a:gd name="T11" fmla="*/ 9 h 47"/>
                  <a:gd name="T12" fmla="*/ 0 w 15"/>
                  <a:gd name="T13" fmla="*/ 8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47" name="Freeform 160"/>
              <p:cNvSpPr>
                <a:spLocks/>
              </p:cNvSpPr>
              <p:nvPr/>
            </p:nvSpPr>
            <p:spPr bwMode="auto">
              <a:xfrm rot="-797092">
                <a:off x="3721" y="2442"/>
                <a:ext cx="20" cy="16"/>
              </a:xfrm>
              <a:custGeom>
                <a:avLst/>
                <a:gdLst>
                  <a:gd name="T0" fmla="*/ 0 w 20"/>
                  <a:gd name="T1" fmla="*/ 4 h 18"/>
                  <a:gd name="T2" fmla="*/ 9 w 20"/>
                  <a:gd name="T3" fmla="*/ 0 h 18"/>
                  <a:gd name="T4" fmla="*/ 20 w 20"/>
                  <a:gd name="T5" fmla="*/ 4 h 18"/>
                  <a:gd name="T6" fmla="*/ 8 w 20"/>
                  <a:gd name="T7" fmla="*/ 4 h 18"/>
                  <a:gd name="T8" fmla="*/ 0 w 20"/>
                  <a:gd name="T9" fmla="*/ 4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48" name="Freeform 161"/>
              <p:cNvSpPr>
                <a:spLocks/>
              </p:cNvSpPr>
              <p:nvPr/>
            </p:nvSpPr>
            <p:spPr bwMode="auto">
              <a:xfrm rot="-797092">
                <a:off x="3735" y="2560"/>
                <a:ext cx="23" cy="5"/>
              </a:xfrm>
              <a:custGeom>
                <a:avLst/>
                <a:gdLst>
                  <a:gd name="T0" fmla="*/ 0 w 23"/>
                  <a:gd name="T1" fmla="*/ 3 h 6"/>
                  <a:gd name="T2" fmla="*/ 14 w 23"/>
                  <a:gd name="T3" fmla="*/ 3 h 6"/>
                  <a:gd name="T4" fmla="*/ 23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149" name="Freeform 162"/>
              <p:cNvSpPr>
                <a:spLocks/>
              </p:cNvSpPr>
              <p:nvPr/>
            </p:nvSpPr>
            <p:spPr bwMode="auto">
              <a:xfrm rot="-797092">
                <a:off x="3790" y="2481"/>
                <a:ext cx="44" cy="60"/>
              </a:xfrm>
              <a:custGeom>
                <a:avLst/>
                <a:gdLst>
                  <a:gd name="T0" fmla="*/ 0 w 44"/>
                  <a:gd name="T1" fmla="*/ 3 h 70"/>
                  <a:gd name="T2" fmla="*/ 14 w 44"/>
                  <a:gd name="T3" fmla="*/ 0 h 70"/>
                  <a:gd name="T4" fmla="*/ 30 w 44"/>
                  <a:gd name="T5" fmla="*/ 3 h 70"/>
                  <a:gd name="T6" fmla="*/ 44 w 44"/>
                  <a:gd name="T7" fmla="*/ 3 h 70"/>
                  <a:gd name="T8" fmla="*/ 32 w 44"/>
                  <a:gd name="T9" fmla="*/ 8 h 70"/>
                  <a:gd name="T10" fmla="*/ 14 w 44"/>
                  <a:gd name="T11" fmla="*/ 11 h 70"/>
                  <a:gd name="T12" fmla="*/ 2 w 44"/>
                  <a:gd name="T13" fmla="*/ 9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grpSp>
        <p:grpSp>
          <p:nvGrpSpPr>
            <p:cNvPr id="124" name="Group 163"/>
            <p:cNvGrpSpPr>
              <a:grpSpLocks/>
            </p:cNvGrpSpPr>
            <p:nvPr/>
          </p:nvGrpSpPr>
          <p:grpSpPr bwMode="auto">
            <a:xfrm>
              <a:off x="4607" y="3770"/>
              <a:ext cx="444" cy="105"/>
              <a:chOff x="577" y="2800"/>
              <a:chExt cx="1048" cy="248"/>
            </a:xfrm>
          </p:grpSpPr>
          <p:sp>
            <p:nvSpPr>
              <p:cNvPr id="136" name="Freeform 164"/>
              <p:cNvSpPr>
                <a:spLocks/>
              </p:cNvSpPr>
              <p:nvPr/>
            </p:nvSpPr>
            <p:spPr bwMode="auto">
              <a:xfrm>
                <a:off x="1525" y="2829"/>
                <a:ext cx="15" cy="47"/>
              </a:xfrm>
              <a:custGeom>
                <a:avLst/>
                <a:gdLst>
                  <a:gd name="T0" fmla="*/ 0 w 15"/>
                  <a:gd name="T1" fmla="*/ 41 h 47"/>
                  <a:gd name="T2" fmla="*/ 4 w 15"/>
                  <a:gd name="T3" fmla="*/ 11 h 47"/>
                  <a:gd name="T4" fmla="*/ 12 w 15"/>
                  <a:gd name="T5" fmla="*/ 0 h 47"/>
                  <a:gd name="T6" fmla="*/ 15 w 15"/>
                  <a:gd name="T7" fmla="*/ 12 h 47"/>
                  <a:gd name="T8" fmla="*/ 12 w 15"/>
                  <a:gd name="T9" fmla="*/ 36 h 47"/>
                  <a:gd name="T10" fmla="*/ 6 w 15"/>
                  <a:gd name="T11" fmla="*/ 47 h 47"/>
                  <a:gd name="T12" fmla="*/ 0 w 15"/>
                  <a:gd name="T13" fmla="*/ 41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37" name="Freeform 165"/>
              <p:cNvSpPr>
                <a:spLocks/>
              </p:cNvSpPr>
              <p:nvPr/>
            </p:nvSpPr>
            <p:spPr bwMode="auto">
              <a:xfrm>
                <a:off x="1529" y="2800"/>
                <a:ext cx="20" cy="18"/>
              </a:xfrm>
              <a:custGeom>
                <a:avLst/>
                <a:gdLst>
                  <a:gd name="T0" fmla="*/ 0 w 20"/>
                  <a:gd name="T1" fmla="*/ 16 h 18"/>
                  <a:gd name="T2" fmla="*/ 9 w 20"/>
                  <a:gd name="T3" fmla="*/ 0 h 18"/>
                  <a:gd name="T4" fmla="*/ 20 w 20"/>
                  <a:gd name="T5" fmla="*/ 18 h 18"/>
                  <a:gd name="T6" fmla="*/ 8 w 20"/>
                  <a:gd name="T7" fmla="*/ 10 h 18"/>
                  <a:gd name="T8" fmla="*/ 0 w 20"/>
                  <a:gd name="T9" fmla="*/ 16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38" name="Freeform 166"/>
              <p:cNvSpPr>
                <a:spLocks/>
              </p:cNvSpPr>
              <p:nvPr/>
            </p:nvSpPr>
            <p:spPr bwMode="auto">
              <a:xfrm>
                <a:off x="1523" y="2939"/>
                <a:ext cx="23" cy="6"/>
              </a:xfrm>
              <a:custGeom>
                <a:avLst/>
                <a:gdLst>
                  <a:gd name="T0" fmla="*/ 0 w 23"/>
                  <a:gd name="T1" fmla="*/ 4 h 6"/>
                  <a:gd name="T2" fmla="*/ 14 w 23"/>
                  <a:gd name="T3" fmla="*/ 6 h 6"/>
                  <a:gd name="T4" fmla="*/ 23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nvGrpSpPr>
              <p:cNvPr id="139" name="Group 167"/>
              <p:cNvGrpSpPr>
                <a:grpSpLocks/>
              </p:cNvGrpSpPr>
              <p:nvPr/>
            </p:nvGrpSpPr>
            <p:grpSpPr bwMode="auto">
              <a:xfrm>
                <a:off x="968" y="2877"/>
                <a:ext cx="16" cy="145"/>
                <a:chOff x="873" y="2789"/>
                <a:chExt cx="26" cy="145"/>
              </a:xfrm>
            </p:grpSpPr>
            <p:sp>
              <p:nvSpPr>
                <p:cNvPr id="143" name="Freeform 168"/>
                <p:cNvSpPr>
                  <a:spLocks/>
                </p:cNvSpPr>
                <p:nvPr/>
              </p:nvSpPr>
              <p:spPr bwMode="auto">
                <a:xfrm>
                  <a:off x="875" y="2818"/>
                  <a:ext cx="15" cy="47"/>
                </a:xfrm>
                <a:custGeom>
                  <a:avLst/>
                  <a:gdLst>
                    <a:gd name="T0" fmla="*/ 0 w 15"/>
                    <a:gd name="T1" fmla="*/ 41 h 47"/>
                    <a:gd name="T2" fmla="*/ 4 w 15"/>
                    <a:gd name="T3" fmla="*/ 11 h 47"/>
                    <a:gd name="T4" fmla="*/ 12 w 15"/>
                    <a:gd name="T5" fmla="*/ 0 h 47"/>
                    <a:gd name="T6" fmla="*/ 15 w 15"/>
                    <a:gd name="T7" fmla="*/ 12 h 47"/>
                    <a:gd name="T8" fmla="*/ 12 w 15"/>
                    <a:gd name="T9" fmla="*/ 36 h 47"/>
                    <a:gd name="T10" fmla="*/ 6 w 15"/>
                    <a:gd name="T11" fmla="*/ 47 h 47"/>
                    <a:gd name="T12" fmla="*/ 0 w 15"/>
                    <a:gd name="T13" fmla="*/ 41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44" name="Freeform 169"/>
                <p:cNvSpPr>
                  <a:spLocks/>
                </p:cNvSpPr>
                <p:nvPr/>
              </p:nvSpPr>
              <p:spPr bwMode="auto">
                <a:xfrm>
                  <a:off x="879" y="2789"/>
                  <a:ext cx="20" cy="18"/>
                </a:xfrm>
                <a:custGeom>
                  <a:avLst/>
                  <a:gdLst>
                    <a:gd name="T0" fmla="*/ 0 w 20"/>
                    <a:gd name="T1" fmla="*/ 16 h 18"/>
                    <a:gd name="T2" fmla="*/ 9 w 20"/>
                    <a:gd name="T3" fmla="*/ 0 h 18"/>
                    <a:gd name="T4" fmla="*/ 20 w 20"/>
                    <a:gd name="T5" fmla="*/ 18 h 18"/>
                    <a:gd name="T6" fmla="*/ 8 w 20"/>
                    <a:gd name="T7" fmla="*/ 10 h 18"/>
                    <a:gd name="T8" fmla="*/ 0 w 20"/>
                    <a:gd name="T9" fmla="*/ 16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45" name="Freeform 170"/>
                <p:cNvSpPr>
                  <a:spLocks/>
                </p:cNvSpPr>
                <p:nvPr/>
              </p:nvSpPr>
              <p:spPr bwMode="auto">
                <a:xfrm>
                  <a:off x="873" y="2928"/>
                  <a:ext cx="23" cy="6"/>
                </a:xfrm>
                <a:custGeom>
                  <a:avLst/>
                  <a:gdLst>
                    <a:gd name="T0" fmla="*/ 0 w 23"/>
                    <a:gd name="T1" fmla="*/ 4 h 6"/>
                    <a:gd name="T2" fmla="*/ 14 w 23"/>
                    <a:gd name="T3" fmla="*/ 6 h 6"/>
                    <a:gd name="T4" fmla="*/ 23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sp>
            <p:nvSpPr>
              <p:cNvPr id="140" name="Freeform 171"/>
              <p:cNvSpPr>
                <a:spLocks/>
              </p:cNvSpPr>
              <p:nvPr/>
            </p:nvSpPr>
            <p:spPr bwMode="auto">
              <a:xfrm>
                <a:off x="1581" y="2865"/>
                <a:ext cx="44" cy="70"/>
              </a:xfrm>
              <a:custGeom>
                <a:avLst/>
                <a:gdLst>
                  <a:gd name="T0" fmla="*/ 0 w 44"/>
                  <a:gd name="T1" fmla="*/ 12 h 70"/>
                  <a:gd name="T2" fmla="*/ 14 w 44"/>
                  <a:gd name="T3" fmla="*/ 0 h 70"/>
                  <a:gd name="T4" fmla="*/ 30 w 44"/>
                  <a:gd name="T5" fmla="*/ 4 h 70"/>
                  <a:gd name="T6" fmla="*/ 44 w 44"/>
                  <a:gd name="T7" fmla="*/ 20 h 70"/>
                  <a:gd name="T8" fmla="*/ 32 w 44"/>
                  <a:gd name="T9" fmla="*/ 52 h 70"/>
                  <a:gd name="T10" fmla="*/ 14 w 44"/>
                  <a:gd name="T11" fmla="*/ 70 h 70"/>
                  <a:gd name="T12" fmla="*/ 2 w 44"/>
                  <a:gd name="T13" fmla="*/ 60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41" name="Freeform 172"/>
              <p:cNvSpPr>
                <a:spLocks/>
              </p:cNvSpPr>
              <p:nvPr/>
            </p:nvSpPr>
            <p:spPr bwMode="auto">
              <a:xfrm>
                <a:off x="993" y="2932"/>
                <a:ext cx="22" cy="70"/>
              </a:xfrm>
              <a:custGeom>
                <a:avLst/>
                <a:gdLst>
                  <a:gd name="T0" fmla="*/ 0 w 44"/>
                  <a:gd name="T1" fmla="*/ 12 h 70"/>
                  <a:gd name="T2" fmla="*/ 1 w 44"/>
                  <a:gd name="T3" fmla="*/ 0 h 70"/>
                  <a:gd name="T4" fmla="*/ 1 w 44"/>
                  <a:gd name="T5" fmla="*/ 4 h 70"/>
                  <a:gd name="T6" fmla="*/ 1 w 44"/>
                  <a:gd name="T7" fmla="*/ 20 h 70"/>
                  <a:gd name="T8" fmla="*/ 1 w 44"/>
                  <a:gd name="T9" fmla="*/ 52 h 70"/>
                  <a:gd name="T10" fmla="*/ 1 w 44"/>
                  <a:gd name="T11" fmla="*/ 70 h 70"/>
                  <a:gd name="T12" fmla="*/ 1 w 44"/>
                  <a:gd name="T13" fmla="*/ 60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42" name="Freeform 173"/>
              <p:cNvSpPr>
                <a:spLocks/>
              </p:cNvSpPr>
              <p:nvPr/>
            </p:nvSpPr>
            <p:spPr bwMode="auto">
              <a:xfrm>
                <a:off x="577" y="2969"/>
                <a:ext cx="30" cy="79"/>
              </a:xfrm>
              <a:custGeom>
                <a:avLst/>
                <a:gdLst>
                  <a:gd name="T0" fmla="*/ 6 w 30"/>
                  <a:gd name="T1" fmla="*/ 15 h 79"/>
                  <a:gd name="T2" fmla="*/ 13 w 30"/>
                  <a:gd name="T3" fmla="*/ 0 h 79"/>
                  <a:gd name="T4" fmla="*/ 27 w 30"/>
                  <a:gd name="T5" fmla="*/ 3 h 79"/>
                  <a:gd name="T6" fmla="*/ 30 w 30"/>
                  <a:gd name="T7" fmla="*/ 28 h 79"/>
                  <a:gd name="T8" fmla="*/ 24 w 30"/>
                  <a:gd name="T9" fmla="*/ 61 h 79"/>
                  <a:gd name="T10" fmla="*/ 15 w 30"/>
                  <a:gd name="T11" fmla="*/ 79 h 79"/>
                  <a:gd name="T12" fmla="*/ 0 w 30"/>
                  <a:gd name="T13" fmla="*/ 77 h 79"/>
                  <a:gd name="T14" fmla="*/ 2 w 30"/>
                  <a:gd name="T15" fmla="*/ 63 h 79"/>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79"/>
                  <a:gd name="T26" fmla="*/ 30 w 30"/>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79">
                    <a:moveTo>
                      <a:pt x="6" y="15"/>
                    </a:moveTo>
                    <a:lnTo>
                      <a:pt x="13" y="0"/>
                    </a:lnTo>
                    <a:lnTo>
                      <a:pt x="27" y="3"/>
                    </a:lnTo>
                    <a:lnTo>
                      <a:pt x="30" y="28"/>
                    </a:lnTo>
                    <a:lnTo>
                      <a:pt x="24" y="61"/>
                    </a:lnTo>
                    <a:lnTo>
                      <a:pt x="15" y="79"/>
                    </a:lnTo>
                    <a:lnTo>
                      <a:pt x="0" y="77"/>
                    </a:lnTo>
                    <a:lnTo>
                      <a:pt x="2" y="63"/>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grpSp>
        <p:grpSp>
          <p:nvGrpSpPr>
            <p:cNvPr id="125" name="Group 174"/>
            <p:cNvGrpSpPr>
              <a:grpSpLocks/>
            </p:cNvGrpSpPr>
            <p:nvPr/>
          </p:nvGrpSpPr>
          <p:grpSpPr bwMode="auto">
            <a:xfrm>
              <a:off x="4463" y="3926"/>
              <a:ext cx="665" cy="194"/>
              <a:chOff x="135" y="3060"/>
              <a:chExt cx="1563" cy="456"/>
            </a:xfrm>
          </p:grpSpPr>
          <p:sp>
            <p:nvSpPr>
              <p:cNvPr id="131" name="Freeform 175"/>
              <p:cNvSpPr>
                <a:spLocks/>
              </p:cNvSpPr>
              <p:nvPr/>
            </p:nvSpPr>
            <p:spPr bwMode="auto">
              <a:xfrm>
                <a:off x="1155" y="3060"/>
                <a:ext cx="543" cy="426"/>
              </a:xfrm>
              <a:custGeom>
                <a:avLst/>
                <a:gdLst>
                  <a:gd name="T0" fmla="*/ 543 w 543"/>
                  <a:gd name="T1" fmla="*/ 0 h 426"/>
                  <a:gd name="T2" fmla="*/ 318 w 543"/>
                  <a:gd name="T3" fmla="*/ 6 h 426"/>
                  <a:gd name="T4" fmla="*/ 306 w 543"/>
                  <a:gd name="T5" fmla="*/ 27 h 426"/>
                  <a:gd name="T6" fmla="*/ 189 w 543"/>
                  <a:gd name="T7" fmla="*/ 426 h 426"/>
                  <a:gd name="T8" fmla="*/ 0 w 543"/>
                  <a:gd name="T9" fmla="*/ 402 h 426"/>
                  <a:gd name="T10" fmla="*/ 24 w 543"/>
                  <a:gd name="T11" fmla="*/ 216 h 426"/>
                  <a:gd name="T12" fmla="*/ 0 60000 65536"/>
                  <a:gd name="T13" fmla="*/ 0 60000 65536"/>
                  <a:gd name="T14" fmla="*/ 0 60000 65536"/>
                  <a:gd name="T15" fmla="*/ 0 60000 65536"/>
                  <a:gd name="T16" fmla="*/ 0 60000 65536"/>
                  <a:gd name="T17" fmla="*/ 0 60000 65536"/>
                  <a:gd name="T18" fmla="*/ 0 w 543"/>
                  <a:gd name="T19" fmla="*/ 0 h 426"/>
                  <a:gd name="T20" fmla="*/ 543 w 543"/>
                  <a:gd name="T21" fmla="*/ 426 h 426"/>
                </a:gdLst>
                <a:ahLst/>
                <a:cxnLst>
                  <a:cxn ang="T12">
                    <a:pos x="T0" y="T1"/>
                  </a:cxn>
                  <a:cxn ang="T13">
                    <a:pos x="T2" y="T3"/>
                  </a:cxn>
                  <a:cxn ang="T14">
                    <a:pos x="T4" y="T5"/>
                  </a:cxn>
                  <a:cxn ang="T15">
                    <a:pos x="T6" y="T7"/>
                  </a:cxn>
                  <a:cxn ang="T16">
                    <a:pos x="T8" y="T9"/>
                  </a:cxn>
                  <a:cxn ang="T17">
                    <a:pos x="T10" y="T11"/>
                  </a:cxn>
                </a:cxnLst>
                <a:rect l="T18" t="T19" r="T20" b="T21"/>
                <a:pathLst>
                  <a:path w="543" h="426">
                    <a:moveTo>
                      <a:pt x="543" y="0"/>
                    </a:moveTo>
                    <a:lnTo>
                      <a:pt x="318" y="6"/>
                    </a:lnTo>
                    <a:lnTo>
                      <a:pt x="306" y="27"/>
                    </a:lnTo>
                    <a:lnTo>
                      <a:pt x="189" y="426"/>
                    </a:lnTo>
                    <a:lnTo>
                      <a:pt x="0" y="402"/>
                    </a:lnTo>
                    <a:lnTo>
                      <a:pt x="24" y="216"/>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132" name="Freeform 176"/>
              <p:cNvSpPr>
                <a:spLocks/>
              </p:cNvSpPr>
              <p:nvPr/>
            </p:nvSpPr>
            <p:spPr bwMode="auto">
              <a:xfrm>
                <a:off x="567" y="3087"/>
                <a:ext cx="588" cy="423"/>
              </a:xfrm>
              <a:custGeom>
                <a:avLst/>
                <a:gdLst>
                  <a:gd name="T0" fmla="*/ 588 w 588"/>
                  <a:gd name="T1" fmla="*/ 0 h 423"/>
                  <a:gd name="T2" fmla="*/ 327 w 588"/>
                  <a:gd name="T3" fmla="*/ 3 h 423"/>
                  <a:gd name="T4" fmla="*/ 297 w 588"/>
                  <a:gd name="T5" fmla="*/ 24 h 423"/>
                  <a:gd name="T6" fmla="*/ 219 w 588"/>
                  <a:gd name="T7" fmla="*/ 423 h 423"/>
                  <a:gd name="T8" fmla="*/ 0 w 588"/>
                  <a:gd name="T9" fmla="*/ 366 h 423"/>
                  <a:gd name="T10" fmla="*/ 15 w 588"/>
                  <a:gd name="T11" fmla="*/ 258 h 423"/>
                  <a:gd name="T12" fmla="*/ 0 60000 65536"/>
                  <a:gd name="T13" fmla="*/ 0 60000 65536"/>
                  <a:gd name="T14" fmla="*/ 0 60000 65536"/>
                  <a:gd name="T15" fmla="*/ 0 60000 65536"/>
                  <a:gd name="T16" fmla="*/ 0 60000 65536"/>
                  <a:gd name="T17" fmla="*/ 0 60000 65536"/>
                  <a:gd name="T18" fmla="*/ 0 w 588"/>
                  <a:gd name="T19" fmla="*/ 0 h 423"/>
                  <a:gd name="T20" fmla="*/ 588 w 588"/>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588" h="423">
                    <a:moveTo>
                      <a:pt x="588" y="0"/>
                    </a:moveTo>
                    <a:lnTo>
                      <a:pt x="327" y="3"/>
                    </a:lnTo>
                    <a:lnTo>
                      <a:pt x="297" y="24"/>
                    </a:lnTo>
                    <a:lnTo>
                      <a:pt x="219" y="423"/>
                    </a:lnTo>
                    <a:lnTo>
                      <a:pt x="0" y="366"/>
                    </a:lnTo>
                    <a:lnTo>
                      <a:pt x="15" y="258"/>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133" name="Freeform 177"/>
              <p:cNvSpPr>
                <a:spLocks/>
              </p:cNvSpPr>
              <p:nvPr/>
            </p:nvSpPr>
            <p:spPr bwMode="auto">
              <a:xfrm>
                <a:off x="135" y="3093"/>
                <a:ext cx="432" cy="423"/>
              </a:xfrm>
              <a:custGeom>
                <a:avLst/>
                <a:gdLst>
                  <a:gd name="T0" fmla="*/ 432 w 432"/>
                  <a:gd name="T1" fmla="*/ 0 h 423"/>
                  <a:gd name="T2" fmla="*/ 111 w 432"/>
                  <a:gd name="T3" fmla="*/ 12 h 423"/>
                  <a:gd name="T4" fmla="*/ 87 w 432"/>
                  <a:gd name="T5" fmla="*/ 30 h 423"/>
                  <a:gd name="T6" fmla="*/ 66 w 432"/>
                  <a:gd name="T7" fmla="*/ 81 h 423"/>
                  <a:gd name="T8" fmla="*/ 33 w 432"/>
                  <a:gd name="T9" fmla="*/ 423 h 423"/>
                  <a:gd name="T10" fmla="*/ 0 w 432"/>
                  <a:gd name="T11" fmla="*/ 414 h 423"/>
                  <a:gd name="T12" fmla="*/ 0 60000 65536"/>
                  <a:gd name="T13" fmla="*/ 0 60000 65536"/>
                  <a:gd name="T14" fmla="*/ 0 60000 65536"/>
                  <a:gd name="T15" fmla="*/ 0 60000 65536"/>
                  <a:gd name="T16" fmla="*/ 0 60000 65536"/>
                  <a:gd name="T17" fmla="*/ 0 60000 65536"/>
                  <a:gd name="T18" fmla="*/ 0 w 432"/>
                  <a:gd name="T19" fmla="*/ 0 h 423"/>
                  <a:gd name="T20" fmla="*/ 432 w 432"/>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432" h="423">
                    <a:moveTo>
                      <a:pt x="432" y="0"/>
                    </a:moveTo>
                    <a:lnTo>
                      <a:pt x="111" y="12"/>
                    </a:lnTo>
                    <a:lnTo>
                      <a:pt x="87" y="30"/>
                    </a:lnTo>
                    <a:lnTo>
                      <a:pt x="66" y="81"/>
                    </a:lnTo>
                    <a:lnTo>
                      <a:pt x="33" y="423"/>
                    </a:lnTo>
                    <a:lnTo>
                      <a:pt x="0" y="414"/>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134" name="Freeform 178"/>
              <p:cNvSpPr>
                <a:spLocks/>
              </p:cNvSpPr>
              <p:nvPr/>
            </p:nvSpPr>
            <p:spPr bwMode="auto">
              <a:xfrm>
                <a:off x="581" y="3201"/>
                <a:ext cx="238" cy="216"/>
              </a:xfrm>
              <a:custGeom>
                <a:avLst/>
                <a:gdLst>
                  <a:gd name="T0" fmla="*/ 238 w 238"/>
                  <a:gd name="T1" fmla="*/ 0 h 216"/>
                  <a:gd name="T2" fmla="*/ 175 w 238"/>
                  <a:gd name="T3" fmla="*/ 207 h 216"/>
                  <a:gd name="T4" fmla="*/ 121 w 238"/>
                  <a:gd name="T5" fmla="*/ 216 h 216"/>
                  <a:gd name="T6" fmla="*/ 46 w 238"/>
                  <a:gd name="T7" fmla="*/ 198 h 216"/>
                  <a:gd name="T8" fmla="*/ 0 w 238"/>
                  <a:gd name="T9" fmla="*/ 179 h 216"/>
                  <a:gd name="T10" fmla="*/ 0 60000 65536"/>
                  <a:gd name="T11" fmla="*/ 0 60000 65536"/>
                  <a:gd name="T12" fmla="*/ 0 60000 65536"/>
                  <a:gd name="T13" fmla="*/ 0 60000 65536"/>
                  <a:gd name="T14" fmla="*/ 0 60000 65536"/>
                  <a:gd name="T15" fmla="*/ 0 w 238"/>
                  <a:gd name="T16" fmla="*/ 0 h 216"/>
                  <a:gd name="T17" fmla="*/ 238 w 238"/>
                  <a:gd name="T18" fmla="*/ 216 h 216"/>
                </a:gdLst>
                <a:ahLst/>
                <a:cxnLst>
                  <a:cxn ang="T10">
                    <a:pos x="T0" y="T1"/>
                  </a:cxn>
                  <a:cxn ang="T11">
                    <a:pos x="T2" y="T3"/>
                  </a:cxn>
                  <a:cxn ang="T12">
                    <a:pos x="T4" y="T5"/>
                  </a:cxn>
                  <a:cxn ang="T13">
                    <a:pos x="T6" y="T7"/>
                  </a:cxn>
                  <a:cxn ang="T14">
                    <a:pos x="T8" y="T9"/>
                  </a:cxn>
                </a:cxnLst>
                <a:rect l="T15" t="T16" r="T17" b="T18"/>
                <a:pathLst>
                  <a:path w="238" h="216">
                    <a:moveTo>
                      <a:pt x="238" y="0"/>
                    </a:moveTo>
                    <a:lnTo>
                      <a:pt x="175" y="207"/>
                    </a:lnTo>
                    <a:lnTo>
                      <a:pt x="121" y="216"/>
                    </a:lnTo>
                    <a:lnTo>
                      <a:pt x="46" y="198"/>
                    </a:lnTo>
                    <a:lnTo>
                      <a:pt x="0" y="179"/>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135" name="Freeform 179"/>
              <p:cNvSpPr>
                <a:spLocks/>
              </p:cNvSpPr>
              <p:nvPr/>
            </p:nvSpPr>
            <p:spPr bwMode="auto">
              <a:xfrm>
                <a:off x="1178" y="3156"/>
                <a:ext cx="253" cy="183"/>
              </a:xfrm>
              <a:custGeom>
                <a:avLst/>
                <a:gdLst>
                  <a:gd name="T0" fmla="*/ 253 w 253"/>
                  <a:gd name="T1" fmla="*/ 0 h 183"/>
                  <a:gd name="T2" fmla="*/ 178 w 253"/>
                  <a:gd name="T3" fmla="*/ 141 h 183"/>
                  <a:gd name="T4" fmla="*/ 130 w 253"/>
                  <a:gd name="T5" fmla="*/ 183 h 183"/>
                  <a:gd name="T6" fmla="*/ 55 w 253"/>
                  <a:gd name="T7" fmla="*/ 171 h 183"/>
                  <a:gd name="T8" fmla="*/ 0 w 253"/>
                  <a:gd name="T9" fmla="*/ 155 h 183"/>
                  <a:gd name="T10" fmla="*/ 0 60000 65536"/>
                  <a:gd name="T11" fmla="*/ 0 60000 65536"/>
                  <a:gd name="T12" fmla="*/ 0 60000 65536"/>
                  <a:gd name="T13" fmla="*/ 0 60000 65536"/>
                  <a:gd name="T14" fmla="*/ 0 60000 65536"/>
                  <a:gd name="T15" fmla="*/ 0 w 253"/>
                  <a:gd name="T16" fmla="*/ 0 h 183"/>
                  <a:gd name="T17" fmla="*/ 253 w 253"/>
                  <a:gd name="T18" fmla="*/ 183 h 183"/>
                </a:gdLst>
                <a:ahLst/>
                <a:cxnLst>
                  <a:cxn ang="T10">
                    <a:pos x="T0" y="T1"/>
                  </a:cxn>
                  <a:cxn ang="T11">
                    <a:pos x="T2" y="T3"/>
                  </a:cxn>
                  <a:cxn ang="T12">
                    <a:pos x="T4" y="T5"/>
                  </a:cxn>
                  <a:cxn ang="T13">
                    <a:pos x="T6" y="T7"/>
                  </a:cxn>
                  <a:cxn ang="T14">
                    <a:pos x="T8" y="T9"/>
                  </a:cxn>
                </a:cxnLst>
                <a:rect l="T15" t="T16" r="T17" b="T18"/>
                <a:pathLst>
                  <a:path w="253" h="183">
                    <a:moveTo>
                      <a:pt x="253" y="0"/>
                    </a:moveTo>
                    <a:lnTo>
                      <a:pt x="178" y="141"/>
                    </a:lnTo>
                    <a:lnTo>
                      <a:pt x="130" y="183"/>
                    </a:lnTo>
                    <a:lnTo>
                      <a:pt x="55" y="171"/>
                    </a:lnTo>
                    <a:lnTo>
                      <a:pt x="0" y="155"/>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sp>
          <p:nvSpPr>
            <p:cNvPr id="126" name="Freeform 180"/>
            <p:cNvSpPr>
              <a:spLocks/>
            </p:cNvSpPr>
            <p:nvPr/>
          </p:nvSpPr>
          <p:spPr bwMode="auto">
            <a:xfrm>
              <a:off x="5376" y="3871"/>
              <a:ext cx="510" cy="304"/>
            </a:xfrm>
            <a:custGeom>
              <a:avLst/>
              <a:gdLst>
                <a:gd name="T0" fmla="*/ 0 w 510"/>
                <a:gd name="T1" fmla="*/ 304 h 304"/>
                <a:gd name="T2" fmla="*/ 10 w 510"/>
                <a:gd name="T3" fmla="*/ 236 h 304"/>
                <a:gd name="T4" fmla="*/ 21 w 510"/>
                <a:gd name="T5" fmla="*/ 227 h 304"/>
                <a:gd name="T6" fmla="*/ 158 w 510"/>
                <a:gd name="T7" fmla="*/ 243 h 304"/>
                <a:gd name="T8" fmla="*/ 173 w 510"/>
                <a:gd name="T9" fmla="*/ 232 h 304"/>
                <a:gd name="T10" fmla="*/ 224 w 510"/>
                <a:gd name="T11" fmla="*/ 50 h 304"/>
                <a:gd name="T12" fmla="*/ 236 w 510"/>
                <a:gd name="T13" fmla="*/ 34 h 304"/>
                <a:gd name="T14" fmla="*/ 321 w 510"/>
                <a:gd name="T15" fmla="*/ 23 h 304"/>
                <a:gd name="T16" fmla="*/ 333 w 510"/>
                <a:gd name="T17" fmla="*/ 34 h 304"/>
                <a:gd name="T18" fmla="*/ 354 w 510"/>
                <a:gd name="T19" fmla="*/ 19 h 304"/>
                <a:gd name="T20" fmla="*/ 444 w 510"/>
                <a:gd name="T21" fmla="*/ 9 h 304"/>
                <a:gd name="T22" fmla="*/ 449 w 510"/>
                <a:gd name="T23" fmla="*/ 25 h 304"/>
                <a:gd name="T24" fmla="*/ 462 w 510"/>
                <a:gd name="T25" fmla="*/ 4 h 304"/>
                <a:gd name="T26" fmla="*/ 510 w 510"/>
                <a:gd name="T27" fmla="*/ 0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0"/>
                <a:gd name="T43" fmla="*/ 0 h 304"/>
                <a:gd name="T44" fmla="*/ 510 w 510"/>
                <a:gd name="T45" fmla="*/ 304 h 3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0" h="304">
                  <a:moveTo>
                    <a:pt x="0" y="304"/>
                  </a:moveTo>
                  <a:lnTo>
                    <a:pt x="10" y="236"/>
                  </a:lnTo>
                  <a:lnTo>
                    <a:pt x="21" y="227"/>
                  </a:lnTo>
                  <a:lnTo>
                    <a:pt x="158" y="243"/>
                  </a:lnTo>
                  <a:lnTo>
                    <a:pt x="173" y="232"/>
                  </a:lnTo>
                  <a:lnTo>
                    <a:pt x="224" y="50"/>
                  </a:lnTo>
                  <a:lnTo>
                    <a:pt x="236" y="34"/>
                  </a:lnTo>
                  <a:lnTo>
                    <a:pt x="321" y="23"/>
                  </a:lnTo>
                  <a:lnTo>
                    <a:pt x="333" y="34"/>
                  </a:lnTo>
                  <a:lnTo>
                    <a:pt x="354" y="19"/>
                  </a:lnTo>
                  <a:lnTo>
                    <a:pt x="444" y="9"/>
                  </a:lnTo>
                  <a:lnTo>
                    <a:pt x="449" y="25"/>
                  </a:lnTo>
                  <a:lnTo>
                    <a:pt x="462" y="4"/>
                  </a:lnTo>
                  <a:lnTo>
                    <a:pt x="510"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127" name="Freeform 181"/>
            <p:cNvSpPr>
              <a:spLocks/>
            </p:cNvSpPr>
            <p:nvPr/>
          </p:nvSpPr>
          <p:spPr bwMode="auto">
            <a:xfrm>
              <a:off x="5417" y="3937"/>
              <a:ext cx="166" cy="115"/>
            </a:xfrm>
            <a:custGeom>
              <a:avLst/>
              <a:gdLst>
                <a:gd name="T0" fmla="*/ 1 w 293"/>
                <a:gd name="T1" fmla="*/ 0 h 204"/>
                <a:gd name="T2" fmla="*/ 1 w 293"/>
                <a:gd name="T3" fmla="*/ 1 h 204"/>
                <a:gd name="T4" fmla="*/ 1 w 293"/>
                <a:gd name="T5" fmla="*/ 1 h 204"/>
                <a:gd name="T6" fmla="*/ 1 w 293"/>
                <a:gd name="T7" fmla="*/ 1 h 204"/>
                <a:gd name="T8" fmla="*/ 1 w 293"/>
                <a:gd name="T9" fmla="*/ 1 h 204"/>
                <a:gd name="T10" fmla="*/ 1 w 293"/>
                <a:gd name="T11" fmla="*/ 1 h 204"/>
                <a:gd name="T12" fmla="*/ 1 w 293"/>
                <a:gd name="T13" fmla="*/ 1 h 204"/>
                <a:gd name="T14" fmla="*/ 1 w 293"/>
                <a:gd name="T15" fmla="*/ 1 h 204"/>
                <a:gd name="T16" fmla="*/ 0 w 293"/>
                <a:gd name="T17" fmla="*/ 1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3"/>
                <a:gd name="T28" fmla="*/ 0 h 204"/>
                <a:gd name="T29" fmla="*/ 293 w 293"/>
                <a:gd name="T30" fmla="*/ 204 h 2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3" h="204">
                  <a:moveTo>
                    <a:pt x="293" y="0"/>
                  </a:moveTo>
                  <a:lnTo>
                    <a:pt x="282" y="50"/>
                  </a:lnTo>
                  <a:lnTo>
                    <a:pt x="252" y="164"/>
                  </a:lnTo>
                  <a:lnTo>
                    <a:pt x="228" y="194"/>
                  </a:lnTo>
                  <a:lnTo>
                    <a:pt x="126" y="204"/>
                  </a:lnTo>
                  <a:lnTo>
                    <a:pt x="80" y="200"/>
                  </a:lnTo>
                  <a:lnTo>
                    <a:pt x="36" y="188"/>
                  </a:lnTo>
                  <a:lnTo>
                    <a:pt x="6" y="198"/>
                  </a:lnTo>
                  <a:lnTo>
                    <a:pt x="0" y="189"/>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128" name="Line 182"/>
            <p:cNvSpPr>
              <a:spLocks noChangeShapeType="1"/>
            </p:cNvSpPr>
            <p:nvPr/>
          </p:nvSpPr>
          <p:spPr bwMode="auto">
            <a:xfrm flipV="1">
              <a:off x="5422" y="4034"/>
              <a:ext cx="13" cy="6"/>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129" name="Freeform 183"/>
            <p:cNvSpPr>
              <a:spLocks/>
            </p:cNvSpPr>
            <p:nvPr/>
          </p:nvSpPr>
          <p:spPr bwMode="auto">
            <a:xfrm>
              <a:off x="5429" y="4026"/>
              <a:ext cx="15" cy="5"/>
            </a:xfrm>
            <a:custGeom>
              <a:avLst/>
              <a:gdLst>
                <a:gd name="T0" fmla="*/ 0 w 28"/>
                <a:gd name="T1" fmla="*/ 1 h 8"/>
                <a:gd name="T2" fmla="*/ 1 w 28"/>
                <a:gd name="T3" fmla="*/ 0 h 8"/>
                <a:gd name="T4" fmla="*/ 1 w 28"/>
                <a:gd name="T5" fmla="*/ 1 h 8"/>
                <a:gd name="T6" fmla="*/ 0 60000 65536"/>
                <a:gd name="T7" fmla="*/ 0 60000 65536"/>
                <a:gd name="T8" fmla="*/ 0 60000 65536"/>
                <a:gd name="T9" fmla="*/ 0 w 28"/>
                <a:gd name="T10" fmla="*/ 0 h 8"/>
                <a:gd name="T11" fmla="*/ 28 w 28"/>
                <a:gd name="T12" fmla="*/ 8 h 8"/>
              </a:gdLst>
              <a:ahLst/>
              <a:cxnLst>
                <a:cxn ang="T6">
                  <a:pos x="T0" y="T1"/>
                </a:cxn>
                <a:cxn ang="T7">
                  <a:pos x="T2" y="T3"/>
                </a:cxn>
                <a:cxn ang="T8">
                  <a:pos x="T4" y="T5"/>
                </a:cxn>
              </a:cxnLst>
              <a:rect l="T9" t="T10" r="T11" b="T12"/>
              <a:pathLst>
                <a:path w="28" h="8">
                  <a:moveTo>
                    <a:pt x="0" y="8"/>
                  </a:moveTo>
                  <a:lnTo>
                    <a:pt x="18" y="0"/>
                  </a:lnTo>
                  <a:lnTo>
                    <a:pt x="28" y="5"/>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130" name="Freeform 184"/>
            <p:cNvSpPr>
              <a:spLocks/>
            </p:cNvSpPr>
            <p:nvPr/>
          </p:nvSpPr>
          <p:spPr bwMode="auto">
            <a:xfrm>
              <a:off x="5432" y="4021"/>
              <a:ext cx="17" cy="2"/>
            </a:xfrm>
            <a:custGeom>
              <a:avLst/>
              <a:gdLst>
                <a:gd name="T0" fmla="*/ 0 w 30"/>
                <a:gd name="T1" fmla="*/ 1 h 4"/>
                <a:gd name="T2" fmla="*/ 1 w 30"/>
                <a:gd name="T3" fmla="*/ 0 h 4"/>
                <a:gd name="T4" fmla="*/ 1 w 30"/>
                <a:gd name="T5" fmla="*/ 1 h 4"/>
                <a:gd name="T6" fmla="*/ 0 60000 65536"/>
                <a:gd name="T7" fmla="*/ 0 60000 65536"/>
                <a:gd name="T8" fmla="*/ 0 60000 65536"/>
                <a:gd name="T9" fmla="*/ 0 w 30"/>
                <a:gd name="T10" fmla="*/ 0 h 4"/>
                <a:gd name="T11" fmla="*/ 30 w 30"/>
                <a:gd name="T12" fmla="*/ 4 h 4"/>
              </a:gdLst>
              <a:ahLst/>
              <a:cxnLst>
                <a:cxn ang="T6">
                  <a:pos x="T0" y="T1"/>
                </a:cxn>
                <a:cxn ang="T7">
                  <a:pos x="T2" y="T3"/>
                </a:cxn>
                <a:cxn ang="T8">
                  <a:pos x="T4" y="T5"/>
                </a:cxn>
              </a:cxnLst>
              <a:rect l="T9" t="T10" r="T11" b="T12"/>
              <a:pathLst>
                <a:path w="30" h="4">
                  <a:moveTo>
                    <a:pt x="0" y="4"/>
                  </a:moveTo>
                  <a:lnTo>
                    <a:pt x="19" y="0"/>
                  </a:lnTo>
                  <a:lnTo>
                    <a:pt x="30" y="4"/>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pic>
        <p:nvPicPr>
          <p:cNvPr id="18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62" y="3738510"/>
            <a:ext cx="3208575" cy="267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3" name="Group 185"/>
          <p:cNvGrpSpPr>
            <a:grpSpLocks/>
          </p:cNvGrpSpPr>
          <p:nvPr/>
        </p:nvGrpSpPr>
        <p:grpSpPr bwMode="auto">
          <a:xfrm>
            <a:off x="6312877" y="3863977"/>
            <a:ext cx="750277" cy="587375"/>
            <a:chOff x="4458" y="3112"/>
            <a:chExt cx="1429" cy="1090"/>
          </a:xfrm>
        </p:grpSpPr>
        <p:sp>
          <p:nvSpPr>
            <p:cNvPr id="184" name="AutoShape 186"/>
            <p:cNvSpPr>
              <a:spLocks noChangeArrowheads="1"/>
            </p:cNvSpPr>
            <p:nvPr/>
          </p:nvSpPr>
          <p:spPr bwMode="auto">
            <a:xfrm>
              <a:off x="4458" y="3113"/>
              <a:ext cx="1429" cy="1088"/>
            </a:xfrm>
            <a:prstGeom prst="roundRect">
              <a:avLst>
                <a:gd name="adj" fmla="val 11153"/>
              </a:avLst>
            </a:prstGeom>
            <a:gradFill rotWithShape="1">
              <a:gsLst>
                <a:gs pos="0">
                  <a:srgbClr val="F5B9FF"/>
                </a:gs>
                <a:gs pos="100000">
                  <a:srgbClr val="FBE3FF"/>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185" name="Line 187"/>
            <p:cNvSpPr>
              <a:spLocks noChangeShapeType="1"/>
            </p:cNvSpPr>
            <p:nvPr/>
          </p:nvSpPr>
          <p:spPr bwMode="auto">
            <a:xfrm flipV="1">
              <a:off x="4458" y="3884"/>
              <a:ext cx="1429" cy="137"/>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186" name="Freeform 188"/>
            <p:cNvSpPr>
              <a:spLocks/>
            </p:cNvSpPr>
            <p:nvPr/>
          </p:nvSpPr>
          <p:spPr bwMode="auto">
            <a:xfrm>
              <a:off x="4656" y="3112"/>
              <a:ext cx="748" cy="864"/>
            </a:xfrm>
            <a:custGeom>
              <a:avLst/>
              <a:gdLst>
                <a:gd name="T0" fmla="*/ 544 w 748"/>
                <a:gd name="T1" fmla="*/ 4 h 864"/>
                <a:gd name="T2" fmla="*/ 584 w 748"/>
                <a:gd name="T3" fmla="*/ 8 h 864"/>
                <a:gd name="T4" fmla="*/ 588 w 748"/>
                <a:gd name="T5" fmla="*/ 188 h 864"/>
                <a:gd name="T6" fmla="*/ 748 w 748"/>
                <a:gd name="T7" fmla="*/ 644 h 864"/>
                <a:gd name="T8" fmla="*/ 744 w 748"/>
                <a:gd name="T9" fmla="*/ 700 h 864"/>
                <a:gd name="T10" fmla="*/ 580 w 748"/>
                <a:gd name="T11" fmla="*/ 716 h 864"/>
                <a:gd name="T12" fmla="*/ 580 w 748"/>
                <a:gd name="T13" fmla="*/ 828 h 864"/>
                <a:gd name="T14" fmla="*/ 528 w 748"/>
                <a:gd name="T15" fmla="*/ 832 h 864"/>
                <a:gd name="T16" fmla="*/ 528 w 748"/>
                <a:gd name="T17" fmla="*/ 720 h 864"/>
                <a:gd name="T18" fmla="*/ 220 w 748"/>
                <a:gd name="T19" fmla="*/ 748 h 864"/>
                <a:gd name="T20" fmla="*/ 220 w 748"/>
                <a:gd name="T21" fmla="*/ 856 h 864"/>
                <a:gd name="T22" fmla="*/ 160 w 748"/>
                <a:gd name="T23" fmla="*/ 864 h 864"/>
                <a:gd name="T24" fmla="*/ 160 w 748"/>
                <a:gd name="T25" fmla="*/ 752 h 864"/>
                <a:gd name="T26" fmla="*/ 36 w 748"/>
                <a:gd name="T27" fmla="*/ 760 h 864"/>
                <a:gd name="T28" fmla="*/ 0 w 748"/>
                <a:gd name="T29" fmla="*/ 748 h 864"/>
                <a:gd name="T30" fmla="*/ 4 w 748"/>
                <a:gd name="T31" fmla="*/ 176 h 864"/>
                <a:gd name="T32" fmla="*/ 68 w 748"/>
                <a:gd name="T33" fmla="*/ 156 h 864"/>
                <a:gd name="T34" fmla="*/ 172 w 748"/>
                <a:gd name="T35" fmla="*/ 168 h 864"/>
                <a:gd name="T36" fmla="*/ 172 w 748"/>
                <a:gd name="T37" fmla="*/ 0 h 864"/>
                <a:gd name="T38" fmla="*/ 212 w 748"/>
                <a:gd name="T39" fmla="*/ 0 h 864"/>
                <a:gd name="T40" fmla="*/ 212 w 748"/>
                <a:gd name="T41" fmla="*/ 168 h 864"/>
                <a:gd name="T42" fmla="*/ 540 w 748"/>
                <a:gd name="T43" fmla="*/ 196 h 864"/>
                <a:gd name="T44" fmla="*/ 544 w 748"/>
                <a:gd name="T45" fmla="*/ 4 h 8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48"/>
                <a:gd name="T70" fmla="*/ 0 h 864"/>
                <a:gd name="T71" fmla="*/ 748 w 748"/>
                <a:gd name="T72" fmla="*/ 864 h 8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48" h="864">
                  <a:moveTo>
                    <a:pt x="544" y="4"/>
                  </a:moveTo>
                  <a:lnTo>
                    <a:pt x="584" y="8"/>
                  </a:lnTo>
                  <a:lnTo>
                    <a:pt x="588" y="188"/>
                  </a:lnTo>
                  <a:lnTo>
                    <a:pt x="748" y="644"/>
                  </a:lnTo>
                  <a:lnTo>
                    <a:pt x="744" y="700"/>
                  </a:lnTo>
                  <a:lnTo>
                    <a:pt x="580" y="716"/>
                  </a:lnTo>
                  <a:lnTo>
                    <a:pt x="580" y="828"/>
                  </a:lnTo>
                  <a:lnTo>
                    <a:pt x="528" y="832"/>
                  </a:lnTo>
                  <a:lnTo>
                    <a:pt x="528" y="720"/>
                  </a:lnTo>
                  <a:lnTo>
                    <a:pt x="220" y="748"/>
                  </a:lnTo>
                  <a:lnTo>
                    <a:pt x="220" y="856"/>
                  </a:lnTo>
                  <a:lnTo>
                    <a:pt x="160" y="864"/>
                  </a:lnTo>
                  <a:lnTo>
                    <a:pt x="160" y="752"/>
                  </a:lnTo>
                  <a:lnTo>
                    <a:pt x="36" y="760"/>
                  </a:lnTo>
                  <a:lnTo>
                    <a:pt x="0" y="748"/>
                  </a:lnTo>
                  <a:lnTo>
                    <a:pt x="4" y="176"/>
                  </a:lnTo>
                  <a:lnTo>
                    <a:pt x="68" y="156"/>
                  </a:lnTo>
                  <a:lnTo>
                    <a:pt x="172" y="168"/>
                  </a:lnTo>
                  <a:lnTo>
                    <a:pt x="172" y="0"/>
                  </a:lnTo>
                  <a:lnTo>
                    <a:pt x="212" y="0"/>
                  </a:lnTo>
                  <a:lnTo>
                    <a:pt x="212" y="168"/>
                  </a:lnTo>
                  <a:lnTo>
                    <a:pt x="540" y="196"/>
                  </a:lnTo>
                  <a:lnTo>
                    <a:pt x="544" y="4"/>
                  </a:lnTo>
                  <a:close/>
                </a:path>
              </a:pathLst>
            </a:custGeom>
            <a:solidFill>
              <a:srgbClr val="333333">
                <a:alpha val="50195"/>
              </a:srgbClr>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187" name="Freeform 189"/>
            <p:cNvSpPr>
              <a:spLocks/>
            </p:cNvSpPr>
            <p:nvPr/>
          </p:nvSpPr>
          <p:spPr bwMode="auto">
            <a:xfrm>
              <a:off x="4768" y="3932"/>
              <a:ext cx="648" cy="88"/>
            </a:xfrm>
            <a:custGeom>
              <a:avLst/>
              <a:gdLst>
                <a:gd name="T0" fmla="*/ 0 w 648"/>
                <a:gd name="T1" fmla="*/ 60 h 88"/>
                <a:gd name="T2" fmla="*/ 48 w 648"/>
                <a:gd name="T3" fmla="*/ 36 h 88"/>
                <a:gd name="T4" fmla="*/ 500 w 648"/>
                <a:gd name="T5" fmla="*/ 0 h 88"/>
                <a:gd name="T6" fmla="*/ 596 w 648"/>
                <a:gd name="T7" fmla="*/ 0 h 88"/>
                <a:gd name="T8" fmla="*/ 648 w 648"/>
                <a:gd name="T9" fmla="*/ 16 h 88"/>
                <a:gd name="T10" fmla="*/ 616 w 648"/>
                <a:gd name="T11" fmla="*/ 28 h 88"/>
                <a:gd name="T12" fmla="*/ 516 w 648"/>
                <a:gd name="T13" fmla="*/ 52 h 88"/>
                <a:gd name="T14" fmla="*/ 136 w 648"/>
                <a:gd name="T15" fmla="*/ 88 h 88"/>
                <a:gd name="T16" fmla="*/ 52 w 648"/>
                <a:gd name="T17" fmla="*/ 80 h 88"/>
                <a:gd name="T18" fmla="*/ 0 w 648"/>
                <a:gd name="T19" fmla="*/ 6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8"/>
                <a:gd name="T31" fmla="*/ 0 h 88"/>
                <a:gd name="T32" fmla="*/ 648 w 648"/>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8" h="88">
                  <a:moveTo>
                    <a:pt x="0" y="60"/>
                  </a:moveTo>
                  <a:lnTo>
                    <a:pt x="48" y="36"/>
                  </a:lnTo>
                  <a:lnTo>
                    <a:pt x="500" y="0"/>
                  </a:lnTo>
                  <a:lnTo>
                    <a:pt x="596" y="0"/>
                  </a:lnTo>
                  <a:lnTo>
                    <a:pt x="648" y="16"/>
                  </a:lnTo>
                  <a:lnTo>
                    <a:pt x="616" y="28"/>
                  </a:lnTo>
                  <a:lnTo>
                    <a:pt x="516" y="52"/>
                  </a:lnTo>
                  <a:lnTo>
                    <a:pt x="136" y="88"/>
                  </a:lnTo>
                  <a:lnTo>
                    <a:pt x="52" y="80"/>
                  </a:lnTo>
                  <a:lnTo>
                    <a:pt x="0" y="60"/>
                  </a:lnTo>
                  <a:close/>
                </a:path>
              </a:pathLst>
            </a:custGeom>
            <a:gradFill rotWithShape="1">
              <a:gsLst>
                <a:gs pos="0">
                  <a:srgbClr val="6F6F6F"/>
                </a:gs>
                <a:gs pos="100000">
                  <a:srgbClr val="5F5F5F"/>
                </a:gs>
              </a:gsLst>
              <a:lin ang="2700000" scaled="1"/>
            </a:gradFill>
            <a:ln w="952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88" name="Freeform 190"/>
            <p:cNvSpPr>
              <a:spLocks/>
            </p:cNvSpPr>
            <p:nvPr/>
          </p:nvSpPr>
          <p:spPr bwMode="auto">
            <a:xfrm>
              <a:off x="4855" y="3116"/>
              <a:ext cx="53" cy="870"/>
            </a:xfrm>
            <a:custGeom>
              <a:avLst/>
              <a:gdLst>
                <a:gd name="T0" fmla="*/ 1 w 53"/>
                <a:gd name="T1" fmla="*/ 0 h 870"/>
                <a:gd name="T2" fmla="*/ 0 w 53"/>
                <a:gd name="T3" fmla="*/ 862 h 870"/>
                <a:gd name="T4" fmla="*/ 23 w 53"/>
                <a:gd name="T5" fmla="*/ 870 h 870"/>
                <a:gd name="T6" fmla="*/ 53 w 53"/>
                <a:gd name="T7" fmla="*/ 866 h 870"/>
                <a:gd name="T8" fmla="*/ 45 w 53"/>
                <a:gd name="T9" fmla="*/ 0 h 870"/>
                <a:gd name="T10" fmla="*/ 0 60000 65536"/>
                <a:gd name="T11" fmla="*/ 0 60000 65536"/>
                <a:gd name="T12" fmla="*/ 0 60000 65536"/>
                <a:gd name="T13" fmla="*/ 0 60000 65536"/>
                <a:gd name="T14" fmla="*/ 0 60000 65536"/>
                <a:gd name="T15" fmla="*/ 0 w 53"/>
                <a:gd name="T16" fmla="*/ 0 h 870"/>
                <a:gd name="T17" fmla="*/ 53 w 53"/>
                <a:gd name="T18" fmla="*/ 870 h 870"/>
              </a:gdLst>
              <a:ahLst/>
              <a:cxnLst>
                <a:cxn ang="T10">
                  <a:pos x="T0" y="T1"/>
                </a:cxn>
                <a:cxn ang="T11">
                  <a:pos x="T2" y="T3"/>
                </a:cxn>
                <a:cxn ang="T12">
                  <a:pos x="T4" y="T5"/>
                </a:cxn>
                <a:cxn ang="T13">
                  <a:pos x="T6" y="T7"/>
                </a:cxn>
                <a:cxn ang="T14">
                  <a:pos x="T8" y="T9"/>
                </a:cxn>
              </a:cxnLst>
              <a:rect l="T15" t="T16" r="T17" b="T18"/>
              <a:pathLst>
                <a:path w="53" h="870">
                  <a:moveTo>
                    <a:pt x="1" y="0"/>
                  </a:moveTo>
                  <a:lnTo>
                    <a:pt x="0" y="862"/>
                  </a:lnTo>
                  <a:lnTo>
                    <a:pt x="23" y="870"/>
                  </a:lnTo>
                  <a:lnTo>
                    <a:pt x="53" y="866"/>
                  </a:lnTo>
                  <a:lnTo>
                    <a:pt x="45" y="0"/>
                  </a:lnTo>
                </a:path>
              </a:pathLst>
            </a:custGeom>
            <a:gradFill rotWithShape="1">
              <a:gsLst>
                <a:gs pos="0">
                  <a:srgbClr val="6F6F6F"/>
                </a:gs>
                <a:gs pos="100000">
                  <a:srgbClr val="5F5F5F"/>
                </a:gs>
              </a:gsLst>
              <a:lin ang="2700000" scaled="1"/>
            </a:gradFill>
            <a:ln w="952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89" name="Freeform 191"/>
            <p:cNvSpPr>
              <a:spLocks/>
            </p:cNvSpPr>
            <p:nvPr/>
          </p:nvSpPr>
          <p:spPr bwMode="auto">
            <a:xfrm>
              <a:off x="5224" y="3112"/>
              <a:ext cx="52" cy="840"/>
            </a:xfrm>
            <a:custGeom>
              <a:avLst/>
              <a:gdLst>
                <a:gd name="T0" fmla="*/ 0 w 52"/>
                <a:gd name="T1" fmla="*/ 4 h 840"/>
                <a:gd name="T2" fmla="*/ 0 w 52"/>
                <a:gd name="T3" fmla="*/ 832 h 840"/>
                <a:gd name="T4" fmla="*/ 23 w 52"/>
                <a:gd name="T5" fmla="*/ 840 h 840"/>
                <a:gd name="T6" fmla="*/ 52 w 52"/>
                <a:gd name="T7" fmla="*/ 836 h 840"/>
                <a:gd name="T8" fmla="*/ 36 w 52"/>
                <a:gd name="T9" fmla="*/ 0 h 840"/>
                <a:gd name="T10" fmla="*/ 0 60000 65536"/>
                <a:gd name="T11" fmla="*/ 0 60000 65536"/>
                <a:gd name="T12" fmla="*/ 0 60000 65536"/>
                <a:gd name="T13" fmla="*/ 0 60000 65536"/>
                <a:gd name="T14" fmla="*/ 0 60000 65536"/>
                <a:gd name="T15" fmla="*/ 0 w 52"/>
                <a:gd name="T16" fmla="*/ 0 h 840"/>
                <a:gd name="T17" fmla="*/ 52 w 52"/>
                <a:gd name="T18" fmla="*/ 840 h 840"/>
              </a:gdLst>
              <a:ahLst/>
              <a:cxnLst>
                <a:cxn ang="T10">
                  <a:pos x="T0" y="T1"/>
                </a:cxn>
                <a:cxn ang="T11">
                  <a:pos x="T2" y="T3"/>
                </a:cxn>
                <a:cxn ang="T12">
                  <a:pos x="T4" y="T5"/>
                </a:cxn>
                <a:cxn ang="T13">
                  <a:pos x="T6" y="T7"/>
                </a:cxn>
                <a:cxn ang="T14">
                  <a:pos x="T8" y="T9"/>
                </a:cxn>
              </a:cxnLst>
              <a:rect l="T15" t="T16" r="T17" b="T18"/>
              <a:pathLst>
                <a:path w="52" h="840">
                  <a:moveTo>
                    <a:pt x="0" y="4"/>
                  </a:moveTo>
                  <a:lnTo>
                    <a:pt x="0" y="832"/>
                  </a:lnTo>
                  <a:lnTo>
                    <a:pt x="23" y="840"/>
                  </a:lnTo>
                  <a:lnTo>
                    <a:pt x="52" y="836"/>
                  </a:lnTo>
                  <a:lnTo>
                    <a:pt x="36" y="0"/>
                  </a:lnTo>
                </a:path>
              </a:pathLst>
            </a:custGeom>
            <a:gradFill rotWithShape="1">
              <a:gsLst>
                <a:gs pos="0">
                  <a:srgbClr val="6F6F6F"/>
                </a:gs>
                <a:gs pos="100000">
                  <a:srgbClr val="5F5F5F"/>
                </a:gs>
              </a:gsLst>
              <a:lin ang="2700000" scaled="1"/>
            </a:gradFill>
            <a:ln w="952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90" name="Freeform 192"/>
            <p:cNvSpPr>
              <a:spLocks/>
            </p:cNvSpPr>
            <p:nvPr/>
          </p:nvSpPr>
          <p:spPr bwMode="auto">
            <a:xfrm>
              <a:off x="4684" y="3258"/>
              <a:ext cx="752" cy="570"/>
            </a:xfrm>
            <a:custGeom>
              <a:avLst/>
              <a:gdLst>
                <a:gd name="T0" fmla="*/ 26 w 752"/>
                <a:gd name="T1" fmla="*/ 0 h 570"/>
                <a:gd name="T2" fmla="*/ 749 w 752"/>
                <a:gd name="T3" fmla="*/ 48 h 570"/>
                <a:gd name="T4" fmla="*/ 752 w 752"/>
                <a:gd name="T5" fmla="*/ 525 h 570"/>
                <a:gd name="T6" fmla="*/ 32 w 752"/>
                <a:gd name="T7" fmla="*/ 570 h 570"/>
                <a:gd name="T8" fmla="*/ 0 w 752"/>
                <a:gd name="T9" fmla="*/ 562 h 570"/>
                <a:gd name="T10" fmla="*/ 4 w 752"/>
                <a:gd name="T11" fmla="*/ 6 h 570"/>
                <a:gd name="T12" fmla="*/ 26 w 752"/>
                <a:gd name="T13" fmla="*/ 0 h 570"/>
                <a:gd name="T14" fmla="*/ 0 60000 65536"/>
                <a:gd name="T15" fmla="*/ 0 60000 65536"/>
                <a:gd name="T16" fmla="*/ 0 60000 65536"/>
                <a:gd name="T17" fmla="*/ 0 60000 65536"/>
                <a:gd name="T18" fmla="*/ 0 60000 65536"/>
                <a:gd name="T19" fmla="*/ 0 60000 65536"/>
                <a:gd name="T20" fmla="*/ 0 60000 65536"/>
                <a:gd name="T21" fmla="*/ 0 w 752"/>
                <a:gd name="T22" fmla="*/ 0 h 570"/>
                <a:gd name="T23" fmla="*/ 752 w 752"/>
                <a:gd name="T24" fmla="*/ 570 h 5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2" h="570">
                  <a:moveTo>
                    <a:pt x="26" y="0"/>
                  </a:moveTo>
                  <a:lnTo>
                    <a:pt x="749" y="48"/>
                  </a:lnTo>
                  <a:lnTo>
                    <a:pt x="752" y="525"/>
                  </a:lnTo>
                  <a:lnTo>
                    <a:pt x="32" y="570"/>
                  </a:lnTo>
                  <a:lnTo>
                    <a:pt x="0" y="562"/>
                  </a:lnTo>
                  <a:lnTo>
                    <a:pt x="4" y="6"/>
                  </a:lnTo>
                  <a:lnTo>
                    <a:pt x="26" y="0"/>
                  </a:lnTo>
                  <a:close/>
                </a:path>
              </a:pathLst>
            </a:custGeom>
            <a:gradFill rotWithShape="1">
              <a:gsLst>
                <a:gs pos="0">
                  <a:srgbClr val="6F6F6F"/>
                </a:gs>
                <a:gs pos="100000">
                  <a:srgbClr val="5F5F5F"/>
                </a:gs>
              </a:gsLst>
              <a:lin ang="2700000" scaled="1"/>
            </a:gradFill>
            <a:ln w="952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91" name="Freeform 193"/>
            <p:cNvSpPr>
              <a:spLocks/>
            </p:cNvSpPr>
            <p:nvPr/>
          </p:nvSpPr>
          <p:spPr bwMode="auto">
            <a:xfrm>
              <a:off x="4722" y="3339"/>
              <a:ext cx="696" cy="400"/>
            </a:xfrm>
            <a:custGeom>
              <a:avLst/>
              <a:gdLst>
                <a:gd name="T0" fmla="*/ 0 w 696"/>
                <a:gd name="T1" fmla="*/ 0 h 514"/>
                <a:gd name="T2" fmla="*/ 696 w 696"/>
                <a:gd name="T3" fmla="*/ 12 h 514"/>
                <a:gd name="T4" fmla="*/ 696 w 696"/>
                <a:gd name="T5" fmla="*/ 133 h 514"/>
                <a:gd name="T6" fmla="*/ 2 w 696"/>
                <a:gd name="T7" fmla="*/ 142 h 514"/>
                <a:gd name="T8" fmla="*/ 0 w 696"/>
                <a:gd name="T9" fmla="*/ 0 h 514"/>
                <a:gd name="T10" fmla="*/ 0 60000 65536"/>
                <a:gd name="T11" fmla="*/ 0 60000 65536"/>
                <a:gd name="T12" fmla="*/ 0 60000 65536"/>
                <a:gd name="T13" fmla="*/ 0 60000 65536"/>
                <a:gd name="T14" fmla="*/ 0 60000 65536"/>
                <a:gd name="T15" fmla="*/ 0 w 696"/>
                <a:gd name="T16" fmla="*/ 0 h 514"/>
                <a:gd name="T17" fmla="*/ 696 w 696"/>
                <a:gd name="T18" fmla="*/ 514 h 514"/>
              </a:gdLst>
              <a:ahLst/>
              <a:cxnLst>
                <a:cxn ang="T10">
                  <a:pos x="T0" y="T1"/>
                </a:cxn>
                <a:cxn ang="T11">
                  <a:pos x="T2" y="T3"/>
                </a:cxn>
                <a:cxn ang="T12">
                  <a:pos x="T4" y="T5"/>
                </a:cxn>
                <a:cxn ang="T13">
                  <a:pos x="T6" y="T7"/>
                </a:cxn>
                <a:cxn ang="T14">
                  <a:pos x="T8" y="T9"/>
                </a:cxn>
              </a:cxnLst>
              <a:rect l="T15" t="T16" r="T17" b="T18"/>
              <a:pathLst>
                <a:path w="696" h="514">
                  <a:moveTo>
                    <a:pt x="0" y="0"/>
                  </a:moveTo>
                  <a:lnTo>
                    <a:pt x="696" y="42"/>
                  </a:lnTo>
                  <a:lnTo>
                    <a:pt x="696" y="480"/>
                  </a:lnTo>
                  <a:lnTo>
                    <a:pt x="2" y="514"/>
                  </a:lnTo>
                  <a:lnTo>
                    <a:pt x="0" y="0"/>
                  </a:lnTo>
                  <a:close/>
                </a:path>
              </a:pathLst>
            </a:custGeom>
            <a:gradFill rotWithShape="1">
              <a:gsLst>
                <a:gs pos="0">
                  <a:srgbClr val="C9E4FF"/>
                </a:gs>
                <a:gs pos="100000">
                  <a:srgbClr val="E9F4FF"/>
                </a:gs>
              </a:gsLst>
              <a:lin ang="5400000" scaled="1"/>
            </a:gradFill>
            <a:ln w="6350" cap="flat" cmpd="sng">
              <a:solidFill>
                <a:srgbClr val="5F5F5F"/>
              </a:solidFill>
              <a:prstDash val="solid"/>
              <a:round/>
              <a:headEnd/>
              <a:tailEnd/>
            </a:ln>
          </p:spPr>
          <p:txBody>
            <a:bodyPr anchor="ctr">
              <a:spAutoFit/>
            </a:bodyPr>
            <a:lstStyle/>
            <a:p>
              <a:endParaRPr lang="ja-JP" altLang="en-US" sz="800" dirty="0">
                <a:latin typeface="Arial" panose="020B0604020202020204" pitchFamily="34" charset="0"/>
                <a:cs typeface="Arial" panose="020B0604020202020204" pitchFamily="34" charset="0"/>
              </a:endParaRPr>
            </a:p>
          </p:txBody>
        </p:sp>
        <p:sp>
          <p:nvSpPr>
            <p:cNvPr id="192" name="Freeform 194"/>
            <p:cNvSpPr>
              <a:spLocks/>
            </p:cNvSpPr>
            <p:nvPr/>
          </p:nvSpPr>
          <p:spPr bwMode="auto">
            <a:xfrm>
              <a:off x="4722" y="3675"/>
              <a:ext cx="696" cy="125"/>
            </a:xfrm>
            <a:custGeom>
              <a:avLst/>
              <a:gdLst>
                <a:gd name="T0" fmla="*/ 0 w 696"/>
                <a:gd name="T1" fmla="*/ 42 h 125"/>
                <a:gd name="T2" fmla="*/ 696 w 696"/>
                <a:gd name="T3" fmla="*/ 0 h 125"/>
                <a:gd name="T4" fmla="*/ 696 w 696"/>
                <a:gd name="T5" fmla="*/ 87 h 125"/>
                <a:gd name="T6" fmla="*/ 2 w 696"/>
                <a:gd name="T7" fmla="*/ 125 h 125"/>
                <a:gd name="T8" fmla="*/ 0 w 696"/>
                <a:gd name="T9" fmla="*/ 42 h 125"/>
                <a:gd name="T10" fmla="*/ 0 60000 65536"/>
                <a:gd name="T11" fmla="*/ 0 60000 65536"/>
                <a:gd name="T12" fmla="*/ 0 60000 65536"/>
                <a:gd name="T13" fmla="*/ 0 60000 65536"/>
                <a:gd name="T14" fmla="*/ 0 60000 65536"/>
                <a:gd name="T15" fmla="*/ 0 w 696"/>
                <a:gd name="T16" fmla="*/ 0 h 125"/>
                <a:gd name="T17" fmla="*/ 696 w 696"/>
                <a:gd name="T18" fmla="*/ 125 h 125"/>
              </a:gdLst>
              <a:ahLst/>
              <a:cxnLst>
                <a:cxn ang="T10">
                  <a:pos x="T0" y="T1"/>
                </a:cxn>
                <a:cxn ang="T11">
                  <a:pos x="T2" y="T3"/>
                </a:cxn>
                <a:cxn ang="T12">
                  <a:pos x="T4" y="T5"/>
                </a:cxn>
                <a:cxn ang="T13">
                  <a:pos x="T6" y="T7"/>
                </a:cxn>
                <a:cxn ang="T14">
                  <a:pos x="T8" y="T9"/>
                </a:cxn>
              </a:cxnLst>
              <a:rect l="T15" t="T16" r="T17" b="T18"/>
              <a:pathLst>
                <a:path w="696" h="125">
                  <a:moveTo>
                    <a:pt x="0" y="42"/>
                  </a:moveTo>
                  <a:lnTo>
                    <a:pt x="696" y="0"/>
                  </a:lnTo>
                  <a:lnTo>
                    <a:pt x="696" y="87"/>
                  </a:lnTo>
                  <a:lnTo>
                    <a:pt x="2" y="125"/>
                  </a:lnTo>
                  <a:lnTo>
                    <a:pt x="0" y="42"/>
                  </a:lnTo>
                  <a:close/>
                </a:path>
              </a:pathLst>
            </a:custGeom>
            <a:solidFill>
              <a:srgbClr val="F3E2D1"/>
            </a:solidFill>
            <a:ln w="6350" cap="flat" cmpd="sng">
              <a:solidFill>
                <a:srgbClr val="5F5F5F"/>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193" name="Freeform 195"/>
            <p:cNvSpPr>
              <a:spLocks/>
            </p:cNvSpPr>
            <p:nvPr/>
          </p:nvSpPr>
          <p:spPr bwMode="auto">
            <a:xfrm>
              <a:off x="4935" y="3323"/>
              <a:ext cx="340" cy="288"/>
            </a:xfrm>
            <a:custGeom>
              <a:avLst/>
              <a:gdLst>
                <a:gd name="T0" fmla="*/ 0 w 1450"/>
                <a:gd name="T1" fmla="*/ 0 h 1228"/>
                <a:gd name="T2" fmla="*/ 0 w 1450"/>
                <a:gd name="T3" fmla="*/ 0 h 1228"/>
                <a:gd name="T4" fmla="*/ 0 w 1450"/>
                <a:gd name="T5" fmla="*/ 0 h 1228"/>
                <a:gd name="T6" fmla="*/ 0 w 1450"/>
                <a:gd name="T7" fmla="*/ 0 h 1228"/>
                <a:gd name="T8" fmla="*/ 0 w 1450"/>
                <a:gd name="T9" fmla="*/ 0 h 1228"/>
                <a:gd name="T10" fmla="*/ 0 60000 65536"/>
                <a:gd name="T11" fmla="*/ 0 60000 65536"/>
                <a:gd name="T12" fmla="*/ 0 60000 65536"/>
                <a:gd name="T13" fmla="*/ 0 60000 65536"/>
                <a:gd name="T14" fmla="*/ 0 60000 65536"/>
                <a:gd name="T15" fmla="*/ 0 w 1450"/>
                <a:gd name="T16" fmla="*/ 0 h 1228"/>
                <a:gd name="T17" fmla="*/ 1450 w 1450"/>
                <a:gd name="T18" fmla="*/ 1228 h 1228"/>
              </a:gdLst>
              <a:ahLst/>
              <a:cxnLst>
                <a:cxn ang="T10">
                  <a:pos x="T0" y="T1"/>
                </a:cxn>
                <a:cxn ang="T11">
                  <a:pos x="T2" y="T3"/>
                </a:cxn>
                <a:cxn ang="T12">
                  <a:pos x="T4" y="T5"/>
                </a:cxn>
                <a:cxn ang="T13">
                  <a:pos x="T6" y="T7"/>
                </a:cxn>
                <a:cxn ang="T14">
                  <a:pos x="T8" y="T9"/>
                </a:cxn>
              </a:cxnLst>
              <a:rect l="T15" t="T16" r="T17" b="T18"/>
              <a:pathLst>
                <a:path w="1450" h="1228">
                  <a:moveTo>
                    <a:pt x="1450" y="73"/>
                  </a:moveTo>
                  <a:lnTo>
                    <a:pt x="1447" y="1173"/>
                  </a:lnTo>
                  <a:lnTo>
                    <a:pt x="0" y="1228"/>
                  </a:lnTo>
                  <a:lnTo>
                    <a:pt x="1" y="0"/>
                  </a:lnTo>
                  <a:lnTo>
                    <a:pt x="1450" y="73"/>
                  </a:lnTo>
                  <a:close/>
                </a:path>
              </a:pathLst>
            </a:custGeom>
            <a:solidFill>
              <a:srgbClr val="C0C0C0"/>
            </a:solidFill>
            <a:ln w="9525" cap="flat" cmpd="sng">
              <a:solidFill>
                <a:srgbClr val="969696"/>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194" name="Freeform 196"/>
            <p:cNvSpPr>
              <a:spLocks/>
            </p:cNvSpPr>
            <p:nvPr/>
          </p:nvSpPr>
          <p:spPr bwMode="auto">
            <a:xfrm>
              <a:off x="4950" y="3333"/>
              <a:ext cx="317" cy="268"/>
            </a:xfrm>
            <a:custGeom>
              <a:avLst/>
              <a:gdLst>
                <a:gd name="T0" fmla="*/ 0 w 1450"/>
                <a:gd name="T1" fmla="*/ 0 h 1228"/>
                <a:gd name="T2" fmla="*/ 0 w 1450"/>
                <a:gd name="T3" fmla="*/ 0 h 1228"/>
                <a:gd name="T4" fmla="*/ 0 w 1450"/>
                <a:gd name="T5" fmla="*/ 0 h 1228"/>
                <a:gd name="T6" fmla="*/ 0 w 1450"/>
                <a:gd name="T7" fmla="*/ 0 h 1228"/>
                <a:gd name="T8" fmla="*/ 0 w 1450"/>
                <a:gd name="T9" fmla="*/ 0 h 1228"/>
                <a:gd name="T10" fmla="*/ 0 60000 65536"/>
                <a:gd name="T11" fmla="*/ 0 60000 65536"/>
                <a:gd name="T12" fmla="*/ 0 60000 65536"/>
                <a:gd name="T13" fmla="*/ 0 60000 65536"/>
                <a:gd name="T14" fmla="*/ 0 60000 65536"/>
                <a:gd name="T15" fmla="*/ 0 w 1450"/>
                <a:gd name="T16" fmla="*/ 0 h 1228"/>
                <a:gd name="T17" fmla="*/ 1450 w 1450"/>
                <a:gd name="T18" fmla="*/ 1228 h 1228"/>
              </a:gdLst>
              <a:ahLst/>
              <a:cxnLst>
                <a:cxn ang="T10">
                  <a:pos x="T0" y="T1"/>
                </a:cxn>
                <a:cxn ang="T11">
                  <a:pos x="T2" y="T3"/>
                </a:cxn>
                <a:cxn ang="T12">
                  <a:pos x="T4" y="T5"/>
                </a:cxn>
                <a:cxn ang="T13">
                  <a:pos x="T6" y="T7"/>
                </a:cxn>
                <a:cxn ang="T14">
                  <a:pos x="T8" y="T9"/>
                </a:cxn>
              </a:cxnLst>
              <a:rect l="T15" t="T16" r="T17" b="T18"/>
              <a:pathLst>
                <a:path w="1450" h="1228">
                  <a:moveTo>
                    <a:pt x="1450" y="73"/>
                  </a:moveTo>
                  <a:lnTo>
                    <a:pt x="1447" y="1173"/>
                  </a:lnTo>
                  <a:lnTo>
                    <a:pt x="0" y="1228"/>
                  </a:lnTo>
                  <a:lnTo>
                    <a:pt x="1" y="0"/>
                  </a:lnTo>
                  <a:lnTo>
                    <a:pt x="1450" y="73"/>
                  </a:lnTo>
                  <a:close/>
                </a:path>
              </a:pathLst>
            </a:custGeom>
            <a:gradFill rotWithShape="1">
              <a:gsLst>
                <a:gs pos="0">
                  <a:srgbClr val="FFFFFF"/>
                </a:gs>
                <a:gs pos="50000">
                  <a:srgbClr val="F8F8F8"/>
                </a:gs>
                <a:gs pos="100000">
                  <a:srgbClr val="FFFFFF"/>
                </a:gs>
              </a:gsLst>
              <a:lin ang="2700000" scaled="1"/>
            </a:gradFill>
            <a:ln w="6350"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195" name="Freeform 197"/>
            <p:cNvSpPr>
              <a:spLocks/>
            </p:cNvSpPr>
            <p:nvPr/>
          </p:nvSpPr>
          <p:spPr bwMode="auto">
            <a:xfrm>
              <a:off x="4959" y="3342"/>
              <a:ext cx="300" cy="48"/>
            </a:xfrm>
            <a:custGeom>
              <a:avLst/>
              <a:gdLst>
                <a:gd name="T0" fmla="*/ 0 w 1116"/>
                <a:gd name="T1" fmla="*/ 0 h 176"/>
                <a:gd name="T2" fmla="*/ 0 w 1116"/>
                <a:gd name="T3" fmla="*/ 0 h 176"/>
                <a:gd name="T4" fmla="*/ 0 w 1116"/>
                <a:gd name="T5" fmla="*/ 0 h 176"/>
                <a:gd name="T6" fmla="*/ 0 w 1116"/>
                <a:gd name="T7" fmla="*/ 0 h 176"/>
                <a:gd name="T8" fmla="*/ 0 w 1116"/>
                <a:gd name="T9" fmla="*/ 0 h 176"/>
                <a:gd name="T10" fmla="*/ 0 60000 65536"/>
                <a:gd name="T11" fmla="*/ 0 60000 65536"/>
                <a:gd name="T12" fmla="*/ 0 60000 65536"/>
                <a:gd name="T13" fmla="*/ 0 60000 65536"/>
                <a:gd name="T14" fmla="*/ 0 60000 65536"/>
                <a:gd name="T15" fmla="*/ 0 w 1116"/>
                <a:gd name="T16" fmla="*/ 0 h 176"/>
                <a:gd name="T17" fmla="*/ 1116 w 1116"/>
                <a:gd name="T18" fmla="*/ 176 h 176"/>
              </a:gdLst>
              <a:ahLst/>
              <a:cxnLst>
                <a:cxn ang="T10">
                  <a:pos x="T0" y="T1"/>
                </a:cxn>
                <a:cxn ang="T11">
                  <a:pos x="T2" y="T3"/>
                </a:cxn>
                <a:cxn ang="T12">
                  <a:pos x="T4" y="T5"/>
                </a:cxn>
                <a:cxn ang="T13">
                  <a:pos x="T6" y="T7"/>
                </a:cxn>
                <a:cxn ang="T14">
                  <a:pos x="T8" y="T9"/>
                </a:cxn>
              </a:cxnLst>
              <a:rect l="T15" t="T16" r="T17" b="T18"/>
              <a:pathLst>
                <a:path w="1116" h="176">
                  <a:moveTo>
                    <a:pt x="0" y="0"/>
                  </a:moveTo>
                  <a:lnTo>
                    <a:pt x="1116" y="52"/>
                  </a:lnTo>
                  <a:lnTo>
                    <a:pt x="1116" y="176"/>
                  </a:lnTo>
                  <a:lnTo>
                    <a:pt x="0" y="132"/>
                  </a:lnTo>
                  <a:lnTo>
                    <a:pt x="0" y="0"/>
                  </a:lnTo>
                  <a:close/>
                </a:path>
              </a:pathLst>
            </a:custGeom>
            <a:solidFill>
              <a:srgbClr val="3C4062"/>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196" name="Freeform 198"/>
            <p:cNvSpPr>
              <a:spLocks/>
            </p:cNvSpPr>
            <p:nvPr/>
          </p:nvSpPr>
          <p:spPr bwMode="auto">
            <a:xfrm>
              <a:off x="5014" y="3351"/>
              <a:ext cx="197" cy="32"/>
            </a:xfrm>
            <a:custGeom>
              <a:avLst/>
              <a:gdLst>
                <a:gd name="T0" fmla="*/ 0 w 1116"/>
                <a:gd name="T1" fmla="*/ 0 h 176"/>
                <a:gd name="T2" fmla="*/ 0 w 1116"/>
                <a:gd name="T3" fmla="*/ 0 h 176"/>
                <a:gd name="T4" fmla="*/ 0 w 1116"/>
                <a:gd name="T5" fmla="*/ 0 h 176"/>
                <a:gd name="T6" fmla="*/ 0 w 1116"/>
                <a:gd name="T7" fmla="*/ 0 h 176"/>
                <a:gd name="T8" fmla="*/ 0 w 1116"/>
                <a:gd name="T9" fmla="*/ 0 h 176"/>
                <a:gd name="T10" fmla="*/ 0 60000 65536"/>
                <a:gd name="T11" fmla="*/ 0 60000 65536"/>
                <a:gd name="T12" fmla="*/ 0 60000 65536"/>
                <a:gd name="T13" fmla="*/ 0 60000 65536"/>
                <a:gd name="T14" fmla="*/ 0 60000 65536"/>
                <a:gd name="T15" fmla="*/ 0 w 1116"/>
                <a:gd name="T16" fmla="*/ 0 h 176"/>
                <a:gd name="T17" fmla="*/ 1116 w 1116"/>
                <a:gd name="T18" fmla="*/ 176 h 176"/>
              </a:gdLst>
              <a:ahLst/>
              <a:cxnLst>
                <a:cxn ang="T10">
                  <a:pos x="T0" y="T1"/>
                </a:cxn>
                <a:cxn ang="T11">
                  <a:pos x="T2" y="T3"/>
                </a:cxn>
                <a:cxn ang="T12">
                  <a:pos x="T4" y="T5"/>
                </a:cxn>
                <a:cxn ang="T13">
                  <a:pos x="T6" y="T7"/>
                </a:cxn>
                <a:cxn ang="T14">
                  <a:pos x="T8" y="T9"/>
                </a:cxn>
              </a:cxnLst>
              <a:rect l="T15" t="T16" r="T17" b="T18"/>
              <a:pathLst>
                <a:path w="1116" h="176">
                  <a:moveTo>
                    <a:pt x="0" y="0"/>
                  </a:moveTo>
                  <a:lnTo>
                    <a:pt x="1116" y="52"/>
                  </a:lnTo>
                  <a:lnTo>
                    <a:pt x="1116" y="176"/>
                  </a:lnTo>
                  <a:lnTo>
                    <a:pt x="0" y="132"/>
                  </a:lnTo>
                  <a:lnTo>
                    <a:pt x="0" y="0"/>
                  </a:lnTo>
                  <a:close/>
                </a:path>
              </a:pathLst>
            </a:custGeom>
            <a:solidFill>
              <a:srgbClr val="C0C0C0"/>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197" name="Freeform 199"/>
            <p:cNvSpPr>
              <a:spLocks/>
            </p:cNvSpPr>
            <p:nvPr/>
          </p:nvSpPr>
          <p:spPr bwMode="auto">
            <a:xfrm>
              <a:off x="4997" y="3395"/>
              <a:ext cx="208" cy="188"/>
            </a:xfrm>
            <a:custGeom>
              <a:avLst/>
              <a:gdLst>
                <a:gd name="T0" fmla="*/ 0 w 772"/>
                <a:gd name="T1" fmla="*/ 0 h 696"/>
                <a:gd name="T2" fmla="*/ 0 w 772"/>
                <a:gd name="T3" fmla="*/ 0 h 696"/>
                <a:gd name="T4" fmla="*/ 0 w 772"/>
                <a:gd name="T5" fmla="*/ 0 h 696"/>
                <a:gd name="T6" fmla="*/ 0 60000 65536"/>
                <a:gd name="T7" fmla="*/ 0 60000 65536"/>
                <a:gd name="T8" fmla="*/ 0 60000 65536"/>
                <a:gd name="T9" fmla="*/ 0 w 772"/>
                <a:gd name="T10" fmla="*/ 0 h 696"/>
                <a:gd name="T11" fmla="*/ 772 w 772"/>
                <a:gd name="T12" fmla="*/ 696 h 696"/>
              </a:gdLst>
              <a:ahLst/>
              <a:cxnLst>
                <a:cxn ang="T6">
                  <a:pos x="T0" y="T1"/>
                </a:cxn>
                <a:cxn ang="T7">
                  <a:pos x="T2" y="T3"/>
                </a:cxn>
                <a:cxn ang="T8">
                  <a:pos x="T4" y="T5"/>
                </a:cxn>
              </a:cxnLst>
              <a:rect l="T9" t="T10" r="T11" b="T12"/>
              <a:pathLst>
                <a:path w="772" h="696">
                  <a:moveTo>
                    <a:pt x="0" y="0"/>
                  </a:moveTo>
                  <a:lnTo>
                    <a:pt x="0" y="696"/>
                  </a:lnTo>
                  <a:lnTo>
                    <a:pt x="772" y="668"/>
                  </a:lnTo>
                </a:path>
              </a:pathLst>
            </a:custGeom>
            <a:noFill/>
            <a:ln w="6350"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nvGrpSpPr>
            <p:cNvPr id="198" name="Group 200"/>
            <p:cNvGrpSpPr>
              <a:grpSpLocks/>
            </p:cNvGrpSpPr>
            <p:nvPr/>
          </p:nvGrpSpPr>
          <p:grpSpPr bwMode="auto">
            <a:xfrm>
              <a:off x="4999" y="3416"/>
              <a:ext cx="204" cy="149"/>
              <a:chOff x="887" y="1855"/>
              <a:chExt cx="583" cy="290"/>
            </a:xfrm>
          </p:grpSpPr>
          <p:sp>
            <p:nvSpPr>
              <p:cNvPr id="268" name="Freeform 201"/>
              <p:cNvSpPr>
                <a:spLocks/>
              </p:cNvSpPr>
              <p:nvPr/>
            </p:nvSpPr>
            <p:spPr bwMode="auto">
              <a:xfrm>
                <a:off x="887" y="1855"/>
                <a:ext cx="583" cy="226"/>
              </a:xfrm>
              <a:custGeom>
                <a:avLst/>
                <a:gdLst>
                  <a:gd name="T0" fmla="*/ 0 w 583"/>
                  <a:gd name="T1" fmla="*/ 181 h 226"/>
                  <a:gd name="T2" fmla="*/ 64 w 583"/>
                  <a:gd name="T3" fmla="*/ 150 h 226"/>
                  <a:gd name="T4" fmla="*/ 152 w 583"/>
                  <a:gd name="T5" fmla="*/ 170 h 226"/>
                  <a:gd name="T6" fmla="*/ 220 w 583"/>
                  <a:gd name="T7" fmla="*/ 226 h 226"/>
                  <a:gd name="T8" fmla="*/ 308 w 583"/>
                  <a:gd name="T9" fmla="*/ 190 h 226"/>
                  <a:gd name="T10" fmla="*/ 392 w 583"/>
                  <a:gd name="T11" fmla="*/ 206 h 226"/>
                  <a:gd name="T12" fmla="*/ 476 w 583"/>
                  <a:gd name="T13" fmla="*/ 158 h 226"/>
                  <a:gd name="T14" fmla="*/ 529 w 583"/>
                  <a:gd name="T15" fmla="*/ 104 h 226"/>
                  <a:gd name="T16" fmla="*/ 583 w 583"/>
                  <a:gd name="T17" fmla="*/ 0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3"/>
                  <a:gd name="T28" fmla="*/ 0 h 226"/>
                  <a:gd name="T29" fmla="*/ 583 w 583"/>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3" h="226">
                    <a:moveTo>
                      <a:pt x="0" y="181"/>
                    </a:moveTo>
                    <a:lnTo>
                      <a:pt x="64" y="150"/>
                    </a:lnTo>
                    <a:lnTo>
                      <a:pt x="152" y="170"/>
                    </a:lnTo>
                    <a:lnTo>
                      <a:pt x="220" y="226"/>
                    </a:lnTo>
                    <a:lnTo>
                      <a:pt x="308" y="190"/>
                    </a:lnTo>
                    <a:lnTo>
                      <a:pt x="392" y="206"/>
                    </a:lnTo>
                    <a:lnTo>
                      <a:pt x="476" y="158"/>
                    </a:lnTo>
                    <a:lnTo>
                      <a:pt x="529" y="104"/>
                    </a:lnTo>
                    <a:lnTo>
                      <a:pt x="583" y="0"/>
                    </a:lnTo>
                  </a:path>
                </a:pathLst>
              </a:custGeom>
              <a:noFill/>
              <a:ln w="6350" cap="flat" cmpd="sng">
                <a:solidFill>
                  <a:srgbClr val="FF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269" name="Freeform 202"/>
              <p:cNvSpPr>
                <a:spLocks/>
              </p:cNvSpPr>
              <p:nvPr/>
            </p:nvSpPr>
            <p:spPr bwMode="auto">
              <a:xfrm>
                <a:off x="887" y="1969"/>
                <a:ext cx="580" cy="176"/>
              </a:xfrm>
              <a:custGeom>
                <a:avLst/>
                <a:gdLst>
                  <a:gd name="T0" fmla="*/ 0 w 580"/>
                  <a:gd name="T1" fmla="*/ 22 h 176"/>
                  <a:gd name="T2" fmla="*/ 76 w 580"/>
                  <a:gd name="T3" fmla="*/ 0 h 176"/>
                  <a:gd name="T4" fmla="*/ 160 w 580"/>
                  <a:gd name="T5" fmla="*/ 4 h 176"/>
                  <a:gd name="T6" fmla="*/ 220 w 580"/>
                  <a:gd name="T7" fmla="*/ 76 h 176"/>
                  <a:gd name="T8" fmla="*/ 304 w 580"/>
                  <a:gd name="T9" fmla="*/ 128 h 176"/>
                  <a:gd name="T10" fmla="*/ 388 w 580"/>
                  <a:gd name="T11" fmla="*/ 128 h 176"/>
                  <a:gd name="T12" fmla="*/ 472 w 580"/>
                  <a:gd name="T13" fmla="*/ 124 h 176"/>
                  <a:gd name="T14" fmla="*/ 536 w 580"/>
                  <a:gd name="T15" fmla="*/ 164 h 176"/>
                  <a:gd name="T16" fmla="*/ 580 w 580"/>
                  <a:gd name="T17" fmla="*/ 17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0"/>
                  <a:gd name="T28" fmla="*/ 0 h 176"/>
                  <a:gd name="T29" fmla="*/ 580 w 580"/>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0" h="176">
                    <a:moveTo>
                      <a:pt x="0" y="22"/>
                    </a:moveTo>
                    <a:lnTo>
                      <a:pt x="76" y="0"/>
                    </a:lnTo>
                    <a:lnTo>
                      <a:pt x="160" y="4"/>
                    </a:lnTo>
                    <a:lnTo>
                      <a:pt x="220" y="76"/>
                    </a:lnTo>
                    <a:lnTo>
                      <a:pt x="304" y="128"/>
                    </a:lnTo>
                    <a:lnTo>
                      <a:pt x="388" y="128"/>
                    </a:lnTo>
                    <a:lnTo>
                      <a:pt x="472" y="124"/>
                    </a:lnTo>
                    <a:lnTo>
                      <a:pt x="536" y="164"/>
                    </a:lnTo>
                    <a:lnTo>
                      <a:pt x="580" y="176"/>
                    </a:lnTo>
                  </a:path>
                </a:pathLst>
              </a:custGeom>
              <a:noFill/>
              <a:ln w="6350" cap="flat" cmpd="sng">
                <a:solidFill>
                  <a:srgbClr val="3366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sp>
          <p:nvSpPr>
            <p:cNvPr id="199" name="Line 203"/>
            <p:cNvSpPr>
              <a:spLocks noChangeShapeType="1"/>
            </p:cNvSpPr>
            <p:nvPr/>
          </p:nvSpPr>
          <p:spPr bwMode="auto">
            <a:xfrm>
              <a:off x="4995" y="3455"/>
              <a:ext cx="208" cy="6"/>
            </a:xfrm>
            <a:prstGeom prst="line">
              <a:avLst/>
            </a:prstGeom>
            <a:noFill/>
            <a:ln w="6350">
              <a:solidFill>
                <a:srgbClr val="333333"/>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200" name="Freeform 204"/>
            <p:cNvSpPr>
              <a:spLocks/>
            </p:cNvSpPr>
            <p:nvPr/>
          </p:nvSpPr>
          <p:spPr bwMode="auto">
            <a:xfrm>
              <a:off x="5013" y="3395"/>
              <a:ext cx="78" cy="81"/>
            </a:xfrm>
            <a:custGeom>
              <a:avLst/>
              <a:gdLst>
                <a:gd name="T0" fmla="*/ 0 w 288"/>
                <a:gd name="T1" fmla="*/ 0 h 300"/>
                <a:gd name="T2" fmla="*/ 0 w 288"/>
                <a:gd name="T3" fmla="*/ 0 h 300"/>
                <a:gd name="T4" fmla="*/ 0 w 288"/>
                <a:gd name="T5" fmla="*/ 0 h 300"/>
                <a:gd name="T6" fmla="*/ 0 w 288"/>
                <a:gd name="T7" fmla="*/ 0 h 300"/>
                <a:gd name="T8" fmla="*/ 0 w 288"/>
                <a:gd name="T9" fmla="*/ 0 h 300"/>
                <a:gd name="T10" fmla="*/ 0 w 288"/>
                <a:gd name="T11" fmla="*/ 0 h 300"/>
                <a:gd name="T12" fmla="*/ 0 w 288"/>
                <a:gd name="T13" fmla="*/ 0 h 300"/>
                <a:gd name="T14" fmla="*/ 0 w 288"/>
                <a:gd name="T15" fmla="*/ 0 h 300"/>
                <a:gd name="T16" fmla="*/ 0 60000 65536"/>
                <a:gd name="T17" fmla="*/ 0 60000 65536"/>
                <a:gd name="T18" fmla="*/ 0 60000 65536"/>
                <a:gd name="T19" fmla="*/ 0 60000 65536"/>
                <a:gd name="T20" fmla="*/ 0 60000 65536"/>
                <a:gd name="T21" fmla="*/ 0 60000 65536"/>
                <a:gd name="T22" fmla="*/ 0 60000 65536"/>
                <a:gd name="T23" fmla="*/ 0 60000 65536"/>
                <a:gd name="T24" fmla="*/ 0 w 288"/>
                <a:gd name="T25" fmla="*/ 0 h 300"/>
                <a:gd name="T26" fmla="*/ 288 w 288"/>
                <a:gd name="T27" fmla="*/ 300 h 3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8" h="300">
                  <a:moveTo>
                    <a:pt x="0" y="176"/>
                  </a:moveTo>
                  <a:lnTo>
                    <a:pt x="0" y="0"/>
                  </a:lnTo>
                  <a:lnTo>
                    <a:pt x="288" y="12"/>
                  </a:lnTo>
                  <a:lnTo>
                    <a:pt x="288" y="180"/>
                  </a:lnTo>
                  <a:lnTo>
                    <a:pt x="220" y="180"/>
                  </a:lnTo>
                  <a:lnTo>
                    <a:pt x="152" y="300"/>
                  </a:lnTo>
                  <a:lnTo>
                    <a:pt x="148" y="179"/>
                  </a:lnTo>
                  <a:lnTo>
                    <a:pt x="0" y="176"/>
                  </a:lnTo>
                  <a:close/>
                </a:path>
              </a:pathLst>
            </a:custGeom>
            <a:solidFill>
              <a:srgbClr val="FFFFFF"/>
            </a:solidFill>
            <a:ln w="6350"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201" name="Freeform 205"/>
            <p:cNvSpPr>
              <a:spLocks/>
            </p:cNvSpPr>
            <p:nvPr/>
          </p:nvSpPr>
          <p:spPr bwMode="auto">
            <a:xfrm>
              <a:off x="5173" y="3454"/>
              <a:ext cx="82" cy="70"/>
            </a:xfrm>
            <a:custGeom>
              <a:avLst/>
              <a:gdLst>
                <a:gd name="T0" fmla="*/ 0 w 304"/>
                <a:gd name="T1" fmla="*/ 0 h 260"/>
                <a:gd name="T2" fmla="*/ 0 w 304"/>
                <a:gd name="T3" fmla="*/ 0 h 260"/>
                <a:gd name="T4" fmla="*/ 0 w 304"/>
                <a:gd name="T5" fmla="*/ 0 h 260"/>
                <a:gd name="T6" fmla="*/ 0 w 304"/>
                <a:gd name="T7" fmla="*/ 0 h 260"/>
                <a:gd name="T8" fmla="*/ 0 w 304"/>
                <a:gd name="T9" fmla="*/ 0 h 260"/>
                <a:gd name="T10" fmla="*/ 0 w 304"/>
                <a:gd name="T11" fmla="*/ 0 h 260"/>
                <a:gd name="T12" fmla="*/ 0 w 304"/>
                <a:gd name="T13" fmla="*/ 0 h 260"/>
                <a:gd name="T14" fmla="*/ 0 w 304"/>
                <a:gd name="T15" fmla="*/ 0 h 260"/>
                <a:gd name="T16" fmla="*/ 0 60000 65536"/>
                <a:gd name="T17" fmla="*/ 0 60000 65536"/>
                <a:gd name="T18" fmla="*/ 0 60000 65536"/>
                <a:gd name="T19" fmla="*/ 0 60000 65536"/>
                <a:gd name="T20" fmla="*/ 0 60000 65536"/>
                <a:gd name="T21" fmla="*/ 0 60000 65536"/>
                <a:gd name="T22" fmla="*/ 0 60000 65536"/>
                <a:gd name="T23" fmla="*/ 0 60000 65536"/>
                <a:gd name="T24" fmla="*/ 0 w 304"/>
                <a:gd name="T25" fmla="*/ 0 h 260"/>
                <a:gd name="T26" fmla="*/ 304 w 304"/>
                <a:gd name="T27" fmla="*/ 260 h 2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 h="260">
                  <a:moveTo>
                    <a:pt x="92" y="260"/>
                  </a:moveTo>
                  <a:lnTo>
                    <a:pt x="92" y="216"/>
                  </a:lnTo>
                  <a:lnTo>
                    <a:pt x="0" y="144"/>
                  </a:lnTo>
                  <a:lnTo>
                    <a:pt x="92" y="176"/>
                  </a:lnTo>
                  <a:lnTo>
                    <a:pt x="92" y="0"/>
                  </a:lnTo>
                  <a:lnTo>
                    <a:pt x="304" y="4"/>
                  </a:lnTo>
                  <a:lnTo>
                    <a:pt x="304" y="260"/>
                  </a:lnTo>
                  <a:lnTo>
                    <a:pt x="92" y="260"/>
                  </a:lnTo>
                  <a:close/>
                </a:path>
              </a:pathLst>
            </a:custGeom>
            <a:solidFill>
              <a:srgbClr val="FFFFFF"/>
            </a:solidFill>
            <a:ln w="6350"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grpSp>
          <p:nvGrpSpPr>
            <p:cNvPr id="202" name="Group 206"/>
            <p:cNvGrpSpPr>
              <a:grpSpLocks/>
            </p:cNvGrpSpPr>
            <p:nvPr/>
          </p:nvGrpSpPr>
          <p:grpSpPr bwMode="auto">
            <a:xfrm>
              <a:off x="4760" y="3733"/>
              <a:ext cx="311" cy="47"/>
              <a:chOff x="275" y="1725"/>
              <a:chExt cx="2446" cy="1774"/>
            </a:xfrm>
          </p:grpSpPr>
          <p:sp>
            <p:nvSpPr>
              <p:cNvPr id="266" name="Oval 207"/>
              <p:cNvSpPr>
                <a:spLocks noChangeArrowheads="1"/>
              </p:cNvSpPr>
              <p:nvPr/>
            </p:nvSpPr>
            <p:spPr bwMode="auto">
              <a:xfrm>
                <a:off x="275" y="1725"/>
                <a:ext cx="2446" cy="1774"/>
              </a:xfrm>
              <a:prstGeom prst="ellipse">
                <a:avLst/>
              </a:prstGeom>
              <a:solidFill>
                <a:srgbClr val="969696">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267" name="Oval 208"/>
              <p:cNvSpPr>
                <a:spLocks noChangeArrowheads="1"/>
              </p:cNvSpPr>
              <p:nvPr/>
            </p:nvSpPr>
            <p:spPr bwMode="auto">
              <a:xfrm>
                <a:off x="451" y="1825"/>
                <a:ext cx="2094" cy="1520"/>
              </a:xfrm>
              <a:prstGeom prst="ellipse">
                <a:avLst/>
              </a:prstGeom>
              <a:solidFill>
                <a:srgbClr val="80808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grpSp>
        <p:grpSp>
          <p:nvGrpSpPr>
            <p:cNvPr id="203" name="Group 209"/>
            <p:cNvGrpSpPr>
              <a:grpSpLocks/>
            </p:cNvGrpSpPr>
            <p:nvPr/>
          </p:nvGrpSpPr>
          <p:grpSpPr bwMode="auto">
            <a:xfrm>
              <a:off x="4825" y="3441"/>
              <a:ext cx="153" cy="313"/>
              <a:chOff x="4659" y="892"/>
              <a:chExt cx="204" cy="418"/>
            </a:xfrm>
          </p:grpSpPr>
          <p:sp>
            <p:nvSpPr>
              <p:cNvPr id="247" name="Freeform 210"/>
              <p:cNvSpPr>
                <a:spLocks/>
              </p:cNvSpPr>
              <p:nvPr/>
            </p:nvSpPr>
            <p:spPr bwMode="auto">
              <a:xfrm>
                <a:off x="4740" y="902"/>
                <a:ext cx="24" cy="66"/>
              </a:xfrm>
              <a:custGeom>
                <a:avLst/>
                <a:gdLst>
                  <a:gd name="T0" fmla="*/ 0 w 82"/>
                  <a:gd name="T1" fmla="*/ 0 h 228"/>
                  <a:gd name="T2" fmla="*/ 0 w 82"/>
                  <a:gd name="T3" fmla="*/ 0 h 228"/>
                  <a:gd name="T4" fmla="*/ 0 w 82"/>
                  <a:gd name="T5" fmla="*/ 0 h 228"/>
                  <a:gd name="T6" fmla="*/ 0 w 82"/>
                  <a:gd name="T7" fmla="*/ 0 h 228"/>
                  <a:gd name="T8" fmla="*/ 0 w 82"/>
                  <a:gd name="T9" fmla="*/ 0 h 228"/>
                  <a:gd name="T10" fmla="*/ 0 w 82"/>
                  <a:gd name="T11" fmla="*/ 0 h 228"/>
                  <a:gd name="T12" fmla="*/ 0 w 82"/>
                  <a:gd name="T13" fmla="*/ 0 h 228"/>
                  <a:gd name="T14" fmla="*/ 0 w 82"/>
                  <a:gd name="T15" fmla="*/ 0 h 228"/>
                  <a:gd name="T16" fmla="*/ 0 w 82"/>
                  <a:gd name="T17" fmla="*/ 0 h 228"/>
                  <a:gd name="T18" fmla="*/ 0 w 82"/>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228"/>
                  <a:gd name="T32" fmla="*/ 82 w 82"/>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228">
                    <a:moveTo>
                      <a:pt x="30" y="0"/>
                    </a:moveTo>
                    <a:lnTo>
                      <a:pt x="73" y="18"/>
                    </a:lnTo>
                    <a:lnTo>
                      <a:pt x="81" y="63"/>
                    </a:lnTo>
                    <a:lnTo>
                      <a:pt x="67" y="157"/>
                    </a:lnTo>
                    <a:lnTo>
                      <a:pt x="63" y="190"/>
                    </a:lnTo>
                    <a:lnTo>
                      <a:pt x="82" y="228"/>
                    </a:lnTo>
                    <a:lnTo>
                      <a:pt x="46" y="201"/>
                    </a:lnTo>
                    <a:lnTo>
                      <a:pt x="18" y="153"/>
                    </a:lnTo>
                    <a:lnTo>
                      <a:pt x="0" y="64"/>
                    </a:lnTo>
                    <a:lnTo>
                      <a:pt x="30" y="0"/>
                    </a:lnTo>
                    <a:close/>
                  </a:path>
                </a:pathLst>
              </a:custGeom>
              <a:solidFill>
                <a:srgbClr val="FFF5EB"/>
              </a:solidFill>
              <a:ln w="952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grpSp>
            <p:nvGrpSpPr>
              <p:cNvPr id="248" name="Group 211"/>
              <p:cNvGrpSpPr>
                <a:grpSpLocks/>
              </p:cNvGrpSpPr>
              <p:nvPr/>
            </p:nvGrpSpPr>
            <p:grpSpPr bwMode="auto">
              <a:xfrm rot="807521">
                <a:off x="4744" y="944"/>
                <a:ext cx="119" cy="86"/>
                <a:chOff x="563" y="1831"/>
                <a:chExt cx="332" cy="239"/>
              </a:xfrm>
            </p:grpSpPr>
            <p:sp>
              <p:nvSpPr>
                <p:cNvPr id="262" name="Freeform 212"/>
                <p:cNvSpPr>
                  <a:spLocks/>
                </p:cNvSpPr>
                <p:nvPr/>
              </p:nvSpPr>
              <p:spPr bwMode="auto">
                <a:xfrm>
                  <a:off x="563" y="1831"/>
                  <a:ext cx="332" cy="239"/>
                </a:xfrm>
                <a:custGeom>
                  <a:avLst/>
                  <a:gdLst>
                    <a:gd name="T0" fmla="*/ 2 w 408"/>
                    <a:gd name="T1" fmla="*/ 14 h 295"/>
                    <a:gd name="T2" fmla="*/ 4 w 408"/>
                    <a:gd name="T3" fmla="*/ 14 h 295"/>
                    <a:gd name="T4" fmla="*/ 4 w 408"/>
                    <a:gd name="T5" fmla="*/ 14 h 295"/>
                    <a:gd name="T6" fmla="*/ 5 w 408"/>
                    <a:gd name="T7" fmla="*/ 14 h 295"/>
                    <a:gd name="T8" fmla="*/ 5 w 408"/>
                    <a:gd name="T9" fmla="*/ 15 h 295"/>
                    <a:gd name="T10" fmla="*/ 11 w 408"/>
                    <a:gd name="T11" fmla="*/ 16 h 295"/>
                    <a:gd name="T12" fmla="*/ 13 w 408"/>
                    <a:gd name="T13" fmla="*/ 18 h 295"/>
                    <a:gd name="T14" fmla="*/ 15 w 408"/>
                    <a:gd name="T15" fmla="*/ 18 h 295"/>
                    <a:gd name="T16" fmla="*/ 15 w 408"/>
                    <a:gd name="T17" fmla="*/ 17 h 295"/>
                    <a:gd name="T18" fmla="*/ 16 w 408"/>
                    <a:gd name="T19" fmla="*/ 16 h 295"/>
                    <a:gd name="T20" fmla="*/ 22 w 408"/>
                    <a:gd name="T21" fmla="*/ 10 h 295"/>
                    <a:gd name="T22" fmla="*/ 24 w 408"/>
                    <a:gd name="T23" fmla="*/ 7 h 295"/>
                    <a:gd name="T24" fmla="*/ 26 w 408"/>
                    <a:gd name="T25" fmla="*/ 7 h 295"/>
                    <a:gd name="T26" fmla="*/ 26 w 408"/>
                    <a:gd name="T27" fmla="*/ 6 h 295"/>
                    <a:gd name="T28" fmla="*/ 27 w 408"/>
                    <a:gd name="T29" fmla="*/ 5 h 295"/>
                    <a:gd name="T30" fmla="*/ 27 w 408"/>
                    <a:gd name="T31" fmla="*/ 4 h 295"/>
                    <a:gd name="T32" fmla="*/ 28 w 408"/>
                    <a:gd name="T33" fmla="*/ 2 h 295"/>
                    <a:gd name="T34" fmla="*/ 29 w 408"/>
                    <a:gd name="T35" fmla="*/ 2 h 295"/>
                    <a:gd name="T36" fmla="*/ 28 w 408"/>
                    <a:gd name="T37" fmla="*/ 5 h 295"/>
                    <a:gd name="T38" fmla="*/ 30 w 408"/>
                    <a:gd name="T39" fmla="*/ 2 h 295"/>
                    <a:gd name="T40" fmla="*/ 32 w 408"/>
                    <a:gd name="T41" fmla="*/ 0 h 295"/>
                    <a:gd name="T42" fmla="*/ 32 w 408"/>
                    <a:gd name="T43" fmla="*/ 2 h 295"/>
                    <a:gd name="T44" fmla="*/ 33 w 408"/>
                    <a:gd name="T45" fmla="*/ 2 h 295"/>
                    <a:gd name="T46" fmla="*/ 33 w 408"/>
                    <a:gd name="T47" fmla="*/ 2 h 295"/>
                    <a:gd name="T48" fmla="*/ 34 w 408"/>
                    <a:gd name="T49" fmla="*/ 2 h 295"/>
                    <a:gd name="T50" fmla="*/ 33 w 408"/>
                    <a:gd name="T51" fmla="*/ 3 h 295"/>
                    <a:gd name="T52" fmla="*/ 34 w 408"/>
                    <a:gd name="T53" fmla="*/ 4 h 295"/>
                    <a:gd name="T54" fmla="*/ 33 w 408"/>
                    <a:gd name="T55" fmla="*/ 6 h 295"/>
                    <a:gd name="T56" fmla="*/ 32 w 408"/>
                    <a:gd name="T57" fmla="*/ 7 h 295"/>
                    <a:gd name="T58" fmla="*/ 28 w 408"/>
                    <a:gd name="T59" fmla="*/ 8 h 295"/>
                    <a:gd name="T60" fmla="*/ 28 w 408"/>
                    <a:gd name="T61" fmla="*/ 9 h 295"/>
                    <a:gd name="T62" fmla="*/ 28 w 408"/>
                    <a:gd name="T63" fmla="*/ 10 h 295"/>
                    <a:gd name="T64" fmla="*/ 24 w 408"/>
                    <a:gd name="T65" fmla="*/ 12 h 295"/>
                    <a:gd name="T66" fmla="*/ 17 w 408"/>
                    <a:gd name="T67" fmla="*/ 23 h 295"/>
                    <a:gd name="T68" fmla="*/ 16 w 408"/>
                    <a:gd name="T69" fmla="*/ 23 h 295"/>
                    <a:gd name="T70" fmla="*/ 14 w 408"/>
                    <a:gd name="T71" fmla="*/ 23 h 295"/>
                    <a:gd name="T72" fmla="*/ 11 w 408"/>
                    <a:gd name="T73" fmla="*/ 22 h 295"/>
                    <a:gd name="T74" fmla="*/ 5 w 408"/>
                    <a:gd name="T75" fmla="*/ 19 h 295"/>
                    <a:gd name="T76" fmla="*/ 2 w 408"/>
                    <a:gd name="T77" fmla="*/ 19 h 295"/>
                    <a:gd name="T78" fmla="*/ 0 w 408"/>
                    <a:gd name="T79" fmla="*/ 17 h 295"/>
                    <a:gd name="T80" fmla="*/ 2 w 408"/>
                    <a:gd name="T81" fmla="*/ 14 h 2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295"/>
                    <a:gd name="T125" fmla="*/ 408 w 408"/>
                    <a:gd name="T126" fmla="*/ 295 h 2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295">
                      <a:moveTo>
                        <a:pt x="8" y="169"/>
                      </a:moveTo>
                      <a:lnTo>
                        <a:pt x="44" y="169"/>
                      </a:lnTo>
                      <a:lnTo>
                        <a:pt x="48" y="173"/>
                      </a:lnTo>
                      <a:lnTo>
                        <a:pt x="53" y="170"/>
                      </a:lnTo>
                      <a:lnTo>
                        <a:pt x="59" y="177"/>
                      </a:lnTo>
                      <a:lnTo>
                        <a:pt x="129" y="204"/>
                      </a:lnTo>
                      <a:lnTo>
                        <a:pt x="161" y="223"/>
                      </a:lnTo>
                      <a:lnTo>
                        <a:pt x="172" y="224"/>
                      </a:lnTo>
                      <a:lnTo>
                        <a:pt x="179" y="210"/>
                      </a:lnTo>
                      <a:lnTo>
                        <a:pt x="194" y="204"/>
                      </a:lnTo>
                      <a:lnTo>
                        <a:pt x="260" y="123"/>
                      </a:lnTo>
                      <a:lnTo>
                        <a:pt x="282" y="90"/>
                      </a:lnTo>
                      <a:lnTo>
                        <a:pt x="305" y="93"/>
                      </a:lnTo>
                      <a:lnTo>
                        <a:pt x="312" y="85"/>
                      </a:lnTo>
                      <a:lnTo>
                        <a:pt x="314" y="68"/>
                      </a:lnTo>
                      <a:lnTo>
                        <a:pt x="320" y="52"/>
                      </a:lnTo>
                      <a:lnTo>
                        <a:pt x="331" y="29"/>
                      </a:lnTo>
                      <a:lnTo>
                        <a:pt x="343" y="33"/>
                      </a:lnTo>
                      <a:lnTo>
                        <a:pt x="334" y="58"/>
                      </a:lnTo>
                      <a:lnTo>
                        <a:pt x="358" y="23"/>
                      </a:lnTo>
                      <a:lnTo>
                        <a:pt x="378" y="0"/>
                      </a:lnTo>
                      <a:lnTo>
                        <a:pt x="382" y="11"/>
                      </a:lnTo>
                      <a:lnTo>
                        <a:pt x="396" y="5"/>
                      </a:lnTo>
                      <a:lnTo>
                        <a:pt x="395" y="19"/>
                      </a:lnTo>
                      <a:lnTo>
                        <a:pt x="407" y="18"/>
                      </a:lnTo>
                      <a:lnTo>
                        <a:pt x="400" y="41"/>
                      </a:lnTo>
                      <a:lnTo>
                        <a:pt x="408" y="50"/>
                      </a:lnTo>
                      <a:lnTo>
                        <a:pt x="387" y="73"/>
                      </a:lnTo>
                      <a:lnTo>
                        <a:pt x="372" y="92"/>
                      </a:lnTo>
                      <a:lnTo>
                        <a:pt x="339" y="105"/>
                      </a:lnTo>
                      <a:lnTo>
                        <a:pt x="329" y="114"/>
                      </a:lnTo>
                      <a:lnTo>
                        <a:pt x="336" y="124"/>
                      </a:lnTo>
                      <a:lnTo>
                        <a:pt x="297" y="159"/>
                      </a:lnTo>
                      <a:lnTo>
                        <a:pt x="207" y="280"/>
                      </a:lnTo>
                      <a:lnTo>
                        <a:pt x="187" y="295"/>
                      </a:lnTo>
                      <a:lnTo>
                        <a:pt x="164" y="292"/>
                      </a:lnTo>
                      <a:lnTo>
                        <a:pt x="126" y="276"/>
                      </a:lnTo>
                      <a:lnTo>
                        <a:pt x="53" y="243"/>
                      </a:lnTo>
                      <a:lnTo>
                        <a:pt x="28" y="246"/>
                      </a:lnTo>
                      <a:lnTo>
                        <a:pt x="0" y="214"/>
                      </a:lnTo>
                      <a:lnTo>
                        <a:pt x="8" y="169"/>
                      </a:lnTo>
                      <a:close/>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263" name="Line 213"/>
                <p:cNvSpPr>
                  <a:spLocks noChangeShapeType="1"/>
                </p:cNvSpPr>
                <p:nvPr/>
              </p:nvSpPr>
              <p:spPr bwMode="auto">
                <a:xfrm flipH="1">
                  <a:off x="869" y="1865"/>
                  <a:ext cx="18" cy="18"/>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264" name="Freeform 214"/>
                <p:cNvSpPr>
                  <a:spLocks/>
                </p:cNvSpPr>
                <p:nvPr/>
              </p:nvSpPr>
              <p:spPr bwMode="auto">
                <a:xfrm>
                  <a:off x="865" y="1847"/>
                  <a:ext cx="19" cy="27"/>
                </a:xfrm>
                <a:custGeom>
                  <a:avLst/>
                  <a:gdLst>
                    <a:gd name="T0" fmla="*/ 6 w 21"/>
                    <a:gd name="T1" fmla="*/ 0 h 31"/>
                    <a:gd name="T2" fmla="*/ 5 w 21"/>
                    <a:gd name="T3" fmla="*/ 3 h 31"/>
                    <a:gd name="T4" fmla="*/ 0 w 21"/>
                    <a:gd name="T5" fmla="*/ 6 h 31"/>
                    <a:gd name="T6" fmla="*/ 0 60000 65536"/>
                    <a:gd name="T7" fmla="*/ 0 60000 65536"/>
                    <a:gd name="T8" fmla="*/ 0 60000 65536"/>
                    <a:gd name="T9" fmla="*/ 0 w 21"/>
                    <a:gd name="T10" fmla="*/ 0 h 31"/>
                    <a:gd name="T11" fmla="*/ 21 w 21"/>
                    <a:gd name="T12" fmla="*/ 31 h 31"/>
                  </a:gdLst>
                  <a:ahLst/>
                  <a:cxnLst>
                    <a:cxn ang="T6">
                      <a:pos x="T0" y="T1"/>
                    </a:cxn>
                    <a:cxn ang="T7">
                      <a:pos x="T2" y="T3"/>
                    </a:cxn>
                    <a:cxn ang="T8">
                      <a:pos x="T4" y="T5"/>
                    </a:cxn>
                  </a:cxnLst>
                  <a:rect l="T9" t="T10" r="T11" b="T12"/>
                  <a:pathLst>
                    <a:path w="21" h="31">
                      <a:moveTo>
                        <a:pt x="21" y="0"/>
                      </a:moveTo>
                      <a:lnTo>
                        <a:pt x="13" y="15"/>
                      </a:lnTo>
                      <a:lnTo>
                        <a:pt x="0" y="31"/>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265" name="Freeform 215"/>
                <p:cNvSpPr>
                  <a:spLocks/>
                </p:cNvSpPr>
                <p:nvPr/>
              </p:nvSpPr>
              <p:spPr bwMode="auto">
                <a:xfrm>
                  <a:off x="858" y="1839"/>
                  <a:ext cx="16" cy="26"/>
                </a:xfrm>
                <a:custGeom>
                  <a:avLst/>
                  <a:gdLst>
                    <a:gd name="T0" fmla="*/ 4 w 18"/>
                    <a:gd name="T1" fmla="*/ 0 h 30"/>
                    <a:gd name="T2" fmla="*/ 4 w 18"/>
                    <a:gd name="T3" fmla="*/ 3 h 30"/>
                    <a:gd name="T4" fmla="*/ 0 w 18"/>
                    <a:gd name="T5" fmla="*/ 6 h 30"/>
                    <a:gd name="T6" fmla="*/ 0 60000 65536"/>
                    <a:gd name="T7" fmla="*/ 0 60000 65536"/>
                    <a:gd name="T8" fmla="*/ 0 60000 65536"/>
                    <a:gd name="T9" fmla="*/ 0 w 18"/>
                    <a:gd name="T10" fmla="*/ 0 h 30"/>
                    <a:gd name="T11" fmla="*/ 18 w 18"/>
                    <a:gd name="T12" fmla="*/ 30 h 30"/>
                  </a:gdLst>
                  <a:ahLst/>
                  <a:cxnLst>
                    <a:cxn ang="T6">
                      <a:pos x="T0" y="T1"/>
                    </a:cxn>
                    <a:cxn ang="T7">
                      <a:pos x="T2" y="T3"/>
                    </a:cxn>
                    <a:cxn ang="T8">
                      <a:pos x="T4" y="T5"/>
                    </a:cxn>
                  </a:cxnLst>
                  <a:rect l="T9" t="T10" r="T11" b="T12"/>
                  <a:pathLst>
                    <a:path w="18" h="30">
                      <a:moveTo>
                        <a:pt x="18" y="0"/>
                      </a:moveTo>
                      <a:lnTo>
                        <a:pt x="9" y="16"/>
                      </a:lnTo>
                      <a:lnTo>
                        <a:pt x="0" y="3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sp>
            <p:nvSpPr>
              <p:cNvPr id="249" name="Freeform 216"/>
              <p:cNvSpPr>
                <a:spLocks/>
              </p:cNvSpPr>
              <p:nvPr/>
            </p:nvSpPr>
            <p:spPr bwMode="auto">
              <a:xfrm>
                <a:off x="4691" y="960"/>
                <a:ext cx="79" cy="350"/>
              </a:xfrm>
              <a:custGeom>
                <a:avLst/>
                <a:gdLst>
                  <a:gd name="T0" fmla="*/ 69 w 79"/>
                  <a:gd name="T1" fmla="*/ 48 h 350"/>
                  <a:gd name="T2" fmla="*/ 72 w 79"/>
                  <a:gd name="T3" fmla="*/ 65 h 350"/>
                  <a:gd name="T4" fmla="*/ 67 w 79"/>
                  <a:gd name="T5" fmla="*/ 77 h 350"/>
                  <a:gd name="T6" fmla="*/ 64 w 79"/>
                  <a:gd name="T7" fmla="*/ 100 h 350"/>
                  <a:gd name="T8" fmla="*/ 67 w 79"/>
                  <a:gd name="T9" fmla="*/ 128 h 350"/>
                  <a:gd name="T10" fmla="*/ 67 w 79"/>
                  <a:gd name="T11" fmla="*/ 135 h 350"/>
                  <a:gd name="T12" fmla="*/ 69 w 79"/>
                  <a:gd name="T13" fmla="*/ 170 h 350"/>
                  <a:gd name="T14" fmla="*/ 65 w 79"/>
                  <a:gd name="T15" fmla="*/ 195 h 350"/>
                  <a:gd name="T16" fmla="*/ 60 w 79"/>
                  <a:gd name="T17" fmla="*/ 302 h 350"/>
                  <a:gd name="T18" fmla="*/ 63 w 79"/>
                  <a:gd name="T19" fmla="*/ 323 h 350"/>
                  <a:gd name="T20" fmla="*/ 79 w 79"/>
                  <a:gd name="T21" fmla="*/ 338 h 350"/>
                  <a:gd name="T22" fmla="*/ 54 w 79"/>
                  <a:gd name="T23" fmla="*/ 335 h 350"/>
                  <a:gd name="T24" fmla="*/ 46 w 79"/>
                  <a:gd name="T25" fmla="*/ 334 h 350"/>
                  <a:gd name="T26" fmla="*/ 40 w 79"/>
                  <a:gd name="T27" fmla="*/ 321 h 350"/>
                  <a:gd name="T28" fmla="*/ 43 w 79"/>
                  <a:gd name="T29" fmla="*/ 253 h 350"/>
                  <a:gd name="T30" fmla="*/ 42 w 79"/>
                  <a:gd name="T31" fmla="*/ 218 h 350"/>
                  <a:gd name="T32" fmla="*/ 38 w 79"/>
                  <a:gd name="T33" fmla="*/ 253 h 350"/>
                  <a:gd name="T34" fmla="*/ 25 w 79"/>
                  <a:gd name="T35" fmla="*/ 318 h 350"/>
                  <a:gd name="T36" fmla="*/ 22 w 79"/>
                  <a:gd name="T37" fmla="*/ 343 h 350"/>
                  <a:gd name="T38" fmla="*/ 9 w 79"/>
                  <a:gd name="T39" fmla="*/ 350 h 350"/>
                  <a:gd name="T40" fmla="*/ 0 w 79"/>
                  <a:gd name="T41" fmla="*/ 338 h 350"/>
                  <a:gd name="T42" fmla="*/ 13 w 79"/>
                  <a:gd name="T43" fmla="*/ 313 h 350"/>
                  <a:gd name="T44" fmla="*/ 18 w 79"/>
                  <a:gd name="T45" fmla="*/ 239 h 350"/>
                  <a:gd name="T46" fmla="*/ 12 w 79"/>
                  <a:gd name="T47" fmla="*/ 197 h 350"/>
                  <a:gd name="T48" fmla="*/ 2 w 79"/>
                  <a:gd name="T49" fmla="*/ 161 h 350"/>
                  <a:gd name="T50" fmla="*/ 4 w 79"/>
                  <a:gd name="T51" fmla="*/ 135 h 350"/>
                  <a:gd name="T52" fmla="*/ 9 w 79"/>
                  <a:gd name="T53" fmla="*/ 119 h 350"/>
                  <a:gd name="T54" fmla="*/ 9 w 79"/>
                  <a:gd name="T55" fmla="*/ 85 h 350"/>
                  <a:gd name="T56" fmla="*/ 6 w 79"/>
                  <a:gd name="T57" fmla="*/ 37 h 350"/>
                  <a:gd name="T58" fmla="*/ 21 w 79"/>
                  <a:gd name="T59" fmla="*/ 19 h 350"/>
                  <a:gd name="T60" fmla="*/ 21 w 79"/>
                  <a:gd name="T61" fmla="*/ 10 h 350"/>
                  <a:gd name="T62" fmla="*/ 49 w 79"/>
                  <a:gd name="T63" fmla="*/ 12 h 350"/>
                  <a:gd name="T64" fmla="*/ 52 w 79"/>
                  <a:gd name="T65" fmla="*/ 17 h 3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350"/>
                  <a:gd name="T101" fmla="*/ 79 w 79"/>
                  <a:gd name="T102" fmla="*/ 350 h 3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350">
                    <a:moveTo>
                      <a:pt x="66" y="40"/>
                    </a:moveTo>
                    <a:lnTo>
                      <a:pt x="69" y="48"/>
                    </a:lnTo>
                    <a:lnTo>
                      <a:pt x="72" y="56"/>
                    </a:lnTo>
                    <a:lnTo>
                      <a:pt x="72" y="65"/>
                    </a:lnTo>
                    <a:lnTo>
                      <a:pt x="70" y="72"/>
                    </a:lnTo>
                    <a:lnTo>
                      <a:pt x="67" y="77"/>
                    </a:lnTo>
                    <a:lnTo>
                      <a:pt x="64" y="87"/>
                    </a:lnTo>
                    <a:lnTo>
                      <a:pt x="64" y="100"/>
                    </a:lnTo>
                    <a:lnTo>
                      <a:pt x="65" y="112"/>
                    </a:lnTo>
                    <a:lnTo>
                      <a:pt x="67" y="128"/>
                    </a:lnTo>
                    <a:lnTo>
                      <a:pt x="70" y="134"/>
                    </a:lnTo>
                    <a:lnTo>
                      <a:pt x="67" y="135"/>
                    </a:lnTo>
                    <a:lnTo>
                      <a:pt x="68" y="144"/>
                    </a:lnTo>
                    <a:lnTo>
                      <a:pt x="69" y="170"/>
                    </a:lnTo>
                    <a:lnTo>
                      <a:pt x="67" y="196"/>
                    </a:lnTo>
                    <a:lnTo>
                      <a:pt x="65" y="195"/>
                    </a:lnTo>
                    <a:lnTo>
                      <a:pt x="66" y="237"/>
                    </a:lnTo>
                    <a:lnTo>
                      <a:pt x="60" y="302"/>
                    </a:lnTo>
                    <a:lnTo>
                      <a:pt x="59" y="317"/>
                    </a:lnTo>
                    <a:lnTo>
                      <a:pt x="63" y="323"/>
                    </a:lnTo>
                    <a:lnTo>
                      <a:pt x="78" y="334"/>
                    </a:lnTo>
                    <a:lnTo>
                      <a:pt x="79" y="338"/>
                    </a:lnTo>
                    <a:lnTo>
                      <a:pt x="69" y="339"/>
                    </a:lnTo>
                    <a:lnTo>
                      <a:pt x="54" y="335"/>
                    </a:lnTo>
                    <a:lnTo>
                      <a:pt x="46" y="325"/>
                    </a:lnTo>
                    <a:lnTo>
                      <a:pt x="46" y="334"/>
                    </a:lnTo>
                    <a:lnTo>
                      <a:pt x="42" y="335"/>
                    </a:lnTo>
                    <a:lnTo>
                      <a:pt x="40" y="321"/>
                    </a:lnTo>
                    <a:lnTo>
                      <a:pt x="43" y="311"/>
                    </a:lnTo>
                    <a:lnTo>
                      <a:pt x="43" y="253"/>
                    </a:lnTo>
                    <a:lnTo>
                      <a:pt x="43" y="243"/>
                    </a:lnTo>
                    <a:lnTo>
                      <a:pt x="42" y="218"/>
                    </a:lnTo>
                    <a:lnTo>
                      <a:pt x="38" y="245"/>
                    </a:lnTo>
                    <a:lnTo>
                      <a:pt x="38" y="253"/>
                    </a:lnTo>
                    <a:lnTo>
                      <a:pt x="32" y="283"/>
                    </a:lnTo>
                    <a:lnTo>
                      <a:pt x="25" y="318"/>
                    </a:lnTo>
                    <a:lnTo>
                      <a:pt x="25" y="325"/>
                    </a:lnTo>
                    <a:lnTo>
                      <a:pt x="22" y="343"/>
                    </a:lnTo>
                    <a:lnTo>
                      <a:pt x="16" y="348"/>
                    </a:lnTo>
                    <a:lnTo>
                      <a:pt x="9" y="350"/>
                    </a:lnTo>
                    <a:lnTo>
                      <a:pt x="0" y="347"/>
                    </a:lnTo>
                    <a:lnTo>
                      <a:pt x="0" y="338"/>
                    </a:lnTo>
                    <a:lnTo>
                      <a:pt x="7" y="326"/>
                    </a:lnTo>
                    <a:lnTo>
                      <a:pt x="13" y="313"/>
                    </a:lnTo>
                    <a:lnTo>
                      <a:pt x="17" y="248"/>
                    </a:lnTo>
                    <a:lnTo>
                      <a:pt x="18" y="239"/>
                    </a:lnTo>
                    <a:lnTo>
                      <a:pt x="15" y="197"/>
                    </a:lnTo>
                    <a:lnTo>
                      <a:pt x="12" y="197"/>
                    </a:lnTo>
                    <a:lnTo>
                      <a:pt x="9" y="178"/>
                    </a:lnTo>
                    <a:lnTo>
                      <a:pt x="2" y="161"/>
                    </a:lnTo>
                    <a:lnTo>
                      <a:pt x="0" y="147"/>
                    </a:lnTo>
                    <a:lnTo>
                      <a:pt x="4" y="135"/>
                    </a:lnTo>
                    <a:lnTo>
                      <a:pt x="3" y="132"/>
                    </a:lnTo>
                    <a:lnTo>
                      <a:pt x="9" y="119"/>
                    </a:lnTo>
                    <a:lnTo>
                      <a:pt x="13" y="98"/>
                    </a:lnTo>
                    <a:lnTo>
                      <a:pt x="9" y="85"/>
                    </a:lnTo>
                    <a:lnTo>
                      <a:pt x="5" y="52"/>
                    </a:lnTo>
                    <a:lnTo>
                      <a:pt x="6" y="37"/>
                    </a:lnTo>
                    <a:lnTo>
                      <a:pt x="9" y="25"/>
                    </a:lnTo>
                    <a:lnTo>
                      <a:pt x="21" y="19"/>
                    </a:lnTo>
                    <a:lnTo>
                      <a:pt x="23" y="15"/>
                    </a:lnTo>
                    <a:lnTo>
                      <a:pt x="21" y="10"/>
                    </a:lnTo>
                    <a:lnTo>
                      <a:pt x="36" y="0"/>
                    </a:lnTo>
                    <a:lnTo>
                      <a:pt x="49" y="12"/>
                    </a:lnTo>
                    <a:lnTo>
                      <a:pt x="54" y="10"/>
                    </a:lnTo>
                    <a:lnTo>
                      <a:pt x="52" y="17"/>
                    </a:lnTo>
                    <a:lnTo>
                      <a:pt x="57" y="20"/>
                    </a:lnTo>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250" name="Freeform 217"/>
              <p:cNvSpPr>
                <a:spLocks/>
              </p:cNvSpPr>
              <p:nvPr/>
            </p:nvSpPr>
            <p:spPr bwMode="auto">
              <a:xfrm>
                <a:off x="4708" y="902"/>
                <a:ext cx="51" cy="72"/>
              </a:xfrm>
              <a:custGeom>
                <a:avLst/>
                <a:gdLst>
                  <a:gd name="T0" fmla="*/ 0 w 161"/>
                  <a:gd name="T1" fmla="*/ 0 h 229"/>
                  <a:gd name="T2" fmla="*/ 0 w 161"/>
                  <a:gd name="T3" fmla="*/ 0 h 229"/>
                  <a:gd name="T4" fmla="*/ 0 w 161"/>
                  <a:gd name="T5" fmla="*/ 0 h 229"/>
                  <a:gd name="T6" fmla="*/ 0 w 161"/>
                  <a:gd name="T7" fmla="*/ 0 h 229"/>
                  <a:gd name="T8" fmla="*/ 0 w 161"/>
                  <a:gd name="T9" fmla="*/ 0 h 229"/>
                  <a:gd name="T10" fmla="*/ 0 w 161"/>
                  <a:gd name="T11" fmla="*/ 0 h 229"/>
                  <a:gd name="T12" fmla="*/ 0 w 161"/>
                  <a:gd name="T13" fmla="*/ 0 h 229"/>
                  <a:gd name="T14" fmla="*/ 0 w 161"/>
                  <a:gd name="T15" fmla="*/ 0 h 229"/>
                  <a:gd name="T16" fmla="*/ 0 w 161"/>
                  <a:gd name="T17" fmla="*/ 0 h 229"/>
                  <a:gd name="T18" fmla="*/ 0 w 161"/>
                  <a:gd name="T19" fmla="*/ 0 h 229"/>
                  <a:gd name="T20" fmla="*/ 0 w 161"/>
                  <a:gd name="T21" fmla="*/ 0 h 229"/>
                  <a:gd name="T22" fmla="*/ 0 w 161"/>
                  <a:gd name="T23" fmla="*/ 0 h 229"/>
                  <a:gd name="T24" fmla="*/ 0 w 161"/>
                  <a:gd name="T25" fmla="*/ 0 h 229"/>
                  <a:gd name="T26" fmla="*/ 0 w 161"/>
                  <a:gd name="T27" fmla="*/ 0 h 229"/>
                  <a:gd name="T28" fmla="*/ 0 w 161"/>
                  <a:gd name="T29" fmla="*/ 0 h 229"/>
                  <a:gd name="T30" fmla="*/ 0 w 161"/>
                  <a:gd name="T31" fmla="*/ 0 h 229"/>
                  <a:gd name="T32" fmla="*/ 0 w 161"/>
                  <a:gd name="T33" fmla="*/ 0 h 229"/>
                  <a:gd name="T34" fmla="*/ 0 w 161"/>
                  <a:gd name="T35" fmla="*/ 0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
                  <a:gd name="T55" fmla="*/ 0 h 229"/>
                  <a:gd name="T56" fmla="*/ 161 w 161"/>
                  <a:gd name="T57" fmla="*/ 229 h 2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 h="229">
                    <a:moveTo>
                      <a:pt x="28" y="226"/>
                    </a:moveTo>
                    <a:lnTo>
                      <a:pt x="30" y="200"/>
                    </a:lnTo>
                    <a:lnTo>
                      <a:pt x="27" y="171"/>
                    </a:lnTo>
                    <a:lnTo>
                      <a:pt x="11" y="131"/>
                    </a:lnTo>
                    <a:lnTo>
                      <a:pt x="0" y="83"/>
                    </a:lnTo>
                    <a:lnTo>
                      <a:pt x="12" y="38"/>
                    </a:lnTo>
                    <a:lnTo>
                      <a:pt x="42" y="12"/>
                    </a:lnTo>
                    <a:lnTo>
                      <a:pt x="80" y="0"/>
                    </a:lnTo>
                    <a:lnTo>
                      <a:pt x="122" y="9"/>
                    </a:lnTo>
                    <a:lnTo>
                      <a:pt x="147" y="30"/>
                    </a:lnTo>
                    <a:lnTo>
                      <a:pt x="159" y="57"/>
                    </a:lnTo>
                    <a:lnTo>
                      <a:pt x="161" y="95"/>
                    </a:lnTo>
                    <a:lnTo>
                      <a:pt x="158" y="114"/>
                    </a:lnTo>
                    <a:lnTo>
                      <a:pt x="145" y="160"/>
                    </a:lnTo>
                    <a:lnTo>
                      <a:pt x="126" y="187"/>
                    </a:lnTo>
                    <a:lnTo>
                      <a:pt x="100" y="194"/>
                    </a:lnTo>
                    <a:lnTo>
                      <a:pt x="89" y="203"/>
                    </a:lnTo>
                    <a:lnTo>
                      <a:pt x="92" y="229"/>
                    </a:lnTo>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251" name="Freeform 218"/>
              <p:cNvSpPr>
                <a:spLocks/>
              </p:cNvSpPr>
              <p:nvPr/>
            </p:nvSpPr>
            <p:spPr bwMode="auto">
              <a:xfrm>
                <a:off x="4659" y="985"/>
                <a:ext cx="51" cy="162"/>
              </a:xfrm>
              <a:custGeom>
                <a:avLst/>
                <a:gdLst>
                  <a:gd name="T0" fmla="*/ 0 w 176"/>
                  <a:gd name="T1" fmla="*/ 0 h 553"/>
                  <a:gd name="T2" fmla="*/ 0 w 176"/>
                  <a:gd name="T3" fmla="*/ 0 h 553"/>
                  <a:gd name="T4" fmla="*/ 0 w 176"/>
                  <a:gd name="T5" fmla="*/ 0 h 553"/>
                  <a:gd name="T6" fmla="*/ 0 w 176"/>
                  <a:gd name="T7" fmla="*/ 0 h 553"/>
                  <a:gd name="T8" fmla="*/ 0 w 176"/>
                  <a:gd name="T9" fmla="*/ 0 h 553"/>
                  <a:gd name="T10" fmla="*/ 0 w 176"/>
                  <a:gd name="T11" fmla="*/ 0 h 553"/>
                  <a:gd name="T12" fmla="*/ 0 w 176"/>
                  <a:gd name="T13" fmla="*/ 0 h 553"/>
                  <a:gd name="T14" fmla="*/ 0 w 176"/>
                  <a:gd name="T15" fmla="*/ 0 h 553"/>
                  <a:gd name="T16" fmla="*/ 0 w 176"/>
                  <a:gd name="T17" fmla="*/ 0 h 553"/>
                  <a:gd name="T18" fmla="*/ 0 w 176"/>
                  <a:gd name="T19" fmla="*/ 0 h 553"/>
                  <a:gd name="T20" fmla="*/ 0 w 176"/>
                  <a:gd name="T21" fmla="*/ 0 h 553"/>
                  <a:gd name="T22" fmla="*/ 0 w 176"/>
                  <a:gd name="T23" fmla="*/ 0 h 553"/>
                  <a:gd name="T24" fmla="*/ 0 w 176"/>
                  <a:gd name="T25" fmla="*/ 0 h 553"/>
                  <a:gd name="T26" fmla="*/ 0 w 176"/>
                  <a:gd name="T27" fmla="*/ 0 h 553"/>
                  <a:gd name="T28" fmla="*/ 0 w 176"/>
                  <a:gd name="T29" fmla="*/ 0 h 553"/>
                  <a:gd name="T30" fmla="*/ 0 w 176"/>
                  <a:gd name="T31" fmla="*/ 0 h 553"/>
                  <a:gd name="T32" fmla="*/ 0 w 176"/>
                  <a:gd name="T33" fmla="*/ 0 h 553"/>
                  <a:gd name="T34" fmla="*/ 0 w 176"/>
                  <a:gd name="T35" fmla="*/ 0 h 553"/>
                  <a:gd name="T36" fmla="*/ 0 w 176"/>
                  <a:gd name="T37" fmla="*/ 0 h 553"/>
                  <a:gd name="T38" fmla="*/ 0 w 176"/>
                  <a:gd name="T39" fmla="*/ 0 h 553"/>
                  <a:gd name="T40" fmla="*/ 0 w 176"/>
                  <a:gd name="T41" fmla="*/ 0 h 553"/>
                  <a:gd name="T42" fmla="*/ 0 w 176"/>
                  <a:gd name="T43" fmla="*/ 0 h 553"/>
                  <a:gd name="T44" fmla="*/ 0 w 176"/>
                  <a:gd name="T45" fmla="*/ 0 h 553"/>
                  <a:gd name="T46" fmla="*/ 0 w 176"/>
                  <a:gd name="T47" fmla="*/ 0 h 553"/>
                  <a:gd name="T48" fmla="*/ 0 w 176"/>
                  <a:gd name="T49" fmla="*/ 0 h 553"/>
                  <a:gd name="T50" fmla="*/ 0 w 176"/>
                  <a:gd name="T51" fmla="*/ 0 h 5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6"/>
                  <a:gd name="T79" fmla="*/ 0 h 553"/>
                  <a:gd name="T80" fmla="*/ 176 w 176"/>
                  <a:gd name="T81" fmla="*/ 553 h 5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6" h="553">
                    <a:moveTo>
                      <a:pt x="176" y="75"/>
                    </a:moveTo>
                    <a:lnTo>
                      <a:pt x="172" y="96"/>
                    </a:lnTo>
                    <a:lnTo>
                      <a:pt x="160" y="166"/>
                    </a:lnTo>
                    <a:lnTo>
                      <a:pt x="149" y="243"/>
                    </a:lnTo>
                    <a:lnTo>
                      <a:pt x="143" y="277"/>
                    </a:lnTo>
                    <a:lnTo>
                      <a:pt x="83" y="455"/>
                    </a:lnTo>
                    <a:lnTo>
                      <a:pt x="68" y="451"/>
                    </a:lnTo>
                    <a:lnTo>
                      <a:pt x="63" y="466"/>
                    </a:lnTo>
                    <a:lnTo>
                      <a:pt x="73" y="495"/>
                    </a:lnTo>
                    <a:lnTo>
                      <a:pt x="70" y="513"/>
                    </a:lnTo>
                    <a:lnTo>
                      <a:pt x="52" y="490"/>
                    </a:lnTo>
                    <a:lnTo>
                      <a:pt x="38" y="518"/>
                    </a:lnTo>
                    <a:lnTo>
                      <a:pt x="32" y="539"/>
                    </a:lnTo>
                    <a:lnTo>
                      <a:pt x="29" y="552"/>
                    </a:lnTo>
                    <a:lnTo>
                      <a:pt x="16" y="553"/>
                    </a:lnTo>
                    <a:lnTo>
                      <a:pt x="7" y="538"/>
                    </a:lnTo>
                    <a:lnTo>
                      <a:pt x="0" y="531"/>
                    </a:lnTo>
                    <a:lnTo>
                      <a:pt x="0" y="499"/>
                    </a:lnTo>
                    <a:lnTo>
                      <a:pt x="13" y="471"/>
                    </a:lnTo>
                    <a:lnTo>
                      <a:pt x="32" y="447"/>
                    </a:lnTo>
                    <a:lnTo>
                      <a:pt x="39" y="433"/>
                    </a:lnTo>
                    <a:lnTo>
                      <a:pt x="35" y="423"/>
                    </a:lnTo>
                    <a:lnTo>
                      <a:pt x="96" y="238"/>
                    </a:lnTo>
                    <a:lnTo>
                      <a:pt x="112" y="58"/>
                    </a:lnTo>
                    <a:lnTo>
                      <a:pt x="122" y="27"/>
                    </a:lnTo>
                    <a:lnTo>
                      <a:pt x="143" y="0"/>
                    </a:lnTo>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252" name="Freeform 219"/>
              <p:cNvSpPr>
                <a:spLocks/>
              </p:cNvSpPr>
              <p:nvPr/>
            </p:nvSpPr>
            <p:spPr bwMode="auto">
              <a:xfrm>
                <a:off x="4752" y="929"/>
                <a:ext cx="5"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82"/>
                  <a:gd name="T38" fmla="*/ 44 w 44"/>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253" name="Freeform 220"/>
              <p:cNvSpPr>
                <a:spLocks noChangeAspect="1"/>
              </p:cNvSpPr>
              <p:nvPr/>
            </p:nvSpPr>
            <p:spPr bwMode="auto">
              <a:xfrm>
                <a:off x="4736" y="930"/>
                <a:ext cx="6"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82"/>
                  <a:gd name="T38" fmla="*/ 44 w 44"/>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254" name="Freeform 221"/>
              <p:cNvSpPr>
                <a:spLocks/>
              </p:cNvSpPr>
              <p:nvPr/>
            </p:nvSpPr>
            <p:spPr bwMode="auto">
              <a:xfrm>
                <a:off x="4751" y="920"/>
                <a:ext cx="9" cy="6"/>
              </a:xfrm>
              <a:custGeom>
                <a:avLst/>
                <a:gdLst>
                  <a:gd name="T0" fmla="*/ 0 w 29"/>
                  <a:gd name="T1" fmla="*/ 0 h 19"/>
                  <a:gd name="T2" fmla="*/ 0 w 29"/>
                  <a:gd name="T3" fmla="*/ 0 h 19"/>
                  <a:gd name="T4" fmla="*/ 0 w 29"/>
                  <a:gd name="T5" fmla="*/ 0 h 19"/>
                  <a:gd name="T6" fmla="*/ 0 w 29"/>
                  <a:gd name="T7" fmla="*/ 0 h 19"/>
                  <a:gd name="T8" fmla="*/ 0 w 29"/>
                  <a:gd name="T9" fmla="*/ 0 h 19"/>
                  <a:gd name="T10" fmla="*/ 0 w 29"/>
                  <a:gd name="T11" fmla="*/ 0 h 19"/>
                  <a:gd name="T12" fmla="*/ 0 w 29"/>
                  <a:gd name="T13" fmla="*/ 0 h 19"/>
                  <a:gd name="T14" fmla="*/ 0 w 29"/>
                  <a:gd name="T15" fmla="*/ 0 h 19"/>
                  <a:gd name="T16" fmla="*/ 0 w 29"/>
                  <a:gd name="T17" fmla="*/ 0 h 19"/>
                  <a:gd name="T18" fmla="*/ 0 w 29"/>
                  <a:gd name="T19" fmla="*/ 0 h 19"/>
                  <a:gd name="T20" fmla="*/ 0 w 29"/>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9"/>
                  <a:gd name="T35" fmla="*/ 29 w 29"/>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9">
                    <a:moveTo>
                      <a:pt x="4" y="9"/>
                    </a:moveTo>
                    <a:lnTo>
                      <a:pt x="12" y="0"/>
                    </a:lnTo>
                    <a:lnTo>
                      <a:pt x="20" y="0"/>
                    </a:lnTo>
                    <a:lnTo>
                      <a:pt x="27" y="7"/>
                    </a:lnTo>
                    <a:lnTo>
                      <a:pt x="29" y="19"/>
                    </a:lnTo>
                    <a:lnTo>
                      <a:pt x="22" y="12"/>
                    </a:lnTo>
                    <a:lnTo>
                      <a:pt x="16" y="9"/>
                    </a:lnTo>
                    <a:lnTo>
                      <a:pt x="9" y="12"/>
                    </a:lnTo>
                    <a:lnTo>
                      <a:pt x="4" y="16"/>
                    </a:lnTo>
                    <a:lnTo>
                      <a:pt x="0" y="19"/>
                    </a:lnTo>
                    <a:lnTo>
                      <a:pt x="4" y="9"/>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255" name="Freeform 222"/>
              <p:cNvSpPr>
                <a:spLocks noChangeAspect="1"/>
              </p:cNvSpPr>
              <p:nvPr/>
            </p:nvSpPr>
            <p:spPr bwMode="auto">
              <a:xfrm>
                <a:off x="4731" y="920"/>
                <a:ext cx="13" cy="7"/>
              </a:xfrm>
              <a:custGeom>
                <a:avLst/>
                <a:gdLst>
                  <a:gd name="T0" fmla="*/ 0 w 41"/>
                  <a:gd name="T1" fmla="*/ 0 h 21"/>
                  <a:gd name="T2" fmla="*/ 0 w 41"/>
                  <a:gd name="T3" fmla="*/ 0 h 21"/>
                  <a:gd name="T4" fmla="*/ 0 w 41"/>
                  <a:gd name="T5" fmla="*/ 0 h 21"/>
                  <a:gd name="T6" fmla="*/ 0 w 41"/>
                  <a:gd name="T7" fmla="*/ 0 h 21"/>
                  <a:gd name="T8" fmla="*/ 0 w 41"/>
                  <a:gd name="T9" fmla="*/ 0 h 21"/>
                  <a:gd name="T10" fmla="*/ 0 w 41"/>
                  <a:gd name="T11" fmla="*/ 0 h 21"/>
                  <a:gd name="T12" fmla="*/ 0 w 41"/>
                  <a:gd name="T13" fmla="*/ 0 h 21"/>
                  <a:gd name="T14" fmla="*/ 0 w 41"/>
                  <a:gd name="T15" fmla="*/ 0 h 21"/>
                  <a:gd name="T16" fmla="*/ 0 w 41"/>
                  <a:gd name="T17" fmla="*/ 0 h 21"/>
                  <a:gd name="T18" fmla="*/ 0 w 41"/>
                  <a:gd name="T19" fmla="*/ 0 h 21"/>
                  <a:gd name="T20" fmla="*/ 0 w 41"/>
                  <a:gd name="T21" fmla="*/ 0 h 21"/>
                  <a:gd name="T22" fmla="*/ 0 w 41"/>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21"/>
                  <a:gd name="T38" fmla="*/ 41 w 41"/>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21">
                    <a:moveTo>
                      <a:pt x="41" y="19"/>
                    </a:moveTo>
                    <a:lnTo>
                      <a:pt x="32" y="8"/>
                    </a:lnTo>
                    <a:lnTo>
                      <a:pt x="21" y="0"/>
                    </a:lnTo>
                    <a:lnTo>
                      <a:pt x="11" y="0"/>
                    </a:lnTo>
                    <a:lnTo>
                      <a:pt x="3" y="8"/>
                    </a:lnTo>
                    <a:lnTo>
                      <a:pt x="0" y="21"/>
                    </a:lnTo>
                    <a:lnTo>
                      <a:pt x="9" y="13"/>
                    </a:lnTo>
                    <a:lnTo>
                      <a:pt x="17" y="9"/>
                    </a:lnTo>
                    <a:lnTo>
                      <a:pt x="26" y="12"/>
                    </a:lnTo>
                    <a:lnTo>
                      <a:pt x="32" y="15"/>
                    </a:lnTo>
                    <a:lnTo>
                      <a:pt x="38" y="20"/>
                    </a:lnTo>
                    <a:lnTo>
                      <a:pt x="41" y="19"/>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256" name="Freeform 223"/>
              <p:cNvSpPr>
                <a:spLocks/>
              </p:cNvSpPr>
              <p:nvPr/>
            </p:nvSpPr>
            <p:spPr bwMode="auto">
              <a:xfrm>
                <a:off x="4746" y="942"/>
                <a:ext cx="6" cy="5"/>
              </a:xfrm>
              <a:custGeom>
                <a:avLst/>
                <a:gdLst>
                  <a:gd name="T0" fmla="*/ 0 w 20"/>
                  <a:gd name="T1" fmla="*/ 0 h 16"/>
                  <a:gd name="T2" fmla="*/ 0 w 20"/>
                  <a:gd name="T3" fmla="*/ 0 h 16"/>
                  <a:gd name="T4" fmla="*/ 0 w 20"/>
                  <a:gd name="T5" fmla="*/ 0 h 16"/>
                  <a:gd name="T6" fmla="*/ 0 w 20"/>
                  <a:gd name="T7" fmla="*/ 0 h 16"/>
                  <a:gd name="T8" fmla="*/ 0 w 20"/>
                  <a:gd name="T9" fmla="*/ 0 h 16"/>
                  <a:gd name="T10" fmla="*/ 0 w 20"/>
                  <a:gd name="T11" fmla="*/ 0 h 16"/>
                  <a:gd name="T12" fmla="*/ 0 60000 65536"/>
                  <a:gd name="T13" fmla="*/ 0 60000 65536"/>
                  <a:gd name="T14" fmla="*/ 0 60000 65536"/>
                  <a:gd name="T15" fmla="*/ 0 60000 65536"/>
                  <a:gd name="T16" fmla="*/ 0 60000 65536"/>
                  <a:gd name="T17" fmla="*/ 0 60000 65536"/>
                  <a:gd name="T18" fmla="*/ 0 w 20"/>
                  <a:gd name="T19" fmla="*/ 0 h 16"/>
                  <a:gd name="T20" fmla="*/ 20 w 2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0" h="16">
                    <a:moveTo>
                      <a:pt x="0" y="16"/>
                    </a:moveTo>
                    <a:lnTo>
                      <a:pt x="14" y="6"/>
                    </a:lnTo>
                    <a:lnTo>
                      <a:pt x="17" y="0"/>
                    </a:lnTo>
                    <a:lnTo>
                      <a:pt x="20" y="9"/>
                    </a:lnTo>
                    <a:lnTo>
                      <a:pt x="14" y="15"/>
                    </a:lnTo>
                    <a:lnTo>
                      <a:pt x="0" y="16"/>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257" name="Freeform 224"/>
              <p:cNvSpPr>
                <a:spLocks/>
              </p:cNvSpPr>
              <p:nvPr/>
            </p:nvSpPr>
            <p:spPr bwMode="auto">
              <a:xfrm>
                <a:off x="4740" y="951"/>
                <a:ext cx="12" cy="3"/>
              </a:xfrm>
              <a:custGeom>
                <a:avLst/>
                <a:gdLst>
                  <a:gd name="T0" fmla="*/ 0 w 38"/>
                  <a:gd name="T1" fmla="*/ 0 h 9"/>
                  <a:gd name="T2" fmla="*/ 0 w 38"/>
                  <a:gd name="T3" fmla="*/ 0 h 9"/>
                  <a:gd name="T4" fmla="*/ 0 w 38"/>
                  <a:gd name="T5" fmla="*/ 0 h 9"/>
                  <a:gd name="T6" fmla="*/ 0 w 38"/>
                  <a:gd name="T7" fmla="*/ 0 h 9"/>
                  <a:gd name="T8" fmla="*/ 0 w 38"/>
                  <a:gd name="T9" fmla="*/ 0 h 9"/>
                  <a:gd name="T10" fmla="*/ 0 w 38"/>
                  <a:gd name="T11" fmla="*/ 0 h 9"/>
                  <a:gd name="T12" fmla="*/ 0 60000 65536"/>
                  <a:gd name="T13" fmla="*/ 0 60000 65536"/>
                  <a:gd name="T14" fmla="*/ 0 60000 65536"/>
                  <a:gd name="T15" fmla="*/ 0 60000 65536"/>
                  <a:gd name="T16" fmla="*/ 0 60000 65536"/>
                  <a:gd name="T17" fmla="*/ 0 60000 65536"/>
                  <a:gd name="T18" fmla="*/ 0 w 38"/>
                  <a:gd name="T19" fmla="*/ 0 h 9"/>
                  <a:gd name="T20" fmla="*/ 38 w 38"/>
                  <a:gd name="T21" fmla="*/ 9 h 9"/>
                </a:gdLst>
                <a:ahLst/>
                <a:cxnLst>
                  <a:cxn ang="T12">
                    <a:pos x="T0" y="T1"/>
                  </a:cxn>
                  <a:cxn ang="T13">
                    <a:pos x="T2" y="T3"/>
                  </a:cxn>
                  <a:cxn ang="T14">
                    <a:pos x="T4" y="T5"/>
                  </a:cxn>
                  <a:cxn ang="T15">
                    <a:pos x="T6" y="T7"/>
                  </a:cxn>
                  <a:cxn ang="T16">
                    <a:pos x="T8" y="T9"/>
                  </a:cxn>
                  <a:cxn ang="T17">
                    <a:pos x="T10" y="T11"/>
                  </a:cxn>
                </a:cxnLst>
                <a:rect l="T18" t="T19" r="T20" b="T21"/>
                <a:pathLst>
                  <a:path w="38" h="9">
                    <a:moveTo>
                      <a:pt x="0" y="0"/>
                    </a:moveTo>
                    <a:lnTo>
                      <a:pt x="26" y="0"/>
                    </a:lnTo>
                    <a:lnTo>
                      <a:pt x="38" y="2"/>
                    </a:lnTo>
                    <a:lnTo>
                      <a:pt x="24" y="9"/>
                    </a:lnTo>
                    <a:lnTo>
                      <a:pt x="11" y="9"/>
                    </a:lnTo>
                    <a:lnTo>
                      <a:pt x="0" y="0"/>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258" name="Freeform 225"/>
              <p:cNvSpPr>
                <a:spLocks/>
              </p:cNvSpPr>
              <p:nvPr/>
            </p:nvSpPr>
            <p:spPr bwMode="auto">
              <a:xfrm>
                <a:off x="4695" y="892"/>
                <a:ext cx="67" cy="73"/>
              </a:xfrm>
              <a:custGeom>
                <a:avLst/>
                <a:gdLst>
                  <a:gd name="T0" fmla="*/ 0 w 213"/>
                  <a:gd name="T1" fmla="*/ 0 h 230"/>
                  <a:gd name="T2" fmla="*/ 0 w 213"/>
                  <a:gd name="T3" fmla="*/ 0 h 230"/>
                  <a:gd name="T4" fmla="*/ 0 w 213"/>
                  <a:gd name="T5" fmla="*/ 0 h 230"/>
                  <a:gd name="T6" fmla="*/ 0 w 213"/>
                  <a:gd name="T7" fmla="*/ 0 h 230"/>
                  <a:gd name="T8" fmla="*/ 0 w 213"/>
                  <a:gd name="T9" fmla="*/ 0 h 230"/>
                  <a:gd name="T10" fmla="*/ 0 w 213"/>
                  <a:gd name="T11" fmla="*/ 0 h 230"/>
                  <a:gd name="T12" fmla="*/ 0 w 213"/>
                  <a:gd name="T13" fmla="*/ 0 h 230"/>
                  <a:gd name="T14" fmla="*/ 0 w 213"/>
                  <a:gd name="T15" fmla="*/ 0 h 230"/>
                  <a:gd name="T16" fmla="*/ 0 w 213"/>
                  <a:gd name="T17" fmla="*/ 0 h 230"/>
                  <a:gd name="T18" fmla="*/ 0 w 213"/>
                  <a:gd name="T19" fmla="*/ 0 h 230"/>
                  <a:gd name="T20" fmla="*/ 0 w 213"/>
                  <a:gd name="T21" fmla="*/ 0 h 230"/>
                  <a:gd name="T22" fmla="*/ 0 w 213"/>
                  <a:gd name="T23" fmla="*/ 0 h 230"/>
                  <a:gd name="T24" fmla="*/ 0 w 213"/>
                  <a:gd name="T25" fmla="*/ 0 h 230"/>
                  <a:gd name="T26" fmla="*/ 0 w 213"/>
                  <a:gd name="T27" fmla="*/ 0 h 230"/>
                  <a:gd name="T28" fmla="*/ 0 w 213"/>
                  <a:gd name="T29" fmla="*/ 0 h 230"/>
                  <a:gd name="T30" fmla="*/ 0 w 213"/>
                  <a:gd name="T31" fmla="*/ 0 h 230"/>
                  <a:gd name="T32" fmla="*/ 0 w 213"/>
                  <a:gd name="T33" fmla="*/ 0 h 230"/>
                  <a:gd name="T34" fmla="*/ 0 w 213"/>
                  <a:gd name="T35" fmla="*/ 0 h 230"/>
                  <a:gd name="T36" fmla="*/ 0 w 213"/>
                  <a:gd name="T37" fmla="*/ 0 h 230"/>
                  <a:gd name="T38" fmla="*/ 0 w 213"/>
                  <a:gd name="T39" fmla="*/ 0 h 230"/>
                  <a:gd name="T40" fmla="*/ 0 w 213"/>
                  <a:gd name="T41" fmla="*/ 0 h 230"/>
                  <a:gd name="T42" fmla="*/ 0 w 213"/>
                  <a:gd name="T43" fmla="*/ 0 h 230"/>
                  <a:gd name="T44" fmla="*/ 0 w 213"/>
                  <a:gd name="T45" fmla="*/ 0 h 230"/>
                  <a:gd name="T46" fmla="*/ 0 w 213"/>
                  <a:gd name="T47" fmla="*/ 0 h 230"/>
                  <a:gd name="T48" fmla="*/ 0 w 213"/>
                  <a:gd name="T49" fmla="*/ 0 h 230"/>
                  <a:gd name="T50" fmla="*/ 0 w 213"/>
                  <a:gd name="T51" fmla="*/ 0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3"/>
                  <a:gd name="T79" fmla="*/ 0 h 230"/>
                  <a:gd name="T80" fmla="*/ 213 w 213"/>
                  <a:gd name="T81" fmla="*/ 230 h 2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3" h="230">
                    <a:moveTo>
                      <a:pt x="194" y="64"/>
                    </a:moveTo>
                    <a:lnTo>
                      <a:pt x="173" y="77"/>
                    </a:lnTo>
                    <a:lnTo>
                      <a:pt x="147" y="95"/>
                    </a:lnTo>
                    <a:lnTo>
                      <a:pt x="113" y="118"/>
                    </a:lnTo>
                    <a:lnTo>
                      <a:pt x="119" y="95"/>
                    </a:lnTo>
                    <a:lnTo>
                      <a:pt x="99" y="122"/>
                    </a:lnTo>
                    <a:lnTo>
                      <a:pt x="83" y="160"/>
                    </a:lnTo>
                    <a:lnTo>
                      <a:pt x="71" y="196"/>
                    </a:lnTo>
                    <a:lnTo>
                      <a:pt x="62" y="212"/>
                    </a:lnTo>
                    <a:lnTo>
                      <a:pt x="48" y="230"/>
                    </a:lnTo>
                    <a:lnTo>
                      <a:pt x="45" y="204"/>
                    </a:lnTo>
                    <a:lnTo>
                      <a:pt x="32" y="173"/>
                    </a:lnTo>
                    <a:lnTo>
                      <a:pt x="32" y="192"/>
                    </a:lnTo>
                    <a:lnTo>
                      <a:pt x="18" y="159"/>
                    </a:lnTo>
                    <a:lnTo>
                      <a:pt x="3" y="140"/>
                    </a:lnTo>
                    <a:lnTo>
                      <a:pt x="0" y="102"/>
                    </a:lnTo>
                    <a:lnTo>
                      <a:pt x="14" y="54"/>
                    </a:lnTo>
                    <a:lnTo>
                      <a:pt x="48" y="15"/>
                    </a:lnTo>
                    <a:lnTo>
                      <a:pt x="84" y="0"/>
                    </a:lnTo>
                    <a:lnTo>
                      <a:pt x="123" y="5"/>
                    </a:lnTo>
                    <a:lnTo>
                      <a:pt x="153" y="18"/>
                    </a:lnTo>
                    <a:lnTo>
                      <a:pt x="176" y="9"/>
                    </a:lnTo>
                    <a:lnTo>
                      <a:pt x="198" y="14"/>
                    </a:lnTo>
                    <a:lnTo>
                      <a:pt x="201" y="32"/>
                    </a:lnTo>
                    <a:lnTo>
                      <a:pt x="213" y="39"/>
                    </a:lnTo>
                    <a:lnTo>
                      <a:pt x="194" y="64"/>
                    </a:lnTo>
                    <a:close/>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259" name="Freeform 226"/>
              <p:cNvSpPr>
                <a:spLocks/>
              </p:cNvSpPr>
              <p:nvPr/>
            </p:nvSpPr>
            <p:spPr bwMode="auto">
              <a:xfrm>
                <a:off x="4664" y="1131"/>
                <a:ext cx="3" cy="15"/>
              </a:xfrm>
              <a:custGeom>
                <a:avLst/>
                <a:gdLst>
                  <a:gd name="T0" fmla="*/ 0 w 11"/>
                  <a:gd name="T1" fmla="*/ 0 h 51"/>
                  <a:gd name="T2" fmla="*/ 0 w 11"/>
                  <a:gd name="T3" fmla="*/ 0 h 51"/>
                  <a:gd name="T4" fmla="*/ 0 w 11"/>
                  <a:gd name="T5" fmla="*/ 0 h 51"/>
                  <a:gd name="T6" fmla="*/ 0 w 11"/>
                  <a:gd name="T7" fmla="*/ 0 h 51"/>
                  <a:gd name="T8" fmla="*/ 0 60000 65536"/>
                  <a:gd name="T9" fmla="*/ 0 60000 65536"/>
                  <a:gd name="T10" fmla="*/ 0 60000 65536"/>
                  <a:gd name="T11" fmla="*/ 0 60000 65536"/>
                  <a:gd name="T12" fmla="*/ 0 w 11"/>
                  <a:gd name="T13" fmla="*/ 0 h 51"/>
                  <a:gd name="T14" fmla="*/ 11 w 11"/>
                  <a:gd name="T15" fmla="*/ 51 h 51"/>
                </a:gdLst>
                <a:ahLst/>
                <a:cxnLst>
                  <a:cxn ang="T8">
                    <a:pos x="T0" y="T1"/>
                  </a:cxn>
                  <a:cxn ang="T9">
                    <a:pos x="T2" y="T3"/>
                  </a:cxn>
                  <a:cxn ang="T10">
                    <a:pos x="T4" y="T5"/>
                  </a:cxn>
                  <a:cxn ang="T11">
                    <a:pos x="T6" y="T7"/>
                  </a:cxn>
                </a:cxnLst>
                <a:rect l="T12" t="T13" r="T14" b="T15"/>
                <a:pathLst>
                  <a:path w="11" h="51">
                    <a:moveTo>
                      <a:pt x="0" y="51"/>
                    </a:moveTo>
                    <a:lnTo>
                      <a:pt x="2" y="32"/>
                    </a:lnTo>
                    <a:lnTo>
                      <a:pt x="6" y="9"/>
                    </a:lnTo>
                    <a:lnTo>
                      <a:pt x="11" y="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260" name="Freeform 227"/>
              <p:cNvSpPr>
                <a:spLocks/>
              </p:cNvSpPr>
              <p:nvPr/>
            </p:nvSpPr>
            <p:spPr bwMode="auto">
              <a:xfrm>
                <a:off x="4662" y="1129"/>
                <a:ext cx="3" cy="14"/>
              </a:xfrm>
              <a:custGeom>
                <a:avLst/>
                <a:gdLst>
                  <a:gd name="T0" fmla="*/ 0 w 11"/>
                  <a:gd name="T1" fmla="*/ 0 h 47"/>
                  <a:gd name="T2" fmla="*/ 0 w 11"/>
                  <a:gd name="T3" fmla="*/ 0 h 47"/>
                  <a:gd name="T4" fmla="*/ 0 w 11"/>
                  <a:gd name="T5" fmla="*/ 0 h 47"/>
                  <a:gd name="T6" fmla="*/ 0 60000 65536"/>
                  <a:gd name="T7" fmla="*/ 0 60000 65536"/>
                  <a:gd name="T8" fmla="*/ 0 60000 65536"/>
                  <a:gd name="T9" fmla="*/ 0 w 11"/>
                  <a:gd name="T10" fmla="*/ 0 h 47"/>
                  <a:gd name="T11" fmla="*/ 11 w 11"/>
                  <a:gd name="T12" fmla="*/ 47 h 47"/>
                </a:gdLst>
                <a:ahLst/>
                <a:cxnLst>
                  <a:cxn ang="T6">
                    <a:pos x="T0" y="T1"/>
                  </a:cxn>
                  <a:cxn ang="T7">
                    <a:pos x="T2" y="T3"/>
                  </a:cxn>
                  <a:cxn ang="T8">
                    <a:pos x="T4" y="T5"/>
                  </a:cxn>
                </a:cxnLst>
                <a:rect l="T9" t="T10" r="T11" b="T12"/>
                <a:pathLst>
                  <a:path w="11" h="47">
                    <a:moveTo>
                      <a:pt x="0" y="47"/>
                    </a:moveTo>
                    <a:lnTo>
                      <a:pt x="3" y="20"/>
                    </a:lnTo>
                    <a:lnTo>
                      <a:pt x="11" y="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261" name="Freeform 228"/>
              <p:cNvSpPr>
                <a:spLocks/>
              </p:cNvSpPr>
              <p:nvPr/>
            </p:nvSpPr>
            <p:spPr bwMode="auto">
              <a:xfrm>
                <a:off x="4659" y="1128"/>
                <a:ext cx="4" cy="14"/>
              </a:xfrm>
              <a:custGeom>
                <a:avLst/>
                <a:gdLst>
                  <a:gd name="T0" fmla="*/ 0 w 11"/>
                  <a:gd name="T1" fmla="*/ 0 h 47"/>
                  <a:gd name="T2" fmla="*/ 0 w 11"/>
                  <a:gd name="T3" fmla="*/ 0 h 47"/>
                  <a:gd name="T4" fmla="*/ 0 w 11"/>
                  <a:gd name="T5" fmla="*/ 0 h 47"/>
                  <a:gd name="T6" fmla="*/ 0 60000 65536"/>
                  <a:gd name="T7" fmla="*/ 0 60000 65536"/>
                  <a:gd name="T8" fmla="*/ 0 60000 65536"/>
                  <a:gd name="T9" fmla="*/ 0 w 11"/>
                  <a:gd name="T10" fmla="*/ 0 h 47"/>
                  <a:gd name="T11" fmla="*/ 11 w 11"/>
                  <a:gd name="T12" fmla="*/ 47 h 47"/>
                </a:gdLst>
                <a:ahLst/>
                <a:cxnLst>
                  <a:cxn ang="T6">
                    <a:pos x="T0" y="T1"/>
                  </a:cxn>
                  <a:cxn ang="T7">
                    <a:pos x="T2" y="T3"/>
                  </a:cxn>
                  <a:cxn ang="T8">
                    <a:pos x="T4" y="T5"/>
                  </a:cxn>
                </a:cxnLst>
                <a:rect l="T9" t="T10" r="T11" b="T12"/>
                <a:pathLst>
                  <a:path w="11" h="47">
                    <a:moveTo>
                      <a:pt x="0" y="47"/>
                    </a:moveTo>
                    <a:lnTo>
                      <a:pt x="3" y="20"/>
                    </a:lnTo>
                    <a:lnTo>
                      <a:pt x="11" y="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grpSp>
          <p:nvGrpSpPr>
            <p:cNvPr id="204" name="Group 229"/>
            <p:cNvGrpSpPr>
              <a:grpSpLocks/>
            </p:cNvGrpSpPr>
            <p:nvPr/>
          </p:nvGrpSpPr>
          <p:grpSpPr bwMode="auto">
            <a:xfrm>
              <a:off x="4855" y="3501"/>
              <a:ext cx="101" cy="270"/>
              <a:chOff x="743" y="1887"/>
              <a:chExt cx="485" cy="1301"/>
            </a:xfrm>
          </p:grpSpPr>
          <p:sp>
            <p:nvSpPr>
              <p:cNvPr id="243" name="Freeform 230"/>
              <p:cNvSpPr>
                <a:spLocks/>
              </p:cNvSpPr>
              <p:nvPr/>
            </p:nvSpPr>
            <p:spPr bwMode="auto">
              <a:xfrm>
                <a:off x="774" y="2192"/>
                <a:ext cx="454" cy="88"/>
              </a:xfrm>
              <a:custGeom>
                <a:avLst/>
                <a:gdLst>
                  <a:gd name="T0" fmla="*/ 18 w 454"/>
                  <a:gd name="T1" fmla="*/ 12 h 88"/>
                  <a:gd name="T2" fmla="*/ 330 w 454"/>
                  <a:gd name="T3" fmla="*/ 0 h 88"/>
                  <a:gd name="T4" fmla="*/ 434 w 454"/>
                  <a:gd name="T5" fmla="*/ 8 h 88"/>
                  <a:gd name="T6" fmla="*/ 454 w 454"/>
                  <a:gd name="T7" fmla="*/ 24 h 88"/>
                  <a:gd name="T8" fmla="*/ 434 w 454"/>
                  <a:gd name="T9" fmla="*/ 48 h 88"/>
                  <a:gd name="T10" fmla="*/ 410 w 454"/>
                  <a:gd name="T11" fmla="*/ 52 h 88"/>
                  <a:gd name="T12" fmla="*/ 314 w 454"/>
                  <a:gd name="T13" fmla="*/ 88 h 88"/>
                  <a:gd name="T14" fmla="*/ 178 w 454"/>
                  <a:gd name="T15" fmla="*/ 64 h 88"/>
                  <a:gd name="T16" fmla="*/ 46 w 454"/>
                  <a:gd name="T17" fmla="*/ 44 h 88"/>
                  <a:gd name="T18" fmla="*/ 18 w 454"/>
                  <a:gd name="T19" fmla="*/ 40 h 88"/>
                  <a:gd name="T20" fmla="*/ 0 w 454"/>
                  <a:gd name="T21" fmla="*/ 22 h 88"/>
                  <a:gd name="T22" fmla="*/ 18 w 454"/>
                  <a:gd name="T23" fmla="*/ 12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4"/>
                  <a:gd name="T37" fmla="*/ 0 h 88"/>
                  <a:gd name="T38" fmla="*/ 454 w 454"/>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4" h="88">
                    <a:moveTo>
                      <a:pt x="18" y="12"/>
                    </a:moveTo>
                    <a:lnTo>
                      <a:pt x="330" y="0"/>
                    </a:lnTo>
                    <a:lnTo>
                      <a:pt x="434" y="8"/>
                    </a:lnTo>
                    <a:lnTo>
                      <a:pt x="454" y="24"/>
                    </a:lnTo>
                    <a:lnTo>
                      <a:pt x="434" y="48"/>
                    </a:lnTo>
                    <a:lnTo>
                      <a:pt x="410" y="52"/>
                    </a:lnTo>
                    <a:lnTo>
                      <a:pt x="314" y="88"/>
                    </a:lnTo>
                    <a:lnTo>
                      <a:pt x="178" y="64"/>
                    </a:lnTo>
                    <a:lnTo>
                      <a:pt x="46" y="44"/>
                    </a:lnTo>
                    <a:lnTo>
                      <a:pt x="18" y="40"/>
                    </a:lnTo>
                    <a:lnTo>
                      <a:pt x="0" y="22"/>
                    </a:lnTo>
                    <a:lnTo>
                      <a:pt x="18" y="12"/>
                    </a:lnTo>
                    <a:close/>
                  </a:path>
                </a:pathLst>
              </a:custGeom>
              <a:solidFill>
                <a:srgbClr val="969696"/>
              </a:solidFill>
              <a:ln w="9525"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244" name="Freeform 231"/>
              <p:cNvSpPr>
                <a:spLocks/>
              </p:cNvSpPr>
              <p:nvPr/>
            </p:nvSpPr>
            <p:spPr bwMode="auto">
              <a:xfrm>
                <a:off x="890" y="1887"/>
                <a:ext cx="225" cy="269"/>
              </a:xfrm>
              <a:custGeom>
                <a:avLst/>
                <a:gdLst>
                  <a:gd name="T0" fmla="*/ 225 w 225"/>
                  <a:gd name="T1" fmla="*/ 255 h 269"/>
                  <a:gd name="T2" fmla="*/ 201 w 225"/>
                  <a:gd name="T3" fmla="*/ 173 h 269"/>
                  <a:gd name="T4" fmla="*/ 183 w 225"/>
                  <a:gd name="T5" fmla="*/ 120 h 269"/>
                  <a:gd name="T6" fmla="*/ 148 w 225"/>
                  <a:gd name="T7" fmla="*/ 80 h 269"/>
                  <a:gd name="T8" fmla="*/ 106 w 225"/>
                  <a:gd name="T9" fmla="*/ 45 h 269"/>
                  <a:gd name="T10" fmla="*/ 78 w 225"/>
                  <a:gd name="T11" fmla="*/ 26 h 269"/>
                  <a:gd name="T12" fmla="*/ 55 w 225"/>
                  <a:gd name="T13" fmla="*/ 8 h 269"/>
                  <a:gd name="T14" fmla="*/ 22 w 225"/>
                  <a:gd name="T15" fmla="*/ 0 h 269"/>
                  <a:gd name="T16" fmla="*/ 4 w 225"/>
                  <a:gd name="T17" fmla="*/ 5 h 269"/>
                  <a:gd name="T18" fmla="*/ 0 w 225"/>
                  <a:gd name="T19" fmla="*/ 18 h 269"/>
                  <a:gd name="T20" fmla="*/ 9 w 225"/>
                  <a:gd name="T21" fmla="*/ 30 h 269"/>
                  <a:gd name="T22" fmla="*/ 46 w 225"/>
                  <a:gd name="T23" fmla="*/ 41 h 269"/>
                  <a:gd name="T24" fmla="*/ 72 w 225"/>
                  <a:gd name="T25" fmla="*/ 48 h 269"/>
                  <a:gd name="T26" fmla="*/ 96 w 225"/>
                  <a:gd name="T27" fmla="*/ 61 h 269"/>
                  <a:gd name="T28" fmla="*/ 136 w 225"/>
                  <a:gd name="T29" fmla="*/ 89 h 269"/>
                  <a:gd name="T30" fmla="*/ 169 w 225"/>
                  <a:gd name="T31" fmla="*/ 126 h 269"/>
                  <a:gd name="T32" fmla="*/ 186 w 225"/>
                  <a:gd name="T33" fmla="*/ 176 h 269"/>
                  <a:gd name="T34" fmla="*/ 184 w 225"/>
                  <a:gd name="T35" fmla="*/ 269 h 269"/>
                  <a:gd name="T36" fmla="*/ 225 w 225"/>
                  <a:gd name="T37" fmla="*/ 255 h 2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5"/>
                  <a:gd name="T58" fmla="*/ 0 h 269"/>
                  <a:gd name="T59" fmla="*/ 225 w 225"/>
                  <a:gd name="T60" fmla="*/ 269 h 2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5" h="269">
                    <a:moveTo>
                      <a:pt x="225" y="255"/>
                    </a:moveTo>
                    <a:lnTo>
                      <a:pt x="201" y="173"/>
                    </a:lnTo>
                    <a:lnTo>
                      <a:pt x="183" y="120"/>
                    </a:lnTo>
                    <a:lnTo>
                      <a:pt x="148" y="80"/>
                    </a:lnTo>
                    <a:lnTo>
                      <a:pt x="106" y="45"/>
                    </a:lnTo>
                    <a:lnTo>
                      <a:pt x="78" y="26"/>
                    </a:lnTo>
                    <a:lnTo>
                      <a:pt x="55" y="8"/>
                    </a:lnTo>
                    <a:lnTo>
                      <a:pt x="22" y="0"/>
                    </a:lnTo>
                    <a:lnTo>
                      <a:pt x="4" y="5"/>
                    </a:lnTo>
                    <a:lnTo>
                      <a:pt x="0" y="18"/>
                    </a:lnTo>
                    <a:lnTo>
                      <a:pt x="9" y="30"/>
                    </a:lnTo>
                    <a:lnTo>
                      <a:pt x="46" y="41"/>
                    </a:lnTo>
                    <a:lnTo>
                      <a:pt x="72" y="48"/>
                    </a:lnTo>
                    <a:lnTo>
                      <a:pt x="96" y="61"/>
                    </a:lnTo>
                    <a:lnTo>
                      <a:pt x="136" y="89"/>
                    </a:lnTo>
                    <a:lnTo>
                      <a:pt x="169" y="126"/>
                    </a:lnTo>
                    <a:lnTo>
                      <a:pt x="186" y="176"/>
                    </a:lnTo>
                    <a:lnTo>
                      <a:pt x="184" y="269"/>
                    </a:lnTo>
                    <a:lnTo>
                      <a:pt x="225" y="255"/>
                    </a:lnTo>
                    <a:close/>
                  </a:path>
                </a:pathLst>
              </a:custGeom>
              <a:solidFill>
                <a:srgbClr val="969696"/>
              </a:solidFill>
              <a:ln w="9525"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245" name="Freeform 232"/>
              <p:cNvSpPr>
                <a:spLocks/>
              </p:cNvSpPr>
              <p:nvPr/>
            </p:nvSpPr>
            <p:spPr bwMode="auto">
              <a:xfrm>
                <a:off x="743" y="2039"/>
                <a:ext cx="460" cy="1101"/>
              </a:xfrm>
              <a:custGeom>
                <a:avLst/>
                <a:gdLst>
                  <a:gd name="T0" fmla="*/ 21 w 460"/>
                  <a:gd name="T1" fmla="*/ 1101 h 1101"/>
                  <a:gd name="T2" fmla="*/ 3 w 460"/>
                  <a:gd name="T3" fmla="*/ 1089 h 1101"/>
                  <a:gd name="T4" fmla="*/ 0 w 460"/>
                  <a:gd name="T5" fmla="*/ 1063 h 1101"/>
                  <a:gd name="T6" fmla="*/ 9 w 460"/>
                  <a:gd name="T7" fmla="*/ 1045 h 1101"/>
                  <a:gd name="T8" fmla="*/ 39 w 460"/>
                  <a:gd name="T9" fmla="*/ 1029 h 1101"/>
                  <a:gd name="T10" fmla="*/ 93 w 460"/>
                  <a:gd name="T11" fmla="*/ 1006 h 1101"/>
                  <a:gd name="T12" fmla="*/ 109 w 460"/>
                  <a:gd name="T13" fmla="*/ 994 h 1101"/>
                  <a:gd name="T14" fmla="*/ 118 w 460"/>
                  <a:gd name="T15" fmla="*/ 976 h 1101"/>
                  <a:gd name="T16" fmla="*/ 286 w 460"/>
                  <a:gd name="T17" fmla="*/ 42 h 1101"/>
                  <a:gd name="T18" fmla="*/ 301 w 460"/>
                  <a:gd name="T19" fmla="*/ 21 h 1101"/>
                  <a:gd name="T20" fmla="*/ 351 w 460"/>
                  <a:gd name="T21" fmla="*/ 3 h 1101"/>
                  <a:gd name="T22" fmla="*/ 387 w 460"/>
                  <a:gd name="T23" fmla="*/ 0 h 1101"/>
                  <a:gd name="T24" fmla="*/ 425 w 460"/>
                  <a:gd name="T25" fmla="*/ 9 h 1101"/>
                  <a:gd name="T26" fmla="*/ 457 w 460"/>
                  <a:gd name="T27" fmla="*/ 36 h 1101"/>
                  <a:gd name="T28" fmla="*/ 460 w 460"/>
                  <a:gd name="T29" fmla="*/ 51 h 1101"/>
                  <a:gd name="T30" fmla="*/ 303 w 460"/>
                  <a:gd name="T31" fmla="*/ 978 h 1101"/>
                  <a:gd name="T32" fmla="*/ 304 w 460"/>
                  <a:gd name="T33" fmla="*/ 994 h 1101"/>
                  <a:gd name="T34" fmla="*/ 319 w 460"/>
                  <a:gd name="T35" fmla="*/ 1003 h 1101"/>
                  <a:gd name="T36" fmla="*/ 393 w 460"/>
                  <a:gd name="T37" fmla="*/ 1024 h 1101"/>
                  <a:gd name="T38" fmla="*/ 409 w 460"/>
                  <a:gd name="T39" fmla="*/ 1032 h 1101"/>
                  <a:gd name="T40" fmla="*/ 421 w 460"/>
                  <a:gd name="T41" fmla="*/ 1048 h 1101"/>
                  <a:gd name="T42" fmla="*/ 420 w 460"/>
                  <a:gd name="T43" fmla="*/ 1069 h 1101"/>
                  <a:gd name="T44" fmla="*/ 403 w 460"/>
                  <a:gd name="T45" fmla="*/ 1087 h 1101"/>
                  <a:gd name="T46" fmla="*/ 382 w 460"/>
                  <a:gd name="T47" fmla="*/ 1089 h 1101"/>
                  <a:gd name="T48" fmla="*/ 341 w 460"/>
                  <a:gd name="T49" fmla="*/ 1081 h 1101"/>
                  <a:gd name="T50" fmla="*/ 233 w 460"/>
                  <a:gd name="T51" fmla="*/ 1057 h 1101"/>
                  <a:gd name="T52" fmla="*/ 169 w 460"/>
                  <a:gd name="T53" fmla="*/ 1054 h 1101"/>
                  <a:gd name="T54" fmla="*/ 120 w 460"/>
                  <a:gd name="T55" fmla="*/ 1072 h 1101"/>
                  <a:gd name="T56" fmla="*/ 65 w 460"/>
                  <a:gd name="T57" fmla="*/ 1093 h 1101"/>
                  <a:gd name="T58" fmla="*/ 45 w 460"/>
                  <a:gd name="T59" fmla="*/ 1101 h 1101"/>
                  <a:gd name="T60" fmla="*/ 21 w 460"/>
                  <a:gd name="T61" fmla="*/ 1101 h 1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60"/>
                  <a:gd name="T94" fmla="*/ 0 h 1101"/>
                  <a:gd name="T95" fmla="*/ 460 w 460"/>
                  <a:gd name="T96" fmla="*/ 1101 h 1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60" h="1101">
                    <a:moveTo>
                      <a:pt x="21" y="1101"/>
                    </a:moveTo>
                    <a:lnTo>
                      <a:pt x="3" y="1089"/>
                    </a:lnTo>
                    <a:lnTo>
                      <a:pt x="0" y="1063"/>
                    </a:lnTo>
                    <a:lnTo>
                      <a:pt x="9" y="1045"/>
                    </a:lnTo>
                    <a:lnTo>
                      <a:pt x="39" y="1029"/>
                    </a:lnTo>
                    <a:lnTo>
                      <a:pt x="93" y="1006"/>
                    </a:lnTo>
                    <a:lnTo>
                      <a:pt x="109" y="994"/>
                    </a:lnTo>
                    <a:lnTo>
                      <a:pt x="118" y="976"/>
                    </a:lnTo>
                    <a:lnTo>
                      <a:pt x="286" y="42"/>
                    </a:lnTo>
                    <a:lnTo>
                      <a:pt x="301" y="21"/>
                    </a:lnTo>
                    <a:lnTo>
                      <a:pt x="351" y="3"/>
                    </a:lnTo>
                    <a:lnTo>
                      <a:pt x="387" y="0"/>
                    </a:lnTo>
                    <a:lnTo>
                      <a:pt x="425" y="9"/>
                    </a:lnTo>
                    <a:lnTo>
                      <a:pt x="457" y="36"/>
                    </a:lnTo>
                    <a:lnTo>
                      <a:pt x="460" y="51"/>
                    </a:lnTo>
                    <a:lnTo>
                      <a:pt x="303" y="978"/>
                    </a:lnTo>
                    <a:lnTo>
                      <a:pt x="304" y="994"/>
                    </a:lnTo>
                    <a:lnTo>
                      <a:pt x="319" y="1003"/>
                    </a:lnTo>
                    <a:lnTo>
                      <a:pt x="393" y="1024"/>
                    </a:lnTo>
                    <a:lnTo>
                      <a:pt x="409" y="1032"/>
                    </a:lnTo>
                    <a:lnTo>
                      <a:pt x="421" y="1048"/>
                    </a:lnTo>
                    <a:lnTo>
                      <a:pt x="420" y="1069"/>
                    </a:lnTo>
                    <a:lnTo>
                      <a:pt x="403" y="1087"/>
                    </a:lnTo>
                    <a:lnTo>
                      <a:pt x="382" y="1089"/>
                    </a:lnTo>
                    <a:lnTo>
                      <a:pt x="341" y="1081"/>
                    </a:lnTo>
                    <a:lnTo>
                      <a:pt x="233" y="1057"/>
                    </a:lnTo>
                    <a:lnTo>
                      <a:pt x="169" y="1054"/>
                    </a:lnTo>
                    <a:lnTo>
                      <a:pt x="120" y="1072"/>
                    </a:lnTo>
                    <a:lnTo>
                      <a:pt x="65" y="1093"/>
                    </a:lnTo>
                    <a:lnTo>
                      <a:pt x="45" y="1101"/>
                    </a:lnTo>
                    <a:lnTo>
                      <a:pt x="21" y="1101"/>
                    </a:lnTo>
                    <a:close/>
                  </a:path>
                </a:pathLst>
              </a:custGeom>
              <a:gradFill rotWithShape="1">
                <a:gsLst>
                  <a:gs pos="0">
                    <a:srgbClr val="F1F1F1"/>
                  </a:gs>
                  <a:gs pos="100000">
                    <a:srgbClr val="DDDDDD"/>
                  </a:gs>
                </a:gsLst>
                <a:lin ang="5400000" scaled="1"/>
              </a:gradFill>
              <a:ln w="9525"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246" name="Freeform 233"/>
              <p:cNvSpPr>
                <a:spLocks/>
              </p:cNvSpPr>
              <p:nvPr/>
            </p:nvSpPr>
            <p:spPr bwMode="auto">
              <a:xfrm>
                <a:off x="896" y="3039"/>
                <a:ext cx="292" cy="149"/>
              </a:xfrm>
              <a:custGeom>
                <a:avLst/>
                <a:gdLst>
                  <a:gd name="T0" fmla="*/ 0 w 292"/>
                  <a:gd name="T1" fmla="*/ 51 h 149"/>
                  <a:gd name="T2" fmla="*/ 21 w 292"/>
                  <a:gd name="T3" fmla="*/ 39 h 149"/>
                  <a:gd name="T4" fmla="*/ 33 w 292"/>
                  <a:gd name="T5" fmla="*/ 3 h 149"/>
                  <a:gd name="T6" fmla="*/ 108 w 292"/>
                  <a:gd name="T7" fmla="*/ 0 h 149"/>
                  <a:gd name="T8" fmla="*/ 127 w 292"/>
                  <a:gd name="T9" fmla="*/ 17 h 149"/>
                  <a:gd name="T10" fmla="*/ 181 w 292"/>
                  <a:gd name="T11" fmla="*/ 48 h 149"/>
                  <a:gd name="T12" fmla="*/ 238 w 292"/>
                  <a:gd name="T13" fmla="*/ 83 h 149"/>
                  <a:gd name="T14" fmla="*/ 279 w 292"/>
                  <a:gd name="T15" fmla="*/ 111 h 149"/>
                  <a:gd name="T16" fmla="*/ 292 w 292"/>
                  <a:gd name="T17" fmla="*/ 131 h 149"/>
                  <a:gd name="T18" fmla="*/ 289 w 292"/>
                  <a:gd name="T19" fmla="*/ 146 h 149"/>
                  <a:gd name="T20" fmla="*/ 185 w 292"/>
                  <a:gd name="T21" fmla="*/ 149 h 149"/>
                  <a:gd name="T22" fmla="*/ 175 w 292"/>
                  <a:gd name="T23" fmla="*/ 146 h 149"/>
                  <a:gd name="T24" fmla="*/ 172 w 292"/>
                  <a:gd name="T25" fmla="*/ 131 h 149"/>
                  <a:gd name="T26" fmla="*/ 139 w 292"/>
                  <a:gd name="T27" fmla="*/ 102 h 149"/>
                  <a:gd name="T28" fmla="*/ 100 w 292"/>
                  <a:gd name="T29" fmla="*/ 80 h 149"/>
                  <a:gd name="T30" fmla="*/ 36 w 292"/>
                  <a:gd name="T31" fmla="*/ 60 h 149"/>
                  <a:gd name="T32" fmla="*/ 0 w 292"/>
                  <a:gd name="T33" fmla="*/ 51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2"/>
                  <a:gd name="T52" fmla="*/ 0 h 149"/>
                  <a:gd name="T53" fmla="*/ 292 w 292"/>
                  <a:gd name="T54" fmla="*/ 149 h 1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2" h="149">
                    <a:moveTo>
                      <a:pt x="0" y="51"/>
                    </a:moveTo>
                    <a:lnTo>
                      <a:pt x="21" y="39"/>
                    </a:lnTo>
                    <a:lnTo>
                      <a:pt x="33" y="3"/>
                    </a:lnTo>
                    <a:lnTo>
                      <a:pt x="108" y="0"/>
                    </a:lnTo>
                    <a:lnTo>
                      <a:pt x="127" y="17"/>
                    </a:lnTo>
                    <a:lnTo>
                      <a:pt x="181" y="48"/>
                    </a:lnTo>
                    <a:lnTo>
                      <a:pt x="238" y="83"/>
                    </a:lnTo>
                    <a:lnTo>
                      <a:pt x="279" y="111"/>
                    </a:lnTo>
                    <a:lnTo>
                      <a:pt x="292" y="131"/>
                    </a:lnTo>
                    <a:lnTo>
                      <a:pt x="289" y="146"/>
                    </a:lnTo>
                    <a:lnTo>
                      <a:pt x="185" y="149"/>
                    </a:lnTo>
                    <a:lnTo>
                      <a:pt x="175" y="146"/>
                    </a:lnTo>
                    <a:lnTo>
                      <a:pt x="172" y="131"/>
                    </a:lnTo>
                    <a:lnTo>
                      <a:pt x="139" y="102"/>
                    </a:lnTo>
                    <a:lnTo>
                      <a:pt x="100" y="80"/>
                    </a:lnTo>
                    <a:lnTo>
                      <a:pt x="36" y="60"/>
                    </a:lnTo>
                    <a:lnTo>
                      <a:pt x="0" y="51"/>
                    </a:lnTo>
                    <a:close/>
                  </a:path>
                </a:pathLst>
              </a:custGeom>
              <a:solidFill>
                <a:srgbClr val="EAEAEA"/>
              </a:solidFill>
              <a:ln w="9525"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grpSp>
        <p:sp>
          <p:nvSpPr>
            <p:cNvPr id="205" name="Freeform 234"/>
            <p:cNvSpPr>
              <a:spLocks/>
            </p:cNvSpPr>
            <p:nvPr/>
          </p:nvSpPr>
          <p:spPr bwMode="auto">
            <a:xfrm>
              <a:off x="4458" y="3737"/>
              <a:ext cx="693" cy="463"/>
            </a:xfrm>
            <a:custGeom>
              <a:avLst/>
              <a:gdLst>
                <a:gd name="T0" fmla="*/ 453 w 693"/>
                <a:gd name="T1" fmla="*/ 258 h 463"/>
                <a:gd name="T2" fmla="*/ 524 w 693"/>
                <a:gd name="T3" fmla="*/ 179 h 463"/>
                <a:gd name="T4" fmla="*/ 588 w 693"/>
                <a:gd name="T5" fmla="*/ 144 h 463"/>
                <a:gd name="T6" fmla="*/ 566 w 693"/>
                <a:gd name="T7" fmla="*/ 120 h 463"/>
                <a:gd name="T8" fmla="*/ 544 w 693"/>
                <a:gd name="T9" fmla="*/ 68 h 463"/>
                <a:gd name="T10" fmla="*/ 570 w 693"/>
                <a:gd name="T11" fmla="*/ 2 h 463"/>
                <a:gd name="T12" fmla="*/ 630 w 693"/>
                <a:gd name="T13" fmla="*/ 4 h 463"/>
                <a:gd name="T14" fmla="*/ 665 w 693"/>
                <a:gd name="T15" fmla="*/ 73 h 463"/>
                <a:gd name="T16" fmla="*/ 650 w 693"/>
                <a:gd name="T17" fmla="*/ 140 h 463"/>
                <a:gd name="T18" fmla="*/ 673 w 693"/>
                <a:gd name="T19" fmla="*/ 187 h 463"/>
                <a:gd name="T20" fmla="*/ 690 w 693"/>
                <a:gd name="T21" fmla="*/ 236 h 463"/>
                <a:gd name="T22" fmla="*/ 641 w 693"/>
                <a:gd name="T23" fmla="*/ 463 h 463"/>
                <a:gd name="T24" fmla="*/ 613 w 693"/>
                <a:gd name="T25" fmla="*/ 396 h 463"/>
                <a:gd name="T26" fmla="*/ 557 w 693"/>
                <a:gd name="T27" fmla="*/ 463 h 463"/>
                <a:gd name="T28" fmla="*/ 490 w 693"/>
                <a:gd name="T29" fmla="*/ 399 h 463"/>
                <a:gd name="T30" fmla="*/ 452 w 693"/>
                <a:gd name="T31" fmla="*/ 463 h 463"/>
                <a:gd name="T32" fmla="*/ 373 w 693"/>
                <a:gd name="T33" fmla="*/ 462 h 463"/>
                <a:gd name="T34" fmla="*/ 391 w 693"/>
                <a:gd name="T35" fmla="*/ 443 h 463"/>
                <a:gd name="T36" fmla="*/ 329 w 693"/>
                <a:gd name="T37" fmla="*/ 414 h 463"/>
                <a:gd name="T38" fmla="*/ 276 w 693"/>
                <a:gd name="T39" fmla="*/ 463 h 463"/>
                <a:gd name="T40" fmla="*/ 260 w 693"/>
                <a:gd name="T41" fmla="*/ 416 h 463"/>
                <a:gd name="T42" fmla="*/ 199 w 693"/>
                <a:gd name="T43" fmla="*/ 463 h 463"/>
                <a:gd name="T44" fmla="*/ 178 w 693"/>
                <a:gd name="T45" fmla="*/ 404 h 463"/>
                <a:gd name="T46" fmla="*/ 143 w 693"/>
                <a:gd name="T47" fmla="*/ 463 h 463"/>
                <a:gd name="T48" fmla="*/ 123 w 693"/>
                <a:gd name="T49" fmla="*/ 423 h 463"/>
                <a:gd name="T50" fmla="*/ 87 w 693"/>
                <a:gd name="T51" fmla="*/ 459 h 463"/>
                <a:gd name="T52" fmla="*/ 56 w 693"/>
                <a:gd name="T53" fmla="*/ 443 h 463"/>
                <a:gd name="T54" fmla="*/ 41 w 693"/>
                <a:gd name="T55" fmla="*/ 432 h 463"/>
                <a:gd name="T56" fmla="*/ 14 w 693"/>
                <a:gd name="T57" fmla="*/ 399 h 463"/>
                <a:gd name="T58" fmla="*/ 0 w 693"/>
                <a:gd name="T59" fmla="*/ 354 h 463"/>
                <a:gd name="T60" fmla="*/ 0 w 693"/>
                <a:gd name="T61" fmla="*/ 219 h 463"/>
                <a:gd name="T62" fmla="*/ 20 w 693"/>
                <a:gd name="T63" fmla="*/ 184 h 463"/>
                <a:gd name="T64" fmla="*/ 61 w 693"/>
                <a:gd name="T65" fmla="*/ 160 h 463"/>
                <a:gd name="T66" fmla="*/ 52 w 693"/>
                <a:gd name="T67" fmla="*/ 102 h 463"/>
                <a:gd name="T68" fmla="*/ 94 w 693"/>
                <a:gd name="T69" fmla="*/ 39 h 463"/>
                <a:gd name="T70" fmla="*/ 158 w 693"/>
                <a:gd name="T71" fmla="*/ 78 h 463"/>
                <a:gd name="T72" fmla="*/ 141 w 693"/>
                <a:gd name="T73" fmla="*/ 164 h 463"/>
                <a:gd name="T74" fmla="*/ 171 w 693"/>
                <a:gd name="T75" fmla="*/ 189 h 463"/>
                <a:gd name="T76" fmla="*/ 200 w 693"/>
                <a:gd name="T77" fmla="*/ 202 h 463"/>
                <a:gd name="T78" fmla="*/ 195 w 693"/>
                <a:gd name="T79" fmla="*/ 312 h 463"/>
                <a:gd name="T80" fmla="*/ 235 w 693"/>
                <a:gd name="T81" fmla="*/ 298 h 463"/>
                <a:gd name="T82" fmla="*/ 272 w 693"/>
                <a:gd name="T83" fmla="*/ 202 h 463"/>
                <a:gd name="T84" fmla="*/ 324 w 693"/>
                <a:gd name="T85" fmla="*/ 155 h 463"/>
                <a:gd name="T86" fmla="*/ 312 w 693"/>
                <a:gd name="T87" fmla="*/ 68 h 463"/>
                <a:gd name="T88" fmla="*/ 356 w 693"/>
                <a:gd name="T89" fmla="*/ 31 h 463"/>
                <a:gd name="T90" fmla="*/ 401 w 693"/>
                <a:gd name="T91" fmla="*/ 51 h 463"/>
                <a:gd name="T92" fmla="*/ 415 w 693"/>
                <a:gd name="T93" fmla="*/ 95 h 463"/>
                <a:gd name="T94" fmla="*/ 393 w 693"/>
                <a:gd name="T95" fmla="*/ 169 h 463"/>
                <a:gd name="T96" fmla="*/ 438 w 693"/>
                <a:gd name="T97" fmla="*/ 194 h 463"/>
                <a:gd name="T98" fmla="*/ 450 w 693"/>
                <a:gd name="T99" fmla="*/ 283 h 4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3"/>
                <a:gd name="T151" fmla="*/ 0 h 463"/>
                <a:gd name="T152" fmla="*/ 693 w 693"/>
                <a:gd name="T153" fmla="*/ 463 h 4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3" h="463">
                  <a:moveTo>
                    <a:pt x="450" y="283"/>
                  </a:moveTo>
                  <a:lnTo>
                    <a:pt x="453" y="258"/>
                  </a:lnTo>
                  <a:lnTo>
                    <a:pt x="492" y="260"/>
                  </a:lnTo>
                  <a:lnTo>
                    <a:pt x="524" y="179"/>
                  </a:lnTo>
                  <a:lnTo>
                    <a:pt x="541" y="157"/>
                  </a:lnTo>
                  <a:lnTo>
                    <a:pt x="588" y="144"/>
                  </a:lnTo>
                  <a:lnTo>
                    <a:pt x="581" y="122"/>
                  </a:lnTo>
                  <a:lnTo>
                    <a:pt x="566" y="120"/>
                  </a:lnTo>
                  <a:lnTo>
                    <a:pt x="552" y="106"/>
                  </a:lnTo>
                  <a:lnTo>
                    <a:pt x="544" y="68"/>
                  </a:lnTo>
                  <a:lnTo>
                    <a:pt x="554" y="28"/>
                  </a:lnTo>
                  <a:lnTo>
                    <a:pt x="570" y="2"/>
                  </a:lnTo>
                  <a:lnTo>
                    <a:pt x="602" y="0"/>
                  </a:lnTo>
                  <a:lnTo>
                    <a:pt x="630" y="4"/>
                  </a:lnTo>
                  <a:lnTo>
                    <a:pt x="655" y="31"/>
                  </a:lnTo>
                  <a:lnTo>
                    <a:pt x="665" y="73"/>
                  </a:lnTo>
                  <a:lnTo>
                    <a:pt x="648" y="115"/>
                  </a:lnTo>
                  <a:lnTo>
                    <a:pt x="650" y="140"/>
                  </a:lnTo>
                  <a:lnTo>
                    <a:pt x="678" y="159"/>
                  </a:lnTo>
                  <a:lnTo>
                    <a:pt x="673" y="187"/>
                  </a:lnTo>
                  <a:lnTo>
                    <a:pt x="693" y="196"/>
                  </a:lnTo>
                  <a:lnTo>
                    <a:pt x="690" y="236"/>
                  </a:lnTo>
                  <a:lnTo>
                    <a:pt x="648" y="389"/>
                  </a:lnTo>
                  <a:lnTo>
                    <a:pt x="641" y="463"/>
                  </a:lnTo>
                  <a:lnTo>
                    <a:pt x="611" y="463"/>
                  </a:lnTo>
                  <a:lnTo>
                    <a:pt x="613" y="396"/>
                  </a:lnTo>
                  <a:lnTo>
                    <a:pt x="565" y="399"/>
                  </a:lnTo>
                  <a:lnTo>
                    <a:pt x="557" y="463"/>
                  </a:lnTo>
                  <a:lnTo>
                    <a:pt x="482" y="463"/>
                  </a:lnTo>
                  <a:lnTo>
                    <a:pt x="490" y="399"/>
                  </a:lnTo>
                  <a:lnTo>
                    <a:pt x="462" y="394"/>
                  </a:lnTo>
                  <a:lnTo>
                    <a:pt x="452" y="463"/>
                  </a:lnTo>
                  <a:lnTo>
                    <a:pt x="393" y="463"/>
                  </a:lnTo>
                  <a:lnTo>
                    <a:pt x="373" y="462"/>
                  </a:lnTo>
                  <a:lnTo>
                    <a:pt x="378" y="449"/>
                  </a:lnTo>
                  <a:lnTo>
                    <a:pt x="391" y="443"/>
                  </a:lnTo>
                  <a:lnTo>
                    <a:pt x="392" y="408"/>
                  </a:lnTo>
                  <a:lnTo>
                    <a:pt x="329" y="414"/>
                  </a:lnTo>
                  <a:lnTo>
                    <a:pt x="322" y="463"/>
                  </a:lnTo>
                  <a:lnTo>
                    <a:pt x="276" y="463"/>
                  </a:lnTo>
                  <a:lnTo>
                    <a:pt x="284" y="414"/>
                  </a:lnTo>
                  <a:lnTo>
                    <a:pt x="260" y="416"/>
                  </a:lnTo>
                  <a:lnTo>
                    <a:pt x="246" y="463"/>
                  </a:lnTo>
                  <a:lnTo>
                    <a:pt x="199" y="463"/>
                  </a:lnTo>
                  <a:lnTo>
                    <a:pt x="208" y="404"/>
                  </a:lnTo>
                  <a:lnTo>
                    <a:pt x="178" y="404"/>
                  </a:lnTo>
                  <a:lnTo>
                    <a:pt x="167" y="463"/>
                  </a:lnTo>
                  <a:lnTo>
                    <a:pt x="143" y="463"/>
                  </a:lnTo>
                  <a:lnTo>
                    <a:pt x="151" y="421"/>
                  </a:lnTo>
                  <a:lnTo>
                    <a:pt x="123" y="423"/>
                  </a:lnTo>
                  <a:lnTo>
                    <a:pt x="106" y="463"/>
                  </a:lnTo>
                  <a:lnTo>
                    <a:pt x="87" y="459"/>
                  </a:lnTo>
                  <a:lnTo>
                    <a:pt x="69" y="451"/>
                  </a:lnTo>
                  <a:lnTo>
                    <a:pt x="56" y="443"/>
                  </a:lnTo>
                  <a:lnTo>
                    <a:pt x="54" y="421"/>
                  </a:lnTo>
                  <a:lnTo>
                    <a:pt x="41" y="432"/>
                  </a:lnTo>
                  <a:lnTo>
                    <a:pt x="27" y="418"/>
                  </a:lnTo>
                  <a:lnTo>
                    <a:pt x="14" y="399"/>
                  </a:lnTo>
                  <a:lnTo>
                    <a:pt x="4" y="377"/>
                  </a:lnTo>
                  <a:lnTo>
                    <a:pt x="0" y="354"/>
                  </a:lnTo>
                  <a:lnTo>
                    <a:pt x="0" y="315"/>
                  </a:lnTo>
                  <a:lnTo>
                    <a:pt x="0" y="219"/>
                  </a:lnTo>
                  <a:lnTo>
                    <a:pt x="5" y="199"/>
                  </a:lnTo>
                  <a:lnTo>
                    <a:pt x="20" y="184"/>
                  </a:lnTo>
                  <a:lnTo>
                    <a:pt x="59" y="177"/>
                  </a:lnTo>
                  <a:lnTo>
                    <a:pt x="61" y="160"/>
                  </a:lnTo>
                  <a:lnTo>
                    <a:pt x="54" y="144"/>
                  </a:lnTo>
                  <a:lnTo>
                    <a:pt x="52" y="102"/>
                  </a:lnTo>
                  <a:lnTo>
                    <a:pt x="64" y="62"/>
                  </a:lnTo>
                  <a:lnTo>
                    <a:pt x="94" y="39"/>
                  </a:lnTo>
                  <a:lnTo>
                    <a:pt x="136" y="41"/>
                  </a:lnTo>
                  <a:lnTo>
                    <a:pt x="158" y="78"/>
                  </a:lnTo>
                  <a:lnTo>
                    <a:pt x="156" y="130"/>
                  </a:lnTo>
                  <a:lnTo>
                    <a:pt x="141" y="164"/>
                  </a:lnTo>
                  <a:lnTo>
                    <a:pt x="141" y="182"/>
                  </a:lnTo>
                  <a:lnTo>
                    <a:pt x="171" y="189"/>
                  </a:lnTo>
                  <a:lnTo>
                    <a:pt x="181" y="196"/>
                  </a:lnTo>
                  <a:lnTo>
                    <a:pt x="200" y="202"/>
                  </a:lnTo>
                  <a:lnTo>
                    <a:pt x="208" y="219"/>
                  </a:lnTo>
                  <a:lnTo>
                    <a:pt x="195" y="312"/>
                  </a:lnTo>
                  <a:lnTo>
                    <a:pt x="200" y="288"/>
                  </a:lnTo>
                  <a:lnTo>
                    <a:pt x="235" y="298"/>
                  </a:lnTo>
                  <a:lnTo>
                    <a:pt x="254" y="224"/>
                  </a:lnTo>
                  <a:lnTo>
                    <a:pt x="272" y="202"/>
                  </a:lnTo>
                  <a:lnTo>
                    <a:pt x="312" y="179"/>
                  </a:lnTo>
                  <a:lnTo>
                    <a:pt x="324" y="155"/>
                  </a:lnTo>
                  <a:lnTo>
                    <a:pt x="307" y="122"/>
                  </a:lnTo>
                  <a:lnTo>
                    <a:pt x="312" y="68"/>
                  </a:lnTo>
                  <a:lnTo>
                    <a:pt x="329" y="41"/>
                  </a:lnTo>
                  <a:lnTo>
                    <a:pt x="356" y="31"/>
                  </a:lnTo>
                  <a:lnTo>
                    <a:pt x="391" y="41"/>
                  </a:lnTo>
                  <a:lnTo>
                    <a:pt x="401" y="51"/>
                  </a:lnTo>
                  <a:lnTo>
                    <a:pt x="410" y="53"/>
                  </a:lnTo>
                  <a:lnTo>
                    <a:pt x="415" y="95"/>
                  </a:lnTo>
                  <a:lnTo>
                    <a:pt x="402" y="144"/>
                  </a:lnTo>
                  <a:lnTo>
                    <a:pt x="393" y="169"/>
                  </a:lnTo>
                  <a:lnTo>
                    <a:pt x="420" y="182"/>
                  </a:lnTo>
                  <a:lnTo>
                    <a:pt x="438" y="194"/>
                  </a:lnTo>
                  <a:lnTo>
                    <a:pt x="462" y="202"/>
                  </a:lnTo>
                  <a:lnTo>
                    <a:pt x="450" y="283"/>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206" name="Freeform 235"/>
            <p:cNvSpPr>
              <a:spLocks/>
            </p:cNvSpPr>
            <p:nvPr/>
          </p:nvSpPr>
          <p:spPr bwMode="auto">
            <a:xfrm>
              <a:off x="5261" y="3691"/>
              <a:ext cx="625" cy="511"/>
            </a:xfrm>
            <a:custGeom>
              <a:avLst/>
              <a:gdLst>
                <a:gd name="T0" fmla="*/ 5 w 625"/>
                <a:gd name="T1" fmla="*/ 507 h 511"/>
                <a:gd name="T2" fmla="*/ 95 w 625"/>
                <a:gd name="T3" fmla="*/ 376 h 511"/>
                <a:gd name="T4" fmla="*/ 157 w 625"/>
                <a:gd name="T5" fmla="*/ 350 h 511"/>
                <a:gd name="T6" fmla="*/ 187 w 625"/>
                <a:gd name="T7" fmla="*/ 322 h 511"/>
                <a:gd name="T8" fmla="*/ 202 w 625"/>
                <a:gd name="T9" fmla="*/ 330 h 511"/>
                <a:gd name="T10" fmla="*/ 229 w 625"/>
                <a:gd name="T11" fmla="*/ 319 h 511"/>
                <a:gd name="T12" fmla="*/ 278 w 625"/>
                <a:gd name="T13" fmla="*/ 263 h 511"/>
                <a:gd name="T14" fmla="*/ 304 w 625"/>
                <a:gd name="T15" fmla="*/ 175 h 511"/>
                <a:gd name="T16" fmla="*/ 338 w 625"/>
                <a:gd name="T17" fmla="*/ 149 h 511"/>
                <a:gd name="T18" fmla="*/ 283 w 625"/>
                <a:gd name="T19" fmla="*/ 112 h 511"/>
                <a:gd name="T20" fmla="*/ 277 w 625"/>
                <a:gd name="T21" fmla="*/ 91 h 511"/>
                <a:gd name="T22" fmla="*/ 286 w 625"/>
                <a:gd name="T23" fmla="*/ 23 h 511"/>
                <a:gd name="T24" fmla="*/ 379 w 625"/>
                <a:gd name="T25" fmla="*/ 26 h 511"/>
                <a:gd name="T26" fmla="*/ 399 w 625"/>
                <a:gd name="T27" fmla="*/ 111 h 511"/>
                <a:gd name="T28" fmla="*/ 397 w 625"/>
                <a:gd name="T29" fmla="*/ 147 h 511"/>
                <a:gd name="T30" fmla="*/ 436 w 625"/>
                <a:gd name="T31" fmla="*/ 142 h 511"/>
                <a:gd name="T32" fmla="*/ 431 w 625"/>
                <a:gd name="T33" fmla="*/ 118 h 511"/>
                <a:gd name="T34" fmla="*/ 420 w 625"/>
                <a:gd name="T35" fmla="*/ 70 h 511"/>
                <a:gd name="T36" fmla="*/ 443 w 625"/>
                <a:gd name="T37" fmla="*/ 15 h 511"/>
                <a:gd name="T38" fmla="*/ 523 w 625"/>
                <a:gd name="T39" fmla="*/ 3 h 511"/>
                <a:gd name="T40" fmla="*/ 531 w 625"/>
                <a:gd name="T41" fmla="*/ 108 h 511"/>
                <a:gd name="T42" fmla="*/ 550 w 625"/>
                <a:gd name="T43" fmla="*/ 129 h 511"/>
                <a:gd name="T44" fmla="*/ 573 w 625"/>
                <a:gd name="T45" fmla="*/ 133 h 511"/>
                <a:gd name="T46" fmla="*/ 550 w 625"/>
                <a:gd name="T47" fmla="*/ 118 h 511"/>
                <a:gd name="T48" fmla="*/ 540 w 625"/>
                <a:gd name="T49" fmla="*/ 76 h 511"/>
                <a:gd name="T50" fmla="*/ 562 w 625"/>
                <a:gd name="T51" fmla="*/ 21 h 511"/>
                <a:gd name="T52" fmla="*/ 607 w 625"/>
                <a:gd name="T53" fmla="*/ 1 h 511"/>
                <a:gd name="T54" fmla="*/ 625 w 625"/>
                <a:gd name="T55" fmla="*/ 373 h 511"/>
                <a:gd name="T56" fmla="*/ 610 w 625"/>
                <a:gd name="T57" fmla="*/ 447 h 511"/>
                <a:gd name="T58" fmla="*/ 590 w 625"/>
                <a:gd name="T59" fmla="*/ 410 h 511"/>
                <a:gd name="T60" fmla="*/ 505 w 625"/>
                <a:gd name="T61" fmla="*/ 510 h 511"/>
                <a:gd name="T62" fmla="*/ 462 w 625"/>
                <a:gd name="T63" fmla="*/ 425 h 511"/>
                <a:gd name="T64" fmla="*/ 382 w 625"/>
                <a:gd name="T65" fmla="*/ 510 h 511"/>
                <a:gd name="T66" fmla="*/ 361 w 625"/>
                <a:gd name="T67" fmla="*/ 510 h 511"/>
                <a:gd name="T68" fmla="*/ 327 w 625"/>
                <a:gd name="T69" fmla="*/ 466 h 511"/>
                <a:gd name="T70" fmla="*/ 309 w 625"/>
                <a:gd name="T71" fmla="*/ 510 h 511"/>
                <a:gd name="T72" fmla="*/ 247 w 625"/>
                <a:gd name="T73" fmla="*/ 507 h 511"/>
                <a:gd name="T74" fmla="*/ 172 w 625"/>
                <a:gd name="T75" fmla="*/ 511 h 511"/>
                <a:gd name="T76" fmla="*/ 144 w 625"/>
                <a:gd name="T77" fmla="*/ 492 h 511"/>
                <a:gd name="T78" fmla="*/ 112 w 625"/>
                <a:gd name="T79" fmla="*/ 510 h 511"/>
                <a:gd name="T80" fmla="*/ 115 w 625"/>
                <a:gd name="T81" fmla="*/ 472 h 511"/>
                <a:gd name="T82" fmla="*/ 0 w 625"/>
                <a:gd name="T83" fmla="*/ 510 h 5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25"/>
                <a:gd name="T127" fmla="*/ 0 h 511"/>
                <a:gd name="T128" fmla="*/ 625 w 625"/>
                <a:gd name="T129" fmla="*/ 511 h 5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25" h="511">
                  <a:moveTo>
                    <a:pt x="0" y="510"/>
                  </a:moveTo>
                  <a:lnTo>
                    <a:pt x="5" y="507"/>
                  </a:lnTo>
                  <a:lnTo>
                    <a:pt x="46" y="502"/>
                  </a:lnTo>
                  <a:lnTo>
                    <a:pt x="95" y="376"/>
                  </a:lnTo>
                  <a:lnTo>
                    <a:pt x="121" y="361"/>
                  </a:lnTo>
                  <a:lnTo>
                    <a:pt x="157" y="350"/>
                  </a:lnTo>
                  <a:lnTo>
                    <a:pt x="178" y="327"/>
                  </a:lnTo>
                  <a:lnTo>
                    <a:pt x="187" y="322"/>
                  </a:lnTo>
                  <a:lnTo>
                    <a:pt x="198" y="321"/>
                  </a:lnTo>
                  <a:lnTo>
                    <a:pt x="202" y="330"/>
                  </a:lnTo>
                  <a:lnTo>
                    <a:pt x="217" y="332"/>
                  </a:lnTo>
                  <a:lnTo>
                    <a:pt x="229" y="319"/>
                  </a:lnTo>
                  <a:lnTo>
                    <a:pt x="266" y="314"/>
                  </a:lnTo>
                  <a:lnTo>
                    <a:pt x="278" y="263"/>
                  </a:lnTo>
                  <a:lnTo>
                    <a:pt x="278" y="222"/>
                  </a:lnTo>
                  <a:lnTo>
                    <a:pt x="304" y="175"/>
                  </a:lnTo>
                  <a:lnTo>
                    <a:pt x="338" y="165"/>
                  </a:lnTo>
                  <a:lnTo>
                    <a:pt x="338" y="149"/>
                  </a:lnTo>
                  <a:lnTo>
                    <a:pt x="289" y="137"/>
                  </a:lnTo>
                  <a:lnTo>
                    <a:pt x="283" y="112"/>
                  </a:lnTo>
                  <a:lnTo>
                    <a:pt x="270" y="102"/>
                  </a:lnTo>
                  <a:lnTo>
                    <a:pt x="277" y="91"/>
                  </a:lnTo>
                  <a:lnTo>
                    <a:pt x="273" y="62"/>
                  </a:lnTo>
                  <a:lnTo>
                    <a:pt x="286" y="23"/>
                  </a:lnTo>
                  <a:lnTo>
                    <a:pt x="338" y="8"/>
                  </a:lnTo>
                  <a:lnTo>
                    <a:pt x="379" y="26"/>
                  </a:lnTo>
                  <a:lnTo>
                    <a:pt x="397" y="64"/>
                  </a:lnTo>
                  <a:lnTo>
                    <a:pt x="399" y="111"/>
                  </a:lnTo>
                  <a:lnTo>
                    <a:pt x="391" y="133"/>
                  </a:lnTo>
                  <a:lnTo>
                    <a:pt x="397" y="147"/>
                  </a:lnTo>
                  <a:lnTo>
                    <a:pt x="429" y="163"/>
                  </a:lnTo>
                  <a:lnTo>
                    <a:pt x="436" y="142"/>
                  </a:lnTo>
                  <a:lnTo>
                    <a:pt x="456" y="124"/>
                  </a:lnTo>
                  <a:lnTo>
                    <a:pt x="431" y="118"/>
                  </a:lnTo>
                  <a:lnTo>
                    <a:pt x="428" y="80"/>
                  </a:lnTo>
                  <a:lnTo>
                    <a:pt x="420" y="70"/>
                  </a:lnTo>
                  <a:lnTo>
                    <a:pt x="431" y="49"/>
                  </a:lnTo>
                  <a:lnTo>
                    <a:pt x="443" y="15"/>
                  </a:lnTo>
                  <a:lnTo>
                    <a:pt x="472" y="0"/>
                  </a:lnTo>
                  <a:lnTo>
                    <a:pt x="523" y="3"/>
                  </a:lnTo>
                  <a:lnTo>
                    <a:pt x="549" y="49"/>
                  </a:lnTo>
                  <a:lnTo>
                    <a:pt x="531" y="108"/>
                  </a:lnTo>
                  <a:lnTo>
                    <a:pt x="518" y="129"/>
                  </a:lnTo>
                  <a:lnTo>
                    <a:pt x="550" y="129"/>
                  </a:lnTo>
                  <a:lnTo>
                    <a:pt x="556" y="141"/>
                  </a:lnTo>
                  <a:lnTo>
                    <a:pt x="573" y="133"/>
                  </a:lnTo>
                  <a:lnTo>
                    <a:pt x="573" y="121"/>
                  </a:lnTo>
                  <a:lnTo>
                    <a:pt x="550" y="118"/>
                  </a:lnTo>
                  <a:lnTo>
                    <a:pt x="544" y="95"/>
                  </a:lnTo>
                  <a:lnTo>
                    <a:pt x="540" y="76"/>
                  </a:lnTo>
                  <a:lnTo>
                    <a:pt x="552" y="60"/>
                  </a:lnTo>
                  <a:lnTo>
                    <a:pt x="562" y="21"/>
                  </a:lnTo>
                  <a:lnTo>
                    <a:pt x="579" y="4"/>
                  </a:lnTo>
                  <a:lnTo>
                    <a:pt x="607" y="1"/>
                  </a:lnTo>
                  <a:lnTo>
                    <a:pt x="625" y="9"/>
                  </a:lnTo>
                  <a:lnTo>
                    <a:pt x="625" y="373"/>
                  </a:lnTo>
                  <a:lnTo>
                    <a:pt x="621" y="420"/>
                  </a:lnTo>
                  <a:lnTo>
                    <a:pt x="610" y="447"/>
                  </a:lnTo>
                  <a:lnTo>
                    <a:pt x="594" y="472"/>
                  </a:lnTo>
                  <a:lnTo>
                    <a:pt x="590" y="410"/>
                  </a:lnTo>
                  <a:lnTo>
                    <a:pt x="518" y="404"/>
                  </a:lnTo>
                  <a:lnTo>
                    <a:pt x="505" y="510"/>
                  </a:lnTo>
                  <a:lnTo>
                    <a:pt x="469" y="510"/>
                  </a:lnTo>
                  <a:lnTo>
                    <a:pt x="462" y="425"/>
                  </a:lnTo>
                  <a:lnTo>
                    <a:pt x="444" y="510"/>
                  </a:lnTo>
                  <a:lnTo>
                    <a:pt x="382" y="510"/>
                  </a:lnTo>
                  <a:lnTo>
                    <a:pt x="364" y="461"/>
                  </a:lnTo>
                  <a:lnTo>
                    <a:pt x="361" y="510"/>
                  </a:lnTo>
                  <a:lnTo>
                    <a:pt x="336" y="510"/>
                  </a:lnTo>
                  <a:lnTo>
                    <a:pt x="327" y="466"/>
                  </a:lnTo>
                  <a:lnTo>
                    <a:pt x="322" y="504"/>
                  </a:lnTo>
                  <a:lnTo>
                    <a:pt x="309" y="510"/>
                  </a:lnTo>
                  <a:lnTo>
                    <a:pt x="261" y="510"/>
                  </a:lnTo>
                  <a:lnTo>
                    <a:pt x="247" y="507"/>
                  </a:lnTo>
                  <a:lnTo>
                    <a:pt x="223" y="511"/>
                  </a:lnTo>
                  <a:lnTo>
                    <a:pt x="172" y="511"/>
                  </a:lnTo>
                  <a:lnTo>
                    <a:pt x="175" y="497"/>
                  </a:lnTo>
                  <a:lnTo>
                    <a:pt x="144" y="492"/>
                  </a:lnTo>
                  <a:lnTo>
                    <a:pt x="142" y="508"/>
                  </a:lnTo>
                  <a:lnTo>
                    <a:pt x="112" y="510"/>
                  </a:lnTo>
                  <a:lnTo>
                    <a:pt x="115" y="486"/>
                  </a:lnTo>
                  <a:lnTo>
                    <a:pt x="115" y="472"/>
                  </a:lnTo>
                  <a:lnTo>
                    <a:pt x="103" y="510"/>
                  </a:lnTo>
                  <a:lnTo>
                    <a:pt x="0" y="510"/>
                  </a:lnTo>
                  <a:close/>
                </a:path>
              </a:pathLst>
            </a:custGeom>
            <a:solidFill>
              <a:srgbClr val="C0C0C0"/>
            </a:solidFill>
            <a:ln w="9525" cap="flat" cmpd="sng">
              <a:solidFill>
                <a:srgbClr val="808080"/>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207" name="Freeform 236"/>
            <p:cNvSpPr>
              <a:spLocks/>
            </p:cNvSpPr>
            <p:nvPr/>
          </p:nvSpPr>
          <p:spPr bwMode="auto">
            <a:xfrm rot="-797092">
              <a:off x="5544" y="3756"/>
              <a:ext cx="9" cy="24"/>
            </a:xfrm>
            <a:custGeom>
              <a:avLst/>
              <a:gdLst>
                <a:gd name="T0" fmla="*/ 0 w 15"/>
                <a:gd name="T1" fmla="*/ 1 h 47"/>
                <a:gd name="T2" fmla="*/ 1 w 15"/>
                <a:gd name="T3" fmla="*/ 1 h 47"/>
                <a:gd name="T4" fmla="*/ 1 w 15"/>
                <a:gd name="T5" fmla="*/ 0 h 47"/>
                <a:gd name="T6" fmla="*/ 1 w 15"/>
                <a:gd name="T7" fmla="*/ 1 h 47"/>
                <a:gd name="T8" fmla="*/ 1 w 15"/>
                <a:gd name="T9" fmla="*/ 1 h 47"/>
                <a:gd name="T10" fmla="*/ 1 w 15"/>
                <a:gd name="T11" fmla="*/ 1 h 47"/>
                <a:gd name="T12" fmla="*/ 0 w 15"/>
                <a:gd name="T13" fmla="*/ 1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208" name="Freeform 237"/>
            <p:cNvSpPr>
              <a:spLocks/>
            </p:cNvSpPr>
            <p:nvPr/>
          </p:nvSpPr>
          <p:spPr bwMode="auto">
            <a:xfrm rot="-797092">
              <a:off x="5541" y="3741"/>
              <a:ext cx="12" cy="9"/>
            </a:xfrm>
            <a:custGeom>
              <a:avLst/>
              <a:gdLst>
                <a:gd name="T0" fmla="*/ 0 w 20"/>
                <a:gd name="T1" fmla="*/ 1 h 18"/>
                <a:gd name="T2" fmla="*/ 1 w 20"/>
                <a:gd name="T3" fmla="*/ 0 h 18"/>
                <a:gd name="T4" fmla="*/ 1 w 20"/>
                <a:gd name="T5" fmla="*/ 1 h 18"/>
                <a:gd name="T6" fmla="*/ 1 w 20"/>
                <a:gd name="T7" fmla="*/ 1 h 18"/>
                <a:gd name="T8" fmla="*/ 0 w 20"/>
                <a:gd name="T9" fmla="*/ 1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209" name="Freeform 238"/>
            <p:cNvSpPr>
              <a:spLocks/>
            </p:cNvSpPr>
            <p:nvPr/>
          </p:nvSpPr>
          <p:spPr bwMode="auto">
            <a:xfrm rot="-797092">
              <a:off x="5550" y="3810"/>
              <a:ext cx="14" cy="3"/>
            </a:xfrm>
            <a:custGeom>
              <a:avLst/>
              <a:gdLst>
                <a:gd name="T0" fmla="*/ 0 w 23"/>
                <a:gd name="T1" fmla="*/ 1 h 6"/>
                <a:gd name="T2" fmla="*/ 1 w 23"/>
                <a:gd name="T3" fmla="*/ 1 h 6"/>
                <a:gd name="T4" fmla="*/ 1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210" name="Freeform 239"/>
            <p:cNvSpPr>
              <a:spLocks/>
            </p:cNvSpPr>
            <p:nvPr/>
          </p:nvSpPr>
          <p:spPr bwMode="auto">
            <a:xfrm rot="-797092">
              <a:off x="5584" y="3764"/>
              <a:ext cx="27" cy="35"/>
            </a:xfrm>
            <a:custGeom>
              <a:avLst/>
              <a:gdLst>
                <a:gd name="T0" fmla="*/ 0 w 44"/>
                <a:gd name="T1" fmla="*/ 1 h 70"/>
                <a:gd name="T2" fmla="*/ 1 w 44"/>
                <a:gd name="T3" fmla="*/ 0 h 70"/>
                <a:gd name="T4" fmla="*/ 1 w 44"/>
                <a:gd name="T5" fmla="*/ 1 h 70"/>
                <a:gd name="T6" fmla="*/ 1 w 44"/>
                <a:gd name="T7" fmla="*/ 1 h 70"/>
                <a:gd name="T8" fmla="*/ 1 w 44"/>
                <a:gd name="T9" fmla="*/ 1 h 70"/>
                <a:gd name="T10" fmla="*/ 1 w 44"/>
                <a:gd name="T11" fmla="*/ 1 h 70"/>
                <a:gd name="T12" fmla="*/ 1 w 44"/>
                <a:gd name="T13" fmla="*/ 1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grpSp>
          <p:nvGrpSpPr>
            <p:cNvPr id="211" name="Group 240"/>
            <p:cNvGrpSpPr>
              <a:grpSpLocks/>
            </p:cNvGrpSpPr>
            <p:nvPr/>
          </p:nvGrpSpPr>
          <p:grpSpPr bwMode="auto">
            <a:xfrm rot="831002">
              <a:off x="5692" y="3723"/>
              <a:ext cx="70" cy="72"/>
              <a:chOff x="3721" y="2442"/>
              <a:chExt cx="113" cy="123"/>
            </a:xfrm>
          </p:grpSpPr>
          <p:sp>
            <p:nvSpPr>
              <p:cNvPr id="239" name="Freeform 241"/>
              <p:cNvSpPr>
                <a:spLocks/>
              </p:cNvSpPr>
              <p:nvPr/>
            </p:nvSpPr>
            <p:spPr bwMode="auto">
              <a:xfrm rot="-797092">
                <a:off x="3726" y="2468"/>
                <a:ext cx="15" cy="41"/>
              </a:xfrm>
              <a:custGeom>
                <a:avLst/>
                <a:gdLst>
                  <a:gd name="T0" fmla="*/ 0 w 15"/>
                  <a:gd name="T1" fmla="*/ 8 h 47"/>
                  <a:gd name="T2" fmla="*/ 4 w 15"/>
                  <a:gd name="T3" fmla="*/ 3 h 47"/>
                  <a:gd name="T4" fmla="*/ 12 w 15"/>
                  <a:gd name="T5" fmla="*/ 0 h 47"/>
                  <a:gd name="T6" fmla="*/ 15 w 15"/>
                  <a:gd name="T7" fmla="*/ 3 h 47"/>
                  <a:gd name="T8" fmla="*/ 12 w 15"/>
                  <a:gd name="T9" fmla="*/ 7 h 47"/>
                  <a:gd name="T10" fmla="*/ 6 w 15"/>
                  <a:gd name="T11" fmla="*/ 9 h 47"/>
                  <a:gd name="T12" fmla="*/ 0 w 15"/>
                  <a:gd name="T13" fmla="*/ 8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240" name="Freeform 242"/>
              <p:cNvSpPr>
                <a:spLocks/>
              </p:cNvSpPr>
              <p:nvPr/>
            </p:nvSpPr>
            <p:spPr bwMode="auto">
              <a:xfrm rot="-797092">
                <a:off x="3721" y="2442"/>
                <a:ext cx="20" cy="16"/>
              </a:xfrm>
              <a:custGeom>
                <a:avLst/>
                <a:gdLst>
                  <a:gd name="T0" fmla="*/ 0 w 20"/>
                  <a:gd name="T1" fmla="*/ 4 h 18"/>
                  <a:gd name="T2" fmla="*/ 9 w 20"/>
                  <a:gd name="T3" fmla="*/ 0 h 18"/>
                  <a:gd name="T4" fmla="*/ 20 w 20"/>
                  <a:gd name="T5" fmla="*/ 4 h 18"/>
                  <a:gd name="T6" fmla="*/ 8 w 20"/>
                  <a:gd name="T7" fmla="*/ 4 h 18"/>
                  <a:gd name="T8" fmla="*/ 0 w 20"/>
                  <a:gd name="T9" fmla="*/ 4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241" name="Freeform 243"/>
              <p:cNvSpPr>
                <a:spLocks/>
              </p:cNvSpPr>
              <p:nvPr/>
            </p:nvSpPr>
            <p:spPr bwMode="auto">
              <a:xfrm rot="-797092">
                <a:off x="3735" y="2560"/>
                <a:ext cx="23" cy="5"/>
              </a:xfrm>
              <a:custGeom>
                <a:avLst/>
                <a:gdLst>
                  <a:gd name="T0" fmla="*/ 0 w 23"/>
                  <a:gd name="T1" fmla="*/ 3 h 6"/>
                  <a:gd name="T2" fmla="*/ 14 w 23"/>
                  <a:gd name="T3" fmla="*/ 3 h 6"/>
                  <a:gd name="T4" fmla="*/ 23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242" name="Freeform 244"/>
              <p:cNvSpPr>
                <a:spLocks/>
              </p:cNvSpPr>
              <p:nvPr/>
            </p:nvSpPr>
            <p:spPr bwMode="auto">
              <a:xfrm rot="-797092">
                <a:off x="3790" y="2481"/>
                <a:ext cx="44" cy="60"/>
              </a:xfrm>
              <a:custGeom>
                <a:avLst/>
                <a:gdLst>
                  <a:gd name="T0" fmla="*/ 0 w 44"/>
                  <a:gd name="T1" fmla="*/ 3 h 70"/>
                  <a:gd name="T2" fmla="*/ 14 w 44"/>
                  <a:gd name="T3" fmla="*/ 0 h 70"/>
                  <a:gd name="T4" fmla="*/ 30 w 44"/>
                  <a:gd name="T5" fmla="*/ 3 h 70"/>
                  <a:gd name="T6" fmla="*/ 44 w 44"/>
                  <a:gd name="T7" fmla="*/ 3 h 70"/>
                  <a:gd name="T8" fmla="*/ 32 w 44"/>
                  <a:gd name="T9" fmla="*/ 8 h 70"/>
                  <a:gd name="T10" fmla="*/ 14 w 44"/>
                  <a:gd name="T11" fmla="*/ 11 h 70"/>
                  <a:gd name="T12" fmla="*/ 2 w 44"/>
                  <a:gd name="T13" fmla="*/ 9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grpSp>
        <p:grpSp>
          <p:nvGrpSpPr>
            <p:cNvPr id="212" name="Group 245"/>
            <p:cNvGrpSpPr>
              <a:grpSpLocks/>
            </p:cNvGrpSpPr>
            <p:nvPr/>
          </p:nvGrpSpPr>
          <p:grpSpPr bwMode="auto">
            <a:xfrm rot="640213">
              <a:off x="5809" y="3721"/>
              <a:ext cx="70" cy="72"/>
              <a:chOff x="3721" y="2442"/>
              <a:chExt cx="113" cy="123"/>
            </a:xfrm>
          </p:grpSpPr>
          <p:sp>
            <p:nvSpPr>
              <p:cNvPr id="235" name="Freeform 246"/>
              <p:cNvSpPr>
                <a:spLocks/>
              </p:cNvSpPr>
              <p:nvPr/>
            </p:nvSpPr>
            <p:spPr bwMode="auto">
              <a:xfrm rot="-797092">
                <a:off x="3726" y="2468"/>
                <a:ext cx="15" cy="41"/>
              </a:xfrm>
              <a:custGeom>
                <a:avLst/>
                <a:gdLst>
                  <a:gd name="T0" fmla="*/ 0 w 15"/>
                  <a:gd name="T1" fmla="*/ 8 h 47"/>
                  <a:gd name="T2" fmla="*/ 4 w 15"/>
                  <a:gd name="T3" fmla="*/ 3 h 47"/>
                  <a:gd name="T4" fmla="*/ 12 w 15"/>
                  <a:gd name="T5" fmla="*/ 0 h 47"/>
                  <a:gd name="T6" fmla="*/ 15 w 15"/>
                  <a:gd name="T7" fmla="*/ 3 h 47"/>
                  <a:gd name="T8" fmla="*/ 12 w 15"/>
                  <a:gd name="T9" fmla="*/ 7 h 47"/>
                  <a:gd name="T10" fmla="*/ 6 w 15"/>
                  <a:gd name="T11" fmla="*/ 9 h 47"/>
                  <a:gd name="T12" fmla="*/ 0 w 15"/>
                  <a:gd name="T13" fmla="*/ 8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236" name="Freeform 247"/>
              <p:cNvSpPr>
                <a:spLocks/>
              </p:cNvSpPr>
              <p:nvPr/>
            </p:nvSpPr>
            <p:spPr bwMode="auto">
              <a:xfrm rot="-797092">
                <a:off x="3721" y="2442"/>
                <a:ext cx="20" cy="16"/>
              </a:xfrm>
              <a:custGeom>
                <a:avLst/>
                <a:gdLst>
                  <a:gd name="T0" fmla="*/ 0 w 20"/>
                  <a:gd name="T1" fmla="*/ 4 h 18"/>
                  <a:gd name="T2" fmla="*/ 9 w 20"/>
                  <a:gd name="T3" fmla="*/ 0 h 18"/>
                  <a:gd name="T4" fmla="*/ 20 w 20"/>
                  <a:gd name="T5" fmla="*/ 4 h 18"/>
                  <a:gd name="T6" fmla="*/ 8 w 20"/>
                  <a:gd name="T7" fmla="*/ 4 h 18"/>
                  <a:gd name="T8" fmla="*/ 0 w 20"/>
                  <a:gd name="T9" fmla="*/ 4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237" name="Freeform 248"/>
              <p:cNvSpPr>
                <a:spLocks/>
              </p:cNvSpPr>
              <p:nvPr/>
            </p:nvSpPr>
            <p:spPr bwMode="auto">
              <a:xfrm rot="-797092">
                <a:off x="3735" y="2560"/>
                <a:ext cx="23" cy="5"/>
              </a:xfrm>
              <a:custGeom>
                <a:avLst/>
                <a:gdLst>
                  <a:gd name="T0" fmla="*/ 0 w 23"/>
                  <a:gd name="T1" fmla="*/ 3 h 6"/>
                  <a:gd name="T2" fmla="*/ 14 w 23"/>
                  <a:gd name="T3" fmla="*/ 3 h 6"/>
                  <a:gd name="T4" fmla="*/ 23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238" name="Freeform 249"/>
              <p:cNvSpPr>
                <a:spLocks/>
              </p:cNvSpPr>
              <p:nvPr/>
            </p:nvSpPr>
            <p:spPr bwMode="auto">
              <a:xfrm rot="-797092">
                <a:off x="3790" y="2481"/>
                <a:ext cx="44" cy="60"/>
              </a:xfrm>
              <a:custGeom>
                <a:avLst/>
                <a:gdLst>
                  <a:gd name="T0" fmla="*/ 0 w 44"/>
                  <a:gd name="T1" fmla="*/ 3 h 70"/>
                  <a:gd name="T2" fmla="*/ 14 w 44"/>
                  <a:gd name="T3" fmla="*/ 0 h 70"/>
                  <a:gd name="T4" fmla="*/ 30 w 44"/>
                  <a:gd name="T5" fmla="*/ 3 h 70"/>
                  <a:gd name="T6" fmla="*/ 44 w 44"/>
                  <a:gd name="T7" fmla="*/ 3 h 70"/>
                  <a:gd name="T8" fmla="*/ 32 w 44"/>
                  <a:gd name="T9" fmla="*/ 8 h 70"/>
                  <a:gd name="T10" fmla="*/ 14 w 44"/>
                  <a:gd name="T11" fmla="*/ 11 h 70"/>
                  <a:gd name="T12" fmla="*/ 2 w 44"/>
                  <a:gd name="T13" fmla="*/ 9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grpSp>
        <p:grpSp>
          <p:nvGrpSpPr>
            <p:cNvPr id="213" name="Group 250"/>
            <p:cNvGrpSpPr>
              <a:grpSpLocks/>
            </p:cNvGrpSpPr>
            <p:nvPr/>
          </p:nvGrpSpPr>
          <p:grpSpPr bwMode="auto">
            <a:xfrm>
              <a:off x="4607" y="3770"/>
              <a:ext cx="444" cy="105"/>
              <a:chOff x="577" y="2800"/>
              <a:chExt cx="1048" cy="248"/>
            </a:xfrm>
          </p:grpSpPr>
          <p:sp>
            <p:nvSpPr>
              <p:cNvPr id="225" name="Freeform 251"/>
              <p:cNvSpPr>
                <a:spLocks/>
              </p:cNvSpPr>
              <p:nvPr/>
            </p:nvSpPr>
            <p:spPr bwMode="auto">
              <a:xfrm>
                <a:off x="1525" y="2829"/>
                <a:ext cx="15" cy="47"/>
              </a:xfrm>
              <a:custGeom>
                <a:avLst/>
                <a:gdLst>
                  <a:gd name="T0" fmla="*/ 0 w 15"/>
                  <a:gd name="T1" fmla="*/ 41 h 47"/>
                  <a:gd name="T2" fmla="*/ 4 w 15"/>
                  <a:gd name="T3" fmla="*/ 11 h 47"/>
                  <a:gd name="T4" fmla="*/ 12 w 15"/>
                  <a:gd name="T5" fmla="*/ 0 h 47"/>
                  <a:gd name="T6" fmla="*/ 15 w 15"/>
                  <a:gd name="T7" fmla="*/ 12 h 47"/>
                  <a:gd name="T8" fmla="*/ 12 w 15"/>
                  <a:gd name="T9" fmla="*/ 36 h 47"/>
                  <a:gd name="T10" fmla="*/ 6 w 15"/>
                  <a:gd name="T11" fmla="*/ 47 h 47"/>
                  <a:gd name="T12" fmla="*/ 0 w 15"/>
                  <a:gd name="T13" fmla="*/ 41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226" name="Freeform 252"/>
              <p:cNvSpPr>
                <a:spLocks/>
              </p:cNvSpPr>
              <p:nvPr/>
            </p:nvSpPr>
            <p:spPr bwMode="auto">
              <a:xfrm>
                <a:off x="1529" y="2800"/>
                <a:ext cx="20" cy="18"/>
              </a:xfrm>
              <a:custGeom>
                <a:avLst/>
                <a:gdLst>
                  <a:gd name="T0" fmla="*/ 0 w 20"/>
                  <a:gd name="T1" fmla="*/ 16 h 18"/>
                  <a:gd name="T2" fmla="*/ 9 w 20"/>
                  <a:gd name="T3" fmla="*/ 0 h 18"/>
                  <a:gd name="T4" fmla="*/ 20 w 20"/>
                  <a:gd name="T5" fmla="*/ 18 h 18"/>
                  <a:gd name="T6" fmla="*/ 8 w 20"/>
                  <a:gd name="T7" fmla="*/ 10 h 18"/>
                  <a:gd name="T8" fmla="*/ 0 w 20"/>
                  <a:gd name="T9" fmla="*/ 16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227" name="Freeform 253"/>
              <p:cNvSpPr>
                <a:spLocks/>
              </p:cNvSpPr>
              <p:nvPr/>
            </p:nvSpPr>
            <p:spPr bwMode="auto">
              <a:xfrm>
                <a:off x="1523" y="2939"/>
                <a:ext cx="23" cy="6"/>
              </a:xfrm>
              <a:custGeom>
                <a:avLst/>
                <a:gdLst>
                  <a:gd name="T0" fmla="*/ 0 w 23"/>
                  <a:gd name="T1" fmla="*/ 4 h 6"/>
                  <a:gd name="T2" fmla="*/ 14 w 23"/>
                  <a:gd name="T3" fmla="*/ 6 h 6"/>
                  <a:gd name="T4" fmla="*/ 23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nvGrpSpPr>
              <p:cNvPr id="228" name="Group 254"/>
              <p:cNvGrpSpPr>
                <a:grpSpLocks/>
              </p:cNvGrpSpPr>
              <p:nvPr/>
            </p:nvGrpSpPr>
            <p:grpSpPr bwMode="auto">
              <a:xfrm>
                <a:off x="968" y="2877"/>
                <a:ext cx="16" cy="145"/>
                <a:chOff x="873" y="2789"/>
                <a:chExt cx="26" cy="145"/>
              </a:xfrm>
            </p:grpSpPr>
            <p:sp>
              <p:nvSpPr>
                <p:cNvPr id="232" name="Freeform 255"/>
                <p:cNvSpPr>
                  <a:spLocks/>
                </p:cNvSpPr>
                <p:nvPr/>
              </p:nvSpPr>
              <p:spPr bwMode="auto">
                <a:xfrm>
                  <a:off x="875" y="2818"/>
                  <a:ext cx="15" cy="47"/>
                </a:xfrm>
                <a:custGeom>
                  <a:avLst/>
                  <a:gdLst>
                    <a:gd name="T0" fmla="*/ 0 w 15"/>
                    <a:gd name="T1" fmla="*/ 41 h 47"/>
                    <a:gd name="T2" fmla="*/ 4 w 15"/>
                    <a:gd name="T3" fmla="*/ 11 h 47"/>
                    <a:gd name="T4" fmla="*/ 12 w 15"/>
                    <a:gd name="T5" fmla="*/ 0 h 47"/>
                    <a:gd name="T6" fmla="*/ 15 w 15"/>
                    <a:gd name="T7" fmla="*/ 12 h 47"/>
                    <a:gd name="T8" fmla="*/ 12 w 15"/>
                    <a:gd name="T9" fmla="*/ 36 h 47"/>
                    <a:gd name="T10" fmla="*/ 6 w 15"/>
                    <a:gd name="T11" fmla="*/ 47 h 47"/>
                    <a:gd name="T12" fmla="*/ 0 w 15"/>
                    <a:gd name="T13" fmla="*/ 41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233" name="Freeform 256"/>
                <p:cNvSpPr>
                  <a:spLocks/>
                </p:cNvSpPr>
                <p:nvPr/>
              </p:nvSpPr>
              <p:spPr bwMode="auto">
                <a:xfrm>
                  <a:off x="879" y="2789"/>
                  <a:ext cx="20" cy="18"/>
                </a:xfrm>
                <a:custGeom>
                  <a:avLst/>
                  <a:gdLst>
                    <a:gd name="T0" fmla="*/ 0 w 20"/>
                    <a:gd name="T1" fmla="*/ 16 h 18"/>
                    <a:gd name="T2" fmla="*/ 9 w 20"/>
                    <a:gd name="T3" fmla="*/ 0 h 18"/>
                    <a:gd name="T4" fmla="*/ 20 w 20"/>
                    <a:gd name="T5" fmla="*/ 18 h 18"/>
                    <a:gd name="T6" fmla="*/ 8 w 20"/>
                    <a:gd name="T7" fmla="*/ 10 h 18"/>
                    <a:gd name="T8" fmla="*/ 0 w 20"/>
                    <a:gd name="T9" fmla="*/ 16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234" name="Freeform 257"/>
                <p:cNvSpPr>
                  <a:spLocks/>
                </p:cNvSpPr>
                <p:nvPr/>
              </p:nvSpPr>
              <p:spPr bwMode="auto">
                <a:xfrm>
                  <a:off x="873" y="2928"/>
                  <a:ext cx="23" cy="6"/>
                </a:xfrm>
                <a:custGeom>
                  <a:avLst/>
                  <a:gdLst>
                    <a:gd name="T0" fmla="*/ 0 w 23"/>
                    <a:gd name="T1" fmla="*/ 4 h 6"/>
                    <a:gd name="T2" fmla="*/ 14 w 23"/>
                    <a:gd name="T3" fmla="*/ 6 h 6"/>
                    <a:gd name="T4" fmla="*/ 23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sp>
            <p:nvSpPr>
              <p:cNvPr id="229" name="Freeform 258"/>
              <p:cNvSpPr>
                <a:spLocks/>
              </p:cNvSpPr>
              <p:nvPr/>
            </p:nvSpPr>
            <p:spPr bwMode="auto">
              <a:xfrm>
                <a:off x="1581" y="2865"/>
                <a:ext cx="44" cy="70"/>
              </a:xfrm>
              <a:custGeom>
                <a:avLst/>
                <a:gdLst>
                  <a:gd name="T0" fmla="*/ 0 w 44"/>
                  <a:gd name="T1" fmla="*/ 12 h 70"/>
                  <a:gd name="T2" fmla="*/ 14 w 44"/>
                  <a:gd name="T3" fmla="*/ 0 h 70"/>
                  <a:gd name="T4" fmla="*/ 30 w 44"/>
                  <a:gd name="T5" fmla="*/ 4 h 70"/>
                  <a:gd name="T6" fmla="*/ 44 w 44"/>
                  <a:gd name="T7" fmla="*/ 20 h 70"/>
                  <a:gd name="T8" fmla="*/ 32 w 44"/>
                  <a:gd name="T9" fmla="*/ 52 h 70"/>
                  <a:gd name="T10" fmla="*/ 14 w 44"/>
                  <a:gd name="T11" fmla="*/ 70 h 70"/>
                  <a:gd name="T12" fmla="*/ 2 w 44"/>
                  <a:gd name="T13" fmla="*/ 60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230" name="Freeform 259"/>
              <p:cNvSpPr>
                <a:spLocks/>
              </p:cNvSpPr>
              <p:nvPr/>
            </p:nvSpPr>
            <p:spPr bwMode="auto">
              <a:xfrm>
                <a:off x="993" y="2932"/>
                <a:ext cx="22" cy="70"/>
              </a:xfrm>
              <a:custGeom>
                <a:avLst/>
                <a:gdLst>
                  <a:gd name="T0" fmla="*/ 0 w 44"/>
                  <a:gd name="T1" fmla="*/ 12 h 70"/>
                  <a:gd name="T2" fmla="*/ 1 w 44"/>
                  <a:gd name="T3" fmla="*/ 0 h 70"/>
                  <a:gd name="T4" fmla="*/ 1 w 44"/>
                  <a:gd name="T5" fmla="*/ 4 h 70"/>
                  <a:gd name="T6" fmla="*/ 1 w 44"/>
                  <a:gd name="T7" fmla="*/ 20 h 70"/>
                  <a:gd name="T8" fmla="*/ 1 w 44"/>
                  <a:gd name="T9" fmla="*/ 52 h 70"/>
                  <a:gd name="T10" fmla="*/ 1 w 44"/>
                  <a:gd name="T11" fmla="*/ 70 h 70"/>
                  <a:gd name="T12" fmla="*/ 1 w 44"/>
                  <a:gd name="T13" fmla="*/ 60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231" name="Freeform 260"/>
              <p:cNvSpPr>
                <a:spLocks/>
              </p:cNvSpPr>
              <p:nvPr/>
            </p:nvSpPr>
            <p:spPr bwMode="auto">
              <a:xfrm>
                <a:off x="577" y="2969"/>
                <a:ext cx="30" cy="79"/>
              </a:xfrm>
              <a:custGeom>
                <a:avLst/>
                <a:gdLst>
                  <a:gd name="T0" fmla="*/ 6 w 30"/>
                  <a:gd name="T1" fmla="*/ 15 h 79"/>
                  <a:gd name="T2" fmla="*/ 13 w 30"/>
                  <a:gd name="T3" fmla="*/ 0 h 79"/>
                  <a:gd name="T4" fmla="*/ 27 w 30"/>
                  <a:gd name="T5" fmla="*/ 3 h 79"/>
                  <a:gd name="T6" fmla="*/ 30 w 30"/>
                  <a:gd name="T7" fmla="*/ 28 h 79"/>
                  <a:gd name="T8" fmla="*/ 24 w 30"/>
                  <a:gd name="T9" fmla="*/ 61 h 79"/>
                  <a:gd name="T10" fmla="*/ 15 w 30"/>
                  <a:gd name="T11" fmla="*/ 79 h 79"/>
                  <a:gd name="T12" fmla="*/ 0 w 30"/>
                  <a:gd name="T13" fmla="*/ 77 h 79"/>
                  <a:gd name="T14" fmla="*/ 2 w 30"/>
                  <a:gd name="T15" fmla="*/ 63 h 79"/>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79"/>
                  <a:gd name="T26" fmla="*/ 30 w 30"/>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79">
                    <a:moveTo>
                      <a:pt x="6" y="15"/>
                    </a:moveTo>
                    <a:lnTo>
                      <a:pt x="13" y="0"/>
                    </a:lnTo>
                    <a:lnTo>
                      <a:pt x="27" y="3"/>
                    </a:lnTo>
                    <a:lnTo>
                      <a:pt x="30" y="28"/>
                    </a:lnTo>
                    <a:lnTo>
                      <a:pt x="24" y="61"/>
                    </a:lnTo>
                    <a:lnTo>
                      <a:pt x="15" y="79"/>
                    </a:lnTo>
                    <a:lnTo>
                      <a:pt x="0" y="77"/>
                    </a:lnTo>
                    <a:lnTo>
                      <a:pt x="2" y="63"/>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grpSp>
        <p:grpSp>
          <p:nvGrpSpPr>
            <p:cNvPr id="214" name="Group 261"/>
            <p:cNvGrpSpPr>
              <a:grpSpLocks/>
            </p:cNvGrpSpPr>
            <p:nvPr/>
          </p:nvGrpSpPr>
          <p:grpSpPr bwMode="auto">
            <a:xfrm>
              <a:off x="4463" y="3926"/>
              <a:ext cx="665" cy="194"/>
              <a:chOff x="135" y="3060"/>
              <a:chExt cx="1563" cy="456"/>
            </a:xfrm>
          </p:grpSpPr>
          <p:sp>
            <p:nvSpPr>
              <p:cNvPr id="220" name="Freeform 262"/>
              <p:cNvSpPr>
                <a:spLocks/>
              </p:cNvSpPr>
              <p:nvPr/>
            </p:nvSpPr>
            <p:spPr bwMode="auto">
              <a:xfrm>
                <a:off x="1155" y="3060"/>
                <a:ext cx="543" cy="426"/>
              </a:xfrm>
              <a:custGeom>
                <a:avLst/>
                <a:gdLst>
                  <a:gd name="T0" fmla="*/ 543 w 543"/>
                  <a:gd name="T1" fmla="*/ 0 h 426"/>
                  <a:gd name="T2" fmla="*/ 318 w 543"/>
                  <a:gd name="T3" fmla="*/ 6 h 426"/>
                  <a:gd name="T4" fmla="*/ 306 w 543"/>
                  <a:gd name="T5" fmla="*/ 27 h 426"/>
                  <a:gd name="T6" fmla="*/ 189 w 543"/>
                  <a:gd name="T7" fmla="*/ 426 h 426"/>
                  <a:gd name="T8" fmla="*/ 0 w 543"/>
                  <a:gd name="T9" fmla="*/ 402 h 426"/>
                  <a:gd name="T10" fmla="*/ 24 w 543"/>
                  <a:gd name="T11" fmla="*/ 216 h 426"/>
                  <a:gd name="T12" fmla="*/ 0 60000 65536"/>
                  <a:gd name="T13" fmla="*/ 0 60000 65536"/>
                  <a:gd name="T14" fmla="*/ 0 60000 65536"/>
                  <a:gd name="T15" fmla="*/ 0 60000 65536"/>
                  <a:gd name="T16" fmla="*/ 0 60000 65536"/>
                  <a:gd name="T17" fmla="*/ 0 60000 65536"/>
                  <a:gd name="T18" fmla="*/ 0 w 543"/>
                  <a:gd name="T19" fmla="*/ 0 h 426"/>
                  <a:gd name="T20" fmla="*/ 543 w 543"/>
                  <a:gd name="T21" fmla="*/ 426 h 426"/>
                </a:gdLst>
                <a:ahLst/>
                <a:cxnLst>
                  <a:cxn ang="T12">
                    <a:pos x="T0" y="T1"/>
                  </a:cxn>
                  <a:cxn ang="T13">
                    <a:pos x="T2" y="T3"/>
                  </a:cxn>
                  <a:cxn ang="T14">
                    <a:pos x="T4" y="T5"/>
                  </a:cxn>
                  <a:cxn ang="T15">
                    <a:pos x="T6" y="T7"/>
                  </a:cxn>
                  <a:cxn ang="T16">
                    <a:pos x="T8" y="T9"/>
                  </a:cxn>
                  <a:cxn ang="T17">
                    <a:pos x="T10" y="T11"/>
                  </a:cxn>
                </a:cxnLst>
                <a:rect l="T18" t="T19" r="T20" b="T21"/>
                <a:pathLst>
                  <a:path w="543" h="426">
                    <a:moveTo>
                      <a:pt x="543" y="0"/>
                    </a:moveTo>
                    <a:lnTo>
                      <a:pt x="318" y="6"/>
                    </a:lnTo>
                    <a:lnTo>
                      <a:pt x="306" y="27"/>
                    </a:lnTo>
                    <a:lnTo>
                      <a:pt x="189" y="426"/>
                    </a:lnTo>
                    <a:lnTo>
                      <a:pt x="0" y="402"/>
                    </a:lnTo>
                    <a:lnTo>
                      <a:pt x="24" y="216"/>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221" name="Freeform 263"/>
              <p:cNvSpPr>
                <a:spLocks/>
              </p:cNvSpPr>
              <p:nvPr/>
            </p:nvSpPr>
            <p:spPr bwMode="auto">
              <a:xfrm>
                <a:off x="567" y="3087"/>
                <a:ext cx="588" cy="423"/>
              </a:xfrm>
              <a:custGeom>
                <a:avLst/>
                <a:gdLst>
                  <a:gd name="T0" fmla="*/ 588 w 588"/>
                  <a:gd name="T1" fmla="*/ 0 h 423"/>
                  <a:gd name="T2" fmla="*/ 327 w 588"/>
                  <a:gd name="T3" fmla="*/ 3 h 423"/>
                  <a:gd name="T4" fmla="*/ 297 w 588"/>
                  <a:gd name="T5" fmla="*/ 24 h 423"/>
                  <a:gd name="T6" fmla="*/ 219 w 588"/>
                  <a:gd name="T7" fmla="*/ 423 h 423"/>
                  <a:gd name="T8" fmla="*/ 0 w 588"/>
                  <a:gd name="T9" fmla="*/ 366 h 423"/>
                  <a:gd name="T10" fmla="*/ 15 w 588"/>
                  <a:gd name="T11" fmla="*/ 258 h 423"/>
                  <a:gd name="T12" fmla="*/ 0 60000 65536"/>
                  <a:gd name="T13" fmla="*/ 0 60000 65536"/>
                  <a:gd name="T14" fmla="*/ 0 60000 65536"/>
                  <a:gd name="T15" fmla="*/ 0 60000 65536"/>
                  <a:gd name="T16" fmla="*/ 0 60000 65536"/>
                  <a:gd name="T17" fmla="*/ 0 60000 65536"/>
                  <a:gd name="T18" fmla="*/ 0 w 588"/>
                  <a:gd name="T19" fmla="*/ 0 h 423"/>
                  <a:gd name="T20" fmla="*/ 588 w 588"/>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588" h="423">
                    <a:moveTo>
                      <a:pt x="588" y="0"/>
                    </a:moveTo>
                    <a:lnTo>
                      <a:pt x="327" y="3"/>
                    </a:lnTo>
                    <a:lnTo>
                      <a:pt x="297" y="24"/>
                    </a:lnTo>
                    <a:lnTo>
                      <a:pt x="219" y="423"/>
                    </a:lnTo>
                    <a:lnTo>
                      <a:pt x="0" y="366"/>
                    </a:lnTo>
                    <a:lnTo>
                      <a:pt x="15" y="258"/>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222" name="Freeform 264"/>
              <p:cNvSpPr>
                <a:spLocks/>
              </p:cNvSpPr>
              <p:nvPr/>
            </p:nvSpPr>
            <p:spPr bwMode="auto">
              <a:xfrm>
                <a:off x="135" y="3093"/>
                <a:ext cx="432" cy="423"/>
              </a:xfrm>
              <a:custGeom>
                <a:avLst/>
                <a:gdLst>
                  <a:gd name="T0" fmla="*/ 432 w 432"/>
                  <a:gd name="T1" fmla="*/ 0 h 423"/>
                  <a:gd name="T2" fmla="*/ 111 w 432"/>
                  <a:gd name="T3" fmla="*/ 12 h 423"/>
                  <a:gd name="T4" fmla="*/ 87 w 432"/>
                  <a:gd name="T5" fmla="*/ 30 h 423"/>
                  <a:gd name="T6" fmla="*/ 66 w 432"/>
                  <a:gd name="T7" fmla="*/ 81 h 423"/>
                  <a:gd name="T8" fmla="*/ 33 w 432"/>
                  <a:gd name="T9" fmla="*/ 423 h 423"/>
                  <a:gd name="T10" fmla="*/ 0 w 432"/>
                  <a:gd name="T11" fmla="*/ 414 h 423"/>
                  <a:gd name="T12" fmla="*/ 0 60000 65536"/>
                  <a:gd name="T13" fmla="*/ 0 60000 65536"/>
                  <a:gd name="T14" fmla="*/ 0 60000 65536"/>
                  <a:gd name="T15" fmla="*/ 0 60000 65536"/>
                  <a:gd name="T16" fmla="*/ 0 60000 65536"/>
                  <a:gd name="T17" fmla="*/ 0 60000 65536"/>
                  <a:gd name="T18" fmla="*/ 0 w 432"/>
                  <a:gd name="T19" fmla="*/ 0 h 423"/>
                  <a:gd name="T20" fmla="*/ 432 w 432"/>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432" h="423">
                    <a:moveTo>
                      <a:pt x="432" y="0"/>
                    </a:moveTo>
                    <a:lnTo>
                      <a:pt x="111" y="12"/>
                    </a:lnTo>
                    <a:lnTo>
                      <a:pt x="87" y="30"/>
                    </a:lnTo>
                    <a:lnTo>
                      <a:pt x="66" y="81"/>
                    </a:lnTo>
                    <a:lnTo>
                      <a:pt x="33" y="423"/>
                    </a:lnTo>
                    <a:lnTo>
                      <a:pt x="0" y="414"/>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223" name="Freeform 265"/>
              <p:cNvSpPr>
                <a:spLocks/>
              </p:cNvSpPr>
              <p:nvPr/>
            </p:nvSpPr>
            <p:spPr bwMode="auto">
              <a:xfrm>
                <a:off x="581" y="3201"/>
                <a:ext cx="238" cy="216"/>
              </a:xfrm>
              <a:custGeom>
                <a:avLst/>
                <a:gdLst>
                  <a:gd name="T0" fmla="*/ 238 w 238"/>
                  <a:gd name="T1" fmla="*/ 0 h 216"/>
                  <a:gd name="T2" fmla="*/ 175 w 238"/>
                  <a:gd name="T3" fmla="*/ 207 h 216"/>
                  <a:gd name="T4" fmla="*/ 121 w 238"/>
                  <a:gd name="T5" fmla="*/ 216 h 216"/>
                  <a:gd name="T6" fmla="*/ 46 w 238"/>
                  <a:gd name="T7" fmla="*/ 198 h 216"/>
                  <a:gd name="T8" fmla="*/ 0 w 238"/>
                  <a:gd name="T9" fmla="*/ 179 h 216"/>
                  <a:gd name="T10" fmla="*/ 0 60000 65536"/>
                  <a:gd name="T11" fmla="*/ 0 60000 65536"/>
                  <a:gd name="T12" fmla="*/ 0 60000 65536"/>
                  <a:gd name="T13" fmla="*/ 0 60000 65536"/>
                  <a:gd name="T14" fmla="*/ 0 60000 65536"/>
                  <a:gd name="T15" fmla="*/ 0 w 238"/>
                  <a:gd name="T16" fmla="*/ 0 h 216"/>
                  <a:gd name="T17" fmla="*/ 238 w 238"/>
                  <a:gd name="T18" fmla="*/ 216 h 216"/>
                </a:gdLst>
                <a:ahLst/>
                <a:cxnLst>
                  <a:cxn ang="T10">
                    <a:pos x="T0" y="T1"/>
                  </a:cxn>
                  <a:cxn ang="T11">
                    <a:pos x="T2" y="T3"/>
                  </a:cxn>
                  <a:cxn ang="T12">
                    <a:pos x="T4" y="T5"/>
                  </a:cxn>
                  <a:cxn ang="T13">
                    <a:pos x="T6" y="T7"/>
                  </a:cxn>
                  <a:cxn ang="T14">
                    <a:pos x="T8" y="T9"/>
                  </a:cxn>
                </a:cxnLst>
                <a:rect l="T15" t="T16" r="T17" b="T18"/>
                <a:pathLst>
                  <a:path w="238" h="216">
                    <a:moveTo>
                      <a:pt x="238" y="0"/>
                    </a:moveTo>
                    <a:lnTo>
                      <a:pt x="175" y="207"/>
                    </a:lnTo>
                    <a:lnTo>
                      <a:pt x="121" y="216"/>
                    </a:lnTo>
                    <a:lnTo>
                      <a:pt x="46" y="198"/>
                    </a:lnTo>
                    <a:lnTo>
                      <a:pt x="0" y="179"/>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224" name="Freeform 266"/>
              <p:cNvSpPr>
                <a:spLocks/>
              </p:cNvSpPr>
              <p:nvPr/>
            </p:nvSpPr>
            <p:spPr bwMode="auto">
              <a:xfrm>
                <a:off x="1178" y="3156"/>
                <a:ext cx="253" cy="183"/>
              </a:xfrm>
              <a:custGeom>
                <a:avLst/>
                <a:gdLst>
                  <a:gd name="T0" fmla="*/ 253 w 253"/>
                  <a:gd name="T1" fmla="*/ 0 h 183"/>
                  <a:gd name="T2" fmla="*/ 178 w 253"/>
                  <a:gd name="T3" fmla="*/ 141 h 183"/>
                  <a:gd name="T4" fmla="*/ 130 w 253"/>
                  <a:gd name="T5" fmla="*/ 183 h 183"/>
                  <a:gd name="T6" fmla="*/ 55 w 253"/>
                  <a:gd name="T7" fmla="*/ 171 h 183"/>
                  <a:gd name="T8" fmla="*/ 0 w 253"/>
                  <a:gd name="T9" fmla="*/ 155 h 183"/>
                  <a:gd name="T10" fmla="*/ 0 60000 65536"/>
                  <a:gd name="T11" fmla="*/ 0 60000 65536"/>
                  <a:gd name="T12" fmla="*/ 0 60000 65536"/>
                  <a:gd name="T13" fmla="*/ 0 60000 65536"/>
                  <a:gd name="T14" fmla="*/ 0 60000 65536"/>
                  <a:gd name="T15" fmla="*/ 0 w 253"/>
                  <a:gd name="T16" fmla="*/ 0 h 183"/>
                  <a:gd name="T17" fmla="*/ 253 w 253"/>
                  <a:gd name="T18" fmla="*/ 183 h 183"/>
                </a:gdLst>
                <a:ahLst/>
                <a:cxnLst>
                  <a:cxn ang="T10">
                    <a:pos x="T0" y="T1"/>
                  </a:cxn>
                  <a:cxn ang="T11">
                    <a:pos x="T2" y="T3"/>
                  </a:cxn>
                  <a:cxn ang="T12">
                    <a:pos x="T4" y="T5"/>
                  </a:cxn>
                  <a:cxn ang="T13">
                    <a:pos x="T6" y="T7"/>
                  </a:cxn>
                  <a:cxn ang="T14">
                    <a:pos x="T8" y="T9"/>
                  </a:cxn>
                </a:cxnLst>
                <a:rect l="T15" t="T16" r="T17" b="T18"/>
                <a:pathLst>
                  <a:path w="253" h="183">
                    <a:moveTo>
                      <a:pt x="253" y="0"/>
                    </a:moveTo>
                    <a:lnTo>
                      <a:pt x="178" y="141"/>
                    </a:lnTo>
                    <a:lnTo>
                      <a:pt x="130" y="183"/>
                    </a:lnTo>
                    <a:lnTo>
                      <a:pt x="55" y="171"/>
                    </a:lnTo>
                    <a:lnTo>
                      <a:pt x="0" y="155"/>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sp>
          <p:nvSpPr>
            <p:cNvPr id="215" name="Freeform 267"/>
            <p:cNvSpPr>
              <a:spLocks/>
            </p:cNvSpPr>
            <p:nvPr/>
          </p:nvSpPr>
          <p:spPr bwMode="auto">
            <a:xfrm>
              <a:off x="5376" y="3871"/>
              <a:ext cx="510" cy="304"/>
            </a:xfrm>
            <a:custGeom>
              <a:avLst/>
              <a:gdLst>
                <a:gd name="T0" fmla="*/ 0 w 510"/>
                <a:gd name="T1" fmla="*/ 304 h 304"/>
                <a:gd name="T2" fmla="*/ 10 w 510"/>
                <a:gd name="T3" fmla="*/ 236 h 304"/>
                <a:gd name="T4" fmla="*/ 21 w 510"/>
                <a:gd name="T5" fmla="*/ 227 h 304"/>
                <a:gd name="T6" fmla="*/ 158 w 510"/>
                <a:gd name="T7" fmla="*/ 243 h 304"/>
                <a:gd name="T8" fmla="*/ 173 w 510"/>
                <a:gd name="T9" fmla="*/ 232 h 304"/>
                <a:gd name="T10" fmla="*/ 224 w 510"/>
                <a:gd name="T11" fmla="*/ 50 h 304"/>
                <a:gd name="T12" fmla="*/ 236 w 510"/>
                <a:gd name="T13" fmla="*/ 34 h 304"/>
                <a:gd name="T14" fmla="*/ 321 w 510"/>
                <a:gd name="T15" fmla="*/ 23 h 304"/>
                <a:gd name="T16" fmla="*/ 333 w 510"/>
                <a:gd name="T17" fmla="*/ 34 h 304"/>
                <a:gd name="T18" fmla="*/ 354 w 510"/>
                <a:gd name="T19" fmla="*/ 19 h 304"/>
                <a:gd name="T20" fmla="*/ 444 w 510"/>
                <a:gd name="T21" fmla="*/ 9 h 304"/>
                <a:gd name="T22" fmla="*/ 449 w 510"/>
                <a:gd name="T23" fmla="*/ 25 h 304"/>
                <a:gd name="T24" fmla="*/ 462 w 510"/>
                <a:gd name="T25" fmla="*/ 4 h 304"/>
                <a:gd name="T26" fmla="*/ 510 w 510"/>
                <a:gd name="T27" fmla="*/ 0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0"/>
                <a:gd name="T43" fmla="*/ 0 h 304"/>
                <a:gd name="T44" fmla="*/ 510 w 510"/>
                <a:gd name="T45" fmla="*/ 304 h 3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0" h="304">
                  <a:moveTo>
                    <a:pt x="0" y="304"/>
                  </a:moveTo>
                  <a:lnTo>
                    <a:pt x="10" y="236"/>
                  </a:lnTo>
                  <a:lnTo>
                    <a:pt x="21" y="227"/>
                  </a:lnTo>
                  <a:lnTo>
                    <a:pt x="158" y="243"/>
                  </a:lnTo>
                  <a:lnTo>
                    <a:pt x="173" y="232"/>
                  </a:lnTo>
                  <a:lnTo>
                    <a:pt x="224" y="50"/>
                  </a:lnTo>
                  <a:lnTo>
                    <a:pt x="236" y="34"/>
                  </a:lnTo>
                  <a:lnTo>
                    <a:pt x="321" y="23"/>
                  </a:lnTo>
                  <a:lnTo>
                    <a:pt x="333" y="34"/>
                  </a:lnTo>
                  <a:lnTo>
                    <a:pt x="354" y="19"/>
                  </a:lnTo>
                  <a:lnTo>
                    <a:pt x="444" y="9"/>
                  </a:lnTo>
                  <a:lnTo>
                    <a:pt x="449" y="25"/>
                  </a:lnTo>
                  <a:lnTo>
                    <a:pt x="462" y="4"/>
                  </a:lnTo>
                  <a:lnTo>
                    <a:pt x="510"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216" name="Freeform 268"/>
            <p:cNvSpPr>
              <a:spLocks/>
            </p:cNvSpPr>
            <p:nvPr/>
          </p:nvSpPr>
          <p:spPr bwMode="auto">
            <a:xfrm>
              <a:off x="5417" y="3937"/>
              <a:ext cx="166" cy="115"/>
            </a:xfrm>
            <a:custGeom>
              <a:avLst/>
              <a:gdLst>
                <a:gd name="T0" fmla="*/ 1 w 293"/>
                <a:gd name="T1" fmla="*/ 0 h 204"/>
                <a:gd name="T2" fmla="*/ 1 w 293"/>
                <a:gd name="T3" fmla="*/ 1 h 204"/>
                <a:gd name="T4" fmla="*/ 1 w 293"/>
                <a:gd name="T5" fmla="*/ 1 h 204"/>
                <a:gd name="T6" fmla="*/ 1 w 293"/>
                <a:gd name="T7" fmla="*/ 1 h 204"/>
                <a:gd name="T8" fmla="*/ 1 w 293"/>
                <a:gd name="T9" fmla="*/ 1 h 204"/>
                <a:gd name="T10" fmla="*/ 1 w 293"/>
                <a:gd name="T11" fmla="*/ 1 h 204"/>
                <a:gd name="T12" fmla="*/ 1 w 293"/>
                <a:gd name="T13" fmla="*/ 1 h 204"/>
                <a:gd name="T14" fmla="*/ 1 w 293"/>
                <a:gd name="T15" fmla="*/ 1 h 204"/>
                <a:gd name="T16" fmla="*/ 0 w 293"/>
                <a:gd name="T17" fmla="*/ 1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3"/>
                <a:gd name="T28" fmla="*/ 0 h 204"/>
                <a:gd name="T29" fmla="*/ 293 w 293"/>
                <a:gd name="T30" fmla="*/ 204 h 2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3" h="204">
                  <a:moveTo>
                    <a:pt x="293" y="0"/>
                  </a:moveTo>
                  <a:lnTo>
                    <a:pt x="282" y="50"/>
                  </a:lnTo>
                  <a:lnTo>
                    <a:pt x="252" y="164"/>
                  </a:lnTo>
                  <a:lnTo>
                    <a:pt x="228" y="194"/>
                  </a:lnTo>
                  <a:lnTo>
                    <a:pt x="126" y="204"/>
                  </a:lnTo>
                  <a:lnTo>
                    <a:pt x="80" y="200"/>
                  </a:lnTo>
                  <a:lnTo>
                    <a:pt x="36" y="188"/>
                  </a:lnTo>
                  <a:lnTo>
                    <a:pt x="6" y="198"/>
                  </a:lnTo>
                  <a:lnTo>
                    <a:pt x="0" y="189"/>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217" name="Line 269"/>
            <p:cNvSpPr>
              <a:spLocks noChangeShapeType="1"/>
            </p:cNvSpPr>
            <p:nvPr/>
          </p:nvSpPr>
          <p:spPr bwMode="auto">
            <a:xfrm flipV="1">
              <a:off x="5422" y="4034"/>
              <a:ext cx="13" cy="6"/>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218" name="Freeform 270"/>
            <p:cNvSpPr>
              <a:spLocks/>
            </p:cNvSpPr>
            <p:nvPr/>
          </p:nvSpPr>
          <p:spPr bwMode="auto">
            <a:xfrm>
              <a:off x="5429" y="4026"/>
              <a:ext cx="15" cy="5"/>
            </a:xfrm>
            <a:custGeom>
              <a:avLst/>
              <a:gdLst>
                <a:gd name="T0" fmla="*/ 0 w 28"/>
                <a:gd name="T1" fmla="*/ 1 h 8"/>
                <a:gd name="T2" fmla="*/ 1 w 28"/>
                <a:gd name="T3" fmla="*/ 0 h 8"/>
                <a:gd name="T4" fmla="*/ 1 w 28"/>
                <a:gd name="T5" fmla="*/ 1 h 8"/>
                <a:gd name="T6" fmla="*/ 0 60000 65536"/>
                <a:gd name="T7" fmla="*/ 0 60000 65536"/>
                <a:gd name="T8" fmla="*/ 0 60000 65536"/>
                <a:gd name="T9" fmla="*/ 0 w 28"/>
                <a:gd name="T10" fmla="*/ 0 h 8"/>
                <a:gd name="T11" fmla="*/ 28 w 28"/>
                <a:gd name="T12" fmla="*/ 8 h 8"/>
              </a:gdLst>
              <a:ahLst/>
              <a:cxnLst>
                <a:cxn ang="T6">
                  <a:pos x="T0" y="T1"/>
                </a:cxn>
                <a:cxn ang="T7">
                  <a:pos x="T2" y="T3"/>
                </a:cxn>
                <a:cxn ang="T8">
                  <a:pos x="T4" y="T5"/>
                </a:cxn>
              </a:cxnLst>
              <a:rect l="T9" t="T10" r="T11" b="T12"/>
              <a:pathLst>
                <a:path w="28" h="8">
                  <a:moveTo>
                    <a:pt x="0" y="8"/>
                  </a:moveTo>
                  <a:lnTo>
                    <a:pt x="18" y="0"/>
                  </a:lnTo>
                  <a:lnTo>
                    <a:pt x="28" y="5"/>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219" name="Freeform 271"/>
            <p:cNvSpPr>
              <a:spLocks/>
            </p:cNvSpPr>
            <p:nvPr/>
          </p:nvSpPr>
          <p:spPr bwMode="auto">
            <a:xfrm>
              <a:off x="5432" y="4021"/>
              <a:ext cx="17" cy="2"/>
            </a:xfrm>
            <a:custGeom>
              <a:avLst/>
              <a:gdLst>
                <a:gd name="T0" fmla="*/ 0 w 30"/>
                <a:gd name="T1" fmla="*/ 1 h 4"/>
                <a:gd name="T2" fmla="*/ 1 w 30"/>
                <a:gd name="T3" fmla="*/ 0 h 4"/>
                <a:gd name="T4" fmla="*/ 1 w 30"/>
                <a:gd name="T5" fmla="*/ 1 h 4"/>
                <a:gd name="T6" fmla="*/ 0 60000 65536"/>
                <a:gd name="T7" fmla="*/ 0 60000 65536"/>
                <a:gd name="T8" fmla="*/ 0 60000 65536"/>
                <a:gd name="T9" fmla="*/ 0 w 30"/>
                <a:gd name="T10" fmla="*/ 0 h 4"/>
                <a:gd name="T11" fmla="*/ 30 w 30"/>
                <a:gd name="T12" fmla="*/ 4 h 4"/>
              </a:gdLst>
              <a:ahLst/>
              <a:cxnLst>
                <a:cxn ang="T6">
                  <a:pos x="T0" y="T1"/>
                </a:cxn>
                <a:cxn ang="T7">
                  <a:pos x="T2" y="T3"/>
                </a:cxn>
                <a:cxn ang="T8">
                  <a:pos x="T4" y="T5"/>
                </a:cxn>
              </a:cxnLst>
              <a:rect l="T9" t="T10" r="T11" b="T12"/>
              <a:pathLst>
                <a:path w="30" h="4">
                  <a:moveTo>
                    <a:pt x="0" y="4"/>
                  </a:moveTo>
                  <a:lnTo>
                    <a:pt x="19" y="0"/>
                  </a:lnTo>
                  <a:lnTo>
                    <a:pt x="30" y="4"/>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grpSp>
        <p:nvGrpSpPr>
          <p:cNvPr id="270" name="Group 272"/>
          <p:cNvGrpSpPr>
            <a:grpSpLocks/>
          </p:cNvGrpSpPr>
          <p:nvPr/>
        </p:nvGrpSpPr>
        <p:grpSpPr bwMode="auto">
          <a:xfrm>
            <a:off x="6312877" y="4629152"/>
            <a:ext cx="750277" cy="588963"/>
            <a:chOff x="4458" y="3112"/>
            <a:chExt cx="1429" cy="1090"/>
          </a:xfrm>
        </p:grpSpPr>
        <p:sp>
          <p:nvSpPr>
            <p:cNvPr id="271" name="AutoShape 273"/>
            <p:cNvSpPr>
              <a:spLocks noChangeArrowheads="1"/>
            </p:cNvSpPr>
            <p:nvPr/>
          </p:nvSpPr>
          <p:spPr bwMode="auto">
            <a:xfrm>
              <a:off x="4458" y="3113"/>
              <a:ext cx="1429" cy="1088"/>
            </a:xfrm>
            <a:prstGeom prst="roundRect">
              <a:avLst>
                <a:gd name="adj" fmla="val 11153"/>
              </a:avLst>
            </a:prstGeom>
            <a:gradFill rotWithShape="1">
              <a:gsLst>
                <a:gs pos="0">
                  <a:srgbClr val="F5B9FF"/>
                </a:gs>
                <a:gs pos="100000">
                  <a:srgbClr val="FBE3FF"/>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272" name="Line 274"/>
            <p:cNvSpPr>
              <a:spLocks noChangeShapeType="1"/>
            </p:cNvSpPr>
            <p:nvPr/>
          </p:nvSpPr>
          <p:spPr bwMode="auto">
            <a:xfrm flipV="1">
              <a:off x="4458" y="3884"/>
              <a:ext cx="1429" cy="137"/>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273" name="Freeform 275"/>
            <p:cNvSpPr>
              <a:spLocks/>
            </p:cNvSpPr>
            <p:nvPr/>
          </p:nvSpPr>
          <p:spPr bwMode="auto">
            <a:xfrm>
              <a:off x="4656" y="3112"/>
              <a:ext cx="748" cy="864"/>
            </a:xfrm>
            <a:custGeom>
              <a:avLst/>
              <a:gdLst>
                <a:gd name="T0" fmla="*/ 544 w 748"/>
                <a:gd name="T1" fmla="*/ 4 h 864"/>
                <a:gd name="T2" fmla="*/ 584 w 748"/>
                <a:gd name="T3" fmla="*/ 8 h 864"/>
                <a:gd name="T4" fmla="*/ 588 w 748"/>
                <a:gd name="T5" fmla="*/ 188 h 864"/>
                <a:gd name="T6" fmla="*/ 748 w 748"/>
                <a:gd name="T7" fmla="*/ 644 h 864"/>
                <a:gd name="T8" fmla="*/ 744 w 748"/>
                <a:gd name="T9" fmla="*/ 700 h 864"/>
                <a:gd name="T10" fmla="*/ 580 w 748"/>
                <a:gd name="T11" fmla="*/ 716 h 864"/>
                <a:gd name="T12" fmla="*/ 580 w 748"/>
                <a:gd name="T13" fmla="*/ 828 h 864"/>
                <a:gd name="T14" fmla="*/ 528 w 748"/>
                <a:gd name="T15" fmla="*/ 832 h 864"/>
                <a:gd name="T16" fmla="*/ 528 w 748"/>
                <a:gd name="T17" fmla="*/ 720 h 864"/>
                <a:gd name="T18" fmla="*/ 220 w 748"/>
                <a:gd name="T19" fmla="*/ 748 h 864"/>
                <a:gd name="T20" fmla="*/ 220 w 748"/>
                <a:gd name="T21" fmla="*/ 856 h 864"/>
                <a:gd name="T22" fmla="*/ 160 w 748"/>
                <a:gd name="T23" fmla="*/ 864 h 864"/>
                <a:gd name="T24" fmla="*/ 160 w 748"/>
                <a:gd name="T25" fmla="*/ 752 h 864"/>
                <a:gd name="T26" fmla="*/ 36 w 748"/>
                <a:gd name="T27" fmla="*/ 760 h 864"/>
                <a:gd name="T28" fmla="*/ 0 w 748"/>
                <a:gd name="T29" fmla="*/ 748 h 864"/>
                <a:gd name="T30" fmla="*/ 4 w 748"/>
                <a:gd name="T31" fmla="*/ 176 h 864"/>
                <a:gd name="T32" fmla="*/ 68 w 748"/>
                <a:gd name="T33" fmla="*/ 156 h 864"/>
                <a:gd name="T34" fmla="*/ 172 w 748"/>
                <a:gd name="T35" fmla="*/ 168 h 864"/>
                <a:gd name="T36" fmla="*/ 172 w 748"/>
                <a:gd name="T37" fmla="*/ 0 h 864"/>
                <a:gd name="T38" fmla="*/ 212 w 748"/>
                <a:gd name="T39" fmla="*/ 0 h 864"/>
                <a:gd name="T40" fmla="*/ 212 w 748"/>
                <a:gd name="T41" fmla="*/ 168 h 864"/>
                <a:gd name="T42" fmla="*/ 540 w 748"/>
                <a:gd name="T43" fmla="*/ 196 h 864"/>
                <a:gd name="T44" fmla="*/ 544 w 748"/>
                <a:gd name="T45" fmla="*/ 4 h 8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48"/>
                <a:gd name="T70" fmla="*/ 0 h 864"/>
                <a:gd name="T71" fmla="*/ 748 w 748"/>
                <a:gd name="T72" fmla="*/ 864 h 8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48" h="864">
                  <a:moveTo>
                    <a:pt x="544" y="4"/>
                  </a:moveTo>
                  <a:lnTo>
                    <a:pt x="584" y="8"/>
                  </a:lnTo>
                  <a:lnTo>
                    <a:pt x="588" y="188"/>
                  </a:lnTo>
                  <a:lnTo>
                    <a:pt x="748" y="644"/>
                  </a:lnTo>
                  <a:lnTo>
                    <a:pt x="744" y="700"/>
                  </a:lnTo>
                  <a:lnTo>
                    <a:pt x="580" y="716"/>
                  </a:lnTo>
                  <a:lnTo>
                    <a:pt x="580" y="828"/>
                  </a:lnTo>
                  <a:lnTo>
                    <a:pt x="528" y="832"/>
                  </a:lnTo>
                  <a:lnTo>
                    <a:pt x="528" y="720"/>
                  </a:lnTo>
                  <a:lnTo>
                    <a:pt x="220" y="748"/>
                  </a:lnTo>
                  <a:lnTo>
                    <a:pt x="220" y="856"/>
                  </a:lnTo>
                  <a:lnTo>
                    <a:pt x="160" y="864"/>
                  </a:lnTo>
                  <a:lnTo>
                    <a:pt x="160" y="752"/>
                  </a:lnTo>
                  <a:lnTo>
                    <a:pt x="36" y="760"/>
                  </a:lnTo>
                  <a:lnTo>
                    <a:pt x="0" y="748"/>
                  </a:lnTo>
                  <a:lnTo>
                    <a:pt x="4" y="176"/>
                  </a:lnTo>
                  <a:lnTo>
                    <a:pt x="68" y="156"/>
                  </a:lnTo>
                  <a:lnTo>
                    <a:pt x="172" y="168"/>
                  </a:lnTo>
                  <a:lnTo>
                    <a:pt x="172" y="0"/>
                  </a:lnTo>
                  <a:lnTo>
                    <a:pt x="212" y="0"/>
                  </a:lnTo>
                  <a:lnTo>
                    <a:pt x="212" y="168"/>
                  </a:lnTo>
                  <a:lnTo>
                    <a:pt x="540" y="196"/>
                  </a:lnTo>
                  <a:lnTo>
                    <a:pt x="544" y="4"/>
                  </a:lnTo>
                  <a:close/>
                </a:path>
              </a:pathLst>
            </a:custGeom>
            <a:solidFill>
              <a:srgbClr val="333333">
                <a:alpha val="50195"/>
              </a:srgbClr>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274" name="Freeform 276"/>
            <p:cNvSpPr>
              <a:spLocks/>
            </p:cNvSpPr>
            <p:nvPr/>
          </p:nvSpPr>
          <p:spPr bwMode="auto">
            <a:xfrm>
              <a:off x="4768" y="3932"/>
              <a:ext cx="648" cy="88"/>
            </a:xfrm>
            <a:custGeom>
              <a:avLst/>
              <a:gdLst>
                <a:gd name="T0" fmla="*/ 0 w 648"/>
                <a:gd name="T1" fmla="*/ 60 h 88"/>
                <a:gd name="T2" fmla="*/ 48 w 648"/>
                <a:gd name="T3" fmla="*/ 36 h 88"/>
                <a:gd name="T4" fmla="*/ 500 w 648"/>
                <a:gd name="T5" fmla="*/ 0 h 88"/>
                <a:gd name="T6" fmla="*/ 596 w 648"/>
                <a:gd name="T7" fmla="*/ 0 h 88"/>
                <a:gd name="T8" fmla="*/ 648 w 648"/>
                <a:gd name="T9" fmla="*/ 16 h 88"/>
                <a:gd name="T10" fmla="*/ 616 w 648"/>
                <a:gd name="T11" fmla="*/ 28 h 88"/>
                <a:gd name="T12" fmla="*/ 516 w 648"/>
                <a:gd name="T13" fmla="*/ 52 h 88"/>
                <a:gd name="T14" fmla="*/ 136 w 648"/>
                <a:gd name="T15" fmla="*/ 88 h 88"/>
                <a:gd name="T16" fmla="*/ 52 w 648"/>
                <a:gd name="T17" fmla="*/ 80 h 88"/>
                <a:gd name="T18" fmla="*/ 0 w 648"/>
                <a:gd name="T19" fmla="*/ 6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8"/>
                <a:gd name="T31" fmla="*/ 0 h 88"/>
                <a:gd name="T32" fmla="*/ 648 w 648"/>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8" h="88">
                  <a:moveTo>
                    <a:pt x="0" y="60"/>
                  </a:moveTo>
                  <a:lnTo>
                    <a:pt x="48" y="36"/>
                  </a:lnTo>
                  <a:lnTo>
                    <a:pt x="500" y="0"/>
                  </a:lnTo>
                  <a:lnTo>
                    <a:pt x="596" y="0"/>
                  </a:lnTo>
                  <a:lnTo>
                    <a:pt x="648" y="16"/>
                  </a:lnTo>
                  <a:lnTo>
                    <a:pt x="616" y="28"/>
                  </a:lnTo>
                  <a:lnTo>
                    <a:pt x="516" y="52"/>
                  </a:lnTo>
                  <a:lnTo>
                    <a:pt x="136" y="88"/>
                  </a:lnTo>
                  <a:lnTo>
                    <a:pt x="52" y="80"/>
                  </a:lnTo>
                  <a:lnTo>
                    <a:pt x="0" y="60"/>
                  </a:lnTo>
                  <a:close/>
                </a:path>
              </a:pathLst>
            </a:custGeom>
            <a:gradFill rotWithShape="1">
              <a:gsLst>
                <a:gs pos="0">
                  <a:srgbClr val="6F6F6F"/>
                </a:gs>
                <a:gs pos="100000">
                  <a:srgbClr val="5F5F5F"/>
                </a:gs>
              </a:gsLst>
              <a:lin ang="2700000" scaled="1"/>
            </a:gradFill>
            <a:ln w="952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275" name="Freeform 277"/>
            <p:cNvSpPr>
              <a:spLocks/>
            </p:cNvSpPr>
            <p:nvPr/>
          </p:nvSpPr>
          <p:spPr bwMode="auto">
            <a:xfrm>
              <a:off x="4855" y="3116"/>
              <a:ext cx="53" cy="870"/>
            </a:xfrm>
            <a:custGeom>
              <a:avLst/>
              <a:gdLst>
                <a:gd name="T0" fmla="*/ 1 w 53"/>
                <a:gd name="T1" fmla="*/ 0 h 870"/>
                <a:gd name="T2" fmla="*/ 0 w 53"/>
                <a:gd name="T3" fmla="*/ 862 h 870"/>
                <a:gd name="T4" fmla="*/ 23 w 53"/>
                <a:gd name="T5" fmla="*/ 870 h 870"/>
                <a:gd name="T6" fmla="*/ 53 w 53"/>
                <a:gd name="T7" fmla="*/ 866 h 870"/>
                <a:gd name="T8" fmla="*/ 45 w 53"/>
                <a:gd name="T9" fmla="*/ 0 h 870"/>
                <a:gd name="T10" fmla="*/ 0 60000 65536"/>
                <a:gd name="T11" fmla="*/ 0 60000 65536"/>
                <a:gd name="T12" fmla="*/ 0 60000 65536"/>
                <a:gd name="T13" fmla="*/ 0 60000 65536"/>
                <a:gd name="T14" fmla="*/ 0 60000 65536"/>
                <a:gd name="T15" fmla="*/ 0 w 53"/>
                <a:gd name="T16" fmla="*/ 0 h 870"/>
                <a:gd name="T17" fmla="*/ 53 w 53"/>
                <a:gd name="T18" fmla="*/ 870 h 870"/>
              </a:gdLst>
              <a:ahLst/>
              <a:cxnLst>
                <a:cxn ang="T10">
                  <a:pos x="T0" y="T1"/>
                </a:cxn>
                <a:cxn ang="T11">
                  <a:pos x="T2" y="T3"/>
                </a:cxn>
                <a:cxn ang="T12">
                  <a:pos x="T4" y="T5"/>
                </a:cxn>
                <a:cxn ang="T13">
                  <a:pos x="T6" y="T7"/>
                </a:cxn>
                <a:cxn ang="T14">
                  <a:pos x="T8" y="T9"/>
                </a:cxn>
              </a:cxnLst>
              <a:rect l="T15" t="T16" r="T17" b="T18"/>
              <a:pathLst>
                <a:path w="53" h="870">
                  <a:moveTo>
                    <a:pt x="1" y="0"/>
                  </a:moveTo>
                  <a:lnTo>
                    <a:pt x="0" y="862"/>
                  </a:lnTo>
                  <a:lnTo>
                    <a:pt x="23" y="870"/>
                  </a:lnTo>
                  <a:lnTo>
                    <a:pt x="53" y="866"/>
                  </a:lnTo>
                  <a:lnTo>
                    <a:pt x="45" y="0"/>
                  </a:lnTo>
                </a:path>
              </a:pathLst>
            </a:custGeom>
            <a:gradFill rotWithShape="1">
              <a:gsLst>
                <a:gs pos="0">
                  <a:srgbClr val="6F6F6F"/>
                </a:gs>
                <a:gs pos="100000">
                  <a:srgbClr val="5F5F5F"/>
                </a:gs>
              </a:gsLst>
              <a:lin ang="2700000" scaled="1"/>
            </a:gradFill>
            <a:ln w="952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276" name="Freeform 278"/>
            <p:cNvSpPr>
              <a:spLocks/>
            </p:cNvSpPr>
            <p:nvPr/>
          </p:nvSpPr>
          <p:spPr bwMode="auto">
            <a:xfrm>
              <a:off x="5224" y="3112"/>
              <a:ext cx="52" cy="840"/>
            </a:xfrm>
            <a:custGeom>
              <a:avLst/>
              <a:gdLst>
                <a:gd name="T0" fmla="*/ 0 w 52"/>
                <a:gd name="T1" fmla="*/ 4 h 840"/>
                <a:gd name="T2" fmla="*/ 0 w 52"/>
                <a:gd name="T3" fmla="*/ 832 h 840"/>
                <a:gd name="T4" fmla="*/ 23 w 52"/>
                <a:gd name="T5" fmla="*/ 840 h 840"/>
                <a:gd name="T6" fmla="*/ 52 w 52"/>
                <a:gd name="T7" fmla="*/ 836 h 840"/>
                <a:gd name="T8" fmla="*/ 36 w 52"/>
                <a:gd name="T9" fmla="*/ 0 h 840"/>
                <a:gd name="T10" fmla="*/ 0 60000 65536"/>
                <a:gd name="T11" fmla="*/ 0 60000 65536"/>
                <a:gd name="T12" fmla="*/ 0 60000 65536"/>
                <a:gd name="T13" fmla="*/ 0 60000 65536"/>
                <a:gd name="T14" fmla="*/ 0 60000 65536"/>
                <a:gd name="T15" fmla="*/ 0 w 52"/>
                <a:gd name="T16" fmla="*/ 0 h 840"/>
                <a:gd name="T17" fmla="*/ 52 w 52"/>
                <a:gd name="T18" fmla="*/ 840 h 840"/>
              </a:gdLst>
              <a:ahLst/>
              <a:cxnLst>
                <a:cxn ang="T10">
                  <a:pos x="T0" y="T1"/>
                </a:cxn>
                <a:cxn ang="T11">
                  <a:pos x="T2" y="T3"/>
                </a:cxn>
                <a:cxn ang="T12">
                  <a:pos x="T4" y="T5"/>
                </a:cxn>
                <a:cxn ang="T13">
                  <a:pos x="T6" y="T7"/>
                </a:cxn>
                <a:cxn ang="T14">
                  <a:pos x="T8" y="T9"/>
                </a:cxn>
              </a:cxnLst>
              <a:rect l="T15" t="T16" r="T17" b="T18"/>
              <a:pathLst>
                <a:path w="52" h="840">
                  <a:moveTo>
                    <a:pt x="0" y="4"/>
                  </a:moveTo>
                  <a:lnTo>
                    <a:pt x="0" y="832"/>
                  </a:lnTo>
                  <a:lnTo>
                    <a:pt x="23" y="840"/>
                  </a:lnTo>
                  <a:lnTo>
                    <a:pt x="52" y="836"/>
                  </a:lnTo>
                  <a:lnTo>
                    <a:pt x="36" y="0"/>
                  </a:lnTo>
                </a:path>
              </a:pathLst>
            </a:custGeom>
            <a:gradFill rotWithShape="1">
              <a:gsLst>
                <a:gs pos="0">
                  <a:srgbClr val="6F6F6F"/>
                </a:gs>
                <a:gs pos="100000">
                  <a:srgbClr val="5F5F5F"/>
                </a:gs>
              </a:gsLst>
              <a:lin ang="2700000" scaled="1"/>
            </a:gradFill>
            <a:ln w="952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277" name="Freeform 279"/>
            <p:cNvSpPr>
              <a:spLocks/>
            </p:cNvSpPr>
            <p:nvPr/>
          </p:nvSpPr>
          <p:spPr bwMode="auto">
            <a:xfrm>
              <a:off x="4684" y="3258"/>
              <a:ext cx="752" cy="570"/>
            </a:xfrm>
            <a:custGeom>
              <a:avLst/>
              <a:gdLst>
                <a:gd name="T0" fmla="*/ 26 w 752"/>
                <a:gd name="T1" fmla="*/ 0 h 570"/>
                <a:gd name="T2" fmla="*/ 749 w 752"/>
                <a:gd name="T3" fmla="*/ 48 h 570"/>
                <a:gd name="T4" fmla="*/ 752 w 752"/>
                <a:gd name="T5" fmla="*/ 525 h 570"/>
                <a:gd name="T6" fmla="*/ 32 w 752"/>
                <a:gd name="T7" fmla="*/ 570 h 570"/>
                <a:gd name="T8" fmla="*/ 0 w 752"/>
                <a:gd name="T9" fmla="*/ 562 h 570"/>
                <a:gd name="T10" fmla="*/ 4 w 752"/>
                <a:gd name="T11" fmla="*/ 6 h 570"/>
                <a:gd name="T12" fmla="*/ 26 w 752"/>
                <a:gd name="T13" fmla="*/ 0 h 570"/>
                <a:gd name="T14" fmla="*/ 0 60000 65536"/>
                <a:gd name="T15" fmla="*/ 0 60000 65536"/>
                <a:gd name="T16" fmla="*/ 0 60000 65536"/>
                <a:gd name="T17" fmla="*/ 0 60000 65536"/>
                <a:gd name="T18" fmla="*/ 0 60000 65536"/>
                <a:gd name="T19" fmla="*/ 0 60000 65536"/>
                <a:gd name="T20" fmla="*/ 0 60000 65536"/>
                <a:gd name="T21" fmla="*/ 0 w 752"/>
                <a:gd name="T22" fmla="*/ 0 h 570"/>
                <a:gd name="T23" fmla="*/ 752 w 752"/>
                <a:gd name="T24" fmla="*/ 570 h 5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2" h="570">
                  <a:moveTo>
                    <a:pt x="26" y="0"/>
                  </a:moveTo>
                  <a:lnTo>
                    <a:pt x="749" y="48"/>
                  </a:lnTo>
                  <a:lnTo>
                    <a:pt x="752" y="525"/>
                  </a:lnTo>
                  <a:lnTo>
                    <a:pt x="32" y="570"/>
                  </a:lnTo>
                  <a:lnTo>
                    <a:pt x="0" y="562"/>
                  </a:lnTo>
                  <a:lnTo>
                    <a:pt x="4" y="6"/>
                  </a:lnTo>
                  <a:lnTo>
                    <a:pt x="26" y="0"/>
                  </a:lnTo>
                  <a:close/>
                </a:path>
              </a:pathLst>
            </a:custGeom>
            <a:gradFill rotWithShape="1">
              <a:gsLst>
                <a:gs pos="0">
                  <a:srgbClr val="6F6F6F"/>
                </a:gs>
                <a:gs pos="100000">
                  <a:srgbClr val="5F5F5F"/>
                </a:gs>
              </a:gsLst>
              <a:lin ang="2700000" scaled="1"/>
            </a:gradFill>
            <a:ln w="952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278" name="Freeform 280"/>
            <p:cNvSpPr>
              <a:spLocks/>
            </p:cNvSpPr>
            <p:nvPr/>
          </p:nvSpPr>
          <p:spPr bwMode="auto">
            <a:xfrm>
              <a:off x="4722" y="3340"/>
              <a:ext cx="696" cy="399"/>
            </a:xfrm>
            <a:custGeom>
              <a:avLst/>
              <a:gdLst>
                <a:gd name="T0" fmla="*/ 0 w 696"/>
                <a:gd name="T1" fmla="*/ 0 h 514"/>
                <a:gd name="T2" fmla="*/ 696 w 696"/>
                <a:gd name="T3" fmla="*/ 12 h 514"/>
                <a:gd name="T4" fmla="*/ 696 w 696"/>
                <a:gd name="T5" fmla="*/ 130 h 514"/>
                <a:gd name="T6" fmla="*/ 2 w 696"/>
                <a:gd name="T7" fmla="*/ 140 h 514"/>
                <a:gd name="T8" fmla="*/ 0 w 696"/>
                <a:gd name="T9" fmla="*/ 0 h 514"/>
                <a:gd name="T10" fmla="*/ 0 60000 65536"/>
                <a:gd name="T11" fmla="*/ 0 60000 65536"/>
                <a:gd name="T12" fmla="*/ 0 60000 65536"/>
                <a:gd name="T13" fmla="*/ 0 60000 65536"/>
                <a:gd name="T14" fmla="*/ 0 60000 65536"/>
                <a:gd name="T15" fmla="*/ 0 w 696"/>
                <a:gd name="T16" fmla="*/ 0 h 514"/>
                <a:gd name="T17" fmla="*/ 696 w 696"/>
                <a:gd name="T18" fmla="*/ 514 h 514"/>
              </a:gdLst>
              <a:ahLst/>
              <a:cxnLst>
                <a:cxn ang="T10">
                  <a:pos x="T0" y="T1"/>
                </a:cxn>
                <a:cxn ang="T11">
                  <a:pos x="T2" y="T3"/>
                </a:cxn>
                <a:cxn ang="T12">
                  <a:pos x="T4" y="T5"/>
                </a:cxn>
                <a:cxn ang="T13">
                  <a:pos x="T6" y="T7"/>
                </a:cxn>
                <a:cxn ang="T14">
                  <a:pos x="T8" y="T9"/>
                </a:cxn>
              </a:cxnLst>
              <a:rect l="T15" t="T16" r="T17" b="T18"/>
              <a:pathLst>
                <a:path w="696" h="514">
                  <a:moveTo>
                    <a:pt x="0" y="0"/>
                  </a:moveTo>
                  <a:lnTo>
                    <a:pt x="696" y="42"/>
                  </a:lnTo>
                  <a:lnTo>
                    <a:pt x="696" y="480"/>
                  </a:lnTo>
                  <a:lnTo>
                    <a:pt x="2" y="514"/>
                  </a:lnTo>
                  <a:lnTo>
                    <a:pt x="0" y="0"/>
                  </a:lnTo>
                  <a:close/>
                </a:path>
              </a:pathLst>
            </a:custGeom>
            <a:gradFill rotWithShape="1">
              <a:gsLst>
                <a:gs pos="0">
                  <a:srgbClr val="C9E4FF"/>
                </a:gs>
                <a:gs pos="100000">
                  <a:srgbClr val="E9F4FF"/>
                </a:gs>
              </a:gsLst>
              <a:lin ang="5400000" scaled="1"/>
            </a:gradFill>
            <a:ln w="6350" cap="flat" cmpd="sng">
              <a:solidFill>
                <a:srgbClr val="5F5F5F"/>
              </a:solidFill>
              <a:prstDash val="solid"/>
              <a:round/>
              <a:headEnd/>
              <a:tailEnd/>
            </a:ln>
          </p:spPr>
          <p:txBody>
            <a:bodyPr anchor="ctr">
              <a:spAutoFit/>
            </a:bodyPr>
            <a:lstStyle/>
            <a:p>
              <a:endParaRPr lang="ja-JP" altLang="en-US" sz="800" dirty="0">
                <a:latin typeface="Arial" panose="020B0604020202020204" pitchFamily="34" charset="0"/>
                <a:cs typeface="Arial" panose="020B0604020202020204" pitchFamily="34" charset="0"/>
              </a:endParaRPr>
            </a:p>
          </p:txBody>
        </p:sp>
        <p:sp>
          <p:nvSpPr>
            <p:cNvPr id="279" name="Freeform 281"/>
            <p:cNvSpPr>
              <a:spLocks/>
            </p:cNvSpPr>
            <p:nvPr/>
          </p:nvSpPr>
          <p:spPr bwMode="auto">
            <a:xfrm>
              <a:off x="4722" y="3675"/>
              <a:ext cx="696" cy="125"/>
            </a:xfrm>
            <a:custGeom>
              <a:avLst/>
              <a:gdLst>
                <a:gd name="T0" fmla="*/ 0 w 696"/>
                <a:gd name="T1" fmla="*/ 42 h 125"/>
                <a:gd name="T2" fmla="*/ 696 w 696"/>
                <a:gd name="T3" fmla="*/ 0 h 125"/>
                <a:gd name="T4" fmla="*/ 696 w 696"/>
                <a:gd name="T5" fmla="*/ 87 h 125"/>
                <a:gd name="T6" fmla="*/ 2 w 696"/>
                <a:gd name="T7" fmla="*/ 125 h 125"/>
                <a:gd name="T8" fmla="*/ 0 w 696"/>
                <a:gd name="T9" fmla="*/ 42 h 125"/>
                <a:gd name="T10" fmla="*/ 0 60000 65536"/>
                <a:gd name="T11" fmla="*/ 0 60000 65536"/>
                <a:gd name="T12" fmla="*/ 0 60000 65536"/>
                <a:gd name="T13" fmla="*/ 0 60000 65536"/>
                <a:gd name="T14" fmla="*/ 0 60000 65536"/>
                <a:gd name="T15" fmla="*/ 0 w 696"/>
                <a:gd name="T16" fmla="*/ 0 h 125"/>
                <a:gd name="T17" fmla="*/ 696 w 696"/>
                <a:gd name="T18" fmla="*/ 125 h 125"/>
              </a:gdLst>
              <a:ahLst/>
              <a:cxnLst>
                <a:cxn ang="T10">
                  <a:pos x="T0" y="T1"/>
                </a:cxn>
                <a:cxn ang="T11">
                  <a:pos x="T2" y="T3"/>
                </a:cxn>
                <a:cxn ang="T12">
                  <a:pos x="T4" y="T5"/>
                </a:cxn>
                <a:cxn ang="T13">
                  <a:pos x="T6" y="T7"/>
                </a:cxn>
                <a:cxn ang="T14">
                  <a:pos x="T8" y="T9"/>
                </a:cxn>
              </a:cxnLst>
              <a:rect l="T15" t="T16" r="T17" b="T18"/>
              <a:pathLst>
                <a:path w="696" h="125">
                  <a:moveTo>
                    <a:pt x="0" y="42"/>
                  </a:moveTo>
                  <a:lnTo>
                    <a:pt x="696" y="0"/>
                  </a:lnTo>
                  <a:lnTo>
                    <a:pt x="696" y="87"/>
                  </a:lnTo>
                  <a:lnTo>
                    <a:pt x="2" y="125"/>
                  </a:lnTo>
                  <a:lnTo>
                    <a:pt x="0" y="42"/>
                  </a:lnTo>
                  <a:close/>
                </a:path>
              </a:pathLst>
            </a:custGeom>
            <a:solidFill>
              <a:srgbClr val="F3E2D1"/>
            </a:solidFill>
            <a:ln w="6350" cap="flat" cmpd="sng">
              <a:solidFill>
                <a:srgbClr val="5F5F5F"/>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280" name="Freeform 282"/>
            <p:cNvSpPr>
              <a:spLocks/>
            </p:cNvSpPr>
            <p:nvPr/>
          </p:nvSpPr>
          <p:spPr bwMode="auto">
            <a:xfrm>
              <a:off x="4935" y="3323"/>
              <a:ext cx="340" cy="288"/>
            </a:xfrm>
            <a:custGeom>
              <a:avLst/>
              <a:gdLst>
                <a:gd name="T0" fmla="*/ 0 w 1450"/>
                <a:gd name="T1" fmla="*/ 0 h 1228"/>
                <a:gd name="T2" fmla="*/ 0 w 1450"/>
                <a:gd name="T3" fmla="*/ 0 h 1228"/>
                <a:gd name="T4" fmla="*/ 0 w 1450"/>
                <a:gd name="T5" fmla="*/ 0 h 1228"/>
                <a:gd name="T6" fmla="*/ 0 w 1450"/>
                <a:gd name="T7" fmla="*/ 0 h 1228"/>
                <a:gd name="T8" fmla="*/ 0 w 1450"/>
                <a:gd name="T9" fmla="*/ 0 h 1228"/>
                <a:gd name="T10" fmla="*/ 0 60000 65536"/>
                <a:gd name="T11" fmla="*/ 0 60000 65536"/>
                <a:gd name="T12" fmla="*/ 0 60000 65536"/>
                <a:gd name="T13" fmla="*/ 0 60000 65536"/>
                <a:gd name="T14" fmla="*/ 0 60000 65536"/>
                <a:gd name="T15" fmla="*/ 0 w 1450"/>
                <a:gd name="T16" fmla="*/ 0 h 1228"/>
                <a:gd name="T17" fmla="*/ 1450 w 1450"/>
                <a:gd name="T18" fmla="*/ 1228 h 1228"/>
              </a:gdLst>
              <a:ahLst/>
              <a:cxnLst>
                <a:cxn ang="T10">
                  <a:pos x="T0" y="T1"/>
                </a:cxn>
                <a:cxn ang="T11">
                  <a:pos x="T2" y="T3"/>
                </a:cxn>
                <a:cxn ang="T12">
                  <a:pos x="T4" y="T5"/>
                </a:cxn>
                <a:cxn ang="T13">
                  <a:pos x="T6" y="T7"/>
                </a:cxn>
                <a:cxn ang="T14">
                  <a:pos x="T8" y="T9"/>
                </a:cxn>
              </a:cxnLst>
              <a:rect l="T15" t="T16" r="T17" b="T18"/>
              <a:pathLst>
                <a:path w="1450" h="1228">
                  <a:moveTo>
                    <a:pt x="1450" y="73"/>
                  </a:moveTo>
                  <a:lnTo>
                    <a:pt x="1447" y="1173"/>
                  </a:lnTo>
                  <a:lnTo>
                    <a:pt x="0" y="1228"/>
                  </a:lnTo>
                  <a:lnTo>
                    <a:pt x="1" y="0"/>
                  </a:lnTo>
                  <a:lnTo>
                    <a:pt x="1450" y="73"/>
                  </a:lnTo>
                  <a:close/>
                </a:path>
              </a:pathLst>
            </a:custGeom>
            <a:solidFill>
              <a:srgbClr val="C0C0C0"/>
            </a:solidFill>
            <a:ln w="9525" cap="flat" cmpd="sng">
              <a:solidFill>
                <a:srgbClr val="969696"/>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281" name="Freeform 283"/>
            <p:cNvSpPr>
              <a:spLocks/>
            </p:cNvSpPr>
            <p:nvPr/>
          </p:nvSpPr>
          <p:spPr bwMode="auto">
            <a:xfrm>
              <a:off x="4950" y="3333"/>
              <a:ext cx="317" cy="268"/>
            </a:xfrm>
            <a:custGeom>
              <a:avLst/>
              <a:gdLst>
                <a:gd name="T0" fmla="*/ 0 w 1450"/>
                <a:gd name="T1" fmla="*/ 0 h 1228"/>
                <a:gd name="T2" fmla="*/ 0 w 1450"/>
                <a:gd name="T3" fmla="*/ 0 h 1228"/>
                <a:gd name="T4" fmla="*/ 0 w 1450"/>
                <a:gd name="T5" fmla="*/ 0 h 1228"/>
                <a:gd name="T6" fmla="*/ 0 w 1450"/>
                <a:gd name="T7" fmla="*/ 0 h 1228"/>
                <a:gd name="T8" fmla="*/ 0 w 1450"/>
                <a:gd name="T9" fmla="*/ 0 h 1228"/>
                <a:gd name="T10" fmla="*/ 0 60000 65536"/>
                <a:gd name="T11" fmla="*/ 0 60000 65536"/>
                <a:gd name="T12" fmla="*/ 0 60000 65536"/>
                <a:gd name="T13" fmla="*/ 0 60000 65536"/>
                <a:gd name="T14" fmla="*/ 0 60000 65536"/>
                <a:gd name="T15" fmla="*/ 0 w 1450"/>
                <a:gd name="T16" fmla="*/ 0 h 1228"/>
                <a:gd name="T17" fmla="*/ 1450 w 1450"/>
                <a:gd name="T18" fmla="*/ 1228 h 1228"/>
              </a:gdLst>
              <a:ahLst/>
              <a:cxnLst>
                <a:cxn ang="T10">
                  <a:pos x="T0" y="T1"/>
                </a:cxn>
                <a:cxn ang="T11">
                  <a:pos x="T2" y="T3"/>
                </a:cxn>
                <a:cxn ang="T12">
                  <a:pos x="T4" y="T5"/>
                </a:cxn>
                <a:cxn ang="T13">
                  <a:pos x="T6" y="T7"/>
                </a:cxn>
                <a:cxn ang="T14">
                  <a:pos x="T8" y="T9"/>
                </a:cxn>
              </a:cxnLst>
              <a:rect l="T15" t="T16" r="T17" b="T18"/>
              <a:pathLst>
                <a:path w="1450" h="1228">
                  <a:moveTo>
                    <a:pt x="1450" y="73"/>
                  </a:moveTo>
                  <a:lnTo>
                    <a:pt x="1447" y="1173"/>
                  </a:lnTo>
                  <a:lnTo>
                    <a:pt x="0" y="1228"/>
                  </a:lnTo>
                  <a:lnTo>
                    <a:pt x="1" y="0"/>
                  </a:lnTo>
                  <a:lnTo>
                    <a:pt x="1450" y="73"/>
                  </a:lnTo>
                  <a:close/>
                </a:path>
              </a:pathLst>
            </a:custGeom>
            <a:gradFill rotWithShape="1">
              <a:gsLst>
                <a:gs pos="0">
                  <a:srgbClr val="FFFFFF"/>
                </a:gs>
                <a:gs pos="50000">
                  <a:srgbClr val="F8F8F8"/>
                </a:gs>
                <a:gs pos="100000">
                  <a:srgbClr val="FFFFFF"/>
                </a:gs>
              </a:gsLst>
              <a:lin ang="2700000" scaled="1"/>
            </a:gradFill>
            <a:ln w="6350"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282" name="Freeform 284"/>
            <p:cNvSpPr>
              <a:spLocks/>
            </p:cNvSpPr>
            <p:nvPr/>
          </p:nvSpPr>
          <p:spPr bwMode="auto">
            <a:xfrm>
              <a:off x="4959" y="3342"/>
              <a:ext cx="300" cy="48"/>
            </a:xfrm>
            <a:custGeom>
              <a:avLst/>
              <a:gdLst>
                <a:gd name="T0" fmla="*/ 0 w 1116"/>
                <a:gd name="T1" fmla="*/ 0 h 176"/>
                <a:gd name="T2" fmla="*/ 0 w 1116"/>
                <a:gd name="T3" fmla="*/ 0 h 176"/>
                <a:gd name="T4" fmla="*/ 0 w 1116"/>
                <a:gd name="T5" fmla="*/ 0 h 176"/>
                <a:gd name="T6" fmla="*/ 0 w 1116"/>
                <a:gd name="T7" fmla="*/ 0 h 176"/>
                <a:gd name="T8" fmla="*/ 0 w 1116"/>
                <a:gd name="T9" fmla="*/ 0 h 176"/>
                <a:gd name="T10" fmla="*/ 0 60000 65536"/>
                <a:gd name="T11" fmla="*/ 0 60000 65536"/>
                <a:gd name="T12" fmla="*/ 0 60000 65536"/>
                <a:gd name="T13" fmla="*/ 0 60000 65536"/>
                <a:gd name="T14" fmla="*/ 0 60000 65536"/>
                <a:gd name="T15" fmla="*/ 0 w 1116"/>
                <a:gd name="T16" fmla="*/ 0 h 176"/>
                <a:gd name="T17" fmla="*/ 1116 w 1116"/>
                <a:gd name="T18" fmla="*/ 176 h 176"/>
              </a:gdLst>
              <a:ahLst/>
              <a:cxnLst>
                <a:cxn ang="T10">
                  <a:pos x="T0" y="T1"/>
                </a:cxn>
                <a:cxn ang="T11">
                  <a:pos x="T2" y="T3"/>
                </a:cxn>
                <a:cxn ang="T12">
                  <a:pos x="T4" y="T5"/>
                </a:cxn>
                <a:cxn ang="T13">
                  <a:pos x="T6" y="T7"/>
                </a:cxn>
                <a:cxn ang="T14">
                  <a:pos x="T8" y="T9"/>
                </a:cxn>
              </a:cxnLst>
              <a:rect l="T15" t="T16" r="T17" b="T18"/>
              <a:pathLst>
                <a:path w="1116" h="176">
                  <a:moveTo>
                    <a:pt x="0" y="0"/>
                  </a:moveTo>
                  <a:lnTo>
                    <a:pt x="1116" y="52"/>
                  </a:lnTo>
                  <a:lnTo>
                    <a:pt x="1116" y="176"/>
                  </a:lnTo>
                  <a:lnTo>
                    <a:pt x="0" y="132"/>
                  </a:lnTo>
                  <a:lnTo>
                    <a:pt x="0" y="0"/>
                  </a:lnTo>
                  <a:close/>
                </a:path>
              </a:pathLst>
            </a:custGeom>
            <a:solidFill>
              <a:srgbClr val="3C4062"/>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283" name="Freeform 285"/>
            <p:cNvSpPr>
              <a:spLocks/>
            </p:cNvSpPr>
            <p:nvPr/>
          </p:nvSpPr>
          <p:spPr bwMode="auto">
            <a:xfrm>
              <a:off x="5014" y="3351"/>
              <a:ext cx="197" cy="32"/>
            </a:xfrm>
            <a:custGeom>
              <a:avLst/>
              <a:gdLst>
                <a:gd name="T0" fmla="*/ 0 w 1116"/>
                <a:gd name="T1" fmla="*/ 0 h 176"/>
                <a:gd name="T2" fmla="*/ 0 w 1116"/>
                <a:gd name="T3" fmla="*/ 0 h 176"/>
                <a:gd name="T4" fmla="*/ 0 w 1116"/>
                <a:gd name="T5" fmla="*/ 0 h 176"/>
                <a:gd name="T6" fmla="*/ 0 w 1116"/>
                <a:gd name="T7" fmla="*/ 0 h 176"/>
                <a:gd name="T8" fmla="*/ 0 w 1116"/>
                <a:gd name="T9" fmla="*/ 0 h 176"/>
                <a:gd name="T10" fmla="*/ 0 60000 65536"/>
                <a:gd name="T11" fmla="*/ 0 60000 65536"/>
                <a:gd name="T12" fmla="*/ 0 60000 65536"/>
                <a:gd name="T13" fmla="*/ 0 60000 65536"/>
                <a:gd name="T14" fmla="*/ 0 60000 65536"/>
                <a:gd name="T15" fmla="*/ 0 w 1116"/>
                <a:gd name="T16" fmla="*/ 0 h 176"/>
                <a:gd name="T17" fmla="*/ 1116 w 1116"/>
                <a:gd name="T18" fmla="*/ 176 h 176"/>
              </a:gdLst>
              <a:ahLst/>
              <a:cxnLst>
                <a:cxn ang="T10">
                  <a:pos x="T0" y="T1"/>
                </a:cxn>
                <a:cxn ang="T11">
                  <a:pos x="T2" y="T3"/>
                </a:cxn>
                <a:cxn ang="T12">
                  <a:pos x="T4" y="T5"/>
                </a:cxn>
                <a:cxn ang="T13">
                  <a:pos x="T6" y="T7"/>
                </a:cxn>
                <a:cxn ang="T14">
                  <a:pos x="T8" y="T9"/>
                </a:cxn>
              </a:cxnLst>
              <a:rect l="T15" t="T16" r="T17" b="T18"/>
              <a:pathLst>
                <a:path w="1116" h="176">
                  <a:moveTo>
                    <a:pt x="0" y="0"/>
                  </a:moveTo>
                  <a:lnTo>
                    <a:pt x="1116" y="52"/>
                  </a:lnTo>
                  <a:lnTo>
                    <a:pt x="1116" y="176"/>
                  </a:lnTo>
                  <a:lnTo>
                    <a:pt x="0" y="132"/>
                  </a:lnTo>
                  <a:lnTo>
                    <a:pt x="0" y="0"/>
                  </a:lnTo>
                  <a:close/>
                </a:path>
              </a:pathLst>
            </a:custGeom>
            <a:solidFill>
              <a:srgbClr val="C0C0C0"/>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284" name="Freeform 286"/>
            <p:cNvSpPr>
              <a:spLocks/>
            </p:cNvSpPr>
            <p:nvPr/>
          </p:nvSpPr>
          <p:spPr bwMode="auto">
            <a:xfrm>
              <a:off x="4997" y="3395"/>
              <a:ext cx="208" cy="188"/>
            </a:xfrm>
            <a:custGeom>
              <a:avLst/>
              <a:gdLst>
                <a:gd name="T0" fmla="*/ 0 w 772"/>
                <a:gd name="T1" fmla="*/ 0 h 696"/>
                <a:gd name="T2" fmla="*/ 0 w 772"/>
                <a:gd name="T3" fmla="*/ 0 h 696"/>
                <a:gd name="T4" fmla="*/ 0 w 772"/>
                <a:gd name="T5" fmla="*/ 0 h 696"/>
                <a:gd name="T6" fmla="*/ 0 60000 65536"/>
                <a:gd name="T7" fmla="*/ 0 60000 65536"/>
                <a:gd name="T8" fmla="*/ 0 60000 65536"/>
                <a:gd name="T9" fmla="*/ 0 w 772"/>
                <a:gd name="T10" fmla="*/ 0 h 696"/>
                <a:gd name="T11" fmla="*/ 772 w 772"/>
                <a:gd name="T12" fmla="*/ 696 h 696"/>
              </a:gdLst>
              <a:ahLst/>
              <a:cxnLst>
                <a:cxn ang="T6">
                  <a:pos x="T0" y="T1"/>
                </a:cxn>
                <a:cxn ang="T7">
                  <a:pos x="T2" y="T3"/>
                </a:cxn>
                <a:cxn ang="T8">
                  <a:pos x="T4" y="T5"/>
                </a:cxn>
              </a:cxnLst>
              <a:rect l="T9" t="T10" r="T11" b="T12"/>
              <a:pathLst>
                <a:path w="772" h="696">
                  <a:moveTo>
                    <a:pt x="0" y="0"/>
                  </a:moveTo>
                  <a:lnTo>
                    <a:pt x="0" y="696"/>
                  </a:lnTo>
                  <a:lnTo>
                    <a:pt x="772" y="668"/>
                  </a:lnTo>
                </a:path>
              </a:pathLst>
            </a:custGeom>
            <a:noFill/>
            <a:ln w="6350"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nvGrpSpPr>
            <p:cNvPr id="285" name="Group 287"/>
            <p:cNvGrpSpPr>
              <a:grpSpLocks/>
            </p:cNvGrpSpPr>
            <p:nvPr/>
          </p:nvGrpSpPr>
          <p:grpSpPr bwMode="auto">
            <a:xfrm>
              <a:off x="4999" y="3416"/>
              <a:ext cx="204" cy="149"/>
              <a:chOff x="887" y="1855"/>
              <a:chExt cx="583" cy="290"/>
            </a:xfrm>
          </p:grpSpPr>
          <p:sp>
            <p:nvSpPr>
              <p:cNvPr id="355" name="Freeform 288"/>
              <p:cNvSpPr>
                <a:spLocks/>
              </p:cNvSpPr>
              <p:nvPr/>
            </p:nvSpPr>
            <p:spPr bwMode="auto">
              <a:xfrm>
                <a:off x="887" y="1855"/>
                <a:ext cx="583" cy="226"/>
              </a:xfrm>
              <a:custGeom>
                <a:avLst/>
                <a:gdLst>
                  <a:gd name="T0" fmla="*/ 0 w 583"/>
                  <a:gd name="T1" fmla="*/ 181 h 226"/>
                  <a:gd name="T2" fmla="*/ 64 w 583"/>
                  <a:gd name="T3" fmla="*/ 150 h 226"/>
                  <a:gd name="T4" fmla="*/ 152 w 583"/>
                  <a:gd name="T5" fmla="*/ 170 h 226"/>
                  <a:gd name="T6" fmla="*/ 220 w 583"/>
                  <a:gd name="T7" fmla="*/ 226 h 226"/>
                  <a:gd name="T8" fmla="*/ 308 w 583"/>
                  <a:gd name="T9" fmla="*/ 190 h 226"/>
                  <a:gd name="T10" fmla="*/ 392 w 583"/>
                  <a:gd name="T11" fmla="*/ 206 h 226"/>
                  <a:gd name="T12" fmla="*/ 476 w 583"/>
                  <a:gd name="T13" fmla="*/ 158 h 226"/>
                  <a:gd name="T14" fmla="*/ 529 w 583"/>
                  <a:gd name="T15" fmla="*/ 104 h 226"/>
                  <a:gd name="T16" fmla="*/ 583 w 583"/>
                  <a:gd name="T17" fmla="*/ 0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3"/>
                  <a:gd name="T28" fmla="*/ 0 h 226"/>
                  <a:gd name="T29" fmla="*/ 583 w 583"/>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3" h="226">
                    <a:moveTo>
                      <a:pt x="0" y="181"/>
                    </a:moveTo>
                    <a:lnTo>
                      <a:pt x="64" y="150"/>
                    </a:lnTo>
                    <a:lnTo>
                      <a:pt x="152" y="170"/>
                    </a:lnTo>
                    <a:lnTo>
                      <a:pt x="220" y="226"/>
                    </a:lnTo>
                    <a:lnTo>
                      <a:pt x="308" y="190"/>
                    </a:lnTo>
                    <a:lnTo>
                      <a:pt x="392" y="206"/>
                    </a:lnTo>
                    <a:lnTo>
                      <a:pt x="476" y="158"/>
                    </a:lnTo>
                    <a:lnTo>
                      <a:pt x="529" y="104"/>
                    </a:lnTo>
                    <a:lnTo>
                      <a:pt x="583" y="0"/>
                    </a:lnTo>
                  </a:path>
                </a:pathLst>
              </a:custGeom>
              <a:noFill/>
              <a:ln w="6350" cap="flat" cmpd="sng">
                <a:solidFill>
                  <a:srgbClr val="FF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56" name="Freeform 289"/>
              <p:cNvSpPr>
                <a:spLocks/>
              </p:cNvSpPr>
              <p:nvPr/>
            </p:nvSpPr>
            <p:spPr bwMode="auto">
              <a:xfrm>
                <a:off x="887" y="1969"/>
                <a:ext cx="580" cy="176"/>
              </a:xfrm>
              <a:custGeom>
                <a:avLst/>
                <a:gdLst>
                  <a:gd name="T0" fmla="*/ 0 w 580"/>
                  <a:gd name="T1" fmla="*/ 22 h 176"/>
                  <a:gd name="T2" fmla="*/ 76 w 580"/>
                  <a:gd name="T3" fmla="*/ 0 h 176"/>
                  <a:gd name="T4" fmla="*/ 160 w 580"/>
                  <a:gd name="T5" fmla="*/ 4 h 176"/>
                  <a:gd name="T6" fmla="*/ 220 w 580"/>
                  <a:gd name="T7" fmla="*/ 76 h 176"/>
                  <a:gd name="T8" fmla="*/ 304 w 580"/>
                  <a:gd name="T9" fmla="*/ 128 h 176"/>
                  <a:gd name="T10" fmla="*/ 388 w 580"/>
                  <a:gd name="T11" fmla="*/ 128 h 176"/>
                  <a:gd name="T12" fmla="*/ 472 w 580"/>
                  <a:gd name="T13" fmla="*/ 124 h 176"/>
                  <a:gd name="T14" fmla="*/ 536 w 580"/>
                  <a:gd name="T15" fmla="*/ 164 h 176"/>
                  <a:gd name="T16" fmla="*/ 580 w 580"/>
                  <a:gd name="T17" fmla="*/ 17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0"/>
                  <a:gd name="T28" fmla="*/ 0 h 176"/>
                  <a:gd name="T29" fmla="*/ 580 w 580"/>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0" h="176">
                    <a:moveTo>
                      <a:pt x="0" y="22"/>
                    </a:moveTo>
                    <a:lnTo>
                      <a:pt x="76" y="0"/>
                    </a:lnTo>
                    <a:lnTo>
                      <a:pt x="160" y="4"/>
                    </a:lnTo>
                    <a:lnTo>
                      <a:pt x="220" y="76"/>
                    </a:lnTo>
                    <a:lnTo>
                      <a:pt x="304" y="128"/>
                    </a:lnTo>
                    <a:lnTo>
                      <a:pt x="388" y="128"/>
                    </a:lnTo>
                    <a:lnTo>
                      <a:pt x="472" y="124"/>
                    </a:lnTo>
                    <a:lnTo>
                      <a:pt x="536" y="164"/>
                    </a:lnTo>
                    <a:lnTo>
                      <a:pt x="580" y="176"/>
                    </a:lnTo>
                  </a:path>
                </a:pathLst>
              </a:custGeom>
              <a:noFill/>
              <a:ln w="6350" cap="flat" cmpd="sng">
                <a:solidFill>
                  <a:srgbClr val="3366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sp>
          <p:nvSpPr>
            <p:cNvPr id="286" name="Line 290"/>
            <p:cNvSpPr>
              <a:spLocks noChangeShapeType="1"/>
            </p:cNvSpPr>
            <p:nvPr/>
          </p:nvSpPr>
          <p:spPr bwMode="auto">
            <a:xfrm>
              <a:off x="4995" y="3455"/>
              <a:ext cx="208" cy="6"/>
            </a:xfrm>
            <a:prstGeom prst="line">
              <a:avLst/>
            </a:prstGeom>
            <a:noFill/>
            <a:ln w="6350">
              <a:solidFill>
                <a:srgbClr val="333333"/>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287" name="Freeform 291"/>
            <p:cNvSpPr>
              <a:spLocks/>
            </p:cNvSpPr>
            <p:nvPr/>
          </p:nvSpPr>
          <p:spPr bwMode="auto">
            <a:xfrm>
              <a:off x="5013" y="3395"/>
              <a:ext cx="78" cy="81"/>
            </a:xfrm>
            <a:custGeom>
              <a:avLst/>
              <a:gdLst>
                <a:gd name="T0" fmla="*/ 0 w 288"/>
                <a:gd name="T1" fmla="*/ 0 h 300"/>
                <a:gd name="T2" fmla="*/ 0 w 288"/>
                <a:gd name="T3" fmla="*/ 0 h 300"/>
                <a:gd name="T4" fmla="*/ 0 w 288"/>
                <a:gd name="T5" fmla="*/ 0 h 300"/>
                <a:gd name="T6" fmla="*/ 0 w 288"/>
                <a:gd name="T7" fmla="*/ 0 h 300"/>
                <a:gd name="T8" fmla="*/ 0 w 288"/>
                <a:gd name="T9" fmla="*/ 0 h 300"/>
                <a:gd name="T10" fmla="*/ 0 w 288"/>
                <a:gd name="T11" fmla="*/ 0 h 300"/>
                <a:gd name="T12" fmla="*/ 0 w 288"/>
                <a:gd name="T13" fmla="*/ 0 h 300"/>
                <a:gd name="T14" fmla="*/ 0 w 288"/>
                <a:gd name="T15" fmla="*/ 0 h 300"/>
                <a:gd name="T16" fmla="*/ 0 60000 65536"/>
                <a:gd name="T17" fmla="*/ 0 60000 65536"/>
                <a:gd name="T18" fmla="*/ 0 60000 65536"/>
                <a:gd name="T19" fmla="*/ 0 60000 65536"/>
                <a:gd name="T20" fmla="*/ 0 60000 65536"/>
                <a:gd name="T21" fmla="*/ 0 60000 65536"/>
                <a:gd name="T22" fmla="*/ 0 60000 65536"/>
                <a:gd name="T23" fmla="*/ 0 60000 65536"/>
                <a:gd name="T24" fmla="*/ 0 w 288"/>
                <a:gd name="T25" fmla="*/ 0 h 300"/>
                <a:gd name="T26" fmla="*/ 288 w 288"/>
                <a:gd name="T27" fmla="*/ 300 h 3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8" h="300">
                  <a:moveTo>
                    <a:pt x="0" y="176"/>
                  </a:moveTo>
                  <a:lnTo>
                    <a:pt x="0" y="0"/>
                  </a:lnTo>
                  <a:lnTo>
                    <a:pt x="288" y="12"/>
                  </a:lnTo>
                  <a:lnTo>
                    <a:pt x="288" y="180"/>
                  </a:lnTo>
                  <a:lnTo>
                    <a:pt x="220" y="180"/>
                  </a:lnTo>
                  <a:lnTo>
                    <a:pt x="152" y="300"/>
                  </a:lnTo>
                  <a:lnTo>
                    <a:pt x="148" y="179"/>
                  </a:lnTo>
                  <a:lnTo>
                    <a:pt x="0" y="176"/>
                  </a:lnTo>
                  <a:close/>
                </a:path>
              </a:pathLst>
            </a:custGeom>
            <a:solidFill>
              <a:srgbClr val="FFFFFF"/>
            </a:solidFill>
            <a:ln w="6350"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288" name="Freeform 292"/>
            <p:cNvSpPr>
              <a:spLocks/>
            </p:cNvSpPr>
            <p:nvPr/>
          </p:nvSpPr>
          <p:spPr bwMode="auto">
            <a:xfrm>
              <a:off x="5173" y="3454"/>
              <a:ext cx="82" cy="70"/>
            </a:xfrm>
            <a:custGeom>
              <a:avLst/>
              <a:gdLst>
                <a:gd name="T0" fmla="*/ 0 w 304"/>
                <a:gd name="T1" fmla="*/ 0 h 260"/>
                <a:gd name="T2" fmla="*/ 0 w 304"/>
                <a:gd name="T3" fmla="*/ 0 h 260"/>
                <a:gd name="T4" fmla="*/ 0 w 304"/>
                <a:gd name="T5" fmla="*/ 0 h 260"/>
                <a:gd name="T6" fmla="*/ 0 w 304"/>
                <a:gd name="T7" fmla="*/ 0 h 260"/>
                <a:gd name="T8" fmla="*/ 0 w 304"/>
                <a:gd name="T9" fmla="*/ 0 h 260"/>
                <a:gd name="T10" fmla="*/ 0 w 304"/>
                <a:gd name="T11" fmla="*/ 0 h 260"/>
                <a:gd name="T12" fmla="*/ 0 w 304"/>
                <a:gd name="T13" fmla="*/ 0 h 260"/>
                <a:gd name="T14" fmla="*/ 0 w 304"/>
                <a:gd name="T15" fmla="*/ 0 h 260"/>
                <a:gd name="T16" fmla="*/ 0 60000 65536"/>
                <a:gd name="T17" fmla="*/ 0 60000 65536"/>
                <a:gd name="T18" fmla="*/ 0 60000 65536"/>
                <a:gd name="T19" fmla="*/ 0 60000 65536"/>
                <a:gd name="T20" fmla="*/ 0 60000 65536"/>
                <a:gd name="T21" fmla="*/ 0 60000 65536"/>
                <a:gd name="T22" fmla="*/ 0 60000 65536"/>
                <a:gd name="T23" fmla="*/ 0 60000 65536"/>
                <a:gd name="T24" fmla="*/ 0 w 304"/>
                <a:gd name="T25" fmla="*/ 0 h 260"/>
                <a:gd name="T26" fmla="*/ 304 w 304"/>
                <a:gd name="T27" fmla="*/ 260 h 2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 h="260">
                  <a:moveTo>
                    <a:pt x="92" y="260"/>
                  </a:moveTo>
                  <a:lnTo>
                    <a:pt x="92" y="216"/>
                  </a:lnTo>
                  <a:lnTo>
                    <a:pt x="0" y="144"/>
                  </a:lnTo>
                  <a:lnTo>
                    <a:pt x="92" y="176"/>
                  </a:lnTo>
                  <a:lnTo>
                    <a:pt x="92" y="0"/>
                  </a:lnTo>
                  <a:lnTo>
                    <a:pt x="304" y="4"/>
                  </a:lnTo>
                  <a:lnTo>
                    <a:pt x="304" y="260"/>
                  </a:lnTo>
                  <a:lnTo>
                    <a:pt x="92" y="260"/>
                  </a:lnTo>
                  <a:close/>
                </a:path>
              </a:pathLst>
            </a:custGeom>
            <a:solidFill>
              <a:srgbClr val="FFFFFF"/>
            </a:solidFill>
            <a:ln w="6350"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grpSp>
          <p:nvGrpSpPr>
            <p:cNvPr id="289" name="Group 293"/>
            <p:cNvGrpSpPr>
              <a:grpSpLocks/>
            </p:cNvGrpSpPr>
            <p:nvPr/>
          </p:nvGrpSpPr>
          <p:grpSpPr bwMode="auto">
            <a:xfrm>
              <a:off x="4760" y="3733"/>
              <a:ext cx="311" cy="47"/>
              <a:chOff x="275" y="1725"/>
              <a:chExt cx="2446" cy="1774"/>
            </a:xfrm>
          </p:grpSpPr>
          <p:sp>
            <p:nvSpPr>
              <p:cNvPr id="353" name="Oval 294"/>
              <p:cNvSpPr>
                <a:spLocks noChangeArrowheads="1"/>
              </p:cNvSpPr>
              <p:nvPr/>
            </p:nvSpPr>
            <p:spPr bwMode="auto">
              <a:xfrm>
                <a:off x="275" y="1725"/>
                <a:ext cx="2446" cy="1774"/>
              </a:xfrm>
              <a:prstGeom prst="ellipse">
                <a:avLst/>
              </a:prstGeom>
              <a:solidFill>
                <a:srgbClr val="969696">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354" name="Oval 295"/>
              <p:cNvSpPr>
                <a:spLocks noChangeArrowheads="1"/>
              </p:cNvSpPr>
              <p:nvPr/>
            </p:nvSpPr>
            <p:spPr bwMode="auto">
              <a:xfrm>
                <a:off x="451" y="1825"/>
                <a:ext cx="2094" cy="1520"/>
              </a:xfrm>
              <a:prstGeom prst="ellipse">
                <a:avLst/>
              </a:prstGeom>
              <a:solidFill>
                <a:srgbClr val="80808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grpSp>
        <p:grpSp>
          <p:nvGrpSpPr>
            <p:cNvPr id="290" name="Group 296"/>
            <p:cNvGrpSpPr>
              <a:grpSpLocks/>
            </p:cNvGrpSpPr>
            <p:nvPr/>
          </p:nvGrpSpPr>
          <p:grpSpPr bwMode="auto">
            <a:xfrm>
              <a:off x="4825" y="3441"/>
              <a:ext cx="153" cy="313"/>
              <a:chOff x="4659" y="892"/>
              <a:chExt cx="204" cy="418"/>
            </a:xfrm>
          </p:grpSpPr>
          <p:sp>
            <p:nvSpPr>
              <p:cNvPr id="334" name="Freeform 297"/>
              <p:cNvSpPr>
                <a:spLocks/>
              </p:cNvSpPr>
              <p:nvPr/>
            </p:nvSpPr>
            <p:spPr bwMode="auto">
              <a:xfrm>
                <a:off x="4740" y="902"/>
                <a:ext cx="24" cy="66"/>
              </a:xfrm>
              <a:custGeom>
                <a:avLst/>
                <a:gdLst>
                  <a:gd name="T0" fmla="*/ 0 w 82"/>
                  <a:gd name="T1" fmla="*/ 0 h 228"/>
                  <a:gd name="T2" fmla="*/ 0 w 82"/>
                  <a:gd name="T3" fmla="*/ 0 h 228"/>
                  <a:gd name="T4" fmla="*/ 0 w 82"/>
                  <a:gd name="T5" fmla="*/ 0 h 228"/>
                  <a:gd name="T6" fmla="*/ 0 w 82"/>
                  <a:gd name="T7" fmla="*/ 0 h 228"/>
                  <a:gd name="T8" fmla="*/ 0 w 82"/>
                  <a:gd name="T9" fmla="*/ 0 h 228"/>
                  <a:gd name="T10" fmla="*/ 0 w 82"/>
                  <a:gd name="T11" fmla="*/ 0 h 228"/>
                  <a:gd name="T12" fmla="*/ 0 w 82"/>
                  <a:gd name="T13" fmla="*/ 0 h 228"/>
                  <a:gd name="T14" fmla="*/ 0 w 82"/>
                  <a:gd name="T15" fmla="*/ 0 h 228"/>
                  <a:gd name="T16" fmla="*/ 0 w 82"/>
                  <a:gd name="T17" fmla="*/ 0 h 228"/>
                  <a:gd name="T18" fmla="*/ 0 w 82"/>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228"/>
                  <a:gd name="T32" fmla="*/ 82 w 82"/>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228">
                    <a:moveTo>
                      <a:pt x="30" y="0"/>
                    </a:moveTo>
                    <a:lnTo>
                      <a:pt x="73" y="18"/>
                    </a:lnTo>
                    <a:lnTo>
                      <a:pt x="81" y="63"/>
                    </a:lnTo>
                    <a:lnTo>
                      <a:pt x="67" y="157"/>
                    </a:lnTo>
                    <a:lnTo>
                      <a:pt x="63" y="190"/>
                    </a:lnTo>
                    <a:lnTo>
                      <a:pt x="82" y="228"/>
                    </a:lnTo>
                    <a:lnTo>
                      <a:pt x="46" y="201"/>
                    </a:lnTo>
                    <a:lnTo>
                      <a:pt x="18" y="153"/>
                    </a:lnTo>
                    <a:lnTo>
                      <a:pt x="0" y="64"/>
                    </a:lnTo>
                    <a:lnTo>
                      <a:pt x="30" y="0"/>
                    </a:lnTo>
                    <a:close/>
                  </a:path>
                </a:pathLst>
              </a:custGeom>
              <a:solidFill>
                <a:srgbClr val="FFF5EB"/>
              </a:solidFill>
              <a:ln w="952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grpSp>
            <p:nvGrpSpPr>
              <p:cNvPr id="335" name="Group 298"/>
              <p:cNvGrpSpPr>
                <a:grpSpLocks/>
              </p:cNvGrpSpPr>
              <p:nvPr/>
            </p:nvGrpSpPr>
            <p:grpSpPr bwMode="auto">
              <a:xfrm rot="807521">
                <a:off x="4744" y="944"/>
                <a:ext cx="119" cy="86"/>
                <a:chOff x="563" y="1831"/>
                <a:chExt cx="332" cy="239"/>
              </a:xfrm>
            </p:grpSpPr>
            <p:sp>
              <p:nvSpPr>
                <p:cNvPr id="349" name="Freeform 299"/>
                <p:cNvSpPr>
                  <a:spLocks/>
                </p:cNvSpPr>
                <p:nvPr/>
              </p:nvSpPr>
              <p:spPr bwMode="auto">
                <a:xfrm>
                  <a:off x="563" y="1831"/>
                  <a:ext cx="332" cy="239"/>
                </a:xfrm>
                <a:custGeom>
                  <a:avLst/>
                  <a:gdLst>
                    <a:gd name="T0" fmla="*/ 2 w 408"/>
                    <a:gd name="T1" fmla="*/ 14 h 295"/>
                    <a:gd name="T2" fmla="*/ 4 w 408"/>
                    <a:gd name="T3" fmla="*/ 14 h 295"/>
                    <a:gd name="T4" fmla="*/ 4 w 408"/>
                    <a:gd name="T5" fmla="*/ 14 h 295"/>
                    <a:gd name="T6" fmla="*/ 5 w 408"/>
                    <a:gd name="T7" fmla="*/ 14 h 295"/>
                    <a:gd name="T8" fmla="*/ 5 w 408"/>
                    <a:gd name="T9" fmla="*/ 15 h 295"/>
                    <a:gd name="T10" fmla="*/ 11 w 408"/>
                    <a:gd name="T11" fmla="*/ 16 h 295"/>
                    <a:gd name="T12" fmla="*/ 13 w 408"/>
                    <a:gd name="T13" fmla="*/ 18 h 295"/>
                    <a:gd name="T14" fmla="*/ 15 w 408"/>
                    <a:gd name="T15" fmla="*/ 18 h 295"/>
                    <a:gd name="T16" fmla="*/ 15 w 408"/>
                    <a:gd name="T17" fmla="*/ 17 h 295"/>
                    <a:gd name="T18" fmla="*/ 16 w 408"/>
                    <a:gd name="T19" fmla="*/ 16 h 295"/>
                    <a:gd name="T20" fmla="*/ 22 w 408"/>
                    <a:gd name="T21" fmla="*/ 10 h 295"/>
                    <a:gd name="T22" fmla="*/ 24 w 408"/>
                    <a:gd name="T23" fmla="*/ 7 h 295"/>
                    <a:gd name="T24" fmla="*/ 26 w 408"/>
                    <a:gd name="T25" fmla="*/ 7 h 295"/>
                    <a:gd name="T26" fmla="*/ 26 w 408"/>
                    <a:gd name="T27" fmla="*/ 6 h 295"/>
                    <a:gd name="T28" fmla="*/ 27 w 408"/>
                    <a:gd name="T29" fmla="*/ 5 h 295"/>
                    <a:gd name="T30" fmla="*/ 27 w 408"/>
                    <a:gd name="T31" fmla="*/ 4 h 295"/>
                    <a:gd name="T32" fmla="*/ 28 w 408"/>
                    <a:gd name="T33" fmla="*/ 2 h 295"/>
                    <a:gd name="T34" fmla="*/ 29 w 408"/>
                    <a:gd name="T35" fmla="*/ 2 h 295"/>
                    <a:gd name="T36" fmla="*/ 28 w 408"/>
                    <a:gd name="T37" fmla="*/ 5 h 295"/>
                    <a:gd name="T38" fmla="*/ 30 w 408"/>
                    <a:gd name="T39" fmla="*/ 2 h 295"/>
                    <a:gd name="T40" fmla="*/ 32 w 408"/>
                    <a:gd name="T41" fmla="*/ 0 h 295"/>
                    <a:gd name="T42" fmla="*/ 32 w 408"/>
                    <a:gd name="T43" fmla="*/ 2 h 295"/>
                    <a:gd name="T44" fmla="*/ 33 w 408"/>
                    <a:gd name="T45" fmla="*/ 2 h 295"/>
                    <a:gd name="T46" fmla="*/ 33 w 408"/>
                    <a:gd name="T47" fmla="*/ 2 h 295"/>
                    <a:gd name="T48" fmla="*/ 34 w 408"/>
                    <a:gd name="T49" fmla="*/ 2 h 295"/>
                    <a:gd name="T50" fmla="*/ 33 w 408"/>
                    <a:gd name="T51" fmla="*/ 3 h 295"/>
                    <a:gd name="T52" fmla="*/ 34 w 408"/>
                    <a:gd name="T53" fmla="*/ 4 h 295"/>
                    <a:gd name="T54" fmla="*/ 33 w 408"/>
                    <a:gd name="T55" fmla="*/ 6 h 295"/>
                    <a:gd name="T56" fmla="*/ 32 w 408"/>
                    <a:gd name="T57" fmla="*/ 7 h 295"/>
                    <a:gd name="T58" fmla="*/ 28 w 408"/>
                    <a:gd name="T59" fmla="*/ 8 h 295"/>
                    <a:gd name="T60" fmla="*/ 28 w 408"/>
                    <a:gd name="T61" fmla="*/ 9 h 295"/>
                    <a:gd name="T62" fmla="*/ 28 w 408"/>
                    <a:gd name="T63" fmla="*/ 10 h 295"/>
                    <a:gd name="T64" fmla="*/ 24 w 408"/>
                    <a:gd name="T65" fmla="*/ 12 h 295"/>
                    <a:gd name="T66" fmla="*/ 17 w 408"/>
                    <a:gd name="T67" fmla="*/ 23 h 295"/>
                    <a:gd name="T68" fmla="*/ 16 w 408"/>
                    <a:gd name="T69" fmla="*/ 23 h 295"/>
                    <a:gd name="T70" fmla="*/ 14 w 408"/>
                    <a:gd name="T71" fmla="*/ 23 h 295"/>
                    <a:gd name="T72" fmla="*/ 11 w 408"/>
                    <a:gd name="T73" fmla="*/ 22 h 295"/>
                    <a:gd name="T74" fmla="*/ 5 w 408"/>
                    <a:gd name="T75" fmla="*/ 19 h 295"/>
                    <a:gd name="T76" fmla="*/ 2 w 408"/>
                    <a:gd name="T77" fmla="*/ 19 h 295"/>
                    <a:gd name="T78" fmla="*/ 0 w 408"/>
                    <a:gd name="T79" fmla="*/ 17 h 295"/>
                    <a:gd name="T80" fmla="*/ 2 w 408"/>
                    <a:gd name="T81" fmla="*/ 14 h 2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295"/>
                    <a:gd name="T125" fmla="*/ 408 w 408"/>
                    <a:gd name="T126" fmla="*/ 295 h 2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295">
                      <a:moveTo>
                        <a:pt x="8" y="169"/>
                      </a:moveTo>
                      <a:lnTo>
                        <a:pt x="44" y="169"/>
                      </a:lnTo>
                      <a:lnTo>
                        <a:pt x="48" y="173"/>
                      </a:lnTo>
                      <a:lnTo>
                        <a:pt x="53" y="170"/>
                      </a:lnTo>
                      <a:lnTo>
                        <a:pt x="59" y="177"/>
                      </a:lnTo>
                      <a:lnTo>
                        <a:pt x="129" y="204"/>
                      </a:lnTo>
                      <a:lnTo>
                        <a:pt x="161" y="223"/>
                      </a:lnTo>
                      <a:lnTo>
                        <a:pt x="172" y="224"/>
                      </a:lnTo>
                      <a:lnTo>
                        <a:pt x="179" y="210"/>
                      </a:lnTo>
                      <a:lnTo>
                        <a:pt x="194" y="204"/>
                      </a:lnTo>
                      <a:lnTo>
                        <a:pt x="260" y="123"/>
                      </a:lnTo>
                      <a:lnTo>
                        <a:pt x="282" y="90"/>
                      </a:lnTo>
                      <a:lnTo>
                        <a:pt x="305" y="93"/>
                      </a:lnTo>
                      <a:lnTo>
                        <a:pt x="312" y="85"/>
                      </a:lnTo>
                      <a:lnTo>
                        <a:pt x="314" y="68"/>
                      </a:lnTo>
                      <a:lnTo>
                        <a:pt x="320" y="52"/>
                      </a:lnTo>
                      <a:lnTo>
                        <a:pt x="331" y="29"/>
                      </a:lnTo>
                      <a:lnTo>
                        <a:pt x="343" y="33"/>
                      </a:lnTo>
                      <a:lnTo>
                        <a:pt x="334" y="58"/>
                      </a:lnTo>
                      <a:lnTo>
                        <a:pt x="358" y="23"/>
                      </a:lnTo>
                      <a:lnTo>
                        <a:pt x="378" y="0"/>
                      </a:lnTo>
                      <a:lnTo>
                        <a:pt x="382" y="11"/>
                      </a:lnTo>
                      <a:lnTo>
                        <a:pt x="396" y="5"/>
                      </a:lnTo>
                      <a:lnTo>
                        <a:pt x="395" y="19"/>
                      </a:lnTo>
                      <a:lnTo>
                        <a:pt x="407" y="18"/>
                      </a:lnTo>
                      <a:lnTo>
                        <a:pt x="400" y="41"/>
                      </a:lnTo>
                      <a:lnTo>
                        <a:pt x="408" y="50"/>
                      </a:lnTo>
                      <a:lnTo>
                        <a:pt x="387" y="73"/>
                      </a:lnTo>
                      <a:lnTo>
                        <a:pt x="372" y="92"/>
                      </a:lnTo>
                      <a:lnTo>
                        <a:pt x="339" y="105"/>
                      </a:lnTo>
                      <a:lnTo>
                        <a:pt x="329" y="114"/>
                      </a:lnTo>
                      <a:lnTo>
                        <a:pt x="336" y="124"/>
                      </a:lnTo>
                      <a:lnTo>
                        <a:pt x="297" y="159"/>
                      </a:lnTo>
                      <a:lnTo>
                        <a:pt x="207" y="280"/>
                      </a:lnTo>
                      <a:lnTo>
                        <a:pt x="187" y="295"/>
                      </a:lnTo>
                      <a:lnTo>
                        <a:pt x="164" y="292"/>
                      </a:lnTo>
                      <a:lnTo>
                        <a:pt x="126" y="276"/>
                      </a:lnTo>
                      <a:lnTo>
                        <a:pt x="53" y="243"/>
                      </a:lnTo>
                      <a:lnTo>
                        <a:pt x="28" y="246"/>
                      </a:lnTo>
                      <a:lnTo>
                        <a:pt x="0" y="214"/>
                      </a:lnTo>
                      <a:lnTo>
                        <a:pt x="8" y="169"/>
                      </a:lnTo>
                      <a:close/>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350" name="Line 300"/>
                <p:cNvSpPr>
                  <a:spLocks noChangeShapeType="1"/>
                </p:cNvSpPr>
                <p:nvPr/>
              </p:nvSpPr>
              <p:spPr bwMode="auto">
                <a:xfrm flipH="1">
                  <a:off x="869" y="1865"/>
                  <a:ext cx="18" cy="18"/>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51" name="Freeform 301"/>
                <p:cNvSpPr>
                  <a:spLocks/>
                </p:cNvSpPr>
                <p:nvPr/>
              </p:nvSpPr>
              <p:spPr bwMode="auto">
                <a:xfrm>
                  <a:off x="865" y="1847"/>
                  <a:ext cx="19" cy="27"/>
                </a:xfrm>
                <a:custGeom>
                  <a:avLst/>
                  <a:gdLst>
                    <a:gd name="T0" fmla="*/ 6 w 21"/>
                    <a:gd name="T1" fmla="*/ 0 h 31"/>
                    <a:gd name="T2" fmla="*/ 5 w 21"/>
                    <a:gd name="T3" fmla="*/ 3 h 31"/>
                    <a:gd name="T4" fmla="*/ 0 w 21"/>
                    <a:gd name="T5" fmla="*/ 6 h 31"/>
                    <a:gd name="T6" fmla="*/ 0 60000 65536"/>
                    <a:gd name="T7" fmla="*/ 0 60000 65536"/>
                    <a:gd name="T8" fmla="*/ 0 60000 65536"/>
                    <a:gd name="T9" fmla="*/ 0 w 21"/>
                    <a:gd name="T10" fmla="*/ 0 h 31"/>
                    <a:gd name="T11" fmla="*/ 21 w 21"/>
                    <a:gd name="T12" fmla="*/ 31 h 31"/>
                  </a:gdLst>
                  <a:ahLst/>
                  <a:cxnLst>
                    <a:cxn ang="T6">
                      <a:pos x="T0" y="T1"/>
                    </a:cxn>
                    <a:cxn ang="T7">
                      <a:pos x="T2" y="T3"/>
                    </a:cxn>
                    <a:cxn ang="T8">
                      <a:pos x="T4" y="T5"/>
                    </a:cxn>
                  </a:cxnLst>
                  <a:rect l="T9" t="T10" r="T11" b="T12"/>
                  <a:pathLst>
                    <a:path w="21" h="31">
                      <a:moveTo>
                        <a:pt x="21" y="0"/>
                      </a:moveTo>
                      <a:lnTo>
                        <a:pt x="13" y="15"/>
                      </a:lnTo>
                      <a:lnTo>
                        <a:pt x="0" y="31"/>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52" name="Freeform 302"/>
                <p:cNvSpPr>
                  <a:spLocks/>
                </p:cNvSpPr>
                <p:nvPr/>
              </p:nvSpPr>
              <p:spPr bwMode="auto">
                <a:xfrm>
                  <a:off x="858" y="1839"/>
                  <a:ext cx="16" cy="26"/>
                </a:xfrm>
                <a:custGeom>
                  <a:avLst/>
                  <a:gdLst>
                    <a:gd name="T0" fmla="*/ 4 w 18"/>
                    <a:gd name="T1" fmla="*/ 0 h 30"/>
                    <a:gd name="T2" fmla="*/ 4 w 18"/>
                    <a:gd name="T3" fmla="*/ 3 h 30"/>
                    <a:gd name="T4" fmla="*/ 0 w 18"/>
                    <a:gd name="T5" fmla="*/ 6 h 30"/>
                    <a:gd name="T6" fmla="*/ 0 60000 65536"/>
                    <a:gd name="T7" fmla="*/ 0 60000 65536"/>
                    <a:gd name="T8" fmla="*/ 0 60000 65536"/>
                    <a:gd name="T9" fmla="*/ 0 w 18"/>
                    <a:gd name="T10" fmla="*/ 0 h 30"/>
                    <a:gd name="T11" fmla="*/ 18 w 18"/>
                    <a:gd name="T12" fmla="*/ 30 h 30"/>
                  </a:gdLst>
                  <a:ahLst/>
                  <a:cxnLst>
                    <a:cxn ang="T6">
                      <a:pos x="T0" y="T1"/>
                    </a:cxn>
                    <a:cxn ang="T7">
                      <a:pos x="T2" y="T3"/>
                    </a:cxn>
                    <a:cxn ang="T8">
                      <a:pos x="T4" y="T5"/>
                    </a:cxn>
                  </a:cxnLst>
                  <a:rect l="T9" t="T10" r="T11" b="T12"/>
                  <a:pathLst>
                    <a:path w="18" h="30">
                      <a:moveTo>
                        <a:pt x="18" y="0"/>
                      </a:moveTo>
                      <a:lnTo>
                        <a:pt x="9" y="16"/>
                      </a:lnTo>
                      <a:lnTo>
                        <a:pt x="0" y="3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sp>
            <p:nvSpPr>
              <p:cNvPr id="336" name="Freeform 303"/>
              <p:cNvSpPr>
                <a:spLocks/>
              </p:cNvSpPr>
              <p:nvPr/>
            </p:nvSpPr>
            <p:spPr bwMode="auto">
              <a:xfrm>
                <a:off x="4691" y="960"/>
                <a:ext cx="79" cy="350"/>
              </a:xfrm>
              <a:custGeom>
                <a:avLst/>
                <a:gdLst>
                  <a:gd name="T0" fmla="*/ 69 w 79"/>
                  <a:gd name="T1" fmla="*/ 48 h 350"/>
                  <a:gd name="T2" fmla="*/ 72 w 79"/>
                  <a:gd name="T3" fmla="*/ 65 h 350"/>
                  <a:gd name="T4" fmla="*/ 67 w 79"/>
                  <a:gd name="T5" fmla="*/ 77 h 350"/>
                  <a:gd name="T6" fmla="*/ 64 w 79"/>
                  <a:gd name="T7" fmla="*/ 100 h 350"/>
                  <a:gd name="T8" fmla="*/ 67 w 79"/>
                  <a:gd name="T9" fmla="*/ 128 h 350"/>
                  <a:gd name="T10" fmla="*/ 67 w 79"/>
                  <a:gd name="T11" fmla="*/ 135 h 350"/>
                  <a:gd name="T12" fmla="*/ 69 w 79"/>
                  <a:gd name="T13" fmla="*/ 170 h 350"/>
                  <a:gd name="T14" fmla="*/ 65 w 79"/>
                  <a:gd name="T15" fmla="*/ 195 h 350"/>
                  <a:gd name="T16" fmla="*/ 60 w 79"/>
                  <a:gd name="T17" fmla="*/ 302 h 350"/>
                  <a:gd name="T18" fmla="*/ 63 w 79"/>
                  <a:gd name="T19" fmla="*/ 323 h 350"/>
                  <a:gd name="T20" fmla="*/ 79 w 79"/>
                  <a:gd name="T21" fmla="*/ 338 h 350"/>
                  <a:gd name="T22" fmla="*/ 54 w 79"/>
                  <a:gd name="T23" fmla="*/ 335 h 350"/>
                  <a:gd name="T24" fmla="*/ 46 w 79"/>
                  <a:gd name="T25" fmla="*/ 334 h 350"/>
                  <a:gd name="T26" fmla="*/ 40 w 79"/>
                  <a:gd name="T27" fmla="*/ 321 h 350"/>
                  <a:gd name="T28" fmla="*/ 43 w 79"/>
                  <a:gd name="T29" fmla="*/ 253 h 350"/>
                  <a:gd name="T30" fmla="*/ 42 w 79"/>
                  <a:gd name="T31" fmla="*/ 218 h 350"/>
                  <a:gd name="T32" fmla="*/ 38 w 79"/>
                  <a:gd name="T33" fmla="*/ 253 h 350"/>
                  <a:gd name="T34" fmla="*/ 25 w 79"/>
                  <a:gd name="T35" fmla="*/ 318 h 350"/>
                  <a:gd name="T36" fmla="*/ 22 w 79"/>
                  <a:gd name="T37" fmla="*/ 343 h 350"/>
                  <a:gd name="T38" fmla="*/ 9 w 79"/>
                  <a:gd name="T39" fmla="*/ 350 h 350"/>
                  <a:gd name="T40" fmla="*/ 0 w 79"/>
                  <a:gd name="T41" fmla="*/ 338 h 350"/>
                  <a:gd name="T42" fmla="*/ 13 w 79"/>
                  <a:gd name="T43" fmla="*/ 313 h 350"/>
                  <a:gd name="T44" fmla="*/ 18 w 79"/>
                  <a:gd name="T45" fmla="*/ 239 h 350"/>
                  <a:gd name="T46" fmla="*/ 12 w 79"/>
                  <a:gd name="T47" fmla="*/ 197 h 350"/>
                  <a:gd name="T48" fmla="*/ 2 w 79"/>
                  <a:gd name="T49" fmla="*/ 161 h 350"/>
                  <a:gd name="T50" fmla="*/ 4 w 79"/>
                  <a:gd name="T51" fmla="*/ 135 h 350"/>
                  <a:gd name="T52" fmla="*/ 9 w 79"/>
                  <a:gd name="T53" fmla="*/ 119 h 350"/>
                  <a:gd name="T54" fmla="*/ 9 w 79"/>
                  <a:gd name="T55" fmla="*/ 85 h 350"/>
                  <a:gd name="T56" fmla="*/ 6 w 79"/>
                  <a:gd name="T57" fmla="*/ 37 h 350"/>
                  <a:gd name="T58" fmla="*/ 21 w 79"/>
                  <a:gd name="T59" fmla="*/ 19 h 350"/>
                  <a:gd name="T60" fmla="*/ 21 w 79"/>
                  <a:gd name="T61" fmla="*/ 10 h 350"/>
                  <a:gd name="T62" fmla="*/ 49 w 79"/>
                  <a:gd name="T63" fmla="*/ 12 h 350"/>
                  <a:gd name="T64" fmla="*/ 52 w 79"/>
                  <a:gd name="T65" fmla="*/ 17 h 3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350"/>
                  <a:gd name="T101" fmla="*/ 79 w 79"/>
                  <a:gd name="T102" fmla="*/ 350 h 3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350">
                    <a:moveTo>
                      <a:pt x="66" y="40"/>
                    </a:moveTo>
                    <a:lnTo>
                      <a:pt x="69" y="48"/>
                    </a:lnTo>
                    <a:lnTo>
                      <a:pt x="72" y="56"/>
                    </a:lnTo>
                    <a:lnTo>
                      <a:pt x="72" y="65"/>
                    </a:lnTo>
                    <a:lnTo>
                      <a:pt x="70" y="72"/>
                    </a:lnTo>
                    <a:lnTo>
                      <a:pt x="67" y="77"/>
                    </a:lnTo>
                    <a:lnTo>
                      <a:pt x="64" y="87"/>
                    </a:lnTo>
                    <a:lnTo>
                      <a:pt x="64" y="100"/>
                    </a:lnTo>
                    <a:lnTo>
                      <a:pt x="65" y="112"/>
                    </a:lnTo>
                    <a:lnTo>
                      <a:pt x="67" y="128"/>
                    </a:lnTo>
                    <a:lnTo>
                      <a:pt x="70" y="134"/>
                    </a:lnTo>
                    <a:lnTo>
                      <a:pt x="67" y="135"/>
                    </a:lnTo>
                    <a:lnTo>
                      <a:pt x="68" y="144"/>
                    </a:lnTo>
                    <a:lnTo>
                      <a:pt x="69" y="170"/>
                    </a:lnTo>
                    <a:lnTo>
                      <a:pt x="67" y="196"/>
                    </a:lnTo>
                    <a:lnTo>
                      <a:pt x="65" y="195"/>
                    </a:lnTo>
                    <a:lnTo>
                      <a:pt x="66" y="237"/>
                    </a:lnTo>
                    <a:lnTo>
                      <a:pt x="60" y="302"/>
                    </a:lnTo>
                    <a:lnTo>
                      <a:pt x="59" y="317"/>
                    </a:lnTo>
                    <a:lnTo>
                      <a:pt x="63" y="323"/>
                    </a:lnTo>
                    <a:lnTo>
                      <a:pt x="78" y="334"/>
                    </a:lnTo>
                    <a:lnTo>
                      <a:pt x="79" y="338"/>
                    </a:lnTo>
                    <a:lnTo>
                      <a:pt x="69" y="339"/>
                    </a:lnTo>
                    <a:lnTo>
                      <a:pt x="54" y="335"/>
                    </a:lnTo>
                    <a:lnTo>
                      <a:pt x="46" y="325"/>
                    </a:lnTo>
                    <a:lnTo>
                      <a:pt x="46" y="334"/>
                    </a:lnTo>
                    <a:lnTo>
                      <a:pt x="42" y="335"/>
                    </a:lnTo>
                    <a:lnTo>
                      <a:pt x="40" y="321"/>
                    </a:lnTo>
                    <a:lnTo>
                      <a:pt x="43" y="311"/>
                    </a:lnTo>
                    <a:lnTo>
                      <a:pt x="43" y="253"/>
                    </a:lnTo>
                    <a:lnTo>
                      <a:pt x="43" y="243"/>
                    </a:lnTo>
                    <a:lnTo>
                      <a:pt x="42" y="218"/>
                    </a:lnTo>
                    <a:lnTo>
                      <a:pt x="38" y="245"/>
                    </a:lnTo>
                    <a:lnTo>
                      <a:pt x="38" y="253"/>
                    </a:lnTo>
                    <a:lnTo>
                      <a:pt x="32" y="283"/>
                    </a:lnTo>
                    <a:lnTo>
                      <a:pt x="25" y="318"/>
                    </a:lnTo>
                    <a:lnTo>
                      <a:pt x="25" y="325"/>
                    </a:lnTo>
                    <a:lnTo>
                      <a:pt x="22" y="343"/>
                    </a:lnTo>
                    <a:lnTo>
                      <a:pt x="16" y="348"/>
                    </a:lnTo>
                    <a:lnTo>
                      <a:pt x="9" y="350"/>
                    </a:lnTo>
                    <a:lnTo>
                      <a:pt x="0" y="347"/>
                    </a:lnTo>
                    <a:lnTo>
                      <a:pt x="0" y="338"/>
                    </a:lnTo>
                    <a:lnTo>
                      <a:pt x="7" y="326"/>
                    </a:lnTo>
                    <a:lnTo>
                      <a:pt x="13" y="313"/>
                    </a:lnTo>
                    <a:lnTo>
                      <a:pt x="17" y="248"/>
                    </a:lnTo>
                    <a:lnTo>
                      <a:pt x="18" y="239"/>
                    </a:lnTo>
                    <a:lnTo>
                      <a:pt x="15" y="197"/>
                    </a:lnTo>
                    <a:lnTo>
                      <a:pt x="12" y="197"/>
                    </a:lnTo>
                    <a:lnTo>
                      <a:pt x="9" y="178"/>
                    </a:lnTo>
                    <a:lnTo>
                      <a:pt x="2" y="161"/>
                    </a:lnTo>
                    <a:lnTo>
                      <a:pt x="0" y="147"/>
                    </a:lnTo>
                    <a:lnTo>
                      <a:pt x="4" y="135"/>
                    </a:lnTo>
                    <a:lnTo>
                      <a:pt x="3" y="132"/>
                    </a:lnTo>
                    <a:lnTo>
                      <a:pt x="9" y="119"/>
                    </a:lnTo>
                    <a:lnTo>
                      <a:pt x="13" y="98"/>
                    </a:lnTo>
                    <a:lnTo>
                      <a:pt x="9" y="85"/>
                    </a:lnTo>
                    <a:lnTo>
                      <a:pt x="5" y="52"/>
                    </a:lnTo>
                    <a:lnTo>
                      <a:pt x="6" y="37"/>
                    </a:lnTo>
                    <a:lnTo>
                      <a:pt x="9" y="25"/>
                    </a:lnTo>
                    <a:lnTo>
                      <a:pt x="21" y="19"/>
                    </a:lnTo>
                    <a:lnTo>
                      <a:pt x="23" y="15"/>
                    </a:lnTo>
                    <a:lnTo>
                      <a:pt x="21" y="10"/>
                    </a:lnTo>
                    <a:lnTo>
                      <a:pt x="36" y="0"/>
                    </a:lnTo>
                    <a:lnTo>
                      <a:pt x="49" y="12"/>
                    </a:lnTo>
                    <a:lnTo>
                      <a:pt x="54" y="10"/>
                    </a:lnTo>
                    <a:lnTo>
                      <a:pt x="52" y="17"/>
                    </a:lnTo>
                    <a:lnTo>
                      <a:pt x="57" y="20"/>
                    </a:lnTo>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337" name="Freeform 304"/>
              <p:cNvSpPr>
                <a:spLocks/>
              </p:cNvSpPr>
              <p:nvPr/>
            </p:nvSpPr>
            <p:spPr bwMode="auto">
              <a:xfrm>
                <a:off x="4708" y="902"/>
                <a:ext cx="51" cy="72"/>
              </a:xfrm>
              <a:custGeom>
                <a:avLst/>
                <a:gdLst>
                  <a:gd name="T0" fmla="*/ 0 w 161"/>
                  <a:gd name="T1" fmla="*/ 0 h 229"/>
                  <a:gd name="T2" fmla="*/ 0 w 161"/>
                  <a:gd name="T3" fmla="*/ 0 h 229"/>
                  <a:gd name="T4" fmla="*/ 0 w 161"/>
                  <a:gd name="T5" fmla="*/ 0 h 229"/>
                  <a:gd name="T6" fmla="*/ 0 w 161"/>
                  <a:gd name="T7" fmla="*/ 0 h 229"/>
                  <a:gd name="T8" fmla="*/ 0 w 161"/>
                  <a:gd name="T9" fmla="*/ 0 h 229"/>
                  <a:gd name="T10" fmla="*/ 0 w 161"/>
                  <a:gd name="T11" fmla="*/ 0 h 229"/>
                  <a:gd name="T12" fmla="*/ 0 w 161"/>
                  <a:gd name="T13" fmla="*/ 0 h 229"/>
                  <a:gd name="T14" fmla="*/ 0 w 161"/>
                  <a:gd name="T15" fmla="*/ 0 h 229"/>
                  <a:gd name="T16" fmla="*/ 0 w 161"/>
                  <a:gd name="T17" fmla="*/ 0 h 229"/>
                  <a:gd name="T18" fmla="*/ 0 w 161"/>
                  <a:gd name="T19" fmla="*/ 0 h 229"/>
                  <a:gd name="T20" fmla="*/ 0 w 161"/>
                  <a:gd name="T21" fmla="*/ 0 h 229"/>
                  <a:gd name="T22" fmla="*/ 0 w 161"/>
                  <a:gd name="T23" fmla="*/ 0 h 229"/>
                  <a:gd name="T24" fmla="*/ 0 w 161"/>
                  <a:gd name="T25" fmla="*/ 0 h 229"/>
                  <a:gd name="T26" fmla="*/ 0 w 161"/>
                  <a:gd name="T27" fmla="*/ 0 h 229"/>
                  <a:gd name="T28" fmla="*/ 0 w 161"/>
                  <a:gd name="T29" fmla="*/ 0 h 229"/>
                  <a:gd name="T30" fmla="*/ 0 w 161"/>
                  <a:gd name="T31" fmla="*/ 0 h 229"/>
                  <a:gd name="T32" fmla="*/ 0 w 161"/>
                  <a:gd name="T33" fmla="*/ 0 h 229"/>
                  <a:gd name="T34" fmla="*/ 0 w 161"/>
                  <a:gd name="T35" fmla="*/ 0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
                  <a:gd name="T55" fmla="*/ 0 h 229"/>
                  <a:gd name="T56" fmla="*/ 161 w 161"/>
                  <a:gd name="T57" fmla="*/ 229 h 2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 h="229">
                    <a:moveTo>
                      <a:pt x="28" y="226"/>
                    </a:moveTo>
                    <a:lnTo>
                      <a:pt x="30" y="200"/>
                    </a:lnTo>
                    <a:lnTo>
                      <a:pt x="27" y="171"/>
                    </a:lnTo>
                    <a:lnTo>
                      <a:pt x="11" y="131"/>
                    </a:lnTo>
                    <a:lnTo>
                      <a:pt x="0" y="83"/>
                    </a:lnTo>
                    <a:lnTo>
                      <a:pt x="12" y="38"/>
                    </a:lnTo>
                    <a:lnTo>
                      <a:pt x="42" y="12"/>
                    </a:lnTo>
                    <a:lnTo>
                      <a:pt x="80" y="0"/>
                    </a:lnTo>
                    <a:lnTo>
                      <a:pt x="122" y="9"/>
                    </a:lnTo>
                    <a:lnTo>
                      <a:pt x="147" y="30"/>
                    </a:lnTo>
                    <a:lnTo>
                      <a:pt x="159" y="57"/>
                    </a:lnTo>
                    <a:lnTo>
                      <a:pt x="161" y="95"/>
                    </a:lnTo>
                    <a:lnTo>
                      <a:pt x="158" y="114"/>
                    </a:lnTo>
                    <a:lnTo>
                      <a:pt x="145" y="160"/>
                    </a:lnTo>
                    <a:lnTo>
                      <a:pt x="126" y="187"/>
                    </a:lnTo>
                    <a:lnTo>
                      <a:pt x="100" y="194"/>
                    </a:lnTo>
                    <a:lnTo>
                      <a:pt x="89" y="203"/>
                    </a:lnTo>
                    <a:lnTo>
                      <a:pt x="92" y="229"/>
                    </a:lnTo>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338" name="Freeform 305"/>
              <p:cNvSpPr>
                <a:spLocks/>
              </p:cNvSpPr>
              <p:nvPr/>
            </p:nvSpPr>
            <p:spPr bwMode="auto">
              <a:xfrm>
                <a:off x="4659" y="985"/>
                <a:ext cx="51" cy="162"/>
              </a:xfrm>
              <a:custGeom>
                <a:avLst/>
                <a:gdLst>
                  <a:gd name="T0" fmla="*/ 0 w 176"/>
                  <a:gd name="T1" fmla="*/ 0 h 553"/>
                  <a:gd name="T2" fmla="*/ 0 w 176"/>
                  <a:gd name="T3" fmla="*/ 0 h 553"/>
                  <a:gd name="T4" fmla="*/ 0 w 176"/>
                  <a:gd name="T5" fmla="*/ 0 h 553"/>
                  <a:gd name="T6" fmla="*/ 0 w 176"/>
                  <a:gd name="T7" fmla="*/ 0 h 553"/>
                  <a:gd name="T8" fmla="*/ 0 w 176"/>
                  <a:gd name="T9" fmla="*/ 0 h 553"/>
                  <a:gd name="T10" fmla="*/ 0 w 176"/>
                  <a:gd name="T11" fmla="*/ 0 h 553"/>
                  <a:gd name="T12" fmla="*/ 0 w 176"/>
                  <a:gd name="T13" fmla="*/ 0 h 553"/>
                  <a:gd name="T14" fmla="*/ 0 w 176"/>
                  <a:gd name="T15" fmla="*/ 0 h 553"/>
                  <a:gd name="T16" fmla="*/ 0 w 176"/>
                  <a:gd name="T17" fmla="*/ 0 h 553"/>
                  <a:gd name="T18" fmla="*/ 0 w 176"/>
                  <a:gd name="T19" fmla="*/ 0 h 553"/>
                  <a:gd name="T20" fmla="*/ 0 w 176"/>
                  <a:gd name="T21" fmla="*/ 0 h 553"/>
                  <a:gd name="T22" fmla="*/ 0 w 176"/>
                  <a:gd name="T23" fmla="*/ 0 h 553"/>
                  <a:gd name="T24" fmla="*/ 0 w 176"/>
                  <a:gd name="T25" fmla="*/ 0 h 553"/>
                  <a:gd name="T26" fmla="*/ 0 w 176"/>
                  <a:gd name="T27" fmla="*/ 0 h 553"/>
                  <a:gd name="T28" fmla="*/ 0 w 176"/>
                  <a:gd name="T29" fmla="*/ 0 h 553"/>
                  <a:gd name="T30" fmla="*/ 0 w 176"/>
                  <a:gd name="T31" fmla="*/ 0 h 553"/>
                  <a:gd name="T32" fmla="*/ 0 w 176"/>
                  <a:gd name="T33" fmla="*/ 0 h 553"/>
                  <a:gd name="T34" fmla="*/ 0 w 176"/>
                  <a:gd name="T35" fmla="*/ 0 h 553"/>
                  <a:gd name="T36" fmla="*/ 0 w 176"/>
                  <a:gd name="T37" fmla="*/ 0 h 553"/>
                  <a:gd name="T38" fmla="*/ 0 w 176"/>
                  <a:gd name="T39" fmla="*/ 0 h 553"/>
                  <a:gd name="T40" fmla="*/ 0 w 176"/>
                  <a:gd name="T41" fmla="*/ 0 h 553"/>
                  <a:gd name="T42" fmla="*/ 0 w 176"/>
                  <a:gd name="T43" fmla="*/ 0 h 553"/>
                  <a:gd name="T44" fmla="*/ 0 w 176"/>
                  <a:gd name="T45" fmla="*/ 0 h 553"/>
                  <a:gd name="T46" fmla="*/ 0 w 176"/>
                  <a:gd name="T47" fmla="*/ 0 h 553"/>
                  <a:gd name="T48" fmla="*/ 0 w 176"/>
                  <a:gd name="T49" fmla="*/ 0 h 553"/>
                  <a:gd name="T50" fmla="*/ 0 w 176"/>
                  <a:gd name="T51" fmla="*/ 0 h 5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6"/>
                  <a:gd name="T79" fmla="*/ 0 h 553"/>
                  <a:gd name="T80" fmla="*/ 176 w 176"/>
                  <a:gd name="T81" fmla="*/ 553 h 5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6" h="553">
                    <a:moveTo>
                      <a:pt x="176" y="75"/>
                    </a:moveTo>
                    <a:lnTo>
                      <a:pt x="172" y="96"/>
                    </a:lnTo>
                    <a:lnTo>
                      <a:pt x="160" y="166"/>
                    </a:lnTo>
                    <a:lnTo>
                      <a:pt x="149" y="243"/>
                    </a:lnTo>
                    <a:lnTo>
                      <a:pt x="143" y="277"/>
                    </a:lnTo>
                    <a:lnTo>
                      <a:pt x="83" y="455"/>
                    </a:lnTo>
                    <a:lnTo>
                      <a:pt x="68" y="451"/>
                    </a:lnTo>
                    <a:lnTo>
                      <a:pt x="63" y="466"/>
                    </a:lnTo>
                    <a:lnTo>
                      <a:pt x="73" y="495"/>
                    </a:lnTo>
                    <a:lnTo>
                      <a:pt x="70" y="513"/>
                    </a:lnTo>
                    <a:lnTo>
                      <a:pt x="52" y="490"/>
                    </a:lnTo>
                    <a:lnTo>
                      <a:pt x="38" y="518"/>
                    </a:lnTo>
                    <a:lnTo>
                      <a:pt x="32" y="539"/>
                    </a:lnTo>
                    <a:lnTo>
                      <a:pt x="29" y="552"/>
                    </a:lnTo>
                    <a:lnTo>
                      <a:pt x="16" y="553"/>
                    </a:lnTo>
                    <a:lnTo>
                      <a:pt x="7" y="538"/>
                    </a:lnTo>
                    <a:lnTo>
                      <a:pt x="0" y="531"/>
                    </a:lnTo>
                    <a:lnTo>
                      <a:pt x="0" y="499"/>
                    </a:lnTo>
                    <a:lnTo>
                      <a:pt x="13" y="471"/>
                    </a:lnTo>
                    <a:lnTo>
                      <a:pt x="32" y="447"/>
                    </a:lnTo>
                    <a:lnTo>
                      <a:pt x="39" y="433"/>
                    </a:lnTo>
                    <a:lnTo>
                      <a:pt x="35" y="423"/>
                    </a:lnTo>
                    <a:lnTo>
                      <a:pt x="96" y="238"/>
                    </a:lnTo>
                    <a:lnTo>
                      <a:pt x="112" y="58"/>
                    </a:lnTo>
                    <a:lnTo>
                      <a:pt x="122" y="27"/>
                    </a:lnTo>
                    <a:lnTo>
                      <a:pt x="143" y="0"/>
                    </a:lnTo>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339" name="Freeform 306"/>
              <p:cNvSpPr>
                <a:spLocks/>
              </p:cNvSpPr>
              <p:nvPr/>
            </p:nvSpPr>
            <p:spPr bwMode="auto">
              <a:xfrm>
                <a:off x="4752" y="929"/>
                <a:ext cx="5"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82"/>
                  <a:gd name="T38" fmla="*/ 44 w 44"/>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340" name="Freeform 307"/>
              <p:cNvSpPr>
                <a:spLocks noChangeAspect="1"/>
              </p:cNvSpPr>
              <p:nvPr/>
            </p:nvSpPr>
            <p:spPr bwMode="auto">
              <a:xfrm>
                <a:off x="4736" y="930"/>
                <a:ext cx="6"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82"/>
                  <a:gd name="T38" fmla="*/ 44 w 44"/>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341" name="Freeform 308"/>
              <p:cNvSpPr>
                <a:spLocks/>
              </p:cNvSpPr>
              <p:nvPr/>
            </p:nvSpPr>
            <p:spPr bwMode="auto">
              <a:xfrm>
                <a:off x="4751" y="920"/>
                <a:ext cx="9" cy="6"/>
              </a:xfrm>
              <a:custGeom>
                <a:avLst/>
                <a:gdLst>
                  <a:gd name="T0" fmla="*/ 0 w 29"/>
                  <a:gd name="T1" fmla="*/ 0 h 19"/>
                  <a:gd name="T2" fmla="*/ 0 w 29"/>
                  <a:gd name="T3" fmla="*/ 0 h 19"/>
                  <a:gd name="T4" fmla="*/ 0 w 29"/>
                  <a:gd name="T5" fmla="*/ 0 h 19"/>
                  <a:gd name="T6" fmla="*/ 0 w 29"/>
                  <a:gd name="T7" fmla="*/ 0 h 19"/>
                  <a:gd name="T8" fmla="*/ 0 w 29"/>
                  <a:gd name="T9" fmla="*/ 0 h 19"/>
                  <a:gd name="T10" fmla="*/ 0 w 29"/>
                  <a:gd name="T11" fmla="*/ 0 h 19"/>
                  <a:gd name="T12" fmla="*/ 0 w 29"/>
                  <a:gd name="T13" fmla="*/ 0 h 19"/>
                  <a:gd name="T14" fmla="*/ 0 w 29"/>
                  <a:gd name="T15" fmla="*/ 0 h 19"/>
                  <a:gd name="T16" fmla="*/ 0 w 29"/>
                  <a:gd name="T17" fmla="*/ 0 h 19"/>
                  <a:gd name="T18" fmla="*/ 0 w 29"/>
                  <a:gd name="T19" fmla="*/ 0 h 19"/>
                  <a:gd name="T20" fmla="*/ 0 w 29"/>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9"/>
                  <a:gd name="T35" fmla="*/ 29 w 29"/>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9">
                    <a:moveTo>
                      <a:pt x="4" y="9"/>
                    </a:moveTo>
                    <a:lnTo>
                      <a:pt x="12" y="0"/>
                    </a:lnTo>
                    <a:lnTo>
                      <a:pt x="20" y="0"/>
                    </a:lnTo>
                    <a:lnTo>
                      <a:pt x="27" y="7"/>
                    </a:lnTo>
                    <a:lnTo>
                      <a:pt x="29" y="19"/>
                    </a:lnTo>
                    <a:lnTo>
                      <a:pt x="22" y="12"/>
                    </a:lnTo>
                    <a:lnTo>
                      <a:pt x="16" y="9"/>
                    </a:lnTo>
                    <a:lnTo>
                      <a:pt x="9" y="12"/>
                    </a:lnTo>
                    <a:lnTo>
                      <a:pt x="4" y="16"/>
                    </a:lnTo>
                    <a:lnTo>
                      <a:pt x="0" y="19"/>
                    </a:lnTo>
                    <a:lnTo>
                      <a:pt x="4" y="9"/>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342" name="Freeform 309"/>
              <p:cNvSpPr>
                <a:spLocks noChangeAspect="1"/>
              </p:cNvSpPr>
              <p:nvPr/>
            </p:nvSpPr>
            <p:spPr bwMode="auto">
              <a:xfrm>
                <a:off x="4731" y="920"/>
                <a:ext cx="13" cy="7"/>
              </a:xfrm>
              <a:custGeom>
                <a:avLst/>
                <a:gdLst>
                  <a:gd name="T0" fmla="*/ 0 w 41"/>
                  <a:gd name="T1" fmla="*/ 0 h 21"/>
                  <a:gd name="T2" fmla="*/ 0 w 41"/>
                  <a:gd name="T3" fmla="*/ 0 h 21"/>
                  <a:gd name="T4" fmla="*/ 0 w 41"/>
                  <a:gd name="T5" fmla="*/ 0 h 21"/>
                  <a:gd name="T6" fmla="*/ 0 w 41"/>
                  <a:gd name="T7" fmla="*/ 0 h 21"/>
                  <a:gd name="T8" fmla="*/ 0 w 41"/>
                  <a:gd name="T9" fmla="*/ 0 h 21"/>
                  <a:gd name="T10" fmla="*/ 0 w 41"/>
                  <a:gd name="T11" fmla="*/ 0 h 21"/>
                  <a:gd name="T12" fmla="*/ 0 w 41"/>
                  <a:gd name="T13" fmla="*/ 0 h 21"/>
                  <a:gd name="T14" fmla="*/ 0 w 41"/>
                  <a:gd name="T15" fmla="*/ 0 h 21"/>
                  <a:gd name="T16" fmla="*/ 0 w 41"/>
                  <a:gd name="T17" fmla="*/ 0 h 21"/>
                  <a:gd name="T18" fmla="*/ 0 w 41"/>
                  <a:gd name="T19" fmla="*/ 0 h 21"/>
                  <a:gd name="T20" fmla="*/ 0 w 41"/>
                  <a:gd name="T21" fmla="*/ 0 h 21"/>
                  <a:gd name="T22" fmla="*/ 0 w 41"/>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21"/>
                  <a:gd name="T38" fmla="*/ 41 w 41"/>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21">
                    <a:moveTo>
                      <a:pt x="41" y="19"/>
                    </a:moveTo>
                    <a:lnTo>
                      <a:pt x="32" y="8"/>
                    </a:lnTo>
                    <a:lnTo>
                      <a:pt x="21" y="0"/>
                    </a:lnTo>
                    <a:lnTo>
                      <a:pt x="11" y="0"/>
                    </a:lnTo>
                    <a:lnTo>
                      <a:pt x="3" y="8"/>
                    </a:lnTo>
                    <a:lnTo>
                      <a:pt x="0" y="21"/>
                    </a:lnTo>
                    <a:lnTo>
                      <a:pt x="9" y="13"/>
                    </a:lnTo>
                    <a:lnTo>
                      <a:pt x="17" y="9"/>
                    </a:lnTo>
                    <a:lnTo>
                      <a:pt x="26" y="12"/>
                    </a:lnTo>
                    <a:lnTo>
                      <a:pt x="32" y="15"/>
                    </a:lnTo>
                    <a:lnTo>
                      <a:pt x="38" y="20"/>
                    </a:lnTo>
                    <a:lnTo>
                      <a:pt x="41" y="19"/>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343" name="Freeform 310"/>
              <p:cNvSpPr>
                <a:spLocks/>
              </p:cNvSpPr>
              <p:nvPr/>
            </p:nvSpPr>
            <p:spPr bwMode="auto">
              <a:xfrm>
                <a:off x="4746" y="942"/>
                <a:ext cx="6" cy="5"/>
              </a:xfrm>
              <a:custGeom>
                <a:avLst/>
                <a:gdLst>
                  <a:gd name="T0" fmla="*/ 0 w 20"/>
                  <a:gd name="T1" fmla="*/ 0 h 16"/>
                  <a:gd name="T2" fmla="*/ 0 w 20"/>
                  <a:gd name="T3" fmla="*/ 0 h 16"/>
                  <a:gd name="T4" fmla="*/ 0 w 20"/>
                  <a:gd name="T5" fmla="*/ 0 h 16"/>
                  <a:gd name="T6" fmla="*/ 0 w 20"/>
                  <a:gd name="T7" fmla="*/ 0 h 16"/>
                  <a:gd name="T8" fmla="*/ 0 w 20"/>
                  <a:gd name="T9" fmla="*/ 0 h 16"/>
                  <a:gd name="T10" fmla="*/ 0 w 20"/>
                  <a:gd name="T11" fmla="*/ 0 h 16"/>
                  <a:gd name="T12" fmla="*/ 0 60000 65536"/>
                  <a:gd name="T13" fmla="*/ 0 60000 65536"/>
                  <a:gd name="T14" fmla="*/ 0 60000 65536"/>
                  <a:gd name="T15" fmla="*/ 0 60000 65536"/>
                  <a:gd name="T16" fmla="*/ 0 60000 65536"/>
                  <a:gd name="T17" fmla="*/ 0 60000 65536"/>
                  <a:gd name="T18" fmla="*/ 0 w 20"/>
                  <a:gd name="T19" fmla="*/ 0 h 16"/>
                  <a:gd name="T20" fmla="*/ 20 w 2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0" h="16">
                    <a:moveTo>
                      <a:pt x="0" y="16"/>
                    </a:moveTo>
                    <a:lnTo>
                      <a:pt x="14" y="6"/>
                    </a:lnTo>
                    <a:lnTo>
                      <a:pt x="17" y="0"/>
                    </a:lnTo>
                    <a:lnTo>
                      <a:pt x="20" y="9"/>
                    </a:lnTo>
                    <a:lnTo>
                      <a:pt x="14" y="15"/>
                    </a:lnTo>
                    <a:lnTo>
                      <a:pt x="0" y="16"/>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344" name="Freeform 311"/>
              <p:cNvSpPr>
                <a:spLocks/>
              </p:cNvSpPr>
              <p:nvPr/>
            </p:nvSpPr>
            <p:spPr bwMode="auto">
              <a:xfrm>
                <a:off x="4740" y="951"/>
                <a:ext cx="12" cy="3"/>
              </a:xfrm>
              <a:custGeom>
                <a:avLst/>
                <a:gdLst>
                  <a:gd name="T0" fmla="*/ 0 w 38"/>
                  <a:gd name="T1" fmla="*/ 0 h 9"/>
                  <a:gd name="T2" fmla="*/ 0 w 38"/>
                  <a:gd name="T3" fmla="*/ 0 h 9"/>
                  <a:gd name="T4" fmla="*/ 0 w 38"/>
                  <a:gd name="T5" fmla="*/ 0 h 9"/>
                  <a:gd name="T6" fmla="*/ 0 w 38"/>
                  <a:gd name="T7" fmla="*/ 0 h 9"/>
                  <a:gd name="T8" fmla="*/ 0 w 38"/>
                  <a:gd name="T9" fmla="*/ 0 h 9"/>
                  <a:gd name="T10" fmla="*/ 0 w 38"/>
                  <a:gd name="T11" fmla="*/ 0 h 9"/>
                  <a:gd name="T12" fmla="*/ 0 60000 65536"/>
                  <a:gd name="T13" fmla="*/ 0 60000 65536"/>
                  <a:gd name="T14" fmla="*/ 0 60000 65536"/>
                  <a:gd name="T15" fmla="*/ 0 60000 65536"/>
                  <a:gd name="T16" fmla="*/ 0 60000 65536"/>
                  <a:gd name="T17" fmla="*/ 0 60000 65536"/>
                  <a:gd name="T18" fmla="*/ 0 w 38"/>
                  <a:gd name="T19" fmla="*/ 0 h 9"/>
                  <a:gd name="T20" fmla="*/ 38 w 38"/>
                  <a:gd name="T21" fmla="*/ 9 h 9"/>
                </a:gdLst>
                <a:ahLst/>
                <a:cxnLst>
                  <a:cxn ang="T12">
                    <a:pos x="T0" y="T1"/>
                  </a:cxn>
                  <a:cxn ang="T13">
                    <a:pos x="T2" y="T3"/>
                  </a:cxn>
                  <a:cxn ang="T14">
                    <a:pos x="T4" y="T5"/>
                  </a:cxn>
                  <a:cxn ang="T15">
                    <a:pos x="T6" y="T7"/>
                  </a:cxn>
                  <a:cxn ang="T16">
                    <a:pos x="T8" y="T9"/>
                  </a:cxn>
                  <a:cxn ang="T17">
                    <a:pos x="T10" y="T11"/>
                  </a:cxn>
                </a:cxnLst>
                <a:rect l="T18" t="T19" r="T20" b="T21"/>
                <a:pathLst>
                  <a:path w="38" h="9">
                    <a:moveTo>
                      <a:pt x="0" y="0"/>
                    </a:moveTo>
                    <a:lnTo>
                      <a:pt x="26" y="0"/>
                    </a:lnTo>
                    <a:lnTo>
                      <a:pt x="38" y="2"/>
                    </a:lnTo>
                    <a:lnTo>
                      <a:pt x="24" y="9"/>
                    </a:lnTo>
                    <a:lnTo>
                      <a:pt x="11" y="9"/>
                    </a:lnTo>
                    <a:lnTo>
                      <a:pt x="0" y="0"/>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345" name="Freeform 312"/>
              <p:cNvSpPr>
                <a:spLocks/>
              </p:cNvSpPr>
              <p:nvPr/>
            </p:nvSpPr>
            <p:spPr bwMode="auto">
              <a:xfrm>
                <a:off x="4695" y="892"/>
                <a:ext cx="67" cy="73"/>
              </a:xfrm>
              <a:custGeom>
                <a:avLst/>
                <a:gdLst>
                  <a:gd name="T0" fmla="*/ 0 w 213"/>
                  <a:gd name="T1" fmla="*/ 0 h 230"/>
                  <a:gd name="T2" fmla="*/ 0 w 213"/>
                  <a:gd name="T3" fmla="*/ 0 h 230"/>
                  <a:gd name="T4" fmla="*/ 0 w 213"/>
                  <a:gd name="T5" fmla="*/ 0 h 230"/>
                  <a:gd name="T6" fmla="*/ 0 w 213"/>
                  <a:gd name="T7" fmla="*/ 0 h 230"/>
                  <a:gd name="T8" fmla="*/ 0 w 213"/>
                  <a:gd name="T9" fmla="*/ 0 h 230"/>
                  <a:gd name="T10" fmla="*/ 0 w 213"/>
                  <a:gd name="T11" fmla="*/ 0 h 230"/>
                  <a:gd name="T12" fmla="*/ 0 w 213"/>
                  <a:gd name="T13" fmla="*/ 0 h 230"/>
                  <a:gd name="T14" fmla="*/ 0 w 213"/>
                  <a:gd name="T15" fmla="*/ 0 h 230"/>
                  <a:gd name="T16" fmla="*/ 0 w 213"/>
                  <a:gd name="T17" fmla="*/ 0 h 230"/>
                  <a:gd name="T18" fmla="*/ 0 w 213"/>
                  <a:gd name="T19" fmla="*/ 0 h 230"/>
                  <a:gd name="T20" fmla="*/ 0 w 213"/>
                  <a:gd name="T21" fmla="*/ 0 h 230"/>
                  <a:gd name="T22" fmla="*/ 0 w 213"/>
                  <a:gd name="T23" fmla="*/ 0 h 230"/>
                  <a:gd name="T24" fmla="*/ 0 w 213"/>
                  <a:gd name="T25" fmla="*/ 0 h 230"/>
                  <a:gd name="T26" fmla="*/ 0 w 213"/>
                  <a:gd name="T27" fmla="*/ 0 h 230"/>
                  <a:gd name="T28" fmla="*/ 0 w 213"/>
                  <a:gd name="T29" fmla="*/ 0 h 230"/>
                  <a:gd name="T30" fmla="*/ 0 w 213"/>
                  <a:gd name="T31" fmla="*/ 0 h 230"/>
                  <a:gd name="T32" fmla="*/ 0 w 213"/>
                  <a:gd name="T33" fmla="*/ 0 h 230"/>
                  <a:gd name="T34" fmla="*/ 0 w 213"/>
                  <a:gd name="T35" fmla="*/ 0 h 230"/>
                  <a:gd name="T36" fmla="*/ 0 w 213"/>
                  <a:gd name="T37" fmla="*/ 0 h 230"/>
                  <a:gd name="T38" fmla="*/ 0 w 213"/>
                  <a:gd name="T39" fmla="*/ 0 h 230"/>
                  <a:gd name="T40" fmla="*/ 0 w 213"/>
                  <a:gd name="T41" fmla="*/ 0 h 230"/>
                  <a:gd name="T42" fmla="*/ 0 w 213"/>
                  <a:gd name="T43" fmla="*/ 0 h 230"/>
                  <a:gd name="T44" fmla="*/ 0 w 213"/>
                  <a:gd name="T45" fmla="*/ 0 h 230"/>
                  <a:gd name="T46" fmla="*/ 0 w 213"/>
                  <a:gd name="T47" fmla="*/ 0 h 230"/>
                  <a:gd name="T48" fmla="*/ 0 w 213"/>
                  <a:gd name="T49" fmla="*/ 0 h 230"/>
                  <a:gd name="T50" fmla="*/ 0 w 213"/>
                  <a:gd name="T51" fmla="*/ 0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3"/>
                  <a:gd name="T79" fmla="*/ 0 h 230"/>
                  <a:gd name="T80" fmla="*/ 213 w 213"/>
                  <a:gd name="T81" fmla="*/ 230 h 2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3" h="230">
                    <a:moveTo>
                      <a:pt x="194" y="64"/>
                    </a:moveTo>
                    <a:lnTo>
                      <a:pt x="173" y="77"/>
                    </a:lnTo>
                    <a:lnTo>
                      <a:pt x="147" y="95"/>
                    </a:lnTo>
                    <a:lnTo>
                      <a:pt x="113" y="118"/>
                    </a:lnTo>
                    <a:lnTo>
                      <a:pt x="119" y="95"/>
                    </a:lnTo>
                    <a:lnTo>
                      <a:pt x="99" y="122"/>
                    </a:lnTo>
                    <a:lnTo>
                      <a:pt x="83" y="160"/>
                    </a:lnTo>
                    <a:lnTo>
                      <a:pt x="71" y="196"/>
                    </a:lnTo>
                    <a:lnTo>
                      <a:pt x="62" y="212"/>
                    </a:lnTo>
                    <a:lnTo>
                      <a:pt x="48" y="230"/>
                    </a:lnTo>
                    <a:lnTo>
                      <a:pt x="45" y="204"/>
                    </a:lnTo>
                    <a:lnTo>
                      <a:pt x="32" y="173"/>
                    </a:lnTo>
                    <a:lnTo>
                      <a:pt x="32" y="192"/>
                    </a:lnTo>
                    <a:lnTo>
                      <a:pt x="18" y="159"/>
                    </a:lnTo>
                    <a:lnTo>
                      <a:pt x="3" y="140"/>
                    </a:lnTo>
                    <a:lnTo>
                      <a:pt x="0" y="102"/>
                    </a:lnTo>
                    <a:lnTo>
                      <a:pt x="14" y="54"/>
                    </a:lnTo>
                    <a:lnTo>
                      <a:pt x="48" y="15"/>
                    </a:lnTo>
                    <a:lnTo>
                      <a:pt x="84" y="0"/>
                    </a:lnTo>
                    <a:lnTo>
                      <a:pt x="123" y="5"/>
                    </a:lnTo>
                    <a:lnTo>
                      <a:pt x="153" y="18"/>
                    </a:lnTo>
                    <a:lnTo>
                      <a:pt x="176" y="9"/>
                    </a:lnTo>
                    <a:lnTo>
                      <a:pt x="198" y="14"/>
                    </a:lnTo>
                    <a:lnTo>
                      <a:pt x="201" y="32"/>
                    </a:lnTo>
                    <a:lnTo>
                      <a:pt x="213" y="39"/>
                    </a:lnTo>
                    <a:lnTo>
                      <a:pt x="194" y="64"/>
                    </a:lnTo>
                    <a:close/>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346" name="Freeform 313"/>
              <p:cNvSpPr>
                <a:spLocks/>
              </p:cNvSpPr>
              <p:nvPr/>
            </p:nvSpPr>
            <p:spPr bwMode="auto">
              <a:xfrm>
                <a:off x="4664" y="1131"/>
                <a:ext cx="3" cy="15"/>
              </a:xfrm>
              <a:custGeom>
                <a:avLst/>
                <a:gdLst>
                  <a:gd name="T0" fmla="*/ 0 w 11"/>
                  <a:gd name="T1" fmla="*/ 0 h 51"/>
                  <a:gd name="T2" fmla="*/ 0 w 11"/>
                  <a:gd name="T3" fmla="*/ 0 h 51"/>
                  <a:gd name="T4" fmla="*/ 0 w 11"/>
                  <a:gd name="T5" fmla="*/ 0 h 51"/>
                  <a:gd name="T6" fmla="*/ 0 w 11"/>
                  <a:gd name="T7" fmla="*/ 0 h 51"/>
                  <a:gd name="T8" fmla="*/ 0 60000 65536"/>
                  <a:gd name="T9" fmla="*/ 0 60000 65536"/>
                  <a:gd name="T10" fmla="*/ 0 60000 65536"/>
                  <a:gd name="T11" fmla="*/ 0 60000 65536"/>
                  <a:gd name="T12" fmla="*/ 0 w 11"/>
                  <a:gd name="T13" fmla="*/ 0 h 51"/>
                  <a:gd name="T14" fmla="*/ 11 w 11"/>
                  <a:gd name="T15" fmla="*/ 51 h 51"/>
                </a:gdLst>
                <a:ahLst/>
                <a:cxnLst>
                  <a:cxn ang="T8">
                    <a:pos x="T0" y="T1"/>
                  </a:cxn>
                  <a:cxn ang="T9">
                    <a:pos x="T2" y="T3"/>
                  </a:cxn>
                  <a:cxn ang="T10">
                    <a:pos x="T4" y="T5"/>
                  </a:cxn>
                  <a:cxn ang="T11">
                    <a:pos x="T6" y="T7"/>
                  </a:cxn>
                </a:cxnLst>
                <a:rect l="T12" t="T13" r="T14" b="T15"/>
                <a:pathLst>
                  <a:path w="11" h="51">
                    <a:moveTo>
                      <a:pt x="0" y="51"/>
                    </a:moveTo>
                    <a:lnTo>
                      <a:pt x="2" y="32"/>
                    </a:lnTo>
                    <a:lnTo>
                      <a:pt x="6" y="9"/>
                    </a:lnTo>
                    <a:lnTo>
                      <a:pt x="11" y="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47" name="Freeform 314"/>
              <p:cNvSpPr>
                <a:spLocks/>
              </p:cNvSpPr>
              <p:nvPr/>
            </p:nvSpPr>
            <p:spPr bwMode="auto">
              <a:xfrm>
                <a:off x="4662" y="1129"/>
                <a:ext cx="3" cy="14"/>
              </a:xfrm>
              <a:custGeom>
                <a:avLst/>
                <a:gdLst>
                  <a:gd name="T0" fmla="*/ 0 w 11"/>
                  <a:gd name="T1" fmla="*/ 0 h 47"/>
                  <a:gd name="T2" fmla="*/ 0 w 11"/>
                  <a:gd name="T3" fmla="*/ 0 h 47"/>
                  <a:gd name="T4" fmla="*/ 0 w 11"/>
                  <a:gd name="T5" fmla="*/ 0 h 47"/>
                  <a:gd name="T6" fmla="*/ 0 60000 65536"/>
                  <a:gd name="T7" fmla="*/ 0 60000 65536"/>
                  <a:gd name="T8" fmla="*/ 0 60000 65536"/>
                  <a:gd name="T9" fmla="*/ 0 w 11"/>
                  <a:gd name="T10" fmla="*/ 0 h 47"/>
                  <a:gd name="T11" fmla="*/ 11 w 11"/>
                  <a:gd name="T12" fmla="*/ 47 h 47"/>
                </a:gdLst>
                <a:ahLst/>
                <a:cxnLst>
                  <a:cxn ang="T6">
                    <a:pos x="T0" y="T1"/>
                  </a:cxn>
                  <a:cxn ang="T7">
                    <a:pos x="T2" y="T3"/>
                  </a:cxn>
                  <a:cxn ang="T8">
                    <a:pos x="T4" y="T5"/>
                  </a:cxn>
                </a:cxnLst>
                <a:rect l="T9" t="T10" r="T11" b="T12"/>
                <a:pathLst>
                  <a:path w="11" h="47">
                    <a:moveTo>
                      <a:pt x="0" y="47"/>
                    </a:moveTo>
                    <a:lnTo>
                      <a:pt x="3" y="20"/>
                    </a:lnTo>
                    <a:lnTo>
                      <a:pt x="11" y="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48" name="Freeform 315"/>
              <p:cNvSpPr>
                <a:spLocks/>
              </p:cNvSpPr>
              <p:nvPr/>
            </p:nvSpPr>
            <p:spPr bwMode="auto">
              <a:xfrm>
                <a:off x="4659" y="1128"/>
                <a:ext cx="4" cy="14"/>
              </a:xfrm>
              <a:custGeom>
                <a:avLst/>
                <a:gdLst>
                  <a:gd name="T0" fmla="*/ 0 w 11"/>
                  <a:gd name="T1" fmla="*/ 0 h 47"/>
                  <a:gd name="T2" fmla="*/ 0 w 11"/>
                  <a:gd name="T3" fmla="*/ 0 h 47"/>
                  <a:gd name="T4" fmla="*/ 0 w 11"/>
                  <a:gd name="T5" fmla="*/ 0 h 47"/>
                  <a:gd name="T6" fmla="*/ 0 60000 65536"/>
                  <a:gd name="T7" fmla="*/ 0 60000 65536"/>
                  <a:gd name="T8" fmla="*/ 0 60000 65536"/>
                  <a:gd name="T9" fmla="*/ 0 w 11"/>
                  <a:gd name="T10" fmla="*/ 0 h 47"/>
                  <a:gd name="T11" fmla="*/ 11 w 11"/>
                  <a:gd name="T12" fmla="*/ 47 h 47"/>
                </a:gdLst>
                <a:ahLst/>
                <a:cxnLst>
                  <a:cxn ang="T6">
                    <a:pos x="T0" y="T1"/>
                  </a:cxn>
                  <a:cxn ang="T7">
                    <a:pos x="T2" y="T3"/>
                  </a:cxn>
                  <a:cxn ang="T8">
                    <a:pos x="T4" y="T5"/>
                  </a:cxn>
                </a:cxnLst>
                <a:rect l="T9" t="T10" r="T11" b="T12"/>
                <a:pathLst>
                  <a:path w="11" h="47">
                    <a:moveTo>
                      <a:pt x="0" y="47"/>
                    </a:moveTo>
                    <a:lnTo>
                      <a:pt x="3" y="20"/>
                    </a:lnTo>
                    <a:lnTo>
                      <a:pt x="11" y="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grpSp>
          <p:nvGrpSpPr>
            <p:cNvPr id="291" name="Group 316"/>
            <p:cNvGrpSpPr>
              <a:grpSpLocks/>
            </p:cNvGrpSpPr>
            <p:nvPr/>
          </p:nvGrpSpPr>
          <p:grpSpPr bwMode="auto">
            <a:xfrm>
              <a:off x="4855" y="3501"/>
              <a:ext cx="101" cy="270"/>
              <a:chOff x="743" y="1887"/>
              <a:chExt cx="485" cy="1301"/>
            </a:xfrm>
          </p:grpSpPr>
          <p:sp>
            <p:nvSpPr>
              <p:cNvPr id="330" name="Freeform 317"/>
              <p:cNvSpPr>
                <a:spLocks/>
              </p:cNvSpPr>
              <p:nvPr/>
            </p:nvSpPr>
            <p:spPr bwMode="auto">
              <a:xfrm>
                <a:off x="774" y="2192"/>
                <a:ext cx="454" cy="88"/>
              </a:xfrm>
              <a:custGeom>
                <a:avLst/>
                <a:gdLst>
                  <a:gd name="T0" fmla="*/ 18 w 454"/>
                  <a:gd name="T1" fmla="*/ 12 h 88"/>
                  <a:gd name="T2" fmla="*/ 330 w 454"/>
                  <a:gd name="T3" fmla="*/ 0 h 88"/>
                  <a:gd name="T4" fmla="*/ 434 w 454"/>
                  <a:gd name="T5" fmla="*/ 8 h 88"/>
                  <a:gd name="T6" fmla="*/ 454 w 454"/>
                  <a:gd name="T7" fmla="*/ 24 h 88"/>
                  <a:gd name="T8" fmla="*/ 434 w 454"/>
                  <a:gd name="T9" fmla="*/ 48 h 88"/>
                  <a:gd name="T10" fmla="*/ 410 w 454"/>
                  <a:gd name="T11" fmla="*/ 52 h 88"/>
                  <a:gd name="T12" fmla="*/ 314 w 454"/>
                  <a:gd name="T13" fmla="*/ 88 h 88"/>
                  <a:gd name="T14" fmla="*/ 178 w 454"/>
                  <a:gd name="T15" fmla="*/ 64 h 88"/>
                  <a:gd name="T16" fmla="*/ 46 w 454"/>
                  <a:gd name="T17" fmla="*/ 44 h 88"/>
                  <a:gd name="T18" fmla="*/ 18 w 454"/>
                  <a:gd name="T19" fmla="*/ 40 h 88"/>
                  <a:gd name="T20" fmla="*/ 0 w 454"/>
                  <a:gd name="T21" fmla="*/ 22 h 88"/>
                  <a:gd name="T22" fmla="*/ 18 w 454"/>
                  <a:gd name="T23" fmla="*/ 12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4"/>
                  <a:gd name="T37" fmla="*/ 0 h 88"/>
                  <a:gd name="T38" fmla="*/ 454 w 454"/>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4" h="88">
                    <a:moveTo>
                      <a:pt x="18" y="12"/>
                    </a:moveTo>
                    <a:lnTo>
                      <a:pt x="330" y="0"/>
                    </a:lnTo>
                    <a:lnTo>
                      <a:pt x="434" y="8"/>
                    </a:lnTo>
                    <a:lnTo>
                      <a:pt x="454" y="24"/>
                    </a:lnTo>
                    <a:lnTo>
                      <a:pt x="434" y="48"/>
                    </a:lnTo>
                    <a:lnTo>
                      <a:pt x="410" y="52"/>
                    </a:lnTo>
                    <a:lnTo>
                      <a:pt x="314" y="88"/>
                    </a:lnTo>
                    <a:lnTo>
                      <a:pt x="178" y="64"/>
                    </a:lnTo>
                    <a:lnTo>
                      <a:pt x="46" y="44"/>
                    </a:lnTo>
                    <a:lnTo>
                      <a:pt x="18" y="40"/>
                    </a:lnTo>
                    <a:lnTo>
                      <a:pt x="0" y="22"/>
                    </a:lnTo>
                    <a:lnTo>
                      <a:pt x="18" y="12"/>
                    </a:lnTo>
                    <a:close/>
                  </a:path>
                </a:pathLst>
              </a:custGeom>
              <a:solidFill>
                <a:srgbClr val="969696"/>
              </a:solidFill>
              <a:ln w="9525"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331" name="Freeform 318"/>
              <p:cNvSpPr>
                <a:spLocks/>
              </p:cNvSpPr>
              <p:nvPr/>
            </p:nvSpPr>
            <p:spPr bwMode="auto">
              <a:xfrm>
                <a:off x="890" y="1887"/>
                <a:ext cx="225" cy="269"/>
              </a:xfrm>
              <a:custGeom>
                <a:avLst/>
                <a:gdLst>
                  <a:gd name="T0" fmla="*/ 225 w 225"/>
                  <a:gd name="T1" fmla="*/ 255 h 269"/>
                  <a:gd name="T2" fmla="*/ 201 w 225"/>
                  <a:gd name="T3" fmla="*/ 173 h 269"/>
                  <a:gd name="T4" fmla="*/ 183 w 225"/>
                  <a:gd name="T5" fmla="*/ 120 h 269"/>
                  <a:gd name="T6" fmla="*/ 148 w 225"/>
                  <a:gd name="T7" fmla="*/ 80 h 269"/>
                  <a:gd name="T8" fmla="*/ 106 w 225"/>
                  <a:gd name="T9" fmla="*/ 45 h 269"/>
                  <a:gd name="T10" fmla="*/ 78 w 225"/>
                  <a:gd name="T11" fmla="*/ 26 h 269"/>
                  <a:gd name="T12" fmla="*/ 55 w 225"/>
                  <a:gd name="T13" fmla="*/ 8 h 269"/>
                  <a:gd name="T14" fmla="*/ 22 w 225"/>
                  <a:gd name="T15" fmla="*/ 0 h 269"/>
                  <a:gd name="T16" fmla="*/ 4 w 225"/>
                  <a:gd name="T17" fmla="*/ 5 h 269"/>
                  <a:gd name="T18" fmla="*/ 0 w 225"/>
                  <a:gd name="T19" fmla="*/ 18 h 269"/>
                  <a:gd name="T20" fmla="*/ 9 w 225"/>
                  <a:gd name="T21" fmla="*/ 30 h 269"/>
                  <a:gd name="T22" fmla="*/ 46 w 225"/>
                  <a:gd name="T23" fmla="*/ 41 h 269"/>
                  <a:gd name="T24" fmla="*/ 72 w 225"/>
                  <a:gd name="T25" fmla="*/ 48 h 269"/>
                  <a:gd name="T26" fmla="*/ 96 w 225"/>
                  <a:gd name="T27" fmla="*/ 61 h 269"/>
                  <a:gd name="T28" fmla="*/ 136 w 225"/>
                  <a:gd name="T29" fmla="*/ 89 h 269"/>
                  <a:gd name="T30" fmla="*/ 169 w 225"/>
                  <a:gd name="T31" fmla="*/ 126 h 269"/>
                  <a:gd name="T32" fmla="*/ 186 w 225"/>
                  <a:gd name="T33" fmla="*/ 176 h 269"/>
                  <a:gd name="T34" fmla="*/ 184 w 225"/>
                  <a:gd name="T35" fmla="*/ 269 h 269"/>
                  <a:gd name="T36" fmla="*/ 225 w 225"/>
                  <a:gd name="T37" fmla="*/ 255 h 2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5"/>
                  <a:gd name="T58" fmla="*/ 0 h 269"/>
                  <a:gd name="T59" fmla="*/ 225 w 225"/>
                  <a:gd name="T60" fmla="*/ 269 h 2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5" h="269">
                    <a:moveTo>
                      <a:pt x="225" y="255"/>
                    </a:moveTo>
                    <a:lnTo>
                      <a:pt x="201" y="173"/>
                    </a:lnTo>
                    <a:lnTo>
                      <a:pt x="183" y="120"/>
                    </a:lnTo>
                    <a:lnTo>
                      <a:pt x="148" y="80"/>
                    </a:lnTo>
                    <a:lnTo>
                      <a:pt x="106" y="45"/>
                    </a:lnTo>
                    <a:lnTo>
                      <a:pt x="78" y="26"/>
                    </a:lnTo>
                    <a:lnTo>
                      <a:pt x="55" y="8"/>
                    </a:lnTo>
                    <a:lnTo>
                      <a:pt x="22" y="0"/>
                    </a:lnTo>
                    <a:lnTo>
                      <a:pt x="4" y="5"/>
                    </a:lnTo>
                    <a:lnTo>
                      <a:pt x="0" y="18"/>
                    </a:lnTo>
                    <a:lnTo>
                      <a:pt x="9" y="30"/>
                    </a:lnTo>
                    <a:lnTo>
                      <a:pt x="46" y="41"/>
                    </a:lnTo>
                    <a:lnTo>
                      <a:pt x="72" y="48"/>
                    </a:lnTo>
                    <a:lnTo>
                      <a:pt x="96" y="61"/>
                    </a:lnTo>
                    <a:lnTo>
                      <a:pt x="136" y="89"/>
                    </a:lnTo>
                    <a:lnTo>
                      <a:pt x="169" y="126"/>
                    </a:lnTo>
                    <a:lnTo>
                      <a:pt x="186" y="176"/>
                    </a:lnTo>
                    <a:lnTo>
                      <a:pt x="184" y="269"/>
                    </a:lnTo>
                    <a:lnTo>
                      <a:pt x="225" y="255"/>
                    </a:lnTo>
                    <a:close/>
                  </a:path>
                </a:pathLst>
              </a:custGeom>
              <a:solidFill>
                <a:srgbClr val="969696"/>
              </a:solidFill>
              <a:ln w="9525"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332" name="Freeform 319"/>
              <p:cNvSpPr>
                <a:spLocks/>
              </p:cNvSpPr>
              <p:nvPr/>
            </p:nvSpPr>
            <p:spPr bwMode="auto">
              <a:xfrm>
                <a:off x="743" y="2039"/>
                <a:ext cx="460" cy="1101"/>
              </a:xfrm>
              <a:custGeom>
                <a:avLst/>
                <a:gdLst>
                  <a:gd name="T0" fmla="*/ 21 w 460"/>
                  <a:gd name="T1" fmla="*/ 1101 h 1101"/>
                  <a:gd name="T2" fmla="*/ 3 w 460"/>
                  <a:gd name="T3" fmla="*/ 1089 h 1101"/>
                  <a:gd name="T4" fmla="*/ 0 w 460"/>
                  <a:gd name="T5" fmla="*/ 1063 h 1101"/>
                  <a:gd name="T6" fmla="*/ 9 w 460"/>
                  <a:gd name="T7" fmla="*/ 1045 h 1101"/>
                  <a:gd name="T8" fmla="*/ 39 w 460"/>
                  <a:gd name="T9" fmla="*/ 1029 h 1101"/>
                  <a:gd name="T10" fmla="*/ 93 w 460"/>
                  <a:gd name="T11" fmla="*/ 1006 h 1101"/>
                  <a:gd name="T12" fmla="*/ 109 w 460"/>
                  <a:gd name="T13" fmla="*/ 994 h 1101"/>
                  <a:gd name="T14" fmla="*/ 118 w 460"/>
                  <a:gd name="T15" fmla="*/ 976 h 1101"/>
                  <a:gd name="T16" fmla="*/ 286 w 460"/>
                  <a:gd name="T17" fmla="*/ 42 h 1101"/>
                  <a:gd name="T18" fmla="*/ 301 w 460"/>
                  <a:gd name="T19" fmla="*/ 21 h 1101"/>
                  <a:gd name="T20" fmla="*/ 351 w 460"/>
                  <a:gd name="T21" fmla="*/ 3 h 1101"/>
                  <a:gd name="T22" fmla="*/ 387 w 460"/>
                  <a:gd name="T23" fmla="*/ 0 h 1101"/>
                  <a:gd name="T24" fmla="*/ 425 w 460"/>
                  <a:gd name="T25" fmla="*/ 9 h 1101"/>
                  <a:gd name="T26" fmla="*/ 457 w 460"/>
                  <a:gd name="T27" fmla="*/ 36 h 1101"/>
                  <a:gd name="T28" fmla="*/ 460 w 460"/>
                  <a:gd name="T29" fmla="*/ 51 h 1101"/>
                  <a:gd name="T30" fmla="*/ 303 w 460"/>
                  <a:gd name="T31" fmla="*/ 978 h 1101"/>
                  <a:gd name="T32" fmla="*/ 304 w 460"/>
                  <a:gd name="T33" fmla="*/ 994 h 1101"/>
                  <a:gd name="T34" fmla="*/ 319 w 460"/>
                  <a:gd name="T35" fmla="*/ 1003 h 1101"/>
                  <a:gd name="T36" fmla="*/ 393 w 460"/>
                  <a:gd name="T37" fmla="*/ 1024 h 1101"/>
                  <a:gd name="T38" fmla="*/ 409 w 460"/>
                  <a:gd name="T39" fmla="*/ 1032 h 1101"/>
                  <a:gd name="T40" fmla="*/ 421 w 460"/>
                  <a:gd name="T41" fmla="*/ 1048 h 1101"/>
                  <a:gd name="T42" fmla="*/ 420 w 460"/>
                  <a:gd name="T43" fmla="*/ 1069 h 1101"/>
                  <a:gd name="T44" fmla="*/ 403 w 460"/>
                  <a:gd name="T45" fmla="*/ 1087 h 1101"/>
                  <a:gd name="T46" fmla="*/ 382 w 460"/>
                  <a:gd name="T47" fmla="*/ 1089 h 1101"/>
                  <a:gd name="T48" fmla="*/ 341 w 460"/>
                  <a:gd name="T49" fmla="*/ 1081 h 1101"/>
                  <a:gd name="T50" fmla="*/ 233 w 460"/>
                  <a:gd name="T51" fmla="*/ 1057 h 1101"/>
                  <a:gd name="T52" fmla="*/ 169 w 460"/>
                  <a:gd name="T53" fmla="*/ 1054 h 1101"/>
                  <a:gd name="T54" fmla="*/ 120 w 460"/>
                  <a:gd name="T55" fmla="*/ 1072 h 1101"/>
                  <a:gd name="T56" fmla="*/ 65 w 460"/>
                  <a:gd name="T57" fmla="*/ 1093 h 1101"/>
                  <a:gd name="T58" fmla="*/ 45 w 460"/>
                  <a:gd name="T59" fmla="*/ 1101 h 1101"/>
                  <a:gd name="T60" fmla="*/ 21 w 460"/>
                  <a:gd name="T61" fmla="*/ 1101 h 1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60"/>
                  <a:gd name="T94" fmla="*/ 0 h 1101"/>
                  <a:gd name="T95" fmla="*/ 460 w 460"/>
                  <a:gd name="T96" fmla="*/ 1101 h 1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60" h="1101">
                    <a:moveTo>
                      <a:pt x="21" y="1101"/>
                    </a:moveTo>
                    <a:lnTo>
                      <a:pt x="3" y="1089"/>
                    </a:lnTo>
                    <a:lnTo>
                      <a:pt x="0" y="1063"/>
                    </a:lnTo>
                    <a:lnTo>
                      <a:pt x="9" y="1045"/>
                    </a:lnTo>
                    <a:lnTo>
                      <a:pt x="39" y="1029"/>
                    </a:lnTo>
                    <a:lnTo>
                      <a:pt x="93" y="1006"/>
                    </a:lnTo>
                    <a:lnTo>
                      <a:pt x="109" y="994"/>
                    </a:lnTo>
                    <a:lnTo>
                      <a:pt x="118" y="976"/>
                    </a:lnTo>
                    <a:lnTo>
                      <a:pt x="286" y="42"/>
                    </a:lnTo>
                    <a:lnTo>
                      <a:pt x="301" y="21"/>
                    </a:lnTo>
                    <a:lnTo>
                      <a:pt x="351" y="3"/>
                    </a:lnTo>
                    <a:lnTo>
                      <a:pt x="387" y="0"/>
                    </a:lnTo>
                    <a:lnTo>
                      <a:pt x="425" y="9"/>
                    </a:lnTo>
                    <a:lnTo>
                      <a:pt x="457" y="36"/>
                    </a:lnTo>
                    <a:lnTo>
                      <a:pt x="460" y="51"/>
                    </a:lnTo>
                    <a:lnTo>
                      <a:pt x="303" y="978"/>
                    </a:lnTo>
                    <a:lnTo>
                      <a:pt x="304" y="994"/>
                    </a:lnTo>
                    <a:lnTo>
                      <a:pt x="319" y="1003"/>
                    </a:lnTo>
                    <a:lnTo>
                      <a:pt x="393" y="1024"/>
                    </a:lnTo>
                    <a:lnTo>
                      <a:pt x="409" y="1032"/>
                    </a:lnTo>
                    <a:lnTo>
                      <a:pt x="421" y="1048"/>
                    </a:lnTo>
                    <a:lnTo>
                      <a:pt x="420" y="1069"/>
                    </a:lnTo>
                    <a:lnTo>
                      <a:pt x="403" y="1087"/>
                    </a:lnTo>
                    <a:lnTo>
                      <a:pt x="382" y="1089"/>
                    </a:lnTo>
                    <a:lnTo>
                      <a:pt x="341" y="1081"/>
                    </a:lnTo>
                    <a:lnTo>
                      <a:pt x="233" y="1057"/>
                    </a:lnTo>
                    <a:lnTo>
                      <a:pt x="169" y="1054"/>
                    </a:lnTo>
                    <a:lnTo>
                      <a:pt x="120" y="1072"/>
                    </a:lnTo>
                    <a:lnTo>
                      <a:pt x="65" y="1093"/>
                    </a:lnTo>
                    <a:lnTo>
                      <a:pt x="45" y="1101"/>
                    </a:lnTo>
                    <a:lnTo>
                      <a:pt x="21" y="1101"/>
                    </a:lnTo>
                    <a:close/>
                  </a:path>
                </a:pathLst>
              </a:custGeom>
              <a:gradFill rotWithShape="1">
                <a:gsLst>
                  <a:gs pos="0">
                    <a:srgbClr val="F1F1F1"/>
                  </a:gs>
                  <a:gs pos="100000">
                    <a:srgbClr val="DDDDDD"/>
                  </a:gs>
                </a:gsLst>
                <a:lin ang="5400000" scaled="1"/>
              </a:gradFill>
              <a:ln w="9525"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333" name="Freeform 320"/>
              <p:cNvSpPr>
                <a:spLocks/>
              </p:cNvSpPr>
              <p:nvPr/>
            </p:nvSpPr>
            <p:spPr bwMode="auto">
              <a:xfrm>
                <a:off x="896" y="3039"/>
                <a:ext cx="292" cy="149"/>
              </a:xfrm>
              <a:custGeom>
                <a:avLst/>
                <a:gdLst>
                  <a:gd name="T0" fmla="*/ 0 w 292"/>
                  <a:gd name="T1" fmla="*/ 51 h 149"/>
                  <a:gd name="T2" fmla="*/ 21 w 292"/>
                  <a:gd name="T3" fmla="*/ 39 h 149"/>
                  <a:gd name="T4" fmla="*/ 33 w 292"/>
                  <a:gd name="T5" fmla="*/ 3 h 149"/>
                  <a:gd name="T6" fmla="*/ 108 w 292"/>
                  <a:gd name="T7" fmla="*/ 0 h 149"/>
                  <a:gd name="T8" fmla="*/ 127 w 292"/>
                  <a:gd name="T9" fmla="*/ 17 h 149"/>
                  <a:gd name="T10" fmla="*/ 181 w 292"/>
                  <a:gd name="T11" fmla="*/ 48 h 149"/>
                  <a:gd name="T12" fmla="*/ 238 w 292"/>
                  <a:gd name="T13" fmla="*/ 83 h 149"/>
                  <a:gd name="T14" fmla="*/ 279 w 292"/>
                  <a:gd name="T15" fmla="*/ 111 h 149"/>
                  <a:gd name="T16" fmla="*/ 292 w 292"/>
                  <a:gd name="T17" fmla="*/ 131 h 149"/>
                  <a:gd name="T18" fmla="*/ 289 w 292"/>
                  <a:gd name="T19" fmla="*/ 146 h 149"/>
                  <a:gd name="T20" fmla="*/ 185 w 292"/>
                  <a:gd name="T21" fmla="*/ 149 h 149"/>
                  <a:gd name="T22" fmla="*/ 175 w 292"/>
                  <a:gd name="T23" fmla="*/ 146 h 149"/>
                  <a:gd name="T24" fmla="*/ 172 w 292"/>
                  <a:gd name="T25" fmla="*/ 131 h 149"/>
                  <a:gd name="T26" fmla="*/ 139 w 292"/>
                  <a:gd name="T27" fmla="*/ 102 h 149"/>
                  <a:gd name="T28" fmla="*/ 100 w 292"/>
                  <a:gd name="T29" fmla="*/ 80 h 149"/>
                  <a:gd name="T30" fmla="*/ 36 w 292"/>
                  <a:gd name="T31" fmla="*/ 60 h 149"/>
                  <a:gd name="T32" fmla="*/ 0 w 292"/>
                  <a:gd name="T33" fmla="*/ 51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2"/>
                  <a:gd name="T52" fmla="*/ 0 h 149"/>
                  <a:gd name="T53" fmla="*/ 292 w 292"/>
                  <a:gd name="T54" fmla="*/ 149 h 1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2" h="149">
                    <a:moveTo>
                      <a:pt x="0" y="51"/>
                    </a:moveTo>
                    <a:lnTo>
                      <a:pt x="21" y="39"/>
                    </a:lnTo>
                    <a:lnTo>
                      <a:pt x="33" y="3"/>
                    </a:lnTo>
                    <a:lnTo>
                      <a:pt x="108" y="0"/>
                    </a:lnTo>
                    <a:lnTo>
                      <a:pt x="127" y="17"/>
                    </a:lnTo>
                    <a:lnTo>
                      <a:pt x="181" y="48"/>
                    </a:lnTo>
                    <a:lnTo>
                      <a:pt x="238" y="83"/>
                    </a:lnTo>
                    <a:lnTo>
                      <a:pt x="279" y="111"/>
                    </a:lnTo>
                    <a:lnTo>
                      <a:pt x="292" y="131"/>
                    </a:lnTo>
                    <a:lnTo>
                      <a:pt x="289" y="146"/>
                    </a:lnTo>
                    <a:lnTo>
                      <a:pt x="185" y="149"/>
                    </a:lnTo>
                    <a:lnTo>
                      <a:pt x="175" y="146"/>
                    </a:lnTo>
                    <a:lnTo>
                      <a:pt x="172" y="131"/>
                    </a:lnTo>
                    <a:lnTo>
                      <a:pt x="139" y="102"/>
                    </a:lnTo>
                    <a:lnTo>
                      <a:pt x="100" y="80"/>
                    </a:lnTo>
                    <a:lnTo>
                      <a:pt x="36" y="60"/>
                    </a:lnTo>
                    <a:lnTo>
                      <a:pt x="0" y="51"/>
                    </a:lnTo>
                    <a:close/>
                  </a:path>
                </a:pathLst>
              </a:custGeom>
              <a:solidFill>
                <a:srgbClr val="EAEAEA"/>
              </a:solidFill>
              <a:ln w="9525"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grpSp>
        <p:sp>
          <p:nvSpPr>
            <p:cNvPr id="292" name="Freeform 321"/>
            <p:cNvSpPr>
              <a:spLocks/>
            </p:cNvSpPr>
            <p:nvPr/>
          </p:nvSpPr>
          <p:spPr bwMode="auto">
            <a:xfrm>
              <a:off x="4458" y="3737"/>
              <a:ext cx="693" cy="463"/>
            </a:xfrm>
            <a:custGeom>
              <a:avLst/>
              <a:gdLst>
                <a:gd name="T0" fmla="*/ 453 w 693"/>
                <a:gd name="T1" fmla="*/ 258 h 463"/>
                <a:gd name="T2" fmla="*/ 524 w 693"/>
                <a:gd name="T3" fmla="*/ 179 h 463"/>
                <a:gd name="T4" fmla="*/ 588 w 693"/>
                <a:gd name="T5" fmla="*/ 144 h 463"/>
                <a:gd name="T6" fmla="*/ 566 w 693"/>
                <a:gd name="T7" fmla="*/ 120 h 463"/>
                <a:gd name="T8" fmla="*/ 544 w 693"/>
                <a:gd name="T9" fmla="*/ 68 h 463"/>
                <a:gd name="T10" fmla="*/ 570 w 693"/>
                <a:gd name="T11" fmla="*/ 2 h 463"/>
                <a:gd name="T12" fmla="*/ 630 w 693"/>
                <a:gd name="T13" fmla="*/ 4 h 463"/>
                <a:gd name="T14" fmla="*/ 665 w 693"/>
                <a:gd name="T15" fmla="*/ 73 h 463"/>
                <a:gd name="T16" fmla="*/ 650 w 693"/>
                <a:gd name="T17" fmla="*/ 140 h 463"/>
                <a:gd name="T18" fmla="*/ 673 w 693"/>
                <a:gd name="T19" fmla="*/ 187 h 463"/>
                <a:gd name="T20" fmla="*/ 690 w 693"/>
                <a:gd name="T21" fmla="*/ 236 h 463"/>
                <a:gd name="T22" fmla="*/ 641 w 693"/>
                <a:gd name="T23" fmla="*/ 463 h 463"/>
                <a:gd name="T24" fmla="*/ 613 w 693"/>
                <a:gd name="T25" fmla="*/ 396 h 463"/>
                <a:gd name="T26" fmla="*/ 557 w 693"/>
                <a:gd name="T27" fmla="*/ 463 h 463"/>
                <a:gd name="T28" fmla="*/ 490 w 693"/>
                <a:gd name="T29" fmla="*/ 399 h 463"/>
                <a:gd name="T30" fmla="*/ 452 w 693"/>
                <a:gd name="T31" fmla="*/ 463 h 463"/>
                <a:gd name="T32" fmla="*/ 373 w 693"/>
                <a:gd name="T33" fmla="*/ 462 h 463"/>
                <a:gd name="T34" fmla="*/ 391 w 693"/>
                <a:gd name="T35" fmla="*/ 443 h 463"/>
                <a:gd name="T36" fmla="*/ 329 w 693"/>
                <a:gd name="T37" fmla="*/ 414 h 463"/>
                <a:gd name="T38" fmla="*/ 276 w 693"/>
                <a:gd name="T39" fmla="*/ 463 h 463"/>
                <a:gd name="T40" fmla="*/ 260 w 693"/>
                <a:gd name="T41" fmla="*/ 416 h 463"/>
                <a:gd name="T42" fmla="*/ 199 w 693"/>
                <a:gd name="T43" fmla="*/ 463 h 463"/>
                <a:gd name="T44" fmla="*/ 178 w 693"/>
                <a:gd name="T45" fmla="*/ 404 h 463"/>
                <a:gd name="T46" fmla="*/ 143 w 693"/>
                <a:gd name="T47" fmla="*/ 463 h 463"/>
                <a:gd name="T48" fmla="*/ 123 w 693"/>
                <a:gd name="T49" fmla="*/ 423 h 463"/>
                <a:gd name="T50" fmla="*/ 87 w 693"/>
                <a:gd name="T51" fmla="*/ 459 h 463"/>
                <a:gd name="T52" fmla="*/ 56 w 693"/>
                <a:gd name="T53" fmla="*/ 443 h 463"/>
                <a:gd name="T54" fmla="*/ 41 w 693"/>
                <a:gd name="T55" fmla="*/ 432 h 463"/>
                <a:gd name="T56" fmla="*/ 14 w 693"/>
                <a:gd name="T57" fmla="*/ 399 h 463"/>
                <a:gd name="T58" fmla="*/ 0 w 693"/>
                <a:gd name="T59" fmla="*/ 354 h 463"/>
                <a:gd name="T60" fmla="*/ 0 w 693"/>
                <a:gd name="T61" fmla="*/ 219 h 463"/>
                <a:gd name="T62" fmla="*/ 20 w 693"/>
                <a:gd name="T63" fmla="*/ 184 h 463"/>
                <a:gd name="T64" fmla="*/ 61 w 693"/>
                <a:gd name="T65" fmla="*/ 160 h 463"/>
                <a:gd name="T66" fmla="*/ 52 w 693"/>
                <a:gd name="T67" fmla="*/ 102 h 463"/>
                <a:gd name="T68" fmla="*/ 94 w 693"/>
                <a:gd name="T69" fmla="*/ 39 h 463"/>
                <a:gd name="T70" fmla="*/ 158 w 693"/>
                <a:gd name="T71" fmla="*/ 78 h 463"/>
                <a:gd name="T72" fmla="*/ 141 w 693"/>
                <a:gd name="T73" fmla="*/ 164 h 463"/>
                <a:gd name="T74" fmla="*/ 171 w 693"/>
                <a:gd name="T75" fmla="*/ 189 h 463"/>
                <a:gd name="T76" fmla="*/ 200 w 693"/>
                <a:gd name="T77" fmla="*/ 202 h 463"/>
                <a:gd name="T78" fmla="*/ 195 w 693"/>
                <a:gd name="T79" fmla="*/ 312 h 463"/>
                <a:gd name="T80" fmla="*/ 235 w 693"/>
                <a:gd name="T81" fmla="*/ 298 h 463"/>
                <a:gd name="T82" fmla="*/ 272 w 693"/>
                <a:gd name="T83" fmla="*/ 202 h 463"/>
                <a:gd name="T84" fmla="*/ 324 w 693"/>
                <a:gd name="T85" fmla="*/ 155 h 463"/>
                <a:gd name="T86" fmla="*/ 312 w 693"/>
                <a:gd name="T87" fmla="*/ 68 h 463"/>
                <a:gd name="T88" fmla="*/ 356 w 693"/>
                <a:gd name="T89" fmla="*/ 31 h 463"/>
                <a:gd name="T90" fmla="*/ 401 w 693"/>
                <a:gd name="T91" fmla="*/ 51 h 463"/>
                <a:gd name="T92" fmla="*/ 415 w 693"/>
                <a:gd name="T93" fmla="*/ 95 h 463"/>
                <a:gd name="T94" fmla="*/ 393 w 693"/>
                <a:gd name="T95" fmla="*/ 169 h 463"/>
                <a:gd name="T96" fmla="*/ 438 w 693"/>
                <a:gd name="T97" fmla="*/ 194 h 463"/>
                <a:gd name="T98" fmla="*/ 450 w 693"/>
                <a:gd name="T99" fmla="*/ 283 h 4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3"/>
                <a:gd name="T151" fmla="*/ 0 h 463"/>
                <a:gd name="T152" fmla="*/ 693 w 693"/>
                <a:gd name="T153" fmla="*/ 463 h 4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3" h="463">
                  <a:moveTo>
                    <a:pt x="450" y="283"/>
                  </a:moveTo>
                  <a:lnTo>
                    <a:pt x="453" y="258"/>
                  </a:lnTo>
                  <a:lnTo>
                    <a:pt x="492" y="260"/>
                  </a:lnTo>
                  <a:lnTo>
                    <a:pt x="524" y="179"/>
                  </a:lnTo>
                  <a:lnTo>
                    <a:pt x="541" y="157"/>
                  </a:lnTo>
                  <a:lnTo>
                    <a:pt x="588" y="144"/>
                  </a:lnTo>
                  <a:lnTo>
                    <a:pt x="581" y="122"/>
                  </a:lnTo>
                  <a:lnTo>
                    <a:pt x="566" y="120"/>
                  </a:lnTo>
                  <a:lnTo>
                    <a:pt x="552" y="106"/>
                  </a:lnTo>
                  <a:lnTo>
                    <a:pt x="544" y="68"/>
                  </a:lnTo>
                  <a:lnTo>
                    <a:pt x="554" y="28"/>
                  </a:lnTo>
                  <a:lnTo>
                    <a:pt x="570" y="2"/>
                  </a:lnTo>
                  <a:lnTo>
                    <a:pt x="602" y="0"/>
                  </a:lnTo>
                  <a:lnTo>
                    <a:pt x="630" y="4"/>
                  </a:lnTo>
                  <a:lnTo>
                    <a:pt x="655" y="31"/>
                  </a:lnTo>
                  <a:lnTo>
                    <a:pt x="665" y="73"/>
                  </a:lnTo>
                  <a:lnTo>
                    <a:pt x="648" y="115"/>
                  </a:lnTo>
                  <a:lnTo>
                    <a:pt x="650" y="140"/>
                  </a:lnTo>
                  <a:lnTo>
                    <a:pt x="678" y="159"/>
                  </a:lnTo>
                  <a:lnTo>
                    <a:pt x="673" y="187"/>
                  </a:lnTo>
                  <a:lnTo>
                    <a:pt x="693" y="196"/>
                  </a:lnTo>
                  <a:lnTo>
                    <a:pt x="690" y="236"/>
                  </a:lnTo>
                  <a:lnTo>
                    <a:pt x="648" y="389"/>
                  </a:lnTo>
                  <a:lnTo>
                    <a:pt x="641" y="463"/>
                  </a:lnTo>
                  <a:lnTo>
                    <a:pt x="611" y="463"/>
                  </a:lnTo>
                  <a:lnTo>
                    <a:pt x="613" y="396"/>
                  </a:lnTo>
                  <a:lnTo>
                    <a:pt x="565" y="399"/>
                  </a:lnTo>
                  <a:lnTo>
                    <a:pt x="557" y="463"/>
                  </a:lnTo>
                  <a:lnTo>
                    <a:pt x="482" y="463"/>
                  </a:lnTo>
                  <a:lnTo>
                    <a:pt x="490" y="399"/>
                  </a:lnTo>
                  <a:lnTo>
                    <a:pt x="462" y="394"/>
                  </a:lnTo>
                  <a:lnTo>
                    <a:pt x="452" y="463"/>
                  </a:lnTo>
                  <a:lnTo>
                    <a:pt x="393" y="463"/>
                  </a:lnTo>
                  <a:lnTo>
                    <a:pt x="373" y="462"/>
                  </a:lnTo>
                  <a:lnTo>
                    <a:pt x="378" y="449"/>
                  </a:lnTo>
                  <a:lnTo>
                    <a:pt x="391" y="443"/>
                  </a:lnTo>
                  <a:lnTo>
                    <a:pt x="392" y="408"/>
                  </a:lnTo>
                  <a:lnTo>
                    <a:pt x="329" y="414"/>
                  </a:lnTo>
                  <a:lnTo>
                    <a:pt x="322" y="463"/>
                  </a:lnTo>
                  <a:lnTo>
                    <a:pt x="276" y="463"/>
                  </a:lnTo>
                  <a:lnTo>
                    <a:pt x="284" y="414"/>
                  </a:lnTo>
                  <a:lnTo>
                    <a:pt x="260" y="416"/>
                  </a:lnTo>
                  <a:lnTo>
                    <a:pt x="246" y="463"/>
                  </a:lnTo>
                  <a:lnTo>
                    <a:pt x="199" y="463"/>
                  </a:lnTo>
                  <a:lnTo>
                    <a:pt x="208" y="404"/>
                  </a:lnTo>
                  <a:lnTo>
                    <a:pt x="178" y="404"/>
                  </a:lnTo>
                  <a:lnTo>
                    <a:pt x="167" y="463"/>
                  </a:lnTo>
                  <a:lnTo>
                    <a:pt x="143" y="463"/>
                  </a:lnTo>
                  <a:lnTo>
                    <a:pt x="151" y="421"/>
                  </a:lnTo>
                  <a:lnTo>
                    <a:pt x="123" y="423"/>
                  </a:lnTo>
                  <a:lnTo>
                    <a:pt x="106" y="463"/>
                  </a:lnTo>
                  <a:lnTo>
                    <a:pt x="87" y="459"/>
                  </a:lnTo>
                  <a:lnTo>
                    <a:pt x="69" y="451"/>
                  </a:lnTo>
                  <a:lnTo>
                    <a:pt x="56" y="443"/>
                  </a:lnTo>
                  <a:lnTo>
                    <a:pt x="54" y="421"/>
                  </a:lnTo>
                  <a:lnTo>
                    <a:pt x="41" y="432"/>
                  </a:lnTo>
                  <a:lnTo>
                    <a:pt x="27" y="418"/>
                  </a:lnTo>
                  <a:lnTo>
                    <a:pt x="14" y="399"/>
                  </a:lnTo>
                  <a:lnTo>
                    <a:pt x="4" y="377"/>
                  </a:lnTo>
                  <a:lnTo>
                    <a:pt x="0" y="354"/>
                  </a:lnTo>
                  <a:lnTo>
                    <a:pt x="0" y="315"/>
                  </a:lnTo>
                  <a:lnTo>
                    <a:pt x="0" y="219"/>
                  </a:lnTo>
                  <a:lnTo>
                    <a:pt x="5" y="199"/>
                  </a:lnTo>
                  <a:lnTo>
                    <a:pt x="20" y="184"/>
                  </a:lnTo>
                  <a:lnTo>
                    <a:pt x="59" y="177"/>
                  </a:lnTo>
                  <a:lnTo>
                    <a:pt x="61" y="160"/>
                  </a:lnTo>
                  <a:lnTo>
                    <a:pt x="54" y="144"/>
                  </a:lnTo>
                  <a:lnTo>
                    <a:pt x="52" y="102"/>
                  </a:lnTo>
                  <a:lnTo>
                    <a:pt x="64" y="62"/>
                  </a:lnTo>
                  <a:lnTo>
                    <a:pt x="94" y="39"/>
                  </a:lnTo>
                  <a:lnTo>
                    <a:pt x="136" y="41"/>
                  </a:lnTo>
                  <a:lnTo>
                    <a:pt x="158" y="78"/>
                  </a:lnTo>
                  <a:lnTo>
                    <a:pt x="156" y="130"/>
                  </a:lnTo>
                  <a:lnTo>
                    <a:pt x="141" y="164"/>
                  </a:lnTo>
                  <a:lnTo>
                    <a:pt x="141" y="182"/>
                  </a:lnTo>
                  <a:lnTo>
                    <a:pt x="171" y="189"/>
                  </a:lnTo>
                  <a:lnTo>
                    <a:pt x="181" y="196"/>
                  </a:lnTo>
                  <a:lnTo>
                    <a:pt x="200" y="202"/>
                  </a:lnTo>
                  <a:lnTo>
                    <a:pt x="208" y="219"/>
                  </a:lnTo>
                  <a:lnTo>
                    <a:pt x="195" y="312"/>
                  </a:lnTo>
                  <a:lnTo>
                    <a:pt x="200" y="288"/>
                  </a:lnTo>
                  <a:lnTo>
                    <a:pt x="235" y="298"/>
                  </a:lnTo>
                  <a:lnTo>
                    <a:pt x="254" y="224"/>
                  </a:lnTo>
                  <a:lnTo>
                    <a:pt x="272" y="202"/>
                  </a:lnTo>
                  <a:lnTo>
                    <a:pt x="312" y="179"/>
                  </a:lnTo>
                  <a:lnTo>
                    <a:pt x="324" y="155"/>
                  </a:lnTo>
                  <a:lnTo>
                    <a:pt x="307" y="122"/>
                  </a:lnTo>
                  <a:lnTo>
                    <a:pt x="312" y="68"/>
                  </a:lnTo>
                  <a:lnTo>
                    <a:pt x="329" y="41"/>
                  </a:lnTo>
                  <a:lnTo>
                    <a:pt x="356" y="31"/>
                  </a:lnTo>
                  <a:lnTo>
                    <a:pt x="391" y="41"/>
                  </a:lnTo>
                  <a:lnTo>
                    <a:pt x="401" y="51"/>
                  </a:lnTo>
                  <a:lnTo>
                    <a:pt x="410" y="53"/>
                  </a:lnTo>
                  <a:lnTo>
                    <a:pt x="415" y="95"/>
                  </a:lnTo>
                  <a:lnTo>
                    <a:pt x="402" y="144"/>
                  </a:lnTo>
                  <a:lnTo>
                    <a:pt x="393" y="169"/>
                  </a:lnTo>
                  <a:lnTo>
                    <a:pt x="420" y="182"/>
                  </a:lnTo>
                  <a:lnTo>
                    <a:pt x="438" y="194"/>
                  </a:lnTo>
                  <a:lnTo>
                    <a:pt x="462" y="202"/>
                  </a:lnTo>
                  <a:lnTo>
                    <a:pt x="450" y="283"/>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293" name="Freeform 322"/>
            <p:cNvSpPr>
              <a:spLocks/>
            </p:cNvSpPr>
            <p:nvPr/>
          </p:nvSpPr>
          <p:spPr bwMode="auto">
            <a:xfrm>
              <a:off x="5261" y="3691"/>
              <a:ext cx="625" cy="511"/>
            </a:xfrm>
            <a:custGeom>
              <a:avLst/>
              <a:gdLst>
                <a:gd name="T0" fmla="*/ 5 w 625"/>
                <a:gd name="T1" fmla="*/ 507 h 511"/>
                <a:gd name="T2" fmla="*/ 95 w 625"/>
                <a:gd name="T3" fmla="*/ 376 h 511"/>
                <a:gd name="T4" fmla="*/ 157 w 625"/>
                <a:gd name="T5" fmla="*/ 350 h 511"/>
                <a:gd name="T6" fmla="*/ 187 w 625"/>
                <a:gd name="T7" fmla="*/ 322 h 511"/>
                <a:gd name="T8" fmla="*/ 202 w 625"/>
                <a:gd name="T9" fmla="*/ 330 h 511"/>
                <a:gd name="T10" fmla="*/ 229 w 625"/>
                <a:gd name="T11" fmla="*/ 319 h 511"/>
                <a:gd name="T12" fmla="*/ 278 w 625"/>
                <a:gd name="T13" fmla="*/ 263 h 511"/>
                <a:gd name="T14" fmla="*/ 304 w 625"/>
                <a:gd name="T15" fmla="*/ 175 h 511"/>
                <a:gd name="T16" fmla="*/ 338 w 625"/>
                <a:gd name="T17" fmla="*/ 149 h 511"/>
                <a:gd name="T18" fmla="*/ 283 w 625"/>
                <a:gd name="T19" fmla="*/ 112 h 511"/>
                <a:gd name="T20" fmla="*/ 277 w 625"/>
                <a:gd name="T21" fmla="*/ 91 h 511"/>
                <a:gd name="T22" fmla="*/ 286 w 625"/>
                <a:gd name="T23" fmla="*/ 23 h 511"/>
                <a:gd name="T24" fmla="*/ 379 w 625"/>
                <a:gd name="T25" fmla="*/ 26 h 511"/>
                <a:gd name="T26" fmla="*/ 399 w 625"/>
                <a:gd name="T27" fmla="*/ 111 h 511"/>
                <a:gd name="T28" fmla="*/ 397 w 625"/>
                <a:gd name="T29" fmla="*/ 147 h 511"/>
                <a:gd name="T30" fmla="*/ 436 w 625"/>
                <a:gd name="T31" fmla="*/ 142 h 511"/>
                <a:gd name="T32" fmla="*/ 431 w 625"/>
                <a:gd name="T33" fmla="*/ 118 h 511"/>
                <a:gd name="T34" fmla="*/ 420 w 625"/>
                <a:gd name="T35" fmla="*/ 70 h 511"/>
                <a:gd name="T36" fmla="*/ 443 w 625"/>
                <a:gd name="T37" fmla="*/ 15 h 511"/>
                <a:gd name="T38" fmla="*/ 523 w 625"/>
                <a:gd name="T39" fmla="*/ 3 h 511"/>
                <a:gd name="T40" fmla="*/ 531 w 625"/>
                <a:gd name="T41" fmla="*/ 108 h 511"/>
                <a:gd name="T42" fmla="*/ 550 w 625"/>
                <a:gd name="T43" fmla="*/ 129 h 511"/>
                <a:gd name="T44" fmla="*/ 573 w 625"/>
                <a:gd name="T45" fmla="*/ 133 h 511"/>
                <a:gd name="T46" fmla="*/ 550 w 625"/>
                <a:gd name="T47" fmla="*/ 118 h 511"/>
                <a:gd name="T48" fmla="*/ 540 w 625"/>
                <a:gd name="T49" fmla="*/ 76 h 511"/>
                <a:gd name="T50" fmla="*/ 562 w 625"/>
                <a:gd name="T51" fmla="*/ 21 h 511"/>
                <a:gd name="T52" fmla="*/ 607 w 625"/>
                <a:gd name="T53" fmla="*/ 1 h 511"/>
                <a:gd name="T54" fmla="*/ 625 w 625"/>
                <a:gd name="T55" fmla="*/ 373 h 511"/>
                <a:gd name="T56" fmla="*/ 610 w 625"/>
                <a:gd name="T57" fmla="*/ 447 h 511"/>
                <a:gd name="T58" fmla="*/ 590 w 625"/>
                <a:gd name="T59" fmla="*/ 410 h 511"/>
                <a:gd name="T60" fmla="*/ 505 w 625"/>
                <a:gd name="T61" fmla="*/ 510 h 511"/>
                <a:gd name="T62" fmla="*/ 462 w 625"/>
                <a:gd name="T63" fmla="*/ 425 h 511"/>
                <a:gd name="T64" fmla="*/ 382 w 625"/>
                <a:gd name="T65" fmla="*/ 510 h 511"/>
                <a:gd name="T66" fmla="*/ 361 w 625"/>
                <a:gd name="T67" fmla="*/ 510 h 511"/>
                <a:gd name="T68" fmla="*/ 327 w 625"/>
                <a:gd name="T69" fmla="*/ 466 h 511"/>
                <a:gd name="T70" fmla="*/ 309 w 625"/>
                <a:gd name="T71" fmla="*/ 510 h 511"/>
                <a:gd name="T72" fmla="*/ 247 w 625"/>
                <a:gd name="T73" fmla="*/ 507 h 511"/>
                <a:gd name="T74" fmla="*/ 172 w 625"/>
                <a:gd name="T75" fmla="*/ 511 h 511"/>
                <a:gd name="T76" fmla="*/ 144 w 625"/>
                <a:gd name="T77" fmla="*/ 492 h 511"/>
                <a:gd name="T78" fmla="*/ 112 w 625"/>
                <a:gd name="T79" fmla="*/ 510 h 511"/>
                <a:gd name="T80" fmla="*/ 115 w 625"/>
                <a:gd name="T81" fmla="*/ 472 h 511"/>
                <a:gd name="T82" fmla="*/ 0 w 625"/>
                <a:gd name="T83" fmla="*/ 510 h 5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25"/>
                <a:gd name="T127" fmla="*/ 0 h 511"/>
                <a:gd name="T128" fmla="*/ 625 w 625"/>
                <a:gd name="T129" fmla="*/ 511 h 5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25" h="511">
                  <a:moveTo>
                    <a:pt x="0" y="510"/>
                  </a:moveTo>
                  <a:lnTo>
                    <a:pt x="5" y="507"/>
                  </a:lnTo>
                  <a:lnTo>
                    <a:pt x="46" y="502"/>
                  </a:lnTo>
                  <a:lnTo>
                    <a:pt x="95" y="376"/>
                  </a:lnTo>
                  <a:lnTo>
                    <a:pt x="121" y="361"/>
                  </a:lnTo>
                  <a:lnTo>
                    <a:pt x="157" y="350"/>
                  </a:lnTo>
                  <a:lnTo>
                    <a:pt x="178" y="327"/>
                  </a:lnTo>
                  <a:lnTo>
                    <a:pt x="187" y="322"/>
                  </a:lnTo>
                  <a:lnTo>
                    <a:pt x="198" y="321"/>
                  </a:lnTo>
                  <a:lnTo>
                    <a:pt x="202" y="330"/>
                  </a:lnTo>
                  <a:lnTo>
                    <a:pt x="217" y="332"/>
                  </a:lnTo>
                  <a:lnTo>
                    <a:pt x="229" y="319"/>
                  </a:lnTo>
                  <a:lnTo>
                    <a:pt x="266" y="314"/>
                  </a:lnTo>
                  <a:lnTo>
                    <a:pt x="278" y="263"/>
                  </a:lnTo>
                  <a:lnTo>
                    <a:pt x="278" y="222"/>
                  </a:lnTo>
                  <a:lnTo>
                    <a:pt x="304" y="175"/>
                  </a:lnTo>
                  <a:lnTo>
                    <a:pt x="338" y="165"/>
                  </a:lnTo>
                  <a:lnTo>
                    <a:pt x="338" y="149"/>
                  </a:lnTo>
                  <a:lnTo>
                    <a:pt x="289" y="137"/>
                  </a:lnTo>
                  <a:lnTo>
                    <a:pt x="283" y="112"/>
                  </a:lnTo>
                  <a:lnTo>
                    <a:pt x="270" y="102"/>
                  </a:lnTo>
                  <a:lnTo>
                    <a:pt x="277" y="91"/>
                  </a:lnTo>
                  <a:lnTo>
                    <a:pt x="273" y="62"/>
                  </a:lnTo>
                  <a:lnTo>
                    <a:pt x="286" y="23"/>
                  </a:lnTo>
                  <a:lnTo>
                    <a:pt x="338" y="8"/>
                  </a:lnTo>
                  <a:lnTo>
                    <a:pt x="379" y="26"/>
                  </a:lnTo>
                  <a:lnTo>
                    <a:pt x="397" y="64"/>
                  </a:lnTo>
                  <a:lnTo>
                    <a:pt x="399" y="111"/>
                  </a:lnTo>
                  <a:lnTo>
                    <a:pt x="391" y="133"/>
                  </a:lnTo>
                  <a:lnTo>
                    <a:pt x="397" y="147"/>
                  </a:lnTo>
                  <a:lnTo>
                    <a:pt x="429" y="163"/>
                  </a:lnTo>
                  <a:lnTo>
                    <a:pt x="436" y="142"/>
                  </a:lnTo>
                  <a:lnTo>
                    <a:pt x="456" y="124"/>
                  </a:lnTo>
                  <a:lnTo>
                    <a:pt x="431" y="118"/>
                  </a:lnTo>
                  <a:lnTo>
                    <a:pt x="428" y="80"/>
                  </a:lnTo>
                  <a:lnTo>
                    <a:pt x="420" y="70"/>
                  </a:lnTo>
                  <a:lnTo>
                    <a:pt x="431" y="49"/>
                  </a:lnTo>
                  <a:lnTo>
                    <a:pt x="443" y="15"/>
                  </a:lnTo>
                  <a:lnTo>
                    <a:pt x="472" y="0"/>
                  </a:lnTo>
                  <a:lnTo>
                    <a:pt x="523" y="3"/>
                  </a:lnTo>
                  <a:lnTo>
                    <a:pt x="549" y="49"/>
                  </a:lnTo>
                  <a:lnTo>
                    <a:pt x="531" y="108"/>
                  </a:lnTo>
                  <a:lnTo>
                    <a:pt x="518" y="129"/>
                  </a:lnTo>
                  <a:lnTo>
                    <a:pt x="550" y="129"/>
                  </a:lnTo>
                  <a:lnTo>
                    <a:pt x="556" y="141"/>
                  </a:lnTo>
                  <a:lnTo>
                    <a:pt x="573" y="133"/>
                  </a:lnTo>
                  <a:lnTo>
                    <a:pt x="573" y="121"/>
                  </a:lnTo>
                  <a:lnTo>
                    <a:pt x="550" y="118"/>
                  </a:lnTo>
                  <a:lnTo>
                    <a:pt x="544" y="95"/>
                  </a:lnTo>
                  <a:lnTo>
                    <a:pt x="540" y="76"/>
                  </a:lnTo>
                  <a:lnTo>
                    <a:pt x="552" y="60"/>
                  </a:lnTo>
                  <a:lnTo>
                    <a:pt x="562" y="21"/>
                  </a:lnTo>
                  <a:lnTo>
                    <a:pt x="579" y="4"/>
                  </a:lnTo>
                  <a:lnTo>
                    <a:pt x="607" y="1"/>
                  </a:lnTo>
                  <a:lnTo>
                    <a:pt x="625" y="9"/>
                  </a:lnTo>
                  <a:lnTo>
                    <a:pt x="625" y="373"/>
                  </a:lnTo>
                  <a:lnTo>
                    <a:pt x="621" y="420"/>
                  </a:lnTo>
                  <a:lnTo>
                    <a:pt x="610" y="447"/>
                  </a:lnTo>
                  <a:lnTo>
                    <a:pt x="594" y="472"/>
                  </a:lnTo>
                  <a:lnTo>
                    <a:pt x="590" y="410"/>
                  </a:lnTo>
                  <a:lnTo>
                    <a:pt x="518" y="404"/>
                  </a:lnTo>
                  <a:lnTo>
                    <a:pt x="505" y="510"/>
                  </a:lnTo>
                  <a:lnTo>
                    <a:pt x="469" y="510"/>
                  </a:lnTo>
                  <a:lnTo>
                    <a:pt x="462" y="425"/>
                  </a:lnTo>
                  <a:lnTo>
                    <a:pt x="444" y="510"/>
                  </a:lnTo>
                  <a:lnTo>
                    <a:pt x="382" y="510"/>
                  </a:lnTo>
                  <a:lnTo>
                    <a:pt x="364" y="461"/>
                  </a:lnTo>
                  <a:lnTo>
                    <a:pt x="361" y="510"/>
                  </a:lnTo>
                  <a:lnTo>
                    <a:pt x="336" y="510"/>
                  </a:lnTo>
                  <a:lnTo>
                    <a:pt x="327" y="466"/>
                  </a:lnTo>
                  <a:lnTo>
                    <a:pt x="322" y="504"/>
                  </a:lnTo>
                  <a:lnTo>
                    <a:pt x="309" y="510"/>
                  </a:lnTo>
                  <a:lnTo>
                    <a:pt x="261" y="510"/>
                  </a:lnTo>
                  <a:lnTo>
                    <a:pt x="247" y="507"/>
                  </a:lnTo>
                  <a:lnTo>
                    <a:pt x="223" y="511"/>
                  </a:lnTo>
                  <a:lnTo>
                    <a:pt x="172" y="511"/>
                  </a:lnTo>
                  <a:lnTo>
                    <a:pt x="175" y="497"/>
                  </a:lnTo>
                  <a:lnTo>
                    <a:pt x="144" y="492"/>
                  </a:lnTo>
                  <a:lnTo>
                    <a:pt x="142" y="508"/>
                  </a:lnTo>
                  <a:lnTo>
                    <a:pt x="112" y="510"/>
                  </a:lnTo>
                  <a:lnTo>
                    <a:pt x="115" y="486"/>
                  </a:lnTo>
                  <a:lnTo>
                    <a:pt x="115" y="472"/>
                  </a:lnTo>
                  <a:lnTo>
                    <a:pt x="103" y="510"/>
                  </a:lnTo>
                  <a:lnTo>
                    <a:pt x="0" y="510"/>
                  </a:lnTo>
                  <a:close/>
                </a:path>
              </a:pathLst>
            </a:custGeom>
            <a:solidFill>
              <a:srgbClr val="C0C0C0"/>
            </a:solidFill>
            <a:ln w="9525" cap="flat" cmpd="sng">
              <a:solidFill>
                <a:srgbClr val="808080"/>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294" name="Freeform 323"/>
            <p:cNvSpPr>
              <a:spLocks/>
            </p:cNvSpPr>
            <p:nvPr/>
          </p:nvSpPr>
          <p:spPr bwMode="auto">
            <a:xfrm rot="-797092">
              <a:off x="5544" y="3756"/>
              <a:ext cx="9" cy="24"/>
            </a:xfrm>
            <a:custGeom>
              <a:avLst/>
              <a:gdLst>
                <a:gd name="T0" fmla="*/ 0 w 15"/>
                <a:gd name="T1" fmla="*/ 1 h 47"/>
                <a:gd name="T2" fmla="*/ 1 w 15"/>
                <a:gd name="T3" fmla="*/ 1 h 47"/>
                <a:gd name="T4" fmla="*/ 1 w 15"/>
                <a:gd name="T5" fmla="*/ 0 h 47"/>
                <a:gd name="T6" fmla="*/ 1 w 15"/>
                <a:gd name="T7" fmla="*/ 1 h 47"/>
                <a:gd name="T8" fmla="*/ 1 w 15"/>
                <a:gd name="T9" fmla="*/ 1 h 47"/>
                <a:gd name="T10" fmla="*/ 1 w 15"/>
                <a:gd name="T11" fmla="*/ 1 h 47"/>
                <a:gd name="T12" fmla="*/ 0 w 15"/>
                <a:gd name="T13" fmla="*/ 1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295" name="Freeform 324"/>
            <p:cNvSpPr>
              <a:spLocks/>
            </p:cNvSpPr>
            <p:nvPr/>
          </p:nvSpPr>
          <p:spPr bwMode="auto">
            <a:xfrm rot="-797092">
              <a:off x="5541" y="3741"/>
              <a:ext cx="12" cy="9"/>
            </a:xfrm>
            <a:custGeom>
              <a:avLst/>
              <a:gdLst>
                <a:gd name="T0" fmla="*/ 0 w 20"/>
                <a:gd name="T1" fmla="*/ 1 h 18"/>
                <a:gd name="T2" fmla="*/ 1 w 20"/>
                <a:gd name="T3" fmla="*/ 0 h 18"/>
                <a:gd name="T4" fmla="*/ 1 w 20"/>
                <a:gd name="T5" fmla="*/ 1 h 18"/>
                <a:gd name="T6" fmla="*/ 1 w 20"/>
                <a:gd name="T7" fmla="*/ 1 h 18"/>
                <a:gd name="T8" fmla="*/ 0 w 20"/>
                <a:gd name="T9" fmla="*/ 1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296" name="Freeform 325"/>
            <p:cNvSpPr>
              <a:spLocks/>
            </p:cNvSpPr>
            <p:nvPr/>
          </p:nvSpPr>
          <p:spPr bwMode="auto">
            <a:xfrm rot="-797092">
              <a:off x="5550" y="3810"/>
              <a:ext cx="14" cy="3"/>
            </a:xfrm>
            <a:custGeom>
              <a:avLst/>
              <a:gdLst>
                <a:gd name="T0" fmla="*/ 0 w 23"/>
                <a:gd name="T1" fmla="*/ 1 h 6"/>
                <a:gd name="T2" fmla="*/ 1 w 23"/>
                <a:gd name="T3" fmla="*/ 1 h 6"/>
                <a:gd name="T4" fmla="*/ 1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297" name="Freeform 326"/>
            <p:cNvSpPr>
              <a:spLocks/>
            </p:cNvSpPr>
            <p:nvPr/>
          </p:nvSpPr>
          <p:spPr bwMode="auto">
            <a:xfrm rot="-797092">
              <a:off x="5584" y="3764"/>
              <a:ext cx="27" cy="35"/>
            </a:xfrm>
            <a:custGeom>
              <a:avLst/>
              <a:gdLst>
                <a:gd name="T0" fmla="*/ 0 w 44"/>
                <a:gd name="T1" fmla="*/ 1 h 70"/>
                <a:gd name="T2" fmla="*/ 1 w 44"/>
                <a:gd name="T3" fmla="*/ 0 h 70"/>
                <a:gd name="T4" fmla="*/ 1 w 44"/>
                <a:gd name="T5" fmla="*/ 1 h 70"/>
                <a:gd name="T6" fmla="*/ 1 w 44"/>
                <a:gd name="T7" fmla="*/ 1 h 70"/>
                <a:gd name="T8" fmla="*/ 1 w 44"/>
                <a:gd name="T9" fmla="*/ 1 h 70"/>
                <a:gd name="T10" fmla="*/ 1 w 44"/>
                <a:gd name="T11" fmla="*/ 1 h 70"/>
                <a:gd name="T12" fmla="*/ 1 w 44"/>
                <a:gd name="T13" fmla="*/ 1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grpSp>
          <p:nvGrpSpPr>
            <p:cNvPr id="298" name="Group 327"/>
            <p:cNvGrpSpPr>
              <a:grpSpLocks/>
            </p:cNvGrpSpPr>
            <p:nvPr/>
          </p:nvGrpSpPr>
          <p:grpSpPr bwMode="auto">
            <a:xfrm rot="831002">
              <a:off x="5692" y="3723"/>
              <a:ext cx="70" cy="72"/>
              <a:chOff x="3721" y="2442"/>
              <a:chExt cx="113" cy="123"/>
            </a:xfrm>
          </p:grpSpPr>
          <p:sp>
            <p:nvSpPr>
              <p:cNvPr id="326" name="Freeform 328"/>
              <p:cNvSpPr>
                <a:spLocks/>
              </p:cNvSpPr>
              <p:nvPr/>
            </p:nvSpPr>
            <p:spPr bwMode="auto">
              <a:xfrm rot="-797092">
                <a:off x="3726" y="2468"/>
                <a:ext cx="15" cy="41"/>
              </a:xfrm>
              <a:custGeom>
                <a:avLst/>
                <a:gdLst>
                  <a:gd name="T0" fmla="*/ 0 w 15"/>
                  <a:gd name="T1" fmla="*/ 8 h 47"/>
                  <a:gd name="T2" fmla="*/ 4 w 15"/>
                  <a:gd name="T3" fmla="*/ 3 h 47"/>
                  <a:gd name="T4" fmla="*/ 12 w 15"/>
                  <a:gd name="T5" fmla="*/ 0 h 47"/>
                  <a:gd name="T6" fmla="*/ 15 w 15"/>
                  <a:gd name="T7" fmla="*/ 3 h 47"/>
                  <a:gd name="T8" fmla="*/ 12 w 15"/>
                  <a:gd name="T9" fmla="*/ 7 h 47"/>
                  <a:gd name="T10" fmla="*/ 6 w 15"/>
                  <a:gd name="T11" fmla="*/ 9 h 47"/>
                  <a:gd name="T12" fmla="*/ 0 w 15"/>
                  <a:gd name="T13" fmla="*/ 8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327" name="Freeform 329"/>
              <p:cNvSpPr>
                <a:spLocks/>
              </p:cNvSpPr>
              <p:nvPr/>
            </p:nvSpPr>
            <p:spPr bwMode="auto">
              <a:xfrm rot="-797092">
                <a:off x="3721" y="2442"/>
                <a:ext cx="20" cy="16"/>
              </a:xfrm>
              <a:custGeom>
                <a:avLst/>
                <a:gdLst>
                  <a:gd name="T0" fmla="*/ 0 w 20"/>
                  <a:gd name="T1" fmla="*/ 4 h 18"/>
                  <a:gd name="T2" fmla="*/ 9 w 20"/>
                  <a:gd name="T3" fmla="*/ 0 h 18"/>
                  <a:gd name="T4" fmla="*/ 20 w 20"/>
                  <a:gd name="T5" fmla="*/ 4 h 18"/>
                  <a:gd name="T6" fmla="*/ 8 w 20"/>
                  <a:gd name="T7" fmla="*/ 4 h 18"/>
                  <a:gd name="T8" fmla="*/ 0 w 20"/>
                  <a:gd name="T9" fmla="*/ 4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328" name="Freeform 330"/>
              <p:cNvSpPr>
                <a:spLocks/>
              </p:cNvSpPr>
              <p:nvPr/>
            </p:nvSpPr>
            <p:spPr bwMode="auto">
              <a:xfrm rot="-797092">
                <a:off x="3735" y="2560"/>
                <a:ext cx="23" cy="5"/>
              </a:xfrm>
              <a:custGeom>
                <a:avLst/>
                <a:gdLst>
                  <a:gd name="T0" fmla="*/ 0 w 23"/>
                  <a:gd name="T1" fmla="*/ 3 h 6"/>
                  <a:gd name="T2" fmla="*/ 14 w 23"/>
                  <a:gd name="T3" fmla="*/ 3 h 6"/>
                  <a:gd name="T4" fmla="*/ 23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29" name="Freeform 331"/>
              <p:cNvSpPr>
                <a:spLocks/>
              </p:cNvSpPr>
              <p:nvPr/>
            </p:nvSpPr>
            <p:spPr bwMode="auto">
              <a:xfrm rot="-797092">
                <a:off x="3790" y="2481"/>
                <a:ext cx="44" cy="60"/>
              </a:xfrm>
              <a:custGeom>
                <a:avLst/>
                <a:gdLst>
                  <a:gd name="T0" fmla="*/ 0 w 44"/>
                  <a:gd name="T1" fmla="*/ 3 h 70"/>
                  <a:gd name="T2" fmla="*/ 14 w 44"/>
                  <a:gd name="T3" fmla="*/ 0 h 70"/>
                  <a:gd name="T4" fmla="*/ 30 w 44"/>
                  <a:gd name="T5" fmla="*/ 3 h 70"/>
                  <a:gd name="T6" fmla="*/ 44 w 44"/>
                  <a:gd name="T7" fmla="*/ 3 h 70"/>
                  <a:gd name="T8" fmla="*/ 32 w 44"/>
                  <a:gd name="T9" fmla="*/ 8 h 70"/>
                  <a:gd name="T10" fmla="*/ 14 w 44"/>
                  <a:gd name="T11" fmla="*/ 11 h 70"/>
                  <a:gd name="T12" fmla="*/ 2 w 44"/>
                  <a:gd name="T13" fmla="*/ 9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grpSp>
        <p:grpSp>
          <p:nvGrpSpPr>
            <p:cNvPr id="299" name="Group 332"/>
            <p:cNvGrpSpPr>
              <a:grpSpLocks/>
            </p:cNvGrpSpPr>
            <p:nvPr/>
          </p:nvGrpSpPr>
          <p:grpSpPr bwMode="auto">
            <a:xfrm rot="640213">
              <a:off x="5809" y="3721"/>
              <a:ext cx="70" cy="72"/>
              <a:chOff x="3721" y="2442"/>
              <a:chExt cx="113" cy="123"/>
            </a:xfrm>
          </p:grpSpPr>
          <p:sp>
            <p:nvSpPr>
              <p:cNvPr id="322" name="Freeform 333"/>
              <p:cNvSpPr>
                <a:spLocks/>
              </p:cNvSpPr>
              <p:nvPr/>
            </p:nvSpPr>
            <p:spPr bwMode="auto">
              <a:xfrm rot="-797092">
                <a:off x="3726" y="2468"/>
                <a:ext cx="15" cy="41"/>
              </a:xfrm>
              <a:custGeom>
                <a:avLst/>
                <a:gdLst>
                  <a:gd name="T0" fmla="*/ 0 w 15"/>
                  <a:gd name="T1" fmla="*/ 8 h 47"/>
                  <a:gd name="T2" fmla="*/ 4 w 15"/>
                  <a:gd name="T3" fmla="*/ 3 h 47"/>
                  <a:gd name="T4" fmla="*/ 12 w 15"/>
                  <a:gd name="T5" fmla="*/ 0 h 47"/>
                  <a:gd name="T6" fmla="*/ 15 w 15"/>
                  <a:gd name="T7" fmla="*/ 3 h 47"/>
                  <a:gd name="T8" fmla="*/ 12 w 15"/>
                  <a:gd name="T9" fmla="*/ 7 h 47"/>
                  <a:gd name="T10" fmla="*/ 6 w 15"/>
                  <a:gd name="T11" fmla="*/ 9 h 47"/>
                  <a:gd name="T12" fmla="*/ 0 w 15"/>
                  <a:gd name="T13" fmla="*/ 8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323" name="Freeform 334"/>
              <p:cNvSpPr>
                <a:spLocks/>
              </p:cNvSpPr>
              <p:nvPr/>
            </p:nvSpPr>
            <p:spPr bwMode="auto">
              <a:xfrm rot="-797092">
                <a:off x="3721" y="2442"/>
                <a:ext cx="20" cy="16"/>
              </a:xfrm>
              <a:custGeom>
                <a:avLst/>
                <a:gdLst>
                  <a:gd name="T0" fmla="*/ 0 w 20"/>
                  <a:gd name="T1" fmla="*/ 4 h 18"/>
                  <a:gd name="T2" fmla="*/ 9 w 20"/>
                  <a:gd name="T3" fmla="*/ 0 h 18"/>
                  <a:gd name="T4" fmla="*/ 20 w 20"/>
                  <a:gd name="T5" fmla="*/ 4 h 18"/>
                  <a:gd name="T6" fmla="*/ 8 w 20"/>
                  <a:gd name="T7" fmla="*/ 4 h 18"/>
                  <a:gd name="T8" fmla="*/ 0 w 20"/>
                  <a:gd name="T9" fmla="*/ 4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324" name="Freeform 335"/>
              <p:cNvSpPr>
                <a:spLocks/>
              </p:cNvSpPr>
              <p:nvPr/>
            </p:nvSpPr>
            <p:spPr bwMode="auto">
              <a:xfrm rot="-797092">
                <a:off x="3735" y="2560"/>
                <a:ext cx="23" cy="5"/>
              </a:xfrm>
              <a:custGeom>
                <a:avLst/>
                <a:gdLst>
                  <a:gd name="T0" fmla="*/ 0 w 23"/>
                  <a:gd name="T1" fmla="*/ 3 h 6"/>
                  <a:gd name="T2" fmla="*/ 14 w 23"/>
                  <a:gd name="T3" fmla="*/ 3 h 6"/>
                  <a:gd name="T4" fmla="*/ 23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25" name="Freeform 336"/>
              <p:cNvSpPr>
                <a:spLocks/>
              </p:cNvSpPr>
              <p:nvPr/>
            </p:nvSpPr>
            <p:spPr bwMode="auto">
              <a:xfrm rot="-797092">
                <a:off x="3790" y="2481"/>
                <a:ext cx="44" cy="60"/>
              </a:xfrm>
              <a:custGeom>
                <a:avLst/>
                <a:gdLst>
                  <a:gd name="T0" fmla="*/ 0 w 44"/>
                  <a:gd name="T1" fmla="*/ 3 h 70"/>
                  <a:gd name="T2" fmla="*/ 14 w 44"/>
                  <a:gd name="T3" fmla="*/ 0 h 70"/>
                  <a:gd name="T4" fmla="*/ 30 w 44"/>
                  <a:gd name="T5" fmla="*/ 3 h 70"/>
                  <a:gd name="T6" fmla="*/ 44 w 44"/>
                  <a:gd name="T7" fmla="*/ 3 h 70"/>
                  <a:gd name="T8" fmla="*/ 32 w 44"/>
                  <a:gd name="T9" fmla="*/ 8 h 70"/>
                  <a:gd name="T10" fmla="*/ 14 w 44"/>
                  <a:gd name="T11" fmla="*/ 11 h 70"/>
                  <a:gd name="T12" fmla="*/ 2 w 44"/>
                  <a:gd name="T13" fmla="*/ 9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grpSp>
        <p:grpSp>
          <p:nvGrpSpPr>
            <p:cNvPr id="300" name="Group 337"/>
            <p:cNvGrpSpPr>
              <a:grpSpLocks/>
            </p:cNvGrpSpPr>
            <p:nvPr/>
          </p:nvGrpSpPr>
          <p:grpSpPr bwMode="auto">
            <a:xfrm>
              <a:off x="4607" y="3770"/>
              <a:ext cx="444" cy="105"/>
              <a:chOff x="577" y="2800"/>
              <a:chExt cx="1048" cy="248"/>
            </a:xfrm>
          </p:grpSpPr>
          <p:sp>
            <p:nvSpPr>
              <p:cNvPr id="312" name="Freeform 338"/>
              <p:cNvSpPr>
                <a:spLocks/>
              </p:cNvSpPr>
              <p:nvPr/>
            </p:nvSpPr>
            <p:spPr bwMode="auto">
              <a:xfrm>
                <a:off x="1525" y="2829"/>
                <a:ext cx="15" cy="47"/>
              </a:xfrm>
              <a:custGeom>
                <a:avLst/>
                <a:gdLst>
                  <a:gd name="T0" fmla="*/ 0 w 15"/>
                  <a:gd name="T1" fmla="*/ 41 h 47"/>
                  <a:gd name="T2" fmla="*/ 4 w 15"/>
                  <a:gd name="T3" fmla="*/ 11 h 47"/>
                  <a:gd name="T4" fmla="*/ 12 w 15"/>
                  <a:gd name="T5" fmla="*/ 0 h 47"/>
                  <a:gd name="T6" fmla="*/ 15 w 15"/>
                  <a:gd name="T7" fmla="*/ 12 h 47"/>
                  <a:gd name="T8" fmla="*/ 12 w 15"/>
                  <a:gd name="T9" fmla="*/ 36 h 47"/>
                  <a:gd name="T10" fmla="*/ 6 w 15"/>
                  <a:gd name="T11" fmla="*/ 47 h 47"/>
                  <a:gd name="T12" fmla="*/ 0 w 15"/>
                  <a:gd name="T13" fmla="*/ 41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313" name="Freeform 339"/>
              <p:cNvSpPr>
                <a:spLocks/>
              </p:cNvSpPr>
              <p:nvPr/>
            </p:nvSpPr>
            <p:spPr bwMode="auto">
              <a:xfrm>
                <a:off x="1529" y="2800"/>
                <a:ext cx="20" cy="18"/>
              </a:xfrm>
              <a:custGeom>
                <a:avLst/>
                <a:gdLst>
                  <a:gd name="T0" fmla="*/ 0 w 20"/>
                  <a:gd name="T1" fmla="*/ 16 h 18"/>
                  <a:gd name="T2" fmla="*/ 9 w 20"/>
                  <a:gd name="T3" fmla="*/ 0 h 18"/>
                  <a:gd name="T4" fmla="*/ 20 w 20"/>
                  <a:gd name="T5" fmla="*/ 18 h 18"/>
                  <a:gd name="T6" fmla="*/ 8 w 20"/>
                  <a:gd name="T7" fmla="*/ 10 h 18"/>
                  <a:gd name="T8" fmla="*/ 0 w 20"/>
                  <a:gd name="T9" fmla="*/ 16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314" name="Freeform 340"/>
              <p:cNvSpPr>
                <a:spLocks/>
              </p:cNvSpPr>
              <p:nvPr/>
            </p:nvSpPr>
            <p:spPr bwMode="auto">
              <a:xfrm>
                <a:off x="1523" y="2939"/>
                <a:ext cx="23" cy="6"/>
              </a:xfrm>
              <a:custGeom>
                <a:avLst/>
                <a:gdLst>
                  <a:gd name="T0" fmla="*/ 0 w 23"/>
                  <a:gd name="T1" fmla="*/ 4 h 6"/>
                  <a:gd name="T2" fmla="*/ 14 w 23"/>
                  <a:gd name="T3" fmla="*/ 6 h 6"/>
                  <a:gd name="T4" fmla="*/ 23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nvGrpSpPr>
              <p:cNvPr id="315" name="Group 341"/>
              <p:cNvGrpSpPr>
                <a:grpSpLocks/>
              </p:cNvGrpSpPr>
              <p:nvPr/>
            </p:nvGrpSpPr>
            <p:grpSpPr bwMode="auto">
              <a:xfrm>
                <a:off x="968" y="2877"/>
                <a:ext cx="16" cy="145"/>
                <a:chOff x="873" y="2789"/>
                <a:chExt cx="26" cy="145"/>
              </a:xfrm>
            </p:grpSpPr>
            <p:sp>
              <p:nvSpPr>
                <p:cNvPr id="319" name="Freeform 342"/>
                <p:cNvSpPr>
                  <a:spLocks/>
                </p:cNvSpPr>
                <p:nvPr/>
              </p:nvSpPr>
              <p:spPr bwMode="auto">
                <a:xfrm>
                  <a:off x="875" y="2818"/>
                  <a:ext cx="15" cy="47"/>
                </a:xfrm>
                <a:custGeom>
                  <a:avLst/>
                  <a:gdLst>
                    <a:gd name="T0" fmla="*/ 0 w 15"/>
                    <a:gd name="T1" fmla="*/ 41 h 47"/>
                    <a:gd name="T2" fmla="*/ 4 w 15"/>
                    <a:gd name="T3" fmla="*/ 11 h 47"/>
                    <a:gd name="T4" fmla="*/ 12 w 15"/>
                    <a:gd name="T5" fmla="*/ 0 h 47"/>
                    <a:gd name="T6" fmla="*/ 15 w 15"/>
                    <a:gd name="T7" fmla="*/ 12 h 47"/>
                    <a:gd name="T8" fmla="*/ 12 w 15"/>
                    <a:gd name="T9" fmla="*/ 36 h 47"/>
                    <a:gd name="T10" fmla="*/ 6 w 15"/>
                    <a:gd name="T11" fmla="*/ 47 h 47"/>
                    <a:gd name="T12" fmla="*/ 0 w 15"/>
                    <a:gd name="T13" fmla="*/ 41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320" name="Freeform 343"/>
                <p:cNvSpPr>
                  <a:spLocks/>
                </p:cNvSpPr>
                <p:nvPr/>
              </p:nvSpPr>
              <p:spPr bwMode="auto">
                <a:xfrm>
                  <a:off x="879" y="2789"/>
                  <a:ext cx="20" cy="18"/>
                </a:xfrm>
                <a:custGeom>
                  <a:avLst/>
                  <a:gdLst>
                    <a:gd name="T0" fmla="*/ 0 w 20"/>
                    <a:gd name="T1" fmla="*/ 16 h 18"/>
                    <a:gd name="T2" fmla="*/ 9 w 20"/>
                    <a:gd name="T3" fmla="*/ 0 h 18"/>
                    <a:gd name="T4" fmla="*/ 20 w 20"/>
                    <a:gd name="T5" fmla="*/ 18 h 18"/>
                    <a:gd name="T6" fmla="*/ 8 w 20"/>
                    <a:gd name="T7" fmla="*/ 10 h 18"/>
                    <a:gd name="T8" fmla="*/ 0 w 20"/>
                    <a:gd name="T9" fmla="*/ 16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321" name="Freeform 344"/>
                <p:cNvSpPr>
                  <a:spLocks/>
                </p:cNvSpPr>
                <p:nvPr/>
              </p:nvSpPr>
              <p:spPr bwMode="auto">
                <a:xfrm>
                  <a:off x="873" y="2928"/>
                  <a:ext cx="23" cy="6"/>
                </a:xfrm>
                <a:custGeom>
                  <a:avLst/>
                  <a:gdLst>
                    <a:gd name="T0" fmla="*/ 0 w 23"/>
                    <a:gd name="T1" fmla="*/ 4 h 6"/>
                    <a:gd name="T2" fmla="*/ 14 w 23"/>
                    <a:gd name="T3" fmla="*/ 6 h 6"/>
                    <a:gd name="T4" fmla="*/ 23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sp>
            <p:nvSpPr>
              <p:cNvPr id="316" name="Freeform 345"/>
              <p:cNvSpPr>
                <a:spLocks/>
              </p:cNvSpPr>
              <p:nvPr/>
            </p:nvSpPr>
            <p:spPr bwMode="auto">
              <a:xfrm>
                <a:off x="1581" y="2865"/>
                <a:ext cx="44" cy="70"/>
              </a:xfrm>
              <a:custGeom>
                <a:avLst/>
                <a:gdLst>
                  <a:gd name="T0" fmla="*/ 0 w 44"/>
                  <a:gd name="T1" fmla="*/ 12 h 70"/>
                  <a:gd name="T2" fmla="*/ 14 w 44"/>
                  <a:gd name="T3" fmla="*/ 0 h 70"/>
                  <a:gd name="T4" fmla="*/ 30 w 44"/>
                  <a:gd name="T5" fmla="*/ 4 h 70"/>
                  <a:gd name="T6" fmla="*/ 44 w 44"/>
                  <a:gd name="T7" fmla="*/ 20 h 70"/>
                  <a:gd name="T8" fmla="*/ 32 w 44"/>
                  <a:gd name="T9" fmla="*/ 52 h 70"/>
                  <a:gd name="T10" fmla="*/ 14 w 44"/>
                  <a:gd name="T11" fmla="*/ 70 h 70"/>
                  <a:gd name="T12" fmla="*/ 2 w 44"/>
                  <a:gd name="T13" fmla="*/ 60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317" name="Freeform 346"/>
              <p:cNvSpPr>
                <a:spLocks/>
              </p:cNvSpPr>
              <p:nvPr/>
            </p:nvSpPr>
            <p:spPr bwMode="auto">
              <a:xfrm>
                <a:off x="993" y="2932"/>
                <a:ext cx="22" cy="70"/>
              </a:xfrm>
              <a:custGeom>
                <a:avLst/>
                <a:gdLst>
                  <a:gd name="T0" fmla="*/ 0 w 44"/>
                  <a:gd name="T1" fmla="*/ 12 h 70"/>
                  <a:gd name="T2" fmla="*/ 1 w 44"/>
                  <a:gd name="T3" fmla="*/ 0 h 70"/>
                  <a:gd name="T4" fmla="*/ 1 w 44"/>
                  <a:gd name="T5" fmla="*/ 4 h 70"/>
                  <a:gd name="T6" fmla="*/ 1 w 44"/>
                  <a:gd name="T7" fmla="*/ 20 h 70"/>
                  <a:gd name="T8" fmla="*/ 1 w 44"/>
                  <a:gd name="T9" fmla="*/ 52 h 70"/>
                  <a:gd name="T10" fmla="*/ 1 w 44"/>
                  <a:gd name="T11" fmla="*/ 70 h 70"/>
                  <a:gd name="T12" fmla="*/ 1 w 44"/>
                  <a:gd name="T13" fmla="*/ 60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318" name="Freeform 347"/>
              <p:cNvSpPr>
                <a:spLocks/>
              </p:cNvSpPr>
              <p:nvPr/>
            </p:nvSpPr>
            <p:spPr bwMode="auto">
              <a:xfrm>
                <a:off x="577" y="2969"/>
                <a:ext cx="30" cy="79"/>
              </a:xfrm>
              <a:custGeom>
                <a:avLst/>
                <a:gdLst>
                  <a:gd name="T0" fmla="*/ 6 w 30"/>
                  <a:gd name="T1" fmla="*/ 15 h 79"/>
                  <a:gd name="T2" fmla="*/ 13 w 30"/>
                  <a:gd name="T3" fmla="*/ 0 h 79"/>
                  <a:gd name="T4" fmla="*/ 27 w 30"/>
                  <a:gd name="T5" fmla="*/ 3 h 79"/>
                  <a:gd name="T6" fmla="*/ 30 w 30"/>
                  <a:gd name="T7" fmla="*/ 28 h 79"/>
                  <a:gd name="T8" fmla="*/ 24 w 30"/>
                  <a:gd name="T9" fmla="*/ 61 h 79"/>
                  <a:gd name="T10" fmla="*/ 15 w 30"/>
                  <a:gd name="T11" fmla="*/ 79 h 79"/>
                  <a:gd name="T12" fmla="*/ 0 w 30"/>
                  <a:gd name="T13" fmla="*/ 77 h 79"/>
                  <a:gd name="T14" fmla="*/ 2 w 30"/>
                  <a:gd name="T15" fmla="*/ 63 h 79"/>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79"/>
                  <a:gd name="T26" fmla="*/ 30 w 30"/>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79">
                    <a:moveTo>
                      <a:pt x="6" y="15"/>
                    </a:moveTo>
                    <a:lnTo>
                      <a:pt x="13" y="0"/>
                    </a:lnTo>
                    <a:lnTo>
                      <a:pt x="27" y="3"/>
                    </a:lnTo>
                    <a:lnTo>
                      <a:pt x="30" y="28"/>
                    </a:lnTo>
                    <a:lnTo>
                      <a:pt x="24" y="61"/>
                    </a:lnTo>
                    <a:lnTo>
                      <a:pt x="15" y="79"/>
                    </a:lnTo>
                    <a:lnTo>
                      <a:pt x="0" y="77"/>
                    </a:lnTo>
                    <a:lnTo>
                      <a:pt x="2" y="63"/>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grpSp>
        <p:grpSp>
          <p:nvGrpSpPr>
            <p:cNvPr id="301" name="Group 348"/>
            <p:cNvGrpSpPr>
              <a:grpSpLocks/>
            </p:cNvGrpSpPr>
            <p:nvPr/>
          </p:nvGrpSpPr>
          <p:grpSpPr bwMode="auto">
            <a:xfrm>
              <a:off x="4463" y="3926"/>
              <a:ext cx="665" cy="194"/>
              <a:chOff x="135" y="3060"/>
              <a:chExt cx="1563" cy="456"/>
            </a:xfrm>
          </p:grpSpPr>
          <p:sp>
            <p:nvSpPr>
              <p:cNvPr id="307" name="Freeform 349"/>
              <p:cNvSpPr>
                <a:spLocks/>
              </p:cNvSpPr>
              <p:nvPr/>
            </p:nvSpPr>
            <p:spPr bwMode="auto">
              <a:xfrm>
                <a:off x="1155" y="3060"/>
                <a:ext cx="543" cy="426"/>
              </a:xfrm>
              <a:custGeom>
                <a:avLst/>
                <a:gdLst>
                  <a:gd name="T0" fmla="*/ 543 w 543"/>
                  <a:gd name="T1" fmla="*/ 0 h 426"/>
                  <a:gd name="T2" fmla="*/ 318 w 543"/>
                  <a:gd name="T3" fmla="*/ 6 h 426"/>
                  <a:gd name="T4" fmla="*/ 306 w 543"/>
                  <a:gd name="T5" fmla="*/ 27 h 426"/>
                  <a:gd name="T6" fmla="*/ 189 w 543"/>
                  <a:gd name="T7" fmla="*/ 426 h 426"/>
                  <a:gd name="T8" fmla="*/ 0 w 543"/>
                  <a:gd name="T9" fmla="*/ 402 h 426"/>
                  <a:gd name="T10" fmla="*/ 24 w 543"/>
                  <a:gd name="T11" fmla="*/ 216 h 426"/>
                  <a:gd name="T12" fmla="*/ 0 60000 65536"/>
                  <a:gd name="T13" fmla="*/ 0 60000 65536"/>
                  <a:gd name="T14" fmla="*/ 0 60000 65536"/>
                  <a:gd name="T15" fmla="*/ 0 60000 65536"/>
                  <a:gd name="T16" fmla="*/ 0 60000 65536"/>
                  <a:gd name="T17" fmla="*/ 0 60000 65536"/>
                  <a:gd name="T18" fmla="*/ 0 w 543"/>
                  <a:gd name="T19" fmla="*/ 0 h 426"/>
                  <a:gd name="T20" fmla="*/ 543 w 543"/>
                  <a:gd name="T21" fmla="*/ 426 h 426"/>
                </a:gdLst>
                <a:ahLst/>
                <a:cxnLst>
                  <a:cxn ang="T12">
                    <a:pos x="T0" y="T1"/>
                  </a:cxn>
                  <a:cxn ang="T13">
                    <a:pos x="T2" y="T3"/>
                  </a:cxn>
                  <a:cxn ang="T14">
                    <a:pos x="T4" y="T5"/>
                  </a:cxn>
                  <a:cxn ang="T15">
                    <a:pos x="T6" y="T7"/>
                  </a:cxn>
                  <a:cxn ang="T16">
                    <a:pos x="T8" y="T9"/>
                  </a:cxn>
                  <a:cxn ang="T17">
                    <a:pos x="T10" y="T11"/>
                  </a:cxn>
                </a:cxnLst>
                <a:rect l="T18" t="T19" r="T20" b="T21"/>
                <a:pathLst>
                  <a:path w="543" h="426">
                    <a:moveTo>
                      <a:pt x="543" y="0"/>
                    </a:moveTo>
                    <a:lnTo>
                      <a:pt x="318" y="6"/>
                    </a:lnTo>
                    <a:lnTo>
                      <a:pt x="306" y="27"/>
                    </a:lnTo>
                    <a:lnTo>
                      <a:pt x="189" y="426"/>
                    </a:lnTo>
                    <a:lnTo>
                      <a:pt x="0" y="402"/>
                    </a:lnTo>
                    <a:lnTo>
                      <a:pt x="24" y="216"/>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08" name="Freeform 350"/>
              <p:cNvSpPr>
                <a:spLocks/>
              </p:cNvSpPr>
              <p:nvPr/>
            </p:nvSpPr>
            <p:spPr bwMode="auto">
              <a:xfrm>
                <a:off x="567" y="3087"/>
                <a:ext cx="588" cy="423"/>
              </a:xfrm>
              <a:custGeom>
                <a:avLst/>
                <a:gdLst>
                  <a:gd name="T0" fmla="*/ 588 w 588"/>
                  <a:gd name="T1" fmla="*/ 0 h 423"/>
                  <a:gd name="T2" fmla="*/ 327 w 588"/>
                  <a:gd name="T3" fmla="*/ 3 h 423"/>
                  <a:gd name="T4" fmla="*/ 297 w 588"/>
                  <a:gd name="T5" fmla="*/ 24 h 423"/>
                  <a:gd name="T6" fmla="*/ 219 w 588"/>
                  <a:gd name="T7" fmla="*/ 423 h 423"/>
                  <a:gd name="T8" fmla="*/ 0 w 588"/>
                  <a:gd name="T9" fmla="*/ 366 h 423"/>
                  <a:gd name="T10" fmla="*/ 15 w 588"/>
                  <a:gd name="T11" fmla="*/ 258 h 423"/>
                  <a:gd name="T12" fmla="*/ 0 60000 65536"/>
                  <a:gd name="T13" fmla="*/ 0 60000 65536"/>
                  <a:gd name="T14" fmla="*/ 0 60000 65536"/>
                  <a:gd name="T15" fmla="*/ 0 60000 65536"/>
                  <a:gd name="T16" fmla="*/ 0 60000 65536"/>
                  <a:gd name="T17" fmla="*/ 0 60000 65536"/>
                  <a:gd name="T18" fmla="*/ 0 w 588"/>
                  <a:gd name="T19" fmla="*/ 0 h 423"/>
                  <a:gd name="T20" fmla="*/ 588 w 588"/>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588" h="423">
                    <a:moveTo>
                      <a:pt x="588" y="0"/>
                    </a:moveTo>
                    <a:lnTo>
                      <a:pt x="327" y="3"/>
                    </a:lnTo>
                    <a:lnTo>
                      <a:pt x="297" y="24"/>
                    </a:lnTo>
                    <a:lnTo>
                      <a:pt x="219" y="423"/>
                    </a:lnTo>
                    <a:lnTo>
                      <a:pt x="0" y="366"/>
                    </a:lnTo>
                    <a:lnTo>
                      <a:pt x="15" y="258"/>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09" name="Freeform 351"/>
              <p:cNvSpPr>
                <a:spLocks/>
              </p:cNvSpPr>
              <p:nvPr/>
            </p:nvSpPr>
            <p:spPr bwMode="auto">
              <a:xfrm>
                <a:off x="135" y="3093"/>
                <a:ext cx="432" cy="423"/>
              </a:xfrm>
              <a:custGeom>
                <a:avLst/>
                <a:gdLst>
                  <a:gd name="T0" fmla="*/ 432 w 432"/>
                  <a:gd name="T1" fmla="*/ 0 h 423"/>
                  <a:gd name="T2" fmla="*/ 111 w 432"/>
                  <a:gd name="T3" fmla="*/ 12 h 423"/>
                  <a:gd name="T4" fmla="*/ 87 w 432"/>
                  <a:gd name="T5" fmla="*/ 30 h 423"/>
                  <a:gd name="T6" fmla="*/ 66 w 432"/>
                  <a:gd name="T7" fmla="*/ 81 h 423"/>
                  <a:gd name="T8" fmla="*/ 33 w 432"/>
                  <a:gd name="T9" fmla="*/ 423 h 423"/>
                  <a:gd name="T10" fmla="*/ 0 w 432"/>
                  <a:gd name="T11" fmla="*/ 414 h 423"/>
                  <a:gd name="T12" fmla="*/ 0 60000 65536"/>
                  <a:gd name="T13" fmla="*/ 0 60000 65536"/>
                  <a:gd name="T14" fmla="*/ 0 60000 65536"/>
                  <a:gd name="T15" fmla="*/ 0 60000 65536"/>
                  <a:gd name="T16" fmla="*/ 0 60000 65536"/>
                  <a:gd name="T17" fmla="*/ 0 60000 65536"/>
                  <a:gd name="T18" fmla="*/ 0 w 432"/>
                  <a:gd name="T19" fmla="*/ 0 h 423"/>
                  <a:gd name="T20" fmla="*/ 432 w 432"/>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432" h="423">
                    <a:moveTo>
                      <a:pt x="432" y="0"/>
                    </a:moveTo>
                    <a:lnTo>
                      <a:pt x="111" y="12"/>
                    </a:lnTo>
                    <a:lnTo>
                      <a:pt x="87" y="30"/>
                    </a:lnTo>
                    <a:lnTo>
                      <a:pt x="66" y="81"/>
                    </a:lnTo>
                    <a:lnTo>
                      <a:pt x="33" y="423"/>
                    </a:lnTo>
                    <a:lnTo>
                      <a:pt x="0" y="414"/>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10" name="Freeform 352"/>
              <p:cNvSpPr>
                <a:spLocks/>
              </p:cNvSpPr>
              <p:nvPr/>
            </p:nvSpPr>
            <p:spPr bwMode="auto">
              <a:xfrm>
                <a:off x="581" y="3201"/>
                <a:ext cx="238" cy="216"/>
              </a:xfrm>
              <a:custGeom>
                <a:avLst/>
                <a:gdLst>
                  <a:gd name="T0" fmla="*/ 238 w 238"/>
                  <a:gd name="T1" fmla="*/ 0 h 216"/>
                  <a:gd name="T2" fmla="*/ 175 w 238"/>
                  <a:gd name="T3" fmla="*/ 207 h 216"/>
                  <a:gd name="T4" fmla="*/ 121 w 238"/>
                  <a:gd name="T5" fmla="*/ 216 h 216"/>
                  <a:gd name="T6" fmla="*/ 46 w 238"/>
                  <a:gd name="T7" fmla="*/ 198 h 216"/>
                  <a:gd name="T8" fmla="*/ 0 w 238"/>
                  <a:gd name="T9" fmla="*/ 179 h 216"/>
                  <a:gd name="T10" fmla="*/ 0 60000 65536"/>
                  <a:gd name="T11" fmla="*/ 0 60000 65536"/>
                  <a:gd name="T12" fmla="*/ 0 60000 65536"/>
                  <a:gd name="T13" fmla="*/ 0 60000 65536"/>
                  <a:gd name="T14" fmla="*/ 0 60000 65536"/>
                  <a:gd name="T15" fmla="*/ 0 w 238"/>
                  <a:gd name="T16" fmla="*/ 0 h 216"/>
                  <a:gd name="T17" fmla="*/ 238 w 238"/>
                  <a:gd name="T18" fmla="*/ 216 h 216"/>
                </a:gdLst>
                <a:ahLst/>
                <a:cxnLst>
                  <a:cxn ang="T10">
                    <a:pos x="T0" y="T1"/>
                  </a:cxn>
                  <a:cxn ang="T11">
                    <a:pos x="T2" y="T3"/>
                  </a:cxn>
                  <a:cxn ang="T12">
                    <a:pos x="T4" y="T5"/>
                  </a:cxn>
                  <a:cxn ang="T13">
                    <a:pos x="T6" y="T7"/>
                  </a:cxn>
                  <a:cxn ang="T14">
                    <a:pos x="T8" y="T9"/>
                  </a:cxn>
                </a:cxnLst>
                <a:rect l="T15" t="T16" r="T17" b="T18"/>
                <a:pathLst>
                  <a:path w="238" h="216">
                    <a:moveTo>
                      <a:pt x="238" y="0"/>
                    </a:moveTo>
                    <a:lnTo>
                      <a:pt x="175" y="207"/>
                    </a:lnTo>
                    <a:lnTo>
                      <a:pt x="121" y="216"/>
                    </a:lnTo>
                    <a:lnTo>
                      <a:pt x="46" y="198"/>
                    </a:lnTo>
                    <a:lnTo>
                      <a:pt x="0" y="179"/>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11" name="Freeform 353"/>
              <p:cNvSpPr>
                <a:spLocks/>
              </p:cNvSpPr>
              <p:nvPr/>
            </p:nvSpPr>
            <p:spPr bwMode="auto">
              <a:xfrm>
                <a:off x="1178" y="3156"/>
                <a:ext cx="253" cy="183"/>
              </a:xfrm>
              <a:custGeom>
                <a:avLst/>
                <a:gdLst>
                  <a:gd name="T0" fmla="*/ 253 w 253"/>
                  <a:gd name="T1" fmla="*/ 0 h 183"/>
                  <a:gd name="T2" fmla="*/ 178 w 253"/>
                  <a:gd name="T3" fmla="*/ 141 h 183"/>
                  <a:gd name="T4" fmla="*/ 130 w 253"/>
                  <a:gd name="T5" fmla="*/ 183 h 183"/>
                  <a:gd name="T6" fmla="*/ 55 w 253"/>
                  <a:gd name="T7" fmla="*/ 171 h 183"/>
                  <a:gd name="T8" fmla="*/ 0 w 253"/>
                  <a:gd name="T9" fmla="*/ 155 h 183"/>
                  <a:gd name="T10" fmla="*/ 0 60000 65536"/>
                  <a:gd name="T11" fmla="*/ 0 60000 65536"/>
                  <a:gd name="T12" fmla="*/ 0 60000 65536"/>
                  <a:gd name="T13" fmla="*/ 0 60000 65536"/>
                  <a:gd name="T14" fmla="*/ 0 60000 65536"/>
                  <a:gd name="T15" fmla="*/ 0 w 253"/>
                  <a:gd name="T16" fmla="*/ 0 h 183"/>
                  <a:gd name="T17" fmla="*/ 253 w 253"/>
                  <a:gd name="T18" fmla="*/ 183 h 183"/>
                </a:gdLst>
                <a:ahLst/>
                <a:cxnLst>
                  <a:cxn ang="T10">
                    <a:pos x="T0" y="T1"/>
                  </a:cxn>
                  <a:cxn ang="T11">
                    <a:pos x="T2" y="T3"/>
                  </a:cxn>
                  <a:cxn ang="T12">
                    <a:pos x="T4" y="T5"/>
                  </a:cxn>
                  <a:cxn ang="T13">
                    <a:pos x="T6" y="T7"/>
                  </a:cxn>
                  <a:cxn ang="T14">
                    <a:pos x="T8" y="T9"/>
                  </a:cxn>
                </a:cxnLst>
                <a:rect l="T15" t="T16" r="T17" b="T18"/>
                <a:pathLst>
                  <a:path w="253" h="183">
                    <a:moveTo>
                      <a:pt x="253" y="0"/>
                    </a:moveTo>
                    <a:lnTo>
                      <a:pt x="178" y="141"/>
                    </a:lnTo>
                    <a:lnTo>
                      <a:pt x="130" y="183"/>
                    </a:lnTo>
                    <a:lnTo>
                      <a:pt x="55" y="171"/>
                    </a:lnTo>
                    <a:lnTo>
                      <a:pt x="0" y="155"/>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sp>
          <p:nvSpPr>
            <p:cNvPr id="302" name="Freeform 354"/>
            <p:cNvSpPr>
              <a:spLocks/>
            </p:cNvSpPr>
            <p:nvPr/>
          </p:nvSpPr>
          <p:spPr bwMode="auto">
            <a:xfrm>
              <a:off x="5376" y="3871"/>
              <a:ext cx="510" cy="304"/>
            </a:xfrm>
            <a:custGeom>
              <a:avLst/>
              <a:gdLst>
                <a:gd name="T0" fmla="*/ 0 w 510"/>
                <a:gd name="T1" fmla="*/ 304 h 304"/>
                <a:gd name="T2" fmla="*/ 10 w 510"/>
                <a:gd name="T3" fmla="*/ 236 h 304"/>
                <a:gd name="T4" fmla="*/ 21 w 510"/>
                <a:gd name="T5" fmla="*/ 227 h 304"/>
                <a:gd name="T6" fmla="*/ 158 w 510"/>
                <a:gd name="T7" fmla="*/ 243 h 304"/>
                <a:gd name="T8" fmla="*/ 173 w 510"/>
                <a:gd name="T9" fmla="*/ 232 h 304"/>
                <a:gd name="T10" fmla="*/ 224 w 510"/>
                <a:gd name="T11" fmla="*/ 50 h 304"/>
                <a:gd name="T12" fmla="*/ 236 w 510"/>
                <a:gd name="T13" fmla="*/ 34 h 304"/>
                <a:gd name="T14" fmla="*/ 321 w 510"/>
                <a:gd name="T15" fmla="*/ 23 h 304"/>
                <a:gd name="T16" fmla="*/ 333 w 510"/>
                <a:gd name="T17" fmla="*/ 34 h 304"/>
                <a:gd name="T18" fmla="*/ 354 w 510"/>
                <a:gd name="T19" fmla="*/ 19 h 304"/>
                <a:gd name="T20" fmla="*/ 444 w 510"/>
                <a:gd name="T21" fmla="*/ 9 h 304"/>
                <a:gd name="T22" fmla="*/ 449 w 510"/>
                <a:gd name="T23" fmla="*/ 25 h 304"/>
                <a:gd name="T24" fmla="*/ 462 w 510"/>
                <a:gd name="T25" fmla="*/ 4 h 304"/>
                <a:gd name="T26" fmla="*/ 510 w 510"/>
                <a:gd name="T27" fmla="*/ 0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0"/>
                <a:gd name="T43" fmla="*/ 0 h 304"/>
                <a:gd name="T44" fmla="*/ 510 w 510"/>
                <a:gd name="T45" fmla="*/ 304 h 3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0" h="304">
                  <a:moveTo>
                    <a:pt x="0" y="304"/>
                  </a:moveTo>
                  <a:lnTo>
                    <a:pt x="10" y="236"/>
                  </a:lnTo>
                  <a:lnTo>
                    <a:pt x="21" y="227"/>
                  </a:lnTo>
                  <a:lnTo>
                    <a:pt x="158" y="243"/>
                  </a:lnTo>
                  <a:lnTo>
                    <a:pt x="173" y="232"/>
                  </a:lnTo>
                  <a:lnTo>
                    <a:pt x="224" y="50"/>
                  </a:lnTo>
                  <a:lnTo>
                    <a:pt x="236" y="34"/>
                  </a:lnTo>
                  <a:lnTo>
                    <a:pt x="321" y="23"/>
                  </a:lnTo>
                  <a:lnTo>
                    <a:pt x="333" y="34"/>
                  </a:lnTo>
                  <a:lnTo>
                    <a:pt x="354" y="19"/>
                  </a:lnTo>
                  <a:lnTo>
                    <a:pt x="444" y="9"/>
                  </a:lnTo>
                  <a:lnTo>
                    <a:pt x="449" y="25"/>
                  </a:lnTo>
                  <a:lnTo>
                    <a:pt x="462" y="4"/>
                  </a:lnTo>
                  <a:lnTo>
                    <a:pt x="510"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03" name="Freeform 355"/>
            <p:cNvSpPr>
              <a:spLocks/>
            </p:cNvSpPr>
            <p:nvPr/>
          </p:nvSpPr>
          <p:spPr bwMode="auto">
            <a:xfrm>
              <a:off x="5417" y="3937"/>
              <a:ext cx="166" cy="115"/>
            </a:xfrm>
            <a:custGeom>
              <a:avLst/>
              <a:gdLst>
                <a:gd name="T0" fmla="*/ 1 w 293"/>
                <a:gd name="T1" fmla="*/ 0 h 204"/>
                <a:gd name="T2" fmla="*/ 1 w 293"/>
                <a:gd name="T3" fmla="*/ 1 h 204"/>
                <a:gd name="T4" fmla="*/ 1 w 293"/>
                <a:gd name="T5" fmla="*/ 1 h 204"/>
                <a:gd name="T6" fmla="*/ 1 w 293"/>
                <a:gd name="T7" fmla="*/ 1 h 204"/>
                <a:gd name="T8" fmla="*/ 1 w 293"/>
                <a:gd name="T9" fmla="*/ 1 h 204"/>
                <a:gd name="T10" fmla="*/ 1 w 293"/>
                <a:gd name="T11" fmla="*/ 1 h 204"/>
                <a:gd name="T12" fmla="*/ 1 w 293"/>
                <a:gd name="T13" fmla="*/ 1 h 204"/>
                <a:gd name="T14" fmla="*/ 1 w 293"/>
                <a:gd name="T15" fmla="*/ 1 h 204"/>
                <a:gd name="T16" fmla="*/ 0 w 293"/>
                <a:gd name="T17" fmla="*/ 1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3"/>
                <a:gd name="T28" fmla="*/ 0 h 204"/>
                <a:gd name="T29" fmla="*/ 293 w 293"/>
                <a:gd name="T30" fmla="*/ 204 h 2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3" h="204">
                  <a:moveTo>
                    <a:pt x="293" y="0"/>
                  </a:moveTo>
                  <a:lnTo>
                    <a:pt x="282" y="50"/>
                  </a:lnTo>
                  <a:lnTo>
                    <a:pt x="252" y="164"/>
                  </a:lnTo>
                  <a:lnTo>
                    <a:pt x="228" y="194"/>
                  </a:lnTo>
                  <a:lnTo>
                    <a:pt x="126" y="204"/>
                  </a:lnTo>
                  <a:lnTo>
                    <a:pt x="80" y="200"/>
                  </a:lnTo>
                  <a:lnTo>
                    <a:pt x="36" y="188"/>
                  </a:lnTo>
                  <a:lnTo>
                    <a:pt x="6" y="198"/>
                  </a:lnTo>
                  <a:lnTo>
                    <a:pt x="0" y="189"/>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04" name="Line 356"/>
            <p:cNvSpPr>
              <a:spLocks noChangeShapeType="1"/>
            </p:cNvSpPr>
            <p:nvPr/>
          </p:nvSpPr>
          <p:spPr bwMode="auto">
            <a:xfrm flipV="1">
              <a:off x="5422" y="4034"/>
              <a:ext cx="13" cy="6"/>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05" name="Freeform 357"/>
            <p:cNvSpPr>
              <a:spLocks/>
            </p:cNvSpPr>
            <p:nvPr/>
          </p:nvSpPr>
          <p:spPr bwMode="auto">
            <a:xfrm>
              <a:off x="5429" y="4026"/>
              <a:ext cx="15" cy="5"/>
            </a:xfrm>
            <a:custGeom>
              <a:avLst/>
              <a:gdLst>
                <a:gd name="T0" fmla="*/ 0 w 28"/>
                <a:gd name="T1" fmla="*/ 1 h 8"/>
                <a:gd name="T2" fmla="*/ 1 w 28"/>
                <a:gd name="T3" fmla="*/ 0 h 8"/>
                <a:gd name="T4" fmla="*/ 1 w 28"/>
                <a:gd name="T5" fmla="*/ 1 h 8"/>
                <a:gd name="T6" fmla="*/ 0 60000 65536"/>
                <a:gd name="T7" fmla="*/ 0 60000 65536"/>
                <a:gd name="T8" fmla="*/ 0 60000 65536"/>
                <a:gd name="T9" fmla="*/ 0 w 28"/>
                <a:gd name="T10" fmla="*/ 0 h 8"/>
                <a:gd name="T11" fmla="*/ 28 w 28"/>
                <a:gd name="T12" fmla="*/ 8 h 8"/>
              </a:gdLst>
              <a:ahLst/>
              <a:cxnLst>
                <a:cxn ang="T6">
                  <a:pos x="T0" y="T1"/>
                </a:cxn>
                <a:cxn ang="T7">
                  <a:pos x="T2" y="T3"/>
                </a:cxn>
                <a:cxn ang="T8">
                  <a:pos x="T4" y="T5"/>
                </a:cxn>
              </a:cxnLst>
              <a:rect l="T9" t="T10" r="T11" b="T12"/>
              <a:pathLst>
                <a:path w="28" h="8">
                  <a:moveTo>
                    <a:pt x="0" y="8"/>
                  </a:moveTo>
                  <a:lnTo>
                    <a:pt x="18" y="0"/>
                  </a:lnTo>
                  <a:lnTo>
                    <a:pt x="28" y="5"/>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06" name="Freeform 358"/>
            <p:cNvSpPr>
              <a:spLocks/>
            </p:cNvSpPr>
            <p:nvPr/>
          </p:nvSpPr>
          <p:spPr bwMode="auto">
            <a:xfrm>
              <a:off x="5432" y="4021"/>
              <a:ext cx="17" cy="2"/>
            </a:xfrm>
            <a:custGeom>
              <a:avLst/>
              <a:gdLst>
                <a:gd name="T0" fmla="*/ 0 w 30"/>
                <a:gd name="T1" fmla="*/ 1 h 4"/>
                <a:gd name="T2" fmla="*/ 1 w 30"/>
                <a:gd name="T3" fmla="*/ 0 h 4"/>
                <a:gd name="T4" fmla="*/ 1 w 30"/>
                <a:gd name="T5" fmla="*/ 1 h 4"/>
                <a:gd name="T6" fmla="*/ 0 60000 65536"/>
                <a:gd name="T7" fmla="*/ 0 60000 65536"/>
                <a:gd name="T8" fmla="*/ 0 60000 65536"/>
                <a:gd name="T9" fmla="*/ 0 w 30"/>
                <a:gd name="T10" fmla="*/ 0 h 4"/>
                <a:gd name="T11" fmla="*/ 30 w 30"/>
                <a:gd name="T12" fmla="*/ 4 h 4"/>
              </a:gdLst>
              <a:ahLst/>
              <a:cxnLst>
                <a:cxn ang="T6">
                  <a:pos x="T0" y="T1"/>
                </a:cxn>
                <a:cxn ang="T7">
                  <a:pos x="T2" y="T3"/>
                </a:cxn>
                <a:cxn ang="T8">
                  <a:pos x="T4" y="T5"/>
                </a:cxn>
              </a:cxnLst>
              <a:rect l="T9" t="T10" r="T11" b="T12"/>
              <a:pathLst>
                <a:path w="30" h="4">
                  <a:moveTo>
                    <a:pt x="0" y="4"/>
                  </a:moveTo>
                  <a:lnTo>
                    <a:pt x="19" y="0"/>
                  </a:lnTo>
                  <a:lnTo>
                    <a:pt x="30" y="4"/>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sp>
        <p:nvSpPr>
          <p:cNvPr id="357" name="Line 359"/>
          <p:cNvSpPr>
            <a:spLocks noChangeShapeType="1"/>
          </p:cNvSpPr>
          <p:nvPr/>
        </p:nvSpPr>
        <p:spPr bwMode="auto">
          <a:xfrm>
            <a:off x="4771292" y="4026865"/>
            <a:ext cx="418419" cy="561350"/>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58" name="Line 360"/>
          <p:cNvSpPr>
            <a:spLocks noChangeShapeType="1"/>
          </p:cNvSpPr>
          <p:nvPr/>
        </p:nvSpPr>
        <p:spPr bwMode="auto">
          <a:xfrm flipV="1">
            <a:off x="4771292" y="2966052"/>
            <a:ext cx="426548" cy="1026715"/>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60" name="Freeform 362"/>
          <p:cNvSpPr>
            <a:spLocks/>
          </p:cNvSpPr>
          <p:nvPr/>
        </p:nvSpPr>
        <p:spPr bwMode="auto">
          <a:xfrm flipH="1">
            <a:off x="3644672" y="3960895"/>
            <a:ext cx="810094" cy="1889466"/>
          </a:xfrm>
          <a:custGeom>
            <a:avLst/>
            <a:gdLst>
              <a:gd name="T0" fmla="*/ 0 w 814"/>
              <a:gd name="T1" fmla="*/ 0 h 1341"/>
              <a:gd name="T2" fmla="*/ 0 w 814"/>
              <a:gd name="T3" fmla="*/ 2147483647 h 1341"/>
              <a:gd name="T4" fmla="*/ 2147483647 w 814"/>
              <a:gd name="T5" fmla="*/ 2147483647 h 1341"/>
              <a:gd name="T6" fmla="*/ 2147483647 w 814"/>
              <a:gd name="T7" fmla="*/ 2147483647 h 1341"/>
              <a:gd name="T8" fmla="*/ 0 60000 65536"/>
              <a:gd name="T9" fmla="*/ 0 60000 65536"/>
              <a:gd name="T10" fmla="*/ 0 60000 65536"/>
              <a:gd name="T11" fmla="*/ 0 60000 65536"/>
              <a:gd name="T12" fmla="*/ 0 w 814"/>
              <a:gd name="T13" fmla="*/ 0 h 1341"/>
              <a:gd name="T14" fmla="*/ 814 w 814"/>
              <a:gd name="T15" fmla="*/ 1341 h 1341"/>
            </a:gdLst>
            <a:ahLst/>
            <a:cxnLst>
              <a:cxn ang="T8">
                <a:pos x="T0" y="T1"/>
              </a:cxn>
              <a:cxn ang="T9">
                <a:pos x="T2" y="T3"/>
              </a:cxn>
              <a:cxn ang="T10">
                <a:pos x="T4" y="T5"/>
              </a:cxn>
              <a:cxn ang="T11">
                <a:pos x="T6" y="T7"/>
              </a:cxn>
            </a:cxnLst>
            <a:rect l="T12" t="T13" r="T14" b="T15"/>
            <a:pathLst>
              <a:path w="814" h="1341">
                <a:moveTo>
                  <a:pt x="0" y="0"/>
                </a:moveTo>
                <a:cubicBezTo>
                  <a:pt x="0" y="0"/>
                  <a:pt x="1" y="660"/>
                  <a:pt x="1" y="1170"/>
                </a:cubicBezTo>
                <a:cubicBezTo>
                  <a:pt x="1" y="1287"/>
                  <a:pt x="74" y="1341"/>
                  <a:pt x="180" y="1341"/>
                </a:cubicBezTo>
                <a:cubicBezTo>
                  <a:pt x="359" y="1341"/>
                  <a:pt x="814" y="1341"/>
                  <a:pt x="814" y="1341"/>
                </a:cubicBezTo>
              </a:path>
            </a:pathLst>
          </a:custGeom>
          <a:noFill/>
          <a:ln w="38100" cap="flat" cmpd="sng">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65" name="Line 369"/>
          <p:cNvSpPr>
            <a:spLocks noChangeShapeType="1"/>
          </p:cNvSpPr>
          <p:nvPr/>
        </p:nvSpPr>
        <p:spPr bwMode="auto">
          <a:xfrm flipV="1">
            <a:off x="5728013" y="2483644"/>
            <a:ext cx="735123" cy="370761"/>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66" name="Line 370"/>
          <p:cNvSpPr>
            <a:spLocks noChangeShapeType="1"/>
          </p:cNvSpPr>
          <p:nvPr/>
        </p:nvSpPr>
        <p:spPr bwMode="auto">
          <a:xfrm>
            <a:off x="5660603" y="2865690"/>
            <a:ext cx="828587" cy="431010"/>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67" name="Line 372"/>
          <p:cNvSpPr>
            <a:spLocks noChangeShapeType="1"/>
          </p:cNvSpPr>
          <p:nvPr/>
        </p:nvSpPr>
        <p:spPr bwMode="auto">
          <a:xfrm flipV="1">
            <a:off x="5678220" y="4403172"/>
            <a:ext cx="851107" cy="208997"/>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68" name="Line 373"/>
          <p:cNvSpPr>
            <a:spLocks noChangeShapeType="1"/>
          </p:cNvSpPr>
          <p:nvPr/>
        </p:nvSpPr>
        <p:spPr bwMode="auto">
          <a:xfrm>
            <a:off x="5686944" y="4628138"/>
            <a:ext cx="794285" cy="391553"/>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69" name="Oval 374"/>
          <p:cNvSpPr>
            <a:spLocks noChangeArrowheads="1"/>
          </p:cNvSpPr>
          <p:nvPr/>
        </p:nvSpPr>
        <p:spPr bwMode="auto">
          <a:xfrm>
            <a:off x="4938810" y="2779214"/>
            <a:ext cx="186104" cy="219075"/>
          </a:xfrm>
          <a:prstGeom prst="ellipse">
            <a:avLst/>
          </a:prstGeom>
          <a:solidFill>
            <a:schemeClr val="bg1"/>
          </a:solidFill>
          <a:ln w="952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800" b="1" dirty="0">
                <a:latin typeface="Arial" panose="020B0604020202020204" pitchFamily="34" charset="0"/>
                <a:ea typeface="HGP創英角ｺﾞｼｯｸUB" pitchFamily="50" charset="-128"/>
                <a:cs typeface="Arial" panose="020B0604020202020204" pitchFamily="34" charset="0"/>
              </a:rPr>
              <a:t>1</a:t>
            </a:r>
          </a:p>
        </p:txBody>
      </p:sp>
      <p:sp>
        <p:nvSpPr>
          <p:cNvPr id="370" name="Oval 375"/>
          <p:cNvSpPr>
            <a:spLocks noChangeArrowheads="1"/>
          </p:cNvSpPr>
          <p:nvPr/>
        </p:nvSpPr>
        <p:spPr bwMode="auto">
          <a:xfrm>
            <a:off x="4928552" y="4539577"/>
            <a:ext cx="187569" cy="222250"/>
          </a:xfrm>
          <a:prstGeom prst="ellipse">
            <a:avLst/>
          </a:prstGeom>
          <a:solidFill>
            <a:schemeClr val="bg1"/>
          </a:solidFill>
          <a:ln w="952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800" b="1" dirty="0">
                <a:latin typeface="Arial" panose="020B0604020202020204" pitchFamily="34" charset="0"/>
                <a:ea typeface="HGP創英角ｺﾞｼｯｸUB" pitchFamily="50" charset="-128"/>
                <a:cs typeface="Arial" panose="020B0604020202020204" pitchFamily="34" charset="0"/>
              </a:rPr>
              <a:t>2</a:t>
            </a:r>
          </a:p>
        </p:txBody>
      </p:sp>
      <p:sp>
        <p:nvSpPr>
          <p:cNvPr id="371" name="Oval 376"/>
          <p:cNvSpPr>
            <a:spLocks noChangeArrowheads="1"/>
          </p:cNvSpPr>
          <p:nvPr/>
        </p:nvSpPr>
        <p:spPr bwMode="auto">
          <a:xfrm>
            <a:off x="6232667" y="4225673"/>
            <a:ext cx="187569" cy="223837"/>
          </a:xfrm>
          <a:prstGeom prst="ellipse">
            <a:avLst/>
          </a:prstGeom>
          <a:solidFill>
            <a:schemeClr val="bg1"/>
          </a:solidFill>
          <a:ln w="952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800" b="1" dirty="0">
                <a:latin typeface="Arial" panose="020B0604020202020204" pitchFamily="34" charset="0"/>
                <a:ea typeface="HGP創英角ｺﾞｼｯｸUB" pitchFamily="50" charset="-128"/>
                <a:cs typeface="Arial" panose="020B0604020202020204" pitchFamily="34" charset="0"/>
              </a:rPr>
              <a:t>5</a:t>
            </a:r>
          </a:p>
        </p:txBody>
      </p:sp>
      <p:sp>
        <p:nvSpPr>
          <p:cNvPr id="372" name="Oval 377"/>
          <p:cNvSpPr>
            <a:spLocks noChangeArrowheads="1"/>
          </p:cNvSpPr>
          <p:nvPr/>
        </p:nvSpPr>
        <p:spPr bwMode="auto">
          <a:xfrm>
            <a:off x="6240688" y="4998118"/>
            <a:ext cx="187569" cy="220663"/>
          </a:xfrm>
          <a:prstGeom prst="ellipse">
            <a:avLst/>
          </a:prstGeom>
          <a:solidFill>
            <a:schemeClr val="bg1"/>
          </a:solidFill>
          <a:ln w="952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800" b="1" dirty="0">
                <a:latin typeface="Arial" panose="020B0604020202020204" pitchFamily="34" charset="0"/>
                <a:ea typeface="HGP創英角ｺﾞｼｯｸUB" pitchFamily="50" charset="-128"/>
                <a:cs typeface="Arial" panose="020B0604020202020204" pitchFamily="34" charset="0"/>
              </a:rPr>
              <a:t>6</a:t>
            </a:r>
          </a:p>
        </p:txBody>
      </p:sp>
      <p:sp>
        <p:nvSpPr>
          <p:cNvPr id="373" name="AutoShape 378"/>
          <p:cNvSpPr>
            <a:spLocks noChangeArrowheads="1"/>
          </p:cNvSpPr>
          <p:nvPr/>
        </p:nvSpPr>
        <p:spPr bwMode="auto">
          <a:xfrm>
            <a:off x="2517455" y="4504568"/>
            <a:ext cx="548651" cy="194756"/>
          </a:xfrm>
          <a:prstGeom prst="roundRect">
            <a:avLst>
              <a:gd name="adj" fmla="val 50000"/>
            </a:avLst>
          </a:prstGeom>
          <a:solidFill>
            <a:srgbClr val="FFFFFF"/>
          </a:solidFill>
          <a:ln w="9525">
            <a:solidFill>
              <a:srgbClr val="C0C0C0"/>
            </a:solidFill>
            <a:round/>
            <a:headEnd/>
            <a:tailEnd/>
          </a:ln>
        </p:spPr>
        <p:txBody>
          <a:bodyPr wrap="none" lIns="36000" tIns="0" rIns="36000" bIns="0"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r>
              <a:rPr lang="en-US" altLang="ja-JP" b="1" dirty="0" smtClean="0">
                <a:latin typeface="Arial" panose="020B0604020202020204" pitchFamily="34" charset="0"/>
                <a:ea typeface="HGP創英角ｺﾞｼｯｸUB" pitchFamily="50" charset="-128"/>
                <a:cs typeface="Arial" panose="020B0604020202020204" pitchFamily="34" charset="0"/>
              </a:rPr>
              <a:t>Camera</a:t>
            </a:r>
            <a:endParaRPr lang="ja-JP" altLang="en-US" b="1" dirty="0">
              <a:latin typeface="Arial" panose="020B0604020202020204" pitchFamily="34" charset="0"/>
              <a:ea typeface="HGP創英角ｺﾞｼｯｸUB" pitchFamily="50" charset="-128"/>
              <a:cs typeface="Arial" panose="020B0604020202020204" pitchFamily="34" charset="0"/>
            </a:endParaRPr>
          </a:p>
        </p:txBody>
      </p:sp>
      <p:sp>
        <p:nvSpPr>
          <p:cNvPr id="374" name="AutoShape 379"/>
          <p:cNvSpPr>
            <a:spLocks noChangeArrowheads="1"/>
          </p:cNvSpPr>
          <p:nvPr/>
        </p:nvSpPr>
        <p:spPr bwMode="auto">
          <a:xfrm>
            <a:off x="600808" y="4928767"/>
            <a:ext cx="775927" cy="194756"/>
          </a:xfrm>
          <a:prstGeom prst="roundRect">
            <a:avLst>
              <a:gd name="adj" fmla="val 50000"/>
            </a:avLst>
          </a:prstGeom>
          <a:solidFill>
            <a:srgbClr val="FFFFFF"/>
          </a:solidFill>
          <a:ln w="9525">
            <a:solidFill>
              <a:srgbClr val="C0C0C0"/>
            </a:solidFill>
            <a:round/>
            <a:headEnd/>
            <a:tailEnd/>
          </a:ln>
        </p:spPr>
        <p:txBody>
          <a:bodyPr wrap="none" lIns="36000" tIns="0" rIns="36000" bIns="0"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r>
              <a:rPr lang="en-US" altLang="ja-JP" b="1" dirty="0" smtClean="0">
                <a:latin typeface="Arial" panose="020B0604020202020204" pitchFamily="34" charset="0"/>
                <a:ea typeface="HGP創英角ｺﾞｼｯｸUB" pitchFamily="50" charset="-128"/>
                <a:cs typeface="Arial" panose="020B0604020202020204" pitchFamily="34" charset="0"/>
              </a:rPr>
              <a:t>Microphone</a:t>
            </a:r>
            <a:endParaRPr lang="ja-JP" altLang="en-US" b="1" dirty="0">
              <a:latin typeface="Arial" panose="020B0604020202020204" pitchFamily="34" charset="0"/>
              <a:ea typeface="HGP創英角ｺﾞｼｯｸUB" pitchFamily="50" charset="-128"/>
              <a:cs typeface="Arial" panose="020B0604020202020204" pitchFamily="34" charset="0"/>
            </a:endParaRPr>
          </a:p>
        </p:txBody>
      </p:sp>
      <p:grpSp>
        <p:nvGrpSpPr>
          <p:cNvPr id="375" name="Group 381"/>
          <p:cNvGrpSpPr>
            <a:grpSpLocks/>
          </p:cNvGrpSpPr>
          <p:nvPr/>
        </p:nvGrpSpPr>
        <p:grpSpPr bwMode="auto">
          <a:xfrm>
            <a:off x="6312877" y="2886076"/>
            <a:ext cx="725366" cy="592138"/>
            <a:chOff x="4458" y="618"/>
            <a:chExt cx="1429" cy="1089"/>
          </a:xfrm>
        </p:grpSpPr>
        <p:sp>
          <p:nvSpPr>
            <p:cNvPr id="376" name="AutoShape 382"/>
            <p:cNvSpPr>
              <a:spLocks noChangeArrowheads="1"/>
            </p:cNvSpPr>
            <p:nvPr/>
          </p:nvSpPr>
          <p:spPr bwMode="auto">
            <a:xfrm>
              <a:off x="4458" y="618"/>
              <a:ext cx="1429" cy="1088"/>
            </a:xfrm>
            <a:prstGeom prst="roundRect">
              <a:avLst>
                <a:gd name="adj" fmla="val 11153"/>
              </a:avLst>
            </a:prstGeom>
            <a:gradFill rotWithShape="1">
              <a:gsLst>
                <a:gs pos="0">
                  <a:srgbClr val="C9FFAB"/>
                </a:gs>
                <a:gs pos="100000">
                  <a:srgbClr val="E9FFDD"/>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377" name="Freeform 383"/>
            <p:cNvSpPr>
              <a:spLocks/>
            </p:cNvSpPr>
            <p:nvPr/>
          </p:nvSpPr>
          <p:spPr bwMode="auto">
            <a:xfrm>
              <a:off x="4635" y="664"/>
              <a:ext cx="764" cy="676"/>
            </a:xfrm>
            <a:custGeom>
              <a:avLst/>
              <a:gdLst>
                <a:gd name="T0" fmla="*/ 6 w 832"/>
                <a:gd name="T1" fmla="*/ 0 h 738"/>
                <a:gd name="T2" fmla="*/ 299 w 832"/>
                <a:gd name="T3" fmla="*/ 16 h 738"/>
                <a:gd name="T4" fmla="*/ 299 w 832"/>
                <a:gd name="T5" fmla="*/ 243 h 738"/>
                <a:gd name="T6" fmla="*/ 0 w 832"/>
                <a:gd name="T7" fmla="*/ 256 h 738"/>
                <a:gd name="T8" fmla="*/ 6 w 832"/>
                <a:gd name="T9" fmla="*/ 0 h 738"/>
                <a:gd name="T10" fmla="*/ 0 60000 65536"/>
                <a:gd name="T11" fmla="*/ 0 60000 65536"/>
                <a:gd name="T12" fmla="*/ 0 60000 65536"/>
                <a:gd name="T13" fmla="*/ 0 60000 65536"/>
                <a:gd name="T14" fmla="*/ 0 60000 65536"/>
                <a:gd name="T15" fmla="*/ 0 w 832"/>
                <a:gd name="T16" fmla="*/ 0 h 738"/>
                <a:gd name="T17" fmla="*/ 832 w 832"/>
                <a:gd name="T18" fmla="*/ 738 h 738"/>
              </a:gdLst>
              <a:ahLst/>
              <a:cxnLst>
                <a:cxn ang="T10">
                  <a:pos x="T0" y="T1"/>
                </a:cxn>
                <a:cxn ang="T11">
                  <a:pos x="T2" y="T3"/>
                </a:cxn>
                <a:cxn ang="T12">
                  <a:pos x="T4" y="T5"/>
                </a:cxn>
                <a:cxn ang="T13">
                  <a:pos x="T6" y="T7"/>
                </a:cxn>
                <a:cxn ang="T14">
                  <a:pos x="T8" y="T9"/>
                </a:cxn>
              </a:cxnLst>
              <a:rect l="T15" t="T16" r="T17" b="T18"/>
              <a:pathLst>
                <a:path w="832" h="738">
                  <a:moveTo>
                    <a:pt x="6" y="0"/>
                  </a:moveTo>
                  <a:lnTo>
                    <a:pt x="832" y="45"/>
                  </a:lnTo>
                  <a:lnTo>
                    <a:pt x="832" y="698"/>
                  </a:lnTo>
                  <a:lnTo>
                    <a:pt x="0" y="738"/>
                  </a:lnTo>
                  <a:lnTo>
                    <a:pt x="6" y="0"/>
                  </a:lnTo>
                  <a:close/>
                </a:path>
              </a:pathLst>
            </a:custGeom>
            <a:solidFill>
              <a:srgbClr val="C0C0C0"/>
            </a:solidFill>
            <a:ln w="9525" cap="flat" cmpd="sng">
              <a:solidFill>
                <a:srgbClr val="969696"/>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grpSp>
          <p:nvGrpSpPr>
            <p:cNvPr id="378" name="Group 384"/>
            <p:cNvGrpSpPr>
              <a:grpSpLocks/>
            </p:cNvGrpSpPr>
            <p:nvPr/>
          </p:nvGrpSpPr>
          <p:grpSpPr bwMode="auto">
            <a:xfrm>
              <a:off x="4658" y="753"/>
              <a:ext cx="719" cy="568"/>
              <a:chOff x="4533" y="735"/>
              <a:chExt cx="832" cy="657"/>
            </a:xfrm>
          </p:grpSpPr>
          <p:sp>
            <p:nvSpPr>
              <p:cNvPr id="421" name="Freeform 385"/>
              <p:cNvSpPr>
                <a:spLocks/>
              </p:cNvSpPr>
              <p:nvPr/>
            </p:nvSpPr>
            <p:spPr bwMode="auto">
              <a:xfrm>
                <a:off x="4533" y="794"/>
                <a:ext cx="832" cy="458"/>
              </a:xfrm>
              <a:custGeom>
                <a:avLst/>
                <a:gdLst>
                  <a:gd name="T0" fmla="*/ 6 w 832"/>
                  <a:gd name="T1" fmla="*/ 0 h 738"/>
                  <a:gd name="T2" fmla="*/ 832 w 832"/>
                  <a:gd name="T3" fmla="*/ 3 h 738"/>
                  <a:gd name="T4" fmla="*/ 832 w 832"/>
                  <a:gd name="T5" fmla="*/ 41 h 738"/>
                  <a:gd name="T6" fmla="*/ 0 w 832"/>
                  <a:gd name="T7" fmla="*/ 43 h 738"/>
                  <a:gd name="T8" fmla="*/ 6 w 832"/>
                  <a:gd name="T9" fmla="*/ 0 h 738"/>
                  <a:gd name="T10" fmla="*/ 0 60000 65536"/>
                  <a:gd name="T11" fmla="*/ 0 60000 65536"/>
                  <a:gd name="T12" fmla="*/ 0 60000 65536"/>
                  <a:gd name="T13" fmla="*/ 0 60000 65536"/>
                  <a:gd name="T14" fmla="*/ 0 60000 65536"/>
                  <a:gd name="T15" fmla="*/ 0 w 832"/>
                  <a:gd name="T16" fmla="*/ 0 h 738"/>
                  <a:gd name="T17" fmla="*/ 832 w 832"/>
                  <a:gd name="T18" fmla="*/ 738 h 738"/>
                </a:gdLst>
                <a:ahLst/>
                <a:cxnLst>
                  <a:cxn ang="T10">
                    <a:pos x="T0" y="T1"/>
                  </a:cxn>
                  <a:cxn ang="T11">
                    <a:pos x="T2" y="T3"/>
                  </a:cxn>
                  <a:cxn ang="T12">
                    <a:pos x="T4" y="T5"/>
                  </a:cxn>
                  <a:cxn ang="T13">
                    <a:pos x="T6" y="T7"/>
                  </a:cxn>
                  <a:cxn ang="T14">
                    <a:pos x="T8" y="T9"/>
                  </a:cxn>
                </a:cxnLst>
                <a:rect l="T15" t="T16" r="T17" b="T18"/>
                <a:pathLst>
                  <a:path w="832" h="738">
                    <a:moveTo>
                      <a:pt x="6" y="0"/>
                    </a:moveTo>
                    <a:lnTo>
                      <a:pt x="832" y="45"/>
                    </a:lnTo>
                    <a:lnTo>
                      <a:pt x="832" y="698"/>
                    </a:lnTo>
                    <a:lnTo>
                      <a:pt x="0" y="738"/>
                    </a:lnTo>
                    <a:lnTo>
                      <a:pt x="6" y="0"/>
                    </a:lnTo>
                    <a:close/>
                  </a:path>
                </a:pathLst>
              </a:custGeom>
              <a:gradFill rotWithShape="1">
                <a:gsLst>
                  <a:gs pos="0">
                    <a:srgbClr val="C9E4FF"/>
                  </a:gs>
                  <a:gs pos="100000">
                    <a:srgbClr val="E9F4FF"/>
                  </a:gs>
                </a:gsLst>
                <a:lin ang="5400000" scaled="1"/>
              </a:gradFill>
              <a:ln w="6350" cap="flat" cmpd="sng">
                <a:solidFill>
                  <a:srgbClr val="5F5F5F"/>
                </a:solidFill>
                <a:prstDash val="solid"/>
                <a:round/>
                <a:headEnd/>
                <a:tailEnd/>
              </a:ln>
            </p:spPr>
            <p:txBody>
              <a:bodyPr anchor="ctr">
                <a:spAutoFit/>
              </a:bodyPr>
              <a:lstStyle/>
              <a:p>
                <a:endParaRPr lang="ja-JP" altLang="en-US" sz="800" dirty="0">
                  <a:latin typeface="Arial" panose="020B0604020202020204" pitchFamily="34" charset="0"/>
                  <a:cs typeface="Arial" panose="020B0604020202020204" pitchFamily="34" charset="0"/>
                </a:endParaRPr>
              </a:p>
            </p:txBody>
          </p:sp>
          <p:sp>
            <p:nvSpPr>
              <p:cNvPr id="422" name="Freeform 386"/>
              <p:cNvSpPr>
                <a:spLocks/>
              </p:cNvSpPr>
              <p:nvPr/>
            </p:nvSpPr>
            <p:spPr bwMode="auto">
              <a:xfrm>
                <a:off x="4533" y="1210"/>
                <a:ext cx="832" cy="182"/>
              </a:xfrm>
              <a:custGeom>
                <a:avLst/>
                <a:gdLst>
                  <a:gd name="T0" fmla="*/ 1 w 832"/>
                  <a:gd name="T1" fmla="*/ 46 h 182"/>
                  <a:gd name="T2" fmla="*/ 831 w 832"/>
                  <a:gd name="T3" fmla="*/ 0 h 182"/>
                  <a:gd name="T4" fmla="*/ 832 w 832"/>
                  <a:gd name="T5" fmla="*/ 142 h 182"/>
                  <a:gd name="T6" fmla="*/ 0 w 832"/>
                  <a:gd name="T7" fmla="*/ 182 h 182"/>
                  <a:gd name="T8" fmla="*/ 1 w 832"/>
                  <a:gd name="T9" fmla="*/ 46 h 182"/>
                  <a:gd name="T10" fmla="*/ 0 60000 65536"/>
                  <a:gd name="T11" fmla="*/ 0 60000 65536"/>
                  <a:gd name="T12" fmla="*/ 0 60000 65536"/>
                  <a:gd name="T13" fmla="*/ 0 60000 65536"/>
                  <a:gd name="T14" fmla="*/ 0 60000 65536"/>
                  <a:gd name="T15" fmla="*/ 0 w 832"/>
                  <a:gd name="T16" fmla="*/ 0 h 182"/>
                  <a:gd name="T17" fmla="*/ 832 w 832"/>
                  <a:gd name="T18" fmla="*/ 182 h 182"/>
                </a:gdLst>
                <a:ahLst/>
                <a:cxnLst>
                  <a:cxn ang="T10">
                    <a:pos x="T0" y="T1"/>
                  </a:cxn>
                  <a:cxn ang="T11">
                    <a:pos x="T2" y="T3"/>
                  </a:cxn>
                  <a:cxn ang="T12">
                    <a:pos x="T4" y="T5"/>
                  </a:cxn>
                  <a:cxn ang="T13">
                    <a:pos x="T6" y="T7"/>
                  </a:cxn>
                  <a:cxn ang="T14">
                    <a:pos x="T8" y="T9"/>
                  </a:cxn>
                </a:cxnLst>
                <a:rect l="T15" t="T16" r="T17" b="T18"/>
                <a:pathLst>
                  <a:path w="832" h="182">
                    <a:moveTo>
                      <a:pt x="1" y="46"/>
                    </a:moveTo>
                    <a:lnTo>
                      <a:pt x="831" y="0"/>
                    </a:lnTo>
                    <a:lnTo>
                      <a:pt x="832" y="142"/>
                    </a:lnTo>
                    <a:lnTo>
                      <a:pt x="0" y="182"/>
                    </a:lnTo>
                    <a:lnTo>
                      <a:pt x="1" y="46"/>
                    </a:lnTo>
                    <a:close/>
                  </a:path>
                </a:pathLst>
              </a:custGeom>
              <a:solidFill>
                <a:srgbClr val="F3E2D1"/>
              </a:solidFill>
              <a:ln w="6350" cap="flat" cmpd="sng">
                <a:solidFill>
                  <a:srgbClr val="5F5F5F"/>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23" name="Freeform 387"/>
              <p:cNvSpPr>
                <a:spLocks/>
              </p:cNvSpPr>
              <p:nvPr/>
            </p:nvSpPr>
            <p:spPr bwMode="auto">
              <a:xfrm>
                <a:off x="4775" y="735"/>
                <a:ext cx="454" cy="384"/>
              </a:xfrm>
              <a:custGeom>
                <a:avLst/>
                <a:gdLst>
                  <a:gd name="T0" fmla="*/ 0 w 1450"/>
                  <a:gd name="T1" fmla="*/ 0 h 1228"/>
                  <a:gd name="T2" fmla="*/ 0 w 1450"/>
                  <a:gd name="T3" fmla="*/ 0 h 1228"/>
                  <a:gd name="T4" fmla="*/ 0 w 1450"/>
                  <a:gd name="T5" fmla="*/ 0 h 1228"/>
                  <a:gd name="T6" fmla="*/ 0 w 1450"/>
                  <a:gd name="T7" fmla="*/ 0 h 1228"/>
                  <a:gd name="T8" fmla="*/ 0 w 1450"/>
                  <a:gd name="T9" fmla="*/ 0 h 1228"/>
                  <a:gd name="T10" fmla="*/ 0 60000 65536"/>
                  <a:gd name="T11" fmla="*/ 0 60000 65536"/>
                  <a:gd name="T12" fmla="*/ 0 60000 65536"/>
                  <a:gd name="T13" fmla="*/ 0 60000 65536"/>
                  <a:gd name="T14" fmla="*/ 0 60000 65536"/>
                  <a:gd name="T15" fmla="*/ 0 w 1450"/>
                  <a:gd name="T16" fmla="*/ 0 h 1228"/>
                  <a:gd name="T17" fmla="*/ 1450 w 1450"/>
                  <a:gd name="T18" fmla="*/ 1228 h 1228"/>
                </a:gdLst>
                <a:ahLst/>
                <a:cxnLst>
                  <a:cxn ang="T10">
                    <a:pos x="T0" y="T1"/>
                  </a:cxn>
                  <a:cxn ang="T11">
                    <a:pos x="T2" y="T3"/>
                  </a:cxn>
                  <a:cxn ang="T12">
                    <a:pos x="T4" y="T5"/>
                  </a:cxn>
                  <a:cxn ang="T13">
                    <a:pos x="T6" y="T7"/>
                  </a:cxn>
                  <a:cxn ang="T14">
                    <a:pos x="T8" y="T9"/>
                  </a:cxn>
                </a:cxnLst>
                <a:rect l="T15" t="T16" r="T17" b="T18"/>
                <a:pathLst>
                  <a:path w="1450" h="1228">
                    <a:moveTo>
                      <a:pt x="1450" y="73"/>
                    </a:moveTo>
                    <a:lnTo>
                      <a:pt x="1447" y="1173"/>
                    </a:lnTo>
                    <a:lnTo>
                      <a:pt x="0" y="1228"/>
                    </a:lnTo>
                    <a:lnTo>
                      <a:pt x="1" y="0"/>
                    </a:lnTo>
                    <a:lnTo>
                      <a:pt x="1450" y="73"/>
                    </a:lnTo>
                    <a:close/>
                  </a:path>
                </a:pathLst>
              </a:custGeom>
              <a:solidFill>
                <a:srgbClr val="C0C0C0"/>
              </a:solidFill>
              <a:ln w="9525" cap="flat" cmpd="sng">
                <a:solidFill>
                  <a:srgbClr val="969696"/>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424" name="Freeform 388"/>
              <p:cNvSpPr>
                <a:spLocks/>
              </p:cNvSpPr>
              <p:nvPr/>
            </p:nvSpPr>
            <p:spPr bwMode="auto">
              <a:xfrm>
                <a:off x="4795" y="748"/>
                <a:ext cx="423" cy="358"/>
              </a:xfrm>
              <a:custGeom>
                <a:avLst/>
                <a:gdLst>
                  <a:gd name="T0" fmla="*/ 0 w 1450"/>
                  <a:gd name="T1" fmla="*/ 0 h 1228"/>
                  <a:gd name="T2" fmla="*/ 0 w 1450"/>
                  <a:gd name="T3" fmla="*/ 0 h 1228"/>
                  <a:gd name="T4" fmla="*/ 0 w 1450"/>
                  <a:gd name="T5" fmla="*/ 0 h 1228"/>
                  <a:gd name="T6" fmla="*/ 0 w 1450"/>
                  <a:gd name="T7" fmla="*/ 0 h 1228"/>
                  <a:gd name="T8" fmla="*/ 0 w 1450"/>
                  <a:gd name="T9" fmla="*/ 0 h 1228"/>
                  <a:gd name="T10" fmla="*/ 0 60000 65536"/>
                  <a:gd name="T11" fmla="*/ 0 60000 65536"/>
                  <a:gd name="T12" fmla="*/ 0 60000 65536"/>
                  <a:gd name="T13" fmla="*/ 0 60000 65536"/>
                  <a:gd name="T14" fmla="*/ 0 60000 65536"/>
                  <a:gd name="T15" fmla="*/ 0 w 1450"/>
                  <a:gd name="T16" fmla="*/ 0 h 1228"/>
                  <a:gd name="T17" fmla="*/ 1450 w 1450"/>
                  <a:gd name="T18" fmla="*/ 1228 h 1228"/>
                </a:gdLst>
                <a:ahLst/>
                <a:cxnLst>
                  <a:cxn ang="T10">
                    <a:pos x="T0" y="T1"/>
                  </a:cxn>
                  <a:cxn ang="T11">
                    <a:pos x="T2" y="T3"/>
                  </a:cxn>
                  <a:cxn ang="T12">
                    <a:pos x="T4" y="T5"/>
                  </a:cxn>
                  <a:cxn ang="T13">
                    <a:pos x="T6" y="T7"/>
                  </a:cxn>
                  <a:cxn ang="T14">
                    <a:pos x="T8" y="T9"/>
                  </a:cxn>
                </a:cxnLst>
                <a:rect l="T15" t="T16" r="T17" b="T18"/>
                <a:pathLst>
                  <a:path w="1450" h="1228">
                    <a:moveTo>
                      <a:pt x="1450" y="73"/>
                    </a:moveTo>
                    <a:lnTo>
                      <a:pt x="1447" y="1173"/>
                    </a:lnTo>
                    <a:lnTo>
                      <a:pt x="0" y="1228"/>
                    </a:lnTo>
                    <a:lnTo>
                      <a:pt x="1" y="0"/>
                    </a:lnTo>
                    <a:lnTo>
                      <a:pt x="1450" y="73"/>
                    </a:lnTo>
                    <a:close/>
                  </a:path>
                </a:pathLst>
              </a:custGeom>
              <a:gradFill rotWithShape="1">
                <a:gsLst>
                  <a:gs pos="0">
                    <a:srgbClr val="FFFFFF"/>
                  </a:gs>
                  <a:gs pos="50000">
                    <a:srgbClr val="F8F8F8"/>
                  </a:gs>
                  <a:gs pos="100000">
                    <a:srgbClr val="FFFFFF"/>
                  </a:gs>
                </a:gsLst>
                <a:lin ang="2700000" scaled="1"/>
              </a:gradFill>
              <a:ln w="6350"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425" name="Freeform 389"/>
              <p:cNvSpPr>
                <a:spLocks/>
              </p:cNvSpPr>
              <p:nvPr/>
            </p:nvSpPr>
            <p:spPr bwMode="auto">
              <a:xfrm>
                <a:off x="4808" y="761"/>
                <a:ext cx="400" cy="63"/>
              </a:xfrm>
              <a:custGeom>
                <a:avLst/>
                <a:gdLst>
                  <a:gd name="T0" fmla="*/ 0 w 1116"/>
                  <a:gd name="T1" fmla="*/ 0 h 176"/>
                  <a:gd name="T2" fmla="*/ 0 w 1116"/>
                  <a:gd name="T3" fmla="*/ 0 h 176"/>
                  <a:gd name="T4" fmla="*/ 0 w 1116"/>
                  <a:gd name="T5" fmla="*/ 0 h 176"/>
                  <a:gd name="T6" fmla="*/ 0 w 1116"/>
                  <a:gd name="T7" fmla="*/ 0 h 176"/>
                  <a:gd name="T8" fmla="*/ 0 w 1116"/>
                  <a:gd name="T9" fmla="*/ 0 h 176"/>
                  <a:gd name="T10" fmla="*/ 0 60000 65536"/>
                  <a:gd name="T11" fmla="*/ 0 60000 65536"/>
                  <a:gd name="T12" fmla="*/ 0 60000 65536"/>
                  <a:gd name="T13" fmla="*/ 0 60000 65536"/>
                  <a:gd name="T14" fmla="*/ 0 60000 65536"/>
                  <a:gd name="T15" fmla="*/ 0 w 1116"/>
                  <a:gd name="T16" fmla="*/ 0 h 176"/>
                  <a:gd name="T17" fmla="*/ 1116 w 1116"/>
                  <a:gd name="T18" fmla="*/ 176 h 176"/>
                </a:gdLst>
                <a:ahLst/>
                <a:cxnLst>
                  <a:cxn ang="T10">
                    <a:pos x="T0" y="T1"/>
                  </a:cxn>
                  <a:cxn ang="T11">
                    <a:pos x="T2" y="T3"/>
                  </a:cxn>
                  <a:cxn ang="T12">
                    <a:pos x="T4" y="T5"/>
                  </a:cxn>
                  <a:cxn ang="T13">
                    <a:pos x="T6" y="T7"/>
                  </a:cxn>
                  <a:cxn ang="T14">
                    <a:pos x="T8" y="T9"/>
                  </a:cxn>
                </a:cxnLst>
                <a:rect l="T15" t="T16" r="T17" b="T18"/>
                <a:pathLst>
                  <a:path w="1116" h="176">
                    <a:moveTo>
                      <a:pt x="0" y="0"/>
                    </a:moveTo>
                    <a:lnTo>
                      <a:pt x="1116" y="52"/>
                    </a:lnTo>
                    <a:lnTo>
                      <a:pt x="1116" y="176"/>
                    </a:lnTo>
                    <a:lnTo>
                      <a:pt x="0" y="132"/>
                    </a:lnTo>
                    <a:lnTo>
                      <a:pt x="0" y="0"/>
                    </a:lnTo>
                    <a:close/>
                  </a:path>
                </a:pathLst>
              </a:custGeom>
              <a:solidFill>
                <a:srgbClr val="3C4062"/>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426" name="Freeform 390"/>
              <p:cNvSpPr>
                <a:spLocks/>
              </p:cNvSpPr>
              <p:nvPr/>
            </p:nvSpPr>
            <p:spPr bwMode="auto">
              <a:xfrm>
                <a:off x="4881" y="773"/>
                <a:ext cx="263" cy="42"/>
              </a:xfrm>
              <a:custGeom>
                <a:avLst/>
                <a:gdLst>
                  <a:gd name="T0" fmla="*/ 0 w 1116"/>
                  <a:gd name="T1" fmla="*/ 0 h 176"/>
                  <a:gd name="T2" fmla="*/ 0 w 1116"/>
                  <a:gd name="T3" fmla="*/ 0 h 176"/>
                  <a:gd name="T4" fmla="*/ 0 w 1116"/>
                  <a:gd name="T5" fmla="*/ 0 h 176"/>
                  <a:gd name="T6" fmla="*/ 0 w 1116"/>
                  <a:gd name="T7" fmla="*/ 0 h 176"/>
                  <a:gd name="T8" fmla="*/ 0 w 1116"/>
                  <a:gd name="T9" fmla="*/ 0 h 176"/>
                  <a:gd name="T10" fmla="*/ 0 60000 65536"/>
                  <a:gd name="T11" fmla="*/ 0 60000 65536"/>
                  <a:gd name="T12" fmla="*/ 0 60000 65536"/>
                  <a:gd name="T13" fmla="*/ 0 60000 65536"/>
                  <a:gd name="T14" fmla="*/ 0 60000 65536"/>
                  <a:gd name="T15" fmla="*/ 0 w 1116"/>
                  <a:gd name="T16" fmla="*/ 0 h 176"/>
                  <a:gd name="T17" fmla="*/ 1116 w 1116"/>
                  <a:gd name="T18" fmla="*/ 176 h 176"/>
                </a:gdLst>
                <a:ahLst/>
                <a:cxnLst>
                  <a:cxn ang="T10">
                    <a:pos x="T0" y="T1"/>
                  </a:cxn>
                  <a:cxn ang="T11">
                    <a:pos x="T2" y="T3"/>
                  </a:cxn>
                  <a:cxn ang="T12">
                    <a:pos x="T4" y="T5"/>
                  </a:cxn>
                  <a:cxn ang="T13">
                    <a:pos x="T6" y="T7"/>
                  </a:cxn>
                  <a:cxn ang="T14">
                    <a:pos x="T8" y="T9"/>
                  </a:cxn>
                </a:cxnLst>
                <a:rect l="T15" t="T16" r="T17" b="T18"/>
                <a:pathLst>
                  <a:path w="1116" h="176">
                    <a:moveTo>
                      <a:pt x="0" y="0"/>
                    </a:moveTo>
                    <a:lnTo>
                      <a:pt x="1116" y="52"/>
                    </a:lnTo>
                    <a:lnTo>
                      <a:pt x="1116" y="176"/>
                    </a:lnTo>
                    <a:lnTo>
                      <a:pt x="0" y="132"/>
                    </a:lnTo>
                    <a:lnTo>
                      <a:pt x="0" y="0"/>
                    </a:lnTo>
                    <a:close/>
                  </a:path>
                </a:pathLst>
              </a:custGeom>
              <a:solidFill>
                <a:srgbClr val="C0C0C0"/>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427" name="Freeform 391"/>
              <p:cNvSpPr>
                <a:spLocks/>
              </p:cNvSpPr>
              <p:nvPr/>
            </p:nvSpPr>
            <p:spPr bwMode="auto">
              <a:xfrm>
                <a:off x="4858" y="831"/>
                <a:ext cx="277" cy="250"/>
              </a:xfrm>
              <a:custGeom>
                <a:avLst/>
                <a:gdLst>
                  <a:gd name="T0" fmla="*/ 0 w 772"/>
                  <a:gd name="T1" fmla="*/ 0 h 696"/>
                  <a:gd name="T2" fmla="*/ 0 w 772"/>
                  <a:gd name="T3" fmla="*/ 0 h 696"/>
                  <a:gd name="T4" fmla="*/ 0 w 772"/>
                  <a:gd name="T5" fmla="*/ 0 h 696"/>
                  <a:gd name="T6" fmla="*/ 0 60000 65536"/>
                  <a:gd name="T7" fmla="*/ 0 60000 65536"/>
                  <a:gd name="T8" fmla="*/ 0 60000 65536"/>
                  <a:gd name="T9" fmla="*/ 0 w 772"/>
                  <a:gd name="T10" fmla="*/ 0 h 696"/>
                  <a:gd name="T11" fmla="*/ 772 w 772"/>
                  <a:gd name="T12" fmla="*/ 696 h 696"/>
                </a:gdLst>
                <a:ahLst/>
                <a:cxnLst>
                  <a:cxn ang="T6">
                    <a:pos x="T0" y="T1"/>
                  </a:cxn>
                  <a:cxn ang="T7">
                    <a:pos x="T2" y="T3"/>
                  </a:cxn>
                  <a:cxn ang="T8">
                    <a:pos x="T4" y="T5"/>
                  </a:cxn>
                </a:cxnLst>
                <a:rect l="T9" t="T10" r="T11" b="T12"/>
                <a:pathLst>
                  <a:path w="772" h="696">
                    <a:moveTo>
                      <a:pt x="0" y="0"/>
                    </a:moveTo>
                    <a:lnTo>
                      <a:pt x="0" y="696"/>
                    </a:lnTo>
                    <a:lnTo>
                      <a:pt x="772" y="668"/>
                    </a:lnTo>
                  </a:path>
                </a:pathLst>
              </a:custGeom>
              <a:noFill/>
              <a:ln w="6350"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nvGrpSpPr>
              <p:cNvPr id="428" name="Group 392"/>
              <p:cNvGrpSpPr>
                <a:grpSpLocks/>
              </p:cNvGrpSpPr>
              <p:nvPr/>
            </p:nvGrpSpPr>
            <p:grpSpPr bwMode="auto">
              <a:xfrm>
                <a:off x="4861" y="859"/>
                <a:ext cx="272" cy="198"/>
                <a:chOff x="887" y="1855"/>
                <a:chExt cx="583" cy="290"/>
              </a:xfrm>
            </p:grpSpPr>
            <p:sp>
              <p:nvSpPr>
                <p:cNvPr id="460" name="Freeform 393"/>
                <p:cNvSpPr>
                  <a:spLocks/>
                </p:cNvSpPr>
                <p:nvPr/>
              </p:nvSpPr>
              <p:spPr bwMode="auto">
                <a:xfrm>
                  <a:off x="887" y="1855"/>
                  <a:ext cx="583" cy="226"/>
                </a:xfrm>
                <a:custGeom>
                  <a:avLst/>
                  <a:gdLst>
                    <a:gd name="T0" fmla="*/ 0 w 583"/>
                    <a:gd name="T1" fmla="*/ 181 h 226"/>
                    <a:gd name="T2" fmla="*/ 64 w 583"/>
                    <a:gd name="T3" fmla="*/ 150 h 226"/>
                    <a:gd name="T4" fmla="*/ 152 w 583"/>
                    <a:gd name="T5" fmla="*/ 170 h 226"/>
                    <a:gd name="T6" fmla="*/ 220 w 583"/>
                    <a:gd name="T7" fmla="*/ 226 h 226"/>
                    <a:gd name="T8" fmla="*/ 308 w 583"/>
                    <a:gd name="T9" fmla="*/ 190 h 226"/>
                    <a:gd name="T10" fmla="*/ 392 w 583"/>
                    <a:gd name="T11" fmla="*/ 206 h 226"/>
                    <a:gd name="T12" fmla="*/ 476 w 583"/>
                    <a:gd name="T13" fmla="*/ 158 h 226"/>
                    <a:gd name="T14" fmla="*/ 529 w 583"/>
                    <a:gd name="T15" fmla="*/ 104 h 226"/>
                    <a:gd name="T16" fmla="*/ 583 w 583"/>
                    <a:gd name="T17" fmla="*/ 0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3"/>
                    <a:gd name="T28" fmla="*/ 0 h 226"/>
                    <a:gd name="T29" fmla="*/ 583 w 583"/>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3" h="226">
                      <a:moveTo>
                        <a:pt x="0" y="181"/>
                      </a:moveTo>
                      <a:lnTo>
                        <a:pt x="64" y="150"/>
                      </a:lnTo>
                      <a:lnTo>
                        <a:pt x="152" y="170"/>
                      </a:lnTo>
                      <a:lnTo>
                        <a:pt x="220" y="226"/>
                      </a:lnTo>
                      <a:lnTo>
                        <a:pt x="308" y="190"/>
                      </a:lnTo>
                      <a:lnTo>
                        <a:pt x="392" y="206"/>
                      </a:lnTo>
                      <a:lnTo>
                        <a:pt x="476" y="158"/>
                      </a:lnTo>
                      <a:lnTo>
                        <a:pt x="529" y="104"/>
                      </a:lnTo>
                      <a:lnTo>
                        <a:pt x="583" y="0"/>
                      </a:lnTo>
                    </a:path>
                  </a:pathLst>
                </a:custGeom>
                <a:noFill/>
                <a:ln w="6350" cap="flat" cmpd="sng">
                  <a:solidFill>
                    <a:srgbClr val="FF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461" name="Freeform 394"/>
                <p:cNvSpPr>
                  <a:spLocks/>
                </p:cNvSpPr>
                <p:nvPr/>
              </p:nvSpPr>
              <p:spPr bwMode="auto">
                <a:xfrm>
                  <a:off x="887" y="1969"/>
                  <a:ext cx="580" cy="176"/>
                </a:xfrm>
                <a:custGeom>
                  <a:avLst/>
                  <a:gdLst>
                    <a:gd name="T0" fmla="*/ 0 w 580"/>
                    <a:gd name="T1" fmla="*/ 22 h 176"/>
                    <a:gd name="T2" fmla="*/ 76 w 580"/>
                    <a:gd name="T3" fmla="*/ 0 h 176"/>
                    <a:gd name="T4" fmla="*/ 160 w 580"/>
                    <a:gd name="T5" fmla="*/ 4 h 176"/>
                    <a:gd name="T6" fmla="*/ 220 w 580"/>
                    <a:gd name="T7" fmla="*/ 76 h 176"/>
                    <a:gd name="T8" fmla="*/ 304 w 580"/>
                    <a:gd name="T9" fmla="*/ 128 h 176"/>
                    <a:gd name="T10" fmla="*/ 388 w 580"/>
                    <a:gd name="T11" fmla="*/ 128 h 176"/>
                    <a:gd name="T12" fmla="*/ 472 w 580"/>
                    <a:gd name="T13" fmla="*/ 124 h 176"/>
                    <a:gd name="T14" fmla="*/ 536 w 580"/>
                    <a:gd name="T15" fmla="*/ 164 h 176"/>
                    <a:gd name="T16" fmla="*/ 580 w 580"/>
                    <a:gd name="T17" fmla="*/ 17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0"/>
                    <a:gd name="T28" fmla="*/ 0 h 176"/>
                    <a:gd name="T29" fmla="*/ 580 w 580"/>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0" h="176">
                      <a:moveTo>
                        <a:pt x="0" y="22"/>
                      </a:moveTo>
                      <a:lnTo>
                        <a:pt x="76" y="0"/>
                      </a:lnTo>
                      <a:lnTo>
                        <a:pt x="160" y="4"/>
                      </a:lnTo>
                      <a:lnTo>
                        <a:pt x="220" y="76"/>
                      </a:lnTo>
                      <a:lnTo>
                        <a:pt x="304" y="128"/>
                      </a:lnTo>
                      <a:lnTo>
                        <a:pt x="388" y="128"/>
                      </a:lnTo>
                      <a:lnTo>
                        <a:pt x="472" y="124"/>
                      </a:lnTo>
                      <a:lnTo>
                        <a:pt x="536" y="164"/>
                      </a:lnTo>
                      <a:lnTo>
                        <a:pt x="580" y="176"/>
                      </a:lnTo>
                    </a:path>
                  </a:pathLst>
                </a:custGeom>
                <a:noFill/>
                <a:ln w="6350" cap="flat" cmpd="sng">
                  <a:solidFill>
                    <a:srgbClr val="3366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sp>
            <p:nvSpPr>
              <p:cNvPr id="429" name="Line 395"/>
              <p:cNvSpPr>
                <a:spLocks noChangeShapeType="1"/>
              </p:cNvSpPr>
              <p:nvPr/>
            </p:nvSpPr>
            <p:spPr bwMode="auto">
              <a:xfrm>
                <a:off x="4856" y="911"/>
                <a:ext cx="277" cy="8"/>
              </a:xfrm>
              <a:prstGeom prst="line">
                <a:avLst/>
              </a:prstGeom>
              <a:noFill/>
              <a:ln w="6350">
                <a:solidFill>
                  <a:srgbClr val="333333"/>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430" name="Freeform 396"/>
              <p:cNvSpPr>
                <a:spLocks/>
              </p:cNvSpPr>
              <p:nvPr/>
            </p:nvSpPr>
            <p:spPr bwMode="auto">
              <a:xfrm>
                <a:off x="4880" y="831"/>
                <a:ext cx="103" cy="108"/>
              </a:xfrm>
              <a:custGeom>
                <a:avLst/>
                <a:gdLst>
                  <a:gd name="T0" fmla="*/ 0 w 288"/>
                  <a:gd name="T1" fmla="*/ 0 h 300"/>
                  <a:gd name="T2" fmla="*/ 0 w 288"/>
                  <a:gd name="T3" fmla="*/ 0 h 300"/>
                  <a:gd name="T4" fmla="*/ 0 w 288"/>
                  <a:gd name="T5" fmla="*/ 0 h 300"/>
                  <a:gd name="T6" fmla="*/ 0 w 288"/>
                  <a:gd name="T7" fmla="*/ 0 h 300"/>
                  <a:gd name="T8" fmla="*/ 0 w 288"/>
                  <a:gd name="T9" fmla="*/ 0 h 300"/>
                  <a:gd name="T10" fmla="*/ 0 w 288"/>
                  <a:gd name="T11" fmla="*/ 0 h 300"/>
                  <a:gd name="T12" fmla="*/ 0 w 288"/>
                  <a:gd name="T13" fmla="*/ 0 h 300"/>
                  <a:gd name="T14" fmla="*/ 0 w 288"/>
                  <a:gd name="T15" fmla="*/ 0 h 300"/>
                  <a:gd name="T16" fmla="*/ 0 60000 65536"/>
                  <a:gd name="T17" fmla="*/ 0 60000 65536"/>
                  <a:gd name="T18" fmla="*/ 0 60000 65536"/>
                  <a:gd name="T19" fmla="*/ 0 60000 65536"/>
                  <a:gd name="T20" fmla="*/ 0 60000 65536"/>
                  <a:gd name="T21" fmla="*/ 0 60000 65536"/>
                  <a:gd name="T22" fmla="*/ 0 60000 65536"/>
                  <a:gd name="T23" fmla="*/ 0 60000 65536"/>
                  <a:gd name="T24" fmla="*/ 0 w 288"/>
                  <a:gd name="T25" fmla="*/ 0 h 300"/>
                  <a:gd name="T26" fmla="*/ 288 w 288"/>
                  <a:gd name="T27" fmla="*/ 300 h 3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8" h="300">
                    <a:moveTo>
                      <a:pt x="0" y="176"/>
                    </a:moveTo>
                    <a:lnTo>
                      <a:pt x="0" y="0"/>
                    </a:lnTo>
                    <a:lnTo>
                      <a:pt x="288" y="12"/>
                    </a:lnTo>
                    <a:lnTo>
                      <a:pt x="288" y="180"/>
                    </a:lnTo>
                    <a:lnTo>
                      <a:pt x="220" y="180"/>
                    </a:lnTo>
                    <a:lnTo>
                      <a:pt x="152" y="300"/>
                    </a:lnTo>
                    <a:lnTo>
                      <a:pt x="148" y="179"/>
                    </a:lnTo>
                    <a:lnTo>
                      <a:pt x="0" y="176"/>
                    </a:lnTo>
                    <a:close/>
                  </a:path>
                </a:pathLst>
              </a:custGeom>
              <a:solidFill>
                <a:srgbClr val="FFFFFF"/>
              </a:solidFill>
              <a:ln w="6350"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431" name="Freeform 397"/>
              <p:cNvSpPr>
                <a:spLocks/>
              </p:cNvSpPr>
              <p:nvPr/>
            </p:nvSpPr>
            <p:spPr bwMode="auto">
              <a:xfrm>
                <a:off x="5093" y="910"/>
                <a:ext cx="109" cy="93"/>
              </a:xfrm>
              <a:custGeom>
                <a:avLst/>
                <a:gdLst>
                  <a:gd name="T0" fmla="*/ 0 w 304"/>
                  <a:gd name="T1" fmla="*/ 0 h 260"/>
                  <a:gd name="T2" fmla="*/ 0 w 304"/>
                  <a:gd name="T3" fmla="*/ 0 h 260"/>
                  <a:gd name="T4" fmla="*/ 0 w 304"/>
                  <a:gd name="T5" fmla="*/ 0 h 260"/>
                  <a:gd name="T6" fmla="*/ 0 w 304"/>
                  <a:gd name="T7" fmla="*/ 0 h 260"/>
                  <a:gd name="T8" fmla="*/ 0 w 304"/>
                  <a:gd name="T9" fmla="*/ 0 h 260"/>
                  <a:gd name="T10" fmla="*/ 0 w 304"/>
                  <a:gd name="T11" fmla="*/ 0 h 260"/>
                  <a:gd name="T12" fmla="*/ 0 w 304"/>
                  <a:gd name="T13" fmla="*/ 0 h 260"/>
                  <a:gd name="T14" fmla="*/ 0 w 304"/>
                  <a:gd name="T15" fmla="*/ 0 h 260"/>
                  <a:gd name="T16" fmla="*/ 0 60000 65536"/>
                  <a:gd name="T17" fmla="*/ 0 60000 65536"/>
                  <a:gd name="T18" fmla="*/ 0 60000 65536"/>
                  <a:gd name="T19" fmla="*/ 0 60000 65536"/>
                  <a:gd name="T20" fmla="*/ 0 60000 65536"/>
                  <a:gd name="T21" fmla="*/ 0 60000 65536"/>
                  <a:gd name="T22" fmla="*/ 0 60000 65536"/>
                  <a:gd name="T23" fmla="*/ 0 60000 65536"/>
                  <a:gd name="T24" fmla="*/ 0 w 304"/>
                  <a:gd name="T25" fmla="*/ 0 h 260"/>
                  <a:gd name="T26" fmla="*/ 304 w 304"/>
                  <a:gd name="T27" fmla="*/ 260 h 2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 h="260">
                    <a:moveTo>
                      <a:pt x="92" y="260"/>
                    </a:moveTo>
                    <a:lnTo>
                      <a:pt x="92" y="216"/>
                    </a:lnTo>
                    <a:lnTo>
                      <a:pt x="0" y="144"/>
                    </a:lnTo>
                    <a:lnTo>
                      <a:pt x="92" y="176"/>
                    </a:lnTo>
                    <a:lnTo>
                      <a:pt x="92" y="0"/>
                    </a:lnTo>
                    <a:lnTo>
                      <a:pt x="304" y="4"/>
                    </a:lnTo>
                    <a:lnTo>
                      <a:pt x="304" y="260"/>
                    </a:lnTo>
                    <a:lnTo>
                      <a:pt x="92" y="260"/>
                    </a:lnTo>
                    <a:close/>
                  </a:path>
                </a:pathLst>
              </a:custGeom>
              <a:solidFill>
                <a:srgbClr val="FFFFFF"/>
              </a:solidFill>
              <a:ln w="6350"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grpSp>
            <p:nvGrpSpPr>
              <p:cNvPr id="432" name="Group 398"/>
              <p:cNvGrpSpPr>
                <a:grpSpLocks/>
              </p:cNvGrpSpPr>
              <p:nvPr/>
            </p:nvGrpSpPr>
            <p:grpSpPr bwMode="auto">
              <a:xfrm>
                <a:off x="4542" y="1282"/>
                <a:ext cx="415" cy="62"/>
                <a:chOff x="275" y="1725"/>
                <a:chExt cx="2446" cy="1774"/>
              </a:xfrm>
            </p:grpSpPr>
            <p:sp>
              <p:nvSpPr>
                <p:cNvPr id="458" name="Oval 399"/>
                <p:cNvSpPr>
                  <a:spLocks noChangeArrowheads="1"/>
                </p:cNvSpPr>
                <p:nvPr/>
              </p:nvSpPr>
              <p:spPr bwMode="auto">
                <a:xfrm>
                  <a:off x="275" y="1725"/>
                  <a:ext cx="2446" cy="1774"/>
                </a:xfrm>
                <a:prstGeom prst="ellipse">
                  <a:avLst/>
                </a:prstGeom>
                <a:solidFill>
                  <a:srgbClr val="969696">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459" name="Oval 400"/>
                <p:cNvSpPr>
                  <a:spLocks noChangeArrowheads="1"/>
                </p:cNvSpPr>
                <p:nvPr/>
              </p:nvSpPr>
              <p:spPr bwMode="auto">
                <a:xfrm>
                  <a:off x="451" y="1825"/>
                  <a:ext cx="2094" cy="1520"/>
                </a:xfrm>
                <a:prstGeom prst="ellipse">
                  <a:avLst/>
                </a:prstGeom>
                <a:solidFill>
                  <a:srgbClr val="80808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grpSp>
          <p:grpSp>
            <p:nvGrpSpPr>
              <p:cNvPr id="433" name="Group 401"/>
              <p:cNvGrpSpPr>
                <a:grpSpLocks/>
              </p:cNvGrpSpPr>
              <p:nvPr/>
            </p:nvGrpSpPr>
            <p:grpSpPr bwMode="auto">
              <a:xfrm>
                <a:off x="4629" y="892"/>
                <a:ext cx="204" cy="418"/>
                <a:chOff x="4659" y="892"/>
                <a:chExt cx="204" cy="418"/>
              </a:xfrm>
            </p:grpSpPr>
            <p:sp>
              <p:nvSpPr>
                <p:cNvPr id="439" name="Freeform 402"/>
                <p:cNvSpPr>
                  <a:spLocks/>
                </p:cNvSpPr>
                <p:nvPr/>
              </p:nvSpPr>
              <p:spPr bwMode="auto">
                <a:xfrm>
                  <a:off x="4740" y="902"/>
                  <a:ext cx="24" cy="66"/>
                </a:xfrm>
                <a:custGeom>
                  <a:avLst/>
                  <a:gdLst>
                    <a:gd name="T0" fmla="*/ 0 w 82"/>
                    <a:gd name="T1" fmla="*/ 0 h 228"/>
                    <a:gd name="T2" fmla="*/ 0 w 82"/>
                    <a:gd name="T3" fmla="*/ 0 h 228"/>
                    <a:gd name="T4" fmla="*/ 0 w 82"/>
                    <a:gd name="T5" fmla="*/ 0 h 228"/>
                    <a:gd name="T6" fmla="*/ 0 w 82"/>
                    <a:gd name="T7" fmla="*/ 0 h 228"/>
                    <a:gd name="T8" fmla="*/ 0 w 82"/>
                    <a:gd name="T9" fmla="*/ 0 h 228"/>
                    <a:gd name="T10" fmla="*/ 0 w 82"/>
                    <a:gd name="T11" fmla="*/ 0 h 228"/>
                    <a:gd name="T12" fmla="*/ 0 w 82"/>
                    <a:gd name="T13" fmla="*/ 0 h 228"/>
                    <a:gd name="T14" fmla="*/ 0 w 82"/>
                    <a:gd name="T15" fmla="*/ 0 h 228"/>
                    <a:gd name="T16" fmla="*/ 0 w 82"/>
                    <a:gd name="T17" fmla="*/ 0 h 228"/>
                    <a:gd name="T18" fmla="*/ 0 w 82"/>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228"/>
                    <a:gd name="T32" fmla="*/ 82 w 82"/>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228">
                      <a:moveTo>
                        <a:pt x="30" y="0"/>
                      </a:moveTo>
                      <a:lnTo>
                        <a:pt x="73" y="18"/>
                      </a:lnTo>
                      <a:lnTo>
                        <a:pt x="81" y="63"/>
                      </a:lnTo>
                      <a:lnTo>
                        <a:pt x="67" y="157"/>
                      </a:lnTo>
                      <a:lnTo>
                        <a:pt x="63" y="190"/>
                      </a:lnTo>
                      <a:lnTo>
                        <a:pt x="82" y="228"/>
                      </a:lnTo>
                      <a:lnTo>
                        <a:pt x="46" y="201"/>
                      </a:lnTo>
                      <a:lnTo>
                        <a:pt x="18" y="153"/>
                      </a:lnTo>
                      <a:lnTo>
                        <a:pt x="0" y="64"/>
                      </a:lnTo>
                      <a:lnTo>
                        <a:pt x="30" y="0"/>
                      </a:lnTo>
                      <a:close/>
                    </a:path>
                  </a:pathLst>
                </a:custGeom>
                <a:solidFill>
                  <a:srgbClr val="FFF5EB"/>
                </a:solidFill>
                <a:ln w="952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grpSp>
              <p:nvGrpSpPr>
                <p:cNvPr id="440" name="Group 403"/>
                <p:cNvGrpSpPr>
                  <a:grpSpLocks/>
                </p:cNvGrpSpPr>
                <p:nvPr/>
              </p:nvGrpSpPr>
              <p:grpSpPr bwMode="auto">
                <a:xfrm rot="807521">
                  <a:off x="4744" y="944"/>
                  <a:ext cx="119" cy="86"/>
                  <a:chOff x="563" y="1831"/>
                  <a:chExt cx="332" cy="239"/>
                </a:xfrm>
              </p:grpSpPr>
              <p:sp>
                <p:nvSpPr>
                  <p:cNvPr id="454" name="Freeform 404"/>
                  <p:cNvSpPr>
                    <a:spLocks/>
                  </p:cNvSpPr>
                  <p:nvPr/>
                </p:nvSpPr>
                <p:spPr bwMode="auto">
                  <a:xfrm>
                    <a:off x="563" y="1831"/>
                    <a:ext cx="332" cy="239"/>
                  </a:xfrm>
                  <a:custGeom>
                    <a:avLst/>
                    <a:gdLst>
                      <a:gd name="T0" fmla="*/ 2 w 408"/>
                      <a:gd name="T1" fmla="*/ 14 h 295"/>
                      <a:gd name="T2" fmla="*/ 4 w 408"/>
                      <a:gd name="T3" fmla="*/ 14 h 295"/>
                      <a:gd name="T4" fmla="*/ 4 w 408"/>
                      <a:gd name="T5" fmla="*/ 14 h 295"/>
                      <a:gd name="T6" fmla="*/ 5 w 408"/>
                      <a:gd name="T7" fmla="*/ 14 h 295"/>
                      <a:gd name="T8" fmla="*/ 5 w 408"/>
                      <a:gd name="T9" fmla="*/ 15 h 295"/>
                      <a:gd name="T10" fmla="*/ 11 w 408"/>
                      <a:gd name="T11" fmla="*/ 16 h 295"/>
                      <a:gd name="T12" fmla="*/ 13 w 408"/>
                      <a:gd name="T13" fmla="*/ 18 h 295"/>
                      <a:gd name="T14" fmla="*/ 15 w 408"/>
                      <a:gd name="T15" fmla="*/ 18 h 295"/>
                      <a:gd name="T16" fmla="*/ 15 w 408"/>
                      <a:gd name="T17" fmla="*/ 17 h 295"/>
                      <a:gd name="T18" fmla="*/ 16 w 408"/>
                      <a:gd name="T19" fmla="*/ 16 h 295"/>
                      <a:gd name="T20" fmla="*/ 22 w 408"/>
                      <a:gd name="T21" fmla="*/ 10 h 295"/>
                      <a:gd name="T22" fmla="*/ 24 w 408"/>
                      <a:gd name="T23" fmla="*/ 7 h 295"/>
                      <a:gd name="T24" fmla="*/ 26 w 408"/>
                      <a:gd name="T25" fmla="*/ 7 h 295"/>
                      <a:gd name="T26" fmla="*/ 26 w 408"/>
                      <a:gd name="T27" fmla="*/ 6 h 295"/>
                      <a:gd name="T28" fmla="*/ 27 w 408"/>
                      <a:gd name="T29" fmla="*/ 5 h 295"/>
                      <a:gd name="T30" fmla="*/ 27 w 408"/>
                      <a:gd name="T31" fmla="*/ 4 h 295"/>
                      <a:gd name="T32" fmla="*/ 28 w 408"/>
                      <a:gd name="T33" fmla="*/ 2 h 295"/>
                      <a:gd name="T34" fmla="*/ 29 w 408"/>
                      <a:gd name="T35" fmla="*/ 2 h 295"/>
                      <a:gd name="T36" fmla="*/ 28 w 408"/>
                      <a:gd name="T37" fmla="*/ 5 h 295"/>
                      <a:gd name="T38" fmla="*/ 30 w 408"/>
                      <a:gd name="T39" fmla="*/ 2 h 295"/>
                      <a:gd name="T40" fmla="*/ 32 w 408"/>
                      <a:gd name="T41" fmla="*/ 0 h 295"/>
                      <a:gd name="T42" fmla="*/ 32 w 408"/>
                      <a:gd name="T43" fmla="*/ 2 h 295"/>
                      <a:gd name="T44" fmla="*/ 33 w 408"/>
                      <a:gd name="T45" fmla="*/ 2 h 295"/>
                      <a:gd name="T46" fmla="*/ 33 w 408"/>
                      <a:gd name="T47" fmla="*/ 2 h 295"/>
                      <a:gd name="T48" fmla="*/ 34 w 408"/>
                      <a:gd name="T49" fmla="*/ 2 h 295"/>
                      <a:gd name="T50" fmla="*/ 33 w 408"/>
                      <a:gd name="T51" fmla="*/ 3 h 295"/>
                      <a:gd name="T52" fmla="*/ 34 w 408"/>
                      <a:gd name="T53" fmla="*/ 4 h 295"/>
                      <a:gd name="T54" fmla="*/ 33 w 408"/>
                      <a:gd name="T55" fmla="*/ 6 h 295"/>
                      <a:gd name="T56" fmla="*/ 32 w 408"/>
                      <a:gd name="T57" fmla="*/ 7 h 295"/>
                      <a:gd name="T58" fmla="*/ 28 w 408"/>
                      <a:gd name="T59" fmla="*/ 8 h 295"/>
                      <a:gd name="T60" fmla="*/ 28 w 408"/>
                      <a:gd name="T61" fmla="*/ 9 h 295"/>
                      <a:gd name="T62" fmla="*/ 28 w 408"/>
                      <a:gd name="T63" fmla="*/ 10 h 295"/>
                      <a:gd name="T64" fmla="*/ 24 w 408"/>
                      <a:gd name="T65" fmla="*/ 12 h 295"/>
                      <a:gd name="T66" fmla="*/ 17 w 408"/>
                      <a:gd name="T67" fmla="*/ 23 h 295"/>
                      <a:gd name="T68" fmla="*/ 16 w 408"/>
                      <a:gd name="T69" fmla="*/ 23 h 295"/>
                      <a:gd name="T70" fmla="*/ 14 w 408"/>
                      <a:gd name="T71" fmla="*/ 23 h 295"/>
                      <a:gd name="T72" fmla="*/ 11 w 408"/>
                      <a:gd name="T73" fmla="*/ 22 h 295"/>
                      <a:gd name="T74" fmla="*/ 5 w 408"/>
                      <a:gd name="T75" fmla="*/ 19 h 295"/>
                      <a:gd name="T76" fmla="*/ 2 w 408"/>
                      <a:gd name="T77" fmla="*/ 19 h 295"/>
                      <a:gd name="T78" fmla="*/ 0 w 408"/>
                      <a:gd name="T79" fmla="*/ 17 h 295"/>
                      <a:gd name="T80" fmla="*/ 2 w 408"/>
                      <a:gd name="T81" fmla="*/ 14 h 2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295"/>
                      <a:gd name="T125" fmla="*/ 408 w 408"/>
                      <a:gd name="T126" fmla="*/ 295 h 2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295">
                        <a:moveTo>
                          <a:pt x="8" y="169"/>
                        </a:moveTo>
                        <a:lnTo>
                          <a:pt x="44" y="169"/>
                        </a:lnTo>
                        <a:lnTo>
                          <a:pt x="48" y="173"/>
                        </a:lnTo>
                        <a:lnTo>
                          <a:pt x="53" y="170"/>
                        </a:lnTo>
                        <a:lnTo>
                          <a:pt x="59" y="177"/>
                        </a:lnTo>
                        <a:lnTo>
                          <a:pt x="129" y="204"/>
                        </a:lnTo>
                        <a:lnTo>
                          <a:pt x="161" y="223"/>
                        </a:lnTo>
                        <a:lnTo>
                          <a:pt x="172" y="224"/>
                        </a:lnTo>
                        <a:lnTo>
                          <a:pt x="179" y="210"/>
                        </a:lnTo>
                        <a:lnTo>
                          <a:pt x="194" y="204"/>
                        </a:lnTo>
                        <a:lnTo>
                          <a:pt x="260" y="123"/>
                        </a:lnTo>
                        <a:lnTo>
                          <a:pt x="282" y="90"/>
                        </a:lnTo>
                        <a:lnTo>
                          <a:pt x="305" y="93"/>
                        </a:lnTo>
                        <a:lnTo>
                          <a:pt x="312" y="85"/>
                        </a:lnTo>
                        <a:lnTo>
                          <a:pt x="314" y="68"/>
                        </a:lnTo>
                        <a:lnTo>
                          <a:pt x="320" y="52"/>
                        </a:lnTo>
                        <a:lnTo>
                          <a:pt x="331" y="29"/>
                        </a:lnTo>
                        <a:lnTo>
                          <a:pt x="343" y="33"/>
                        </a:lnTo>
                        <a:lnTo>
                          <a:pt x="334" y="58"/>
                        </a:lnTo>
                        <a:lnTo>
                          <a:pt x="358" y="23"/>
                        </a:lnTo>
                        <a:lnTo>
                          <a:pt x="378" y="0"/>
                        </a:lnTo>
                        <a:lnTo>
                          <a:pt x="382" y="11"/>
                        </a:lnTo>
                        <a:lnTo>
                          <a:pt x="396" y="5"/>
                        </a:lnTo>
                        <a:lnTo>
                          <a:pt x="395" y="19"/>
                        </a:lnTo>
                        <a:lnTo>
                          <a:pt x="407" y="18"/>
                        </a:lnTo>
                        <a:lnTo>
                          <a:pt x="400" y="41"/>
                        </a:lnTo>
                        <a:lnTo>
                          <a:pt x="408" y="50"/>
                        </a:lnTo>
                        <a:lnTo>
                          <a:pt x="387" y="73"/>
                        </a:lnTo>
                        <a:lnTo>
                          <a:pt x="372" y="92"/>
                        </a:lnTo>
                        <a:lnTo>
                          <a:pt x="339" y="105"/>
                        </a:lnTo>
                        <a:lnTo>
                          <a:pt x="329" y="114"/>
                        </a:lnTo>
                        <a:lnTo>
                          <a:pt x="336" y="124"/>
                        </a:lnTo>
                        <a:lnTo>
                          <a:pt x="297" y="159"/>
                        </a:lnTo>
                        <a:lnTo>
                          <a:pt x="207" y="280"/>
                        </a:lnTo>
                        <a:lnTo>
                          <a:pt x="187" y="295"/>
                        </a:lnTo>
                        <a:lnTo>
                          <a:pt x="164" y="292"/>
                        </a:lnTo>
                        <a:lnTo>
                          <a:pt x="126" y="276"/>
                        </a:lnTo>
                        <a:lnTo>
                          <a:pt x="53" y="243"/>
                        </a:lnTo>
                        <a:lnTo>
                          <a:pt x="28" y="246"/>
                        </a:lnTo>
                        <a:lnTo>
                          <a:pt x="0" y="214"/>
                        </a:lnTo>
                        <a:lnTo>
                          <a:pt x="8" y="169"/>
                        </a:lnTo>
                        <a:close/>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55" name="Line 405"/>
                  <p:cNvSpPr>
                    <a:spLocks noChangeShapeType="1"/>
                  </p:cNvSpPr>
                  <p:nvPr/>
                </p:nvSpPr>
                <p:spPr bwMode="auto">
                  <a:xfrm flipH="1">
                    <a:off x="869" y="1865"/>
                    <a:ext cx="18" cy="18"/>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456" name="Freeform 406"/>
                  <p:cNvSpPr>
                    <a:spLocks/>
                  </p:cNvSpPr>
                  <p:nvPr/>
                </p:nvSpPr>
                <p:spPr bwMode="auto">
                  <a:xfrm>
                    <a:off x="865" y="1847"/>
                    <a:ext cx="19" cy="27"/>
                  </a:xfrm>
                  <a:custGeom>
                    <a:avLst/>
                    <a:gdLst>
                      <a:gd name="T0" fmla="*/ 6 w 21"/>
                      <a:gd name="T1" fmla="*/ 0 h 31"/>
                      <a:gd name="T2" fmla="*/ 5 w 21"/>
                      <a:gd name="T3" fmla="*/ 3 h 31"/>
                      <a:gd name="T4" fmla="*/ 0 w 21"/>
                      <a:gd name="T5" fmla="*/ 6 h 31"/>
                      <a:gd name="T6" fmla="*/ 0 60000 65536"/>
                      <a:gd name="T7" fmla="*/ 0 60000 65536"/>
                      <a:gd name="T8" fmla="*/ 0 60000 65536"/>
                      <a:gd name="T9" fmla="*/ 0 w 21"/>
                      <a:gd name="T10" fmla="*/ 0 h 31"/>
                      <a:gd name="T11" fmla="*/ 21 w 21"/>
                      <a:gd name="T12" fmla="*/ 31 h 31"/>
                    </a:gdLst>
                    <a:ahLst/>
                    <a:cxnLst>
                      <a:cxn ang="T6">
                        <a:pos x="T0" y="T1"/>
                      </a:cxn>
                      <a:cxn ang="T7">
                        <a:pos x="T2" y="T3"/>
                      </a:cxn>
                      <a:cxn ang="T8">
                        <a:pos x="T4" y="T5"/>
                      </a:cxn>
                    </a:cxnLst>
                    <a:rect l="T9" t="T10" r="T11" b="T12"/>
                    <a:pathLst>
                      <a:path w="21" h="31">
                        <a:moveTo>
                          <a:pt x="21" y="0"/>
                        </a:moveTo>
                        <a:lnTo>
                          <a:pt x="13" y="15"/>
                        </a:lnTo>
                        <a:lnTo>
                          <a:pt x="0" y="31"/>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457" name="Freeform 407"/>
                  <p:cNvSpPr>
                    <a:spLocks/>
                  </p:cNvSpPr>
                  <p:nvPr/>
                </p:nvSpPr>
                <p:spPr bwMode="auto">
                  <a:xfrm>
                    <a:off x="858" y="1839"/>
                    <a:ext cx="16" cy="26"/>
                  </a:xfrm>
                  <a:custGeom>
                    <a:avLst/>
                    <a:gdLst>
                      <a:gd name="T0" fmla="*/ 4 w 18"/>
                      <a:gd name="T1" fmla="*/ 0 h 30"/>
                      <a:gd name="T2" fmla="*/ 4 w 18"/>
                      <a:gd name="T3" fmla="*/ 3 h 30"/>
                      <a:gd name="T4" fmla="*/ 0 w 18"/>
                      <a:gd name="T5" fmla="*/ 6 h 30"/>
                      <a:gd name="T6" fmla="*/ 0 60000 65536"/>
                      <a:gd name="T7" fmla="*/ 0 60000 65536"/>
                      <a:gd name="T8" fmla="*/ 0 60000 65536"/>
                      <a:gd name="T9" fmla="*/ 0 w 18"/>
                      <a:gd name="T10" fmla="*/ 0 h 30"/>
                      <a:gd name="T11" fmla="*/ 18 w 18"/>
                      <a:gd name="T12" fmla="*/ 30 h 30"/>
                    </a:gdLst>
                    <a:ahLst/>
                    <a:cxnLst>
                      <a:cxn ang="T6">
                        <a:pos x="T0" y="T1"/>
                      </a:cxn>
                      <a:cxn ang="T7">
                        <a:pos x="T2" y="T3"/>
                      </a:cxn>
                      <a:cxn ang="T8">
                        <a:pos x="T4" y="T5"/>
                      </a:cxn>
                    </a:cxnLst>
                    <a:rect l="T9" t="T10" r="T11" b="T12"/>
                    <a:pathLst>
                      <a:path w="18" h="30">
                        <a:moveTo>
                          <a:pt x="18" y="0"/>
                        </a:moveTo>
                        <a:lnTo>
                          <a:pt x="9" y="16"/>
                        </a:lnTo>
                        <a:lnTo>
                          <a:pt x="0" y="3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sp>
              <p:nvSpPr>
                <p:cNvPr id="441" name="Freeform 408"/>
                <p:cNvSpPr>
                  <a:spLocks/>
                </p:cNvSpPr>
                <p:nvPr/>
              </p:nvSpPr>
              <p:spPr bwMode="auto">
                <a:xfrm>
                  <a:off x="4691" y="960"/>
                  <a:ext cx="79" cy="350"/>
                </a:xfrm>
                <a:custGeom>
                  <a:avLst/>
                  <a:gdLst>
                    <a:gd name="T0" fmla="*/ 69 w 79"/>
                    <a:gd name="T1" fmla="*/ 48 h 350"/>
                    <a:gd name="T2" fmla="*/ 72 w 79"/>
                    <a:gd name="T3" fmla="*/ 65 h 350"/>
                    <a:gd name="T4" fmla="*/ 67 w 79"/>
                    <a:gd name="T5" fmla="*/ 77 h 350"/>
                    <a:gd name="T6" fmla="*/ 64 w 79"/>
                    <a:gd name="T7" fmla="*/ 100 h 350"/>
                    <a:gd name="T8" fmla="*/ 67 w 79"/>
                    <a:gd name="T9" fmla="*/ 128 h 350"/>
                    <a:gd name="T10" fmla="*/ 67 w 79"/>
                    <a:gd name="T11" fmla="*/ 135 h 350"/>
                    <a:gd name="T12" fmla="*/ 69 w 79"/>
                    <a:gd name="T13" fmla="*/ 170 h 350"/>
                    <a:gd name="T14" fmla="*/ 65 w 79"/>
                    <a:gd name="T15" fmla="*/ 195 h 350"/>
                    <a:gd name="T16" fmla="*/ 60 w 79"/>
                    <a:gd name="T17" fmla="*/ 302 h 350"/>
                    <a:gd name="T18" fmla="*/ 63 w 79"/>
                    <a:gd name="T19" fmla="*/ 323 h 350"/>
                    <a:gd name="T20" fmla="*/ 79 w 79"/>
                    <a:gd name="T21" fmla="*/ 338 h 350"/>
                    <a:gd name="T22" fmla="*/ 54 w 79"/>
                    <a:gd name="T23" fmla="*/ 335 h 350"/>
                    <a:gd name="T24" fmla="*/ 46 w 79"/>
                    <a:gd name="T25" fmla="*/ 334 h 350"/>
                    <a:gd name="T26" fmla="*/ 40 w 79"/>
                    <a:gd name="T27" fmla="*/ 321 h 350"/>
                    <a:gd name="T28" fmla="*/ 43 w 79"/>
                    <a:gd name="T29" fmla="*/ 253 h 350"/>
                    <a:gd name="T30" fmla="*/ 42 w 79"/>
                    <a:gd name="T31" fmla="*/ 218 h 350"/>
                    <a:gd name="T32" fmla="*/ 38 w 79"/>
                    <a:gd name="T33" fmla="*/ 253 h 350"/>
                    <a:gd name="T34" fmla="*/ 25 w 79"/>
                    <a:gd name="T35" fmla="*/ 318 h 350"/>
                    <a:gd name="T36" fmla="*/ 22 w 79"/>
                    <a:gd name="T37" fmla="*/ 343 h 350"/>
                    <a:gd name="T38" fmla="*/ 9 w 79"/>
                    <a:gd name="T39" fmla="*/ 350 h 350"/>
                    <a:gd name="T40" fmla="*/ 0 w 79"/>
                    <a:gd name="T41" fmla="*/ 338 h 350"/>
                    <a:gd name="T42" fmla="*/ 13 w 79"/>
                    <a:gd name="T43" fmla="*/ 313 h 350"/>
                    <a:gd name="T44" fmla="*/ 18 w 79"/>
                    <a:gd name="T45" fmla="*/ 239 h 350"/>
                    <a:gd name="T46" fmla="*/ 12 w 79"/>
                    <a:gd name="T47" fmla="*/ 197 h 350"/>
                    <a:gd name="T48" fmla="*/ 2 w 79"/>
                    <a:gd name="T49" fmla="*/ 161 h 350"/>
                    <a:gd name="T50" fmla="*/ 4 w 79"/>
                    <a:gd name="T51" fmla="*/ 135 h 350"/>
                    <a:gd name="T52" fmla="*/ 9 w 79"/>
                    <a:gd name="T53" fmla="*/ 119 h 350"/>
                    <a:gd name="T54" fmla="*/ 9 w 79"/>
                    <a:gd name="T55" fmla="*/ 85 h 350"/>
                    <a:gd name="T56" fmla="*/ 6 w 79"/>
                    <a:gd name="T57" fmla="*/ 37 h 350"/>
                    <a:gd name="T58" fmla="*/ 21 w 79"/>
                    <a:gd name="T59" fmla="*/ 19 h 350"/>
                    <a:gd name="T60" fmla="*/ 21 w 79"/>
                    <a:gd name="T61" fmla="*/ 10 h 350"/>
                    <a:gd name="T62" fmla="*/ 49 w 79"/>
                    <a:gd name="T63" fmla="*/ 12 h 350"/>
                    <a:gd name="T64" fmla="*/ 52 w 79"/>
                    <a:gd name="T65" fmla="*/ 17 h 3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350"/>
                    <a:gd name="T101" fmla="*/ 79 w 79"/>
                    <a:gd name="T102" fmla="*/ 350 h 3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350">
                      <a:moveTo>
                        <a:pt x="66" y="40"/>
                      </a:moveTo>
                      <a:lnTo>
                        <a:pt x="69" y="48"/>
                      </a:lnTo>
                      <a:lnTo>
                        <a:pt x="72" y="56"/>
                      </a:lnTo>
                      <a:lnTo>
                        <a:pt x="72" y="65"/>
                      </a:lnTo>
                      <a:lnTo>
                        <a:pt x="70" y="72"/>
                      </a:lnTo>
                      <a:lnTo>
                        <a:pt x="67" y="77"/>
                      </a:lnTo>
                      <a:lnTo>
                        <a:pt x="64" y="87"/>
                      </a:lnTo>
                      <a:lnTo>
                        <a:pt x="64" y="100"/>
                      </a:lnTo>
                      <a:lnTo>
                        <a:pt x="65" y="112"/>
                      </a:lnTo>
                      <a:lnTo>
                        <a:pt x="67" y="128"/>
                      </a:lnTo>
                      <a:lnTo>
                        <a:pt x="70" y="134"/>
                      </a:lnTo>
                      <a:lnTo>
                        <a:pt x="67" y="135"/>
                      </a:lnTo>
                      <a:lnTo>
                        <a:pt x="68" y="144"/>
                      </a:lnTo>
                      <a:lnTo>
                        <a:pt x="69" y="170"/>
                      </a:lnTo>
                      <a:lnTo>
                        <a:pt x="67" y="196"/>
                      </a:lnTo>
                      <a:lnTo>
                        <a:pt x="65" y="195"/>
                      </a:lnTo>
                      <a:lnTo>
                        <a:pt x="66" y="237"/>
                      </a:lnTo>
                      <a:lnTo>
                        <a:pt x="60" y="302"/>
                      </a:lnTo>
                      <a:lnTo>
                        <a:pt x="59" y="317"/>
                      </a:lnTo>
                      <a:lnTo>
                        <a:pt x="63" y="323"/>
                      </a:lnTo>
                      <a:lnTo>
                        <a:pt x="78" y="334"/>
                      </a:lnTo>
                      <a:lnTo>
                        <a:pt x="79" y="338"/>
                      </a:lnTo>
                      <a:lnTo>
                        <a:pt x="69" y="339"/>
                      </a:lnTo>
                      <a:lnTo>
                        <a:pt x="54" y="335"/>
                      </a:lnTo>
                      <a:lnTo>
                        <a:pt x="46" y="325"/>
                      </a:lnTo>
                      <a:lnTo>
                        <a:pt x="46" y="334"/>
                      </a:lnTo>
                      <a:lnTo>
                        <a:pt x="42" y="335"/>
                      </a:lnTo>
                      <a:lnTo>
                        <a:pt x="40" y="321"/>
                      </a:lnTo>
                      <a:lnTo>
                        <a:pt x="43" y="311"/>
                      </a:lnTo>
                      <a:lnTo>
                        <a:pt x="43" y="253"/>
                      </a:lnTo>
                      <a:lnTo>
                        <a:pt x="43" y="243"/>
                      </a:lnTo>
                      <a:lnTo>
                        <a:pt x="42" y="218"/>
                      </a:lnTo>
                      <a:lnTo>
                        <a:pt x="38" y="245"/>
                      </a:lnTo>
                      <a:lnTo>
                        <a:pt x="38" y="253"/>
                      </a:lnTo>
                      <a:lnTo>
                        <a:pt x="32" y="283"/>
                      </a:lnTo>
                      <a:lnTo>
                        <a:pt x="25" y="318"/>
                      </a:lnTo>
                      <a:lnTo>
                        <a:pt x="25" y="325"/>
                      </a:lnTo>
                      <a:lnTo>
                        <a:pt x="22" y="343"/>
                      </a:lnTo>
                      <a:lnTo>
                        <a:pt x="16" y="348"/>
                      </a:lnTo>
                      <a:lnTo>
                        <a:pt x="9" y="350"/>
                      </a:lnTo>
                      <a:lnTo>
                        <a:pt x="0" y="347"/>
                      </a:lnTo>
                      <a:lnTo>
                        <a:pt x="0" y="338"/>
                      </a:lnTo>
                      <a:lnTo>
                        <a:pt x="7" y="326"/>
                      </a:lnTo>
                      <a:lnTo>
                        <a:pt x="13" y="313"/>
                      </a:lnTo>
                      <a:lnTo>
                        <a:pt x="17" y="248"/>
                      </a:lnTo>
                      <a:lnTo>
                        <a:pt x="18" y="239"/>
                      </a:lnTo>
                      <a:lnTo>
                        <a:pt x="15" y="197"/>
                      </a:lnTo>
                      <a:lnTo>
                        <a:pt x="12" y="197"/>
                      </a:lnTo>
                      <a:lnTo>
                        <a:pt x="9" y="178"/>
                      </a:lnTo>
                      <a:lnTo>
                        <a:pt x="2" y="161"/>
                      </a:lnTo>
                      <a:lnTo>
                        <a:pt x="0" y="147"/>
                      </a:lnTo>
                      <a:lnTo>
                        <a:pt x="4" y="135"/>
                      </a:lnTo>
                      <a:lnTo>
                        <a:pt x="3" y="132"/>
                      </a:lnTo>
                      <a:lnTo>
                        <a:pt x="9" y="119"/>
                      </a:lnTo>
                      <a:lnTo>
                        <a:pt x="13" y="98"/>
                      </a:lnTo>
                      <a:lnTo>
                        <a:pt x="9" y="85"/>
                      </a:lnTo>
                      <a:lnTo>
                        <a:pt x="5" y="52"/>
                      </a:lnTo>
                      <a:lnTo>
                        <a:pt x="6" y="37"/>
                      </a:lnTo>
                      <a:lnTo>
                        <a:pt x="9" y="25"/>
                      </a:lnTo>
                      <a:lnTo>
                        <a:pt x="21" y="19"/>
                      </a:lnTo>
                      <a:lnTo>
                        <a:pt x="23" y="15"/>
                      </a:lnTo>
                      <a:lnTo>
                        <a:pt x="21" y="10"/>
                      </a:lnTo>
                      <a:lnTo>
                        <a:pt x="36" y="0"/>
                      </a:lnTo>
                      <a:lnTo>
                        <a:pt x="49" y="12"/>
                      </a:lnTo>
                      <a:lnTo>
                        <a:pt x="54" y="10"/>
                      </a:lnTo>
                      <a:lnTo>
                        <a:pt x="52" y="17"/>
                      </a:lnTo>
                      <a:lnTo>
                        <a:pt x="57" y="20"/>
                      </a:lnTo>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42" name="Freeform 409"/>
                <p:cNvSpPr>
                  <a:spLocks/>
                </p:cNvSpPr>
                <p:nvPr/>
              </p:nvSpPr>
              <p:spPr bwMode="auto">
                <a:xfrm>
                  <a:off x="4708" y="902"/>
                  <a:ext cx="51" cy="72"/>
                </a:xfrm>
                <a:custGeom>
                  <a:avLst/>
                  <a:gdLst>
                    <a:gd name="T0" fmla="*/ 0 w 161"/>
                    <a:gd name="T1" fmla="*/ 0 h 229"/>
                    <a:gd name="T2" fmla="*/ 0 w 161"/>
                    <a:gd name="T3" fmla="*/ 0 h 229"/>
                    <a:gd name="T4" fmla="*/ 0 w 161"/>
                    <a:gd name="T5" fmla="*/ 0 h 229"/>
                    <a:gd name="T6" fmla="*/ 0 w 161"/>
                    <a:gd name="T7" fmla="*/ 0 h 229"/>
                    <a:gd name="T8" fmla="*/ 0 w 161"/>
                    <a:gd name="T9" fmla="*/ 0 h 229"/>
                    <a:gd name="T10" fmla="*/ 0 w 161"/>
                    <a:gd name="T11" fmla="*/ 0 h 229"/>
                    <a:gd name="T12" fmla="*/ 0 w 161"/>
                    <a:gd name="T13" fmla="*/ 0 h 229"/>
                    <a:gd name="T14" fmla="*/ 0 w 161"/>
                    <a:gd name="T15" fmla="*/ 0 h 229"/>
                    <a:gd name="T16" fmla="*/ 0 w 161"/>
                    <a:gd name="T17" fmla="*/ 0 h 229"/>
                    <a:gd name="T18" fmla="*/ 0 w 161"/>
                    <a:gd name="T19" fmla="*/ 0 h 229"/>
                    <a:gd name="T20" fmla="*/ 0 w 161"/>
                    <a:gd name="T21" fmla="*/ 0 h 229"/>
                    <a:gd name="T22" fmla="*/ 0 w 161"/>
                    <a:gd name="T23" fmla="*/ 0 h 229"/>
                    <a:gd name="T24" fmla="*/ 0 w 161"/>
                    <a:gd name="T25" fmla="*/ 0 h 229"/>
                    <a:gd name="T26" fmla="*/ 0 w 161"/>
                    <a:gd name="T27" fmla="*/ 0 h 229"/>
                    <a:gd name="T28" fmla="*/ 0 w 161"/>
                    <a:gd name="T29" fmla="*/ 0 h 229"/>
                    <a:gd name="T30" fmla="*/ 0 w 161"/>
                    <a:gd name="T31" fmla="*/ 0 h 229"/>
                    <a:gd name="T32" fmla="*/ 0 w 161"/>
                    <a:gd name="T33" fmla="*/ 0 h 229"/>
                    <a:gd name="T34" fmla="*/ 0 w 161"/>
                    <a:gd name="T35" fmla="*/ 0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
                    <a:gd name="T55" fmla="*/ 0 h 229"/>
                    <a:gd name="T56" fmla="*/ 161 w 161"/>
                    <a:gd name="T57" fmla="*/ 229 h 2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 h="229">
                      <a:moveTo>
                        <a:pt x="28" y="226"/>
                      </a:moveTo>
                      <a:lnTo>
                        <a:pt x="30" y="200"/>
                      </a:lnTo>
                      <a:lnTo>
                        <a:pt x="27" y="171"/>
                      </a:lnTo>
                      <a:lnTo>
                        <a:pt x="11" y="131"/>
                      </a:lnTo>
                      <a:lnTo>
                        <a:pt x="0" y="83"/>
                      </a:lnTo>
                      <a:lnTo>
                        <a:pt x="12" y="38"/>
                      </a:lnTo>
                      <a:lnTo>
                        <a:pt x="42" y="12"/>
                      </a:lnTo>
                      <a:lnTo>
                        <a:pt x="80" y="0"/>
                      </a:lnTo>
                      <a:lnTo>
                        <a:pt x="122" y="9"/>
                      </a:lnTo>
                      <a:lnTo>
                        <a:pt x="147" y="30"/>
                      </a:lnTo>
                      <a:lnTo>
                        <a:pt x="159" y="57"/>
                      </a:lnTo>
                      <a:lnTo>
                        <a:pt x="161" y="95"/>
                      </a:lnTo>
                      <a:lnTo>
                        <a:pt x="158" y="114"/>
                      </a:lnTo>
                      <a:lnTo>
                        <a:pt x="145" y="160"/>
                      </a:lnTo>
                      <a:lnTo>
                        <a:pt x="126" y="187"/>
                      </a:lnTo>
                      <a:lnTo>
                        <a:pt x="100" y="194"/>
                      </a:lnTo>
                      <a:lnTo>
                        <a:pt x="89" y="203"/>
                      </a:lnTo>
                      <a:lnTo>
                        <a:pt x="92" y="229"/>
                      </a:lnTo>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43" name="Freeform 410"/>
                <p:cNvSpPr>
                  <a:spLocks/>
                </p:cNvSpPr>
                <p:nvPr/>
              </p:nvSpPr>
              <p:spPr bwMode="auto">
                <a:xfrm>
                  <a:off x="4659" y="985"/>
                  <a:ext cx="51" cy="162"/>
                </a:xfrm>
                <a:custGeom>
                  <a:avLst/>
                  <a:gdLst>
                    <a:gd name="T0" fmla="*/ 0 w 176"/>
                    <a:gd name="T1" fmla="*/ 0 h 553"/>
                    <a:gd name="T2" fmla="*/ 0 w 176"/>
                    <a:gd name="T3" fmla="*/ 0 h 553"/>
                    <a:gd name="T4" fmla="*/ 0 w 176"/>
                    <a:gd name="T5" fmla="*/ 0 h 553"/>
                    <a:gd name="T6" fmla="*/ 0 w 176"/>
                    <a:gd name="T7" fmla="*/ 0 h 553"/>
                    <a:gd name="T8" fmla="*/ 0 w 176"/>
                    <a:gd name="T9" fmla="*/ 0 h 553"/>
                    <a:gd name="T10" fmla="*/ 0 w 176"/>
                    <a:gd name="T11" fmla="*/ 0 h 553"/>
                    <a:gd name="T12" fmla="*/ 0 w 176"/>
                    <a:gd name="T13" fmla="*/ 0 h 553"/>
                    <a:gd name="T14" fmla="*/ 0 w 176"/>
                    <a:gd name="T15" fmla="*/ 0 h 553"/>
                    <a:gd name="T16" fmla="*/ 0 w 176"/>
                    <a:gd name="T17" fmla="*/ 0 h 553"/>
                    <a:gd name="T18" fmla="*/ 0 w 176"/>
                    <a:gd name="T19" fmla="*/ 0 h 553"/>
                    <a:gd name="T20" fmla="*/ 0 w 176"/>
                    <a:gd name="T21" fmla="*/ 0 h 553"/>
                    <a:gd name="T22" fmla="*/ 0 w 176"/>
                    <a:gd name="T23" fmla="*/ 0 h 553"/>
                    <a:gd name="T24" fmla="*/ 0 w 176"/>
                    <a:gd name="T25" fmla="*/ 0 h 553"/>
                    <a:gd name="T26" fmla="*/ 0 w 176"/>
                    <a:gd name="T27" fmla="*/ 0 h 553"/>
                    <a:gd name="T28" fmla="*/ 0 w 176"/>
                    <a:gd name="T29" fmla="*/ 0 h 553"/>
                    <a:gd name="T30" fmla="*/ 0 w 176"/>
                    <a:gd name="T31" fmla="*/ 0 h 553"/>
                    <a:gd name="T32" fmla="*/ 0 w 176"/>
                    <a:gd name="T33" fmla="*/ 0 h 553"/>
                    <a:gd name="T34" fmla="*/ 0 w 176"/>
                    <a:gd name="T35" fmla="*/ 0 h 553"/>
                    <a:gd name="T36" fmla="*/ 0 w 176"/>
                    <a:gd name="T37" fmla="*/ 0 h 553"/>
                    <a:gd name="T38" fmla="*/ 0 w 176"/>
                    <a:gd name="T39" fmla="*/ 0 h 553"/>
                    <a:gd name="T40" fmla="*/ 0 w 176"/>
                    <a:gd name="T41" fmla="*/ 0 h 553"/>
                    <a:gd name="T42" fmla="*/ 0 w 176"/>
                    <a:gd name="T43" fmla="*/ 0 h 553"/>
                    <a:gd name="T44" fmla="*/ 0 w 176"/>
                    <a:gd name="T45" fmla="*/ 0 h 553"/>
                    <a:gd name="T46" fmla="*/ 0 w 176"/>
                    <a:gd name="T47" fmla="*/ 0 h 553"/>
                    <a:gd name="T48" fmla="*/ 0 w 176"/>
                    <a:gd name="T49" fmla="*/ 0 h 553"/>
                    <a:gd name="T50" fmla="*/ 0 w 176"/>
                    <a:gd name="T51" fmla="*/ 0 h 5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6"/>
                    <a:gd name="T79" fmla="*/ 0 h 553"/>
                    <a:gd name="T80" fmla="*/ 176 w 176"/>
                    <a:gd name="T81" fmla="*/ 553 h 5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6" h="553">
                      <a:moveTo>
                        <a:pt x="176" y="75"/>
                      </a:moveTo>
                      <a:lnTo>
                        <a:pt x="172" y="96"/>
                      </a:lnTo>
                      <a:lnTo>
                        <a:pt x="160" y="166"/>
                      </a:lnTo>
                      <a:lnTo>
                        <a:pt x="149" y="243"/>
                      </a:lnTo>
                      <a:lnTo>
                        <a:pt x="143" y="277"/>
                      </a:lnTo>
                      <a:lnTo>
                        <a:pt x="83" y="455"/>
                      </a:lnTo>
                      <a:lnTo>
                        <a:pt x="68" y="451"/>
                      </a:lnTo>
                      <a:lnTo>
                        <a:pt x="63" y="466"/>
                      </a:lnTo>
                      <a:lnTo>
                        <a:pt x="73" y="495"/>
                      </a:lnTo>
                      <a:lnTo>
                        <a:pt x="70" y="513"/>
                      </a:lnTo>
                      <a:lnTo>
                        <a:pt x="52" y="490"/>
                      </a:lnTo>
                      <a:lnTo>
                        <a:pt x="38" y="518"/>
                      </a:lnTo>
                      <a:lnTo>
                        <a:pt x="32" y="539"/>
                      </a:lnTo>
                      <a:lnTo>
                        <a:pt x="29" y="552"/>
                      </a:lnTo>
                      <a:lnTo>
                        <a:pt x="16" y="553"/>
                      </a:lnTo>
                      <a:lnTo>
                        <a:pt x="7" y="538"/>
                      </a:lnTo>
                      <a:lnTo>
                        <a:pt x="0" y="531"/>
                      </a:lnTo>
                      <a:lnTo>
                        <a:pt x="0" y="499"/>
                      </a:lnTo>
                      <a:lnTo>
                        <a:pt x="13" y="471"/>
                      </a:lnTo>
                      <a:lnTo>
                        <a:pt x="32" y="447"/>
                      </a:lnTo>
                      <a:lnTo>
                        <a:pt x="39" y="433"/>
                      </a:lnTo>
                      <a:lnTo>
                        <a:pt x="35" y="423"/>
                      </a:lnTo>
                      <a:lnTo>
                        <a:pt x="96" y="238"/>
                      </a:lnTo>
                      <a:lnTo>
                        <a:pt x="112" y="58"/>
                      </a:lnTo>
                      <a:lnTo>
                        <a:pt x="122" y="27"/>
                      </a:lnTo>
                      <a:lnTo>
                        <a:pt x="143" y="0"/>
                      </a:lnTo>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44" name="Freeform 411"/>
                <p:cNvSpPr>
                  <a:spLocks/>
                </p:cNvSpPr>
                <p:nvPr/>
              </p:nvSpPr>
              <p:spPr bwMode="auto">
                <a:xfrm>
                  <a:off x="4752" y="929"/>
                  <a:ext cx="5"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82"/>
                    <a:gd name="T38" fmla="*/ 44 w 44"/>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445" name="Freeform 412"/>
                <p:cNvSpPr>
                  <a:spLocks noChangeAspect="1"/>
                </p:cNvSpPr>
                <p:nvPr/>
              </p:nvSpPr>
              <p:spPr bwMode="auto">
                <a:xfrm>
                  <a:off x="4736" y="930"/>
                  <a:ext cx="6"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82"/>
                    <a:gd name="T38" fmla="*/ 44 w 44"/>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446" name="Freeform 413"/>
                <p:cNvSpPr>
                  <a:spLocks/>
                </p:cNvSpPr>
                <p:nvPr/>
              </p:nvSpPr>
              <p:spPr bwMode="auto">
                <a:xfrm>
                  <a:off x="4751" y="920"/>
                  <a:ext cx="9" cy="6"/>
                </a:xfrm>
                <a:custGeom>
                  <a:avLst/>
                  <a:gdLst>
                    <a:gd name="T0" fmla="*/ 0 w 29"/>
                    <a:gd name="T1" fmla="*/ 0 h 19"/>
                    <a:gd name="T2" fmla="*/ 0 w 29"/>
                    <a:gd name="T3" fmla="*/ 0 h 19"/>
                    <a:gd name="T4" fmla="*/ 0 w 29"/>
                    <a:gd name="T5" fmla="*/ 0 h 19"/>
                    <a:gd name="T6" fmla="*/ 0 w 29"/>
                    <a:gd name="T7" fmla="*/ 0 h 19"/>
                    <a:gd name="T8" fmla="*/ 0 w 29"/>
                    <a:gd name="T9" fmla="*/ 0 h 19"/>
                    <a:gd name="T10" fmla="*/ 0 w 29"/>
                    <a:gd name="T11" fmla="*/ 0 h 19"/>
                    <a:gd name="T12" fmla="*/ 0 w 29"/>
                    <a:gd name="T13" fmla="*/ 0 h 19"/>
                    <a:gd name="T14" fmla="*/ 0 w 29"/>
                    <a:gd name="T15" fmla="*/ 0 h 19"/>
                    <a:gd name="T16" fmla="*/ 0 w 29"/>
                    <a:gd name="T17" fmla="*/ 0 h 19"/>
                    <a:gd name="T18" fmla="*/ 0 w 29"/>
                    <a:gd name="T19" fmla="*/ 0 h 19"/>
                    <a:gd name="T20" fmla="*/ 0 w 29"/>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9"/>
                    <a:gd name="T35" fmla="*/ 29 w 29"/>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9">
                      <a:moveTo>
                        <a:pt x="4" y="9"/>
                      </a:moveTo>
                      <a:lnTo>
                        <a:pt x="12" y="0"/>
                      </a:lnTo>
                      <a:lnTo>
                        <a:pt x="20" y="0"/>
                      </a:lnTo>
                      <a:lnTo>
                        <a:pt x="27" y="7"/>
                      </a:lnTo>
                      <a:lnTo>
                        <a:pt x="29" y="19"/>
                      </a:lnTo>
                      <a:lnTo>
                        <a:pt x="22" y="12"/>
                      </a:lnTo>
                      <a:lnTo>
                        <a:pt x="16" y="9"/>
                      </a:lnTo>
                      <a:lnTo>
                        <a:pt x="9" y="12"/>
                      </a:lnTo>
                      <a:lnTo>
                        <a:pt x="4" y="16"/>
                      </a:lnTo>
                      <a:lnTo>
                        <a:pt x="0" y="19"/>
                      </a:lnTo>
                      <a:lnTo>
                        <a:pt x="4" y="9"/>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47" name="Freeform 414"/>
                <p:cNvSpPr>
                  <a:spLocks noChangeAspect="1"/>
                </p:cNvSpPr>
                <p:nvPr/>
              </p:nvSpPr>
              <p:spPr bwMode="auto">
                <a:xfrm>
                  <a:off x="4731" y="920"/>
                  <a:ext cx="13" cy="7"/>
                </a:xfrm>
                <a:custGeom>
                  <a:avLst/>
                  <a:gdLst>
                    <a:gd name="T0" fmla="*/ 0 w 41"/>
                    <a:gd name="T1" fmla="*/ 0 h 21"/>
                    <a:gd name="T2" fmla="*/ 0 w 41"/>
                    <a:gd name="T3" fmla="*/ 0 h 21"/>
                    <a:gd name="T4" fmla="*/ 0 w 41"/>
                    <a:gd name="T5" fmla="*/ 0 h 21"/>
                    <a:gd name="T6" fmla="*/ 0 w 41"/>
                    <a:gd name="T7" fmla="*/ 0 h 21"/>
                    <a:gd name="T8" fmla="*/ 0 w 41"/>
                    <a:gd name="T9" fmla="*/ 0 h 21"/>
                    <a:gd name="T10" fmla="*/ 0 w 41"/>
                    <a:gd name="T11" fmla="*/ 0 h 21"/>
                    <a:gd name="T12" fmla="*/ 0 w 41"/>
                    <a:gd name="T13" fmla="*/ 0 h 21"/>
                    <a:gd name="T14" fmla="*/ 0 w 41"/>
                    <a:gd name="T15" fmla="*/ 0 h 21"/>
                    <a:gd name="T16" fmla="*/ 0 w 41"/>
                    <a:gd name="T17" fmla="*/ 0 h 21"/>
                    <a:gd name="T18" fmla="*/ 0 w 41"/>
                    <a:gd name="T19" fmla="*/ 0 h 21"/>
                    <a:gd name="T20" fmla="*/ 0 w 41"/>
                    <a:gd name="T21" fmla="*/ 0 h 21"/>
                    <a:gd name="T22" fmla="*/ 0 w 41"/>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21"/>
                    <a:gd name="T38" fmla="*/ 41 w 41"/>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21">
                      <a:moveTo>
                        <a:pt x="41" y="19"/>
                      </a:moveTo>
                      <a:lnTo>
                        <a:pt x="32" y="8"/>
                      </a:lnTo>
                      <a:lnTo>
                        <a:pt x="21" y="0"/>
                      </a:lnTo>
                      <a:lnTo>
                        <a:pt x="11" y="0"/>
                      </a:lnTo>
                      <a:lnTo>
                        <a:pt x="3" y="8"/>
                      </a:lnTo>
                      <a:lnTo>
                        <a:pt x="0" y="21"/>
                      </a:lnTo>
                      <a:lnTo>
                        <a:pt x="9" y="13"/>
                      </a:lnTo>
                      <a:lnTo>
                        <a:pt x="17" y="9"/>
                      </a:lnTo>
                      <a:lnTo>
                        <a:pt x="26" y="12"/>
                      </a:lnTo>
                      <a:lnTo>
                        <a:pt x="32" y="15"/>
                      </a:lnTo>
                      <a:lnTo>
                        <a:pt x="38" y="20"/>
                      </a:lnTo>
                      <a:lnTo>
                        <a:pt x="41" y="19"/>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48" name="Freeform 415"/>
                <p:cNvSpPr>
                  <a:spLocks/>
                </p:cNvSpPr>
                <p:nvPr/>
              </p:nvSpPr>
              <p:spPr bwMode="auto">
                <a:xfrm>
                  <a:off x="4746" y="942"/>
                  <a:ext cx="6" cy="5"/>
                </a:xfrm>
                <a:custGeom>
                  <a:avLst/>
                  <a:gdLst>
                    <a:gd name="T0" fmla="*/ 0 w 20"/>
                    <a:gd name="T1" fmla="*/ 0 h 16"/>
                    <a:gd name="T2" fmla="*/ 0 w 20"/>
                    <a:gd name="T3" fmla="*/ 0 h 16"/>
                    <a:gd name="T4" fmla="*/ 0 w 20"/>
                    <a:gd name="T5" fmla="*/ 0 h 16"/>
                    <a:gd name="T6" fmla="*/ 0 w 20"/>
                    <a:gd name="T7" fmla="*/ 0 h 16"/>
                    <a:gd name="T8" fmla="*/ 0 w 20"/>
                    <a:gd name="T9" fmla="*/ 0 h 16"/>
                    <a:gd name="T10" fmla="*/ 0 w 20"/>
                    <a:gd name="T11" fmla="*/ 0 h 16"/>
                    <a:gd name="T12" fmla="*/ 0 60000 65536"/>
                    <a:gd name="T13" fmla="*/ 0 60000 65536"/>
                    <a:gd name="T14" fmla="*/ 0 60000 65536"/>
                    <a:gd name="T15" fmla="*/ 0 60000 65536"/>
                    <a:gd name="T16" fmla="*/ 0 60000 65536"/>
                    <a:gd name="T17" fmla="*/ 0 60000 65536"/>
                    <a:gd name="T18" fmla="*/ 0 w 20"/>
                    <a:gd name="T19" fmla="*/ 0 h 16"/>
                    <a:gd name="T20" fmla="*/ 20 w 2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0" h="16">
                      <a:moveTo>
                        <a:pt x="0" y="16"/>
                      </a:moveTo>
                      <a:lnTo>
                        <a:pt x="14" y="6"/>
                      </a:lnTo>
                      <a:lnTo>
                        <a:pt x="17" y="0"/>
                      </a:lnTo>
                      <a:lnTo>
                        <a:pt x="20" y="9"/>
                      </a:lnTo>
                      <a:lnTo>
                        <a:pt x="14" y="15"/>
                      </a:lnTo>
                      <a:lnTo>
                        <a:pt x="0" y="16"/>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49" name="Freeform 416"/>
                <p:cNvSpPr>
                  <a:spLocks/>
                </p:cNvSpPr>
                <p:nvPr/>
              </p:nvSpPr>
              <p:spPr bwMode="auto">
                <a:xfrm>
                  <a:off x="4740" y="951"/>
                  <a:ext cx="12" cy="3"/>
                </a:xfrm>
                <a:custGeom>
                  <a:avLst/>
                  <a:gdLst>
                    <a:gd name="T0" fmla="*/ 0 w 38"/>
                    <a:gd name="T1" fmla="*/ 0 h 9"/>
                    <a:gd name="T2" fmla="*/ 0 w 38"/>
                    <a:gd name="T3" fmla="*/ 0 h 9"/>
                    <a:gd name="T4" fmla="*/ 0 w 38"/>
                    <a:gd name="T5" fmla="*/ 0 h 9"/>
                    <a:gd name="T6" fmla="*/ 0 w 38"/>
                    <a:gd name="T7" fmla="*/ 0 h 9"/>
                    <a:gd name="T8" fmla="*/ 0 w 38"/>
                    <a:gd name="T9" fmla="*/ 0 h 9"/>
                    <a:gd name="T10" fmla="*/ 0 w 38"/>
                    <a:gd name="T11" fmla="*/ 0 h 9"/>
                    <a:gd name="T12" fmla="*/ 0 60000 65536"/>
                    <a:gd name="T13" fmla="*/ 0 60000 65536"/>
                    <a:gd name="T14" fmla="*/ 0 60000 65536"/>
                    <a:gd name="T15" fmla="*/ 0 60000 65536"/>
                    <a:gd name="T16" fmla="*/ 0 60000 65536"/>
                    <a:gd name="T17" fmla="*/ 0 60000 65536"/>
                    <a:gd name="T18" fmla="*/ 0 w 38"/>
                    <a:gd name="T19" fmla="*/ 0 h 9"/>
                    <a:gd name="T20" fmla="*/ 38 w 38"/>
                    <a:gd name="T21" fmla="*/ 9 h 9"/>
                  </a:gdLst>
                  <a:ahLst/>
                  <a:cxnLst>
                    <a:cxn ang="T12">
                      <a:pos x="T0" y="T1"/>
                    </a:cxn>
                    <a:cxn ang="T13">
                      <a:pos x="T2" y="T3"/>
                    </a:cxn>
                    <a:cxn ang="T14">
                      <a:pos x="T4" y="T5"/>
                    </a:cxn>
                    <a:cxn ang="T15">
                      <a:pos x="T6" y="T7"/>
                    </a:cxn>
                    <a:cxn ang="T16">
                      <a:pos x="T8" y="T9"/>
                    </a:cxn>
                    <a:cxn ang="T17">
                      <a:pos x="T10" y="T11"/>
                    </a:cxn>
                  </a:cxnLst>
                  <a:rect l="T18" t="T19" r="T20" b="T21"/>
                  <a:pathLst>
                    <a:path w="38" h="9">
                      <a:moveTo>
                        <a:pt x="0" y="0"/>
                      </a:moveTo>
                      <a:lnTo>
                        <a:pt x="26" y="0"/>
                      </a:lnTo>
                      <a:lnTo>
                        <a:pt x="38" y="2"/>
                      </a:lnTo>
                      <a:lnTo>
                        <a:pt x="24" y="9"/>
                      </a:lnTo>
                      <a:lnTo>
                        <a:pt x="11" y="9"/>
                      </a:lnTo>
                      <a:lnTo>
                        <a:pt x="0" y="0"/>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50" name="Freeform 417"/>
                <p:cNvSpPr>
                  <a:spLocks/>
                </p:cNvSpPr>
                <p:nvPr/>
              </p:nvSpPr>
              <p:spPr bwMode="auto">
                <a:xfrm>
                  <a:off x="4695" y="892"/>
                  <a:ext cx="67" cy="73"/>
                </a:xfrm>
                <a:custGeom>
                  <a:avLst/>
                  <a:gdLst>
                    <a:gd name="T0" fmla="*/ 0 w 213"/>
                    <a:gd name="T1" fmla="*/ 0 h 230"/>
                    <a:gd name="T2" fmla="*/ 0 w 213"/>
                    <a:gd name="T3" fmla="*/ 0 h 230"/>
                    <a:gd name="T4" fmla="*/ 0 w 213"/>
                    <a:gd name="T5" fmla="*/ 0 h 230"/>
                    <a:gd name="T6" fmla="*/ 0 w 213"/>
                    <a:gd name="T7" fmla="*/ 0 h 230"/>
                    <a:gd name="T8" fmla="*/ 0 w 213"/>
                    <a:gd name="T9" fmla="*/ 0 h 230"/>
                    <a:gd name="T10" fmla="*/ 0 w 213"/>
                    <a:gd name="T11" fmla="*/ 0 h 230"/>
                    <a:gd name="T12" fmla="*/ 0 w 213"/>
                    <a:gd name="T13" fmla="*/ 0 h 230"/>
                    <a:gd name="T14" fmla="*/ 0 w 213"/>
                    <a:gd name="T15" fmla="*/ 0 h 230"/>
                    <a:gd name="T16" fmla="*/ 0 w 213"/>
                    <a:gd name="T17" fmla="*/ 0 h 230"/>
                    <a:gd name="T18" fmla="*/ 0 w 213"/>
                    <a:gd name="T19" fmla="*/ 0 h 230"/>
                    <a:gd name="T20" fmla="*/ 0 w 213"/>
                    <a:gd name="T21" fmla="*/ 0 h 230"/>
                    <a:gd name="T22" fmla="*/ 0 w 213"/>
                    <a:gd name="T23" fmla="*/ 0 h 230"/>
                    <a:gd name="T24" fmla="*/ 0 w 213"/>
                    <a:gd name="T25" fmla="*/ 0 h 230"/>
                    <a:gd name="T26" fmla="*/ 0 w 213"/>
                    <a:gd name="T27" fmla="*/ 0 h 230"/>
                    <a:gd name="T28" fmla="*/ 0 w 213"/>
                    <a:gd name="T29" fmla="*/ 0 h 230"/>
                    <a:gd name="T30" fmla="*/ 0 w 213"/>
                    <a:gd name="T31" fmla="*/ 0 h 230"/>
                    <a:gd name="T32" fmla="*/ 0 w 213"/>
                    <a:gd name="T33" fmla="*/ 0 h 230"/>
                    <a:gd name="T34" fmla="*/ 0 w 213"/>
                    <a:gd name="T35" fmla="*/ 0 h 230"/>
                    <a:gd name="T36" fmla="*/ 0 w 213"/>
                    <a:gd name="T37" fmla="*/ 0 h 230"/>
                    <a:gd name="T38" fmla="*/ 0 w 213"/>
                    <a:gd name="T39" fmla="*/ 0 h 230"/>
                    <a:gd name="T40" fmla="*/ 0 w 213"/>
                    <a:gd name="T41" fmla="*/ 0 h 230"/>
                    <a:gd name="T42" fmla="*/ 0 w 213"/>
                    <a:gd name="T43" fmla="*/ 0 h 230"/>
                    <a:gd name="T44" fmla="*/ 0 w 213"/>
                    <a:gd name="T45" fmla="*/ 0 h 230"/>
                    <a:gd name="T46" fmla="*/ 0 w 213"/>
                    <a:gd name="T47" fmla="*/ 0 h 230"/>
                    <a:gd name="T48" fmla="*/ 0 w 213"/>
                    <a:gd name="T49" fmla="*/ 0 h 230"/>
                    <a:gd name="T50" fmla="*/ 0 w 213"/>
                    <a:gd name="T51" fmla="*/ 0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3"/>
                    <a:gd name="T79" fmla="*/ 0 h 230"/>
                    <a:gd name="T80" fmla="*/ 213 w 213"/>
                    <a:gd name="T81" fmla="*/ 230 h 2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3" h="230">
                      <a:moveTo>
                        <a:pt x="194" y="64"/>
                      </a:moveTo>
                      <a:lnTo>
                        <a:pt x="173" y="77"/>
                      </a:lnTo>
                      <a:lnTo>
                        <a:pt x="147" y="95"/>
                      </a:lnTo>
                      <a:lnTo>
                        <a:pt x="113" y="118"/>
                      </a:lnTo>
                      <a:lnTo>
                        <a:pt x="119" y="95"/>
                      </a:lnTo>
                      <a:lnTo>
                        <a:pt x="99" y="122"/>
                      </a:lnTo>
                      <a:lnTo>
                        <a:pt x="83" y="160"/>
                      </a:lnTo>
                      <a:lnTo>
                        <a:pt x="71" y="196"/>
                      </a:lnTo>
                      <a:lnTo>
                        <a:pt x="62" y="212"/>
                      </a:lnTo>
                      <a:lnTo>
                        <a:pt x="48" y="230"/>
                      </a:lnTo>
                      <a:lnTo>
                        <a:pt x="45" y="204"/>
                      </a:lnTo>
                      <a:lnTo>
                        <a:pt x="32" y="173"/>
                      </a:lnTo>
                      <a:lnTo>
                        <a:pt x="32" y="192"/>
                      </a:lnTo>
                      <a:lnTo>
                        <a:pt x="18" y="159"/>
                      </a:lnTo>
                      <a:lnTo>
                        <a:pt x="3" y="140"/>
                      </a:lnTo>
                      <a:lnTo>
                        <a:pt x="0" y="102"/>
                      </a:lnTo>
                      <a:lnTo>
                        <a:pt x="14" y="54"/>
                      </a:lnTo>
                      <a:lnTo>
                        <a:pt x="48" y="15"/>
                      </a:lnTo>
                      <a:lnTo>
                        <a:pt x="84" y="0"/>
                      </a:lnTo>
                      <a:lnTo>
                        <a:pt x="123" y="5"/>
                      </a:lnTo>
                      <a:lnTo>
                        <a:pt x="153" y="18"/>
                      </a:lnTo>
                      <a:lnTo>
                        <a:pt x="176" y="9"/>
                      </a:lnTo>
                      <a:lnTo>
                        <a:pt x="198" y="14"/>
                      </a:lnTo>
                      <a:lnTo>
                        <a:pt x="201" y="32"/>
                      </a:lnTo>
                      <a:lnTo>
                        <a:pt x="213" y="39"/>
                      </a:lnTo>
                      <a:lnTo>
                        <a:pt x="194" y="64"/>
                      </a:lnTo>
                      <a:close/>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51" name="Freeform 418"/>
                <p:cNvSpPr>
                  <a:spLocks/>
                </p:cNvSpPr>
                <p:nvPr/>
              </p:nvSpPr>
              <p:spPr bwMode="auto">
                <a:xfrm>
                  <a:off x="4664" y="1131"/>
                  <a:ext cx="3" cy="15"/>
                </a:xfrm>
                <a:custGeom>
                  <a:avLst/>
                  <a:gdLst>
                    <a:gd name="T0" fmla="*/ 0 w 11"/>
                    <a:gd name="T1" fmla="*/ 0 h 51"/>
                    <a:gd name="T2" fmla="*/ 0 w 11"/>
                    <a:gd name="T3" fmla="*/ 0 h 51"/>
                    <a:gd name="T4" fmla="*/ 0 w 11"/>
                    <a:gd name="T5" fmla="*/ 0 h 51"/>
                    <a:gd name="T6" fmla="*/ 0 w 11"/>
                    <a:gd name="T7" fmla="*/ 0 h 51"/>
                    <a:gd name="T8" fmla="*/ 0 60000 65536"/>
                    <a:gd name="T9" fmla="*/ 0 60000 65536"/>
                    <a:gd name="T10" fmla="*/ 0 60000 65536"/>
                    <a:gd name="T11" fmla="*/ 0 60000 65536"/>
                    <a:gd name="T12" fmla="*/ 0 w 11"/>
                    <a:gd name="T13" fmla="*/ 0 h 51"/>
                    <a:gd name="T14" fmla="*/ 11 w 11"/>
                    <a:gd name="T15" fmla="*/ 51 h 51"/>
                  </a:gdLst>
                  <a:ahLst/>
                  <a:cxnLst>
                    <a:cxn ang="T8">
                      <a:pos x="T0" y="T1"/>
                    </a:cxn>
                    <a:cxn ang="T9">
                      <a:pos x="T2" y="T3"/>
                    </a:cxn>
                    <a:cxn ang="T10">
                      <a:pos x="T4" y="T5"/>
                    </a:cxn>
                    <a:cxn ang="T11">
                      <a:pos x="T6" y="T7"/>
                    </a:cxn>
                  </a:cxnLst>
                  <a:rect l="T12" t="T13" r="T14" b="T15"/>
                  <a:pathLst>
                    <a:path w="11" h="51">
                      <a:moveTo>
                        <a:pt x="0" y="51"/>
                      </a:moveTo>
                      <a:lnTo>
                        <a:pt x="2" y="32"/>
                      </a:lnTo>
                      <a:lnTo>
                        <a:pt x="6" y="9"/>
                      </a:lnTo>
                      <a:lnTo>
                        <a:pt x="11" y="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452" name="Freeform 419"/>
                <p:cNvSpPr>
                  <a:spLocks/>
                </p:cNvSpPr>
                <p:nvPr/>
              </p:nvSpPr>
              <p:spPr bwMode="auto">
                <a:xfrm>
                  <a:off x="4662" y="1129"/>
                  <a:ext cx="3" cy="14"/>
                </a:xfrm>
                <a:custGeom>
                  <a:avLst/>
                  <a:gdLst>
                    <a:gd name="T0" fmla="*/ 0 w 11"/>
                    <a:gd name="T1" fmla="*/ 0 h 47"/>
                    <a:gd name="T2" fmla="*/ 0 w 11"/>
                    <a:gd name="T3" fmla="*/ 0 h 47"/>
                    <a:gd name="T4" fmla="*/ 0 w 11"/>
                    <a:gd name="T5" fmla="*/ 0 h 47"/>
                    <a:gd name="T6" fmla="*/ 0 60000 65536"/>
                    <a:gd name="T7" fmla="*/ 0 60000 65536"/>
                    <a:gd name="T8" fmla="*/ 0 60000 65536"/>
                    <a:gd name="T9" fmla="*/ 0 w 11"/>
                    <a:gd name="T10" fmla="*/ 0 h 47"/>
                    <a:gd name="T11" fmla="*/ 11 w 11"/>
                    <a:gd name="T12" fmla="*/ 47 h 47"/>
                  </a:gdLst>
                  <a:ahLst/>
                  <a:cxnLst>
                    <a:cxn ang="T6">
                      <a:pos x="T0" y="T1"/>
                    </a:cxn>
                    <a:cxn ang="T7">
                      <a:pos x="T2" y="T3"/>
                    </a:cxn>
                    <a:cxn ang="T8">
                      <a:pos x="T4" y="T5"/>
                    </a:cxn>
                  </a:cxnLst>
                  <a:rect l="T9" t="T10" r="T11" b="T12"/>
                  <a:pathLst>
                    <a:path w="11" h="47">
                      <a:moveTo>
                        <a:pt x="0" y="47"/>
                      </a:moveTo>
                      <a:lnTo>
                        <a:pt x="3" y="20"/>
                      </a:lnTo>
                      <a:lnTo>
                        <a:pt x="11" y="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453" name="Freeform 420"/>
                <p:cNvSpPr>
                  <a:spLocks/>
                </p:cNvSpPr>
                <p:nvPr/>
              </p:nvSpPr>
              <p:spPr bwMode="auto">
                <a:xfrm>
                  <a:off x="4659" y="1128"/>
                  <a:ext cx="4" cy="14"/>
                </a:xfrm>
                <a:custGeom>
                  <a:avLst/>
                  <a:gdLst>
                    <a:gd name="T0" fmla="*/ 0 w 11"/>
                    <a:gd name="T1" fmla="*/ 0 h 47"/>
                    <a:gd name="T2" fmla="*/ 0 w 11"/>
                    <a:gd name="T3" fmla="*/ 0 h 47"/>
                    <a:gd name="T4" fmla="*/ 0 w 11"/>
                    <a:gd name="T5" fmla="*/ 0 h 47"/>
                    <a:gd name="T6" fmla="*/ 0 60000 65536"/>
                    <a:gd name="T7" fmla="*/ 0 60000 65536"/>
                    <a:gd name="T8" fmla="*/ 0 60000 65536"/>
                    <a:gd name="T9" fmla="*/ 0 w 11"/>
                    <a:gd name="T10" fmla="*/ 0 h 47"/>
                    <a:gd name="T11" fmla="*/ 11 w 11"/>
                    <a:gd name="T12" fmla="*/ 47 h 47"/>
                  </a:gdLst>
                  <a:ahLst/>
                  <a:cxnLst>
                    <a:cxn ang="T6">
                      <a:pos x="T0" y="T1"/>
                    </a:cxn>
                    <a:cxn ang="T7">
                      <a:pos x="T2" y="T3"/>
                    </a:cxn>
                    <a:cxn ang="T8">
                      <a:pos x="T4" y="T5"/>
                    </a:cxn>
                  </a:cxnLst>
                  <a:rect l="T9" t="T10" r="T11" b="T12"/>
                  <a:pathLst>
                    <a:path w="11" h="47">
                      <a:moveTo>
                        <a:pt x="0" y="47"/>
                      </a:moveTo>
                      <a:lnTo>
                        <a:pt x="3" y="20"/>
                      </a:lnTo>
                      <a:lnTo>
                        <a:pt x="11" y="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grpSp>
            <p:nvGrpSpPr>
              <p:cNvPr id="434" name="Group 421"/>
              <p:cNvGrpSpPr>
                <a:grpSpLocks/>
              </p:cNvGrpSpPr>
              <p:nvPr/>
            </p:nvGrpSpPr>
            <p:grpSpPr bwMode="auto">
              <a:xfrm>
                <a:off x="4669" y="973"/>
                <a:ext cx="134" cy="359"/>
                <a:chOff x="743" y="1887"/>
                <a:chExt cx="485" cy="1301"/>
              </a:xfrm>
            </p:grpSpPr>
            <p:sp>
              <p:nvSpPr>
                <p:cNvPr id="435" name="Freeform 422"/>
                <p:cNvSpPr>
                  <a:spLocks/>
                </p:cNvSpPr>
                <p:nvPr/>
              </p:nvSpPr>
              <p:spPr bwMode="auto">
                <a:xfrm>
                  <a:off x="774" y="2192"/>
                  <a:ext cx="454" cy="88"/>
                </a:xfrm>
                <a:custGeom>
                  <a:avLst/>
                  <a:gdLst>
                    <a:gd name="T0" fmla="*/ 18 w 454"/>
                    <a:gd name="T1" fmla="*/ 12 h 88"/>
                    <a:gd name="T2" fmla="*/ 330 w 454"/>
                    <a:gd name="T3" fmla="*/ 0 h 88"/>
                    <a:gd name="T4" fmla="*/ 434 w 454"/>
                    <a:gd name="T5" fmla="*/ 8 h 88"/>
                    <a:gd name="T6" fmla="*/ 454 w 454"/>
                    <a:gd name="T7" fmla="*/ 24 h 88"/>
                    <a:gd name="T8" fmla="*/ 434 w 454"/>
                    <a:gd name="T9" fmla="*/ 48 h 88"/>
                    <a:gd name="T10" fmla="*/ 410 w 454"/>
                    <a:gd name="T11" fmla="*/ 52 h 88"/>
                    <a:gd name="T12" fmla="*/ 314 w 454"/>
                    <a:gd name="T13" fmla="*/ 88 h 88"/>
                    <a:gd name="T14" fmla="*/ 178 w 454"/>
                    <a:gd name="T15" fmla="*/ 64 h 88"/>
                    <a:gd name="T16" fmla="*/ 46 w 454"/>
                    <a:gd name="T17" fmla="*/ 44 h 88"/>
                    <a:gd name="T18" fmla="*/ 18 w 454"/>
                    <a:gd name="T19" fmla="*/ 40 h 88"/>
                    <a:gd name="T20" fmla="*/ 0 w 454"/>
                    <a:gd name="T21" fmla="*/ 22 h 88"/>
                    <a:gd name="T22" fmla="*/ 18 w 454"/>
                    <a:gd name="T23" fmla="*/ 12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4"/>
                    <a:gd name="T37" fmla="*/ 0 h 88"/>
                    <a:gd name="T38" fmla="*/ 454 w 454"/>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4" h="88">
                      <a:moveTo>
                        <a:pt x="18" y="12"/>
                      </a:moveTo>
                      <a:lnTo>
                        <a:pt x="330" y="0"/>
                      </a:lnTo>
                      <a:lnTo>
                        <a:pt x="434" y="8"/>
                      </a:lnTo>
                      <a:lnTo>
                        <a:pt x="454" y="24"/>
                      </a:lnTo>
                      <a:lnTo>
                        <a:pt x="434" y="48"/>
                      </a:lnTo>
                      <a:lnTo>
                        <a:pt x="410" y="52"/>
                      </a:lnTo>
                      <a:lnTo>
                        <a:pt x="314" y="88"/>
                      </a:lnTo>
                      <a:lnTo>
                        <a:pt x="178" y="64"/>
                      </a:lnTo>
                      <a:lnTo>
                        <a:pt x="46" y="44"/>
                      </a:lnTo>
                      <a:lnTo>
                        <a:pt x="18" y="40"/>
                      </a:lnTo>
                      <a:lnTo>
                        <a:pt x="0" y="22"/>
                      </a:lnTo>
                      <a:lnTo>
                        <a:pt x="18" y="12"/>
                      </a:lnTo>
                      <a:close/>
                    </a:path>
                  </a:pathLst>
                </a:custGeom>
                <a:solidFill>
                  <a:srgbClr val="969696"/>
                </a:solidFill>
                <a:ln w="6350"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436" name="Freeform 423"/>
                <p:cNvSpPr>
                  <a:spLocks/>
                </p:cNvSpPr>
                <p:nvPr/>
              </p:nvSpPr>
              <p:spPr bwMode="auto">
                <a:xfrm>
                  <a:off x="890" y="1887"/>
                  <a:ext cx="225" cy="269"/>
                </a:xfrm>
                <a:custGeom>
                  <a:avLst/>
                  <a:gdLst>
                    <a:gd name="T0" fmla="*/ 225 w 225"/>
                    <a:gd name="T1" fmla="*/ 255 h 269"/>
                    <a:gd name="T2" fmla="*/ 201 w 225"/>
                    <a:gd name="T3" fmla="*/ 173 h 269"/>
                    <a:gd name="T4" fmla="*/ 183 w 225"/>
                    <a:gd name="T5" fmla="*/ 120 h 269"/>
                    <a:gd name="T6" fmla="*/ 148 w 225"/>
                    <a:gd name="T7" fmla="*/ 80 h 269"/>
                    <a:gd name="T8" fmla="*/ 106 w 225"/>
                    <a:gd name="T9" fmla="*/ 45 h 269"/>
                    <a:gd name="T10" fmla="*/ 78 w 225"/>
                    <a:gd name="T11" fmla="*/ 26 h 269"/>
                    <a:gd name="T12" fmla="*/ 55 w 225"/>
                    <a:gd name="T13" fmla="*/ 8 h 269"/>
                    <a:gd name="T14" fmla="*/ 22 w 225"/>
                    <a:gd name="T15" fmla="*/ 0 h 269"/>
                    <a:gd name="T16" fmla="*/ 4 w 225"/>
                    <a:gd name="T17" fmla="*/ 5 h 269"/>
                    <a:gd name="T18" fmla="*/ 0 w 225"/>
                    <a:gd name="T19" fmla="*/ 18 h 269"/>
                    <a:gd name="T20" fmla="*/ 9 w 225"/>
                    <a:gd name="T21" fmla="*/ 30 h 269"/>
                    <a:gd name="T22" fmla="*/ 46 w 225"/>
                    <a:gd name="T23" fmla="*/ 41 h 269"/>
                    <a:gd name="T24" fmla="*/ 72 w 225"/>
                    <a:gd name="T25" fmla="*/ 48 h 269"/>
                    <a:gd name="T26" fmla="*/ 96 w 225"/>
                    <a:gd name="T27" fmla="*/ 61 h 269"/>
                    <a:gd name="T28" fmla="*/ 136 w 225"/>
                    <a:gd name="T29" fmla="*/ 89 h 269"/>
                    <a:gd name="T30" fmla="*/ 169 w 225"/>
                    <a:gd name="T31" fmla="*/ 126 h 269"/>
                    <a:gd name="T32" fmla="*/ 186 w 225"/>
                    <a:gd name="T33" fmla="*/ 176 h 269"/>
                    <a:gd name="T34" fmla="*/ 184 w 225"/>
                    <a:gd name="T35" fmla="*/ 269 h 269"/>
                    <a:gd name="T36" fmla="*/ 225 w 225"/>
                    <a:gd name="T37" fmla="*/ 255 h 2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5"/>
                    <a:gd name="T58" fmla="*/ 0 h 269"/>
                    <a:gd name="T59" fmla="*/ 225 w 225"/>
                    <a:gd name="T60" fmla="*/ 269 h 2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5" h="269">
                      <a:moveTo>
                        <a:pt x="225" y="255"/>
                      </a:moveTo>
                      <a:lnTo>
                        <a:pt x="201" y="173"/>
                      </a:lnTo>
                      <a:lnTo>
                        <a:pt x="183" y="120"/>
                      </a:lnTo>
                      <a:lnTo>
                        <a:pt x="148" y="80"/>
                      </a:lnTo>
                      <a:lnTo>
                        <a:pt x="106" y="45"/>
                      </a:lnTo>
                      <a:lnTo>
                        <a:pt x="78" y="26"/>
                      </a:lnTo>
                      <a:lnTo>
                        <a:pt x="55" y="8"/>
                      </a:lnTo>
                      <a:lnTo>
                        <a:pt x="22" y="0"/>
                      </a:lnTo>
                      <a:lnTo>
                        <a:pt x="4" y="5"/>
                      </a:lnTo>
                      <a:lnTo>
                        <a:pt x="0" y="18"/>
                      </a:lnTo>
                      <a:lnTo>
                        <a:pt x="9" y="30"/>
                      </a:lnTo>
                      <a:lnTo>
                        <a:pt x="46" y="41"/>
                      </a:lnTo>
                      <a:lnTo>
                        <a:pt x="72" y="48"/>
                      </a:lnTo>
                      <a:lnTo>
                        <a:pt x="96" y="61"/>
                      </a:lnTo>
                      <a:lnTo>
                        <a:pt x="136" y="89"/>
                      </a:lnTo>
                      <a:lnTo>
                        <a:pt x="169" y="126"/>
                      </a:lnTo>
                      <a:lnTo>
                        <a:pt x="186" y="176"/>
                      </a:lnTo>
                      <a:lnTo>
                        <a:pt x="184" y="269"/>
                      </a:lnTo>
                      <a:lnTo>
                        <a:pt x="225" y="255"/>
                      </a:lnTo>
                      <a:close/>
                    </a:path>
                  </a:pathLst>
                </a:custGeom>
                <a:solidFill>
                  <a:srgbClr val="969696"/>
                </a:solidFill>
                <a:ln w="6350"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437" name="Freeform 424"/>
                <p:cNvSpPr>
                  <a:spLocks/>
                </p:cNvSpPr>
                <p:nvPr/>
              </p:nvSpPr>
              <p:spPr bwMode="auto">
                <a:xfrm>
                  <a:off x="743" y="2039"/>
                  <a:ext cx="460" cy="1101"/>
                </a:xfrm>
                <a:custGeom>
                  <a:avLst/>
                  <a:gdLst>
                    <a:gd name="T0" fmla="*/ 21 w 460"/>
                    <a:gd name="T1" fmla="*/ 1101 h 1101"/>
                    <a:gd name="T2" fmla="*/ 3 w 460"/>
                    <a:gd name="T3" fmla="*/ 1089 h 1101"/>
                    <a:gd name="T4" fmla="*/ 0 w 460"/>
                    <a:gd name="T5" fmla="*/ 1063 h 1101"/>
                    <a:gd name="T6" fmla="*/ 9 w 460"/>
                    <a:gd name="T7" fmla="*/ 1045 h 1101"/>
                    <a:gd name="T8" fmla="*/ 39 w 460"/>
                    <a:gd name="T9" fmla="*/ 1029 h 1101"/>
                    <a:gd name="T10" fmla="*/ 93 w 460"/>
                    <a:gd name="T11" fmla="*/ 1006 h 1101"/>
                    <a:gd name="T12" fmla="*/ 109 w 460"/>
                    <a:gd name="T13" fmla="*/ 994 h 1101"/>
                    <a:gd name="T14" fmla="*/ 118 w 460"/>
                    <a:gd name="T15" fmla="*/ 976 h 1101"/>
                    <a:gd name="T16" fmla="*/ 286 w 460"/>
                    <a:gd name="T17" fmla="*/ 42 h 1101"/>
                    <a:gd name="T18" fmla="*/ 301 w 460"/>
                    <a:gd name="T19" fmla="*/ 21 h 1101"/>
                    <a:gd name="T20" fmla="*/ 351 w 460"/>
                    <a:gd name="T21" fmla="*/ 3 h 1101"/>
                    <a:gd name="T22" fmla="*/ 387 w 460"/>
                    <a:gd name="T23" fmla="*/ 0 h 1101"/>
                    <a:gd name="T24" fmla="*/ 425 w 460"/>
                    <a:gd name="T25" fmla="*/ 9 h 1101"/>
                    <a:gd name="T26" fmla="*/ 457 w 460"/>
                    <a:gd name="T27" fmla="*/ 36 h 1101"/>
                    <a:gd name="T28" fmla="*/ 460 w 460"/>
                    <a:gd name="T29" fmla="*/ 51 h 1101"/>
                    <a:gd name="T30" fmla="*/ 303 w 460"/>
                    <a:gd name="T31" fmla="*/ 978 h 1101"/>
                    <a:gd name="T32" fmla="*/ 304 w 460"/>
                    <a:gd name="T33" fmla="*/ 994 h 1101"/>
                    <a:gd name="T34" fmla="*/ 319 w 460"/>
                    <a:gd name="T35" fmla="*/ 1003 h 1101"/>
                    <a:gd name="T36" fmla="*/ 393 w 460"/>
                    <a:gd name="T37" fmla="*/ 1024 h 1101"/>
                    <a:gd name="T38" fmla="*/ 409 w 460"/>
                    <a:gd name="T39" fmla="*/ 1032 h 1101"/>
                    <a:gd name="T40" fmla="*/ 421 w 460"/>
                    <a:gd name="T41" fmla="*/ 1048 h 1101"/>
                    <a:gd name="T42" fmla="*/ 420 w 460"/>
                    <a:gd name="T43" fmla="*/ 1069 h 1101"/>
                    <a:gd name="T44" fmla="*/ 403 w 460"/>
                    <a:gd name="T45" fmla="*/ 1087 h 1101"/>
                    <a:gd name="T46" fmla="*/ 382 w 460"/>
                    <a:gd name="T47" fmla="*/ 1089 h 1101"/>
                    <a:gd name="T48" fmla="*/ 341 w 460"/>
                    <a:gd name="T49" fmla="*/ 1081 h 1101"/>
                    <a:gd name="T50" fmla="*/ 233 w 460"/>
                    <a:gd name="T51" fmla="*/ 1057 h 1101"/>
                    <a:gd name="T52" fmla="*/ 169 w 460"/>
                    <a:gd name="T53" fmla="*/ 1054 h 1101"/>
                    <a:gd name="T54" fmla="*/ 120 w 460"/>
                    <a:gd name="T55" fmla="*/ 1072 h 1101"/>
                    <a:gd name="T56" fmla="*/ 65 w 460"/>
                    <a:gd name="T57" fmla="*/ 1093 h 1101"/>
                    <a:gd name="T58" fmla="*/ 45 w 460"/>
                    <a:gd name="T59" fmla="*/ 1101 h 1101"/>
                    <a:gd name="T60" fmla="*/ 21 w 460"/>
                    <a:gd name="T61" fmla="*/ 1101 h 1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60"/>
                    <a:gd name="T94" fmla="*/ 0 h 1101"/>
                    <a:gd name="T95" fmla="*/ 460 w 460"/>
                    <a:gd name="T96" fmla="*/ 1101 h 1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60" h="1101">
                      <a:moveTo>
                        <a:pt x="21" y="1101"/>
                      </a:moveTo>
                      <a:lnTo>
                        <a:pt x="3" y="1089"/>
                      </a:lnTo>
                      <a:lnTo>
                        <a:pt x="0" y="1063"/>
                      </a:lnTo>
                      <a:lnTo>
                        <a:pt x="9" y="1045"/>
                      </a:lnTo>
                      <a:lnTo>
                        <a:pt x="39" y="1029"/>
                      </a:lnTo>
                      <a:lnTo>
                        <a:pt x="93" y="1006"/>
                      </a:lnTo>
                      <a:lnTo>
                        <a:pt x="109" y="994"/>
                      </a:lnTo>
                      <a:lnTo>
                        <a:pt x="118" y="976"/>
                      </a:lnTo>
                      <a:lnTo>
                        <a:pt x="286" y="42"/>
                      </a:lnTo>
                      <a:lnTo>
                        <a:pt x="301" y="21"/>
                      </a:lnTo>
                      <a:lnTo>
                        <a:pt x="351" y="3"/>
                      </a:lnTo>
                      <a:lnTo>
                        <a:pt x="387" y="0"/>
                      </a:lnTo>
                      <a:lnTo>
                        <a:pt x="425" y="9"/>
                      </a:lnTo>
                      <a:lnTo>
                        <a:pt x="457" y="36"/>
                      </a:lnTo>
                      <a:lnTo>
                        <a:pt x="460" y="51"/>
                      </a:lnTo>
                      <a:lnTo>
                        <a:pt x="303" y="978"/>
                      </a:lnTo>
                      <a:lnTo>
                        <a:pt x="304" y="994"/>
                      </a:lnTo>
                      <a:lnTo>
                        <a:pt x="319" y="1003"/>
                      </a:lnTo>
                      <a:lnTo>
                        <a:pt x="393" y="1024"/>
                      </a:lnTo>
                      <a:lnTo>
                        <a:pt x="409" y="1032"/>
                      </a:lnTo>
                      <a:lnTo>
                        <a:pt x="421" y="1048"/>
                      </a:lnTo>
                      <a:lnTo>
                        <a:pt x="420" y="1069"/>
                      </a:lnTo>
                      <a:lnTo>
                        <a:pt x="403" y="1087"/>
                      </a:lnTo>
                      <a:lnTo>
                        <a:pt x="382" y="1089"/>
                      </a:lnTo>
                      <a:lnTo>
                        <a:pt x="341" y="1081"/>
                      </a:lnTo>
                      <a:lnTo>
                        <a:pt x="233" y="1057"/>
                      </a:lnTo>
                      <a:lnTo>
                        <a:pt x="169" y="1054"/>
                      </a:lnTo>
                      <a:lnTo>
                        <a:pt x="120" y="1072"/>
                      </a:lnTo>
                      <a:lnTo>
                        <a:pt x="65" y="1093"/>
                      </a:lnTo>
                      <a:lnTo>
                        <a:pt x="45" y="1101"/>
                      </a:lnTo>
                      <a:lnTo>
                        <a:pt x="21" y="1101"/>
                      </a:lnTo>
                      <a:close/>
                    </a:path>
                  </a:pathLst>
                </a:custGeom>
                <a:gradFill rotWithShape="1">
                  <a:gsLst>
                    <a:gs pos="0">
                      <a:srgbClr val="F1F1F1"/>
                    </a:gs>
                    <a:gs pos="100000">
                      <a:srgbClr val="DDDDDD"/>
                    </a:gs>
                  </a:gsLst>
                  <a:lin ang="5400000" scaled="1"/>
                </a:gradFill>
                <a:ln w="6350"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438" name="Freeform 425"/>
                <p:cNvSpPr>
                  <a:spLocks/>
                </p:cNvSpPr>
                <p:nvPr/>
              </p:nvSpPr>
              <p:spPr bwMode="auto">
                <a:xfrm>
                  <a:off x="896" y="3039"/>
                  <a:ext cx="292" cy="149"/>
                </a:xfrm>
                <a:custGeom>
                  <a:avLst/>
                  <a:gdLst>
                    <a:gd name="T0" fmla="*/ 0 w 292"/>
                    <a:gd name="T1" fmla="*/ 51 h 149"/>
                    <a:gd name="T2" fmla="*/ 21 w 292"/>
                    <a:gd name="T3" fmla="*/ 39 h 149"/>
                    <a:gd name="T4" fmla="*/ 33 w 292"/>
                    <a:gd name="T5" fmla="*/ 3 h 149"/>
                    <a:gd name="T6" fmla="*/ 108 w 292"/>
                    <a:gd name="T7" fmla="*/ 0 h 149"/>
                    <a:gd name="T8" fmla="*/ 127 w 292"/>
                    <a:gd name="T9" fmla="*/ 17 h 149"/>
                    <a:gd name="T10" fmla="*/ 181 w 292"/>
                    <a:gd name="T11" fmla="*/ 48 h 149"/>
                    <a:gd name="T12" fmla="*/ 238 w 292"/>
                    <a:gd name="T13" fmla="*/ 83 h 149"/>
                    <a:gd name="T14" fmla="*/ 279 w 292"/>
                    <a:gd name="T15" fmla="*/ 111 h 149"/>
                    <a:gd name="T16" fmla="*/ 292 w 292"/>
                    <a:gd name="T17" fmla="*/ 131 h 149"/>
                    <a:gd name="T18" fmla="*/ 289 w 292"/>
                    <a:gd name="T19" fmla="*/ 146 h 149"/>
                    <a:gd name="T20" fmla="*/ 185 w 292"/>
                    <a:gd name="T21" fmla="*/ 149 h 149"/>
                    <a:gd name="T22" fmla="*/ 175 w 292"/>
                    <a:gd name="T23" fmla="*/ 146 h 149"/>
                    <a:gd name="T24" fmla="*/ 172 w 292"/>
                    <a:gd name="T25" fmla="*/ 131 h 149"/>
                    <a:gd name="T26" fmla="*/ 139 w 292"/>
                    <a:gd name="T27" fmla="*/ 102 h 149"/>
                    <a:gd name="T28" fmla="*/ 100 w 292"/>
                    <a:gd name="T29" fmla="*/ 80 h 149"/>
                    <a:gd name="T30" fmla="*/ 36 w 292"/>
                    <a:gd name="T31" fmla="*/ 60 h 149"/>
                    <a:gd name="T32" fmla="*/ 0 w 292"/>
                    <a:gd name="T33" fmla="*/ 51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2"/>
                    <a:gd name="T52" fmla="*/ 0 h 149"/>
                    <a:gd name="T53" fmla="*/ 292 w 292"/>
                    <a:gd name="T54" fmla="*/ 149 h 1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2" h="149">
                      <a:moveTo>
                        <a:pt x="0" y="51"/>
                      </a:moveTo>
                      <a:lnTo>
                        <a:pt x="21" y="39"/>
                      </a:lnTo>
                      <a:lnTo>
                        <a:pt x="33" y="3"/>
                      </a:lnTo>
                      <a:lnTo>
                        <a:pt x="108" y="0"/>
                      </a:lnTo>
                      <a:lnTo>
                        <a:pt x="127" y="17"/>
                      </a:lnTo>
                      <a:lnTo>
                        <a:pt x="181" y="48"/>
                      </a:lnTo>
                      <a:lnTo>
                        <a:pt x="238" y="83"/>
                      </a:lnTo>
                      <a:lnTo>
                        <a:pt x="279" y="111"/>
                      </a:lnTo>
                      <a:lnTo>
                        <a:pt x="292" y="131"/>
                      </a:lnTo>
                      <a:lnTo>
                        <a:pt x="289" y="146"/>
                      </a:lnTo>
                      <a:lnTo>
                        <a:pt x="185" y="149"/>
                      </a:lnTo>
                      <a:lnTo>
                        <a:pt x="175" y="146"/>
                      </a:lnTo>
                      <a:lnTo>
                        <a:pt x="172" y="131"/>
                      </a:lnTo>
                      <a:lnTo>
                        <a:pt x="139" y="102"/>
                      </a:lnTo>
                      <a:lnTo>
                        <a:pt x="100" y="80"/>
                      </a:lnTo>
                      <a:lnTo>
                        <a:pt x="36" y="60"/>
                      </a:lnTo>
                      <a:lnTo>
                        <a:pt x="0" y="51"/>
                      </a:lnTo>
                      <a:close/>
                    </a:path>
                  </a:pathLst>
                </a:custGeom>
                <a:solidFill>
                  <a:srgbClr val="EAEAEA"/>
                </a:solidFill>
                <a:ln w="6350"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grpSp>
        </p:grpSp>
        <p:sp>
          <p:nvSpPr>
            <p:cNvPr id="379" name="Line 426"/>
            <p:cNvSpPr>
              <a:spLocks noChangeShapeType="1"/>
            </p:cNvSpPr>
            <p:nvPr/>
          </p:nvSpPr>
          <p:spPr bwMode="auto">
            <a:xfrm flipV="1">
              <a:off x="4458" y="1389"/>
              <a:ext cx="1429" cy="137"/>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80" name="Freeform 427"/>
            <p:cNvSpPr>
              <a:spLocks/>
            </p:cNvSpPr>
            <p:nvPr/>
          </p:nvSpPr>
          <p:spPr bwMode="auto">
            <a:xfrm>
              <a:off x="4458" y="1242"/>
              <a:ext cx="693" cy="463"/>
            </a:xfrm>
            <a:custGeom>
              <a:avLst/>
              <a:gdLst>
                <a:gd name="T0" fmla="*/ 453 w 693"/>
                <a:gd name="T1" fmla="*/ 258 h 463"/>
                <a:gd name="T2" fmla="*/ 524 w 693"/>
                <a:gd name="T3" fmla="*/ 179 h 463"/>
                <a:gd name="T4" fmla="*/ 588 w 693"/>
                <a:gd name="T5" fmla="*/ 144 h 463"/>
                <a:gd name="T6" fmla="*/ 566 w 693"/>
                <a:gd name="T7" fmla="*/ 120 h 463"/>
                <a:gd name="T8" fmla="*/ 544 w 693"/>
                <a:gd name="T9" fmla="*/ 68 h 463"/>
                <a:gd name="T10" fmla="*/ 570 w 693"/>
                <a:gd name="T11" fmla="*/ 2 h 463"/>
                <a:gd name="T12" fmla="*/ 630 w 693"/>
                <a:gd name="T13" fmla="*/ 4 h 463"/>
                <a:gd name="T14" fmla="*/ 665 w 693"/>
                <a:gd name="T15" fmla="*/ 73 h 463"/>
                <a:gd name="T16" fmla="*/ 650 w 693"/>
                <a:gd name="T17" fmla="*/ 140 h 463"/>
                <a:gd name="T18" fmla="*/ 673 w 693"/>
                <a:gd name="T19" fmla="*/ 187 h 463"/>
                <a:gd name="T20" fmla="*/ 690 w 693"/>
                <a:gd name="T21" fmla="*/ 236 h 463"/>
                <a:gd name="T22" fmla="*/ 641 w 693"/>
                <a:gd name="T23" fmla="*/ 463 h 463"/>
                <a:gd name="T24" fmla="*/ 613 w 693"/>
                <a:gd name="T25" fmla="*/ 396 h 463"/>
                <a:gd name="T26" fmla="*/ 557 w 693"/>
                <a:gd name="T27" fmla="*/ 463 h 463"/>
                <a:gd name="T28" fmla="*/ 490 w 693"/>
                <a:gd name="T29" fmla="*/ 399 h 463"/>
                <a:gd name="T30" fmla="*/ 452 w 693"/>
                <a:gd name="T31" fmla="*/ 463 h 463"/>
                <a:gd name="T32" fmla="*/ 373 w 693"/>
                <a:gd name="T33" fmla="*/ 462 h 463"/>
                <a:gd name="T34" fmla="*/ 391 w 693"/>
                <a:gd name="T35" fmla="*/ 443 h 463"/>
                <a:gd name="T36" fmla="*/ 329 w 693"/>
                <a:gd name="T37" fmla="*/ 414 h 463"/>
                <a:gd name="T38" fmla="*/ 276 w 693"/>
                <a:gd name="T39" fmla="*/ 463 h 463"/>
                <a:gd name="T40" fmla="*/ 260 w 693"/>
                <a:gd name="T41" fmla="*/ 416 h 463"/>
                <a:gd name="T42" fmla="*/ 199 w 693"/>
                <a:gd name="T43" fmla="*/ 463 h 463"/>
                <a:gd name="T44" fmla="*/ 178 w 693"/>
                <a:gd name="T45" fmla="*/ 404 h 463"/>
                <a:gd name="T46" fmla="*/ 143 w 693"/>
                <a:gd name="T47" fmla="*/ 463 h 463"/>
                <a:gd name="T48" fmla="*/ 123 w 693"/>
                <a:gd name="T49" fmla="*/ 423 h 463"/>
                <a:gd name="T50" fmla="*/ 87 w 693"/>
                <a:gd name="T51" fmla="*/ 459 h 463"/>
                <a:gd name="T52" fmla="*/ 56 w 693"/>
                <a:gd name="T53" fmla="*/ 443 h 463"/>
                <a:gd name="T54" fmla="*/ 41 w 693"/>
                <a:gd name="T55" fmla="*/ 432 h 463"/>
                <a:gd name="T56" fmla="*/ 14 w 693"/>
                <a:gd name="T57" fmla="*/ 399 h 463"/>
                <a:gd name="T58" fmla="*/ 0 w 693"/>
                <a:gd name="T59" fmla="*/ 354 h 463"/>
                <a:gd name="T60" fmla="*/ 0 w 693"/>
                <a:gd name="T61" fmla="*/ 219 h 463"/>
                <a:gd name="T62" fmla="*/ 20 w 693"/>
                <a:gd name="T63" fmla="*/ 184 h 463"/>
                <a:gd name="T64" fmla="*/ 61 w 693"/>
                <a:gd name="T65" fmla="*/ 160 h 463"/>
                <a:gd name="T66" fmla="*/ 52 w 693"/>
                <a:gd name="T67" fmla="*/ 102 h 463"/>
                <a:gd name="T68" fmla="*/ 94 w 693"/>
                <a:gd name="T69" fmla="*/ 39 h 463"/>
                <a:gd name="T70" fmla="*/ 158 w 693"/>
                <a:gd name="T71" fmla="*/ 78 h 463"/>
                <a:gd name="T72" fmla="*/ 141 w 693"/>
                <a:gd name="T73" fmla="*/ 164 h 463"/>
                <a:gd name="T74" fmla="*/ 171 w 693"/>
                <a:gd name="T75" fmla="*/ 189 h 463"/>
                <a:gd name="T76" fmla="*/ 200 w 693"/>
                <a:gd name="T77" fmla="*/ 202 h 463"/>
                <a:gd name="T78" fmla="*/ 195 w 693"/>
                <a:gd name="T79" fmla="*/ 312 h 463"/>
                <a:gd name="T80" fmla="*/ 235 w 693"/>
                <a:gd name="T81" fmla="*/ 298 h 463"/>
                <a:gd name="T82" fmla="*/ 272 w 693"/>
                <a:gd name="T83" fmla="*/ 202 h 463"/>
                <a:gd name="T84" fmla="*/ 324 w 693"/>
                <a:gd name="T85" fmla="*/ 155 h 463"/>
                <a:gd name="T86" fmla="*/ 312 w 693"/>
                <a:gd name="T87" fmla="*/ 68 h 463"/>
                <a:gd name="T88" fmla="*/ 356 w 693"/>
                <a:gd name="T89" fmla="*/ 31 h 463"/>
                <a:gd name="T90" fmla="*/ 401 w 693"/>
                <a:gd name="T91" fmla="*/ 51 h 463"/>
                <a:gd name="T92" fmla="*/ 415 w 693"/>
                <a:gd name="T93" fmla="*/ 95 h 463"/>
                <a:gd name="T94" fmla="*/ 393 w 693"/>
                <a:gd name="T95" fmla="*/ 169 h 463"/>
                <a:gd name="T96" fmla="*/ 438 w 693"/>
                <a:gd name="T97" fmla="*/ 194 h 463"/>
                <a:gd name="T98" fmla="*/ 450 w 693"/>
                <a:gd name="T99" fmla="*/ 283 h 4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3"/>
                <a:gd name="T151" fmla="*/ 0 h 463"/>
                <a:gd name="T152" fmla="*/ 693 w 693"/>
                <a:gd name="T153" fmla="*/ 463 h 4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3" h="463">
                  <a:moveTo>
                    <a:pt x="450" y="283"/>
                  </a:moveTo>
                  <a:lnTo>
                    <a:pt x="453" y="258"/>
                  </a:lnTo>
                  <a:lnTo>
                    <a:pt x="492" y="260"/>
                  </a:lnTo>
                  <a:lnTo>
                    <a:pt x="524" y="179"/>
                  </a:lnTo>
                  <a:lnTo>
                    <a:pt x="541" y="157"/>
                  </a:lnTo>
                  <a:lnTo>
                    <a:pt x="588" y="144"/>
                  </a:lnTo>
                  <a:lnTo>
                    <a:pt x="581" y="122"/>
                  </a:lnTo>
                  <a:lnTo>
                    <a:pt x="566" y="120"/>
                  </a:lnTo>
                  <a:lnTo>
                    <a:pt x="552" y="106"/>
                  </a:lnTo>
                  <a:lnTo>
                    <a:pt x="544" y="68"/>
                  </a:lnTo>
                  <a:lnTo>
                    <a:pt x="554" y="28"/>
                  </a:lnTo>
                  <a:lnTo>
                    <a:pt x="570" y="2"/>
                  </a:lnTo>
                  <a:lnTo>
                    <a:pt x="602" y="0"/>
                  </a:lnTo>
                  <a:lnTo>
                    <a:pt x="630" y="4"/>
                  </a:lnTo>
                  <a:lnTo>
                    <a:pt x="655" y="31"/>
                  </a:lnTo>
                  <a:lnTo>
                    <a:pt x="665" y="73"/>
                  </a:lnTo>
                  <a:lnTo>
                    <a:pt x="648" y="115"/>
                  </a:lnTo>
                  <a:lnTo>
                    <a:pt x="650" y="140"/>
                  </a:lnTo>
                  <a:lnTo>
                    <a:pt x="678" y="159"/>
                  </a:lnTo>
                  <a:lnTo>
                    <a:pt x="673" y="187"/>
                  </a:lnTo>
                  <a:lnTo>
                    <a:pt x="693" y="196"/>
                  </a:lnTo>
                  <a:lnTo>
                    <a:pt x="690" y="236"/>
                  </a:lnTo>
                  <a:lnTo>
                    <a:pt x="648" y="389"/>
                  </a:lnTo>
                  <a:lnTo>
                    <a:pt x="641" y="463"/>
                  </a:lnTo>
                  <a:lnTo>
                    <a:pt x="611" y="463"/>
                  </a:lnTo>
                  <a:lnTo>
                    <a:pt x="613" y="396"/>
                  </a:lnTo>
                  <a:lnTo>
                    <a:pt x="565" y="399"/>
                  </a:lnTo>
                  <a:lnTo>
                    <a:pt x="557" y="463"/>
                  </a:lnTo>
                  <a:lnTo>
                    <a:pt x="482" y="463"/>
                  </a:lnTo>
                  <a:lnTo>
                    <a:pt x="490" y="399"/>
                  </a:lnTo>
                  <a:lnTo>
                    <a:pt x="462" y="394"/>
                  </a:lnTo>
                  <a:lnTo>
                    <a:pt x="452" y="463"/>
                  </a:lnTo>
                  <a:lnTo>
                    <a:pt x="393" y="463"/>
                  </a:lnTo>
                  <a:lnTo>
                    <a:pt x="373" y="462"/>
                  </a:lnTo>
                  <a:lnTo>
                    <a:pt x="378" y="449"/>
                  </a:lnTo>
                  <a:lnTo>
                    <a:pt x="391" y="443"/>
                  </a:lnTo>
                  <a:lnTo>
                    <a:pt x="392" y="408"/>
                  </a:lnTo>
                  <a:lnTo>
                    <a:pt x="329" y="414"/>
                  </a:lnTo>
                  <a:lnTo>
                    <a:pt x="322" y="463"/>
                  </a:lnTo>
                  <a:lnTo>
                    <a:pt x="276" y="463"/>
                  </a:lnTo>
                  <a:lnTo>
                    <a:pt x="284" y="414"/>
                  </a:lnTo>
                  <a:lnTo>
                    <a:pt x="260" y="416"/>
                  </a:lnTo>
                  <a:lnTo>
                    <a:pt x="246" y="463"/>
                  </a:lnTo>
                  <a:lnTo>
                    <a:pt x="199" y="463"/>
                  </a:lnTo>
                  <a:lnTo>
                    <a:pt x="208" y="404"/>
                  </a:lnTo>
                  <a:lnTo>
                    <a:pt x="178" y="404"/>
                  </a:lnTo>
                  <a:lnTo>
                    <a:pt x="167" y="463"/>
                  </a:lnTo>
                  <a:lnTo>
                    <a:pt x="143" y="463"/>
                  </a:lnTo>
                  <a:lnTo>
                    <a:pt x="151" y="421"/>
                  </a:lnTo>
                  <a:lnTo>
                    <a:pt x="123" y="423"/>
                  </a:lnTo>
                  <a:lnTo>
                    <a:pt x="106" y="463"/>
                  </a:lnTo>
                  <a:lnTo>
                    <a:pt x="87" y="459"/>
                  </a:lnTo>
                  <a:lnTo>
                    <a:pt x="69" y="451"/>
                  </a:lnTo>
                  <a:lnTo>
                    <a:pt x="56" y="443"/>
                  </a:lnTo>
                  <a:lnTo>
                    <a:pt x="54" y="421"/>
                  </a:lnTo>
                  <a:lnTo>
                    <a:pt x="41" y="432"/>
                  </a:lnTo>
                  <a:lnTo>
                    <a:pt x="27" y="418"/>
                  </a:lnTo>
                  <a:lnTo>
                    <a:pt x="14" y="399"/>
                  </a:lnTo>
                  <a:lnTo>
                    <a:pt x="4" y="377"/>
                  </a:lnTo>
                  <a:lnTo>
                    <a:pt x="0" y="354"/>
                  </a:lnTo>
                  <a:lnTo>
                    <a:pt x="0" y="315"/>
                  </a:lnTo>
                  <a:lnTo>
                    <a:pt x="0" y="219"/>
                  </a:lnTo>
                  <a:lnTo>
                    <a:pt x="5" y="199"/>
                  </a:lnTo>
                  <a:lnTo>
                    <a:pt x="20" y="184"/>
                  </a:lnTo>
                  <a:lnTo>
                    <a:pt x="59" y="177"/>
                  </a:lnTo>
                  <a:lnTo>
                    <a:pt x="61" y="160"/>
                  </a:lnTo>
                  <a:lnTo>
                    <a:pt x="54" y="144"/>
                  </a:lnTo>
                  <a:lnTo>
                    <a:pt x="52" y="102"/>
                  </a:lnTo>
                  <a:lnTo>
                    <a:pt x="64" y="62"/>
                  </a:lnTo>
                  <a:lnTo>
                    <a:pt x="94" y="39"/>
                  </a:lnTo>
                  <a:lnTo>
                    <a:pt x="136" y="41"/>
                  </a:lnTo>
                  <a:lnTo>
                    <a:pt x="158" y="78"/>
                  </a:lnTo>
                  <a:lnTo>
                    <a:pt x="156" y="130"/>
                  </a:lnTo>
                  <a:lnTo>
                    <a:pt x="141" y="164"/>
                  </a:lnTo>
                  <a:lnTo>
                    <a:pt x="141" y="182"/>
                  </a:lnTo>
                  <a:lnTo>
                    <a:pt x="171" y="189"/>
                  </a:lnTo>
                  <a:lnTo>
                    <a:pt x="181" y="196"/>
                  </a:lnTo>
                  <a:lnTo>
                    <a:pt x="200" y="202"/>
                  </a:lnTo>
                  <a:lnTo>
                    <a:pt x="208" y="219"/>
                  </a:lnTo>
                  <a:lnTo>
                    <a:pt x="195" y="312"/>
                  </a:lnTo>
                  <a:lnTo>
                    <a:pt x="200" y="288"/>
                  </a:lnTo>
                  <a:lnTo>
                    <a:pt x="235" y="298"/>
                  </a:lnTo>
                  <a:lnTo>
                    <a:pt x="254" y="224"/>
                  </a:lnTo>
                  <a:lnTo>
                    <a:pt x="272" y="202"/>
                  </a:lnTo>
                  <a:lnTo>
                    <a:pt x="312" y="179"/>
                  </a:lnTo>
                  <a:lnTo>
                    <a:pt x="324" y="155"/>
                  </a:lnTo>
                  <a:lnTo>
                    <a:pt x="307" y="122"/>
                  </a:lnTo>
                  <a:lnTo>
                    <a:pt x="312" y="68"/>
                  </a:lnTo>
                  <a:lnTo>
                    <a:pt x="329" y="41"/>
                  </a:lnTo>
                  <a:lnTo>
                    <a:pt x="356" y="31"/>
                  </a:lnTo>
                  <a:lnTo>
                    <a:pt x="391" y="41"/>
                  </a:lnTo>
                  <a:lnTo>
                    <a:pt x="401" y="51"/>
                  </a:lnTo>
                  <a:lnTo>
                    <a:pt x="410" y="53"/>
                  </a:lnTo>
                  <a:lnTo>
                    <a:pt x="415" y="95"/>
                  </a:lnTo>
                  <a:lnTo>
                    <a:pt x="402" y="144"/>
                  </a:lnTo>
                  <a:lnTo>
                    <a:pt x="393" y="169"/>
                  </a:lnTo>
                  <a:lnTo>
                    <a:pt x="420" y="182"/>
                  </a:lnTo>
                  <a:lnTo>
                    <a:pt x="438" y="194"/>
                  </a:lnTo>
                  <a:lnTo>
                    <a:pt x="462" y="202"/>
                  </a:lnTo>
                  <a:lnTo>
                    <a:pt x="450" y="283"/>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381" name="Freeform 428"/>
            <p:cNvSpPr>
              <a:spLocks/>
            </p:cNvSpPr>
            <p:nvPr/>
          </p:nvSpPr>
          <p:spPr bwMode="auto">
            <a:xfrm>
              <a:off x="5261" y="1196"/>
              <a:ext cx="625" cy="511"/>
            </a:xfrm>
            <a:custGeom>
              <a:avLst/>
              <a:gdLst>
                <a:gd name="T0" fmla="*/ 5 w 625"/>
                <a:gd name="T1" fmla="*/ 507 h 511"/>
                <a:gd name="T2" fmla="*/ 95 w 625"/>
                <a:gd name="T3" fmla="*/ 376 h 511"/>
                <a:gd name="T4" fmla="*/ 157 w 625"/>
                <a:gd name="T5" fmla="*/ 350 h 511"/>
                <a:gd name="T6" fmla="*/ 187 w 625"/>
                <a:gd name="T7" fmla="*/ 322 h 511"/>
                <a:gd name="T8" fmla="*/ 202 w 625"/>
                <a:gd name="T9" fmla="*/ 330 h 511"/>
                <a:gd name="T10" fmla="*/ 229 w 625"/>
                <a:gd name="T11" fmla="*/ 319 h 511"/>
                <a:gd name="T12" fmla="*/ 278 w 625"/>
                <a:gd name="T13" fmla="*/ 263 h 511"/>
                <a:gd name="T14" fmla="*/ 304 w 625"/>
                <a:gd name="T15" fmla="*/ 175 h 511"/>
                <a:gd name="T16" fmla="*/ 338 w 625"/>
                <a:gd name="T17" fmla="*/ 149 h 511"/>
                <a:gd name="T18" fmla="*/ 283 w 625"/>
                <a:gd name="T19" fmla="*/ 112 h 511"/>
                <a:gd name="T20" fmla="*/ 277 w 625"/>
                <a:gd name="T21" fmla="*/ 91 h 511"/>
                <a:gd name="T22" fmla="*/ 286 w 625"/>
                <a:gd name="T23" fmla="*/ 23 h 511"/>
                <a:gd name="T24" fmla="*/ 379 w 625"/>
                <a:gd name="T25" fmla="*/ 26 h 511"/>
                <a:gd name="T26" fmla="*/ 399 w 625"/>
                <a:gd name="T27" fmla="*/ 111 h 511"/>
                <a:gd name="T28" fmla="*/ 397 w 625"/>
                <a:gd name="T29" fmla="*/ 147 h 511"/>
                <a:gd name="T30" fmla="*/ 436 w 625"/>
                <a:gd name="T31" fmla="*/ 142 h 511"/>
                <a:gd name="T32" fmla="*/ 431 w 625"/>
                <a:gd name="T33" fmla="*/ 118 h 511"/>
                <a:gd name="T34" fmla="*/ 420 w 625"/>
                <a:gd name="T35" fmla="*/ 70 h 511"/>
                <a:gd name="T36" fmla="*/ 443 w 625"/>
                <a:gd name="T37" fmla="*/ 15 h 511"/>
                <a:gd name="T38" fmla="*/ 523 w 625"/>
                <a:gd name="T39" fmla="*/ 3 h 511"/>
                <a:gd name="T40" fmla="*/ 531 w 625"/>
                <a:gd name="T41" fmla="*/ 108 h 511"/>
                <a:gd name="T42" fmla="*/ 550 w 625"/>
                <a:gd name="T43" fmla="*/ 129 h 511"/>
                <a:gd name="T44" fmla="*/ 573 w 625"/>
                <a:gd name="T45" fmla="*/ 133 h 511"/>
                <a:gd name="T46" fmla="*/ 550 w 625"/>
                <a:gd name="T47" fmla="*/ 118 h 511"/>
                <a:gd name="T48" fmla="*/ 540 w 625"/>
                <a:gd name="T49" fmla="*/ 76 h 511"/>
                <a:gd name="T50" fmla="*/ 562 w 625"/>
                <a:gd name="T51" fmla="*/ 21 h 511"/>
                <a:gd name="T52" fmla="*/ 607 w 625"/>
                <a:gd name="T53" fmla="*/ 1 h 511"/>
                <a:gd name="T54" fmla="*/ 625 w 625"/>
                <a:gd name="T55" fmla="*/ 373 h 511"/>
                <a:gd name="T56" fmla="*/ 610 w 625"/>
                <a:gd name="T57" fmla="*/ 447 h 511"/>
                <a:gd name="T58" fmla="*/ 590 w 625"/>
                <a:gd name="T59" fmla="*/ 410 h 511"/>
                <a:gd name="T60" fmla="*/ 505 w 625"/>
                <a:gd name="T61" fmla="*/ 510 h 511"/>
                <a:gd name="T62" fmla="*/ 462 w 625"/>
                <a:gd name="T63" fmla="*/ 425 h 511"/>
                <a:gd name="T64" fmla="*/ 382 w 625"/>
                <a:gd name="T65" fmla="*/ 510 h 511"/>
                <a:gd name="T66" fmla="*/ 361 w 625"/>
                <a:gd name="T67" fmla="*/ 510 h 511"/>
                <a:gd name="T68" fmla="*/ 327 w 625"/>
                <a:gd name="T69" fmla="*/ 466 h 511"/>
                <a:gd name="T70" fmla="*/ 309 w 625"/>
                <a:gd name="T71" fmla="*/ 510 h 511"/>
                <a:gd name="T72" fmla="*/ 247 w 625"/>
                <a:gd name="T73" fmla="*/ 507 h 511"/>
                <a:gd name="T74" fmla="*/ 172 w 625"/>
                <a:gd name="T75" fmla="*/ 511 h 511"/>
                <a:gd name="T76" fmla="*/ 144 w 625"/>
                <a:gd name="T77" fmla="*/ 492 h 511"/>
                <a:gd name="T78" fmla="*/ 112 w 625"/>
                <a:gd name="T79" fmla="*/ 510 h 511"/>
                <a:gd name="T80" fmla="*/ 115 w 625"/>
                <a:gd name="T81" fmla="*/ 472 h 511"/>
                <a:gd name="T82" fmla="*/ 0 w 625"/>
                <a:gd name="T83" fmla="*/ 510 h 5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25"/>
                <a:gd name="T127" fmla="*/ 0 h 511"/>
                <a:gd name="T128" fmla="*/ 625 w 625"/>
                <a:gd name="T129" fmla="*/ 511 h 5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25" h="511">
                  <a:moveTo>
                    <a:pt x="0" y="510"/>
                  </a:moveTo>
                  <a:lnTo>
                    <a:pt x="5" y="507"/>
                  </a:lnTo>
                  <a:lnTo>
                    <a:pt x="46" y="502"/>
                  </a:lnTo>
                  <a:lnTo>
                    <a:pt x="95" y="376"/>
                  </a:lnTo>
                  <a:lnTo>
                    <a:pt x="121" y="361"/>
                  </a:lnTo>
                  <a:lnTo>
                    <a:pt x="157" y="350"/>
                  </a:lnTo>
                  <a:lnTo>
                    <a:pt x="178" y="327"/>
                  </a:lnTo>
                  <a:lnTo>
                    <a:pt x="187" y="322"/>
                  </a:lnTo>
                  <a:lnTo>
                    <a:pt x="198" y="321"/>
                  </a:lnTo>
                  <a:lnTo>
                    <a:pt x="202" y="330"/>
                  </a:lnTo>
                  <a:lnTo>
                    <a:pt x="217" y="332"/>
                  </a:lnTo>
                  <a:lnTo>
                    <a:pt x="229" y="319"/>
                  </a:lnTo>
                  <a:lnTo>
                    <a:pt x="266" y="314"/>
                  </a:lnTo>
                  <a:lnTo>
                    <a:pt x="278" y="263"/>
                  </a:lnTo>
                  <a:lnTo>
                    <a:pt x="278" y="222"/>
                  </a:lnTo>
                  <a:lnTo>
                    <a:pt x="304" y="175"/>
                  </a:lnTo>
                  <a:lnTo>
                    <a:pt x="338" y="165"/>
                  </a:lnTo>
                  <a:lnTo>
                    <a:pt x="338" y="149"/>
                  </a:lnTo>
                  <a:lnTo>
                    <a:pt x="289" y="137"/>
                  </a:lnTo>
                  <a:lnTo>
                    <a:pt x="283" y="112"/>
                  </a:lnTo>
                  <a:lnTo>
                    <a:pt x="270" y="102"/>
                  </a:lnTo>
                  <a:lnTo>
                    <a:pt x="277" y="91"/>
                  </a:lnTo>
                  <a:lnTo>
                    <a:pt x="273" y="62"/>
                  </a:lnTo>
                  <a:lnTo>
                    <a:pt x="286" y="23"/>
                  </a:lnTo>
                  <a:lnTo>
                    <a:pt x="338" y="8"/>
                  </a:lnTo>
                  <a:lnTo>
                    <a:pt x="379" y="26"/>
                  </a:lnTo>
                  <a:lnTo>
                    <a:pt x="397" y="64"/>
                  </a:lnTo>
                  <a:lnTo>
                    <a:pt x="399" y="111"/>
                  </a:lnTo>
                  <a:lnTo>
                    <a:pt x="391" y="133"/>
                  </a:lnTo>
                  <a:lnTo>
                    <a:pt x="397" y="147"/>
                  </a:lnTo>
                  <a:lnTo>
                    <a:pt x="429" y="163"/>
                  </a:lnTo>
                  <a:lnTo>
                    <a:pt x="436" y="142"/>
                  </a:lnTo>
                  <a:lnTo>
                    <a:pt x="456" y="124"/>
                  </a:lnTo>
                  <a:lnTo>
                    <a:pt x="431" y="118"/>
                  </a:lnTo>
                  <a:lnTo>
                    <a:pt x="428" y="80"/>
                  </a:lnTo>
                  <a:lnTo>
                    <a:pt x="420" y="70"/>
                  </a:lnTo>
                  <a:lnTo>
                    <a:pt x="431" y="49"/>
                  </a:lnTo>
                  <a:lnTo>
                    <a:pt x="443" y="15"/>
                  </a:lnTo>
                  <a:lnTo>
                    <a:pt x="472" y="0"/>
                  </a:lnTo>
                  <a:lnTo>
                    <a:pt x="523" y="3"/>
                  </a:lnTo>
                  <a:lnTo>
                    <a:pt x="549" y="49"/>
                  </a:lnTo>
                  <a:lnTo>
                    <a:pt x="531" y="108"/>
                  </a:lnTo>
                  <a:lnTo>
                    <a:pt x="518" y="129"/>
                  </a:lnTo>
                  <a:lnTo>
                    <a:pt x="550" y="129"/>
                  </a:lnTo>
                  <a:lnTo>
                    <a:pt x="556" y="141"/>
                  </a:lnTo>
                  <a:lnTo>
                    <a:pt x="573" y="133"/>
                  </a:lnTo>
                  <a:lnTo>
                    <a:pt x="573" y="121"/>
                  </a:lnTo>
                  <a:lnTo>
                    <a:pt x="550" y="118"/>
                  </a:lnTo>
                  <a:lnTo>
                    <a:pt x="544" y="95"/>
                  </a:lnTo>
                  <a:lnTo>
                    <a:pt x="540" y="76"/>
                  </a:lnTo>
                  <a:lnTo>
                    <a:pt x="552" y="60"/>
                  </a:lnTo>
                  <a:lnTo>
                    <a:pt x="562" y="21"/>
                  </a:lnTo>
                  <a:lnTo>
                    <a:pt x="579" y="4"/>
                  </a:lnTo>
                  <a:lnTo>
                    <a:pt x="607" y="1"/>
                  </a:lnTo>
                  <a:lnTo>
                    <a:pt x="625" y="9"/>
                  </a:lnTo>
                  <a:lnTo>
                    <a:pt x="625" y="373"/>
                  </a:lnTo>
                  <a:lnTo>
                    <a:pt x="621" y="420"/>
                  </a:lnTo>
                  <a:lnTo>
                    <a:pt x="610" y="447"/>
                  </a:lnTo>
                  <a:lnTo>
                    <a:pt x="594" y="472"/>
                  </a:lnTo>
                  <a:lnTo>
                    <a:pt x="590" y="410"/>
                  </a:lnTo>
                  <a:lnTo>
                    <a:pt x="518" y="404"/>
                  </a:lnTo>
                  <a:lnTo>
                    <a:pt x="505" y="510"/>
                  </a:lnTo>
                  <a:lnTo>
                    <a:pt x="469" y="510"/>
                  </a:lnTo>
                  <a:lnTo>
                    <a:pt x="462" y="425"/>
                  </a:lnTo>
                  <a:lnTo>
                    <a:pt x="444" y="510"/>
                  </a:lnTo>
                  <a:lnTo>
                    <a:pt x="382" y="510"/>
                  </a:lnTo>
                  <a:lnTo>
                    <a:pt x="364" y="461"/>
                  </a:lnTo>
                  <a:lnTo>
                    <a:pt x="361" y="510"/>
                  </a:lnTo>
                  <a:lnTo>
                    <a:pt x="336" y="510"/>
                  </a:lnTo>
                  <a:lnTo>
                    <a:pt x="327" y="466"/>
                  </a:lnTo>
                  <a:lnTo>
                    <a:pt x="322" y="504"/>
                  </a:lnTo>
                  <a:lnTo>
                    <a:pt x="309" y="510"/>
                  </a:lnTo>
                  <a:lnTo>
                    <a:pt x="261" y="510"/>
                  </a:lnTo>
                  <a:lnTo>
                    <a:pt x="247" y="507"/>
                  </a:lnTo>
                  <a:lnTo>
                    <a:pt x="223" y="511"/>
                  </a:lnTo>
                  <a:lnTo>
                    <a:pt x="172" y="511"/>
                  </a:lnTo>
                  <a:lnTo>
                    <a:pt x="175" y="497"/>
                  </a:lnTo>
                  <a:lnTo>
                    <a:pt x="144" y="492"/>
                  </a:lnTo>
                  <a:lnTo>
                    <a:pt x="142" y="508"/>
                  </a:lnTo>
                  <a:lnTo>
                    <a:pt x="112" y="510"/>
                  </a:lnTo>
                  <a:lnTo>
                    <a:pt x="115" y="486"/>
                  </a:lnTo>
                  <a:lnTo>
                    <a:pt x="115" y="472"/>
                  </a:lnTo>
                  <a:lnTo>
                    <a:pt x="103" y="510"/>
                  </a:lnTo>
                  <a:lnTo>
                    <a:pt x="0" y="510"/>
                  </a:lnTo>
                  <a:close/>
                </a:path>
              </a:pathLst>
            </a:custGeom>
            <a:solidFill>
              <a:srgbClr val="C0C0C0"/>
            </a:solidFill>
            <a:ln w="9525" cap="flat" cmpd="sng">
              <a:solidFill>
                <a:srgbClr val="808080"/>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382" name="Line 429"/>
            <p:cNvSpPr>
              <a:spLocks noChangeShapeType="1"/>
            </p:cNvSpPr>
            <p:nvPr/>
          </p:nvSpPr>
          <p:spPr bwMode="auto">
            <a:xfrm flipV="1">
              <a:off x="4669" y="629"/>
              <a:ext cx="795" cy="47"/>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83" name="Line 430"/>
            <p:cNvSpPr>
              <a:spLocks noChangeShapeType="1"/>
            </p:cNvSpPr>
            <p:nvPr/>
          </p:nvSpPr>
          <p:spPr bwMode="auto">
            <a:xfrm flipV="1">
              <a:off x="4669" y="640"/>
              <a:ext cx="957" cy="674"/>
            </a:xfrm>
            <a:prstGeom prst="line">
              <a:avLst/>
            </a:prstGeom>
            <a:noFill/>
            <a:ln w="3175">
              <a:solidFill>
                <a:srgbClr val="FFCC00"/>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84" name="Line 431"/>
            <p:cNvSpPr>
              <a:spLocks noChangeShapeType="1"/>
            </p:cNvSpPr>
            <p:nvPr/>
          </p:nvSpPr>
          <p:spPr bwMode="auto">
            <a:xfrm flipV="1">
              <a:off x="5377" y="652"/>
              <a:ext cx="419" cy="621"/>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85" name="Freeform 432"/>
            <p:cNvSpPr>
              <a:spLocks/>
            </p:cNvSpPr>
            <p:nvPr/>
          </p:nvSpPr>
          <p:spPr bwMode="auto">
            <a:xfrm rot="-797092">
              <a:off x="5544" y="1261"/>
              <a:ext cx="9" cy="24"/>
            </a:xfrm>
            <a:custGeom>
              <a:avLst/>
              <a:gdLst>
                <a:gd name="T0" fmla="*/ 0 w 15"/>
                <a:gd name="T1" fmla="*/ 1 h 47"/>
                <a:gd name="T2" fmla="*/ 1 w 15"/>
                <a:gd name="T3" fmla="*/ 1 h 47"/>
                <a:gd name="T4" fmla="*/ 1 w 15"/>
                <a:gd name="T5" fmla="*/ 0 h 47"/>
                <a:gd name="T6" fmla="*/ 1 w 15"/>
                <a:gd name="T7" fmla="*/ 1 h 47"/>
                <a:gd name="T8" fmla="*/ 1 w 15"/>
                <a:gd name="T9" fmla="*/ 1 h 47"/>
                <a:gd name="T10" fmla="*/ 1 w 15"/>
                <a:gd name="T11" fmla="*/ 1 h 47"/>
                <a:gd name="T12" fmla="*/ 0 w 15"/>
                <a:gd name="T13" fmla="*/ 1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386" name="Freeform 433"/>
            <p:cNvSpPr>
              <a:spLocks/>
            </p:cNvSpPr>
            <p:nvPr/>
          </p:nvSpPr>
          <p:spPr bwMode="auto">
            <a:xfrm rot="-797092">
              <a:off x="5541" y="1246"/>
              <a:ext cx="12" cy="9"/>
            </a:xfrm>
            <a:custGeom>
              <a:avLst/>
              <a:gdLst>
                <a:gd name="T0" fmla="*/ 0 w 20"/>
                <a:gd name="T1" fmla="*/ 1 h 18"/>
                <a:gd name="T2" fmla="*/ 1 w 20"/>
                <a:gd name="T3" fmla="*/ 0 h 18"/>
                <a:gd name="T4" fmla="*/ 1 w 20"/>
                <a:gd name="T5" fmla="*/ 1 h 18"/>
                <a:gd name="T6" fmla="*/ 1 w 20"/>
                <a:gd name="T7" fmla="*/ 1 h 18"/>
                <a:gd name="T8" fmla="*/ 0 w 20"/>
                <a:gd name="T9" fmla="*/ 1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387" name="Freeform 434"/>
            <p:cNvSpPr>
              <a:spLocks/>
            </p:cNvSpPr>
            <p:nvPr/>
          </p:nvSpPr>
          <p:spPr bwMode="auto">
            <a:xfrm rot="-797092">
              <a:off x="5550" y="1315"/>
              <a:ext cx="14" cy="3"/>
            </a:xfrm>
            <a:custGeom>
              <a:avLst/>
              <a:gdLst>
                <a:gd name="T0" fmla="*/ 0 w 23"/>
                <a:gd name="T1" fmla="*/ 1 h 6"/>
                <a:gd name="T2" fmla="*/ 1 w 23"/>
                <a:gd name="T3" fmla="*/ 1 h 6"/>
                <a:gd name="T4" fmla="*/ 1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88" name="Freeform 435"/>
            <p:cNvSpPr>
              <a:spLocks/>
            </p:cNvSpPr>
            <p:nvPr/>
          </p:nvSpPr>
          <p:spPr bwMode="auto">
            <a:xfrm rot="-797092">
              <a:off x="5584" y="1269"/>
              <a:ext cx="27" cy="35"/>
            </a:xfrm>
            <a:custGeom>
              <a:avLst/>
              <a:gdLst>
                <a:gd name="T0" fmla="*/ 0 w 44"/>
                <a:gd name="T1" fmla="*/ 1 h 70"/>
                <a:gd name="T2" fmla="*/ 1 w 44"/>
                <a:gd name="T3" fmla="*/ 0 h 70"/>
                <a:gd name="T4" fmla="*/ 1 w 44"/>
                <a:gd name="T5" fmla="*/ 1 h 70"/>
                <a:gd name="T6" fmla="*/ 1 w 44"/>
                <a:gd name="T7" fmla="*/ 1 h 70"/>
                <a:gd name="T8" fmla="*/ 1 w 44"/>
                <a:gd name="T9" fmla="*/ 1 h 70"/>
                <a:gd name="T10" fmla="*/ 1 w 44"/>
                <a:gd name="T11" fmla="*/ 1 h 70"/>
                <a:gd name="T12" fmla="*/ 1 w 44"/>
                <a:gd name="T13" fmla="*/ 1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grpSp>
          <p:nvGrpSpPr>
            <p:cNvPr id="389" name="Group 436"/>
            <p:cNvGrpSpPr>
              <a:grpSpLocks/>
            </p:cNvGrpSpPr>
            <p:nvPr/>
          </p:nvGrpSpPr>
          <p:grpSpPr bwMode="auto">
            <a:xfrm rot="831002">
              <a:off x="5692" y="1228"/>
              <a:ext cx="70" cy="72"/>
              <a:chOff x="3721" y="2442"/>
              <a:chExt cx="113" cy="123"/>
            </a:xfrm>
          </p:grpSpPr>
          <p:sp>
            <p:nvSpPr>
              <p:cNvPr id="417" name="Freeform 437"/>
              <p:cNvSpPr>
                <a:spLocks/>
              </p:cNvSpPr>
              <p:nvPr/>
            </p:nvSpPr>
            <p:spPr bwMode="auto">
              <a:xfrm rot="-797092">
                <a:off x="3726" y="2468"/>
                <a:ext cx="15" cy="41"/>
              </a:xfrm>
              <a:custGeom>
                <a:avLst/>
                <a:gdLst>
                  <a:gd name="T0" fmla="*/ 0 w 15"/>
                  <a:gd name="T1" fmla="*/ 8 h 47"/>
                  <a:gd name="T2" fmla="*/ 4 w 15"/>
                  <a:gd name="T3" fmla="*/ 3 h 47"/>
                  <a:gd name="T4" fmla="*/ 12 w 15"/>
                  <a:gd name="T5" fmla="*/ 0 h 47"/>
                  <a:gd name="T6" fmla="*/ 15 w 15"/>
                  <a:gd name="T7" fmla="*/ 3 h 47"/>
                  <a:gd name="T8" fmla="*/ 12 w 15"/>
                  <a:gd name="T9" fmla="*/ 7 h 47"/>
                  <a:gd name="T10" fmla="*/ 6 w 15"/>
                  <a:gd name="T11" fmla="*/ 9 h 47"/>
                  <a:gd name="T12" fmla="*/ 0 w 15"/>
                  <a:gd name="T13" fmla="*/ 8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18" name="Freeform 438"/>
              <p:cNvSpPr>
                <a:spLocks/>
              </p:cNvSpPr>
              <p:nvPr/>
            </p:nvSpPr>
            <p:spPr bwMode="auto">
              <a:xfrm rot="-797092">
                <a:off x="3721" y="2442"/>
                <a:ext cx="20" cy="16"/>
              </a:xfrm>
              <a:custGeom>
                <a:avLst/>
                <a:gdLst>
                  <a:gd name="T0" fmla="*/ 0 w 20"/>
                  <a:gd name="T1" fmla="*/ 4 h 18"/>
                  <a:gd name="T2" fmla="*/ 9 w 20"/>
                  <a:gd name="T3" fmla="*/ 0 h 18"/>
                  <a:gd name="T4" fmla="*/ 20 w 20"/>
                  <a:gd name="T5" fmla="*/ 4 h 18"/>
                  <a:gd name="T6" fmla="*/ 8 w 20"/>
                  <a:gd name="T7" fmla="*/ 4 h 18"/>
                  <a:gd name="T8" fmla="*/ 0 w 20"/>
                  <a:gd name="T9" fmla="*/ 4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19" name="Freeform 439"/>
              <p:cNvSpPr>
                <a:spLocks/>
              </p:cNvSpPr>
              <p:nvPr/>
            </p:nvSpPr>
            <p:spPr bwMode="auto">
              <a:xfrm rot="-797092">
                <a:off x="3735" y="2560"/>
                <a:ext cx="23" cy="5"/>
              </a:xfrm>
              <a:custGeom>
                <a:avLst/>
                <a:gdLst>
                  <a:gd name="T0" fmla="*/ 0 w 23"/>
                  <a:gd name="T1" fmla="*/ 3 h 6"/>
                  <a:gd name="T2" fmla="*/ 14 w 23"/>
                  <a:gd name="T3" fmla="*/ 3 h 6"/>
                  <a:gd name="T4" fmla="*/ 23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420" name="Freeform 440"/>
              <p:cNvSpPr>
                <a:spLocks/>
              </p:cNvSpPr>
              <p:nvPr/>
            </p:nvSpPr>
            <p:spPr bwMode="auto">
              <a:xfrm rot="-797092">
                <a:off x="3790" y="2481"/>
                <a:ext cx="44" cy="60"/>
              </a:xfrm>
              <a:custGeom>
                <a:avLst/>
                <a:gdLst>
                  <a:gd name="T0" fmla="*/ 0 w 44"/>
                  <a:gd name="T1" fmla="*/ 3 h 70"/>
                  <a:gd name="T2" fmla="*/ 14 w 44"/>
                  <a:gd name="T3" fmla="*/ 0 h 70"/>
                  <a:gd name="T4" fmla="*/ 30 w 44"/>
                  <a:gd name="T5" fmla="*/ 3 h 70"/>
                  <a:gd name="T6" fmla="*/ 44 w 44"/>
                  <a:gd name="T7" fmla="*/ 3 h 70"/>
                  <a:gd name="T8" fmla="*/ 32 w 44"/>
                  <a:gd name="T9" fmla="*/ 8 h 70"/>
                  <a:gd name="T10" fmla="*/ 14 w 44"/>
                  <a:gd name="T11" fmla="*/ 11 h 70"/>
                  <a:gd name="T12" fmla="*/ 2 w 44"/>
                  <a:gd name="T13" fmla="*/ 9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grpSp>
        <p:grpSp>
          <p:nvGrpSpPr>
            <p:cNvPr id="390" name="Group 441"/>
            <p:cNvGrpSpPr>
              <a:grpSpLocks/>
            </p:cNvGrpSpPr>
            <p:nvPr/>
          </p:nvGrpSpPr>
          <p:grpSpPr bwMode="auto">
            <a:xfrm rot="640213">
              <a:off x="5809" y="1226"/>
              <a:ext cx="70" cy="72"/>
              <a:chOff x="3721" y="2442"/>
              <a:chExt cx="113" cy="123"/>
            </a:xfrm>
          </p:grpSpPr>
          <p:sp>
            <p:nvSpPr>
              <p:cNvPr id="413" name="Freeform 442"/>
              <p:cNvSpPr>
                <a:spLocks/>
              </p:cNvSpPr>
              <p:nvPr/>
            </p:nvSpPr>
            <p:spPr bwMode="auto">
              <a:xfrm rot="-797092">
                <a:off x="3726" y="2468"/>
                <a:ext cx="15" cy="41"/>
              </a:xfrm>
              <a:custGeom>
                <a:avLst/>
                <a:gdLst>
                  <a:gd name="T0" fmla="*/ 0 w 15"/>
                  <a:gd name="T1" fmla="*/ 8 h 47"/>
                  <a:gd name="T2" fmla="*/ 4 w 15"/>
                  <a:gd name="T3" fmla="*/ 3 h 47"/>
                  <a:gd name="T4" fmla="*/ 12 w 15"/>
                  <a:gd name="T5" fmla="*/ 0 h 47"/>
                  <a:gd name="T6" fmla="*/ 15 w 15"/>
                  <a:gd name="T7" fmla="*/ 3 h 47"/>
                  <a:gd name="T8" fmla="*/ 12 w 15"/>
                  <a:gd name="T9" fmla="*/ 7 h 47"/>
                  <a:gd name="T10" fmla="*/ 6 w 15"/>
                  <a:gd name="T11" fmla="*/ 9 h 47"/>
                  <a:gd name="T12" fmla="*/ 0 w 15"/>
                  <a:gd name="T13" fmla="*/ 8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14" name="Freeform 443"/>
              <p:cNvSpPr>
                <a:spLocks/>
              </p:cNvSpPr>
              <p:nvPr/>
            </p:nvSpPr>
            <p:spPr bwMode="auto">
              <a:xfrm rot="-797092">
                <a:off x="3721" y="2442"/>
                <a:ext cx="20" cy="16"/>
              </a:xfrm>
              <a:custGeom>
                <a:avLst/>
                <a:gdLst>
                  <a:gd name="T0" fmla="*/ 0 w 20"/>
                  <a:gd name="T1" fmla="*/ 4 h 18"/>
                  <a:gd name="T2" fmla="*/ 9 w 20"/>
                  <a:gd name="T3" fmla="*/ 0 h 18"/>
                  <a:gd name="T4" fmla="*/ 20 w 20"/>
                  <a:gd name="T5" fmla="*/ 4 h 18"/>
                  <a:gd name="T6" fmla="*/ 8 w 20"/>
                  <a:gd name="T7" fmla="*/ 4 h 18"/>
                  <a:gd name="T8" fmla="*/ 0 w 20"/>
                  <a:gd name="T9" fmla="*/ 4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15" name="Freeform 444"/>
              <p:cNvSpPr>
                <a:spLocks/>
              </p:cNvSpPr>
              <p:nvPr/>
            </p:nvSpPr>
            <p:spPr bwMode="auto">
              <a:xfrm rot="-797092">
                <a:off x="3735" y="2560"/>
                <a:ext cx="23" cy="5"/>
              </a:xfrm>
              <a:custGeom>
                <a:avLst/>
                <a:gdLst>
                  <a:gd name="T0" fmla="*/ 0 w 23"/>
                  <a:gd name="T1" fmla="*/ 3 h 6"/>
                  <a:gd name="T2" fmla="*/ 14 w 23"/>
                  <a:gd name="T3" fmla="*/ 3 h 6"/>
                  <a:gd name="T4" fmla="*/ 23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416" name="Freeform 445"/>
              <p:cNvSpPr>
                <a:spLocks/>
              </p:cNvSpPr>
              <p:nvPr/>
            </p:nvSpPr>
            <p:spPr bwMode="auto">
              <a:xfrm rot="-797092">
                <a:off x="3790" y="2481"/>
                <a:ext cx="44" cy="60"/>
              </a:xfrm>
              <a:custGeom>
                <a:avLst/>
                <a:gdLst>
                  <a:gd name="T0" fmla="*/ 0 w 44"/>
                  <a:gd name="T1" fmla="*/ 3 h 70"/>
                  <a:gd name="T2" fmla="*/ 14 w 44"/>
                  <a:gd name="T3" fmla="*/ 0 h 70"/>
                  <a:gd name="T4" fmla="*/ 30 w 44"/>
                  <a:gd name="T5" fmla="*/ 3 h 70"/>
                  <a:gd name="T6" fmla="*/ 44 w 44"/>
                  <a:gd name="T7" fmla="*/ 3 h 70"/>
                  <a:gd name="T8" fmla="*/ 32 w 44"/>
                  <a:gd name="T9" fmla="*/ 8 h 70"/>
                  <a:gd name="T10" fmla="*/ 14 w 44"/>
                  <a:gd name="T11" fmla="*/ 11 h 70"/>
                  <a:gd name="T12" fmla="*/ 2 w 44"/>
                  <a:gd name="T13" fmla="*/ 9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grpSp>
        <p:grpSp>
          <p:nvGrpSpPr>
            <p:cNvPr id="391" name="Group 446"/>
            <p:cNvGrpSpPr>
              <a:grpSpLocks/>
            </p:cNvGrpSpPr>
            <p:nvPr/>
          </p:nvGrpSpPr>
          <p:grpSpPr bwMode="auto">
            <a:xfrm>
              <a:off x="4607" y="1275"/>
              <a:ext cx="444" cy="105"/>
              <a:chOff x="577" y="2800"/>
              <a:chExt cx="1048" cy="248"/>
            </a:xfrm>
          </p:grpSpPr>
          <p:sp>
            <p:nvSpPr>
              <p:cNvPr id="403" name="Freeform 447"/>
              <p:cNvSpPr>
                <a:spLocks/>
              </p:cNvSpPr>
              <p:nvPr/>
            </p:nvSpPr>
            <p:spPr bwMode="auto">
              <a:xfrm>
                <a:off x="1525" y="2829"/>
                <a:ext cx="15" cy="47"/>
              </a:xfrm>
              <a:custGeom>
                <a:avLst/>
                <a:gdLst>
                  <a:gd name="T0" fmla="*/ 0 w 15"/>
                  <a:gd name="T1" fmla="*/ 41 h 47"/>
                  <a:gd name="T2" fmla="*/ 4 w 15"/>
                  <a:gd name="T3" fmla="*/ 11 h 47"/>
                  <a:gd name="T4" fmla="*/ 12 w 15"/>
                  <a:gd name="T5" fmla="*/ 0 h 47"/>
                  <a:gd name="T6" fmla="*/ 15 w 15"/>
                  <a:gd name="T7" fmla="*/ 12 h 47"/>
                  <a:gd name="T8" fmla="*/ 12 w 15"/>
                  <a:gd name="T9" fmla="*/ 36 h 47"/>
                  <a:gd name="T10" fmla="*/ 6 w 15"/>
                  <a:gd name="T11" fmla="*/ 47 h 47"/>
                  <a:gd name="T12" fmla="*/ 0 w 15"/>
                  <a:gd name="T13" fmla="*/ 41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04" name="Freeform 448"/>
              <p:cNvSpPr>
                <a:spLocks/>
              </p:cNvSpPr>
              <p:nvPr/>
            </p:nvSpPr>
            <p:spPr bwMode="auto">
              <a:xfrm>
                <a:off x="1529" y="2800"/>
                <a:ext cx="20" cy="18"/>
              </a:xfrm>
              <a:custGeom>
                <a:avLst/>
                <a:gdLst>
                  <a:gd name="T0" fmla="*/ 0 w 20"/>
                  <a:gd name="T1" fmla="*/ 16 h 18"/>
                  <a:gd name="T2" fmla="*/ 9 w 20"/>
                  <a:gd name="T3" fmla="*/ 0 h 18"/>
                  <a:gd name="T4" fmla="*/ 20 w 20"/>
                  <a:gd name="T5" fmla="*/ 18 h 18"/>
                  <a:gd name="T6" fmla="*/ 8 w 20"/>
                  <a:gd name="T7" fmla="*/ 10 h 18"/>
                  <a:gd name="T8" fmla="*/ 0 w 20"/>
                  <a:gd name="T9" fmla="*/ 16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05" name="Freeform 449"/>
              <p:cNvSpPr>
                <a:spLocks/>
              </p:cNvSpPr>
              <p:nvPr/>
            </p:nvSpPr>
            <p:spPr bwMode="auto">
              <a:xfrm>
                <a:off x="1523" y="2939"/>
                <a:ext cx="23" cy="6"/>
              </a:xfrm>
              <a:custGeom>
                <a:avLst/>
                <a:gdLst>
                  <a:gd name="T0" fmla="*/ 0 w 23"/>
                  <a:gd name="T1" fmla="*/ 4 h 6"/>
                  <a:gd name="T2" fmla="*/ 14 w 23"/>
                  <a:gd name="T3" fmla="*/ 6 h 6"/>
                  <a:gd name="T4" fmla="*/ 23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nvGrpSpPr>
              <p:cNvPr id="406" name="Group 450"/>
              <p:cNvGrpSpPr>
                <a:grpSpLocks/>
              </p:cNvGrpSpPr>
              <p:nvPr/>
            </p:nvGrpSpPr>
            <p:grpSpPr bwMode="auto">
              <a:xfrm>
                <a:off x="968" y="2877"/>
                <a:ext cx="16" cy="145"/>
                <a:chOff x="873" y="2789"/>
                <a:chExt cx="26" cy="145"/>
              </a:xfrm>
            </p:grpSpPr>
            <p:sp>
              <p:nvSpPr>
                <p:cNvPr id="410" name="Freeform 451"/>
                <p:cNvSpPr>
                  <a:spLocks/>
                </p:cNvSpPr>
                <p:nvPr/>
              </p:nvSpPr>
              <p:spPr bwMode="auto">
                <a:xfrm>
                  <a:off x="875" y="2818"/>
                  <a:ext cx="15" cy="47"/>
                </a:xfrm>
                <a:custGeom>
                  <a:avLst/>
                  <a:gdLst>
                    <a:gd name="T0" fmla="*/ 0 w 15"/>
                    <a:gd name="T1" fmla="*/ 41 h 47"/>
                    <a:gd name="T2" fmla="*/ 4 w 15"/>
                    <a:gd name="T3" fmla="*/ 11 h 47"/>
                    <a:gd name="T4" fmla="*/ 12 w 15"/>
                    <a:gd name="T5" fmla="*/ 0 h 47"/>
                    <a:gd name="T6" fmla="*/ 15 w 15"/>
                    <a:gd name="T7" fmla="*/ 12 h 47"/>
                    <a:gd name="T8" fmla="*/ 12 w 15"/>
                    <a:gd name="T9" fmla="*/ 36 h 47"/>
                    <a:gd name="T10" fmla="*/ 6 w 15"/>
                    <a:gd name="T11" fmla="*/ 47 h 47"/>
                    <a:gd name="T12" fmla="*/ 0 w 15"/>
                    <a:gd name="T13" fmla="*/ 41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11" name="Freeform 452"/>
                <p:cNvSpPr>
                  <a:spLocks/>
                </p:cNvSpPr>
                <p:nvPr/>
              </p:nvSpPr>
              <p:spPr bwMode="auto">
                <a:xfrm>
                  <a:off x="879" y="2789"/>
                  <a:ext cx="20" cy="18"/>
                </a:xfrm>
                <a:custGeom>
                  <a:avLst/>
                  <a:gdLst>
                    <a:gd name="T0" fmla="*/ 0 w 20"/>
                    <a:gd name="T1" fmla="*/ 16 h 18"/>
                    <a:gd name="T2" fmla="*/ 9 w 20"/>
                    <a:gd name="T3" fmla="*/ 0 h 18"/>
                    <a:gd name="T4" fmla="*/ 20 w 20"/>
                    <a:gd name="T5" fmla="*/ 18 h 18"/>
                    <a:gd name="T6" fmla="*/ 8 w 20"/>
                    <a:gd name="T7" fmla="*/ 10 h 18"/>
                    <a:gd name="T8" fmla="*/ 0 w 20"/>
                    <a:gd name="T9" fmla="*/ 16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12" name="Freeform 453"/>
                <p:cNvSpPr>
                  <a:spLocks/>
                </p:cNvSpPr>
                <p:nvPr/>
              </p:nvSpPr>
              <p:spPr bwMode="auto">
                <a:xfrm>
                  <a:off x="873" y="2928"/>
                  <a:ext cx="23" cy="6"/>
                </a:xfrm>
                <a:custGeom>
                  <a:avLst/>
                  <a:gdLst>
                    <a:gd name="T0" fmla="*/ 0 w 23"/>
                    <a:gd name="T1" fmla="*/ 4 h 6"/>
                    <a:gd name="T2" fmla="*/ 14 w 23"/>
                    <a:gd name="T3" fmla="*/ 6 h 6"/>
                    <a:gd name="T4" fmla="*/ 23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sp>
            <p:nvSpPr>
              <p:cNvPr id="407" name="Freeform 454"/>
              <p:cNvSpPr>
                <a:spLocks/>
              </p:cNvSpPr>
              <p:nvPr/>
            </p:nvSpPr>
            <p:spPr bwMode="auto">
              <a:xfrm>
                <a:off x="1581" y="2865"/>
                <a:ext cx="44" cy="70"/>
              </a:xfrm>
              <a:custGeom>
                <a:avLst/>
                <a:gdLst>
                  <a:gd name="T0" fmla="*/ 0 w 44"/>
                  <a:gd name="T1" fmla="*/ 12 h 70"/>
                  <a:gd name="T2" fmla="*/ 14 w 44"/>
                  <a:gd name="T3" fmla="*/ 0 h 70"/>
                  <a:gd name="T4" fmla="*/ 30 w 44"/>
                  <a:gd name="T5" fmla="*/ 4 h 70"/>
                  <a:gd name="T6" fmla="*/ 44 w 44"/>
                  <a:gd name="T7" fmla="*/ 20 h 70"/>
                  <a:gd name="T8" fmla="*/ 32 w 44"/>
                  <a:gd name="T9" fmla="*/ 52 h 70"/>
                  <a:gd name="T10" fmla="*/ 14 w 44"/>
                  <a:gd name="T11" fmla="*/ 70 h 70"/>
                  <a:gd name="T12" fmla="*/ 2 w 44"/>
                  <a:gd name="T13" fmla="*/ 60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08" name="Freeform 455"/>
              <p:cNvSpPr>
                <a:spLocks/>
              </p:cNvSpPr>
              <p:nvPr/>
            </p:nvSpPr>
            <p:spPr bwMode="auto">
              <a:xfrm>
                <a:off x="993" y="2932"/>
                <a:ext cx="22" cy="70"/>
              </a:xfrm>
              <a:custGeom>
                <a:avLst/>
                <a:gdLst>
                  <a:gd name="T0" fmla="*/ 0 w 44"/>
                  <a:gd name="T1" fmla="*/ 12 h 70"/>
                  <a:gd name="T2" fmla="*/ 1 w 44"/>
                  <a:gd name="T3" fmla="*/ 0 h 70"/>
                  <a:gd name="T4" fmla="*/ 1 w 44"/>
                  <a:gd name="T5" fmla="*/ 4 h 70"/>
                  <a:gd name="T6" fmla="*/ 1 w 44"/>
                  <a:gd name="T7" fmla="*/ 20 h 70"/>
                  <a:gd name="T8" fmla="*/ 1 w 44"/>
                  <a:gd name="T9" fmla="*/ 52 h 70"/>
                  <a:gd name="T10" fmla="*/ 1 w 44"/>
                  <a:gd name="T11" fmla="*/ 70 h 70"/>
                  <a:gd name="T12" fmla="*/ 1 w 44"/>
                  <a:gd name="T13" fmla="*/ 60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09" name="Freeform 456"/>
              <p:cNvSpPr>
                <a:spLocks/>
              </p:cNvSpPr>
              <p:nvPr/>
            </p:nvSpPr>
            <p:spPr bwMode="auto">
              <a:xfrm>
                <a:off x="577" y="2969"/>
                <a:ext cx="30" cy="79"/>
              </a:xfrm>
              <a:custGeom>
                <a:avLst/>
                <a:gdLst>
                  <a:gd name="T0" fmla="*/ 6 w 30"/>
                  <a:gd name="T1" fmla="*/ 15 h 79"/>
                  <a:gd name="T2" fmla="*/ 13 w 30"/>
                  <a:gd name="T3" fmla="*/ 0 h 79"/>
                  <a:gd name="T4" fmla="*/ 27 w 30"/>
                  <a:gd name="T5" fmla="*/ 3 h 79"/>
                  <a:gd name="T6" fmla="*/ 30 w 30"/>
                  <a:gd name="T7" fmla="*/ 28 h 79"/>
                  <a:gd name="T8" fmla="*/ 24 w 30"/>
                  <a:gd name="T9" fmla="*/ 61 h 79"/>
                  <a:gd name="T10" fmla="*/ 15 w 30"/>
                  <a:gd name="T11" fmla="*/ 79 h 79"/>
                  <a:gd name="T12" fmla="*/ 0 w 30"/>
                  <a:gd name="T13" fmla="*/ 77 h 79"/>
                  <a:gd name="T14" fmla="*/ 2 w 30"/>
                  <a:gd name="T15" fmla="*/ 63 h 79"/>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79"/>
                  <a:gd name="T26" fmla="*/ 30 w 30"/>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79">
                    <a:moveTo>
                      <a:pt x="6" y="15"/>
                    </a:moveTo>
                    <a:lnTo>
                      <a:pt x="13" y="0"/>
                    </a:lnTo>
                    <a:lnTo>
                      <a:pt x="27" y="3"/>
                    </a:lnTo>
                    <a:lnTo>
                      <a:pt x="30" y="28"/>
                    </a:lnTo>
                    <a:lnTo>
                      <a:pt x="24" y="61"/>
                    </a:lnTo>
                    <a:lnTo>
                      <a:pt x="15" y="79"/>
                    </a:lnTo>
                    <a:lnTo>
                      <a:pt x="0" y="77"/>
                    </a:lnTo>
                    <a:lnTo>
                      <a:pt x="2" y="63"/>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grpSp>
        <p:grpSp>
          <p:nvGrpSpPr>
            <p:cNvPr id="392" name="Group 457"/>
            <p:cNvGrpSpPr>
              <a:grpSpLocks/>
            </p:cNvGrpSpPr>
            <p:nvPr/>
          </p:nvGrpSpPr>
          <p:grpSpPr bwMode="auto">
            <a:xfrm>
              <a:off x="4463" y="1431"/>
              <a:ext cx="665" cy="194"/>
              <a:chOff x="135" y="3060"/>
              <a:chExt cx="1563" cy="456"/>
            </a:xfrm>
          </p:grpSpPr>
          <p:sp>
            <p:nvSpPr>
              <p:cNvPr id="398" name="Freeform 458"/>
              <p:cNvSpPr>
                <a:spLocks/>
              </p:cNvSpPr>
              <p:nvPr/>
            </p:nvSpPr>
            <p:spPr bwMode="auto">
              <a:xfrm>
                <a:off x="1155" y="3060"/>
                <a:ext cx="543" cy="426"/>
              </a:xfrm>
              <a:custGeom>
                <a:avLst/>
                <a:gdLst>
                  <a:gd name="T0" fmla="*/ 543 w 543"/>
                  <a:gd name="T1" fmla="*/ 0 h 426"/>
                  <a:gd name="T2" fmla="*/ 318 w 543"/>
                  <a:gd name="T3" fmla="*/ 6 h 426"/>
                  <a:gd name="T4" fmla="*/ 306 w 543"/>
                  <a:gd name="T5" fmla="*/ 27 h 426"/>
                  <a:gd name="T6" fmla="*/ 189 w 543"/>
                  <a:gd name="T7" fmla="*/ 426 h 426"/>
                  <a:gd name="T8" fmla="*/ 0 w 543"/>
                  <a:gd name="T9" fmla="*/ 402 h 426"/>
                  <a:gd name="T10" fmla="*/ 24 w 543"/>
                  <a:gd name="T11" fmla="*/ 216 h 426"/>
                  <a:gd name="T12" fmla="*/ 0 60000 65536"/>
                  <a:gd name="T13" fmla="*/ 0 60000 65536"/>
                  <a:gd name="T14" fmla="*/ 0 60000 65536"/>
                  <a:gd name="T15" fmla="*/ 0 60000 65536"/>
                  <a:gd name="T16" fmla="*/ 0 60000 65536"/>
                  <a:gd name="T17" fmla="*/ 0 60000 65536"/>
                  <a:gd name="T18" fmla="*/ 0 w 543"/>
                  <a:gd name="T19" fmla="*/ 0 h 426"/>
                  <a:gd name="T20" fmla="*/ 543 w 543"/>
                  <a:gd name="T21" fmla="*/ 426 h 426"/>
                </a:gdLst>
                <a:ahLst/>
                <a:cxnLst>
                  <a:cxn ang="T12">
                    <a:pos x="T0" y="T1"/>
                  </a:cxn>
                  <a:cxn ang="T13">
                    <a:pos x="T2" y="T3"/>
                  </a:cxn>
                  <a:cxn ang="T14">
                    <a:pos x="T4" y="T5"/>
                  </a:cxn>
                  <a:cxn ang="T15">
                    <a:pos x="T6" y="T7"/>
                  </a:cxn>
                  <a:cxn ang="T16">
                    <a:pos x="T8" y="T9"/>
                  </a:cxn>
                  <a:cxn ang="T17">
                    <a:pos x="T10" y="T11"/>
                  </a:cxn>
                </a:cxnLst>
                <a:rect l="T18" t="T19" r="T20" b="T21"/>
                <a:pathLst>
                  <a:path w="543" h="426">
                    <a:moveTo>
                      <a:pt x="543" y="0"/>
                    </a:moveTo>
                    <a:lnTo>
                      <a:pt x="318" y="6"/>
                    </a:lnTo>
                    <a:lnTo>
                      <a:pt x="306" y="27"/>
                    </a:lnTo>
                    <a:lnTo>
                      <a:pt x="189" y="426"/>
                    </a:lnTo>
                    <a:lnTo>
                      <a:pt x="0" y="402"/>
                    </a:lnTo>
                    <a:lnTo>
                      <a:pt x="24" y="216"/>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99" name="Freeform 459"/>
              <p:cNvSpPr>
                <a:spLocks/>
              </p:cNvSpPr>
              <p:nvPr/>
            </p:nvSpPr>
            <p:spPr bwMode="auto">
              <a:xfrm>
                <a:off x="567" y="3087"/>
                <a:ext cx="588" cy="423"/>
              </a:xfrm>
              <a:custGeom>
                <a:avLst/>
                <a:gdLst>
                  <a:gd name="T0" fmla="*/ 588 w 588"/>
                  <a:gd name="T1" fmla="*/ 0 h 423"/>
                  <a:gd name="T2" fmla="*/ 327 w 588"/>
                  <a:gd name="T3" fmla="*/ 3 h 423"/>
                  <a:gd name="T4" fmla="*/ 297 w 588"/>
                  <a:gd name="T5" fmla="*/ 24 h 423"/>
                  <a:gd name="T6" fmla="*/ 219 w 588"/>
                  <a:gd name="T7" fmla="*/ 423 h 423"/>
                  <a:gd name="T8" fmla="*/ 0 w 588"/>
                  <a:gd name="T9" fmla="*/ 366 h 423"/>
                  <a:gd name="T10" fmla="*/ 15 w 588"/>
                  <a:gd name="T11" fmla="*/ 258 h 423"/>
                  <a:gd name="T12" fmla="*/ 0 60000 65536"/>
                  <a:gd name="T13" fmla="*/ 0 60000 65536"/>
                  <a:gd name="T14" fmla="*/ 0 60000 65536"/>
                  <a:gd name="T15" fmla="*/ 0 60000 65536"/>
                  <a:gd name="T16" fmla="*/ 0 60000 65536"/>
                  <a:gd name="T17" fmla="*/ 0 60000 65536"/>
                  <a:gd name="T18" fmla="*/ 0 w 588"/>
                  <a:gd name="T19" fmla="*/ 0 h 423"/>
                  <a:gd name="T20" fmla="*/ 588 w 588"/>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588" h="423">
                    <a:moveTo>
                      <a:pt x="588" y="0"/>
                    </a:moveTo>
                    <a:lnTo>
                      <a:pt x="327" y="3"/>
                    </a:lnTo>
                    <a:lnTo>
                      <a:pt x="297" y="24"/>
                    </a:lnTo>
                    <a:lnTo>
                      <a:pt x="219" y="423"/>
                    </a:lnTo>
                    <a:lnTo>
                      <a:pt x="0" y="366"/>
                    </a:lnTo>
                    <a:lnTo>
                      <a:pt x="15" y="258"/>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400" name="Freeform 460"/>
              <p:cNvSpPr>
                <a:spLocks/>
              </p:cNvSpPr>
              <p:nvPr/>
            </p:nvSpPr>
            <p:spPr bwMode="auto">
              <a:xfrm>
                <a:off x="135" y="3093"/>
                <a:ext cx="432" cy="423"/>
              </a:xfrm>
              <a:custGeom>
                <a:avLst/>
                <a:gdLst>
                  <a:gd name="T0" fmla="*/ 432 w 432"/>
                  <a:gd name="T1" fmla="*/ 0 h 423"/>
                  <a:gd name="T2" fmla="*/ 111 w 432"/>
                  <a:gd name="T3" fmla="*/ 12 h 423"/>
                  <a:gd name="T4" fmla="*/ 87 w 432"/>
                  <a:gd name="T5" fmla="*/ 30 h 423"/>
                  <a:gd name="T6" fmla="*/ 66 w 432"/>
                  <a:gd name="T7" fmla="*/ 81 h 423"/>
                  <a:gd name="T8" fmla="*/ 33 w 432"/>
                  <a:gd name="T9" fmla="*/ 423 h 423"/>
                  <a:gd name="T10" fmla="*/ 0 w 432"/>
                  <a:gd name="T11" fmla="*/ 414 h 423"/>
                  <a:gd name="T12" fmla="*/ 0 60000 65536"/>
                  <a:gd name="T13" fmla="*/ 0 60000 65536"/>
                  <a:gd name="T14" fmla="*/ 0 60000 65536"/>
                  <a:gd name="T15" fmla="*/ 0 60000 65536"/>
                  <a:gd name="T16" fmla="*/ 0 60000 65536"/>
                  <a:gd name="T17" fmla="*/ 0 60000 65536"/>
                  <a:gd name="T18" fmla="*/ 0 w 432"/>
                  <a:gd name="T19" fmla="*/ 0 h 423"/>
                  <a:gd name="T20" fmla="*/ 432 w 432"/>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432" h="423">
                    <a:moveTo>
                      <a:pt x="432" y="0"/>
                    </a:moveTo>
                    <a:lnTo>
                      <a:pt x="111" y="12"/>
                    </a:lnTo>
                    <a:lnTo>
                      <a:pt x="87" y="30"/>
                    </a:lnTo>
                    <a:lnTo>
                      <a:pt x="66" y="81"/>
                    </a:lnTo>
                    <a:lnTo>
                      <a:pt x="33" y="423"/>
                    </a:lnTo>
                    <a:lnTo>
                      <a:pt x="0" y="414"/>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401" name="Freeform 461"/>
              <p:cNvSpPr>
                <a:spLocks/>
              </p:cNvSpPr>
              <p:nvPr/>
            </p:nvSpPr>
            <p:spPr bwMode="auto">
              <a:xfrm>
                <a:off x="581" y="3201"/>
                <a:ext cx="238" cy="216"/>
              </a:xfrm>
              <a:custGeom>
                <a:avLst/>
                <a:gdLst>
                  <a:gd name="T0" fmla="*/ 238 w 238"/>
                  <a:gd name="T1" fmla="*/ 0 h 216"/>
                  <a:gd name="T2" fmla="*/ 175 w 238"/>
                  <a:gd name="T3" fmla="*/ 207 h 216"/>
                  <a:gd name="T4" fmla="*/ 121 w 238"/>
                  <a:gd name="T5" fmla="*/ 216 h 216"/>
                  <a:gd name="T6" fmla="*/ 46 w 238"/>
                  <a:gd name="T7" fmla="*/ 198 h 216"/>
                  <a:gd name="T8" fmla="*/ 0 w 238"/>
                  <a:gd name="T9" fmla="*/ 179 h 216"/>
                  <a:gd name="T10" fmla="*/ 0 60000 65536"/>
                  <a:gd name="T11" fmla="*/ 0 60000 65536"/>
                  <a:gd name="T12" fmla="*/ 0 60000 65536"/>
                  <a:gd name="T13" fmla="*/ 0 60000 65536"/>
                  <a:gd name="T14" fmla="*/ 0 60000 65536"/>
                  <a:gd name="T15" fmla="*/ 0 w 238"/>
                  <a:gd name="T16" fmla="*/ 0 h 216"/>
                  <a:gd name="T17" fmla="*/ 238 w 238"/>
                  <a:gd name="T18" fmla="*/ 216 h 216"/>
                </a:gdLst>
                <a:ahLst/>
                <a:cxnLst>
                  <a:cxn ang="T10">
                    <a:pos x="T0" y="T1"/>
                  </a:cxn>
                  <a:cxn ang="T11">
                    <a:pos x="T2" y="T3"/>
                  </a:cxn>
                  <a:cxn ang="T12">
                    <a:pos x="T4" y="T5"/>
                  </a:cxn>
                  <a:cxn ang="T13">
                    <a:pos x="T6" y="T7"/>
                  </a:cxn>
                  <a:cxn ang="T14">
                    <a:pos x="T8" y="T9"/>
                  </a:cxn>
                </a:cxnLst>
                <a:rect l="T15" t="T16" r="T17" b="T18"/>
                <a:pathLst>
                  <a:path w="238" h="216">
                    <a:moveTo>
                      <a:pt x="238" y="0"/>
                    </a:moveTo>
                    <a:lnTo>
                      <a:pt x="175" y="207"/>
                    </a:lnTo>
                    <a:lnTo>
                      <a:pt x="121" y="216"/>
                    </a:lnTo>
                    <a:lnTo>
                      <a:pt x="46" y="198"/>
                    </a:lnTo>
                    <a:lnTo>
                      <a:pt x="0" y="179"/>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402" name="Freeform 462"/>
              <p:cNvSpPr>
                <a:spLocks/>
              </p:cNvSpPr>
              <p:nvPr/>
            </p:nvSpPr>
            <p:spPr bwMode="auto">
              <a:xfrm>
                <a:off x="1178" y="3156"/>
                <a:ext cx="253" cy="183"/>
              </a:xfrm>
              <a:custGeom>
                <a:avLst/>
                <a:gdLst>
                  <a:gd name="T0" fmla="*/ 253 w 253"/>
                  <a:gd name="T1" fmla="*/ 0 h 183"/>
                  <a:gd name="T2" fmla="*/ 178 w 253"/>
                  <a:gd name="T3" fmla="*/ 141 h 183"/>
                  <a:gd name="T4" fmla="*/ 130 w 253"/>
                  <a:gd name="T5" fmla="*/ 183 h 183"/>
                  <a:gd name="T6" fmla="*/ 55 w 253"/>
                  <a:gd name="T7" fmla="*/ 171 h 183"/>
                  <a:gd name="T8" fmla="*/ 0 w 253"/>
                  <a:gd name="T9" fmla="*/ 155 h 183"/>
                  <a:gd name="T10" fmla="*/ 0 60000 65536"/>
                  <a:gd name="T11" fmla="*/ 0 60000 65536"/>
                  <a:gd name="T12" fmla="*/ 0 60000 65536"/>
                  <a:gd name="T13" fmla="*/ 0 60000 65536"/>
                  <a:gd name="T14" fmla="*/ 0 60000 65536"/>
                  <a:gd name="T15" fmla="*/ 0 w 253"/>
                  <a:gd name="T16" fmla="*/ 0 h 183"/>
                  <a:gd name="T17" fmla="*/ 253 w 253"/>
                  <a:gd name="T18" fmla="*/ 183 h 183"/>
                </a:gdLst>
                <a:ahLst/>
                <a:cxnLst>
                  <a:cxn ang="T10">
                    <a:pos x="T0" y="T1"/>
                  </a:cxn>
                  <a:cxn ang="T11">
                    <a:pos x="T2" y="T3"/>
                  </a:cxn>
                  <a:cxn ang="T12">
                    <a:pos x="T4" y="T5"/>
                  </a:cxn>
                  <a:cxn ang="T13">
                    <a:pos x="T6" y="T7"/>
                  </a:cxn>
                  <a:cxn ang="T14">
                    <a:pos x="T8" y="T9"/>
                  </a:cxn>
                </a:cxnLst>
                <a:rect l="T15" t="T16" r="T17" b="T18"/>
                <a:pathLst>
                  <a:path w="253" h="183">
                    <a:moveTo>
                      <a:pt x="253" y="0"/>
                    </a:moveTo>
                    <a:lnTo>
                      <a:pt x="178" y="141"/>
                    </a:lnTo>
                    <a:lnTo>
                      <a:pt x="130" y="183"/>
                    </a:lnTo>
                    <a:lnTo>
                      <a:pt x="55" y="171"/>
                    </a:lnTo>
                    <a:lnTo>
                      <a:pt x="0" y="155"/>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sp>
          <p:nvSpPr>
            <p:cNvPr id="393" name="Freeform 463"/>
            <p:cNvSpPr>
              <a:spLocks/>
            </p:cNvSpPr>
            <p:nvPr/>
          </p:nvSpPr>
          <p:spPr bwMode="auto">
            <a:xfrm>
              <a:off x="5376" y="1376"/>
              <a:ext cx="510" cy="304"/>
            </a:xfrm>
            <a:custGeom>
              <a:avLst/>
              <a:gdLst>
                <a:gd name="T0" fmla="*/ 0 w 510"/>
                <a:gd name="T1" fmla="*/ 304 h 304"/>
                <a:gd name="T2" fmla="*/ 10 w 510"/>
                <a:gd name="T3" fmla="*/ 236 h 304"/>
                <a:gd name="T4" fmla="*/ 21 w 510"/>
                <a:gd name="T5" fmla="*/ 227 h 304"/>
                <a:gd name="T6" fmla="*/ 158 w 510"/>
                <a:gd name="T7" fmla="*/ 243 h 304"/>
                <a:gd name="T8" fmla="*/ 173 w 510"/>
                <a:gd name="T9" fmla="*/ 232 h 304"/>
                <a:gd name="T10" fmla="*/ 224 w 510"/>
                <a:gd name="T11" fmla="*/ 50 h 304"/>
                <a:gd name="T12" fmla="*/ 236 w 510"/>
                <a:gd name="T13" fmla="*/ 34 h 304"/>
                <a:gd name="T14" fmla="*/ 321 w 510"/>
                <a:gd name="T15" fmla="*/ 23 h 304"/>
                <a:gd name="T16" fmla="*/ 333 w 510"/>
                <a:gd name="T17" fmla="*/ 34 h 304"/>
                <a:gd name="T18" fmla="*/ 354 w 510"/>
                <a:gd name="T19" fmla="*/ 19 h 304"/>
                <a:gd name="T20" fmla="*/ 444 w 510"/>
                <a:gd name="T21" fmla="*/ 9 h 304"/>
                <a:gd name="T22" fmla="*/ 449 w 510"/>
                <a:gd name="T23" fmla="*/ 25 h 304"/>
                <a:gd name="T24" fmla="*/ 462 w 510"/>
                <a:gd name="T25" fmla="*/ 4 h 304"/>
                <a:gd name="T26" fmla="*/ 510 w 510"/>
                <a:gd name="T27" fmla="*/ 0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0"/>
                <a:gd name="T43" fmla="*/ 0 h 304"/>
                <a:gd name="T44" fmla="*/ 510 w 510"/>
                <a:gd name="T45" fmla="*/ 304 h 3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0" h="304">
                  <a:moveTo>
                    <a:pt x="0" y="304"/>
                  </a:moveTo>
                  <a:lnTo>
                    <a:pt x="10" y="236"/>
                  </a:lnTo>
                  <a:lnTo>
                    <a:pt x="21" y="227"/>
                  </a:lnTo>
                  <a:lnTo>
                    <a:pt x="158" y="243"/>
                  </a:lnTo>
                  <a:lnTo>
                    <a:pt x="173" y="232"/>
                  </a:lnTo>
                  <a:lnTo>
                    <a:pt x="224" y="50"/>
                  </a:lnTo>
                  <a:lnTo>
                    <a:pt x="236" y="34"/>
                  </a:lnTo>
                  <a:lnTo>
                    <a:pt x="321" y="23"/>
                  </a:lnTo>
                  <a:lnTo>
                    <a:pt x="333" y="34"/>
                  </a:lnTo>
                  <a:lnTo>
                    <a:pt x="354" y="19"/>
                  </a:lnTo>
                  <a:lnTo>
                    <a:pt x="444" y="9"/>
                  </a:lnTo>
                  <a:lnTo>
                    <a:pt x="449" y="25"/>
                  </a:lnTo>
                  <a:lnTo>
                    <a:pt x="462" y="4"/>
                  </a:lnTo>
                  <a:lnTo>
                    <a:pt x="510"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94" name="Freeform 464"/>
            <p:cNvSpPr>
              <a:spLocks/>
            </p:cNvSpPr>
            <p:nvPr/>
          </p:nvSpPr>
          <p:spPr bwMode="auto">
            <a:xfrm>
              <a:off x="5417" y="1442"/>
              <a:ext cx="166" cy="115"/>
            </a:xfrm>
            <a:custGeom>
              <a:avLst/>
              <a:gdLst>
                <a:gd name="T0" fmla="*/ 1 w 293"/>
                <a:gd name="T1" fmla="*/ 0 h 204"/>
                <a:gd name="T2" fmla="*/ 1 w 293"/>
                <a:gd name="T3" fmla="*/ 1 h 204"/>
                <a:gd name="T4" fmla="*/ 1 w 293"/>
                <a:gd name="T5" fmla="*/ 1 h 204"/>
                <a:gd name="T6" fmla="*/ 1 w 293"/>
                <a:gd name="T7" fmla="*/ 1 h 204"/>
                <a:gd name="T8" fmla="*/ 1 w 293"/>
                <a:gd name="T9" fmla="*/ 1 h 204"/>
                <a:gd name="T10" fmla="*/ 1 w 293"/>
                <a:gd name="T11" fmla="*/ 1 h 204"/>
                <a:gd name="T12" fmla="*/ 1 w 293"/>
                <a:gd name="T13" fmla="*/ 1 h 204"/>
                <a:gd name="T14" fmla="*/ 1 w 293"/>
                <a:gd name="T15" fmla="*/ 1 h 204"/>
                <a:gd name="T16" fmla="*/ 0 w 293"/>
                <a:gd name="T17" fmla="*/ 1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3"/>
                <a:gd name="T28" fmla="*/ 0 h 204"/>
                <a:gd name="T29" fmla="*/ 293 w 293"/>
                <a:gd name="T30" fmla="*/ 204 h 2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3" h="204">
                  <a:moveTo>
                    <a:pt x="293" y="0"/>
                  </a:moveTo>
                  <a:lnTo>
                    <a:pt x="282" y="50"/>
                  </a:lnTo>
                  <a:lnTo>
                    <a:pt x="252" y="164"/>
                  </a:lnTo>
                  <a:lnTo>
                    <a:pt x="228" y="194"/>
                  </a:lnTo>
                  <a:lnTo>
                    <a:pt x="126" y="204"/>
                  </a:lnTo>
                  <a:lnTo>
                    <a:pt x="80" y="200"/>
                  </a:lnTo>
                  <a:lnTo>
                    <a:pt x="36" y="188"/>
                  </a:lnTo>
                  <a:lnTo>
                    <a:pt x="6" y="198"/>
                  </a:lnTo>
                  <a:lnTo>
                    <a:pt x="0" y="189"/>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95" name="Line 465"/>
            <p:cNvSpPr>
              <a:spLocks noChangeShapeType="1"/>
            </p:cNvSpPr>
            <p:nvPr/>
          </p:nvSpPr>
          <p:spPr bwMode="auto">
            <a:xfrm flipV="1">
              <a:off x="5422" y="1539"/>
              <a:ext cx="13" cy="6"/>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96" name="Freeform 466"/>
            <p:cNvSpPr>
              <a:spLocks/>
            </p:cNvSpPr>
            <p:nvPr/>
          </p:nvSpPr>
          <p:spPr bwMode="auto">
            <a:xfrm>
              <a:off x="5429" y="1531"/>
              <a:ext cx="15" cy="5"/>
            </a:xfrm>
            <a:custGeom>
              <a:avLst/>
              <a:gdLst>
                <a:gd name="T0" fmla="*/ 0 w 28"/>
                <a:gd name="T1" fmla="*/ 1 h 8"/>
                <a:gd name="T2" fmla="*/ 1 w 28"/>
                <a:gd name="T3" fmla="*/ 0 h 8"/>
                <a:gd name="T4" fmla="*/ 1 w 28"/>
                <a:gd name="T5" fmla="*/ 1 h 8"/>
                <a:gd name="T6" fmla="*/ 0 60000 65536"/>
                <a:gd name="T7" fmla="*/ 0 60000 65536"/>
                <a:gd name="T8" fmla="*/ 0 60000 65536"/>
                <a:gd name="T9" fmla="*/ 0 w 28"/>
                <a:gd name="T10" fmla="*/ 0 h 8"/>
                <a:gd name="T11" fmla="*/ 28 w 28"/>
                <a:gd name="T12" fmla="*/ 8 h 8"/>
              </a:gdLst>
              <a:ahLst/>
              <a:cxnLst>
                <a:cxn ang="T6">
                  <a:pos x="T0" y="T1"/>
                </a:cxn>
                <a:cxn ang="T7">
                  <a:pos x="T2" y="T3"/>
                </a:cxn>
                <a:cxn ang="T8">
                  <a:pos x="T4" y="T5"/>
                </a:cxn>
              </a:cxnLst>
              <a:rect l="T9" t="T10" r="T11" b="T12"/>
              <a:pathLst>
                <a:path w="28" h="8">
                  <a:moveTo>
                    <a:pt x="0" y="8"/>
                  </a:moveTo>
                  <a:lnTo>
                    <a:pt x="18" y="0"/>
                  </a:lnTo>
                  <a:lnTo>
                    <a:pt x="28" y="5"/>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397" name="Freeform 467"/>
            <p:cNvSpPr>
              <a:spLocks/>
            </p:cNvSpPr>
            <p:nvPr/>
          </p:nvSpPr>
          <p:spPr bwMode="auto">
            <a:xfrm>
              <a:off x="5432" y="1526"/>
              <a:ext cx="17" cy="2"/>
            </a:xfrm>
            <a:custGeom>
              <a:avLst/>
              <a:gdLst>
                <a:gd name="T0" fmla="*/ 0 w 30"/>
                <a:gd name="T1" fmla="*/ 1 h 4"/>
                <a:gd name="T2" fmla="*/ 1 w 30"/>
                <a:gd name="T3" fmla="*/ 0 h 4"/>
                <a:gd name="T4" fmla="*/ 1 w 30"/>
                <a:gd name="T5" fmla="*/ 1 h 4"/>
                <a:gd name="T6" fmla="*/ 0 60000 65536"/>
                <a:gd name="T7" fmla="*/ 0 60000 65536"/>
                <a:gd name="T8" fmla="*/ 0 60000 65536"/>
                <a:gd name="T9" fmla="*/ 0 w 30"/>
                <a:gd name="T10" fmla="*/ 0 h 4"/>
                <a:gd name="T11" fmla="*/ 30 w 30"/>
                <a:gd name="T12" fmla="*/ 4 h 4"/>
              </a:gdLst>
              <a:ahLst/>
              <a:cxnLst>
                <a:cxn ang="T6">
                  <a:pos x="T0" y="T1"/>
                </a:cxn>
                <a:cxn ang="T7">
                  <a:pos x="T2" y="T3"/>
                </a:cxn>
                <a:cxn ang="T8">
                  <a:pos x="T4" y="T5"/>
                </a:cxn>
              </a:cxnLst>
              <a:rect l="T9" t="T10" r="T11" b="T12"/>
              <a:pathLst>
                <a:path w="30" h="4">
                  <a:moveTo>
                    <a:pt x="0" y="4"/>
                  </a:moveTo>
                  <a:lnTo>
                    <a:pt x="19" y="0"/>
                  </a:lnTo>
                  <a:lnTo>
                    <a:pt x="30" y="4"/>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grpSp>
        <p:nvGrpSpPr>
          <p:cNvPr id="462" name="Group 468"/>
          <p:cNvGrpSpPr>
            <a:grpSpLocks/>
          </p:cNvGrpSpPr>
          <p:nvPr/>
        </p:nvGrpSpPr>
        <p:grpSpPr bwMode="auto">
          <a:xfrm>
            <a:off x="6312877" y="1914527"/>
            <a:ext cx="725366" cy="587375"/>
            <a:chOff x="4458" y="618"/>
            <a:chExt cx="1429" cy="1089"/>
          </a:xfrm>
        </p:grpSpPr>
        <p:sp>
          <p:nvSpPr>
            <p:cNvPr id="463" name="AutoShape 469"/>
            <p:cNvSpPr>
              <a:spLocks noChangeArrowheads="1"/>
            </p:cNvSpPr>
            <p:nvPr/>
          </p:nvSpPr>
          <p:spPr bwMode="auto">
            <a:xfrm>
              <a:off x="4458" y="618"/>
              <a:ext cx="1429" cy="1088"/>
            </a:xfrm>
            <a:prstGeom prst="roundRect">
              <a:avLst>
                <a:gd name="adj" fmla="val 11153"/>
              </a:avLst>
            </a:prstGeom>
            <a:gradFill rotWithShape="1">
              <a:gsLst>
                <a:gs pos="0">
                  <a:srgbClr val="C9FFAB"/>
                </a:gs>
                <a:gs pos="100000">
                  <a:srgbClr val="E9FFDD"/>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464" name="Freeform 470"/>
            <p:cNvSpPr>
              <a:spLocks/>
            </p:cNvSpPr>
            <p:nvPr/>
          </p:nvSpPr>
          <p:spPr bwMode="auto">
            <a:xfrm>
              <a:off x="4635" y="664"/>
              <a:ext cx="764" cy="676"/>
            </a:xfrm>
            <a:custGeom>
              <a:avLst/>
              <a:gdLst>
                <a:gd name="T0" fmla="*/ 6 w 832"/>
                <a:gd name="T1" fmla="*/ 0 h 738"/>
                <a:gd name="T2" fmla="*/ 299 w 832"/>
                <a:gd name="T3" fmla="*/ 16 h 738"/>
                <a:gd name="T4" fmla="*/ 299 w 832"/>
                <a:gd name="T5" fmla="*/ 243 h 738"/>
                <a:gd name="T6" fmla="*/ 0 w 832"/>
                <a:gd name="T7" fmla="*/ 256 h 738"/>
                <a:gd name="T8" fmla="*/ 6 w 832"/>
                <a:gd name="T9" fmla="*/ 0 h 738"/>
                <a:gd name="T10" fmla="*/ 0 60000 65536"/>
                <a:gd name="T11" fmla="*/ 0 60000 65536"/>
                <a:gd name="T12" fmla="*/ 0 60000 65536"/>
                <a:gd name="T13" fmla="*/ 0 60000 65536"/>
                <a:gd name="T14" fmla="*/ 0 60000 65536"/>
                <a:gd name="T15" fmla="*/ 0 w 832"/>
                <a:gd name="T16" fmla="*/ 0 h 738"/>
                <a:gd name="T17" fmla="*/ 832 w 832"/>
                <a:gd name="T18" fmla="*/ 738 h 738"/>
              </a:gdLst>
              <a:ahLst/>
              <a:cxnLst>
                <a:cxn ang="T10">
                  <a:pos x="T0" y="T1"/>
                </a:cxn>
                <a:cxn ang="T11">
                  <a:pos x="T2" y="T3"/>
                </a:cxn>
                <a:cxn ang="T12">
                  <a:pos x="T4" y="T5"/>
                </a:cxn>
                <a:cxn ang="T13">
                  <a:pos x="T6" y="T7"/>
                </a:cxn>
                <a:cxn ang="T14">
                  <a:pos x="T8" y="T9"/>
                </a:cxn>
              </a:cxnLst>
              <a:rect l="T15" t="T16" r="T17" b="T18"/>
              <a:pathLst>
                <a:path w="832" h="738">
                  <a:moveTo>
                    <a:pt x="6" y="0"/>
                  </a:moveTo>
                  <a:lnTo>
                    <a:pt x="832" y="45"/>
                  </a:lnTo>
                  <a:lnTo>
                    <a:pt x="832" y="698"/>
                  </a:lnTo>
                  <a:lnTo>
                    <a:pt x="0" y="738"/>
                  </a:lnTo>
                  <a:lnTo>
                    <a:pt x="6" y="0"/>
                  </a:lnTo>
                  <a:close/>
                </a:path>
              </a:pathLst>
            </a:custGeom>
            <a:solidFill>
              <a:srgbClr val="C0C0C0"/>
            </a:solidFill>
            <a:ln w="9525" cap="flat" cmpd="sng">
              <a:solidFill>
                <a:srgbClr val="969696"/>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grpSp>
          <p:nvGrpSpPr>
            <p:cNvPr id="465" name="Group 471"/>
            <p:cNvGrpSpPr>
              <a:grpSpLocks/>
            </p:cNvGrpSpPr>
            <p:nvPr/>
          </p:nvGrpSpPr>
          <p:grpSpPr bwMode="auto">
            <a:xfrm>
              <a:off x="4658" y="753"/>
              <a:ext cx="719" cy="568"/>
              <a:chOff x="4533" y="735"/>
              <a:chExt cx="832" cy="657"/>
            </a:xfrm>
          </p:grpSpPr>
          <p:sp>
            <p:nvSpPr>
              <p:cNvPr id="508" name="Freeform 472"/>
              <p:cNvSpPr>
                <a:spLocks/>
              </p:cNvSpPr>
              <p:nvPr/>
            </p:nvSpPr>
            <p:spPr bwMode="auto">
              <a:xfrm>
                <a:off x="4533" y="791"/>
                <a:ext cx="832" cy="462"/>
              </a:xfrm>
              <a:custGeom>
                <a:avLst/>
                <a:gdLst>
                  <a:gd name="T0" fmla="*/ 6 w 832"/>
                  <a:gd name="T1" fmla="*/ 0 h 738"/>
                  <a:gd name="T2" fmla="*/ 832 w 832"/>
                  <a:gd name="T3" fmla="*/ 3 h 738"/>
                  <a:gd name="T4" fmla="*/ 832 w 832"/>
                  <a:gd name="T5" fmla="*/ 43 h 738"/>
                  <a:gd name="T6" fmla="*/ 0 w 832"/>
                  <a:gd name="T7" fmla="*/ 46 h 738"/>
                  <a:gd name="T8" fmla="*/ 6 w 832"/>
                  <a:gd name="T9" fmla="*/ 0 h 738"/>
                  <a:gd name="T10" fmla="*/ 0 60000 65536"/>
                  <a:gd name="T11" fmla="*/ 0 60000 65536"/>
                  <a:gd name="T12" fmla="*/ 0 60000 65536"/>
                  <a:gd name="T13" fmla="*/ 0 60000 65536"/>
                  <a:gd name="T14" fmla="*/ 0 60000 65536"/>
                  <a:gd name="T15" fmla="*/ 0 w 832"/>
                  <a:gd name="T16" fmla="*/ 0 h 738"/>
                  <a:gd name="T17" fmla="*/ 832 w 832"/>
                  <a:gd name="T18" fmla="*/ 738 h 738"/>
                </a:gdLst>
                <a:ahLst/>
                <a:cxnLst>
                  <a:cxn ang="T10">
                    <a:pos x="T0" y="T1"/>
                  </a:cxn>
                  <a:cxn ang="T11">
                    <a:pos x="T2" y="T3"/>
                  </a:cxn>
                  <a:cxn ang="T12">
                    <a:pos x="T4" y="T5"/>
                  </a:cxn>
                  <a:cxn ang="T13">
                    <a:pos x="T6" y="T7"/>
                  </a:cxn>
                  <a:cxn ang="T14">
                    <a:pos x="T8" y="T9"/>
                  </a:cxn>
                </a:cxnLst>
                <a:rect l="T15" t="T16" r="T17" b="T18"/>
                <a:pathLst>
                  <a:path w="832" h="738">
                    <a:moveTo>
                      <a:pt x="6" y="0"/>
                    </a:moveTo>
                    <a:lnTo>
                      <a:pt x="832" y="45"/>
                    </a:lnTo>
                    <a:lnTo>
                      <a:pt x="832" y="698"/>
                    </a:lnTo>
                    <a:lnTo>
                      <a:pt x="0" y="738"/>
                    </a:lnTo>
                    <a:lnTo>
                      <a:pt x="6" y="0"/>
                    </a:lnTo>
                    <a:close/>
                  </a:path>
                </a:pathLst>
              </a:custGeom>
              <a:gradFill rotWithShape="1">
                <a:gsLst>
                  <a:gs pos="0">
                    <a:srgbClr val="C9E4FF"/>
                  </a:gs>
                  <a:gs pos="100000">
                    <a:srgbClr val="E9F4FF"/>
                  </a:gs>
                </a:gsLst>
                <a:lin ang="5400000" scaled="1"/>
              </a:gradFill>
              <a:ln w="6350" cap="flat" cmpd="sng">
                <a:solidFill>
                  <a:srgbClr val="5F5F5F"/>
                </a:solidFill>
                <a:prstDash val="solid"/>
                <a:round/>
                <a:headEnd/>
                <a:tailEnd/>
              </a:ln>
            </p:spPr>
            <p:txBody>
              <a:bodyPr anchor="ctr">
                <a:spAutoFit/>
              </a:bodyPr>
              <a:lstStyle/>
              <a:p>
                <a:endParaRPr lang="ja-JP" altLang="en-US" sz="800" dirty="0">
                  <a:latin typeface="Arial" panose="020B0604020202020204" pitchFamily="34" charset="0"/>
                  <a:cs typeface="Arial" panose="020B0604020202020204" pitchFamily="34" charset="0"/>
                </a:endParaRPr>
              </a:p>
            </p:txBody>
          </p:sp>
          <p:sp>
            <p:nvSpPr>
              <p:cNvPr id="509" name="Freeform 473"/>
              <p:cNvSpPr>
                <a:spLocks/>
              </p:cNvSpPr>
              <p:nvPr/>
            </p:nvSpPr>
            <p:spPr bwMode="auto">
              <a:xfrm>
                <a:off x="4533" y="1210"/>
                <a:ext cx="832" cy="182"/>
              </a:xfrm>
              <a:custGeom>
                <a:avLst/>
                <a:gdLst>
                  <a:gd name="T0" fmla="*/ 1 w 832"/>
                  <a:gd name="T1" fmla="*/ 46 h 182"/>
                  <a:gd name="T2" fmla="*/ 831 w 832"/>
                  <a:gd name="T3" fmla="*/ 0 h 182"/>
                  <a:gd name="T4" fmla="*/ 832 w 832"/>
                  <a:gd name="T5" fmla="*/ 142 h 182"/>
                  <a:gd name="T6" fmla="*/ 0 w 832"/>
                  <a:gd name="T7" fmla="*/ 182 h 182"/>
                  <a:gd name="T8" fmla="*/ 1 w 832"/>
                  <a:gd name="T9" fmla="*/ 46 h 182"/>
                  <a:gd name="T10" fmla="*/ 0 60000 65536"/>
                  <a:gd name="T11" fmla="*/ 0 60000 65536"/>
                  <a:gd name="T12" fmla="*/ 0 60000 65536"/>
                  <a:gd name="T13" fmla="*/ 0 60000 65536"/>
                  <a:gd name="T14" fmla="*/ 0 60000 65536"/>
                  <a:gd name="T15" fmla="*/ 0 w 832"/>
                  <a:gd name="T16" fmla="*/ 0 h 182"/>
                  <a:gd name="T17" fmla="*/ 832 w 832"/>
                  <a:gd name="T18" fmla="*/ 182 h 182"/>
                </a:gdLst>
                <a:ahLst/>
                <a:cxnLst>
                  <a:cxn ang="T10">
                    <a:pos x="T0" y="T1"/>
                  </a:cxn>
                  <a:cxn ang="T11">
                    <a:pos x="T2" y="T3"/>
                  </a:cxn>
                  <a:cxn ang="T12">
                    <a:pos x="T4" y="T5"/>
                  </a:cxn>
                  <a:cxn ang="T13">
                    <a:pos x="T6" y="T7"/>
                  </a:cxn>
                  <a:cxn ang="T14">
                    <a:pos x="T8" y="T9"/>
                  </a:cxn>
                </a:cxnLst>
                <a:rect l="T15" t="T16" r="T17" b="T18"/>
                <a:pathLst>
                  <a:path w="832" h="182">
                    <a:moveTo>
                      <a:pt x="1" y="46"/>
                    </a:moveTo>
                    <a:lnTo>
                      <a:pt x="831" y="0"/>
                    </a:lnTo>
                    <a:lnTo>
                      <a:pt x="832" y="142"/>
                    </a:lnTo>
                    <a:lnTo>
                      <a:pt x="0" y="182"/>
                    </a:lnTo>
                    <a:lnTo>
                      <a:pt x="1" y="46"/>
                    </a:lnTo>
                    <a:close/>
                  </a:path>
                </a:pathLst>
              </a:custGeom>
              <a:solidFill>
                <a:srgbClr val="F3E2D1"/>
              </a:solidFill>
              <a:ln w="6350" cap="flat" cmpd="sng">
                <a:solidFill>
                  <a:srgbClr val="5F5F5F"/>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510" name="Freeform 474"/>
              <p:cNvSpPr>
                <a:spLocks/>
              </p:cNvSpPr>
              <p:nvPr/>
            </p:nvSpPr>
            <p:spPr bwMode="auto">
              <a:xfrm>
                <a:off x="4775" y="735"/>
                <a:ext cx="454" cy="384"/>
              </a:xfrm>
              <a:custGeom>
                <a:avLst/>
                <a:gdLst>
                  <a:gd name="T0" fmla="*/ 0 w 1450"/>
                  <a:gd name="T1" fmla="*/ 0 h 1228"/>
                  <a:gd name="T2" fmla="*/ 0 w 1450"/>
                  <a:gd name="T3" fmla="*/ 0 h 1228"/>
                  <a:gd name="T4" fmla="*/ 0 w 1450"/>
                  <a:gd name="T5" fmla="*/ 0 h 1228"/>
                  <a:gd name="T6" fmla="*/ 0 w 1450"/>
                  <a:gd name="T7" fmla="*/ 0 h 1228"/>
                  <a:gd name="T8" fmla="*/ 0 w 1450"/>
                  <a:gd name="T9" fmla="*/ 0 h 1228"/>
                  <a:gd name="T10" fmla="*/ 0 60000 65536"/>
                  <a:gd name="T11" fmla="*/ 0 60000 65536"/>
                  <a:gd name="T12" fmla="*/ 0 60000 65536"/>
                  <a:gd name="T13" fmla="*/ 0 60000 65536"/>
                  <a:gd name="T14" fmla="*/ 0 60000 65536"/>
                  <a:gd name="T15" fmla="*/ 0 w 1450"/>
                  <a:gd name="T16" fmla="*/ 0 h 1228"/>
                  <a:gd name="T17" fmla="*/ 1450 w 1450"/>
                  <a:gd name="T18" fmla="*/ 1228 h 1228"/>
                </a:gdLst>
                <a:ahLst/>
                <a:cxnLst>
                  <a:cxn ang="T10">
                    <a:pos x="T0" y="T1"/>
                  </a:cxn>
                  <a:cxn ang="T11">
                    <a:pos x="T2" y="T3"/>
                  </a:cxn>
                  <a:cxn ang="T12">
                    <a:pos x="T4" y="T5"/>
                  </a:cxn>
                  <a:cxn ang="T13">
                    <a:pos x="T6" y="T7"/>
                  </a:cxn>
                  <a:cxn ang="T14">
                    <a:pos x="T8" y="T9"/>
                  </a:cxn>
                </a:cxnLst>
                <a:rect l="T15" t="T16" r="T17" b="T18"/>
                <a:pathLst>
                  <a:path w="1450" h="1228">
                    <a:moveTo>
                      <a:pt x="1450" y="73"/>
                    </a:moveTo>
                    <a:lnTo>
                      <a:pt x="1447" y="1173"/>
                    </a:lnTo>
                    <a:lnTo>
                      <a:pt x="0" y="1228"/>
                    </a:lnTo>
                    <a:lnTo>
                      <a:pt x="1" y="0"/>
                    </a:lnTo>
                    <a:lnTo>
                      <a:pt x="1450" y="73"/>
                    </a:lnTo>
                    <a:close/>
                  </a:path>
                </a:pathLst>
              </a:custGeom>
              <a:solidFill>
                <a:srgbClr val="C0C0C0"/>
              </a:solidFill>
              <a:ln w="9525" cap="flat" cmpd="sng">
                <a:solidFill>
                  <a:srgbClr val="969696"/>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511" name="Freeform 475"/>
              <p:cNvSpPr>
                <a:spLocks/>
              </p:cNvSpPr>
              <p:nvPr/>
            </p:nvSpPr>
            <p:spPr bwMode="auto">
              <a:xfrm>
                <a:off x="4795" y="748"/>
                <a:ext cx="423" cy="358"/>
              </a:xfrm>
              <a:custGeom>
                <a:avLst/>
                <a:gdLst>
                  <a:gd name="T0" fmla="*/ 0 w 1450"/>
                  <a:gd name="T1" fmla="*/ 0 h 1228"/>
                  <a:gd name="T2" fmla="*/ 0 w 1450"/>
                  <a:gd name="T3" fmla="*/ 0 h 1228"/>
                  <a:gd name="T4" fmla="*/ 0 w 1450"/>
                  <a:gd name="T5" fmla="*/ 0 h 1228"/>
                  <a:gd name="T6" fmla="*/ 0 w 1450"/>
                  <a:gd name="T7" fmla="*/ 0 h 1228"/>
                  <a:gd name="T8" fmla="*/ 0 w 1450"/>
                  <a:gd name="T9" fmla="*/ 0 h 1228"/>
                  <a:gd name="T10" fmla="*/ 0 60000 65536"/>
                  <a:gd name="T11" fmla="*/ 0 60000 65536"/>
                  <a:gd name="T12" fmla="*/ 0 60000 65536"/>
                  <a:gd name="T13" fmla="*/ 0 60000 65536"/>
                  <a:gd name="T14" fmla="*/ 0 60000 65536"/>
                  <a:gd name="T15" fmla="*/ 0 w 1450"/>
                  <a:gd name="T16" fmla="*/ 0 h 1228"/>
                  <a:gd name="T17" fmla="*/ 1450 w 1450"/>
                  <a:gd name="T18" fmla="*/ 1228 h 1228"/>
                </a:gdLst>
                <a:ahLst/>
                <a:cxnLst>
                  <a:cxn ang="T10">
                    <a:pos x="T0" y="T1"/>
                  </a:cxn>
                  <a:cxn ang="T11">
                    <a:pos x="T2" y="T3"/>
                  </a:cxn>
                  <a:cxn ang="T12">
                    <a:pos x="T4" y="T5"/>
                  </a:cxn>
                  <a:cxn ang="T13">
                    <a:pos x="T6" y="T7"/>
                  </a:cxn>
                  <a:cxn ang="T14">
                    <a:pos x="T8" y="T9"/>
                  </a:cxn>
                </a:cxnLst>
                <a:rect l="T15" t="T16" r="T17" b="T18"/>
                <a:pathLst>
                  <a:path w="1450" h="1228">
                    <a:moveTo>
                      <a:pt x="1450" y="73"/>
                    </a:moveTo>
                    <a:lnTo>
                      <a:pt x="1447" y="1173"/>
                    </a:lnTo>
                    <a:lnTo>
                      <a:pt x="0" y="1228"/>
                    </a:lnTo>
                    <a:lnTo>
                      <a:pt x="1" y="0"/>
                    </a:lnTo>
                    <a:lnTo>
                      <a:pt x="1450" y="73"/>
                    </a:lnTo>
                    <a:close/>
                  </a:path>
                </a:pathLst>
              </a:custGeom>
              <a:gradFill rotWithShape="1">
                <a:gsLst>
                  <a:gs pos="0">
                    <a:srgbClr val="FFFFFF"/>
                  </a:gs>
                  <a:gs pos="50000">
                    <a:srgbClr val="F8F8F8"/>
                  </a:gs>
                  <a:gs pos="100000">
                    <a:srgbClr val="FFFFFF"/>
                  </a:gs>
                </a:gsLst>
                <a:lin ang="2700000" scaled="1"/>
              </a:gradFill>
              <a:ln w="6350"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512" name="Freeform 476"/>
              <p:cNvSpPr>
                <a:spLocks/>
              </p:cNvSpPr>
              <p:nvPr/>
            </p:nvSpPr>
            <p:spPr bwMode="auto">
              <a:xfrm>
                <a:off x="4808" y="761"/>
                <a:ext cx="400" cy="63"/>
              </a:xfrm>
              <a:custGeom>
                <a:avLst/>
                <a:gdLst>
                  <a:gd name="T0" fmla="*/ 0 w 1116"/>
                  <a:gd name="T1" fmla="*/ 0 h 176"/>
                  <a:gd name="T2" fmla="*/ 0 w 1116"/>
                  <a:gd name="T3" fmla="*/ 0 h 176"/>
                  <a:gd name="T4" fmla="*/ 0 w 1116"/>
                  <a:gd name="T5" fmla="*/ 0 h 176"/>
                  <a:gd name="T6" fmla="*/ 0 w 1116"/>
                  <a:gd name="T7" fmla="*/ 0 h 176"/>
                  <a:gd name="T8" fmla="*/ 0 w 1116"/>
                  <a:gd name="T9" fmla="*/ 0 h 176"/>
                  <a:gd name="T10" fmla="*/ 0 60000 65536"/>
                  <a:gd name="T11" fmla="*/ 0 60000 65536"/>
                  <a:gd name="T12" fmla="*/ 0 60000 65536"/>
                  <a:gd name="T13" fmla="*/ 0 60000 65536"/>
                  <a:gd name="T14" fmla="*/ 0 60000 65536"/>
                  <a:gd name="T15" fmla="*/ 0 w 1116"/>
                  <a:gd name="T16" fmla="*/ 0 h 176"/>
                  <a:gd name="T17" fmla="*/ 1116 w 1116"/>
                  <a:gd name="T18" fmla="*/ 176 h 176"/>
                </a:gdLst>
                <a:ahLst/>
                <a:cxnLst>
                  <a:cxn ang="T10">
                    <a:pos x="T0" y="T1"/>
                  </a:cxn>
                  <a:cxn ang="T11">
                    <a:pos x="T2" y="T3"/>
                  </a:cxn>
                  <a:cxn ang="T12">
                    <a:pos x="T4" y="T5"/>
                  </a:cxn>
                  <a:cxn ang="T13">
                    <a:pos x="T6" y="T7"/>
                  </a:cxn>
                  <a:cxn ang="T14">
                    <a:pos x="T8" y="T9"/>
                  </a:cxn>
                </a:cxnLst>
                <a:rect l="T15" t="T16" r="T17" b="T18"/>
                <a:pathLst>
                  <a:path w="1116" h="176">
                    <a:moveTo>
                      <a:pt x="0" y="0"/>
                    </a:moveTo>
                    <a:lnTo>
                      <a:pt x="1116" y="52"/>
                    </a:lnTo>
                    <a:lnTo>
                      <a:pt x="1116" y="176"/>
                    </a:lnTo>
                    <a:lnTo>
                      <a:pt x="0" y="132"/>
                    </a:lnTo>
                    <a:lnTo>
                      <a:pt x="0" y="0"/>
                    </a:lnTo>
                    <a:close/>
                  </a:path>
                </a:pathLst>
              </a:custGeom>
              <a:solidFill>
                <a:srgbClr val="3C4062"/>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13" name="Freeform 477"/>
              <p:cNvSpPr>
                <a:spLocks/>
              </p:cNvSpPr>
              <p:nvPr/>
            </p:nvSpPr>
            <p:spPr bwMode="auto">
              <a:xfrm>
                <a:off x="4881" y="773"/>
                <a:ext cx="263" cy="42"/>
              </a:xfrm>
              <a:custGeom>
                <a:avLst/>
                <a:gdLst>
                  <a:gd name="T0" fmla="*/ 0 w 1116"/>
                  <a:gd name="T1" fmla="*/ 0 h 176"/>
                  <a:gd name="T2" fmla="*/ 0 w 1116"/>
                  <a:gd name="T3" fmla="*/ 0 h 176"/>
                  <a:gd name="T4" fmla="*/ 0 w 1116"/>
                  <a:gd name="T5" fmla="*/ 0 h 176"/>
                  <a:gd name="T6" fmla="*/ 0 w 1116"/>
                  <a:gd name="T7" fmla="*/ 0 h 176"/>
                  <a:gd name="T8" fmla="*/ 0 w 1116"/>
                  <a:gd name="T9" fmla="*/ 0 h 176"/>
                  <a:gd name="T10" fmla="*/ 0 60000 65536"/>
                  <a:gd name="T11" fmla="*/ 0 60000 65536"/>
                  <a:gd name="T12" fmla="*/ 0 60000 65536"/>
                  <a:gd name="T13" fmla="*/ 0 60000 65536"/>
                  <a:gd name="T14" fmla="*/ 0 60000 65536"/>
                  <a:gd name="T15" fmla="*/ 0 w 1116"/>
                  <a:gd name="T16" fmla="*/ 0 h 176"/>
                  <a:gd name="T17" fmla="*/ 1116 w 1116"/>
                  <a:gd name="T18" fmla="*/ 176 h 176"/>
                </a:gdLst>
                <a:ahLst/>
                <a:cxnLst>
                  <a:cxn ang="T10">
                    <a:pos x="T0" y="T1"/>
                  </a:cxn>
                  <a:cxn ang="T11">
                    <a:pos x="T2" y="T3"/>
                  </a:cxn>
                  <a:cxn ang="T12">
                    <a:pos x="T4" y="T5"/>
                  </a:cxn>
                  <a:cxn ang="T13">
                    <a:pos x="T6" y="T7"/>
                  </a:cxn>
                  <a:cxn ang="T14">
                    <a:pos x="T8" y="T9"/>
                  </a:cxn>
                </a:cxnLst>
                <a:rect l="T15" t="T16" r="T17" b="T18"/>
                <a:pathLst>
                  <a:path w="1116" h="176">
                    <a:moveTo>
                      <a:pt x="0" y="0"/>
                    </a:moveTo>
                    <a:lnTo>
                      <a:pt x="1116" y="52"/>
                    </a:lnTo>
                    <a:lnTo>
                      <a:pt x="1116" y="176"/>
                    </a:lnTo>
                    <a:lnTo>
                      <a:pt x="0" y="132"/>
                    </a:lnTo>
                    <a:lnTo>
                      <a:pt x="0" y="0"/>
                    </a:lnTo>
                    <a:close/>
                  </a:path>
                </a:pathLst>
              </a:custGeom>
              <a:solidFill>
                <a:srgbClr val="C0C0C0"/>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14" name="Freeform 478"/>
              <p:cNvSpPr>
                <a:spLocks/>
              </p:cNvSpPr>
              <p:nvPr/>
            </p:nvSpPr>
            <p:spPr bwMode="auto">
              <a:xfrm>
                <a:off x="4858" y="831"/>
                <a:ext cx="277" cy="250"/>
              </a:xfrm>
              <a:custGeom>
                <a:avLst/>
                <a:gdLst>
                  <a:gd name="T0" fmla="*/ 0 w 772"/>
                  <a:gd name="T1" fmla="*/ 0 h 696"/>
                  <a:gd name="T2" fmla="*/ 0 w 772"/>
                  <a:gd name="T3" fmla="*/ 0 h 696"/>
                  <a:gd name="T4" fmla="*/ 0 w 772"/>
                  <a:gd name="T5" fmla="*/ 0 h 696"/>
                  <a:gd name="T6" fmla="*/ 0 60000 65536"/>
                  <a:gd name="T7" fmla="*/ 0 60000 65536"/>
                  <a:gd name="T8" fmla="*/ 0 60000 65536"/>
                  <a:gd name="T9" fmla="*/ 0 w 772"/>
                  <a:gd name="T10" fmla="*/ 0 h 696"/>
                  <a:gd name="T11" fmla="*/ 772 w 772"/>
                  <a:gd name="T12" fmla="*/ 696 h 696"/>
                </a:gdLst>
                <a:ahLst/>
                <a:cxnLst>
                  <a:cxn ang="T6">
                    <a:pos x="T0" y="T1"/>
                  </a:cxn>
                  <a:cxn ang="T7">
                    <a:pos x="T2" y="T3"/>
                  </a:cxn>
                  <a:cxn ang="T8">
                    <a:pos x="T4" y="T5"/>
                  </a:cxn>
                </a:cxnLst>
                <a:rect l="T9" t="T10" r="T11" b="T12"/>
                <a:pathLst>
                  <a:path w="772" h="696">
                    <a:moveTo>
                      <a:pt x="0" y="0"/>
                    </a:moveTo>
                    <a:lnTo>
                      <a:pt x="0" y="696"/>
                    </a:lnTo>
                    <a:lnTo>
                      <a:pt x="772" y="668"/>
                    </a:lnTo>
                  </a:path>
                </a:pathLst>
              </a:custGeom>
              <a:noFill/>
              <a:ln w="6350"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nvGrpSpPr>
              <p:cNvPr id="515" name="Group 479"/>
              <p:cNvGrpSpPr>
                <a:grpSpLocks/>
              </p:cNvGrpSpPr>
              <p:nvPr/>
            </p:nvGrpSpPr>
            <p:grpSpPr bwMode="auto">
              <a:xfrm>
                <a:off x="4861" y="859"/>
                <a:ext cx="272" cy="198"/>
                <a:chOff x="887" y="1855"/>
                <a:chExt cx="583" cy="290"/>
              </a:xfrm>
            </p:grpSpPr>
            <p:sp>
              <p:nvSpPr>
                <p:cNvPr id="547" name="Freeform 480"/>
                <p:cNvSpPr>
                  <a:spLocks/>
                </p:cNvSpPr>
                <p:nvPr/>
              </p:nvSpPr>
              <p:spPr bwMode="auto">
                <a:xfrm>
                  <a:off x="887" y="1855"/>
                  <a:ext cx="583" cy="226"/>
                </a:xfrm>
                <a:custGeom>
                  <a:avLst/>
                  <a:gdLst>
                    <a:gd name="T0" fmla="*/ 0 w 583"/>
                    <a:gd name="T1" fmla="*/ 181 h 226"/>
                    <a:gd name="T2" fmla="*/ 64 w 583"/>
                    <a:gd name="T3" fmla="*/ 150 h 226"/>
                    <a:gd name="T4" fmla="*/ 152 w 583"/>
                    <a:gd name="T5" fmla="*/ 170 h 226"/>
                    <a:gd name="T6" fmla="*/ 220 w 583"/>
                    <a:gd name="T7" fmla="*/ 226 h 226"/>
                    <a:gd name="T8" fmla="*/ 308 w 583"/>
                    <a:gd name="T9" fmla="*/ 190 h 226"/>
                    <a:gd name="T10" fmla="*/ 392 w 583"/>
                    <a:gd name="T11" fmla="*/ 206 h 226"/>
                    <a:gd name="T12" fmla="*/ 476 w 583"/>
                    <a:gd name="T13" fmla="*/ 158 h 226"/>
                    <a:gd name="T14" fmla="*/ 529 w 583"/>
                    <a:gd name="T15" fmla="*/ 104 h 226"/>
                    <a:gd name="T16" fmla="*/ 583 w 583"/>
                    <a:gd name="T17" fmla="*/ 0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3"/>
                    <a:gd name="T28" fmla="*/ 0 h 226"/>
                    <a:gd name="T29" fmla="*/ 583 w 583"/>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3" h="226">
                      <a:moveTo>
                        <a:pt x="0" y="181"/>
                      </a:moveTo>
                      <a:lnTo>
                        <a:pt x="64" y="150"/>
                      </a:lnTo>
                      <a:lnTo>
                        <a:pt x="152" y="170"/>
                      </a:lnTo>
                      <a:lnTo>
                        <a:pt x="220" y="226"/>
                      </a:lnTo>
                      <a:lnTo>
                        <a:pt x="308" y="190"/>
                      </a:lnTo>
                      <a:lnTo>
                        <a:pt x="392" y="206"/>
                      </a:lnTo>
                      <a:lnTo>
                        <a:pt x="476" y="158"/>
                      </a:lnTo>
                      <a:lnTo>
                        <a:pt x="529" y="104"/>
                      </a:lnTo>
                      <a:lnTo>
                        <a:pt x="583" y="0"/>
                      </a:lnTo>
                    </a:path>
                  </a:pathLst>
                </a:custGeom>
                <a:noFill/>
                <a:ln w="6350" cap="flat" cmpd="sng">
                  <a:solidFill>
                    <a:srgbClr val="FF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48" name="Freeform 481"/>
                <p:cNvSpPr>
                  <a:spLocks/>
                </p:cNvSpPr>
                <p:nvPr/>
              </p:nvSpPr>
              <p:spPr bwMode="auto">
                <a:xfrm>
                  <a:off x="887" y="1969"/>
                  <a:ext cx="580" cy="176"/>
                </a:xfrm>
                <a:custGeom>
                  <a:avLst/>
                  <a:gdLst>
                    <a:gd name="T0" fmla="*/ 0 w 580"/>
                    <a:gd name="T1" fmla="*/ 22 h 176"/>
                    <a:gd name="T2" fmla="*/ 76 w 580"/>
                    <a:gd name="T3" fmla="*/ 0 h 176"/>
                    <a:gd name="T4" fmla="*/ 160 w 580"/>
                    <a:gd name="T5" fmla="*/ 4 h 176"/>
                    <a:gd name="T6" fmla="*/ 220 w 580"/>
                    <a:gd name="T7" fmla="*/ 76 h 176"/>
                    <a:gd name="T8" fmla="*/ 304 w 580"/>
                    <a:gd name="T9" fmla="*/ 128 h 176"/>
                    <a:gd name="T10" fmla="*/ 388 w 580"/>
                    <a:gd name="T11" fmla="*/ 128 h 176"/>
                    <a:gd name="T12" fmla="*/ 472 w 580"/>
                    <a:gd name="T13" fmla="*/ 124 h 176"/>
                    <a:gd name="T14" fmla="*/ 536 w 580"/>
                    <a:gd name="T15" fmla="*/ 164 h 176"/>
                    <a:gd name="T16" fmla="*/ 580 w 580"/>
                    <a:gd name="T17" fmla="*/ 17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0"/>
                    <a:gd name="T28" fmla="*/ 0 h 176"/>
                    <a:gd name="T29" fmla="*/ 580 w 580"/>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0" h="176">
                      <a:moveTo>
                        <a:pt x="0" y="22"/>
                      </a:moveTo>
                      <a:lnTo>
                        <a:pt x="76" y="0"/>
                      </a:lnTo>
                      <a:lnTo>
                        <a:pt x="160" y="4"/>
                      </a:lnTo>
                      <a:lnTo>
                        <a:pt x="220" y="76"/>
                      </a:lnTo>
                      <a:lnTo>
                        <a:pt x="304" y="128"/>
                      </a:lnTo>
                      <a:lnTo>
                        <a:pt x="388" y="128"/>
                      </a:lnTo>
                      <a:lnTo>
                        <a:pt x="472" y="124"/>
                      </a:lnTo>
                      <a:lnTo>
                        <a:pt x="536" y="164"/>
                      </a:lnTo>
                      <a:lnTo>
                        <a:pt x="580" y="176"/>
                      </a:lnTo>
                    </a:path>
                  </a:pathLst>
                </a:custGeom>
                <a:noFill/>
                <a:ln w="6350" cap="flat" cmpd="sng">
                  <a:solidFill>
                    <a:srgbClr val="3366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sp>
            <p:nvSpPr>
              <p:cNvPr id="516" name="Line 482"/>
              <p:cNvSpPr>
                <a:spLocks noChangeShapeType="1"/>
              </p:cNvSpPr>
              <p:nvPr/>
            </p:nvSpPr>
            <p:spPr bwMode="auto">
              <a:xfrm>
                <a:off x="4856" y="911"/>
                <a:ext cx="277" cy="8"/>
              </a:xfrm>
              <a:prstGeom prst="line">
                <a:avLst/>
              </a:prstGeom>
              <a:noFill/>
              <a:ln w="6350">
                <a:solidFill>
                  <a:srgbClr val="333333"/>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17" name="Freeform 483"/>
              <p:cNvSpPr>
                <a:spLocks/>
              </p:cNvSpPr>
              <p:nvPr/>
            </p:nvSpPr>
            <p:spPr bwMode="auto">
              <a:xfrm>
                <a:off x="4880" y="831"/>
                <a:ext cx="103" cy="108"/>
              </a:xfrm>
              <a:custGeom>
                <a:avLst/>
                <a:gdLst>
                  <a:gd name="T0" fmla="*/ 0 w 288"/>
                  <a:gd name="T1" fmla="*/ 0 h 300"/>
                  <a:gd name="T2" fmla="*/ 0 w 288"/>
                  <a:gd name="T3" fmla="*/ 0 h 300"/>
                  <a:gd name="T4" fmla="*/ 0 w 288"/>
                  <a:gd name="T5" fmla="*/ 0 h 300"/>
                  <a:gd name="T6" fmla="*/ 0 w 288"/>
                  <a:gd name="T7" fmla="*/ 0 h 300"/>
                  <a:gd name="T8" fmla="*/ 0 w 288"/>
                  <a:gd name="T9" fmla="*/ 0 h 300"/>
                  <a:gd name="T10" fmla="*/ 0 w 288"/>
                  <a:gd name="T11" fmla="*/ 0 h 300"/>
                  <a:gd name="T12" fmla="*/ 0 w 288"/>
                  <a:gd name="T13" fmla="*/ 0 h 300"/>
                  <a:gd name="T14" fmla="*/ 0 w 288"/>
                  <a:gd name="T15" fmla="*/ 0 h 300"/>
                  <a:gd name="T16" fmla="*/ 0 60000 65536"/>
                  <a:gd name="T17" fmla="*/ 0 60000 65536"/>
                  <a:gd name="T18" fmla="*/ 0 60000 65536"/>
                  <a:gd name="T19" fmla="*/ 0 60000 65536"/>
                  <a:gd name="T20" fmla="*/ 0 60000 65536"/>
                  <a:gd name="T21" fmla="*/ 0 60000 65536"/>
                  <a:gd name="T22" fmla="*/ 0 60000 65536"/>
                  <a:gd name="T23" fmla="*/ 0 60000 65536"/>
                  <a:gd name="T24" fmla="*/ 0 w 288"/>
                  <a:gd name="T25" fmla="*/ 0 h 300"/>
                  <a:gd name="T26" fmla="*/ 288 w 288"/>
                  <a:gd name="T27" fmla="*/ 300 h 3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8" h="300">
                    <a:moveTo>
                      <a:pt x="0" y="176"/>
                    </a:moveTo>
                    <a:lnTo>
                      <a:pt x="0" y="0"/>
                    </a:lnTo>
                    <a:lnTo>
                      <a:pt x="288" y="12"/>
                    </a:lnTo>
                    <a:lnTo>
                      <a:pt x="288" y="180"/>
                    </a:lnTo>
                    <a:lnTo>
                      <a:pt x="220" y="180"/>
                    </a:lnTo>
                    <a:lnTo>
                      <a:pt x="152" y="300"/>
                    </a:lnTo>
                    <a:lnTo>
                      <a:pt x="148" y="179"/>
                    </a:lnTo>
                    <a:lnTo>
                      <a:pt x="0" y="176"/>
                    </a:lnTo>
                    <a:close/>
                  </a:path>
                </a:pathLst>
              </a:custGeom>
              <a:solidFill>
                <a:srgbClr val="FFFFFF"/>
              </a:solidFill>
              <a:ln w="6350"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518" name="Freeform 484"/>
              <p:cNvSpPr>
                <a:spLocks/>
              </p:cNvSpPr>
              <p:nvPr/>
            </p:nvSpPr>
            <p:spPr bwMode="auto">
              <a:xfrm>
                <a:off x="5093" y="910"/>
                <a:ext cx="109" cy="93"/>
              </a:xfrm>
              <a:custGeom>
                <a:avLst/>
                <a:gdLst>
                  <a:gd name="T0" fmla="*/ 0 w 304"/>
                  <a:gd name="T1" fmla="*/ 0 h 260"/>
                  <a:gd name="T2" fmla="*/ 0 w 304"/>
                  <a:gd name="T3" fmla="*/ 0 h 260"/>
                  <a:gd name="T4" fmla="*/ 0 w 304"/>
                  <a:gd name="T5" fmla="*/ 0 h 260"/>
                  <a:gd name="T6" fmla="*/ 0 w 304"/>
                  <a:gd name="T7" fmla="*/ 0 h 260"/>
                  <a:gd name="T8" fmla="*/ 0 w 304"/>
                  <a:gd name="T9" fmla="*/ 0 h 260"/>
                  <a:gd name="T10" fmla="*/ 0 w 304"/>
                  <a:gd name="T11" fmla="*/ 0 h 260"/>
                  <a:gd name="T12" fmla="*/ 0 w 304"/>
                  <a:gd name="T13" fmla="*/ 0 h 260"/>
                  <a:gd name="T14" fmla="*/ 0 w 304"/>
                  <a:gd name="T15" fmla="*/ 0 h 260"/>
                  <a:gd name="T16" fmla="*/ 0 60000 65536"/>
                  <a:gd name="T17" fmla="*/ 0 60000 65536"/>
                  <a:gd name="T18" fmla="*/ 0 60000 65536"/>
                  <a:gd name="T19" fmla="*/ 0 60000 65536"/>
                  <a:gd name="T20" fmla="*/ 0 60000 65536"/>
                  <a:gd name="T21" fmla="*/ 0 60000 65536"/>
                  <a:gd name="T22" fmla="*/ 0 60000 65536"/>
                  <a:gd name="T23" fmla="*/ 0 60000 65536"/>
                  <a:gd name="T24" fmla="*/ 0 w 304"/>
                  <a:gd name="T25" fmla="*/ 0 h 260"/>
                  <a:gd name="T26" fmla="*/ 304 w 304"/>
                  <a:gd name="T27" fmla="*/ 260 h 2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 h="260">
                    <a:moveTo>
                      <a:pt x="92" y="260"/>
                    </a:moveTo>
                    <a:lnTo>
                      <a:pt x="92" y="216"/>
                    </a:lnTo>
                    <a:lnTo>
                      <a:pt x="0" y="144"/>
                    </a:lnTo>
                    <a:lnTo>
                      <a:pt x="92" y="176"/>
                    </a:lnTo>
                    <a:lnTo>
                      <a:pt x="92" y="0"/>
                    </a:lnTo>
                    <a:lnTo>
                      <a:pt x="304" y="4"/>
                    </a:lnTo>
                    <a:lnTo>
                      <a:pt x="304" y="260"/>
                    </a:lnTo>
                    <a:lnTo>
                      <a:pt x="92" y="260"/>
                    </a:lnTo>
                    <a:close/>
                  </a:path>
                </a:pathLst>
              </a:custGeom>
              <a:solidFill>
                <a:srgbClr val="FFFFFF"/>
              </a:solidFill>
              <a:ln w="6350"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grpSp>
            <p:nvGrpSpPr>
              <p:cNvPr id="519" name="Group 485"/>
              <p:cNvGrpSpPr>
                <a:grpSpLocks/>
              </p:cNvGrpSpPr>
              <p:nvPr/>
            </p:nvGrpSpPr>
            <p:grpSpPr bwMode="auto">
              <a:xfrm>
                <a:off x="4542" y="1282"/>
                <a:ext cx="415" cy="62"/>
                <a:chOff x="275" y="1725"/>
                <a:chExt cx="2446" cy="1774"/>
              </a:xfrm>
            </p:grpSpPr>
            <p:sp>
              <p:nvSpPr>
                <p:cNvPr id="545" name="Oval 486"/>
                <p:cNvSpPr>
                  <a:spLocks noChangeArrowheads="1"/>
                </p:cNvSpPr>
                <p:nvPr/>
              </p:nvSpPr>
              <p:spPr bwMode="auto">
                <a:xfrm>
                  <a:off x="275" y="1725"/>
                  <a:ext cx="2446" cy="1774"/>
                </a:xfrm>
                <a:prstGeom prst="ellipse">
                  <a:avLst/>
                </a:prstGeom>
                <a:solidFill>
                  <a:srgbClr val="969696">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546" name="Oval 487"/>
                <p:cNvSpPr>
                  <a:spLocks noChangeArrowheads="1"/>
                </p:cNvSpPr>
                <p:nvPr/>
              </p:nvSpPr>
              <p:spPr bwMode="auto">
                <a:xfrm>
                  <a:off x="451" y="1825"/>
                  <a:ext cx="2094" cy="1520"/>
                </a:xfrm>
                <a:prstGeom prst="ellipse">
                  <a:avLst/>
                </a:prstGeom>
                <a:solidFill>
                  <a:srgbClr val="80808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grpSp>
          <p:grpSp>
            <p:nvGrpSpPr>
              <p:cNvPr id="520" name="Group 488"/>
              <p:cNvGrpSpPr>
                <a:grpSpLocks/>
              </p:cNvGrpSpPr>
              <p:nvPr/>
            </p:nvGrpSpPr>
            <p:grpSpPr bwMode="auto">
              <a:xfrm>
                <a:off x="4629" y="892"/>
                <a:ext cx="204" cy="418"/>
                <a:chOff x="4659" y="892"/>
                <a:chExt cx="204" cy="418"/>
              </a:xfrm>
            </p:grpSpPr>
            <p:sp>
              <p:nvSpPr>
                <p:cNvPr id="526" name="Freeform 489"/>
                <p:cNvSpPr>
                  <a:spLocks/>
                </p:cNvSpPr>
                <p:nvPr/>
              </p:nvSpPr>
              <p:spPr bwMode="auto">
                <a:xfrm>
                  <a:off x="4740" y="902"/>
                  <a:ext cx="24" cy="66"/>
                </a:xfrm>
                <a:custGeom>
                  <a:avLst/>
                  <a:gdLst>
                    <a:gd name="T0" fmla="*/ 0 w 82"/>
                    <a:gd name="T1" fmla="*/ 0 h 228"/>
                    <a:gd name="T2" fmla="*/ 0 w 82"/>
                    <a:gd name="T3" fmla="*/ 0 h 228"/>
                    <a:gd name="T4" fmla="*/ 0 w 82"/>
                    <a:gd name="T5" fmla="*/ 0 h 228"/>
                    <a:gd name="T6" fmla="*/ 0 w 82"/>
                    <a:gd name="T7" fmla="*/ 0 h 228"/>
                    <a:gd name="T8" fmla="*/ 0 w 82"/>
                    <a:gd name="T9" fmla="*/ 0 h 228"/>
                    <a:gd name="T10" fmla="*/ 0 w 82"/>
                    <a:gd name="T11" fmla="*/ 0 h 228"/>
                    <a:gd name="T12" fmla="*/ 0 w 82"/>
                    <a:gd name="T13" fmla="*/ 0 h 228"/>
                    <a:gd name="T14" fmla="*/ 0 w 82"/>
                    <a:gd name="T15" fmla="*/ 0 h 228"/>
                    <a:gd name="T16" fmla="*/ 0 w 82"/>
                    <a:gd name="T17" fmla="*/ 0 h 228"/>
                    <a:gd name="T18" fmla="*/ 0 w 82"/>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228"/>
                    <a:gd name="T32" fmla="*/ 82 w 82"/>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228">
                      <a:moveTo>
                        <a:pt x="30" y="0"/>
                      </a:moveTo>
                      <a:lnTo>
                        <a:pt x="73" y="18"/>
                      </a:lnTo>
                      <a:lnTo>
                        <a:pt x="81" y="63"/>
                      </a:lnTo>
                      <a:lnTo>
                        <a:pt x="67" y="157"/>
                      </a:lnTo>
                      <a:lnTo>
                        <a:pt x="63" y="190"/>
                      </a:lnTo>
                      <a:lnTo>
                        <a:pt x="82" y="228"/>
                      </a:lnTo>
                      <a:lnTo>
                        <a:pt x="46" y="201"/>
                      </a:lnTo>
                      <a:lnTo>
                        <a:pt x="18" y="153"/>
                      </a:lnTo>
                      <a:lnTo>
                        <a:pt x="0" y="64"/>
                      </a:lnTo>
                      <a:lnTo>
                        <a:pt x="30" y="0"/>
                      </a:lnTo>
                      <a:close/>
                    </a:path>
                  </a:pathLst>
                </a:custGeom>
                <a:solidFill>
                  <a:srgbClr val="FFF5EB"/>
                </a:solidFill>
                <a:ln w="952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grpSp>
              <p:nvGrpSpPr>
                <p:cNvPr id="527" name="Group 490"/>
                <p:cNvGrpSpPr>
                  <a:grpSpLocks/>
                </p:cNvGrpSpPr>
                <p:nvPr/>
              </p:nvGrpSpPr>
              <p:grpSpPr bwMode="auto">
                <a:xfrm rot="807521">
                  <a:off x="4744" y="944"/>
                  <a:ext cx="119" cy="86"/>
                  <a:chOff x="563" y="1831"/>
                  <a:chExt cx="332" cy="239"/>
                </a:xfrm>
              </p:grpSpPr>
              <p:sp>
                <p:nvSpPr>
                  <p:cNvPr id="541" name="Freeform 491"/>
                  <p:cNvSpPr>
                    <a:spLocks/>
                  </p:cNvSpPr>
                  <p:nvPr/>
                </p:nvSpPr>
                <p:spPr bwMode="auto">
                  <a:xfrm>
                    <a:off x="563" y="1831"/>
                    <a:ext cx="332" cy="239"/>
                  </a:xfrm>
                  <a:custGeom>
                    <a:avLst/>
                    <a:gdLst>
                      <a:gd name="T0" fmla="*/ 2 w 408"/>
                      <a:gd name="T1" fmla="*/ 14 h 295"/>
                      <a:gd name="T2" fmla="*/ 4 w 408"/>
                      <a:gd name="T3" fmla="*/ 14 h 295"/>
                      <a:gd name="T4" fmla="*/ 4 w 408"/>
                      <a:gd name="T5" fmla="*/ 14 h 295"/>
                      <a:gd name="T6" fmla="*/ 5 w 408"/>
                      <a:gd name="T7" fmla="*/ 14 h 295"/>
                      <a:gd name="T8" fmla="*/ 5 w 408"/>
                      <a:gd name="T9" fmla="*/ 15 h 295"/>
                      <a:gd name="T10" fmla="*/ 11 w 408"/>
                      <a:gd name="T11" fmla="*/ 16 h 295"/>
                      <a:gd name="T12" fmla="*/ 13 w 408"/>
                      <a:gd name="T13" fmla="*/ 18 h 295"/>
                      <a:gd name="T14" fmla="*/ 15 w 408"/>
                      <a:gd name="T15" fmla="*/ 18 h 295"/>
                      <a:gd name="T16" fmla="*/ 15 w 408"/>
                      <a:gd name="T17" fmla="*/ 17 h 295"/>
                      <a:gd name="T18" fmla="*/ 16 w 408"/>
                      <a:gd name="T19" fmla="*/ 16 h 295"/>
                      <a:gd name="T20" fmla="*/ 22 w 408"/>
                      <a:gd name="T21" fmla="*/ 10 h 295"/>
                      <a:gd name="T22" fmla="*/ 24 w 408"/>
                      <a:gd name="T23" fmla="*/ 7 h 295"/>
                      <a:gd name="T24" fmla="*/ 26 w 408"/>
                      <a:gd name="T25" fmla="*/ 7 h 295"/>
                      <a:gd name="T26" fmla="*/ 26 w 408"/>
                      <a:gd name="T27" fmla="*/ 6 h 295"/>
                      <a:gd name="T28" fmla="*/ 27 w 408"/>
                      <a:gd name="T29" fmla="*/ 5 h 295"/>
                      <a:gd name="T30" fmla="*/ 27 w 408"/>
                      <a:gd name="T31" fmla="*/ 4 h 295"/>
                      <a:gd name="T32" fmla="*/ 28 w 408"/>
                      <a:gd name="T33" fmla="*/ 2 h 295"/>
                      <a:gd name="T34" fmla="*/ 29 w 408"/>
                      <a:gd name="T35" fmla="*/ 2 h 295"/>
                      <a:gd name="T36" fmla="*/ 28 w 408"/>
                      <a:gd name="T37" fmla="*/ 5 h 295"/>
                      <a:gd name="T38" fmla="*/ 30 w 408"/>
                      <a:gd name="T39" fmla="*/ 2 h 295"/>
                      <a:gd name="T40" fmla="*/ 32 w 408"/>
                      <a:gd name="T41" fmla="*/ 0 h 295"/>
                      <a:gd name="T42" fmla="*/ 32 w 408"/>
                      <a:gd name="T43" fmla="*/ 2 h 295"/>
                      <a:gd name="T44" fmla="*/ 33 w 408"/>
                      <a:gd name="T45" fmla="*/ 2 h 295"/>
                      <a:gd name="T46" fmla="*/ 33 w 408"/>
                      <a:gd name="T47" fmla="*/ 2 h 295"/>
                      <a:gd name="T48" fmla="*/ 34 w 408"/>
                      <a:gd name="T49" fmla="*/ 2 h 295"/>
                      <a:gd name="T50" fmla="*/ 33 w 408"/>
                      <a:gd name="T51" fmla="*/ 3 h 295"/>
                      <a:gd name="T52" fmla="*/ 34 w 408"/>
                      <a:gd name="T53" fmla="*/ 4 h 295"/>
                      <a:gd name="T54" fmla="*/ 33 w 408"/>
                      <a:gd name="T55" fmla="*/ 6 h 295"/>
                      <a:gd name="T56" fmla="*/ 32 w 408"/>
                      <a:gd name="T57" fmla="*/ 7 h 295"/>
                      <a:gd name="T58" fmla="*/ 28 w 408"/>
                      <a:gd name="T59" fmla="*/ 8 h 295"/>
                      <a:gd name="T60" fmla="*/ 28 w 408"/>
                      <a:gd name="T61" fmla="*/ 9 h 295"/>
                      <a:gd name="T62" fmla="*/ 28 w 408"/>
                      <a:gd name="T63" fmla="*/ 10 h 295"/>
                      <a:gd name="T64" fmla="*/ 24 w 408"/>
                      <a:gd name="T65" fmla="*/ 12 h 295"/>
                      <a:gd name="T66" fmla="*/ 17 w 408"/>
                      <a:gd name="T67" fmla="*/ 23 h 295"/>
                      <a:gd name="T68" fmla="*/ 16 w 408"/>
                      <a:gd name="T69" fmla="*/ 23 h 295"/>
                      <a:gd name="T70" fmla="*/ 14 w 408"/>
                      <a:gd name="T71" fmla="*/ 23 h 295"/>
                      <a:gd name="T72" fmla="*/ 11 w 408"/>
                      <a:gd name="T73" fmla="*/ 22 h 295"/>
                      <a:gd name="T74" fmla="*/ 5 w 408"/>
                      <a:gd name="T75" fmla="*/ 19 h 295"/>
                      <a:gd name="T76" fmla="*/ 2 w 408"/>
                      <a:gd name="T77" fmla="*/ 19 h 295"/>
                      <a:gd name="T78" fmla="*/ 0 w 408"/>
                      <a:gd name="T79" fmla="*/ 17 h 295"/>
                      <a:gd name="T80" fmla="*/ 2 w 408"/>
                      <a:gd name="T81" fmla="*/ 14 h 2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295"/>
                      <a:gd name="T125" fmla="*/ 408 w 408"/>
                      <a:gd name="T126" fmla="*/ 295 h 2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295">
                        <a:moveTo>
                          <a:pt x="8" y="169"/>
                        </a:moveTo>
                        <a:lnTo>
                          <a:pt x="44" y="169"/>
                        </a:lnTo>
                        <a:lnTo>
                          <a:pt x="48" y="173"/>
                        </a:lnTo>
                        <a:lnTo>
                          <a:pt x="53" y="170"/>
                        </a:lnTo>
                        <a:lnTo>
                          <a:pt x="59" y="177"/>
                        </a:lnTo>
                        <a:lnTo>
                          <a:pt x="129" y="204"/>
                        </a:lnTo>
                        <a:lnTo>
                          <a:pt x="161" y="223"/>
                        </a:lnTo>
                        <a:lnTo>
                          <a:pt x="172" y="224"/>
                        </a:lnTo>
                        <a:lnTo>
                          <a:pt x="179" y="210"/>
                        </a:lnTo>
                        <a:lnTo>
                          <a:pt x="194" y="204"/>
                        </a:lnTo>
                        <a:lnTo>
                          <a:pt x="260" y="123"/>
                        </a:lnTo>
                        <a:lnTo>
                          <a:pt x="282" y="90"/>
                        </a:lnTo>
                        <a:lnTo>
                          <a:pt x="305" y="93"/>
                        </a:lnTo>
                        <a:lnTo>
                          <a:pt x="312" y="85"/>
                        </a:lnTo>
                        <a:lnTo>
                          <a:pt x="314" y="68"/>
                        </a:lnTo>
                        <a:lnTo>
                          <a:pt x="320" y="52"/>
                        </a:lnTo>
                        <a:lnTo>
                          <a:pt x="331" y="29"/>
                        </a:lnTo>
                        <a:lnTo>
                          <a:pt x="343" y="33"/>
                        </a:lnTo>
                        <a:lnTo>
                          <a:pt x="334" y="58"/>
                        </a:lnTo>
                        <a:lnTo>
                          <a:pt x="358" y="23"/>
                        </a:lnTo>
                        <a:lnTo>
                          <a:pt x="378" y="0"/>
                        </a:lnTo>
                        <a:lnTo>
                          <a:pt x="382" y="11"/>
                        </a:lnTo>
                        <a:lnTo>
                          <a:pt x="396" y="5"/>
                        </a:lnTo>
                        <a:lnTo>
                          <a:pt x="395" y="19"/>
                        </a:lnTo>
                        <a:lnTo>
                          <a:pt x="407" y="18"/>
                        </a:lnTo>
                        <a:lnTo>
                          <a:pt x="400" y="41"/>
                        </a:lnTo>
                        <a:lnTo>
                          <a:pt x="408" y="50"/>
                        </a:lnTo>
                        <a:lnTo>
                          <a:pt x="387" y="73"/>
                        </a:lnTo>
                        <a:lnTo>
                          <a:pt x="372" y="92"/>
                        </a:lnTo>
                        <a:lnTo>
                          <a:pt x="339" y="105"/>
                        </a:lnTo>
                        <a:lnTo>
                          <a:pt x="329" y="114"/>
                        </a:lnTo>
                        <a:lnTo>
                          <a:pt x="336" y="124"/>
                        </a:lnTo>
                        <a:lnTo>
                          <a:pt x="297" y="159"/>
                        </a:lnTo>
                        <a:lnTo>
                          <a:pt x="207" y="280"/>
                        </a:lnTo>
                        <a:lnTo>
                          <a:pt x="187" y="295"/>
                        </a:lnTo>
                        <a:lnTo>
                          <a:pt x="164" y="292"/>
                        </a:lnTo>
                        <a:lnTo>
                          <a:pt x="126" y="276"/>
                        </a:lnTo>
                        <a:lnTo>
                          <a:pt x="53" y="243"/>
                        </a:lnTo>
                        <a:lnTo>
                          <a:pt x="28" y="246"/>
                        </a:lnTo>
                        <a:lnTo>
                          <a:pt x="0" y="214"/>
                        </a:lnTo>
                        <a:lnTo>
                          <a:pt x="8" y="169"/>
                        </a:lnTo>
                        <a:close/>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542" name="Line 492"/>
                  <p:cNvSpPr>
                    <a:spLocks noChangeShapeType="1"/>
                  </p:cNvSpPr>
                  <p:nvPr/>
                </p:nvSpPr>
                <p:spPr bwMode="auto">
                  <a:xfrm flipH="1">
                    <a:off x="869" y="1865"/>
                    <a:ext cx="18" cy="18"/>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43" name="Freeform 493"/>
                  <p:cNvSpPr>
                    <a:spLocks/>
                  </p:cNvSpPr>
                  <p:nvPr/>
                </p:nvSpPr>
                <p:spPr bwMode="auto">
                  <a:xfrm>
                    <a:off x="865" y="1847"/>
                    <a:ext cx="19" cy="27"/>
                  </a:xfrm>
                  <a:custGeom>
                    <a:avLst/>
                    <a:gdLst>
                      <a:gd name="T0" fmla="*/ 6 w 21"/>
                      <a:gd name="T1" fmla="*/ 0 h 31"/>
                      <a:gd name="T2" fmla="*/ 5 w 21"/>
                      <a:gd name="T3" fmla="*/ 3 h 31"/>
                      <a:gd name="T4" fmla="*/ 0 w 21"/>
                      <a:gd name="T5" fmla="*/ 6 h 31"/>
                      <a:gd name="T6" fmla="*/ 0 60000 65536"/>
                      <a:gd name="T7" fmla="*/ 0 60000 65536"/>
                      <a:gd name="T8" fmla="*/ 0 60000 65536"/>
                      <a:gd name="T9" fmla="*/ 0 w 21"/>
                      <a:gd name="T10" fmla="*/ 0 h 31"/>
                      <a:gd name="T11" fmla="*/ 21 w 21"/>
                      <a:gd name="T12" fmla="*/ 31 h 31"/>
                    </a:gdLst>
                    <a:ahLst/>
                    <a:cxnLst>
                      <a:cxn ang="T6">
                        <a:pos x="T0" y="T1"/>
                      </a:cxn>
                      <a:cxn ang="T7">
                        <a:pos x="T2" y="T3"/>
                      </a:cxn>
                      <a:cxn ang="T8">
                        <a:pos x="T4" y="T5"/>
                      </a:cxn>
                    </a:cxnLst>
                    <a:rect l="T9" t="T10" r="T11" b="T12"/>
                    <a:pathLst>
                      <a:path w="21" h="31">
                        <a:moveTo>
                          <a:pt x="21" y="0"/>
                        </a:moveTo>
                        <a:lnTo>
                          <a:pt x="13" y="15"/>
                        </a:lnTo>
                        <a:lnTo>
                          <a:pt x="0" y="31"/>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44" name="Freeform 494"/>
                  <p:cNvSpPr>
                    <a:spLocks/>
                  </p:cNvSpPr>
                  <p:nvPr/>
                </p:nvSpPr>
                <p:spPr bwMode="auto">
                  <a:xfrm>
                    <a:off x="858" y="1839"/>
                    <a:ext cx="16" cy="26"/>
                  </a:xfrm>
                  <a:custGeom>
                    <a:avLst/>
                    <a:gdLst>
                      <a:gd name="T0" fmla="*/ 4 w 18"/>
                      <a:gd name="T1" fmla="*/ 0 h 30"/>
                      <a:gd name="T2" fmla="*/ 4 w 18"/>
                      <a:gd name="T3" fmla="*/ 3 h 30"/>
                      <a:gd name="T4" fmla="*/ 0 w 18"/>
                      <a:gd name="T5" fmla="*/ 6 h 30"/>
                      <a:gd name="T6" fmla="*/ 0 60000 65536"/>
                      <a:gd name="T7" fmla="*/ 0 60000 65536"/>
                      <a:gd name="T8" fmla="*/ 0 60000 65536"/>
                      <a:gd name="T9" fmla="*/ 0 w 18"/>
                      <a:gd name="T10" fmla="*/ 0 h 30"/>
                      <a:gd name="T11" fmla="*/ 18 w 18"/>
                      <a:gd name="T12" fmla="*/ 30 h 30"/>
                    </a:gdLst>
                    <a:ahLst/>
                    <a:cxnLst>
                      <a:cxn ang="T6">
                        <a:pos x="T0" y="T1"/>
                      </a:cxn>
                      <a:cxn ang="T7">
                        <a:pos x="T2" y="T3"/>
                      </a:cxn>
                      <a:cxn ang="T8">
                        <a:pos x="T4" y="T5"/>
                      </a:cxn>
                    </a:cxnLst>
                    <a:rect l="T9" t="T10" r="T11" b="T12"/>
                    <a:pathLst>
                      <a:path w="18" h="30">
                        <a:moveTo>
                          <a:pt x="18" y="0"/>
                        </a:moveTo>
                        <a:lnTo>
                          <a:pt x="9" y="16"/>
                        </a:lnTo>
                        <a:lnTo>
                          <a:pt x="0" y="3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sp>
              <p:nvSpPr>
                <p:cNvPr id="528" name="Freeform 495"/>
                <p:cNvSpPr>
                  <a:spLocks/>
                </p:cNvSpPr>
                <p:nvPr/>
              </p:nvSpPr>
              <p:spPr bwMode="auto">
                <a:xfrm>
                  <a:off x="4691" y="960"/>
                  <a:ext cx="79" cy="350"/>
                </a:xfrm>
                <a:custGeom>
                  <a:avLst/>
                  <a:gdLst>
                    <a:gd name="T0" fmla="*/ 69 w 79"/>
                    <a:gd name="T1" fmla="*/ 48 h 350"/>
                    <a:gd name="T2" fmla="*/ 72 w 79"/>
                    <a:gd name="T3" fmla="*/ 65 h 350"/>
                    <a:gd name="T4" fmla="*/ 67 w 79"/>
                    <a:gd name="T5" fmla="*/ 77 h 350"/>
                    <a:gd name="T6" fmla="*/ 64 w 79"/>
                    <a:gd name="T7" fmla="*/ 100 h 350"/>
                    <a:gd name="T8" fmla="*/ 67 w 79"/>
                    <a:gd name="T9" fmla="*/ 128 h 350"/>
                    <a:gd name="T10" fmla="*/ 67 w 79"/>
                    <a:gd name="T11" fmla="*/ 135 h 350"/>
                    <a:gd name="T12" fmla="*/ 69 w 79"/>
                    <a:gd name="T13" fmla="*/ 170 h 350"/>
                    <a:gd name="T14" fmla="*/ 65 w 79"/>
                    <a:gd name="T15" fmla="*/ 195 h 350"/>
                    <a:gd name="T16" fmla="*/ 60 w 79"/>
                    <a:gd name="T17" fmla="*/ 302 h 350"/>
                    <a:gd name="T18" fmla="*/ 63 w 79"/>
                    <a:gd name="T19" fmla="*/ 323 h 350"/>
                    <a:gd name="T20" fmla="*/ 79 w 79"/>
                    <a:gd name="T21" fmla="*/ 338 h 350"/>
                    <a:gd name="T22" fmla="*/ 54 w 79"/>
                    <a:gd name="T23" fmla="*/ 335 h 350"/>
                    <a:gd name="T24" fmla="*/ 46 w 79"/>
                    <a:gd name="T25" fmla="*/ 334 h 350"/>
                    <a:gd name="T26" fmla="*/ 40 w 79"/>
                    <a:gd name="T27" fmla="*/ 321 h 350"/>
                    <a:gd name="T28" fmla="*/ 43 w 79"/>
                    <a:gd name="T29" fmla="*/ 253 h 350"/>
                    <a:gd name="T30" fmla="*/ 42 w 79"/>
                    <a:gd name="T31" fmla="*/ 218 h 350"/>
                    <a:gd name="T32" fmla="*/ 38 w 79"/>
                    <a:gd name="T33" fmla="*/ 253 h 350"/>
                    <a:gd name="T34" fmla="*/ 25 w 79"/>
                    <a:gd name="T35" fmla="*/ 318 h 350"/>
                    <a:gd name="T36" fmla="*/ 22 w 79"/>
                    <a:gd name="T37" fmla="*/ 343 h 350"/>
                    <a:gd name="T38" fmla="*/ 9 w 79"/>
                    <a:gd name="T39" fmla="*/ 350 h 350"/>
                    <a:gd name="T40" fmla="*/ 0 w 79"/>
                    <a:gd name="T41" fmla="*/ 338 h 350"/>
                    <a:gd name="T42" fmla="*/ 13 w 79"/>
                    <a:gd name="T43" fmla="*/ 313 h 350"/>
                    <a:gd name="T44" fmla="*/ 18 w 79"/>
                    <a:gd name="T45" fmla="*/ 239 h 350"/>
                    <a:gd name="T46" fmla="*/ 12 w 79"/>
                    <a:gd name="T47" fmla="*/ 197 h 350"/>
                    <a:gd name="T48" fmla="*/ 2 w 79"/>
                    <a:gd name="T49" fmla="*/ 161 h 350"/>
                    <a:gd name="T50" fmla="*/ 4 w 79"/>
                    <a:gd name="T51" fmla="*/ 135 h 350"/>
                    <a:gd name="T52" fmla="*/ 9 w 79"/>
                    <a:gd name="T53" fmla="*/ 119 h 350"/>
                    <a:gd name="T54" fmla="*/ 9 w 79"/>
                    <a:gd name="T55" fmla="*/ 85 h 350"/>
                    <a:gd name="T56" fmla="*/ 6 w 79"/>
                    <a:gd name="T57" fmla="*/ 37 h 350"/>
                    <a:gd name="T58" fmla="*/ 21 w 79"/>
                    <a:gd name="T59" fmla="*/ 19 h 350"/>
                    <a:gd name="T60" fmla="*/ 21 w 79"/>
                    <a:gd name="T61" fmla="*/ 10 h 350"/>
                    <a:gd name="T62" fmla="*/ 49 w 79"/>
                    <a:gd name="T63" fmla="*/ 12 h 350"/>
                    <a:gd name="T64" fmla="*/ 52 w 79"/>
                    <a:gd name="T65" fmla="*/ 17 h 3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350"/>
                    <a:gd name="T101" fmla="*/ 79 w 79"/>
                    <a:gd name="T102" fmla="*/ 350 h 3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350">
                      <a:moveTo>
                        <a:pt x="66" y="40"/>
                      </a:moveTo>
                      <a:lnTo>
                        <a:pt x="69" y="48"/>
                      </a:lnTo>
                      <a:lnTo>
                        <a:pt x="72" y="56"/>
                      </a:lnTo>
                      <a:lnTo>
                        <a:pt x="72" y="65"/>
                      </a:lnTo>
                      <a:lnTo>
                        <a:pt x="70" y="72"/>
                      </a:lnTo>
                      <a:lnTo>
                        <a:pt x="67" y="77"/>
                      </a:lnTo>
                      <a:lnTo>
                        <a:pt x="64" y="87"/>
                      </a:lnTo>
                      <a:lnTo>
                        <a:pt x="64" y="100"/>
                      </a:lnTo>
                      <a:lnTo>
                        <a:pt x="65" y="112"/>
                      </a:lnTo>
                      <a:lnTo>
                        <a:pt x="67" y="128"/>
                      </a:lnTo>
                      <a:lnTo>
                        <a:pt x="70" y="134"/>
                      </a:lnTo>
                      <a:lnTo>
                        <a:pt x="67" y="135"/>
                      </a:lnTo>
                      <a:lnTo>
                        <a:pt x="68" y="144"/>
                      </a:lnTo>
                      <a:lnTo>
                        <a:pt x="69" y="170"/>
                      </a:lnTo>
                      <a:lnTo>
                        <a:pt x="67" y="196"/>
                      </a:lnTo>
                      <a:lnTo>
                        <a:pt x="65" y="195"/>
                      </a:lnTo>
                      <a:lnTo>
                        <a:pt x="66" y="237"/>
                      </a:lnTo>
                      <a:lnTo>
                        <a:pt x="60" y="302"/>
                      </a:lnTo>
                      <a:lnTo>
                        <a:pt x="59" y="317"/>
                      </a:lnTo>
                      <a:lnTo>
                        <a:pt x="63" y="323"/>
                      </a:lnTo>
                      <a:lnTo>
                        <a:pt x="78" y="334"/>
                      </a:lnTo>
                      <a:lnTo>
                        <a:pt x="79" y="338"/>
                      </a:lnTo>
                      <a:lnTo>
                        <a:pt x="69" y="339"/>
                      </a:lnTo>
                      <a:lnTo>
                        <a:pt x="54" y="335"/>
                      </a:lnTo>
                      <a:lnTo>
                        <a:pt x="46" y="325"/>
                      </a:lnTo>
                      <a:lnTo>
                        <a:pt x="46" y="334"/>
                      </a:lnTo>
                      <a:lnTo>
                        <a:pt x="42" y="335"/>
                      </a:lnTo>
                      <a:lnTo>
                        <a:pt x="40" y="321"/>
                      </a:lnTo>
                      <a:lnTo>
                        <a:pt x="43" y="311"/>
                      </a:lnTo>
                      <a:lnTo>
                        <a:pt x="43" y="253"/>
                      </a:lnTo>
                      <a:lnTo>
                        <a:pt x="43" y="243"/>
                      </a:lnTo>
                      <a:lnTo>
                        <a:pt x="42" y="218"/>
                      </a:lnTo>
                      <a:lnTo>
                        <a:pt x="38" y="245"/>
                      </a:lnTo>
                      <a:lnTo>
                        <a:pt x="38" y="253"/>
                      </a:lnTo>
                      <a:lnTo>
                        <a:pt x="32" y="283"/>
                      </a:lnTo>
                      <a:lnTo>
                        <a:pt x="25" y="318"/>
                      </a:lnTo>
                      <a:lnTo>
                        <a:pt x="25" y="325"/>
                      </a:lnTo>
                      <a:lnTo>
                        <a:pt x="22" y="343"/>
                      </a:lnTo>
                      <a:lnTo>
                        <a:pt x="16" y="348"/>
                      </a:lnTo>
                      <a:lnTo>
                        <a:pt x="9" y="350"/>
                      </a:lnTo>
                      <a:lnTo>
                        <a:pt x="0" y="347"/>
                      </a:lnTo>
                      <a:lnTo>
                        <a:pt x="0" y="338"/>
                      </a:lnTo>
                      <a:lnTo>
                        <a:pt x="7" y="326"/>
                      </a:lnTo>
                      <a:lnTo>
                        <a:pt x="13" y="313"/>
                      </a:lnTo>
                      <a:lnTo>
                        <a:pt x="17" y="248"/>
                      </a:lnTo>
                      <a:lnTo>
                        <a:pt x="18" y="239"/>
                      </a:lnTo>
                      <a:lnTo>
                        <a:pt x="15" y="197"/>
                      </a:lnTo>
                      <a:lnTo>
                        <a:pt x="12" y="197"/>
                      </a:lnTo>
                      <a:lnTo>
                        <a:pt x="9" y="178"/>
                      </a:lnTo>
                      <a:lnTo>
                        <a:pt x="2" y="161"/>
                      </a:lnTo>
                      <a:lnTo>
                        <a:pt x="0" y="147"/>
                      </a:lnTo>
                      <a:lnTo>
                        <a:pt x="4" y="135"/>
                      </a:lnTo>
                      <a:lnTo>
                        <a:pt x="3" y="132"/>
                      </a:lnTo>
                      <a:lnTo>
                        <a:pt x="9" y="119"/>
                      </a:lnTo>
                      <a:lnTo>
                        <a:pt x="13" y="98"/>
                      </a:lnTo>
                      <a:lnTo>
                        <a:pt x="9" y="85"/>
                      </a:lnTo>
                      <a:lnTo>
                        <a:pt x="5" y="52"/>
                      </a:lnTo>
                      <a:lnTo>
                        <a:pt x="6" y="37"/>
                      </a:lnTo>
                      <a:lnTo>
                        <a:pt x="9" y="25"/>
                      </a:lnTo>
                      <a:lnTo>
                        <a:pt x="21" y="19"/>
                      </a:lnTo>
                      <a:lnTo>
                        <a:pt x="23" y="15"/>
                      </a:lnTo>
                      <a:lnTo>
                        <a:pt x="21" y="10"/>
                      </a:lnTo>
                      <a:lnTo>
                        <a:pt x="36" y="0"/>
                      </a:lnTo>
                      <a:lnTo>
                        <a:pt x="49" y="12"/>
                      </a:lnTo>
                      <a:lnTo>
                        <a:pt x="54" y="10"/>
                      </a:lnTo>
                      <a:lnTo>
                        <a:pt x="52" y="17"/>
                      </a:lnTo>
                      <a:lnTo>
                        <a:pt x="57" y="20"/>
                      </a:lnTo>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529" name="Freeform 496"/>
                <p:cNvSpPr>
                  <a:spLocks/>
                </p:cNvSpPr>
                <p:nvPr/>
              </p:nvSpPr>
              <p:spPr bwMode="auto">
                <a:xfrm>
                  <a:off x="4708" y="902"/>
                  <a:ext cx="51" cy="72"/>
                </a:xfrm>
                <a:custGeom>
                  <a:avLst/>
                  <a:gdLst>
                    <a:gd name="T0" fmla="*/ 0 w 161"/>
                    <a:gd name="T1" fmla="*/ 0 h 229"/>
                    <a:gd name="T2" fmla="*/ 0 w 161"/>
                    <a:gd name="T3" fmla="*/ 0 h 229"/>
                    <a:gd name="T4" fmla="*/ 0 w 161"/>
                    <a:gd name="T5" fmla="*/ 0 h 229"/>
                    <a:gd name="T6" fmla="*/ 0 w 161"/>
                    <a:gd name="T7" fmla="*/ 0 h 229"/>
                    <a:gd name="T8" fmla="*/ 0 w 161"/>
                    <a:gd name="T9" fmla="*/ 0 h 229"/>
                    <a:gd name="T10" fmla="*/ 0 w 161"/>
                    <a:gd name="T11" fmla="*/ 0 h 229"/>
                    <a:gd name="T12" fmla="*/ 0 w 161"/>
                    <a:gd name="T13" fmla="*/ 0 h 229"/>
                    <a:gd name="T14" fmla="*/ 0 w 161"/>
                    <a:gd name="T15" fmla="*/ 0 h 229"/>
                    <a:gd name="T16" fmla="*/ 0 w 161"/>
                    <a:gd name="T17" fmla="*/ 0 h 229"/>
                    <a:gd name="T18" fmla="*/ 0 w 161"/>
                    <a:gd name="T19" fmla="*/ 0 h 229"/>
                    <a:gd name="T20" fmla="*/ 0 w 161"/>
                    <a:gd name="T21" fmla="*/ 0 h 229"/>
                    <a:gd name="T22" fmla="*/ 0 w 161"/>
                    <a:gd name="T23" fmla="*/ 0 h 229"/>
                    <a:gd name="T24" fmla="*/ 0 w 161"/>
                    <a:gd name="T25" fmla="*/ 0 h 229"/>
                    <a:gd name="T26" fmla="*/ 0 w 161"/>
                    <a:gd name="T27" fmla="*/ 0 h 229"/>
                    <a:gd name="T28" fmla="*/ 0 w 161"/>
                    <a:gd name="T29" fmla="*/ 0 h 229"/>
                    <a:gd name="T30" fmla="*/ 0 w 161"/>
                    <a:gd name="T31" fmla="*/ 0 h 229"/>
                    <a:gd name="T32" fmla="*/ 0 w 161"/>
                    <a:gd name="T33" fmla="*/ 0 h 229"/>
                    <a:gd name="T34" fmla="*/ 0 w 161"/>
                    <a:gd name="T35" fmla="*/ 0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
                    <a:gd name="T55" fmla="*/ 0 h 229"/>
                    <a:gd name="T56" fmla="*/ 161 w 161"/>
                    <a:gd name="T57" fmla="*/ 229 h 2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 h="229">
                      <a:moveTo>
                        <a:pt x="28" y="226"/>
                      </a:moveTo>
                      <a:lnTo>
                        <a:pt x="30" y="200"/>
                      </a:lnTo>
                      <a:lnTo>
                        <a:pt x="27" y="171"/>
                      </a:lnTo>
                      <a:lnTo>
                        <a:pt x="11" y="131"/>
                      </a:lnTo>
                      <a:lnTo>
                        <a:pt x="0" y="83"/>
                      </a:lnTo>
                      <a:lnTo>
                        <a:pt x="12" y="38"/>
                      </a:lnTo>
                      <a:lnTo>
                        <a:pt x="42" y="12"/>
                      </a:lnTo>
                      <a:lnTo>
                        <a:pt x="80" y="0"/>
                      </a:lnTo>
                      <a:lnTo>
                        <a:pt x="122" y="9"/>
                      </a:lnTo>
                      <a:lnTo>
                        <a:pt x="147" y="30"/>
                      </a:lnTo>
                      <a:lnTo>
                        <a:pt x="159" y="57"/>
                      </a:lnTo>
                      <a:lnTo>
                        <a:pt x="161" y="95"/>
                      </a:lnTo>
                      <a:lnTo>
                        <a:pt x="158" y="114"/>
                      </a:lnTo>
                      <a:lnTo>
                        <a:pt x="145" y="160"/>
                      </a:lnTo>
                      <a:lnTo>
                        <a:pt x="126" y="187"/>
                      </a:lnTo>
                      <a:lnTo>
                        <a:pt x="100" y="194"/>
                      </a:lnTo>
                      <a:lnTo>
                        <a:pt x="89" y="203"/>
                      </a:lnTo>
                      <a:lnTo>
                        <a:pt x="92" y="229"/>
                      </a:lnTo>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530" name="Freeform 497"/>
                <p:cNvSpPr>
                  <a:spLocks/>
                </p:cNvSpPr>
                <p:nvPr/>
              </p:nvSpPr>
              <p:spPr bwMode="auto">
                <a:xfrm>
                  <a:off x="4659" y="985"/>
                  <a:ext cx="51" cy="162"/>
                </a:xfrm>
                <a:custGeom>
                  <a:avLst/>
                  <a:gdLst>
                    <a:gd name="T0" fmla="*/ 0 w 176"/>
                    <a:gd name="T1" fmla="*/ 0 h 553"/>
                    <a:gd name="T2" fmla="*/ 0 w 176"/>
                    <a:gd name="T3" fmla="*/ 0 h 553"/>
                    <a:gd name="T4" fmla="*/ 0 w 176"/>
                    <a:gd name="T5" fmla="*/ 0 h 553"/>
                    <a:gd name="T6" fmla="*/ 0 w 176"/>
                    <a:gd name="T7" fmla="*/ 0 h 553"/>
                    <a:gd name="T8" fmla="*/ 0 w 176"/>
                    <a:gd name="T9" fmla="*/ 0 h 553"/>
                    <a:gd name="T10" fmla="*/ 0 w 176"/>
                    <a:gd name="T11" fmla="*/ 0 h 553"/>
                    <a:gd name="T12" fmla="*/ 0 w 176"/>
                    <a:gd name="T13" fmla="*/ 0 h 553"/>
                    <a:gd name="T14" fmla="*/ 0 w 176"/>
                    <a:gd name="T15" fmla="*/ 0 h 553"/>
                    <a:gd name="T16" fmla="*/ 0 w 176"/>
                    <a:gd name="T17" fmla="*/ 0 h 553"/>
                    <a:gd name="T18" fmla="*/ 0 w 176"/>
                    <a:gd name="T19" fmla="*/ 0 h 553"/>
                    <a:gd name="T20" fmla="*/ 0 w 176"/>
                    <a:gd name="T21" fmla="*/ 0 h 553"/>
                    <a:gd name="T22" fmla="*/ 0 w 176"/>
                    <a:gd name="T23" fmla="*/ 0 h 553"/>
                    <a:gd name="T24" fmla="*/ 0 w 176"/>
                    <a:gd name="T25" fmla="*/ 0 h 553"/>
                    <a:gd name="T26" fmla="*/ 0 w 176"/>
                    <a:gd name="T27" fmla="*/ 0 h 553"/>
                    <a:gd name="T28" fmla="*/ 0 w 176"/>
                    <a:gd name="T29" fmla="*/ 0 h 553"/>
                    <a:gd name="T30" fmla="*/ 0 w 176"/>
                    <a:gd name="T31" fmla="*/ 0 h 553"/>
                    <a:gd name="T32" fmla="*/ 0 w 176"/>
                    <a:gd name="T33" fmla="*/ 0 h 553"/>
                    <a:gd name="T34" fmla="*/ 0 w 176"/>
                    <a:gd name="T35" fmla="*/ 0 h 553"/>
                    <a:gd name="T36" fmla="*/ 0 w 176"/>
                    <a:gd name="T37" fmla="*/ 0 h 553"/>
                    <a:gd name="T38" fmla="*/ 0 w 176"/>
                    <a:gd name="T39" fmla="*/ 0 h 553"/>
                    <a:gd name="T40" fmla="*/ 0 w 176"/>
                    <a:gd name="T41" fmla="*/ 0 h 553"/>
                    <a:gd name="T42" fmla="*/ 0 w 176"/>
                    <a:gd name="T43" fmla="*/ 0 h 553"/>
                    <a:gd name="T44" fmla="*/ 0 w 176"/>
                    <a:gd name="T45" fmla="*/ 0 h 553"/>
                    <a:gd name="T46" fmla="*/ 0 w 176"/>
                    <a:gd name="T47" fmla="*/ 0 h 553"/>
                    <a:gd name="T48" fmla="*/ 0 w 176"/>
                    <a:gd name="T49" fmla="*/ 0 h 553"/>
                    <a:gd name="T50" fmla="*/ 0 w 176"/>
                    <a:gd name="T51" fmla="*/ 0 h 5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6"/>
                    <a:gd name="T79" fmla="*/ 0 h 553"/>
                    <a:gd name="T80" fmla="*/ 176 w 176"/>
                    <a:gd name="T81" fmla="*/ 553 h 5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6" h="553">
                      <a:moveTo>
                        <a:pt x="176" y="75"/>
                      </a:moveTo>
                      <a:lnTo>
                        <a:pt x="172" y="96"/>
                      </a:lnTo>
                      <a:lnTo>
                        <a:pt x="160" y="166"/>
                      </a:lnTo>
                      <a:lnTo>
                        <a:pt x="149" y="243"/>
                      </a:lnTo>
                      <a:lnTo>
                        <a:pt x="143" y="277"/>
                      </a:lnTo>
                      <a:lnTo>
                        <a:pt x="83" y="455"/>
                      </a:lnTo>
                      <a:lnTo>
                        <a:pt x="68" y="451"/>
                      </a:lnTo>
                      <a:lnTo>
                        <a:pt x="63" y="466"/>
                      </a:lnTo>
                      <a:lnTo>
                        <a:pt x="73" y="495"/>
                      </a:lnTo>
                      <a:lnTo>
                        <a:pt x="70" y="513"/>
                      </a:lnTo>
                      <a:lnTo>
                        <a:pt x="52" y="490"/>
                      </a:lnTo>
                      <a:lnTo>
                        <a:pt x="38" y="518"/>
                      </a:lnTo>
                      <a:lnTo>
                        <a:pt x="32" y="539"/>
                      </a:lnTo>
                      <a:lnTo>
                        <a:pt x="29" y="552"/>
                      </a:lnTo>
                      <a:lnTo>
                        <a:pt x="16" y="553"/>
                      </a:lnTo>
                      <a:lnTo>
                        <a:pt x="7" y="538"/>
                      </a:lnTo>
                      <a:lnTo>
                        <a:pt x="0" y="531"/>
                      </a:lnTo>
                      <a:lnTo>
                        <a:pt x="0" y="499"/>
                      </a:lnTo>
                      <a:lnTo>
                        <a:pt x="13" y="471"/>
                      </a:lnTo>
                      <a:lnTo>
                        <a:pt x="32" y="447"/>
                      </a:lnTo>
                      <a:lnTo>
                        <a:pt x="39" y="433"/>
                      </a:lnTo>
                      <a:lnTo>
                        <a:pt x="35" y="423"/>
                      </a:lnTo>
                      <a:lnTo>
                        <a:pt x="96" y="238"/>
                      </a:lnTo>
                      <a:lnTo>
                        <a:pt x="112" y="58"/>
                      </a:lnTo>
                      <a:lnTo>
                        <a:pt x="122" y="27"/>
                      </a:lnTo>
                      <a:lnTo>
                        <a:pt x="143" y="0"/>
                      </a:lnTo>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531" name="Freeform 498"/>
                <p:cNvSpPr>
                  <a:spLocks/>
                </p:cNvSpPr>
                <p:nvPr/>
              </p:nvSpPr>
              <p:spPr bwMode="auto">
                <a:xfrm>
                  <a:off x="4752" y="929"/>
                  <a:ext cx="5"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82"/>
                    <a:gd name="T38" fmla="*/ 44 w 44"/>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532" name="Freeform 499"/>
                <p:cNvSpPr>
                  <a:spLocks noChangeAspect="1"/>
                </p:cNvSpPr>
                <p:nvPr/>
              </p:nvSpPr>
              <p:spPr bwMode="auto">
                <a:xfrm>
                  <a:off x="4736" y="930"/>
                  <a:ext cx="6" cy="10"/>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w 44"/>
                    <a:gd name="T15" fmla="*/ 0 h 82"/>
                    <a:gd name="T16" fmla="*/ 0 w 44"/>
                    <a:gd name="T17" fmla="*/ 0 h 82"/>
                    <a:gd name="T18" fmla="*/ 0 w 44"/>
                    <a:gd name="T19" fmla="*/ 0 h 82"/>
                    <a:gd name="T20" fmla="*/ 0 w 44"/>
                    <a:gd name="T21" fmla="*/ 0 h 82"/>
                    <a:gd name="T22" fmla="*/ 0 w 44"/>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82"/>
                    <a:gd name="T38" fmla="*/ 44 w 44"/>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82">
                      <a:moveTo>
                        <a:pt x="0" y="58"/>
                      </a:moveTo>
                      <a:lnTo>
                        <a:pt x="2" y="37"/>
                      </a:lnTo>
                      <a:lnTo>
                        <a:pt x="2" y="24"/>
                      </a:lnTo>
                      <a:lnTo>
                        <a:pt x="6" y="7"/>
                      </a:lnTo>
                      <a:lnTo>
                        <a:pt x="23" y="0"/>
                      </a:lnTo>
                      <a:lnTo>
                        <a:pt x="35" y="7"/>
                      </a:lnTo>
                      <a:lnTo>
                        <a:pt x="44" y="25"/>
                      </a:lnTo>
                      <a:lnTo>
                        <a:pt x="41" y="55"/>
                      </a:lnTo>
                      <a:lnTo>
                        <a:pt x="30" y="78"/>
                      </a:lnTo>
                      <a:lnTo>
                        <a:pt x="15" y="82"/>
                      </a:lnTo>
                      <a:lnTo>
                        <a:pt x="2" y="73"/>
                      </a:lnTo>
                      <a:lnTo>
                        <a:pt x="0" y="58"/>
                      </a:lnTo>
                      <a:close/>
                    </a:path>
                  </a:pathLst>
                </a:custGeom>
                <a:solidFill>
                  <a:srgbClr val="333333"/>
                </a:solidFill>
                <a:ln w="3175"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533" name="Freeform 500"/>
                <p:cNvSpPr>
                  <a:spLocks/>
                </p:cNvSpPr>
                <p:nvPr/>
              </p:nvSpPr>
              <p:spPr bwMode="auto">
                <a:xfrm>
                  <a:off x="4751" y="920"/>
                  <a:ext cx="9" cy="6"/>
                </a:xfrm>
                <a:custGeom>
                  <a:avLst/>
                  <a:gdLst>
                    <a:gd name="T0" fmla="*/ 0 w 29"/>
                    <a:gd name="T1" fmla="*/ 0 h 19"/>
                    <a:gd name="T2" fmla="*/ 0 w 29"/>
                    <a:gd name="T3" fmla="*/ 0 h 19"/>
                    <a:gd name="T4" fmla="*/ 0 w 29"/>
                    <a:gd name="T5" fmla="*/ 0 h 19"/>
                    <a:gd name="T6" fmla="*/ 0 w 29"/>
                    <a:gd name="T7" fmla="*/ 0 h 19"/>
                    <a:gd name="T8" fmla="*/ 0 w 29"/>
                    <a:gd name="T9" fmla="*/ 0 h 19"/>
                    <a:gd name="T10" fmla="*/ 0 w 29"/>
                    <a:gd name="T11" fmla="*/ 0 h 19"/>
                    <a:gd name="T12" fmla="*/ 0 w 29"/>
                    <a:gd name="T13" fmla="*/ 0 h 19"/>
                    <a:gd name="T14" fmla="*/ 0 w 29"/>
                    <a:gd name="T15" fmla="*/ 0 h 19"/>
                    <a:gd name="T16" fmla="*/ 0 w 29"/>
                    <a:gd name="T17" fmla="*/ 0 h 19"/>
                    <a:gd name="T18" fmla="*/ 0 w 29"/>
                    <a:gd name="T19" fmla="*/ 0 h 19"/>
                    <a:gd name="T20" fmla="*/ 0 w 29"/>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9"/>
                    <a:gd name="T35" fmla="*/ 29 w 29"/>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9">
                      <a:moveTo>
                        <a:pt x="4" y="9"/>
                      </a:moveTo>
                      <a:lnTo>
                        <a:pt x="12" y="0"/>
                      </a:lnTo>
                      <a:lnTo>
                        <a:pt x="20" y="0"/>
                      </a:lnTo>
                      <a:lnTo>
                        <a:pt x="27" y="7"/>
                      </a:lnTo>
                      <a:lnTo>
                        <a:pt x="29" y="19"/>
                      </a:lnTo>
                      <a:lnTo>
                        <a:pt x="22" y="12"/>
                      </a:lnTo>
                      <a:lnTo>
                        <a:pt x="16" y="9"/>
                      </a:lnTo>
                      <a:lnTo>
                        <a:pt x="9" y="12"/>
                      </a:lnTo>
                      <a:lnTo>
                        <a:pt x="4" y="16"/>
                      </a:lnTo>
                      <a:lnTo>
                        <a:pt x="0" y="19"/>
                      </a:lnTo>
                      <a:lnTo>
                        <a:pt x="4" y="9"/>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534" name="Freeform 501"/>
                <p:cNvSpPr>
                  <a:spLocks noChangeAspect="1"/>
                </p:cNvSpPr>
                <p:nvPr/>
              </p:nvSpPr>
              <p:spPr bwMode="auto">
                <a:xfrm>
                  <a:off x="4731" y="920"/>
                  <a:ext cx="13" cy="7"/>
                </a:xfrm>
                <a:custGeom>
                  <a:avLst/>
                  <a:gdLst>
                    <a:gd name="T0" fmla="*/ 0 w 41"/>
                    <a:gd name="T1" fmla="*/ 0 h 21"/>
                    <a:gd name="T2" fmla="*/ 0 w 41"/>
                    <a:gd name="T3" fmla="*/ 0 h 21"/>
                    <a:gd name="T4" fmla="*/ 0 w 41"/>
                    <a:gd name="T5" fmla="*/ 0 h 21"/>
                    <a:gd name="T6" fmla="*/ 0 w 41"/>
                    <a:gd name="T7" fmla="*/ 0 h 21"/>
                    <a:gd name="T8" fmla="*/ 0 w 41"/>
                    <a:gd name="T9" fmla="*/ 0 h 21"/>
                    <a:gd name="T10" fmla="*/ 0 w 41"/>
                    <a:gd name="T11" fmla="*/ 0 h 21"/>
                    <a:gd name="T12" fmla="*/ 0 w 41"/>
                    <a:gd name="T13" fmla="*/ 0 h 21"/>
                    <a:gd name="T14" fmla="*/ 0 w 41"/>
                    <a:gd name="T15" fmla="*/ 0 h 21"/>
                    <a:gd name="T16" fmla="*/ 0 w 41"/>
                    <a:gd name="T17" fmla="*/ 0 h 21"/>
                    <a:gd name="T18" fmla="*/ 0 w 41"/>
                    <a:gd name="T19" fmla="*/ 0 h 21"/>
                    <a:gd name="T20" fmla="*/ 0 w 41"/>
                    <a:gd name="T21" fmla="*/ 0 h 21"/>
                    <a:gd name="T22" fmla="*/ 0 w 41"/>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21"/>
                    <a:gd name="T38" fmla="*/ 41 w 41"/>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21">
                      <a:moveTo>
                        <a:pt x="41" y="19"/>
                      </a:moveTo>
                      <a:lnTo>
                        <a:pt x="32" y="8"/>
                      </a:lnTo>
                      <a:lnTo>
                        <a:pt x="21" y="0"/>
                      </a:lnTo>
                      <a:lnTo>
                        <a:pt x="11" y="0"/>
                      </a:lnTo>
                      <a:lnTo>
                        <a:pt x="3" y="8"/>
                      </a:lnTo>
                      <a:lnTo>
                        <a:pt x="0" y="21"/>
                      </a:lnTo>
                      <a:lnTo>
                        <a:pt x="9" y="13"/>
                      </a:lnTo>
                      <a:lnTo>
                        <a:pt x="17" y="9"/>
                      </a:lnTo>
                      <a:lnTo>
                        <a:pt x="26" y="12"/>
                      </a:lnTo>
                      <a:lnTo>
                        <a:pt x="32" y="15"/>
                      </a:lnTo>
                      <a:lnTo>
                        <a:pt x="38" y="20"/>
                      </a:lnTo>
                      <a:lnTo>
                        <a:pt x="41" y="19"/>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535" name="Freeform 502"/>
                <p:cNvSpPr>
                  <a:spLocks/>
                </p:cNvSpPr>
                <p:nvPr/>
              </p:nvSpPr>
              <p:spPr bwMode="auto">
                <a:xfrm>
                  <a:off x="4746" y="942"/>
                  <a:ext cx="6" cy="5"/>
                </a:xfrm>
                <a:custGeom>
                  <a:avLst/>
                  <a:gdLst>
                    <a:gd name="T0" fmla="*/ 0 w 20"/>
                    <a:gd name="T1" fmla="*/ 0 h 16"/>
                    <a:gd name="T2" fmla="*/ 0 w 20"/>
                    <a:gd name="T3" fmla="*/ 0 h 16"/>
                    <a:gd name="T4" fmla="*/ 0 w 20"/>
                    <a:gd name="T5" fmla="*/ 0 h 16"/>
                    <a:gd name="T6" fmla="*/ 0 w 20"/>
                    <a:gd name="T7" fmla="*/ 0 h 16"/>
                    <a:gd name="T8" fmla="*/ 0 w 20"/>
                    <a:gd name="T9" fmla="*/ 0 h 16"/>
                    <a:gd name="T10" fmla="*/ 0 w 20"/>
                    <a:gd name="T11" fmla="*/ 0 h 16"/>
                    <a:gd name="T12" fmla="*/ 0 60000 65536"/>
                    <a:gd name="T13" fmla="*/ 0 60000 65536"/>
                    <a:gd name="T14" fmla="*/ 0 60000 65536"/>
                    <a:gd name="T15" fmla="*/ 0 60000 65536"/>
                    <a:gd name="T16" fmla="*/ 0 60000 65536"/>
                    <a:gd name="T17" fmla="*/ 0 60000 65536"/>
                    <a:gd name="T18" fmla="*/ 0 w 20"/>
                    <a:gd name="T19" fmla="*/ 0 h 16"/>
                    <a:gd name="T20" fmla="*/ 20 w 2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0" h="16">
                      <a:moveTo>
                        <a:pt x="0" y="16"/>
                      </a:moveTo>
                      <a:lnTo>
                        <a:pt x="14" y="6"/>
                      </a:lnTo>
                      <a:lnTo>
                        <a:pt x="17" y="0"/>
                      </a:lnTo>
                      <a:lnTo>
                        <a:pt x="20" y="9"/>
                      </a:lnTo>
                      <a:lnTo>
                        <a:pt x="14" y="15"/>
                      </a:lnTo>
                      <a:lnTo>
                        <a:pt x="0" y="16"/>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536" name="Freeform 503"/>
                <p:cNvSpPr>
                  <a:spLocks/>
                </p:cNvSpPr>
                <p:nvPr/>
              </p:nvSpPr>
              <p:spPr bwMode="auto">
                <a:xfrm>
                  <a:off x="4740" y="951"/>
                  <a:ext cx="12" cy="3"/>
                </a:xfrm>
                <a:custGeom>
                  <a:avLst/>
                  <a:gdLst>
                    <a:gd name="T0" fmla="*/ 0 w 38"/>
                    <a:gd name="T1" fmla="*/ 0 h 9"/>
                    <a:gd name="T2" fmla="*/ 0 w 38"/>
                    <a:gd name="T3" fmla="*/ 0 h 9"/>
                    <a:gd name="T4" fmla="*/ 0 w 38"/>
                    <a:gd name="T5" fmla="*/ 0 h 9"/>
                    <a:gd name="T6" fmla="*/ 0 w 38"/>
                    <a:gd name="T7" fmla="*/ 0 h 9"/>
                    <a:gd name="T8" fmla="*/ 0 w 38"/>
                    <a:gd name="T9" fmla="*/ 0 h 9"/>
                    <a:gd name="T10" fmla="*/ 0 w 38"/>
                    <a:gd name="T11" fmla="*/ 0 h 9"/>
                    <a:gd name="T12" fmla="*/ 0 60000 65536"/>
                    <a:gd name="T13" fmla="*/ 0 60000 65536"/>
                    <a:gd name="T14" fmla="*/ 0 60000 65536"/>
                    <a:gd name="T15" fmla="*/ 0 60000 65536"/>
                    <a:gd name="T16" fmla="*/ 0 60000 65536"/>
                    <a:gd name="T17" fmla="*/ 0 60000 65536"/>
                    <a:gd name="T18" fmla="*/ 0 w 38"/>
                    <a:gd name="T19" fmla="*/ 0 h 9"/>
                    <a:gd name="T20" fmla="*/ 38 w 38"/>
                    <a:gd name="T21" fmla="*/ 9 h 9"/>
                  </a:gdLst>
                  <a:ahLst/>
                  <a:cxnLst>
                    <a:cxn ang="T12">
                      <a:pos x="T0" y="T1"/>
                    </a:cxn>
                    <a:cxn ang="T13">
                      <a:pos x="T2" y="T3"/>
                    </a:cxn>
                    <a:cxn ang="T14">
                      <a:pos x="T4" y="T5"/>
                    </a:cxn>
                    <a:cxn ang="T15">
                      <a:pos x="T6" y="T7"/>
                    </a:cxn>
                    <a:cxn ang="T16">
                      <a:pos x="T8" y="T9"/>
                    </a:cxn>
                    <a:cxn ang="T17">
                      <a:pos x="T10" y="T11"/>
                    </a:cxn>
                  </a:cxnLst>
                  <a:rect l="T18" t="T19" r="T20" b="T21"/>
                  <a:pathLst>
                    <a:path w="38" h="9">
                      <a:moveTo>
                        <a:pt x="0" y="0"/>
                      </a:moveTo>
                      <a:lnTo>
                        <a:pt x="26" y="0"/>
                      </a:lnTo>
                      <a:lnTo>
                        <a:pt x="38" y="2"/>
                      </a:lnTo>
                      <a:lnTo>
                        <a:pt x="24" y="9"/>
                      </a:lnTo>
                      <a:lnTo>
                        <a:pt x="11" y="9"/>
                      </a:lnTo>
                      <a:lnTo>
                        <a:pt x="0" y="0"/>
                      </a:lnTo>
                      <a:close/>
                    </a:path>
                  </a:pathLst>
                </a:custGeom>
                <a:solidFill>
                  <a:srgbClr val="333333"/>
                </a:solidFill>
                <a:ln w="3175"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537" name="Freeform 504"/>
                <p:cNvSpPr>
                  <a:spLocks/>
                </p:cNvSpPr>
                <p:nvPr/>
              </p:nvSpPr>
              <p:spPr bwMode="auto">
                <a:xfrm>
                  <a:off x="4695" y="892"/>
                  <a:ext cx="67" cy="73"/>
                </a:xfrm>
                <a:custGeom>
                  <a:avLst/>
                  <a:gdLst>
                    <a:gd name="T0" fmla="*/ 0 w 213"/>
                    <a:gd name="T1" fmla="*/ 0 h 230"/>
                    <a:gd name="T2" fmla="*/ 0 w 213"/>
                    <a:gd name="T3" fmla="*/ 0 h 230"/>
                    <a:gd name="T4" fmla="*/ 0 w 213"/>
                    <a:gd name="T5" fmla="*/ 0 h 230"/>
                    <a:gd name="T6" fmla="*/ 0 w 213"/>
                    <a:gd name="T7" fmla="*/ 0 h 230"/>
                    <a:gd name="T8" fmla="*/ 0 w 213"/>
                    <a:gd name="T9" fmla="*/ 0 h 230"/>
                    <a:gd name="T10" fmla="*/ 0 w 213"/>
                    <a:gd name="T11" fmla="*/ 0 h 230"/>
                    <a:gd name="T12" fmla="*/ 0 w 213"/>
                    <a:gd name="T13" fmla="*/ 0 h 230"/>
                    <a:gd name="T14" fmla="*/ 0 w 213"/>
                    <a:gd name="T15" fmla="*/ 0 h 230"/>
                    <a:gd name="T16" fmla="*/ 0 w 213"/>
                    <a:gd name="T17" fmla="*/ 0 h 230"/>
                    <a:gd name="T18" fmla="*/ 0 w 213"/>
                    <a:gd name="T19" fmla="*/ 0 h 230"/>
                    <a:gd name="T20" fmla="*/ 0 w 213"/>
                    <a:gd name="T21" fmla="*/ 0 h 230"/>
                    <a:gd name="T22" fmla="*/ 0 w 213"/>
                    <a:gd name="T23" fmla="*/ 0 h 230"/>
                    <a:gd name="T24" fmla="*/ 0 w 213"/>
                    <a:gd name="T25" fmla="*/ 0 h 230"/>
                    <a:gd name="T26" fmla="*/ 0 w 213"/>
                    <a:gd name="T27" fmla="*/ 0 h 230"/>
                    <a:gd name="T28" fmla="*/ 0 w 213"/>
                    <a:gd name="T29" fmla="*/ 0 h 230"/>
                    <a:gd name="T30" fmla="*/ 0 w 213"/>
                    <a:gd name="T31" fmla="*/ 0 h 230"/>
                    <a:gd name="T32" fmla="*/ 0 w 213"/>
                    <a:gd name="T33" fmla="*/ 0 h 230"/>
                    <a:gd name="T34" fmla="*/ 0 w 213"/>
                    <a:gd name="T35" fmla="*/ 0 h 230"/>
                    <a:gd name="T36" fmla="*/ 0 w 213"/>
                    <a:gd name="T37" fmla="*/ 0 h 230"/>
                    <a:gd name="T38" fmla="*/ 0 w 213"/>
                    <a:gd name="T39" fmla="*/ 0 h 230"/>
                    <a:gd name="T40" fmla="*/ 0 w 213"/>
                    <a:gd name="T41" fmla="*/ 0 h 230"/>
                    <a:gd name="T42" fmla="*/ 0 w 213"/>
                    <a:gd name="T43" fmla="*/ 0 h 230"/>
                    <a:gd name="T44" fmla="*/ 0 w 213"/>
                    <a:gd name="T45" fmla="*/ 0 h 230"/>
                    <a:gd name="T46" fmla="*/ 0 w 213"/>
                    <a:gd name="T47" fmla="*/ 0 h 230"/>
                    <a:gd name="T48" fmla="*/ 0 w 213"/>
                    <a:gd name="T49" fmla="*/ 0 h 230"/>
                    <a:gd name="T50" fmla="*/ 0 w 213"/>
                    <a:gd name="T51" fmla="*/ 0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3"/>
                    <a:gd name="T79" fmla="*/ 0 h 230"/>
                    <a:gd name="T80" fmla="*/ 213 w 213"/>
                    <a:gd name="T81" fmla="*/ 230 h 2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3" h="230">
                      <a:moveTo>
                        <a:pt x="194" y="64"/>
                      </a:moveTo>
                      <a:lnTo>
                        <a:pt x="173" y="77"/>
                      </a:lnTo>
                      <a:lnTo>
                        <a:pt x="147" y="95"/>
                      </a:lnTo>
                      <a:lnTo>
                        <a:pt x="113" y="118"/>
                      </a:lnTo>
                      <a:lnTo>
                        <a:pt x="119" y="95"/>
                      </a:lnTo>
                      <a:lnTo>
                        <a:pt x="99" y="122"/>
                      </a:lnTo>
                      <a:lnTo>
                        <a:pt x="83" y="160"/>
                      </a:lnTo>
                      <a:lnTo>
                        <a:pt x="71" y="196"/>
                      </a:lnTo>
                      <a:lnTo>
                        <a:pt x="62" y="212"/>
                      </a:lnTo>
                      <a:lnTo>
                        <a:pt x="48" y="230"/>
                      </a:lnTo>
                      <a:lnTo>
                        <a:pt x="45" y="204"/>
                      </a:lnTo>
                      <a:lnTo>
                        <a:pt x="32" y="173"/>
                      </a:lnTo>
                      <a:lnTo>
                        <a:pt x="32" y="192"/>
                      </a:lnTo>
                      <a:lnTo>
                        <a:pt x="18" y="159"/>
                      </a:lnTo>
                      <a:lnTo>
                        <a:pt x="3" y="140"/>
                      </a:lnTo>
                      <a:lnTo>
                        <a:pt x="0" y="102"/>
                      </a:lnTo>
                      <a:lnTo>
                        <a:pt x="14" y="54"/>
                      </a:lnTo>
                      <a:lnTo>
                        <a:pt x="48" y="15"/>
                      </a:lnTo>
                      <a:lnTo>
                        <a:pt x="84" y="0"/>
                      </a:lnTo>
                      <a:lnTo>
                        <a:pt x="123" y="5"/>
                      </a:lnTo>
                      <a:lnTo>
                        <a:pt x="153" y="18"/>
                      </a:lnTo>
                      <a:lnTo>
                        <a:pt x="176" y="9"/>
                      </a:lnTo>
                      <a:lnTo>
                        <a:pt x="198" y="14"/>
                      </a:lnTo>
                      <a:lnTo>
                        <a:pt x="201" y="32"/>
                      </a:lnTo>
                      <a:lnTo>
                        <a:pt x="213" y="39"/>
                      </a:lnTo>
                      <a:lnTo>
                        <a:pt x="194" y="64"/>
                      </a:lnTo>
                      <a:close/>
                    </a:path>
                  </a:pathLst>
                </a:custGeom>
                <a:solidFill>
                  <a:srgbClr val="FFE6CD"/>
                </a:solidFill>
                <a:ln w="6350" cap="flat" cmpd="sng">
                  <a:solidFill>
                    <a:srgbClr val="333333"/>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538" name="Freeform 505"/>
                <p:cNvSpPr>
                  <a:spLocks/>
                </p:cNvSpPr>
                <p:nvPr/>
              </p:nvSpPr>
              <p:spPr bwMode="auto">
                <a:xfrm>
                  <a:off x="4664" y="1131"/>
                  <a:ext cx="3" cy="15"/>
                </a:xfrm>
                <a:custGeom>
                  <a:avLst/>
                  <a:gdLst>
                    <a:gd name="T0" fmla="*/ 0 w 11"/>
                    <a:gd name="T1" fmla="*/ 0 h 51"/>
                    <a:gd name="T2" fmla="*/ 0 w 11"/>
                    <a:gd name="T3" fmla="*/ 0 h 51"/>
                    <a:gd name="T4" fmla="*/ 0 w 11"/>
                    <a:gd name="T5" fmla="*/ 0 h 51"/>
                    <a:gd name="T6" fmla="*/ 0 w 11"/>
                    <a:gd name="T7" fmla="*/ 0 h 51"/>
                    <a:gd name="T8" fmla="*/ 0 60000 65536"/>
                    <a:gd name="T9" fmla="*/ 0 60000 65536"/>
                    <a:gd name="T10" fmla="*/ 0 60000 65536"/>
                    <a:gd name="T11" fmla="*/ 0 60000 65536"/>
                    <a:gd name="T12" fmla="*/ 0 w 11"/>
                    <a:gd name="T13" fmla="*/ 0 h 51"/>
                    <a:gd name="T14" fmla="*/ 11 w 11"/>
                    <a:gd name="T15" fmla="*/ 51 h 51"/>
                  </a:gdLst>
                  <a:ahLst/>
                  <a:cxnLst>
                    <a:cxn ang="T8">
                      <a:pos x="T0" y="T1"/>
                    </a:cxn>
                    <a:cxn ang="T9">
                      <a:pos x="T2" y="T3"/>
                    </a:cxn>
                    <a:cxn ang="T10">
                      <a:pos x="T4" y="T5"/>
                    </a:cxn>
                    <a:cxn ang="T11">
                      <a:pos x="T6" y="T7"/>
                    </a:cxn>
                  </a:cxnLst>
                  <a:rect l="T12" t="T13" r="T14" b="T15"/>
                  <a:pathLst>
                    <a:path w="11" h="51">
                      <a:moveTo>
                        <a:pt x="0" y="51"/>
                      </a:moveTo>
                      <a:lnTo>
                        <a:pt x="2" y="32"/>
                      </a:lnTo>
                      <a:lnTo>
                        <a:pt x="6" y="9"/>
                      </a:lnTo>
                      <a:lnTo>
                        <a:pt x="11" y="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39" name="Freeform 506"/>
                <p:cNvSpPr>
                  <a:spLocks/>
                </p:cNvSpPr>
                <p:nvPr/>
              </p:nvSpPr>
              <p:spPr bwMode="auto">
                <a:xfrm>
                  <a:off x="4662" y="1129"/>
                  <a:ext cx="3" cy="14"/>
                </a:xfrm>
                <a:custGeom>
                  <a:avLst/>
                  <a:gdLst>
                    <a:gd name="T0" fmla="*/ 0 w 11"/>
                    <a:gd name="T1" fmla="*/ 0 h 47"/>
                    <a:gd name="T2" fmla="*/ 0 w 11"/>
                    <a:gd name="T3" fmla="*/ 0 h 47"/>
                    <a:gd name="T4" fmla="*/ 0 w 11"/>
                    <a:gd name="T5" fmla="*/ 0 h 47"/>
                    <a:gd name="T6" fmla="*/ 0 60000 65536"/>
                    <a:gd name="T7" fmla="*/ 0 60000 65536"/>
                    <a:gd name="T8" fmla="*/ 0 60000 65536"/>
                    <a:gd name="T9" fmla="*/ 0 w 11"/>
                    <a:gd name="T10" fmla="*/ 0 h 47"/>
                    <a:gd name="T11" fmla="*/ 11 w 11"/>
                    <a:gd name="T12" fmla="*/ 47 h 47"/>
                  </a:gdLst>
                  <a:ahLst/>
                  <a:cxnLst>
                    <a:cxn ang="T6">
                      <a:pos x="T0" y="T1"/>
                    </a:cxn>
                    <a:cxn ang="T7">
                      <a:pos x="T2" y="T3"/>
                    </a:cxn>
                    <a:cxn ang="T8">
                      <a:pos x="T4" y="T5"/>
                    </a:cxn>
                  </a:cxnLst>
                  <a:rect l="T9" t="T10" r="T11" b="T12"/>
                  <a:pathLst>
                    <a:path w="11" h="47">
                      <a:moveTo>
                        <a:pt x="0" y="47"/>
                      </a:moveTo>
                      <a:lnTo>
                        <a:pt x="3" y="20"/>
                      </a:lnTo>
                      <a:lnTo>
                        <a:pt x="11" y="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40" name="Freeform 507"/>
                <p:cNvSpPr>
                  <a:spLocks/>
                </p:cNvSpPr>
                <p:nvPr/>
              </p:nvSpPr>
              <p:spPr bwMode="auto">
                <a:xfrm>
                  <a:off x="4659" y="1128"/>
                  <a:ext cx="4" cy="14"/>
                </a:xfrm>
                <a:custGeom>
                  <a:avLst/>
                  <a:gdLst>
                    <a:gd name="T0" fmla="*/ 0 w 11"/>
                    <a:gd name="T1" fmla="*/ 0 h 47"/>
                    <a:gd name="T2" fmla="*/ 0 w 11"/>
                    <a:gd name="T3" fmla="*/ 0 h 47"/>
                    <a:gd name="T4" fmla="*/ 0 w 11"/>
                    <a:gd name="T5" fmla="*/ 0 h 47"/>
                    <a:gd name="T6" fmla="*/ 0 60000 65536"/>
                    <a:gd name="T7" fmla="*/ 0 60000 65536"/>
                    <a:gd name="T8" fmla="*/ 0 60000 65536"/>
                    <a:gd name="T9" fmla="*/ 0 w 11"/>
                    <a:gd name="T10" fmla="*/ 0 h 47"/>
                    <a:gd name="T11" fmla="*/ 11 w 11"/>
                    <a:gd name="T12" fmla="*/ 47 h 47"/>
                  </a:gdLst>
                  <a:ahLst/>
                  <a:cxnLst>
                    <a:cxn ang="T6">
                      <a:pos x="T0" y="T1"/>
                    </a:cxn>
                    <a:cxn ang="T7">
                      <a:pos x="T2" y="T3"/>
                    </a:cxn>
                    <a:cxn ang="T8">
                      <a:pos x="T4" y="T5"/>
                    </a:cxn>
                  </a:cxnLst>
                  <a:rect l="T9" t="T10" r="T11" b="T12"/>
                  <a:pathLst>
                    <a:path w="11" h="47">
                      <a:moveTo>
                        <a:pt x="0" y="47"/>
                      </a:moveTo>
                      <a:lnTo>
                        <a:pt x="3" y="20"/>
                      </a:lnTo>
                      <a:lnTo>
                        <a:pt x="11" y="0"/>
                      </a:lnTo>
                    </a:path>
                  </a:pathLst>
                </a:custGeom>
                <a:noFill/>
                <a:ln w="9525" cap="flat" cmpd="sng">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grpSp>
            <p:nvGrpSpPr>
              <p:cNvPr id="521" name="Group 508"/>
              <p:cNvGrpSpPr>
                <a:grpSpLocks/>
              </p:cNvGrpSpPr>
              <p:nvPr/>
            </p:nvGrpSpPr>
            <p:grpSpPr bwMode="auto">
              <a:xfrm>
                <a:off x="4669" y="973"/>
                <a:ext cx="134" cy="359"/>
                <a:chOff x="743" y="1887"/>
                <a:chExt cx="485" cy="1301"/>
              </a:xfrm>
            </p:grpSpPr>
            <p:sp>
              <p:nvSpPr>
                <p:cNvPr id="522" name="Freeform 509"/>
                <p:cNvSpPr>
                  <a:spLocks/>
                </p:cNvSpPr>
                <p:nvPr/>
              </p:nvSpPr>
              <p:spPr bwMode="auto">
                <a:xfrm>
                  <a:off x="774" y="2192"/>
                  <a:ext cx="454" cy="88"/>
                </a:xfrm>
                <a:custGeom>
                  <a:avLst/>
                  <a:gdLst>
                    <a:gd name="T0" fmla="*/ 18 w 454"/>
                    <a:gd name="T1" fmla="*/ 12 h 88"/>
                    <a:gd name="T2" fmla="*/ 330 w 454"/>
                    <a:gd name="T3" fmla="*/ 0 h 88"/>
                    <a:gd name="T4" fmla="*/ 434 w 454"/>
                    <a:gd name="T5" fmla="*/ 8 h 88"/>
                    <a:gd name="T6" fmla="*/ 454 w 454"/>
                    <a:gd name="T7" fmla="*/ 24 h 88"/>
                    <a:gd name="T8" fmla="*/ 434 w 454"/>
                    <a:gd name="T9" fmla="*/ 48 h 88"/>
                    <a:gd name="T10" fmla="*/ 410 w 454"/>
                    <a:gd name="T11" fmla="*/ 52 h 88"/>
                    <a:gd name="T12" fmla="*/ 314 w 454"/>
                    <a:gd name="T13" fmla="*/ 88 h 88"/>
                    <a:gd name="T14" fmla="*/ 178 w 454"/>
                    <a:gd name="T15" fmla="*/ 64 h 88"/>
                    <a:gd name="T16" fmla="*/ 46 w 454"/>
                    <a:gd name="T17" fmla="*/ 44 h 88"/>
                    <a:gd name="T18" fmla="*/ 18 w 454"/>
                    <a:gd name="T19" fmla="*/ 40 h 88"/>
                    <a:gd name="T20" fmla="*/ 0 w 454"/>
                    <a:gd name="T21" fmla="*/ 22 h 88"/>
                    <a:gd name="T22" fmla="*/ 18 w 454"/>
                    <a:gd name="T23" fmla="*/ 12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4"/>
                    <a:gd name="T37" fmla="*/ 0 h 88"/>
                    <a:gd name="T38" fmla="*/ 454 w 454"/>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4" h="88">
                      <a:moveTo>
                        <a:pt x="18" y="12"/>
                      </a:moveTo>
                      <a:lnTo>
                        <a:pt x="330" y="0"/>
                      </a:lnTo>
                      <a:lnTo>
                        <a:pt x="434" y="8"/>
                      </a:lnTo>
                      <a:lnTo>
                        <a:pt x="454" y="24"/>
                      </a:lnTo>
                      <a:lnTo>
                        <a:pt x="434" y="48"/>
                      </a:lnTo>
                      <a:lnTo>
                        <a:pt x="410" y="52"/>
                      </a:lnTo>
                      <a:lnTo>
                        <a:pt x="314" y="88"/>
                      </a:lnTo>
                      <a:lnTo>
                        <a:pt x="178" y="64"/>
                      </a:lnTo>
                      <a:lnTo>
                        <a:pt x="46" y="44"/>
                      </a:lnTo>
                      <a:lnTo>
                        <a:pt x="18" y="40"/>
                      </a:lnTo>
                      <a:lnTo>
                        <a:pt x="0" y="22"/>
                      </a:lnTo>
                      <a:lnTo>
                        <a:pt x="18" y="12"/>
                      </a:lnTo>
                      <a:close/>
                    </a:path>
                  </a:pathLst>
                </a:custGeom>
                <a:solidFill>
                  <a:srgbClr val="969696"/>
                </a:solidFill>
                <a:ln w="6350"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523" name="Freeform 510"/>
                <p:cNvSpPr>
                  <a:spLocks/>
                </p:cNvSpPr>
                <p:nvPr/>
              </p:nvSpPr>
              <p:spPr bwMode="auto">
                <a:xfrm>
                  <a:off x="890" y="1887"/>
                  <a:ext cx="225" cy="269"/>
                </a:xfrm>
                <a:custGeom>
                  <a:avLst/>
                  <a:gdLst>
                    <a:gd name="T0" fmla="*/ 225 w 225"/>
                    <a:gd name="T1" fmla="*/ 255 h 269"/>
                    <a:gd name="T2" fmla="*/ 201 w 225"/>
                    <a:gd name="T3" fmla="*/ 173 h 269"/>
                    <a:gd name="T4" fmla="*/ 183 w 225"/>
                    <a:gd name="T5" fmla="*/ 120 h 269"/>
                    <a:gd name="T6" fmla="*/ 148 w 225"/>
                    <a:gd name="T7" fmla="*/ 80 h 269"/>
                    <a:gd name="T8" fmla="*/ 106 w 225"/>
                    <a:gd name="T9" fmla="*/ 45 h 269"/>
                    <a:gd name="T10" fmla="*/ 78 w 225"/>
                    <a:gd name="T11" fmla="*/ 26 h 269"/>
                    <a:gd name="T12" fmla="*/ 55 w 225"/>
                    <a:gd name="T13" fmla="*/ 8 h 269"/>
                    <a:gd name="T14" fmla="*/ 22 w 225"/>
                    <a:gd name="T15" fmla="*/ 0 h 269"/>
                    <a:gd name="T16" fmla="*/ 4 w 225"/>
                    <a:gd name="T17" fmla="*/ 5 h 269"/>
                    <a:gd name="T18" fmla="*/ 0 w 225"/>
                    <a:gd name="T19" fmla="*/ 18 h 269"/>
                    <a:gd name="T20" fmla="*/ 9 w 225"/>
                    <a:gd name="T21" fmla="*/ 30 h 269"/>
                    <a:gd name="T22" fmla="*/ 46 w 225"/>
                    <a:gd name="T23" fmla="*/ 41 h 269"/>
                    <a:gd name="T24" fmla="*/ 72 w 225"/>
                    <a:gd name="T25" fmla="*/ 48 h 269"/>
                    <a:gd name="T26" fmla="*/ 96 w 225"/>
                    <a:gd name="T27" fmla="*/ 61 h 269"/>
                    <a:gd name="T28" fmla="*/ 136 w 225"/>
                    <a:gd name="T29" fmla="*/ 89 h 269"/>
                    <a:gd name="T30" fmla="*/ 169 w 225"/>
                    <a:gd name="T31" fmla="*/ 126 h 269"/>
                    <a:gd name="T32" fmla="*/ 186 w 225"/>
                    <a:gd name="T33" fmla="*/ 176 h 269"/>
                    <a:gd name="T34" fmla="*/ 184 w 225"/>
                    <a:gd name="T35" fmla="*/ 269 h 269"/>
                    <a:gd name="T36" fmla="*/ 225 w 225"/>
                    <a:gd name="T37" fmla="*/ 255 h 2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5"/>
                    <a:gd name="T58" fmla="*/ 0 h 269"/>
                    <a:gd name="T59" fmla="*/ 225 w 225"/>
                    <a:gd name="T60" fmla="*/ 269 h 2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5" h="269">
                      <a:moveTo>
                        <a:pt x="225" y="255"/>
                      </a:moveTo>
                      <a:lnTo>
                        <a:pt x="201" y="173"/>
                      </a:lnTo>
                      <a:lnTo>
                        <a:pt x="183" y="120"/>
                      </a:lnTo>
                      <a:lnTo>
                        <a:pt x="148" y="80"/>
                      </a:lnTo>
                      <a:lnTo>
                        <a:pt x="106" y="45"/>
                      </a:lnTo>
                      <a:lnTo>
                        <a:pt x="78" y="26"/>
                      </a:lnTo>
                      <a:lnTo>
                        <a:pt x="55" y="8"/>
                      </a:lnTo>
                      <a:lnTo>
                        <a:pt x="22" y="0"/>
                      </a:lnTo>
                      <a:lnTo>
                        <a:pt x="4" y="5"/>
                      </a:lnTo>
                      <a:lnTo>
                        <a:pt x="0" y="18"/>
                      </a:lnTo>
                      <a:lnTo>
                        <a:pt x="9" y="30"/>
                      </a:lnTo>
                      <a:lnTo>
                        <a:pt x="46" y="41"/>
                      </a:lnTo>
                      <a:lnTo>
                        <a:pt x="72" y="48"/>
                      </a:lnTo>
                      <a:lnTo>
                        <a:pt x="96" y="61"/>
                      </a:lnTo>
                      <a:lnTo>
                        <a:pt x="136" y="89"/>
                      </a:lnTo>
                      <a:lnTo>
                        <a:pt x="169" y="126"/>
                      </a:lnTo>
                      <a:lnTo>
                        <a:pt x="186" y="176"/>
                      </a:lnTo>
                      <a:lnTo>
                        <a:pt x="184" y="269"/>
                      </a:lnTo>
                      <a:lnTo>
                        <a:pt x="225" y="255"/>
                      </a:lnTo>
                      <a:close/>
                    </a:path>
                  </a:pathLst>
                </a:custGeom>
                <a:solidFill>
                  <a:srgbClr val="969696"/>
                </a:solidFill>
                <a:ln w="6350"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524" name="Freeform 511"/>
                <p:cNvSpPr>
                  <a:spLocks/>
                </p:cNvSpPr>
                <p:nvPr/>
              </p:nvSpPr>
              <p:spPr bwMode="auto">
                <a:xfrm>
                  <a:off x="743" y="2039"/>
                  <a:ext cx="460" cy="1101"/>
                </a:xfrm>
                <a:custGeom>
                  <a:avLst/>
                  <a:gdLst>
                    <a:gd name="T0" fmla="*/ 21 w 460"/>
                    <a:gd name="T1" fmla="*/ 1101 h 1101"/>
                    <a:gd name="T2" fmla="*/ 3 w 460"/>
                    <a:gd name="T3" fmla="*/ 1089 h 1101"/>
                    <a:gd name="T4" fmla="*/ 0 w 460"/>
                    <a:gd name="T5" fmla="*/ 1063 h 1101"/>
                    <a:gd name="T6" fmla="*/ 9 w 460"/>
                    <a:gd name="T7" fmla="*/ 1045 h 1101"/>
                    <a:gd name="T8" fmla="*/ 39 w 460"/>
                    <a:gd name="T9" fmla="*/ 1029 h 1101"/>
                    <a:gd name="T10" fmla="*/ 93 w 460"/>
                    <a:gd name="T11" fmla="*/ 1006 h 1101"/>
                    <a:gd name="T12" fmla="*/ 109 w 460"/>
                    <a:gd name="T13" fmla="*/ 994 h 1101"/>
                    <a:gd name="T14" fmla="*/ 118 w 460"/>
                    <a:gd name="T15" fmla="*/ 976 h 1101"/>
                    <a:gd name="T16" fmla="*/ 286 w 460"/>
                    <a:gd name="T17" fmla="*/ 42 h 1101"/>
                    <a:gd name="T18" fmla="*/ 301 w 460"/>
                    <a:gd name="T19" fmla="*/ 21 h 1101"/>
                    <a:gd name="T20" fmla="*/ 351 w 460"/>
                    <a:gd name="T21" fmla="*/ 3 h 1101"/>
                    <a:gd name="T22" fmla="*/ 387 w 460"/>
                    <a:gd name="T23" fmla="*/ 0 h 1101"/>
                    <a:gd name="T24" fmla="*/ 425 w 460"/>
                    <a:gd name="T25" fmla="*/ 9 h 1101"/>
                    <a:gd name="T26" fmla="*/ 457 w 460"/>
                    <a:gd name="T27" fmla="*/ 36 h 1101"/>
                    <a:gd name="T28" fmla="*/ 460 w 460"/>
                    <a:gd name="T29" fmla="*/ 51 h 1101"/>
                    <a:gd name="T30" fmla="*/ 303 w 460"/>
                    <a:gd name="T31" fmla="*/ 978 h 1101"/>
                    <a:gd name="T32" fmla="*/ 304 w 460"/>
                    <a:gd name="T33" fmla="*/ 994 h 1101"/>
                    <a:gd name="T34" fmla="*/ 319 w 460"/>
                    <a:gd name="T35" fmla="*/ 1003 h 1101"/>
                    <a:gd name="T36" fmla="*/ 393 w 460"/>
                    <a:gd name="T37" fmla="*/ 1024 h 1101"/>
                    <a:gd name="T38" fmla="*/ 409 w 460"/>
                    <a:gd name="T39" fmla="*/ 1032 h 1101"/>
                    <a:gd name="T40" fmla="*/ 421 w 460"/>
                    <a:gd name="T41" fmla="*/ 1048 h 1101"/>
                    <a:gd name="T42" fmla="*/ 420 w 460"/>
                    <a:gd name="T43" fmla="*/ 1069 h 1101"/>
                    <a:gd name="T44" fmla="*/ 403 w 460"/>
                    <a:gd name="T45" fmla="*/ 1087 h 1101"/>
                    <a:gd name="T46" fmla="*/ 382 w 460"/>
                    <a:gd name="T47" fmla="*/ 1089 h 1101"/>
                    <a:gd name="T48" fmla="*/ 341 w 460"/>
                    <a:gd name="T49" fmla="*/ 1081 h 1101"/>
                    <a:gd name="T50" fmla="*/ 233 w 460"/>
                    <a:gd name="T51" fmla="*/ 1057 h 1101"/>
                    <a:gd name="T52" fmla="*/ 169 w 460"/>
                    <a:gd name="T53" fmla="*/ 1054 h 1101"/>
                    <a:gd name="T54" fmla="*/ 120 w 460"/>
                    <a:gd name="T55" fmla="*/ 1072 h 1101"/>
                    <a:gd name="T56" fmla="*/ 65 w 460"/>
                    <a:gd name="T57" fmla="*/ 1093 h 1101"/>
                    <a:gd name="T58" fmla="*/ 45 w 460"/>
                    <a:gd name="T59" fmla="*/ 1101 h 1101"/>
                    <a:gd name="T60" fmla="*/ 21 w 460"/>
                    <a:gd name="T61" fmla="*/ 1101 h 1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60"/>
                    <a:gd name="T94" fmla="*/ 0 h 1101"/>
                    <a:gd name="T95" fmla="*/ 460 w 460"/>
                    <a:gd name="T96" fmla="*/ 1101 h 1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60" h="1101">
                      <a:moveTo>
                        <a:pt x="21" y="1101"/>
                      </a:moveTo>
                      <a:lnTo>
                        <a:pt x="3" y="1089"/>
                      </a:lnTo>
                      <a:lnTo>
                        <a:pt x="0" y="1063"/>
                      </a:lnTo>
                      <a:lnTo>
                        <a:pt x="9" y="1045"/>
                      </a:lnTo>
                      <a:lnTo>
                        <a:pt x="39" y="1029"/>
                      </a:lnTo>
                      <a:lnTo>
                        <a:pt x="93" y="1006"/>
                      </a:lnTo>
                      <a:lnTo>
                        <a:pt x="109" y="994"/>
                      </a:lnTo>
                      <a:lnTo>
                        <a:pt x="118" y="976"/>
                      </a:lnTo>
                      <a:lnTo>
                        <a:pt x="286" y="42"/>
                      </a:lnTo>
                      <a:lnTo>
                        <a:pt x="301" y="21"/>
                      </a:lnTo>
                      <a:lnTo>
                        <a:pt x="351" y="3"/>
                      </a:lnTo>
                      <a:lnTo>
                        <a:pt x="387" y="0"/>
                      </a:lnTo>
                      <a:lnTo>
                        <a:pt x="425" y="9"/>
                      </a:lnTo>
                      <a:lnTo>
                        <a:pt x="457" y="36"/>
                      </a:lnTo>
                      <a:lnTo>
                        <a:pt x="460" y="51"/>
                      </a:lnTo>
                      <a:lnTo>
                        <a:pt x="303" y="978"/>
                      </a:lnTo>
                      <a:lnTo>
                        <a:pt x="304" y="994"/>
                      </a:lnTo>
                      <a:lnTo>
                        <a:pt x="319" y="1003"/>
                      </a:lnTo>
                      <a:lnTo>
                        <a:pt x="393" y="1024"/>
                      </a:lnTo>
                      <a:lnTo>
                        <a:pt x="409" y="1032"/>
                      </a:lnTo>
                      <a:lnTo>
                        <a:pt x="421" y="1048"/>
                      </a:lnTo>
                      <a:lnTo>
                        <a:pt x="420" y="1069"/>
                      </a:lnTo>
                      <a:lnTo>
                        <a:pt x="403" y="1087"/>
                      </a:lnTo>
                      <a:lnTo>
                        <a:pt x="382" y="1089"/>
                      </a:lnTo>
                      <a:lnTo>
                        <a:pt x="341" y="1081"/>
                      </a:lnTo>
                      <a:lnTo>
                        <a:pt x="233" y="1057"/>
                      </a:lnTo>
                      <a:lnTo>
                        <a:pt x="169" y="1054"/>
                      </a:lnTo>
                      <a:lnTo>
                        <a:pt x="120" y="1072"/>
                      </a:lnTo>
                      <a:lnTo>
                        <a:pt x="65" y="1093"/>
                      </a:lnTo>
                      <a:lnTo>
                        <a:pt x="45" y="1101"/>
                      </a:lnTo>
                      <a:lnTo>
                        <a:pt x="21" y="1101"/>
                      </a:lnTo>
                      <a:close/>
                    </a:path>
                  </a:pathLst>
                </a:custGeom>
                <a:gradFill rotWithShape="1">
                  <a:gsLst>
                    <a:gs pos="0">
                      <a:srgbClr val="F1F1F1"/>
                    </a:gs>
                    <a:gs pos="100000">
                      <a:srgbClr val="DDDDDD"/>
                    </a:gs>
                  </a:gsLst>
                  <a:lin ang="5400000" scaled="1"/>
                </a:gradFill>
                <a:ln w="6350"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525" name="Freeform 512"/>
                <p:cNvSpPr>
                  <a:spLocks/>
                </p:cNvSpPr>
                <p:nvPr/>
              </p:nvSpPr>
              <p:spPr bwMode="auto">
                <a:xfrm>
                  <a:off x="896" y="3039"/>
                  <a:ext cx="292" cy="149"/>
                </a:xfrm>
                <a:custGeom>
                  <a:avLst/>
                  <a:gdLst>
                    <a:gd name="T0" fmla="*/ 0 w 292"/>
                    <a:gd name="T1" fmla="*/ 51 h 149"/>
                    <a:gd name="T2" fmla="*/ 21 w 292"/>
                    <a:gd name="T3" fmla="*/ 39 h 149"/>
                    <a:gd name="T4" fmla="*/ 33 w 292"/>
                    <a:gd name="T5" fmla="*/ 3 h 149"/>
                    <a:gd name="T6" fmla="*/ 108 w 292"/>
                    <a:gd name="T7" fmla="*/ 0 h 149"/>
                    <a:gd name="T8" fmla="*/ 127 w 292"/>
                    <a:gd name="T9" fmla="*/ 17 h 149"/>
                    <a:gd name="T10" fmla="*/ 181 w 292"/>
                    <a:gd name="T11" fmla="*/ 48 h 149"/>
                    <a:gd name="T12" fmla="*/ 238 w 292"/>
                    <a:gd name="T13" fmla="*/ 83 h 149"/>
                    <a:gd name="T14" fmla="*/ 279 w 292"/>
                    <a:gd name="T15" fmla="*/ 111 h 149"/>
                    <a:gd name="T16" fmla="*/ 292 w 292"/>
                    <a:gd name="T17" fmla="*/ 131 h 149"/>
                    <a:gd name="T18" fmla="*/ 289 w 292"/>
                    <a:gd name="T19" fmla="*/ 146 h 149"/>
                    <a:gd name="T20" fmla="*/ 185 w 292"/>
                    <a:gd name="T21" fmla="*/ 149 h 149"/>
                    <a:gd name="T22" fmla="*/ 175 w 292"/>
                    <a:gd name="T23" fmla="*/ 146 h 149"/>
                    <a:gd name="T24" fmla="*/ 172 w 292"/>
                    <a:gd name="T25" fmla="*/ 131 h 149"/>
                    <a:gd name="T26" fmla="*/ 139 w 292"/>
                    <a:gd name="T27" fmla="*/ 102 h 149"/>
                    <a:gd name="T28" fmla="*/ 100 w 292"/>
                    <a:gd name="T29" fmla="*/ 80 h 149"/>
                    <a:gd name="T30" fmla="*/ 36 w 292"/>
                    <a:gd name="T31" fmla="*/ 60 h 149"/>
                    <a:gd name="T32" fmla="*/ 0 w 292"/>
                    <a:gd name="T33" fmla="*/ 51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2"/>
                    <a:gd name="T52" fmla="*/ 0 h 149"/>
                    <a:gd name="T53" fmla="*/ 292 w 292"/>
                    <a:gd name="T54" fmla="*/ 149 h 1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2" h="149">
                      <a:moveTo>
                        <a:pt x="0" y="51"/>
                      </a:moveTo>
                      <a:lnTo>
                        <a:pt x="21" y="39"/>
                      </a:lnTo>
                      <a:lnTo>
                        <a:pt x="33" y="3"/>
                      </a:lnTo>
                      <a:lnTo>
                        <a:pt x="108" y="0"/>
                      </a:lnTo>
                      <a:lnTo>
                        <a:pt x="127" y="17"/>
                      </a:lnTo>
                      <a:lnTo>
                        <a:pt x="181" y="48"/>
                      </a:lnTo>
                      <a:lnTo>
                        <a:pt x="238" y="83"/>
                      </a:lnTo>
                      <a:lnTo>
                        <a:pt x="279" y="111"/>
                      </a:lnTo>
                      <a:lnTo>
                        <a:pt x="292" y="131"/>
                      </a:lnTo>
                      <a:lnTo>
                        <a:pt x="289" y="146"/>
                      </a:lnTo>
                      <a:lnTo>
                        <a:pt x="185" y="149"/>
                      </a:lnTo>
                      <a:lnTo>
                        <a:pt x="175" y="146"/>
                      </a:lnTo>
                      <a:lnTo>
                        <a:pt x="172" y="131"/>
                      </a:lnTo>
                      <a:lnTo>
                        <a:pt x="139" y="102"/>
                      </a:lnTo>
                      <a:lnTo>
                        <a:pt x="100" y="80"/>
                      </a:lnTo>
                      <a:lnTo>
                        <a:pt x="36" y="60"/>
                      </a:lnTo>
                      <a:lnTo>
                        <a:pt x="0" y="51"/>
                      </a:lnTo>
                      <a:close/>
                    </a:path>
                  </a:pathLst>
                </a:custGeom>
                <a:solidFill>
                  <a:srgbClr val="EAEAEA"/>
                </a:solidFill>
                <a:ln w="6350" cap="flat" cmpd="sng">
                  <a:solidFill>
                    <a:srgbClr val="333333"/>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grpSp>
        </p:grpSp>
        <p:sp>
          <p:nvSpPr>
            <p:cNvPr id="466" name="Line 513"/>
            <p:cNvSpPr>
              <a:spLocks noChangeShapeType="1"/>
            </p:cNvSpPr>
            <p:nvPr/>
          </p:nvSpPr>
          <p:spPr bwMode="auto">
            <a:xfrm flipV="1">
              <a:off x="4458" y="1389"/>
              <a:ext cx="1429" cy="137"/>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467" name="Freeform 514"/>
            <p:cNvSpPr>
              <a:spLocks/>
            </p:cNvSpPr>
            <p:nvPr/>
          </p:nvSpPr>
          <p:spPr bwMode="auto">
            <a:xfrm>
              <a:off x="4458" y="1242"/>
              <a:ext cx="693" cy="463"/>
            </a:xfrm>
            <a:custGeom>
              <a:avLst/>
              <a:gdLst>
                <a:gd name="T0" fmla="*/ 453 w 693"/>
                <a:gd name="T1" fmla="*/ 258 h 463"/>
                <a:gd name="T2" fmla="*/ 524 w 693"/>
                <a:gd name="T3" fmla="*/ 179 h 463"/>
                <a:gd name="T4" fmla="*/ 588 w 693"/>
                <a:gd name="T5" fmla="*/ 144 h 463"/>
                <a:gd name="T6" fmla="*/ 566 w 693"/>
                <a:gd name="T7" fmla="*/ 120 h 463"/>
                <a:gd name="T8" fmla="*/ 544 w 693"/>
                <a:gd name="T9" fmla="*/ 68 h 463"/>
                <a:gd name="T10" fmla="*/ 570 w 693"/>
                <a:gd name="T11" fmla="*/ 2 h 463"/>
                <a:gd name="T12" fmla="*/ 630 w 693"/>
                <a:gd name="T13" fmla="*/ 4 h 463"/>
                <a:gd name="T14" fmla="*/ 665 w 693"/>
                <a:gd name="T15" fmla="*/ 73 h 463"/>
                <a:gd name="T16" fmla="*/ 650 w 693"/>
                <a:gd name="T17" fmla="*/ 140 h 463"/>
                <a:gd name="T18" fmla="*/ 673 w 693"/>
                <a:gd name="T19" fmla="*/ 187 h 463"/>
                <a:gd name="T20" fmla="*/ 690 w 693"/>
                <a:gd name="T21" fmla="*/ 236 h 463"/>
                <a:gd name="T22" fmla="*/ 641 w 693"/>
                <a:gd name="T23" fmla="*/ 463 h 463"/>
                <a:gd name="T24" fmla="*/ 613 w 693"/>
                <a:gd name="T25" fmla="*/ 396 h 463"/>
                <a:gd name="T26" fmla="*/ 557 w 693"/>
                <a:gd name="T27" fmla="*/ 463 h 463"/>
                <a:gd name="T28" fmla="*/ 490 w 693"/>
                <a:gd name="T29" fmla="*/ 399 h 463"/>
                <a:gd name="T30" fmla="*/ 452 w 693"/>
                <a:gd name="T31" fmla="*/ 463 h 463"/>
                <a:gd name="T32" fmla="*/ 373 w 693"/>
                <a:gd name="T33" fmla="*/ 462 h 463"/>
                <a:gd name="T34" fmla="*/ 391 w 693"/>
                <a:gd name="T35" fmla="*/ 443 h 463"/>
                <a:gd name="T36" fmla="*/ 329 w 693"/>
                <a:gd name="T37" fmla="*/ 414 h 463"/>
                <a:gd name="T38" fmla="*/ 276 w 693"/>
                <a:gd name="T39" fmla="*/ 463 h 463"/>
                <a:gd name="T40" fmla="*/ 260 w 693"/>
                <a:gd name="T41" fmla="*/ 416 h 463"/>
                <a:gd name="T42" fmla="*/ 199 w 693"/>
                <a:gd name="T43" fmla="*/ 463 h 463"/>
                <a:gd name="T44" fmla="*/ 178 w 693"/>
                <a:gd name="T45" fmla="*/ 404 h 463"/>
                <a:gd name="T46" fmla="*/ 143 w 693"/>
                <a:gd name="T47" fmla="*/ 463 h 463"/>
                <a:gd name="T48" fmla="*/ 123 w 693"/>
                <a:gd name="T49" fmla="*/ 423 h 463"/>
                <a:gd name="T50" fmla="*/ 87 w 693"/>
                <a:gd name="T51" fmla="*/ 459 h 463"/>
                <a:gd name="T52" fmla="*/ 56 w 693"/>
                <a:gd name="T53" fmla="*/ 443 h 463"/>
                <a:gd name="T54" fmla="*/ 41 w 693"/>
                <a:gd name="T55" fmla="*/ 432 h 463"/>
                <a:gd name="T56" fmla="*/ 14 w 693"/>
                <a:gd name="T57" fmla="*/ 399 h 463"/>
                <a:gd name="T58" fmla="*/ 0 w 693"/>
                <a:gd name="T59" fmla="*/ 354 h 463"/>
                <a:gd name="T60" fmla="*/ 0 w 693"/>
                <a:gd name="T61" fmla="*/ 219 h 463"/>
                <a:gd name="T62" fmla="*/ 20 w 693"/>
                <a:gd name="T63" fmla="*/ 184 h 463"/>
                <a:gd name="T64" fmla="*/ 61 w 693"/>
                <a:gd name="T65" fmla="*/ 160 h 463"/>
                <a:gd name="T66" fmla="*/ 52 w 693"/>
                <a:gd name="T67" fmla="*/ 102 h 463"/>
                <a:gd name="T68" fmla="*/ 94 w 693"/>
                <a:gd name="T69" fmla="*/ 39 h 463"/>
                <a:gd name="T70" fmla="*/ 158 w 693"/>
                <a:gd name="T71" fmla="*/ 78 h 463"/>
                <a:gd name="T72" fmla="*/ 141 w 693"/>
                <a:gd name="T73" fmla="*/ 164 h 463"/>
                <a:gd name="T74" fmla="*/ 171 w 693"/>
                <a:gd name="T75" fmla="*/ 189 h 463"/>
                <a:gd name="T76" fmla="*/ 200 w 693"/>
                <a:gd name="T77" fmla="*/ 202 h 463"/>
                <a:gd name="T78" fmla="*/ 195 w 693"/>
                <a:gd name="T79" fmla="*/ 312 h 463"/>
                <a:gd name="T80" fmla="*/ 235 w 693"/>
                <a:gd name="T81" fmla="*/ 298 h 463"/>
                <a:gd name="T82" fmla="*/ 272 w 693"/>
                <a:gd name="T83" fmla="*/ 202 h 463"/>
                <a:gd name="T84" fmla="*/ 324 w 693"/>
                <a:gd name="T85" fmla="*/ 155 h 463"/>
                <a:gd name="T86" fmla="*/ 312 w 693"/>
                <a:gd name="T87" fmla="*/ 68 h 463"/>
                <a:gd name="T88" fmla="*/ 356 w 693"/>
                <a:gd name="T89" fmla="*/ 31 h 463"/>
                <a:gd name="T90" fmla="*/ 401 w 693"/>
                <a:gd name="T91" fmla="*/ 51 h 463"/>
                <a:gd name="T92" fmla="*/ 415 w 693"/>
                <a:gd name="T93" fmla="*/ 95 h 463"/>
                <a:gd name="T94" fmla="*/ 393 w 693"/>
                <a:gd name="T95" fmla="*/ 169 h 463"/>
                <a:gd name="T96" fmla="*/ 438 w 693"/>
                <a:gd name="T97" fmla="*/ 194 h 463"/>
                <a:gd name="T98" fmla="*/ 450 w 693"/>
                <a:gd name="T99" fmla="*/ 283 h 4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3"/>
                <a:gd name="T151" fmla="*/ 0 h 463"/>
                <a:gd name="T152" fmla="*/ 693 w 693"/>
                <a:gd name="T153" fmla="*/ 463 h 4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3" h="463">
                  <a:moveTo>
                    <a:pt x="450" y="283"/>
                  </a:moveTo>
                  <a:lnTo>
                    <a:pt x="453" y="258"/>
                  </a:lnTo>
                  <a:lnTo>
                    <a:pt x="492" y="260"/>
                  </a:lnTo>
                  <a:lnTo>
                    <a:pt x="524" y="179"/>
                  </a:lnTo>
                  <a:lnTo>
                    <a:pt x="541" y="157"/>
                  </a:lnTo>
                  <a:lnTo>
                    <a:pt x="588" y="144"/>
                  </a:lnTo>
                  <a:lnTo>
                    <a:pt x="581" y="122"/>
                  </a:lnTo>
                  <a:lnTo>
                    <a:pt x="566" y="120"/>
                  </a:lnTo>
                  <a:lnTo>
                    <a:pt x="552" y="106"/>
                  </a:lnTo>
                  <a:lnTo>
                    <a:pt x="544" y="68"/>
                  </a:lnTo>
                  <a:lnTo>
                    <a:pt x="554" y="28"/>
                  </a:lnTo>
                  <a:lnTo>
                    <a:pt x="570" y="2"/>
                  </a:lnTo>
                  <a:lnTo>
                    <a:pt x="602" y="0"/>
                  </a:lnTo>
                  <a:lnTo>
                    <a:pt x="630" y="4"/>
                  </a:lnTo>
                  <a:lnTo>
                    <a:pt x="655" y="31"/>
                  </a:lnTo>
                  <a:lnTo>
                    <a:pt x="665" y="73"/>
                  </a:lnTo>
                  <a:lnTo>
                    <a:pt x="648" y="115"/>
                  </a:lnTo>
                  <a:lnTo>
                    <a:pt x="650" y="140"/>
                  </a:lnTo>
                  <a:lnTo>
                    <a:pt x="678" y="159"/>
                  </a:lnTo>
                  <a:lnTo>
                    <a:pt x="673" y="187"/>
                  </a:lnTo>
                  <a:lnTo>
                    <a:pt x="693" y="196"/>
                  </a:lnTo>
                  <a:lnTo>
                    <a:pt x="690" y="236"/>
                  </a:lnTo>
                  <a:lnTo>
                    <a:pt x="648" y="389"/>
                  </a:lnTo>
                  <a:lnTo>
                    <a:pt x="641" y="463"/>
                  </a:lnTo>
                  <a:lnTo>
                    <a:pt x="611" y="463"/>
                  </a:lnTo>
                  <a:lnTo>
                    <a:pt x="613" y="396"/>
                  </a:lnTo>
                  <a:lnTo>
                    <a:pt x="565" y="399"/>
                  </a:lnTo>
                  <a:lnTo>
                    <a:pt x="557" y="463"/>
                  </a:lnTo>
                  <a:lnTo>
                    <a:pt x="482" y="463"/>
                  </a:lnTo>
                  <a:lnTo>
                    <a:pt x="490" y="399"/>
                  </a:lnTo>
                  <a:lnTo>
                    <a:pt x="462" y="394"/>
                  </a:lnTo>
                  <a:lnTo>
                    <a:pt x="452" y="463"/>
                  </a:lnTo>
                  <a:lnTo>
                    <a:pt x="393" y="463"/>
                  </a:lnTo>
                  <a:lnTo>
                    <a:pt x="373" y="462"/>
                  </a:lnTo>
                  <a:lnTo>
                    <a:pt x="378" y="449"/>
                  </a:lnTo>
                  <a:lnTo>
                    <a:pt x="391" y="443"/>
                  </a:lnTo>
                  <a:lnTo>
                    <a:pt x="392" y="408"/>
                  </a:lnTo>
                  <a:lnTo>
                    <a:pt x="329" y="414"/>
                  </a:lnTo>
                  <a:lnTo>
                    <a:pt x="322" y="463"/>
                  </a:lnTo>
                  <a:lnTo>
                    <a:pt x="276" y="463"/>
                  </a:lnTo>
                  <a:lnTo>
                    <a:pt x="284" y="414"/>
                  </a:lnTo>
                  <a:lnTo>
                    <a:pt x="260" y="416"/>
                  </a:lnTo>
                  <a:lnTo>
                    <a:pt x="246" y="463"/>
                  </a:lnTo>
                  <a:lnTo>
                    <a:pt x="199" y="463"/>
                  </a:lnTo>
                  <a:lnTo>
                    <a:pt x="208" y="404"/>
                  </a:lnTo>
                  <a:lnTo>
                    <a:pt x="178" y="404"/>
                  </a:lnTo>
                  <a:lnTo>
                    <a:pt x="167" y="463"/>
                  </a:lnTo>
                  <a:lnTo>
                    <a:pt x="143" y="463"/>
                  </a:lnTo>
                  <a:lnTo>
                    <a:pt x="151" y="421"/>
                  </a:lnTo>
                  <a:lnTo>
                    <a:pt x="123" y="423"/>
                  </a:lnTo>
                  <a:lnTo>
                    <a:pt x="106" y="463"/>
                  </a:lnTo>
                  <a:lnTo>
                    <a:pt x="87" y="459"/>
                  </a:lnTo>
                  <a:lnTo>
                    <a:pt x="69" y="451"/>
                  </a:lnTo>
                  <a:lnTo>
                    <a:pt x="56" y="443"/>
                  </a:lnTo>
                  <a:lnTo>
                    <a:pt x="54" y="421"/>
                  </a:lnTo>
                  <a:lnTo>
                    <a:pt x="41" y="432"/>
                  </a:lnTo>
                  <a:lnTo>
                    <a:pt x="27" y="418"/>
                  </a:lnTo>
                  <a:lnTo>
                    <a:pt x="14" y="399"/>
                  </a:lnTo>
                  <a:lnTo>
                    <a:pt x="4" y="377"/>
                  </a:lnTo>
                  <a:lnTo>
                    <a:pt x="0" y="354"/>
                  </a:lnTo>
                  <a:lnTo>
                    <a:pt x="0" y="315"/>
                  </a:lnTo>
                  <a:lnTo>
                    <a:pt x="0" y="219"/>
                  </a:lnTo>
                  <a:lnTo>
                    <a:pt x="5" y="199"/>
                  </a:lnTo>
                  <a:lnTo>
                    <a:pt x="20" y="184"/>
                  </a:lnTo>
                  <a:lnTo>
                    <a:pt x="59" y="177"/>
                  </a:lnTo>
                  <a:lnTo>
                    <a:pt x="61" y="160"/>
                  </a:lnTo>
                  <a:lnTo>
                    <a:pt x="54" y="144"/>
                  </a:lnTo>
                  <a:lnTo>
                    <a:pt x="52" y="102"/>
                  </a:lnTo>
                  <a:lnTo>
                    <a:pt x="64" y="62"/>
                  </a:lnTo>
                  <a:lnTo>
                    <a:pt x="94" y="39"/>
                  </a:lnTo>
                  <a:lnTo>
                    <a:pt x="136" y="41"/>
                  </a:lnTo>
                  <a:lnTo>
                    <a:pt x="158" y="78"/>
                  </a:lnTo>
                  <a:lnTo>
                    <a:pt x="156" y="130"/>
                  </a:lnTo>
                  <a:lnTo>
                    <a:pt x="141" y="164"/>
                  </a:lnTo>
                  <a:lnTo>
                    <a:pt x="141" y="182"/>
                  </a:lnTo>
                  <a:lnTo>
                    <a:pt x="171" y="189"/>
                  </a:lnTo>
                  <a:lnTo>
                    <a:pt x="181" y="196"/>
                  </a:lnTo>
                  <a:lnTo>
                    <a:pt x="200" y="202"/>
                  </a:lnTo>
                  <a:lnTo>
                    <a:pt x="208" y="219"/>
                  </a:lnTo>
                  <a:lnTo>
                    <a:pt x="195" y="312"/>
                  </a:lnTo>
                  <a:lnTo>
                    <a:pt x="200" y="288"/>
                  </a:lnTo>
                  <a:lnTo>
                    <a:pt x="235" y="298"/>
                  </a:lnTo>
                  <a:lnTo>
                    <a:pt x="254" y="224"/>
                  </a:lnTo>
                  <a:lnTo>
                    <a:pt x="272" y="202"/>
                  </a:lnTo>
                  <a:lnTo>
                    <a:pt x="312" y="179"/>
                  </a:lnTo>
                  <a:lnTo>
                    <a:pt x="324" y="155"/>
                  </a:lnTo>
                  <a:lnTo>
                    <a:pt x="307" y="122"/>
                  </a:lnTo>
                  <a:lnTo>
                    <a:pt x="312" y="68"/>
                  </a:lnTo>
                  <a:lnTo>
                    <a:pt x="329" y="41"/>
                  </a:lnTo>
                  <a:lnTo>
                    <a:pt x="356" y="31"/>
                  </a:lnTo>
                  <a:lnTo>
                    <a:pt x="391" y="41"/>
                  </a:lnTo>
                  <a:lnTo>
                    <a:pt x="401" y="51"/>
                  </a:lnTo>
                  <a:lnTo>
                    <a:pt x="410" y="53"/>
                  </a:lnTo>
                  <a:lnTo>
                    <a:pt x="415" y="95"/>
                  </a:lnTo>
                  <a:lnTo>
                    <a:pt x="402" y="144"/>
                  </a:lnTo>
                  <a:lnTo>
                    <a:pt x="393" y="169"/>
                  </a:lnTo>
                  <a:lnTo>
                    <a:pt x="420" y="182"/>
                  </a:lnTo>
                  <a:lnTo>
                    <a:pt x="438" y="194"/>
                  </a:lnTo>
                  <a:lnTo>
                    <a:pt x="462" y="202"/>
                  </a:lnTo>
                  <a:lnTo>
                    <a:pt x="450" y="283"/>
                  </a:lnTo>
                  <a:close/>
                </a:path>
              </a:pathLst>
            </a:custGeom>
            <a:solidFill>
              <a:srgbClr val="C0C0C0"/>
            </a:solidFill>
            <a:ln w="9525" cap="flat" cmpd="sng">
              <a:solidFill>
                <a:srgbClr val="808080"/>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68" name="Freeform 515"/>
            <p:cNvSpPr>
              <a:spLocks/>
            </p:cNvSpPr>
            <p:nvPr/>
          </p:nvSpPr>
          <p:spPr bwMode="auto">
            <a:xfrm>
              <a:off x="5261" y="1196"/>
              <a:ext cx="625" cy="511"/>
            </a:xfrm>
            <a:custGeom>
              <a:avLst/>
              <a:gdLst>
                <a:gd name="T0" fmla="*/ 5 w 625"/>
                <a:gd name="T1" fmla="*/ 507 h 511"/>
                <a:gd name="T2" fmla="*/ 95 w 625"/>
                <a:gd name="T3" fmla="*/ 376 h 511"/>
                <a:gd name="T4" fmla="*/ 157 w 625"/>
                <a:gd name="T5" fmla="*/ 350 h 511"/>
                <a:gd name="T6" fmla="*/ 187 w 625"/>
                <a:gd name="T7" fmla="*/ 322 h 511"/>
                <a:gd name="T8" fmla="*/ 202 w 625"/>
                <a:gd name="T9" fmla="*/ 330 h 511"/>
                <a:gd name="T10" fmla="*/ 229 w 625"/>
                <a:gd name="T11" fmla="*/ 319 h 511"/>
                <a:gd name="T12" fmla="*/ 278 w 625"/>
                <a:gd name="T13" fmla="*/ 263 h 511"/>
                <a:gd name="T14" fmla="*/ 304 w 625"/>
                <a:gd name="T15" fmla="*/ 175 h 511"/>
                <a:gd name="T16" fmla="*/ 338 w 625"/>
                <a:gd name="T17" fmla="*/ 149 h 511"/>
                <a:gd name="T18" fmla="*/ 283 w 625"/>
                <a:gd name="T19" fmla="*/ 112 h 511"/>
                <a:gd name="T20" fmla="*/ 277 w 625"/>
                <a:gd name="T21" fmla="*/ 91 h 511"/>
                <a:gd name="T22" fmla="*/ 286 w 625"/>
                <a:gd name="T23" fmla="*/ 23 h 511"/>
                <a:gd name="T24" fmla="*/ 379 w 625"/>
                <a:gd name="T25" fmla="*/ 26 h 511"/>
                <a:gd name="T26" fmla="*/ 399 w 625"/>
                <a:gd name="T27" fmla="*/ 111 h 511"/>
                <a:gd name="T28" fmla="*/ 397 w 625"/>
                <a:gd name="T29" fmla="*/ 147 h 511"/>
                <a:gd name="T30" fmla="*/ 436 w 625"/>
                <a:gd name="T31" fmla="*/ 142 h 511"/>
                <a:gd name="T32" fmla="*/ 431 w 625"/>
                <a:gd name="T33" fmla="*/ 118 h 511"/>
                <a:gd name="T34" fmla="*/ 420 w 625"/>
                <a:gd name="T35" fmla="*/ 70 h 511"/>
                <a:gd name="T36" fmla="*/ 443 w 625"/>
                <a:gd name="T37" fmla="*/ 15 h 511"/>
                <a:gd name="T38" fmla="*/ 523 w 625"/>
                <a:gd name="T39" fmla="*/ 3 h 511"/>
                <a:gd name="T40" fmla="*/ 531 w 625"/>
                <a:gd name="T41" fmla="*/ 108 h 511"/>
                <a:gd name="T42" fmla="*/ 550 w 625"/>
                <a:gd name="T43" fmla="*/ 129 h 511"/>
                <a:gd name="T44" fmla="*/ 573 w 625"/>
                <a:gd name="T45" fmla="*/ 133 h 511"/>
                <a:gd name="T46" fmla="*/ 550 w 625"/>
                <a:gd name="T47" fmla="*/ 118 h 511"/>
                <a:gd name="T48" fmla="*/ 540 w 625"/>
                <a:gd name="T49" fmla="*/ 76 h 511"/>
                <a:gd name="T50" fmla="*/ 562 w 625"/>
                <a:gd name="T51" fmla="*/ 21 h 511"/>
                <a:gd name="T52" fmla="*/ 607 w 625"/>
                <a:gd name="T53" fmla="*/ 1 h 511"/>
                <a:gd name="T54" fmla="*/ 625 w 625"/>
                <a:gd name="T55" fmla="*/ 373 h 511"/>
                <a:gd name="T56" fmla="*/ 610 w 625"/>
                <a:gd name="T57" fmla="*/ 447 h 511"/>
                <a:gd name="T58" fmla="*/ 590 w 625"/>
                <a:gd name="T59" fmla="*/ 410 h 511"/>
                <a:gd name="T60" fmla="*/ 505 w 625"/>
                <a:gd name="T61" fmla="*/ 510 h 511"/>
                <a:gd name="T62" fmla="*/ 462 w 625"/>
                <a:gd name="T63" fmla="*/ 425 h 511"/>
                <a:gd name="T64" fmla="*/ 382 w 625"/>
                <a:gd name="T65" fmla="*/ 510 h 511"/>
                <a:gd name="T66" fmla="*/ 361 w 625"/>
                <a:gd name="T67" fmla="*/ 510 h 511"/>
                <a:gd name="T68" fmla="*/ 327 w 625"/>
                <a:gd name="T69" fmla="*/ 466 h 511"/>
                <a:gd name="T70" fmla="*/ 309 w 625"/>
                <a:gd name="T71" fmla="*/ 510 h 511"/>
                <a:gd name="T72" fmla="*/ 247 w 625"/>
                <a:gd name="T73" fmla="*/ 507 h 511"/>
                <a:gd name="T74" fmla="*/ 172 w 625"/>
                <a:gd name="T75" fmla="*/ 511 h 511"/>
                <a:gd name="T76" fmla="*/ 144 w 625"/>
                <a:gd name="T77" fmla="*/ 492 h 511"/>
                <a:gd name="T78" fmla="*/ 112 w 625"/>
                <a:gd name="T79" fmla="*/ 510 h 511"/>
                <a:gd name="T80" fmla="*/ 115 w 625"/>
                <a:gd name="T81" fmla="*/ 472 h 511"/>
                <a:gd name="T82" fmla="*/ 0 w 625"/>
                <a:gd name="T83" fmla="*/ 510 h 5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25"/>
                <a:gd name="T127" fmla="*/ 0 h 511"/>
                <a:gd name="T128" fmla="*/ 625 w 625"/>
                <a:gd name="T129" fmla="*/ 511 h 5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25" h="511">
                  <a:moveTo>
                    <a:pt x="0" y="510"/>
                  </a:moveTo>
                  <a:lnTo>
                    <a:pt x="5" y="507"/>
                  </a:lnTo>
                  <a:lnTo>
                    <a:pt x="46" y="502"/>
                  </a:lnTo>
                  <a:lnTo>
                    <a:pt x="95" y="376"/>
                  </a:lnTo>
                  <a:lnTo>
                    <a:pt x="121" y="361"/>
                  </a:lnTo>
                  <a:lnTo>
                    <a:pt x="157" y="350"/>
                  </a:lnTo>
                  <a:lnTo>
                    <a:pt x="178" y="327"/>
                  </a:lnTo>
                  <a:lnTo>
                    <a:pt x="187" y="322"/>
                  </a:lnTo>
                  <a:lnTo>
                    <a:pt x="198" y="321"/>
                  </a:lnTo>
                  <a:lnTo>
                    <a:pt x="202" y="330"/>
                  </a:lnTo>
                  <a:lnTo>
                    <a:pt x="217" y="332"/>
                  </a:lnTo>
                  <a:lnTo>
                    <a:pt x="229" y="319"/>
                  </a:lnTo>
                  <a:lnTo>
                    <a:pt x="266" y="314"/>
                  </a:lnTo>
                  <a:lnTo>
                    <a:pt x="278" y="263"/>
                  </a:lnTo>
                  <a:lnTo>
                    <a:pt x="278" y="222"/>
                  </a:lnTo>
                  <a:lnTo>
                    <a:pt x="304" y="175"/>
                  </a:lnTo>
                  <a:lnTo>
                    <a:pt x="338" y="165"/>
                  </a:lnTo>
                  <a:lnTo>
                    <a:pt x="338" y="149"/>
                  </a:lnTo>
                  <a:lnTo>
                    <a:pt x="289" y="137"/>
                  </a:lnTo>
                  <a:lnTo>
                    <a:pt x="283" y="112"/>
                  </a:lnTo>
                  <a:lnTo>
                    <a:pt x="270" y="102"/>
                  </a:lnTo>
                  <a:lnTo>
                    <a:pt x="277" y="91"/>
                  </a:lnTo>
                  <a:lnTo>
                    <a:pt x="273" y="62"/>
                  </a:lnTo>
                  <a:lnTo>
                    <a:pt x="286" y="23"/>
                  </a:lnTo>
                  <a:lnTo>
                    <a:pt x="338" y="8"/>
                  </a:lnTo>
                  <a:lnTo>
                    <a:pt x="379" y="26"/>
                  </a:lnTo>
                  <a:lnTo>
                    <a:pt x="397" y="64"/>
                  </a:lnTo>
                  <a:lnTo>
                    <a:pt x="399" y="111"/>
                  </a:lnTo>
                  <a:lnTo>
                    <a:pt x="391" y="133"/>
                  </a:lnTo>
                  <a:lnTo>
                    <a:pt x="397" y="147"/>
                  </a:lnTo>
                  <a:lnTo>
                    <a:pt x="429" y="163"/>
                  </a:lnTo>
                  <a:lnTo>
                    <a:pt x="436" y="142"/>
                  </a:lnTo>
                  <a:lnTo>
                    <a:pt x="456" y="124"/>
                  </a:lnTo>
                  <a:lnTo>
                    <a:pt x="431" y="118"/>
                  </a:lnTo>
                  <a:lnTo>
                    <a:pt x="428" y="80"/>
                  </a:lnTo>
                  <a:lnTo>
                    <a:pt x="420" y="70"/>
                  </a:lnTo>
                  <a:lnTo>
                    <a:pt x="431" y="49"/>
                  </a:lnTo>
                  <a:lnTo>
                    <a:pt x="443" y="15"/>
                  </a:lnTo>
                  <a:lnTo>
                    <a:pt x="472" y="0"/>
                  </a:lnTo>
                  <a:lnTo>
                    <a:pt x="523" y="3"/>
                  </a:lnTo>
                  <a:lnTo>
                    <a:pt x="549" y="49"/>
                  </a:lnTo>
                  <a:lnTo>
                    <a:pt x="531" y="108"/>
                  </a:lnTo>
                  <a:lnTo>
                    <a:pt x="518" y="129"/>
                  </a:lnTo>
                  <a:lnTo>
                    <a:pt x="550" y="129"/>
                  </a:lnTo>
                  <a:lnTo>
                    <a:pt x="556" y="141"/>
                  </a:lnTo>
                  <a:lnTo>
                    <a:pt x="573" y="133"/>
                  </a:lnTo>
                  <a:lnTo>
                    <a:pt x="573" y="121"/>
                  </a:lnTo>
                  <a:lnTo>
                    <a:pt x="550" y="118"/>
                  </a:lnTo>
                  <a:lnTo>
                    <a:pt x="544" y="95"/>
                  </a:lnTo>
                  <a:lnTo>
                    <a:pt x="540" y="76"/>
                  </a:lnTo>
                  <a:lnTo>
                    <a:pt x="552" y="60"/>
                  </a:lnTo>
                  <a:lnTo>
                    <a:pt x="562" y="21"/>
                  </a:lnTo>
                  <a:lnTo>
                    <a:pt x="579" y="4"/>
                  </a:lnTo>
                  <a:lnTo>
                    <a:pt x="607" y="1"/>
                  </a:lnTo>
                  <a:lnTo>
                    <a:pt x="625" y="9"/>
                  </a:lnTo>
                  <a:lnTo>
                    <a:pt x="625" y="373"/>
                  </a:lnTo>
                  <a:lnTo>
                    <a:pt x="621" y="420"/>
                  </a:lnTo>
                  <a:lnTo>
                    <a:pt x="610" y="447"/>
                  </a:lnTo>
                  <a:lnTo>
                    <a:pt x="594" y="472"/>
                  </a:lnTo>
                  <a:lnTo>
                    <a:pt x="590" y="410"/>
                  </a:lnTo>
                  <a:lnTo>
                    <a:pt x="518" y="404"/>
                  </a:lnTo>
                  <a:lnTo>
                    <a:pt x="505" y="510"/>
                  </a:lnTo>
                  <a:lnTo>
                    <a:pt x="469" y="510"/>
                  </a:lnTo>
                  <a:lnTo>
                    <a:pt x="462" y="425"/>
                  </a:lnTo>
                  <a:lnTo>
                    <a:pt x="444" y="510"/>
                  </a:lnTo>
                  <a:lnTo>
                    <a:pt x="382" y="510"/>
                  </a:lnTo>
                  <a:lnTo>
                    <a:pt x="364" y="461"/>
                  </a:lnTo>
                  <a:lnTo>
                    <a:pt x="361" y="510"/>
                  </a:lnTo>
                  <a:lnTo>
                    <a:pt x="336" y="510"/>
                  </a:lnTo>
                  <a:lnTo>
                    <a:pt x="327" y="466"/>
                  </a:lnTo>
                  <a:lnTo>
                    <a:pt x="322" y="504"/>
                  </a:lnTo>
                  <a:lnTo>
                    <a:pt x="309" y="510"/>
                  </a:lnTo>
                  <a:lnTo>
                    <a:pt x="261" y="510"/>
                  </a:lnTo>
                  <a:lnTo>
                    <a:pt x="247" y="507"/>
                  </a:lnTo>
                  <a:lnTo>
                    <a:pt x="223" y="511"/>
                  </a:lnTo>
                  <a:lnTo>
                    <a:pt x="172" y="511"/>
                  </a:lnTo>
                  <a:lnTo>
                    <a:pt x="175" y="497"/>
                  </a:lnTo>
                  <a:lnTo>
                    <a:pt x="144" y="492"/>
                  </a:lnTo>
                  <a:lnTo>
                    <a:pt x="142" y="508"/>
                  </a:lnTo>
                  <a:lnTo>
                    <a:pt x="112" y="510"/>
                  </a:lnTo>
                  <a:lnTo>
                    <a:pt x="115" y="486"/>
                  </a:lnTo>
                  <a:lnTo>
                    <a:pt x="115" y="472"/>
                  </a:lnTo>
                  <a:lnTo>
                    <a:pt x="103" y="510"/>
                  </a:lnTo>
                  <a:lnTo>
                    <a:pt x="0" y="510"/>
                  </a:lnTo>
                  <a:close/>
                </a:path>
              </a:pathLst>
            </a:custGeom>
            <a:solidFill>
              <a:srgbClr val="C0C0C0"/>
            </a:solidFill>
            <a:ln w="9525" cap="flat" cmpd="sng">
              <a:solidFill>
                <a:srgbClr val="808080"/>
              </a:solidFill>
              <a:prstDash val="solid"/>
              <a:round/>
              <a:headEnd/>
              <a:tailEnd/>
            </a:ln>
          </p:spPr>
          <p:txBody>
            <a:bodyPr/>
            <a:lstStyle/>
            <a:p>
              <a:endParaRPr lang="ja-JP" altLang="en-US" sz="800" dirty="0">
                <a:latin typeface="Arial" panose="020B0604020202020204" pitchFamily="34" charset="0"/>
                <a:cs typeface="Arial" panose="020B0604020202020204" pitchFamily="34" charset="0"/>
              </a:endParaRPr>
            </a:p>
          </p:txBody>
        </p:sp>
        <p:sp>
          <p:nvSpPr>
            <p:cNvPr id="469" name="Line 516"/>
            <p:cNvSpPr>
              <a:spLocks noChangeShapeType="1"/>
            </p:cNvSpPr>
            <p:nvPr/>
          </p:nvSpPr>
          <p:spPr bwMode="auto">
            <a:xfrm flipV="1">
              <a:off x="4669" y="629"/>
              <a:ext cx="795" cy="47"/>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470" name="Line 517"/>
            <p:cNvSpPr>
              <a:spLocks noChangeShapeType="1"/>
            </p:cNvSpPr>
            <p:nvPr/>
          </p:nvSpPr>
          <p:spPr bwMode="auto">
            <a:xfrm flipV="1">
              <a:off x="4669" y="640"/>
              <a:ext cx="957" cy="674"/>
            </a:xfrm>
            <a:prstGeom prst="line">
              <a:avLst/>
            </a:prstGeom>
            <a:noFill/>
            <a:ln w="3175">
              <a:solidFill>
                <a:srgbClr val="FFCC00"/>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471" name="Line 518"/>
            <p:cNvSpPr>
              <a:spLocks noChangeShapeType="1"/>
            </p:cNvSpPr>
            <p:nvPr/>
          </p:nvSpPr>
          <p:spPr bwMode="auto">
            <a:xfrm flipV="1">
              <a:off x="5377" y="652"/>
              <a:ext cx="419" cy="621"/>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472" name="Freeform 519"/>
            <p:cNvSpPr>
              <a:spLocks/>
            </p:cNvSpPr>
            <p:nvPr/>
          </p:nvSpPr>
          <p:spPr bwMode="auto">
            <a:xfrm rot="-797092">
              <a:off x="5544" y="1261"/>
              <a:ext cx="9" cy="24"/>
            </a:xfrm>
            <a:custGeom>
              <a:avLst/>
              <a:gdLst>
                <a:gd name="T0" fmla="*/ 0 w 15"/>
                <a:gd name="T1" fmla="*/ 1 h 47"/>
                <a:gd name="T2" fmla="*/ 1 w 15"/>
                <a:gd name="T3" fmla="*/ 1 h 47"/>
                <a:gd name="T4" fmla="*/ 1 w 15"/>
                <a:gd name="T5" fmla="*/ 0 h 47"/>
                <a:gd name="T6" fmla="*/ 1 w 15"/>
                <a:gd name="T7" fmla="*/ 1 h 47"/>
                <a:gd name="T8" fmla="*/ 1 w 15"/>
                <a:gd name="T9" fmla="*/ 1 h 47"/>
                <a:gd name="T10" fmla="*/ 1 w 15"/>
                <a:gd name="T11" fmla="*/ 1 h 47"/>
                <a:gd name="T12" fmla="*/ 0 w 15"/>
                <a:gd name="T13" fmla="*/ 1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73" name="Freeform 520"/>
            <p:cNvSpPr>
              <a:spLocks/>
            </p:cNvSpPr>
            <p:nvPr/>
          </p:nvSpPr>
          <p:spPr bwMode="auto">
            <a:xfrm rot="-797092">
              <a:off x="5541" y="1246"/>
              <a:ext cx="12" cy="9"/>
            </a:xfrm>
            <a:custGeom>
              <a:avLst/>
              <a:gdLst>
                <a:gd name="T0" fmla="*/ 0 w 20"/>
                <a:gd name="T1" fmla="*/ 1 h 18"/>
                <a:gd name="T2" fmla="*/ 1 w 20"/>
                <a:gd name="T3" fmla="*/ 0 h 18"/>
                <a:gd name="T4" fmla="*/ 1 w 20"/>
                <a:gd name="T5" fmla="*/ 1 h 18"/>
                <a:gd name="T6" fmla="*/ 1 w 20"/>
                <a:gd name="T7" fmla="*/ 1 h 18"/>
                <a:gd name="T8" fmla="*/ 0 w 20"/>
                <a:gd name="T9" fmla="*/ 1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74" name="Freeform 521"/>
            <p:cNvSpPr>
              <a:spLocks/>
            </p:cNvSpPr>
            <p:nvPr/>
          </p:nvSpPr>
          <p:spPr bwMode="auto">
            <a:xfrm rot="-797092">
              <a:off x="5550" y="1315"/>
              <a:ext cx="14" cy="3"/>
            </a:xfrm>
            <a:custGeom>
              <a:avLst/>
              <a:gdLst>
                <a:gd name="T0" fmla="*/ 0 w 23"/>
                <a:gd name="T1" fmla="*/ 1 h 6"/>
                <a:gd name="T2" fmla="*/ 1 w 23"/>
                <a:gd name="T3" fmla="*/ 1 h 6"/>
                <a:gd name="T4" fmla="*/ 1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475" name="Freeform 522"/>
            <p:cNvSpPr>
              <a:spLocks/>
            </p:cNvSpPr>
            <p:nvPr/>
          </p:nvSpPr>
          <p:spPr bwMode="auto">
            <a:xfrm rot="-797092">
              <a:off x="5584" y="1269"/>
              <a:ext cx="27" cy="35"/>
            </a:xfrm>
            <a:custGeom>
              <a:avLst/>
              <a:gdLst>
                <a:gd name="T0" fmla="*/ 0 w 44"/>
                <a:gd name="T1" fmla="*/ 1 h 70"/>
                <a:gd name="T2" fmla="*/ 1 w 44"/>
                <a:gd name="T3" fmla="*/ 0 h 70"/>
                <a:gd name="T4" fmla="*/ 1 w 44"/>
                <a:gd name="T5" fmla="*/ 1 h 70"/>
                <a:gd name="T6" fmla="*/ 1 w 44"/>
                <a:gd name="T7" fmla="*/ 1 h 70"/>
                <a:gd name="T8" fmla="*/ 1 w 44"/>
                <a:gd name="T9" fmla="*/ 1 h 70"/>
                <a:gd name="T10" fmla="*/ 1 w 44"/>
                <a:gd name="T11" fmla="*/ 1 h 70"/>
                <a:gd name="T12" fmla="*/ 1 w 44"/>
                <a:gd name="T13" fmla="*/ 1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grpSp>
          <p:nvGrpSpPr>
            <p:cNvPr id="476" name="Group 523"/>
            <p:cNvGrpSpPr>
              <a:grpSpLocks/>
            </p:cNvGrpSpPr>
            <p:nvPr/>
          </p:nvGrpSpPr>
          <p:grpSpPr bwMode="auto">
            <a:xfrm rot="831002">
              <a:off x="5692" y="1228"/>
              <a:ext cx="70" cy="72"/>
              <a:chOff x="3721" y="2442"/>
              <a:chExt cx="113" cy="123"/>
            </a:xfrm>
          </p:grpSpPr>
          <p:sp>
            <p:nvSpPr>
              <p:cNvPr id="504" name="Freeform 524"/>
              <p:cNvSpPr>
                <a:spLocks/>
              </p:cNvSpPr>
              <p:nvPr/>
            </p:nvSpPr>
            <p:spPr bwMode="auto">
              <a:xfrm rot="-797092">
                <a:off x="3726" y="2468"/>
                <a:ext cx="15" cy="41"/>
              </a:xfrm>
              <a:custGeom>
                <a:avLst/>
                <a:gdLst>
                  <a:gd name="T0" fmla="*/ 0 w 15"/>
                  <a:gd name="T1" fmla="*/ 8 h 47"/>
                  <a:gd name="T2" fmla="*/ 4 w 15"/>
                  <a:gd name="T3" fmla="*/ 3 h 47"/>
                  <a:gd name="T4" fmla="*/ 12 w 15"/>
                  <a:gd name="T5" fmla="*/ 0 h 47"/>
                  <a:gd name="T6" fmla="*/ 15 w 15"/>
                  <a:gd name="T7" fmla="*/ 3 h 47"/>
                  <a:gd name="T8" fmla="*/ 12 w 15"/>
                  <a:gd name="T9" fmla="*/ 7 h 47"/>
                  <a:gd name="T10" fmla="*/ 6 w 15"/>
                  <a:gd name="T11" fmla="*/ 9 h 47"/>
                  <a:gd name="T12" fmla="*/ 0 w 15"/>
                  <a:gd name="T13" fmla="*/ 8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505" name="Freeform 525"/>
              <p:cNvSpPr>
                <a:spLocks/>
              </p:cNvSpPr>
              <p:nvPr/>
            </p:nvSpPr>
            <p:spPr bwMode="auto">
              <a:xfrm rot="-797092">
                <a:off x="3721" y="2442"/>
                <a:ext cx="20" cy="16"/>
              </a:xfrm>
              <a:custGeom>
                <a:avLst/>
                <a:gdLst>
                  <a:gd name="T0" fmla="*/ 0 w 20"/>
                  <a:gd name="T1" fmla="*/ 4 h 18"/>
                  <a:gd name="T2" fmla="*/ 9 w 20"/>
                  <a:gd name="T3" fmla="*/ 0 h 18"/>
                  <a:gd name="T4" fmla="*/ 20 w 20"/>
                  <a:gd name="T5" fmla="*/ 4 h 18"/>
                  <a:gd name="T6" fmla="*/ 8 w 20"/>
                  <a:gd name="T7" fmla="*/ 4 h 18"/>
                  <a:gd name="T8" fmla="*/ 0 w 20"/>
                  <a:gd name="T9" fmla="*/ 4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506" name="Freeform 526"/>
              <p:cNvSpPr>
                <a:spLocks/>
              </p:cNvSpPr>
              <p:nvPr/>
            </p:nvSpPr>
            <p:spPr bwMode="auto">
              <a:xfrm rot="-797092">
                <a:off x="3735" y="2560"/>
                <a:ext cx="23" cy="5"/>
              </a:xfrm>
              <a:custGeom>
                <a:avLst/>
                <a:gdLst>
                  <a:gd name="T0" fmla="*/ 0 w 23"/>
                  <a:gd name="T1" fmla="*/ 3 h 6"/>
                  <a:gd name="T2" fmla="*/ 14 w 23"/>
                  <a:gd name="T3" fmla="*/ 3 h 6"/>
                  <a:gd name="T4" fmla="*/ 23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07" name="Freeform 527"/>
              <p:cNvSpPr>
                <a:spLocks/>
              </p:cNvSpPr>
              <p:nvPr/>
            </p:nvSpPr>
            <p:spPr bwMode="auto">
              <a:xfrm rot="-797092">
                <a:off x="3790" y="2481"/>
                <a:ext cx="44" cy="60"/>
              </a:xfrm>
              <a:custGeom>
                <a:avLst/>
                <a:gdLst>
                  <a:gd name="T0" fmla="*/ 0 w 44"/>
                  <a:gd name="T1" fmla="*/ 3 h 70"/>
                  <a:gd name="T2" fmla="*/ 14 w 44"/>
                  <a:gd name="T3" fmla="*/ 0 h 70"/>
                  <a:gd name="T4" fmla="*/ 30 w 44"/>
                  <a:gd name="T5" fmla="*/ 3 h 70"/>
                  <a:gd name="T6" fmla="*/ 44 w 44"/>
                  <a:gd name="T7" fmla="*/ 3 h 70"/>
                  <a:gd name="T8" fmla="*/ 32 w 44"/>
                  <a:gd name="T9" fmla="*/ 8 h 70"/>
                  <a:gd name="T10" fmla="*/ 14 w 44"/>
                  <a:gd name="T11" fmla="*/ 11 h 70"/>
                  <a:gd name="T12" fmla="*/ 2 w 44"/>
                  <a:gd name="T13" fmla="*/ 9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grpSp>
        <p:grpSp>
          <p:nvGrpSpPr>
            <p:cNvPr id="477" name="Group 528"/>
            <p:cNvGrpSpPr>
              <a:grpSpLocks/>
            </p:cNvGrpSpPr>
            <p:nvPr/>
          </p:nvGrpSpPr>
          <p:grpSpPr bwMode="auto">
            <a:xfrm rot="640213">
              <a:off x="5809" y="1226"/>
              <a:ext cx="70" cy="72"/>
              <a:chOff x="3721" y="2442"/>
              <a:chExt cx="113" cy="123"/>
            </a:xfrm>
          </p:grpSpPr>
          <p:sp>
            <p:nvSpPr>
              <p:cNvPr id="500" name="Freeform 529"/>
              <p:cNvSpPr>
                <a:spLocks/>
              </p:cNvSpPr>
              <p:nvPr/>
            </p:nvSpPr>
            <p:spPr bwMode="auto">
              <a:xfrm rot="-797092">
                <a:off x="3726" y="2468"/>
                <a:ext cx="15" cy="41"/>
              </a:xfrm>
              <a:custGeom>
                <a:avLst/>
                <a:gdLst>
                  <a:gd name="T0" fmla="*/ 0 w 15"/>
                  <a:gd name="T1" fmla="*/ 8 h 47"/>
                  <a:gd name="T2" fmla="*/ 4 w 15"/>
                  <a:gd name="T3" fmla="*/ 3 h 47"/>
                  <a:gd name="T4" fmla="*/ 12 w 15"/>
                  <a:gd name="T5" fmla="*/ 0 h 47"/>
                  <a:gd name="T6" fmla="*/ 15 w 15"/>
                  <a:gd name="T7" fmla="*/ 3 h 47"/>
                  <a:gd name="T8" fmla="*/ 12 w 15"/>
                  <a:gd name="T9" fmla="*/ 7 h 47"/>
                  <a:gd name="T10" fmla="*/ 6 w 15"/>
                  <a:gd name="T11" fmla="*/ 9 h 47"/>
                  <a:gd name="T12" fmla="*/ 0 w 15"/>
                  <a:gd name="T13" fmla="*/ 8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501" name="Freeform 530"/>
              <p:cNvSpPr>
                <a:spLocks/>
              </p:cNvSpPr>
              <p:nvPr/>
            </p:nvSpPr>
            <p:spPr bwMode="auto">
              <a:xfrm rot="-797092">
                <a:off x="3721" y="2442"/>
                <a:ext cx="20" cy="16"/>
              </a:xfrm>
              <a:custGeom>
                <a:avLst/>
                <a:gdLst>
                  <a:gd name="T0" fmla="*/ 0 w 20"/>
                  <a:gd name="T1" fmla="*/ 4 h 18"/>
                  <a:gd name="T2" fmla="*/ 9 w 20"/>
                  <a:gd name="T3" fmla="*/ 0 h 18"/>
                  <a:gd name="T4" fmla="*/ 20 w 20"/>
                  <a:gd name="T5" fmla="*/ 4 h 18"/>
                  <a:gd name="T6" fmla="*/ 8 w 20"/>
                  <a:gd name="T7" fmla="*/ 4 h 18"/>
                  <a:gd name="T8" fmla="*/ 0 w 20"/>
                  <a:gd name="T9" fmla="*/ 4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502" name="Freeform 531"/>
              <p:cNvSpPr>
                <a:spLocks/>
              </p:cNvSpPr>
              <p:nvPr/>
            </p:nvSpPr>
            <p:spPr bwMode="auto">
              <a:xfrm rot="-797092">
                <a:off x="3735" y="2560"/>
                <a:ext cx="23" cy="5"/>
              </a:xfrm>
              <a:custGeom>
                <a:avLst/>
                <a:gdLst>
                  <a:gd name="T0" fmla="*/ 0 w 23"/>
                  <a:gd name="T1" fmla="*/ 3 h 6"/>
                  <a:gd name="T2" fmla="*/ 14 w 23"/>
                  <a:gd name="T3" fmla="*/ 3 h 6"/>
                  <a:gd name="T4" fmla="*/ 23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03" name="Freeform 532"/>
              <p:cNvSpPr>
                <a:spLocks/>
              </p:cNvSpPr>
              <p:nvPr/>
            </p:nvSpPr>
            <p:spPr bwMode="auto">
              <a:xfrm rot="-797092">
                <a:off x="3790" y="2481"/>
                <a:ext cx="44" cy="60"/>
              </a:xfrm>
              <a:custGeom>
                <a:avLst/>
                <a:gdLst>
                  <a:gd name="T0" fmla="*/ 0 w 44"/>
                  <a:gd name="T1" fmla="*/ 3 h 70"/>
                  <a:gd name="T2" fmla="*/ 14 w 44"/>
                  <a:gd name="T3" fmla="*/ 0 h 70"/>
                  <a:gd name="T4" fmla="*/ 30 w 44"/>
                  <a:gd name="T5" fmla="*/ 3 h 70"/>
                  <a:gd name="T6" fmla="*/ 44 w 44"/>
                  <a:gd name="T7" fmla="*/ 3 h 70"/>
                  <a:gd name="T8" fmla="*/ 32 w 44"/>
                  <a:gd name="T9" fmla="*/ 8 h 70"/>
                  <a:gd name="T10" fmla="*/ 14 w 44"/>
                  <a:gd name="T11" fmla="*/ 11 h 70"/>
                  <a:gd name="T12" fmla="*/ 2 w 44"/>
                  <a:gd name="T13" fmla="*/ 9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grpSp>
        <p:grpSp>
          <p:nvGrpSpPr>
            <p:cNvPr id="478" name="Group 533"/>
            <p:cNvGrpSpPr>
              <a:grpSpLocks/>
            </p:cNvGrpSpPr>
            <p:nvPr/>
          </p:nvGrpSpPr>
          <p:grpSpPr bwMode="auto">
            <a:xfrm>
              <a:off x="4607" y="1275"/>
              <a:ext cx="444" cy="105"/>
              <a:chOff x="577" y="2800"/>
              <a:chExt cx="1048" cy="248"/>
            </a:xfrm>
          </p:grpSpPr>
          <p:sp>
            <p:nvSpPr>
              <p:cNvPr id="490" name="Freeform 534"/>
              <p:cNvSpPr>
                <a:spLocks/>
              </p:cNvSpPr>
              <p:nvPr/>
            </p:nvSpPr>
            <p:spPr bwMode="auto">
              <a:xfrm>
                <a:off x="1525" y="2829"/>
                <a:ext cx="15" cy="47"/>
              </a:xfrm>
              <a:custGeom>
                <a:avLst/>
                <a:gdLst>
                  <a:gd name="T0" fmla="*/ 0 w 15"/>
                  <a:gd name="T1" fmla="*/ 41 h 47"/>
                  <a:gd name="T2" fmla="*/ 4 w 15"/>
                  <a:gd name="T3" fmla="*/ 11 h 47"/>
                  <a:gd name="T4" fmla="*/ 12 w 15"/>
                  <a:gd name="T5" fmla="*/ 0 h 47"/>
                  <a:gd name="T6" fmla="*/ 15 w 15"/>
                  <a:gd name="T7" fmla="*/ 12 h 47"/>
                  <a:gd name="T8" fmla="*/ 12 w 15"/>
                  <a:gd name="T9" fmla="*/ 36 h 47"/>
                  <a:gd name="T10" fmla="*/ 6 w 15"/>
                  <a:gd name="T11" fmla="*/ 47 h 47"/>
                  <a:gd name="T12" fmla="*/ 0 w 15"/>
                  <a:gd name="T13" fmla="*/ 41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91" name="Freeform 535"/>
              <p:cNvSpPr>
                <a:spLocks/>
              </p:cNvSpPr>
              <p:nvPr/>
            </p:nvSpPr>
            <p:spPr bwMode="auto">
              <a:xfrm>
                <a:off x="1529" y="2800"/>
                <a:ext cx="20" cy="18"/>
              </a:xfrm>
              <a:custGeom>
                <a:avLst/>
                <a:gdLst>
                  <a:gd name="T0" fmla="*/ 0 w 20"/>
                  <a:gd name="T1" fmla="*/ 16 h 18"/>
                  <a:gd name="T2" fmla="*/ 9 w 20"/>
                  <a:gd name="T3" fmla="*/ 0 h 18"/>
                  <a:gd name="T4" fmla="*/ 20 w 20"/>
                  <a:gd name="T5" fmla="*/ 18 h 18"/>
                  <a:gd name="T6" fmla="*/ 8 w 20"/>
                  <a:gd name="T7" fmla="*/ 10 h 18"/>
                  <a:gd name="T8" fmla="*/ 0 w 20"/>
                  <a:gd name="T9" fmla="*/ 16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92" name="Freeform 536"/>
              <p:cNvSpPr>
                <a:spLocks/>
              </p:cNvSpPr>
              <p:nvPr/>
            </p:nvSpPr>
            <p:spPr bwMode="auto">
              <a:xfrm>
                <a:off x="1523" y="2939"/>
                <a:ext cx="23" cy="6"/>
              </a:xfrm>
              <a:custGeom>
                <a:avLst/>
                <a:gdLst>
                  <a:gd name="T0" fmla="*/ 0 w 23"/>
                  <a:gd name="T1" fmla="*/ 4 h 6"/>
                  <a:gd name="T2" fmla="*/ 14 w 23"/>
                  <a:gd name="T3" fmla="*/ 6 h 6"/>
                  <a:gd name="T4" fmla="*/ 23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nvGrpSpPr>
              <p:cNvPr id="493" name="Group 537"/>
              <p:cNvGrpSpPr>
                <a:grpSpLocks/>
              </p:cNvGrpSpPr>
              <p:nvPr/>
            </p:nvGrpSpPr>
            <p:grpSpPr bwMode="auto">
              <a:xfrm>
                <a:off x="968" y="2877"/>
                <a:ext cx="16" cy="145"/>
                <a:chOff x="873" y="2789"/>
                <a:chExt cx="26" cy="145"/>
              </a:xfrm>
            </p:grpSpPr>
            <p:sp>
              <p:nvSpPr>
                <p:cNvPr id="497" name="Freeform 538"/>
                <p:cNvSpPr>
                  <a:spLocks/>
                </p:cNvSpPr>
                <p:nvPr/>
              </p:nvSpPr>
              <p:spPr bwMode="auto">
                <a:xfrm>
                  <a:off x="875" y="2818"/>
                  <a:ext cx="15" cy="47"/>
                </a:xfrm>
                <a:custGeom>
                  <a:avLst/>
                  <a:gdLst>
                    <a:gd name="T0" fmla="*/ 0 w 15"/>
                    <a:gd name="T1" fmla="*/ 41 h 47"/>
                    <a:gd name="T2" fmla="*/ 4 w 15"/>
                    <a:gd name="T3" fmla="*/ 11 h 47"/>
                    <a:gd name="T4" fmla="*/ 12 w 15"/>
                    <a:gd name="T5" fmla="*/ 0 h 47"/>
                    <a:gd name="T6" fmla="*/ 15 w 15"/>
                    <a:gd name="T7" fmla="*/ 12 h 47"/>
                    <a:gd name="T8" fmla="*/ 12 w 15"/>
                    <a:gd name="T9" fmla="*/ 36 h 47"/>
                    <a:gd name="T10" fmla="*/ 6 w 15"/>
                    <a:gd name="T11" fmla="*/ 47 h 47"/>
                    <a:gd name="T12" fmla="*/ 0 w 15"/>
                    <a:gd name="T13" fmla="*/ 41 h 47"/>
                    <a:gd name="T14" fmla="*/ 0 60000 65536"/>
                    <a:gd name="T15" fmla="*/ 0 60000 65536"/>
                    <a:gd name="T16" fmla="*/ 0 60000 65536"/>
                    <a:gd name="T17" fmla="*/ 0 60000 65536"/>
                    <a:gd name="T18" fmla="*/ 0 60000 65536"/>
                    <a:gd name="T19" fmla="*/ 0 60000 65536"/>
                    <a:gd name="T20" fmla="*/ 0 60000 65536"/>
                    <a:gd name="T21" fmla="*/ 0 w 15"/>
                    <a:gd name="T22" fmla="*/ 0 h 47"/>
                    <a:gd name="T23" fmla="*/ 15 w 1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7">
                      <a:moveTo>
                        <a:pt x="0" y="41"/>
                      </a:moveTo>
                      <a:lnTo>
                        <a:pt x="4" y="11"/>
                      </a:lnTo>
                      <a:lnTo>
                        <a:pt x="12" y="0"/>
                      </a:lnTo>
                      <a:lnTo>
                        <a:pt x="15" y="12"/>
                      </a:lnTo>
                      <a:lnTo>
                        <a:pt x="12" y="36"/>
                      </a:lnTo>
                      <a:lnTo>
                        <a:pt x="6" y="47"/>
                      </a:lnTo>
                      <a:lnTo>
                        <a:pt x="0" y="41"/>
                      </a:lnTo>
                      <a:close/>
                    </a:path>
                  </a:pathLst>
                </a:custGeom>
                <a:solidFill>
                  <a:srgbClr val="969696"/>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98" name="Freeform 539"/>
                <p:cNvSpPr>
                  <a:spLocks/>
                </p:cNvSpPr>
                <p:nvPr/>
              </p:nvSpPr>
              <p:spPr bwMode="auto">
                <a:xfrm>
                  <a:off x="879" y="2789"/>
                  <a:ext cx="20" cy="18"/>
                </a:xfrm>
                <a:custGeom>
                  <a:avLst/>
                  <a:gdLst>
                    <a:gd name="T0" fmla="*/ 0 w 20"/>
                    <a:gd name="T1" fmla="*/ 16 h 18"/>
                    <a:gd name="T2" fmla="*/ 9 w 20"/>
                    <a:gd name="T3" fmla="*/ 0 h 18"/>
                    <a:gd name="T4" fmla="*/ 20 w 20"/>
                    <a:gd name="T5" fmla="*/ 18 h 18"/>
                    <a:gd name="T6" fmla="*/ 8 w 20"/>
                    <a:gd name="T7" fmla="*/ 10 h 18"/>
                    <a:gd name="T8" fmla="*/ 0 w 20"/>
                    <a:gd name="T9" fmla="*/ 16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6"/>
                      </a:moveTo>
                      <a:lnTo>
                        <a:pt x="9" y="0"/>
                      </a:lnTo>
                      <a:lnTo>
                        <a:pt x="20" y="18"/>
                      </a:lnTo>
                      <a:lnTo>
                        <a:pt x="8" y="10"/>
                      </a:lnTo>
                      <a:lnTo>
                        <a:pt x="0" y="16"/>
                      </a:lnTo>
                      <a:close/>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99" name="Freeform 540"/>
                <p:cNvSpPr>
                  <a:spLocks/>
                </p:cNvSpPr>
                <p:nvPr/>
              </p:nvSpPr>
              <p:spPr bwMode="auto">
                <a:xfrm>
                  <a:off x="873" y="2928"/>
                  <a:ext cx="23" cy="6"/>
                </a:xfrm>
                <a:custGeom>
                  <a:avLst/>
                  <a:gdLst>
                    <a:gd name="T0" fmla="*/ 0 w 23"/>
                    <a:gd name="T1" fmla="*/ 4 h 6"/>
                    <a:gd name="T2" fmla="*/ 14 w 23"/>
                    <a:gd name="T3" fmla="*/ 6 h 6"/>
                    <a:gd name="T4" fmla="*/ 23 w 23"/>
                    <a:gd name="T5" fmla="*/ 0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0" y="4"/>
                      </a:moveTo>
                      <a:lnTo>
                        <a:pt x="14" y="6"/>
                      </a:lnTo>
                      <a:lnTo>
                        <a:pt x="23"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sp>
            <p:nvSpPr>
              <p:cNvPr id="494" name="Freeform 541"/>
              <p:cNvSpPr>
                <a:spLocks/>
              </p:cNvSpPr>
              <p:nvPr/>
            </p:nvSpPr>
            <p:spPr bwMode="auto">
              <a:xfrm>
                <a:off x="1581" y="2865"/>
                <a:ext cx="44" cy="70"/>
              </a:xfrm>
              <a:custGeom>
                <a:avLst/>
                <a:gdLst>
                  <a:gd name="T0" fmla="*/ 0 w 44"/>
                  <a:gd name="T1" fmla="*/ 12 h 70"/>
                  <a:gd name="T2" fmla="*/ 14 w 44"/>
                  <a:gd name="T3" fmla="*/ 0 h 70"/>
                  <a:gd name="T4" fmla="*/ 30 w 44"/>
                  <a:gd name="T5" fmla="*/ 4 h 70"/>
                  <a:gd name="T6" fmla="*/ 44 w 44"/>
                  <a:gd name="T7" fmla="*/ 20 h 70"/>
                  <a:gd name="T8" fmla="*/ 32 w 44"/>
                  <a:gd name="T9" fmla="*/ 52 h 70"/>
                  <a:gd name="T10" fmla="*/ 14 w 44"/>
                  <a:gd name="T11" fmla="*/ 70 h 70"/>
                  <a:gd name="T12" fmla="*/ 2 w 44"/>
                  <a:gd name="T13" fmla="*/ 60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95" name="Freeform 542"/>
              <p:cNvSpPr>
                <a:spLocks/>
              </p:cNvSpPr>
              <p:nvPr/>
            </p:nvSpPr>
            <p:spPr bwMode="auto">
              <a:xfrm>
                <a:off x="993" y="2932"/>
                <a:ext cx="22" cy="70"/>
              </a:xfrm>
              <a:custGeom>
                <a:avLst/>
                <a:gdLst>
                  <a:gd name="T0" fmla="*/ 0 w 44"/>
                  <a:gd name="T1" fmla="*/ 12 h 70"/>
                  <a:gd name="T2" fmla="*/ 1 w 44"/>
                  <a:gd name="T3" fmla="*/ 0 h 70"/>
                  <a:gd name="T4" fmla="*/ 1 w 44"/>
                  <a:gd name="T5" fmla="*/ 4 h 70"/>
                  <a:gd name="T6" fmla="*/ 1 w 44"/>
                  <a:gd name="T7" fmla="*/ 20 h 70"/>
                  <a:gd name="T8" fmla="*/ 1 w 44"/>
                  <a:gd name="T9" fmla="*/ 52 h 70"/>
                  <a:gd name="T10" fmla="*/ 1 w 44"/>
                  <a:gd name="T11" fmla="*/ 70 h 70"/>
                  <a:gd name="T12" fmla="*/ 1 w 44"/>
                  <a:gd name="T13" fmla="*/ 60 h 70"/>
                  <a:gd name="T14" fmla="*/ 0 60000 65536"/>
                  <a:gd name="T15" fmla="*/ 0 60000 65536"/>
                  <a:gd name="T16" fmla="*/ 0 60000 65536"/>
                  <a:gd name="T17" fmla="*/ 0 60000 65536"/>
                  <a:gd name="T18" fmla="*/ 0 60000 65536"/>
                  <a:gd name="T19" fmla="*/ 0 60000 65536"/>
                  <a:gd name="T20" fmla="*/ 0 60000 65536"/>
                  <a:gd name="T21" fmla="*/ 0 w 44"/>
                  <a:gd name="T22" fmla="*/ 0 h 70"/>
                  <a:gd name="T23" fmla="*/ 44 w 4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0">
                    <a:moveTo>
                      <a:pt x="0" y="12"/>
                    </a:moveTo>
                    <a:lnTo>
                      <a:pt x="14" y="0"/>
                    </a:lnTo>
                    <a:lnTo>
                      <a:pt x="30" y="4"/>
                    </a:lnTo>
                    <a:lnTo>
                      <a:pt x="44" y="20"/>
                    </a:lnTo>
                    <a:lnTo>
                      <a:pt x="32" y="52"/>
                    </a:lnTo>
                    <a:lnTo>
                      <a:pt x="14" y="70"/>
                    </a:lnTo>
                    <a:lnTo>
                      <a:pt x="2" y="60"/>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sp>
            <p:nvSpPr>
              <p:cNvPr id="496" name="Freeform 543"/>
              <p:cNvSpPr>
                <a:spLocks/>
              </p:cNvSpPr>
              <p:nvPr/>
            </p:nvSpPr>
            <p:spPr bwMode="auto">
              <a:xfrm>
                <a:off x="577" y="2969"/>
                <a:ext cx="30" cy="79"/>
              </a:xfrm>
              <a:custGeom>
                <a:avLst/>
                <a:gdLst>
                  <a:gd name="T0" fmla="*/ 6 w 30"/>
                  <a:gd name="T1" fmla="*/ 15 h 79"/>
                  <a:gd name="T2" fmla="*/ 13 w 30"/>
                  <a:gd name="T3" fmla="*/ 0 h 79"/>
                  <a:gd name="T4" fmla="*/ 27 w 30"/>
                  <a:gd name="T5" fmla="*/ 3 h 79"/>
                  <a:gd name="T6" fmla="*/ 30 w 30"/>
                  <a:gd name="T7" fmla="*/ 28 h 79"/>
                  <a:gd name="T8" fmla="*/ 24 w 30"/>
                  <a:gd name="T9" fmla="*/ 61 h 79"/>
                  <a:gd name="T10" fmla="*/ 15 w 30"/>
                  <a:gd name="T11" fmla="*/ 79 h 79"/>
                  <a:gd name="T12" fmla="*/ 0 w 30"/>
                  <a:gd name="T13" fmla="*/ 77 h 79"/>
                  <a:gd name="T14" fmla="*/ 2 w 30"/>
                  <a:gd name="T15" fmla="*/ 63 h 79"/>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79"/>
                  <a:gd name="T26" fmla="*/ 30 w 30"/>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79">
                    <a:moveTo>
                      <a:pt x="6" y="15"/>
                    </a:moveTo>
                    <a:lnTo>
                      <a:pt x="13" y="0"/>
                    </a:lnTo>
                    <a:lnTo>
                      <a:pt x="27" y="3"/>
                    </a:lnTo>
                    <a:lnTo>
                      <a:pt x="30" y="28"/>
                    </a:lnTo>
                    <a:lnTo>
                      <a:pt x="24" y="61"/>
                    </a:lnTo>
                    <a:lnTo>
                      <a:pt x="15" y="79"/>
                    </a:lnTo>
                    <a:lnTo>
                      <a:pt x="0" y="77"/>
                    </a:lnTo>
                    <a:lnTo>
                      <a:pt x="2" y="63"/>
                    </a:lnTo>
                  </a:path>
                </a:pathLst>
              </a:custGeom>
              <a:solidFill>
                <a:srgbClr val="C0C0C0"/>
              </a:solidFill>
              <a:ln w="9525" cap="flat" cmpd="sng">
                <a:solidFill>
                  <a:srgbClr val="969696"/>
                </a:solidFill>
                <a:prstDash val="solid"/>
                <a:round/>
                <a:headEnd type="none" w="med" len="med"/>
                <a:tailEnd type="none" w="med" len="med"/>
              </a:ln>
            </p:spPr>
            <p:txBody>
              <a:bodyPr/>
              <a:lstStyle/>
              <a:p>
                <a:endParaRPr lang="ja-JP" altLang="en-US" sz="800" dirty="0">
                  <a:latin typeface="Arial" panose="020B0604020202020204" pitchFamily="34" charset="0"/>
                  <a:cs typeface="Arial" panose="020B0604020202020204" pitchFamily="34" charset="0"/>
                </a:endParaRPr>
              </a:p>
            </p:txBody>
          </p:sp>
        </p:grpSp>
        <p:grpSp>
          <p:nvGrpSpPr>
            <p:cNvPr id="479" name="Group 544"/>
            <p:cNvGrpSpPr>
              <a:grpSpLocks/>
            </p:cNvGrpSpPr>
            <p:nvPr/>
          </p:nvGrpSpPr>
          <p:grpSpPr bwMode="auto">
            <a:xfrm>
              <a:off x="4463" y="1431"/>
              <a:ext cx="665" cy="194"/>
              <a:chOff x="135" y="3060"/>
              <a:chExt cx="1563" cy="456"/>
            </a:xfrm>
          </p:grpSpPr>
          <p:sp>
            <p:nvSpPr>
              <p:cNvPr id="485" name="Freeform 545"/>
              <p:cNvSpPr>
                <a:spLocks/>
              </p:cNvSpPr>
              <p:nvPr/>
            </p:nvSpPr>
            <p:spPr bwMode="auto">
              <a:xfrm>
                <a:off x="1155" y="3060"/>
                <a:ext cx="543" cy="426"/>
              </a:xfrm>
              <a:custGeom>
                <a:avLst/>
                <a:gdLst>
                  <a:gd name="T0" fmla="*/ 543 w 543"/>
                  <a:gd name="T1" fmla="*/ 0 h 426"/>
                  <a:gd name="T2" fmla="*/ 318 w 543"/>
                  <a:gd name="T3" fmla="*/ 6 h 426"/>
                  <a:gd name="T4" fmla="*/ 306 w 543"/>
                  <a:gd name="T5" fmla="*/ 27 h 426"/>
                  <a:gd name="T6" fmla="*/ 189 w 543"/>
                  <a:gd name="T7" fmla="*/ 426 h 426"/>
                  <a:gd name="T8" fmla="*/ 0 w 543"/>
                  <a:gd name="T9" fmla="*/ 402 h 426"/>
                  <a:gd name="T10" fmla="*/ 24 w 543"/>
                  <a:gd name="T11" fmla="*/ 216 h 426"/>
                  <a:gd name="T12" fmla="*/ 0 60000 65536"/>
                  <a:gd name="T13" fmla="*/ 0 60000 65536"/>
                  <a:gd name="T14" fmla="*/ 0 60000 65536"/>
                  <a:gd name="T15" fmla="*/ 0 60000 65536"/>
                  <a:gd name="T16" fmla="*/ 0 60000 65536"/>
                  <a:gd name="T17" fmla="*/ 0 60000 65536"/>
                  <a:gd name="T18" fmla="*/ 0 w 543"/>
                  <a:gd name="T19" fmla="*/ 0 h 426"/>
                  <a:gd name="T20" fmla="*/ 543 w 543"/>
                  <a:gd name="T21" fmla="*/ 426 h 426"/>
                </a:gdLst>
                <a:ahLst/>
                <a:cxnLst>
                  <a:cxn ang="T12">
                    <a:pos x="T0" y="T1"/>
                  </a:cxn>
                  <a:cxn ang="T13">
                    <a:pos x="T2" y="T3"/>
                  </a:cxn>
                  <a:cxn ang="T14">
                    <a:pos x="T4" y="T5"/>
                  </a:cxn>
                  <a:cxn ang="T15">
                    <a:pos x="T6" y="T7"/>
                  </a:cxn>
                  <a:cxn ang="T16">
                    <a:pos x="T8" y="T9"/>
                  </a:cxn>
                  <a:cxn ang="T17">
                    <a:pos x="T10" y="T11"/>
                  </a:cxn>
                </a:cxnLst>
                <a:rect l="T18" t="T19" r="T20" b="T21"/>
                <a:pathLst>
                  <a:path w="543" h="426">
                    <a:moveTo>
                      <a:pt x="543" y="0"/>
                    </a:moveTo>
                    <a:lnTo>
                      <a:pt x="318" y="6"/>
                    </a:lnTo>
                    <a:lnTo>
                      <a:pt x="306" y="27"/>
                    </a:lnTo>
                    <a:lnTo>
                      <a:pt x="189" y="426"/>
                    </a:lnTo>
                    <a:lnTo>
                      <a:pt x="0" y="402"/>
                    </a:lnTo>
                    <a:lnTo>
                      <a:pt x="24" y="216"/>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486" name="Freeform 546"/>
              <p:cNvSpPr>
                <a:spLocks/>
              </p:cNvSpPr>
              <p:nvPr/>
            </p:nvSpPr>
            <p:spPr bwMode="auto">
              <a:xfrm>
                <a:off x="567" y="3087"/>
                <a:ext cx="588" cy="423"/>
              </a:xfrm>
              <a:custGeom>
                <a:avLst/>
                <a:gdLst>
                  <a:gd name="T0" fmla="*/ 588 w 588"/>
                  <a:gd name="T1" fmla="*/ 0 h 423"/>
                  <a:gd name="T2" fmla="*/ 327 w 588"/>
                  <a:gd name="T3" fmla="*/ 3 h 423"/>
                  <a:gd name="T4" fmla="*/ 297 w 588"/>
                  <a:gd name="T5" fmla="*/ 24 h 423"/>
                  <a:gd name="T6" fmla="*/ 219 w 588"/>
                  <a:gd name="T7" fmla="*/ 423 h 423"/>
                  <a:gd name="T8" fmla="*/ 0 w 588"/>
                  <a:gd name="T9" fmla="*/ 366 h 423"/>
                  <a:gd name="T10" fmla="*/ 15 w 588"/>
                  <a:gd name="T11" fmla="*/ 258 h 423"/>
                  <a:gd name="T12" fmla="*/ 0 60000 65536"/>
                  <a:gd name="T13" fmla="*/ 0 60000 65536"/>
                  <a:gd name="T14" fmla="*/ 0 60000 65536"/>
                  <a:gd name="T15" fmla="*/ 0 60000 65536"/>
                  <a:gd name="T16" fmla="*/ 0 60000 65536"/>
                  <a:gd name="T17" fmla="*/ 0 60000 65536"/>
                  <a:gd name="T18" fmla="*/ 0 w 588"/>
                  <a:gd name="T19" fmla="*/ 0 h 423"/>
                  <a:gd name="T20" fmla="*/ 588 w 588"/>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588" h="423">
                    <a:moveTo>
                      <a:pt x="588" y="0"/>
                    </a:moveTo>
                    <a:lnTo>
                      <a:pt x="327" y="3"/>
                    </a:lnTo>
                    <a:lnTo>
                      <a:pt x="297" y="24"/>
                    </a:lnTo>
                    <a:lnTo>
                      <a:pt x="219" y="423"/>
                    </a:lnTo>
                    <a:lnTo>
                      <a:pt x="0" y="366"/>
                    </a:lnTo>
                    <a:lnTo>
                      <a:pt x="15" y="258"/>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487" name="Freeform 547"/>
              <p:cNvSpPr>
                <a:spLocks/>
              </p:cNvSpPr>
              <p:nvPr/>
            </p:nvSpPr>
            <p:spPr bwMode="auto">
              <a:xfrm>
                <a:off x="135" y="3093"/>
                <a:ext cx="432" cy="423"/>
              </a:xfrm>
              <a:custGeom>
                <a:avLst/>
                <a:gdLst>
                  <a:gd name="T0" fmla="*/ 432 w 432"/>
                  <a:gd name="T1" fmla="*/ 0 h 423"/>
                  <a:gd name="T2" fmla="*/ 111 w 432"/>
                  <a:gd name="T3" fmla="*/ 12 h 423"/>
                  <a:gd name="T4" fmla="*/ 87 w 432"/>
                  <a:gd name="T5" fmla="*/ 30 h 423"/>
                  <a:gd name="T6" fmla="*/ 66 w 432"/>
                  <a:gd name="T7" fmla="*/ 81 h 423"/>
                  <a:gd name="T8" fmla="*/ 33 w 432"/>
                  <a:gd name="T9" fmla="*/ 423 h 423"/>
                  <a:gd name="T10" fmla="*/ 0 w 432"/>
                  <a:gd name="T11" fmla="*/ 414 h 423"/>
                  <a:gd name="T12" fmla="*/ 0 60000 65536"/>
                  <a:gd name="T13" fmla="*/ 0 60000 65536"/>
                  <a:gd name="T14" fmla="*/ 0 60000 65536"/>
                  <a:gd name="T15" fmla="*/ 0 60000 65536"/>
                  <a:gd name="T16" fmla="*/ 0 60000 65536"/>
                  <a:gd name="T17" fmla="*/ 0 60000 65536"/>
                  <a:gd name="T18" fmla="*/ 0 w 432"/>
                  <a:gd name="T19" fmla="*/ 0 h 423"/>
                  <a:gd name="T20" fmla="*/ 432 w 432"/>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432" h="423">
                    <a:moveTo>
                      <a:pt x="432" y="0"/>
                    </a:moveTo>
                    <a:lnTo>
                      <a:pt x="111" y="12"/>
                    </a:lnTo>
                    <a:lnTo>
                      <a:pt x="87" y="30"/>
                    </a:lnTo>
                    <a:lnTo>
                      <a:pt x="66" y="81"/>
                    </a:lnTo>
                    <a:lnTo>
                      <a:pt x="33" y="423"/>
                    </a:lnTo>
                    <a:lnTo>
                      <a:pt x="0" y="414"/>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488" name="Freeform 548"/>
              <p:cNvSpPr>
                <a:spLocks/>
              </p:cNvSpPr>
              <p:nvPr/>
            </p:nvSpPr>
            <p:spPr bwMode="auto">
              <a:xfrm>
                <a:off x="581" y="3201"/>
                <a:ext cx="238" cy="216"/>
              </a:xfrm>
              <a:custGeom>
                <a:avLst/>
                <a:gdLst>
                  <a:gd name="T0" fmla="*/ 238 w 238"/>
                  <a:gd name="T1" fmla="*/ 0 h 216"/>
                  <a:gd name="T2" fmla="*/ 175 w 238"/>
                  <a:gd name="T3" fmla="*/ 207 h 216"/>
                  <a:gd name="T4" fmla="*/ 121 w 238"/>
                  <a:gd name="T5" fmla="*/ 216 h 216"/>
                  <a:gd name="T6" fmla="*/ 46 w 238"/>
                  <a:gd name="T7" fmla="*/ 198 h 216"/>
                  <a:gd name="T8" fmla="*/ 0 w 238"/>
                  <a:gd name="T9" fmla="*/ 179 h 216"/>
                  <a:gd name="T10" fmla="*/ 0 60000 65536"/>
                  <a:gd name="T11" fmla="*/ 0 60000 65536"/>
                  <a:gd name="T12" fmla="*/ 0 60000 65536"/>
                  <a:gd name="T13" fmla="*/ 0 60000 65536"/>
                  <a:gd name="T14" fmla="*/ 0 60000 65536"/>
                  <a:gd name="T15" fmla="*/ 0 w 238"/>
                  <a:gd name="T16" fmla="*/ 0 h 216"/>
                  <a:gd name="T17" fmla="*/ 238 w 238"/>
                  <a:gd name="T18" fmla="*/ 216 h 216"/>
                </a:gdLst>
                <a:ahLst/>
                <a:cxnLst>
                  <a:cxn ang="T10">
                    <a:pos x="T0" y="T1"/>
                  </a:cxn>
                  <a:cxn ang="T11">
                    <a:pos x="T2" y="T3"/>
                  </a:cxn>
                  <a:cxn ang="T12">
                    <a:pos x="T4" y="T5"/>
                  </a:cxn>
                  <a:cxn ang="T13">
                    <a:pos x="T6" y="T7"/>
                  </a:cxn>
                  <a:cxn ang="T14">
                    <a:pos x="T8" y="T9"/>
                  </a:cxn>
                </a:cxnLst>
                <a:rect l="T15" t="T16" r="T17" b="T18"/>
                <a:pathLst>
                  <a:path w="238" h="216">
                    <a:moveTo>
                      <a:pt x="238" y="0"/>
                    </a:moveTo>
                    <a:lnTo>
                      <a:pt x="175" y="207"/>
                    </a:lnTo>
                    <a:lnTo>
                      <a:pt x="121" y="216"/>
                    </a:lnTo>
                    <a:lnTo>
                      <a:pt x="46" y="198"/>
                    </a:lnTo>
                    <a:lnTo>
                      <a:pt x="0" y="179"/>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489" name="Freeform 549"/>
              <p:cNvSpPr>
                <a:spLocks/>
              </p:cNvSpPr>
              <p:nvPr/>
            </p:nvSpPr>
            <p:spPr bwMode="auto">
              <a:xfrm>
                <a:off x="1178" y="3156"/>
                <a:ext cx="253" cy="183"/>
              </a:xfrm>
              <a:custGeom>
                <a:avLst/>
                <a:gdLst>
                  <a:gd name="T0" fmla="*/ 253 w 253"/>
                  <a:gd name="T1" fmla="*/ 0 h 183"/>
                  <a:gd name="T2" fmla="*/ 178 w 253"/>
                  <a:gd name="T3" fmla="*/ 141 h 183"/>
                  <a:gd name="T4" fmla="*/ 130 w 253"/>
                  <a:gd name="T5" fmla="*/ 183 h 183"/>
                  <a:gd name="T6" fmla="*/ 55 w 253"/>
                  <a:gd name="T7" fmla="*/ 171 h 183"/>
                  <a:gd name="T8" fmla="*/ 0 w 253"/>
                  <a:gd name="T9" fmla="*/ 155 h 183"/>
                  <a:gd name="T10" fmla="*/ 0 60000 65536"/>
                  <a:gd name="T11" fmla="*/ 0 60000 65536"/>
                  <a:gd name="T12" fmla="*/ 0 60000 65536"/>
                  <a:gd name="T13" fmla="*/ 0 60000 65536"/>
                  <a:gd name="T14" fmla="*/ 0 60000 65536"/>
                  <a:gd name="T15" fmla="*/ 0 w 253"/>
                  <a:gd name="T16" fmla="*/ 0 h 183"/>
                  <a:gd name="T17" fmla="*/ 253 w 253"/>
                  <a:gd name="T18" fmla="*/ 183 h 183"/>
                </a:gdLst>
                <a:ahLst/>
                <a:cxnLst>
                  <a:cxn ang="T10">
                    <a:pos x="T0" y="T1"/>
                  </a:cxn>
                  <a:cxn ang="T11">
                    <a:pos x="T2" y="T3"/>
                  </a:cxn>
                  <a:cxn ang="T12">
                    <a:pos x="T4" y="T5"/>
                  </a:cxn>
                  <a:cxn ang="T13">
                    <a:pos x="T6" y="T7"/>
                  </a:cxn>
                  <a:cxn ang="T14">
                    <a:pos x="T8" y="T9"/>
                  </a:cxn>
                </a:cxnLst>
                <a:rect l="T15" t="T16" r="T17" b="T18"/>
                <a:pathLst>
                  <a:path w="253" h="183">
                    <a:moveTo>
                      <a:pt x="253" y="0"/>
                    </a:moveTo>
                    <a:lnTo>
                      <a:pt x="178" y="141"/>
                    </a:lnTo>
                    <a:lnTo>
                      <a:pt x="130" y="183"/>
                    </a:lnTo>
                    <a:lnTo>
                      <a:pt x="55" y="171"/>
                    </a:lnTo>
                    <a:lnTo>
                      <a:pt x="0" y="155"/>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sp>
          <p:nvSpPr>
            <p:cNvPr id="480" name="Freeform 550"/>
            <p:cNvSpPr>
              <a:spLocks/>
            </p:cNvSpPr>
            <p:nvPr/>
          </p:nvSpPr>
          <p:spPr bwMode="auto">
            <a:xfrm>
              <a:off x="5376" y="1376"/>
              <a:ext cx="510" cy="304"/>
            </a:xfrm>
            <a:custGeom>
              <a:avLst/>
              <a:gdLst>
                <a:gd name="T0" fmla="*/ 0 w 510"/>
                <a:gd name="T1" fmla="*/ 304 h 304"/>
                <a:gd name="T2" fmla="*/ 10 w 510"/>
                <a:gd name="T3" fmla="*/ 236 h 304"/>
                <a:gd name="T4" fmla="*/ 21 w 510"/>
                <a:gd name="T5" fmla="*/ 227 h 304"/>
                <a:gd name="T6" fmla="*/ 158 w 510"/>
                <a:gd name="T7" fmla="*/ 243 h 304"/>
                <a:gd name="T8" fmla="*/ 173 w 510"/>
                <a:gd name="T9" fmla="*/ 232 h 304"/>
                <a:gd name="T10" fmla="*/ 224 w 510"/>
                <a:gd name="T11" fmla="*/ 50 h 304"/>
                <a:gd name="T12" fmla="*/ 236 w 510"/>
                <a:gd name="T13" fmla="*/ 34 h 304"/>
                <a:gd name="T14" fmla="*/ 321 w 510"/>
                <a:gd name="T15" fmla="*/ 23 h 304"/>
                <a:gd name="T16" fmla="*/ 333 w 510"/>
                <a:gd name="T17" fmla="*/ 34 h 304"/>
                <a:gd name="T18" fmla="*/ 354 w 510"/>
                <a:gd name="T19" fmla="*/ 19 h 304"/>
                <a:gd name="T20" fmla="*/ 444 w 510"/>
                <a:gd name="T21" fmla="*/ 9 h 304"/>
                <a:gd name="T22" fmla="*/ 449 w 510"/>
                <a:gd name="T23" fmla="*/ 25 h 304"/>
                <a:gd name="T24" fmla="*/ 462 w 510"/>
                <a:gd name="T25" fmla="*/ 4 h 304"/>
                <a:gd name="T26" fmla="*/ 510 w 510"/>
                <a:gd name="T27" fmla="*/ 0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0"/>
                <a:gd name="T43" fmla="*/ 0 h 304"/>
                <a:gd name="T44" fmla="*/ 510 w 510"/>
                <a:gd name="T45" fmla="*/ 304 h 3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0" h="304">
                  <a:moveTo>
                    <a:pt x="0" y="304"/>
                  </a:moveTo>
                  <a:lnTo>
                    <a:pt x="10" y="236"/>
                  </a:lnTo>
                  <a:lnTo>
                    <a:pt x="21" y="227"/>
                  </a:lnTo>
                  <a:lnTo>
                    <a:pt x="158" y="243"/>
                  </a:lnTo>
                  <a:lnTo>
                    <a:pt x="173" y="232"/>
                  </a:lnTo>
                  <a:lnTo>
                    <a:pt x="224" y="50"/>
                  </a:lnTo>
                  <a:lnTo>
                    <a:pt x="236" y="34"/>
                  </a:lnTo>
                  <a:lnTo>
                    <a:pt x="321" y="23"/>
                  </a:lnTo>
                  <a:lnTo>
                    <a:pt x="333" y="34"/>
                  </a:lnTo>
                  <a:lnTo>
                    <a:pt x="354" y="19"/>
                  </a:lnTo>
                  <a:lnTo>
                    <a:pt x="444" y="9"/>
                  </a:lnTo>
                  <a:lnTo>
                    <a:pt x="449" y="25"/>
                  </a:lnTo>
                  <a:lnTo>
                    <a:pt x="462" y="4"/>
                  </a:lnTo>
                  <a:lnTo>
                    <a:pt x="510" y="0"/>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481" name="Freeform 551"/>
            <p:cNvSpPr>
              <a:spLocks/>
            </p:cNvSpPr>
            <p:nvPr/>
          </p:nvSpPr>
          <p:spPr bwMode="auto">
            <a:xfrm>
              <a:off x="5417" y="1442"/>
              <a:ext cx="166" cy="115"/>
            </a:xfrm>
            <a:custGeom>
              <a:avLst/>
              <a:gdLst>
                <a:gd name="T0" fmla="*/ 1 w 293"/>
                <a:gd name="T1" fmla="*/ 0 h 204"/>
                <a:gd name="T2" fmla="*/ 1 w 293"/>
                <a:gd name="T3" fmla="*/ 1 h 204"/>
                <a:gd name="T4" fmla="*/ 1 w 293"/>
                <a:gd name="T5" fmla="*/ 1 h 204"/>
                <a:gd name="T6" fmla="*/ 1 w 293"/>
                <a:gd name="T7" fmla="*/ 1 h 204"/>
                <a:gd name="T8" fmla="*/ 1 w 293"/>
                <a:gd name="T9" fmla="*/ 1 h 204"/>
                <a:gd name="T10" fmla="*/ 1 w 293"/>
                <a:gd name="T11" fmla="*/ 1 h 204"/>
                <a:gd name="T12" fmla="*/ 1 w 293"/>
                <a:gd name="T13" fmla="*/ 1 h 204"/>
                <a:gd name="T14" fmla="*/ 1 w 293"/>
                <a:gd name="T15" fmla="*/ 1 h 204"/>
                <a:gd name="T16" fmla="*/ 0 w 293"/>
                <a:gd name="T17" fmla="*/ 1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3"/>
                <a:gd name="T28" fmla="*/ 0 h 204"/>
                <a:gd name="T29" fmla="*/ 293 w 293"/>
                <a:gd name="T30" fmla="*/ 204 h 2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3" h="204">
                  <a:moveTo>
                    <a:pt x="293" y="0"/>
                  </a:moveTo>
                  <a:lnTo>
                    <a:pt x="282" y="50"/>
                  </a:lnTo>
                  <a:lnTo>
                    <a:pt x="252" y="164"/>
                  </a:lnTo>
                  <a:lnTo>
                    <a:pt x="228" y="194"/>
                  </a:lnTo>
                  <a:lnTo>
                    <a:pt x="126" y="204"/>
                  </a:lnTo>
                  <a:lnTo>
                    <a:pt x="80" y="200"/>
                  </a:lnTo>
                  <a:lnTo>
                    <a:pt x="36" y="188"/>
                  </a:lnTo>
                  <a:lnTo>
                    <a:pt x="6" y="198"/>
                  </a:lnTo>
                  <a:lnTo>
                    <a:pt x="0" y="189"/>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482" name="Line 552"/>
            <p:cNvSpPr>
              <a:spLocks noChangeShapeType="1"/>
            </p:cNvSpPr>
            <p:nvPr/>
          </p:nvSpPr>
          <p:spPr bwMode="auto">
            <a:xfrm flipV="1">
              <a:off x="5422" y="1539"/>
              <a:ext cx="13" cy="6"/>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483" name="Freeform 553"/>
            <p:cNvSpPr>
              <a:spLocks/>
            </p:cNvSpPr>
            <p:nvPr/>
          </p:nvSpPr>
          <p:spPr bwMode="auto">
            <a:xfrm>
              <a:off x="5429" y="1531"/>
              <a:ext cx="15" cy="5"/>
            </a:xfrm>
            <a:custGeom>
              <a:avLst/>
              <a:gdLst>
                <a:gd name="T0" fmla="*/ 0 w 28"/>
                <a:gd name="T1" fmla="*/ 1 h 8"/>
                <a:gd name="T2" fmla="*/ 1 w 28"/>
                <a:gd name="T3" fmla="*/ 0 h 8"/>
                <a:gd name="T4" fmla="*/ 1 w 28"/>
                <a:gd name="T5" fmla="*/ 1 h 8"/>
                <a:gd name="T6" fmla="*/ 0 60000 65536"/>
                <a:gd name="T7" fmla="*/ 0 60000 65536"/>
                <a:gd name="T8" fmla="*/ 0 60000 65536"/>
                <a:gd name="T9" fmla="*/ 0 w 28"/>
                <a:gd name="T10" fmla="*/ 0 h 8"/>
                <a:gd name="T11" fmla="*/ 28 w 28"/>
                <a:gd name="T12" fmla="*/ 8 h 8"/>
              </a:gdLst>
              <a:ahLst/>
              <a:cxnLst>
                <a:cxn ang="T6">
                  <a:pos x="T0" y="T1"/>
                </a:cxn>
                <a:cxn ang="T7">
                  <a:pos x="T2" y="T3"/>
                </a:cxn>
                <a:cxn ang="T8">
                  <a:pos x="T4" y="T5"/>
                </a:cxn>
              </a:cxnLst>
              <a:rect l="T9" t="T10" r="T11" b="T12"/>
              <a:pathLst>
                <a:path w="28" h="8">
                  <a:moveTo>
                    <a:pt x="0" y="8"/>
                  </a:moveTo>
                  <a:lnTo>
                    <a:pt x="18" y="0"/>
                  </a:lnTo>
                  <a:lnTo>
                    <a:pt x="28" y="5"/>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484" name="Freeform 554"/>
            <p:cNvSpPr>
              <a:spLocks/>
            </p:cNvSpPr>
            <p:nvPr/>
          </p:nvSpPr>
          <p:spPr bwMode="auto">
            <a:xfrm>
              <a:off x="5432" y="1526"/>
              <a:ext cx="17" cy="2"/>
            </a:xfrm>
            <a:custGeom>
              <a:avLst/>
              <a:gdLst>
                <a:gd name="T0" fmla="*/ 0 w 30"/>
                <a:gd name="T1" fmla="*/ 1 h 4"/>
                <a:gd name="T2" fmla="*/ 1 w 30"/>
                <a:gd name="T3" fmla="*/ 0 h 4"/>
                <a:gd name="T4" fmla="*/ 1 w 30"/>
                <a:gd name="T5" fmla="*/ 1 h 4"/>
                <a:gd name="T6" fmla="*/ 0 60000 65536"/>
                <a:gd name="T7" fmla="*/ 0 60000 65536"/>
                <a:gd name="T8" fmla="*/ 0 60000 65536"/>
                <a:gd name="T9" fmla="*/ 0 w 30"/>
                <a:gd name="T10" fmla="*/ 0 h 4"/>
                <a:gd name="T11" fmla="*/ 30 w 30"/>
                <a:gd name="T12" fmla="*/ 4 h 4"/>
              </a:gdLst>
              <a:ahLst/>
              <a:cxnLst>
                <a:cxn ang="T6">
                  <a:pos x="T0" y="T1"/>
                </a:cxn>
                <a:cxn ang="T7">
                  <a:pos x="T2" y="T3"/>
                </a:cxn>
                <a:cxn ang="T8">
                  <a:pos x="T4" y="T5"/>
                </a:cxn>
              </a:cxnLst>
              <a:rect l="T9" t="T10" r="T11" b="T12"/>
              <a:pathLst>
                <a:path w="30" h="4">
                  <a:moveTo>
                    <a:pt x="0" y="4"/>
                  </a:moveTo>
                  <a:lnTo>
                    <a:pt x="19" y="0"/>
                  </a:lnTo>
                  <a:lnTo>
                    <a:pt x="30" y="4"/>
                  </a:lnTo>
                </a:path>
              </a:pathLst>
            </a:custGeom>
            <a:noFill/>
            <a:ln w="9525" cap="flat" cmpd="sng">
              <a:solidFill>
                <a:srgbClr val="96969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grpSp>
      <p:sp>
        <p:nvSpPr>
          <p:cNvPr id="549" name="Oval 555"/>
          <p:cNvSpPr>
            <a:spLocks noChangeArrowheads="1"/>
          </p:cNvSpPr>
          <p:nvPr/>
        </p:nvSpPr>
        <p:spPr bwMode="auto">
          <a:xfrm>
            <a:off x="6232667" y="3250948"/>
            <a:ext cx="187569" cy="222250"/>
          </a:xfrm>
          <a:prstGeom prst="ellipse">
            <a:avLst/>
          </a:prstGeom>
          <a:solidFill>
            <a:schemeClr val="bg1"/>
          </a:solidFill>
          <a:ln w="952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800" b="1" dirty="0">
                <a:latin typeface="Arial" panose="020B0604020202020204" pitchFamily="34" charset="0"/>
                <a:ea typeface="HGP創英角ｺﾞｼｯｸUB" pitchFamily="50" charset="-128"/>
                <a:cs typeface="Arial" panose="020B0604020202020204" pitchFamily="34" charset="0"/>
              </a:rPr>
              <a:t>4</a:t>
            </a:r>
          </a:p>
        </p:txBody>
      </p:sp>
      <p:sp>
        <p:nvSpPr>
          <p:cNvPr id="550" name="Oval 556"/>
          <p:cNvSpPr>
            <a:spLocks noChangeArrowheads="1"/>
          </p:cNvSpPr>
          <p:nvPr/>
        </p:nvSpPr>
        <p:spPr bwMode="auto">
          <a:xfrm>
            <a:off x="6224646" y="2300287"/>
            <a:ext cx="187569" cy="223837"/>
          </a:xfrm>
          <a:prstGeom prst="ellipse">
            <a:avLst/>
          </a:prstGeom>
          <a:solidFill>
            <a:schemeClr val="bg1"/>
          </a:solidFill>
          <a:ln w="952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800" b="1" dirty="0">
                <a:latin typeface="Arial" panose="020B0604020202020204" pitchFamily="34" charset="0"/>
                <a:ea typeface="HGP創英角ｺﾞｼｯｸUB" pitchFamily="50" charset="-128"/>
                <a:cs typeface="Arial" panose="020B0604020202020204" pitchFamily="34" charset="0"/>
              </a:rPr>
              <a:t>3</a:t>
            </a:r>
          </a:p>
        </p:txBody>
      </p:sp>
      <p:sp>
        <p:nvSpPr>
          <p:cNvPr id="551" name="Line 563"/>
          <p:cNvSpPr>
            <a:spLocks noChangeShapeType="1"/>
          </p:cNvSpPr>
          <p:nvPr/>
        </p:nvSpPr>
        <p:spPr bwMode="auto">
          <a:xfrm flipV="1">
            <a:off x="6962732" y="4203435"/>
            <a:ext cx="436072" cy="136099"/>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52" name="Line 564"/>
          <p:cNvSpPr>
            <a:spLocks noChangeShapeType="1"/>
          </p:cNvSpPr>
          <p:nvPr/>
        </p:nvSpPr>
        <p:spPr bwMode="auto">
          <a:xfrm>
            <a:off x="6989476" y="4355233"/>
            <a:ext cx="397942" cy="35280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53" name="Line 567"/>
          <p:cNvSpPr>
            <a:spLocks noChangeShapeType="1"/>
          </p:cNvSpPr>
          <p:nvPr/>
        </p:nvSpPr>
        <p:spPr bwMode="auto">
          <a:xfrm>
            <a:off x="7008458" y="5108449"/>
            <a:ext cx="406389" cy="110332"/>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54" name="Line 568"/>
          <p:cNvSpPr>
            <a:spLocks noChangeShapeType="1"/>
          </p:cNvSpPr>
          <p:nvPr/>
        </p:nvSpPr>
        <p:spPr bwMode="auto">
          <a:xfrm>
            <a:off x="6970744" y="5125452"/>
            <a:ext cx="444103" cy="652742"/>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56" name="Line 578"/>
          <p:cNvSpPr>
            <a:spLocks noChangeShapeType="1"/>
          </p:cNvSpPr>
          <p:nvPr/>
        </p:nvSpPr>
        <p:spPr bwMode="auto">
          <a:xfrm>
            <a:off x="6970744" y="2430350"/>
            <a:ext cx="416673" cy="84831"/>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58" name="Line 580"/>
          <p:cNvSpPr>
            <a:spLocks noChangeShapeType="1"/>
          </p:cNvSpPr>
          <p:nvPr/>
        </p:nvSpPr>
        <p:spPr bwMode="auto">
          <a:xfrm>
            <a:off x="6992051" y="3377412"/>
            <a:ext cx="406753" cy="86119"/>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59" name="Line 581"/>
          <p:cNvSpPr>
            <a:spLocks noChangeShapeType="1"/>
          </p:cNvSpPr>
          <p:nvPr/>
        </p:nvSpPr>
        <p:spPr bwMode="auto">
          <a:xfrm flipV="1">
            <a:off x="7915467" y="1473106"/>
            <a:ext cx="359559" cy="401483"/>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60" name="Line 582"/>
          <p:cNvSpPr>
            <a:spLocks noChangeShapeType="1"/>
          </p:cNvSpPr>
          <p:nvPr/>
        </p:nvSpPr>
        <p:spPr bwMode="auto">
          <a:xfrm flipV="1">
            <a:off x="7888166" y="1782578"/>
            <a:ext cx="423084" cy="12793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61" name="Line 583"/>
          <p:cNvSpPr>
            <a:spLocks noChangeShapeType="1"/>
          </p:cNvSpPr>
          <p:nvPr/>
        </p:nvSpPr>
        <p:spPr bwMode="auto">
          <a:xfrm flipV="1">
            <a:off x="7915467" y="2093791"/>
            <a:ext cx="404333" cy="328080"/>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62" name="Line 584"/>
          <p:cNvSpPr>
            <a:spLocks noChangeShapeType="1"/>
          </p:cNvSpPr>
          <p:nvPr/>
        </p:nvSpPr>
        <p:spPr bwMode="auto">
          <a:xfrm flipV="1">
            <a:off x="7910917" y="2421871"/>
            <a:ext cx="408884" cy="1410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63" name="Line 585"/>
          <p:cNvSpPr>
            <a:spLocks noChangeShapeType="1"/>
          </p:cNvSpPr>
          <p:nvPr/>
        </p:nvSpPr>
        <p:spPr bwMode="auto">
          <a:xfrm flipV="1">
            <a:off x="7915468" y="2747217"/>
            <a:ext cx="385392" cy="209017"/>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64" name="Line 586"/>
          <p:cNvSpPr>
            <a:spLocks noChangeShapeType="1"/>
          </p:cNvSpPr>
          <p:nvPr/>
        </p:nvSpPr>
        <p:spPr bwMode="auto">
          <a:xfrm>
            <a:off x="7915468" y="2981340"/>
            <a:ext cx="404332" cy="36433"/>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65" name="Line 587"/>
          <p:cNvSpPr>
            <a:spLocks noChangeShapeType="1"/>
          </p:cNvSpPr>
          <p:nvPr/>
        </p:nvSpPr>
        <p:spPr bwMode="auto">
          <a:xfrm flipV="1">
            <a:off x="7924389" y="3335772"/>
            <a:ext cx="395411" cy="137425"/>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66" name="Line 588"/>
          <p:cNvSpPr>
            <a:spLocks noChangeShapeType="1"/>
          </p:cNvSpPr>
          <p:nvPr/>
        </p:nvSpPr>
        <p:spPr bwMode="auto">
          <a:xfrm>
            <a:off x="7910917" y="3535117"/>
            <a:ext cx="389943" cy="97379"/>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67" name="Line 589"/>
          <p:cNvSpPr>
            <a:spLocks noChangeShapeType="1"/>
          </p:cNvSpPr>
          <p:nvPr/>
        </p:nvSpPr>
        <p:spPr bwMode="auto">
          <a:xfrm>
            <a:off x="7910917" y="4203435"/>
            <a:ext cx="389943" cy="231556"/>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68" name="Line 590"/>
          <p:cNvSpPr>
            <a:spLocks noChangeShapeType="1"/>
          </p:cNvSpPr>
          <p:nvPr/>
        </p:nvSpPr>
        <p:spPr bwMode="auto">
          <a:xfrm flipV="1">
            <a:off x="7888166" y="4098924"/>
            <a:ext cx="412694" cy="72670"/>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69" name="Line 591"/>
          <p:cNvSpPr>
            <a:spLocks noChangeShapeType="1"/>
          </p:cNvSpPr>
          <p:nvPr/>
        </p:nvSpPr>
        <p:spPr bwMode="auto">
          <a:xfrm>
            <a:off x="7888166" y="4748566"/>
            <a:ext cx="386860" cy="286912"/>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70" name="Line 592"/>
          <p:cNvSpPr>
            <a:spLocks noChangeShapeType="1"/>
          </p:cNvSpPr>
          <p:nvPr/>
        </p:nvSpPr>
        <p:spPr bwMode="auto">
          <a:xfrm>
            <a:off x="7888166" y="4692651"/>
            <a:ext cx="435488" cy="49616"/>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71" name="Line 593"/>
          <p:cNvSpPr>
            <a:spLocks noChangeShapeType="1"/>
          </p:cNvSpPr>
          <p:nvPr/>
        </p:nvSpPr>
        <p:spPr bwMode="auto">
          <a:xfrm>
            <a:off x="7888165" y="5277615"/>
            <a:ext cx="386861" cy="94942"/>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72" name="Line 594"/>
          <p:cNvSpPr>
            <a:spLocks noChangeShapeType="1"/>
          </p:cNvSpPr>
          <p:nvPr/>
        </p:nvSpPr>
        <p:spPr bwMode="auto">
          <a:xfrm>
            <a:off x="7888166" y="5277614"/>
            <a:ext cx="423084" cy="405637"/>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73" name="Line 595"/>
          <p:cNvSpPr>
            <a:spLocks noChangeShapeType="1"/>
          </p:cNvSpPr>
          <p:nvPr/>
        </p:nvSpPr>
        <p:spPr bwMode="auto">
          <a:xfrm>
            <a:off x="7928873" y="5808968"/>
            <a:ext cx="382377" cy="202102"/>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74" name="Line 596"/>
          <p:cNvSpPr>
            <a:spLocks noChangeShapeType="1"/>
          </p:cNvSpPr>
          <p:nvPr/>
        </p:nvSpPr>
        <p:spPr bwMode="auto">
          <a:xfrm>
            <a:off x="7928873" y="5850361"/>
            <a:ext cx="382377" cy="45677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76" name="AutoShape 598"/>
          <p:cNvSpPr>
            <a:spLocks noChangeArrowheads="1"/>
          </p:cNvSpPr>
          <p:nvPr/>
        </p:nvSpPr>
        <p:spPr bwMode="auto">
          <a:xfrm>
            <a:off x="8305028" y="1596350"/>
            <a:ext cx="556908" cy="224264"/>
          </a:xfrm>
          <a:prstGeom prst="roundRect">
            <a:avLst>
              <a:gd name="adj" fmla="val 11153"/>
            </a:avLst>
          </a:prstGeom>
          <a:gradFill rotWithShape="1">
            <a:gsLst>
              <a:gs pos="0">
                <a:srgbClr val="C9FFAB"/>
              </a:gs>
              <a:gs pos="100000">
                <a:srgbClr val="E9FFDD"/>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577" name="AutoShape 599"/>
          <p:cNvSpPr>
            <a:spLocks noChangeArrowheads="1"/>
          </p:cNvSpPr>
          <p:nvPr/>
        </p:nvSpPr>
        <p:spPr bwMode="auto">
          <a:xfrm>
            <a:off x="8305028" y="1289205"/>
            <a:ext cx="556908" cy="223289"/>
          </a:xfrm>
          <a:prstGeom prst="roundRect">
            <a:avLst>
              <a:gd name="adj" fmla="val 11153"/>
            </a:avLst>
          </a:prstGeom>
          <a:gradFill rotWithShape="1">
            <a:gsLst>
              <a:gs pos="0">
                <a:srgbClr val="C9FFAB"/>
              </a:gs>
              <a:gs pos="100000">
                <a:srgbClr val="E9FFDD"/>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578" name="Oval 600"/>
          <p:cNvSpPr>
            <a:spLocks noChangeArrowheads="1"/>
          </p:cNvSpPr>
          <p:nvPr/>
        </p:nvSpPr>
        <p:spPr bwMode="auto">
          <a:xfrm>
            <a:off x="8305028" y="1244352"/>
            <a:ext cx="157883" cy="141384"/>
          </a:xfrm>
          <a:prstGeom prst="ellipse">
            <a:avLst/>
          </a:prstGeom>
          <a:solidFill>
            <a:schemeClr val="bg1"/>
          </a:solidFill>
          <a:ln w="952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800" b="1" dirty="0">
                <a:latin typeface="Arial" panose="020B0604020202020204" pitchFamily="34" charset="0"/>
                <a:ea typeface="HGP創英角ｺﾞｼｯｸUB" pitchFamily="50" charset="-128"/>
                <a:cs typeface="Arial" panose="020B0604020202020204" pitchFamily="34" charset="0"/>
              </a:rPr>
              <a:t>15</a:t>
            </a:r>
          </a:p>
        </p:txBody>
      </p:sp>
      <p:sp>
        <p:nvSpPr>
          <p:cNvPr id="579" name="Oval 601"/>
          <p:cNvSpPr>
            <a:spLocks noChangeArrowheads="1"/>
          </p:cNvSpPr>
          <p:nvPr/>
        </p:nvSpPr>
        <p:spPr bwMode="auto">
          <a:xfrm>
            <a:off x="8305028" y="1552472"/>
            <a:ext cx="157883" cy="142359"/>
          </a:xfrm>
          <a:prstGeom prst="ellipse">
            <a:avLst/>
          </a:prstGeom>
          <a:solidFill>
            <a:schemeClr val="bg1"/>
          </a:solidFill>
          <a:ln w="952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800" b="1" dirty="0">
                <a:latin typeface="Arial" panose="020B0604020202020204" pitchFamily="34" charset="0"/>
                <a:ea typeface="HGP創英角ｺﾞｼｯｸUB" pitchFamily="50" charset="-128"/>
                <a:cs typeface="Arial" panose="020B0604020202020204" pitchFamily="34" charset="0"/>
              </a:rPr>
              <a:t>16</a:t>
            </a:r>
          </a:p>
        </p:txBody>
      </p:sp>
      <p:sp>
        <p:nvSpPr>
          <p:cNvPr id="581" name="AutoShape 603"/>
          <p:cNvSpPr>
            <a:spLocks noChangeArrowheads="1"/>
          </p:cNvSpPr>
          <p:nvPr/>
        </p:nvSpPr>
        <p:spPr bwMode="auto">
          <a:xfrm>
            <a:off x="8305028" y="2226588"/>
            <a:ext cx="556908" cy="224265"/>
          </a:xfrm>
          <a:prstGeom prst="roundRect">
            <a:avLst>
              <a:gd name="adj" fmla="val 11153"/>
            </a:avLst>
          </a:prstGeom>
          <a:gradFill rotWithShape="1">
            <a:gsLst>
              <a:gs pos="0">
                <a:srgbClr val="C9FFAB"/>
              </a:gs>
              <a:gs pos="100000">
                <a:srgbClr val="E9FFDD"/>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582" name="AutoShape 604"/>
          <p:cNvSpPr>
            <a:spLocks noChangeArrowheads="1"/>
          </p:cNvSpPr>
          <p:nvPr/>
        </p:nvSpPr>
        <p:spPr bwMode="auto">
          <a:xfrm>
            <a:off x="8305028" y="1919443"/>
            <a:ext cx="556908" cy="223290"/>
          </a:xfrm>
          <a:prstGeom prst="roundRect">
            <a:avLst>
              <a:gd name="adj" fmla="val 11153"/>
            </a:avLst>
          </a:prstGeom>
          <a:gradFill rotWithShape="1">
            <a:gsLst>
              <a:gs pos="0">
                <a:srgbClr val="C9FFAB"/>
              </a:gs>
              <a:gs pos="100000">
                <a:srgbClr val="E9FFDD"/>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583" name="Oval 605"/>
          <p:cNvSpPr>
            <a:spLocks noChangeArrowheads="1"/>
          </p:cNvSpPr>
          <p:nvPr/>
        </p:nvSpPr>
        <p:spPr bwMode="auto">
          <a:xfrm>
            <a:off x="8305028" y="1874590"/>
            <a:ext cx="157883" cy="141384"/>
          </a:xfrm>
          <a:prstGeom prst="ellipse">
            <a:avLst/>
          </a:prstGeom>
          <a:solidFill>
            <a:schemeClr val="bg1"/>
          </a:solidFill>
          <a:ln w="952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800" b="1" dirty="0">
                <a:latin typeface="Arial" panose="020B0604020202020204" pitchFamily="34" charset="0"/>
                <a:ea typeface="HGP創英角ｺﾞｼｯｸUB" pitchFamily="50" charset="-128"/>
                <a:cs typeface="Arial" panose="020B0604020202020204" pitchFamily="34" charset="0"/>
              </a:rPr>
              <a:t>17</a:t>
            </a:r>
          </a:p>
        </p:txBody>
      </p:sp>
      <p:sp>
        <p:nvSpPr>
          <p:cNvPr id="584" name="Oval 606"/>
          <p:cNvSpPr>
            <a:spLocks noChangeArrowheads="1"/>
          </p:cNvSpPr>
          <p:nvPr/>
        </p:nvSpPr>
        <p:spPr bwMode="auto">
          <a:xfrm>
            <a:off x="8305028" y="2182710"/>
            <a:ext cx="157883" cy="142359"/>
          </a:xfrm>
          <a:prstGeom prst="ellipse">
            <a:avLst/>
          </a:prstGeom>
          <a:solidFill>
            <a:schemeClr val="bg1"/>
          </a:solidFill>
          <a:ln w="952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800" b="1" dirty="0">
                <a:latin typeface="Arial" panose="020B0604020202020204" pitchFamily="34" charset="0"/>
                <a:ea typeface="HGP創英角ｺﾞｼｯｸUB" pitchFamily="50" charset="-128"/>
                <a:cs typeface="Arial" panose="020B0604020202020204" pitchFamily="34" charset="0"/>
              </a:rPr>
              <a:t>18</a:t>
            </a:r>
          </a:p>
        </p:txBody>
      </p:sp>
      <p:sp>
        <p:nvSpPr>
          <p:cNvPr id="586" name="AutoShape 608"/>
          <p:cNvSpPr>
            <a:spLocks noChangeArrowheads="1"/>
          </p:cNvSpPr>
          <p:nvPr/>
        </p:nvSpPr>
        <p:spPr bwMode="auto">
          <a:xfrm>
            <a:off x="8305028" y="2857795"/>
            <a:ext cx="556908" cy="224882"/>
          </a:xfrm>
          <a:prstGeom prst="roundRect">
            <a:avLst>
              <a:gd name="adj" fmla="val 11153"/>
            </a:avLst>
          </a:prstGeom>
          <a:gradFill rotWithShape="1">
            <a:gsLst>
              <a:gs pos="0">
                <a:srgbClr val="C9FFAB"/>
              </a:gs>
              <a:gs pos="100000">
                <a:srgbClr val="E9FFDD"/>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587" name="AutoShape 609"/>
          <p:cNvSpPr>
            <a:spLocks noChangeArrowheads="1"/>
          </p:cNvSpPr>
          <p:nvPr/>
        </p:nvSpPr>
        <p:spPr bwMode="auto">
          <a:xfrm>
            <a:off x="8305028" y="2549803"/>
            <a:ext cx="556908" cy="223905"/>
          </a:xfrm>
          <a:prstGeom prst="roundRect">
            <a:avLst>
              <a:gd name="adj" fmla="val 11153"/>
            </a:avLst>
          </a:prstGeom>
          <a:gradFill rotWithShape="1">
            <a:gsLst>
              <a:gs pos="0">
                <a:srgbClr val="C9FFAB"/>
              </a:gs>
              <a:gs pos="100000">
                <a:srgbClr val="E9FFDD"/>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588" name="Oval 610"/>
          <p:cNvSpPr>
            <a:spLocks noChangeArrowheads="1"/>
          </p:cNvSpPr>
          <p:nvPr/>
        </p:nvSpPr>
        <p:spPr bwMode="auto">
          <a:xfrm>
            <a:off x="8305028" y="2504827"/>
            <a:ext cx="157883" cy="141774"/>
          </a:xfrm>
          <a:prstGeom prst="ellipse">
            <a:avLst/>
          </a:prstGeom>
          <a:solidFill>
            <a:schemeClr val="bg1"/>
          </a:solidFill>
          <a:ln w="952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800" b="1" dirty="0">
                <a:latin typeface="Arial" panose="020B0604020202020204" pitchFamily="34" charset="0"/>
                <a:ea typeface="HGP創英角ｺﾞｼｯｸUB" pitchFamily="50" charset="-128"/>
                <a:cs typeface="Arial" panose="020B0604020202020204" pitchFamily="34" charset="0"/>
              </a:rPr>
              <a:t>19</a:t>
            </a:r>
          </a:p>
        </p:txBody>
      </p:sp>
      <p:sp>
        <p:nvSpPr>
          <p:cNvPr id="589" name="Oval 611"/>
          <p:cNvSpPr>
            <a:spLocks noChangeArrowheads="1"/>
          </p:cNvSpPr>
          <p:nvPr/>
        </p:nvSpPr>
        <p:spPr bwMode="auto">
          <a:xfrm>
            <a:off x="8305028" y="2813796"/>
            <a:ext cx="157883" cy="142751"/>
          </a:xfrm>
          <a:prstGeom prst="ellipse">
            <a:avLst/>
          </a:prstGeom>
          <a:solidFill>
            <a:schemeClr val="bg1"/>
          </a:solidFill>
          <a:ln w="952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800" b="1" dirty="0">
                <a:latin typeface="Arial" panose="020B0604020202020204" pitchFamily="34" charset="0"/>
                <a:ea typeface="HGP創英角ｺﾞｼｯｸUB" pitchFamily="50" charset="-128"/>
                <a:cs typeface="Arial" panose="020B0604020202020204" pitchFamily="34" charset="0"/>
              </a:rPr>
              <a:t>20</a:t>
            </a:r>
          </a:p>
        </p:txBody>
      </p:sp>
      <p:sp>
        <p:nvSpPr>
          <p:cNvPr id="591" name="AutoShape 613"/>
          <p:cNvSpPr>
            <a:spLocks noChangeArrowheads="1"/>
          </p:cNvSpPr>
          <p:nvPr/>
        </p:nvSpPr>
        <p:spPr bwMode="auto">
          <a:xfrm>
            <a:off x="8305028" y="3486711"/>
            <a:ext cx="556908" cy="223029"/>
          </a:xfrm>
          <a:prstGeom prst="roundRect">
            <a:avLst>
              <a:gd name="adj" fmla="val 11153"/>
            </a:avLst>
          </a:prstGeom>
          <a:gradFill rotWithShape="1">
            <a:gsLst>
              <a:gs pos="0">
                <a:srgbClr val="C9FFAB"/>
              </a:gs>
              <a:gs pos="100000">
                <a:srgbClr val="E9FFDD"/>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592" name="AutoShape 614"/>
          <p:cNvSpPr>
            <a:spLocks noChangeArrowheads="1"/>
          </p:cNvSpPr>
          <p:nvPr/>
        </p:nvSpPr>
        <p:spPr bwMode="auto">
          <a:xfrm>
            <a:off x="8305028" y="3181259"/>
            <a:ext cx="556908" cy="222059"/>
          </a:xfrm>
          <a:prstGeom prst="roundRect">
            <a:avLst>
              <a:gd name="adj" fmla="val 11153"/>
            </a:avLst>
          </a:prstGeom>
          <a:gradFill rotWithShape="1">
            <a:gsLst>
              <a:gs pos="0">
                <a:srgbClr val="C9FFAB"/>
              </a:gs>
              <a:gs pos="100000">
                <a:srgbClr val="E9FFDD"/>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593" name="Oval 615"/>
          <p:cNvSpPr>
            <a:spLocks noChangeArrowheads="1"/>
          </p:cNvSpPr>
          <p:nvPr/>
        </p:nvSpPr>
        <p:spPr bwMode="auto">
          <a:xfrm>
            <a:off x="8305028" y="3136653"/>
            <a:ext cx="157883" cy="140605"/>
          </a:xfrm>
          <a:prstGeom prst="ellipse">
            <a:avLst/>
          </a:prstGeom>
          <a:solidFill>
            <a:schemeClr val="bg1"/>
          </a:solidFill>
          <a:ln w="952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800" b="1" dirty="0">
                <a:latin typeface="Arial" panose="020B0604020202020204" pitchFamily="34" charset="0"/>
                <a:ea typeface="HGP創英角ｺﾞｼｯｸUB" pitchFamily="50" charset="-128"/>
                <a:cs typeface="Arial" panose="020B0604020202020204" pitchFamily="34" charset="0"/>
              </a:rPr>
              <a:t>21</a:t>
            </a:r>
          </a:p>
        </p:txBody>
      </p:sp>
      <p:sp>
        <p:nvSpPr>
          <p:cNvPr id="594" name="Oval 616"/>
          <p:cNvSpPr>
            <a:spLocks noChangeArrowheads="1"/>
          </p:cNvSpPr>
          <p:nvPr/>
        </p:nvSpPr>
        <p:spPr bwMode="auto">
          <a:xfrm>
            <a:off x="8305028" y="3443075"/>
            <a:ext cx="157883" cy="141575"/>
          </a:xfrm>
          <a:prstGeom prst="ellipse">
            <a:avLst/>
          </a:prstGeom>
          <a:solidFill>
            <a:schemeClr val="bg1"/>
          </a:solidFill>
          <a:ln w="952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800" b="1" dirty="0">
                <a:latin typeface="Arial" panose="020B0604020202020204" pitchFamily="34" charset="0"/>
                <a:ea typeface="HGP創英角ｺﾞｼｯｸUB" pitchFamily="50" charset="-128"/>
                <a:cs typeface="Arial" panose="020B0604020202020204" pitchFamily="34" charset="0"/>
              </a:rPr>
              <a:t>22</a:t>
            </a:r>
          </a:p>
        </p:txBody>
      </p:sp>
      <p:sp>
        <p:nvSpPr>
          <p:cNvPr id="596" name="AutoShape 618"/>
          <p:cNvSpPr>
            <a:spLocks noChangeArrowheads="1"/>
          </p:cNvSpPr>
          <p:nvPr/>
        </p:nvSpPr>
        <p:spPr bwMode="auto">
          <a:xfrm>
            <a:off x="8305028" y="4239555"/>
            <a:ext cx="556908" cy="225500"/>
          </a:xfrm>
          <a:prstGeom prst="roundRect">
            <a:avLst>
              <a:gd name="adj" fmla="val 11153"/>
            </a:avLst>
          </a:prstGeom>
          <a:gradFill rotWithShape="1">
            <a:gsLst>
              <a:gs pos="0">
                <a:srgbClr val="F5B9FF"/>
              </a:gs>
              <a:gs pos="100000">
                <a:srgbClr val="FBE3FF"/>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597" name="AutoShape 619"/>
          <p:cNvSpPr>
            <a:spLocks noChangeArrowheads="1"/>
          </p:cNvSpPr>
          <p:nvPr/>
        </p:nvSpPr>
        <p:spPr bwMode="auto">
          <a:xfrm>
            <a:off x="8305028" y="3930718"/>
            <a:ext cx="556908" cy="224520"/>
          </a:xfrm>
          <a:prstGeom prst="roundRect">
            <a:avLst>
              <a:gd name="adj" fmla="val 11153"/>
            </a:avLst>
          </a:prstGeom>
          <a:gradFill rotWithShape="1">
            <a:gsLst>
              <a:gs pos="0">
                <a:srgbClr val="F5B9FF"/>
              </a:gs>
              <a:gs pos="100000">
                <a:srgbClr val="FBE3FF"/>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598" name="Oval 620"/>
          <p:cNvSpPr>
            <a:spLocks noChangeArrowheads="1"/>
          </p:cNvSpPr>
          <p:nvPr/>
        </p:nvSpPr>
        <p:spPr bwMode="auto">
          <a:xfrm>
            <a:off x="8305028" y="3885618"/>
            <a:ext cx="157883" cy="142163"/>
          </a:xfrm>
          <a:prstGeom prst="ellipse">
            <a:avLst/>
          </a:prstGeom>
          <a:solidFill>
            <a:schemeClr val="bg1"/>
          </a:solidFill>
          <a:ln w="952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800" b="1" dirty="0">
                <a:latin typeface="Arial" panose="020B0604020202020204" pitchFamily="34" charset="0"/>
                <a:ea typeface="HGP創英角ｺﾞｼｯｸUB" pitchFamily="50" charset="-128"/>
                <a:cs typeface="Arial" panose="020B0604020202020204" pitchFamily="34" charset="0"/>
              </a:rPr>
              <a:t>23</a:t>
            </a:r>
          </a:p>
        </p:txBody>
      </p:sp>
      <p:sp>
        <p:nvSpPr>
          <p:cNvPr id="599" name="Oval 621"/>
          <p:cNvSpPr>
            <a:spLocks noChangeArrowheads="1"/>
          </p:cNvSpPr>
          <p:nvPr/>
        </p:nvSpPr>
        <p:spPr bwMode="auto">
          <a:xfrm>
            <a:off x="8305028" y="4195435"/>
            <a:ext cx="157883" cy="143143"/>
          </a:xfrm>
          <a:prstGeom prst="ellipse">
            <a:avLst/>
          </a:prstGeom>
          <a:solidFill>
            <a:schemeClr val="bg1"/>
          </a:solidFill>
          <a:ln w="952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800" b="1" dirty="0">
                <a:latin typeface="Arial" panose="020B0604020202020204" pitchFamily="34" charset="0"/>
                <a:ea typeface="HGP創英角ｺﾞｼｯｸUB" pitchFamily="50" charset="-128"/>
                <a:cs typeface="Arial" panose="020B0604020202020204" pitchFamily="34" charset="0"/>
              </a:rPr>
              <a:t>24</a:t>
            </a:r>
          </a:p>
        </p:txBody>
      </p:sp>
      <p:sp>
        <p:nvSpPr>
          <p:cNvPr id="601" name="AutoShape 623"/>
          <p:cNvSpPr>
            <a:spLocks noChangeArrowheads="1"/>
          </p:cNvSpPr>
          <p:nvPr/>
        </p:nvSpPr>
        <p:spPr bwMode="auto">
          <a:xfrm>
            <a:off x="8305028" y="4871380"/>
            <a:ext cx="556908" cy="225500"/>
          </a:xfrm>
          <a:prstGeom prst="roundRect">
            <a:avLst>
              <a:gd name="adj" fmla="val 11153"/>
            </a:avLst>
          </a:prstGeom>
          <a:gradFill rotWithShape="1">
            <a:gsLst>
              <a:gs pos="0">
                <a:srgbClr val="F5B9FF"/>
              </a:gs>
              <a:gs pos="100000">
                <a:srgbClr val="FBE3FF"/>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602" name="AutoShape 624"/>
          <p:cNvSpPr>
            <a:spLocks noChangeArrowheads="1"/>
          </p:cNvSpPr>
          <p:nvPr/>
        </p:nvSpPr>
        <p:spPr bwMode="auto">
          <a:xfrm>
            <a:off x="8305028" y="4562543"/>
            <a:ext cx="556908" cy="224520"/>
          </a:xfrm>
          <a:prstGeom prst="roundRect">
            <a:avLst>
              <a:gd name="adj" fmla="val 11153"/>
            </a:avLst>
          </a:prstGeom>
          <a:gradFill rotWithShape="1">
            <a:gsLst>
              <a:gs pos="0">
                <a:srgbClr val="F5B9FF"/>
              </a:gs>
              <a:gs pos="100000">
                <a:srgbClr val="FBE3FF"/>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603" name="Oval 625"/>
          <p:cNvSpPr>
            <a:spLocks noChangeArrowheads="1"/>
          </p:cNvSpPr>
          <p:nvPr/>
        </p:nvSpPr>
        <p:spPr bwMode="auto">
          <a:xfrm>
            <a:off x="8305028" y="4517443"/>
            <a:ext cx="157883" cy="142163"/>
          </a:xfrm>
          <a:prstGeom prst="ellipse">
            <a:avLst/>
          </a:prstGeom>
          <a:solidFill>
            <a:schemeClr val="bg1"/>
          </a:solidFill>
          <a:ln w="952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800" b="1" dirty="0">
                <a:latin typeface="Arial" panose="020B0604020202020204" pitchFamily="34" charset="0"/>
                <a:ea typeface="HGP創英角ｺﾞｼｯｸUB" pitchFamily="50" charset="-128"/>
                <a:cs typeface="Arial" panose="020B0604020202020204" pitchFamily="34" charset="0"/>
              </a:rPr>
              <a:t>25</a:t>
            </a:r>
          </a:p>
        </p:txBody>
      </p:sp>
      <p:sp>
        <p:nvSpPr>
          <p:cNvPr id="604" name="Oval 626"/>
          <p:cNvSpPr>
            <a:spLocks noChangeArrowheads="1"/>
          </p:cNvSpPr>
          <p:nvPr/>
        </p:nvSpPr>
        <p:spPr bwMode="auto">
          <a:xfrm>
            <a:off x="8305028" y="4827260"/>
            <a:ext cx="157883" cy="143143"/>
          </a:xfrm>
          <a:prstGeom prst="ellipse">
            <a:avLst/>
          </a:prstGeom>
          <a:solidFill>
            <a:schemeClr val="bg1"/>
          </a:solidFill>
          <a:ln w="952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800" b="1" dirty="0">
                <a:latin typeface="Arial" panose="020B0604020202020204" pitchFamily="34" charset="0"/>
                <a:ea typeface="HGP創英角ｺﾞｼｯｸUB" pitchFamily="50" charset="-128"/>
                <a:cs typeface="Arial" panose="020B0604020202020204" pitchFamily="34" charset="0"/>
              </a:rPr>
              <a:t>26</a:t>
            </a:r>
          </a:p>
        </p:txBody>
      </p:sp>
      <p:sp>
        <p:nvSpPr>
          <p:cNvPr id="606" name="AutoShape 628"/>
          <p:cNvSpPr>
            <a:spLocks noChangeArrowheads="1"/>
          </p:cNvSpPr>
          <p:nvPr/>
        </p:nvSpPr>
        <p:spPr bwMode="auto">
          <a:xfrm>
            <a:off x="8305028" y="5506028"/>
            <a:ext cx="556908" cy="224265"/>
          </a:xfrm>
          <a:prstGeom prst="roundRect">
            <a:avLst>
              <a:gd name="adj" fmla="val 11153"/>
            </a:avLst>
          </a:prstGeom>
          <a:gradFill rotWithShape="1">
            <a:gsLst>
              <a:gs pos="0">
                <a:srgbClr val="F5B9FF"/>
              </a:gs>
              <a:gs pos="100000">
                <a:srgbClr val="FBE3FF"/>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607" name="AutoShape 629"/>
          <p:cNvSpPr>
            <a:spLocks noChangeArrowheads="1"/>
          </p:cNvSpPr>
          <p:nvPr/>
        </p:nvSpPr>
        <p:spPr bwMode="auto">
          <a:xfrm>
            <a:off x="8305028" y="5198883"/>
            <a:ext cx="556908" cy="223290"/>
          </a:xfrm>
          <a:prstGeom prst="roundRect">
            <a:avLst>
              <a:gd name="adj" fmla="val 11153"/>
            </a:avLst>
          </a:prstGeom>
          <a:gradFill rotWithShape="1">
            <a:gsLst>
              <a:gs pos="0">
                <a:srgbClr val="F5B9FF"/>
              </a:gs>
              <a:gs pos="100000">
                <a:srgbClr val="FBE3FF"/>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608" name="Oval 630"/>
          <p:cNvSpPr>
            <a:spLocks noChangeArrowheads="1"/>
          </p:cNvSpPr>
          <p:nvPr/>
        </p:nvSpPr>
        <p:spPr bwMode="auto">
          <a:xfrm>
            <a:off x="8305028" y="5162051"/>
            <a:ext cx="157883" cy="141384"/>
          </a:xfrm>
          <a:prstGeom prst="ellipse">
            <a:avLst/>
          </a:prstGeom>
          <a:solidFill>
            <a:schemeClr val="bg1"/>
          </a:solidFill>
          <a:ln w="952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800" b="1" dirty="0">
                <a:latin typeface="Arial" panose="020B0604020202020204" pitchFamily="34" charset="0"/>
                <a:ea typeface="HGP創英角ｺﾞｼｯｸUB" pitchFamily="50" charset="-128"/>
                <a:cs typeface="Arial" panose="020B0604020202020204" pitchFamily="34" charset="0"/>
              </a:rPr>
              <a:t>27</a:t>
            </a:r>
          </a:p>
        </p:txBody>
      </p:sp>
      <p:sp>
        <p:nvSpPr>
          <p:cNvPr id="609" name="Oval 631"/>
          <p:cNvSpPr>
            <a:spLocks noChangeArrowheads="1"/>
          </p:cNvSpPr>
          <p:nvPr/>
        </p:nvSpPr>
        <p:spPr bwMode="auto">
          <a:xfrm>
            <a:off x="8305028" y="5470171"/>
            <a:ext cx="157883" cy="142359"/>
          </a:xfrm>
          <a:prstGeom prst="ellipse">
            <a:avLst/>
          </a:prstGeom>
          <a:solidFill>
            <a:schemeClr val="bg1"/>
          </a:solidFill>
          <a:ln w="952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800" b="1" dirty="0">
                <a:latin typeface="Arial" panose="020B0604020202020204" pitchFamily="34" charset="0"/>
                <a:ea typeface="HGP創英角ｺﾞｼｯｸUB" pitchFamily="50" charset="-128"/>
                <a:cs typeface="Arial" panose="020B0604020202020204" pitchFamily="34" charset="0"/>
              </a:rPr>
              <a:t>28</a:t>
            </a:r>
          </a:p>
        </p:txBody>
      </p:sp>
      <p:sp>
        <p:nvSpPr>
          <p:cNvPr id="611" name="AutoShape 633"/>
          <p:cNvSpPr>
            <a:spLocks noChangeArrowheads="1"/>
          </p:cNvSpPr>
          <p:nvPr/>
        </p:nvSpPr>
        <p:spPr bwMode="auto">
          <a:xfrm>
            <a:off x="8322612" y="6130730"/>
            <a:ext cx="539323" cy="196463"/>
          </a:xfrm>
          <a:prstGeom prst="roundRect">
            <a:avLst>
              <a:gd name="adj" fmla="val 11153"/>
            </a:avLst>
          </a:prstGeom>
          <a:gradFill rotWithShape="1">
            <a:gsLst>
              <a:gs pos="0">
                <a:srgbClr val="F5B9FF"/>
              </a:gs>
              <a:gs pos="100000">
                <a:srgbClr val="FBE3FF"/>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612" name="AutoShape 634"/>
          <p:cNvSpPr>
            <a:spLocks noChangeArrowheads="1"/>
          </p:cNvSpPr>
          <p:nvPr/>
        </p:nvSpPr>
        <p:spPr bwMode="auto">
          <a:xfrm>
            <a:off x="8322612" y="5861661"/>
            <a:ext cx="539323" cy="195609"/>
          </a:xfrm>
          <a:prstGeom prst="roundRect">
            <a:avLst>
              <a:gd name="adj" fmla="val 11153"/>
            </a:avLst>
          </a:prstGeom>
          <a:gradFill rotWithShape="1">
            <a:gsLst>
              <a:gs pos="0">
                <a:srgbClr val="F5B9FF"/>
              </a:gs>
              <a:gs pos="100000">
                <a:srgbClr val="FBE3FF"/>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619" name="AutoShape 380"/>
          <p:cNvSpPr>
            <a:spLocks noChangeArrowheads="1"/>
          </p:cNvSpPr>
          <p:nvPr/>
        </p:nvSpPr>
        <p:spPr bwMode="auto">
          <a:xfrm>
            <a:off x="3094584" y="5529050"/>
            <a:ext cx="453836" cy="194756"/>
          </a:xfrm>
          <a:prstGeom prst="roundRect">
            <a:avLst>
              <a:gd name="adj" fmla="val 50000"/>
            </a:avLst>
          </a:prstGeom>
          <a:solidFill>
            <a:srgbClr val="FFFFFF"/>
          </a:solidFill>
          <a:ln w="9525">
            <a:solidFill>
              <a:srgbClr val="C0C0C0"/>
            </a:solidFill>
            <a:round/>
            <a:headEnd/>
            <a:tailEnd/>
          </a:ln>
        </p:spPr>
        <p:txBody>
          <a:bodyPr wrap="none" lIns="36000" tIns="0" rIns="36000" bIns="0"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r>
              <a:rPr lang="en-US" altLang="ja-JP" b="1" dirty="0" smtClean="0">
                <a:latin typeface="Arial" panose="020B0604020202020204" pitchFamily="34" charset="0"/>
                <a:ea typeface="HGP創英角ｺﾞｼｯｸUB" pitchFamily="50" charset="-128"/>
                <a:cs typeface="Arial" panose="020B0604020202020204" pitchFamily="34" charset="0"/>
              </a:rPr>
              <a:t>HDVC</a:t>
            </a:r>
            <a:endParaRPr lang="ja-JP" altLang="en-US" b="1" dirty="0">
              <a:latin typeface="Arial" panose="020B0604020202020204" pitchFamily="34" charset="0"/>
              <a:ea typeface="HGP創英角ｺﾞｼｯｸUB" pitchFamily="50" charset="-128"/>
              <a:cs typeface="Arial" panose="020B0604020202020204" pitchFamily="34" charset="0"/>
            </a:endParaRPr>
          </a:p>
        </p:txBody>
      </p:sp>
      <p:sp>
        <p:nvSpPr>
          <p:cNvPr id="621" name="AutoShape 557"/>
          <p:cNvSpPr>
            <a:spLocks noChangeArrowheads="1"/>
          </p:cNvSpPr>
          <p:nvPr/>
        </p:nvSpPr>
        <p:spPr bwMode="auto">
          <a:xfrm>
            <a:off x="7414846" y="4486277"/>
            <a:ext cx="473320" cy="333375"/>
          </a:xfrm>
          <a:prstGeom prst="roundRect">
            <a:avLst>
              <a:gd name="adj" fmla="val 11153"/>
            </a:avLst>
          </a:prstGeom>
          <a:gradFill rotWithShape="1">
            <a:gsLst>
              <a:gs pos="0">
                <a:srgbClr val="F5B9FF"/>
              </a:gs>
              <a:gs pos="100000">
                <a:srgbClr val="FBE3FF"/>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622" name="AutoShape 558"/>
          <p:cNvSpPr>
            <a:spLocks noChangeArrowheads="1"/>
          </p:cNvSpPr>
          <p:nvPr/>
        </p:nvSpPr>
        <p:spPr bwMode="auto">
          <a:xfrm>
            <a:off x="7414846" y="5018090"/>
            <a:ext cx="473320" cy="333375"/>
          </a:xfrm>
          <a:prstGeom prst="roundRect">
            <a:avLst>
              <a:gd name="adj" fmla="val 11153"/>
            </a:avLst>
          </a:prstGeom>
          <a:gradFill rotWithShape="1">
            <a:gsLst>
              <a:gs pos="0">
                <a:srgbClr val="F5B9FF"/>
              </a:gs>
              <a:gs pos="100000">
                <a:srgbClr val="FBE3FF"/>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623" name="AutoShape 559"/>
          <p:cNvSpPr>
            <a:spLocks noChangeArrowheads="1"/>
          </p:cNvSpPr>
          <p:nvPr/>
        </p:nvSpPr>
        <p:spPr bwMode="auto">
          <a:xfrm>
            <a:off x="7414846" y="5553076"/>
            <a:ext cx="473320" cy="330200"/>
          </a:xfrm>
          <a:prstGeom prst="roundRect">
            <a:avLst>
              <a:gd name="adj" fmla="val 11153"/>
            </a:avLst>
          </a:prstGeom>
          <a:gradFill rotWithShape="1">
            <a:gsLst>
              <a:gs pos="0">
                <a:srgbClr val="F5B9FF"/>
              </a:gs>
              <a:gs pos="100000">
                <a:srgbClr val="FBE3FF"/>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624" name="AutoShape 560"/>
          <p:cNvSpPr>
            <a:spLocks noChangeArrowheads="1"/>
          </p:cNvSpPr>
          <p:nvPr/>
        </p:nvSpPr>
        <p:spPr bwMode="auto">
          <a:xfrm>
            <a:off x="7414846" y="3954465"/>
            <a:ext cx="473320" cy="333375"/>
          </a:xfrm>
          <a:prstGeom prst="roundRect">
            <a:avLst>
              <a:gd name="adj" fmla="val 11153"/>
            </a:avLst>
          </a:prstGeom>
          <a:gradFill rotWithShape="1">
            <a:gsLst>
              <a:gs pos="0">
                <a:srgbClr val="F5B9FF"/>
              </a:gs>
              <a:gs pos="100000">
                <a:srgbClr val="FBE3FF"/>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625" name="Oval 561"/>
          <p:cNvSpPr>
            <a:spLocks noChangeArrowheads="1"/>
          </p:cNvSpPr>
          <p:nvPr/>
        </p:nvSpPr>
        <p:spPr bwMode="auto">
          <a:xfrm>
            <a:off x="7414847" y="3890964"/>
            <a:ext cx="256443" cy="207962"/>
          </a:xfrm>
          <a:prstGeom prst="ellipse">
            <a:avLst/>
          </a:prstGeom>
          <a:solidFill>
            <a:schemeClr val="bg1"/>
          </a:solidFill>
          <a:ln w="952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800" b="1" dirty="0">
                <a:latin typeface="Arial" panose="020B0604020202020204" pitchFamily="34" charset="0"/>
                <a:ea typeface="HGP創英角ｺﾞｼｯｸUB" pitchFamily="50" charset="-128"/>
                <a:cs typeface="Arial" panose="020B0604020202020204" pitchFamily="34" charset="0"/>
              </a:rPr>
              <a:t>11</a:t>
            </a:r>
          </a:p>
        </p:txBody>
      </p:sp>
      <p:sp>
        <p:nvSpPr>
          <p:cNvPr id="626" name="Oval 562"/>
          <p:cNvSpPr>
            <a:spLocks noChangeArrowheads="1"/>
          </p:cNvSpPr>
          <p:nvPr/>
        </p:nvSpPr>
        <p:spPr bwMode="auto">
          <a:xfrm>
            <a:off x="7414847" y="4411665"/>
            <a:ext cx="225669" cy="219075"/>
          </a:xfrm>
          <a:prstGeom prst="ellipse">
            <a:avLst/>
          </a:prstGeom>
          <a:solidFill>
            <a:schemeClr val="bg1"/>
          </a:solidFill>
          <a:ln w="952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800" b="1" dirty="0">
                <a:latin typeface="Arial" panose="020B0604020202020204" pitchFamily="34" charset="0"/>
                <a:ea typeface="HGP創英角ｺﾞｼｯｸUB" pitchFamily="50" charset="-128"/>
                <a:cs typeface="Arial" panose="020B0604020202020204" pitchFamily="34" charset="0"/>
              </a:rPr>
              <a:t>12</a:t>
            </a:r>
          </a:p>
        </p:txBody>
      </p:sp>
      <p:sp>
        <p:nvSpPr>
          <p:cNvPr id="627" name="Oval 565"/>
          <p:cNvSpPr>
            <a:spLocks noChangeArrowheads="1"/>
          </p:cNvSpPr>
          <p:nvPr/>
        </p:nvSpPr>
        <p:spPr bwMode="auto">
          <a:xfrm>
            <a:off x="7414846" y="4929189"/>
            <a:ext cx="235927" cy="220662"/>
          </a:xfrm>
          <a:prstGeom prst="ellipse">
            <a:avLst/>
          </a:prstGeom>
          <a:solidFill>
            <a:schemeClr val="bg1"/>
          </a:solidFill>
          <a:ln w="952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800" b="1" dirty="0">
                <a:latin typeface="Arial" panose="020B0604020202020204" pitchFamily="34" charset="0"/>
                <a:ea typeface="HGP創英角ｺﾞｼｯｸUB" pitchFamily="50" charset="-128"/>
                <a:cs typeface="Arial" panose="020B0604020202020204" pitchFamily="34" charset="0"/>
              </a:rPr>
              <a:t>13</a:t>
            </a:r>
          </a:p>
        </p:txBody>
      </p:sp>
      <p:sp>
        <p:nvSpPr>
          <p:cNvPr id="628" name="Oval 566"/>
          <p:cNvSpPr>
            <a:spLocks noChangeArrowheads="1"/>
          </p:cNvSpPr>
          <p:nvPr/>
        </p:nvSpPr>
        <p:spPr bwMode="auto">
          <a:xfrm>
            <a:off x="7414846" y="5464177"/>
            <a:ext cx="228600" cy="219075"/>
          </a:xfrm>
          <a:prstGeom prst="ellipse">
            <a:avLst/>
          </a:prstGeom>
          <a:solidFill>
            <a:schemeClr val="bg1"/>
          </a:solidFill>
          <a:ln w="952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800" b="1" dirty="0">
                <a:latin typeface="Arial" panose="020B0604020202020204" pitchFamily="34" charset="0"/>
                <a:ea typeface="HGP創英角ｺﾞｼｯｸUB" pitchFamily="50" charset="-128"/>
                <a:cs typeface="Arial" panose="020B0604020202020204" pitchFamily="34" charset="0"/>
              </a:rPr>
              <a:t>14</a:t>
            </a:r>
          </a:p>
        </p:txBody>
      </p:sp>
      <p:sp>
        <p:nvSpPr>
          <p:cNvPr id="629" name="AutoShape 569"/>
          <p:cNvSpPr>
            <a:spLocks noChangeArrowheads="1"/>
          </p:cNvSpPr>
          <p:nvPr/>
        </p:nvSpPr>
        <p:spPr bwMode="auto">
          <a:xfrm>
            <a:off x="7414846" y="3278942"/>
            <a:ext cx="473320" cy="328613"/>
          </a:xfrm>
          <a:prstGeom prst="roundRect">
            <a:avLst>
              <a:gd name="adj" fmla="val 11153"/>
            </a:avLst>
          </a:prstGeom>
          <a:gradFill rotWithShape="1">
            <a:gsLst>
              <a:gs pos="0">
                <a:srgbClr val="C9FFAB"/>
              </a:gs>
              <a:gs pos="100000">
                <a:srgbClr val="E9FFDD"/>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630" name="AutoShape 570"/>
          <p:cNvSpPr>
            <a:spLocks noChangeArrowheads="1"/>
          </p:cNvSpPr>
          <p:nvPr/>
        </p:nvSpPr>
        <p:spPr bwMode="auto">
          <a:xfrm>
            <a:off x="7414846" y="2742367"/>
            <a:ext cx="473320" cy="333375"/>
          </a:xfrm>
          <a:prstGeom prst="roundRect">
            <a:avLst>
              <a:gd name="adj" fmla="val 11153"/>
            </a:avLst>
          </a:prstGeom>
          <a:gradFill rotWithShape="1">
            <a:gsLst>
              <a:gs pos="0">
                <a:srgbClr val="C9FFAB"/>
              </a:gs>
              <a:gs pos="100000">
                <a:srgbClr val="E9FFDD"/>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631" name="AutoShape 571"/>
          <p:cNvSpPr>
            <a:spLocks noChangeArrowheads="1"/>
          </p:cNvSpPr>
          <p:nvPr/>
        </p:nvSpPr>
        <p:spPr bwMode="auto">
          <a:xfrm>
            <a:off x="7414846" y="2212141"/>
            <a:ext cx="473320" cy="331788"/>
          </a:xfrm>
          <a:prstGeom prst="roundRect">
            <a:avLst>
              <a:gd name="adj" fmla="val 11153"/>
            </a:avLst>
          </a:prstGeom>
          <a:gradFill rotWithShape="1">
            <a:gsLst>
              <a:gs pos="0">
                <a:srgbClr val="C9FFAB"/>
              </a:gs>
              <a:gs pos="100000">
                <a:srgbClr val="E9FFDD"/>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632" name="AutoShape 572"/>
          <p:cNvSpPr>
            <a:spLocks noChangeArrowheads="1"/>
          </p:cNvSpPr>
          <p:nvPr/>
        </p:nvSpPr>
        <p:spPr bwMode="auto">
          <a:xfrm>
            <a:off x="7414846" y="1681916"/>
            <a:ext cx="473320" cy="330200"/>
          </a:xfrm>
          <a:prstGeom prst="roundRect">
            <a:avLst>
              <a:gd name="adj" fmla="val 11153"/>
            </a:avLst>
          </a:prstGeom>
          <a:gradFill rotWithShape="1">
            <a:gsLst>
              <a:gs pos="0">
                <a:srgbClr val="C9FFAB"/>
              </a:gs>
              <a:gs pos="100000">
                <a:srgbClr val="E9FFDD"/>
              </a:gs>
            </a:gsLst>
            <a:lin ang="5400000" scaled="1"/>
          </a:gradFill>
          <a:ln w="9525" algn="ctr">
            <a:solidFill>
              <a:srgbClr val="C0C0C0"/>
            </a:solidFill>
            <a:round/>
            <a:headEnd/>
            <a:tailEnd/>
          </a:ln>
        </p:spPr>
        <p:txBody>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spcBef>
                <a:spcPct val="50000"/>
              </a:spcBef>
            </a:pPr>
            <a:endParaRPr lang="ja-JP" altLang="en-US" sz="800" dirty="0">
              <a:latin typeface="Arial" panose="020B0604020202020204" pitchFamily="34" charset="0"/>
              <a:ea typeface="HGP創英角ｺﾞｼｯｸUB" pitchFamily="50" charset="-128"/>
              <a:cs typeface="Arial" panose="020B0604020202020204" pitchFamily="34" charset="0"/>
            </a:endParaRPr>
          </a:p>
        </p:txBody>
      </p:sp>
      <p:sp>
        <p:nvSpPr>
          <p:cNvPr id="633" name="Oval 573"/>
          <p:cNvSpPr>
            <a:spLocks noChangeArrowheads="1"/>
          </p:cNvSpPr>
          <p:nvPr/>
        </p:nvSpPr>
        <p:spPr bwMode="auto">
          <a:xfrm>
            <a:off x="7382762" y="3185028"/>
            <a:ext cx="218343" cy="211138"/>
          </a:xfrm>
          <a:prstGeom prst="ellipse">
            <a:avLst/>
          </a:prstGeom>
          <a:solidFill>
            <a:schemeClr val="bg1"/>
          </a:solidFill>
          <a:ln w="952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800" b="1" dirty="0">
                <a:latin typeface="Arial" panose="020B0604020202020204" pitchFamily="34" charset="0"/>
                <a:ea typeface="HGP創英角ｺﾞｼｯｸUB" pitchFamily="50" charset="-128"/>
                <a:cs typeface="Arial" panose="020B0604020202020204" pitchFamily="34" charset="0"/>
              </a:rPr>
              <a:t>10</a:t>
            </a:r>
          </a:p>
        </p:txBody>
      </p:sp>
      <p:sp>
        <p:nvSpPr>
          <p:cNvPr id="634" name="Oval 574"/>
          <p:cNvSpPr>
            <a:spLocks noChangeArrowheads="1"/>
          </p:cNvSpPr>
          <p:nvPr/>
        </p:nvSpPr>
        <p:spPr bwMode="auto">
          <a:xfrm>
            <a:off x="7374741" y="1621675"/>
            <a:ext cx="187569" cy="209550"/>
          </a:xfrm>
          <a:prstGeom prst="ellipse">
            <a:avLst/>
          </a:prstGeom>
          <a:solidFill>
            <a:schemeClr val="bg1"/>
          </a:solidFill>
          <a:ln w="952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800" b="1" dirty="0">
                <a:latin typeface="Arial" panose="020B0604020202020204" pitchFamily="34" charset="0"/>
                <a:ea typeface="HGP創英角ｺﾞｼｯｸUB" pitchFamily="50" charset="-128"/>
                <a:cs typeface="Arial" panose="020B0604020202020204" pitchFamily="34" charset="0"/>
              </a:rPr>
              <a:t>7</a:t>
            </a:r>
          </a:p>
        </p:txBody>
      </p:sp>
      <p:sp>
        <p:nvSpPr>
          <p:cNvPr id="635" name="Oval 575"/>
          <p:cNvSpPr>
            <a:spLocks noChangeArrowheads="1"/>
          </p:cNvSpPr>
          <p:nvPr/>
        </p:nvSpPr>
        <p:spPr bwMode="auto">
          <a:xfrm>
            <a:off x="7374741" y="2147055"/>
            <a:ext cx="187569" cy="212725"/>
          </a:xfrm>
          <a:prstGeom prst="ellipse">
            <a:avLst/>
          </a:prstGeom>
          <a:solidFill>
            <a:schemeClr val="bg1"/>
          </a:solidFill>
          <a:ln w="952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800" b="1" dirty="0">
                <a:latin typeface="Arial" panose="020B0604020202020204" pitchFamily="34" charset="0"/>
                <a:ea typeface="HGP創英角ｺﾞｼｯｸUB" pitchFamily="50" charset="-128"/>
                <a:cs typeface="Arial" panose="020B0604020202020204" pitchFamily="34" charset="0"/>
              </a:rPr>
              <a:t>8</a:t>
            </a:r>
          </a:p>
        </p:txBody>
      </p:sp>
      <p:sp>
        <p:nvSpPr>
          <p:cNvPr id="636" name="Oval 576"/>
          <p:cNvSpPr>
            <a:spLocks noChangeArrowheads="1"/>
          </p:cNvSpPr>
          <p:nvPr/>
        </p:nvSpPr>
        <p:spPr bwMode="auto">
          <a:xfrm>
            <a:off x="7398804" y="2653216"/>
            <a:ext cx="187569" cy="214312"/>
          </a:xfrm>
          <a:prstGeom prst="ellipse">
            <a:avLst/>
          </a:prstGeom>
          <a:solidFill>
            <a:schemeClr val="bg1"/>
          </a:solidFill>
          <a:ln w="952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800" b="1" dirty="0">
                <a:latin typeface="Arial" panose="020B0604020202020204" pitchFamily="34" charset="0"/>
                <a:ea typeface="HGP創英角ｺﾞｼｯｸUB" pitchFamily="50" charset="-128"/>
                <a:cs typeface="Arial" panose="020B0604020202020204" pitchFamily="34" charset="0"/>
              </a:rPr>
              <a:t>9</a:t>
            </a:r>
          </a:p>
        </p:txBody>
      </p:sp>
      <p:sp>
        <p:nvSpPr>
          <p:cNvPr id="637"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System &amp; Network Outline</a:t>
            </a:r>
            <a:endParaRPr lang="en-US" altLang="ja-JP" sz="1800" kern="0" dirty="0">
              <a:latin typeface="Arial Black" panose="020B0A04020102020204" pitchFamily="34" charset="0"/>
            </a:endParaRPr>
          </a:p>
        </p:txBody>
      </p:sp>
      <p:sp>
        <p:nvSpPr>
          <p:cNvPr id="638" name="AutoShape 378"/>
          <p:cNvSpPr>
            <a:spLocks noChangeArrowheads="1"/>
          </p:cNvSpPr>
          <p:nvPr/>
        </p:nvSpPr>
        <p:spPr bwMode="auto">
          <a:xfrm>
            <a:off x="2387507" y="3837800"/>
            <a:ext cx="635273" cy="194756"/>
          </a:xfrm>
          <a:prstGeom prst="roundRect">
            <a:avLst>
              <a:gd name="adj" fmla="val 50000"/>
            </a:avLst>
          </a:prstGeom>
          <a:solidFill>
            <a:srgbClr val="FFFFFF"/>
          </a:solidFill>
          <a:ln w="9525">
            <a:solidFill>
              <a:srgbClr val="C0C0C0"/>
            </a:solidFill>
            <a:round/>
            <a:headEnd/>
            <a:tailEnd/>
          </a:ln>
        </p:spPr>
        <p:txBody>
          <a:bodyPr wrap="none" lIns="36000" tIns="0" rIns="36000" bIns="0"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r>
              <a:rPr lang="en-US" altLang="ja-JP" b="1" dirty="0" smtClean="0">
                <a:latin typeface="Arial" panose="020B0604020202020204" pitchFamily="34" charset="0"/>
                <a:ea typeface="HGP創英角ｺﾞｼｯｸUB" pitchFamily="50" charset="-128"/>
                <a:cs typeface="Arial" panose="020B0604020202020204" pitchFamily="34" charset="0"/>
              </a:rPr>
              <a:t>Projector</a:t>
            </a:r>
            <a:endParaRPr lang="ja-JP" altLang="en-US" b="1" dirty="0">
              <a:latin typeface="Arial" panose="020B0604020202020204" pitchFamily="34" charset="0"/>
              <a:ea typeface="HGP創英角ｺﾞｼｯｸUB" pitchFamily="50" charset="-128"/>
              <a:cs typeface="Arial" panose="020B0604020202020204" pitchFamily="34" charset="0"/>
            </a:endParaRPr>
          </a:p>
        </p:txBody>
      </p:sp>
      <p:sp>
        <p:nvSpPr>
          <p:cNvPr id="639" name="AutoShape 378"/>
          <p:cNvSpPr>
            <a:spLocks noChangeArrowheads="1"/>
          </p:cNvSpPr>
          <p:nvPr/>
        </p:nvSpPr>
        <p:spPr bwMode="auto">
          <a:xfrm>
            <a:off x="988771" y="4047336"/>
            <a:ext cx="510510" cy="194756"/>
          </a:xfrm>
          <a:prstGeom prst="roundRect">
            <a:avLst>
              <a:gd name="adj" fmla="val 50000"/>
            </a:avLst>
          </a:prstGeom>
          <a:solidFill>
            <a:srgbClr val="FFFFFF"/>
          </a:solidFill>
          <a:ln w="9525">
            <a:solidFill>
              <a:srgbClr val="C0C0C0"/>
            </a:solidFill>
            <a:round/>
            <a:headEnd/>
            <a:tailEnd/>
          </a:ln>
        </p:spPr>
        <p:txBody>
          <a:bodyPr wrap="none" lIns="36000" tIns="0" rIns="36000" bIns="0"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r>
              <a:rPr lang="en-US" altLang="ja-JP" b="1" dirty="0" smtClean="0">
                <a:latin typeface="Arial" panose="020B0604020202020204" pitchFamily="34" charset="0"/>
                <a:ea typeface="HGP創英角ｺﾞｼｯｸUB" pitchFamily="50" charset="-128"/>
                <a:cs typeface="Arial" panose="020B0604020202020204" pitchFamily="34" charset="0"/>
              </a:rPr>
              <a:t>Screen</a:t>
            </a:r>
            <a:endParaRPr lang="ja-JP" altLang="en-US" b="1" dirty="0">
              <a:latin typeface="Arial" panose="020B0604020202020204" pitchFamily="34" charset="0"/>
              <a:ea typeface="HGP創英角ｺﾞｼｯｸUB" pitchFamily="50" charset="-128"/>
              <a:cs typeface="Arial" panose="020B0604020202020204" pitchFamily="34" charset="0"/>
            </a:endParaRPr>
          </a:p>
        </p:txBody>
      </p:sp>
      <p:pic>
        <p:nvPicPr>
          <p:cNvPr id="641" name="Picture 4" descr="KX_VC1600黒"/>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086948" y="5774974"/>
            <a:ext cx="557724" cy="153474"/>
          </a:xfrm>
          <a:prstGeom prst="rect">
            <a:avLst/>
          </a:prstGeom>
          <a:noFill/>
          <a:extLst>
            <a:ext uri="{909E8E84-426E-40DD-AFC4-6F175D3DCCD1}">
              <a14:hiddenFill xmlns:a14="http://schemas.microsoft.com/office/drawing/2010/main">
                <a:solidFill>
                  <a:srgbClr val="FFFFFF"/>
                </a:solidFill>
              </a14:hiddenFill>
            </a:ext>
          </a:extLst>
        </p:spPr>
      </p:pic>
      <p:pic>
        <p:nvPicPr>
          <p:cNvPr id="642" name="Picture 73" descr="inter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0136" y="3625614"/>
            <a:ext cx="846275" cy="84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3" name="Picture 27" descr="ルーター"/>
          <p:cNvPicPr>
            <a:picLocks noChangeAspect="1" noChangeArrowheads="1"/>
          </p:cNvPicPr>
          <p:nvPr/>
        </p:nvPicPr>
        <p:blipFill>
          <a:blip r:embed="rId6" cstate="print">
            <a:clrChange>
              <a:clrFrom>
                <a:srgbClr val="FEFFFD"/>
              </a:clrFrom>
              <a:clrTo>
                <a:srgbClr val="FEFFFD">
                  <a:alpha val="0"/>
                </a:srgbClr>
              </a:clrTo>
            </a:clrChange>
            <a:extLst>
              <a:ext uri="{28A0092B-C50C-407E-A947-70E740481C1C}">
                <a14:useLocalDpi xmlns:a14="http://schemas.microsoft.com/office/drawing/2010/main" val="0"/>
              </a:ext>
            </a:extLst>
          </a:blip>
          <a:srcRect/>
          <a:stretch>
            <a:fillRect/>
          </a:stretch>
        </p:blipFill>
        <p:spPr bwMode="auto">
          <a:xfrm>
            <a:off x="4193585" y="5726843"/>
            <a:ext cx="519480" cy="19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4" name="AutoShape 378"/>
          <p:cNvSpPr>
            <a:spLocks noChangeArrowheads="1"/>
          </p:cNvSpPr>
          <p:nvPr/>
        </p:nvSpPr>
        <p:spPr bwMode="auto">
          <a:xfrm>
            <a:off x="4172393" y="3934796"/>
            <a:ext cx="548651" cy="194756"/>
          </a:xfrm>
          <a:prstGeom prst="roundRect">
            <a:avLst>
              <a:gd name="adj" fmla="val 50000"/>
            </a:avLst>
          </a:prstGeom>
          <a:solidFill>
            <a:srgbClr val="FFFFFF"/>
          </a:solidFill>
          <a:ln w="9525">
            <a:solidFill>
              <a:srgbClr val="C0C0C0"/>
            </a:solidFill>
            <a:round/>
            <a:headEnd/>
            <a:tailEnd/>
          </a:ln>
        </p:spPr>
        <p:txBody>
          <a:bodyPr wrap="none" lIns="36000" tIns="0" rIns="36000" bIns="0"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r>
              <a:rPr lang="en-US" altLang="ja-JP" b="1" dirty="0" smtClean="0">
                <a:latin typeface="Arial" panose="020B0604020202020204" pitchFamily="34" charset="0"/>
                <a:ea typeface="HGP創英角ｺﾞｼｯｸUB" pitchFamily="50" charset="-128"/>
                <a:cs typeface="Arial" panose="020B0604020202020204" pitchFamily="34" charset="0"/>
              </a:rPr>
              <a:t>Internet</a:t>
            </a:r>
            <a:endParaRPr lang="ja-JP" altLang="en-US" b="1" dirty="0">
              <a:latin typeface="Arial" panose="020B0604020202020204" pitchFamily="34" charset="0"/>
              <a:ea typeface="HGP創英角ｺﾞｼｯｸUB" pitchFamily="50" charset="-128"/>
              <a:cs typeface="Arial" panose="020B0604020202020204" pitchFamily="34" charset="0"/>
            </a:endParaRPr>
          </a:p>
        </p:txBody>
      </p:sp>
      <p:sp>
        <p:nvSpPr>
          <p:cNvPr id="645" name="AutoShape 378"/>
          <p:cNvSpPr>
            <a:spLocks noChangeArrowheads="1"/>
          </p:cNvSpPr>
          <p:nvPr/>
        </p:nvSpPr>
        <p:spPr bwMode="auto">
          <a:xfrm>
            <a:off x="4180442" y="5996439"/>
            <a:ext cx="500497" cy="194756"/>
          </a:xfrm>
          <a:prstGeom prst="roundRect">
            <a:avLst>
              <a:gd name="adj" fmla="val 50000"/>
            </a:avLst>
          </a:prstGeom>
          <a:solidFill>
            <a:srgbClr val="FFFFFF"/>
          </a:solidFill>
          <a:ln w="9525">
            <a:solidFill>
              <a:srgbClr val="C0C0C0"/>
            </a:solidFill>
            <a:round/>
            <a:headEnd/>
            <a:tailEnd/>
          </a:ln>
        </p:spPr>
        <p:txBody>
          <a:bodyPr wrap="none" lIns="36000" tIns="0" rIns="36000" bIns="0" anchor="ctr">
            <a:spAutoFit/>
          </a:bodyP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eaLnBrk="1" hangingPunct="1"/>
            <a:r>
              <a:rPr lang="en-US" altLang="ja-JP" b="1" dirty="0" smtClean="0">
                <a:latin typeface="Arial" panose="020B0604020202020204" pitchFamily="34" charset="0"/>
                <a:ea typeface="HGP創英角ｺﾞｼｯｸUB" pitchFamily="50" charset="-128"/>
                <a:cs typeface="Arial" panose="020B0604020202020204" pitchFamily="34" charset="0"/>
              </a:rPr>
              <a:t>Router</a:t>
            </a:r>
            <a:endParaRPr lang="ja-JP" altLang="en-US" b="1" dirty="0">
              <a:latin typeface="Arial" panose="020B0604020202020204" pitchFamily="34" charset="0"/>
              <a:ea typeface="HGP創英角ｺﾞｼｯｸUB" pitchFamily="50" charset="-128"/>
              <a:cs typeface="Arial" panose="020B0604020202020204" pitchFamily="34" charset="0"/>
            </a:endParaRPr>
          </a:p>
        </p:txBody>
      </p:sp>
      <p:pic>
        <p:nvPicPr>
          <p:cNvPr id="6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2881" y="4575072"/>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4949" y="2802429"/>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6305" y="2329399"/>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4450" y="3283647"/>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2842" y="4254109"/>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2462" y="5024832"/>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1632" y="1831925"/>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7186" y="2345278"/>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0591" y="2866500"/>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7083" y="3388540"/>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3199" y="4093908"/>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7417" y="4631261"/>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6107" y="5168853"/>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5207" y="5683252"/>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4036" y="2016342"/>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1250" y="2328837"/>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98550" y="2650007"/>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4592" y="3580473"/>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3229" y="4013552"/>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0860" y="4334200"/>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7770" y="4647325"/>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99749" y="4968221"/>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0192" y="5277615"/>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9801" y="5619084"/>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4813" y="5938265"/>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5633" y="3275851"/>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1513" y="2930353"/>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7037" y="1687636"/>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97007" y="1378166"/>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3654" y="6217002"/>
            <a:ext cx="538282" cy="1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7" name="Line 579"/>
          <p:cNvSpPr>
            <a:spLocks noChangeShapeType="1"/>
          </p:cNvSpPr>
          <p:nvPr/>
        </p:nvSpPr>
        <p:spPr bwMode="auto">
          <a:xfrm flipV="1">
            <a:off x="6962732" y="2998288"/>
            <a:ext cx="452114" cy="329850"/>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555" name="Line 577"/>
          <p:cNvSpPr>
            <a:spLocks noChangeShapeType="1"/>
          </p:cNvSpPr>
          <p:nvPr/>
        </p:nvSpPr>
        <p:spPr bwMode="auto">
          <a:xfrm flipV="1">
            <a:off x="6954587" y="1999618"/>
            <a:ext cx="460259" cy="390363"/>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sz="800" dirty="0">
              <a:latin typeface="Arial" panose="020B0604020202020204" pitchFamily="34" charset="0"/>
              <a:cs typeface="Arial" panose="020B0604020202020204" pitchFamily="34" charset="0"/>
            </a:endParaRPr>
          </a:p>
        </p:txBody>
      </p:sp>
      <p:sp>
        <p:nvSpPr>
          <p:cNvPr id="676" name="Oval 630"/>
          <p:cNvSpPr>
            <a:spLocks noChangeArrowheads="1"/>
          </p:cNvSpPr>
          <p:nvPr/>
        </p:nvSpPr>
        <p:spPr bwMode="auto">
          <a:xfrm>
            <a:off x="8313050" y="5779669"/>
            <a:ext cx="157883" cy="141384"/>
          </a:xfrm>
          <a:prstGeom prst="ellipse">
            <a:avLst/>
          </a:prstGeom>
          <a:solidFill>
            <a:schemeClr val="bg1"/>
          </a:solidFill>
          <a:ln w="952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800" b="1" dirty="0" smtClean="0">
                <a:latin typeface="Arial" panose="020B0604020202020204" pitchFamily="34" charset="0"/>
                <a:ea typeface="HGP創英角ｺﾞｼｯｸUB" pitchFamily="50" charset="-128"/>
                <a:cs typeface="Arial" panose="020B0604020202020204" pitchFamily="34" charset="0"/>
              </a:rPr>
              <a:t>29</a:t>
            </a:r>
            <a:endParaRPr lang="en-US" altLang="ja-JP" sz="800" b="1" dirty="0">
              <a:latin typeface="Arial" panose="020B0604020202020204" pitchFamily="34" charset="0"/>
              <a:ea typeface="HGP創英角ｺﾞｼｯｸUB" pitchFamily="50" charset="-128"/>
              <a:cs typeface="Arial" panose="020B0604020202020204" pitchFamily="34" charset="0"/>
            </a:endParaRPr>
          </a:p>
        </p:txBody>
      </p:sp>
      <p:sp>
        <p:nvSpPr>
          <p:cNvPr id="677" name="Oval 631"/>
          <p:cNvSpPr>
            <a:spLocks noChangeArrowheads="1"/>
          </p:cNvSpPr>
          <p:nvPr/>
        </p:nvSpPr>
        <p:spPr bwMode="auto">
          <a:xfrm>
            <a:off x="8313050" y="6087789"/>
            <a:ext cx="157883" cy="142359"/>
          </a:xfrm>
          <a:prstGeom prst="ellipse">
            <a:avLst/>
          </a:prstGeom>
          <a:solidFill>
            <a:schemeClr val="bg1"/>
          </a:solidFill>
          <a:ln w="9525">
            <a:solidFill>
              <a:schemeClr val="tx1"/>
            </a:solidFill>
            <a:round/>
            <a:headEnd/>
            <a:tailEnd/>
          </a:ln>
        </p:spPr>
        <p:txBody>
          <a:bodyPr wrap="none" anchor="ctr"/>
          <a:lstStyle>
            <a:lvl1pPr>
              <a:defRPr kumimoji="1" sz="900">
                <a:solidFill>
                  <a:schemeClr val="tx1"/>
                </a:solidFill>
                <a:latin typeface="Times New Roman" pitchFamily="18" charset="0"/>
                <a:ea typeface="HG創英角ｺﾞｼｯｸUB" pitchFamily="49" charset="-128"/>
              </a:defRPr>
            </a:lvl1pPr>
            <a:lvl2pPr marL="742950" indent="-285750">
              <a:defRPr kumimoji="1" sz="900">
                <a:solidFill>
                  <a:schemeClr val="tx1"/>
                </a:solidFill>
                <a:latin typeface="Times New Roman" pitchFamily="18" charset="0"/>
                <a:ea typeface="HG創英角ｺﾞｼｯｸUB" pitchFamily="49" charset="-128"/>
              </a:defRPr>
            </a:lvl2pPr>
            <a:lvl3pPr marL="1143000" indent="-228600">
              <a:defRPr kumimoji="1" sz="900">
                <a:solidFill>
                  <a:schemeClr val="tx1"/>
                </a:solidFill>
                <a:latin typeface="Times New Roman" pitchFamily="18" charset="0"/>
                <a:ea typeface="HG創英角ｺﾞｼｯｸUB" pitchFamily="49" charset="-128"/>
              </a:defRPr>
            </a:lvl3pPr>
            <a:lvl4pPr marL="1600200" indent="-228600">
              <a:defRPr kumimoji="1" sz="900">
                <a:solidFill>
                  <a:schemeClr val="tx1"/>
                </a:solidFill>
                <a:latin typeface="Times New Roman" pitchFamily="18" charset="0"/>
                <a:ea typeface="HG創英角ｺﾞｼｯｸUB" pitchFamily="49" charset="-128"/>
              </a:defRPr>
            </a:lvl4pPr>
            <a:lvl5pPr marL="2057400" indent="-228600">
              <a:defRPr kumimoji="1" sz="900">
                <a:solidFill>
                  <a:schemeClr val="tx1"/>
                </a:solidFill>
                <a:latin typeface="Times New Roman" pitchFamily="18" charset="0"/>
                <a:ea typeface="HG創英角ｺﾞｼｯｸUB" pitchFamily="49" charset="-128"/>
              </a:defRPr>
            </a:lvl5pPr>
            <a:lvl6pPr marL="25146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6pPr>
            <a:lvl7pPr marL="29718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7pPr>
            <a:lvl8pPr marL="34290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8pPr>
            <a:lvl9pPr marL="3886200" indent="-228600" eaLnBrk="0" fontAlgn="base" hangingPunct="0">
              <a:spcBef>
                <a:spcPct val="0"/>
              </a:spcBef>
              <a:spcAft>
                <a:spcPct val="0"/>
              </a:spcAft>
              <a:defRPr kumimoji="1" sz="900">
                <a:solidFill>
                  <a:schemeClr val="tx1"/>
                </a:solidFill>
                <a:latin typeface="Times New Roman" pitchFamily="18" charset="0"/>
                <a:ea typeface="HG創英角ｺﾞｼｯｸUB" pitchFamily="49" charset="-128"/>
              </a:defRPr>
            </a:lvl9pPr>
          </a:lstStyle>
          <a:p>
            <a:pPr algn="ctr" eaLnBrk="1" hangingPunct="1"/>
            <a:r>
              <a:rPr lang="en-US" altLang="ja-JP" sz="800" b="1" dirty="0" smtClean="0">
                <a:latin typeface="Arial" panose="020B0604020202020204" pitchFamily="34" charset="0"/>
                <a:ea typeface="HGP創英角ｺﾞｼｯｸUB" pitchFamily="50" charset="-128"/>
                <a:cs typeface="Arial" panose="020B0604020202020204" pitchFamily="34" charset="0"/>
              </a:rPr>
              <a:t>30</a:t>
            </a:r>
            <a:endParaRPr lang="en-US" altLang="ja-JP" sz="800" b="1" dirty="0">
              <a:latin typeface="Arial" panose="020B0604020202020204" pitchFamily="34" charset="0"/>
              <a:ea typeface="HGP創英角ｺﾞｼｯｸUB" pitchFamily="50" charset="-128"/>
              <a:cs typeface="Arial" panose="020B0604020202020204" pitchFamily="34" charset="0"/>
            </a:endParaRPr>
          </a:p>
        </p:txBody>
      </p:sp>
      <p:sp>
        <p:nvSpPr>
          <p:cNvPr id="2" name="正方形/長方形 1"/>
          <p:cNvSpPr/>
          <p:nvPr/>
        </p:nvSpPr>
        <p:spPr>
          <a:xfrm>
            <a:off x="247647" y="850125"/>
            <a:ext cx="7703778" cy="2954655"/>
          </a:xfrm>
          <a:prstGeom prst="rect">
            <a:avLst/>
          </a:prstGeom>
        </p:spPr>
        <p:txBody>
          <a:bodyPr wrap="square">
            <a:spAutoFit/>
          </a:bodyPr>
          <a:lstStyle/>
          <a:p>
            <a:pPr marL="171450" indent="-171450" eaLnBrk="1" hangingPunct="1">
              <a:lnSpc>
                <a:spcPct val="150000"/>
              </a:lnSpc>
              <a:buFont typeface="Wingdings" panose="05000000000000000000" pitchFamily="2" charset="2"/>
              <a:buChar char="n"/>
            </a:pPr>
            <a:r>
              <a:rPr lang="en-US" altLang="ja-JP" sz="1400" b="1" dirty="0">
                <a:latin typeface="Arial" panose="020B0604020202020204" pitchFamily="34" charset="0"/>
                <a:ea typeface="HGP創英角ｺﾞｼｯｸUB" pitchFamily="50" charset="-128"/>
                <a:cs typeface="Arial" panose="020B0604020202020204" pitchFamily="34" charset="0"/>
              </a:rPr>
              <a:t>Features: </a:t>
            </a:r>
            <a:r>
              <a:rPr lang="en-US" altLang="ja-JP" sz="1400" b="1" dirty="0" smtClean="0">
                <a:solidFill>
                  <a:srgbClr val="0000FF"/>
                </a:solidFill>
                <a:latin typeface="Arial" panose="020B0604020202020204" pitchFamily="34" charset="0"/>
                <a:ea typeface="HGP創英角ｺﾞｼｯｸUB" pitchFamily="50" charset="-128"/>
                <a:cs typeface="Arial" panose="020B0604020202020204" pitchFamily="34" charset="0"/>
              </a:rPr>
              <a:t>Up to 30 sites Multicast / Add</a:t>
            </a:r>
            <a:r>
              <a:rPr lang="en-US" altLang="ja-JP" sz="1400" b="1" dirty="0">
                <a:solidFill>
                  <a:srgbClr val="0000FF"/>
                </a:solidFill>
                <a:latin typeface="Arial" panose="020B0604020202020204" pitchFamily="34" charset="0"/>
                <a:ea typeface="HGP創英角ｺﾞｼｯｸUB" pitchFamily="50" charset="-128"/>
                <a:cs typeface="Arial" panose="020B0604020202020204" pitchFamily="34" charset="0"/>
              </a:rPr>
              <a:t>, Escape and Reconversion of Multicast </a:t>
            </a:r>
            <a:r>
              <a:rPr lang="en-US" altLang="ja-JP" sz="1400" b="1" dirty="0" smtClean="0">
                <a:solidFill>
                  <a:srgbClr val="0000FF"/>
                </a:solidFill>
                <a:latin typeface="Arial" panose="020B0604020202020204" pitchFamily="34" charset="0"/>
                <a:ea typeface="HGP創英角ｺﾞｼｯｸUB" pitchFamily="50" charset="-128"/>
                <a:cs typeface="Arial" panose="020B0604020202020204" pitchFamily="34" charset="0"/>
              </a:rPr>
              <a:t>Tree</a:t>
            </a:r>
          </a:p>
          <a:p>
            <a:pPr marL="171450" indent="-171450" eaLnBrk="1" hangingPunct="1">
              <a:lnSpc>
                <a:spcPct val="150000"/>
              </a:lnSpc>
              <a:buFont typeface="Wingdings" panose="05000000000000000000" pitchFamily="2" charset="2"/>
              <a:buChar char="n"/>
            </a:pPr>
            <a:r>
              <a:rPr lang="en-US" altLang="ja-JP" sz="1400" b="1" dirty="0" smtClean="0">
                <a:latin typeface="Arial" panose="020B0604020202020204" pitchFamily="34" charset="0"/>
                <a:ea typeface="HGP創英角ｺﾞｼｯｸUB" pitchFamily="50" charset="-128"/>
                <a:cs typeface="Arial" panose="020B0604020202020204" pitchFamily="34" charset="0"/>
              </a:rPr>
              <a:t>Supported Connection Mode: </a:t>
            </a:r>
            <a:r>
              <a:rPr lang="en-US" altLang="ja-JP" sz="1400" b="1" dirty="0" smtClean="0">
                <a:solidFill>
                  <a:srgbClr val="0000FF"/>
                </a:solidFill>
                <a:latin typeface="Arial" panose="020B0604020202020204" pitchFamily="34" charset="0"/>
                <a:ea typeface="HGP創英角ｺﾞｼｯｸUB" pitchFamily="50" charset="-128"/>
                <a:cs typeface="Arial" panose="020B0604020202020204" pitchFamily="34" charset="0"/>
              </a:rPr>
              <a:t>IP mode </a:t>
            </a:r>
            <a:r>
              <a:rPr lang="en-US" altLang="ja-JP" sz="1050" dirty="0" smtClean="0">
                <a:latin typeface="Arial" panose="020B0604020202020204" pitchFamily="34" charset="0"/>
                <a:ea typeface="HGP創英角ｺﾞｼｯｸUB" pitchFamily="50" charset="-128"/>
                <a:cs typeface="Arial" panose="020B0604020202020204" pitchFamily="34" charset="0"/>
              </a:rPr>
              <a:t>(Not supported for Static NAT and NAT Traversal Service mode)</a:t>
            </a:r>
            <a:endParaRPr lang="en-US" altLang="ja-JP" sz="1400" dirty="0" smtClean="0">
              <a:latin typeface="Arial" panose="020B0604020202020204" pitchFamily="34" charset="0"/>
              <a:ea typeface="HGP創英角ｺﾞｼｯｸUB" pitchFamily="50" charset="-128"/>
              <a:cs typeface="Arial" panose="020B0604020202020204" pitchFamily="34" charset="0"/>
            </a:endParaRPr>
          </a:p>
          <a:p>
            <a:pPr marL="171450" indent="-171450" eaLnBrk="1" hangingPunct="1">
              <a:lnSpc>
                <a:spcPct val="150000"/>
              </a:lnSpc>
              <a:buFont typeface="Wingdings" panose="05000000000000000000" pitchFamily="2" charset="2"/>
              <a:buChar char="n"/>
            </a:pPr>
            <a:r>
              <a:rPr lang="en-US" altLang="ja-JP" sz="1400" b="1" dirty="0">
                <a:latin typeface="Arial" panose="020B0604020202020204" pitchFamily="34" charset="0"/>
                <a:ea typeface="HGP創英角ｺﾞｼｯｸUB" pitchFamily="50" charset="-128"/>
                <a:cs typeface="Arial" panose="020B0604020202020204" pitchFamily="34" charset="0"/>
              </a:rPr>
              <a:t>Recommended Network: </a:t>
            </a:r>
            <a:r>
              <a:rPr lang="en-US" altLang="ja-JP" sz="1400" b="1" dirty="0">
                <a:solidFill>
                  <a:srgbClr val="0000FF"/>
                </a:solidFill>
                <a:latin typeface="Arial" panose="020B0604020202020204" pitchFamily="34" charset="0"/>
                <a:ea typeface="HGP創英角ｺﾞｼｯｸUB" pitchFamily="50" charset="-128"/>
                <a:cs typeface="Arial" panose="020B0604020202020204" pitchFamily="34" charset="0"/>
              </a:rPr>
              <a:t>Intranet, VPN </a:t>
            </a:r>
            <a:r>
              <a:rPr lang="en-US" altLang="ja-JP" sz="1100" b="1" dirty="0">
                <a:solidFill>
                  <a:srgbClr val="0000FF"/>
                </a:solidFill>
                <a:latin typeface="Arial" panose="020B0604020202020204" pitchFamily="34" charset="0"/>
                <a:ea typeface="HGP創英角ｺﾞｼｯｸUB" pitchFamily="50" charset="-128"/>
                <a:cs typeface="Arial" panose="020B0604020202020204" pitchFamily="34" charset="0"/>
              </a:rPr>
              <a:t>(Closed Network</a:t>
            </a:r>
            <a:r>
              <a:rPr lang="en-US" altLang="ja-JP" sz="1100" b="1" dirty="0" smtClean="0">
                <a:solidFill>
                  <a:srgbClr val="0000FF"/>
                </a:solidFill>
                <a:latin typeface="Arial" panose="020B0604020202020204" pitchFamily="34" charset="0"/>
                <a:ea typeface="HGP創英角ｺﾞｼｯｸUB" pitchFamily="50" charset="-128"/>
                <a:cs typeface="Arial" panose="020B0604020202020204" pitchFamily="34" charset="0"/>
              </a:rPr>
              <a:t>) </a:t>
            </a:r>
            <a:r>
              <a:rPr lang="en-US" altLang="ja-JP" sz="1100" dirty="0" smtClean="0">
                <a:solidFill>
                  <a:srgbClr val="FF0000"/>
                </a:solidFill>
                <a:latin typeface="Arial" panose="020B0604020202020204" pitchFamily="34" charset="0"/>
                <a:ea typeface="HGP創英角ｺﾞｼｯｸUB" pitchFamily="50" charset="-128"/>
                <a:cs typeface="Arial" panose="020B0604020202020204" pitchFamily="34" charset="0"/>
              </a:rPr>
              <a:t>*Encryption is not supported.</a:t>
            </a:r>
          </a:p>
          <a:p>
            <a:pPr marL="171450" indent="-171450" eaLnBrk="1" hangingPunct="1">
              <a:lnSpc>
                <a:spcPct val="150000"/>
              </a:lnSpc>
              <a:buFont typeface="Wingdings" panose="05000000000000000000" pitchFamily="2" charset="2"/>
              <a:buChar char="n"/>
            </a:pPr>
            <a:r>
              <a:rPr lang="en-US" altLang="ja-JP" sz="1400" b="1" dirty="0" smtClean="0">
                <a:latin typeface="Arial" panose="020B0604020202020204" pitchFamily="34" charset="0"/>
                <a:ea typeface="HGP創英角ｺﾞｼｯｸUB" pitchFamily="50" charset="-128"/>
                <a:cs typeface="Arial" panose="020B0604020202020204" pitchFamily="34" charset="0"/>
              </a:rPr>
              <a:t>Distribution Method: </a:t>
            </a:r>
            <a:r>
              <a:rPr lang="en-US" altLang="ja-JP" sz="1400" b="1" dirty="0">
                <a:solidFill>
                  <a:srgbClr val="0000FF"/>
                </a:solidFill>
                <a:latin typeface="Arial" panose="020B0604020202020204" pitchFamily="34" charset="0"/>
                <a:ea typeface="Meiryo UI" panose="020B0604030504040204" pitchFamily="50" charset="-128"/>
                <a:cs typeface="Arial" panose="020B0604020202020204" pitchFamily="34" charset="0"/>
              </a:rPr>
              <a:t>Bucket </a:t>
            </a:r>
            <a:r>
              <a:rPr lang="en-US" altLang="ja-JP" sz="1400" b="1" dirty="0" smtClean="0">
                <a:solidFill>
                  <a:srgbClr val="0000FF"/>
                </a:solidFill>
                <a:latin typeface="Arial" panose="020B0604020202020204" pitchFamily="34" charset="0"/>
                <a:ea typeface="Meiryo UI" panose="020B0604030504040204" pitchFamily="50" charset="-128"/>
                <a:cs typeface="Arial" panose="020B0604020202020204" pitchFamily="34" charset="0"/>
              </a:rPr>
              <a:t>bridge </a:t>
            </a:r>
            <a:r>
              <a:rPr lang="en-US" altLang="ja-JP" sz="1100" dirty="0" smtClean="0">
                <a:latin typeface="Arial" panose="020B0604020202020204" pitchFamily="34" charset="0"/>
                <a:ea typeface="Meiryo UI" panose="020B0604030504040204" pitchFamily="50" charset="-128"/>
                <a:cs typeface="Arial" panose="020B0604020202020204" pitchFamily="34" charset="0"/>
              </a:rPr>
              <a:t>(IN x 1, OUT x 2)</a:t>
            </a:r>
            <a:r>
              <a:rPr lang="en-US" altLang="ja-JP" sz="1100" b="1" dirty="0" smtClean="0">
                <a:latin typeface="Arial" panose="020B0604020202020204" pitchFamily="34" charset="0"/>
                <a:ea typeface="HGP創英角ｺﾞｼｯｸUB" pitchFamily="50" charset="-128"/>
                <a:cs typeface="Arial" panose="020B0604020202020204" pitchFamily="34" charset="0"/>
              </a:rPr>
              <a:t> </a:t>
            </a:r>
            <a:endParaRPr lang="en-US" altLang="ja-JP" sz="1400" b="1" dirty="0" smtClean="0">
              <a:latin typeface="Arial" panose="020B0604020202020204" pitchFamily="34" charset="0"/>
              <a:ea typeface="HGP創英角ｺﾞｼｯｸUB" pitchFamily="50" charset="-128"/>
              <a:cs typeface="Arial" panose="020B0604020202020204" pitchFamily="34" charset="0"/>
            </a:endParaRPr>
          </a:p>
          <a:p>
            <a:pPr marL="171450" indent="-171450" eaLnBrk="1" hangingPunct="1">
              <a:lnSpc>
                <a:spcPct val="150000"/>
              </a:lnSpc>
              <a:buFont typeface="Wingdings" panose="05000000000000000000" pitchFamily="2" charset="2"/>
              <a:buChar char="n"/>
            </a:pPr>
            <a:r>
              <a:rPr lang="en-US" altLang="ja-JP" sz="1400" b="1" dirty="0" smtClean="0">
                <a:latin typeface="Arial" panose="020B0604020202020204" pitchFamily="34" charset="0"/>
                <a:ea typeface="HGP創英角ｺﾞｼｯｸUB" pitchFamily="50" charset="-128"/>
                <a:cs typeface="Arial" panose="020B0604020202020204" pitchFamily="34" charset="0"/>
              </a:rPr>
              <a:t>Connection Method: </a:t>
            </a:r>
            <a:r>
              <a:rPr lang="en-US" altLang="ja-JP" sz="1400" b="1" dirty="0" smtClean="0">
                <a:solidFill>
                  <a:srgbClr val="0000FF"/>
                </a:solidFill>
                <a:latin typeface="Arial" panose="020B0604020202020204" pitchFamily="34" charset="0"/>
                <a:ea typeface="HGP創英角ｺﾞｼｯｸUB" pitchFamily="50" charset="-128"/>
                <a:cs typeface="Arial" panose="020B0604020202020204" pitchFamily="34" charset="0"/>
              </a:rPr>
              <a:t>Full Mesh</a:t>
            </a:r>
            <a:r>
              <a:rPr lang="en-US" altLang="ja-JP" sz="1000" dirty="0" smtClean="0">
                <a:solidFill>
                  <a:srgbClr val="FF0000"/>
                </a:solidFill>
                <a:latin typeface="Arial" panose="020B0604020202020204" pitchFamily="34" charset="0"/>
                <a:ea typeface="HGP創英角ｺﾞｼｯｸUB" pitchFamily="50" charset="-128"/>
                <a:cs typeface="Arial" panose="020B0604020202020204" pitchFamily="34" charset="0"/>
              </a:rPr>
              <a:t> </a:t>
            </a:r>
            <a:endParaRPr lang="en-US" altLang="ja-JP" sz="1400" dirty="0" smtClean="0">
              <a:solidFill>
                <a:srgbClr val="FF0000"/>
              </a:solidFill>
              <a:latin typeface="Arial" panose="020B0604020202020204" pitchFamily="34" charset="0"/>
              <a:ea typeface="HGP創英角ｺﾞｼｯｸUB" pitchFamily="50" charset="-128"/>
              <a:cs typeface="Arial" panose="020B0604020202020204" pitchFamily="34" charset="0"/>
            </a:endParaRPr>
          </a:p>
          <a:p>
            <a:pPr marL="171450" indent="-171450" eaLnBrk="1" hangingPunct="1">
              <a:lnSpc>
                <a:spcPct val="150000"/>
              </a:lnSpc>
              <a:buFont typeface="Wingdings" panose="05000000000000000000" pitchFamily="2" charset="2"/>
              <a:buChar char="n"/>
            </a:pPr>
            <a:r>
              <a:rPr lang="en-US" altLang="ja-JP" sz="1400" b="1" dirty="0" smtClean="0">
                <a:latin typeface="Arial" panose="020B0604020202020204" pitchFamily="34" charset="0"/>
                <a:ea typeface="HGP創英角ｺﾞｼｯｸUB" pitchFamily="50" charset="-128"/>
                <a:cs typeface="Arial" panose="020B0604020202020204" pitchFamily="34" charset="0"/>
              </a:rPr>
              <a:t>License: </a:t>
            </a:r>
            <a:r>
              <a:rPr lang="en-US" altLang="ja-JP" sz="1400" b="1" dirty="0" smtClean="0">
                <a:solidFill>
                  <a:srgbClr val="0000FF"/>
                </a:solidFill>
                <a:latin typeface="Arial" panose="020B0604020202020204" pitchFamily="34" charset="0"/>
                <a:ea typeface="HGP創英角ｺﾞｼｯｸUB" pitchFamily="50" charset="-128"/>
                <a:cs typeface="Arial" panose="020B0604020202020204" pitchFamily="34" charset="0"/>
              </a:rPr>
              <a:t>Required at all sites (KX-VCS302)</a:t>
            </a:r>
          </a:p>
          <a:p>
            <a:pPr marL="171450" indent="-171450" eaLnBrk="1" hangingPunct="1">
              <a:lnSpc>
                <a:spcPct val="150000"/>
              </a:lnSpc>
              <a:buFont typeface="Wingdings" panose="05000000000000000000" pitchFamily="2" charset="2"/>
              <a:buChar char="n"/>
            </a:pPr>
            <a:r>
              <a:rPr lang="en-US" altLang="ja-JP" sz="1400" b="1" dirty="0" smtClean="0">
                <a:latin typeface="Arial" panose="020B0604020202020204" pitchFamily="34" charset="0"/>
                <a:ea typeface="HGP創英角ｺﾞｼｯｸUB" pitchFamily="50" charset="-128"/>
                <a:cs typeface="Arial" panose="020B0604020202020204" pitchFamily="34" charset="0"/>
              </a:rPr>
              <a:t>Max</a:t>
            </a:r>
            <a:r>
              <a:rPr lang="en-US" altLang="ja-JP" sz="1400" b="1" dirty="0">
                <a:latin typeface="Arial" panose="020B0604020202020204" pitchFamily="34" charset="0"/>
                <a:ea typeface="HGP創英角ｺﾞｼｯｸUB" pitchFamily="50" charset="-128"/>
                <a:cs typeface="Arial" panose="020B0604020202020204" pitchFamily="34" charset="0"/>
              </a:rPr>
              <a:t>. Video Quality: </a:t>
            </a:r>
            <a:r>
              <a:rPr lang="en-US" altLang="ja-JP" sz="1400" b="1" dirty="0">
                <a:solidFill>
                  <a:srgbClr val="0000FF"/>
                </a:solidFill>
                <a:latin typeface="Arial" panose="020B0604020202020204" pitchFamily="34" charset="0"/>
                <a:ea typeface="HGP創英角ｺﾞｼｯｸUB" pitchFamily="50" charset="-128"/>
                <a:cs typeface="Arial" panose="020B0604020202020204" pitchFamily="34" charset="0"/>
              </a:rPr>
              <a:t>Full </a:t>
            </a:r>
            <a:r>
              <a:rPr lang="en-US" altLang="ja-JP" sz="1400" b="1" dirty="0" smtClean="0">
                <a:solidFill>
                  <a:srgbClr val="0000FF"/>
                </a:solidFill>
                <a:latin typeface="Arial" panose="020B0604020202020204" pitchFamily="34" charset="0"/>
                <a:ea typeface="HGP創英角ｺﾞｼｯｸUB" pitchFamily="50" charset="-128"/>
                <a:cs typeface="Arial" panose="020B0604020202020204" pitchFamily="34" charset="0"/>
              </a:rPr>
              <a:t>HD (1080p)</a:t>
            </a:r>
            <a:endParaRPr lang="ja-JP" altLang="en-US" sz="1400" b="1" dirty="0">
              <a:solidFill>
                <a:srgbClr val="0000FF"/>
              </a:solidFill>
              <a:latin typeface="Arial" panose="020B0604020202020204" pitchFamily="34" charset="0"/>
              <a:ea typeface="HGP創英角ｺﾞｼｯｸUB" pitchFamily="50" charset="-128"/>
              <a:cs typeface="Arial" panose="020B0604020202020204" pitchFamily="34" charset="0"/>
            </a:endParaRPr>
          </a:p>
          <a:p>
            <a:pPr marL="171450" indent="-171450" eaLnBrk="1" hangingPunct="1">
              <a:lnSpc>
                <a:spcPct val="150000"/>
              </a:lnSpc>
              <a:buFont typeface="Wingdings" panose="05000000000000000000" pitchFamily="2" charset="2"/>
              <a:buChar char="n"/>
            </a:pPr>
            <a:r>
              <a:rPr lang="en-US" altLang="ja-JP" sz="1400" b="1" dirty="0">
                <a:latin typeface="Arial" panose="020B0604020202020204" pitchFamily="34" charset="0"/>
                <a:ea typeface="HGP創英角ｺﾞｼｯｸUB" pitchFamily="50" charset="-128"/>
                <a:cs typeface="Arial" panose="020B0604020202020204" pitchFamily="34" charset="0"/>
              </a:rPr>
              <a:t>Minimum Required Bandwidth: </a:t>
            </a:r>
          </a:p>
          <a:p>
            <a:pPr marL="571500" eaLnBrk="1" hangingPunct="1">
              <a:lnSpc>
                <a:spcPct val="150000"/>
              </a:lnSpc>
              <a:buFont typeface="Wingdings" panose="05000000000000000000" pitchFamily="2" charset="2"/>
              <a:buChar char="ü"/>
            </a:pPr>
            <a:r>
              <a:rPr lang="en-US" altLang="ja-JP" sz="1200" b="1" dirty="0" smtClean="0">
                <a:solidFill>
                  <a:srgbClr val="0000FF"/>
                </a:solidFill>
                <a:latin typeface="Arial" panose="020B0604020202020204" pitchFamily="34" charset="0"/>
                <a:ea typeface="HGP創英角ｺﾞｼｯｸUB" pitchFamily="50" charset="-128"/>
                <a:cs typeface="Arial" panose="020B0604020202020204" pitchFamily="34" charset="0"/>
              </a:rPr>
              <a:t>1Mbps </a:t>
            </a:r>
            <a:r>
              <a:rPr lang="en-US" altLang="ja-JP" sz="1200" b="1" dirty="0">
                <a:solidFill>
                  <a:srgbClr val="0000FF"/>
                </a:solidFill>
                <a:latin typeface="Arial" panose="020B0604020202020204" pitchFamily="34" charset="0"/>
                <a:ea typeface="HGP創英角ｺﾞｼｯｸUB" pitchFamily="50" charset="-128"/>
                <a:cs typeface="Arial" panose="020B0604020202020204" pitchFamily="34" charset="0"/>
              </a:rPr>
              <a:t>/ site</a:t>
            </a:r>
            <a:r>
              <a:rPr lang="ja-JP" altLang="en-US" sz="1200" b="1" dirty="0">
                <a:solidFill>
                  <a:srgbClr val="0000FF"/>
                </a:solidFill>
                <a:latin typeface="Arial" panose="020B0604020202020204" pitchFamily="34" charset="0"/>
                <a:ea typeface="HGP創英角ｺﾞｼｯｸUB" pitchFamily="50" charset="-128"/>
                <a:cs typeface="Arial" panose="020B0604020202020204" pitchFamily="34" charset="0"/>
              </a:rPr>
              <a:t> </a:t>
            </a:r>
            <a:r>
              <a:rPr lang="en-US" altLang="ja-JP" sz="1200" b="1" dirty="0">
                <a:solidFill>
                  <a:srgbClr val="0000FF"/>
                </a:solidFill>
                <a:latin typeface="Arial" panose="020B0604020202020204" pitchFamily="34" charset="0"/>
                <a:ea typeface="HGP創英角ｺﾞｼｯｸUB" pitchFamily="50" charset="-128"/>
                <a:cs typeface="Arial" panose="020B0604020202020204" pitchFamily="34" charset="0"/>
              </a:rPr>
              <a:t>for </a:t>
            </a:r>
            <a:r>
              <a:rPr lang="en-US" altLang="ja-JP" sz="1200" b="1" dirty="0" smtClean="0">
                <a:solidFill>
                  <a:srgbClr val="0000FF"/>
                </a:solidFill>
                <a:latin typeface="Arial" panose="020B0604020202020204" pitchFamily="34" charset="0"/>
                <a:ea typeface="HGP創英角ｺﾞｼｯｸUB" pitchFamily="50" charset="-128"/>
                <a:cs typeface="Arial" panose="020B0604020202020204" pitchFamily="34" charset="0"/>
              </a:rPr>
              <a:t>HD, </a:t>
            </a:r>
            <a:r>
              <a:rPr lang="en-US" altLang="ja-JP" sz="1200" b="1" dirty="0" smtClean="0">
                <a:solidFill>
                  <a:srgbClr val="0000FF"/>
                </a:solidFill>
                <a:latin typeface="Arial" panose="020B0604020202020204" pitchFamily="34" charset="0"/>
                <a:ea typeface="HGP創英角ｺﾞｼｯｸUB" pitchFamily="50" charset="-128"/>
                <a:cs typeface="Arial" panose="020B0604020202020204" pitchFamily="34" charset="0"/>
              </a:rPr>
              <a:t>2Mbps </a:t>
            </a:r>
            <a:r>
              <a:rPr lang="en-US" altLang="ja-JP" sz="1200" b="1" dirty="0">
                <a:solidFill>
                  <a:srgbClr val="0000FF"/>
                </a:solidFill>
                <a:latin typeface="Arial" panose="020B0604020202020204" pitchFamily="34" charset="0"/>
                <a:ea typeface="HGP創英角ｺﾞｼｯｸUB" pitchFamily="50" charset="-128"/>
                <a:cs typeface="Arial" panose="020B0604020202020204" pitchFamily="34" charset="0"/>
              </a:rPr>
              <a:t>/ site for Full </a:t>
            </a:r>
            <a:r>
              <a:rPr lang="en-US" altLang="ja-JP" sz="1200" b="1" dirty="0" smtClean="0">
                <a:solidFill>
                  <a:srgbClr val="0000FF"/>
                </a:solidFill>
                <a:latin typeface="Arial" panose="020B0604020202020204" pitchFamily="34" charset="0"/>
                <a:ea typeface="HGP創英角ｺﾞｼｯｸUB" pitchFamily="50" charset="-128"/>
                <a:cs typeface="Arial" panose="020B0604020202020204" pitchFamily="34" charset="0"/>
              </a:rPr>
              <a:t>HD</a:t>
            </a:r>
            <a:r>
              <a:rPr lang="ja-JP" altLang="en-US" sz="1200" b="1" dirty="0" smtClean="0">
                <a:solidFill>
                  <a:srgbClr val="0000FF"/>
                </a:solidFill>
                <a:latin typeface="Arial" panose="020B0604020202020204" pitchFamily="34" charset="0"/>
                <a:ea typeface="HGP創英角ｺﾞｼｯｸUB" pitchFamily="50" charset="-128"/>
                <a:cs typeface="Arial" panose="020B0604020202020204" pitchFamily="34" charset="0"/>
              </a:rPr>
              <a:t> </a:t>
            </a:r>
            <a:endParaRPr lang="en-US" altLang="ja-JP" sz="1200" b="1" dirty="0">
              <a:solidFill>
                <a:srgbClr val="0000FF"/>
              </a:solidFill>
              <a:latin typeface="Arial" panose="020B0604020202020204" pitchFamily="34" charset="0"/>
              <a:ea typeface="HGP創英角ｺﾞｼｯｸUB" pitchFamily="50" charset="-128"/>
              <a:cs typeface="Arial" panose="020B0604020202020204" pitchFamily="34" charset="0"/>
            </a:endParaRPr>
          </a:p>
        </p:txBody>
      </p:sp>
    </p:spTree>
    <p:extLst>
      <p:ext uri="{BB962C8B-B14F-4D97-AF65-F5344CB8AC3E}">
        <p14:creationId xmlns:p14="http://schemas.microsoft.com/office/powerpoint/2010/main" val="2444738974"/>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7</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Network Requirement</a:t>
            </a:r>
            <a:endParaRPr lang="en-US" altLang="ja-JP" sz="1800" kern="0" dirty="0">
              <a:latin typeface="Arial Black" panose="020B0A04020102020204" pitchFamily="34" charset="0"/>
            </a:endParaRPr>
          </a:p>
        </p:txBody>
      </p:sp>
      <p:grpSp>
        <p:nvGrpSpPr>
          <p:cNvPr id="4" name="グループ化 3"/>
          <p:cNvGrpSpPr/>
          <p:nvPr/>
        </p:nvGrpSpPr>
        <p:grpSpPr>
          <a:xfrm>
            <a:off x="277004" y="2237874"/>
            <a:ext cx="4198888" cy="4082715"/>
            <a:chOff x="1341312" y="1971499"/>
            <a:chExt cx="4198888" cy="3547014"/>
          </a:xfrm>
        </p:grpSpPr>
        <p:sp>
          <p:nvSpPr>
            <p:cNvPr id="5" name="角丸四角形 4"/>
            <p:cNvSpPr/>
            <p:nvPr/>
          </p:nvSpPr>
          <p:spPr bwMode="auto">
            <a:xfrm>
              <a:off x="1341312" y="1971499"/>
              <a:ext cx="4198888" cy="3547014"/>
            </a:xfrm>
            <a:prstGeom prst="roundRect">
              <a:avLst>
                <a:gd name="adj" fmla="val 6098"/>
              </a:avLst>
            </a:prstGeom>
            <a:solidFill>
              <a:srgbClr val="FFFF99"/>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cxnSp>
          <p:nvCxnSpPr>
            <p:cNvPr id="6" name="直線コネクタ 5"/>
            <p:cNvCxnSpPr>
              <a:stCxn id="38" idx="3"/>
              <a:endCxn id="33" idx="1"/>
            </p:cNvCxnSpPr>
            <p:nvPr/>
          </p:nvCxnSpPr>
          <p:spPr bwMode="auto">
            <a:xfrm flipV="1">
              <a:off x="3853763" y="3417355"/>
              <a:ext cx="910754" cy="19739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線コネクタ 6"/>
            <p:cNvCxnSpPr>
              <a:stCxn id="38" idx="2"/>
              <a:endCxn id="36" idx="1"/>
            </p:cNvCxnSpPr>
            <p:nvPr/>
          </p:nvCxnSpPr>
          <p:spPr bwMode="auto">
            <a:xfrm>
              <a:off x="3213076" y="3799417"/>
              <a:ext cx="658690" cy="128752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線コネクタ 7"/>
            <p:cNvCxnSpPr>
              <a:stCxn id="38" idx="2"/>
              <a:endCxn id="29" idx="0"/>
            </p:cNvCxnSpPr>
            <p:nvPr/>
          </p:nvCxnSpPr>
          <p:spPr bwMode="auto">
            <a:xfrm flipH="1">
              <a:off x="2820540" y="3799417"/>
              <a:ext cx="392536" cy="10386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線コネクタ 8"/>
            <p:cNvCxnSpPr>
              <a:stCxn id="38" idx="1"/>
              <a:endCxn id="16" idx="0"/>
            </p:cNvCxnSpPr>
            <p:nvPr/>
          </p:nvCxnSpPr>
          <p:spPr bwMode="auto">
            <a:xfrm flipH="1">
              <a:off x="1929088" y="3614751"/>
              <a:ext cx="643301" cy="44200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線コネクタ 9"/>
            <p:cNvCxnSpPr>
              <a:stCxn id="38" idx="2"/>
              <a:endCxn id="34" idx="1"/>
            </p:cNvCxnSpPr>
            <p:nvPr/>
          </p:nvCxnSpPr>
          <p:spPr bwMode="auto">
            <a:xfrm>
              <a:off x="3213076" y="3799417"/>
              <a:ext cx="1579930" cy="69290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コネクタ 10"/>
            <p:cNvCxnSpPr>
              <a:stCxn id="38" idx="0"/>
              <a:endCxn id="18" idx="2"/>
            </p:cNvCxnSpPr>
            <p:nvPr/>
          </p:nvCxnSpPr>
          <p:spPr bwMode="auto">
            <a:xfrm flipV="1">
              <a:off x="3213076" y="2932700"/>
              <a:ext cx="733909" cy="49738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線コネクタ 11"/>
            <p:cNvCxnSpPr>
              <a:stCxn id="38" idx="0"/>
              <a:endCxn id="25" idx="2"/>
            </p:cNvCxnSpPr>
            <p:nvPr/>
          </p:nvCxnSpPr>
          <p:spPr bwMode="auto">
            <a:xfrm flipH="1" flipV="1">
              <a:off x="2343218" y="2988295"/>
              <a:ext cx="869858" cy="44179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Cloud"/>
            <p:cNvSpPr>
              <a:spLocks noChangeAspect="1" noEditPoints="1" noChangeArrowheads="1"/>
            </p:cNvSpPr>
            <p:nvPr/>
          </p:nvSpPr>
          <p:spPr bwMode="auto">
            <a:xfrm>
              <a:off x="2443977" y="3120065"/>
              <a:ext cx="1517823" cy="99799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bg1"/>
                </a:gs>
                <a:gs pos="100000">
                  <a:schemeClr val="bg2">
                    <a:lumMod val="20000"/>
                    <a:lumOff val="80000"/>
                  </a:schemeClr>
                </a:gs>
              </a:gsLst>
              <a:path path="rect">
                <a:fillToRect l="50000" t="50000" r="50000" b="50000"/>
              </a:path>
            </a:gradFill>
            <a:ln w="12700">
              <a:solidFill>
                <a:schemeClr val="bg2">
                  <a:lumMod val="40000"/>
                  <a:lumOff val="60000"/>
                </a:schemeClr>
              </a:solidFill>
              <a:miter lim="800000"/>
              <a:headEnd/>
              <a:tailEnd/>
            </a:ln>
            <a:effectLst>
              <a:outerShdw dist="107763" dir="2700000" algn="ctr" rotWithShape="0">
                <a:srgbClr val="808080"/>
              </a:outerShdw>
            </a:effectLst>
          </p:spPr>
          <p:txBody>
            <a:bodyPr/>
            <a:lstStyle/>
            <a:p>
              <a:pPr algn="ctr"/>
              <a:endParaRPr lang="ja-JP" altLang="en-US" sz="900" b="1" dirty="0">
                <a:latin typeface="Arial" panose="020B0604020202020204" pitchFamily="34" charset="0"/>
                <a:ea typeface="Meiryo UI" panose="020B0604030504040204" pitchFamily="50" charset="-128"/>
                <a:cs typeface="Arial" panose="020B0604020202020204" pitchFamily="34" charset="0"/>
              </a:endParaRPr>
            </a:p>
          </p:txBody>
        </p:sp>
        <p:sp>
          <p:nvSpPr>
            <p:cNvPr id="14" name="Text Box 226"/>
            <p:cNvSpPr txBox="1">
              <a:spLocks noChangeArrowheads="1"/>
            </p:cNvSpPr>
            <p:nvPr/>
          </p:nvSpPr>
          <p:spPr bwMode="auto">
            <a:xfrm>
              <a:off x="2225435" y="2007577"/>
              <a:ext cx="2306303" cy="307777"/>
            </a:xfrm>
            <a:prstGeom prst="rect">
              <a:avLst/>
            </a:prstGeom>
            <a:noFill/>
            <a:ln w="9525">
              <a:noFill/>
              <a:miter lim="800000"/>
              <a:headEnd/>
              <a:tailEnd/>
            </a:ln>
            <a:effectLst/>
          </p:spPr>
          <p:txBody>
            <a:bodyPr>
              <a:spAutoFit/>
            </a:bodyPr>
            <a:lstStyle/>
            <a:p>
              <a:pPr algn="ctr">
                <a:spcBef>
                  <a:spcPct val="50000"/>
                </a:spcBef>
              </a:pPr>
              <a:r>
                <a:rPr lang="en-US" altLang="ja-JP" sz="1400" b="1" dirty="0" smtClean="0">
                  <a:latin typeface="Arial" panose="020B0604020202020204" pitchFamily="34" charset="0"/>
                  <a:ea typeface="Meiryo UI" panose="020B0604030504040204" pitchFamily="50" charset="-128"/>
                  <a:cs typeface="Arial" panose="020B0604020202020204" pitchFamily="34" charset="0"/>
                </a:rPr>
                <a:t>Full Mesh Type Network</a:t>
              </a:r>
              <a:endParaRPr lang="ja-JP" altLang="en-US" sz="1400" b="1" dirty="0">
                <a:latin typeface="Arial" panose="020B0604020202020204" pitchFamily="34" charset="0"/>
                <a:ea typeface="Meiryo UI" panose="020B0604030504040204" pitchFamily="50" charset="-128"/>
                <a:cs typeface="Arial" panose="020B0604020202020204" pitchFamily="34" charset="0"/>
              </a:endParaRPr>
            </a:p>
          </p:txBody>
        </p:sp>
        <p:pic>
          <p:nvPicPr>
            <p:cNvPr id="15" name="Picture 12" descr="D:\共有\大川様\PPTネタ\支店.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4529" y="3779027"/>
              <a:ext cx="412395" cy="58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726" y="4056753"/>
              <a:ext cx="656724" cy="24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4"/>
            <p:cNvSpPr txBox="1">
              <a:spLocks noChangeArrowheads="1"/>
            </p:cNvSpPr>
            <p:nvPr/>
          </p:nvSpPr>
          <p:spPr bwMode="auto">
            <a:xfrm>
              <a:off x="1373396" y="4338913"/>
              <a:ext cx="1084744" cy="23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7" rIns="91355" bIns="45677">
              <a:spAutoFit/>
            </a:bodyPr>
            <a:lstStyle>
              <a:lvl1pPr marL="457200" indent="-4572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900" b="1" dirty="0" smtClean="0">
                  <a:latin typeface="Arial" panose="020B0604020202020204" pitchFamily="34" charset="0"/>
                  <a:ea typeface="Meiryo UI" panose="020B0604030504040204" pitchFamily="50" charset="-128"/>
                  <a:cs typeface="Arial" panose="020B0604020202020204" pitchFamily="34" charset="0"/>
                </a:rPr>
                <a:t>Branch Office A</a:t>
              </a:r>
              <a:endParaRPr lang="ja-JP" altLang="en-US" sz="900" b="1" dirty="0">
                <a:latin typeface="Arial" panose="020B0604020202020204" pitchFamily="34" charset="0"/>
                <a:ea typeface="Meiryo UI" panose="020B0604030504040204" pitchFamily="50" charset="-128"/>
                <a:cs typeface="Arial" panose="020B0604020202020204" pitchFamily="34" charset="0"/>
              </a:endParaRPr>
            </a:p>
          </p:txBody>
        </p:sp>
        <p:pic>
          <p:nvPicPr>
            <p:cNvPr id="18" name="Picture 12" descr="D:\共有\大川様\PPTネタ\支店.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0787" y="2345854"/>
              <a:ext cx="412395" cy="58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6984" y="2623580"/>
              <a:ext cx="656724" cy="24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 Box 4"/>
            <p:cNvSpPr txBox="1">
              <a:spLocks noChangeArrowheads="1"/>
            </p:cNvSpPr>
            <p:nvPr/>
          </p:nvSpPr>
          <p:spPr bwMode="auto">
            <a:xfrm>
              <a:off x="3992368" y="2833551"/>
              <a:ext cx="1316320" cy="23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7" rIns="91355" bIns="45677">
              <a:spAutoFit/>
            </a:bodyPr>
            <a:lstStyle>
              <a:lvl1pPr marL="457200" indent="-4572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900" b="1" dirty="0" smtClean="0">
                  <a:latin typeface="Arial" panose="020B0604020202020204" pitchFamily="34" charset="0"/>
                  <a:ea typeface="Meiryo UI" panose="020B0604030504040204" pitchFamily="50" charset="-128"/>
                  <a:cs typeface="Arial" panose="020B0604020202020204" pitchFamily="34" charset="0"/>
                </a:rPr>
                <a:t>Branch Office B</a:t>
              </a:r>
              <a:endParaRPr lang="ja-JP" altLang="en-US" sz="900" b="1" dirty="0">
                <a:latin typeface="Arial" panose="020B0604020202020204" pitchFamily="34" charset="0"/>
                <a:ea typeface="Meiryo UI" panose="020B0604030504040204" pitchFamily="50" charset="-128"/>
                <a:cs typeface="Arial" panose="020B0604020202020204" pitchFamily="34" charset="0"/>
              </a:endParaRPr>
            </a:p>
          </p:txBody>
        </p:sp>
        <p:sp>
          <p:nvSpPr>
            <p:cNvPr id="21" name="テキスト ボックス 20"/>
            <p:cNvSpPr txBox="1"/>
            <p:nvPr/>
          </p:nvSpPr>
          <p:spPr>
            <a:xfrm>
              <a:off x="1967434" y="2520128"/>
              <a:ext cx="893745" cy="230832"/>
            </a:xfrm>
            <a:prstGeom prst="rect">
              <a:avLst/>
            </a:prstGeom>
            <a:noFill/>
          </p:spPr>
          <p:txBody>
            <a:bodyPr wrap="square" rtlCol="0">
              <a:spAutoFit/>
            </a:bodyPr>
            <a:lstStyle/>
            <a:p>
              <a:pPr algn="ctr"/>
              <a:r>
                <a:rPr kumimoji="1" lang="en-US" altLang="ja-JP" sz="900" b="1" dirty="0" smtClean="0">
                  <a:latin typeface="Arial" panose="020B0604020202020204" pitchFamily="34" charset="0"/>
                  <a:ea typeface="Meiryo UI" panose="020B0604030504040204" pitchFamily="50" charset="-128"/>
                  <a:cs typeface="Arial" panose="020B0604020202020204" pitchFamily="34" charset="0"/>
                </a:rPr>
                <a:t>VC1600</a:t>
              </a:r>
              <a:endParaRPr kumimoji="1" lang="ja-JP" altLang="en-US" sz="900" b="1" dirty="0">
                <a:latin typeface="Arial" panose="020B0604020202020204" pitchFamily="34" charset="0"/>
                <a:ea typeface="Meiryo UI" panose="020B0604030504040204" pitchFamily="50" charset="-128"/>
                <a:cs typeface="Arial" panose="020B0604020202020204" pitchFamily="34" charset="0"/>
              </a:endParaRPr>
            </a:p>
          </p:txBody>
        </p:sp>
        <p:pic>
          <p:nvPicPr>
            <p:cNvPr id="23" name="Picture 14" descr="D:\共有\大川様\PPTネタ\本社.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5888" y="2278080"/>
              <a:ext cx="632715" cy="80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4"/>
            <p:cNvSpPr txBox="1">
              <a:spLocks noChangeArrowheads="1"/>
            </p:cNvSpPr>
            <p:nvPr/>
          </p:nvSpPr>
          <p:spPr bwMode="auto">
            <a:xfrm>
              <a:off x="1499536" y="3081998"/>
              <a:ext cx="794563" cy="23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7" rIns="91355" bIns="45677">
              <a:spAutoFit/>
            </a:bodyPr>
            <a:lstStyle>
              <a:lvl1pPr marL="457200" indent="-4572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900" b="1" dirty="0" smtClean="0">
                  <a:latin typeface="Arial" panose="020B0604020202020204" pitchFamily="34" charset="0"/>
                  <a:ea typeface="Meiryo UI" panose="020B0604030504040204" pitchFamily="50" charset="-128"/>
                  <a:cs typeface="Arial" panose="020B0604020202020204" pitchFamily="34" charset="0"/>
                </a:rPr>
                <a:t>HQ</a:t>
              </a:r>
              <a:endParaRPr lang="ja-JP" altLang="en-US" sz="900" b="1" dirty="0">
                <a:latin typeface="Arial" panose="020B0604020202020204" pitchFamily="34" charset="0"/>
                <a:ea typeface="Meiryo UI" panose="020B0604030504040204" pitchFamily="50" charset="-128"/>
                <a:cs typeface="Arial" panose="020B0604020202020204" pitchFamily="34" charset="0"/>
              </a:endParaRPr>
            </a:p>
          </p:txBody>
        </p:sp>
        <p:pic>
          <p:nvPicPr>
            <p:cNvPr id="25" name="Picture 4" descr="KX_VC1600黒"/>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52320" y="2763008"/>
              <a:ext cx="781796" cy="225287"/>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4"/>
            <p:cNvSpPr txBox="1">
              <a:spLocks noChangeArrowheads="1"/>
            </p:cNvSpPr>
            <p:nvPr/>
          </p:nvSpPr>
          <p:spPr bwMode="auto">
            <a:xfrm>
              <a:off x="4363287" y="3602628"/>
              <a:ext cx="1128777" cy="23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7" rIns="91355" bIns="45677">
              <a:spAutoFit/>
            </a:bodyPr>
            <a:lstStyle>
              <a:lvl1pPr marL="457200" indent="-4572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900" b="1" dirty="0" smtClean="0">
                  <a:latin typeface="Arial" panose="020B0604020202020204" pitchFamily="34" charset="0"/>
                  <a:ea typeface="Meiryo UI" panose="020B0604030504040204" pitchFamily="50" charset="-128"/>
                  <a:cs typeface="Arial" panose="020B0604020202020204" pitchFamily="34" charset="0"/>
                </a:rPr>
                <a:t>Sales Office A</a:t>
              </a:r>
              <a:endParaRPr lang="ja-JP" altLang="en-US" sz="900" b="1" dirty="0">
                <a:latin typeface="Arial" panose="020B0604020202020204" pitchFamily="34" charset="0"/>
                <a:ea typeface="Meiryo UI" panose="020B0604030504040204" pitchFamily="50" charset="-128"/>
                <a:cs typeface="Arial" panose="020B0604020202020204" pitchFamily="34" charset="0"/>
              </a:endParaRPr>
            </a:p>
          </p:txBody>
        </p:sp>
        <p:sp>
          <p:nvSpPr>
            <p:cNvPr id="27" name="Text Box 4"/>
            <p:cNvSpPr txBox="1">
              <a:spLocks noChangeArrowheads="1"/>
            </p:cNvSpPr>
            <p:nvPr/>
          </p:nvSpPr>
          <p:spPr bwMode="auto">
            <a:xfrm>
              <a:off x="4411423" y="4646442"/>
              <a:ext cx="1128777" cy="23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7" rIns="91355" bIns="45677">
              <a:spAutoFit/>
            </a:bodyPr>
            <a:lstStyle>
              <a:lvl1pPr marL="457200" indent="-4572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900" b="1" dirty="0" smtClean="0">
                  <a:latin typeface="Arial" panose="020B0604020202020204" pitchFamily="34" charset="0"/>
                  <a:ea typeface="Meiryo UI" panose="020B0604030504040204" pitchFamily="50" charset="-128"/>
                  <a:cs typeface="Arial" panose="020B0604020202020204" pitchFamily="34" charset="0"/>
                </a:rPr>
                <a:t>Sales Office B</a:t>
              </a:r>
            </a:p>
          </p:txBody>
        </p:sp>
        <p:pic>
          <p:nvPicPr>
            <p:cNvPr id="28" name="Picture 12" descr="D:\共有\大川様\PPTネタ\支店.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504" y="4574498"/>
              <a:ext cx="412395" cy="58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178" y="4838083"/>
              <a:ext cx="656724" cy="24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 Box 4"/>
            <p:cNvSpPr txBox="1">
              <a:spLocks noChangeArrowheads="1"/>
            </p:cNvSpPr>
            <p:nvPr/>
          </p:nvSpPr>
          <p:spPr bwMode="auto">
            <a:xfrm>
              <a:off x="2195675" y="5134384"/>
              <a:ext cx="1086889" cy="23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7" rIns="91355" bIns="45677">
              <a:spAutoFit/>
            </a:bodyPr>
            <a:lstStyle>
              <a:lvl1pPr marL="457200" indent="-4572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900" b="1" dirty="0" smtClean="0">
                  <a:latin typeface="Arial" panose="020B0604020202020204" pitchFamily="34" charset="0"/>
                  <a:ea typeface="Meiryo UI" panose="020B0604030504040204" pitchFamily="50" charset="-128"/>
                  <a:cs typeface="Arial" panose="020B0604020202020204" pitchFamily="34" charset="0"/>
                </a:rPr>
                <a:t>Branch Office C</a:t>
              </a:r>
              <a:endParaRPr lang="ja-JP" altLang="en-US" sz="900" b="1" dirty="0">
                <a:latin typeface="Arial" panose="020B0604020202020204" pitchFamily="34" charset="0"/>
                <a:ea typeface="Meiryo UI" panose="020B0604030504040204" pitchFamily="50" charset="-128"/>
                <a:cs typeface="Arial" panose="020B0604020202020204" pitchFamily="34" charset="0"/>
              </a:endParaRPr>
            </a:p>
          </p:txBody>
        </p:sp>
        <p:pic>
          <p:nvPicPr>
            <p:cNvPr id="31" name="Picture 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1728" y="4233237"/>
              <a:ext cx="522555" cy="40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0324" y="3174461"/>
              <a:ext cx="522555" cy="40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4517" y="3296422"/>
              <a:ext cx="656724" cy="24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3006" y="4371391"/>
              <a:ext cx="656724" cy="24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0488" y="4827858"/>
              <a:ext cx="522555" cy="40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1766" y="4966012"/>
              <a:ext cx="656724" cy="24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 Box 4"/>
            <p:cNvSpPr txBox="1">
              <a:spLocks noChangeArrowheads="1"/>
            </p:cNvSpPr>
            <p:nvPr/>
          </p:nvSpPr>
          <p:spPr bwMode="auto">
            <a:xfrm>
              <a:off x="3517516" y="5241600"/>
              <a:ext cx="1128777" cy="23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7" rIns="91355" bIns="45677">
              <a:spAutoFit/>
            </a:bodyPr>
            <a:lstStyle>
              <a:lvl1pPr marL="457200" indent="-4572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900" b="1" dirty="0" smtClean="0">
                  <a:latin typeface="Arial" panose="020B0604020202020204" pitchFamily="34" charset="0"/>
                  <a:ea typeface="Meiryo UI" panose="020B0604030504040204" pitchFamily="50" charset="-128"/>
                  <a:cs typeface="Arial" panose="020B0604020202020204" pitchFamily="34" charset="0"/>
                </a:rPr>
                <a:t>Sales Office C</a:t>
              </a:r>
            </a:p>
          </p:txBody>
        </p:sp>
        <p:sp>
          <p:nvSpPr>
            <p:cNvPr id="39" name="フリーフォーム 38"/>
            <p:cNvSpPr/>
            <p:nvPr/>
          </p:nvSpPr>
          <p:spPr bwMode="auto">
            <a:xfrm>
              <a:off x="2464904" y="2902226"/>
              <a:ext cx="1661823" cy="335565"/>
            </a:xfrm>
            <a:custGeom>
              <a:avLst/>
              <a:gdLst>
                <a:gd name="connsiteX0" fmla="*/ 0 w 1661823"/>
                <a:gd name="connsiteY0" fmla="*/ 103367 h 335565"/>
                <a:gd name="connsiteX1" fmla="*/ 683813 w 1661823"/>
                <a:gd name="connsiteY1" fmla="*/ 333955 h 335565"/>
                <a:gd name="connsiteX2" fmla="*/ 1661823 w 1661823"/>
                <a:gd name="connsiteY2" fmla="*/ 0 h 335565"/>
              </a:gdLst>
              <a:ahLst/>
              <a:cxnLst>
                <a:cxn ang="0">
                  <a:pos x="connsiteX0" y="connsiteY0"/>
                </a:cxn>
                <a:cxn ang="0">
                  <a:pos x="connsiteX1" y="connsiteY1"/>
                </a:cxn>
                <a:cxn ang="0">
                  <a:pos x="connsiteX2" y="connsiteY2"/>
                </a:cxn>
              </a:cxnLst>
              <a:rect l="l" t="t" r="r" b="b"/>
              <a:pathLst>
                <a:path w="1661823" h="335565">
                  <a:moveTo>
                    <a:pt x="0" y="103367"/>
                  </a:moveTo>
                  <a:cubicBezTo>
                    <a:pt x="203421" y="227275"/>
                    <a:pt x="406843" y="351183"/>
                    <a:pt x="683813" y="333955"/>
                  </a:cubicBezTo>
                  <a:cubicBezTo>
                    <a:pt x="960783" y="316727"/>
                    <a:pt x="1311303" y="158363"/>
                    <a:pt x="1661823" y="0"/>
                  </a:cubicBezTo>
                </a:path>
              </a:pathLst>
            </a:custGeom>
            <a:noFill/>
            <a:ln w="28575" cap="flat" cmpd="sng" algn="ctr">
              <a:solidFill>
                <a:srgbClr val="0066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40" name="フリーフォーム 39"/>
            <p:cNvSpPr/>
            <p:nvPr/>
          </p:nvSpPr>
          <p:spPr bwMode="auto">
            <a:xfrm>
              <a:off x="2067339" y="3037398"/>
              <a:ext cx="756173" cy="1001865"/>
            </a:xfrm>
            <a:custGeom>
              <a:avLst/>
              <a:gdLst>
                <a:gd name="connsiteX0" fmla="*/ 341906 w 756173"/>
                <a:gd name="connsiteY0" fmla="*/ 0 h 1001865"/>
                <a:gd name="connsiteX1" fmla="*/ 747423 w 756173"/>
                <a:gd name="connsiteY1" fmla="*/ 365760 h 1001865"/>
                <a:gd name="connsiteX2" fmla="*/ 0 w 756173"/>
                <a:gd name="connsiteY2" fmla="*/ 1001865 h 1001865"/>
              </a:gdLst>
              <a:ahLst/>
              <a:cxnLst>
                <a:cxn ang="0">
                  <a:pos x="connsiteX0" y="connsiteY0"/>
                </a:cxn>
                <a:cxn ang="0">
                  <a:pos x="connsiteX1" y="connsiteY1"/>
                </a:cxn>
                <a:cxn ang="0">
                  <a:pos x="connsiteX2" y="connsiteY2"/>
                </a:cxn>
              </a:cxnLst>
              <a:rect l="l" t="t" r="r" b="b"/>
              <a:pathLst>
                <a:path w="756173" h="1001865">
                  <a:moveTo>
                    <a:pt x="341906" y="0"/>
                  </a:moveTo>
                  <a:cubicBezTo>
                    <a:pt x="573156" y="99391"/>
                    <a:pt x="804407" y="198783"/>
                    <a:pt x="747423" y="365760"/>
                  </a:cubicBezTo>
                  <a:cubicBezTo>
                    <a:pt x="690439" y="532737"/>
                    <a:pt x="345219" y="767301"/>
                    <a:pt x="0" y="1001865"/>
                  </a:cubicBezTo>
                </a:path>
              </a:pathLst>
            </a:custGeom>
            <a:noFill/>
            <a:ln w="28575" cap="flat" cmpd="sng" algn="ctr">
              <a:solidFill>
                <a:srgbClr val="0066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41" name="フリーフォーム 40"/>
            <p:cNvSpPr/>
            <p:nvPr/>
          </p:nvSpPr>
          <p:spPr bwMode="auto">
            <a:xfrm>
              <a:off x="3586242" y="2965837"/>
              <a:ext cx="1120930" cy="516473"/>
            </a:xfrm>
            <a:custGeom>
              <a:avLst/>
              <a:gdLst>
                <a:gd name="connsiteX0" fmla="*/ 572290 w 1120930"/>
                <a:gd name="connsiteY0" fmla="*/ 0 h 516473"/>
                <a:gd name="connsiteX1" fmla="*/ 15699 w 1120930"/>
                <a:gd name="connsiteY1" fmla="*/ 492980 h 516473"/>
                <a:gd name="connsiteX2" fmla="*/ 1120930 w 1120930"/>
                <a:gd name="connsiteY2" fmla="*/ 429370 h 516473"/>
              </a:gdLst>
              <a:ahLst/>
              <a:cxnLst>
                <a:cxn ang="0">
                  <a:pos x="connsiteX0" y="connsiteY0"/>
                </a:cxn>
                <a:cxn ang="0">
                  <a:pos x="connsiteX1" y="connsiteY1"/>
                </a:cxn>
                <a:cxn ang="0">
                  <a:pos x="connsiteX2" y="connsiteY2"/>
                </a:cxn>
              </a:cxnLst>
              <a:rect l="l" t="t" r="r" b="b"/>
              <a:pathLst>
                <a:path w="1120930" h="516473">
                  <a:moveTo>
                    <a:pt x="572290" y="0"/>
                  </a:moveTo>
                  <a:cubicBezTo>
                    <a:pt x="248274" y="210709"/>
                    <a:pt x="-75741" y="421418"/>
                    <a:pt x="15699" y="492980"/>
                  </a:cubicBezTo>
                  <a:cubicBezTo>
                    <a:pt x="107139" y="564542"/>
                    <a:pt x="915521" y="451899"/>
                    <a:pt x="1120930" y="429370"/>
                  </a:cubicBezTo>
                </a:path>
              </a:pathLst>
            </a:custGeom>
            <a:noFill/>
            <a:ln w="28575" cap="flat" cmpd="sng" algn="ctr">
              <a:solidFill>
                <a:srgbClr val="00CC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42" name="フリーフォーム 41"/>
            <p:cNvSpPr/>
            <p:nvPr/>
          </p:nvSpPr>
          <p:spPr bwMode="auto">
            <a:xfrm>
              <a:off x="3117816" y="2988295"/>
              <a:ext cx="1660918" cy="1369020"/>
            </a:xfrm>
            <a:custGeom>
              <a:avLst/>
              <a:gdLst>
                <a:gd name="connsiteX0" fmla="*/ 985057 w 1660918"/>
                <a:gd name="connsiteY0" fmla="*/ 0 h 1415332"/>
                <a:gd name="connsiteX1" fmla="*/ 14998 w 1660918"/>
                <a:gd name="connsiteY1" fmla="*/ 659958 h 1415332"/>
                <a:gd name="connsiteX2" fmla="*/ 1660918 w 1660918"/>
                <a:gd name="connsiteY2" fmla="*/ 1415332 h 1415332"/>
              </a:gdLst>
              <a:ahLst/>
              <a:cxnLst>
                <a:cxn ang="0">
                  <a:pos x="connsiteX0" y="connsiteY0"/>
                </a:cxn>
                <a:cxn ang="0">
                  <a:pos x="connsiteX1" y="connsiteY1"/>
                </a:cxn>
                <a:cxn ang="0">
                  <a:pos x="connsiteX2" y="connsiteY2"/>
                </a:cxn>
              </a:cxnLst>
              <a:rect l="l" t="t" r="r" b="b"/>
              <a:pathLst>
                <a:path w="1660918" h="1415332">
                  <a:moveTo>
                    <a:pt x="985057" y="0"/>
                  </a:moveTo>
                  <a:cubicBezTo>
                    <a:pt x="443706" y="212035"/>
                    <a:pt x="-97645" y="424070"/>
                    <a:pt x="14998" y="659958"/>
                  </a:cubicBezTo>
                  <a:cubicBezTo>
                    <a:pt x="127641" y="895846"/>
                    <a:pt x="894279" y="1155589"/>
                    <a:pt x="1660918" y="1415332"/>
                  </a:cubicBezTo>
                </a:path>
              </a:pathLst>
            </a:custGeom>
            <a:noFill/>
            <a:ln w="28575" cap="flat" cmpd="sng" algn="ctr">
              <a:solidFill>
                <a:srgbClr val="00CC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43" name="フリーフォーム 42"/>
            <p:cNvSpPr/>
            <p:nvPr/>
          </p:nvSpPr>
          <p:spPr bwMode="auto">
            <a:xfrm>
              <a:off x="2178657" y="3776662"/>
              <a:ext cx="767513" cy="1041828"/>
            </a:xfrm>
            <a:custGeom>
              <a:avLst/>
              <a:gdLst>
                <a:gd name="connsiteX0" fmla="*/ 0 w 767513"/>
                <a:gd name="connsiteY0" fmla="*/ 294406 h 1041828"/>
                <a:gd name="connsiteX1" fmla="*/ 731520 w 767513"/>
                <a:gd name="connsiteY1" fmla="*/ 39964 h 1041828"/>
                <a:gd name="connsiteX2" fmla="*/ 588397 w 767513"/>
                <a:gd name="connsiteY2" fmla="*/ 1041828 h 1041828"/>
              </a:gdLst>
              <a:ahLst/>
              <a:cxnLst>
                <a:cxn ang="0">
                  <a:pos x="connsiteX0" y="connsiteY0"/>
                </a:cxn>
                <a:cxn ang="0">
                  <a:pos x="connsiteX1" y="connsiteY1"/>
                </a:cxn>
                <a:cxn ang="0">
                  <a:pos x="connsiteX2" y="connsiteY2"/>
                </a:cxn>
              </a:cxnLst>
              <a:rect l="l" t="t" r="r" b="b"/>
              <a:pathLst>
                <a:path w="767513" h="1041828">
                  <a:moveTo>
                    <a:pt x="0" y="294406"/>
                  </a:moveTo>
                  <a:cubicBezTo>
                    <a:pt x="316727" y="104900"/>
                    <a:pt x="633454" y="-84606"/>
                    <a:pt x="731520" y="39964"/>
                  </a:cubicBezTo>
                  <a:cubicBezTo>
                    <a:pt x="829586" y="164534"/>
                    <a:pt x="708991" y="603181"/>
                    <a:pt x="588397" y="1041828"/>
                  </a:cubicBezTo>
                </a:path>
              </a:pathLst>
            </a:custGeom>
            <a:noFill/>
            <a:ln w="28575" cap="flat" cmpd="sng" algn="ctr">
              <a:solidFill>
                <a:srgbClr val="00CC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44" name="フリーフォーム 43"/>
            <p:cNvSpPr/>
            <p:nvPr/>
          </p:nvSpPr>
          <p:spPr bwMode="auto">
            <a:xfrm>
              <a:off x="2194559" y="3685260"/>
              <a:ext cx="1940119" cy="1260450"/>
            </a:xfrm>
            <a:custGeom>
              <a:avLst/>
              <a:gdLst>
                <a:gd name="connsiteX0" fmla="*/ 0 w 1940119"/>
                <a:gd name="connsiteY0" fmla="*/ 385807 h 1260450"/>
                <a:gd name="connsiteX1" fmla="*/ 834887 w 1940119"/>
                <a:gd name="connsiteY1" fmla="*/ 43901 h 1260450"/>
                <a:gd name="connsiteX2" fmla="*/ 1940119 w 1940119"/>
                <a:gd name="connsiteY2" fmla="*/ 1260450 h 1260450"/>
              </a:gdLst>
              <a:ahLst/>
              <a:cxnLst>
                <a:cxn ang="0">
                  <a:pos x="connsiteX0" y="connsiteY0"/>
                </a:cxn>
                <a:cxn ang="0">
                  <a:pos x="connsiteX1" y="connsiteY1"/>
                </a:cxn>
                <a:cxn ang="0">
                  <a:pos x="connsiteX2" y="connsiteY2"/>
                </a:cxn>
              </a:cxnLst>
              <a:rect l="l" t="t" r="r" b="b"/>
              <a:pathLst>
                <a:path w="1940119" h="1260450">
                  <a:moveTo>
                    <a:pt x="0" y="385807"/>
                  </a:moveTo>
                  <a:cubicBezTo>
                    <a:pt x="255767" y="141967"/>
                    <a:pt x="511534" y="-101873"/>
                    <a:pt x="834887" y="43901"/>
                  </a:cubicBezTo>
                  <a:cubicBezTo>
                    <a:pt x="1158240" y="189675"/>
                    <a:pt x="1755914" y="1060342"/>
                    <a:pt x="1940119" y="1260450"/>
                  </a:cubicBezTo>
                </a:path>
              </a:pathLst>
            </a:custGeom>
            <a:noFill/>
            <a:ln w="28575" cap="flat" cmpd="sng" algn="ctr">
              <a:solidFill>
                <a:srgbClr val="00CC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8" name="テキスト ボックス 127"/>
            <p:cNvSpPr txBox="1">
              <a:spLocks noChangeArrowheads="1"/>
            </p:cNvSpPr>
            <p:nvPr/>
          </p:nvSpPr>
          <p:spPr bwMode="auto">
            <a:xfrm>
              <a:off x="2572389" y="3430085"/>
              <a:ext cx="12813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r>
                <a:rPr lang="en-US" altLang="ja-JP" sz="900" b="1" dirty="0" smtClean="0">
                  <a:latin typeface="Arial" panose="020B0604020202020204" pitchFamily="34" charset="0"/>
                  <a:ea typeface="Meiryo UI" panose="020B0604030504040204" pitchFamily="50" charset="-128"/>
                  <a:cs typeface="Arial" panose="020B0604020202020204" pitchFamily="34" charset="0"/>
                </a:rPr>
                <a:t>Intranet</a:t>
              </a:r>
            </a:p>
            <a:p>
              <a:pPr algn="ctr" eaLnBrk="1" hangingPunct="1"/>
              <a:r>
                <a:rPr lang="en-US" altLang="ja-JP" sz="900" b="1" dirty="0" smtClean="0">
                  <a:latin typeface="Arial" panose="020B0604020202020204" pitchFamily="34" charset="0"/>
                  <a:ea typeface="Meiryo UI" panose="020B0604030504040204" pitchFamily="50" charset="-128"/>
                  <a:cs typeface="Arial" panose="020B0604020202020204" pitchFamily="34" charset="0"/>
                </a:rPr>
                <a:t>(Closed Network)</a:t>
              </a:r>
            </a:p>
          </p:txBody>
        </p:sp>
      </p:grpSp>
      <p:grpSp>
        <p:nvGrpSpPr>
          <p:cNvPr id="45" name="グループ化 44"/>
          <p:cNvGrpSpPr/>
          <p:nvPr/>
        </p:nvGrpSpPr>
        <p:grpSpPr>
          <a:xfrm>
            <a:off x="4656540" y="2237874"/>
            <a:ext cx="4198888" cy="4082715"/>
            <a:chOff x="1341312" y="1971499"/>
            <a:chExt cx="4198888" cy="3547014"/>
          </a:xfrm>
        </p:grpSpPr>
        <p:sp>
          <p:nvSpPr>
            <p:cNvPr id="46" name="角丸四角形 45"/>
            <p:cNvSpPr/>
            <p:nvPr/>
          </p:nvSpPr>
          <p:spPr bwMode="auto">
            <a:xfrm>
              <a:off x="1341312" y="1971499"/>
              <a:ext cx="4198888" cy="3547014"/>
            </a:xfrm>
            <a:prstGeom prst="roundRect">
              <a:avLst>
                <a:gd name="adj" fmla="val 6098"/>
              </a:avLst>
            </a:prstGeom>
            <a:solidFill>
              <a:srgbClr val="FFCC66"/>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cxnSp>
          <p:nvCxnSpPr>
            <p:cNvPr id="47" name="直線コネクタ 46"/>
            <p:cNvCxnSpPr>
              <a:stCxn id="78" idx="3"/>
              <a:endCxn id="73" idx="1"/>
            </p:cNvCxnSpPr>
            <p:nvPr/>
          </p:nvCxnSpPr>
          <p:spPr bwMode="auto">
            <a:xfrm flipV="1">
              <a:off x="3773552" y="3417355"/>
              <a:ext cx="990965" cy="19739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直線コネクタ 47"/>
            <p:cNvCxnSpPr>
              <a:stCxn id="78" idx="2"/>
              <a:endCxn id="76" idx="1"/>
            </p:cNvCxnSpPr>
            <p:nvPr/>
          </p:nvCxnSpPr>
          <p:spPr bwMode="auto">
            <a:xfrm>
              <a:off x="3167983" y="3799417"/>
              <a:ext cx="703783" cy="128752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直線コネクタ 48"/>
            <p:cNvCxnSpPr>
              <a:stCxn id="78" idx="2"/>
              <a:endCxn id="69" idx="0"/>
            </p:cNvCxnSpPr>
            <p:nvPr/>
          </p:nvCxnSpPr>
          <p:spPr bwMode="auto">
            <a:xfrm flipH="1">
              <a:off x="2820540" y="3799417"/>
              <a:ext cx="347443" cy="10386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直線コネクタ 49"/>
            <p:cNvCxnSpPr>
              <a:stCxn id="78" idx="1"/>
              <a:endCxn id="57" idx="0"/>
            </p:cNvCxnSpPr>
            <p:nvPr/>
          </p:nvCxnSpPr>
          <p:spPr bwMode="auto">
            <a:xfrm flipH="1">
              <a:off x="1929088" y="3614751"/>
              <a:ext cx="633325" cy="44200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線コネクタ 50"/>
            <p:cNvCxnSpPr>
              <a:stCxn id="78" idx="2"/>
              <a:endCxn id="74" idx="1"/>
            </p:cNvCxnSpPr>
            <p:nvPr/>
          </p:nvCxnSpPr>
          <p:spPr bwMode="auto">
            <a:xfrm>
              <a:off x="3167983" y="3799417"/>
              <a:ext cx="1625023" cy="69290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直線コネクタ 51"/>
            <p:cNvCxnSpPr>
              <a:stCxn id="78" idx="0"/>
              <a:endCxn id="59" idx="2"/>
            </p:cNvCxnSpPr>
            <p:nvPr/>
          </p:nvCxnSpPr>
          <p:spPr bwMode="auto">
            <a:xfrm flipV="1">
              <a:off x="3167983" y="2932700"/>
              <a:ext cx="779002" cy="49738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線コネクタ 52"/>
            <p:cNvCxnSpPr>
              <a:stCxn id="78" idx="0"/>
              <a:endCxn id="65" idx="2"/>
            </p:cNvCxnSpPr>
            <p:nvPr/>
          </p:nvCxnSpPr>
          <p:spPr bwMode="auto">
            <a:xfrm flipH="1" flipV="1">
              <a:off x="2343218" y="2988295"/>
              <a:ext cx="824765" cy="44179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Cloud"/>
            <p:cNvSpPr>
              <a:spLocks noChangeAspect="1" noEditPoints="1" noChangeArrowheads="1"/>
            </p:cNvSpPr>
            <p:nvPr/>
          </p:nvSpPr>
          <p:spPr bwMode="auto">
            <a:xfrm>
              <a:off x="2443977" y="3120065"/>
              <a:ext cx="1517823" cy="99799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bg1"/>
                </a:gs>
                <a:gs pos="100000">
                  <a:schemeClr val="bg2">
                    <a:lumMod val="20000"/>
                    <a:lumOff val="80000"/>
                  </a:schemeClr>
                </a:gs>
              </a:gsLst>
              <a:path path="rect">
                <a:fillToRect l="50000" t="50000" r="50000" b="50000"/>
              </a:path>
            </a:gradFill>
            <a:ln w="12700">
              <a:solidFill>
                <a:schemeClr val="bg2">
                  <a:lumMod val="40000"/>
                  <a:lumOff val="60000"/>
                </a:schemeClr>
              </a:solidFill>
              <a:miter lim="800000"/>
              <a:headEnd/>
              <a:tailEnd/>
            </a:ln>
            <a:effectLst>
              <a:outerShdw dist="107763" dir="2700000" algn="ctr" rotWithShape="0">
                <a:srgbClr val="808080"/>
              </a:outerShdw>
            </a:effectLst>
          </p:spPr>
          <p:txBody>
            <a:bodyPr/>
            <a:lstStyle/>
            <a:p>
              <a:pPr algn="ctr"/>
              <a:endParaRPr lang="ja-JP" altLang="en-US" sz="900" b="1" dirty="0">
                <a:latin typeface="Arial" panose="020B0604020202020204" pitchFamily="34" charset="0"/>
                <a:ea typeface="Meiryo UI" panose="020B0604030504040204" pitchFamily="50" charset="-128"/>
                <a:cs typeface="Arial" panose="020B0604020202020204" pitchFamily="34" charset="0"/>
              </a:endParaRPr>
            </a:p>
          </p:txBody>
        </p:sp>
        <p:sp>
          <p:nvSpPr>
            <p:cNvPr id="55" name="Text Box 226"/>
            <p:cNvSpPr txBox="1">
              <a:spLocks noChangeArrowheads="1"/>
            </p:cNvSpPr>
            <p:nvPr/>
          </p:nvSpPr>
          <p:spPr bwMode="auto">
            <a:xfrm>
              <a:off x="1379413" y="1991535"/>
              <a:ext cx="3877859" cy="447883"/>
            </a:xfrm>
            <a:prstGeom prst="rect">
              <a:avLst/>
            </a:prstGeom>
            <a:noFill/>
            <a:ln w="9525">
              <a:noFill/>
              <a:miter lim="800000"/>
              <a:headEnd/>
              <a:tailEnd/>
            </a:ln>
            <a:effectLst/>
          </p:spPr>
          <p:txBody>
            <a:bodyPr wrap="square">
              <a:spAutoFit/>
            </a:bodyPr>
            <a:lstStyle/>
            <a:p>
              <a:pPr algn="ctr">
                <a:spcBef>
                  <a:spcPct val="50000"/>
                </a:spcBef>
              </a:pPr>
              <a:r>
                <a:rPr lang="en-US" altLang="ja-JP" sz="1400" b="1" dirty="0" smtClean="0">
                  <a:latin typeface="Arial" panose="020B0604020202020204" pitchFamily="34" charset="0"/>
                  <a:ea typeface="Meiryo UI" panose="020B0604030504040204" pitchFamily="50" charset="-128"/>
                  <a:cs typeface="Arial" panose="020B0604020202020204" pitchFamily="34" charset="0"/>
                </a:rPr>
                <a:t>When trouble is occurred </a:t>
              </a:r>
            </a:p>
            <a:p>
              <a:pPr algn="ctr">
                <a:spcBef>
                  <a:spcPct val="50000"/>
                </a:spcBef>
              </a:pPr>
              <a:r>
                <a:rPr lang="en-US" altLang="ja-JP" sz="900" b="1" dirty="0" smtClean="0">
                  <a:latin typeface="Arial" panose="020B0604020202020204" pitchFamily="34" charset="0"/>
                  <a:ea typeface="Meiryo UI" panose="020B0604030504040204" pitchFamily="50" charset="-128"/>
                  <a:cs typeface="Arial" panose="020B0604020202020204" pitchFamily="34" charset="0"/>
                </a:rPr>
                <a:t>(Re-establish the multicast route)</a:t>
              </a:r>
              <a:endParaRPr lang="ja-JP" altLang="en-US" sz="900" b="1" dirty="0">
                <a:latin typeface="Arial" panose="020B0604020202020204" pitchFamily="34" charset="0"/>
                <a:ea typeface="Meiryo UI" panose="020B0604030504040204" pitchFamily="50" charset="-128"/>
                <a:cs typeface="Arial" panose="020B0604020202020204" pitchFamily="34" charset="0"/>
              </a:endParaRPr>
            </a:p>
          </p:txBody>
        </p:sp>
        <p:pic>
          <p:nvPicPr>
            <p:cNvPr id="56" name="Picture 12" descr="D:\共有\大川様\PPTネタ\支店.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4529" y="3779027"/>
              <a:ext cx="412395" cy="58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726" y="4056753"/>
              <a:ext cx="656724" cy="24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Text Box 4"/>
            <p:cNvSpPr txBox="1">
              <a:spLocks noChangeArrowheads="1"/>
            </p:cNvSpPr>
            <p:nvPr/>
          </p:nvSpPr>
          <p:spPr bwMode="auto">
            <a:xfrm>
              <a:off x="1365375" y="4322871"/>
              <a:ext cx="1102665" cy="23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7" rIns="91355" bIns="45677">
              <a:spAutoFit/>
            </a:bodyPr>
            <a:lstStyle>
              <a:lvl1pPr marL="457200" indent="-4572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900" b="1" dirty="0" smtClean="0">
                  <a:latin typeface="Arial" panose="020B0604020202020204" pitchFamily="34" charset="0"/>
                  <a:ea typeface="Meiryo UI" panose="020B0604030504040204" pitchFamily="50" charset="-128"/>
                  <a:cs typeface="Arial" panose="020B0604020202020204" pitchFamily="34" charset="0"/>
                </a:rPr>
                <a:t>Branch Office A</a:t>
              </a:r>
              <a:endParaRPr lang="ja-JP" altLang="en-US" sz="900" b="1" dirty="0">
                <a:latin typeface="Arial" panose="020B0604020202020204" pitchFamily="34" charset="0"/>
                <a:ea typeface="Meiryo UI" panose="020B0604030504040204" pitchFamily="50" charset="-128"/>
                <a:cs typeface="Arial" panose="020B0604020202020204" pitchFamily="34" charset="0"/>
              </a:endParaRPr>
            </a:p>
          </p:txBody>
        </p:sp>
        <p:pic>
          <p:nvPicPr>
            <p:cNvPr id="59" name="Picture 12" descr="D:\共有\大川様\PPTネタ\支店.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0787" y="2345854"/>
              <a:ext cx="412395" cy="58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6984" y="2623580"/>
              <a:ext cx="656724" cy="24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Text Box 4"/>
            <p:cNvSpPr txBox="1">
              <a:spLocks noChangeArrowheads="1"/>
            </p:cNvSpPr>
            <p:nvPr/>
          </p:nvSpPr>
          <p:spPr bwMode="auto">
            <a:xfrm>
              <a:off x="3944242" y="2833551"/>
              <a:ext cx="1218781" cy="23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7" rIns="91355" bIns="45677">
              <a:spAutoFit/>
            </a:bodyPr>
            <a:lstStyle>
              <a:lvl1pPr marL="457200" indent="-4572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900" b="1" dirty="0" smtClean="0">
                  <a:latin typeface="Arial" panose="020B0604020202020204" pitchFamily="34" charset="0"/>
                  <a:ea typeface="Meiryo UI" panose="020B0604030504040204" pitchFamily="50" charset="-128"/>
                  <a:cs typeface="Arial" panose="020B0604020202020204" pitchFamily="34" charset="0"/>
                </a:rPr>
                <a:t>Branch Office B</a:t>
              </a:r>
              <a:endParaRPr lang="ja-JP" altLang="en-US" sz="900" b="1" dirty="0">
                <a:latin typeface="Arial" panose="020B0604020202020204" pitchFamily="34" charset="0"/>
                <a:ea typeface="Meiryo UI" panose="020B0604030504040204" pitchFamily="50" charset="-128"/>
                <a:cs typeface="Arial" panose="020B0604020202020204" pitchFamily="34" charset="0"/>
              </a:endParaRPr>
            </a:p>
          </p:txBody>
        </p:sp>
        <p:sp>
          <p:nvSpPr>
            <p:cNvPr id="62" name="テキスト ボックス 61"/>
            <p:cNvSpPr txBox="1"/>
            <p:nvPr/>
          </p:nvSpPr>
          <p:spPr>
            <a:xfrm>
              <a:off x="1952320" y="2544191"/>
              <a:ext cx="1077300" cy="230832"/>
            </a:xfrm>
            <a:prstGeom prst="rect">
              <a:avLst/>
            </a:prstGeom>
            <a:noFill/>
          </p:spPr>
          <p:txBody>
            <a:bodyPr wrap="square" rtlCol="0">
              <a:spAutoFit/>
            </a:bodyPr>
            <a:lstStyle/>
            <a:p>
              <a:pPr algn="ctr"/>
              <a:r>
                <a:rPr kumimoji="1" lang="en-US" altLang="ja-JP" sz="900" b="1" dirty="0" smtClean="0">
                  <a:latin typeface="Arial" panose="020B0604020202020204" pitchFamily="34" charset="0"/>
                  <a:ea typeface="Meiryo UI" panose="020B0604030504040204" pitchFamily="50" charset="-128"/>
                  <a:cs typeface="Arial" panose="020B0604020202020204" pitchFamily="34" charset="0"/>
                </a:rPr>
                <a:t>VC1600</a:t>
              </a:r>
              <a:endParaRPr kumimoji="1" lang="ja-JP" altLang="en-US" sz="900" b="1" dirty="0">
                <a:latin typeface="Arial" panose="020B0604020202020204" pitchFamily="34" charset="0"/>
                <a:ea typeface="Meiryo UI" panose="020B0604030504040204" pitchFamily="50" charset="-128"/>
                <a:cs typeface="Arial" panose="020B0604020202020204" pitchFamily="34" charset="0"/>
              </a:endParaRPr>
            </a:p>
          </p:txBody>
        </p:sp>
        <p:pic>
          <p:nvPicPr>
            <p:cNvPr id="63" name="Picture 14" descr="D:\共有\大川様\PPTネタ\本社.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5888" y="2278080"/>
              <a:ext cx="632715" cy="80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 Box 4"/>
            <p:cNvSpPr txBox="1">
              <a:spLocks noChangeArrowheads="1"/>
            </p:cNvSpPr>
            <p:nvPr/>
          </p:nvSpPr>
          <p:spPr bwMode="auto">
            <a:xfrm>
              <a:off x="1499536" y="3081998"/>
              <a:ext cx="794563" cy="23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7" rIns="91355" bIns="45677">
              <a:spAutoFit/>
            </a:bodyPr>
            <a:lstStyle>
              <a:lvl1pPr marL="457200" indent="-4572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900" b="1" dirty="0" smtClean="0">
                  <a:latin typeface="Arial" panose="020B0604020202020204" pitchFamily="34" charset="0"/>
                  <a:ea typeface="Meiryo UI" panose="020B0604030504040204" pitchFamily="50" charset="-128"/>
                  <a:cs typeface="Arial" panose="020B0604020202020204" pitchFamily="34" charset="0"/>
                </a:rPr>
                <a:t>HQ</a:t>
              </a:r>
              <a:endParaRPr lang="ja-JP" altLang="en-US" sz="900" b="1" dirty="0">
                <a:latin typeface="Arial" panose="020B0604020202020204" pitchFamily="34" charset="0"/>
                <a:ea typeface="Meiryo UI" panose="020B0604030504040204" pitchFamily="50" charset="-128"/>
                <a:cs typeface="Arial" panose="020B0604020202020204" pitchFamily="34" charset="0"/>
              </a:endParaRPr>
            </a:p>
          </p:txBody>
        </p:sp>
        <p:pic>
          <p:nvPicPr>
            <p:cNvPr id="65" name="Picture 4" descr="KX_VC1600黒"/>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52320" y="2763008"/>
              <a:ext cx="781796" cy="225287"/>
            </a:xfrm>
            <a:prstGeom prst="rect">
              <a:avLst/>
            </a:prstGeom>
            <a:noFill/>
            <a:extLst>
              <a:ext uri="{909E8E84-426E-40DD-AFC4-6F175D3DCCD1}">
                <a14:hiddenFill xmlns:a14="http://schemas.microsoft.com/office/drawing/2010/main">
                  <a:solidFill>
                    <a:srgbClr val="FFFFFF"/>
                  </a:solidFill>
                </a14:hiddenFill>
              </a:ext>
            </a:extLst>
          </p:spPr>
        </p:pic>
        <p:sp>
          <p:nvSpPr>
            <p:cNvPr id="66" name="Text Box 4"/>
            <p:cNvSpPr txBox="1">
              <a:spLocks noChangeArrowheads="1"/>
            </p:cNvSpPr>
            <p:nvPr/>
          </p:nvSpPr>
          <p:spPr bwMode="auto">
            <a:xfrm>
              <a:off x="4379329" y="3602628"/>
              <a:ext cx="1128777" cy="23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7" rIns="91355" bIns="45677">
              <a:spAutoFit/>
            </a:bodyPr>
            <a:lstStyle>
              <a:lvl1pPr marL="457200" indent="-4572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900" b="1" dirty="0" smtClean="0">
                  <a:latin typeface="Arial" panose="020B0604020202020204" pitchFamily="34" charset="0"/>
                  <a:ea typeface="Meiryo UI" panose="020B0604030504040204" pitchFamily="50" charset="-128"/>
                  <a:cs typeface="Arial" panose="020B0604020202020204" pitchFamily="34" charset="0"/>
                </a:rPr>
                <a:t>Sales Office A</a:t>
              </a:r>
              <a:endParaRPr lang="ja-JP" altLang="en-US" sz="900" b="1" dirty="0">
                <a:latin typeface="Arial" panose="020B0604020202020204" pitchFamily="34" charset="0"/>
                <a:ea typeface="Meiryo UI" panose="020B0604030504040204" pitchFamily="50" charset="-128"/>
                <a:cs typeface="Arial" panose="020B0604020202020204" pitchFamily="34" charset="0"/>
              </a:endParaRPr>
            </a:p>
          </p:txBody>
        </p:sp>
        <p:sp>
          <p:nvSpPr>
            <p:cNvPr id="67" name="Text Box 4"/>
            <p:cNvSpPr txBox="1">
              <a:spLocks noChangeArrowheads="1"/>
            </p:cNvSpPr>
            <p:nvPr/>
          </p:nvSpPr>
          <p:spPr bwMode="auto">
            <a:xfrm>
              <a:off x="4411423" y="4646442"/>
              <a:ext cx="1128777" cy="23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7" rIns="91355" bIns="45677">
              <a:spAutoFit/>
            </a:bodyPr>
            <a:lstStyle>
              <a:lvl1pPr marL="457200" indent="-4572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900" b="1" dirty="0" smtClean="0">
                  <a:latin typeface="Arial" panose="020B0604020202020204" pitchFamily="34" charset="0"/>
                  <a:ea typeface="Meiryo UI" panose="020B0604030504040204" pitchFamily="50" charset="-128"/>
                  <a:cs typeface="Arial" panose="020B0604020202020204" pitchFamily="34" charset="0"/>
                </a:rPr>
                <a:t>Sales Office B</a:t>
              </a:r>
            </a:p>
          </p:txBody>
        </p:sp>
        <p:pic>
          <p:nvPicPr>
            <p:cNvPr id="68" name="Picture 12" descr="D:\共有\大川様\PPTネタ\支店.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504" y="4574498"/>
              <a:ext cx="412395" cy="58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178" y="4838083"/>
              <a:ext cx="656724" cy="24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Text Box 4"/>
            <p:cNvSpPr txBox="1">
              <a:spLocks noChangeArrowheads="1"/>
            </p:cNvSpPr>
            <p:nvPr/>
          </p:nvSpPr>
          <p:spPr bwMode="auto">
            <a:xfrm>
              <a:off x="2215287" y="5134384"/>
              <a:ext cx="1103055" cy="23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7" rIns="91355" bIns="45677">
              <a:spAutoFit/>
            </a:bodyPr>
            <a:lstStyle>
              <a:lvl1pPr marL="457200" indent="-4572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900" b="1" dirty="0" smtClean="0">
                  <a:latin typeface="Arial" panose="020B0604020202020204" pitchFamily="34" charset="0"/>
                  <a:ea typeface="Meiryo UI" panose="020B0604030504040204" pitchFamily="50" charset="-128"/>
                  <a:cs typeface="Arial" panose="020B0604020202020204" pitchFamily="34" charset="0"/>
                </a:rPr>
                <a:t>Branch Office C</a:t>
              </a:r>
              <a:endParaRPr lang="ja-JP" altLang="en-US" sz="900" b="1" dirty="0">
                <a:latin typeface="Arial" panose="020B0604020202020204" pitchFamily="34" charset="0"/>
                <a:ea typeface="Meiryo UI" panose="020B0604030504040204" pitchFamily="50" charset="-128"/>
                <a:cs typeface="Arial" panose="020B0604020202020204" pitchFamily="34" charset="0"/>
              </a:endParaRPr>
            </a:p>
          </p:txBody>
        </p:sp>
        <p:pic>
          <p:nvPicPr>
            <p:cNvPr id="71" name="Picture 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1728" y="4233237"/>
              <a:ext cx="522555" cy="40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0324" y="3174461"/>
              <a:ext cx="522555" cy="40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4517" y="3296422"/>
              <a:ext cx="656724" cy="24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3006" y="4371391"/>
              <a:ext cx="656724" cy="24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0488" y="4827858"/>
              <a:ext cx="522555" cy="40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1766" y="4966012"/>
              <a:ext cx="656724" cy="24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Text Box 4"/>
            <p:cNvSpPr txBox="1">
              <a:spLocks noChangeArrowheads="1"/>
            </p:cNvSpPr>
            <p:nvPr/>
          </p:nvSpPr>
          <p:spPr bwMode="auto">
            <a:xfrm>
              <a:off x="3517516" y="5241600"/>
              <a:ext cx="1128777" cy="23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7" rIns="91355" bIns="45677">
              <a:spAutoFit/>
            </a:bodyPr>
            <a:lstStyle>
              <a:lvl1pPr marL="457200" indent="-4572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900" b="1" dirty="0" smtClean="0">
                  <a:latin typeface="Arial" panose="020B0604020202020204" pitchFamily="34" charset="0"/>
                  <a:ea typeface="Meiryo UI" panose="020B0604030504040204" pitchFamily="50" charset="-128"/>
                  <a:cs typeface="Arial" panose="020B0604020202020204" pitchFamily="34" charset="0"/>
                </a:rPr>
                <a:t>Sales Office C</a:t>
              </a:r>
            </a:p>
          </p:txBody>
        </p:sp>
        <p:sp>
          <p:nvSpPr>
            <p:cNvPr id="79" name="フリーフォーム 78"/>
            <p:cNvSpPr/>
            <p:nvPr/>
          </p:nvSpPr>
          <p:spPr bwMode="auto">
            <a:xfrm>
              <a:off x="2067339" y="3037398"/>
              <a:ext cx="756173" cy="1001865"/>
            </a:xfrm>
            <a:custGeom>
              <a:avLst/>
              <a:gdLst>
                <a:gd name="connsiteX0" fmla="*/ 341906 w 756173"/>
                <a:gd name="connsiteY0" fmla="*/ 0 h 1001865"/>
                <a:gd name="connsiteX1" fmla="*/ 747423 w 756173"/>
                <a:gd name="connsiteY1" fmla="*/ 365760 h 1001865"/>
                <a:gd name="connsiteX2" fmla="*/ 0 w 756173"/>
                <a:gd name="connsiteY2" fmla="*/ 1001865 h 1001865"/>
              </a:gdLst>
              <a:ahLst/>
              <a:cxnLst>
                <a:cxn ang="0">
                  <a:pos x="connsiteX0" y="connsiteY0"/>
                </a:cxn>
                <a:cxn ang="0">
                  <a:pos x="connsiteX1" y="connsiteY1"/>
                </a:cxn>
                <a:cxn ang="0">
                  <a:pos x="connsiteX2" y="connsiteY2"/>
                </a:cxn>
              </a:cxnLst>
              <a:rect l="l" t="t" r="r" b="b"/>
              <a:pathLst>
                <a:path w="756173" h="1001865">
                  <a:moveTo>
                    <a:pt x="341906" y="0"/>
                  </a:moveTo>
                  <a:cubicBezTo>
                    <a:pt x="573156" y="99391"/>
                    <a:pt x="804407" y="198783"/>
                    <a:pt x="747423" y="365760"/>
                  </a:cubicBezTo>
                  <a:cubicBezTo>
                    <a:pt x="690439" y="532737"/>
                    <a:pt x="345219" y="767301"/>
                    <a:pt x="0" y="1001865"/>
                  </a:cubicBezTo>
                </a:path>
              </a:pathLst>
            </a:custGeom>
            <a:noFill/>
            <a:ln w="28575" cap="flat" cmpd="sng" algn="ctr">
              <a:solidFill>
                <a:srgbClr val="0066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80" name="フリーフォーム 79"/>
            <p:cNvSpPr/>
            <p:nvPr/>
          </p:nvSpPr>
          <p:spPr bwMode="auto">
            <a:xfrm>
              <a:off x="3355366" y="3458104"/>
              <a:ext cx="1423368" cy="899210"/>
            </a:xfrm>
            <a:custGeom>
              <a:avLst/>
              <a:gdLst>
                <a:gd name="connsiteX0" fmla="*/ 985057 w 1660918"/>
                <a:gd name="connsiteY0" fmla="*/ 0 h 1415332"/>
                <a:gd name="connsiteX1" fmla="*/ 14998 w 1660918"/>
                <a:gd name="connsiteY1" fmla="*/ 659958 h 1415332"/>
                <a:gd name="connsiteX2" fmla="*/ 1660918 w 1660918"/>
                <a:gd name="connsiteY2" fmla="*/ 1415332 h 1415332"/>
                <a:gd name="connsiteX0" fmla="*/ 1495879 w 1654242"/>
                <a:gd name="connsiteY0" fmla="*/ 0 h 1480803"/>
                <a:gd name="connsiteX1" fmla="*/ 8322 w 1654242"/>
                <a:gd name="connsiteY1" fmla="*/ 725429 h 1480803"/>
                <a:gd name="connsiteX2" fmla="*/ 1654242 w 1654242"/>
                <a:gd name="connsiteY2" fmla="*/ 1480803 h 1480803"/>
              </a:gdLst>
              <a:ahLst/>
              <a:cxnLst>
                <a:cxn ang="0">
                  <a:pos x="connsiteX0" y="connsiteY0"/>
                </a:cxn>
                <a:cxn ang="0">
                  <a:pos x="connsiteX1" y="connsiteY1"/>
                </a:cxn>
                <a:cxn ang="0">
                  <a:pos x="connsiteX2" y="connsiteY2"/>
                </a:cxn>
              </a:cxnLst>
              <a:rect l="l" t="t" r="r" b="b"/>
              <a:pathLst>
                <a:path w="1654242" h="1480803">
                  <a:moveTo>
                    <a:pt x="1495879" y="0"/>
                  </a:moveTo>
                  <a:cubicBezTo>
                    <a:pt x="954528" y="212035"/>
                    <a:pt x="-104321" y="489541"/>
                    <a:pt x="8322" y="725429"/>
                  </a:cubicBezTo>
                  <a:cubicBezTo>
                    <a:pt x="120965" y="961317"/>
                    <a:pt x="887603" y="1221060"/>
                    <a:pt x="1654242" y="1480803"/>
                  </a:cubicBezTo>
                </a:path>
              </a:pathLst>
            </a:custGeom>
            <a:noFill/>
            <a:ln w="28575" cap="flat" cmpd="sng" algn="ctr">
              <a:solidFill>
                <a:srgbClr val="00CC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81" name="フリーフォーム 80"/>
            <p:cNvSpPr/>
            <p:nvPr/>
          </p:nvSpPr>
          <p:spPr bwMode="auto">
            <a:xfrm>
              <a:off x="2178657" y="3776662"/>
              <a:ext cx="767513" cy="1041828"/>
            </a:xfrm>
            <a:custGeom>
              <a:avLst/>
              <a:gdLst>
                <a:gd name="connsiteX0" fmla="*/ 0 w 767513"/>
                <a:gd name="connsiteY0" fmla="*/ 294406 h 1041828"/>
                <a:gd name="connsiteX1" fmla="*/ 731520 w 767513"/>
                <a:gd name="connsiteY1" fmla="*/ 39964 h 1041828"/>
                <a:gd name="connsiteX2" fmla="*/ 588397 w 767513"/>
                <a:gd name="connsiteY2" fmla="*/ 1041828 h 1041828"/>
              </a:gdLst>
              <a:ahLst/>
              <a:cxnLst>
                <a:cxn ang="0">
                  <a:pos x="connsiteX0" y="connsiteY0"/>
                </a:cxn>
                <a:cxn ang="0">
                  <a:pos x="connsiteX1" y="connsiteY1"/>
                </a:cxn>
                <a:cxn ang="0">
                  <a:pos x="connsiteX2" y="connsiteY2"/>
                </a:cxn>
              </a:cxnLst>
              <a:rect l="l" t="t" r="r" b="b"/>
              <a:pathLst>
                <a:path w="767513" h="1041828">
                  <a:moveTo>
                    <a:pt x="0" y="294406"/>
                  </a:moveTo>
                  <a:cubicBezTo>
                    <a:pt x="316727" y="104900"/>
                    <a:pt x="633454" y="-84606"/>
                    <a:pt x="731520" y="39964"/>
                  </a:cubicBezTo>
                  <a:cubicBezTo>
                    <a:pt x="829586" y="164534"/>
                    <a:pt x="708991" y="603181"/>
                    <a:pt x="588397" y="1041828"/>
                  </a:cubicBezTo>
                </a:path>
              </a:pathLst>
            </a:custGeom>
            <a:noFill/>
            <a:ln w="28575" cap="flat" cmpd="sng" algn="ctr">
              <a:solidFill>
                <a:srgbClr val="00CC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82" name="フリーフォーム 81"/>
            <p:cNvSpPr/>
            <p:nvPr/>
          </p:nvSpPr>
          <p:spPr bwMode="auto">
            <a:xfrm>
              <a:off x="2194559" y="3685260"/>
              <a:ext cx="1940119" cy="1260450"/>
            </a:xfrm>
            <a:custGeom>
              <a:avLst/>
              <a:gdLst>
                <a:gd name="connsiteX0" fmla="*/ 0 w 1940119"/>
                <a:gd name="connsiteY0" fmla="*/ 385807 h 1260450"/>
                <a:gd name="connsiteX1" fmla="*/ 834887 w 1940119"/>
                <a:gd name="connsiteY1" fmla="*/ 43901 h 1260450"/>
                <a:gd name="connsiteX2" fmla="*/ 1940119 w 1940119"/>
                <a:gd name="connsiteY2" fmla="*/ 1260450 h 1260450"/>
              </a:gdLst>
              <a:ahLst/>
              <a:cxnLst>
                <a:cxn ang="0">
                  <a:pos x="connsiteX0" y="connsiteY0"/>
                </a:cxn>
                <a:cxn ang="0">
                  <a:pos x="connsiteX1" y="connsiteY1"/>
                </a:cxn>
                <a:cxn ang="0">
                  <a:pos x="connsiteX2" y="connsiteY2"/>
                </a:cxn>
              </a:cxnLst>
              <a:rect l="l" t="t" r="r" b="b"/>
              <a:pathLst>
                <a:path w="1940119" h="1260450">
                  <a:moveTo>
                    <a:pt x="0" y="385807"/>
                  </a:moveTo>
                  <a:cubicBezTo>
                    <a:pt x="255767" y="141967"/>
                    <a:pt x="511534" y="-101873"/>
                    <a:pt x="834887" y="43901"/>
                  </a:cubicBezTo>
                  <a:cubicBezTo>
                    <a:pt x="1158240" y="189675"/>
                    <a:pt x="1755914" y="1060342"/>
                    <a:pt x="1940119" y="1260450"/>
                  </a:cubicBezTo>
                </a:path>
              </a:pathLst>
            </a:custGeom>
            <a:noFill/>
            <a:ln w="28575" cap="flat" cmpd="sng" algn="ctr">
              <a:solidFill>
                <a:srgbClr val="00CC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83" name="Text Box 226"/>
            <p:cNvSpPr txBox="1">
              <a:spLocks noChangeArrowheads="1"/>
            </p:cNvSpPr>
            <p:nvPr/>
          </p:nvSpPr>
          <p:spPr bwMode="auto">
            <a:xfrm>
              <a:off x="3973546" y="2418917"/>
              <a:ext cx="946285" cy="230832"/>
            </a:xfrm>
            <a:prstGeom prst="rect">
              <a:avLst/>
            </a:prstGeom>
            <a:noFill/>
            <a:ln w="9525">
              <a:noFill/>
              <a:miter lim="800000"/>
              <a:headEnd/>
              <a:tailEnd/>
            </a:ln>
            <a:effectLst/>
          </p:spPr>
          <p:txBody>
            <a:bodyPr wrap="square">
              <a:spAutoFit/>
            </a:bodyPr>
            <a:lstStyle/>
            <a:p>
              <a:pPr algn="ctr">
                <a:spcBef>
                  <a:spcPct val="50000"/>
                </a:spcBef>
              </a:pPr>
              <a:r>
                <a:rPr lang="en-US" altLang="ja-JP" sz="9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Disconnect</a:t>
              </a:r>
              <a:endParaRPr lang="ja-JP" altLang="en-US" sz="900" b="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sp>
          <p:nvSpPr>
            <p:cNvPr id="84" name="Text Box 226"/>
            <p:cNvSpPr txBox="1">
              <a:spLocks noChangeArrowheads="1"/>
            </p:cNvSpPr>
            <p:nvPr/>
          </p:nvSpPr>
          <p:spPr bwMode="auto">
            <a:xfrm>
              <a:off x="3029620" y="3174752"/>
              <a:ext cx="1687626" cy="230832"/>
            </a:xfrm>
            <a:prstGeom prst="rect">
              <a:avLst/>
            </a:prstGeom>
            <a:noFill/>
            <a:ln w="9525">
              <a:noFill/>
              <a:miter lim="800000"/>
              <a:headEnd/>
              <a:tailEnd/>
            </a:ln>
            <a:effectLst/>
          </p:spPr>
          <p:txBody>
            <a:bodyPr wrap="square">
              <a:spAutoFit/>
            </a:bodyPr>
            <a:lstStyle/>
            <a:p>
              <a:pPr>
                <a:spcBef>
                  <a:spcPct val="50000"/>
                </a:spcBef>
              </a:pPr>
              <a:r>
                <a:rPr lang="en-US" altLang="ja-JP" sz="9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Change Multicasting route</a:t>
              </a:r>
              <a:endParaRPr lang="ja-JP" altLang="en-US" sz="900" b="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sp>
          <p:nvSpPr>
            <p:cNvPr id="78" name="テキスト ボックス 127"/>
            <p:cNvSpPr txBox="1">
              <a:spLocks noChangeArrowheads="1"/>
            </p:cNvSpPr>
            <p:nvPr/>
          </p:nvSpPr>
          <p:spPr bwMode="auto">
            <a:xfrm>
              <a:off x="2562413" y="3430085"/>
              <a:ext cx="12111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r>
                <a:rPr lang="en-US" altLang="ja-JP" sz="900" b="1" dirty="0" smtClean="0">
                  <a:latin typeface="Arial" panose="020B0604020202020204" pitchFamily="34" charset="0"/>
                  <a:ea typeface="Meiryo UI" panose="020B0604030504040204" pitchFamily="50" charset="-128"/>
                  <a:cs typeface="Arial" panose="020B0604020202020204" pitchFamily="34" charset="0"/>
                </a:rPr>
                <a:t>Intranet</a:t>
              </a:r>
            </a:p>
            <a:p>
              <a:pPr algn="ctr" eaLnBrk="1" hangingPunct="1"/>
              <a:r>
                <a:rPr lang="en-US" altLang="ja-JP" sz="900" b="1" dirty="0" smtClean="0">
                  <a:latin typeface="Arial" panose="020B0604020202020204" pitchFamily="34" charset="0"/>
                  <a:ea typeface="Meiryo UI" panose="020B0604030504040204" pitchFamily="50" charset="-128"/>
                  <a:cs typeface="Arial" panose="020B0604020202020204" pitchFamily="34" charset="0"/>
                </a:rPr>
                <a:t>(Closed Network)</a:t>
              </a:r>
            </a:p>
          </p:txBody>
        </p:sp>
      </p:grpSp>
      <p:sp>
        <p:nvSpPr>
          <p:cNvPr id="85" name="フリーフォーム 84"/>
          <p:cNvSpPr/>
          <p:nvPr/>
        </p:nvSpPr>
        <p:spPr bwMode="auto">
          <a:xfrm>
            <a:off x="5927796" y="3421906"/>
            <a:ext cx="2104678" cy="472966"/>
          </a:xfrm>
          <a:custGeom>
            <a:avLst/>
            <a:gdLst>
              <a:gd name="connsiteX0" fmla="*/ 0 w 2226365"/>
              <a:gd name="connsiteY0" fmla="*/ 0 h 468243"/>
              <a:gd name="connsiteX1" fmla="*/ 739471 w 2226365"/>
              <a:gd name="connsiteY1" fmla="*/ 437322 h 468243"/>
              <a:gd name="connsiteX2" fmla="*/ 2226365 w 2226365"/>
              <a:gd name="connsiteY2" fmla="*/ 397566 h 468243"/>
            </a:gdLst>
            <a:ahLst/>
            <a:cxnLst>
              <a:cxn ang="0">
                <a:pos x="connsiteX0" y="connsiteY0"/>
              </a:cxn>
              <a:cxn ang="0">
                <a:pos x="connsiteX1" y="connsiteY1"/>
              </a:cxn>
              <a:cxn ang="0">
                <a:pos x="connsiteX2" y="connsiteY2"/>
              </a:cxn>
            </a:cxnLst>
            <a:rect l="l" t="t" r="r" b="b"/>
            <a:pathLst>
              <a:path w="2226365" h="468243">
                <a:moveTo>
                  <a:pt x="0" y="0"/>
                </a:moveTo>
                <a:cubicBezTo>
                  <a:pt x="184205" y="185530"/>
                  <a:pt x="368410" y="371061"/>
                  <a:pt x="739471" y="437322"/>
                </a:cubicBezTo>
                <a:cubicBezTo>
                  <a:pt x="1110532" y="503583"/>
                  <a:pt x="1668448" y="450574"/>
                  <a:pt x="2226365" y="397566"/>
                </a:cubicBezTo>
              </a:path>
            </a:pathLst>
          </a:custGeom>
          <a:noFill/>
          <a:ln w="28575"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86" name="正方形/長方形 85"/>
          <p:cNvSpPr/>
          <p:nvPr/>
        </p:nvSpPr>
        <p:spPr>
          <a:xfrm>
            <a:off x="2806664" y="1573539"/>
            <a:ext cx="3902030" cy="369332"/>
          </a:xfrm>
          <a:prstGeom prst="rect">
            <a:avLst/>
          </a:prstGeom>
        </p:spPr>
        <p:txBody>
          <a:bodyPr wrap="none">
            <a:spAutoFit/>
          </a:bodyPr>
          <a:lstStyle/>
          <a:p>
            <a:pPr eaLnBrk="1" hangingPunct="1">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（フルメッシュ型ネットワークが必須です）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AutoShape 71"/>
          <p:cNvSpPr>
            <a:spLocks noChangeArrowheads="1"/>
          </p:cNvSpPr>
          <p:nvPr/>
        </p:nvSpPr>
        <p:spPr bwMode="auto">
          <a:xfrm>
            <a:off x="228601" y="898359"/>
            <a:ext cx="8559799" cy="1243262"/>
          </a:xfrm>
          <a:prstGeom prst="roundRect">
            <a:avLst>
              <a:gd name="adj" fmla="val 16667"/>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marL="285750" indent="-285750" eaLnBrk="1" hangingPunct="1">
              <a:spcBef>
                <a:spcPct val="0"/>
              </a:spcBef>
              <a:buClrTx/>
              <a:buSzTx/>
            </a:pPr>
            <a:r>
              <a:rPr kumimoji="0" lang="en-US" altLang="ja-JP" sz="1600" b="1" dirty="0" smtClean="0">
                <a:latin typeface="Arial" panose="020B0604020202020204" pitchFamily="34" charset="0"/>
                <a:ea typeface="Meiryo UI" panose="020B0604030504040204" pitchFamily="50" charset="-128"/>
                <a:cs typeface="Arial" panose="020B0604020202020204" pitchFamily="34" charset="0"/>
              </a:rPr>
              <a:t>Full Mesh Type Network is essential.</a:t>
            </a:r>
            <a:endParaRPr kumimoji="0" lang="en-US" altLang="ja-JP" sz="1600" b="1" dirty="0">
              <a:latin typeface="Arial" panose="020B0604020202020204" pitchFamily="34" charset="0"/>
              <a:ea typeface="Meiryo UI" panose="020B0604030504040204" pitchFamily="50" charset="-128"/>
              <a:cs typeface="Arial" panose="020B0604020202020204" pitchFamily="34" charset="0"/>
            </a:endParaRPr>
          </a:p>
          <a:p>
            <a:pPr eaLnBrk="1" hangingPunct="1">
              <a:spcBef>
                <a:spcPct val="0"/>
              </a:spcBef>
              <a:buClrTx/>
              <a:buSzTx/>
              <a:buNone/>
            </a:pPr>
            <a:r>
              <a:rPr kumimoji="0" lang="en-US" altLang="ja-JP" sz="1400" dirty="0" smtClean="0">
                <a:latin typeface="Arial" panose="020B0604020202020204" pitchFamily="34" charset="0"/>
                <a:ea typeface="Meiryo UI" panose="020B0604030504040204" pitchFamily="50" charset="-128"/>
                <a:cs typeface="Arial" panose="020B0604020202020204" pitchFamily="34" charset="0"/>
              </a:rPr>
              <a:t>      </a:t>
            </a:r>
            <a:r>
              <a:rPr kumimoji="0" lang="en-US" altLang="ja-JP" sz="1400" dirty="0">
                <a:latin typeface="Arial" panose="020B0604020202020204" pitchFamily="34" charset="0"/>
                <a:ea typeface="Meiryo UI" panose="020B0604030504040204" pitchFamily="50" charset="-128"/>
                <a:cs typeface="Arial" panose="020B0604020202020204" pitchFamily="34" charset="0"/>
              </a:rPr>
              <a:t>I</a:t>
            </a:r>
            <a:r>
              <a:rPr kumimoji="0" lang="en-US" altLang="ja-JP" sz="1400" dirty="0" smtClean="0">
                <a:latin typeface="Arial" panose="020B0604020202020204" pitchFamily="34" charset="0"/>
                <a:ea typeface="Meiryo UI" panose="020B0604030504040204" pitchFamily="50" charset="-128"/>
                <a:cs typeface="Arial" panose="020B0604020202020204" pitchFamily="34" charset="0"/>
              </a:rPr>
              <a:t>t is adapting two trees distribution structure for making Multicast route (Multicast Tree).</a:t>
            </a:r>
          </a:p>
          <a:p>
            <a:pPr eaLnBrk="1" hangingPunct="1">
              <a:spcBef>
                <a:spcPct val="0"/>
              </a:spcBef>
              <a:buClrTx/>
              <a:buSzTx/>
              <a:buFontTx/>
              <a:buNone/>
            </a:pPr>
            <a:endParaRPr kumimoji="0" lang="en-US" altLang="ja-JP" sz="1200" dirty="0" smtClean="0">
              <a:latin typeface="Arial" panose="020B0604020202020204" pitchFamily="34" charset="0"/>
              <a:ea typeface="Meiryo UI" panose="020B0604030504040204" pitchFamily="50" charset="-128"/>
              <a:cs typeface="Arial" panose="020B0604020202020204" pitchFamily="34" charset="0"/>
            </a:endParaRPr>
          </a:p>
          <a:p>
            <a:pPr eaLnBrk="1" hangingPunct="1">
              <a:spcBef>
                <a:spcPct val="0"/>
              </a:spcBef>
              <a:buClrTx/>
              <a:buSzTx/>
              <a:buFontTx/>
              <a:buNone/>
            </a:pPr>
            <a:r>
              <a:rPr kumimoji="0" lang="en-US" altLang="ja-JP" sz="12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Note: </a:t>
            </a:r>
            <a:r>
              <a:rPr kumimoji="0" lang="en-US" altLang="ja-JP" sz="1200" dirty="0" smtClean="0">
                <a:latin typeface="Arial" panose="020B0604020202020204" pitchFamily="34" charset="0"/>
                <a:ea typeface="Meiryo UI" panose="020B0604030504040204" pitchFamily="50" charset="-128"/>
                <a:cs typeface="Arial" panose="020B0604020202020204" pitchFamily="34" charset="0"/>
              </a:rPr>
              <a:t>When trouble is occurred during connection such as network failure, fixed route multicasting method can not be guaranteed to re-establish the multicast route</a:t>
            </a:r>
            <a:r>
              <a:rPr lang="ja-JP" altLang="en-US" sz="1200" dirty="0" smtClean="0">
                <a:latin typeface="Arial" panose="020B0604020202020204" pitchFamily="34" charset="0"/>
                <a:ea typeface="Meiryo UI" panose="020B0604030504040204" pitchFamily="50" charset="-128"/>
                <a:cs typeface="Arial" panose="020B0604020202020204" pitchFamily="34" charset="0"/>
              </a:rPr>
              <a:t> </a:t>
            </a:r>
            <a:r>
              <a:rPr lang="en-US" altLang="ja-JP" sz="1200" dirty="0" smtClean="0">
                <a:latin typeface="Arial" panose="020B0604020202020204" pitchFamily="34" charset="0"/>
                <a:ea typeface="Meiryo UI" panose="020B0604030504040204" pitchFamily="50" charset="-128"/>
                <a:cs typeface="Arial" panose="020B0604020202020204" pitchFamily="34" charset="0"/>
              </a:rPr>
              <a:t>(multicast tree) and keep connection. Full Mesh does support.</a:t>
            </a:r>
            <a:endParaRPr kumimoji="0" lang="en-US" altLang="ja-JP" sz="1200" dirty="0">
              <a:latin typeface="Arial" panose="020B0604020202020204" pitchFamily="34" charset="0"/>
              <a:ea typeface="Meiryo UI" panose="020B0604030504040204" pitchFamily="50" charset="-128"/>
              <a:cs typeface="Arial" panose="020B0604020202020204" pitchFamily="34" charset="0"/>
            </a:endParaRPr>
          </a:p>
        </p:txBody>
      </p:sp>
      <p:sp>
        <p:nvSpPr>
          <p:cNvPr id="88" name="右矢印 87"/>
          <p:cNvSpPr/>
          <p:nvPr/>
        </p:nvSpPr>
        <p:spPr bwMode="auto">
          <a:xfrm>
            <a:off x="4444905" y="4171196"/>
            <a:ext cx="249736" cy="262768"/>
          </a:xfrm>
          <a:prstGeom prst="rightArrow">
            <a:avLst/>
          </a:prstGeom>
          <a:solidFill>
            <a:srgbClr val="006600"/>
          </a:solidFill>
          <a:ln w="127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90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8947568"/>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8</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Network (Multicast Tree and Node)</a:t>
            </a:r>
            <a:endParaRPr lang="en-US" altLang="ja-JP" sz="1800" kern="0" dirty="0">
              <a:latin typeface="Arial Black" panose="020B0A04020102020204" pitchFamily="34" charset="0"/>
            </a:endParaRPr>
          </a:p>
        </p:txBody>
      </p:sp>
      <p:sp>
        <p:nvSpPr>
          <p:cNvPr id="4" name="AutoShape 71"/>
          <p:cNvSpPr>
            <a:spLocks noChangeArrowheads="1"/>
          </p:cNvSpPr>
          <p:nvPr/>
        </p:nvSpPr>
        <p:spPr bwMode="auto">
          <a:xfrm>
            <a:off x="361508" y="1379621"/>
            <a:ext cx="8420985" cy="3497179"/>
          </a:xfrm>
          <a:prstGeom prst="roundRect">
            <a:avLst>
              <a:gd name="adj" fmla="val 5970"/>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eaLnBrk="1" hangingPunct="1">
              <a:spcBef>
                <a:spcPct val="0"/>
              </a:spcBef>
              <a:buClrTx/>
              <a:buSzTx/>
              <a:buNone/>
            </a:pPr>
            <a:r>
              <a:rPr kumimoji="0" lang="en-US" altLang="ja-JP" sz="1600" b="1" dirty="0" smtClean="0">
                <a:latin typeface="Arial" panose="020B0604020202020204" pitchFamily="34" charset="0"/>
                <a:ea typeface="Meiryo UI" panose="020B0604030504040204" pitchFamily="50" charset="-128"/>
                <a:cs typeface="Arial" panose="020B0604020202020204" pitchFamily="34" charset="0"/>
              </a:rPr>
              <a:t>&lt; Multicast Tree &gt;</a:t>
            </a:r>
            <a:r>
              <a:rPr lang="ja-JP" altLang="en-US" sz="1600" b="1" kern="100" dirty="0" smtClean="0">
                <a:latin typeface="Arial" panose="020B0604020202020204" pitchFamily="34" charset="0"/>
                <a:ea typeface="Meiryo UI" panose="020B0604030504040204" pitchFamily="50" charset="-128"/>
                <a:cs typeface="Arial" panose="020B0604020202020204" pitchFamily="34" charset="0"/>
              </a:rPr>
              <a:t>  </a:t>
            </a:r>
            <a:endParaRPr lang="en-US" altLang="ja-JP" sz="1600" b="1" kern="100" dirty="0" smtClean="0">
              <a:latin typeface="Arial" panose="020B0604020202020204" pitchFamily="34" charset="0"/>
              <a:ea typeface="Meiryo UI" panose="020B0604030504040204" pitchFamily="50" charset="-128"/>
              <a:cs typeface="Arial" panose="020B0604020202020204" pitchFamily="34" charset="0"/>
            </a:endParaRPr>
          </a:p>
          <a:p>
            <a:pPr marL="171450" indent="-171450" eaLnBrk="1" hangingPunct="1">
              <a:spcBef>
                <a:spcPct val="0"/>
              </a:spcBef>
              <a:buClrTx/>
              <a:buSzTx/>
            </a:pPr>
            <a:r>
              <a:rPr lang="en-US" altLang="ja-JP" sz="1400" dirty="0" smtClean="0">
                <a:latin typeface="Arial" panose="020B0604020202020204" pitchFamily="34" charset="0"/>
                <a:ea typeface="Meiryo UI" panose="020B0604030504040204" pitchFamily="50" charset="-128"/>
                <a:cs typeface="Arial" panose="020B0604020202020204" pitchFamily="34" charset="0"/>
              </a:rPr>
              <a:t>It is defining the arrangement of the terminals in the one-way multicasting system</a:t>
            </a:r>
          </a:p>
          <a:p>
            <a:pPr marL="171450" indent="-171450" eaLnBrk="1" hangingPunct="1">
              <a:spcBef>
                <a:spcPct val="0"/>
              </a:spcBef>
              <a:buClrTx/>
              <a:buSzTx/>
            </a:pPr>
            <a:r>
              <a:rPr lang="en-US" altLang="ja-JP" sz="1400" dirty="0" smtClean="0">
                <a:latin typeface="Arial" panose="020B0604020202020204" pitchFamily="34" charset="0"/>
                <a:ea typeface="Meiryo UI" panose="020B0604030504040204" pitchFamily="50" charset="-128"/>
                <a:cs typeface="Arial" panose="020B0604020202020204" pitchFamily="34" charset="0"/>
              </a:rPr>
              <a:t>Distribute Video + Audio data / Arrangement of the receiving and relay terminals</a:t>
            </a:r>
          </a:p>
          <a:p>
            <a:pPr marL="171450" indent="-171450" eaLnBrk="1" hangingPunct="1">
              <a:spcBef>
                <a:spcPct val="0"/>
              </a:spcBef>
              <a:buClrTx/>
              <a:buSzTx/>
            </a:pPr>
            <a:r>
              <a:rPr lang="en-US" altLang="ja-JP" sz="1400" dirty="0" smtClean="0">
                <a:latin typeface="Arial" panose="020B0604020202020204" pitchFamily="34" charset="0"/>
                <a:ea typeface="Meiryo UI" panose="020B0604030504040204" pitchFamily="50" charset="-128"/>
                <a:cs typeface="Arial" panose="020B0604020202020204" pitchFamily="34" charset="0"/>
              </a:rPr>
              <a:t>Configuration: Max.31 </a:t>
            </a:r>
            <a:r>
              <a:rPr lang="en-US" altLang="ja-JP" sz="1100" dirty="0" smtClean="0">
                <a:latin typeface="Arial" panose="020B0604020202020204" pitchFamily="34" charset="0"/>
                <a:ea typeface="Meiryo UI" panose="020B0604030504040204" pitchFamily="50" charset="-128"/>
                <a:cs typeface="Arial" panose="020B0604020202020204" pitchFamily="34" charset="0"/>
              </a:rPr>
              <a:t>sites (Distribution terminal: 1 system, Relay / Receiving terminals: 30 systems, up to 5 levels)</a:t>
            </a:r>
            <a:endParaRPr lang="en-US" altLang="ja-JP" sz="1400" dirty="0">
              <a:latin typeface="Arial" panose="020B0604020202020204" pitchFamily="34" charset="0"/>
              <a:ea typeface="Meiryo UI" panose="020B0604030504040204" pitchFamily="50" charset="-128"/>
              <a:cs typeface="Arial" panose="020B0604020202020204" pitchFamily="34" charset="0"/>
            </a:endParaRPr>
          </a:p>
          <a:p>
            <a:pPr marL="171450" indent="-171450" eaLnBrk="1" hangingPunct="1">
              <a:spcBef>
                <a:spcPct val="0"/>
              </a:spcBef>
              <a:buClrTx/>
              <a:buSzTx/>
            </a:pPr>
            <a:r>
              <a:rPr lang="en-US" altLang="ja-JP" sz="1400" kern="100" dirty="0" smtClean="0">
                <a:latin typeface="Arial" panose="020B0604020202020204" pitchFamily="34" charset="0"/>
                <a:ea typeface="Meiryo UI" panose="020B0604030504040204" pitchFamily="50" charset="-128"/>
                <a:cs typeface="Arial" panose="020B0604020202020204" pitchFamily="34" charset="0"/>
              </a:rPr>
              <a:t>Performs the data transfer between the respective terminal in bucket bridge, therefore the initial route must be determined before starting connection.</a:t>
            </a:r>
            <a:endParaRPr lang="en-US" altLang="ja-JP" sz="1400" dirty="0" smtClean="0">
              <a:latin typeface="Arial" panose="020B0604020202020204" pitchFamily="34" charset="0"/>
              <a:ea typeface="Meiryo UI" panose="020B0604030504040204" pitchFamily="50" charset="-128"/>
              <a:cs typeface="Arial" panose="020B0604020202020204" pitchFamily="34" charset="0"/>
            </a:endParaRPr>
          </a:p>
          <a:p>
            <a:pPr>
              <a:buNone/>
            </a:pPr>
            <a:endParaRPr lang="en-US" altLang="ja-JP" sz="1200" dirty="0" smtClean="0">
              <a:latin typeface="Arial" panose="020B0604020202020204" pitchFamily="34" charset="0"/>
              <a:ea typeface="Meiryo UI" panose="020B0604030504040204" pitchFamily="50" charset="-128"/>
              <a:cs typeface="Arial" panose="020B0604020202020204" pitchFamily="34" charset="0"/>
            </a:endParaRPr>
          </a:p>
          <a:p>
            <a:pPr>
              <a:buNone/>
            </a:pPr>
            <a:r>
              <a:rPr lang="ja-JP" altLang="en-US" sz="1200" b="1" dirty="0" smtClean="0">
                <a:latin typeface="Arial" panose="020B0604020202020204" pitchFamily="34" charset="0"/>
                <a:ea typeface="Meiryo UI" panose="020B0604030504040204" pitchFamily="50" charset="-128"/>
                <a:cs typeface="Arial" panose="020B0604020202020204" pitchFamily="34" charset="0"/>
              </a:rPr>
              <a:t>    </a:t>
            </a:r>
            <a:r>
              <a:rPr lang="en-US" altLang="ja-JP" sz="1200" b="1" dirty="0" smtClean="0">
                <a:latin typeface="Arial" panose="020B0604020202020204" pitchFamily="34" charset="0"/>
                <a:ea typeface="Meiryo UI" panose="020B0604030504040204" pitchFamily="50" charset="-128"/>
                <a:cs typeface="Arial" panose="020B0604020202020204" pitchFamily="34" charset="0"/>
              </a:rPr>
              <a:t>When the trouble is occurred during connection:</a:t>
            </a:r>
            <a:endParaRPr lang="ja-JP" altLang="en-US" sz="1200" b="1" dirty="0">
              <a:latin typeface="Arial" panose="020B0604020202020204" pitchFamily="34" charset="0"/>
              <a:ea typeface="Meiryo UI" panose="020B0604030504040204" pitchFamily="50" charset="-128"/>
              <a:cs typeface="Arial" panose="020B0604020202020204" pitchFamily="34" charset="0"/>
            </a:endParaRPr>
          </a:p>
          <a:p>
            <a:pPr marL="914400" lvl="1" indent="-171450">
              <a:buFont typeface="Wingdings" panose="05000000000000000000" pitchFamily="2" charset="2"/>
              <a:buChar char="ü"/>
            </a:pPr>
            <a:r>
              <a:rPr lang="en-US" altLang="ja-JP" sz="1200" dirty="0" smtClean="0">
                <a:latin typeface="Arial" panose="020B0604020202020204" pitchFamily="34" charset="0"/>
                <a:ea typeface="Meiryo UI" panose="020B0604030504040204" pitchFamily="50" charset="-128"/>
                <a:cs typeface="Arial" panose="020B0604020202020204" pitchFamily="34" charset="0"/>
              </a:rPr>
              <a:t>When the relay terminal is disconnected during connection due to network failure so on, the system automatically re-establish multicast tree to keep connection.</a:t>
            </a:r>
            <a:endParaRPr lang="ja-JP" altLang="en-US" sz="1200" dirty="0">
              <a:latin typeface="Arial" panose="020B0604020202020204" pitchFamily="34" charset="0"/>
              <a:ea typeface="Meiryo UI" panose="020B0604030504040204" pitchFamily="50" charset="-128"/>
              <a:cs typeface="Arial" panose="020B0604020202020204" pitchFamily="34" charset="0"/>
            </a:endParaRPr>
          </a:p>
          <a:p>
            <a:pPr eaLnBrk="1" hangingPunct="1">
              <a:spcBef>
                <a:spcPct val="0"/>
              </a:spcBef>
              <a:buClrTx/>
              <a:buSzTx/>
              <a:buNone/>
            </a:pPr>
            <a:endParaRPr lang="en-US" altLang="ja-JP" sz="1200" dirty="0" smtClean="0">
              <a:latin typeface="Arial" panose="020B0604020202020204" pitchFamily="34" charset="0"/>
              <a:ea typeface="Meiryo UI" panose="020B0604030504040204" pitchFamily="50" charset="-128"/>
              <a:cs typeface="Arial" panose="020B0604020202020204" pitchFamily="34" charset="0"/>
            </a:endParaRPr>
          </a:p>
          <a:p>
            <a:pPr eaLnBrk="1" hangingPunct="1">
              <a:spcBef>
                <a:spcPct val="0"/>
              </a:spcBef>
              <a:buClrTx/>
              <a:buSzTx/>
              <a:buNone/>
            </a:pPr>
            <a:endParaRPr lang="en-US" altLang="ja-JP" sz="1200" dirty="0" smtClean="0">
              <a:latin typeface="Arial" panose="020B0604020202020204" pitchFamily="34" charset="0"/>
              <a:ea typeface="Meiryo UI" panose="020B0604030504040204" pitchFamily="50" charset="-128"/>
              <a:cs typeface="Arial" panose="020B0604020202020204" pitchFamily="34" charset="0"/>
            </a:endParaRPr>
          </a:p>
          <a:p>
            <a:pPr eaLnBrk="1" hangingPunct="1">
              <a:spcBef>
                <a:spcPct val="0"/>
              </a:spcBef>
              <a:buClrTx/>
              <a:buSzTx/>
              <a:buNone/>
            </a:pPr>
            <a:endParaRPr lang="en-US" altLang="ja-JP" sz="1200" dirty="0">
              <a:latin typeface="Arial" panose="020B0604020202020204" pitchFamily="34" charset="0"/>
              <a:ea typeface="Meiryo UI" panose="020B0604030504040204" pitchFamily="50" charset="-128"/>
              <a:cs typeface="Arial" panose="020B0604020202020204" pitchFamily="34" charset="0"/>
            </a:endParaRPr>
          </a:p>
          <a:p>
            <a:pPr eaLnBrk="1" hangingPunct="1">
              <a:spcBef>
                <a:spcPct val="0"/>
              </a:spcBef>
              <a:buClrTx/>
              <a:buSzTx/>
              <a:buNone/>
            </a:pPr>
            <a:r>
              <a:rPr lang="ja-JP" altLang="en-US" sz="1200" kern="100" dirty="0" smtClean="0">
                <a:latin typeface="Arial" panose="020B0604020202020204" pitchFamily="34" charset="0"/>
                <a:ea typeface="Meiryo UI" panose="020B0604030504040204" pitchFamily="50" charset="-128"/>
                <a:cs typeface="Arial" panose="020B0604020202020204" pitchFamily="34" charset="0"/>
              </a:rPr>
              <a:t>  </a:t>
            </a:r>
            <a:endParaRPr lang="en-US" altLang="ja-JP" sz="1200" kern="100" dirty="0">
              <a:latin typeface="Arial" panose="020B0604020202020204" pitchFamily="34" charset="0"/>
              <a:ea typeface="Meiryo UI" panose="020B0604030504040204" pitchFamily="50" charset="-128"/>
              <a:cs typeface="Arial" panose="020B0604020202020204" pitchFamily="34" charset="0"/>
            </a:endParaRPr>
          </a:p>
          <a:p>
            <a:pPr eaLnBrk="1" hangingPunct="1">
              <a:spcBef>
                <a:spcPct val="0"/>
              </a:spcBef>
              <a:buClrTx/>
              <a:buSzTx/>
              <a:buNone/>
            </a:pPr>
            <a:endParaRPr lang="ja-JP" altLang="en-US" sz="1200" dirty="0">
              <a:latin typeface="Arial" panose="020B0604020202020204" pitchFamily="34" charset="0"/>
              <a:ea typeface="Meiryo UI" panose="020B0604030504040204" pitchFamily="50" charset="-128"/>
              <a:cs typeface="Arial" panose="020B0604020202020204" pitchFamily="34" charset="0"/>
            </a:endParaRPr>
          </a:p>
          <a:p>
            <a:pPr eaLnBrk="1" hangingPunct="1">
              <a:spcBef>
                <a:spcPct val="0"/>
              </a:spcBef>
              <a:buClrTx/>
              <a:buSzTx/>
              <a:buNone/>
            </a:pPr>
            <a:endParaRPr lang="en-US" altLang="ja-JP" sz="1200" dirty="0" smtClean="0">
              <a:latin typeface="Arial" panose="020B0604020202020204" pitchFamily="34" charset="0"/>
              <a:ea typeface="Meiryo UI" panose="020B0604030504040204" pitchFamily="50" charset="-128"/>
              <a:cs typeface="Arial" panose="020B0604020202020204" pitchFamily="34" charset="0"/>
            </a:endParaRPr>
          </a:p>
          <a:p>
            <a:pPr eaLnBrk="1" hangingPunct="1">
              <a:spcBef>
                <a:spcPct val="0"/>
              </a:spcBef>
              <a:buClrTx/>
              <a:buSzTx/>
              <a:buNone/>
            </a:pPr>
            <a:endParaRPr lang="en-US" altLang="ja-JP" sz="1200" dirty="0">
              <a:latin typeface="Arial" panose="020B0604020202020204" pitchFamily="34" charset="0"/>
              <a:ea typeface="Meiryo UI" panose="020B0604030504040204" pitchFamily="50" charset="-128"/>
              <a:cs typeface="Arial" panose="020B0604020202020204" pitchFamily="34" charset="0"/>
            </a:endParaRPr>
          </a:p>
          <a:p>
            <a:pPr eaLnBrk="1" hangingPunct="1">
              <a:spcBef>
                <a:spcPct val="0"/>
              </a:spcBef>
              <a:buClrTx/>
              <a:buSzTx/>
              <a:buNone/>
            </a:pPr>
            <a:endParaRPr lang="en-US" altLang="ja-JP" sz="1200" dirty="0">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5" name="Group 168"/>
          <p:cNvGraphicFramePr>
            <a:graphicFrameLocks noGrp="1"/>
          </p:cNvGraphicFramePr>
          <p:nvPr>
            <p:extLst>
              <p:ext uri="{D42A27DB-BD31-4B8C-83A1-F6EECF244321}">
                <p14:modId xmlns:p14="http://schemas.microsoft.com/office/powerpoint/2010/main" val="4087967421"/>
              </p:ext>
            </p:extLst>
          </p:nvPr>
        </p:nvGraphicFramePr>
        <p:xfrm>
          <a:off x="681789" y="3753852"/>
          <a:ext cx="7836569" cy="986590"/>
        </p:xfrm>
        <a:graphic>
          <a:graphicData uri="http://schemas.openxmlformats.org/drawingml/2006/table">
            <a:tbl>
              <a:tblPr/>
              <a:tblGrid>
                <a:gridCol w="1291390"/>
                <a:gridCol w="6545179"/>
              </a:tblGrid>
              <a:tr h="343162">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ctr"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rPr>
                        <a:t>Terminal Type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ctr"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rPr>
                        <a:t>Description</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solidFill>
                  </a:tcPr>
                </a:tc>
              </a:tr>
              <a:tr h="214476">
                <a:tc>
                  <a:txBody>
                    <a:bodyPr/>
                    <a:lstStyle/>
                    <a:p>
                      <a:pPr algn="l">
                        <a:spcAft>
                          <a:spcPts val="0"/>
                        </a:spcAft>
                      </a:pPr>
                      <a:r>
                        <a:rPr lang="en-US" altLang="ja-JP" sz="1000" b="0" kern="100" dirty="0" smtClean="0">
                          <a:effectLst/>
                          <a:latin typeface="Arial" panose="020B0604020202020204" pitchFamily="34" charset="0"/>
                          <a:ea typeface="Meiryo UI" panose="020B0604030504040204" pitchFamily="50" charset="-128"/>
                          <a:cs typeface="Arial" panose="020B0604020202020204" pitchFamily="34" charset="0"/>
                        </a:rPr>
                        <a:t>Distribution Terminal</a:t>
                      </a:r>
                      <a:endParaRPr lang="ja-JP" sz="1000" b="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spcAft>
                          <a:spcPts val="0"/>
                        </a:spcAft>
                      </a:pPr>
                      <a:r>
                        <a:rPr lang="en-US" altLang="ja-JP" sz="1000" b="0" dirty="0" smtClean="0">
                          <a:latin typeface="Arial" panose="020B0604020202020204" pitchFamily="34" charset="0"/>
                          <a:ea typeface="Meiryo UI" panose="020B0604030504040204" pitchFamily="50" charset="-128"/>
                          <a:cs typeface="Arial" panose="020B0604020202020204" pitchFamily="34" charset="0"/>
                        </a:rPr>
                        <a:t>Node</a:t>
                      </a:r>
                      <a:r>
                        <a:rPr lang="en-US" altLang="ja-JP" sz="1000" b="0" baseline="0" dirty="0" smtClean="0">
                          <a:latin typeface="Arial" panose="020B0604020202020204" pitchFamily="34" charset="0"/>
                          <a:ea typeface="Meiryo UI" panose="020B0604030504040204" pitchFamily="50" charset="-128"/>
                          <a:cs typeface="Arial" panose="020B0604020202020204" pitchFamily="34" charset="0"/>
                        </a:rPr>
                        <a:t> of the Top, distribute video and audio data.</a:t>
                      </a:r>
                      <a:endParaRPr lang="ja-JP" sz="1000" b="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214476">
                <a:tc>
                  <a:txBody>
                    <a:bodyPr/>
                    <a:lstStyle/>
                    <a:p>
                      <a:pPr algn="l">
                        <a:spcAft>
                          <a:spcPts val="0"/>
                        </a:spcAft>
                      </a:pPr>
                      <a:r>
                        <a:rPr lang="en-US" altLang="ja-JP" sz="1000" b="0" kern="100" dirty="0" smtClean="0">
                          <a:effectLst/>
                          <a:latin typeface="Arial" panose="020B0604020202020204" pitchFamily="34" charset="0"/>
                          <a:ea typeface="Meiryo UI" panose="020B0604030504040204" pitchFamily="50" charset="-128"/>
                          <a:cs typeface="Arial" panose="020B0604020202020204" pitchFamily="34" charset="0"/>
                        </a:rPr>
                        <a:t>Relay</a:t>
                      </a:r>
                      <a:r>
                        <a:rPr lang="en-US" altLang="ja-JP" sz="1000" b="0" kern="100" baseline="0" dirty="0" smtClean="0">
                          <a:effectLst/>
                          <a:latin typeface="Arial" panose="020B0604020202020204" pitchFamily="34" charset="0"/>
                          <a:ea typeface="Meiryo UI" panose="020B0604030504040204" pitchFamily="50" charset="-128"/>
                          <a:cs typeface="Arial" panose="020B0604020202020204" pitchFamily="34" charset="0"/>
                        </a:rPr>
                        <a:t> Terminal</a:t>
                      </a:r>
                      <a:endParaRPr lang="ja-JP" sz="1000" b="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spcAft>
                          <a:spcPts val="0"/>
                        </a:spcAft>
                      </a:pPr>
                      <a:r>
                        <a:rPr lang="en-US" altLang="ja-JP" sz="1000" b="0" kern="100" dirty="0" smtClean="0">
                          <a:effectLst/>
                          <a:latin typeface="Arial" panose="020B0604020202020204" pitchFamily="34" charset="0"/>
                          <a:ea typeface="Meiryo UI" panose="020B0604030504040204" pitchFamily="50" charset="-128"/>
                          <a:cs typeface="Arial" panose="020B0604020202020204" pitchFamily="34" charset="0"/>
                        </a:rPr>
                        <a:t>Relay (Transfer) received video</a:t>
                      </a:r>
                      <a:r>
                        <a:rPr lang="en-US" altLang="ja-JP" sz="1000" b="0" kern="100" baseline="0" dirty="0" smtClean="0">
                          <a:effectLst/>
                          <a:latin typeface="Arial" panose="020B0604020202020204" pitchFamily="34" charset="0"/>
                          <a:ea typeface="Meiryo UI" panose="020B0604030504040204" pitchFamily="50" charset="-128"/>
                          <a:cs typeface="Arial" panose="020B0604020202020204" pitchFamily="34" charset="0"/>
                        </a:rPr>
                        <a:t> and audio data from the upper node to the lower node.</a:t>
                      </a:r>
                      <a:endParaRPr lang="ja-JP" sz="1000" b="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214476">
                <a:tc>
                  <a:txBody>
                    <a:bodyPr/>
                    <a:lstStyle/>
                    <a:p>
                      <a:pPr algn="l">
                        <a:spcAft>
                          <a:spcPts val="0"/>
                        </a:spcAft>
                      </a:pPr>
                      <a:r>
                        <a:rPr lang="en-US" altLang="ja-JP" sz="1000" b="0" kern="100" dirty="0" smtClean="0">
                          <a:effectLst/>
                          <a:latin typeface="Arial" panose="020B0604020202020204" pitchFamily="34" charset="0"/>
                          <a:ea typeface="Meiryo UI" panose="020B0604030504040204" pitchFamily="50" charset="-128"/>
                          <a:cs typeface="Arial" panose="020B0604020202020204" pitchFamily="34" charset="0"/>
                        </a:rPr>
                        <a:t>Receiving</a:t>
                      </a:r>
                      <a:r>
                        <a:rPr lang="en-US" altLang="ja-JP" sz="1000" b="0" kern="100" baseline="0" dirty="0" smtClean="0">
                          <a:effectLst/>
                          <a:latin typeface="Arial" panose="020B0604020202020204" pitchFamily="34" charset="0"/>
                          <a:ea typeface="Meiryo UI" panose="020B0604030504040204" pitchFamily="50" charset="-128"/>
                          <a:cs typeface="Arial" panose="020B0604020202020204" pitchFamily="34" charset="0"/>
                        </a:rPr>
                        <a:t> Terminal</a:t>
                      </a:r>
                      <a:endParaRPr lang="ja-JP" sz="1000" b="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spcAft>
                          <a:spcPts val="0"/>
                        </a:spcAft>
                      </a:pPr>
                      <a:r>
                        <a:rPr lang="en-US" altLang="ja-JP" sz="1000" b="0" kern="100" dirty="0" smtClean="0">
                          <a:effectLst/>
                          <a:latin typeface="Arial" panose="020B0604020202020204" pitchFamily="34" charset="0"/>
                          <a:ea typeface="Meiryo UI" panose="020B0604030504040204" pitchFamily="50" charset="-128"/>
                          <a:cs typeface="Arial" panose="020B0604020202020204" pitchFamily="34" charset="0"/>
                        </a:rPr>
                        <a:t>Receive video</a:t>
                      </a:r>
                      <a:r>
                        <a:rPr lang="en-US" altLang="ja-JP" sz="1000" b="0" kern="100" baseline="0" dirty="0" smtClean="0">
                          <a:effectLst/>
                          <a:latin typeface="Arial" panose="020B0604020202020204" pitchFamily="34" charset="0"/>
                          <a:ea typeface="Meiryo UI" panose="020B0604030504040204" pitchFamily="50" charset="-128"/>
                          <a:cs typeface="Arial" panose="020B0604020202020204" pitchFamily="34" charset="0"/>
                        </a:rPr>
                        <a:t> and audio data from the upper node. </a:t>
                      </a:r>
                      <a:endParaRPr lang="ja-JP" sz="1000" b="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AutoShape 71"/>
          <p:cNvSpPr>
            <a:spLocks noChangeArrowheads="1"/>
          </p:cNvSpPr>
          <p:nvPr/>
        </p:nvSpPr>
        <p:spPr bwMode="auto">
          <a:xfrm>
            <a:off x="361508" y="4986593"/>
            <a:ext cx="8420985" cy="1317954"/>
          </a:xfrm>
          <a:prstGeom prst="roundRect">
            <a:avLst>
              <a:gd name="adj" fmla="val 16667"/>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eaLnBrk="1" hangingPunct="1">
              <a:spcBef>
                <a:spcPct val="0"/>
              </a:spcBef>
              <a:buClrTx/>
              <a:buSzTx/>
              <a:buNone/>
            </a:pPr>
            <a:r>
              <a:rPr kumimoji="0" lang="en-US" altLang="ja-JP" sz="1600" b="1" dirty="0" smtClean="0">
                <a:latin typeface="Arial" panose="020B0604020202020204" pitchFamily="34" charset="0"/>
                <a:ea typeface="Meiryo UI" panose="020B0604030504040204" pitchFamily="50" charset="-128"/>
                <a:cs typeface="Arial" panose="020B0604020202020204" pitchFamily="34" charset="0"/>
              </a:rPr>
              <a:t>&lt; Multicast Setting File &gt;</a:t>
            </a:r>
          </a:p>
          <a:p>
            <a:pPr eaLnBrk="1" hangingPunct="1">
              <a:spcBef>
                <a:spcPct val="0"/>
              </a:spcBef>
              <a:buClrTx/>
              <a:buSzTx/>
              <a:buNone/>
            </a:pPr>
            <a:r>
              <a:rPr lang="en-US" altLang="ja-JP" sz="1200" dirty="0" smtClean="0">
                <a:latin typeface="Arial" panose="020B0604020202020204" pitchFamily="34" charset="0"/>
                <a:ea typeface="Meiryo UI" panose="020B0604030504040204" pitchFamily="50" charset="-128"/>
                <a:cs typeface="Arial" panose="020B0604020202020204" pitchFamily="34" charset="0"/>
              </a:rPr>
              <a:t>Available Settings: GUI or Web Console</a:t>
            </a:r>
          </a:p>
          <a:p>
            <a:pPr marL="171450" indent="-171450" eaLnBrk="1" hangingPunct="1">
              <a:spcBef>
                <a:spcPct val="0"/>
              </a:spcBef>
              <a:buClrTx/>
              <a:buSzTx/>
            </a:pPr>
            <a:r>
              <a:rPr lang="en-US" altLang="ja-JP" sz="1400" dirty="0" smtClean="0">
                <a:latin typeface="Arial" panose="020B0604020202020204" pitchFamily="34" charset="0"/>
                <a:ea typeface="Meiryo UI" panose="020B0604030504040204" pitchFamily="50" charset="-128"/>
                <a:cs typeface="Arial" panose="020B0604020202020204" pitchFamily="34" charset="0"/>
              </a:rPr>
              <a:t>Multicast Tree (Initial Distribution Route): Up to 10 different multicast trees can be set</a:t>
            </a:r>
          </a:p>
          <a:p>
            <a:pPr marL="171450" indent="-171450" eaLnBrk="1" hangingPunct="1">
              <a:spcBef>
                <a:spcPct val="0"/>
              </a:spcBef>
              <a:buClrTx/>
              <a:buSzTx/>
            </a:pPr>
            <a:r>
              <a:rPr lang="en-US" altLang="ja-JP" sz="1400" dirty="0" smtClean="0">
                <a:latin typeface="Arial" panose="020B0604020202020204" pitchFamily="34" charset="0"/>
                <a:ea typeface="Meiryo UI" panose="020B0604030504040204" pitchFamily="50" charset="-128"/>
                <a:cs typeface="Arial" panose="020B0604020202020204" pitchFamily="34" charset="0"/>
              </a:rPr>
              <a:t>Max. IP rate and Max. Resolution, etc.</a:t>
            </a:r>
          </a:p>
          <a:p>
            <a:pPr marL="171450" indent="-171450" eaLnBrk="1" hangingPunct="1">
              <a:spcBef>
                <a:spcPct val="0"/>
              </a:spcBef>
              <a:buClrTx/>
              <a:buSzTx/>
            </a:pPr>
            <a:r>
              <a:rPr lang="en-US" altLang="ja-JP" sz="1400" dirty="0" smtClean="0">
                <a:latin typeface="Arial" panose="020B0604020202020204" pitchFamily="34" charset="0"/>
                <a:ea typeface="Meiryo UI" panose="020B0604030504040204" pitchFamily="50" charset="-128"/>
                <a:cs typeface="Arial" panose="020B0604020202020204" pitchFamily="34" charset="0"/>
              </a:rPr>
              <a:t>Interface Setting of the distribution site (XML format)</a:t>
            </a:r>
          </a:p>
        </p:txBody>
      </p:sp>
      <p:sp>
        <p:nvSpPr>
          <p:cNvPr id="7" name="テキスト ボックス 6"/>
          <p:cNvSpPr txBox="1"/>
          <p:nvPr/>
        </p:nvSpPr>
        <p:spPr>
          <a:xfrm>
            <a:off x="193890" y="867349"/>
            <a:ext cx="5765752" cy="338554"/>
          </a:xfrm>
          <a:prstGeom prst="rect">
            <a:avLst/>
          </a:prstGeom>
          <a:noFill/>
        </p:spPr>
        <p:txBody>
          <a:bodyPr wrap="square" rtlCol="0">
            <a:spAutoFit/>
          </a:bodyPr>
          <a:lstStyle/>
          <a:p>
            <a:pPr marL="285750" indent="-285750">
              <a:buFont typeface="Wingdings" panose="05000000000000000000" pitchFamily="2" charset="2"/>
              <a:buChar char="n"/>
            </a:pPr>
            <a:r>
              <a:rPr lang="en-US" altLang="ja-JP" sz="1600" b="1" dirty="0" smtClean="0">
                <a:latin typeface="Arial" panose="020B0604020202020204" pitchFamily="34" charset="0"/>
                <a:ea typeface="Meiryo UI" panose="020B0604030504040204" pitchFamily="50" charset="-128"/>
                <a:cs typeface="Arial" panose="020B0604020202020204" pitchFamily="34" charset="0"/>
              </a:rPr>
              <a:t>Relationship of Multicast Tree and Node Positioning</a:t>
            </a:r>
            <a:endParaRPr kumimoji="1" lang="ja-JP" altLang="en-US" sz="1600" b="1"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3178947568"/>
      </p:ext>
    </p:extLst>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KE-OFF DISPLAYTYPE" val="0"/>
</p:tagLst>
</file>

<file path=ppt/theme/theme1.xml><?xml version="1.0" encoding="utf-8"?>
<a:theme xmlns:a="http://schemas.openxmlformats.org/drawingml/2006/main" name="1_Standarddesign">
  <a:themeElements>
    <a:clrScheme name="1_Standarddesign 1">
      <a:dk1>
        <a:srgbClr val="000000"/>
      </a:dk1>
      <a:lt1>
        <a:srgbClr val="FFFFFF"/>
      </a:lt1>
      <a:dk2>
        <a:srgbClr val="494949"/>
      </a:dk2>
      <a:lt2>
        <a:srgbClr val="3E7EA6"/>
      </a:lt2>
      <a:accent1>
        <a:srgbClr val="6E6E6E"/>
      </a:accent1>
      <a:accent2>
        <a:srgbClr val="9B9B9B"/>
      </a:accent2>
      <a:accent3>
        <a:srgbClr val="FFFFFF"/>
      </a:accent3>
      <a:accent4>
        <a:srgbClr val="000000"/>
      </a:accent4>
      <a:accent5>
        <a:srgbClr val="BABABA"/>
      </a:accent5>
      <a:accent6>
        <a:srgbClr val="8C8C8C"/>
      </a:accent6>
      <a:hlink>
        <a:srgbClr val="C1C1C1"/>
      </a:hlink>
      <a:folHlink>
        <a:srgbClr val="E6E6E6"/>
      </a:folHlink>
    </a:clrScheme>
    <a:fontScheme name="1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ja-JP"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ja-JP" sz="1800" b="0" i="0" u="none" strike="noStrike" cap="none" normalizeH="0" baseline="0" smtClean="0">
            <a:ln>
              <a:noFill/>
            </a:ln>
            <a:solidFill>
              <a:schemeClr val="tx1"/>
            </a:solidFill>
            <a:effectLst/>
            <a:latin typeface="Arial" charset="0"/>
          </a:defRPr>
        </a:defPPr>
      </a:lstStyle>
    </a:lnDef>
  </a:objectDefaults>
  <a:extraClrSchemeLst>
    <a:extraClrScheme>
      <a:clrScheme name="1_Standarddesign 1">
        <a:dk1>
          <a:srgbClr val="000000"/>
        </a:dk1>
        <a:lt1>
          <a:srgbClr val="FFFFFF"/>
        </a:lt1>
        <a:dk2>
          <a:srgbClr val="494949"/>
        </a:dk2>
        <a:lt2>
          <a:srgbClr val="3E7EA6"/>
        </a:lt2>
        <a:accent1>
          <a:srgbClr val="6E6E6E"/>
        </a:accent1>
        <a:accent2>
          <a:srgbClr val="9B9B9B"/>
        </a:accent2>
        <a:accent3>
          <a:srgbClr val="FFFFFF"/>
        </a:accent3>
        <a:accent4>
          <a:srgbClr val="000000"/>
        </a:accent4>
        <a:accent5>
          <a:srgbClr val="BABABA"/>
        </a:accent5>
        <a:accent6>
          <a:srgbClr val="8C8C8C"/>
        </a:accent6>
        <a:hlink>
          <a:srgbClr val="C1C1C1"/>
        </a:hlink>
        <a:folHlink>
          <a:srgbClr val="E6E6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23221</TotalTime>
  <Words>2812</Words>
  <Application>Microsoft Office PowerPoint</Application>
  <PresentationFormat>画面に合わせる (4:3)</PresentationFormat>
  <Paragraphs>671</Paragraphs>
  <Slides>20</Slides>
  <Notes>19</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1_Standarddesign</vt:lpstr>
      <vt:lpstr>PowerPoint プレゼンテーション</vt:lpstr>
      <vt:lpstr>History of Revision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PresentationPoint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Panasonic HD映像コミュニケーションシステム</dc:title>
  <dc:creator>伊藤 重樹&lt;itou.shigeki@jp.panasonic.com&gt;</dc:creator>
  <cp:lastModifiedBy>全社標準ＰＣ</cp:lastModifiedBy>
  <cp:revision>1435</cp:revision>
  <cp:lastPrinted>2005-03-15T07:48:11Z</cp:lastPrinted>
  <dcterms:created xsi:type="dcterms:W3CDTF">2004-11-16T16:03:16Z</dcterms:created>
  <dcterms:modified xsi:type="dcterms:W3CDTF">2015-08-21T04:46:44Z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PPL_Language">
    <vt:i4>1031</vt:i4>
  </property>
</Properties>
</file>