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1"/>
  </p:sldMasterIdLst>
  <p:notesMasterIdLst>
    <p:notesMasterId r:id="rId59"/>
  </p:notesMasterIdLst>
  <p:handoutMasterIdLst>
    <p:handoutMasterId r:id="rId60"/>
  </p:handoutMasterIdLst>
  <p:sldIdLst>
    <p:sldId id="671" r:id="rId2"/>
    <p:sldId id="740" r:id="rId3"/>
    <p:sldId id="687" r:id="rId4"/>
    <p:sldId id="688" r:id="rId5"/>
    <p:sldId id="689" r:id="rId6"/>
    <p:sldId id="690" r:id="rId7"/>
    <p:sldId id="691" r:id="rId8"/>
    <p:sldId id="692" r:id="rId9"/>
    <p:sldId id="741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37" r:id="rId27"/>
    <p:sldId id="709" r:id="rId28"/>
    <p:sldId id="710" r:id="rId29"/>
    <p:sldId id="711" r:id="rId30"/>
    <p:sldId id="712" r:id="rId31"/>
    <p:sldId id="713" r:id="rId32"/>
    <p:sldId id="714" r:id="rId33"/>
    <p:sldId id="715" r:id="rId34"/>
    <p:sldId id="716" r:id="rId35"/>
    <p:sldId id="717" r:id="rId36"/>
    <p:sldId id="718" r:id="rId37"/>
    <p:sldId id="719" r:id="rId38"/>
    <p:sldId id="720" r:id="rId39"/>
    <p:sldId id="721" r:id="rId40"/>
    <p:sldId id="722" r:id="rId41"/>
    <p:sldId id="723" r:id="rId42"/>
    <p:sldId id="724" r:id="rId43"/>
    <p:sldId id="725" r:id="rId44"/>
    <p:sldId id="726" r:id="rId45"/>
    <p:sldId id="727" r:id="rId46"/>
    <p:sldId id="728" r:id="rId47"/>
    <p:sldId id="729" r:id="rId48"/>
    <p:sldId id="730" r:id="rId49"/>
    <p:sldId id="731" r:id="rId50"/>
    <p:sldId id="732" r:id="rId51"/>
    <p:sldId id="733" r:id="rId52"/>
    <p:sldId id="734" r:id="rId53"/>
    <p:sldId id="735" r:id="rId54"/>
    <p:sldId id="738" r:id="rId55"/>
    <p:sldId id="739" r:id="rId56"/>
    <p:sldId id="742" r:id="rId57"/>
    <p:sldId id="686" r:id="rId58"/>
  </p:sldIdLst>
  <p:sldSz cx="9144000" cy="6858000" type="screen4x3"/>
  <p:notesSz cx="6699250" cy="9836150"/>
  <p:custDataLst>
    <p:tags r:id="rId6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CCFFCC"/>
    <a:srgbClr val="0000CC"/>
    <a:srgbClr val="FFFFCC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422" autoAdjust="0"/>
    <p:restoredTop sz="94600" autoAdjust="0"/>
  </p:normalViewPr>
  <p:slideViewPr>
    <p:cSldViewPr snapToGrid="0">
      <p:cViewPr varScale="1">
        <p:scale>
          <a:sx n="122" d="100"/>
          <a:sy n="122" d="100"/>
        </p:scale>
        <p:origin x="-1314" y="-84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BDAA7F24-79FA-4A1A-A9D8-F381F80980B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6696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Klicken Sie, um die Formate des Vorlagentextes zu bearbeiten</a:t>
            </a:r>
          </a:p>
          <a:p>
            <a:pPr lvl="1"/>
            <a:r>
              <a:rPr lang="en-GB" altLang="ja-JP" noProof="0" smtClean="0"/>
              <a:t>Zweite Ebene</a:t>
            </a:r>
          </a:p>
          <a:p>
            <a:pPr lvl="2"/>
            <a:r>
              <a:rPr lang="en-GB" altLang="ja-JP" noProof="0" smtClean="0"/>
              <a:t>Dritte Ebene</a:t>
            </a:r>
          </a:p>
          <a:p>
            <a:pPr lvl="3"/>
            <a:r>
              <a:rPr lang="en-GB" altLang="ja-JP" noProof="0" smtClean="0"/>
              <a:t>Vierte Ebene</a:t>
            </a:r>
          </a:p>
          <a:p>
            <a:pPr lvl="4"/>
            <a:r>
              <a:rPr lang="en-GB" altLang="ja-JP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D4EE3C52-B299-4082-AB9F-E4CDB873ED3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77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732">
              <a:defRPr>
                <a:solidFill>
                  <a:schemeClr val="tx1"/>
                </a:solidFill>
                <a:latin typeface="Arial" charset="0"/>
              </a:defRPr>
            </a:lvl1pPr>
            <a:lvl2pPr marL="742758" indent="-285676" defTabSz="942732">
              <a:defRPr>
                <a:solidFill>
                  <a:schemeClr val="tx1"/>
                </a:solidFill>
                <a:latin typeface="Arial" charset="0"/>
              </a:defRPr>
            </a:lvl2pPr>
            <a:lvl3pPr marL="1142706" indent="-228541" defTabSz="942732">
              <a:defRPr>
                <a:solidFill>
                  <a:schemeClr val="tx1"/>
                </a:solidFill>
                <a:latin typeface="Arial" charset="0"/>
              </a:defRPr>
            </a:lvl3pPr>
            <a:lvl4pPr marL="1599789" indent="-228541" defTabSz="942732">
              <a:defRPr>
                <a:solidFill>
                  <a:schemeClr val="tx1"/>
                </a:solidFill>
                <a:latin typeface="Arial" charset="0"/>
              </a:defRPr>
            </a:lvl4pPr>
            <a:lvl5pPr marL="2056871" indent="-228541" defTabSz="942732">
              <a:defRPr>
                <a:solidFill>
                  <a:schemeClr val="tx1"/>
                </a:solidFill>
                <a:latin typeface="Arial" charset="0"/>
              </a:defRPr>
            </a:lvl5pPr>
            <a:lvl6pPr marL="2513953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36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18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01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1</a:t>
            </a:fld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8188"/>
            <a:ext cx="4918075" cy="36877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10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11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16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17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18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19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20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21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26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27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28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29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30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31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36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37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38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39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40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41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46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47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48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49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50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51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53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54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823">
              <a:defRPr>
                <a:solidFill>
                  <a:schemeClr val="tx1"/>
                </a:solidFill>
                <a:latin typeface="Arial" charset="0"/>
              </a:defRPr>
            </a:lvl1pPr>
            <a:lvl2pPr marL="742830" indent="-285704" defTabSz="942823">
              <a:defRPr>
                <a:solidFill>
                  <a:schemeClr val="tx1"/>
                </a:solidFill>
                <a:latin typeface="Arial" charset="0"/>
              </a:defRPr>
            </a:lvl2pPr>
            <a:lvl3pPr marL="1142816" indent="-228563" defTabSz="942823">
              <a:defRPr>
                <a:solidFill>
                  <a:schemeClr val="tx1"/>
                </a:solidFill>
                <a:latin typeface="Arial" charset="0"/>
              </a:defRPr>
            </a:lvl3pPr>
            <a:lvl4pPr marL="1599942" indent="-228563" defTabSz="942823">
              <a:defRPr>
                <a:solidFill>
                  <a:schemeClr val="tx1"/>
                </a:solidFill>
                <a:latin typeface="Arial" charset="0"/>
              </a:defRPr>
            </a:lvl4pPr>
            <a:lvl5pPr marL="2057068" indent="-228563" defTabSz="942823">
              <a:defRPr>
                <a:solidFill>
                  <a:schemeClr val="tx1"/>
                </a:solidFill>
                <a:latin typeface="Arial" charset="0"/>
              </a:defRPr>
            </a:lvl5pPr>
            <a:lvl6pPr marL="2514194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21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47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73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55</a:t>
            </a:fld>
            <a:endParaRPr lang="en-GB" altLang="ja-JP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F808-DC92-48B3-B483-C3334EF1BA6A}" type="slidenum">
              <a:rPr lang="en-GB" altLang="ja-JP" smtClean="0"/>
              <a:pPr/>
              <a:t>56</a:t>
            </a:fld>
            <a:endParaRPr lang="en-GB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6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7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823">
              <a:defRPr>
                <a:solidFill>
                  <a:schemeClr val="tx1"/>
                </a:solidFill>
                <a:latin typeface="Arial" charset="0"/>
              </a:defRPr>
            </a:lvl1pPr>
            <a:lvl2pPr marL="742830" indent="-285704" defTabSz="942823">
              <a:defRPr>
                <a:solidFill>
                  <a:schemeClr val="tx1"/>
                </a:solidFill>
                <a:latin typeface="Arial" charset="0"/>
              </a:defRPr>
            </a:lvl2pPr>
            <a:lvl3pPr marL="1142816" indent="-228563" defTabSz="942823">
              <a:defRPr>
                <a:solidFill>
                  <a:schemeClr val="tx1"/>
                </a:solidFill>
                <a:latin typeface="Arial" charset="0"/>
              </a:defRPr>
            </a:lvl3pPr>
            <a:lvl4pPr marL="1599942" indent="-228563" defTabSz="942823">
              <a:defRPr>
                <a:solidFill>
                  <a:schemeClr val="tx1"/>
                </a:solidFill>
                <a:latin typeface="Arial" charset="0"/>
              </a:defRPr>
            </a:lvl4pPr>
            <a:lvl5pPr marL="2057068" indent="-228563" defTabSz="942823">
              <a:defRPr>
                <a:solidFill>
                  <a:schemeClr val="tx1"/>
                </a:solidFill>
                <a:latin typeface="Arial" charset="0"/>
              </a:defRPr>
            </a:lvl5pPr>
            <a:lvl6pPr marL="2514194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21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47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73" indent="-228563" defTabSz="942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8</a:t>
            </a:fld>
            <a:endParaRPr lang="en-GB" altLang="ja-JP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9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de-DE" altLang="ja-JP" noProof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2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077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 bwMode="auto">
          <a:xfrm>
            <a:off x="0" y="648677"/>
            <a:ext cx="9144000" cy="473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43150"/>
            <a:ext cx="9143999" cy="600075"/>
          </a:xfrm>
        </p:spPr>
        <p:txBody>
          <a:bodyPr/>
          <a:lstStyle>
            <a:lvl1pPr algn="ctr">
              <a:defRPr sz="36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0" y="648677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6535643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92956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317029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09297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299"/>
            <a:ext cx="9144000" cy="543352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ja-JP" altLang="en-US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557658"/>
            <a:ext cx="9144000" cy="31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4" y="230188"/>
            <a:ext cx="842378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  <a:endParaRPr lang="de-DE" altLang="ja-JP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823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 userDrawn="1"/>
        </p:nvSpPr>
        <p:spPr>
          <a:xfrm>
            <a:off x="23344" y="6581103"/>
            <a:ext cx="441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Visual </a:t>
            </a:r>
            <a:r>
              <a:rPr kumimoji="1" lang="en-US" altLang="ja-JP" sz="11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 </a:t>
            </a:r>
            <a:r>
              <a:rPr kumimoji="1" lang="en-US" altLang="ja-JP" sz="11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</a:t>
            </a:r>
            <a:endParaRPr kumimoji="1" lang="ja-JP" altLang="en-US" sz="11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7" r:id="rId4"/>
    <p:sldLayoutId id="2147483728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Black" panose="020B0A04020102020204" pitchFamily="34" charset="0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28.emf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6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emf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85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86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4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3.jpeg"/><Relationship Id="rId5" Type="http://schemas.openxmlformats.org/officeDocument/2006/relationships/image" Target="../media/image31.png"/><Relationship Id="rId15" Type="http://schemas.openxmlformats.org/officeDocument/2006/relationships/image" Target="../media/image28.emf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471354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サブタイトル 2"/>
          <p:cNvSpPr>
            <a:spLocks noGrp="1"/>
          </p:cNvSpPr>
          <p:nvPr>
            <p:ph type="subTitle" sz="quarter" idx="1"/>
          </p:nvPr>
        </p:nvSpPr>
        <p:spPr>
          <a:xfrm>
            <a:off x="594220" y="1969486"/>
            <a:ext cx="7920000" cy="1800000"/>
          </a:xfrm>
        </p:spPr>
        <p:txBody>
          <a:bodyPr/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Network Environmental</a:t>
            </a:r>
          </a:p>
          <a:p>
            <a:pPr algn="ctr"/>
            <a:r>
              <a:rPr lang="en-US" altLang="ja-JP" sz="2800" dirty="0" smtClean="0">
                <a:latin typeface="Arial Black" panose="020B0A04020102020204" pitchFamily="34" charset="0"/>
              </a:rPr>
              <a:t>(Connection mode and Pattern, Network and Settings, etc.) </a:t>
            </a:r>
            <a:endParaRPr lang="de-DE" altLang="ja-JP" sz="1800" dirty="0">
              <a:latin typeface="Arial Black" panose="020B0A04020102020204" pitchFamily="34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28230" y="226635"/>
            <a:ext cx="642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1. This document can be disclosed to Panasonic Sales Partners</a:t>
            </a:r>
            <a:r>
              <a:rPr lang="ja-JP" altLang="en-US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2. The specs might be changed without notice since it’s still under development.</a:t>
            </a:r>
            <a:endParaRPr lang="ja-JP" altLang="en-US" sz="12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430585" y="6084638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017846" y="188641"/>
            <a:ext cx="299321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For Panasonic Sales Company and Business Partner only</a:t>
            </a:r>
            <a:endParaRPr lang="ja-JP" altLang="en-US" sz="14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47797" y="3210475"/>
            <a:ext cx="157390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ja-JP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Ver.4.20</a:t>
            </a:r>
            <a:endParaRPr lang="de-DE" altLang="ja-JP" sz="28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62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Bandwidth Control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52425" y="904875"/>
            <a:ext cx="8562975" cy="276835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Available Bandwidth per site &gt;</a:t>
            </a:r>
            <a:endParaRPr kumimoji="0"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case of multiple connection, available bandwidth per site will be as follows.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4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</a:t>
            </a:r>
            <a:r>
              <a:rPr lang="en-US" altLang="ja-JP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alue of Max. Bandwidth setting / # of connection site =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Available Bandwidth / site</a:t>
            </a:r>
            <a:endParaRPr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Example: Max. Bandwidth setting: 10M / 5 sites = 2Mbps / site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651185" y="4526960"/>
            <a:ext cx="543831" cy="1083784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070326" y="4569073"/>
            <a:ext cx="1" cy="106293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8838" y="5379482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337001" y="5412209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</a:p>
        </p:txBody>
      </p:sp>
      <p:pic>
        <p:nvPicPr>
          <p:cNvPr id="10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8" y="4238525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01" y="5682089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172604" y="4569072"/>
            <a:ext cx="0" cy="1058869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1625077" y="5166148"/>
            <a:ext cx="679368" cy="492123"/>
          </a:xfrm>
          <a:prstGeom prst="rightArrow">
            <a:avLst>
              <a:gd name="adj1" fmla="val 45900"/>
              <a:gd name="adj2" fmla="val 8080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Add site</a:t>
            </a:r>
            <a:endParaRPr lang="ja-JP" altLang="en-US" sz="8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5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65" y="4238525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3" y="5684282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079119" y="5412274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76848" y="5379482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752269" y="4547806"/>
            <a:ext cx="522498" cy="1041672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3753230" y="4581186"/>
            <a:ext cx="430254" cy="1029558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3646906" y="4581186"/>
            <a:ext cx="440882" cy="1050824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6" y="5682089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3104640" y="2237779"/>
            <a:ext cx="5344712" cy="1371601"/>
            <a:chOff x="6363495" y="2341886"/>
            <a:chExt cx="4159211" cy="1371601"/>
          </a:xfrm>
        </p:grpSpPr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 rot="-5400000">
              <a:off x="7734301" y="2214093"/>
              <a:ext cx="1266825" cy="1617662"/>
            </a:xfrm>
            <a:prstGeom prst="can">
              <a:avLst>
                <a:gd name="adj" fmla="val 319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ja-JP" altLang="en-US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9246395" y="2897122"/>
              <a:ext cx="127631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Max. Bandwidth</a:t>
              </a:r>
              <a:endPara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AutoShape 41"/>
            <p:cNvSpPr>
              <a:spLocks noChangeArrowheads="1"/>
            </p:cNvSpPr>
            <p:nvPr/>
          </p:nvSpPr>
          <p:spPr bwMode="auto">
            <a:xfrm>
              <a:off x="6363495" y="2418086"/>
              <a:ext cx="1282700" cy="380999"/>
            </a:xfrm>
            <a:prstGeom prst="rightArrow">
              <a:avLst>
                <a:gd name="adj1" fmla="val 89111"/>
                <a:gd name="adj2" fmla="val 26793"/>
              </a:avLst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Stream of HDVC</a:t>
              </a:r>
              <a:endParaRPr lang="ja-JP" altLang="en-US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H="1">
              <a:off x="6428583" y="3713486"/>
              <a:ext cx="2747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H="1">
              <a:off x="6363495" y="2341886"/>
              <a:ext cx="2813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>
              <a:off x="9246395" y="2389511"/>
              <a:ext cx="0" cy="1323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8" name="AutoShape 48"/>
            <p:cNvSpPr>
              <a:spLocks/>
            </p:cNvSpPr>
            <p:nvPr/>
          </p:nvSpPr>
          <p:spPr bwMode="auto">
            <a:xfrm>
              <a:off x="7602555" y="2845123"/>
              <a:ext cx="325438" cy="380999"/>
            </a:xfrm>
            <a:prstGeom prst="rightBrace">
              <a:avLst>
                <a:gd name="adj1" fmla="val 1756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ja-JP" altLang="en-US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7893680" y="2786052"/>
              <a:ext cx="1373981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Max. Bandwidth/site =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Max. Bandwidth / # of site</a:t>
              </a:r>
              <a:endParaRPr kumimoji="0" lang="ja-JP" altLang="en-US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6363495" y="3277129"/>
              <a:ext cx="1282700" cy="380999"/>
            </a:xfrm>
            <a:prstGeom prst="rightArrow">
              <a:avLst>
                <a:gd name="adj1" fmla="val 89111"/>
                <a:gd name="adj2" fmla="val 26793"/>
              </a:avLst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Stream of HDVC</a:t>
              </a:r>
              <a:endParaRPr lang="ja-JP" altLang="en-US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6363495" y="2845123"/>
              <a:ext cx="1282700" cy="380999"/>
            </a:xfrm>
            <a:prstGeom prst="rightArrow">
              <a:avLst>
                <a:gd name="adj1" fmla="val 89111"/>
                <a:gd name="adj2" fmla="val 26793"/>
              </a:avLst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Stream of HDVC</a:t>
              </a:r>
              <a:endParaRPr lang="ja-JP" altLang="en-US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" name="AutoShape 48"/>
            <p:cNvSpPr>
              <a:spLocks/>
            </p:cNvSpPr>
            <p:nvPr/>
          </p:nvSpPr>
          <p:spPr bwMode="auto">
            <a:xfrm>
              <a:off x="7602555" y="2418086"/>
              <a:ext cx="325438" cy="376030"/>
            </a:xfrm>
            <a:prstGeom prst="rightBrace">
              <a:avLst>
                <a:gd name="adj1" fmla="val 1756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ja-JP" altLang="en-US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" name="AutoShape 48"/>
            <p:cNvSpPr>
              <a:spLocks/>
            </p:cNvSpPr>
            <p:nvPr/>
          </p:nvSpPr>
          <p:spPr bwMode="auto">
            <a:xfrm>
              <a:off x="7602555" y="3277129"/>
              <a:ext cx="325438" cy="380999"/>
            </a:xfrm>
            <a:prstGeom prst="rightBrace">
              <a:avLst>
                <a:gd name="adj1" fmla="val 1756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ja-JP" altLang="en-US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5723640" y="4547806"/>
            <a:ext cx="803268" cy="1062938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5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58" y="5682089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71" y="4238525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5" y="5684282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066511" y="5412274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217405" y="5379482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5845991" y="4581186"/>
            <a:ext cx="753300" cy="1008292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H="1" flipV="1">
            <a:off x="7154927" y="4526960"/>
            <a:ext cx="0" cy="1037714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 flipH="1">
            <a:off x="7066512" y="4547806"/>
            <a:ext cx="3358" cy="1041672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AutoShape 41"/>
          <p:cNvSpPr>
            <a:spLocks noChangeArrowheads="1"/>
          </p:cNvSpPr>
          <p:nvPr/>
        </p:nvSpPr>
        <p:spPr bwMode="auto">
          <a:xfrm>
            <a:off x="4731985" y="5166148"/>
            <a:ext cx="679368" cy="492123"/>
          </a:xfrm>
          <a:prstGeom prst="rightArrow">
            <a:avLst>
              <a:gd name="adj1" fmla="val 45900"/>
              <a:gd name="adj2" fmla="val 8080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Add site</a:t>
            </a:r>
            <a:endParaRPr lang="ja-JP" altLang="en-US" sz="8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9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67" y="5684282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Line 5"/>
          <p:cNvSpPr>
            <a:spLocks noChangeShapeType="1"/>
          </p:cNvSpPr>
          <p:nvPr/>
        </p:nvSpPr>
        <p:spPr bwMode="auto">
          <a:xfrm flipH="1" flipV="1">
            <a:off x="7602272" y="4570553"/>
            <a:ext cx="734015" cy="1029558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7496673" y="4581186"/>
            <a:ext cx="775822" cy="1050824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9905" y="3749350"/>
            <a:ext cx="16605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/>
              <a:t>Base site</a:t>
            </a:r>
          </a:p>
          <a:p>
            <a:pPr algn="ctr"/>
            <a:r>
              <a:rPr kumimoji="1" lang="en-US" altLang="ja-JP" sz="900" b="1" dirty="0" smtClean="0"/>
              <a:t>Max. Bandwidth Setting</a:t>
            </a:r>
          </a:p>
          <a:p>
            <a:pPr algn="ctr"/>
            <a:r>
              <a:rPr kumimoji="1" lang="en-US" altLang="ja-JP" sz="900" b="1" dirty="0" smtClean="0">
                <a:solidFill>
                  <a:srgbClr val="FF0000"/>
                </a:solidFill>
              </a:rPr>
              <a:t>12M</a:t>
            </a:r>
            <a:endParaRPr kumimoji="1" lang="ja-JP" altLang="en-US" sz="900" b="1" dirty="0">
              <a:solidFill>
                <a:srgbClr val="FF0000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526145" y="3753265"/>
            <a:ext cx="1725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/>
              <a:t>Base site</a:t>
            </a:r>
          </a:p>
          <a:p>
            <a:pPr algn="ctr"/>
            <a:r>
              <a:rPr kumimoji="1" lang="en-US" altLang="ja-JP" sz="900" b="1" dirty="0" smtClean="0"/>
              <a:t>Max. Bandwidth Setting</a:t>
            </a:r>
          </a:p>
          <a:p>
            <a:pPr algn="ctr"/>
            <a:r>
              <a:rPr kumimoji="1" lang="en-US" altLang="ja-JP" sz="900" b="1" dirty="0" smtClean="0">
                <a:solidFill>
                  <a:srgbClr val="FF0000"/>
                </a:solidFill>
              </a:rPr>
              <a:t>12M : </a:t>
            </a:r>
            <a:r>
              <a:rPr kumimoji="1" lang="en-US" altLang="ja-JP" sz="900" b="1" dirty="0" smtClean="0">
                <a:solidFill>
                  <a:srgbClr val="0000CC"/>
                </a:solidFill>
              </a:rPr>
              <a:t>12M / 2 sites = 6M/site</a:t>
            </a:r>
            <a:endParaRPr kumimoji="1" lang="ja-JP" altLang="en-US" sz="900" b="1" dirty="0">
              <a:solidFill>
                <a:srgbClr val="0000CC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105416" y="3749365"/>
            <a:ext cx="1776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/>
              <a:t>Base site</a:t>
            </a:r>
          </a:p>
          <a:p>
            <a:pPr algn="ctr"/>
            <a:r>
              <a:rPr kumimoji="1" lang="en-US" altLang="ja-JP" sz="900" b="1" dirty="0" smtClean="0"/>
              <a:t>Max. Bandwidth Setting</a:t>
            </a:r>
          </a:p>
          <a:p>
            <a:pPr algn="ctr"/>
            <a:r>
              <a:rPr kumimoji="1" lang="en-US" altLang="ja-JP" sz="900" b="1" dirty="0" smtClean="0">
                <a:solidFill>
                  <a:srgbClr val="FF0000"/>
                </a:solidFill>
              </a:rPr>
              <a:t>12M : </a:t>
            </a:r>
            <a:r>
              <a:rPr kumimoji="1" lang="en-US" altLang="ja-JP" sz="900" b="1" dirty="0" smtClean="0">
                <a:solidFill>
                  <a:srgbClr val="0000CC"/>
                </a:solidFill>
              </a:rPr>
              <a:t>12M / 3 sites = 4M/site</a:t>
            </a:r>
            <a:endParaRPr kumimoji="1" lang="ja-JP" altLang="en-US" sz="900" b="1" dirty="0">
              <a:solidFill>
                <a:srgbClr val="0000CC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629302" y="5955732"/>
            <a:ext cx="152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Remote site</a:t>
            </a:r>
          </a:p>
          <a:p>
            <a:pPr algn="ctr"/>
            <a:r>
              <a:rPr kumimoji="1" lang="en-US" altLang="ja-JP" sz="800" b="1" dirty="0" smtClean="0"/>
              <a:t>Max. Bandwidth Setting</a:t>
            </a:r>
          </a:p>
          <a:p>
            <a:pPr algn="ctr"/>
            <a:r>
              <a:rPr kumimoji="1" lang="en-US" altLang="ja-JP" sz="800" b="1" dirty="0" smtClean="0">
                <a:solidFill>
                  <a:srgbClr val="FF0000"/>
                </a:solidFill>
              </a:rPr>
              <a:t>3M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303966" y="5949608"/>
            <a:ext cx="152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Remote site</a:t>
            </a:r>
          </a:p>
          <a:p>
            <a:pPr algn="ctr"/>
            <a:r>
              <a:rPr kumimoji="1" lang="en-US" altLang="ja-JP" sz="800" b="1" dirty="0" smtClean="0"/>
              <a:t>Max. Bandwidth Setting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5</a:t>
            </a:r>
            <a:r>
              <a:rPr kumimoji="1" lang="en-US" altLang="ja-JP" sz="8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961095" y="5955732"/>
            <a:ext cx="152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Remote site</a:t>
            </a:r>
          </a:p>
          <a:p>
            <a:pPr algn="ctr"/>
            <a:r>
              <a:rPr kumimoji="1" lang="en-US" altLang="ja-JP" sz="800" b="1" dirty="0" smtClean="0"/>
              <a:t>Max. Bandwidth Setting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8</a:t>
            </a:r>
            <a:r>
              <a:rPr kumimoji="1" lang="en-US" altLang="ja-JP" sz="8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342789" y="5955731"/>
            <a:ext cx="152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Remote site</a:t>
            </a:r>
          </a:p>
          <a:p>
            <a:pPr algn="ctr"/>
            <a:r>
              <a:rPr kumimoji="1" lang="en-US" altLang="ja-JP" sz="800" b="1" dirty="0" smtClean="0"/>
              <a:t>Max. Bandwidth Setting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5</a:t>
            </a:r>
            <a:r>
              <a:rPr kumimoji="1" lang="en-US" altLang="ja-JP" sz="8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901178" y="5963962"/>
            <a:ext cx="152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Remote site</a:t>
            </a:r>
          </a:p>
          <a:p>
            <a:pPr algn="ctr"/>
            <a:r>
              <a:rPr kumimoji="1" lang="en-US" altLang="ja-JP" sz="800" b="1" dirty="0" smtClean="0"/>
              <a:t>Max. Bandwidth Setting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8</a:t>
            </a:r>
            <a:r>
              <a:rPr kumimoji="1" lang="en-US" altLang="ja-JP" sz="8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42016" y="5967541"/>
            <a:ext cx="152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Remote site</a:t>
            </a:r>
          </a:p>
          <a:p>
            <a:pPr algn="ctr"/>
            <a:r>
              <a:rPr kumimoji="1" lang="en-US" altLang="ja-JP" sz="800" b="1" dirty="0" smtClean="0"/>
              <a:t>Max. Bandwidth Setting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8</a:t>
            </a:r>
            <a:r>
              <a:rPr kumimoji="1" lang="en-US" altLang="ja-JP" sz="8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89906" y="4895904"/>
            <a:ext cx="75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Negotiated Bandwidth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8</a:t>
            </a:r>
            <a:r>
              <a:rPr kumimoji="1" lang="en-US" altLang="ja-JP" sz="800" b="1" dirty="0" smtClean="0">
                <a:solidFill>
                  <a:srgbClr val="FF0000"/>
                </a:solidFill>
              </a:rPr>
              <a:t>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036443" y="4914884"/>
            <a:ext cx="95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Re-Negotiated Bandwidth</a:t>
            </a:r>
          </a:p>
          <a:p>
            <a:pPr algn="ctr"/>
            <a:r>
              <a:rPr kumimoji="1" lang="en-US" altLang="ja-JP" sz="800" b="1" dirty="0" smtClean="0">
                <a:solidFill>
                  <a:srgbClr val="FF0000"/>
                </a:solidFill>
              </a:rPr>
              <a:t>6M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923454" y="4919837"/>
            <a:ext cx="94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Re-Negotiated Bandwidth</a:t>
            </a:r>
          </a:p>
          <a:p>
            <a:pPr algn="ctr"/>
            <a:r>
              <a:rPr kumimoji="1" lang="en-US" altLang="ja-JP" sz="800" b="1" dirty="0" smtClean="0">
                <a:solidFill>
                  <a:srgbClr val="FF0000"/>
                </a:solidFill>
              </a:rPr>
              <a:t>5M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217405" y="4899254"/>
            <a:ext cx="87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Re-Negotiated Bandwidth</a:t>
            </a:r>
          </a:p>
          <a:p>
            <a:pPr algn="ctr"/>
            <a:r>
              <a:rPr kumimoji="1" lang="en-US" altLang="ja-JP" sz="800" b="1" dirty="0" smtClean="0">
                <a:solidFill>
                  <a:srgbClr val="FF0000"/>
                </a:solidFill>
              </a:rPr>
              <a:t>4M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203425" y="4896027"/>
            <a:ext cx="93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Re-Negotiated Bandwidth</a:t>
            </a:r>
          </a:p>
          <a:p>
            <a:pPr algn="ctr"/>
            <a:r>
              <a:rPr kumimoji="1" lang="en-US" altLang="ja-JP" sz="800" b="1" dirty="0" smtClean="0">
                <a:solidFill>
                  <a:srgbClr val="FF0000"/>
                </a:solidFill>
              </a:rPr>
              <a:t>4M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884585" y="4883929"/>
            <a:ext cx="91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Re-Negotiated Bandwidth</a:t>
            </a:r>
          </a:p>
          <a:p>
            <a:pPr algn="ctr"/>
            <a:r>
              <a:rPr kumimoji="1" lang="en-US" altLang="ja-JP" sz="800" b="1" dirty="0" smtClean="0">
                <a:solidFill>
                  <a:srgbClr val="FF0000"/>
                </a:solidFill>
              </a:rPr>
              <a:t>3M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Relation between Bandwidth and Resolution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65762"/>
              </p:ext>
            </p:extLst>
          </p:nvPr>
        </p:nvGraphicFramePr>
        <p:xfrm>
          <a:off x="427423" y="1561268"/>
          <a:ext cx="8294545" cy="86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304"/>
                <a:gridCol w="790631"/>
                <a:gridCol w="832660"/>
                <a:gridCol w="570752"/>
                <a:gridCol w="308068"/>
                <a:gridCol w="629279"/>
                <a:gridCol w="618429"/>
                <a:gridCol w="607579"/>
                <a:gridCol w="618429"/>
                <a:gridCol w="618429"/>
                <a:gridCol w="650977"/>
                <a:gridCol w="564181"/>
                <a:gridCol w="66182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rate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 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Motion mode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1080p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60p～10p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60p～10p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w432p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30p～3.75p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w288p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30p～3.75p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45278"/>
              </p:ext>
            </p:extLst>
          </p:nvPr>
        </p:nvGraphicFramePr>
        <p:xfrm>
          <a:off x="427423" y="2931258"/>
          <a:ext cx="8294545" cy="86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304"/>
                <a:gridCol w="790631"/>
                <a:gridCol w="832660"/>
                <a:gridCol w="570752"/>
                <a:gridCol w="308068"/>
                <a:gridCol w="629279"/>
                <a:gridCol w="618429"/>
                <a:gridCol w="607579"/>
                <a:gridCol w="618429"/>
                <a:gridCol w="618429"/>
                <a:gridCol w="650977"/>
                <a:gridCol w="564181"/>
                <a:gridCol w="66182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rate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Sharpness</a:t>
                      </a:r>
                      <a:r>
                        <a:rPr lang="en-US" sz="900" b="0" i="0" u="none" strike="noStrike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mode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1080p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60p～10p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60p～10p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w432p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30p～3.75p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w288p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30p～3.75p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36898" y="1315861"/>
            <a:ext cx="408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Motion Mode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 (Default mode)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9711" y="2664238"/>
            <a:ext cx="29409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Sharpness Mode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48932" y="864761"/>
            <a:ext cx="255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/>
            <a:r>
              <a:rPr kumimoji="1" lang="ja-JP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◎ </a:t>
            </a:r>
            <a:r>
              <a:rPr kumimoji="1"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… 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Usual Resolution</a:t>
            </a:r>
            <a:endParaRPr lang="ja-JP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eaLnBrk="1" fontAlgn="ctr" hangingPunct="1"/>
            <a:r>
              <a:rPr kumimoji="1" lang="ja-JP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○ </a:t>
            </a:r>
            <a:r>
              <a:rPr kumimoji="1"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… 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Available Resolution (</a:t>
            </a:r>
            <a:r>
              <a:rPr kumimoji="1" lang="en-US" altLang="ja-JP" sz="1000" dirty="0" err="1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QoS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=ON)</a:t>
            </a:r>
            <a:endParaRPr lang="ja-JP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6079" y="2679868"/>
            <a:ext cx="54942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Support high resolution with low bandwidth, but weak for motion due to low frame rate.</a:t>
            </a:r>
            <a:endParaRPr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9613" y="824556"/>
            <a:ext cx="8594295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H.264</a:t>
            </a:r>
            <a:r>
              <a:rPr lang="ja-JP" altLang="en-US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 err="1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HighProfile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/ </a:t>
            </a:r>
            <a:r>
              <a:rPr lang="en-US" altLang="ja-JP" sz="1200" b="1" dirty="0" err="1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BaselineProfile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(Non-interleave mode)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75974"/>
              </p:ext>
            </p:extLst>
          </p:nvPr>
        </p:nvGraphicFramePr>
        <p:xfrm>
          <a:off x="431408" y="4334703"/>
          <a:ext cx="8294545" cy="43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304"/>
                <a:gridCol w="790631"/>
                <a:gridCol w="832660"/>
                <a:gridCol w="570752"/>
                <a:gridCol w="308068"/>
                <a:gridCol w="629279"/>
                <a:gridCol w="618429"/>
                <a:gridCol w="607579"/>
                <a:gridCol w="618429"/>
                <a:gridCol w="618429"/>
                <a:gridCol w="650977"/>
                <a:gridCol w="564181"/>
                <a:gridCol w="66182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rate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Full</a:t>
                      </a:r>
                      <a:r>
                        <a:rPr lang="en-US" sz="900" b="0" i="0" u="none" strike="noStrike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HD fixed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1080p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60p</a:t>
                      </a:r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3.75p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427423" y="4059199"/>
            <a:ext cx="36834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Resolution 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(Full HD)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33751"/>
              </p:ext>
            </p:extLst>
          </p:nvPr>
        </p:nvGraphicFramePr>
        <p:xfrm>
          <a:off x="431408" y="5296100"/>
          <a:ext cx="8294545" cy="43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304"/>
                <a:gridCol w="790631"/>
                <a:gridCol w="832660"/>
                <a:gridCol w="570752"/>
                <a:gridCol w="308068"/>
                <a:gridCol w="629279"/>
                <a:gridCol w="618429"/>
                <a:gridCol w="607579"/>
                <a:gridCol w="618429"/>
                <a:gridCol w="618429"/>
                <a:gridCol w="650977"/>
                <a:gridCol w="564181"/>
                <a:gridCol w="66182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rate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HD</a:t>
                      </a:r>
                      <a:r>
                        <a:rPr lang="en-US" sz="900" b="0" i="0" u="none" strike="noStrike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fixed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720</a:t>
                      </a:r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60p</a:t>
                      </a:r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3.75p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3925277" y="4072048"/>
            <a:ext cx="4597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Fix the resolution as 1080p. It weak for motion due to low frame rate.</a:t>
            </a:r>
            <a:endParaRPr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7423" y="5023322"/>
            <a:ext cx="34177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Resolution 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(HD)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4110893" y="6222016"/>
            <a:ext cx="4900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Note: 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Available frame rate will be different depends on receiving capability of connection site.</a:t>
            </a:r>
            <a:endParaRPr kumimoji="0" lang="ja-JP" altLang="en-US" sz="9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57262" y="5045023"/>
            <a:ext cx="45979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Fix the resolution as 720p. It weak for motion due to low frame rate.</a:t>
            </a:r>
            <a:endParaRPr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88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Relation between Bandwidth and Resolution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9613" y="912455"/>
            <a:ext cx="3733125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H.264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BaselineProfile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</a:t>
            </a:r>
            <a:r>
              <a:rPr lang="en-US" altLang="ja-JP" sz="12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SingleNAL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mode)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05547"/>
              </p:ext>
            </p:extLst>
          </p:nvPr>
        </p:nvGraphicFramePr>
        <p:xfrm>
          <a:off x="397267" y="2074470"/>
          <a:ext cx="8432406" cy="86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598"/>
                <a:gridCol w="641037"/>
                <a:gridCol w="928605"/>
                <a:gridCol w="538688"/>
                <a:gridCol w="212652"/>
                <a:gridCol w="531627"/>
                <a:gridCol w="520996"/>
                <a:gridCol w="510363"/>
                <a:gridCol w="531627"/>
                <a:gridCol w="542261"/>
                <a:gridCol w="510363"/>
                <a:gridCol w="563525"/>
                <a:gridCol w="574158"/>
                <a:gridCol w="554575"/>
                <a:gridCol w="51333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</a:t>
                      </a:r>
                      <a:r>
                        <a:rPr lang="en-US" altLang="ja-JP" sz="900" u="none" strike="noStrike" dirty="0" err="1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2.5M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Motion</a:t>
                      </a:r>
                      <a:r>
                        <a:rPr lang="en-US" sz="900" b="0" i="0" u="none" strike="noStrike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mode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</a:t>
                      </a:r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w432p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w288p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30/15/10p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15/10p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SIF(4:3)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05639" y="181343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Motion Mode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 (Default)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4081" y="319370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Sharpness Mode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23105"/>
              </p:ext>
            </p:extLst>
          </p:nvPr>
        </p:nvGraphicFramePr>
        <p:xfrm>
          <a:off x="397267" y="3469593"/>
          <a:ext cx="8432406" cy="86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598"/>
                <a:gridCol w="641037"/>
                <a:gridCol w="928605"/>
                <a:gridCol w="538688"/>
                <a:gridCol w="212652"/>
                <a:gridCol w="531627"/>
                <a:gridCol w="520996"/>
                <a:gridCol w="510363"/>
                <a:gridCol w="531627"/>
                <a:gridCol w="542261"/>
                <a:gridCol w="510363"/>
                <a:gridCol w="563525"/>
                <a:gridCol w="574158"/>
                <a:gridCol w="554575"/>
                <a:gridCol w="51333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rate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2.5M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Sharpness</a:t>
                      </a:r>
                      <a:r>
                        <a:rPr lang="en-US" sz="900" b="0" i="0" u="none" strike="noStrike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mode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30/15/10/7.5</a:t>
                      </a:r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7.5p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w432p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30/15/10p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15/10p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w288p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30/15/10p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15/10p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SIF(4:3)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394622" y="4608658"/>
            <a:ext cx="45501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Video Quality: Resolution 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(Full HD / HD)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&gt;</a:t>
            </a:r>
            <a:endParaRPr lang="ja-JP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56468"/>
              </p:ext>
            </p:extLst>
          </p:nvPr>
        </p:nvGraphicFramePr>
        <p:xfrm>
          <a:off x="397267" y="4869369"/>
          <a:ext cx="8432406" cy="86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598"/>
                <a:gridCol w="641037"/>
                <a:gridCol w="928605"/>
                <a:gridCol w="538688"/>
                <a:gridCol w="212652"/>
                <a:gridCol w="531627"/>
                <a:gridCol w="520996"/>
                <a:gridCol w="510363"/>
                <a:gridCol w="531627"/>
                <a:gridCol w="542261"/>
                <a:gridCol w="510363"/>
                <a:gridCol w="563525"/>
                <a:gridCol w="574158"/>
                <a:gridCol w="554575"/>
                <a:gridCol w="51333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Resolution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Frame rate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Bandwidth [bps]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99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3M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2.5M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1.5M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1.2M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1M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768k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512k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384k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256k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99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Full</a:t>
                      </a:r>
                      <a:r>
                        <a:rPr lang="en-US" sz="900" b="0" i="0" u="none" strike="noStrike" baseline="0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HD fixed / HD fixed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720p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3.75</a:t>
                      </a:r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7.5p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3.75</a:t>
                      </a: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ｐ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w432p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30/15/10p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15/10p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w288p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30/15/10p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15/10p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39965">
                <a:tc v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SIF(4:3)</a:t>
                      </a:r>
                      <a:endParaRPr 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30/15p</a:t>
                      </a:r>
                      <a:endParaRPr lang="en-US" altLang="ja-JP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en-US" altLang="ja-JP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→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endParaRPr lang="ja-JP" altLang="en-US" sz="900" b="0" i="0" u="none" strike="noStrike" dirty="0" smtClean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30p</a:t>
                      </a:r>
                      <a:r>
                        <a:rPr lang="ja-JP" altLang="en-US" sz="9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15p</a:t>
                      </a:r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525" marR="7525" marT="7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6112487" y="1099411"/>
            <a:ext cx="2398467" cy="810478"/>
            <a:chOff x="2275367" y="1814001"/>
            <a:chExt cx="2805939" cy="810478"/>
          </a:xfrm>
        </p:grpSpPr>
        <p:sp>
          <p:nvSpPr>
            <p:cNvPr id="17" name="正方形/長方形 16"/>
            <p:cNvSpPr/>
            <p:nvPr/>
          </p:nvSpPr>
          <p:spPr>
            <a:xfrm>
              <a:off x="2467815" y="1814001"/>
              <a:ext cx="2613491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1400"/>
                </a:lnSpc>
              </a:pPr>
              <a:r>
                <a:rPr lang="ja-JP" altLang="en-US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more than 720p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ja-JP" altLang="en-US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more than w432p and below 720p</a:t>
              </a:r>
            </a:p>
            <a:p>
              <a:pPr eaLnBrk="1" hangingPunct="1">
                <a:lnSpc>
                  <a:spcPts val="1400"/>
                </a:lnSpc>
              </a:pPr>
              <a:r>
                <a:rPr lang="ja-JP" altLang="en-US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more than w288p and below w432p</a:t>
              </a:r>
              <a:endParaRPr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400"/>
                </a:lnSpc>
              </a:pPr>
              <a:r>
                <a:rPr lang="ja-JP" altLang="en-US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000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more than SIF and below w288p</a:t>
              </a: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2275367" y="2030818"/>
              <a:ext cx="257300" cy="174286"/>
            </a:xfrm>
            <a:prstGeom prst="rect">
              <a:avLst/>
            </a:prstGeom>
            <a:solidFill>
              <a:srgbClr val="CC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2275367" y="2370405"/>
              <a:ext cx="257300" cy="174286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275367" y="2197305"/>
              <a:ext cx="257300" cy="174286"/>
            </a:xfrm>
            <a:prstGeom prst="rect">
              <a:avLst/>
            </a:prstGeom>
            <a:solidFill>
              <a:srgbClr val="CC99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2275367" y="1856533"/>
              <a:ext cx="257300" cy="174286"/>
            </a:xfrm>
            <a:prstGeom prst="rect">
              <a:avLst/>
            </a:prstGeom>
            <a:solidFill>
              <a:srgbClr val="FF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935351" y="845129"/>
            <a:ext cx="2698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 Receiving </a:t>
            </a:r>
            <a:r>
              <a:rPr lang="en-US" altLang="ja-JP" sz="10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1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apability </a:t>
            </a:r>
            <a:r>
              <a:rPr lang="en-US" altLang="ja-JP" sz="10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 connection </a:t>
            </a:r>
            <a:r>
              <a:rPr lang="en-US" altLang="ja-JP" sz="1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site ]</a:t>
            </a:r>
            <a:endParaRPr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4110893" y="6222016"/>
            <a:ext cx="4900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Note: 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Available frame rate will be different depends on receiving capability of connection site.</a:t>
            </a:r>
            <a:endParaRPr kumimoji="0" lang="ja-JP" altLang="en-US" sz="9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337164" y="3219103"/>
            <a:ext cx="54942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Support high resolution with low bandwidth, but weak for motion due to low frame rate.</a:t>
            </a:r>
            <a:endParaRPr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398372" y="4626913"/>
            <a:ext cx="44235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esolution will be fixed as 1080p or 720p. It weak for motion due to low frame rate.</a:t>
            </a:r>
            <a:endParaRPr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829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Relation between Bandwidth and Resolution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78853"/>
              </p:ext>
            </p:extLst>
          </p:nvPr>
        </p:nvGraphicFramePr>
        <p:xfrm>
          <a:off x="453952" y="1392254"/>
          <a:ext cx="8153401" cy="2346947"/>
        </p:xfrm>
        <a:graphic>
          <a:graphicData uri="http://schemas.openxmlformats.org/drawingml/2006/table">
            <a:tbl>
              <a:tblPr/>
              <a:tblGrid>
                <a:gridCol w="515156"/>
                <a:gridCol w="638957"/>
                <a:gridCol w="873414"/>
                <a:gridCol w="400936"/>
                <a:gridCol w="455468"/>
                <a:gridCol w="617517"/>
                <a:gridCol w="635330"/>
                <a:gridCol w="635329"/>
                <a:gridCol w="659081"/>
                <a:gridCol w="676893"/>
                <a:gridCol w="670956"/>
                <a:gridCol w="647206"/>
                <a:gridCol w="552202"/>
                <a:gridCol w="174956"/>
              </a:tblGrid>
              <a:tr h="255266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Bandwidth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0916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Quality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 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 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 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 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 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 sites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Line 58"/>
          <p:cNvSpPr>
            <a:spLocks noChangeShapeType="1"/>
          </p:cNvSpPr>
          <p:nvPr/>
        </p:nvSpPr>
        <p:spPr bwMode="auto">
          <a:xfrm flipV="1">
            <a:off x="1644163" y="1830780"/>
            <a:ext cx="1243101" cy="555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>
            <a:off x="2887264" y="1830781"/>
            <a:ext cx="467036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>
            <a:off x="3373745" y="1836332"/>
            <a:ext cx="5242719" cy="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Line 61"/>
          <p:cNvSpPr>
            <a:spLocks noChangeShapeType="1"/>
          </p:cNvSpPr>
          <p:nvPr/>
        </p:nvSpPr>
        <p:spPr bwMode="auto">
          <a:xfrm>
            <a:off x="1647309" y="2052182"/>
            <a:ext cx="1657839" cy="290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Line 62"/>
          <p:cNvSpPr>
            <a:spLocks noChangeShapeType="1"/>
          </p:cNvSpPr>
          <p:nvPr/>
        </p:nvSpPr>
        <p:spPr bwMode="auto">
          <a:xfrm flipV="1">
            <a:off x="3354299" y="2048728"/>
            <a:ext cx="619075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 flipV="1">
            <a:off x="1626307" y="2276625"/>
            <a:ext cx="2037529" cy="584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>
            <a:off x="3663836" y="2270840"/>
            <a:ext cx="938769" cy="1743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1816468" y="1694129"/>
            <a:ext cx="428002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SD Quality</a:t>
            </a:r>
            <a:endParaRPr lang="ja-JP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2888765" y="1688696"/>
            <a:ext cx="432811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Quality</a:t>
            </a:r>
            <a:endParaRPr lang="ja-JP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Text Box 72"/>
          <p:cNvSpPr txBox="1">
            <a:spLocks noChangeArrowheads="1"/>
          </p:cNvSpPr>
          <p:nvPr/>
        </p:nvSpPr>
        <p:spPr bwMode="auto">
          <a:xfrm>
            <a:off x="5849453" y="1690954"/>
            <a:ext cx="60593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Full-HD Quality</a:t>
            </a:r>
            <a:endParaRPr lang="ja-JP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2697529" y="1399963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74"/>
          <p:cNvSpPr txBox="1">
            <a:spLocks noChangeArrowheads="1"/>
          </p:cNvSpPr>
          <p:nvPr/>
        </p:nvSpPr>
        <p:spPr bwMode="auto">
          <a:xfrm>
            <a:off x="3758239" y="1399963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5003017" y="1380913"/>
            <a:ext cx="3800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8M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422275" y="888384"/>
            <a:ext cx="4073525" cy="338554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 Quality: </a:t>
            </a:r>
            <a:r>
              <a:rPr kumimoji="0" lang="en-US" altLang="ja-JP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Motion Mode</a:t>
            </a:r>
            <a:endParaRPr kumimoji="0" lang="ja-JP" altLang="en-US" sz="16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139"/>
          <p:cNvSpPr txBox="1">
            <a:spLocks noChangeArrowheads="1"/>
          </p:cNvSpPr>
          <p:nvPr/>
        </p:nvSpPr>
        <p:spPr bwMode="auto">
          <a:xfrm>
            <a:off x="3409683" y="6221055"/>
            <a:ext cx="52771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 Available Video Quality will be different depends on line condition and settings of HDVC so on.</a:t>
            </a:r>
            <a:endParaRPr kumimoji="0"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8194786" y="1380913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18M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3115413" y="1399963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7625860" y="1380913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16</a:t>
            </a: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4380847" y="1399963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6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5624979" y="1380913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0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6294484" y="1380913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12M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6978182" y="1380913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3973375" y="2048728"/>
            <a:ext cx="4643089" cy="636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V="1">
            <a:off x="4595915" y="2261012"/>
            <a:ext cx="4020549" cy="156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 flipV="1">
            <a:off x="1626307" y="2508195"/>
            <a:ext cx="2321667" cy="117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Line 63"/>
          <p:cNvSpPr>
            <a:spLocks noChangeShapeType="1"/>
          </p:cNvSpPr>
          <p:nvPr/>
        </p:nvSpPr>
        <p:spPr bwMode="auto">
          <a:xfrm flipV="1">
            <a:off x="1626307" y="2721953"/>
            <a:ext cx="2659458" cy="584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Line 63"/>
          <p:cNvSpPr>
            <a:spLocks noChangeShapeType="1"/>
          </p:cNvSpPr>
          <p:nvPr/>
        </p:nvSpPr>
        <p:spPr bwMode="auto">
          <a:xfrm flipV="1">
            <a:off x="1626306" y="2929681"/>
            <a:ext cx="2944276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 flipV="1">
            <a:off x="1626306" y="3149373"/>
            <a:ext cx="3319859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Line 63"/>
          <p:cNvSpPr>
            <a:spLocks noChangeShapeType="1"/>
          </p:cNvSpPr>
          <p:nvPr/>
        </p:nvSpPr>
        <p:spPr bwMode="auto">
          <a:xfrm>
            <a:off x="1626306" y="3369067"/>
            <a:ext cx="3566752" cy="447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1617112" y="3570749"/>
            <a:ext cx="3955734" cy="19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V="1">
            <a:off x="3973374" y="2508195"/>
            <a:ext cx="1245083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>
            <a:off x="4285765" y="2721953"/>
            <a:ext cx="1594564" cy="5848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Line 64"/>
          <p:cNvSpPr>
            <a:spLocks noChangeShapeType="1"/>
          </p:cNvSpPr>
          <p:nvPr/>
        </p:nvSpPr>
        <p:spPr bwMode="auto">
          <a:xfrm>
            <a:off x="4595914" y="2922706"/>
            <a:ext cx="1953865" cy="2668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4946165" y="3144039"/>
            <a:ext cx="2287367" cy="2667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Line 64"/>
          <p:cNvSpPr>
            <a:spLocks noChangeShapeType="1"/>
          </p:cNvSpPr>
          <p:nvPr/>
        </p:nvSpPr>
        <p:spPr bwMode="auto">
          <a:xfrm>
            <a:off x="5218456" y="3369068"/>
            <a:ext cx="3398007" cy="7144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>
            <a:off x="5572845" y="3570749"/>
            <a:ext cx="3043617" cy="192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5199408" y="2495914"/>
            <a:ext cx="3423406" cy="9829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flipV="1">
            <a:off x="5880328" y="2707301"/>
            <a:ext cx="2736135" cy="20499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6569203" y="2915941"/>
            <a:ext cx="204726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V="1">
            <a:off x="7248395" y="3144039"/>
            <a:ext cx="1368068" cy="266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Text Box 73"/>
          <p:cNvSpPr txBox="1">
            <a:spLocks noChangeArrowheads="1"/>
          </p:cNvSpPr>
          <p:nvPr/>
        </p:nvSpPr>
        <p:spPr bwMode="auto">
          <a:xfrm>
            <a:off x="2258206" y="1399963"/>
            <a:ext cx="5754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768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8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16297"/>
              </p:ext>
            </p:extLst>
          </p:nvPr>
        </p:nvGraphicFramePr>
        <p:xfrm>
          <a:off x="422277" y="4143613"/>
          <a:ext cx="8200536" cy="1828288"/>
        </p:xfrm>
        <a:graphic>
          <a:graphicData uri="http://schemas.openxmlformats.org/drawingml/2006/table">
            <a:tbl>
              <a:tblPr/>
              <a:tblGrid>
                <a:gridCol w="624985"/>
                <a:gridCol w="578338"/>
                <a:gridCol w="750277"/>
                <a:gridCol w="694104"/>
                <a:gridCol w="694104"/>
                <a:gridCol w="694104"/>
                <a:gridCol w="694104"/>
                <a:gridCol w="694104"/>
                <a:gridCol w="694104"/>
                <a:gridCol w="694104"/>
                <a:gridCol w="694104"/>
                <a:gridCol w="694104"/>
              </a:tblGrid>
              <a:tr h="19344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Transmission Capability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# of site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５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６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７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８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188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rate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18.0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Single Stream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Resolution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fps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Resolution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fps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PC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Resolution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fps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正方形/長方形 49"/>
          <p:cNvSpPr/>
          <p:nvPr/>
        </p:nvSpPr>
        <p:spPr bwMode="auto">
          <a:xfrm>
            <a:off x="1710094" y="2064358"/>
            <a:ext cx="686423" cy="1323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case of Single Stream</a:t>
            </a:r>
            <a:endParaRPr kumimoji="0" lang="ja-JP" altLang="en-US" sz="1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70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Relation between Bandwidth and Resolution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494"/>
              </p:ext>
            </p:extLst>
          </p:nvPr>
        </p:nvGraphicFramePr>
        <p:xfrm>
          <a:off x="422274" y="1500763"/>
          <a:ext cx="8255414" cy="2346947"/>
        </p:xfrm>
        <a:graphic>
          <a:graphicData uri="http://schemas.openxmlformats.org/drawingml/2006/table">
            <a:tbl>
              <a:tblPr/>
              <a:tblGrid>
                <a:gridCol w="531203"/>
                <a:gridCol w="637350"/>
                <a:gridCol w="927404"/>
                <a:gridCol w="362890"/>
                <a:gridCol w="461167"/>
                <a:gridCol w="625243"/>
                <a:gridCol w="643279"/>
                <a:gridCol w="643278"/>
                <a:gridCol w="667327"/>
                <a:gridCol w="685362"/>
                <a:gridCol w="679351"/>
                <a:gridCol w="655304"/>
                <a:gridCol w="559111"/>
                <a:gridCol w="177145"/>
              </a:tblGrid>
              <a:tr h="255266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Bandwidth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09168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Quality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 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 sites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 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 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 sites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 sites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Line 58"/>
          <p:cNvSpPr>
            <a:spLocks noChangeShapeType="1"/>
          </p:cNvSpPr>
          <p:nvPr/>
        </p:nvSpPr>
        <p:spPr bwMode="auto">
          <a:xfrm flipV="1">
            <a:off x="1714498" y="1942065"/>
            <a:ext cx="901755" cy="277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Line 59"/>
          <p:cNvSpPr>
            <a:spLocks noChangeShapeType="1"/>
          </p:cNvSpPr>
          <p:nvPr/>
        </p:nvSpPr>
        <p:spPr bwMode="auto">
          <a:xfrm flipV="1">
            <a:off x="2616253" y="1942064"/>
            <a:ext cx="342847" cy="2781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>
            <a:off x="2957600" y="1944846"/>
            <a:ext cx="5729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1717644" y="2160691"/>
            <a:ext cx="1239955" cy="290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4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 flipV="1">
            <a:off x="2959100" y="2157237"/>
            <a:ext cx="465535" cy="636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 flipV="1">
            <a:off x="1696642" y="2390982"/>
            <a:ext cx="1495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flipV="1">
            <a:off x="3191868" y="2390982"/>
            <a:ext cx="561426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1839913" y="1802638"/>
            <a:ext cx="428002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SD Quality</a:t>
            </a:r>
            <a:endParaRPr lang="ja-JP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2586945" y="1805020"/>
            <a:ext cx="432811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Quality</a:t>
            </a:r>
            <a:endParaRPr lang="ja-JP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>
            <a:off x="5919788" y="1799463"/>
            <a:ext cx="60593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Full-HD Quality</a:t>
            </a:r>
            <a:endParaRPr lang="ja-JP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2767864" y="1508472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3828574" y="1508472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5073352" y="1489422"/>
            <a:ext cx="3800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8M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8265121" y="1489422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18M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74"/>
          <p:cNvSpPr txBox="1">
            <a:spLocks noChangeArrowheads="1"/>
          </p:cNvSpPr>
          <p:nvPr/>
        </p:nvSpPr>
        <p:spPr bwMode="auto">
          <a:xfrm>
            <a:off x="3185748" y="1508472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7696195" y="1489422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16</a:t>
            </a: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Text Box 74"/>
          <p:cNvSpPr txBox="1">
            <a:spLocks noChangeArrowheads="1"/>
          </p:cNvSpPr>
          <p:nvPr/>
        </p:nvSpPr>
        <p:spPr bwMode="auto">
          <a:xfrm>
            <a:off x="4451182" y="1508472"/>
            <a:ext cx="3794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6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5695314" y="1489422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0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6364819" y="1489422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12M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7048517" y="1489422"/>
            <a:ext cx="459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0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V="1">
            <a:off x="3424636" y="2157237"/>
            <a:ext cx="5262164" cy="636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flipV="1">
            <a:off x="3753296" y="2369520"/>
            <a:ext cx="4933504" cy="2146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Line 63"/>
          <p:cNvSpPr>
            <a:spLocks noChangeShapeType="1"/>
          </p:cNvSpPr>
          <p:nvPr/>
        </p:nvSpPr>
        <p:spPr bwMode="auto">
          <a:xfrm flipV="1">
            <a:off x="1696642" y="2622596"/>
            <a:ext cx="1727993" cy="589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 flipV="1">
            <a:off x="1696642" y="2836308"/>
            <a:ext cx="1968672" cy="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 flipV="1">
            <a:off x="1696641" y="3038190"/>
            <a:ext cx="205665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Line 63"/>
          <p:cNvSpPr>
            <a:spLocks noChangeShapeType="1"/>
          </p:cNvSpPr>
          <p:nvPr/>
        </p:nvSpPr>
        <p:spPr bwMode="auto">
          <a:xfrm flipV="1">
            <a:off x="1696642" y="3257882"/>
            <a:ext cx="2216139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Line 63"/>
          <p:cNvSpPr>
            <a:spLocks noChangeShapeType="1"/>
          </p:cNvSpPr>
          <p:nvPr/>
        </p:nvSpPr>
        <p:spPr bwMode="auto">
          <a:xfrm>
            <a:off x="1696641" y="3477576"/>
            <a:ext cx="2321668" cy="447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>
            <a:off x="1687447" y="3679258"/>
            <a:ext cx="2522326" cy="19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 flipV="1">
            <a:off x="3424637" y="2628490"/>
            <a:ext cx="593672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Line 64"/>
          <p:cNvSpPr>
            <a:spLocks noChangeShapeType="1"/>
          </p:cNvSpPr>
          <p:nvPr/>
        </p:nvSpPr>
        <p:spPr bwMode="auto">
          <a:xfrm>
            <a:off x="3665314" y="2836310"/>
            <a:ext cx="704668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V="1">
            <a:off x="3753295" y="3036034"/>
            <a:ext cx="912956" cy="2156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3912782" y="3257881"/>
            <a:ext cx="1084520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Line 64"/>
          <p:cNvSpPr>
            <a:spLocks noChangeShapeType="1"/>
          </p:cNvSpPr>
          <p:nvPr/>
        </p:nvSpPr>
        <p:spPr bwMode="auto">
          <a:xfrm>
            <a:off x="4018310" y="3484721"/>
            <a:ext cx="1251434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4209774" y="3679258"/>
            <a:ext cx="1404218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4018310" y="2604423"/>
            <a:ext cx="4674839" cy="4914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 flipV="1">
            <a:off x="4369983" y="2815809"/>
            <a:ext cx="4316816" cy="205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4666251" y="3024450"/>
            <a:ext cx="4020547" cy="1374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flipV="1">
            <a:off x="4997302" y="3252548"/>
            <a:ext cx="3689496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Text Box 77"/>
          <p:cNvSpPr txBox="1">
            <a:spLocks noChangeArrowheads="1"/>
          </p:cNvSpPr>
          <p:nvPr/>
        </p:nvSpPr>
        <p:spPr bwMode="auto">
          <a:xfrm>
            <a:off x="422275" y="886791"/>
            <a:ext cx="4073525" cy="338554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 Quality: </a:t>
            </a:r>
            <a:r>
              <a:rPr kumimoji="0"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Sharpness Mode</a:t>
            </a:r>
            <a:endParaRPr kumimoji="0"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6" name="Text Box 73"/>
          <p:cNvSpPr txBox="1">
            <a:spLocks noChangeArrowheads="1"/>
          </p:cNvSpPr>
          <p:nvPr/>
        </p:nvSpPr>
        <p:spPr bwMode="auto">
          <a:xfrm>
            <a:off x="2328541" y="1508472"/>
            <a:ext cx="5754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512K</a:t>
            </a:r>
            <a:endParaRPr kumimoji="0" lang="en-US" altLang="ja-JP" sz="1000" b="1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5613992" y="3656587"/>
            <a:ext cx="3072806" cy="266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 flipV="1">
            <a:off x="5269744" y="3440953"/>
            <a:ext cx="3417054" cy="4376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9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42833"/>
              </p:ext>
            </p:extLst>
          </p:nvPr>
        </p:nvGraphicFramePr>
        <p:xfrm>
          <a:off x="422277" y="4241399"/>
          <a:ext cx="8270872" cy="1736912"/>
        </p:xfrm>
        <a:graphic>
          <a:graphicData uri="http://schemas.openxmlformats.org/drawingml/2006/table">
            <a:tbl>
              <a:tblPr/>
              <a:tblGrid>
                <a:gridCol w="531200"/>
                <a:gridCol w="640861"/>
                <a:gridCol w="682144"/>
                <a:gridCol w="712963"/>
                <a:gridCol w="712963"/>
                <a:gridCol w="712963"/>
                <a:gridCol w="712963"/>
                <a:gridCol w="712963"/>
                <a:gridCol w="712963"/>
                <a:gridCol w="712963"/>
                <a:gridCol w="712963"/>
                <a:gridCol w="71296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Transmission Capability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# of site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688" marB="45688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５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６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７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８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Single Stream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Resolution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fps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Dual Stream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Resolution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720p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fps</a:t>
                      </a:r>
                    </a:p>
                  </a:txBody>
                  <a:tcPr marT="45688" marB="4568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PC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Resolution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1080p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fps</a:t>
                      </a:r>
                    </a:p>
                  </a:txBody>
                  <a:tcPr marT="45688" marB="45688" horzOverflow="overflow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30p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" name="Text Box 139"/>
          <p:cNvSpPr txBox="1">
            <a:spLocks noChangeArrowheads="1"/>
          </p:cNvSpPr>
          <p:nvPr/>
        </p:nvSpPr>
        <p:spPr bwMode="auto">
          <a:xfrm>
            <a:off x="3409683" y="6221055"/>
            <a:ext cx="52771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 Available Video Quality will be different depends on line condition and settings of HDVC so on.</a:t>
            </a:r>
            <a:endParaRPr kumimoji="0"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1717909" y="2173768"/>
            <a:ext cx="686423" cy="1323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case of Single Stream</a:t>
            </a:r>
            <a:endParaRPr kumimoji="0" lang="ja-JP" altLang="en-US" sz="10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9104923" y="296203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6728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Network I/F Specification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81794"/>
              </p:ext>
            </p:extLst>
          </p:nvPr>
        </p:nvGraphicFramePr>
        <p:xfrm>
          <a:off x="312615" y="1068423"/>
          <a:ext cx="8612553" cy="1409054"/>
        </p:xfrm>
        <a:graphic>
          <a:graphicData uri="http://schemas.openxmlformats.org/drawingml/2006/table">
            <a:tbl>
              <a:tblPr/>
              <a:tblGrid>
                <a:gridCol w="1367693"/>
                <a:gridCol w="891733"/>
                <a:gridCol w="932973"/>
                <a:gridCol w="3982246"/>
                <a:gridCol w="1437908"/>
              </a:tblGrid>
              <a:tr h="341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Items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Model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# of port</a:t>
                      </a:r>
                    </a:p>
                  </a:txBody>
                  <a:tcPr marL="91437" marR="91437" marT="45711" marB="4571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582"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endParaRPr kumimoji="1" lang="ja-JP" altLang="en-US" sz="100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</a:t>
                      </a:r>
                      <a:endParaRPr kumimoji="1" lang="ja-JP" altLang="en-US" sz="10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 Port</a:t>
                      </a:r>
                      <a:endParaRPr kumimoji="1" lang="ja-JP" altLang="en-US" sz="10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RJ45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100BASE-TX (Full Duplex) Default: Auto Negotiation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(Setting change can be done by CLI as 100M Full-Duplex)</a:t>
                      </a:r>
                      <a:endParaRPr kumimoji="1" lang="en-US" altLang="ja-JP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kumimoji="1" lang="en-US" altLang="ja-JP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Non-support for Auto MDI/MDI-X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1000Bas-T support by Auto</a:t>
                      </a: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Negotiation: TBD</a:t>
                      </a:r>
                      <a:endParaRPr lang="ja-JP" altLang="en-US" sz="9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4308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</a:t>
                      </a:r>
                      <a:endParaRPr kumimoji="1" lang="ja-JP" altLang="en-US" sz="10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 Port</a:t>
                      </a:r>
                      <a:endParaRPr kumimoji="1" lang="ja-JP" altLang="en-US" sz="10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1582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VLAN (IEEE802.1Q)</a:t>
                      </a:r>
                      <a:endParaRPr kumimoji="1" lang="ja-JP" altLang="en-US" sz="10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Non-support</a:t>
                      </a: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33580"/>
              </p:ext>
            </p:extLst>
          </p:nvPr>
        </p:nvGraphicFramePr>
        <p:xfrm>
          <a:off x="317117" y="2821334"/>
          <a:ext cx="8612554" cy="3423159"/>
        </p:xfrm>
        <a:graphic>
          <a:graphicData uri="http://schemas.openxmlformats.org/drawingml/2006/table">
            <a:tbl>
              <a:tblPr/>
              <a:tblGrid>
                <a:gridCol w="1355376"/>
                <a:gridCol w="1852659"/>
                <a:gridCol w="3978643"/>
                <a:gridCol w="1425876"/>
              </a:tblGrid>
              <a:tr h="3072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Items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</a:t>
                      </a: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7228">
                <a:tc rowSpan="2"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</a:t>
                      </a:r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Address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</a:t>
                      </a:r>
                      <a:r>
                        <a:rPr kumimoji="1" lang="en-US" altLang="ja-JP" sz="10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mode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Static IP Address / DHCP (VC1600 LAN2: Static IP Address)</a:t>
                      </a: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IPv6:</a:t>
                      </a:r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Non-support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09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Service mode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Static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IP Address / 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DHCP</a:t>
                      </a: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1291">
                <a:tc rowSpan="2"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DNS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mode</a:t>
                      </a: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in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case of firmware version update via Internet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in case of communication start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and registration of SIP Server / </a:t>
                      </a:r>
                      <a:r>
                        <a:rPr kumimoji="1" lang="en-US" altLang="ja-JP" sz="1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GateKeeper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92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 mode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in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case of firmware version update via Internet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is mandatory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for NAT Traversal Service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9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Tos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(Type of Service)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en-US" altLang="ja-JP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DiffServe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Support (Setting change can be done by CLI)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7228">
                <a:tc rowSpan="2">
                  <a:txBody>
                    <a:bodyPr/>
                    <a:lstStyle/>
                    <a:p>
                      <a:r>
                        <a:rPr kumimoji="1" lang="en-US" altLang="ja-JP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Communication Protocol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 / H.323</a:t>
                      </a: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07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Service mode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  <a:r>
                        <a:rPr kumimoji="1" lang="ja-JP" altLang="en-US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only</a:t>
                      </a: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88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Use Port Information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82" y="826863"/>
            <a:ext cx="625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 (Static NAT setting: OFF)</a:t>
            </a:r>
            <a:endParaRPr kumimoji="1"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591573"/>
              </p:ext>
            </p:extLst>
          </p:nvPr>
        </p:nvGraphicFramePr>
        <p:xfrm>
          <a:off x="299614" y="1204242"/>
          <a:ext cx="8472911" cy="1868998"/>
        </p:xfrm>
        <a:graphic>
          <a:graphicData uri="http://schemas.openxmlformats.org/drawingml/2006/table">
            <a:tbl>
              <a:tblPr/>
              <a:tblGrid>
                <a:gridCol w="824336"/>
                <a:gridCol w="1268376"/>
                <a:gridCol w="731874"/>
                <a:gridCol w="3081215"/>
                <a:gridCol w="2567110"/>
              </a:tblGrid>
              <a:tr h="203405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Intended Purpose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Protocol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Port Number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TCP/UDP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5060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ja-JP" sz="9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5800~5899 (VC1600 (9 ports) / VC1300 (3 ports))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1 port is required for 1 session</a:t>
                      </a:r>
                      <a:endParaRPr lang="en-US" altLang="ja-JP" sz="3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657">
                <a:tc rowSpan="3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H.225 (Q.931) 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1720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9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H.225 (RAS)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1719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66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H.245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5500~5599 (VC1600 (20 ports) / VC1300 (10 ports))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2 ports + backup are required for 1 session</a:t>
                      </a:r>
                      <a:endParaRPr kumimoji="1" lang="ja-JP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677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5100~5199 (VC1600 (36 ports) / VC1300 (12 ports))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RTCP Port: RTP port + 1</a:t>
                      </a: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 ports per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 stream is required</a:t>
                      </a:r>
                      <a:endParaRPr kumimoji="1" lang="ja-JP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 + Alternatives of Session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change 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5200~5299 (VC1600 (36 ports) / VC1300 (12 ports))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 (Sub)</a:t>
                      </a:r>
                      <a:endParaRPr lang="en-US" altLang="ja-JP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5400~5499 (VC1600 (36 ports) / VC1300 (12 ports))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5300~5399 (VC1600 (36 ports) / VC1300 (12 ports))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19474"/>
              </p:ext>
            </p:extLst>
          </p:nvPr>
        </p:nvGraphicFramePr>
        <p:xfrm>
          <a:off x="299614" y="3454962"/>
          <a:ext cx="8472911" cy="2982829"/>
        </p:xfrm>
        <a:graphic>
          <a:graphicData uri="http://schemas.openxmlformats.org/drawingml/2006/table">
            <a:tbl>
              <a:tblPr/>
              <a:tblGrid>
                <a:gridCol w="824336"/>
                <a:gridCol w="1268376"/>
                <a:gridCol w="731874"/>
                <a:gridCol w="3104662"/>
                <a:gridCol w="2543663"/>
              </a:tblGrid>
              <a:tr h="203405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Intended Purpose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Protocol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Port Number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3929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TCP/UDP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5060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5000</a:t>
                      </a:r>
                      <a:r>
                        <a:rPr lang="ja-JP" altLang="en-US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5099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ja-JP" sz="9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30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5800-5808 (VC1600 (9 ports) / VC1300 (3 ports))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5800~5890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1 port is required for 1 session</a:t>
                      </a:r>
                      <a:endParaRPr lang="en-US" altLang="ja-JP" sz="3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929">
                <a:tc rowSpan="3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H.225 (Q.931) 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1720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H.225 (RAS)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1719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H.245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5500~5519 (VC1600 (20 ports) / VC1300 (10 ports))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5500~5580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2 ports +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backup 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are required for 1 session</a:t>
                      </a:r>
                      <a:endParaRPr kumimoji="1" lang="ja-JP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53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5100~5135 (VC1600 (36 ports) / VC1300 (12 ports))</a:t>
                      </a:r>
                    </a:p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5100~5164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RTCP Port: RTP port + 1</a:t>
                      </a: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 ports per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 stream is required</a:t>
                      </a:r>
                      <a:endParaRPr kumimoji="1" lang="ja-JP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 + Alternatives of Session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change 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5891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5200~5235 (VC1600 (36 ports) / VC1300 (12 ports))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</a:t>
                      </a: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5200~5264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2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(Sub)</a:t>
                      </a:r>
                      <a:endParaRPr lang="en-US" altLang="ja-JP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5400~5435 (VC1600 (36 ports) / VC1300 (12 ports))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</a:t>
                      </a: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5400~5464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82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5300~5335 (VC1600 (36 ports) / VC1300 (12 ports))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</a:t>
                      </a: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5300~5364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0997" y="3089313"/>
            <a:ext cx="625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 (Static NAT setting: </a:t>
            </a:r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</a:t>
            </a: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1"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982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Use Port Information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503337"/>
              </p:ext>
            </p:extLst>
          </p:nvPr>
        </p:nvGraphicFramePr>
        <p:xfrm>
          <a:off x="291799" y="4838217"/>
          <a:ext cx="8500509" cy="1520052"/>
        </p:xfrm>
        <a:graphic>
          <a:graphicData uri="http://schemas.openxmlformats.org/drawingml/2006/table">
            <a:tbl>
              <a:tblPr/>
              <a:tblGrid>
                <a:gridCol w="977346"/>
                <a:gridCol w="2168214"/>
                <a:gridCol w="892364"/>
                <a:gridCol w="2285812"/>
                <a:gridCol w="2176773"/>
              </a:tblGrid>
              <a:tr h="203405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Intended Purpose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Protocol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Port Number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3929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External Control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(Maintenance)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Web Server (HTTP)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80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change and system control from external.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Telnet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23 (Port number is changeable)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5151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Maintenance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Automatic Firmware Update (DNS)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Any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(32768~61000) </a:t>
                      </a: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(Access to DNS Server)</a:t>
                      </a:r>
                      <a:endParaRPr kumimoji="1" lang="en-US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is needed in case of firmware download from remote site.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5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Firmware Update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(Version Check, Download)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 + SSL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(32768~61000)</a:t>
                      </a: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(Access to DL Server)</a:t>
                      </a:r>
                      <a:endParaRPr kumimoji="1" lang="en-US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  <a:r>
                        <a:rPr lang="en-US" altLang="ja-JP" sz="900" kern="100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Diagnosis</a:t>
                      </a:r>
                      <a:endParaRPr lang="ja-JP" sz="900" kern="100" dirty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Diagnosis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ICMP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900" kern="10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  <a:r>
                        <a:rPr lang="en-US" altLang="ja-JP" sz="900" kern="100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Diagnosis</a:t>
                      </a:r>
                      <a:endParaRPr lang="ja-JP" sz="900" kern="100" dirty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62865" marR="6286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373773"/>
              </p:ext>
            </p:extLst>
          </p:nvPr>
        </p:nvGraphicFramePr>
        <p:xfrm>
          <a:off x="299614" y="1196427"/>
          <a:ext cx="8472911" cy="3035788"/>
        </p:xfrm>
        <a:graphic>
          <a:graphicData uri="http://schemas.openxmlformats.org/drawingml/2006/table">
            <a:tbl>
              <a:tblPr/>
              <a:tblGrid>
                <a:gridCol w="824336"/>
                <a:gridCol w="1306635"/>
                <a:gridCol w="693615"/>
                <a:gridCol w="3479800"/>
                <a:gridCol w="2168525"/>
              </a:tblGrid>
              <a:tr h="203405"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Intended Purpose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Protocol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Port Number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3929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50000~50999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Destination Port: 5060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30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5800~5808 (VC1600 (9 ports) / VC1300 (3 ports))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5800~5890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1 port is required for 1 session</a:t>
                      </a:r>
                      <a:endParaRPr lang="en-US" altLang="ja-JP" sz="3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53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Audio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5100~5135 (VC1600 (36 ports) / VC1300 (12 ports))</a:t>
                      </a:r>
                    </a:p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5100~5164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RTCP Port: RTP port + 1</a:t>
                      </a: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 ports per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1 stream is required</a:t>
                      </a:r>
                      <a:endParaRPr kumimoji="1" lang="ja-JP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 + Alternatives of Session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change 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(RTP + RTCP))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35891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5200~5235 (VC1600 (36 ports) / VC1300 (12 ports))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5200~5264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2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altLang="ja-JP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(Sub)</a:t>
                      </a:r>
                      <a:endParaRPr lang="en-US" altLang="ja-JP" sz="9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RTP/RTCP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5400~5435 (VC1600 (36 ports) / VC1300 (12 ports))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5400~5464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82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</a:t>
                      </a: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5300~5335 (VC1600 (36 ports) / VC1300 (12 ports))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range: </a:t>
                      </a:r>
                      <a:r>
                        <a:rPr lang="ja-JP" altLang="en-US" sz="9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9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5300~5364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929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Service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Service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DNS)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Any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(32768~61000) (Access to DNS Server)</a:t>
                      </a:r>
                      <a:endParaRPr kumimoji="1" lang="en-US" altLang="ja-JP" sz="9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is needed for server address settlement of NAT Traversal server (Admin. Server)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9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(Download of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Configuration Information)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 + SSL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Any (32768~61000)</a:t>
                      </a:r>
                      <a:r>
                        <a:rPr kumimoji="1" lang="ja-JP" altLang="en-U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(Access to NAT Traversal Service Server)</a:t>
                      </a: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is needed for downloading of configuration information from NAT Traversal server (Admin. Server)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18000" marT="28799" marB="179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57082" y="826863"/>
            <a:ext cx="625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 Mode</a:t>
            </a:r>
            <a:endParaRPr kumimoji="1"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0997" y="4519458"/>
            <a:ext cx="625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Other Use Ports</a:t>
            </a:r>
            <a:endParaRPr kumimoji="1"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18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Multi Protocol /Dual Network Support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434781" y="2222060"/>
            <a:ext cx="4224203" cy="3795968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95733" y="2222060"/>
            <a:ext cx="3842344" cy="3795968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5340037" y="2260904"/>
            <a:ext cx="2592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Utilize IP Address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227"/>
          <p:cNvSpPr txBox="1">
            <a:spLocks noChangeArrowheads="1"/>
          </p:cNvSpPr>
          <p:nvPr/>
        </p:nvSpPr>
        <p:spPr bwMode="auto">
          <a:xfrm>
            <a:off x="1114166" y="2285858"/>
            <a:ext cx="25923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Utilize Terminal ID (7 digits number)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739" y="4533148"/>
            <a:ext cx="1082042" cy="3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LTE/Wi-Fi/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WiMAX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666146" y="5043906"/>
            <a:ext cx="991964" cy="821125"/>
            <a:chOff x="2579773" y="6353532"/>
            <a:chExt cx="991964" cy="82112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155" y="6394782"/>
              <a:ext cx="442704" cy="49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303" y="6353532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579773" y="6943911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iOS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4191308" y="3031035"/>
            <a:ext cx="443638" cy="268343"/>
            <a:chOff x="2544" y="2112"/>
            <a:chExt cx="912" cy="528"/>
          </a:xfrm>
        </p:grpSpPr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31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0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7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2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4" name="Rectangle 198"/>
          <p:cNvSpPr>
            <a:spLocks noChangeArrowheads="1"/>
          </p:cNvSpPr>
          <p:nvPr/>
        </p:nvSpPr>
        <p:spPr bwMode="auto">
          <a:xfrm>
            <a:off x="3970748" y="2841749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811975" y="4627650"/>
            <a:ext cx="1141816" cy="833544"/>
            <a:chOff x="356425" y="4109062"/>
            <a:chExt cx="1141816" cy="833544"/>
          </a:xfrm>
        </p:grpSpPr>
        <p:pic>
          <p:nvPicPr>
            <p:cNvPr id="3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56425" y="4711860"/>
              <a:ext cx="1141816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A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9" name="直線コネクタ 38"/>
          <p:cNvCxnSpPr>
            <a:stCxn id="98" idx="4"/>
            <a:endCxn id="50" idx="0"/>
          </p:cNvCxnSpPr>
          <p:nvPr/>
        </p:nvCxnSpPr>
        <p:spPr bwMode="auto">
          <a:xfrm>
            <a:off x="1802956" y="3271124"/>
            <a:ext cx="337404" cy="602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コネクタ 39"/>
          <p:cNvCxnSpPr>
            <a:endCxn id="37" idx="0"/>
          </p:cNvCxnSpPr>
          <p:nvPr/>
        </p:nvCxnSpPr>
        <p:spPr bwMode="auto">
          <a:xfrm flipH="1">
            <a:off x="5472662" y="3995903"/>
            <a:ext cx="1111948" cy="9307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コネクタ 40"/>
          <p:cNvCxnSpPr>
            <a:stCxn id="31" idx="2"/>
            <a:endCxn id="60" idx="1"/>
          </p:cNvCxnSpPr>
          <p:nvPr/>
        </p:nvCxnSpPr>
        <p:spPr bwMode="auto">
          <a:xfrm flipV="1">
            <a:off x="4633220" y="3195512"/>
            <a:ext cx="535063" cy="215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グループ化 41"/>
          <p:cNvGrpSpPr/>
          <p:nvPr/>
        </p:nvGrpSpPr>
        <p:grpSpPr>
          <a:xfrm>
            <a:off x="3477835" y="5055021"/>
            <a:ext cx="991964" cy="786392"/>
            <a:chOff x="3340229" y="6394782"/>
            <a:chExt cx="991964" cy="78639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340229" y="6950428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Android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4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20" y="6394782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45" name="グループ化 44"/>
          <p:cNvGrpSpPr/>
          <p:nvPr/>
        </p:nvGrpSpPr>
        <p:grpSpPr>
          <a:xfrm>
            <a:off x="2135322" y="3102126"/>
            <a:ext cx="1629198" cy="1233110"/>
            <a:chOff x="1683024" y="2527974"/>
            <a:chExt cx="1629198" cy="1233110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1683024" y="2838825"/>
              <a:ext cx="1629198" cy="922259"/>
              <a:chOff x="1683024" y="2825177"/>
              <a:chExt cx="1629198" cy="922259"/>
            </a:xfrm>
          </p:grpSpPr>
          <p:sp>
            <p:nvSpPr>
              <p:cNvPr id="5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7"/>
                <a:ext cx="1624280" cy="9222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821142" y="3138703"/>
                <a:ext cx="14910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2298912" y="2527974"/>
              <a:ext cx="955343" cy="613423"/>
              <a:chOff x="2298912" y="2527974"/>
              <a:chExt cx="955343" cy="613423"/>
            </a:xfrm>
          </p:grpSpPr>
          <p:pic>
            <p:nvPicPr>
              <p:cNvPr id="48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2298912" y="2527974"/>
                <a:ext cx="955343" cy="613423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49" name="Picture 96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5121" y="2799319"/>
                <a:ext cx="823966" cy="16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" name="グループ化 51"/>
          <p:cNvGrpSpPr/>
          <p:nvPr/>
        </p:nvGrpSpPr>
        <p:grpSpPr>
          <a:xfrm>
            <a:off x="7387751" y="2657715"/>
            <a:ext cx="1059466" cy="833544"/>
            <a:chOff x="356425" y="4109062"/>
            <a:chExt cx="1059466" cy="833544"/>
          </a:xfrm>
        </p:grpSpPr>
        <p:pic>
          <p:nvPicPr>
            <p:cNvPr id="53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56425" y="4711860"/>
              <a:ext cx="1059466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B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659334" y="2552140"/>
            <a:ext cx="1719883" cy="1096280"/>
            <a:chOff x="281842" y="2150079"/>
            <a:chExt cx="1719883" cy="1096280"/>
          </a:xfrm>
        </p:grpSpPr>
        <p:sp>
          <p:nvSpPr>
            <p:cNvPr id="57" name="テキスト ボックス 56"/>
            <p:cNvSpPr txBox="1"/>
            <p:nvPr/>
          </p:nvSpPr>
          <p:spPr>
            <a:xfrm>
              <a:off x="583175" y="2436586"/>
              <a:ext cx="14185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VC1600</a:t>
              </a:r>
              <a:endParaRPr kumimoji="1"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58" name="Picture 14" descr="D:\共有\大川様\PPTネタ\本社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25" y="2150079"/>
              <a:ext cx="711200" cy="8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281842" y="3015613"/>
              <a:ext cx="89312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Head Office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60" name="Picture 4" descr="KX_VC1600黒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1" y="2672174"/>
              <a:ext cx="878774" cy="24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グループ化 60"/>
          <p:cNvGrpSpPr/>
          <p:nvPr/>
        </p:nvGrpSpPr>
        <p:grpSpPr>
          <a:xfrm>
            <a:off x="2004320" y="5156632"/>
            <a:ext cx="991964" cy="642249"/>
            <a:chOff x="1866714" y="6496393"/>
            <a:chExt cx="991964" cy="642249"/>
          </a:xfrm>
        </p:grpSpPr>
        <p:pic>
          <p:nvPicPr>
            <p:cNvPr id="62" name="Picture 1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657" y="6496393"/>
              <a:ext cx="527948" cy="39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1866714" y="6907896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Windows PC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64" name="直線コネクタ 63"/>
          <p:cNvCxnSpPr>
            <a:endCxn id="161" idx="1"/>
          </p:cNvCxnSpPr>
          <p:nvPr/>
        </p:nvCxnSpPr>
        <p:spPr bwMode="auto">
          <a:xfrm>
            <a:off x="6460706" y="3769545"/>
            <a:ext cx="959880" cy="13756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グループ化 64"/>
          <p:cNvGrpSpPr/>
          <p:nvPr/>
        </p:nvGrpSpPr>
        <p:grpSpPr>
          <a:xfrm>
            <a:off x="7526328" y="3608237"/>
            <a:ext cx="1268796" cy="922781"/>
            <a:chOff x="2568357" y="4110535"/>
            <a:chExt cx="1268796" cy="922781"/>
          </a:xfrm>
        </p:grpSpPr>
        <p:pic>
          <p:nvPicPr>
            <p:cNvPr id="6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2568357" y="4664071"/>
              <a:ext cx="1268796" cy="36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Company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(Windows PC)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68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9" name="直線コネクタ 68"/>
          <p:cNvCxnSpPr/>
          <p:nvPr/>
        </p:nvCxnSpPr>
        <p:spPr bwMode="auto">
          <a:xfrm flipV="1">
            <a:off x="7167303" y="3243231"/>
            <a:ext cx="356529" cy="2966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線コネクタ 69"/>
          <p:cNvCxnSpPr>
            <a:endCxn id="60" idx="2"/>
          </p:cNvCxnSpPr>
          <p:nvPr/>
        </p:nvCxnSpPr>
        <p:spPr bwMode="auto">
          <a:xfrm flipH="1" flipV="1">
            <a:off x="5607670" y="3316789"/>
            <a:ext cx="976940" cy="679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グループ化 70"/>
          <p:cNvGrpSpPr/>
          <p:nvPr/>
        </p:nvGrpSpPr>
        <p:grpSpPr>
          <a:xfrm>
            <a:off x="5720927" y="3458659"/>
            <a:ext cx="1706101" cy="1074489"/>
            <a:chOff x="6010618" y="3820174"/>
            <a:chExt cx="1363262" cy="774054"/>
          </a:xfrm>
        </p:grpSpPr>
        <p:sp>
          <p:nvSpPr>
            <p:cNvPr id="72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8201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127"/>
            <p:cNvSpPr txBox="1">
              <a:spLocks noChangeArrowheads="1"/>
            </p:cNvSpPr>
            <p:nvPr/>
          </p:nvSpPr>
          <p:spPr bwMode="auto">
            <a:xfrm>
              <a:off x="6196688" y="4060628"/>
              <a:ext cx="1008113" cy="16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INTRANET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513580" y="2458836"/>
            <a:ext cx="1104212" cy="833544"/>
            <a:chOff x="918257" y="2501371"/>
            <a:chExt cx="1104212" cy="833544"/>
          </a:xfrm>
        </p:grpSpPr>
        <p:pic>
          <p:nvPicPr>
            <p:cNvPr id="7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07" y="2501371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2" y="2800383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918257" y="3104169"/>
              <a:ext cx="950673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A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78" name="直線コネクタ 77"/>
          <p:cNvCxnSpPr>
            <a:stCxn id="51" idx="3"/>
            <a:endCxn id="17" idx="2"/>
          </p:cNvCxnSpPr>
          <p:nvPr/>
        </p:nvCxnSpPr>
        <p:spPr bwMode="auto">
          <a:xfrm flipV="1">
            <a:off x="3764520" y="3204340"/>
            <a:ext cx="432139" cy="6375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9" name="グループ化 78"/>
          <p:cNvGrpSpPr/>
          <p:nvPr/>
        </p:nvGrpSpPr>
        <p:grpSpPr>
          <a:xfrm>
            <a:off x="2701887" y="4136145"/>
            <a:ext cx="935037" cy="956446"/>
            <a:chOff x="5265988" y="3275745"/>
            <a:chExt cx="935037" cy="956446"/>
          </a:xfrm>
        </p:grpSpPr>
        <p:sp>
          <p:nvSpPr>
            <p:cNvPr id="80" name="Cloud"/>
            <p:cNvSpPr>
              <a:spLocks noChangeAspect="1" noEditPoints="1" noChangeArrowheads="1"/>
            </p:cNvSpPr>
            <p:nvPr/>
          </p:nvSpPr>
          <p:spPr bwMode="auto">
            <a:xfrm>
              <a:off x="5329431" y="3275745"/>
              <a:ext cx="809384" cy="4595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Rectangle 40"/>
            <p:cNvSpPr>
              <a:spLocks noChangeArrowheads="1"/>
            </p:cNvSpPr>
            <p:nvPr/>
          </p:nvSpPr>
          <p:spPr bwMode="auto">
            <a:xfrm>
              <a:off x="5265988" y="3377165"/>
              <a:ext cx="93503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ISP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82" name="Group 41"/>
            <p:cNvGrpSpPr>
              <a:grpSpLocks/>
            </p:cNvGrpSpPr>
            <p:nvPr/>
          </p:nvGrpSpPr>
          <p:grpSpPr bwMode="auto">
            <a:xfrm>
              <a:off x="5845402" y="3538385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84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3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 flipV="1">
              <a:off x="5764053" y="3866265"/>
              <a:ext cx="402469" cy="32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グループ化 86"/>
          <p:cNvGrpSpPr/>
          <p:nvPr/>
        </p:nvGrpSpPr>
        <p:grpSpPr>
          <a:xfrm>
            <a:off x="495732" y="4688821"/>
            <a:ext cx="1128712" cy="773858"/>
            <a:chOff x="909615" y="4455650"/>
            <a:chExt cx="1128712" cy="773858"/>
          </a:xfrm>
        </p:grpSpPr>
        <p:pic>
          <p:nvPicPr>
            <p:cNvPr id="88" name="Picture 6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92" y="4455650"/>
              <a:ext cx="587375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909615" y="4860263"/>
              <a:ext cx="1128712" cy="36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External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Company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064" y="4606883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1" name="直線コネクタ 90"/>
          <p:cNvCxnSpPr>
            <a:stCxn id="97" idx="0"/>
            <a:endCxn id="76" idx="2"/>
          </p:cNvCxnSpPr>
          <p:nvPr/>
        </p:nvCxnSpPr>
        <p:spPr bwMode="auto">
          <a:xfrm flipH="1" flipV="1">
            <a:off x="1248699" y="3018251"/>
            <a:ext cx="556276" cy="185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コネクタ 91"/>
          <p:cNvCxnSpPr>
            <a:stCxn id="128" idx="5"/>
            <a:endCxn id="50" idx="0"/>
          </p:cNvCxnSpPr>
          <p:nvPr/>
        </p:nvCxnSpPr>
        <p:spPr bwMode="auto">
          <a:xfrm flipV="1">
            <a:off x="1871787" y="3874107"/>
            <a:ext cx="268573" cy="7084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直線コネクタ 92"/>
          <p:cNvCxnSpPr>
            <a:stCxn id="90" idx="0"/>
            <a:endCxn id="128" idx="2"/>
          </p:cNvCxnSpPr>
          <p:nvPr/>
        </p:nvCxnSpPr>
        <p:spPr bwMode="auto">
          <a:xfrm flipV="1">
            <a:off x="1230275" y="4601815"/>
            <a:ext cx="590721" cy="2382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Group 35"/>
          <p:cNvGrpSpPr>
            <a:grpSpLocks/>
          </p:cNvGrpSpPr>
          <p:nvPr/>
        </p:nvGrpSpPr>
        <p:grpSpPr bwMode="auto">
          <a:xfrm>
            <a:off x="1639419" y="3121683"/>
            <a:ext cx="334783" cy="243533"/>
            <a:chOff x="2544" y="2112"/>
            <a:chExt cx="912" cy="528"/>
          </a:xfrm>
        </p:grpSpPr>
        <p:grpSp>
          <p:nvGrpSpPr>
            <p:cNvPr id="95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10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1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6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7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8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99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00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06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02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13" name="Group 35"/>
          <p:cNvGrpSpPr>
            <a:grpSpLocks/>
          </p:cNvGrpSpPr>
          <p:nvPr/>
        </p:nvGrpSpPr>
        <p:grpSpPr bwMode="auto">
          <a:xfrm>
            <a:off x="1626889" y="4490957"/>
            <a:ext cx="334783" cy="243533"/>
            <a:chOff x="2544" y="2112"/>
            <a:chExt cx="912" cy="528"/>
          </a:xfrm>
        </p:grpSpPr>
        <p:grpSp>
          <p:nvGrpSpPr>
            <p:cNvPr id="114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29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0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5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6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7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18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19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25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21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32" name="グループ化 131"/>
          <p:cNvGrpSpPr/>
          <p:nvPr/>
        </p:nvGrpSpPr>
        <p:grpSpPr>
          <a:xfrm>
            <a:off x="404556" y="3471201"/>
            <a:ext cx="1268796" cy="922781"/>
            <a:chOff x="2568357" y="4110535"/>
            <a:chExt cx="1268796" cy="922781"/>
          </a:xfrm>
        </p:grpSpPr>
        <p:pic>
          <p:nvPicPr>
            <p:cNvPr id="133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2568357" y="4664071"/>
              <a:ext cx="1268796" cy="36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B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(Windows PC)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35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 35"/>
          <p:cNvGrpSpPr>
            <a:grpSpLocks/>
          </p:cNvGrpSpPr>
          <p:nvPr/>
        </p:nvGrpSpPr>
        <p:grpSpPr bwMode="auto">
          <a:xfrm>
            <a:off x="1637522" y="3759236"/>
            <a:ext cx="334783" cy="243533"/>
            <a:chOff x="2544" y="2112"/>
            <a:chExt cx="912" cy="528"/>
          </a:xfrm>
        </p:grpSpPr>
        <p:grpSp>
          <p:nvGrpSpPr>
            <p:cNvPr id="137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52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4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8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9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0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41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42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48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44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155" name="直線コネクタ 154"/>
          <p:cNvCxnSpPr>
            <a:stCxn id="152" idx="0"/>
            <a:endCxn id="135" idx="3"/>
          </p:cNvCxnSpPr>
          <p:nvPr/>
        </p:nvCxnSpPr>
        <p:spPr bwMode="auto">
          <a:xfrm flipH="1" flipV="1">
            <a:off x="1337533" y="3837849"/>
            <a:ext cx="306597" cy="7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直線コネクタ 155"/>
          <p:cNvCxnSpPr>
            <a:stCxn id="50" idx="0"/>
            <a:endCxn id="151" idx="2"/>
          </p:cNvCxnSpPr>
          <p:nvPr/>
        </p:nvCxnSpPr>
        <p:spPr bwMode="auto">
          <a:xfrm flipH="1" flipV="1">
            <a:off x="1831629" y="3870094"/>
            <a:ext cx="308731" cy="40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Rectangle 198"/>
          <p:cNvSpPr>
            <a:spLocks noChangeArrowheads="1"/>
          </p:cNvSpPr>
          <p:nvPr/>
        </p:nvSpPr>
        <p:spPr bwMode="auto">
          <a:xfrm>
            <a:off x="1376299" y="2926813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8" name="Rectangle 198"/>
          <p:cNvSpPr>
            <a:spLocks noChangeArrowheads="1"/>
          </p:cNvSpPr>
          <p:nvPr/>
        </p:nvSpPr>
        <p:spPr bwMode="auto">
          <a:xfrm>
            <a:off x="1386932" y="3586255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9" name="Rectangle 198"/>
          <p:cNvSpPr>
            <a:spLocks noChangeArrowheads="1"/>
          </p:cNvSpPr>
          <p:nvPr/>
        </p:nvSpPr>
        <p:spPr bwMode="auto">
          <a:xfrm>
            <a:off x="1344400" y="4321360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60" name="グループ化 159"/>
          <p:cNvGrpSpPr/>
          <p:nvPr/>
        </p:nvGrpSpPr>
        <p:grpSpPr>
          <a:xfrm>
            <a:off x="7282694" y="4602395"/>
            <a:ext cx="1268796" cy="1312522"/>
            <a:chOff x="7729903" y="4761893"/>
            <a:chExt cx="1268796" cy="1312522"/>
          </a:xfrm>
        </p:grpSpPr>
        <p:pic>
          <p:nvPicPr>
            <p:cNvPr id="161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795" y="4988787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Text Box 4"/>
            <p:cNvSpPr txBox="1">
              <a:spLocks noChangeArrowheads="1"/>
            </p:cNvSpPr>
            <p:nvPr/>
          </p:nvSpPr>
          <p:spPr bwMode="auto">
            <a:xfrm>
              <a:off x="7729903" y="5705170"/>
              <a:ext cx="1268796" cy="36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Company D</a:t>
              </a:r>
            </a:p>
            <a:p>
              <a:pPr algn="ctr" eaLnBrk="1" hangingPunct="1"/>
              <a:r>
                <a:rPr lang="en-US" altLang="ja-JP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Tablet)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63" name="Group 41"/>
            <p:cNvGrpSpPr>
              <a:grpSpLocks/>
            </p:cNvGrpSpPr>
            <p:nvPr/>
          </p:nvGrpSpPr>
          <p:grpSpPr bwMode="auto">
            <a:xfrm>
              <a:off x="8118764" y="4940034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8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" name="Text Box 4"/>
            <p:cNvSpPr txBox="1">
              <a:spLocks noChangeArrowheads="1"/>
            </p:cNvSpPr>
            <p:nvPr/>
          </p:nvSpPr>
          <p:spPr bwMode="auto">
            <a:xfrm>
              <a:off x="7902583" y="4761893"/>
              <a:ext cx="683507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Wi-Fi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004" y="5139450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98015" flipH="1">
              <a:off x="8298784" y="5055253"/>
              <a:ext cx="253019" cy="20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0" name="直線コネクタ 169"/>
          <p:cNvCxnSpPr>
            <a:stCxn id="72" idx="2"/>
            <a:endCxn id="66" idx="1"/>
          </p:cNvCxnSpPr>
          <p:nvPr/>
        </p:nvCxnSpPr>
        <p:spPr bwMode="auto">
          <a:xfrm flipV="1">
            <a:off x="7425606" y="3924150"/>
            <a:ext cx="292704" cy="717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2" name="Rectangle 12"/>
          <p:cNvSpPr>
            <a:spLocks noChangeArrowheads="1"/>
          </p:cNvSpPr>
          <p:nvPr/>
        </p:nvSpPr>
        <p:spPr bwMode="auto">
          <a:xfrm>
            <a:off x="309319" y="862361"/>
            <a:ext cx="8428536" cy="10787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rIns="72000" anchor="ctr"/>
          <a:lstStyle/>
          <a:p>
            <a:pPr marL="285750" lvl="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ja-JP" sz="1600" b="1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Support both INTRANET and Internet </a:t>
            </a:r>
            <a:r>
              <a:rPr lang="en-US" altLang="ja-JP" sz="1400" b="1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(NAT Traversal Service) </a:t>
            </a:r>
            <a:r>
              <a:rPr lang="en-US" altLang="ja-JP" sz="1600" b="1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environmental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ja-JP" sz="1400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Simultaneous operation of IP mode and NAT Traversal Service mode is possible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ja-JP" sz="1400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Two different network environmental can be made with two LAN interface (KX-VC1600 only)</a:t>
            </a:r>
            <a:endParaRPr lang="en-US" altLang="ja-JP" sz="1400" kern="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38877" y="2976072"/>
            <a:ext cx="19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</a:t>
            </a: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(Easy Connection)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34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Dual Network Support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641694" y="1764974"/>
            <a:ext cx="3677034" cy="1754373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871856" y="1764975"/>
            <a:ext cx="3581292" cy="1754372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333828" y="2693491"/>
            <a:ext cx="443638" cy="268343"/>
            <a:chOff x="2544" y="2112"/>
            <a:chExt cx="912" cy="528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3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9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5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Rectangle 198"/>
          <p:cNvSpPr>
            <a:spLocks noChangeArrowheads="1"/>
          </p:cNvSpPr>
          <p:nvPr/>
        </p:nvSpPr>
        <p:spPr bwMode="auto">
          <a:xfrm>
            <a:off x="3110926" y="2482313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8" name="直線コネクタ 27"/>
          <p:cNvCxnSpPr>
            <a:stCxn id="23" idx="2"/>
            <a:endCxn id="38" idx="1"/>
          </p:cNvCxnSpPr>
          <p:nvPr/>
        </p:nvCxnSpPr>
        <p:spPr bwMode="auto">
          <a:xfrm>
            <a:off x="3775740" y="2879496"/>
            <a:ext cx="310504" cy="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グループ化 28"/>
          <p:cNvGrpSpPr/>
          <p:nvPr/>
        </p:nvGrpSpPr>
        <p:grpSpPr>
          <a:xfrm>
            <a:off x="1178352" y="2061964"/>
            <a:ext cx="1629198" cy="1233110"/>
            <a:chOff x="1683024" y="2527974"/>
            <a:chExt cx="1629198" cy="123311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683024" y="2838825"/>
              <a:ext cx="1629198" cy="922259"/>
              <a:chOff x="1683024" y="2825177"/>
              <a:chExt cx="1629198" cy="922259"/>
            </a:xfrm>
          </p:grpSpPr>
          <p:sp>
            <p:nvSpPr>
              <p:cNvPr id="3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7"/>
                <a:ext cx="1624280" cy="9222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821142" y="3138703"/>
                <a:ext cx="14910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2298912" y="2527974"/>
              <a:ext cx="955343" cy="613423"/>
              <a:chOff x="2298912" y="2527974"/>
              <a:chExt cx="955343" cy="613423"/>
            </a:xfrm>
          </p:grpSpPr>
          <p:pic>
            <p:nvPicPr>
              <p:cNvPr id="32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2298912" y="2527974"/>
                <a:ext cx="955343" cy="613423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33" name="Picture 9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5121" y="2799319"/>
                <a:ext cx="823966" cy="16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グループ化 35"/>
          <p:cNvGrpSpPr/>
          <p:nvPr/>
        </p:nvGrpSpPr>
        <p:grpSpPr>
          <a:xfrm>
            <a:off x="3846729" y="2522638"/>
            <a:ext cx="1418550" cy="478142"/>
            <a:chOff x="551276" y="2436586"/>
            <a:chExt cx="1418550" cy="47814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551276" y="2436586"/>
              <a:ext cx="14185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VC1600</a:t>
              </a:r>
              <a:endParaRPr kumimoji="1"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8" name="Picture 4" descr="KX_VC1600黒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1" y="2672174"/>
              <a:ext cx="878774" cy="24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直線コネクタ 38"/>
          <p:cNvCxnSpPr>
            <a:stCxn id="41" idx="0"/>
            <a:endCxn id="38" idx="3"/>
          </p:cNvCxnSpPr>
          <p:nvPr/>
        </p:nvCxnSpPr>
        <p:spPr bwMode="auto">
          <a:xfrm flipH="1">
            <a:off x="4965018" y="2758226"/>
            <a:ext cx="580432" cy="121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グループ化 39"/>
          <p:cNvGrpSpPr/>
          <p:nvPr/>
        </p:nvGrpSpPr>
        <p:grpSpPr>
          <a:xfrm>
            <a:off x="5540158" y="2220981"/>
            <a:ext cx="1706101" cy="1074489"/>
            <a:chOff x="6010618" y="3820174"/>
            <a:chExt cx="1363262" cy="774054"/>
          </a:xfrm>
        </p:grpSpPr>
        <p:sp>
          <p:nvSpPr>
            <p:cNvPr id="41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8201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" name="テキスト ボックス 127"/>
            <p:cNvSpPr txBox="1">
              <a:spLocks noChangeArrowheads="1"/>
            </p:cNvSpPr>
            <p:nvPr/>
          </p:nvSpPr>
          <p:spPr bwMode="auto">
            <a:xfrm>
              <a:off x="6196688" y="4060628"/>
              <a:ext cx="1008113" cy="16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INTRANET</a:t>
              </a:r>
            </a:p>
          </p:txBody>
        </p:sp>
      </p:grpSp>
      <p:cxnSp>
        <p:nvCxnSpPr>
          <p:cNvPr id="43" name="直線コネクタ 42"/>
          <p:cNvCxnSpPr>
            <a:stCxn id="35" idx="3"/>
            <a:endCxn id="11" idx="2"/>
          </p:cNvCxnSpPr>
          <p:nvPr/>
        </p:nvCxnSpPr>
        <p:spPr bwMode="auto">
          <a:xfrm flipV="1">
            <a:off x="2807550" y="2775824"/>
            <a:ext cx="526278" cy="25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641694" y="2994364"/>
            <a:ext cx="89312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560025" y="2994364"/>
            <a:ext cx="89312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90739"/>
              </p:ext>
            </p:extLst>
          </p:nvPr>
        </p:nvGraphicFramePr>
        <p:xfrm>
          <a:off x="487626" y="3692276"/>
          <a:ext cx="8348030" cy="1892683"/>
        </p:xfrm>
        <a:graphic>
          <a:graphicData uri="http://schemas.openxmlformats.org/drawingml/2006/table">
            <a:tbl>
              <a:tblPr/>
              <a:tblGrid>
                <a:gridCol w="843869"/>
                <a:gridCol w="1160973"/>
                <a:gridCol w="852311"/>
                <a:gridCol w="5490877"/>
              </a:tblGrid>
              <a:tr h="394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 mode</a:t>
                      </a:r>
                      <a:endParaRPr kumimoji="1" lang="ja-JP" altLang="en-US" sz="11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039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LAN1</a:t>
                      </a:r>
                      <a:endParaRPr kumimoji="1" lang="ja-JP" altLang="en-US" sz="11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1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1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 mode can be used in only LAN1.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 with Static NAT setting can be used in only LAN1.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Default Gateway can be set only LAN1.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DHCP can be supported in only LAN1.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1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Routing setting is required</a:t>
                      </a:r>
                      <a:r>
                        <a:rPr lang="en-US" altLang="ja-JP" sz="11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LAN2 interface (INTRANET)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(Routing setting can be made up to 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sites</a:t>
                      </a:r>
                      <a:r>
                        <a:rPr kumimoji="1" lang="en-US" altLang="ja-JP" sz="1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.)</a:t>
                      </a:r>
                      <a:endParaRPr lang="ja-JP" alt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テキスト ボックス 48"/>
          <p:cNvSpPr txBox="1"/>
          <p:nvPr/>
        </p:nvSpPr>
        <p:spPr>
          <a:xfrm>
            <a:off x="490229" y="5599942"/>
            <a:ext cx="83567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Restriction &gt;</a:t>
            </a:r>
          </a:p>
          <a:p>
            <a:r>
              <a:rPr lang="ja-JP" altLang="en-US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case of H.323 protocol, there are following restrictions to compatible between connection via a Gatekeeper and direct connection.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Gatekeeper registration is succeeded among same network interface, all communication will be taken via Gatekeeper.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Link between contact list and call history cannot be made.</a:t>
            </a:r>
            <a:endParaRPr lang="ja-JP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079229" y="2301290"/>
            <a:ext cx="8835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(Default GW)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309319" y="870382"/>
            <a:ext cx="8428536" cy="83810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rIns="72000" anchor="ctr"/>
          <a:lstStyle/>
          <a:p>
            <a:pPr marL="285750" lvl="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ja-JP" sz="1600" b="1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Two LAN Interface support (KX-VC1600 only)</a:t>
            </a:r>
            <a:endParaRPr lang="en-US" altLang="ja-JP" sz="1400" b="1" kern="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ja-JP" sz="1400" kern="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Two different network environmental can be made with two LAN interface</a:t>
            </a:r>
            <a:endParaRPr lang="en-US" altLang="ja-JP" sz="1400" kern="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1907" y="1927889"/>
            <a:ext cx="19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</a:t>
            </a: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(Easy Connection)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290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371836" y="26999"/>
            <a:ext cx="8423783" cy="600075"/>
          </a:xfrm>
        </p:spPr>
        <p:txBody>
          <a:bodyPr/>
          <a:lstStyle/>
          <a:p>
            <a:pPr algn="ctr" eaLnBrk="1" hangingPunct="1"/>
            <a:r>
              <a:rPr lang="en-US" altLang="ja-JP" sz="2800" dirty="0" smtClean="0">
                <a:latin typeface="Arial Black" panose="020B0A04020102020204" pitchFamily="34" charset="0"/>
              </a:rPr>
              <a:t>History of Revision</a:t>
            </a:r>
            <a:endParaRPr lang="de-DE" altLang="ja-JP" sz="28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77658"/>
              </p:ext>
            </p:extLst>
          </p:nvPr>
        </p:nvGraphicFramePr>
        <p:xfrm>
          <a:off x="398585" y="1556792"/>
          <a:ext cx="8409352" cy="2163632"/>
        </p:xfrm>
        <a:graphic>
          <a:graphicData uri="http://schemas.openxmlformats.org/drawingml/2006/table">
            <a:tbl>
              <a:tblPr firstRow="1" bandRow="1"/>
              <a:tblGrid>
                <a:gridCol w="1156677"/>
                <a:gridCol w="4212492"/>
                <a:gridCol w="1122180"/>
                <a:gridCol w="1918003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Doc.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Ver.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Date of Issue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65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4.00/4.10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Issue of First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Edition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Nov. 2015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4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 4.15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Increase Max. number of Routing tables (10 sites -&gt; 50 sites)</a:t>
                      </a: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Feb. 2015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Page 18, 28, 44, 48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4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</a:t>
                      </a:r>
                      <a:r>
                        <a:rPr kumimoji="1" lang="ja-JP" alt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4.20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Add Max. Bandwidth Setting per site</a:t>
                      </a:r>
                    </a:p>
                    <a:p>
                      <a:pPr algn="l"/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Bandwidth setting per site for each LAN interface can be made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Aug. 2015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Page 08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Add IPv6 Support</a:t>
                      </a: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Aug. 2015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Page 54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Add Encryption Improvement in SIP</a:t>
                      </a:r>
                    </a:p>
                    <a:p>
                      <a:pPr algn="l"/>
                      <a:r>
                        <a:rPr kumimoji="1" lang="en-US" altLang="ja-JP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Encryption setting can be set individually in SIP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9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Aug. 2015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Page 55</a:t>
                      </a:r>
                      <a:endParaRPr kumimoji="1" lang="ja-JP" altLang="en-US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82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Network / Protocol Support</a:t>
            </a:r>
            <a:r>
              <a:rPr lang="ja-JP" altLang="en-US" sz="28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(Supported Protocol by I/F)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934" y="2906388"/>
            <a:ext cx="864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*1: </a:t>
            </a:r>
            <a:r>
              <a:rPr lang="en-US" altLang="ja-JP" sz="9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Server Connection (NAT traversal mode, SIP server or H.323 Gate Keeper) cannot be used simultaneously.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kumimoji="1" lang="en-US" altLang="ja-JP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*2: </a:t>
            </a:r>
            <a:r>
              <a:rPr kumimoji="1"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static NAT function is used in IP mode, Local IP Address judgment function will be available</a:t>
            </a:r>
            <a:endParaRPr lang="en-US" altLang="ja-JP" sz="9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*3: NAT </a:t>
            </a:r>
            <a:r>
              <a:rPr kumimoji="1"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Traversal Service mode can be used in only LAN1.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*4:</a:t>
            </a: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 with Static NAT setting can be used in only LAN1.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95934" y="91210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(KX-VC1600 only, LAN1: enable, LAN2: enable)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79226"/>
              </p:ext>
            </p:extLst>
          </p:nvPr>
        </p:nvGraphicFramePr>
        <p:xfrm>
          <a:off x="304769" y="1293606"/>
          <a:ext cx="8550056" cy="1603920"/>
        </p:xfrm>
        <a:graphic>
          <a:graphicData uri="http://schemas.openxmlformats.org/drawingml/2006/table">
            <a:tbl>
              <a:tblPr/>
              <a:tblGrid>
                <a:gridCol w="633077"/>
                <a:gridCol w="1130997"/>
                <a:gridCol w="1130997"/>
                <a:gridCol w="1130997"/>
                <a:gridCol w="1130997"/>
                <a:gridCol w="1130997"/>
                <a:gridCol w="1130997"/>
                <a:gridCol w="1130997"/>
              </a:tblGrid>
              <a:tr h="193962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 Mode and Protocol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  <a:p>
                      <a:pPr algn="ctr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(SIP Server)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(Static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NAT)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algn="ctr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(Gatekeeper)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(Static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NAT)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LAN1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*2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 *4</a:t>
                      </a:r>
                      <a:endParaRPr kumimoji="1" lang="ja-JP" altLang="en-US" sz="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 *4</a:t>
                      </a:r>
                      <a:endParaRPr kumimoji="1" lang="ja-JP" altLang="en-US" sz="9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 *1, *3</a:t>
                      </a:r>
                      <a:endParaRPr kumimoji="1" lang="ja-JP" altLang="en-US" sz="9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22153"/>
              </p:ext>
            </p:extLst>
          </p:nvPr>
        </p:nvGraphicFramePr>
        <p:xfrm>
          <a:off x="295934" y="4220457"/>
          <a:ext cx="8550056" cy="1243920"/>
        </p:xfrm>
        <a:graphic>
          <a:graphicData uri="http://schemas.openxmlformats.org/drawingml/2006/table">
            <a:tbl>
              <a:tblPr/>
              <a:tblGrid>
                <a:gridCol w="633077"/>
                <a:gridCol w="1130997"/>
                <a:gridCol w="1130997"/>
                <a:gridCol w="1130997"/>
                <a:gridCol w="1130997"/>
                <a:gridCol w="1130997"/>
                <a:gridCol w="1130997"/>
                <a:gridCol w="1130997"/>
              </a:tblGrid>
              <a:tr h="193962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 Mode and Protocol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  <a:p>
                      <a:pPr algn="ctr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(SIP Server)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(Static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NAT)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algn="ctr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(Gatekeeper)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(Static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NAT)</a:t>
                      </a:r>
                      <a:endParaRPr kumimoji="1" lang="en-US" altLang="ja-JP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*2</a:t>
                      </a:r>
                      <a:endParaRPr kumimoji="1" lang="ja-JP" altLang="en-US" sz="9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*2</a:t>
                      </a:r>
                      <a:endParaRPr kumimoji="1" lang="ja-JP" altLang="en-US" sz="900" b="1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 *1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03445" y="5480243"/>
            <a:ext cx="854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*1: </a:t>
            </a:r>
            <a:r>
              <a:rPr lang="en-US" altLang="ja-JP" sz="9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Server Connection (NAT traversal mode, SIP server or H.323 Gate Keeper) </a:t>
            </a:r>
            <a:r>
              <a:rPr lang="en-US" altLang="ja-JP" sz="9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cannot be </a:t>
            </a:r>
            <a:r>
              <a:rPr lang="en-US" altLang="ja-JP" sz="9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used simultaneously.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*2:</a:t>
            </a: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static NAT function is used in IP mode, Local IP Address judgment function will be available.</a:t>
            </a:r>
            <a:endParaRPr kumimoji="1" lang="en-US" altLang="ja-JP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(The </a:t>
            </a:r>
            <a:r>
              <a:rPr kumimoji="1"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 </a:t>
            </a:r>
            <a:r>
              <a:rPr kumimoji="1"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judged to be an NAT unnecessary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address, then operate without NAT)</a:t>
            </a:r>
          </a:p>
          <a:p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</a:t>
            </a:r>
            <a:r>
              <a:rPr kumimoji="1"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Automatic setting exclusion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range:  192.168.0.0/16 (192.168.0.0-192.168.255.255)</a:t>
            </a:r>
            <a:endParaRPr kumimoji="1" lang="en-US" altLang="ja-JP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172.16.0.0/12</a:t>
            </a:r>
            <a:r>
              <a:rPr lang="ja-JP" altLang="en-US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172.16.0.0-172.31.255.255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1" lang="en-US" altLang="ja-JP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</a:t>
            </a: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                                                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10.0.0.0/8</a:t>
            </a:r>
            <a:r>
              <a:rPr kumimoji="1" lang="ja-JP" altLang="en-US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(10.0.0.0-10.255.255.255)</a:t>
            </a:r>
            <a:endParaRPr kumimoji="1" lang="en-US" altLang="ja-JP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5934" y="3767806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(KX-VC1300, KX-VC-1600 with LAN1: enable, LAN2: 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Multi Protocols Support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375138" y="1493828"/>
            <a:ext cx="8385908" cy="431800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ja-JP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Operating outline</a:t>
            </a:r>
            <a:endParaRPr lang="ja-JP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5138" y="845567"/>
            <a:ext cx="8464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15000"/>
              </a:spcBef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Various endpoints can be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connected simultaneously by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operating the Multi protocols such as SIP, H.323. </a:t>
            </a:r>
            <a:endParaRPr lang="en-US" altLang="ja-JP" sz="16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137" y="1924189"/>
            <a:ext cx="838590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25475" indent="-168275"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Multi</a:t>
            </a:r>
            <a:r>
              <a:rPr lang="ja-JP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protocols can be  on the same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network simultaneously. </a:t>
            </a:r>
            <a:endParaRPr lang="en-US" altLang="ja-JP" sz="1400" dirty="0" smtClean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Communication using NAT traversal mode and IP mode simultaneously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Communication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using 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two IP mode (2 NIC).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Dual networks can be simultaneously accessed by using 2 NIC in case of VC1600.</a:t>
            </a:r>
            <a:endParaRPr lang="ja-JP" altLang="en-US" sz="14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One of NAT traversal mode, SIP server or H.323 Gate Keeper can be used.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Server Connection cannot be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used simultaneously.</a:t>
            </a:r>
            <a:endParaRPr lang="en-US" altLang="ja-JP" sz="1400" dirty="0" smtClean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Protocol combination that can be used simultaneous is shown below in detail.</a:t>
            </a:r>
            <a:r>
              <a:rPr lang="ja-JP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endParaRPr lang="ja-JP" altLang="en-US" sz="14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57954"/>
              </p:ext>
            </p:extLst>
          </p:nvPr>
        </p:nvGraphicFramePr>
        <p:xfrm>
          <a:off x="498238" y="3592621"/>
          <a:ext cx="8262807" cy="2534641"/>
        </p:xfrm>
        <a:graphic>
          <a:graphicData uri="http://schemas.openxmlformats.org/drawingml/2006/table">
            <a:tbl>
              <a:tblPr firstRow="1" bandRow="1"/>
              <a:tblGrid>
                <a:gridCol w="799116"/>
                <a:gridCol w="1427536"/>
                <a:gridCol w="1207231"/>
                <a:gridCol w="1207231"/>
                <a:gridCol w="1207231"/>
                <a:gridCol w="1207231"/>
                <a:gridCol w="1207231"/>
              </a:tblGrid>
              <a:tr h="262702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kumimoji="1" lang="ja-JP" altLang="en-US" sz="1000" dirty="0">
                        <a:latin typeface="+mn-lt"/>
                        <a:ea typeface="HGP創英角ｺﾞｼｯｸUB" panose="020B0900000000000000" pitchFamily="50" charset="-128"/>
                      </a:endParaRPr>
                    </a:p>
                  </a:txBody>
                  <a:tcPr marT="45738" marB="45738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Protocol 1</a:t>
                      </a:r>
                      <a:endParaRPr kumimoji="1" lang="ja-JP" altLang="en-US" sz="1000" b="1" dirty="0" smtClean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</a:tr>
              <a:tr h="426866">
                <a:tc gridSpan="2" vMerge="1">
                  <a:txBody>
                    <a:bodyPr/>
                    <a:lstStyle/>
                    <a:p>
                      <a:endParaRPr kumimoji="1" lang="ja-JP" altLang="en-US" sz="1000" dirty="0">
                        <a:latin typeface="+mn-lt"/>
                        <a:ea typeface="HGP創英角ｺﾞｼｯｸUB" panose="020B0900000000000000" pitchFamily="50" charset="-128"/>
                      </a:endParaRPr>
                    </a:p>
                  </a:txBody>
                  <a:tcPr marT="45738" marB="457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dirty="0">
                        <a:latin typeface="+mn-lt"/>
                        <a:ea typeface="HGP創英角ｺﾞｼｯｸUB" panose="020B0900000000000000" pitchFamily="50" charset="-128"/>
                      </a:endParaRPr>
                    </a:p>
                  </a:txBody>
                  <a:tcPr marT="45738" marB="457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SIP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SIP server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H.323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H.323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Gatekeeper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NAT traversal mode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341991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+mn-lt"/>
                          <a:ea typeface="HGP創英角ｺﾞｼｯｸUB" panose="020B0900000000000000" pitchFamily="50" charset="-128"/>
                        </a:rPr>
                        <a:t>Protocol 2</a:t>
                      </a:r>
                      <a:endParaRPr kumimoji="1" lang="ja-JP" altLang="en-US" sz="1000" b="1" dirty="0">
                        <a:latin typeface="+mn-lt"/>
                        <a:ea typeface="HGP創英角ｺﾞｼｯｸUB" panose="020B0900000000000000" pitchFamily="50" charset="-128"/>
                      </a:endParaRPr>
                    </a:p>
                  </a:txBody>
                  <a:tcPr marL="36000" marR="36000"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SIP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</a:tr>
              <a:tr h="341991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SIP</a:t>
                      </a:r>
                      <a:r>
                        <a:rPr kumimoji="1" lang="ja-JP" altLang="en-US" sz="1000" b="1" baseline="0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1" baseline="0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server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NO *1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</a:tr>
              <a:tr h="341991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H.323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</a:tr>
              <a:tr h="39223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H.323 Gatekeeper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NO *1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NO *1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</a:tr>
              <a:tr h="426866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NAT traversal mode</a:t>
                      </a:r>
                      <a:endParaRPr kumimoji="1" lang="ja-JP" altLang="en-US" sz="1000" b="1" dirty="0"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NO</a:t>
                      </a:r>
                      <a:r>
                        <a:rPr kumimoji="1" lang="en-US" altLang="ja-JP" sz="10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*1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NO *1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1" lang="en-US" altLang="ja-JP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NO *1</a:t>
                      </a:r>
                      <a:endParaRPr kumimoji="1" lang="ja-JP" alt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HGP創英角ｺﾞｼｯｸUB" panose="020B09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T="45738" marB="45738" anchor="ctr" anchorCtr="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00186" y="6192718"/>
            <a:ext cx="8260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*1 : Plural servers </a:t>
            </a:r>
            <a:r>
              <a:rPr lang="en-US" altLang="ja-JP" sz="9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such as NAT traversal mode, SIP server, Gate Keeper cannot be used simultaneously</a:t>
            </a:r>
            <a:r>
              <a:rPr lang="en-US" altLang="ja-JP" sz="9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.</a:t>
            </a:r>
            <a:endParaRPr lang="en-US" altLang="ja-JP" sz="900" dirty="0" smtClean="0">
              <a:solidFill>
                <a:srgbClr val="00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77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554946" y="2090787"/>
            <a:ext cx="3861950" cy="3470064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>
            <a:stCxn id="32" idx="1"/>
          </p:cNvCxnSpPr>
          <p:nvPr/>
        </p:nvCxnSpPr>
        <p:spPr>
          <a:xfrm>
            <a:off x="1549075" y="4331784"/>
            <a:ext cx="0" cy="282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38"/>
          <p:cNvSpPr txBox="1">
            <a:spLocks noChangeArrowheads="1"/>
          </p:cNvSpPr>
          <p:nvPr/>
        </p:nvSpPr>
        <p:spPr bwMode="auto">
          <a:xfrm>
            <a:off x="2036949" y="2090786"/>
            <a:ext cx="101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コネクタ 7"/>
          <p:cNvCxnSpPr>
            <a:endCxn id="17" idx="1"/>
          </p:cNvCxnSpPr>
          <p:nvPr/>
        </p:nvCxnSpPr>
        <p:spPr>
          <a:xfrm flipV="1">
            <a:off x="3288632" y="4331784"/>
            <a:ext cx="1" cy="282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43"/>
          <p:cNvSpPr txBox="1">
            <a:spLocks noChangeArrowheads="1"/>
          </p:cNvSpPr>
          <p:nvPr/>
        </p:nvSpPr>
        <p:spPr bwMode="auto">
          <a:xfrm>
            <a:off x="2439412" y="4748812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16" y="4975206"/>
            <a:ext cx="1035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2366476" y="2455570"/>
            <a:ext cx="2050420" cy="1877038"/>
            <a:chOff x="5433229" y="1913287"/>
            <a:chExt cx="2050420" cy="1877038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491865" y="1913287"/>
              <a:ext cx="991784" cy="856767"/>
              <a:chOff x="6915388" y="4042792"/>
              <a:chExt cx="991784" cy="856767"/>
            </a:xfrm>
          </p:grpSpPr>
          <p:pic>
            <p:nvPicPr>
              <p:cNvPr id="21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33626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6915388" y="4042792"/>
                <a:ext cx="991784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5433229" y="2044166"/>
              <a:ext cx="1248870" cy="675955"/>
              <a:chOff x="5755878" y="2713401"/>
              <a:chExt cx="1248870" cy="675955"/>
            </a:xfrm>
          </p:grpSpPr>
          <p:sp>
            <p:nvSpPr>
              <p:cNvPr id="19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5755878" y="2713401"/>
                <a:ext cx="124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054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4" name="直線コネクタ 13"/>
            <p:cNvCxnSpPr>
              <a:stCxn id="20" idx="2"/>
            </p:cNvCxnSpPr>
            <p:nvPr/>
          </p:nvCxnSpPr>
          <p:spPr>
            <a:xfrm>
              <a:off x="6057664" y="2720121"/>
              <a:ext cx="343259" cy="669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6355385" y="2536095"/>
              <a:ext cx="681632" cy="87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5"/>
            <p:cNvGrpSpPr/>
            <p:nvPr/>
          </p:nvGrpSpPr>
          <p:grpSpPr>
            <a:xfrm>
              <a:off x="5673755" y="3016271"/>
              <a:ext cx="1363262" cy="774054"/>
              <a:chOff x="6010618" y="3781874"/>
              <a:chExt cx="1363262" cy="774054"/>
            </a:xfrm>
          </p:grpSpPr>
          <p:sp>
            <p:nvSpPr>
              <p:cNvPr id="1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7818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188192" y="3938068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H.323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グループ化 22"/>
          <p:cNvGrpSpPr/>
          <p:nvPr/>
        </p:nvGrpSpPr>
        <p:grpSpPr>
          <a:xfrm>
            <a:off x="554946" y="2416321"/>
            <a:ext cx="2118619" cy="1916287"/>
            <a:chOff x="1884071" y="1874038"/>
            <a:chExt cx="2118619" cy="1916287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34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5" name="直線コネクタ 24"/>
            <p:cNvCxnSpPr>
              <a:stCxn id="35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グループ化 27"/>
            <p:cNvGrpSpPr/>
            <p:nvPr/>
          </p:nvGrpSpPr>
          <p:grpSpPr>
            <a:xfrm>
              <a:off x="2196569" y="3016271"/>
              <a:ext cx="1363262" cy="774054"/>
              <a:chOff x="4087482" y="1564651"/>
              <a:chExt cx="1363262" cy="774054"/>
            </a:xfrm>
          </p:grpSpPr>
          <p:sp>
            <p:nvSpPr>
              <p:cNvPr id="3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56465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310830" y="1720845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30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31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cxnSp>
        <p:nvCxnSpPr>
          <p:cNvPr id="36" name="直線コネクタ 35"/>
          <p:cNvCxnSpPr/>
          <p:nvPr/>
        </p:nvCxnSpPr>
        <p:spPr>
          <a:xfrm>
            <a:off x="1201424" y="4614551"/>
            <a:ext cx="24439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0" idx="0"/>
          </p:cNvCxnSpPr>
          <p:nvPr/>
        </p:nvCxnSpPr>
        <p:spPr>
          <a:xfrm flipV="1">
            <a:off x="2429241" y="4614552"/>
            <a:ext cx="0" cy="360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1560203" y="1665471"/>
            <a:ext cx="1876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 1 (INTRANET)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4800213" y="1665471"/>
            <a:ext cx="38486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2 (INTRANET)</a:t>
            </a:r>
          </a:p>
        </p:txBody>
      </p:sp>
      <p:sp>
        <p:nvSpPr>
          <p:cNvPr id="40" name="角丸四角形 39"/>
          <p:cNvSpPr/>
          <p:nvPr/>
        </p:nvSpPr>
        <p:spPr bwMode="auto">
          <a:xfrm>
            <a:off x="4786880" y="2090787"/>
            <a:ext cx="3861950" cy="3470064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直線コネクタ 40"/>
          <p:cNvCxnSpPr>
            <a:stCxn id="66" idx="1"/>
          </p:cNvCxnSpPr>
          <p:nvPr/>
        </p:nvCxnSpPr>
        <p:spPr>
          <a:xfrm>
            <a:off x="5781009" y="4331784"/>
            <a:ext cx="0" cy="282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138"/>
          <p:cNvSpPr txBox="1">
            <a:spLocks noChangeArrowheads="1"/>
          </p:cNvSpPr>
          <p:nvPr/>
        </p:nvSpPr>
        <p:spPr bwMode="auto">
          <a:xfrm>
            <a:off x="6268883" y="2090786"/>
            <a:ext cx="1017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3" name="直線コネクタ 42"/>
          <p:cNvCxnSpPr>
            <a:endCxn id="52" idx="1"/>
          </p:cNvCxnSpPr>
          <p:nvPr/>
        </p:nvCxnSpPr>
        <p:spPr>
          <a:xfrm flipV="1">
            <a:off x="7520566" y="4331784"/>
            <a:ext cx="1" cy="282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143"/>
          <p:cNvSpPr txBox="1">
            <a:spLocks noChangeArrowheads="1"/>
          </p:cNvSpPr>
          <p:nvPr/>
        </p:nvSpPr>
        <p:spPr bwMode="auto">
          <a:xfrm>
            <a:off x="6671346" y="4748812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0" y="4975206"/>
            <a:ext cx="1035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グループ化 45"/>
          <p:cNvGrpSpPr/>
          <p:nvPr/>
        </p:nvGrpSpPr>
        <p:grpSpPr>
          <a:xfrm>
            <a:off x="6598410" y="2455570"/>
            <a:ext cx="2050420" cy="1877038"/>
            <a:chOff x="5433229" y="1913287"/>
            <a:chExt cx="2050420" cy="1877038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6491865" y="1913287"/>
              <a:ext cx="991784" cy="856767"/>
              <a:chOff x="6915388" y="4042792"/>
              <a:chExt cx="991784" cy="856767"/>
            </a:xfrm>
          </p:grpSpPr>
          <p:pic>
            <p:nvPicPr>
              <p:cNvPr id="56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33626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11"/>
              <p:cNvSpPr>
                <a:spLocks noChangeArrowheads="1"/>
              </p:cNvSpPr>
              <p:nvPr/>
            </p:nvSpPr>
            <p:spPr bwMode="auto">
              <a:xfrm>
                <a:off x="6915388" y="4042792"/>
                <a:ext cx="991784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5433229" y="2044166"/>
              <a:ext cx="1248870" cy="675955"/>
              <a:chOff x="5755878" y="2713401"/>
              <a:chExt cx="1248870" cy="675955"/>
            </a:xfrm>
          </p:grpSpPr>
          <p:sp>
            <p:nvSpPr>
              <p:cNvPr id="54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5755878" y="2713401"/>
                <a:ext cx="124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054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9" name="直線コネクタ 48"/>
            <p:cNvCxnSpPr>
              <a:stCxn id="55" idx="2"/>
            </p:cNvCxnSpPr>
            <p:nvPr/>
          </p:nvCxnSpPr>
          <p:spPr>
            <a:xfrm>
              <a:off x="6057664" y="2720121"/>
              <a:ext cx="343259" cy="669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6355385" y="2536095"/>
              <a:ext cx="681632" cy="87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グループ化 50"/>
            <p:cNvGrpSpPr/>
            <p:nvPr/>
          </p:nvGrpSpPr>
          <p:grpSpPr>
            <a:xfrm>
              <a:off x="5673755" y="3016271"/>
              <a:ext cx="1363262" cy="774054"/>
              <a:chOff x="6010618" y="3781874"/>
              <a:chExt cx="1363262" cy="774054"/>
            </a:xfrm>
          </p:grpSpPr>
          <p:sp>
            <p:nvSpPr>
              <p:cNvPr id="5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7818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188192" y="3938068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H.323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グループ化 57"/>
          <p:cNvGrpSpPr/>
          <p:nvPr/>
        </p:nvGrpSpPr>
        <p:grpSpPr>
          <a:xfrm>
            <a:off x="4786880" y="2416321"/>
            <a:ext cx="2118619" cy="1916287"/>
            <a:chOff x="1884071" y="1874038"/>
            <a:chExt cx="2118619" cy="1916287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68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60" name="直線コネクタ 59"/>
            <p:cNvCxnSpPr>
              <a:stCxn id="69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グループ化 61"/>
            <p:cNvGrpSpPr/>
            <p:nvPr/>
          </p:nvGrpSpPr>
          <p:grpSpPr>
            <a:xfrm>
              <a:off x="2196569" y="3016271"/>
              <a:ext cx="1363262" cy="774054"/>
              <a:chOff x="4087482" y="1564651"/>
              <a:chExt cx="1363262" cy="774054"/>
            </a:xfrm>
          </p:grpSpPr>
          <p:sp>
            <p:nvSpPr>
              <p:cNvPr id="6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56465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310830" y="1720845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64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65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cxnSp>
        <p:nvCxnSpPr>
          <p:cNvPr id="70" name="直線コネクタ 69"/>
          <p:cNvCxnSpPr/>
          <p:nvPr/>
        </p:nvCxnSpPr>
        <p:spPr>
          <a:xfrm>
            <a:off x="5433358" y="4614551"/>
            <a:ext cx="24439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45" idx="0"/>
          </p:cNvCxnSpPr>
          <p:nvPr/>
        </p:nvCxnSpPr>
        <p:spPr>
          <a:xfrm flipV="1">
            <a:off x="6661175" y="4614552"/>
            <a:ext cx="0" cy="360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9" descr="serv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22" y="3634918"/>
            <a:ext cx="203692" cy="3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テキスト ボックス 124"/>
          <p:cNvSpPr txBox="1">
            <a:spLocks noChangeArrowheads="1"/>
          </p:cNvSpPr>
          <p:nvPr/>
        </p:nvSpPr>
        <p:spPr bwMode="auto">
          <a:xfrm>
            <a:off x="7605579" y="3423655"/>
            <a:ext cx="11414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Gatekeeper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800213" y="5603451"/>
            <a:ext cx="3848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Server Connection (NAT traversal mode, SIP server or H.323 Gate Keeper) </a:t>
            </a: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cannot 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be used simultaneously.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(KX-VC1300, KX-VC-1600 with LAN1: enable, LAN2: 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76" name="直線コネクタ 75"/>
          <p:cNvCxnSpPr/>
          <p:nvPr/>
        </p:nvCxnSpPr>
        <p:spPr bwMode="auto">
          <a:xfrm>
            <a:off x="4610552" y="1665471"/>
            <a:ext cx="0" cy="46415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55228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76760" y="1941925"/>
            <a:ext cx="3058881" cy="3480698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775116" y="4476296"/>
            <a:ext cx="1590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476760" y="2467851"/>
            <a:ext cx="1564632" cy="645691"/>
            <a:chOff x="4213017" y="2743665"/>
            <a:chExt cx="1564632" cy="645691"/>
          </a:xfrm>
        </p:grpSpPr>
        <p:sp>
          <p:nvSpPr>
            <p:cNvPr id="7" name="テキスト ボックス 124"/>
            <p:cNvSpPr txBox="1">
              <a:spLocks noChangeArrowheads="1"/>
            </p:cNvSpPr>
            <p:nvPr/>
          </p:nvSpPr>
          <p:spPr bwMode="auto">
            <a:xfrm>
              <a:off x="4213017" y="2743665"/>
              <a:ext cx="15646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(NAT Traversal Service)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66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直線コネクタ 8"/>
          <p:cNvCxnSpPr>
            <a:stCxn id="8" idx="2"/>
          </p:cNvCxnSpPr>
          <p:nvPr/>
        </p:nvCxnSpPr>
        <p:spPr>
          <a:xfrm>
            <a:off x="1305068" y="3113542"/>
            <a:ext cx="940096" cy="700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38"/>
          <p:cNvSpPr txBox="1">
            <a:spLocks noChangeArrowheads="1"/>
          </p:cNvSpPr>
          <p:nvPr/>
        </p:nvSpPr>
        <p:spPr bwMode="auto">
          <a:xfrm>
            <a:off x="359516" y="1941924"/>
            <a:ext cx="3176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179421" y="2929516"/>
            <a:ext cx="65743" cy="853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1627330" y="2215140"/>
            <a:ext cx="1576999" cy="973360"/>
            <a:chOff x="2072785" y="1821719"/>
            <a:chExt cx="1576999" cy="973360"/>
          </a:xfrm>
        </p:grpSpPr>
        <p:sp>
          <p:nvSpPr>
            <p:cNvPr id="13" name="テキスト ボックス 143"/>
            <p:cNvSpPr txBox="1">
              <a:spLocks noChangeArrowheads="1"/>
            </p:cNvSpPr>
            <p:nvPr/>
          </p:nvSpPr>
          <p:spPr bwMode="auto">
            <a:xfrm>
              <a:off x="2072785" y="1821719"/>
              <a:ext cx="1576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Mobile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(NAT Traversal Service)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757" y="2250261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1499624" y="2992454"/>
            <a:ext cx="1635140" cy="1177140"/>
            <a:chOff x="1619115" y="2435740"/>
            <a:chExt cx="1635140" cy="117714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619115" y="2838826"/>
              <a:ext cx="1491080" cy="774054"/>
              <a:chOff x="1619115" y="2825178"/>
              <a:chExt cx="1491080" cy="774054"/>
            </a:xfrm>
          </p:grpSpPr>
          <p:sp>
            <p:nvSpPr>
              <p:cNvPr id="2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8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619115" y="3109884"/>
                <a:ext cx="14910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NAT Traversal Service mode</a:t>
                </a: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2298912" y="2435740"/>
              <a:ext cx="955343" cy="705658"/>
              <a:chOff x="2298912" y="2435740"/>
              <a:chExt cx="955343" cy="705658"/>
            </a:xfrm>
          </p:grpSpPr>
          <p:pic>
            <p:nvPicPr>
              <p:cNvPr id="18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2298912" y="2435740"/>
                <a:ext cx="955343" cy="705658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19" name="Picture 9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4655" y="2757094"/>
                <a:ext cx="852667" cy="17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角丸四角形 21"/>
          <p:cNvSpPr/>
          <p:nvPr/>
        </p:nvSpPr>
        <p:spPr bwMode="auto">
          <a:xfrm>
            <a:off x="3817082" y="1952558"/>
            <a:ext cx="4686056" cy="3470064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コネクタ 22"/>
          <p:cNvCxnSpPr>
            <a:stCxn id="49" idx="1"/>
          </p:cNvCxnSpPr>
          <p:nvPr/>
        </p:nvCxnSpPr>
        <p:spPr>
          <a:xfrm>
            <a:off x="5283060" y="4193555"/>
            <a:ext cx="0" cy="287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138"/>
          <p:cNvSpPr txBox="1">
            <a:spLocks noChangeArrowheads="1"/>
          </p:cNvSpPr>
          <p:nvPr/>
        </p:nvSpPr>
        <p:spPr bwMode="auto">
          <a:xfrm>
            <a:off x="3817082" y="1952557"/>
            <a:ext cx="4686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5" name="直線コネクタ 24"/>
          <p:cNvCxnSpPr>
            <a:endCxn id="35" idx="1"/>
          </p:cNvCxnSpPr>
          <p:nvPr/>
        </p:nvCxnSpPr>
        <p:spPr>
          <a:xfrm flipV="1">
            <a:off x="7022617" y="4193555"/>
            <a:ext cx="1" cy="287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143"/>
          <p:cNvSpPr txBox="1">
            <a:spLocks noChangeArrowheads="1"/>
          </p:cNvSpPr>
          <p:nvPr/>
        </p:nvSpPr>
        <p:spPr bwMode="auto">
          <a:xfrm>
            <a:off x="6173397" y="4610583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01" y="4836977"/>
            <a:ext cx="10350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6100461" y="2317341"/>
            <a:ext cx="2050420" cy="1877038"/>
            <a:chOff x="5433229" y="1913287"/>
            <a:chExt cx="2050420" cy="187703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6491865" y="1913287"/>
              <a:ext cx="991784" cy="856767"/>
              <a:chOff x="6915388" y="4042792"/>
              <a:chExt cx="991784" cy="856767"/>
            </a:xfrm>
          </p:grpSpPr>
          <p:pic>
            <p:nvPicPr>
              <p:cNvPr id="39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33626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6915388" y="4042792"/>
                <a:ext cx="991784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5433229" y="2044166"/>
              <a:ext cx="1248870" cy="675955"/>
              <a:chOff x="5755878" y="2713401"/>
              <a:chExt cx="1248870" cy="675955"/>
            </a:xfrm>
          </p:grpSpPr>
          <p:sp>
            <p:nvSpPr>
              <p:cNvPr id="37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5755878" y="2713401"/>
                <a:ext cx="124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054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2" name="直線コネクタ 31"/>
            <p:cNvCxnSpPr>
              <a:stCxn id="38" idx="2"/>
            </p:cNvCxnSpPr>
            <p:nvPr/>
          </p:nvCxnSpPr>
          <p:spPr>
            <a:xfrm>
              <a:off x="6057664" y="2720121"/>
              <a:ext cx="343259" cy="669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6355385" y="2536095"/>
              <a:ext cx="681632" cy="87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グループ化 33"/>
            <p:cNvGrpSpPr/>
            <p:nvPr/>
          </p:nvGrpSpPr>
          <p:grpSpPr>
            <a:xfrm>
              <a:off x="5673755" y="3016271"/>
              <a:ext cx="1363262" cy="774054"/>
              <a:chOff x="6010618" y="3781874"/>
              <a:chExt cx="1363262" cy="774054"/>
            </a:xfrm>
          </p:grpSpPr>
          <p:sp>
            <p:nvSpPr>
              <p:cNvPr id="3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7818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188192" y="3938068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H.323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グループ化 40"/>
          <p:cNvGrpSpPr/>
          <p:nvPr/>
        </p:nvGrpSpPr>
        <p:grpSpPr>
          <a:xfrm>
            <a:off x="4288931" y="2278092"/>
            <a:ext cx="2118619" cy="1916287"/>
            <a:chOff x="1884071" y="1874038"/>
            <a:chExt cx="2118619" cy="1916287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51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3" name="直線コネクタ 42"/>
            <p:cNvCxnSpPr>
              <a:stCxn id="52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44"/>
            <p:cNvGrpSpPr/>
            <p:nvPr/>
          </p:nvGrpSpPr>
          <p:grpSpPr>
            <a:xfrm>
              <a:off x="2196569" y="3016271"/>
              <a:ext cx="1363262" cy="774054"/>
              <a:chOff x="4087482" y="1564651"/>
              <a:chExt cx="1363262" cy="774054"/>
            </a:xfrm>
          </p:grpSpPr>
          <p:sp>
            <p:nvSpPr>
              <p:cNvPr id="4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56465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310830" y="1720845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47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48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cxnSp>
        <p:nvCxnSpPr>
          <p:cNvPr id="53" name="直線コネクタ 52"/>
          <p:cNvCxnSpPr>
            <a:stCxn id="56" idx="3"/>
          </p:cNvCxnSpPr>
          <p:nvPr/>
        </p:nvCxnSpPr>
        <p:spPr>
          <a:xfrm flipV="1">
            <a:off x="3954934" y="4476325"/>
            <a:ext cx="3354074" cy="4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28" idx="0"/>
          </p:cNvCxnSpPr>
          <p:nvPr/>
        </p:nvCxnSpPr>
        <p:spPr>
          <a:xfrm flipV="1">
            <a:off x="6163227" y="4476296"/>
            <a:ext cx="0" cy="377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3073399" y="3987577"/>
            <a:ext cx="11592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(Default Gateway)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24" y="4272950"/>
            <a:ext cx="589110" cy="4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正方形/長方形 56"/>
          <p:cNvSpPr/>
          <p:nvPr/>
        </p:nvSpPr>
        <p:spPr>
          <a:xfrm>
            <a:off x="476761" y="1534317"/>
            <a:ext cx="8026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3 (Internet + INTRANET)</a:t>
            </a:r>
          </a:p>
        </p:txBody>
      </p:sp>
      <p:cxnSp>
        <p:nvCxnSpPr>
          <p:cNvPr id="58" name="直線コネクタ 57"/>
          <p:cNvCxnSpPr>
            <a:stCxn id="20" idx="1"/>
          </p:cNvCxnSpPr>
          <p:nvPr/>
        </p:nvCxnSpPr>
        <p:spPr>
          <a:xfrm>
            <a:off x="2245164" y="4168770"/>
            <a:ext cx="0" cy="312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547077" y="5586894"/>
            <a:ext cx="795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settings of HDVC towards Internet side (NAT Traversal Service).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Routing configuration required for communication with the network in INTRANET by the router side.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Panasonic recommended router for NAT Traversal Service.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Server Connection (NAT traversal mode, SIP server or H.323 Gate Keeper) can </a:t>
            </a: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not be 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used simultaneously</a:t>
            </a: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10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(KX-VC1300, KX-VC-1600 with LAN1: enable, LAN2: 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422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45695" y="1952557"/>
            <a:ext cx="3807328" cy="3361975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138"/>
          <p:cNvSpPr txBox="1">
            <a:spLocks noChangeArrowheads="1"/>
          </p:cNvSpPr>
          <p:nvPr/>
        </p:nvSpPr>
        <p:spPr bwMode="auto">
          <a:xfrm>
            <a:off x="445695" y="1984456"/>
            <a:ext cx="38073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609196" y="3034986"/>
            <a:ext cx="387921" cy="83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1984761" y="2480119"/>
            <a:ext cx="1248870" cy="675955"/>
            <a:chOff x="5755878" y="2713401"/>
            <a:chExt cx="1248870" cy="675955"/>
          </a:xfrm>
        </p:grpSpPr>
        <p:sp>
          <p:nvSpPr>
            <p:cNvPr id="8" name="テキスト ボックス 124"/>
            <p:cNvSpPr txBox="1">
              <a:spLocks noChangeArrowheads="1"/>
            </p:cNvSpPr>
            <p:nvPr/>
          </p:nvSpPr>
          <p:spPr bwMode="auto">
            <a:xfrm>
              <a:off x="5755878" y="2713401"/>
              <a:ext cx="1248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(H.323)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54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" name="直線コネクタ 9"/>
          <p:cNvCxnSpPr/>
          <p:nvPr/>
        </p:nvCxnSpPr>
        <p:spPr>
          <a:xfrm flipH="1">
            <a:off x="2906917" y="2972048"/>
            <a:ext cx="535895" cy="872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2990232" y="2349240"/>
            <a:ext cx="991784" cy="856767"/>
            <a:chOff x="6915388" y="4042792"/>
            <a:chExt cx="991784" cy="856767"/>
          </a:xfrm>
        </p:grpSpPr>
        <p:pic>
          <p:nvPicPr>
            <p:cNvPr id="12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915388" y="4042792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</a:t>
              </a:r>
            </a:p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294220" y="3452224"/>
            <a:ext cx="1384528" cy="774054"/>
            <a:chOff x="6010618" y="3781874"/>
            <a:chExt cx="1384528" cy="774054"/>
          </a:xfrm>
        </p:grpSpPr>
        <p:sp>
          <p:nvSpPr>
            <p:cNvPr id="15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7818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27"/>
            <p:cNvSpPr txBox="1">
              <a:spLocks noChangeArrowheads="1"/>
            </p:cNvSpPr>
            <p:nvPr/>
          </p:nvSpPr>
          <p:spPr bwMode="auto">
            <a:xfrm>
              <a:off x="6031884" y="3874270"/>
              <a:ext cx="1363262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H.323 connection</a:t>
              </a:r>
              <a:endPara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(Static MAT)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45695" y="2487675"/>
            <a:ext cx="1141413" cy="645691"/>
            <a:chOff x="4477985" y="2743665"/>
            <a:chExt cx="1141413" cy="645691"/>
          </a:xfrm>
        </p:grpSpPr>
        <p:sp>
          <p:nvSpPr>
            <p:cNvPr id="19" name="テキスト ボックス 124"/>
            <p:cNvSpPr txBox="1">
              <a:spLocks noChangeArrowheads="1"/>
            </p:cNvSpPr>
            <p:nvPr/>
          </p:nvSpPr>
          <p:spPr bwMode="auto">
            <a:xfrm>
              <a:off x="4477985" y="2743665"/>
              <a:ext cx="1141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(SIP)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66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直線コネクタ 20"/>
          <p:cNvCxnSpPr>
            <a:stCxn id="20" idx="2"/>
          </p:cNvCxnSpPr>
          <p:nvPr/>
        </p:nvCxnSpPr>
        <p:spPr>
          <a:xfrm>
            <a:off x="1009035" y="3133366"/>
            <a:ext cx="366991" cy="700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439824" y="3083931"/>
            <a:ext cx="440402" cy="750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1249302" y="2255384"/>
            <a:ext cx="1261847" cy="973360"/>
            <a:chOff x="5162246" y="1840697"/>
            <a:chExt cx="1261847" cy="973360"/>
          </a:xfrm>
        </p:grpSpPr>
        <p:sp>
          <p:nvSpPr>
            <p:cNvPr id="24" name="テキスト ボックス 143"/>
            <p:cNvSpPr txBox="1">
              <a:spLocks noChangeArrowheads="1"/>
            </p:cNvSpPr>
            <p:nvPr/>
          </p:nvSpPr>
          <p:spPr bwMode="auto">
            <a:xfrm>
              <a:off x="5162246" y="1840697"/>
              <a:ext cx="1261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Mobile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(SIP)</a:t>
              </a:r>
            </a:p>
          </p:txBody>
        </p:sp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382" y="2269239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737410" y="3452224"/>
            <a:ext cx="1363262" cy="774054"/>
            <a:chOff x="4087482" y="1564651"/>
            <a:chExt cx="1363262" cy="774054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4087482" y="1564651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127"/>
            <p:cNvSpPr txBox="1">
              <a:spLocks noChangeArrowheads="1"/>
            </p:cNvSpPr>
            <p:nvPr/>
          </p:nvSpPr>
          <p:spPr bwMode="auto">
            <a:xfrm>
              <a:off x="4165711" y="1614515"/>
              <a:ext cx="126106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SIP connection</a:t>
              </a:r>
              <a:endPara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(Static NAT)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30" name="角丸四角形 29"/>
          <p:cNvSpPr/>
          <p:nvPr/>
        </p:nvSpPr>
        <p:spPr bwMode="auto">
          <a:xfrm>
            <a:off x="4423163" y="1952558"/>
            <a:ext cx="4161869" cy="3470064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コネクタ 30"/>
          <p:cNvCxnSpPr>
            <a:stCxn id="56" idx="1"/>
          </p:cNvCxnSpPr>
          <p:nvPr/>
        </p:nvCxnSpPr>
        <p:spPr>
          <a:xfrm>
            <a:off x="5717211" y="4193555"/>
            <a:ext cx="0" cy="287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38"/>
          <p:cNvSpPr txBox="1">
            <a:spLocks noChangeArrowheads="1"/>
          </p:cNvSpPr>
          <p:nvPr/>
        </p:nvSpPr>
        <p:spPr bwMode="auto">
          <a:xfrm>
            <a:off x="4423164" y="1995089"/>
            <a:ext cx="4161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3" name="直線コネクタ 32"/>
          <p:cNvCxnSpPr>
            <a:endCxn id="42" idx="1"/>
          </p:cNvCxnSpPr>
          <p:nvPr/>
        </p:nvCxnSpPr>
        <p:spPr>
          <a:xfrm flipV="1">
            <a:off x="7456768" y="4193555"/>
            <a:ext cx="1" cy="287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143"/>
          <p:cNvSpPr txBox="1">
            <a:spLocks noChangeArrowheads="1"/>
          </p:cNvSpPr>
          <p:nvPr/>
        </p:nvSpPr>
        <p:spPr bwMode="auto">
          <a:xfrm>
            <a:off x="6607548" y="4610583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2" y="4836977"/>
            <a:ext cx="10350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6534612" y="2317341"/>
            <a:ext cx="2050420" cy="1877038"/>
            <a:chOff x="5433229" y="1913287"/>
            <a:chExt cx="2050420" cy="1877038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6491865" y="1913287"/>
              <a:ext cx="991784" cy="856767"/>
              <a:chOff x="6915388" y="4042792"/>
              <a:chExt cx="991784" cy="856767"/>
            </a:xfrm>
          </p:grpSpPr>
          <p:pic>
            <p:nvPicPr>
              <p:cNvPr id="46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33626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6915388" y="4042792"/>
                <a:ext cx="991784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5433229" y="2044166"/>
              <a:ext cx="1248870" cy="675955"/>
              <a:chOff x="5755878" y="2713401"/>
              <a:chExt cx="1248870" cy="675955"/>
            </a:xfrm>
          </p:grpSpPr>
          <p:sp>
            <p:nvSpPr>
              <p:cNvPr id="44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5755878" y="2713401"/>
                <a:ext cx="124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054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9" name="直線コネクタ 38"/>
            <p:cNvCxnSpPr>
              <a:stCxn id="45" idx="2"/>
            </p:cNvCxnSpPr>
            <p:nvPr/>
          </p:nvCxnSpPr>
          <p:spPr>
            <a:xfrm>
              <a:off x="6057664" y="2720121"/>
              <a:ext cx="343259" cy="669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6355385" y="2536095"/>
              <a:ext cx="681632" cy="87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/>
            <p:cNvGrpSpPr/>
            <p:nvPr/>
          </p:nvGrpSpPr>
          <p:grpSpPr>
            <a:xfrm>
              <a:off x="5673755" y="3016271"/>
              <a:ext cx="1363262" cy="774054"/>
              <a:chOff x="6010618" y="3781874"/>
              <a:chExt cx="1363262" cy="774054"/>
            </a:xfrm>
          </p:grpSpPr>
          <p:sp>
            <p:nvSpPr>
              <p:cNvPr id="4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7818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010618" y="3938068"/>
                <a:ext cx="1363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H.323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グループ化 47"/>
          <p:cNvGrpSpPr/>
          <p:nvPr/>
        </p:nvGrpSpPr>
        <p:grpSpPr>
          <a:xfrm>
            <a:off x="4723082" y="2278092"/>
            <a:ext cx="2118619" cy="1916287"/>
            <a:chOff x="1884071" y="1874038"/>
            <a:chExt cx="2118619" cy="1916287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58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0" name="直線コネクタ 49"/>
            <p:cNvCxnSpPr>
              <a:stCxn id="59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96569" y="3016271"/>
              <a:ext cx="1363262" cy="774054"/>
              <a:chOff x="4087482" y="1564651"/>
              <a:chExt cx="1363262" cy="774054"/>
            </a:xfrm>
          </p:grpSpPr>
          <p:sp>
            <p:nvSpPr>
              <p:cNvPr id="5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56465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087482" y="1720845"/>
                <a:ext cx="1363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54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55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cxnSp>
        <p:nvCxnSpPr>
          <p:cNvPr id="60" name="直線コネクタ 59"/>
          <p:cNvCxnSpPr>
            <a:stCxn id="63" idx="3"/>
          </p:cNvCxnSpPr>
          <p:nvPr/>
        </p:nvCxnSpPr>
        <p:spPr>
          <a:xfrm flipV="1">
            <a:off x="4631350" y="4476324"/>
            <a:ext cx="3182144" cy="4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35" idx="0"/>
          </p:cNvCxnSpPr>
          <p:nvPr/>
        </p:nvCxnSpPr>
        <p:spPr>
          <a:xfrm flipV="1">
            <a:off x="6597378" y="4476296"/>
            <a:ext cx="0" cy="377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3759905" y="4033003"/>
            <a:ext cx="11592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(Default Gateway)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40" y="4272950"/>
            <a:ext cx="589110" cy="4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直線コネクタ 63"/>
          <p:cNvCxnSpPr>
            <a:endCxn id="63" idx="1"/>
          </p:cNvCxnSpPr>
          <p:nvPr/>
        </p:nvCxnSpPr>
        <p:spPr>
          <a:xfrm>
            <a:off x="918171" y="4476296"/>
            <a:ext cx="3124069" cy="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5" idx="1"/>
          </p:cNvCxnSpPr>
          <p:nvPr/>
        </p:nvCxnSpPr>
        <p:spPr>
          <a:xfrm>
            <a:off x="2975851" y="4225454"/>
            <a:ext cx="0" cy="255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29" idx="2"/>
          </p:cNvCxnSpPr>
          <p:nvPr/>
        </p:nvCxnSpPr>
        <p:spPr>
          <a:xfrm>
            <a:off x="1446174" y="4009919"/>
            <a:ext cx="0" cy="471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445694" y="1521344"/>
            <a:ext cx="8139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4 (Internet + INTRANET)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(KX-VC1300, KX-VC-1600 with LAN1: enable, LAN2: 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7077" y="5438409"/>
            <a:ext cx="7956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settings of HDVC towards Internet side (NAT Traversal Service).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Routing configuration required for communication with the network in INTRANET by the router side.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Local </a:t>
            </a:r>
            <a:r>
              <a:rPr kumimoji="1"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Address judgment function 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 the HDVC, because NAT is not required communication with the network in INTRANET.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</a:t>
            </a:r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static NAT function is used, install one HDVC system to one router as basic.</a:t>
            </a:r>
          </a:p>
          <a:p>
            <a:pPr lvl="1"/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(From technical point of view,</a:t>
            </a:r>
            <a:r>
              <a:rPr kumimoji="1" lang="ja-JP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plural installation can be made. 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But there </a:t>
            </a:r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 possibility that other VC systems may not be communicated because port setting change is required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kumimoji="1" lang="en-US" altLang="ja-JP" sz="1000" i="1" dirty="0">
              <a:solidFill>
                <a:sysClr val="windowText" lastClr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33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47609" y="1427564"/>
            <a:ext cx="6014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1 </a:t>
            </a:r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(INTRANET + INTRANET)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Interfaces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(KX-VC-1600 with LAN1: enable, LAN2: 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389305" y="1944481"/>
            <a:ext cx="3960000" cy="3600000"/>
          </a:xfrm>
          <a:prstGeom prst="roundRect">
            <a:avLst>
              <a:gd name="adj" fmla="val 6098"/>
            </a:avLst>
          </a:prstGeom>
          <a:solidFill>
            <a:srgbClr val="FFFF99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4677971" y="1944481"/>
            <a:ext cx="3960000" cy="360000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167686" y="4496723"/>
            <a:ext cx="0" cy="296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38"/>
          <p:cNvSpPr txBox="1">
            <a:spLocks noChangeArrowheads="1"/>
          </p:cNvSpPr>
          <p:nvPr/>
        </p:nvSpPr>
        <p:spPr bwMode="auto">
          <a:xfrm>
            <a:off x="4677971" y="1944480"/>
            <a:ext cx="3806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 2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143"/>
          <p:cNvSpPr txBox="1">
            <a:spLocks noChangeArrowheads="1"/>
          </p:cNvSpPr>
          <p:nvPr/>
        </p:nvSpPr>
        <p:spPr bwMode="auto">
          <a:xfrm>
            <a:off x="3330705" y="4793298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18" y="4597382"/>
            <a:ext cx="1035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6357987" y="2776188"/>
            <a:ext cx="1248870" cy="488395"/>
            <a:chOff x="5745245" y="2900961"/>
            <a:chExt cx="1248870" cy="488395"/>
          </a:xfrm>
        </p:grpSpPr>
        <p:sp>
          <p:nvSpPr>
            <p:cNvPr id="13" name="テキスト ボックス 124"/>
            <p:cNvSpPr txBox="1">
              <a:spLocks noChangeArrowheads="1"/>
            </p:cNvSpPr>
            <p:nvPr/>
          </p:nvSpPr>
          <p:spPr bwMode="auto">
            <a:xfrm>
              <a:off x="5745245" y="2900961"/>
              <a:ext cx="12488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(H.323)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54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直線コネクタ 14"/>
          <p:cNvCxnSpPr/>
          <p:nvPr/>
        </p:nvCxnSpPr>
        <p:spPr>
          <a:xfrm>
            <a:off x="7067486" y="3264583"/>
            <a:ext cx="343259" cy="669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7471537" y="3080557"/>
            <a:ext cx="535895" cy="872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6726109" y="3677958"/>
            <a:ext cx="1375428" cy="774054"/>
            <a:chOff x="6010618" y="3781874"/>
            <a:chExt cx="1375428" cy="774054"/>
          </a:xfrm>
        </p:grpSpPr>
        <p:sp>
          <p:nvSpPr>
            <p:cNvPr id="18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7818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テキスト ボックス 127"/>
            <p:cNvSpPr txBox="1">
              <a:spLocks noChangeArrowheads="1"/>
            </p:cNvSpPr>
            <p:nvPr/>
          </p:nvSpPr>
          <p:spPr bwMode="auto">
            <a:xfrm>
              <a:off x="6022456" y="3984958"/>
              <a:ext cx="13635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H.323 connection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" name="テキスト ボックス 138"/>
          <p:cNvSpPr txBox="1">
            <a:spLocks noChangeArrowheads="1"/>
          </p:cNvSpPr>
          <p:nvPr/>
        </p:nvSpPr>
        <p:spPr bwMode="auto">
          <a:xfrm>
            <a:off x="389305" y="1944480"/>
            <a:ext cx="396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 1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416623" y="2457749"/>
            <a:ext cx="991784" cy="856767"/>
            <a:chOff x="6915388" y="4042792"/>
            <a:chExt cx="991784" cy="856767"/>
          </a:xfrm>
        </p:grpSpPr>
        <p:pic>
          <p:nvPicPr>
            <p:cNvPr id="22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6915388" y="4042792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 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24" name="直線コネクタ 23"/>
          <p:cNvCxnSpPr>
            <a:stCxn id="28" idx="2"/>
          </p:cNvCxnSpPr>
          <p:nvPr/>
        </p:nvCxnSpPr>
        <p:spPr>
          <a:xfrm>
            <a:off x="2652169" y="3264583"/>
            <a:ext cx="536783" cy="711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>
            <a:off x="2027734" y="2807448"/>
            <a:ext cx="1248870" cy="457135"/>
            <a:chOff x="5755878" y="2932221"/>
            <a:chExt cx="1248870" cy="457135"/>
          </a:xfrm>
        </p:grpSpPr>
        <p:sp>
          <p:nvSpPr>
            <p:cNvPr id="27" name="テキスト ボックス 124"/>
            <p:cNvSpPr txBox="1">
              <a:spLocks noChangeArrowheads="1"/>
            </p:cNvSpPr>
            <p:nvPr/>
          </p:nvSpPr>
          <p:spPr bwMode="auto">
            <a:xfrm>
              <a:off x="5755878" y="2932221"/>
              <a:ext cx="12488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(H.323)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54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9" name="直線コネクタ 28"/>
          <p:cNvCxnSpPr/>
          <p:nvPr/>
        </p:nvCxnSpPr>
        <p:spPr>
          <a:xfrm flipH="1">
            <a:off x="2971157" y="3369152"/>
            <a:ext cx="589059" cy="84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3193601" y="2457749"/>
            <a:ext cx="991784" cy="856767"/>
            <a:chOff x="7001353" y="4042792"/>
            <a:chExt cx="991784" cy="856767"/>
          </a:xfrm>
        </p:grpSpPr>
        <p:pic>
          <p:nvPicPr>
            <p:cNvPr id="31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7001353" y="4042792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 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486055" y="3677958"/>
            <a:ext cx="1384528" cy="774054"/>
            <a:chOff x="6010618" y="3781874"/>
            <a:chExt cx="1384528" cy="774054"/>
          </a:xfrm>
        </p:grpSpPr>
        <p:sp>
          <p:nvSpPr>
            <p:cNvPr id="34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7818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127"/>
            <p:cNvSpPr txBox="1">
              <a:spLocks noChangeArrowheads="1"/>
            </p:cNvSpPr>
            <p:nvPr/>
          </p:nvSpPr>
          <p:spPr bwMode="auto">
            <a:xfrm>
              <a:off x="6031884" y="4005585"/>
              <a:ext cx="136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H.323 connection</a:t>
              </a:r>
            </a:p>
          </p:txBody>
        </p:sp>
      </p:grpSp>
      <p:sp>
        <p:nvSpPr>
          <p:cNvPr id="36" name="テキスト ボックス 143"/>
          <p:cNvSpPr txBox="1">
            <a:spLocks noChangeArrowheads="1"/>
          </p:cNvSpPr>
          <p:nvPr/>
        </p:nvSpPr>
        <p:spPr bwMode="auto">
          <a:xfrm>
            <a:off x="5187081" y="4779944"/>
            <a:ext cx="6834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</a:t>
            </a:r>
            <a:r>
              <a:rPr lang="ja-JP" altLang="en-US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651226" y="2807828"/>
            <a:ext cx="1141413" cy="465946"/>
            <a:chOff x="4477985" y="2923410"/>
            <a:chExt cx="1141413" cy="465946"/>
          </a:xfrm>
        </p:grpSpPr>
        <p:sp>
          <p:nvSpPr>
            <p:cNvPr id="38" name="テキスト ボックス 124"/>
            <p:cNvSpPr txBox="1">
              <a:spLocks noChangeArrowheads="1"/>
            </p:cNvSpPr>
            <p:nvPr/>
          </p:nvSpPr>
          <p:spPr bwMode="auto">
            <a:xfrm>
              <a:off x="4477985" y="2923410"/>
              <a:ext cx="11414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(SIP)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66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0" name="直線コネクタ 39"/>
          <p:cNvCxnSpPr/>
          <p:nvPr/>
        </p:nvCxnSpPr>
        <p:spPr>
          <a:xfrm>
            <a:off x="5363428" y="3273774"/>
            <a:ext cx="366991" cy="700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5719786" y="3224339"/>
            <a:ext cx="440402" cy="750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5476099" y="2583352"/>
            <a:ext cx="1261847" cy="785800"/>
            <a:chOff x="5162246" y="2028257"/>
            <a:chExt cx="1261847" cy="785800"/>
          </a:xfrm>
        </p:grpSpPr>
        <p:sp>
          <p:nvSpPr>
            <p:cNvPr id="43" name="テキスト ボックス 143"/>
            <p:cNvSpPr txBox="1">
              <a:spLocks noChangeArrowheads="1"/>
            </p:cNvSpPr>
            <p:nvPr/>
          </p:nvSpPr>
          <p:spPr bwMode="auto">
            <a:xfrm>
              <a:off x="5162246" y="2028257"/>
              <a:ext cx="126184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Mobile (SIP)</a:t>
              </a:r>
            </a:p>
          </p:txBody>
        </p:sp>
        <p:pic>
          <p:nvPicPr>
            <p:cNvPr id="44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382" y="2269239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45" name="グループ化 44"/>
          <p:cNvGrpSpPr/>
          <p:nvPr/>
        </p:nvGrpSpPr>
        <p:grpSpPr>
          <a:xfrm>
            <a:off x="5020437" y="3677958"/>
            <a:ext cx="1451869" cy="774054"/>
            <a:chOff x="4087482" y="1564651"/>
            <a:chExt cx="1451869" cy="774054"/>
          </a:xfrm>
        </p:grpSpPr>
        <p:sp>
          <p:nvSpPr>
            <p:cNvPr id="46" name="Cloud"/>
            <p:cNvSpPr>
              <a:spLocks noChangeAspect="1" noEditPoints="1" noChangeArrowheads="1"/>
            </p:cNvSpPr>
            <p:nvPr/>
          </p:nvSpPr>
          <p:spPr bwMode="auto">
            <a:xfrm>
              <a:off x="4087482" y="1564651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7" name="テキスト ボックス 127"/>
            <p:cNvSpPr txBox="1">
              <a:spLocks noChangeArrowheads="1"/>
            </p:cNvSpPr>
            <p:nvPr/>
          </p:nvSpPr>
          <p:spPr bwMode="auto">
            <a:xfrm>
              <a:off x="4087482" y="1783365"/>
              <a:ext cx="14518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SIP connection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48" name="直線コネクタ 47"/>
          <p:cNvCxnSpPr>
            <a:stCxn id="46" idx="1"/>
          </p:cNvCxnSpPr>
          <p:nvPr/>
        </p:nvCxnSpPr>
        <p:spPr>
          <a:xfrm>
            <a:off x="5702068" y="4451188"/>
            <a:ext cx="8859" cy="342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7416624" y="4496723"/>
            <a:ext cx="3118" cy="273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040738" y="4779945"/>
            <a:ext cx="276154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21864" y="4795575"/>
            <a:ext cx="32994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389304" y="5755250"/>
            <a:ext cx="613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settings of HDVC towards LAN 1 side.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Routing configuration required for communication with the network in LAN 2 side.</a:t>
            </a:r>
            <a:endParaRPr lang="en-US" altLang="ja-JP" sz="10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cxnSp>
        <p:nvCxnSpPr>
          <p:cNvPr id="162" name="直線コネクタ 161"/>
          <p:cNvCxnSpPr/>
          <p:nvPr/>
        </p:nvCxnSpPr>
        <p:spPr>
          <a:xfrm>
            <a:off x="1514821" y="4597382"/>
            <a:ext cx="0" cy="199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  <p:grpSp>
        <p:nvGrpSpPr>
          <p:cNvPr id="150" name="グループ化 149"/>
          <p:cNvGrpSpPr/>
          <p:nvPr/>
        </p:nvGrpSpPr>
        <p:grpSpPr>
          <a:xfrm>
            <a:off x="468981" y="2455396"/>
            <a:ext cx="2118619" cy="2041327"/>
            <a:chOff x="1884071" y="1874038"/>
            <a:chExt cx="2118619" cy="2041327"/>
          </a:xfrm>
        </p:grpSpPr>
        <p:grpSp>
          <p:nvGrpSpPr>
            <p:cNvPr id="151" name="グループ化 150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160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52" name="直線コネクタ 151"/>
            <p:cNvCxnSpPr>
              <a:stCxn id="161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グループ化 153"/>
            <p:cNvGrpSpPr/>
            <p:nvPr/>
          </p:nvGrpSpPr>
          <p:grpSpPr>
            <a:xfrm>
              <a:off x="2196569" y="3141311"/>
              <a:ext cx="1363262" cy="774054"/>
              <a:chOff x="4087482" y="1689691"/>
              <a:chExt cx="1363262" cy="774054"/>
            </a:xfrm>
          </p:grpSpPr>
          <p:sp>
            <p:nvSpPr>
              <p:cNvPr id="15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68969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181330" y="1892775"/>
                <a:ext cx="11688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" name="グループ化 154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156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157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519387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Interfaces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(KX-VC-1600 with LAN1: enable, LAN2: 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90781" y="5737101"/>
            <a:ext cx="8430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settings of HDVC towards LAN 1 side.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Routing configuration required for communication with the network in LAN 2 side.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endParaRPr lang="en-US" altLang="ja-JP" sz="1000" dirty="0" smtClean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Server Connection (NAT traversal mode, SIP server or H.323 Gate Keeper) can not be used simultaneously</a:t>
            </a: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10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01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1547609" y="1427564"/>
            <a:ext cx="6014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2 </a:t>
            </a:r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(INTRANET + INTRANET)</a:t>
            </a:r>
          </a:p>
        </p:txBody>
      </p:sp>
      <p:sp>
        <p:nvSpPr>
          <p:cNvPr id="151" name="角丸四角形 150"/>
          <p:cNvSpPr/>
          <p:nvPr/>
        </p:nvSpPr>
        <p:spPr bwMode="auto">
          <a:xfrm>
            <a:off x="389305" y="1944481"/>
            <a:ext cx="3960000" cy="3600000"/>
          </a:xfrm>
          <a:prstGeom prst="roundRect">
            <a:avLst>
              <a:gd name="adj" fmla="val 6098"/>
            </a:avLst>
          </a:prstGeom>
          <a:solidFill>
            <a:srgbClr val="FFFF99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角丸四角形 151"/>
          <p:cNvSpPr/>
          <p:nvPr/>
        </p:nvSpPr>
        <p:spPr bwMode="auto">
          <a:xfrm>
            <a:off x="4677971" y="1944481"/>
            <a:ext cx="3960000" cy="360000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直線コネクタ 152"/>
          <p:cNvCxnSpPr/>
          <p:nvPr/>
        </p:nvCxnSpPr>
        <p:spPr>
          <a:xfrm>
            <a:off x="3167686" y="4496723"/>
            <a:ext cx="0" cy="296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138"/>
          <p:cNvSpPr txBox="1">
            <a:spLocks noChangeArrowheads="1"/>
          </p:cNvSpPr>
          <p:nvPr/>
        </p:nvSpPr>
        <p:spPr bwMode="auto">
          <a:xfrm>
            <a:off x="4677971" y="1944480"/>
            <a:ext cx="3806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 2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5" name="テキスト ボックス 143"/>
          <p:cNvSpPr txBox="1">
            <a:spLocks noChangeArrowheads="1"/>
          </p:cNvSpPr>
          <p:nvPr/>
        </p:nvSpPr>
        <p:spPr bwMode="auto">
          <a:xfrm>
            <a:off x="3330705" y="4793298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18" y="4597382"/>
            <a:ext cx="1035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7" name="グループ化 156"/>
          <p:cNvGrpSpPr/>
          <p:nvPr/>
        </p:nvGrpSpPr>
        <p:grpSpPr>
          <a:xfrm>
            <a:off x="6357987" y="2776188"/>
            <a:ext cx="1248870" cy="488395"/>
            <a:chOff x="5745245" y="2900961"/>
            <a:chExt cx="1248870" cy="488395"/>
          </a:xfrm>
        </p:grpSpPr>
        <p:sp>
          <p:nvSpPr>
            <p:cNvPr id="158" name="テキスト ボックス 124"/>
            <p:cNvSpPr txBox="1">
              <a:spLocks noChangeArrowheads="1"/>
            </p:cNvSpPr>
            <p:nvPr/>
          </p:nvSpPr>
          <p:spPr bwMode="auto">
            <a:xfrm>
              <a:off x="5745245" y="2900961"/>
              <a:ext cx="12488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(H.323)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5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54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0" name="直線コネクタ 159"/>
          <p:cNvCxnSpPr/>
          <p:nvPr/>
        </p:nvCxnSpPr>
        <p:spPr>
          <a:xfrm>
            <a:off x="7067486" y="3264583"/>
            <a:ext cx="343259" cy="669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H="1">
            <a:off x="7471537" y="3080557"/>
            <a:ext cx="535895" cy="872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グループ化 161"/>
          <p:cNvGrpSpPr/>
          <p:nvPr/>
        </p:nvGrpSpPr>
        <p:grpSpPr>
          <a:xfrm>
            <a:off x="6726109" y="3677958"/>
            <a:ext cx="1375428" cy="774054"/>
            <a:chOff x="6010618" y="3781874"/>
            <a:chExt cx="1375428" cy="774054"/>
          </a:xfrm>
        </p:grpSpPr>
        <p:sp>
          <p:nvSpPr>
            <p:cNvPr id="163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7818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4" name="テキスト ボックス 127"/>
            <p:cNvSpPr txBox="1">
              <a:spLocks noChangeArrowheads="1"/>
            </p:cNvSpPr>
            <p:nvPr/>
          </p:nvSpPr>
          <p:spPr bwMode="auto">
            <a:xfrm>
              <a:off x="6022456" y="3984958"/>
              <a:ext cx="13635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H.323 connection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65" name="テキスト ボックス 138"/>
          <p:cNvSpPr txBox="1">
            <a:spLocks noChangeArrowheads="1"/>
          </p:cNvSpPr>
          <p:nvPr/>
        </p:nvSpPr>
        <p:spPr bwMode="auto">
          <a:xfrm>
            <a:off x="389305" y="1944480"/>
            <a:ext cx="396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 1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66" name="グループ化 165"/>
          <p:cNvGrpSpPr/>
          <p:nvPr/>
        </p:nvGrpSpPr>
        <p:grpSpPr>
          <a:xfrm>
            <a:off x="7416623" y="2457749"/>
            <a:ext cx="991784" cy="856767"/>
            <a:chOff x="6915388" y="4042792"/>
            <a:chExt cx="991784" cy="856767"/>
          </a:xfrm>
        </p:grpSpPr>
        <p:pic>
          <p:nvPicPr>
            <p:cNvPr id="167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6915388" y="4042792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 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69" name="直線コネクタ 168"/>
          <p:cNvCxnSpPr>
            <a:stCxn id="172" idx="2"/>
          </p:cNvCxnSpPr>
          <p:nvPr/>
        </p:nvCxnSpPr>
        <p:spPr>
          <a:xfrm>
            <a:off x="2652169" y="3264583"/>
            <a:ext cx="536783" cy="711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グループ化 169"/>
          <p:cNvGrpSpPr/>
          <p:nvPr/>
        </p:nvGrpSpPr>
        <p:grpSpPr>
          <a:xfrm>
            <a:off x="2027734" y="2807448"/>
            <a:ext cx="1248870" cy="457135"/>
            <a:chOff x="5755878" y="2932221"/>
            <a:chExt cx="1248870" cy="457135"/>
          </a:xfrm>
        </p:grpSpPr>
        <p:sp>
          <p:nvSpPr>
            <p:cNvPr id="171" name="テキスト ボックス 124"/>
            <p:cNvSpPr txBox="1">
              <a:spLocks noChangeArrowheads="1"/>
            </p:cNvSpPr>
            <p:nvPr/>
          </p:nvSpPr>
          <p:spPr bwMode="auto">
            <a:xfrm>
              <a:off x="5755878" y="2932221"/>
              <a:ext cx="12488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(H.323)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54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73" name="直線コネクタ 172"/>
          <p:cNvCxnSpPr/>
          <p:nvPr/>
        </p:nvCxnSpPr>
        <p:spPr>
          <a:xfrm flipH="1">
            <a:off x="2971157" y="3369152"/>
            <a:ext cx="589059" cy="841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グループ化 173"/>
          <p:cNvGrpSpPr/>
          <p:nvPr/>
        </p:nvGrpSpPr>
        <p:grpSpPr>
          <a:xfrm>
            <a:off x="3193601" y="2457749"/>
            <a:ext cx="991784" cy="856767"/>
            <a:chOff x="7001353" y="4042792"/>
            <a:chExt cx="991784" cy="856767"/>
          </a:xfrm>
        </p:grpSpPr>
        <p:pic>
          <p:nvPicPr>
            <p:cNvPr id="175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" name="Rectangle 11"/>
            <p:cNvSpPr>
              <a:spLocks noChangeArrowheads="1"/>
            </p:cNvSpPr>
            <p:nvPr/>
          </p:nvSpPr>
          <p:spPr bwMode="auto">
            <a:xfrm>
              <a:off x="7001353" y="4042792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 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グループ化 176"/>
          <p:cNvGrpSpPr/>
          <p:nvPr/>
        </p:nvGrpSpPr>
        <p:grpSpPr>
          <a:xfrm>
            <a:off x="2486055" y="3677958"/>
            <a:ext cx="1384528" cy="774054"/>
            <a:chOff x="6010618" y="3781874"/>
            <a:chExt cx="1384528" cy="774054"/>
          </a:xfrm>
        </p:grpSpPr>
        <p:sp>
          <p:nvSpPr>
            <p:cNvPr id="178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7818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9" name="テキスト ボックス 127"/>
            <p:cNvSpPr txBox="1">
              <a:spLocks noChangeArrowheads="1"/>
            </p:cNvSpPr>
            <p:nvPr/>
          </p:nvSpPr>
          <p:spPr bwMode="auto">
            <a:xfrm>
              <a:off x="6031884" y="4005585"/>
              <a:ext cx="136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H.323 connection</a:t>
              </a:r>
            </a:p>
          </p:txBody>
        </p:sp>
      </p:grpSp>
      <p:sp>
        <p:nvSpPr>
          <p:cNvPr id="180" name="テキスト ボックス 143"/>
          <p:cNvSpPr txBox="1">
            <a:spLocks noChangeArrowheads="1"/>
          </p:cNvSpPr>
          <p:nvPr/>
        </p:nvSpPr>
        <p:spPr bwMode="auto">
          <a:xfrm>
            <a:off x="5187081" y="4779944"/>
            <a:ext cx="6834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</a:t>
            </a:r>
            <a:r>
              <a:rPr lang="ja-JP" altLang="en-US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81" name="グループ化 180"/>
          <p:cNvGrpSpPr/>
          <p:nvPr/>
        </p:nvGrpSpPr>
        <p:grpSpPr>
          <a:xfrm>
            <a:off x="4651226" y="2807828"/>
            <a:ext cx="1141413" cy="465946"/>
            <a:chOff x="4477985" y="2923410"/>
            <a:chExt cx="1141413" cy="465946"/>
          </a:xfrm>
        </p:grpSpPr>
        <p:sp>
          <p:nvSpPr>
            <p:cNvPr id="182" name="テキスト ボックス 124"/>
            <p:cNvSpPr txBox="1">
              <a:spLocks noChangeArrowheads="1"/>
            </p:cNvSpPr>
            <p:nvPr/>
          </p:nvSpPr>
          <p:spPr bwMode="auto">
            <a:xfrm>
              <a:off x="4477985" y="2923410"/>
              <a:ext cx="11414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(SIP)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66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4" name="直線コネクタ 183"/>
          <p:cNvCxnSpPr/>
          <p:nvPr/>
        </p:nvCxnSpPr>
        <p:spPr>
          <a:xfrm>
            <a:off x="5363428" y="3273774"/>
            <a:ext cx="366991" cy="700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flipH="1">
            <a:off x="5719786" y="3224339"/>
            <a:ext cx="440402" cy="750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グループ化 185"/>
          <p:cNvGrpSpPr/>
          <p:nvPr/>
        </p:nvGrpSpPr>
        <p:grpSpPr>
          <a:xfrm>
            <a:off x="5476099" y="2583352"/>
            <a:ext cx="1261847" cy="785800"/>
            <a:chOff x="5162246" y="2028257"/>
            <a:chExt cx="1261847" cy="785800"/>
          </a:xfrm>
        </p:grpSpPr>
        <p:sp>
          <p:nvSpPr>
            <p:cNvPr id="187" name="テキスト ボックス 143"/>
            <p:cNvSpPr txBox="1">
              <a:spLocks noChangeArrowheads="1"/>
            </p:cNvSpPr>
            <p:nvPr/>
          </p:nvSpPr>
          <p:spPr bwMode="auto">
            <a:xfrm>
              <a:off x="5162246" y="2028257"/>
              <a:ext cx="126184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Mobile (SIP)</a:t>
              </a:r>
            </a:p>
          </p:txBody>
        </p:sp>
        <p:pic>
          <p:nvPicPr>
            <p:cNvPr id="18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382" y="2269239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189" name="グループ化 188"/>
          <p:cNvGrpSpPr/>
          <p:nvPr/>
        </p:nvGrpSpPr>
        <p:grpSpPr>
          <a:xfrm>
            <a:off x="5020437" y="3677958"/>
            <a:ext cx="1451869" cy="774054"/>
            <a:chOff x="4087482" y="1564651"/>
            <a:chExt cx="1451869" cy="774054"/>
          </a:xfrm>
        </p:grpSpPr>
        <p:sp>
          <p:nvSpPr>
            <p:cNvPr id="190" name="Cloud"/>
            <p:cNvSpPr>
              <a:spLocks noChangeAspect="1" noEditPoints="1" noChangeArrowheads="1"/>
            </p:cNvSpPr>
            <p:nvPr/>
          </p:nvSpPr>
          <p:spPr bwMode="auto">
            <a:xfrm>
              <a:off x="4087482" y="1564651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1" name="テキスト ボックス 127"/>
            <p:cNvSpPr txBox="1">
              <a:spLocks noChangeArrowheads="1"/>
            </p:cNvSpPr>
            <p:nvPr/>
          </p:nvSpPr>
          <p:spPr bwMode="auto">
            <a:xfrm>
              <a:off x="4087482" y="1783365"/>
              <a:ext cx="14518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SIP connection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92" name="直線コネクタ 191"/>
          <p:cNvCxnSpPr>
            <a:stCxn id="190" idx="1"/>
          </p:cNvCxnSpPr>
          <p:nvPr/>
        </p:nvCxnSpPr>
        <p:spPr>
          <a:xfrm>
            <a:off x="5702068" y="4451188"/>
            <a:ext cx="8859" cy="342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 flipV="1">
            <a:off x="7416624" y="4496723"/>
            <a:ext cx="3118" cy="273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5040738" y="4779945"/>
            <a:ext cx="276154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721864" y="4795575"/>
            <a:ext cx="32994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1514821" y="4597382"/>
            <a:ext cx="0" cy="199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グループ化 196"/>
          <p:cNvGrpSpPr/>
          <p:nvPr/>
        </p:nvGrpSpPr>
        <p:grpSpPr>
          <a:xfrm>
            <a:off x="468981" y="2455396"/>
            <a:ext cx="2118619" cy="2041327"/>
            <a:chOff x="1884071" y="1874038"/>
            <a:chExt cx="2118619" cy="2041327"/>
          </a:xfrm>
        </p:grpSpPr>
        <p:grpSp>
          <p:nvGrpSpPr>
            <p:cNvPr id="198" name="グループ化 197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207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0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99" name="直線コネクタ 198"/>
            <p:cNvCxnSpPr>
              <a:stCxn id="208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1" name="グループ化 200"/>
            <p:cNvGrpSpPr/>
            <p:nvPr/>
          </p:nvGrpSpPr>
          <p:grpSpPr>
            <a:xfrm>
              <a:off x="2196569" y="3141311"/>
              <a:ext cx="1363262" cy="774054"/>
              <a:chOff x="4087482" y="1689691"/>
              <a:chExt cx="1363262" cy="774054"/>
            </a:xfrm>
          </p:grpSpPr>
          <p:sp>
            <p:nvSpPr>
              <p:cNvPr id="20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68969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6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181330" y="1892775"/>
                <a:ext cx="11688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2" name="グループ化 201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203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204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pic>
        <p:nvPicPr>
          <p:cNvPr id="148" name="Picture 39" descr="serv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52" y="3659625"/>
            <a:ext cx="203692" cy="3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テキスト ボックス 124"/>
          <p:cNvSpPr txBox="1">
            <a:spLocks noChangeArrowheads="1"/>
          </p:cNvSpPr>
          <p:nvPr/>
        </p:nvSpPr>
        <p:spPr bwMode="auto">
          <a:xfrm>
            <a:off x="7670453" y="3429144"/>
            <a:ext cx="8433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Gatekeeper</a:t>
            </a:r>
          </a:p>
        </p:txBody>
      </p:sp>
    </p:spTree>
    <p:extLst>
      <p:ext uri="{BB962C8B-B14F-4D97-AF65-F5344CB8AC3E}">
        <p14:creationId xmlns:p14="http://schemas.microsoft.com/office/powerpoint/2010/main" val="28056409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Interfaces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(KX-VC-1600 with LAN1: enable, LAN2: 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51441" y="1941924"/>
            <a:ext cx="3756528" cy="3240000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51441" y="2467851"/>
            <a:ext cx="1561435" cy="645691"/>
            <a:chOff x="4477984" y="2743665"/>
            <a:chExt cx="1561435" cy="645691"/>
          </a:xfrm>
        </p:grpSpPr>
        <p:sp>
          <p:nvSpPr>
            <p:cNvPr id="7" name="テキスト ボックス 124"/>
            <p:cNvSpPr txBox="1">
              <a:spLocks noChangeArrowheads="1"/>
            </p:cNvSpPr>
            <p:nvPr/>
          </p:nvSpPr>
          <p:spPr bwMode="auto">
            <a:xfrm>
              <a:off x="4477984" y="2743665"/>
              <a:ext cx="15614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(NAT Traversal Service)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66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直線コネクタ 8"/>
          <p:cNvCxnSpPr/>
          <p:nvPr/>
        </p:nvCxnSpPr>
        <p:spPr>
          <a:xfrm>
            <a:off x="1132007" y="3113542"/>
            <a:ext cx="940096" cy="700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38"/>
          <p:cNvSpPr txBox="1">
            <a:spLocks noChangeArrowheads="1"/>
          </p:cNvSpPr>
          <p:nvPr/>
        </p:nvSpPr>
        <p:spPr bwMode="auto">
          <a:xfrm>
            <a:off x="451441" y="1941924"/>
            <a:ext cx="3756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1" name="直線コネクタ 10"/>
          <p:cNvCxnSpPr>
            <a:endCxn id="18" idx="1"/>
          </p:cNvCxnSpPr>
          <p:nvPr/>
        </p:nvCxnSpPr>
        <p:spPr>
          <a:xfrm flipH="1">
            <a:off x="2006360" y="3074740"/>
            <a:ext cx="228933" cy="372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1617685" y="2205520"/>
            <a:ext cx="1632813" cy="918655"/>
            <a:chOff x="1846150" y="1876424"/>
            <a:chExt cx="1632813" cy="918655"/>
          </a:xfrm>
        </p:grpSpPr>
        <p:sp>
          <p:nvSpPr>
            <p:cNvPr id="13" name="テキスト ボックス 143"/>
            <p:cNvSpPr txBox="1">
              <a:spLocks noChangeArrowheads="1"/>
            </p:cNvSpPr>
            <p:nvPr/>
          </p:nvSpPr>
          <p:spPr bwMode="auto">
            <a:xfrm>
              <a:off x="1846150" y="1876424"/>
              <a:ext cx="1632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Mobile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(NAT Traversal Service)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757" y="2250261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1334378" y="3094049"/>
            <a:ext cx="1627325" cy="1075545"/>
            <a:chOff x="1626930" y="2537335"/>
            <a:chExt cx="1627325" cy="1075545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626930" y="2838826"/>
              <a:ext cx="1491080" cy="774054"/>
              <a:chOff x="1626930" y="2825178"/>
              <a:chExt cx="1491080" cy="774054"/>
            </a:xfrm>
          </p:grpSpPr>
          <p:sp>
            <p:nvSpPr>
              <p:cNvPr id="2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8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626930" y="3102069"/>
                <a:ext cx="14910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NAT Traversal Service mode</a:t>
                </a: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2298912" y="2537335"/>
              <a:ext cx="955343" cy="705658"/>
              <a:chOff x="2298912" y="2537335"/>
              <a:chExt cx="955343" cy="705658"/>
            </a:xfrm>
          </p:grpSpPr>
          <p:pic>
            <p:nvPicPr>
              <p:cNvPr id="18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2298912" y="2537335"/>
                <a:ext cx="955343" cy="705658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19" name="Picture 9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4655" y="2757094"/>
                <a:ext cx="852667" cy="17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角丸四角形 21"/>
          <p:cNvSpPr/>
          <p:nvPr/>
        </p:nvSpPr>
        <p:spPr bwMode="auto">
          <a:xfrm>
            <a:off x="4351564" y="1952558"/>
            <a:ext cx="4242038" cy="324000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コネクタ 22"/>
          <p:cNvCxnSpPr>
            <a:stCxn id="49" idx="1"/>
          </p:cNvCxnSpPr>
          <p:nvPr/>
        </p:nvCxnSpPr>
        <p:spPr>
          <a:xfrm>
            <a:off x="5725780" y="4193555"/>
            <a:ext cx="0" cy="287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138"/>
          <p:cNvSpPr txBox="1">
            <a:spLocks noChangeArrowheads="1"/>
          </p:cNvSpPr>
          <p:nvPr/>
        </p:nvSpPr>
        <p:spPr bwMode="auto">
          <a:xfrm>
            <a:off x="4351564" y="1952557"/>
            <a:ext cx="4242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5" name="直線コネクタ 24"/>
          <p:cNvCxnSpPr>
            <a:endCxn id="35" idx="1"/>
          </p:cNvCxnSpPr>
          <p:nvPr/>
        </p:nvCxnSpPr>
        <p:spPr>
          <a:xfrm flipV="1">
            <a:off x="7465337" y="4193555"/>
            <a:ext cx="1" cy="287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143"/>
          <p:cNvSpPr txBox="1">
            <a:spLocks noChangeArrowheads="1"/>
          </p:cNvSpPr>
          <p:nvPr/>
        </p:nvSpPr>
        <p:spPr bwMode="auto">
          <a:xfrm>
            <a:off x="4725495" y="4536850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44" y="4310225"/>
            <a:ext cx="10350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6543181" y="2317341"/>
            <a:ext cx="2050420" cy="1877038"/>
            <a:chOff x="5433229" y="1913287"/>
            <a:chExt cx="2050420" cy="187703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6491865" y="1913287"/>
              <a:ext cx="991784" cy="856767"/>
              <a:chOff x="6915388" y="4042792"/>
              <a:chExt cx="991784" cy="856767"/>
            </a:xfrm>
          </p:grpSpPr>
          <p:pic>
            <p:nvPicPr>
              <p:cNvPr id="39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33626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6915388" y="4042792"/>
                <a:ext cx="991784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5433229" y="2044166"/>
              <a:ext cx="1248870" cy="675955"/>
              <a:chOff x="5755878" y="2713401"/>
              <a:chExt cx="1248870" cy="675955"/>
            </a:xfrm>
          </p:grpSpPr>
          <p:sp>
            <p:nvSpPr>
              <p:cNvPr id="37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5755878" y="2713401"/>
                <a:ext cx="124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054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2" name="直線コネクタ 31"/>
            <p:cNvCxnSpPr>
              <a:stCxn id="38" idx="2"/>
            </p:cNvCxnSpPr>
            <p:nvPr/>
          </p:nvCxnSpPr>
          <p:spPr>
            <a:xfrm>
              <a:off x="6057664" y="2720121"/>
              <a:ext cx="343259" cy="669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6355385" y="2536095"/>
              <a:ext cx="681632" cy="87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グループ化 33"/>
            <p:cNvGrpSpPr/>
            <p:nvPr/>
          </p:nvGrpSpPr>
          <p:grpSpPr>
            <a:xfrm>
              <a:off x="5673755" y="3016271"/>
              <a:ext cx="1430262" cy="774054"/>
              <a:chOff x="6010618" y="3781874"/>
              <a:chExt cx="1430262" cy="774054"/>
            </a:xfrm>
          </p:grpSpPr>
          <p:sp>
            <p:nvSpPr>
              <p:cNvPr id="3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7818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010618" y="3938068"/>
                <a:ext cx="1430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H.323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グループ化 40"/>
          <p:cNvGrpSpPr/>
          <p:nvPr/>
        </p:nvGrpSpPr>
        <p:grpSpPr>
          <a:xfrm>
            <a:off x="4731651" y="2278092"/>
            <a:ext cx="2118619" cy="1916287"/>
            <a:chOff x="1884071" y="1874038"/>
            <a:chExt cx="2118619" cy="1916287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1884071" y="2074430"/>
              <a:ext cx="1141413" cy="645691"/>
              <a:chOff x="4477985" y="2743665"/>
              <a:chExt cx="1141413" cy="645691"/>
            </a:xfrm>
          </p:grpSpPr>
          <p:sp>
            <p:nvSpPr>
              <p:cNvPr id="51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77985" y="2743665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3" name="直線コネクタ 42"/>
            <p:cNvCxnSpPr>
              <a:stCxn id="52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44"/>
            <p:cNvGrpSpPr/>
            <p:nvPr/>
          </p:nvGrpSpPr>
          <p:grpSpPr>
            <a:xfrm>
              <a:off x="2196569" y="3016271"/>
              <a:ext cx="1363262" cy="774054"/>
              <a:chOff x="4087482" y="1564651"/>
              <a:chExt cx="1363262" cy="774054"/>
            </a:xfrm>
          </p:grpSpPr>
          <p:sp>
            <p:nvSpPr>
              <p:cNvPr id="4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56465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087482" y="1720845"/>
                <a:ext cx="1363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740843" y="1874038"/>
              <a:ext cx="1261847" cy="962727"/>
              <a:chOff x="2740843" y="1874038"/>
              <a:chExt cx="1261847" cy="962727"/>
            </a:xfrm>
          </p:grpSpPr>
          <p:sp>
            <p:nvSpPr>
              <p:cNvPr id="47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740843" y="187403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48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cxnSp>
        <p:nvCxnSpPr>
          <p:cNvPr id="53" name="直線コネクタ 52"/>
          <p:cNvCxnSpPr/>
          <p:nvPr/>
        </p:nvCxnSpPr>
        <p:spPr>
          <a:xfrm>
            <a:off x="4731651" y="4476296"/>
            <a:ext cx="3090412" cy="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2519393" y="4056103"/>
            <a:ext cx="11592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(Default Gateway)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43" y="4272950"/>
            <a:ext cx="589110" cy="4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線コネクタ 55"/>
          <p:cNvCxnSpPr>
            <a:stCxn id="55" idx="3"/>
            <a:endCxn id="28" idx="1"/>
          </p:cNvCxnSpPr>
          <p:nvPr/>
        </p:nvCxnSpPr>
        <p:spPr>
          <a:xfrm>
            <a:off x="3406753" y="4480959"/>
            <a:ext cx="283691" cy="11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endCxn id="55" idx="1"/>
          </p:cNvCxnSpPr>
          <p:nvPr/>
        </p:nvCxnSpPr>
        <p:spPr>
          <a:xfrm>
            <a:off x="1442560" y="4476296"/>
            <a:ext cx="1375083" cy="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20" idx="1"/>
          </p:cNvCxnSpPr>
          <p:nvPr/>
        </p:nvCxnSpPr>
        <p:spPr>
          <a:xfrm>
            <a:off x="2072103" y="4168770"/>
            <a:ext cx="0" cy="318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143"/>
          <p:cNvSpPr txBox="1">
            <a:spLocks noChangeArrowheads="1"/>
          </p:cNvSpPr>
          <p:nvPr/>
        </p:nvSpPr>
        <p:spPr bwMode="auto">
          <a:xfrm>
            <a:off x="3289528" y="4536850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51440" y="1534317"/>
            <a:ext cx="8142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3 </a:t>
            </a:r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(Internet + INTRANET)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51441" y="5336814"/>
            <a:ext cx="8142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settings of HDVC towards Internet side (NAT Traversal Service).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Routing configuration required for communication with the network in LAN 2 side.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router configuration as necessary.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Panasonic recommended router for NAT Traversal Service.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Plural 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Server Connection (NAT traversal mode, SIP server or H.323 Gate Keeper) can </a:t>
            </a: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not be </a:t>
            </a:r>
            <a:r>
              <a:rPr lang="en-US" altLang="ja-JP" sz="1000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used simultaneously</a:t>
            </a: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en-US" altLang="ja-JP" sz="1000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446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Interfaces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(KX-VC-1600 with LAN1: enable, LAN2: 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enable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45694" y="1952558"/>
            <a:ext cx="4331729" cy="3240000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138"/>
          <p:cNvSpPr txBox="1">
            <a:spLocks noChangeArrowheads="1"/>
          </p:cNvSpPr>
          <p:nvPr/>
        </p:nvSpPr>
        <p:spPr bwMode="auto">
          <a:xfrm>
            <a:off x="451440" y="1984456"/>
            <a:ext cx="43259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609196" y="3034986"/>
            <a:ext cx="387921" cy="83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1984761" y="2566084"/>
            <a:ext cx="1248870" cy="589990"/>
            <a:chOff x="5755878" y="2799366"/>
            <a:chExt cx="1248870" cy="589990"/>
          </a:xfrm>
        </p:grpSpPr>
        <p:sp>
          <p:nvSpPr>
            <p:cNvPr id="9" name="テキスト ボックス 124"/>
            <p:cNvSpPr txBox="1">
              <a:spLocks noChangeArrowheads="1"/>
            </p:cNvSpPr>
            <p:nvPr/>
          </p:nvSpPr>
          <p:spPr bwMode="auto">
            <a:xfrm>
              <a:off x="5755878" y="2799366"/>
              <a:ext cx="1248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(H.323)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054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直線コネクタ 10"/>
          <p:cNvCxnSpPr/>
          <p:nvPr/>
        </p:nvCxnSpPr>
        <p:spPr>
          <a:xfrm flipH="1">
            <a:off x="2906917" y="2972048"/>
            <a:ext cx="535895" cy="872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3084012" y="2247645"/>
            <a:ext cx="991784" cy="958362"/>
            <a:chOff x="7009168" y="3941197"/>
            <a:chExt cx="991784" cy="958362"/>
          </a:xfrm>
        </p:grpSpPr>
        <p:pic>
          <p:nvPicPr>
            <p:cNvPr id="13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009168" y="3941197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</a:t>
              </a:r>
            </a:p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294220" y="3452224"/>
            <a:ext cx="1384528" cy="774054"/>
            <a:chOff x="6010618" y="3781874"/>
            <a:chExt cx="1384528" cy="774054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7818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27"/>
            <p:cNvSpPr txBox="1">
              <a:spLocks noChangeArrowheads="1"/>
            </p:cNvSpPr>
            <p:nvPr/>
          </p:nvSpPr>
          <p:spPr bwMode="auto">
            <a:xfrm>
              <a:off x="6031884" y="3874270"/>
              <a:ext cx="1363262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H.323 connection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(Static NAT)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40736" y="2518935"/>
            <a:ext cx="905702" cy="614431"/>
            <a:chOff x="4573026" y="2774925"/>
            <a:chExt cx="905702" cy="614431"/>
          </a:xfrm>
        </p:grpSpPr>
        <p:sp>
          <p:nvSpPr>
            <p:cNvPr id="19" name="テキスト ボックス 124"/>
            <p:cNvSpPr txBox="1">
              <a:spLocks noChangeArrowheads="1"/>
            </p:cNvSpPr>
            <p:nvPr/>
          </p:nvSpPr>
          <p:spPr bwMode="auto">
            <a:xfrm>
              <a:off x="4573026" y="2774925"/>
              <a:ext cx="905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(SIP)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066" y="3147179"/>
              <a:ext cx="686518" cy="24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直線コネクタ 20"/>
          <p:cNvCxnSpPr>
            <a:stCxn id="20" idx="2"/>
          </p:cNvCxnSpPr>
          <p:nvPr/>
        </p:nvCxnSpPr>
        <p:spPr>
          <a:xfrm>
            <a:off x="1009035" y="3133366"/>
            <a:ext cx="366991" cy="700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439824" y="3083931"/>
            <a:ext cx="440402" cy="750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1249302" y="2278829"/>
            <a:ext cx="1261847" cy="949915"/>
            <a:chOff x="5162246" y="1864142"/>
            <a:chExt cx="1261847" cy="949915"/>
          </a:xfrm>
        </p:grpSpPr>
        <p:sp>
          <p:nvSpPr>
            <p:cNvPr id="24" name="テキスト ボックス 143"/>
            <p:cNvSpPr txBox="1">
              <a:spLocks noChangeArrowheads="1"/>
            </p:cNvSpPr>
            <p:nvPr/>
          </p:nvSpPr>
          <p:spPr bwMode="auto">
            <a:xfrm>
              <a:off x="5162246" y="1864142"/>
              <a:ext cx="12618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HDVC Mobile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(SIP)</a:t>
              </a:r>
            </a:p>
          </p:txBody>
        </p:sp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382" y="2269239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737410" y="3452224"/>
            <a:ext cx="1363262" cy="774054"/>
            <a:chOff x="4087482" y="1564651"/>
            <a:chExt cx="1363262" cy="774054"/>
          </a:xfrm>
        </p:grpSpPr>
        <p:sp>
          <p:nvSpPr>
            <p:cNvPr id="28" name="Cloud"/>
            <p:cNvSpPr>
              <a:spLocks noChangeAspect="1" noEditPoints="1" noChangeArrowheads="1"/>
            </p:cNvSpPr>
            <p:nvPr/>
          </p:nvSpPr>
          <p:spPr bwMode="auto">
            <a:xfrm>
              <a:off x="4087482" y="1564651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127"/>
            <p:cNvSpPr txBox="1">
              <a:spLocks noChangeArrowheads="1"/>
            </p:cNvSpPr>
            <p:nvPr/>
          </p:nvSpPr>
          <p:spPr bwMode="auto">
            <a:xfrm>
              <a:off x="4165711" y="1614515"/>
              <a:ext cx="126106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SIP connection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(Static NAT)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30" name="角丸四角形 29"/>
          <p:cNvSpPr/>
          <p:nvPr/>
        </p:nvSpPr>
        <p:spPr bwMode="auto">
          <a:xfrm>
            <a:off x="4907983" y="1952558"/>
            <a:ext cx="3996039" cy="324000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コネクタ 30"/>
          <p:cNvCxnSpPr>
            <a:stCxn id="56" idx="1"/>
          </p:cNvCxnSpPr>
          <p:nvPr/>
        </p:nvCxnSpPr>
        <p:spPr>
          <a:xfrm>
            <a:off x="6036201" y="4193555"/>
            <a:ext cx="0" cy="287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38"/>
          <p:cNvSpPr txBox="1">
            <a:spLocks noChangeArrowheads="1"/>
          </p:cNvSpPr>
          <p:nvPr/>
        </p:nvSpPr>
        <p:spPr bwMode="auto">
          <a:xfrm>
            <a:off x="4907984" y="1971644"/>
            <a:ext cx="3996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3" name="直線コネクタ 32"/>
          <p:cNvCxnSpPr>
            <a:endCxn id="42" idx="1"/>
          </p:cNvCxnSpPr>
          <p:nvPr/>
        </p:nvCxnSpPr>
        <p:spPr>
          <a:xfrm flipV="1">
            <a:off x="7775758" y="4193555"/>
            <a:ext cx="1" cy="287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143"/>
          <p:cNvSpPr txBox="1">
            <a:spLocks noChangeArrowheads="1"/>
          </p:cNvSpPr>
          <p:nvPr/>
        </p:nvSpPr>
        <p:spPr bwMode="auto">
          <a:xfrm>
            <a:off x="5363487" y="4599950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58" y="4304234"/>
            <a:ext cx="10350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6837972" y="2231376"/>
            <a:ext cx="2055938" cy="1963003"/>
            <a:chOff x="5417599" y="1827322"/>
            <a:chExt cx="2055938" cy="1963003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6635208" y="1827322"/>
              <a:ext cx="838329" cy="942732"/>
              <a:chOff x="7058731" y="3956827"/>
              <a:chExt cx="838329" cy="942732"/>
            </a:xfrm>
          </p:grpSpPr>
          <p:pic>
            <p:nvPicPr>
              <p:cNvPr id="46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33626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7058731" y="3956827"/>
                <a:ext cx="838329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5417599" y="2137946"/>
              <a:ext cx="1248870" cy="582175"/>
              <a:chOff x="5740248" y="2807181"/>
              <a:chExt cx="1248870" cy="582175"/>
            </a:xfrm>
          </p:grpSpPr>
          <p:sp>
            <p:nvSpPr>
              <p:cNvPr id="44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5740248" y="2807181"/>
                <a:ext cx="12488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054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9" name="直線コネクタ 38"/>
            <p:cNvCxnSpPr>
              <a:stCxn id="45" idx="2"/>
            </p:cNvCxnSpPr>
            <p:nvPr/>
          </p:nvCxnSpPr>
          <p:spPr>
            <a:xfrm>
              <a:off x="6057664" y="2720121"/>
              <a:ext cx="343259" cy="669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6355385" y="2536095"/>
              <a:ext cx="681632" cy="872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/>
            <p:cNvGrpSpPr/>
            <p:nvPr/>
          </p:nvGrpSpPr>
          <p:grpSpPr>
            <a:xfrm>
              <a:off x="5673755" y="3016271"/>
              <a:ext cx="1363262" cy="774054"/>
              <a:chOff x="6010618" y="3781874"/>
              <a:chExt cx="1363262" cy="774054"/>
            </a:xfrm>
          </p:grpSpPr>
          <p:sp>
            <p:nvSpPr>
              <p:cNvPr id="4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7818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188192" y="3938068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H.323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グループ化 47"/>
          <p:cNvGrpSpPr/>
          <p:nvPr/>
        </p:nvGrpSpPr>
        <p:grpSpPr>
          <a:xfrm>
            <a:off x="5018627" y="2324982"/>
            <a:ext cx="2087359" cy="1869397"/>
            <a:chOff x="1860626" y="1920928"/>
            <a:chExt cx="2087359" cy="1869397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1860626" y="2129135"/>
              <a:ext cx="1141413" cy="590986"/>
              <a:chOff x="4454540" y="2798370"/>
              <a:chExt cx="1141413" cy="590986"/>
            </a:xfrm>
          </p:grpSpPr>
          <p:sp>
            <p:nvSpPr>
              <p:cNvPr id="58" name="テキスト ボックス 124"/>
              <p:cNvSpPr txBox="1">
                <a:spLocks noChangeArrowheads="1"/>
              </p:cNvSpPr>
              <p:nvPr/>
            </p:nvSpPr>
            <p:spPr bwMode="auto">
              <a:xfrm>
                <a:off x="4454540" y="2798370"/>
                <a:ext cx="1141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8066" y="3147179"/>
                <a:ext cx="686518" cy="242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0" name="直線コネクタ 49"/>
            <p:cNvCxnSpPr>
              <a:stCxn id="59" idx="0"/>
            </p:cNvCxnSpPr>
            <p:nvPr/>
          </p:nvCxnSpPr>
          <p:spPr>
            <a:xfrm>
              <a:off x="2447411" y="2477944"/>
              <a:ext cx="366991" cy="942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2878200" y="2670686"/>
              <a:ext cx="440402" cy="750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>
              <a:off x="2196569" y="3016271"/>
              <a:ext cx="1363262" cy="774054"/>
              <a:chOff x="4087482" y="1564651"/>
              <a:chExt cx="1363262" cy="774054"/>
            </a:xfrm>
          </p:grpSpPr>
          <p:sp>
            <p:nvSpPr>
              <p:cNvPr id="5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087482" y="1564651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4310830" y="1720845"/>
                <a:ext cx="100811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IP mode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SIP connection</a:t>
                </a:r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2686138" y="1920928"/>
              <a:ext cx="1261847" cy="915837"/>
              <a:chOff x="2686138" y="1920928"/>
              <a:chExt cx="1261847" cy="915837"/>
            </a:xfrm>
          </p:grpSpPr>
          <p:sp>
            <p:nvSpPr>
              <p:cNvPr id="54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2686138" y="1920928"/>
                <a:ext cx="12618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HDVC Mobile</a:t>
                </a:r>
              </a:p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(SIP)</a:t>
                </a:r>
              </a:p>
            </p:txBody>
          </p:sp>
          <p:pic>
            <p:nvPicPr>
              <p:cNvPr id="55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14" y="2291947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cxnSp>
        <p:nvCxnSpPr>
          <p:cNvPr id="60" name="直線コネクタ 59"/>
          <p:cNvCxnSpPr>
            <a:stCxn id="35" idx="3"/>
          </p:cNvCxnSpPr>
          <p:nvPr/>
        </p:nvCxnSpPr>
        <p:spPr>
          <a:xfrm>
            <a:off x="5425509" y="4486797"/>
            <a:ext cx="2492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3491329" y="4033003"/>
            <a:ext cx="11592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(Default Gateway)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25" y="4272950"/>
            <a:ext cx="589110" cy="4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直線コネクタ 62"/>
          <p:cNvCxnSpPr>
            <a:endCxn id="62" idx="1"/>
          </p:cNvCxnSpPr>
          <p:nvPr/>
        </p:nvCxnSpPr>
        <p:spPr>
          <a:xfrm>
            <a:off x="665776" y="4480959"/>
            <a:ext cx="27916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16" idx="1"/>
          </p:cNvCxnSpPr>
          <p:nvPr/>
        </p:nvCxnSpPr>
        <p:spPr>
          <a:xfrm>
            <a:off x="2975851" y="4225454"/>
            <a:ext cx="0" cy="255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29" idx="2"/>
          </p:cNvCxnSpPr>
          <p:nvPr/>
        </p:nvCxnSpPr>
        <p:spPr>
          <a:xfrm>
            <a:off x="1446174" y="4009919"/>
            <a:ext cx="0" cy="471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62" idx="3"/>
            <a:endCxn id="35" idx="1"/>
          </p:cNvCxnSpPr>
          <p:nvPr/>
        </p:nvCxnSpPr>
        <p:spPr>
          <a:xfrm>
            <a:off x="4046535" y="4480959"/>
            <a:ext cx="343923" cy="5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143"/>
          <p:cNvSpPr txBox="1">
            <a:spLocks noChangeArrowheads="1"/>
          </p:cNvSpPr>
          <p:nvPr/>
        </p:nvSpPr>
        <p:spPr bwMode="auto">
          <a:xfrm>
            <a:off x="3908564" y="4589317"/>
            <a:ext cx="5924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29852" y="5282109"/>
            <a:ext cx="84741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settings of HDVC towards Internet side (NAT Traversal Service).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Routing configuration required for communication with the network in LAN 2 side.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router configuration as necessary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Since the Interface is separated, Local Address </a:t>
            </a:r>
            <a:r>
              <a:rPr kumimoji="1"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judgment function 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 the HDVC is not required.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</a:t>
            </a:r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static NAT function is used, install one HDVC system to one router as basic.</a:t>
            </a:r>
          </a:p>
          <a:p>
            <a:pPr lvl="1"/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(From technical point of view,</a:t>
            </a:r>
            <a:r>
              <a:rPr kumimoji="1" lang="ja-JP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plural installation can be made. 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But there </a:t>
            </a:r>
            <a:r>
              <a:rPr kumimoji="1" lang="en-US" altLang="ja-JP" sz="1000" dirty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 possibility that other VC systems may not be communicated because port setting change is required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kumimoji="1" lang="en-US" altLang="ja-JP" sz="1000" i="1" dirty="0">
              <a:solidFill>
                <a:sysClr val="windowText" lastClr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51440" y="1534317"/>
            <a:ext cx="8452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4 </a:t>
            </a:r>
            <a:r>
              <a:rPr lang="en-US" altLang="ja-JP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(Internet + INTRANET)</a:t>
            </a:r>
          </a:p>
        </p:txBody>
      </p:sp>
      <p:sp>
        <p:nvSpPr>
          <p:cNvPr id="71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Protocol / Dual Network Support</a:t>
            </a:r>
            <a:r>
              <a:rPr lang="ja-JP" altLang="en-US" sz="2400" kern="0" dirty="0">
                <a:latin typeface="Arial Black" panose="020B0A04020102020204" pitchFamily="34" charset="0"/>
              </a:rPr>
              <a:t>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(Configuration)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886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Network Settings</a:t>
            </a:r>
            <a:endParaRPr lang="en-US" altLang="ja-JP" sz="1100" kern="0" dirty="0">
              <a:latin typeface="Arial Black" panose="020B0A040201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8666" y="892012"/>
            <a:ext cx="4054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Settings (LAN1)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6" y="3996688"/>
            <a:ext cx="4076909" cy="24187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7" y="1178977"/>
            <a:ext cx="4076909" cy="241231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72" y="4005444"/>
            <a:ext cx="4076909" cy="241231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272" y="1208086"/>
            <a:ext cx="4076909" cy="241231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21015" y="3681224"/>
            <a:ext cx="4054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Settings (LAN2) (KX-VC1600 only)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93515" y="3692954"/>
            <a:ext cx="4054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Routing Settings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89615" y="930359"/>
            <a:ext cx="4054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Routing List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(Max. up to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50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sites can be registered)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6"/>
          <p:cNvSpPr txBox="1"/>
          <p:nvPr/>
        </p:nvSpPr>
        <p:spPr>
          <a:xfrm>
            <a:off x="1301023" y="1250168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16" name="テキスト ボックス 16"/>
          <p:cNvSpPr txBox="1"/>
          <p:nvPr/>
        </p:nvSpPr>
        <p:spPr>
          <a:xfrm>
            <a:off x="1309039" y="1498824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9393" y="176311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18" name="テキスト ボックス 16"/>
          <p:cNvSpPr txBox="1"/>
          <p:nvPr/>
        </p:nvSpPr>
        <p:spPr>
          <a:xfrm>
            <a:off x="1301007" y="4077672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LAN 2</a:t>
            </a:r>
            <a:endParaRPr kumimoji="1" lang="ja-JP" altLang="en-US" sz="700" b="1" dirty="0"/>
          </a:p>
        </p:txBody>
      </p:sp>
      <p:sp>
        <p:nvSpPr>
          <p:cNvPr id="19" name="テキスト ボックス 16"/>
          <p:cNvSpPr txBox="1"/>
          <p:nvPr/>
        </p:nvSpPr>
        <p:spPr>
          <a:xfrm>
            <a:off x="1296991" y="200353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Default Gateway</a:t>
            </a:r>
            <a:endParaRPr kumimoji="1" lang="ja-JP" altLang="en-US" sz="700" b="1" dirty="0"/>
          </a:p>
        </p:txBody>
      </p:sp>
      <p:sp>
        <p:nvSpPr>
          <p:cNvPr id="20" name="テキスト ボックス 16"/>
          <p:cNvSpPr txBox="1"/>
          <p:nvPr/>
        </p:nvSpPr>
        <p:spPr>
          <a:xfrm>
            <a:off x="1305007" y="226062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DNS Server</a:t>
            </a:r>
            <a:endParaRPr kumimoji="1" lang="ja-JP" altLang="en-US" sz="700" b="1" dirty="0"/>
          </a:p>
        </p:txBody>
      </p:sp>
      <p:sp>
        <p:nvSpPr>
          <p:cNvPr id="21" name="テキスト ボックス 16"/>
          <p:cNvSpPr txBox="1"/>
          <p:nvPr/>
        </p:nvSpPr>
        <p:spPr>
          <a:xfrm>
            <a:off x="1300991" y="249303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Primary DNS Server</a:t>
            </a:r>
            <a:endParaRPr kumimoji="1" lang="ja-JP" altLang="en-US" sz="700" b="1" dirty="0"/>
          </a:p>
        </p:txBody>
      </p:sp>
      <p:sp>
        <p:nvSpPr>
          <p:cNvPr id="22" name="テキスト ボックス 16"/>
          <p:cNvSpPr txBox="1"/>
          <p:nvPr/>
        </p:nvSpPr>
        <p:spPr>
          <a:xfrm>
            <a:off x="1296975" y="2741686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Secondary DNS Server</a:t>
            </a:r>
            <a:endParaRPr kumimoji="1" lang="ja-JP" altLang="en-US" sz="700" b="1" dirty="0"/>
          </a:p>
        </p:txBody>
      </p:sp>
      <p:sp>
        <p:nvSpPr>
          <p:cNvPr id="23" name="テキスト ボックス 16"/>
          <p:cNvSpPr txBox="1"/>
          <p:nvPr/>
        </p:nvSpPr>
        <p:spPr>
          <a:xfrm>
            <a:off x="1309023" y="4314296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24" name="テキスト ボックス 16"/>
          <p:cNvSpPr txBox="1"/>
          <p:nvPr/>
        </p:nvSpPr>
        <p:spPr>
          <a:xfrm>
            <a:off x="1305007" y="4574984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25" name="テキスト ボックス 16"/>
          <p:cNvSpPr txBox="1"/>
          <p:nvPr/>
        </p:nvSpPr>
        <p:spPr>
          <a:xfrm>
            <a:off x="1303098" y="4839095"/>
            <a:ext cx="11513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Router Settings</a:t>
            </a:r>
            <a:endParaRPr kumimoji="1" lang="ja-JP" altLang="en-US" sz="700" b="1" dirty="0"/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1975039" y="5305926"/>
            <a:ext cx="2260077" cy="709863"/>
          </a:xfrm>
          <a:prstGeom prst="wedgeRoundRectCallout">
            <a:avLst>
              <a:gd name="adj1" fmla="val -37514"/>
              <a:gd name="adj2" fmla="val -81568"/>
              <a:gd name="adj3" fmla="val 16667"/>
            </a:avLst>
          </a:prstGeom>
          <a:solidFill>
            <a:srgbClr val="FF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will be appeared</a:t>
            </a:r>
            <a:r>
              <a:rPr kumimoji="0" lang="en-US" altLang="ja-JP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after inputting IP Address and Subnet mask of LAN 2, then press Green button.</a:t>
            </a:r>
            <a:endParaRPr kumimoji="0" lang="ja-JP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テキスト ボックス 16"/>
          <p:cNvSpPr txBox="1"/>
          <p:nvPr/>
        </p:nvSpPr>
        <p:spPr>
          <a:xfrm>
            <a:off x="5696542" y="4070126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Destination</a:t>
            </a:r>
            <a:endParaRPr kumimoji="1" lang="ja-JP" altLang="en-US" sz="700" b="1" dirty="0"/>
          </a:p>
        </p:txBody>
      </p:sp>
      <p:sp>
        <p:nvSpPr>
          <p:cNvPr id="28" name="テキスト ボックス 16"/>
          <p:cNvSpPr txBox="1"/>
          <p:nvPr/>
        </p:nvSpPr>
        <p:spPr>
          <a:xfrm>
            <a:off x="5684510" y="4337054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29" name="テキスト ボックス 16"/>
          <p:cNvSpPr txBox="1"/>
          <p:nvPr/>
        </p:nvSpPr>
        <p:spPr>
          <a:xfrm>
            <a:off x="5685422" y="4574566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Gateway</a:t>
            </a:r>
            <a:endParaRPr kumimoji="1" lang="ja-JP" altLang="en-US" sz="700" b="1" dirty="0"/>
          </a:p>
        </p:txBody>
      </p:sp>
    </p:spTree>
    <p:extLst>
      <p:ext uri="{BB962C8B-B14F-4D97-AF65-F5344CB8AC3E}">
        <p14:creationId xmlns:p14="http://schemas.microsoft.com/office/powerpoint/2010/main" val="4085698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Connection Mode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51" name="正方形/長方形 6"/>
          <p:cNvSpPr>
            <a:spLocks noChangeArrowheads="1"/>
          </p:cNvSpPr>
          <p:nvPr/>
        </p:nvSpPr>
        <p:spPr bwMode="auto">
          <a:xfrm>
            <a:off x="357188" y="842228"/>
            <a:ext cx="8497643" cy="8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lnSpc>
                <a:spcPts val="2700"/>
              </a:lnSpc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HD Visual Communication system support followings 2 connection mode.</a:t>
            </a:r>
          </a:p>
          <a:p>
            <a:pPr marL="285750" indent="-285750" eaLnBrk="1" hangingPunct="1">
              <a:lnSpc>
                <a:spcPts val="2700"/>
              </a:lnSpc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suitable connection mode depends on customer’s requirement.</a:t>
            </a:r>
            <a:endParaRPr kumimoji="1" lang="en-US" altLang="ja-JP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表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68056"/>
              </p:ext>
            </p:extLst>
          </p:nvPr>
        </p:nvGraphicFramePr>
        <p:xfrm>
          <a:off x="323849" y="1719383"/>
          <a:ext cx="8624766" cy="4704772"/>
        </p:xfrm>
        <a:graphic>
          <a:graphicData uri="http://schemas.openxmlformats.org/drawingml/2006/table">
            <a:tbl>
              <a:tblPr/>
              <a:tblGrid>
                <a:gridCol w="896110"/>
                <a:gridCol w="3638116"/>
                <a:gridCol w="4090540"/>
              </a:tblGrid>
              <a:tr h="38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 (Standard)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 mode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(Easy Connection)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44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Outline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 HDVC,</a:t>
                      </a:r>
                      <a:r>
                        <a:rPr lang="en-US" altLang="ja-JP" sz="105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MPCS (Multi-point Connection Software) and Mobile Devices b</a:t>
                      </a:r>
                      <a:r>
                        <a:rPr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 using INTRANET (Closed Network: Corporate network or</a:t>
                      </a:r>
                      <a:r>
                        <a:rPr lang="en-US" altLang="ja-JP" sz="105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IP-VPN</a:t>
                      </a:r>
                      <a:r>
                        <a:rPr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) and</a:t>
                      </a:r>
                      <a:r>
                        <a:rPr lang="en-US" altLang="ja-JP" sz="105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Internet (</a:t>
                      </a:r>
                      <a:r>
                        <a:rPr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Internet VPN environmental so on)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Static Private IP address is required.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Operation by</a:t>
                      </a: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DHCP may be possible to use, but IP address might be changed with specific condition.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Support Static NAT function as standard.</a:t>
                      </a:r>
                      <a:endParaRPr lang="ja-JP" altLang="en-US" sz="105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altLang="ja-JP" sz="10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is Panasonic proprietary cloud service system 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Utilize Terminal ID (7 digit numbers like a telephone number) to make call to HDVC, MPCS (Multi-point Connection Software) and Mobile Devices.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 License (Subscribed) is mandatory required.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Static Public IP address is not required.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en-US" altLang="ja-JP" sz="105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Required Panasonic confirmed (recommended)</a:t>
                      </a: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05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router</a:t>
                      </a: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to use in NAT Traversal Service environmental to avoid any unexpected problem.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 does not support in Firewall environmental.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Not support multiple device operation under one router. (Multiple connection does not support under the same router.)</a:t>
                      </a:r>
                      <a:endParaRPr lang="ja-JP" altLang="en-US" sz="105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Common connection mode in Video Conference</a:t>
                      </a:r>
                      <a:r>
                        <a:rPr kumimoji="1" lang="ja-JP" altLang="en-US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system category.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There is interoperability with other VC systems.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Support both SIP and H.323 protocol.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0000"/>
                        </a:lnSpc>
                        <a:buFont typeface="Wingdings" panose="05000000000000000000" pitchFamily="2" charset="2"/>
                        <a:buChar char="n"/>
                      </a:pPr>
                      <a:r>
                        <a:rPr lang="en-US" altLang="ja-JP" sz="105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Easy to connect from out side of office.</a:t>
                      </a:r>
                    </a:p>
                    <a:p>
                      <a:pPr marL="171450" indent="-171450">
                        <a:lnSpc>
                          <a:spcPct val="110000"/>
                        </a:lnSpc>
                        <a:buFont typeface="Wingdings" panose="05000000000000000000" pitchFamily="2" charset="2"/>
                        <a:buChar char="n"/>
                      </a:pPr>
                      <a:r>
                        <a:rPr lang="en-US" altLang="ja-JP" sz="105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Utilize communication with business partners and Overseas site anytime.</a:t>
                      </a:r>
                    </a:p>
                    <a:p>
                      <a:pPr marL="171450" indent="-171450">
                        <a:lnSpc>
                          <a:spcPct val="110000"/>
                        </a:lnSpc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 Interoperability with other VC systems.</a:t>
                      </a:r>
                    </a:p>
                    <a:p>
                      <a:pPr marL="171450" indent="-171450">
                        <a:lnSpc>
                          <a:spcPct val="110000"/>
                        </a:lnSpc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Support SIP protocol only.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5" name="Group 48"/>
          <p:cNvGrpSpPr>
            <a:grpSpLocks/>
          </p:cNvGrpSpPr>
          <p:nvPr/>
        </p:nvGrpSpPr>
        <p:grpSpPr bwMode="auto">
          <a:xfrm>
            <a:off x="1727926" y="4191394"/>
            <a:ext cx="793140" cy="449865"/>
            <a:chOff x="1964" y="4235"/>
            <a:chExt cx="2362" cy="1343"/>
          </a:xfrm>
        </p:grpSpPr>
        <p:sp>
          <p:nvSpPr>
            <p:cNvPr id="75" name="Freeform 49"/>
            <p:cNvSpPr>
              <a:spLocks/>
            </p:cNvSpPr>
            <p:nvPr/>
          </p:nvSpPr>
          <p:spPr bwMode="auto">
            <a:xfrm>
              <a:off x="1964" y="4235"/>
              <a:ext cx="2362" cy="1343"/>
            </a:xfrm>
            <a:custGeom>
              <a:avLst/>
              <a:gdLst>
                <a:gd name="T0" fmla="*/ 325 w 8467"/>
                <a:gd name="T1" fmla="*/ 0 h 4800"/>
                <a:gd name="T2" fmla="*/ 0 w 8467"/>
                <a:gd name="T3" fmla="*/ 325 h 4800"/>
                <a:gd name="T4" fmla="*/ 0 w 8467"/>
                <a:gd name="T5" fmla="*/ 4475 h 4800"/>
                <a:gd name="T6" fmla="*/ 325 w 8467"/>
                <a:gd name="T7" fmla="*/ 4800 h 4800"/>
                <a:gd name="T8" fmla="*/ 8142 w 8467"/>
                <a:gd name="T9" fmla="*/ 4800 h 4800"/>
                <a:gd name="T10" fmla="*/ 8467 w 8467"/>
                <a:gd name="T11" fmla="*/ 4475 h 4800"/>
                <a:gd name="T12" fmla="*/ 8467 w 8467"/>
                <a:gd name="T13" fmla="*/ 325 h 4800"/>
                <a:gd name="T14" fmla="*/ 8142 w 8467"/>
                <a:gd name="T15" fmla="*/ 0 h 4800"/>
                <a:gd name="T16" fmla="*/ 325 w 8467"/>
                <a:gd name="T17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67" h="4800">
                  <a:moveTo>
                    <a:pt x="325" y="0"/>
                  </a:moveTo>
                  <a:cubicBezTo>
                    <a:pt x="146" y="0"/>
                    <a:pt x="0" y="146"/>
                    <a:pt x="0" y="325"/>
                  </a:cubicBezTo>
                  <a:lnTo>
                    <a:pt x="0" y="4475"/>
                  </a:lnTo>
                  <a:cubicBezTo>
                    <a:pt x="0" y="4655"/>
                    <a:pt x="146" y="4800"/>
                    <a:pt x="325" y="4800"/>
                  </a:cubicBezTo>
                  <a:lnTo>
                    <a:pt x="8142" y="4800"/>
                  </a:lnTo>
                  <a:cubicBezTo>
                    <a:pt x="8321" y="4800"/>
                    <a:pt x="8467" y="4655"/>
                    <a:pt x="8467" y="4475"/>
                  </a:cubicBezTo>
                  <a:lnTo>
                    <a:pt x="8467" y="325"/>
                  </a:lnTo>
                  <a:cubicBezTo>
                    <a:pt x="8467" y="146"/>
                    <a:pt x="8321" y="0"/>
                    <a:pt x="8142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6" name="Freeform 50"/>
            <p:cNvSpPr>
              <a:spLocks/>
            </p:cNvSpPr>
            <p:nvPr/>
          </p:nvSpPr>
          <p:spPr bwMode="auto">
            <a:xfrm>
              <a:off x="1964" y="4235"/>
              <a:ext cx="2362" cy="1343"/>
            </a:xfrm>
            <a:custGeom>
              <a:avLst/>
              <a:gdLst>
                <a:gd name="T0" fmla="*/ 325 w 8467"/>
                <a:gd name="T1" fmla="*/ 0 h 4800"/>
                <a:gd name="T2" fmla="*/ 0 w 8467"/>
                <a:gd name="T3" fmla="*/ 325 h 4800"/>
                <a:gd name="T4" fmla="*/ 0 w 8467"/>
                <a:gd name="T5" fmla="*/ 4475 h 4800"/>
                <a:gd name="T6" fmla="*/ 325 w 8467"/>
                <a:gd name="T7" fmla="*/ 4800 h 4800"/>
                <a:gd name="T8" fmla="*/ 8142 w 8467"/>
                <a:gd name="T9" fmla="*/ 4800 h 4800"/>
                <a:gd name="T10" fmla="*/ 8467 w 8467"/>
                <a:gd name="T11" fmla="*/ 4475 h 4800"/>
                <a:gd name="T12" fmla="*/ 8467 w 8467"/>
                <a:gd name="T13" fmla="*/ 325 h 4800"/>
                <a:gd name="T14" fmla="*/ 8142 w 8467"/>
                <a:gd name="T15" fmla="*/ 0 h 4800"/>
                <a:gd name="T16" fmla="*/ 325 w 8467"/>
                <a:gd name="T17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67" h="4800">
                  <a:moveTo>
                    <a:pt x="325" y="0"/>
                  </a:moveTo>
                  <a:cubicBezTo>
                    <a:pt x="146" y="0"/>
                    <a:pt x="0" y="146"/>
                    <a:pt x="0" y="325"/>
                  </a:cubicBezTo>
                  <a:lnTo>
                    <a:pt x="0" y="4475"/>
                  </a:lnTo>
                  <a:cubicBezTo>
                    <a:pt x="0" y="4655"/>
                    <a:pt x="146" y="4800"/>
                    <a:pt x="325" y="4800"/>
                  </a:cubicBezTo>
                  <a:lnTo>
                    <a:pt x="8142" y="4800"/>
                  </a:lnTo>
                  <a:cubicBezTo>
                    <a:pt x="8321" y="4800"/>
                    <a:pt x="8467" y="4655"/>
                    <a:pt x="8467" y="4475"/>
                  </a:cubicBezTo>
                  <a:lnTo>
                    <a:pt x="8467" y="325"/>
                  </a:lnTo>
                  <a:cubicBezTo>
                    <a:pt x="8467" y="146"/>
                    <a:pt x="8321" y="0"/>
                    <a:pt x="8142" y="0"/>
                  </a:cubicBezTo>
                  <a:lnTo>
                    <a:pt x="325" y="0"/>
                  </a:lnTo>
                  <a:close/>
                </a:path>
              </a:pathLst>
            </a:custGeom>
            <a:noFill/>
            <a:ln w="1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3513151" y="4194751"/>
            <a:ext cx="793140" cy="449865"/>
            <a:chOff x="8309" y="4235"/>
            <a:chExt cx="2362" cy="1343"/>
          </a:xfrm>
        </p:grpSpPr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8309" y="4235"/>
              <a:ext cx="2362" cy="1343"/>
            </a:xfrm>
            <a:custGeom>
              <a:avLst/>
              <a:gdLst>
                <a:gd name="T0" fmla="*/ 163 w 4233"/>
                <a:gd name="T1" fmla="*/ 0 h 2400"/>
                <a:gd name="T2" fmla="*/ 0 w 4233"/>
                <a:gd name="T3" fmla="*/ 163 h 2400"/>
                <a:gd name="T4" fmla="*/ 0 w 4233"/>
                <a:gd name="T5" fmla="*/ 2238 h 2400"/>
                <a:gd name="T6" fmla="*/ 163 w 4233"/>
                <a:gd name="T7" fmla="*/ 2400 h 2400"/>
                <a:gd name="T8" fmla="*/ 4071 w 4233"/>
                <a:gd name="T9" fmla="*/ 2400 h 2400"/>
                <a:gd name="T10" fmla="*/ 4233 w 4233"/>
                <a:gd name="T11" fmla="*/ 2238 h 2400"/>
                <a:gd name="T12" fmla="*/ 4233 w 4233"/>
                <a:gd name="T13" fmla="*/ 163 h 2400"/>
                <a:gd name="T14" fmla="*/ 4071 w 4233"/>
                <a:gd name="T15" fmla="*/ 0 h 2400"/>
                <a:gd name="T16" fmla="*/ 163 w 4233"/>
                <a:gd name="T17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3" h="240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2238"/>
                  </a:lnTo>
                  <a:cubicBezTo>
                    <a:pt x="0" y="2328"/>
                    <a:pt x="73" y="2400"/>
                    <a:pt x="163" y="2400"/>
                  </a:cubicBezTo>
                  <a:lnTo>
                    <a:pt x="4071" y="2400"/>
                  </a:lnTo>
                  <a:cubicBezTo>
                    <a:pt x="4161" y="2400"/>
                    <a:pt x="4233" y="2328"/>
                    <a:pt x="4233" y="2238"/>
                  </a:cubicBezTo>
                  <a:lnTo>
                    <a:pt x="4233" y="163"/>
                  </a:lnTo>
                  <a:cubicBezTo>
                    <a:pt x="4233" y="73"/>
                    <a:pt x="4161" y="0"/>
                    <a:pt x="4071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8309" y="4235"/>
              <a:ext cx="2362" cy="1343"/>
            </a:xfrm>
            <a:custGeom>
              <a:avLst/>
              <a:gdLst>
                <a:gd name="T0" fmla="*/ 163 w 4233"/>
                <a:gd name="T1" fmla="*/ 0 h 2400"/>
                <a:gd name="T2" fmla="*/ 0 w 4233"/>
                <a:gd name="T3" fmla="*/ 163 h 2400"/>
                <a:gd name="T4" fmla="*/ 0 w 4233"/>
                <a:gd name="T5" fmla="*/ 2238 h 2400"/>
                <a:gd name="T6" fmla="*/ 163 w 4233"/>
                <a:gd name="T7" fmla="*/ 2400 h 2400"/>
                <a:gd name="T8" fmla="*/ 4071 w 4233"/>
                <a:gd name="T9" fmla="*/ 2400 h 2400"/>
                <a:gd name="T10" fmla="*/ 4233 w 4233"/>
                <a:gd name="T11" fmla="*/ 2238 h 2400"/>
                <a:gd name="T12" fmla="*/ 4233 w 4233"/>
                <a:gd name="T13" fmla="*/ 163 h 2400"/>
                <a:gd name="T14" fmla="*/ 4071 w 4233"/>
                <a:gd name="T15" fmla="*/ 0 h 2400"/>
                <a:gd name="T16" fmla="*/ 163 w 4233"/>
                <a:gd name="T17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3" h="240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2238"/>
                  </a:lnTo>
                  <a:cubicBezTo>
                    <a:pt x="0" y="2328"/>
                    <a:pt x="73" y="2400"/>
                    <a:pt x="163" y="2400"/>
                  </a:cubicBezTo>
                  <a:lnTo>
                    <a:pt x="4071" y="2400"/>
                  </a:lnTo>
                  <a:cubicBezTo>
                    <a:pt x="4161" y="2400"/>
                    <a:pt x="4233" y="2328"/>
                    <a:pt x="4233" y="2238"/>
                  </a:cubicBezTo>
                  <a:lnTo>
                    <a:pt x="4233" y="163"/>
                  </a:lnTo>
                  <a:cubicBezTo>
                    <a:pt x="4233" y="73"/>
                    <a:pt x="4161" y="0"/>
                    <a:pt x="4071" y="0"/>
                  </a:cubicBezTo>
                  <a:lnTo>
                    <a:pt x="163" y="0"/>
                  </a:lnTo>
                  <a:close/>
                </a:path>
              </a:pathLst>
            </a:custGeom>
            <a:noFill/>
            <a:ln w="1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1897360" y="4428077"/>
            <a:ext cx="196251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66" name="Picture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88" y="4121415"/>
            <a:ext cx="622762" cy="6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AutoShape 67"/>
          <p:cNvSpPr>
            <a:spLocks noChangeArrowheads="1"/>
          </p:cNvSpPr>
          <p:nvPr/>
        </p:nvSpPr>
        <p:spPr bwMode="auto">
          <a:xfrm rot="16200000">
            <a:off x="2963438" y="3946651"/>
            <a:ext cx="93631" cy="1096768"/>
          </a:xfrm>
          <a:prstGeom prst="can">
            <a:avLst>
              <a:gd name="adj" fmla="val 14755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altLang="ja-JP" b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2550972" y="3954410"/>
            <a:ext cx="95295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Internet VPN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77" name="Picture 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43" y="4365494"/>
            <a:ext cx="170936" cy="14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05" y="4399403"/>
            <a:ext cx="170936" cy="14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4" y="4395755"/>
            <a:ext cx="428062" cy="1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13" y="4399404"/>
            <a:ext cx="428062" cy="1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38" y="3240626"/>
            <a:ext cx="2848365" cy="10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Line 60"/>
          <p:cNvSpPr>
            <a:spLocks noChangeShapeType="1"/>
          </p:cNvSpPr>
          <p:nvPr/>
        </p:nvSpPr>
        <p:spPr bwMode="auto">
          <a:xfrm>
            <a:off x="2956344" y="3416042"/>
            <a:ext cx="81343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1" name="Rectangle 64"/>
          <p:cNvSpPr>
            <a:spLocks noChangeArrowheads="1"/>
          </p:cNvSpPr>
          <p:nvPr/>
        </p:nvSpPr>
        <p:spPr bwMode="auto">
          <a:xfrm>
            <a:off x="2318878" y="2997080"/>
            <a:ext cx="12749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kumimoji="0"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INTRANET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94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34" y="3368090"/>
            <a:ext cx="428062" cy="1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13" y="3207624"/>
            <a:ext cx="428062" cy="1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 bwMode="auto">
          <a:xfrm>
            <a:off x="2956345" y="3198099"/>
            <a:ext cx="0" cy="4962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線コネクタ 4"/>
          <p:cNvCxnSpPr/>
          <p:nvPr/>
        </p:nvCxnSpPr>
        <p:spPr bwMode="auto">
          <a:xfrm flipH="1">
            <a:off x="2550972" y="3633995"/>
            <a:ext cx="4053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グループ化 95"/>
          <p:cNvGrpSpPr/>
          <p:nvPr/>
        </p:nvGrpSpPr>
        <p:grpSpPr>
          <a:xfrm>
            <a:off x="2134790" y="3534851"/>
            <a:ext cx="453961" cy="310103"/>
            <a:chOff x="2702997" y="2243555"/>
            <a:chExt cx="887928" cy="661397"/>
          </a:xfrm>
        </p:grpSpPr>
        <p:pic>
          <p:nvPicPr>
            <p:cNvPr id="97" name="Picture 1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997" y="2243555"/>
              <a:ext cx="887928" cy="66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198" y="2328984"/>
              <a:ext cx="530227" cy="29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9" name="直線コネクタ 98"/>
          <p:cNvCxnSpPr/>
          <p:nvPr/>
        </p:nvCxnSpPr>
        <p:spPr bwMode="auto">
          <a:xfrm flipH="1">
            <a:off x="2220273" y="3294050"/>
            <a:ext cx="7243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1539631" y="3894341"/>
            <a:ext cx="3002355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08469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Static NAT Settings (Port Forward)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テキスト ボックス 16"/>
          <p:cNvSpPr txBox="1">
            <a:spLocks noChangeArrowheads="1"/>
          </p:cNvSpPr>
          <p:nvPr/>
        </p:nvSpPr>
        <p:spPr bwMode="auto">
          <a:xfrm>
            <a:off x="323850" y="848328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altLang="ja-JP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etwork </a:t>
            </a:r>
            <a:r>
              <a:rPr lang="en-US" altLang="ja-JP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ddress </a:t>
            </a:r>
            <a:r>
              <a:rPr lang="en-US" altLang="ja-JP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ranslation</a:t>
            </a:r>
            <a:endParaRPr lang="en-US" altLang="ja-JP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41313" y="1403350"/>
            <a:ext cx="8551862" cy="51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1400" dirty="0">
                <a:solidFill>
                  <a:schemeClr val="tx1"/>
                </a:solidFill>
                <a:latin typeface="Arial" charset="0"/>
              </a:rPr>
              <a:t> NAT has function that changes </a:t>
            </a:r>
            <a:r>
              <a:rPr lang="en-US" altLang="ja-JP" sz="1400" dirty="0">
                <a:solidFill>
                  <a:srgbClr val="FF0000"/>
                </a:solidFill>
                <a:latin typeface="Arial" charset="0"/>
              </a:rPr>
              <a:t>Private (Local) IP address</a:t>
            </a:r>
            <a:r>
              <a:rPr lang="en-US" altLang="ja-JP" sz="1400" dirty="0">
                <a:solidFill>
                  <a:schemeClr val="tx1"/>
                </a:solidFill>
                <a:latin typeface="Arial" charset="0"/>
              </a:rPr>
              <a:t> and port number inside LAN, and </a:t>
            </a:r>
            <a:r>
              <a:rPr lang="en-US" altLang="ja-JP" sz="1400" dirty="0">
                <a:solidFill>
                  <a:srgbClr val="FF0000"/>
                </a:solidFill>
                <a:latin typeface="Arial" charset="0"/>
              </a:rPr>
              <a:t>Public (Global) address</a:t>
            </a:r>
            <a:r>
              <a:rPr lang="en-US" altLang="ja-JP" sz="1400" dirty="0">
                <a:solidFill>
                  <a:schemeClr val="tx1"/>
                </a:solidFill>
                <a:latin typeface="Arial" charset="0"/>
              </a:rPr>
              <a:t> and port number on internet.</a:t>
            </a:r>
            <a:endParaRPr lang="ja-JP" alt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3050" y="4677515"/>
            <a:ext cx="26162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00FF"/>
                </a:solidFill>
                <a:latin typeface="Arial" charset="0"/>
                <a:ea typeface="ＭＳ Ｐゴシック" pitchFamily="50" charset="-128"/>
              </a:rPr>
              <a:t>Basic Network Configuration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3132138" y="4829915"/>
            <a:ext cx="57070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04800" y="5410940"/>
            <a:ext cx="1500188" cy="850900"/>
            <a:chOff x="1964" y="4235"/>
            <a:chExt cx="2362" cy="1343"/>
          </a:xfrm>
        </p:grpSpPr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1964" y="4235"/>
              <a:ext cx="2362" cy="1343"/>
            </a:xfrm>
            <a:custGeom>
              <a:avLst/>
              <a:gdLst>
                <a:gd name="T0" fmla="*/ 325 w 8467"/>
                <a:gd name="T1" fmla="*/ 0 h 4800"/>
                <a:gd name="T2" fmla="*/ 0 w 8467"/>
                <a:gd name="T3" fmla="*/ 325 h 4800"/>
                <a:gd name="T4" fmla="*/ 0 w 8467"/>
                <a:gd name="T5" fmla="*/ 4475 h 4800"/>
                <a:gd name="T6" fmla="*/ 325 w 8467"/>
                <a:gd name="T7" fmla="*/ 4800 h 4800"/>
                <a:gd name="T8" fmla="*/ 8142 w 8467"/>
                <a:gd name="T9" fmla="*/ 4800 h 4800"/>
                <a:gd name="T10" fmla="*/ 8467 w 8467"/>
                <a:gd name="T11" fmla="*/ 4475 h 4800"/>
                <a:gd name="T12" fmla="*/ 8467 w 8467"/>
                <a:gd name="T13" fmla="*/ 325 h 4800"/>
                <a:gd name="T14" fmla="*/ 8142 w 8467"/>
                <a:gd name="T15" fmla="*/ 0 h 4800"/>
                <a:gd name="T16" fmla="*/ 325 w 8467"/>
                <a:gd name="T17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67" h="4800">
                  <a:moveTo>
                    <a:pt x="325" y="0"/>
                  </a:moveTo>
                  <a:cubicBezTo>
                    <a:pt x="146" y="0"/>
                    <a:pt x="0" y="146"/>
                    <a:pt x="0" y="325"/>
                  </a:cubicBezTo>
                  <a:lnTo>
                    <a:pt x="0" y="4475"/>
                  </a:lnTo>
                  <a:cubicBezTo>
                    <a:pt x="0" y="4655"/>
                    <a:pt x="146" y="4800"/>
                    <a:pt x="325" y="4800"/>
                  </a:cubicBezTo>
                  <a:lnTo>
                    <a:pt x="8142" y="4800"/>
                  </a:lnTo>
                  <a:cubicBezTo>
                    <a:pt x="8321" y="4800"/>
                    <a:pt x="8467" y="4655"/>
                    <a:pt x="8467" y="4475"/>
                  </a:cubicBezTo>
                  <a:lnTo>
                    <a:pt x="8467" y="325"/>
                  </a:lnTo>
                  <a:cubicBezTo>
                    <a:pt x="8467" y="146"/>
                    <a:pt x="8321" y="0"/>
                    <a:pt x="8142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1964" y="4235"/>
              <a:ext cx="2362" cy="1343"/>
            </a:xfrm>
            <a:custGeom>
              <a:avLst/>
              <a:gdLst>
                <a:gd name="T0" fmla="*/ 325 w 8467"/>
                <a:gd name="T1" fmla="*/ 0 h 4800"/>
                <a:gd name="T2" fmla="*/ 0 w 8467"/>
                <a:gd name="T3" fmla="*/ 325 h 4800"/>
                <a:gd name="T4" fmla="*/ 0 w 8467"/>
                <a:gd name="T5" fmla="*/ 4475 h 4800"/>
                <a:gd name="T6" fmla="*/ 325 w 8467"/>
                <a:gd name="T7" fmla="*/ 4800 h 4800"/>
                <a:gd name="T8" fmla="*/ 8142 w 8467"/>
                <a:gd name="T9" fmla="*/ 4800 h 4800"/>
                <a:gd name="T10" fmla="*/ 8467 w 8467"/>
                <a:gd name="T11" fmla="*/ 4475 h 4800"/>
                <a:gd name="T12" fmla="*/ 8467 w 8467"/>
                <a:gd name="T13" fmla="*/ 325 h 4800"/>
                <a:gd name="T14" fmla="*/ 8142 w 8467"/>
                <a:gd name="T15" fmla="*/ 0 h 4800"/>
                <a:gd name="T16" fmla="*/ 325 w 8467"/>
                <a:gd name="T17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67" h="4800">
                  <a:moveTo>
                    <a:pt x="325" y="0"/>
                  </a:moveTo>
                  <a:cubicBezTo>
                    <a:pt x="146" y="0"/>
                    <a:pt x="0" y="146"/>
                    <a:pt x="0" y="325"/>
                  </a:cubicBezTo>
                  <a:lnTo>
                    <a:pt x="0" y="4475"/>
                  </a:lnTo>
                  <a:cubicBezTo>
                    <a:pt x="0" y="4655"/>
                    <a:pt x="146" y="4800"/>
                    <a:pt x="325" y="4800"/>
                  </a:cubicBezTo>
                  <a:lnTo>
                    <a:pt x="8142" y="4800"/>
                  </a:lnTo>
                  <a:cubicBezTo>
                    <a:pt x="8321" y="4800"/>
                    <a:pt x="8467" y="4655"/>
                    <a:pt x="8467" y="4475"/>
                  </a:cubicBezTo>
                  <a:lnTo>
                    <a:pt x="8467" y="325"/>
                  </a:lnTo>
                  <a:cubicBezTo>
                    <a:pt x="8467" y="146"/>
                    <a:pt x="8321" y="0"/>
                    <a:pt x="8142" y="0"/>
                  </a:cubicBezTo>
                  <a:lnTo>
                    <a:pt x="325" y="0"/>
                  </a:lnTo>
                  <a:close/>
                </a:path>
              </a:pathLst>
            </a:custGeom>
            <a:noFill/>
            <a:ln w="1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339013" y="5417290"/>
            <a:ext cx="1500187" cy="850900"/>
            <a:chOff x="8309" y="4235"/>
            <a:chExt cx="2362" cy="1343"/>
          </a:xfrm>
        </p:grpSpPr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8309" y="4235"/>
              <a:ext cx="2362" cy="1343"/>
            </a:xfrm>
            <a:custGeom>
              <a:avLst/>
              <a:gdLst>
                <a:gd name="T0" fmla="*/ 163 w 4233"/>
                <a:gd name="T1" fmla="*/ 0 h 2400"/>
                <a:gd name="T2" fmla="*/ 0 w 4233"/>
                <a:gd name="T3" fmla="*/ 163 h 2400"/>
                <a:gd name="T4" fmla="*/ 0 w 4233"/>
                <a:gd name="T5" fmla="*/ 2238 h 2400"/>
                <a:gd name="T6" fmla="*/ 163 w 4233"/>
                <a:gd name="T7" fmla="*/ 2400 h 2400"/>
                <a:gd name="T8" fmla="*/ 4071 w 4233"/>
                <a:gd name="T9" fmla="*/ 2400 h 2400"/>
                <a:gd name="T10" fmla="*/ 4233 w 4233"/>
                <a:gd name="T11" fmla="*/ 2238 h 2400"/>
                <a:gd name="T12" fmla="*/ 4233 w 4233"/>
                <a:gd name="T13" fmla="*/ 163 h 2400"/>
                <a:gd name="T14" fmla="*/ 4071 w 4233"/>
                <a:gd name="T15" fmla="*/ 0 h 2400"/>
                <a:gd name="T16" fmla="*/ 163 w 4233"/>
                <a:gd name="T17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3" h="240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2238"/>
                  </a:lnTo>
                  <a:cubicBezTo>
                    <a:pt x="0" y="2328"/>
                    <a:pt x="73" y="2400"/>
                    <a:pt x="163" y="2400"/>
                  </a:cubicBezTo>
                  <a:lnTo>
                    <a:pt x="4071" y="2400"/>
                  </a:lnTo>
                  <a:cubicBezTo>
                    <a:pt x="4161" y="2400"/>
                    <a:pt x="4233" y="2328"/>
                    <a:pt x="4233" y="2238"/>
                  </a:cubicBezTo>
                  <a:lnTo>
                    <a:pt x="4233" y="163"/>
                  </a:lnTo>
                  <a:cubicBezTo>
                    <a:pt x="4233" y="73"/>
                    <a:pt x="4161" y="0"/>
                    <a:pt x="4071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8309" y="4235"/>
              <a:ext cx="2362" cy="1343"/>
            </a:xfrm>
            <a:custGeom>
              <a:avLst/>
              <a:gdLst>
                <a:gd name="T0" fmla="*/ 163 w 4233"/>
                <a:gd name="T1" fmla="*/ 0 h 2400"/>
                <a:gd name="T2" fmla="*/ 0 w 4233"/>
                <a:gd name="T3" fmla="*/ 163 h 2400"/>
                <a:gd name="T4" fmla="*/ 0 w 4233"/>
                <a:gd name="T5" fmla="*/ 2238 h 2400"/>
                <a:gd name="T6" fmla="*/ 163 w 4233"/>
                <a:gd name="T7" fmla="*/ 2400 h 2400"/>
                <a:gd name="T8" fmla="*/ 4071 w 4233"/>
                <a:gd name="T9" fmla="*/ 2400 h 2400"/>
                <a:gd name="T10" fmla="*/ 4233 w 4233"/>
                <a:gd name="T11" fmla="*/ 2238 h 2400"/>
                <a:gd name="T12" fmla="*/ 4233 w 4233"/>
                <a:gd name="T13" fmla="*/ 163 h 2400"/>
                <a:gd name="T14" fmla="*/ 4071 w 4233"/>
                <a:gd name="T15" fmla="*/ 0 h 2400"/>
                <a:gd name="T16" fmla="*/ 163 w 4233"/>
                <a:gd name="T17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3" h="2400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lnTo>
                    <a:pt x="0" y="2238"/>
                  </a:lnTo>
                  <a:cubicBezTo>
                    <a:pt x="0" y="2328"/>
                    <a:pt x="73" y="2400"/>
                    <a:pt x="163" y="2400"/>
                  </a:cubicBezTo>
                  <a:lnTo>
                    <a:pt x="4071" y="2400"/>
                  </a:lnTo>
                  <a:cubicBezTo>
                    <a:pt x="4161" y="2400"/>
                    <a:pt x="4233" y="2328"/>
                    <a:pt x="4233" y="2238"/>
                  </a:cubicBezTo>
                  <a:lnTo>
                    <a:pt x="4233" y="163"/>
                  </a:lnTo>
                  <a:cubicBezTo>
                    <a:pt x="4233" y="73"/>
                    <a:pt x="4161" y="0"/>
                    <a:pt x="4071" y="0"/>
                  </a:cubicBezTo>
                  <a:lnTo>
                    <a:pt x="163" y="0"/>
                  </a:lnTo>
                  <a:close/>
                </a:path>
              </a:pathLst>
            </a:custGeom>
            <a:noFill/>
            <a:ln w="1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79413" y="6274540"/>
            <a:ext cx="2746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Site A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8534400" y="6268190"/>
            <a:ext cx="2682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Site B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76238" y="6055465"/>
            <a:ext cx="1022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Private IP Address (X)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7772400" y="6055465"/>
            <a:ext cx="10175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Private IP Address (Y)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1905000" y="6036415"/>
            <a:ext cx="327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Router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934200" y="6020540"/>
            <a:ext cx="327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Router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1295400" y="5858615"/>
            <a:ext cx="6553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5249015"/>
            <a:ext cx="1177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4141788" y="5169640"/>
            <a:ext cx="3889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Internet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6324600" y="5591915"/>
            <a:ext cx="968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Public IP Address (Y)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846263" y="5591915"/>
            <a:ext cx="9731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000000"/>
                </a:solidFill>
                <a:latin typeface="Calibri" pitchFamily="34" charset="0"/>
                <a:ea typeface="ＭＳ 明朝" charset="-128"/>
              </a:rPr>
              <a:t>Public IP Address (X)</a:t>
            </a:r>
            <a:endParaRPr kumimoji="0" lang="en-US" altLang="ja-JP" sz="1400" dirty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1219200" y="5363315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7315200" y="5363315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638175" y="5150590"/>
            <a:ext cx="1724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FF0000"/>
                </a:solidFill>
                <a:latin typeface="Calibri" pitchFamily="34" charset="0"/>
                <a:ea typeface="ＭＳ 明朝" charset="-128"/>
              </a:rPr>
              <a:t>Static NAT (Port Forwarding) Setting</a:t>
            </a:r>
            <a:endParaRPr kumimoji="0" lang="en-US" altLang="ja-JP" sz="1400" dirty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6734175" y="5150590"/>
            <a:ext cx="1724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kumimoji="0" lang="en-US" altLang="ja-JP" sz="900" b="1" dirty="0">
                <a:solidFill>
                  <a:srgbClr val="FF0000"/>
                </a:solidFill>
                <a:latin typeface="Calibri" pitchFamily="34" charset="0"/>
                <a:ea typeface="ＭＳ 明朝" charset="-128"/>
              </a:rPr>
              <a:t>Static NAT (Port Forwarding) Setting</a:t>
            </a:r>
            <a:endParaRPr kumimoji="0" lang="en-US" altLang="ja-JP" sz="1400" dirty="0">
              <a:solidFill>
                <a:srgbClr val="FF0000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32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44315"/>
            <a:ext cx="266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744315"/>
            <a:ext cx="2667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E:\Documents and Settings\yuko_narimatsu\デスクトップ\Panasonic\Ver_3.0_HDコム_ご説明資料\追加ページ材料\BG_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94628"/>
            <a:ext cx="42926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E:\Documents and Settings\yuko_narimatsu\デスクトップ\Panasonic\Ver_3.0_HDコム_ご説明資料\追加ページ材料\BG_obi.pn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42253"/>
            <a:ext cx="31686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正方形/長方形 37"/>
          <p:cNvSpPr/>
          <p:nvPr/>
        </p:nvSpPr>
        <p:spPr bwMode="auto">
          <a:xfrm>
            <a:off x="1039813" y="3145578"/>
            <a:ext cx="3101975" cy="46037"/>
          </a:xfrm>
          <a:prstGeom prst="rect">
            <a:avLst/>
          </a:prstGeom>
          <a:solidFill>
            <a:srgbClr val="149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/>
          </a:p>
        </p:txBody>
      </p:sp>
      <p:pic>
        <p:nvPicPr>
          <p:cNvPr id="39" name="Picture 30" descr="E:\Documents and Settings\yuko_narimatsu\デスクトップ\Panasonic\Ver_3.0_HDコム_ご説明資料\追加ページ材料\ma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120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9" descr="E:\Documents and Settings\yuko_narimatsu\デスクトップ\Panasonic\Ver_3.0_HDコム_ご説明資料\追加ページ材料\bats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394815"/>
            <a:ext cx="428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直線矢印コネクタ 40"/>
          <p:cNvCxnSpPr>
            <a:cxnSpLocks noChangeShapeType="1"/>
          </p:cNvCxnSpPr>
          <p:nvPr/>
        </p:nvCxnSpPr>
        <p:spPr bwMode="auto">
          <a:xfrm flipH="1">
            <a:off x="1608138" y="2670915"/>
            <a:ext cx="568325" cy="900113"/>
          </a:xfrm>
          <a:prstGeom prst="straightConnector1">
            <a:avLst/>
          </a:prstGeom>
          <a:noFill/>
          <a:ln w="31750" algn="ctr">
            <a:solidFill>
              <a:srgbClr val="00427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線矢印コネクタ 41"/>
          <p:cNvCxnSpPr>
            <a:cxnSpLocks noChangeShapeType="1"/>
          </p:cNvCxnSpPr>
          <p:nvPr/>
        </p:nvCxnSpPr>
        <p:spPr bwMode="auto">
          <a:xfrm flipH="1">
            <a:off x="1827213" y="2670915"/>
            <a:ext cx="568325" cy="900113"/>
          </a:xfrm>
          <a:prstGeom prst="straightConnector1">
            <a:avLst/>
          </a:prstGeom>
          <a:noFill/>
          <a:ln w="31750" algn="ctr">
            <a:solidFill>
              <a:srgbClr val="00427E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線矢印コネクタ 42"/>
          <p:cNvCxnSpPr>
            <a:cxnSpLocks noChangeShapeType="1"/>
          </p:cNvCxnSpPr>
          <p:nvPr/>
        </p:nvCxnSpPr>
        <p:spPr bwMode="auto">
          <a:xfrm flipH="1">
            <a:off x="3055938" y="2670915"/>
            <a:ext cx="566737" cy="900113"/>
          </a:xfrm>
          <a:prstGeom prst="straightConnector1">
            <a:avLst/>
          </a:prstGeom>
          <a:noFill/>
          <a:ln w="31750" algn="ctr">
            <a:solidFill>
              <a:srgbClr val="00427E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正方形/長方形 43"/>
          <p:cNvSpPr/>
          <p:nvPr/>
        </p:nvSpPr>
        <p:spPr bwMode="auto">
          <a:xfrm>
            <a:off x="1446213" y="3029690"/>
            <a:ext cx="2540000" cy="2524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/>
          </a:p>
        </p:txBody>
      </p:sp>
      <p:sp>
        <p:nvSpPr>
          <p:cNvPr id="45" name="テキスト ボックス 28"/>
          <p:cNvSpPr txBox="1">
            <a:spLocks noChangeArrowheads="1"/>
          </p:cNvSpPr>
          <p:nvPr/>
        </p:nvSpPr>
        <p:spPr bwMode="auto">
          <a:xfrm>
            <a:off x="2282825" y="3063028"/>
            <a:ext cx="8524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ja-JP" sz="1600" b="1" dirty="0">
                <a:solidFill>
                  <a:schemeClr val="tx1"/>
                </a:solidFill>
                <a:ea typeface="Arial Unicode MS" pitchFamily="50" charset="-128"/>
                <a:cs typeface="Arial Unicode MS" pitchFamily="50" charset="-128"/>
              </a:rPr>
              <a:t>NAT/FW</a:t>
            </a:r>
            <a:endParaRPr lang="ja-JP" altLang="en-US" sz="1600" b="1" dirty="0">
              <a:solidFill>
                <a:schemeClr val="tx1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6" name="Picture 29" descr="E:\Documents and Settings\yuko_narimatsu\デスクトップ\Panasonic\Ver_3.0_HDコム_ご説明資料\追加ページ材料\bats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931265"/>
            <a:ext cx="428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16"/>
          <p:cNvSpPr txBox="1">
            <a:spLocks noChangeArrowheads="1"/>
          </p:cNvSpPr>
          <p:nvPr/>
        </p:nvSpPr>
        <p:spPr bwMode="auto">
          <a:xfrm>
            <a:off x="349250" y="2015278"/>
            <a:ext cx="2916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altLang="ja-JP" sz="1800" b="1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What is NAT/FW  Traversal?</a:t>
            </a:r>
            <a:endParaRPr lang="ja-JP" altLang="en-US" sz="1800" b="1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8" name="テキスト ボックス 128"/>
          <p:cNvSpPr txBox="1">
            <a:spLocks noChangeArrowheads="1"/>
          </p:cNvSpPr>
          <p:nvPr/>
        </p:nvSpPr>
        <p:spPr bwMode="auto">
          <a:xfrm>
            <a:off x="363538" y="4075853"/>
            <a:ext cx="3622675" cy="330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300"/>
              </a:lnSpc>
              <a:buClr>
                <a:schemeClr val="tx2"/>
              </a:buClr>
            </a:pPr>
            <a:r>
              <a:rPr lang="en-US" altLang="ja-JP" b="1" dirty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NAT: Cannot connect from outside (WAN) to inside (LAN).</a:t>
            </a:r>
            <a:r>
              <a:rPr lang="ja-JP" altLang="en-US" b="1" dirty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 </a:t>
            </a:r>
          </a:p>
          <a:p>
            <a:pPr eaLnBrk="1" hangingPunct="1">
              <a:lnSpc>
                <a:spcPts val="1300"/>
              </a:lnSpc>
              <a:buClr>
                <a:schemeClr val="tx2"/>
              </a:buClr>
            </a:pPr>
            <a:r>
              <a:rPr lang="en-US" altLang="ja-JP" b="1" dirty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FW : For security, control ports to open.</a:t>
            </a:r>
            <a:endParaRPr lang="ja-JP" altLang="en-US" b="1" dirty="0">
              <a:solidFill>
                <a:schemeClr val="tx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49" name="テキスト ボックス 128"/>
          <p:cNvSpPr txBox="1">
            <a:spLocks noChangeArrowheads="1"/>
          </p:cNvSpPr>
          <p:nvPr/>
        </p:nvSpPr>
        <p:spPr bwMode="auto">
          <a:xfrm>
            <a:off x="414338" y="2964603"/>
            <a:ext cx="9445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lnSpc>
                <a:spcPts val="1100"/>
              </a:lnSpc>
              <a:buClr>
                <a:schemeClr val="tx2"/>
              </a:buClr>
            </a:pPr>
            <a:r>
              <a:rPr lang="en-US" altLang="ja-JP" b="1" dirty="0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" charset="0"/>
              </a:rPr>
              <a:t>Outside: WAN</a:t>
            </a:r>
            <a:endParaRPr lang="ja-JP" altLang="en-US" b="1" dirty="0">
              <a:solidFill>
                <a:schemeClr val="tx1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0" name="テキスト ボックス 128"/>
          <p:cNvSpPr txBox="1">
            <a:spLocks noChangeArrowheads="1"/>
          </p:cNvSpPr>
          <p:nvPr/>
        </p:nvSpPr>
        <p:spPr bwMode="auto">
          <a:xfrm>
            <a:off x="414338" y="3251940"/>
            <a:ext cx="7905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lnSpc>
                <a:spcPts val="1100"/>
              </a:lnSpc>
              <a:buClr>
                <a:schemeClr val="tx2"/>
              </a:buClr>
            </a:pPr>
            <a:r>
              <a:rPr lang="en-US" altLang="ja-JP" b="1" dirty="0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" charset="0"/>
              </a:rPr>
              <a:t>Inside: LAN</a:t>
            </a:r>
            <a:endParaRPr lang="ja-JP" altLang="en-US" b="1" dirty="0">
              <a:solidFill>
                <a:schemeClr val="tx1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pic>
        <p:nvPicPr>
          <p:cNvPr id="51" name="Picture 5" descr="E:\Documents and Settings\yuko_narimatsu\デスクトップ\Panasonic\Ver_3.0_HDコム_ご説明資料\追加ページ材料\BG_Righ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885103"/>
            <a:ext cx="44513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2" descr="E:\Documents and Settings\yuko_narimatsu\デスクトップ\Panasonic\Ver_3.0_HDコム_ご説明資料\追加ページ材料\rut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434503"/>
            <a:ext cx="684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E:\Documents and Settings\yuko_narimatsu\デスクトップ\Panasonic\Ver_3.0_HDコム_ご説明資料\追加ページ材料\BG_ob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935903"/>
            <a:ext cx="30130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線コネクタ 55"/>
          <p:cNvCxnSpPr/>
          <p:nvPr/>
        </p:nvCxnSpPr>
        <p:spPr bwMode="auto">
          <a:xfrm flipV="1">
            <a:off x="6618288" y="3567853"/>
            <a:ext cx="0" cy="252412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128"/>
          <p:cNvSpPr txBox="1">
            <a:spLocks noChangeArrowheads="1"/>
          </p:cNvSpPr>
          <p:nvPr/>
        </p:nvSpPr>
        <p:spPr bwMode="auto">
          <a:xfrm>
            <a:off x="4652963" y="2304203"/>
            <a:ext cx="3698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300"/>
              </a:lnSpc>
              <a:buClr>
                <a:schemeClr val="tx2"/>
              </a:buClr>
            </a:pPr>
            <a:r>
              <a:rPr lang="en-US" altLang="ja-JP" b="1" dirty="0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" charset="0"/>
              </a:rPr>
              <a:t>Forward data from outside “WAN” to inside “LAN” by using a “port forwarding” supported router.</a:t>
            </a:r>
            <a:endParaRPr lang="ja-JP" altLang="en-US" b="1" dirty="0">
              <a:solidFill>
                <a:schemeClr val="tx1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8" name="テキスト ボックス 16"/>
          <p:cNvSpPr txBox="1">
            <a:spLocks noChangeArrowheads="1"/>
          </p:cNvSpPr>
          <p:nvPr/>
        </p:nvSpPr>
        <p:spPr bwMode="auto">
          <a:xfrm>
            <a:off x="4619625" y="2002578"/>
            <a:ext cx="2806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altLang="ja-JP" sz="1800" b="1" dirty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Simple NAT/FW Traversal</a:t>
            </a:r>
            <a:endParaRPr lang="ja-JP" altLang="en-US" sz="1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9" name="テキスト ボックス 128"/>
          <p:cNvSpPr txBox="1">
            <a:spLocks noChangeArrowheads="1"/>
          </p:cNvSpPr>
          <p:nvPr/>
        </p:nvSpPr>
        <p:spPr bwMode="auto">
          <a:xfrm>
            <a:off x="6586538" y="3840903"/>
            <a:ext cx="1271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200"/>
              </a:lnSpc>
              <a:buClr>
                <a:schemeClr val="tx2"/>
              </a:buClr>
            </a:pPr>
            <a:r>
              <a:rPr lang="en-US" altLang="ja-JP" sz="900" b="1" dirty="0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" charset="0"/>
              </a:rPr>
              <a:t>Port forwarding supported Router</a:t>
            </a:r>
          </a:p>
        </p:txBody>
      </p:sp>
      <p:sp>
        <p:nvSpPr>
          <p:cNvPr id="60" name="テキスト ボックス 128"/>
          <p:cNvSpPr txBox="1">
            <a:spLocks noChangeArrowheads="1"/>
          </p:cNvSpPr>
          <p:nvPr/>
        </p:nvSpPr>
        <p:spPr bwMode="auto">
          <a:xfrm>
            <a:off x="5876925" y="4271115"/>
            <a:ext cx="233997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1400"/>
              </a:lnSpc>
              <a:buClr>
                <a:schemeClr val="tx2"/>
              </a:buClr>
            </a:pPr>
            <a:r>
              <a:rPr lang="en-US" altLang="ja-JP" b="1" dirty="0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" charset="0"/>
              </a:rPr>
              <a:t>Passing data by router setting</a:t>
            </a:r>
            <a:endParaRPr lang="ja-JP" altLang="en-US" b="1" dirty="0">
              <a:solidFill>
                <a:schemeClr val="tx1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61" name="テキスト ボックス 128"/>
          <p:cNvSpPr txBox="1">
            <a:spLocks noChangeArrowheads="1"/>
          </p:cNvSpPr>
          <p:nvPr/>
        </p:nvSpPr>
        <p:spPr bwMode="auto">
          <a:xfrm>
            <a:off x="7424738" y="3055090"/>
            <a:ext cx="1333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just" eaLnBrk="1" hangingPunct="1">
              <a:lnSpc>
                <a:spcPts val="1400"/>
              </a:lnSpc>
              <a:buClr>
                <a:schemeClr val="tx2"/>
              </a:buClr>
            </a:pPr>
            <a:r>
              <a:rPr lang="en-US" altLang="ja-JP" sz="900" b="1" dirty="0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" charset="0"/>
              </a:rPr>
              <a:t>Fixed IP Address</a:t>
            </a:r>
          </a:p>
        </p:txBody>
      </p:sp>
      <p:cxnSp>
        <p:nvCxnSpPr>
          <p:cNvPr id="62" name="直線矢印コネクタ 32"/>
          <p:cNvCxnSpPr>
            <a:cxnSpLocks noChangeShapeType="1"/>
            <a:stCxn id="52" idx="1"/>
          </p:cNvCxnSpPr>
          <p:nvPr/>
        </p:nvCxnSpPr>
        <p:spPr bwMode="auto">
          <a:xfrm flipH="1">
            <a:off x="6989763" y="2955078"/>
            <a:ext cx="430212" cy="581025"/>
          </a:xfrm>
          <a:prstGeom prst="straightConnector1">
            <a:avLst/>
          </a:prstGeom>
          <a:noFill/>
          <a:ln w="31750" algn="ctr">
            <a:solidFill>
              <a:srgbClr val="00427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線矢印コネクタ 32"/>
          <p:cNvCxnSpPr>
            <a:cxnSpLocks noChangeShapeType="1"/>
            <a:stCxn id="52" idx="1"/>
          </p:cNvCxnSpPr>
          <p:nvPr/>
        </p:nvCxnSpPr>
        <p:spPr bwMode="auto">
          <a:xfrm flipH="1">
            <a:off x="5908675" y="3536103"/>
            <a:ext cx="396875" cy="474662"/>
          </a:xfrm>
          <a:prstGeom prst="straightConnector1">
            <a:avLst/>
          </a:prstGeom>
          <a:noFill/>
          <a:ln w="31750" algn="ctr">
            <a:solidFill>
              <a:srgbClr val="00427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5" y="5677987"/>
            <a:ext cx="1035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48" y="5671045"/>
            <a:ext cx="1035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70" y="2599478"/>
            <a:ext cx="123306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65" y="2327648"/>
            <a:ext cx="123306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40" y="3538065"/>
            <a:ext cx="123306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939205"/>
            <a:ext cx="123306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368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>
            <a:cxnSpLocks noChangeShapeType="1"/>
          </p:cNvCxnSpPr>
          <p:nvPr/>
        </p:nvCxnSpPr>
        <p:spPr bwMode="auto">
          <a:xfrm flipV="1">
            <a:off x="1389548" y="2075378"/>
            <a:ext cx="6781800" cy="3602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テキスト ボックス 84"/>
          <p:cNvSpPr txBox="1">
            <a:spLocks noChangeArrowheads="1"/>
          </p:cNvSpPr>
          <p:nvPr/>
        </p:nvSpPr>
        <p:spPr bwMode="auto">
          <a:xfrm>
            <a:off x="433995" y="5927143"/>
            <a:ext cx="12128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B (Initiator)</a:t>
            </a:r>
          </a:p>
        </p:txBody>
      </p:sp>
      <p:sp>
        <p:nvSpPr>
          <p:cNvPr id="8" name="テキスト ボックス 106"/>
          <p:cNvSpPr txBox="1">
            <a:spLocks noChangeArrowheads="1"/>
          </p:cNvSpPr>
          <p:nvPr/>
        </p:nvSpPr>
        <p:spPr bwMode="auto">
          <a:xfrm>
            <a:off x="7576030" y="1365520"/>
            <a:ext cx="12715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 (Receiver)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88958" y="1230215"/>
            <a:ext cx="1279525" cy="371475"/>
            <a:chOff x="4468" y="1207"/>
            <a:chExt cx="806" cy="234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468" y="1275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eaLnBrk="1" hangingPunct="1"/>
              <a:endPara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570" y="1207"/>
              <a:ext cx="70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eaLnBrk="1" hangingPunct="1"/>
              <a:r>
                <a:rPr lang="en-US" altLang="ja-JP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IP Address</a:t>
              </a:r>
            </a:p>
            <a:p>
              <a:pPr eaLnBrk="1" hangingPunct="1"/>
              <a:r>
                <a:rPr lang="ja-JP" alt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（</a:t>
              </a:r>
              <a:r>
                <a:rPr lang="en-US" altLang="ja-JP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IP</a:t>
              </a:r>
              <a:r>
                <a:rPr lang="ja-JP" alt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788958" y="166836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endParaRPr lang="ja-JP" alt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50883" y="1617565"/>
            <a:ext cx="1162796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IP Address</a:t>
            </a:r>
            <a:endParaRPr lang="ja-JP" alt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Z:\00_Technical_Support\02_eLearning_Website\04_Images_and_icons\01_Images_used_in_presentations\router_mi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10" y="3532703"/>
            <a:ext cx="1101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矢印コネクタ 577709"/>
          <p:cNvCxnSpPr>
            <a:cxnSpLocks noChangeShapeType="1"/>
            <a:endCxn id="14" idx="1"/>
          </p:cNvCxnSpPr>
          <p:nvPr/>
        </p:nvCxnSpPr>
        <p:spPr bwMode="auto">
          <a:xfrm flipV="1">
            <a:off x="1402248" y="3926403"/>
            <a:ext cx="2798762" cy="15113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直線矢印コネクタ 142"/>
          <p:cNvCxnSpPr>
            <a:cxnSpLocks noChangeShapeType="1"/>
          </p:cNvCxnSpPr>
          <p:nvPr/>
        </p:nvCxnSpPr>
        <p:spPr bwMode="auto">
          <a:xfrm flipV="1">
            <a:off x="4905860" y="2265878"/>
            <a:ext cx="2652713" cy="1343025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角丸四角形吹き出し 16"/>
          <p:cNvSpPr>
            <a:spLocks noChangeArrowheads="1"/>
          </p:cNvSpPr>
          <p:nvPr/>
        </p:nvSpPr>
        <p:spPr bwMode="auto">
          <a:xfrm>
            <a:off x="100498" y="3285053"/>
            <a:ext cx="2701925" cy="1397000"/>
          </a:xfrm>
          <a:prstGeom prst="wedgeRoundRectCallout">
            <a:avLst>
              <a:gd name="adj1" fmla="val 40357"/>
              <a:gd name="adj2" fmla="val 61263"/>
              <a:gd name="adj3" fmla="val 16667"/>
            </a:avLst>
          </a:prstGeom>
          <a:gradFill rotWithShape="1">
            <a:gsLst>
              <a:gs pos="0">
                <a:srgbClr val="FFE285"/>
              </a:gs>
              <a:gs pos="35001">
                <a:srgbClr val="FFD54F"/>
              </a:gs>
              <a:gs pos="100000">
                <a:srgbClr val="FFC000"/>
              </a:gs>
            </a:gsLst>
            <a:lin ang="16200000" scaled="1"/>
          </a:gradFill>
          <a:ln w="9525" algn="ctr">
            <a:solidFill>
              <a:srgbClr val="2E2EC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1. Send SIP from site B to Site A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IP Header</a:t>
            </a:r>
          </a:p>
          <a:p>
            <a:pPr eaLnBrk="1" hangingPunct="1"/>
            <a:r>
              <a: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</a:t>
            </a:r>
            <a:r>
              <a:rPr lang="en-US" altLang="ja-JP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To IP</a:t>
            </a:r>
            <a:r>
              <a: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</a:t>
            </a:r>
            <a:r>
              <a:rPr lang="en-US" altLang="ja-JP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122.1.63.91</a:t>
            </a:r>
          </a:p>
          <a:p>
            <a:pPr eaLnBrk="1" hangingPunct="1"/>
            <a:r>
              <a: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</a:t>
            </a:r>
            <a:r>
              <a:rPr lang="en-US" altLang="ja-JP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</a:t>
            </a:r>
            <a:r>
              <a: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192.168.0.2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SIP Information</a:t>
            </a:r>
            <a:r>
              <a:rPr lang="ja-JP" altLang="en-US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</a:t>
            </a:r>
            <a:endParaRPr lang="en-US" altLang="ja-JP" sz="900" b="1" u="sng" dirty="0">
              <a:solidFill>
                <a:srgbClr val="FF0000"/>
              </a:solidFill>
              <a:latin typeface="Arial" panose="020B0604020202020204" pitchFamily="34" charset="0"/>
              <a:ea typeface="HGPｺﾞｼｯｸE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    To IP</a:t>
            </a:r>
            <a:r>
              <a: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122.1.63.91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114.10.229.61  </a:t>
            </a:r>
          </a:p>
          <a:p>
            <a:pPr eaLnBrk="1" hangingPunct="1"/>
            <a:endParaRPr lang="en-US" altLang="ja-JP" sz="200" b="1" dirty="0">
              <a:solidFill>
                <a:schemeClr val="tx1"/>
              </a:solidFill>
              <a:latin typeface="Arial" panose="020B0604020202020204" pitchFamily="34" charset="0"/>
              <a:ea typeface="HGPｺﾞｼｯｸE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800" b="1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(Simple Static NAT overwrites From IP in SIP)</a:t>
            </a: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10648" y="3612078"/>
            <a:ext cx="144462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4207360" y="4069278"/>
            <a:ext cx="144463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角丸四角形吹き出し 170"/>
          <p:cNvSpPr>
            <a:spLocks noChangeArrowheads="1"/>
          </p:cNvSpPr>
          <p:nvPr/>
        </p:nvSpPr>
        <p:spPr bwMode="auto">
          <a:xfrm>
            <a:off x="3011177" y="3537465"/>
            <a:ext cx="1080000" cy="298450"/>
          </a:xfrm>
          <a:prstGeom prst="wedgeRoundRectCallout">
            <a:avLst>
              <a:gd name="adj1" fmla="val 63097"/>
              <a:gd name="adj2" fmla="val 140426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192.168.0.1</a:t>
            </a:r>
          </a:p>
        </p:txBody>
      </p:sp>
      <p:sp>
        <p:nvSpPr>
          <p:cNvPr id="24" name="角丸四角形吹き出し 171"/>
          <p:cNvSpPr>
            <a:spLocks noChangeArrowheads="1"/>
          </p:cNvSpPr>
          <p:nvPr/>
        </p:nvSpPr>
        <p:spPr bwMode="auto">
          <a:xfrm>
            <a:off x="2133600" y="5445640"/>
            <a:ext cx="1080000" cy="287338"/>
          </a:xfrm>
          <a:prstGeom prst="wedgeRoundRectCallout">
            <a:avLst>
              <a:gd name="adj1" fmla="val -96124"/>
              <a:gd name="adj2" fmla="val 22926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192.168.0.2</a:t>
            </a:r>
          </a:p>
        </p:txBody>
      </p:sp>
      <p:sp>
        <p:nvSpPr>
          <p:cNvPr id="25" name="テキスト ボックス 106"/>
          <p:cNvSpPr txBox="1">
            <a:spLocks noChangeArrowheads="1"/>
          </p:cNvSpPr>
          <p:nvPr/>
        </p:nvSpPr>
        <p:spPr bwMode="auto">
          <a:xfrm>
            <a:off x="4062898" y="3285053"/>
            <a:ext cx="93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26" name="角丸四角形吹き出し 25"/>
          <p:cNvSpPr>
            <a:spLocks noChangeArrowheads="1"/>
          </p:cNvSpPr>
          <p:nvPr/>
        </p:nvSpPr>
        <p:spPr bwMode="auto">
          <a:xfrm>
            <a:off x="1221273" y="2075377"/>
            <a:ext cx="2700337" cy="1060451"/>
          </a:xfrm>
          <a:prstGeom prst="wedgeRoundRectCallout">
            <a:avLst>
              <a:gd name="adj1" fmla="val -26954"/>
              <a:gd name="adj2" fmla="val -10407"/>
              <a:gd name="adj3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2. Router will change From IP Address to its own Public IP (114.10.229.161) Address since Private IP Address (192.168.0.2) is useless once packet go into the Internet world.</a:t>
            </a:r>
          </a:p>
          <a:p>
            <a:pPr>
              <a:defRPr/>
            </a:pPr>
            <a:r>
              <a: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This is called “NAT”.</a:t>
            </a:r>
          </a:p>
        </p:txBody>
      </p:sp>
      <p:sp>
        <p:nvSpPr>
          <p:cNvPr id="27" name="角丸四角形吹き出し 26"/>
          <p:cNvSpPr>
            <a:spLocks noChangeArrowheads="1"/>
          </p:cNvSpPr>
          <p:nvPr/>
        </p:nvSpPr>
        <p:spPr bwMode="auto">
          <a:xfrm>
            <a:off x="3994635" y="1150241"/>
            <a:ext cx="3051175" cy="1334711"/>
          </a:xfrm>
          <a:prstGeom prst="wedgeRoundRectCallout">
            <a:avLst>
              <a:gd name="adj1" fmla="val 56139"/>
              <a:gd name="adj2" fmla="val 44759"/>
              <a:gd name="adj3" fmla="val 16667"/>
            </a:avLst>
          </a:prstGeom>
          <a:gradFill rotWithShape="1">
            <a:gsLst>
              <a:gs pos="0">
                <a:srgbClr val="FFE285"/>
              </a:gs>
              <a:gs pos="35001">
                <a:srgbClr val="FFD54F"/>
              </a:gs>
              <a:gs pos="100000">
                <a:srgbClr val="FFC000"/>
              </a:gs>
            </a:gsLst>
            <a:lin ang="16200000" scaled="1"/>
          </a:gradFill>
          <a:ln w="9525" algn="ctr">
            <a:solidFill>
              <a:srgbClr val="2E2EC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3. Packet from Site B to A converted by NAT</a:t>
            </a:r>
          </a:p>
          <a:p>
            <a:pPr eaLnBrk="1" hangingPunct="1"/>
            <a:r>
              <a: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IP Header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To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122.1.63.91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114.10.229.161</a:t>
            </a:r>
            <a:r>
              <a: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(NAT convert it)</a:t>
            </a:r>
          </a:p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SIP Information</a:t>
            </a:r>
          </a:p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     To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122.1.63.91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114.10.229.161</a:t>
            </a:r>
          </a:p>
        </p:txBody>
      </p:sp>
      <p:sp>
        <p:nvSpPr>
          <p:cNvPr id="28" name="角丸四角形吹き出し 172"/>
          <p:cNvSpPr>
            <a:spLocks noChangeArrowheads="1"/>
          </p:cNvSpPr>
          <p:nvPr/>
        </p:nvSpPr>
        <p:spPr bwMode="auto">
          <a:xfrm>
            <a:off x="7737960" y="2565915"/>
            <a:ext cx="1080000" cy="296863"/>
          </a:xfrm>
          <a:prstGeom prst="wedgeRoundRectCallout">
            <a:avLst>
              <a:gd name="adj1" fmla="val -41375"/>
              <a:gd name="adj2" fmla="val -136630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122.1.63.91</a:t>
            </a:r>
          </a:p>
        </p:txBody>
      </p:sp>
      <p:cxnSp>
        <p:nvCxnSpPr>
          <p:cNvPr id="30" name="直線矢印コネクタ 147"/>
          <p:cNvCxnSpPr>
            <a:cxnSpLocks noChangeShapeType="1"/>
          </p:cNvCxnSpPr>
          <p:nvPr/>
        </p:nvCxnSpPr>
        <p:spPr bwMode="auto">
          <a:xfrm flipH="1">
            <a:off x="5255110" y="2229365"/>
            <a:ext cx="2924175" cy="15128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角丸四角形吹き出し 45"/>
          <p:cNvSpPr>
            <a:spLocks noChangeArrowheads="1"/>
          </p:cNvSpPr>
          <p:nvPr/>
        </p:nvSpPr>
        <p:spPr bwMode="auto">
          <a:xfrm>
            <a:off x="5441210" y="3879018"/>
            <a:ext cx="1080000" cy="320675"/>
          </a:xfrm>
          <a:prstGeom prst="wedgeRoundRectCallout">
            <a:avLst>
              <a:gd name="adj1" fmla="val -56662"/>
              <a:gd name="adj2" fmla="val -86634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114.10.229.161</a:t>
            </a:r>
          </a:p>
        </p:txBody>
      </p:sp>
      <p:sp>
        <p:nvSpPr>
          <p:cNvPr id="32" name="角丸四角形吹き出し 31"/>
          <p:cNvSpPr>
            <a:spLocks noChangeArrowheads="1"/>
          </p:cNvSpPr>
          <p:nvPr/>
        </p:nvSpPr>
        <p:spPr bwMode="auto">
          <a:xfrm>
            <a:off x="4332773" y="4834454"/>
            <a:ext cx="3052762" cy="1239366"/>
          </a:xfrm>
          <a:prstGeom prst="wedgeRoundRectCallout">
            <a:avLst>
              <a:gd name="adj1" fmla="val -82293"/>
              <a:gd name="adj2" fmla="val -52437"/>
              <a:gd name="adj3" fmla="val 16667"/>
            </a:avLst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 algn="ctr">
            <a:solidFill>
              <a:srgbClr val="2E2EC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5. Packet from Site A to B converted by NAT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IP Header (IP Information)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To IP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192.168.0.2 </a:t>
            </a:r>
            <a:r>
              <a: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(NAT convert it)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  122.1.63.91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SIP Information</a:t>
            </a:r>
          </a:p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  To IP  114.10.229.161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  122.1.63.91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33" name="角丸四角形吹き出し 112"/>
          <p:cNvSpPr>
            <a:spLocks noChangeArrowheads="1"/>
          </p:cNvSpPr>
          <p:nvPr/>
        </p:nvSpPr>
        <p:spPr bwMode="auto">
          <a:xfrm>
            <a:off x="1941999" y="5842515"/>
            <a:ext cx="1871910" cy="347663"/>
          </a:xfrm>
          <a:prstGeom prst="wedgeRoundRectCallout">
            <a:avLst>
              <a:gd name="adj1" fmla="val -58745"/>
              <a:gd name="adj2" fmla="val -44065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Static NAT Setting</a:t>
            </a:r>
          </a:p>
        </p:txBody>
      </p:sp>
      <p:sp>
        <p:nvSpPr>
          <p:cNvPr id="34" name="角丸四角形吹き出し 115"/>
          <p:cNvSpPr>
            <a:spLocks noChangeArrowheads="1"/>
          </p:cNvSpPr>
          <p:nvPr/>
        </p:nvSpPr>
        <p:spPr bwMode="auto">
          <a:xfrm>
            <a:off x="4062898" y="4487158"/>
            <a:ext cx="1874837" cy="284162"/>
          </a:xfrm>
          <a:prstGeom prst="wedgeRoundRectCallout">
            <a:avLst>
              <a:gd name="adj1" fmla="val -926"/>
              <a:gd name="adj2" fmla="val -23715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Port Forward Setting</a:t>
            </a:r>
          </a:p>
        </p:txBody>
      </p:sp>
      <p:sp>
        <p:nvSpPr>
          <p:cNvPr id="35" name="角丸四角形 37"/>
          <p:cNvSpPr>
            <a:spLocks noChangeArrowheads="1"/>
          </p:cNvSpPr>
          <p:nvPr/>
        </p:nvSpPr>
        <p:spPr bwMode="auto">
          <a:xfrm>
            <a:off x="982908" y="4247568"/>
            <a:ext cx="944562" cy="1682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雲 35"/>
          <p:cNvSpPr/>
          <p:nvPr/>
        </p:nvSpPr>
        <p:spPr bwMode="auto">
          <a:xfrm>
            <a:off x="5002698" y="2662753"/>
            <a:ext cx="2646362" cy="946150"/>
          </a:xfrm>
          <a:prstGeom prst="cloud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cxnSp>
        <p:nvCxnSpPr>
          <p:cNvPr id="37" name="直線矢印コネクタ 147"/>
          <p:cNvCxnSpPr>
            <a:cxnSpLocks noChangeShapeType="1"/>
          </p:cNvCxnSpPr>
          <p:nvPr/>
        </p:nvCxnSpPr>
        <p:spPr bwMode="auto">
          <a:xfrm flipH="1">
            <a:off x="1668948" y="4239140"/>
            <a:ext cx="2684462" cy="1438275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角丸四角形吹き出し 37"/>
          <p:cNvSpPr>
            <a:spLocks noChangeArrowheads="1"/>
          </p:cNvSpPr>
          <p:nvPr/>
        </p:nvSpPr>
        <p:spPr bwMode="auto">
          <a:xfrm>
            <a:off x="6947385" y="3285054"/>
            <a:ext cx="2124075" cy="1130790"/>
          </a:xfrm>
          <a:prstGeom prst="wedgeRoundRectCallout">
            <a:avLst>
              <a:gd name="adj1" fmla="val -19208"/>
              <a:gd name="adj2" fmla="val -103972"/>
              <a:gd name="adj3" fmla="val 16667"/>
            </a:avLst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 algn="ctr">
            <a:solidFill>
              <a:srgbClr val="2E2EC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4. Send SIP from Site A to B</a:t>
            </a:r>
          </a:p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IP Header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To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114.10.229.161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122.1.63.91</a:t>
            </a:r>
          </a:p>
          <a:p>
            <a:pPr eaLnBrk="1" hangingPunct="1"/>
            <a:r>
              <a: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900" b="1" u="sng" dirty="0">
                <a:solidFill>
                  <a:srgbClr val="FF0000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SIP Information</a:t>
            </a:r>
          </a:p>
          <a:p>
            <a:pPr eaLnBrk="1" hangingPunct="1"/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        To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114.10.229.161</a:t>
            </a:r>
          </a:p>
          <a:p>
            <a:pPr eaLnBrk="1" hangingPunct="1"/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      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From IP</a:t>
            </a:r>
            <a:r>
              <a:rPr lang="ja-JP" altLang="en-US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b="1" dirty="0">
                <a:solidFill>
                  <a:schemeClr val="tx1"/>
                </a:solidFill>
                <a:latin typeface="Arial" panose="020B0604020202020204" pitchFamily="34" charset="0"/>
                <a:ea typeface="HGPｺﾞｼｯｸE" pitchFamily="50" charset="-128"/>
                <a:cs typeface="Arial" panose="020B0604020202020204" pitchFamily="34" charset="0"/>
              </a:rPr>
              <a:t>122.1.63.91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7464793" y="1608586"/>
            <a:ext cx="1431852" cy="741557"/>
            <a:chOff x="6680870" y="216224"/>
            <a:chExt cx="2309555" cy="1196120"/>
          </a:xfrm>
        </p:grpSpPr>
        <p:pic>
          <p:nvPicPr>
            <p:cNvPr id="40" name="Picture 18" descr="Mic_VCA001_1＿かげ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185" y="900399"/>
              <a:ext cx="458548" cy="50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KX_VC1600黒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111" y="1011162"/>
              <a:ext cx="1235067" cy="34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7" descr="VD130_ST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1" r="5730" b="1907"/>
            <a:stretch>
              <a:fillRect/>
            </a:stretch>
          </p:blipFill>
          <p:spPr bwMode="auto">
            <a:xfrm>
              <a:off x="8611981" y="897962"/>
              <a:ext cx="378444" cy="41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870" y="817168"/>
              <a:ext cx="186777" cy="55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グループ化 43"/>
            <p:cNvGrpSpPr/>
            <p:nvPr/>
          </p:nvGrpSpPr>
          <p:grpSpPr>
            <a:xfrm>
              <a:off x="7263704" y="216224"/>
              <a:ext cx="1334919" cy="1196120"/>
              <a:chOff x="7202993" y="4461730"/>
              <a:chExt cx="1334919" cy="1196120"/>
            </a:xfrm>
          </p:grpSpPr>
          <p:pic>
            <p:nvPicPr>
              <p:cNvPr id="45" name="Picture 69" descr="TC-P55VT30_2_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2993" y="4461730"/>
                <a:ext cx="1334919" cy="1196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353469" y="4544222"/>
                <a:ext cx="1063701" cy="597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737960" y="219444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297341" y="5190994"/>
            <a:ext cx="1431852" cy="741557"/>
            <a:chOff x="6680870" y="216224"/>
            <a:chExt cx="2309555" cy="1196120"/>
          </a:xfrm>
        </p:grpSpPr>
        <p:pic>
          <p:nvPicPr>
            <p:cNvPr id="48" name="Picture 18" descr="Mic_VCA001_1＿かげ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185" y="900399"/>
              <a:ext cx="458548" cy="50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 descr="KX_VC1600黒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111" y="1011162"/>
              <a:ext cx="1235067" cy="34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7" descr="VD130_ST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1" r="5730" b="1907"/>
            <a:stretch>
              <a:fillRect/>
            </a:stretch>
          </p:blipFill>
          <p:spPr bwMode="auto">
            <a:xfrm>
              <a:off x="8611981" y="897962"/>
              <a:ext cx="378444" cy="41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870" y="817168"/>
              <a:ext cx="186777" cy="55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グループ化 51"/>
            <p:cNvGrpSpPr/>
            <p:nvPr/>
          </p:nvGrpSpPr>
          <p:grpSpPr>
            <a:xfrm>
              <a:off x="7263704" y="216224"/>
              <a:ext cx="1334919" cy="1196120"/>
              <a:chOff x="7202993" y="4461730"/>
              <a:chExt cx="1334919" cy="1196120"/>
            </a:xfrm>
          </p:grpSpPr>
          <p:pic>
            <p:nvPicPr>
              <p:cNvPr id="53" name="Picture 69" descr="TC-P55VT30_2_h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2993" y="4461730"/>
                <a:ext cx="1334919" cy="1196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353469" y="4544222"/>
                <a:ext cx="1063701" cy="597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419710" y="5577403"/>
            <a:ext cx="144463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/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Static NAT Settings (Port Forward)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404814" y="856995"/>
            <a:ext cx="3927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600" b="1" dirty="0" smtClean="0">
                <a:cs typeface="Arial" charset="0"/>
              </a:rPr>
              <a:t>Outline of NAT (How does it work)</a:t>
            </a:r>
            <a:endParaRPr lang="ja-JP" altLang="en-US" sz="1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64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6" grpId="1" animBg="1"/>
      <p:bldP spid="27" grpId="0" animBg="1"/>
      <p:bldP spid="32" grpId="0" animBg="1" autoUpdateAnimBg="0"/>
      <p:bldP spid="35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"/>
          <p:cNvSpPr>
            <a:spLocks noChangeAspect="1" noEditPoints="1" noChangeArrowheads="1"/>
          </p:cNvSpPr>
          <p:nvPr/>
        </p:nvSpPr>
        <p:spPr bwMode="auto">
          <a:xfrm>
            <a:off x="1038548" y="2557113"/>
            <a:ext cx="1290585" cy="8128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ja-JP" altLang="en-US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4813" y="911700"/>
            <a:ext cx="848836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600" b="1" dirty="0">
                <a:cs typeface="Arial" charset="0"/>
              </a:rPr>
              <a:t>NAT Traversal Function (Static NAT) can be used in IP Mode</a:t>
            </a:r>
            <a:r>
              <a:rPr lang="en-US" altLang="ja-JP" sz="1600" b="1" dirty="0" smtClean="0">
                <a:cs typeface="Arial" charset="0"/>
              </a:rPr>
              <a:t>.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NAT </a:t>
            </a:r>
            <a:r>
              <a:rPr lang="en-US" altLang="ja-JP" sz="14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Traversal Function makes possible communication in NAT Environmental together with </a:t>
            </a: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Static </a:t>
            </a:r>
            <a:r>
              <a:rPr lang="en-US" altLang="ja-JP" sz="14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NAT Function of Router</a:t>
            </a: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</a:t>
            </a:r>
            <a:endParaRPr lang="ja-JP" altLang="en-US" sz="14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38547" y="2795190"/>
            <a:ext cx="1384221" cy="3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Internet</a:t>
            </a:r>
            <a:endParaRPr lang="ja-JP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55558" y="3321765"/>
            <a:ext cx="150082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900" b="1" dirty="0">
                <a:ea typeface="HGP創英角ｺﾞｼｯｸUB" pitchFamily="50" charset="-128"/>
                <a:cs typeface="Arial" charset="0"/>
              </a:rPr>
              <a:t>Router for Static </a:t>
            </a:r>
            <a:r>
              <a:rPr lang="en-US" altLang="ja-JP" sz="900" b="1" dirty="0" smtClean="0">
                <a:ea typeface="HGP創英角ｺﾞｼｯｸUB" pitchFamily="50" charset="-128"/>
                <a:cs typeface="Arial" charset="0"/>
              </a:rPr>
              <a:t>NAT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900" b="1" dirty="0" smtClean="0">
                <a:ea typeface="HGP創英角ｺﾞｼｯｸUB" pitchFamily="50" charset="-128"/>
                <a:cs typeface="Arial" charset="0"/>
              </a:rPr>
              <a:t>(</a:t>
            </a:r>
            <a:r>
              <a:rPr lang="en-US" altLang="ja-JP" sz="900" b="1" dirty="0">
                <a:ea typeface="HGP創英角ｺﾞｼｯｸUB" pitchFamily="50" charset="-128"/>
                <a:cs typeface="Arial" charset="0"/>
              </a:rPr>
              <a:t>Port Forwarding)</a:t>
            </a:r>
            <a:endParaRPr lang="ja-JP" altLang="en-US" sz="900" b="1" dirty="0"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94428" y="5181110"/>
            <a:ext cx="2819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HDVC</a:t>
            </a:r>
            <a:r>
              <a:rPr lang="ja-JP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In IP </a:t>
            </a:r>
            <a:r>
              <a:rPr lang="en-US" altLang="ja-JP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 (Static NAT Settings)</a:t>
            </a:r>
            <a:endParaRPr lang="en-US" altLang="ja-JP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158705" y="5677721"/>
            <a:ext cx="1576388" cy="452438"/>
            <a:chOff x="1551" y="2133"/>
            <a:chExt cx="1233" cy="285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54" y="2176"/>
              <a:ext cx="96" cy="9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500" b="1" dirty="0">
                <a:ea typeface="HGP創英角ｺﾞｼｯｸUB" pitchFamily="50" charset="-128"/>
                <a:cs typeface="Arial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626" y="2133"/>
              <a:ext cx="101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800" b="1" dirty="0">
                  <a:ea typeface="HGP創英角ｺﾞｼｯｸUB" pitchFamily="50" charset="-128"/>
                  <a:cs typeface="Arial" charset="0"/>
                </a:rPr>
                <a:t>・・・</a:t>
              </a:r>
              <a:r>
                <a:rPr lang="en-US" altLang="ja-JP" sz="800" b="1" dirty="0">
                  <a:ea typeface="HGP創英角ｺﾞｼｯｸUB" pitchFamily="50" charset="-128"/>
                  <a:cs typeface="Arial" charset="0"/>
                </a:rPr>
                <a:t>Public  IP</a:t>
              </a: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551" y="2314"/>
              <a:ext cx="96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500" b="1" dirty="0">
                <a:ea typeface="HGP創英角ｺﾞｼｯｸUB" pitchFamily="50" charset="-128"/>
                <a:cs typeface="Arial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623" y="2282"/>
              <a:ext cx="116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800" b="1" dirty="0">
                  <a:ea typeface="HGP創英角ｺﾞｼｯｸUB" pitchFamily="50" charset="-128"/>
                  <a:cs typeface="Arial" charset="0"/>
                </a:rPr>
                <a:t>・・・</a:t>
              </a:r>
              <a:r>
                <a:rPr lang="en-US" altLang="ja-JP" sz="800" b="1" dirty="0">
                  <a:ea typeface="HGP創英角ｺﾞｼｯｸUB" pitchFamily="50" charset="-128"/>
                  <a:cs typeface="Arial" charset="0"/>
                </a:rPr>
                <a:t>Private IP (Static)</a:t>
              </a:r>
              <a:endParaRPr lang="ja-JP" altLang="en-US" sz="800" b="1" dirty="0">
                <a:ea typeface="HGP創英角ｺﾞｼｯｸUB" pitchFamily="50" charset="-128"/>
                <a:cs typeface="Arial" charset="0"/>
              </a:endParaRPr>
            </a:p>
          </p:txBody>
        </p:sp>
      </p:grpSp>
      <p:graphicFrame>
        <p:nvGraphicFramePr>
          <p:cNvPr id="22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52147"/>
              </p:ext>
            </p:extLst>
          </p:nvPr>
        </p:nvGraphicFramePr>
        <p:xfrm>
          <a:off x="3438770" y="2234257"/>
          <a:ext cx="5454406" cy="1831976"/>
        </p:xfrm>
        <a:graphic>
          <a:graphicData uri="http://schemas.openxmlformats.org/drawingml/2006/table">
            <a:tbl>
              <a:tblPr/>
              <a:tblGrid>
                <a:gridCol w="2371161"/>
                <a:gridCol w="1173462"/>
                <a:gridCol w="948895"/>
                <a:gridCol w="960888"/>
              </a:tblGrid>
              <a:tr h="259098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Applicable Devices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Availability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NAT Traversal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Function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Type of Public IP Address</a:t>
                      </a: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88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Static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Dynamic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90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Multi-Point Connection Software</a:t>
                      </a:r>
                      <a:r>
                        <a:rPr kumimoji="1" lang="ja-JP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MPCS</a:t>
                      </a:r>
                      <a:r>
                        <a:rPr kumimoji="1" lang="ja-JP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90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 for Android / iOS</a:t>
                      </a: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 Windows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63" marR="91463" marT="45723" marB="4572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3438769" y="4303748"/>
            <a:ext cx="545440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ja-JP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 HDVCs (include HDVC Mobile) can be installed under the same router</a:t>
            </a:r>
            <a:r>
              <a:rPr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not allowed simultaneous connection at same time.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IP Address is surely required to assign HDVC. (DHCP does not support)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IP address support with following firmware version</a:t>
            </a:r>
            <a:r>
              <a:rPr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HDVC: From Ver.3.10 onward,</a:t>
            </a:r>
          </a:p>
          <a:p>
            <a:pPr marL="628650" lvl="1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HDVC Mobile for Android: From Ver.2.00 onward</a:t>
            </a:r>
          </a:p>
          <a:p>
            <a:pPr marL="628650" lvl="1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HDVC Mobile for Windows: From Ver.2.00 onward</a:t>
            </a:r>
            <a:endParaRPr lang="ja-JP" altLang="en-US" sz="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endParaRPr lang="en-US" altLang="ja-JP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Local </a:t>
            </a:r>
            <a:r>
              <a:rPr kumimoji="1"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Address judgment </a:t>
            </a:r>
            <a:r>
              <a:rPr kumimoji="1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function: When HDVC is judged as  a local IP address, it is regarded as the system in INTRANET, and NAT operation is not performed. </a:t>
            </a: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31908" y="3841499"/>
            <a:ext cx="97631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900" b="1" dirty="0" smtClean="0">
                <a:ea typeface="HGP創英角ｺﾞｼｯｸUB" pitchFamily="50" charset="-128"/>
                <a:cs typeface="Arial" charset="0"/>
              </a:rPr>
              <a:t>Forward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900" b="1" dirty="0" smtClean="0">
                <a:ea typeface="HGP創英角ｺﾞｼｯｸUB" pitchFamily="50" charset="-128"/>
                <a:cs typeface="Arial" charset="0"/>
              </a:rPr>
              <a:t>LAN </a:t>
            </a:r>
            <a:r>
              <a:rPr lang="en-US" altLang="ja-JP" sz="900" b="1" dirty="0">
                <a:ea typeface="HGP創英角ｺﾞｼｯｸUB" pitchFamily="50" charset="-128"/>
                <a:cs typeface="Arial" charset="0"/>
              </a:rPr>
              <a:t>to WAN</a:t>
            </a:r>
            <a:endParaRPr lang="ja-JP" altLang="en-US" sz="900" b="1" dirty="0"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2356350" y="3831740"/>
            <a:ext cx="99060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900" b="1" dirty="0" smtClean="0">
                <a:ea typeface="HGP創英角ｺﾞｼｯｸUB" pitchFamily="50" charset="-128"/>
                <a:cs typeface="Arial" charset="0"/>
              </a:rPr>
              <a:t>Forward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900" b="1" dirty="0" smtClean="0">
                <a:ea typeface="HGP創英角ｺﾞｼｯｸUB" pitchFamily="50" charset="-128"/>
                <a:cs typeface="Arial" charset="0"/>
              </a:rPr>
              <a:t>WAN </a:t>
            </a:r>
            <a:r>
              <a:rPr lang="en-US" altLang="ja-JP" sz="900" b="1" dirty="0">
                <a:ea typeface="HGP創英角ｺﾞｼｯｸUB" pitchFamily="50" charset="-128"/>
                <a:cs typeface="Arial" charset="0"/>
              </a:rPr>
              <a:t>to LAN</a:t>
            </a:r>
            <a:endParaRPr lang="ja-JP" altLang="en-US" sz="900" b="1" dirty="0">
              <a:ea typeface="HGP創英角ｺﾞｼｯｸUB" pitchFamily="50" charset="-128"/>
              <a:cs typeface="Arial" charset="0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3728685" y="1919442"/>
            <a:ext cx="4883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ja-JP" sz="1400" b="1" dirty="0">
                <a:solidFill>
                  <a:srgbClr val="0000FF"/>
                </a:solidFill>
                <a:ea typeface="HGP創英角ｺﾞｼｯｸUB" pitchFamily="50" charset="-128"/>
                <a:cs typeface="Arial" charset="0"/>
              </a:rPr>
              <a:t>Comparison (Relationship with Devices)</a:t>
            </a:r>
            <a:endParaRPr lang="ja-JP" altLang="en-US" sz="1400" b="1" dirty="0">
              <a:solidFill>
                <a:srgbClr val="0000FF"/>
              </a:solidFill>
              <a:ea typeface="HGP創英角ｺﾞｼｯｸUB" pitchFamily="50" charset="-128"/>
              <a:cs typeface="Arial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72" y="4870185"/>
            <a:ext cx="1066339" cy="37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直線コネクタ 31"/>
          <p:cNvCxnSpPr>
            <a:stCxn id="36" idx="0"/>
            <a:endCxn id="34" idx="1"/>
          </p:cNvCxnSpPr>
          <p:nvPr/>
        </p:nvCxnSpPr>
        <p:spPr bwMode="auto">
          <a:xfrm flipH="1" flipV="1">
            <a:off x="1683841" y="3369122"/>
            <a:ext cx="3" cy="4914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89" y="3860548"/>
            <a:ext cx="589110" cy="41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コネクタ 36"/>
          <p:cNvCxnSpPr>
            <a:stCxn id="31" idx="0"/>
            <a:endCxn id="36" idx="2"/>
          </p:cNvCxnSpPr>
          <p:nvPr/>
        </p:nvCxnSpPr>
        <p:spPr bwMode="auto">
          <a:xfrm flipV="1">
            <a:off x="1683842" y="4276566"/>
            <a:ext cx="2" cy="593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85"/>
          <p:cNvSpPr>
            <a:spLocks noChangeArrowheads="1"/>
          </p:cNvSpPr>
          <p:nvPr/>
        </p:nvSpPr>
        <p:spPr bwMode="auto">
          <a:xfrm flipH="1">
            <a:off x="2089414" y="3729510"/>
            <a:ext cx="239718" cy="750491"/>
          </a:xfrm>
          <a:prstGeom prst="curvedRightArrow">
            <a:avLst>
              <a:gd name="adj1" fmla="val 116923"/>
              <a:gd name="adj2" fmla="val 233846"/>
              <a:gd name="adj3" fmla="val 33333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>
              <a:latin typeface="+mn-ea"/>
              <a:ea typeface="+mn-ea"/>
            </a:endParaRPr>
          </a:p>
        </p:txBody>
      </p:sp>
      <p:sp>
        <p:nvSpPr>
          <p:cNvPr id="39" name="AutoShape 184"/>
          <p:cNvSpPr>
            <a:spLocks noChangeArrowheads="1"/>
          </p:cNvSpPr>
          <p:nvPr/>
        </p:nvSpPr>
        <p:spPr bwMode="auto">
          <a:xfrm rot="10800000" flipH="1">
            <a:off x="1058208" y="3667027"/>
            <a:ext cx="272261" cy="761122"/>
          </a:xfrm>
          <a:prstGeom prst="curvedRightArrow">
            <a:avLst>
              <a:gd name="adj1" fmla="val 92292"/>
              <a:gd name="adj2" fmla="val 1845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>
              <a:latin typeface="+mn-ea"/>
              <a:ea typeface="+mn-ea"/>
            </a:endParaRPr>
          </a:p>
        </p:txBody>
      </p:sp>
      <p:sp>
        <p:nvSpPr>
          <p:cNvPr id="40" name="Oval 78"/>
          <p:cNvSpPr>
            <a:spLocks noChangeArrowheads="1"/>
          </p:cNvSpPr>
          <p:nvPr/>
        </p:nvSpPr>
        <p:spPr bwMode="auto">
          <a:xfrm>
            <a:off x="1629528" y="3808533"/>
            <a:ext cx="103187" cy="96838"/>
          </a:xfrm>
          <a:prstGeom prst="ellipse">
            <a:avLst/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>
              <a:latin typeface="+mn-ea"/>
              <a:ea typeface="+mn-ea"/>
            </a:endParaRPr>
          </a:p>
        </p:txBody>
      </p:sp>
      <p:sp>
        <p:nvSpPr>
          <p:cNvPr id="41" name="Oval 82"/>
          <p:cNvSpPr>
            <a:spLocks noChangeArrowheads="1"/>
          </p:cNvSpPr>
          <p:nvPr/>
        </p:nvSpPr>
        <p:spPr bwMode="auto">
          <a:xfrm>
            <a:off x="1629528" y="4840194"/>
            <a:ext cx="10318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>
              <a:latin typeface="+mn-ea"/>
              <a:ea typeface="+mn-ea"/>
            </a:endParaRPr>
          </a:p>
        </p:txBody>
      </p:sp>
      <p:sp>
        <p:nvSpPr>
          <p:cNvPr id="42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Static NAT Settings (Port Forward)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93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Static NAT Settings (Port Forward)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301315" y="4292981"/>
            <a:ext cx="140936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745771" y="4264202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(Static NAT Setting: OFF)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80403" y="2741398"/>
            <a:ext cx="981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kumimoji="1" lang="en-US" altLang="ja-JP" sz="8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Static Port Forward Setting</a:t>
            </a:r>
            <a:endParaRPr kumimoji="1" lang="ja-JP" altLang="en-US" sz="8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296987" y="4958222"/>
            <a:ext cx="45407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cannot be connected with Non-static NAT setting systems.</a:t>
            </a:r>
          </a:p>
          <a:p>
            <a:pPr marL="171450" indent="-171450" algn="l">
              <a:buFont typeface="Wingdings" panose="05000000000000000000" pitchFamily="2" charset="2"/>
              <a:buChar char="n"/>
            </a:pPr>
            <a:endParaRPr kumimoji="1" lang="en-US" altLang="ja-JP" sz="11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cannot be connected with NAT Traversal Service mode systems.</a:t>
            </a:r>
          </a:p>
          <a:p>
            <a:pPr marL="171450" indent="-171450" algn="l">
              <a:buFont typeface="Wingdings" panose="05000000000000000000" pitchFamily="2" charset="2"/>
              <a:buChar char="n"/>
            </a:pPr>
            <a:endParaRPr kumimoji="1" lang="en-US" altLang="ja-JP" sz="11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cannot be connected with Dynamic Port Forwarding systems.</a:t>
            </a:r>
            <a:endParaRPr kumimoji="1" lang="ja-JP" altLang="en-US" sz="11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257661" y="4275076"/>
            <a:ext cx="1511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(Static NAT Setting: </a:t>
            </a:r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</a:t>
            </a:r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2667504" y="3548745"/>
            <a:ext cx="12819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Dynamic Port Forward Setting only</a:t>
            </a:r>
            <a:endParaRPr kumimoji="1" lang="ja-JP" altLang="en-US" sz="8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5437528" y="4920122"/>
            <a:ext cx="33391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cannot be connected between the systems installed under the same router. But it can be made if the router support NAT loopback (hairpin NAT).</a:t>
            </a:r>
          </a:p>
          <a:p>
            <a:pPr marL="171450" indent="-171450" algn="l">
              <a:buFont typeface="Wingdings" panose="05000000000000000000" pitchFamily="2" charset="2"/>
              <a:buChar char="n"/>
            </a:pPr>
            <a:endParaRPr kumimoji="1" lang="en-US" altLang="ja-JP" sz="11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n"/>
            </a:pP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to 2 HDVCs (include HDVC Mobile) can be installed under the same router. But it not allowed simultaneous connection at same time.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40698" y="856995"/>
            <a:ext cx="72065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600" b="1" dirty="0" smtClean="0">
                <a:cs typeface="Arial" charset="0"/>
              </a:rPr>
              <a:t>Restriction (Non-supported Network Environmental for NAT)</a:t>
            </a:r>
            <a:endParaRPr lang="ja-JP" altLang="en-US" sz="1600" b="1" dirty="0">
              <a:cs typeface="Arial" charset="0"/>
            </a:endParaRP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279882" y="2725709"/>
            <a:ext cx="11077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Static Port Forward Setting</a:t>
            </a:r>
            <a:endParaRPr kumimoji="1" lang="ja-JP" altLang="en-US" sz="8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941268" y="4223731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(Static NAT Setting: OFF)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5437528" y="4234605"/>
            <a:ext cx="1511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(Static NAT Setting: </a:t>
            </a:r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</a:t>
            </a:r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4" name="直線コネクタ 33"/>
          <p:cNvCxnSpPr/>
          <p:nvPr/>
        </p:nvCxnSpPr>
        <p:spPr bwMode="auto">
          <a:xfrm>
            <a:off x="5033106" y="1545671"/>
            <a:ext cx="0" cy="4644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Line 14"/>
          <p:cNvSpPr>
            <a:spLocks noChangeShapeType="1"/>
          </p:cNvSpPr>
          <p:nvPr/>
        </p:nvSpPr>
        <p:spPr bwMode="auto">
          <a:xfrm flipH="1">
            <a:off x="1075225" y="3547003"/>
            <a:ext cx="0" cy="496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H="1">
            <a:off x="1166776" y="2380901"/>
            <a:ext cx="506645" cy="884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>
            <a:off x="3183847" y="2300866"/>
            <a:ext cx="795330" cy="948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 flipH="1">
            <a:off x="2511255" y="2489886"/>
            <a:ext cx="0" cy="7308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3582302" y="2398074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sp>
        <p:nvSpPr>
          <p:cNvPr id="70" name="Cloud"/>
          <p:cNvSpPr>
            <a:spLocks noChangeAspect="1" noEditPoints="1" noChangeArrowheads="1"/>
          </p:cNvSpPr>
          <p:nvPr/>
        </p:nvSpPr>
        <p:spPr bwMode="auto">
          <a:xfrm>
            <a:off x="1764120" y="1633737"/>
            <a:ext cx="1516062" cy="8561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ja-JP" altLang="en-US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2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4" y="3996731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52" y="3996731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1" y="3996731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グループ化 74"/>
          <p:cNvGrpSpPr/>
          <p:nvPr/>
        </p:nvGrpSpPr>
        <p:grpSpPr>
          <a:xfrm>
            <a:off x="609302" y="3053419"/>
            <a:ext cx="997860" cy="760749"/>
            <a:chOff x="5787039" y="4212014"/>
            <a:chExt cx="1270924" cy="812974"/>
          </a:xfrm>
        </p:grpSpPr>
        <p:pic>
          <p:nvPicPr>
            <p:cNvPr id="76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120" y="4405535"/>
              <a:ext cx="589110" cy="41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AutoShape 185"/>
            <p:cNvSpPr>
              <a:spLocks noChangeArrowheads="1"/>
            </p:cNvSpPr>
            <p:nvPr/>
          </p:nvSpPr>
          <p:spPr bwMode="auto">
            <a:xfrm flipH="1">
              <a:off x="6818245" y="4274497"/>
              <a:ext cx="239718" cy="750491"/>
            </a:xfrm>
            <a:prstGeom prst="curvedRightArrow">
              <a:avLst>
                <a:gd name="adj1" fmla="val 116923"/>
                <a:gd name="adj2" fmla="val 233846"/>
                <a:gd name="adj3" fmla="val 33333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 smtClean="0">
                <a:latin typeface="+mn-ea"/>
                <a:ea typeface="+mn-ea"/>
              </a:endParaRPr>
            </a:p>
          </p:txBody>
        </p:sp>
        <p:sp>
          <p:nvSpPr>
            <p:cNvPr id="78" name="AutoShape 184"/>
            <p:cNvSpPr>
              <a:spLocks noChangeArrowheads="1"/>
            </p:cNvSpPr>
            <p:nvPr/>
          </p:nvSpPr>
          <p:spPr bwMode="auto">
            <a:xfrm rot="10800000" flipH="1">
              <a:off x="5787039" y="4212014"/>
              <a:ext cx="272261" cy="761122"/>
            </a:xfrm>
            <a:prstGeom prst="curvedRightArrow">
              <a:avLst>
                <a:gd name="adj1" fmla="val 92292"/>
                <a:gd name="adj2" fmla="val 18458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 smtClean="0">
                <a:latin typeface="+mn-ea"/>
                <a:ea typeface="+mn-ea"/>
              </a:endParaRPr>
            </a:p>
          </p:txBody>
        </p:sp>
      </p:grpSp>
      <p:sp>
        <p:nvSpPr>
          <p:cNvPr id="79" name="Line 14"/>
          <p:cNvSpPr>
            <a:spLocks noChangeShapeType="1"/>
          </p:cNvSpPr>
          <p:nvPr/>
        </p:nvSpPr>
        <p:spPr bwMode="auto">
          <a:xfrm flipH="1">
            <a:off x="2499585" y="3547003"/>
            <a:ext cx="0" cy="496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2033662" y="3043894"/>
            <a:ext cx="722484" cy="712228"/>
            <a:chOff x="2325762" y="3005794"/>
            <a:chExt cx="722484" cy="712228"/>
          </a:xfrm>
        </p:grpSpPr>
        <p:pic>
          <p:nvPicPr>
            <p:cNvPr id="81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709" y="3186883"/>
              <a:ext cx="462537" cy="38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184"/>
            <p:cNvSpPr>
              <a:spLocks noChangeArrowheads="1"/>
            </p:cNvSpPr>
            <p:nvPr/>
          </p:nvSpPr>
          <p:spPr bwMode="auto">
            <a:xfrm rot="10800000" flipH="1">
              <a:off x="2325762" y="3005794"/>
              <a:ext cx="213764" cy="712228"/>
            </a:xfrm>
            <a:prstGeom prst="curvedRightArrow">
              <a:avLst>
                <a:gd name="adj1" fmla="val 92292"/>
                <a:gd name="adj2" fmla="val 18458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 smtClean="0">
                <a:latin typeface="+mn-ea"/>
                <a:ea typeface="+mn-ea"/>
              </a:endParaRPr>
            </a:p>
          </p:txBody>
        </p:sp>
      </p:grpSp>
      <p:sp>
        <p:nvSpPr>
          <p:cNvPr id="83" name="Line 14"/>
          <p:cNvSpPr>
            <a:spLocks noChangeShapeType="1"/>
          </p:cNvSpPr>
          <p:nvPr/>
        </p:nvSpPr>
        <p:spPr bwMode="auto">
          <a:xfrm flipH="1">
            <a:off x="3979177" y="3547003"/>
            <a:ext cx="0" cy="496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4" name="Picture 3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01" y="3224983"/>
            <a:ext cx="462537" cy="3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Freeform 34"/>
          <p:cNvSpPr>
            <a:spLocks/>
          </p:cNvSpPr>
          <p:nvPr/>
        </p:nvSpPr>
        <p:spPr bwMode="auto">
          <a:xfrm>
            <a:off x="905773" y="1911353"/>
            <a:ext cx="3194786" cy="2048423"/>
          </a:xfrm>
          <a:custGeom>
            <a:avLst/>
            <a:gdLst>
              <a:gd name="T0" fmla="*/ 0 w 1429"/>
              <a:gd name="T1" fmla="*/ 689 h 689"/>
              <a:gd name="T2" fmla="*/ 183 w 1429"/>
              <a:gd name="T3" fmla="*/ 151 h 689"/>
              <a:gd name="T4" fmla="*/ 687 w 1429"/>
              <a:gd name="T5" fmla="*/ 87 h 689"/>
              <a:gd name="T6" fmla="*/ 1429 w 1429"/>
              <a:gd name="T7" fmla="*/ 674 h 689"/>
              <a:gd name="connsiteX0" fmla="*/ 0 w 10000"/>
              <a:gd name="connsiteY0" fmla="*/ 9692 h 9692"/>
              <a:gd name="connsiteX1" fmla="*/ 2686 w 10000"/>
              <a:gd name="connsiteY1" fmla="*/ 1083 h 9692"/>
              <a:gd name="connsiteX2" fmla="*/ 4808 w 10000"/>
              <a:gd name="connsiteY2" fmla="*/ 955 h 9692"/>
              <a:gd name="connsiteX3" fmla="*/ 10000 w 10000"/>
              <a:gd name="connsiteY3" fmla="*/ 9474 h 9692"/>
              <a:gd name="connsiteX0" fmla="*/ 0 w 21295"/>
              <a:gd name="connsiteY0" fmla="*/ 16273 h 16273"/>
              <a:gd name="connsiteX1" fmla="*/ 13981 w 21295"/>
              <a:gd name="connsiteY1" fmla="*/ 1505 h 16273"/>
              <a:gd name="connsiteX2" fmla="*/ 16103 w 21295"/>
              <a:gd name="connsiteY2" fmla="*/ 1373 h 16273"/>
              <a:gd name="connsiteX3" fmla="*/ 21295 w 21295"/>
              <a:gd name="connsiteY3" fmla="*/ 10163 h 16273"/>
              <a:gd name="connsiteX0" fmla="*/ 0 w 21295"/>
              <a:gd name="connsiteY0" fmla="*/ 15127 h 15127"/>
              <a:gd name="connsiteX1" fmla="*/ 3659 w 21295"/>
              <a:gd name="connsiteY1" fmla="*/ 6038 h 15127"/>
              <a:gd name="connsiteX2" fmla="*/ 16103 w 21295"/>
              <a:gd name="connsiteY2" fmla="*/ 227 h 15127"/>
              <a:gd name="connsiteX3" fmla="*/ 21295 w 21295"/>
              <a:gd name="connsiteY3" fmla="*/ 9017 h 15127"/>
              <a:gd name="connsiteX0" fmla="*/ 0 w 21295"/>
              <a:gd name="connsiteY0" fmla="*/ 10056 h 10056"/>
              <a:gd name="connsiteX1" fmla="*/ 3659 w 21295"/>
              <a:gd name="connsiteY1" fmla="*/ 967 h 10056"/>
              <a:gd name="connsiteX2" fmla="*/ 8537 w 21295"/>
              <a:gd name="connsiteY2" fmla="*/ 1144 h 10056"/>
              <a:gd name="connsiteX3" fmla="*/ 21295 w 21295"/>
              <a:gd name="connsiteY3" fmla="*/ 3946 h 10056"/>
              <a:gd name="connsiteX0" fmla="*/ 0 w 13135"/>
              <a:gd name="connsiteY0" fmla="*/ 10056 h 13445"/>
              <a:gd name="connsiteX1" fmla="*/ 3659 w 13135"/>
              <a:gd name="connsiteY1" fmla="*/ 967 h 13445"/>
              <a:gd name="connsiteX2" fmla="*/ 8537 w 13135"/>
              <a:gd name="connsiteY2" fmla="*/ 1144 h 13445"/>
              <a:gd name="connsiteX3" fmla="*/ 13135 w 13135"/>
              <a:gd name="connsiteY3" fmla="*/ 13445 h 13445"/>
              <a:gd name="connsiteX0" fmla="*/ 0 w 12973"/>
              <a:gd name="connsiteY0" fmla="*/ 10056 h 16439"/>
              <a:gd name="connsiteX1" fmla="*/ 3659 w 12973"/>
              <a:gd name="connsiteY1" fmla="*/ 967 h 16439"/>
              <a:gd name="connsiteX2" fmla="*/ 8537 w 12973"/>
              <a:gd name="connsiteY2" fmla="*/ 1144 h 16439"/>
              <a:gd name="connsiteX3" fmla="*/ 12973 w 12973"/>
              <a:gd name="connsiteY3" fmla="*/ 16439 h 16439"/>
              <a:gd name="connsiteX0" fmla="*/ 0 w 12973"/>
              <a:gd name="connsiteY0" fmla="*/ 10045 h 16428"/>
              <a:gd name="connsiteX1" fmla="*/ 3659 w 12973"/>
              <a:gd name="connsiteY1" fmla="*/ 956 h 16428"/>
              <a:gd name="connsiteX2" fmla="*/ 8537 w 12973"/>
              <a:gd name="connsiteY2" fmla="*/ 1133 h 16428"/>
              <a:gd name="connsiteX3" fmla="*/ 10964 w 12973"/>
              <a:gd name="connsiteY3" fmla="*/ 8577 h 16428"/>
              <a:gd name="connsiteX4" fmla="*/ 12973 w 12973"/>
              <a:gd name="connsiteY4" fmla="*/ 16428 h 16428"/>
              <a:gd name="connsiteX0" fmla="*/ 0 w 12973"/>
              <a:gd name="connsiteY0" fmla="*/ 10045 h 16428"/>
              <a:gd name="connsiteX1" fmla="*/ 3659 w 12973"/>
              <a:gd name="connsiteY1" fmla="*/ 956 h 16428"/>
              <a:gd name="connsiteX2" fmla="*/ 8537 w 12973"/>
              <a:gd name="connsiteY2" fmla="*/ 1133 h 16428"/>
              <a:gd name="connsiteX3" fmla="*/ 11667 w 12973"/>
              <a:gd name="connsiteY3" fmla="*/ 8371 h 16428"/>
              <a:gd name="connsiteX4" fmla="*/ 12973 w 12973"/>
              <a:gd name="connsiteY4" fmla="*/ 16428 h 16428"/>
              <a:gd name="connsiteX0" fmla="*/ 0 w 12487"/>
              <a:gd name="connsiteY0" fmla="*/ 10045 h 15912"/>
              <a:gd name="connsiteX1" fmla="*/ 3659 w 12487"/>
              <a:gd name="connsiteY1" fmla="*/ 956 h 15912"/>
              <a:gd name="connsiteX2" fmla="*/ 8537 w 12487"/>
              <a:gd name="connsiteY2" fmla="*/ 1133 h 15912"/>
              <a:gd name="connsiteX3" fmla="*/ 11667 w 12487"/>
              <a:gd name="connsiteY3" fmla="*/ 8371 h 15912"/>
              <a:gd name="connsiteX4" fmla="*/ 12487 w 12487"/>
              <a:gd name="connsiteY4" fmla="*/ 15912 h 15912"/>
              <a:gd name="connsiteX0" fmla="*/ 0 w 12433"/>
              <a:gd name="connsiteY0" fmla="*/ 10045 h 15602"/>
              <a:gd name="connsiteX1" fmla="*/ 3659 w 12433"/>
              <a:gd name="connsiteY1" fmla="*/ 956 h 15602"/>
              <a:gd name="connsiteX2" fmla="*/ 8537 w 12433"/>
              <a:gd name="connsiteY2" fmla="*/ 1133 h 15602"/>
              <a:gd name="connsiteX3" fmla="*/ 11667 w 12433"/>
              <a:gd name="connsiteY3" fmla="*/ 8371 h 15602"/>
              <a:gd name="connsiteX4" fmla="*/ 12433 w 12433"/>
              <a:gd name="connsiteY4" fmla="*/ 15602 h 15602"/>
              <a:gd name="connsiteX0" fmla="*/ 0 w 12433"/>
              <a:gd name="connsiteY0" fmla="*/ 10267 h 15824"/>
              <a:gd name="connsiteX1" fmla="*/ 3659 w 12433"/>
              <a:gd name="connsiteY1" fmla="*/ 1178 h 15824"/>
              <a:gd name="connsiteX2" fmla="*/ 8321 w 12433"/>
              <a:gd name="connsiteY2" fmla="*/ 942 h 15824"/>
              <a:gd name="connsiteX3" fmla="*/ 11667 w 12433"/>
              <a:gd name="connsiteY3" fmla="*/ 8593 h 15824"/>
              <a:gd name="connsiteX4" fmla="*/ 12433 w 12433"/>
              <a:gd name="connsiteY4" fmla="*/ 15824 h 15824"/>
              <a:gd name="connsiteX0" fmla="*/ 0 w 12433"/>
              <a:gd name="connsiteY0" fmla="*/ 10610 h 16167"/>
              <a:gd name="connsiteX1" fmla="*/ 3875 w 12433"/>
              <a:gd name="connsiteY1" fmla="*/ 902 h 16167"/>
              <a:gd name="connsiteX2" fmla="*/ 8321 w 12433"/>
              <a:gd name="connsiteY2" fmla="*/ 1285 h 16167"/>
              <a:gd name="connsiteX3" fmla="*/ 11667 w 12433"/>
              <a:gd name="connsiteY3" fmla="*/ 8936 h 16167"/>
              <a:gd name="connsiteX4" fmla="*/ 12433 w 12433"/>
              <a:gd name="connsiteY4" fmla="*/ 16167 h 16167"/>
              <a:gd name="connsiteX0" fmla="*/ 0 w 12271"/>
              <a:gd name="connsiteY0" fmla="*/ 10279 h 16146"/>
              <a:gd name="connsiteX1" fmla="*/ 3713 w 12271"/>
              <a:gd name="connsiteY1" fmla="*/ 881 h 16146"/>
              <a:gd name="connsiteX2" fmla="*/ 8159 w 12271"/>
              <a:gd name="connsiteY2" fmla="*/ 1264 h 16146"/>
              <a:gd name="connsiteX3" fmla="*/ 11505 w 12271"/>
              <a:gd name="connsiteY3" fmla="*/ 8915 h 16146"/>
              <a:gd name="connsiteX4" fmla="*/ 12271 w 12271"/>
              <a:gd name="connsiteY4" fmla="*/ 16146 h 16146"/>
              <a:gd name="connsiteX0" fmla="*/ 0 w 13028"/>
              <a:gd name="connsiteY0" fmla="*/ 16588 h 16588"/>
              <a:gd name="connsiteX1" fmla="*/ 4470 w 13028"/>
              <a:gd name="connsiteY1" fmla="*/ 1305 h 16588"/>
              <a:gd name="connsiteX2" fmla="*/ 8916 w 13028"/>
              <a:gd name="connsiteY2" fmla="*/ 1688 h 16588"/>
              <a:gd name="connsiteX3" fmla="*/ 12262 w 13028"/>
              <a:gd name="connsiteY3" fmla="*/ 9339 h 16588"/>
              <a:gd name="connsiteX4" fmla="*/ 13028 w 13028"/>
              <a:gd name="connsiteY4" fmla="*/ 16570 h 16588"/>
              <a:gd name="connsiteX0" fmla="*/ 0 w 13028"/>
              <a:gd name="connsiteY0" fmla="*/ 15974 h 15974"/>
              <a:gd name="connsiteX1" fmla="*/ 1994 w 13028"/>
              <a:gd name="connsiteY1" fmla="*/ 7382 h 15974"/>
              <a:gd name="connsiteX2" fmla="*/ 4470 w 13028"/>
              <a:gd name="connsiteY2" fmla="*/ 691 h 15974"/>
              <a:gd name="connsiteX3" fmla="*/ 8916 w 13028"/>
              <a:gd name="connsiteY3" fmla="*/ 1074 h 15974"/>
              <a:gd name="connsiteX4" fmla="*/ 12262 w 13028"/>
              <a:gd name="connsiteY4" fmla="*/ 8725 h 15974"/>
              <a:gd name="connsiteX5" fmla="*/ 13028 w 13028"/>
              <a:gd name="connsiteY5" fmla="*/ 15956 h 15974"/>
              <a:gd name="connsiteX0" fmla="*/ 0 w 13028"/>
              <a:gd name="connsiteY0" fmla="*/ 15946 h 15946"/>
              <a:gd name="connsiteX1" fmla="*/ 1400 w 13028"/>
              <a:gd name="connsiteY1" fmla="*/ 6941 h 15946"/>
              <a:gd name="connsiteX2" fmla="*/ 4470 w 13028"/>
              <a:gd name="connsiteY2" fmla="*/ 663 h 15946"/>
              <a:gd name="connsiteX3" fmla="*/ 8916 w 13028"/>
              <a:gd name="connsiteY3" fmla="*/ 1046 h 15946"/>
              <a:gd name="connsiteX4" fmla="*/ 12262 w 13028"/>
              <a:gd name="connsiteY4" fmla="*/ 8697 h 15946"/>
              <a:gd name="connsiteX5" fmla="*/ 13028 w 13028"/>
              <a:gd name="connsiteY5" fmla="*/ 15928 h 15946"/>
              <a:gd name="connsiteX0" fmla="*/ 0 w 13028"/>
              <a:gd name="connsiteY0" fmla="*/ 15959 h 15959"/>
              <a:gd name="connsiteX1" fmla="*/ 1238 w 13028"/>
              <a:gd name="connsiteY1" fmla="*/ 7160 h 15959"/>
              <a:gd name="connsiteX2" fmla="*/ 4470 w 13028"/>
              <a:gd name="connsiteY2" fmla="*/ 676 h 15959"/>
              <a:gd name="connsiteX3" fmla="*/ 8916 w 13028"/>
              <a:gd name="connsiteY3" fmla="*/ 1059 h 15959"/>
              <a:gd name="connsiteX4" fmla="*/ 12262 w 13028"/>
              <a:gd name="connsiteY4" fmla="*/ 8710 h 15959"/>
              <a:gd name="connsiteX5" fmla="*/ 13028 w 13028"/>
              <a:gd name="connsiteY5" fmla="*/ 15941 h 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" h="15959">
                <a:moveTo>
                  <a:pt x="0" y="15959"/>
                </a:moveTo>
                <a:cubicBezTo>
                  <a:pt x="332" y="14527"/>
                  <a:pt x="493" y="9707"/>
                  <a:pt x="1238" y="7160"/>
                </a:cubicBezTo>
                <a:cubicBezTo>
                  <a:pt x="1983" y="4613"/>
                  <a:pt x="3190" y="1693"/>
                  <a:pt x="4470" y="676"/>
                </a:cubicBezTo>
                <a:cubicBezTo>
                  <a:pt x="5750" y="-341"/>
                  <a:pt x="7699" y="-211"/>
                  <a:pt x="8916" y="1059"/>
                </a:cubicBezTo>
                <a:cubicBezTo>
                  <a:pt x="10133" y="2329"/>
                  <a:pt x="11523" y="6161"/>
                  <a:pt x="12262" y="8710"/>
                </a:cubicBezTo>
                <a:cubicBezTo>
                  <a:pt x="13001" y="11259"/>
                  <a:pt x="12693" y="14633"/>
                  <a:pt x="13028" y="1594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Freeform 35"/>
          <p:cNvSpPr>
            <a:spLocks/>
          </p:cNvSpPr>
          <p:nvPr/>
        </p:nvSpPr>
        <p:spPr bwMode="auto">
          <a:xfrm>
            <a:off x="1176766" y="2200401"/>
            <a:ext cx="1471917" cy="1760717"/>
          </a:xfrm>
          <a:custGeom>
            <a:avLst/>
            <a:gdLst>
              <a:gd name="T0" fmla="*/ 0 w 328"/>
              <a:gd name="T1" fmla="*/ 488 h 507"/>
              <a:gd name="T2" fmla="*/ 166 w 328"/>
              <a:gd name="T3" fmla="*/ 3 h 507"/>
              <a:gd name="T4" fmla="*/ 328 w 328"/>
              <a:gd name="T5" fmla="*/ 507 h 507"/>
              <a:gd name="connsiteX0" fmla="*/ 0 w 14467"/>
              <a:gd name="connsiteY0" fmla="*/ 16646 h 17021"/>
              <a:gd name="connsiteX1" fmla="*/ 14223 w 14467"/>
              <a:gd name="connsiteY1" fmla="*/ 0 h 17021"/>
              <a:gd name="connsiteX2" fmla="*/ 10000 w 14467"/>
              <a:gd name="connsiteY2" fmla="*/ 17021 h 17021"/>
              <a:gd name="connsiteX0" fmla="*/ 0 w 17126"/>
              <a:gd name="connsiteY0" fmla="*/ 16646 h 21302"/>
              <a:gd name="connsiteX1" fmla="*/ 14223 w 17126"/>
              <a:gd name="connsiteY1" fmla="*/ 0 h 21302"/>
              <a:gd name="connsiteX2" fmla="*/ 17126 w 17126"/>
              <a:gd name="connsiteY2" fmla="*/ 21302 h 21302"/>
              <a:gd name="connsiteX0" fmla="*/ 0 w 20435"/>
              <a:gd name="connsiteY0" fmla="*/ 16646 h 21467"/>
              <a:gd name="connsiteX1" fmla="*/ 14223 w 20435"/>
              <a:gd name="connsiteY1" fmla="*/ 0 h 21467"/>
              <a:gd name="connsiteX2" fmla="*/ 20435 w 20435"/>
              <a:gd name="connsiteY2" fmla="*/ 21467 h 21467"/>
              <a:gd name="connsiteX0" fmla="*/ 0 w 20715"/>
              <a:gd name="connsiteY0" fmla="*/ 16646 h 21467"/>
              <a:gd name="connsiteX1" fmla="*/ 14223 w 20715"/>
              <a:gd name="connsiteY1" fmla="*/ 0 h 21467"/>
              <a:gd name="connsiteX2" fmla="*/ 20435 w 20715"/>
              <a:gd name="connsiteY2" fmla="*/ 21467 h 21467"/>
              <a:gd name="connsiteX0" fmla="*/ 0 w 20435"/>
              <a:gd name="connsiteY0" fmla="*/ 16646 h 21467"/>
              <a:gd name="connsiteX1" fmla="*/ 14223 w 20435"/>
              <a:gd name="connsiteY1" fmla="*/ 0 h 21467"/>
              <a:gd name="connsiteX2" fmla="*/ 20435 w 20435"/>
              <a:gd name="connsiteY2" fmla="*/ 21467 h 21467"/>
              <a:gd name="connsiteX0" fmla="*/ 0 w 28070"/>
              <a:gd name="connsiteY0" fmla="*/ 20927 h 21467"/>
              <a:gd name="connsiteX1" fmla="*/ 21858 w 28070"/>
              <a:gd name="connsiteY1" fmla="*/ 0 h 21467"/>
              <a:gd name="connsiteX2" fmla="*/ 28070 w 28070"/>
              <a:gd name="connsiteY2" fmla="*/ 21467 h 21467"/>
              <a:gd name="connsiteX0" fmla="*/ 0 w 28070"/>
              <a:gd name="connsiteY0" fmla="*/ 20927 h 21467"/>
              <a:gd name="connsiteX1" fmla="*/ 21858 w 28070"/>
              <a:gd name="connsiteY1" fmla="*/ 0 h 21467"/>
              <a:gd name="connsiteX2" fmla="*/ 28070 w 28070"/>
              <a:gd name="connsiteY2" fmla="*/ 21467 h 21467"/>
              <a:gd name="connsiteX0" fmla="*/ 0 w 28070"/>
              <a:gd name="connsiteY0" fmla="*/ 20927 h 21467"/>
              <a:gd name="connsiteX1" fmla="*/ 21858 w 28070"/>
              <a:gd name="connsiteY1" fmla="*/ 0 h 21467"/>
              <a:gd name="connsiteX2" fmla="*/ 28070 w 28070"/>
              <a:gd name="connsiteY2" fmla="*/ 21467 h 21467"/>
              <a:gd name="connsiteX0" fmla="*/ 0 w 28070"/>
              <a:gd name="connsiteY0" fmla="*/ 21421 h 21961"/>
              <a:gd name="connsiteX1" fmla="*/ 19313 w 28070"/>
              <a:gd name="connsiteY1" fmla="*/ 0 h 21961"/>
              <a:gd name="connsiteX2" fmla="*/ 28070 w 28070"/>
              <a:gd name="connsiteY2" fmla="*/ 21961 h 21961"/>
              <a:gd name="connsiteX0" fmla="*/ 0 w 28070"/>
              <a:gd name="connsiteY0" fmla="*/ 20928 h 21468"/>
              <a:gd name="connsiteX1" fmla="*/ 23894 w 28070"/>
              <a:gd name="connsiteY1" fmla="*/ 1 h 21468"/>
              <a:gd name="connsiteX2" fmla="*/ 28070 w 28070"/>
              <a:gd name="connsiteY2" fmla="*/ 21468 h 21468"/>
              <a:gd name="connsiteX0" fmla="*/ 0 w 28070"/>
              <a:gd name="connsiteY0" fmla="*/ 20928 h 21468"/>
              <a:gd name="connsiteX1" fmla="*/ 19822 w 28070"/>
              <a:gd name="connsiteY1" fmla="*/ 1 h 21468"/>
              <a:gd name="connsiteX2" fmla="*/ 28070 w 28070"/>
              <a:gd name="connsiteY2" fmla="*/ 21468 h 21468"/>
              <a:gd name="connsiteX0" fmla="*/ 0 w 28070"/>
              <a:gd name="connsiteY0" fmla="*/ 23571 h 24111"/>
              <a:gd name="connsiteX1" fmla="*/ 19822 w 28070"/>
              <a:gd name="connsiteY1" fmla="*/ 2644 h 24111"/>
              <a:gd name="connsiteX2" fmla="*/ 19203 w 28070"/>
              <a:gd name="connsiteY2" fmla="*/ 2654 h 24111"/>
              <a:gd name="connsiteX3" fmla="*/ 28070 w 28070"/>
              <a:gd name="connsiteY3" fmla="*/ 24111 h 24111"/>
              <a:gd name="connsiteX0" fmla="*/ 0 w 28492"/>
              <a:gd name="connsiteY0" fmla="*/ 23125 h 23665"/>
              <a:gd name="connsiteX1" fmla="*/ 19822 w 28492"/>
              <a:gd name="connsiteY1" fmla="*/ 2198 h 23665"/>
              <a:gd name="connsiteX2" fmla="*/ 28111 w 28492"/>
              <a:gd name="connsiteY2" fmla="*/ 3196 h 23665"/>
              <a:gd name="connsiteX3" fmla="*/ 28070 w 28492"/>
              <a:gd name="connsiteY3" fmla="*/ 23665 h 23665"/>
              <a:gd name="connsiteX0" fmla="*/ 0 w 28492"/>
              <a:gd name="connsiteY0" fmla="*/ 22584 h 23124"/>
              <a:gd name="connsiteX1" fmla="*/ 17786 w 28492"/>
              <a:gd name="connsiteY1" fmla="*/ 2645 h 23124"/>
              <a:gd name="connsiteX2" fmla="*/ 28111 w 28492"/>
              <a:gd name="connsiteY2" fmla="*/ 2655 h 23124"/>
              <a:gd name="connsiteX3" fmla="*/ 28070 w 28492"/>
              <a:gd name="connsiteY3" fmla="*/ 23124 h 23124"/>
              <a:gd name="connsiteX0" fmla="*/ 0 w 28721"/>
              <a:gd name="connsiteY0" fmla="*/ 21839 h 22379"/>
              <a:gd name="connsiteX1" fmla="*/ 17786 w 28721"/>
              <a:gd name="connsiteY1" fmla="*/ 1900 h 22379"/>
              <a:gd name="connsiteX2" fmla="*/ 28365 w 28721"/>
              <a:gd name="connsiteY2" fmla="*/ 3721 h 22379"/>
              <a:gd name="connsiteX3" fmla="*/ 28070 w 28721"/>
              <a:gd name="connsiteY3" fmla="*/ 22379 h 22379"/>
              <a:gd name="connsiteX0" fmla="*/ 0 w 29189"/>
              <a:gd name="connsiteY0" fmla="*/ 22072 h 22612"/>
              <a:gd name="connsiteX1" fmla="*/ 17786 w 29189"/>
              <a:gd name="connsiteY1" fmla="*/ 2133 h 22612"/>
              <a:gd name="connsiteX2" fmla="*/ 28874 w 29189"/>
              <a:gd name="connsiteY2" fmla="*/ 3295 h 22612"/>
              <a:gd name="connsiteX3" fmla="*/ 28070 w 29189"/>
              <a:gd name="connsiteY3" fmla="*/ 22612 h 22612"/>
              <a:gd name="connsiteX0" fmla="*/ 0 w 28070"/>
              <a:gd name="connsiteY0" fmla="*/ 19940 h 20480"/>
              <a:gd name="connsiteX1" fmla="*/ 17786 w 28070"/>
              <a:gd name="connsiteY1" fmla="*/ 1 h 20480"/>
              <a:gd name="connsiteX2" fmla="*/ 28070 w 28070"/>
              <a:gd name="connsiteY2" fmla="*/ 20480 h 20480"/>
              <a:gd name="connsiteX0" fmla="*/ 0 w 28070"/>
              <a:gd name="connsiteY0" fmla="*/ 20849 h 21389"/>
              <a:gd name="connsiteX1" fmla="*/ 17786 w 28070"/>
              <a:gd name="connsiteY1" fmla="*/ 910 h 21389"/>
              <a:gd name="connsiteX2" fmla="*/ 22003 w 28070"/>
              <a:gd name="connsiteY2" fmla="*/ 5200 h 21389"/>
              <a:gd name="connsiteX3" fmla="*/ 28070 w 28070"/>
              <a:gd name="connsiteY3" fmla="*/ 21389 h 21389"/>
              <a:gd name="connsiteX0" fmla="*/ 0 w 29352"/>
              <a:gd name="connsiteY0" fmla="*/ 21259 h 21799"/>
              <a:gd name="connsiteX1" fmla="*/ 17786 w 29352"/>
              <a:gd name="connsiteY1" fmla="*/ 1320 h 21799"/>
              <a:gd name="connsiteX2" fmla="*/ 28875 w 29352"/>
              <a:gd name="connsiteY2" fmla="*/ 3634 h 21799"/>
              <a:gd name="connsiteX3" fmla="*/ 28070 w 29352"/>
              <a:gd name="connsiteY3" fmla="*/ 21799 h 21799"/>
              <a:gd name="connsiteX0" fmla="*/ 0 w 28268"/>
              <a:gd name="connsiteY0" fmla="*/ 21215 h 21755"/>
              <a:gd name="connsiteX1" fmla="*/ 17786 w 28268"/>
              <a:gd name="connsiteY1" fmla="*/ 1276 h 21755"/>
              <a:gd name="connsiteX2" fmla="*/ 27602 w 28268"/>
              <a:gd name="connsiteY2" fmla="*/ 3755 h 21755"/>
              <a:gd name="connsiteX3" fmla="*/ 28070 w 28268"/>
              <a:gd name="connsiteY3" fmla="*/ 21755 h 21755"/>
              <a:gd name="connsiteX0" fmla="*/ 0 w 28268"/>
              <a:gd name="connsiteY0" fmla="*/ 21336 h 21876"/>
              <a:gd name="connsiteX1" fmla="*/ 16768 w 28268"/>
              <a:gd name="connsiteY1" fmla="*/ 1232 h 21876"/>
              <a:gd name="connsiteX2" fmla="*/ 27602 w 28268"/>
              <a:gd name="connsiteY2" fmla="*/ 3876 h 21876"/>
              <a:gd name="connsiteX3" fmla="*/ 28070 w 28268"/>
              <a:gd name="connsiteY3" fmla="*/ 21876 h 21876"/>
              <a:gd name="connsiteX0" fmla="*/ 0 w 28268"/>
              <a:gd name="connsiteY0" fmla="*/ 21336 h 21876"/>
              <a:gd name="connsiteX1" fmla="*/ 14477 w 28268"/>
              <a:gd name="connsiteY1" fmla="*/ 1232 h 21876"/>
              <a:gd name="connsiteX2" fmla="*/ 27602 w 28268"/>
              <a:gd name="connsiteY2" fmla="*/ 3876 h 21876"/>
              <a:gd name="connsiteX3" fmla="*/ 28070 w 28268"/>
              <a:gd name="connsiteY3" fmla="*/ 21876 h 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8" h="21876">
                <a:moveTo>
                  <a:pt x="0" y="21336"/>
                </a:moveTo>
                <a:cubicBezTo>
                  <a:pt x="3713" y="5657"/>
                  <a:pt x="12800" y="1173"/>
                  <a:pt x="14477" y="1232"/>
                </a:cubicBezTo>
                <a:cubicBezTo>
                  <a:pt x="18144" y="-1376"/>
                  <a:pt x="25888" y="463"/>
                  <a:pt x="27602" y="3876"/>
                </a:cubicBezTo>
                <a:cubicBezTo>
                  <a:pt x="29316" y="7289"/>
                  <a:pt x="27059" y="19178"/>
                  <a:pt x="28070" y="2187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Text Box 52"/>
          <p:cNvSpPr txBox="1">
            <a:spLocks noChangeArrowheads="1"/>
          </p:cNvSpPr>
          <p:nvPr/>
        </p:nvSpPr>
        <p:spPr bwMode="auto">
          <a:xfrm>
            <a:off x="2440797" y="2380901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 flipH="1">
            <a:off x="6817932" y="2451786"/>
            <a:ext cx="0" cy="7308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Cloud"/>
          <p:cNvSpPr>
            <a:spLocks noChangeAspect="1" noEditPoints="1" noChangeArrowheads="1"/>
          </p:cNvSpPr>
          <p:nvPr/>
        </p:nvSpPr>
        <p:spPr bwMode="auto">
          <a:xfrm>
            <a:off x="6070797" y="1595637"/>
            <a:ext cx="1516062" cy="8561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ja-JP" altLang="en-US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2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60" y="3958631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Line 14"/>
          <p:cNvSpPr>
            <a:spLocks noChangeShapeType="1"/>
          </p:cNvSpPr>
          <p:nvPr/>
        </p:nvSpPr>
        <p:spPr bwMode="auto">
          <a:xfrm>
            <a:off x="6988280" y="3517926"/>
            <a:ext cx="598580" cy="4161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6340339" y="3005794"/>
            <a:ext cx="997860" cy="760749"/>
            <a:chOff x="5787039" y="4212014"/>
            <a:chExt cx="1270924" cy="812974"/>
          </a:xfrm>
        </p:grpSpPr>
        <p:pic>
          <p:nvPicPr>
            <p:cNvPr id="95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120" y="4405535"/>
              <a:ext cx="589110" cy="41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AutoShape 185"/>
            <p:cNvSpPr>
              <a:spLocks noChangeArrowheads="1"/>
            </p:cNvSpPr>
            <p:nvPr/>
          </p:nvSpPr>
          <p:spPr bwMode="auto">
            <a:xfrm flipH="1">
              <a:off x="6818245" y="4274497"/>
              <a:ext cx="239718" cy="750491"/>
            </a:xfrm>
            <a:prstGeom prst="curvedRightArrow">
              <a:avLst>
                <a:gd name="adj1" fmla="val 116923"/>
                <a:gd name="adj2" fmla="val 233846"/>
                <a:gd name="adj3" fmla="val 33333"/>
              </a:avLst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 smtClean="0">
                <a:latin typeface="+mn-ea"/>
                <a:ea typeface="+mn-ea"/>
              </a:endParaRPr>
            </a:p>
          </p:txBody>
        </p:sp>
        <p:sp>
          <p:nvSpPr>
            <p:cNvPr id="97" name="AutoShape 184"/>
            <p:cNvSpPr>
              <a:spLocks noChangeArrowheads="1"/>
            </p:cNvSpPr>
            <p:nvPr/>
          </p:nvSpPr>
          <p:spPr bwMode="auto">
            <a:xfrm rot="10800000" flipH="1">
              <a:off x="5787039" y="4212014"/>
              <a:ext cx="272261" cy="761122"/>
            </a:xfrm>
            <a:prstGeom prst="curvedRightArrow">
              <a:avLst>
                <a:gd name="adj1" fmla="val 92292"/>
                <a:gd name="adj2" fmla="val 18458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dirty="0" smtClean="0">
                <a:latin typeface="+mn-ea"/>
                <a:ea typeface="+mn-ea"/>
              </a:endParaRPr>
            </a:p>
          </p:txBody>
        </p:sp>
      </p:grp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6616737" y="3439765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pic>
        <p:nvPicPr>
          <p:cNvPr id="100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29" y="3958631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Line 14"/>
          <p:cNvSpPr>
            <a:spLocks noChangeShapeType="1"/>
          </p:cNvSpPr>
          <p:nvPr/>
        </p:nvSpPr>
        <p:spPr bwMode="auto">
          <a:xfrm flipH="1">
            <a:off x="6268928" y="3528431"/>
            <a:ext cx="404996" cy="454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Freeform 67"/>
          <p:cNvSpPr>
            <a:spLocks/>
          </p:cNvSpPr>
          <p:nvPr/>
        </p:nvSpPr>
        <p:spPr bwMode="auto">
          <a:xfrm>
            <a:off x="6268967" y="3330133"/>
            <a:ext cx="1342362" cy="614701"/>
          </a:xfrm>
          <a:custGeom>
            <a:avLst/>
            <a:gdLst>
              <a:gd name="T0" fmla="*/ 0 w 328"/>
              <a:gd name="T1" fmla="*/ 488 h 507"/>
              <a:gd name="T2" fmla="*/ 166 w 328"/>
              <a:gd name="T3" fmla="*/ 3 h 507"/>
              <a:gd name="T4" fmla="*/ 328 w 328"/>
              <a:gd name="T5" fmla="*/ 507 h 507"/>
              <a:gd name="connsiteX0" fmla="*/ 0 w 19417"/>
              <a:gd name="connsiteY0" fmla="*/ 9567 h 9567"/>
              <a:gd name="connsiteX1" fmla="*/ 5061 w 19417"/>
              <a:gd name="connsiteY1" fmla="*/ 1 h 9567"/>
              <a:gd name="connsiteX2" fmla="*/ 19417 w 19417"/>
              <a:gd name="connsiteY2" fmla="*/ 7637 h 9567"/>
              <a:gd name="connsiteX0" fmla="*/ 0 w 13277"/>
              <a:gd name="connsiteY0" fmla="*/ 7763 h 7983"/>
              <a:gd name="connsiteX1" fmla="*/ 5883 w 13277"/>
              <a:gd name="connsiteY1" fmla="*/ 1 h 7983"/>
              <a:gd name="connsiteX2" fmla="*/ 13277 w 13277"/>
              <a:gd name="connsiteY2" fmla="*/ 7983 h 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7" h="7983">
                <a:moveTo>
                  <a:pt x="0" y="7763"/>
                </a:moveTo>
                <a:cubicBezTo>
                  <a:pt x="864" y="2733"/>
                  <a:pt x="5020" y="-61"/>
                  <a:pt x="5883" y="1"/>
                </a:cubicBezTo>
                <a:cubicBezTo>
                  <a:pt x="6747" y="63"/>
                  <a:pt x="12429" y="2808"/>
                  <a:pt x="13277" y="798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Text Box 48"/>
          <p:cNvSpPr txBox="1">
            <a:spLocks noChangeArrowheads="1"/>
          </p:cNvSpPr>
          <p:nvPr/>
        </p:nvSpPr>
        <p:spPr bwMode="auto">
          <a:xfrm>
            <a:off x="7204760" y="3424839"/>
            <a:ext cx="170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？？？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27"/>
          <p:cNvSpPr txBox="1">
            <a:spLocks noChangeArrowheads="1"/>
          </p:cNvSpPr>
          <p:nvPr/>
        </p:nvSpPr>
        <p:spPr bwMode="auto">
          <a:xfrm>
            <a:off x="2043280" y="1938791"/>
            <a:ext cx="9543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endParaRPr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127"/>
          <p:cNvSpPr txBox="1">
            <a:spLocks noChangeArrowheads="1"/>
          </p:cNvSpPr>
          <p:nvPr/>
        </p:nvSpPr>
        <p:spPr bwMode="auto">
          <a:xfrm>
            <a:off x="6345086" y="1931981"/>
            <a:ext cx="9543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endParaRPr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99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Static NAT Setting</a:t>
            </a:r>
            <a:r>
              <a:rPr lang="en-US" altLang="ja-JP" sz="2800" kern="0" dirty="0">
                <a:latin typeface="Arial Black" panose="020B0A04020102020204" pitchFamily="34" charset="0"/>
              </a:rPr>
              <a:t>s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2699" y="10072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NAT Settings Menu (Page 1)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06515"/>
              </p:ext>
            </p:extLst>
          </p:nvPr>
        </p:nvGraphicFramePr>
        <p:xfrm>
          <a:off x="4804699" y="4193990"/>
          <a:ext cx="4104839" cy="1863788"/>
        </p:xfrm>
        <a:graphic>
          <a:graphicData uri="http://schemas.openxmlformats.org/drawingml/2006/table">
            <a:tbl>
              <a:tblPr/>
              <a:tblGrid>
                <a:gridCol w="1443521"/>
                <a:gridCol w="2661318"/>
              </a:tblGrid>
              <a:tr h="248348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 and RTCP for Audio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5100-5135 (VC1600: 16 ports / VC1300: 12 ports)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and RTCP for Video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5200-5235 (VC1600: 16 ports / VC1300: 12 ports)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Control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5300-5335 (VC1600: 16 ports / VC1300: 12 ports)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and RTCP for Video (Sub)</a:t>
                      </a:r>
                      <a:endParaRPr lang="en-US" altLang="ja-JP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5400-5435 (VC1600: 16 ports / VC1300: 12 ports)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b="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5800-5808</a:t>
                      </a:r>
                      <a:r>
                        <a:rPr lang="en-US" altLang="ja-JP" sz="8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(VC1600: 9 ports / VC1300: 3 ports)</a:t>
                      </a:r>
                      <a:endParaRPr lang="en-US" altLang="ja-JP" sz="800" u="none" strike="noStrike" dirty="0" smtClean="0"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b="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5060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H.245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5500-5519 (VC1600: 20 ports / VC1300: 10 ports)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4" y="1284240"/>
            <a:ext cx="4076910" cy="23141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8" y="4034708"/>
            <a:ext cx="4079626" cy="2314142"/>
          </a:xfrm>
          <a:prstGeom prst="rect">
            <a:avLst/>
          </a:prstGeom>
        </p:spPr>
      </p:pic>
      <p:graphicFrame>
        <p:nvGraphicFramePr>
          <p:cNvPr id="9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76389"/>
              </p:ext>
            </p:extLst>
          </p:nvPr>
        </p:nvGraphicFramePr>
        <p:xfrm>
          <a:off x="4804699" y="1315459"/>
          <a:ext cx="4122733" cy="888428"/>
        </p:xfrm>
        <a:graphic>
          <a:graphicData uri="http://schemas.openxmlformats.org/drawingml/2006/table">
            <a:tbl>
              <a:tblPr/>
              <a:tblGrid>
                <a:gridCol w="1406613"/>
                <a:gridCol w="2716120"/>
              </a:tblGrid>
              <a:tr h="248348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Static NAT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WAN IP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Local Address Judgment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OFF / Auto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98457"/>
              </p:ext>
            </p:extLst>
          </p:nvPr>
        </p:nvGraphicFramePr>
        <p:xfrm>
          <a:off x="4818089" y="2357431"/>
          <a:ext cx="4097311" cy="1706880"/>
        </p:xfrm>
        <a:graphic>
          <a:graphicData uri="http://schemas.openxmlformats.org/drawingml/2006/table">
            <a:tbl>
              <a:tblPr/>
              <a:tblGrid>
                <a:gridCol w="1402957"/>
                <a:gridCol w="2694354"/>
              </a:tblGrid>
              <a:tr h="127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Local Address Judgment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  <a:endParaRPr kumimoji="1" lang="ja-JP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76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kern="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Disable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800" kern="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Conduct NAT operation against all IP address</a:t>
                      </a:r>
                      <a:endParaRPr lang="ja-JP" altLang="ja-JP" sz="800" kern="1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800" kern="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When the system is judged as private IP address (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10.0.0.0/8, 172.16.0.0/12, 192.168.0.0/16),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NAT operation won’t be conducted because the system recognize as a endpoint that installed in INTRANET environmental.</a:t>
                      </a:r>
                      <a:endParaRPr lang="en-US" altLang="ja-JP" sz="800" kern="10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800" kern="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  <a:endParaRPr lang="ja-JP" altLang="ja-JP" sz="800" kern="1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800" kern="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altLang="ja-JP" sz="800" kern="1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altLang="ja-JP" sz="800" kern="1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 inputted endpoint, the system recognize as a endpoint that installed in INTRANET environmental, then NAT operation won’t be conducted. (Manual setting can be done by CLI only)</a:t>
                      </a:r>
                      <a:endParaRPr lang="ja-JP" altLang="ja-JP" sz="800" kern="1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234482" y="728554"/>
            <a:ext cx="8368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Go to “Menu” =&gt; “Settings” =&gt; “Admin Login” =&gt; NAT Settings”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8683" y="37465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NAT Settings Menu (Page 2)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6"/>
          <p:cNvSpPr txBox="1"/>
          <p:nvPr/>
        </p:nvSpPr>
        <p:spPr>
          <a:xfrm>
            <a:off x="1493519" y="4065640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RTP and RTCP for Audio</a:t>
            </a:r>
            <a:endParaRPr kumimoji="1" lang="ja-JP" altLang="en-US" sz="700" b="1" dirty="0"/>
          </a:p>
        </p:txBody>
      </p:sp>
      <p:sp>
        <p:nvSpPr>
          <p:cNvPr id="14" name="テキスト ボックス 16"/>
          <p:cNvSpPr txBox="1"/>
          <p:nvPr/>
        </p:nvSpPr>
        <p:spPr>
          <a:xfrm>
            <a:off x="1493720" y="4290232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RTP and RTCP for Video</a:t>
            </a:r>
            <a:endParaRPr kumimoji="1" lang="ja-JP" altLang="en-US" sz="700" b="1" dirty="0"/>
          </a:p>
        </p:txBody>
      </p:sp>
      <p:sp>
        <p:nvSpPr>
          <p:cNvPr id="16" name="テキスト ボックス 16"/>
          <p:cNvSpPr txBox="1"/>
          <p:nvPr/>
        </p:nvSpPr>
        <p:spPr>
          <a:xfrm>
            <a:off x="1493503" y="4534872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Camera Control</a:t>
            </a:r>
            <a:endParaRPr kumimoji="1" lang="ja-JP" altLang="en-US" sz="700" b="1" dirty="0"/>
          </a:p>
        </p:txBody>
      </p:sp>
      <p:sp>
        <p:nvSpPr>
          <p:cNvPr id="18" name="テキスト ボックス 16"/>
          <p:cNvSpPr txBox="1"/>
          <p:nvPr/>
        </p:nvSpPr>
        <p:spPr>
          <a:xfrm>
            <a:off x="1497503" y="4791544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RTP and RTCP for Video</a:t>
            </a:r>
            <a:endParaRPr kumimoji="1" lang="ja-JP" altLang="en-US" sz="700" b="1" dirty="0"/>
          </a:p>
        </p:txBody>
      </p:sp>
      <p:sp>
        <p:nvSpPr>
          <p:cNvPr id="19" name="テキスト ボックス 16"/>
          <p:cNvSpPr txBox="1"/>
          <p:nvPr/>
        </p:nvSpPr>
        <p:spPr>
          <a:xfrm>
            <a:off x="1501055" y="5027508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BFCP</a:t>
            </a:r>
            <a:endParaRPr kumimoji="1" lang="ja-JP" altLang="en-US" sz="700" b="1" dirty="0"/>
          </a:p>
        </p:txBody>
      </p:sp>
      <p:sp>
        <p:nvSpPr>
          <p:cNvPr id="20" name="テキスト ボックス 16"/>
          <p:cNvSpPr txBox="1"/>
          <p:nvPr/>
        </p:nvSpPr>
        <p:spPr>
          <a:xfrm>
            <a:off x="1497519" y="5281139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SIP</a:t>
            </a:r>
            <a:endParaRPr kumimoji="1" lang="ja-JP" altLang="en-US" sz="700" b="1" dirty="0"/>
          </a:p>
        </p:txBody>
      </p:sp>
      <p:sp>
        <p:nvSpPr>
          <p:cNvPr id="21" name="テキスト ボックス 16"/>
          <p:cNvSpPr txBox="1"/>
          <p:nvPr/>
        </p:nvSpPr>
        <p:spPr>
          <a:xfrm>
            <a:off x="1497263" y="5527704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H.245</a:t>
            </a:r>
            <a:endParaRPr kumimoji="1" lang="ja-JP" altLang="en-US" sz="700" b="1" dirty="0"/>
          </a:p>
        </p:txBody>
      </p:sp>
      <p:sp>
        <p:nvSpPr>
          <p:cNvPr id="22" name="テキスト ボックス 16"/>
          <p:cNvSpPr txBox="1"/>
          <p:nvPr/>
        </p:nvSpPr>
        <p:spPr>
          <a:xfrm>
            <a:off x="1509551" y="207717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Local Address Judgment</a:t>
            </a:r>
            <a:endParaRPr kumimoji="1" lang="ja-JP" altLang="en-US" sz="700" b="1" dirty="0"/>
          </a:p>
        </p:txBody>
      </p:sp>
      <p:sp>
        <p:nvSpPr>
          <p:cNvPr id="23" name="テキスト ボックス 16"/>
          <p:cNvSpPr txBox="1"/>
          <p:nvPr/>
        </p:nvSpPr>
        <p:spPr>
          <a:xfrm>
            <a:off x="1506984" y="182108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WAN IP Address</a:t>
            </a:r>
            <a:endParaRPr kumimoji="1" lang="ja-JP" altLang="en-US" sz="700" b="1" dirty="0"/>
          </a:p>
        </p:txBody>
      </p:sp>
      <p:sp>
        <p:nvSpPr>
          <p:cNvPr id="24" name="テキスト ボックス 16"/>
          <p:cNvSpPr txBox="1"/>
          <p:nvPr/>
        </p:nvSpPr>
        <p:spPr>
          <a:xfrm>
            <a:off x="1499116" y="1578216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Static NAT</a:t>
            </a:r>
            <a:endParaRPr kumimoji="1" lang="ja-JP" altLang="en-US" sz="700" b="1" dirty="0"/>
          </a:p>
        </p:txBody>
      </p:sp>
      <p:sp>
        <p:nvSpPr>
          <p:cNvPr id="2" name="正方形/長方形 1"/>
          <p:cNvSpPr/>
          <p:nvPr/>
        </p:nvSpPr>
        <p:spPr bwMode="auto">
          <a:xfrm>
            <a:off x="1453407" y="1320336"/>
            <a:ext cx="3024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96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Static NAT Settings Procedure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24625"/>
            <a:ext cx="34290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761023"/>
            <a:ext cx="4286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5775" y="317004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5100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22975" y="317163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5115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59425" y="332879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5200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22975" y="333038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5215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65775" y="349389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5300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22975" y="349548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5316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562600" y="365264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5400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22975" y="365423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5415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8475" y="381774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5800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022975" y="381933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5804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572125" y="398919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5600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022975" y="399078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5600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322513" y="1918313"/>
            <a:ext cx="1439862" cy="144462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673849" y="3132622"/>
            <a:ext cx="752475" cy="1309145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762375" y="2101850"/>
            <a:ext cx="3171825" cy="9461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521325" y="3132623"/>
            <a:ext cx="838200" cy="1146900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V="1">
            <a:off x="3716338" y="3690938"/>
            <a:ext cx="1804987" cy="19431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22275" y="3695583"/>
            <a:ext cx="3856038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1400" b="1" dirty="0"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Step 2: Static NAT Settings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36563" y="833550"/>
            <a:ext cx="3865562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1400" b="1" dirty="0"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Step 1: Input IP address</a:t>
            </a:r>
            <a:endParaRPr kumimoji="0" lang="ja-JP" altLang="en-US" sz="1400" b="1" dirty="0"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530725" y="841365"/>
            <a:ext cx="4270375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1400" b="1" dirty="0"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Step 3: Router configuration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578475" y="414159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5500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6029325" y="414318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5515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5521325" y="4279523"/>
            <a:ext cx="838200" cy="152400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6416675" y="4142273"/>
            <a:ext cx="19050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ja-JP" sz="700" b="1" dirty="0">
                <a:solidFill>
                  <a:schemeClr val="tx1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TCP</a:t>
            </a:r>
          </a:p>
        </p:txBody>
      </p:sp>
      <p:sp>
        <p:nvSpPr>
          <p:cNvPr id="40" name="Text Box 83"/>
          <p:cNvSpPr txBox="1">
            <a:spLocks noChangeArrowheads="1"/>
          </p:cNvSpPr>
          <p:nvPr/>
        </p:nvSpPr>
        <p:spPr bwMode="auto">
          <a:xfrm>
            <a:off x="4530725" y="5209073"/>
            <a:ext cx="4270375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Note 1: </a:t>
            </a:r>
            <a:r>
              <a:rPr kumimoji="0"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Setting menu will be different depends on router.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Note 2:</a:t>
            </a:r>
            <a:r>
              <a:rPr kumimoji="0"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 If the router has “SIP ALG” function, set </a:t>
            </a:r>
            <a:r>
              <a:rPr kumimoji="0" lang="en-US" altLang="ja-JP" sz="900" b="1" u="sng" dirty="0">
                <a:solidFill>
                  <a:schemeClr val="bg2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“SIP ALG”</a:t>
            </a:r>
            <a:r>
              <a:rPr kumimoji="0"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 setting as</a:t>
            </a:r>
            <a:r>
              <a:rPr kumimoji="0" lang="en-US" altLang="ja-JP" sz="900" b="1" dirty="0">
                <a:solidFill>
                  <a:srgbClr val="0033CC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 </a:t>
            </a:r>
            <a:r>
              <a:rPr kumimoji="0" lang="en-US" altLang="ja-JP" sz="900" b="1" u="sng" dirty="0">
                <a:solidFill>
                  <a:schemeClr val="bg2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“Disable”</a:t>
            </a:r>
            <a:r>
              <a:rPr kumimoji="0"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 in the router as necessary.</a:t>
            </a:r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436563" y="1182800"/>
            <a:ext cx="384175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6477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049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5621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193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-&gt; Settings -&gt; Network Settings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input Local IP Address, Subnet Mask and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Gateway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427278" y="4041658"/>
            <a:ext cx="418941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6477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049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5621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193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-&gt; Settings -&gt; Admin -&gt; Static NAT Settings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input WAN IP Address. Change Port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as necessary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4481513" y="1188538"/>
            <a:ext cx="4335462" cy="5539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6477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049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5621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19300" indent="-1905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4765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337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3909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48100" indent="-1905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specific Port Number based on port information that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assigned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HDVC system at step 2. And select </a:t>
            </a:r>
            <a:r>
              <a:rPr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and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Address where to forward.</a:t>
            </a: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38" y="4511911"/>
            <a:ext cx="3417462" cy="1938534"/>
          </a:xfrm>
          <a:prstGeom prst="rect">
            <a:avLst/>
          </a:prstGeom>
        </p:spPr>
      </p:pic>
      <p:sp>
        <p:nvSpPr>
          <p:cNvPr id="46" name="テキスト ボックス 16"/>
          <p:cNvSpPr txBox="1"/>
          <p:nvPr/>
        </p:nvSpPr>
        <p:spPr>
          <a:xfrm>
            <a:off x="1274699" y="4550170"/>
            <a:ext cx="1116000" cy="144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RTP and RTCP for Audio</a:t>
            </a:r>
            <a:endParaRPr kumimoji="1" lang="ja-JP" altLang="en-US" sz="600" b="1" dirty="0"/>
          </a:p>
        </p:txBody>
      </p:sp>
      <p:sp>
        <p:nvSpPr>
          <p:cNvPr id="47" name="テキスト ボックス 16"/>
          <p:cNvSpPr txBox="1"/>
          <p:nvPr/>
        </p:nvSpPr>
        <p:spPr>
          <a:xfrm>
            <a:off x="1274900" y="4751317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RTP and RTCP for Video</a:t>
            </a:r>
            <a:endParaRPr kumimoji="1" lang="ja-JP" altLang="en-US" sz="600" b="1" dirty="0"/>
          </a:p>
        </p:txBody>
      </p:sp>
      <p:sp>
        <p:nvSpPr>
          <p:cNvPr id="48" name="テキスト ボックス 16"/>
          <p:cNvSpPr txBox="1"/>
          <p:nvPr/>
        </p:nvSpPr>
        <p:spPr>
          <a:xfrm>
            <a:off x="1274683" y="4949067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Camera Control</a:t>
            </a:r>
            <a:endParaRPr kumimoji="1" lang="ja-JP" altLang="en-US" sz="600" b="1" dirty="0"/>
          </a:p>
        </p:txBody>
      </p:sp>
      <p:sp>
        <p:nvSpPr>
          <p:cNvPr id="49" name="テキスト ボックス 16"/>
          <p:cNvSpPr txBox="1"/>
          <p:nvPr/>
        </p:nvSpPr>
        <p:spPr>
          <a:xfrm>
            <a:off x="1278683" y="5166664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RTP and RTCP for Video</a:t>
            </a:r>
            <a:endParaRPr kumimoji="1" lang="ja-JP" altLang="en-US" sz="600" b="1" dirty="0"/>
          </a:p>
        </p:txBody>
      </p:sp>
      <p:sp>
        <p:nvSpPr>
          <p:cNvPr id="50" name="テキスト ボックス 16"/>
          <p:cNvSpPr txBox="1"/>
          <p:nvPr/>
        </p:nvSpPr>
        <p:spPr>
          <a:xfrm>
            <a:off x="1282235" y="5371368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BFCP</a:t>
            </a:r>
            <a:endParaRPr kumimoji="1" lang="ja-JP" altLang="en-US" sz="600" b="1" dirty="0"/>
          </a:p>
        </p:txBody>
      </p:sp>
      <p:sp>
        <p:nvSpPr>
          <p:cNvPr id="51" name="テキスト ボックス 16"/>
          <p:cNvSpPr txBox="1"/>
          <p:nvPr/>
        </p:nvSpPr>
        <p:spPr>
          <a:xfrm>
            <a:off x="1278699" y="5578109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SIP</a:t>
            </a:r>
            <a:endParaRPr kumimoji="1" lang="ja-JP" altLang="en-US" sz="600" b="1" dirty="0"/>
          </a:p>
        </p:txBody>
      </p:sp>
      <p:sp>
        <p:nvSpPr>
          <p:cNvPr id="52" name="テキスト ボックス 16"/>
          <p:cNvSpPr txBox="1"/>
          <p:nvPr/>
        </p:nvSpPr>
        <p:spPr>
          <a:xfrm>
            <a:off x="1278443" y="5777784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H.245</a:t>
            </a:r>
            <a:endParaRPr kumimoji="1" lang="ja-JP" altLang="en-US" sz="600" b="1" dirty="0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2369344" y="4511911"/>
            <a:ext cx="1393884" cy="1453077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50"/>
          <p:cNvSpPr>
            <a:spLocks noChangeArrowheads="1"/>
          </p:cNvSpPr>
          <p:nvPr/>
        </p:nvSpPr>
        <p:spPr bwMode="auto">
          <a:xfrm>
            <a:off x="3941762" y="5838092"/>
            <a:ext cx="3709500" cy="445477"/>
          </a:xfrm>
          <a:prstGeom prst="wedgeRoundRectCallout">
            <a:avLst>
              <a:gd name="adj1" fmla="val -64227"/>
              <a:gd name="adj2" fmla="val -57259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default port numbers that HDVC system uses. </a:t>
            </a:r>
          </a:p>
          <a:p>
            <a:r>
              <a:rPr lang="en-US" altLang="ja-JP" sz="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Basically, it is not necessary to change these port numbers.</a:t>
            </a: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5574575" y="4309623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1720</a:t>
            </a: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6025425" y="4311211"/>
            <a:ext cx="269875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ja-JP" sz="700" b="1" dirty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1720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334212" y="1948785"/>
            <a:ext cx="940451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330312" y="2366895"/>
            <a:ext cx="940451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322497" y="2155890"/>
            <a:ext cx="940451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255.255.255.0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6718627" y="3171631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6722542" y="3331846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726457" y="3492061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722557" y="3644461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6726472" y="3804676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6730387" y="3980521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6726487" y="4140736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6722587" y="4308766"/>
            <a:ext cx="651280" cy="107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700" b="1" dirty="0" smtClean="0">
                <a:solidFill>
                  <a:srgbClr val="000066"/>
                </a:solidFill>
                <a:latin typeface="Arial" panose="020B0604020202020204" pitchFamily="34" charset="0"/>
                <a:ea typeface="HG創英角ｺﾞｼｯｸUB" pitchFamily="49" charset="-128"/>
                <a:cs typeface="Arial" panose="020B0604020202020204" pitchFamily="34" charset="0"/>
              </a:rPr>
              <a:t>192.168.1.10</a:t>
            </a:r>
            <a:endParaRPr kumimoji="0" lang="en-US" altLang="ja-JP" sz="700" b="1" dirty="0">
              <a:solidFill>
                <a:srgbClr val="000066"/>
              </a:solidFill>
              <a:latin typeface="Arial" panose="020B0604020202020204" pitchFamily="34" charset="0"/>
              <a:ea typeface="HG創英角ｺﾞｼｯｸUB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089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Gatekeeper Function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80" y="3221851"/>
            <a:ext cx="1447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92380" y="2968145"/>
            <a:ext cx="14478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Gatekeeper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388183" y="3618163"/>
            <a:ext cx="43712" cy="451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328314" y="4669085"/>
            <a:ext cx="571499" cy="481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2547515" y="4669087"/>
            <a:ext cx="114300" cy="510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3040179" y="4440488"/>
            <a:ext cx="66826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22038" y="5476540"/>
            <a:ext cx="154160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Name: hdcom01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Extension:1111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0115" y="3830888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Register to Gatekeeper</a:t>
            </a:r>
            <a:endParaRPr lang="ja-JP" altLang="en-US" sz="9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798218" y="5475605"/>
            <a:ext cx="154677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Name: hdcom02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Extension: 2222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3278255" y="5467929"/>
            <a:ext cx="164544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Name:  VC03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Extension: 3333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1630152" y="4002338"/>
            <a:ext cx="1516062" cy="82219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27"/>
          <p:cNvSpPr txBox="1">
            <a:spLocks noChangeArrowheads="1"/>
          </p:cNvSpPr>
          <p:nvPr/>
        </p:nvSpPr>
        <p:spPr bwMode="auto">
          <a:xfrm>
            <a:off x="1954711" y="4282630"/>
            <a:ext cx="9543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3506929" y="4897688"/>
            <a:ext cx="1287080" cy="563295"/>
            <a:chOff x="7135634" y="4336264"/>
            <a:chExt cx="1287080" cy="563295"/>
          </a:xfrm>
        </p:grpSpPr>
        <p:pic>
          <p:nvPicPr>
            <p:cNvPr id="19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7430930" y="4464546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</a:t>
              </a:r>
            </a:p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1175915" y="3683813"/>
            <a:ext cx="1013638" cy="136627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2316279" y="3683814"/>
            <a:ext cx="231234" cy="1442474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 flipV="1">
            <a:off x="2547513" y="3683813"/>
            <a:ext cx="1160932" cy="124039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4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5" y="5139580"/>
            <a:ext cx="768244" cy="2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53" y="5160846"/>
            <a:ext cx="768244" cy="2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648993" y="2726812"/>
            <a:ext cx="42441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Connection is possible at the connection method with which the IP Address, H.323 Extension (E.164) and H.323 ID were intermingled. 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(Depends on Gatekeeper settings)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endParaRPr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registration fails in a Gatekeeper, the independent calling by an IP address is possible for HDVC.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endParaRPr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 of the concurrent use of SIP server and Gatekeeper cannot be performed.</a:t>
            </a:r>
            <a:endParaRPr lang="ja-JP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94009" y="5067722"/>
            <a:ext cx="4052923" cy="118494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200" b="1" dirty="0" smtClean="0">
                <a:solidFill>
                  <a:srgbClr val="0000CC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Panasonic investigated Model &gt;</a:t>
            </a:r>
          </a:p>
          <a:p>
            <a:pPr algn="l">
              <a:spcBef>
                <a:spcPct val="50000"/>
              </a:spcBef>
            </a:pP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TANDBERG</a:t>
            </a: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 Communication Server</a:t>
            </a: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VCS</a:t>
            </a: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 　</a:t>
            </a: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Ver7.2</a:t>
            </a:r>
          </a:p>
          <a:p>
            <a:pPr algn="ctr">
              <a:spcBef>
                <a:spcPct val="50000"/>
              </a:spcBef>
            </a:pPr>
            <a:r>
              <a:rPr kumimoji="1" lang="ja-JP" altLang="en-US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</a:t>
            </a:r>
            <a:r>
              <a:rPr kumimoji="1" lang="en-US" altLang="ja-JP" sz="1200" b="1" dirty="0" smtClean="0">
                <a:solidFill>
                  <a:srgbClr val="0000CC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VCS-Control / VCS-Expressway</a:t>
            </a:r>
            <a:endParaRPr kumimoji="1" lang="ja-JP" altLang="en-US" sz="1200" b="1" dirty="0">
              <a:solidFill>
                <a:srgbClr val="0000CC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(VCS-Expressway does not support Firewall Traversal connection.)</a:t>
            </a:r>
            <a:endParaRPr kumimoji="1"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04813" y="911700"/>
            <a:ext cx="8488361" cy="1738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600" b="1" dirty="0" smtClean="0">
                <a:cs typeface="Arial" charset="0"/>
              </a:rPr>
              <a:t>Outline of Gatekeeper Function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device which manages and control the endpoints on H.323 networks.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Connection control, authentication, address translation, bandwidth control and fee collection management are performed.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Unified management of the video conferencing system is possible by connecting Gatekeeper installed in the INTRANET side.</a:t>
            </a:r>
            <a:endParaRPr lang="ja-JP" altLang="en-US" sz="14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43712" y="4910498"/>
            <a:ext cx="7239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930882" y="4906598"/>
            <a:ext cx="7239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6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H.460 Client Function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29" y="3806936"/>
            <a:ext cx="1176652" cy="3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4794008" y="2351553"/>
            <a:ext cx="40101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Support NAT / Firewall Traversal by implementing the H.460 client function.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endParaRPr kumimoji="1"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Connection with existing video conferencing systems via H.460 server.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endParaRPr kumimoji="1"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Coordinate with multiple connection cloud service connected via H.460 server.</a:t>
            </a:r>
            <a:endParaRPr kumimoji="1" lang="ja-JP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 155"/>
          <p:cNvSpPr>
            <a:spLocks noChangeArrowheads="1"/>
          </p:cNvSpPr>
          <p:nvPr/>
        </p:nvSpPr>
        <p:spPr bwMode="auto">
          <a:xfrm>
            <a:off x="1527174" y="2317954"/>
            <a:ext cx="1912267" cy="1238397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Line 121"/>
          <p:cNvSpPr>
            <a:spLocks noChangeShapeType="1"/>
          </p:cNvSpPr>
          <p:nvPr/>
        </p:nvSpPr>
        <p:spPr bwMode="auto">
          <a:xfrm rot="709471" flipH="1">
            <a:off x="1130494" y="5001850"/>
            <a:ext cx="669503" cy="4506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Line 134"/>
          <p:cNvSpPr>
            <a:spLocks noChangeShapeType="1"/>
          </p:cNvSpPr>
          <p:nvPr/>
        </p:nvSpPr>
        <p:spPr bwMode="auto">
          <a:xfrm>
            <a:off x="2509670" y="2788652"/>
            <a:ext cx="1674" cy="640862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Line 136"/>
          <p:cNvSpPr>
            <a:spLocks noChangeShapeType="1"/>
          </p:cNvSpPr>
          <p:nvPr/>
        </p:nvSpPr>
        <p:spPr bwMode="auto">
          <a:xfrm>
            <a:off x="2529755" y="3347737"/>
            <a:ext cx="194156" cy="1669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Line 142"/>
          <p:cNvSpPr>
            <a:spLocks noChangeShapeType="1"/>
          </p:cNvSpPr>
          <p:nvPr/>
        </p:nvSpPr>
        <p:spPr bwMode="auto">
          <a:xfrm rot="20096674" flipH="1">
            <a:off x="2424308" y="5081958"/>
            <a:ext cx="160681" cy="3204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Line 153"/>
          <p:cNvSpPr>
            <a:spLocks noChangeShapeType="1"/>
          </p:cNvSpPr>
          <p:nvPr/>
        </p:nvSpPr>
        <p:spPr bwMode="auto">
          <a:xfrm>
            <a:off x="2509669" y="3251521"/>
            <a:ext cx="12553" cy="11503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Picture 156" descr="MC9004315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49" y="3189191"/>
            <a:ext cx="507148" cy="54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8"/>
          <p:cNvSpPr txBox="1">
            <a:spLocks noChangeArrowheads="1"/>
          </p:cNvSpPr>
          <p:nvPr/>
        </p:nvSpPr>
        <p:spPr bwMode="auto">
          <a:xfrm>
            <a:off x="947844" y="3782271"/>
            <a:ext cx="1433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1" lang="en-US" altLang="ja-JP" sz="900" b="1" dirty="0">
                <a:ea typeface="Meiryo UI" panose="020B0604030504040204" pitchFamily="50" charset="-128"/>
                <a:cs typeface="Arial" panose="020B0604020202020204" pitchFamily="34" charset="0"/>
              </a:rPr>
              <a:t>H.460 Server/</a:t>
            </a:r>
          </a:p>
          <a:p>
            <a:pPr eaLnBrk="1" hangingPunct="1"/>
            <a:r>
              <a:rPr kumimoji="1" lang="en-US" altLang="ja-JP" sz="900" b="1" dirty="0">
                <a:ea typeface="Meiryo UI" panose="020B0604030504040204" pitchFamily="50" charset="-128"/>
                <a:cs typeface="Arial" panose="020B0604020202020204" pitchFamily="34" charset="0"/>
              </a:rPr>
              <a:t>Gate Keeper</a:t>
            </a:r>
          </a:p>
        </p:txBody>
      </p:sp>
      <p:sp>
        <p:nvSpPr>
          <p:cNvPr id="16" name="Rectangle 148"/>
          <p:cNvSpPr>
            <a:spLocks noChangeArrowheads="1"/>
          </p:cNvSpPr>
          <p:nvPr/>
        </p:nvSpPr>
        <p:spPr bwMode="auto">
          <a:xfrm>
            <a:off x="1897075" y="5482496"/>
            <a:ext cx="1370807" cy="801077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143"/>
          <p:cNvSpPr txBox="1">
            <a:spLocks noChangeArrowheads="1"/>
          </p:cNvSpPr>
          <p:nvPr/>
        </p:nvSpPr>
        <p:spPr bwMode="auto">
          <a:xfrm>
            <a:off x="2626833" y="5222146"/>
            <a:ext cx="376595" cy="2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1" lang="en-US" altLang="ja-JP" sz="900" b="1" dirty="0">
                <a:ea typeface="Meiryo UI" panose="020B0604030504040204" pitchFamily="50" charset="-128"/>
                <a:cs typeface="Arial" panose="020B0604020202020204" pitchFamily="34" charset="0"/>
              </a:rPr>
              <a:t>FW</a:t>
            </a:r>
          </a:p>
        </p:txBody>
      </p:sp>
      <p:pic>
        <p:nvPicPr>
          <p:cNvPr id="18" name="Picture 149" descr="MC90043159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49" y="5260531"/>
            <a:ext cx="398354" cy="4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50"/>
          <p:cNvSpPr>
            <a:spLocks noChangeArrowheads="1"/>
          </p:cNvSpPr>
          <p:nvPr/>
        </p:nvSpPr>
        <p:spPr bwMode="auto">
          <a:xfrm>
            <a:off x="2107968" y="5180423"/>
            <a:ext cx="169049" cy="579112"/>
          </a:xfrm>
          <a:prstGeom prst="curvedRightArrow">
            <a:avLst>
              <a:gd name="adj1" fmla="val 68713"/>
              <a:gd name="adj2" fmla="val 1374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Text Box 131"/>
          <p:cNvSpPr txBox="1">
            <a:spLocks noChangeArrowheads="1"/>
          </p:cNvSpPr>
          <p:nvPr/>
        </p:nvSpPr>
        <p:spPr bwMode="auto">
          <a:xfrm>
            <a:off x="2166621" y="6043250"/>
            <a:ext cx="8451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1" lang="en-US" altLang="ja-JP" sz="900" b="1" dirty="0" smtClean="0">
                <a:solidFill>
                  <a:srgbClr val="FF0000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H.460 Client</a:t>
            </a:r>
            <a:endParaRPr kumimoji="1" lang="ja-JP" altLang="en-US" sz="900" b="1" dirty="0">
              <a:solidFill>
                <a:srgbClr val="FF0000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Rectangle 148"/>
          <p:cNvSpPr>
            <a:spLocks noChangeArrowheads="1"/>
          </p:cNvSpPr>
          <p:nvPr/>
        </p:nvSpPr>
        <p:spPr bwMode="auto">
          <a:xfrm>
            <a:off x="420821" y="5482496"/>
            <a:ext cx="1370807" cy="801077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Text Box 143"/>
          <p:cNvSpPr txBox="1">
            <a:spLocks noChangeArrowheads="1"/>
          </p:cNvSpPr>
          <p:nvPr/>
        </p:nvSpPr>
        <p:spPr bwMode="auto">
          <a:xfrm>
            <a:off x="1150579" y="5222146"/>
            <a:ext cx="376595" cy="2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1" lang="en-US" altLang="ja-JP" sz="900" b="1" dirty="0">
                <a:ea typeface="Meiryo UI" panose="020B0604030504040204" pitchFamily="50" charset="-128"/>
                <a:cs typeface="Arial" panose="020B0604020202020204" pitchFamily="34" charset="0"/>
              </a:rPr>
              <a:t>FW</a:t>
            </a:r>
          </a:p>
        </p:txBody>
      </p:sp>
      <p:sp>
        <p:nvSpPr>
          <p:cNvPr id="23" name="Line 144"/>
          <p:cNvSpPr>
            <a:spLocks noChangeShapeType="1"/>
          </p:cNvSpPr>
          <p:nvPr/>
        </p:nvSpPr>
        <p:spPr bwMode="auto">
          <a:xfrm>
            <a:off x="1023374" y="5562604"/>
            <a:ext cx="0" cy="320431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4" name="Picture 149" descr="MC90043159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1" y="5205457"/>
            <a:ext cx="398354" cy="4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150"/>
          <p:cNvSpPr>
            <a:spLocks noChangeArrowheads="1"/>
          </p:cNvSpPr>
          <p:nvPr/>
        </p:nvSpPr>
        <p:spPr bwMode="auto">
          <a:xfrm>
            <a:off x="581502" y="5180423"/>
            <a:ext cx="169049" cy="579112"/>
          </a:xfrm>
          <a:prstGeom prst="curvedRightArrow">
            <a:avLst>
              <a:gd name="adj1" fmla="val 68713"/>
              <a:gd name="adj2" fmla="val 1374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131"/>
          <p:cNvSpPr txBox="1">
            <a:spLocks noChangeArrowheads="1"/>
          </p:cNvSpPr>
          <p:nvPr/>
        </p:nvSpPr>
        <p:spPr bwMode="auto">
          <a:xfrm>
            <a:off x="690368" y="6043250"/>
            <a:ext cx="8451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1" lang="en-US" altLang="ja-JP" sz="900" b="1" dirty="0" smtClean="0">
                <a:solidFill>
                  <a:srgbClr val="FF0000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H.460 Client</a:t>
            </a:r>
            <a:endParaRPr kumimoji="1" lang="ja-JP" altLang="en-US" sz="900" b="1" dirty="0">
              <a:solidFill>
                <a:srgbClr val="FF0000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Line 142"/>
          <p:cNvSpPr>
            <a:spLocks noChangeShapeType="1"/>
          </p:cNvSpPr>
          <p:nvPr/>
        </p:nvSpPr>
        <p:spPr bwMode="auto">
          <a:xfrm rot="20096674">
            <a:off x="3115570" y="4938431"/>
            <a:ext cx="642723" cy="590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Rectangle 148"/>
          <p:cNvSpPr>
            <a:spLocks noChangeArrowheads="1"/>
          </p:cNvSpPr>
          <p:nvPr/>
        </p:nvSpPr>
        <p:spPr bwMode="auto">
          <a:xfrm>
            <a:off x="3393414" y="5482496"/>
            <a:ext cx="1370807" cy="801077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Text Box 143"/>
          <p:cNvSpPr txBox="1">
            <a:spLocks noChangeArrowheads="1"/>
          </p:cNvSpPr>
          <p:nvPr/>
        </p:nvSpPr>
        <p:spPr bwMode="auto">
          <a:xfrm>
            <a:off x="4123172" y="5222146"/>
            <a:ext cx="376595" cy="2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1" lang="en-US" altLang="ja-JP" sz="900" b="1" dirty="0">
                <a:ea typeface="Meiryo UI" panose="020B0604030504040204" pitchFamily="50" charset="-128"/>
                <a:cs typeface="Arial" panose="020B0604020202020204" pitchFamily="34" charset="0"/>
              </a:rPr>
              <a:t>FW</a:t>
            </a:r>
          </a:p>
        </p:txBody>
      </p:sp>
      <p:pic>
        <p:nvPicPr>
          <p:cNvPr id="31" name="Picture 149" descr="MC90043159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94" y="5205457"/>
            <a:ext cx="398354" cy="4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150"/>
          <p:cNvSpPr>
            <a:spLocks noChangeArrowheads="1"/>
          </p:cNvSpPr>
          <p:nvPr/>
        </p:nvSpPr>
        <p:spPr bwMode="auto">
          <a:xfrm>
            <a:off x="3626066" y="5180423"/>
            <a:ext cx="169049" cy="579112"/>
          </a:xfrm>
          <a:prstGeom prst="curvedRightArrow">
            <a:avLst>
              <a:gd name="adj1" fmla="val 68713"/>
              <a:gd name="adj2" fmla="val 1374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Text Box 131"/>
          <p:cNvSpPr txBox="1">
            <a:spLocks noChangeArrowheads="1"/>
          </p:cNvSpPr>
          <p:nvPr/>
        </p:nvSpPr>
        <p:spPr bwMode="auto">
          <a:xfrm>
            <a:off x="3662960" y="6043250"/>
            <a:ext cx="8451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1" lang="en-US" altLang="ja-JP" sz="900" b="1" dirty="0" smtClean="0">
                <a:solidFill>
                  <a:srgbClr val="FF0000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H.460 Client</a:t>
            </a:r>
            <a:endParaRPr kumimoji="1" lang="ja-JP" altLang="en-US" sz="900" b="1" dirty="0">
              <a:solidFill>
                <a:srgbClr val="FF0000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4" name="Picture 112" descr="001[1]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10" y="2708544"/>
            <a:ext cx="803403" cy="4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Line 134"/>
          <p:cNvSpPr>
            <a:spLocks noChangeShapeType="1"/>
          </p:cNvSpPr>
          <p:nvPr/>
        </p:nvSpPr>
        <p:spPr bwMode="auto">
          <a:xfrm>
            <a:off x="2268649" y="3028975"/>
            <a:ext cx="241021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Line 134"/>
          <p:cNvSpPr>
            <a:spLocks noChangeShapeType="1"/>
          </p:cNvSpPr>
          <p:nvPr/>
        </p:nvSpPr>
        <p:spPr bwMode="auto">
          <a:xfrm>
            <a:off x="2509670" y="2948867"/>
            <a:ext cx="241021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AutoShape 150"/>
          <p:cNvSpPr>
            <a:spLocks noChangeArrowheads="1"/>
          </p:cNvSpPr>
          <p:nvPr/>
        </p:nvSpPr>
        <p:spPr bwMode="auto">
          <a:xfrm rot="10800000">
            <a:off x="2750691" y="3189191"/>
            <a:ext cx="169049" cy="579112"/>
          </a:xfrm>
          <a:prstGeom prst="curvedRightArrow">
            <a:avLst>
              <a:gd name="adj1" fmla="val 68713"/>
              <a:gd name="adj2" fmla="val 1374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1" lang="en-US" altLang="ja-JP" sz="900" b="1" dirty="0">
              <a:solidFill>
                <a:schemeClr val="bg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Line 144"/>
          <p:cNvSpPr>
            <a:spLocks noChangeShapeType="1"/>
          </p:cNvSpPr>
          <p:nvPr/>
        </p:nvSpPr>
        <p:spPr bwMode="auto">
          <a:xfrm>
            <a:off x="2449415" y="5562604"/>
            <a:ext cx="0" cy="320431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Line 144"/>
          <p:cNvSpPr>
            <a:spLocks noChangeShapeType="1"/>
          </p:cNvSpPr>
          <p:nvPr/>
        </p:nvSpPr>
        <p:spPr bwMode="auto">
          <a:xfrm>
            <a:off x="3534009" y="5562604"/>
            <a:ext cx="0" cy="320431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Line 144"/>
          <p:cNvSpPr>
            <a:spLocks noChangeShapeType="1"/>
          </p:cNvSpPr>
          <p:nvPr/>
        </p:nvSpPr>
        <p:spPr bwMode="auto">
          <a:xfrm>
            <a:off x="3994293" y="5562604"/>
            <a:ext cx="0" cy="320431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1" name="Picture 4" descr="KX_VC1600黒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6" y="5864771"/>
            <a:ext cx="768244" cy="2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3" descr="E:\Documents and Settings\yuko_narimatsu\デスクトップ\Panasonic\Ver_3.0_HDコム_ご説明資料\V3.0_商品研修資料_制作データ\各種素材\tasy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07" y="5544151"/>
            <a:ext cx="464668" cy="5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4071823" y="5797473"/>
            <a:ext cx="991784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Other VC</a:t>
            </a:r>
          </a:p>
          <a:p>
            <a:pPr algn="ctr"/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(H.323)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4" name="Picture 4" descr="KX_VC1600黒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40" y="5864771"/>
            <a:ext cx="768244" cy="2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グループ化 44"/>
          <p:cNvGrpSpPr/>
          <p:nvPr/>
        </p:nvGrpSpPr>
        <p:grpSpPr>
          <a:xfrm>
            <a:off x="1718931" y="4325590"/>
            <a:ext cx="1516062" cy="770965"/>
            <a:chOff x="1655133" y="3953435"/>
            <a:chExt cx="1516062" cy="770965"/>
          </a:xfrm>
        </p:grpSpPr>
        <p:sp>
          <p:nvSpPr>
            <p:cNvPr id="46" name="Cloud"/>
            <p:cNvSpPr>
              <a:spLocks noChangeAspect="1" noEditPoints="1" noChangeArrowheads="1"/>
            </p:cNvSpPr>
            <p:nvPr/>
          </p:nvSpPr>
          <p:spPr bwMode="auto">
            <a:xfrm>
              <a:off x="1655133" y="3953435"/>
              <a:ext cx="1516062" cy="7709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66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7" name="テキスト ボックス 127"/>
            <p:cNvSpPr txBox="1">
              <a:spLocks noChangeArrowheads="1"/>
            </p:cNvSpPr>
            <p:nvPr/>
          </p:nvSpPr>
          <p:spPr bwMode="auto">
            <a:xfrm>
              <a:off x="1830986" y="4229099"/>
              <a:ext cx="115814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Internet</a:t>
              </a:r>
            </a:p>
          </p:txBody>
        </p:sp>
      </p:grpSp>
      <p:pic>
        <p:nvPicPr>
          <p:cNvPr id="48" name="Picture 63" descr="E:\Documents and Settings\yuko_narimatsu\デスクトップ\Panasonic\Ver_3.0_HDコム_ご説明資料\V3.0_商品研修資料_制作データ\各種素材\tasy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81" y="2728137"/>
            <a:ext cx="464668" cy="5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1343239" y="2484982"/>
            <a:ext cx="991784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Other VC</a:t>
            </a:r>
          </a:p>
          <a:p>
            <a:pPr algn="ctr"/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(H.323)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2494500" y="2416658"/>
            <a:ext cx="991784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MCU</a:t>
            </a:r>
          </a:p>
          <a:p>
            <a:pPr algn="ctr"/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(H.323)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1" name="Freeform 113"/>
          <p:cNvSpPr>
            <a:spLocks/>
          </p:cNvSpPr>
          <p:nvPr/>
        </p:nvSpPr>
        <p:spPr bwMode="auto">
          <a:xfrm>
            <a:off x="1090285" y="4082918"/>
            <a:ext cx="1339104" cy="1779964"/>
          </a:xfrm>
          <a:custGeom>
            <a:avLst/>
            <a:gdLst>
              <a:gd name="T0" fmla="*/ 158 w 901"/>
              <a:gd name="T1" fmla="*/ 1362 h 1362"/>
              <a:gd name="T2" fmla="*/ 104 w 901"/>
              <a:gd name="T3" fmla="*/ 1176 h 1362"/>
              <a:gd name="T4" fmla="*/ 782 w 901"/>
              <a:gd name="T5" fmla="*/ 912 h 1362"/>
              <a:gd name="T6" fmla="*/ 816 w 901"/>
              <a:gd name="T7" fmla="*/ 0 h 1362"/>
              <a:gd name="connsiteX0" fmla="*/ 810 w 8113"/>
              <a:gd name="connsiteY0" fmla="*/ 10000 h 10000"/>
              <a:gd name="connsiteX1" fmla="*/ 210 w 8113"/>
              <a:gd name="connsiteY1" fmla="*/ 8634 h 10000"/>
              <a:gd name="connsiteX2" fmla="*/ 4887 w 8113"/>
              <a:gd name="connsiteY2" fmla="*/ 5721 h 10000"/>
              <a:gd name="connsiteX3" fmla="*/ 8113 w 8113"/>
              <a:gd name="connsiteY3" fmla="*/ 0 h 10000"/>
              <a:gd name="connsiteX0" fmla="*/ 1612 w 10614"/>
              <a:gd name="connsiteY0" fmla="*/ 10000 h 10000"/>
              <a:gd name="connsiteX1" fmla="*/ 194 w 10614"/>
              <a:gd name="connsiteY1" fmla="*/ 7598 h 10000"/>
              <a:gd name="connsiteX2" fmla="*/ 6638 w 10614"/>
              <a:gd name="connsiteY2" fmla="*/ 5721 h 10000"/>
              <a:gd name="connsiteX3" fmla="*/ 10614 w 10614"/>
              <a:gd name="connsiteY3" fmla="*/ 0 h 10000"/>
              <a:gd name="connsiteX0" fmla="*/ 471 w 10945"/>
              <a:gd name="connsiteY0" fmla="*/ 10183 h 10183"/>
              <a:gd name="connsiteX1" fmla="*/ 525 w 10945"/>
              <a:gd name="connsiteY1" fmla="*/ 7598 h 10183"/>
              <a:gd name="connsiteX2" fmla="*/ 6969 w 10945"/>
              <a:gd name="connsiteY2" fmla="*/ 5721 h 10183"/>
              <a:gd name="connsiteX3" fmla="*/ 10945 w 10945"/>
              <a:gd name="connsiteY3" fmla="*/ 0 h 1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5" h="10183">
                <a:moveTo>
                  <a:pt x="471" y="10183"/>
                </a:moveTo>
                <a:cubicBezTo>
                  <a:pt x="348" y="9955"/>
                  <a:pt x="-558" y="8342"/>
                  <a:pt x="525" y="7598"/>
                </a:cubicBezTo>
                <a:cubicBezTo>
                  <a:pt x="1608" y="6854"/>
                  <a:pt x="5340" y="7160"/>
                  <a:pt x="6969" y="5721"/>
                </a:cubicBezTo>
                <a:cubicBezTo>
                  <a:pt x="8597" y="4282"/>
                  <a:pt x="10849" y="1395"/>
                  <a:pt x="10945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Freeform 114"/>
          <p:cNvSpPr>
            <a:spLocks/>
          </p:cNvSpPr>
          <p:nvPr/>
        </p:nvSpPr>
        <p:spPr bwMode="auto">
          <a:xfrm>
            <a:off x="2541122" y="4082918"/>
            <a:ext cx="45719" cy="1781853"/>
          </a:xfrm>
          <a:custGeom>
            <a:avLst/>
            <a:gdLst>
              <a:gd name="T0" fmla="*/ 149 w 149"/>
              <a:gd name="T1" fmla="*/ 1338 h 1405"/>
              <a:gd name="T2" fmla="*/ 23 w 149"/>
              <a:gd name="T3" fmla="*/ 1182 h 1405"/>
              <a:gd name="T4" fmla="*/ 11 w 149"/>
              <a:gd name="T5" fmla="*/ 0 h 1405"/>
              <a:gd name="connsiteX0" fmla="*/ 1611 w 1611"/>
              <a:gd name="connsiteY0" fmla="*/ 9582 h 9582"/>
              <a:gd name="connsiteX1" fmla="*/ 933 w 1611"/>
              <a:gd name="connsiteY1" fmla="*/ 8413 h 9582"/>
              <a:gd name="connsiteX2" fmla="*/ 127 w 1611"/>
              <a:gd name="connsiteY2" fmla="*/ 0 h 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1" h="9582">
                <a:moveTo>
                  <a:pt x="1611" y="9582"/>
                </a:moveTo>
                <a:cubicBezTo>
                  <a:pt x="202" y="9404"/>
                  <a:pt x="2476" y="10000"/>
                  <a:pt x="933" y="8413"/>
                </a:cubicBezTo>
                <a:cubicBezTo>
                  <a:pt x="-611" y="6826"/>
                  <a:pt x="261" y="1751"/>
                  <a:pt x="127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Freeform 117"/>
          <p:cNvSpPr>
            <a:spLocks/>
          </p:cNvSpPr>
          <p:nvPr/>
        </p:nvSpPr>
        <p:spPr bwMode="auto">
          <a:xfrm>
            <a:off x="2642587" y="4082918"/>
            <a:ext cx="1574285" cy="1638232"/>
          </a:xfrm>
          <a:custGeom>
            <a:avLst/>
            <a:gdLst>
              <a:gd name="T0" fmla="*/ 958 w 987"/>
              <a:gd name="T1" fmla="*/ 1284 h 1284"/>
              <a:gd name="T2" fmla="*/ 850 w 987"/>
              <a:gd name="T3" fmla="*/ 1062 h 1284"/>
              <a:gd name="T4" fmla="*/ 136 w 987"/>
              <a:gd name="T5" fmla="*/ 792 h 1284"/>
              <a:gd name="T6" fmla="*/ 34 w 987"/>
              <a:gd name="T7" fmla="*/ 0 h 1284"/>
              <a:gd name="connsiteX0" fmla="*/ 9362 w 9362"/>
              <a:gd name="connsiteY0" fmla="*/ 10000 h 10000"/>
              <a:gd name="connsiteX1" fmla="*/ 8268 w 9362"/>
              <a:gd name="connsiteY1" fmla="*/ 8271 h 10000"/>
              <a:gd name="connsiteX2" fmla="*/ 1369 w 9362"/>
              <a:gd name="connsiteY2" fmla="*/ 4940 h 10000"/>
              <a:gd name="connsiteX3" fmla="*/ 0 w 9362"/>
              <a:gd name="connsiteY3" fmla="*/ 0 h 10000"/>
              <a:gd name="connsiteX0" fmla="*/ 10269 w 10269"/>
              <a:gd name="connsiteY0" fmla="*/ 13879 h 13879"/>
              <a:gd name="connsiteX1" fmla="*/ 9100 w 10269"/>
              <a:gd name="connsiteY1" fmla="*/ 12150 h 13879"/>
              <a:gd name="connsiteX2" fmla="*/ 1731 w 10269"/>
              <a:gd name="connsiteY2" fmla="*/ 8819 h 13879"/>
              <a:gd name="connsiteX3" fmla="*/ 0 w 10269"/>
              <a:gd name="connsiteY3" fmla="*/ 0 h 13879"/>
              <a:gd name="connsiteX0" fmla="*/ 10179 w 10179"/>
              <a:gd name="connsiteY0" fmla="*/ 10000 h 10000"/>
              <a:gd name="connsiteX1" fmla="*/ 9010 w 10179"/>
              <a:gd name="connsiteY1" fmla="*/ 8271 h 10000"/>
              <a:gd name="connsiteX2" fmla="*/ 1641 w 10179"/>
              <a:gd name="connsiteY2" fmla="*/ 4940 h 10000"/>
              <a:gd name="connsiteX3" fmla="*/ 0 w 1017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9" h="10000">
                <a:moveTo>
                  <a:pt x="10179" y="10000"/>
                </a:moveTo>
                <a:cubicBezTo>
                  <a:pt x="9995" y="9712"/>
                  <a:pt x="10433" y="9114"/>
                  <a:pt x="9010" y="8271"/>
                </a:cubicBezTo>
                <a:cubicBezTo>
                  <a:pt x="7588" y="7428"/>
                  <a:pt x="3113" y="6319"/>
                  <a:pt x="1641" y="4940"/>
                </a:cubicBezTo>
                <a:cubicBezTo>
                  <a:pt x="169" y="3562"/>
                  <a:pt x="228" y="1285"/>
                  <a:pt x="0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903419" y="4278407"/>
            <a:ext cx="4052923" cy="118494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200" b="1" dirty="0" smtClean="0">
                <a:solidFill>
                  <a:srgbClr val="0000CC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Panasonic investigated Model &gt;</a:t>
            </a:r>
          </a:p>
          <a:p>
            <a:pPr algn="l">
              <a:spcBef>
                <a:spcPct val="50000"/>
              </a:spcBef>
            </a:pP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TANDBERG</a:t>
            </a: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Video Communication Server</a:t>
            </a: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VCS</a:t>
            </a:r>
            <a:r>
              <a:rPr lang="ja-JP" altLang="en-US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 　</a:t>
            </a: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Ver7.2</a:t>
            </a:r>
          </a:p>
          <a:p>
            <a:pPr algn="ctr">
              <a:spcBef>
                <a:spcPct val="50000"/>
              </a:spcBef>
            </a:pPr>
            <a:r>
              <a:rPr kumimoji="1" lang="ja-JP" altLang="en-US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</a:t>
            </a:r>
            <a:r>
              <a:rPr kumimoji="1" lang="en-US" altLang="ja-JP" sz="1200" b="1" dirty="0" smtClean="0">
                <a:solidFill>
                  <a:srgbClr val="0000CC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VCS-Control / VCS-Expressway</a:t>
            </a:r>
            <a:endParaRPr kumimoji="1" lang="ja-JP" altLang="en-US" sz="1200" b="1" dirty="0">
              <a:solidFill>
                <a:srgbClr val="0000CC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(VCS-Expressway does not support Firewall Traversal connection.)</a:t>
            </a:r>
            <a:endParaRPr kumimoji="1"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404813" y="911700"/>
            <a:ext cx="8488361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600" b="1" dirty="0" smtClean="0">
                <a:cs typeface="Arial" charset="0"/>
              </a:rPr>
              <a:t>Outline of H.460 Client Function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Standard protocol for NAT / Firewall Traversal on H.323 networks.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Communication with the video conferencing system of the INTRANET side is possible beyond the Firewall by connecting H.460 Server installed in the Internet (Global Network) side.</a:t>
            </a:r>
            <a:endParaRPr lang="ja-JP" altLang="en-US" sz="14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1115162" y="5664233"/>
            <a:ext cx="7239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556622" y="5663728"/>
            <a:ext cx="7239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709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H.323 Settings (Gatekeeper / H.460)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22359"/>
              </p:ext>
            </p:extLst>
          </p:nvPr>
        </p:nvGraphicFramePr>
        <p:xfrm>
          <a:off x="5006852" y="1512259"/>
          <a:ext cx="3872453" cy="1920240"/>
        </p:xfrm>
        <a:graphic>
          <a:graphicData uri="http://schemas.openxmlformats.org/drawingml/2006/table">
            <a:tbl>
              <a:tblPr/>
              <a:tblGrid>
                <a:gridCol w="1321221"/>
                <a:gridCol w="2551232"/>
              </a:tblGrid>
              <a:tr h="0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Gatekeeper</a:t>
                      </a:r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  <a:endParaRPr lang="ja-JP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Gatekeeper Address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(Essential in case of use Gatekeeper)</a:t>
                      </a:r>
                      <a:endParaRPr kumimoji="1" lang="ja-JP" altLang="en-US" sz="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indent="0" algn="l" defTabSz="86677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 Name</a:t>
                      </a: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 Extension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Authentication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Authentication ID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Authentication Password</a:t>
                      </a: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H.460</a:t>
                      </a:r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  <a:r>
                        <a:rPr lang="ja-JP" alt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ja-JP" alt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(Using Gatekeeper is mandatory)</a:t>
                      </a:r>
                      <a:endParaRPr lang="ja-JP" altLang="en-US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6" y="1441698"/>
            <a:ext cx="4079626" cy="2330438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06852" y="3611397"/>
            <a:ext cx="38870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Gatekeeper based on setting information of TANDBERG Video </a:t>
            </a:r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 </a:t>
            </a: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Server (VCS).</a:t>
            </a:r>
            <a:endParaRPr lang="ja-JP" altLang="en-US" sz="11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558512" y="3272576"/>
            <a:ext cx="4483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43172" y="3174633"/>
            <a:ext cx="3039140" cy="302216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747069" y="4521356"/>
            <a:ext cx="4191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n"/>
            </a:pP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Settings are required when communicating via a Gatekeeper.</a:t>
            </a:r>
          </a:p>
          <a:p>
            <a:pPr marL="171450" indent="-171450" algn="l">
              <a:buFont typeface="Wingdings" panose="05000000000000000000" pitchFamily="2" charset="2"/>
              <a:buChar char="n"/>
            </a:pPr>
            <a:endParaRPr kumimoji="1" lang="en-US" altLang="ja-JP" sz="11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Gatekeeper Address (Essential)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Name (H.323 ID)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H.323 Extension (E.164)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kumimoji="1"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Authentication (ID and Password)</a:t>
            </a:r>
          </a:p>
          <a:p>
            <a:pPr algn="l"/>
            <a:endParaRPr lang="en-US" altLang="ja-JP" sz="11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n"/>
            </a:pPr>
            <a:r>
              <a:rPr lang="en-US" altLang="ja-JP" sz="11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of H.460: </a:t>
            </a:r>
            <a:endParaRPr lang="ja-JP" altLang="en-US" sz="11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/>
            <a:r>
              <a:rPr lang="en-US" altLang="ja-JP" sz="11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1100" dirty="0" smtClean="0">
                <a:solidFill>
                  <a:srgbClr val="FF0066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*Using Gatekeeper is mandatory</a:t>
            </a:r>
            <a:endParaRPr lang="ja-JP" altLang="en-US" sz="1100" dirty="0">
              <a:solidFill>
                <a:srgbClr val="FF0066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443172" y="1474851"/>
            <a:ext cx="3039140" cy="1699781"/>
          </a:xfrm>
          <a:prstGeom prst="roundRect">
            <a:avLst>
              <a:gd name="adj" fmla="val 6050"/>
            </a:avLst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32699" y="10072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H.323 Settings Menu (System settings (Admin. Menu))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6"/>
          <p:cNvSpPr txBox="1"/>
          <p:nvPr/>
        </p:nvSpPr>
        <p:spPr>
          <a:xfrm>
            <a:off x="1471292" y="2706595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Authentication ID</a:t>
            </a:r>
            <a:endParaRPr kumimoji="1" lang="ja-JP" altLang="en-US" sz="700" b="1" dirty="0"/>
          </a:p>
        </p:txBody>
      </p:sp>
      <p:sp>
        <p:nvSpPr>
          <p:cNvPr id="14" name="テキスト ボックス 16"/>
          <p:cNvSpPr txBox="1"/>
          <p:nvPr/>
        </p:nvSpPr>
        <p:spPr>
          <a:xfrm>
            <a:off x="1477215" y="2240517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H.323 Extension</a:t>
            </a:r>
            <a:endParaRPr kumimoji="1" lang="ja-JP" altLang="en-US" sz="700" b="1" dirty="0"/>
          </a:p>
        </p:txBody>
      </p:sp>
      <p:sp>
        <p:nvSpPr>
          <p:cNvPr id="15" name="テキスト ボックス 16"/>
          <p:cNvSpPr txBox="1"/>
          <p:nvPr/>
        </p:nvSpPr>
        <p:spPr>
          <a:xfrm>
            <a:off x="1474326" y="295752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Authentication Password</a:t>
            </a:r>
            <a:endParaRPr kumimoji="1" lang="ja-JP" altLang="en-US" sz="700" b="1" dirty="0"/>
          </a:p>
        </p:txBody>
      </p:sp>
      <p:sp>
        <p:nvSpPr>
          <p:cNvPr id="16" name="テキスト ボックス 16"/>
          <p:cNvSpPr txBox="1"/>
          <p:nvPr/>
        </p:nvSpPr>
        <p:spPr>
          <a:xfrm>
            <a:off x="1481471" y="199765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H.323 Name</a:t>
            </a:r>
            <a:endParaRPr kumimoji="1" lang="ja-JP" altLang="en-US" sz="7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65183" y="3190858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H.460</a:t>
            </a:r>
            <a:endParaRPr kumimoji="1" lang="ja-JP" altLang="en-US" sz="700" b="1" dirty="0"/>
          </a:p>
        </p:txBody>
      </p:sp>
      <p:sp>
        <p:nvSpPr>
          <p:cNvPr id="18" name="テキスト ボックス 16"/>
          <p:cNvSpPr txBox="1"/>
          <p:nvPr/>
        </p:nvSpPr>
        <p:spPr>
          <a:xfrm>
            <a:off x="1473439" y="2498629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Authentication</a:t>
            </a:r>
            <a:endParaRPr kumimoji="1" lang="ja-JP" altLang="en-US" sz="700" b="1" dirty="0"/>
          </a:p>
        </p:txBody>
      </p:sp>
      <p:sp>
        <p:nvSpPr>
          <p:cNvPr id="19" name="テキスト ボックス 16"/>
          <p:cNvSpPr txBox="1"/>
          <p:nvPr/>
        </p:nvSpPr>
        <p:spPr>
          <a:xfrm>
            <a:off x="1481471" y="176584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Gatekeeper Address</a:t>
            </a:r>
            <a:endParaRPr kumimoji="1" lang="ja-JP" altLang="en-US" sz="700" b="1" dirty="0"/>
          </a:p>
        </p:txBody>
      </p:sp>
      <p:sp>
        <p:nvSpPr>
          <p:cNvPr id="20" name="テキスト ボックス 16"/>
          <p:cNvSpPr txBox="1"/>
          <p:nvPr/>
        </p:nvSpPr>
        <p:spPr>
          <a:xfrm>
            <a:off x="1489247" y="1510947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Gatekeeper</a:t>
            </a:r>
            <a:endParaRPr kumimoji="1" lang="ja-JP" alt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045050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Codec Settings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12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24983"/>
              </p:ext>
            </p:extLst>
          </p:nvPr>
        </p:nvGraphicFramePr>
        <p:xfrm>
          <a:off x="5125214" y="1288927"/>
          <a:ext cx="3447286" cy="2218944"/>
        </p:xfrm>
        <a:graphic>
          <a:graphicData uri="http://schemas.openxmlformats.org/drawingml/2006/table">
            <a:tbl>
              <a:tblPr/>
              <a:tblGrid>
                <a:gridCol w="1003187"/>
                <a:gridCol w="2444099"/>
              </a:tblGrid>
              <a:tr h="0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  <a:r>
                        <a:rPr lang="en-US" altLang="ja-JP" sz="8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/ Video System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H.264 / Baseline Profile (Single NAL Unit)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H.264 / Baseline Profile (Non-Interleaved)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H.264 / High Profile (Non-Interleaved)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H.263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H.261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indent="0" algn="l" defTabSz="86677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SIP／</a:t>
                      </a:r>
                      <a:r>
                        <a:rPr lang="ja-JP" altLang="en-US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音声方式</a:t>
                      </a:r>
                      <a:endParaRPr lang="ja-JP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G.711 (A-Law)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G.711 (</a:t>
                      </a:r>
                      <a:r>
                        <a:rPr lang="el-GR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μ-</a:t>
                      </a: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Law)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G.722.1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G.722.1 Annex C (48 kbps)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G.722.1 Annex C (24 kbps)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AAC-LD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  <a:r>
                        <a:rPr lang="ja-JP" altLang="en-US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の</a:t>
                      </a:r>
                      <a:r>
                        <a:rPr lang="en-US" altLang="ja-JP" sz="800" u="none" strike="noStrike" dirty="0" err="1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QoS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US" altLang="ja-JP" sz="800" u="none" strike="noStrike" baseline="0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/ OFF</a:t>
                      </a: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31" y="1268956"/>
            <a:ext cx="4047736" cy="231492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" y="3821408"/>
            <a:ext cx="4047735" cy="2314926"/>
          </a:xfrm>
          <a:prstGeom prst="rect">
            <a:avLst/>
          </a:prstGeom>
        </p:spPr>
      </p:pic>
      <p:graphicFrame>
        <p:nvGraphicFramePr>
          <p:cNvPr id="1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67688"/>
              </p:ext>
            </p:extLst>
          </p:nvPr>
        </p:nvGraphicFramePr>
        <p:xfrm>
          <a:off x="5125214" y="3889983"/>
          <a:ext cx="3447286" cy="2218944"/>
        </p:xfrm>
        <a:graphic>
          <a:graphicData uri="http://schemas.openxmlformats.org/drawingml/2006/table">
            <a:tbl>
              <a:tblPr/>
              <a:tblGrid>
                <a:gridCol w="1003187"/>
                <a:gridCol w="2444099"/>
              </a:tblGrid>
              <a:tr h="0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 / Video System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H.264 / Baseline Profile (Single NAL Unit)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H.264 / Baseline Profile (Non-Interleaved)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H.264 / High Profile (Non-Interleaved)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H.263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H.261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indent="0" algn="l" defTabSz="86677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 / Audio System</a:t>
                      </a:r>
                      <a:endParaRPr lang="ja-JP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ja-JP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G.711 (A-Law)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G.711 (</a:t>
                      </a:r>
                      <a:r>
                        <a:rPr lang="el-GR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μ-</a:t>
                      </a: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Law)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G.722.1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G.722.1 Annex C (48 kbps)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G.722.1 Annex C (24 kbps)</a:t>
                      </a:r>
                      <a:endParaRPr lang="en-US" altLang="ja-JP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AAC-LD</a:t>
                      </a:r>
                      <a:endParaRPr lang="en-US" altLang="ja-JP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 / </a:t>
                      </a:r>
                      <a:r>
                        <a:rPr lang="en-US" altLang="ja-JP" sz="800" u="none" strike="noStrike" dirty="0" err="1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QoS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232699" y="9056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Codec Settings Menu (System settings (Admin. Menu))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25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31539"/>
              </p:ext>
            </p:extLst>
          </p:nvPr>
        </p:nvGraphicFramePr>
        <p:xfrm>
          <a:off x="242278" y="953479"/>
          <a:ext cx="8706338" cy="5376983"/>
        </p:xfrm>
        <a:graphic>
          <a:graphicData uri="http://schemas.openxmlformats.org/drawingml/2006/table">
            <a:tbl>
              <a:tblPr/>
              <a:tblGrid>
                <a:gridCol w="1101968"/>
                <a:gridCol w="3657600"/>
                <a:gridCol w="3946770"/>
              </a:tblGrid>
              <a:tr h="540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 (Standard)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 mode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(Easy Connection)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29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defRPr/>
                      </a:pPr>
                      <a:endParaRPr kumimoji="1" lang="ja-JP" altLang="en-US" sz="12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1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Network</a:t>
                      </a:r>
                      <a:r>
                        <a:rPr kumimoji="1" lang="ja-JP" altLang="en-US" sz="1100" b="1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en-US" altLang="ja-JP" sz="1100" b="1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 </a:t>
                      </a:r>
                      <a:r>
                        <a:rPr kumimoji="1" lang="en-US" altLang="ja-JP" sz="9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(Closed Network: Corporate Network, IP-VPN)</a:t>
                      </a:r>
                      <a:r>
                        <a:rPr kumimoji="1" lang="en-US" altLang="ja-JP" sz="105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Internet </a:t>
                      </a:r>
                      <a:r>
                        <a:rPr kumimoji="1" lang="en-US" altLang="ja-JP" sz="9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(Internet VPN, etc.)</a:t>
                      </a:r>
                      <a:endParaRPr kumimoji="1" lang="en-US" altLang="ja-JP" sz="9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Internet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Calling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Terminal ID (7 digit numbers like a telephone number)</a:t>
                      </a: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0" name="グループ化 69"/>
          <p:cNvGrpSpPr/>
          <p:nvPr/>
        </p:nvGrpSpPr>
        <p:grpSpPr>
          <a:xfrm>
            <a:off x="1555118" y="2104358"/>
            <a:ext cx="3220298" cy="3046790"/>
            <a:chOff x="4878741" y="2243534"/>
            <a:chExt cx="4238386" cy="3922411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8125162" y="4545173"/>
              <a:ext cx="991965" cy="758122"/>
              <a:chOff x="2047136" y="6388015"/>
              <a:chExt cx="991965" cy="758122"/>
            </a:xfrm>
          </p:grpSpPr>
          <p:pic>
            <p:nvPicPr>
              <p:cNvPr id="10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4517" y="6429266"/>
                <a:ext cx="442706" cy="494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667" y="6388015"/>
                <a:ext cx="562643" cy="56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 Box 4"/>
              <p:cNvSpPr txBox="1">
                <a:spLocks noChangeArrowheads="1"/>
              </p:cNvSpPr>
              <p:nvPr/>
            </p:nvSpPr>
            <p:spPr bwMode="auto">
              <a:xfrm>
                <a:off x="2047136" y="6868889"/>
                <a:ext cx="991965" cy="27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iOS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4965741" y="4933252"/>
              <a:ext cx="1028737" cy="839803"/>
              <a:chOff x="413871" y="4531624"/>
              <a:chExt cx="1028737" cy="839803"/>
            </a:xfrm>
          </p:grpSpPr>
          <p:pic>
            <p:nvPicPr>
              <p:cNvPr id="104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71" y="4531624"/>
                <a:ext cx="463551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44" y="4830636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6" name="Text Box 4"/>
              <p:cNvSpPr txBox="1">
                <a:spLocks noChangeArrowheads="1"/>
              </p:cNvSpPr>
              <p:nvPr/>
            </p:nvSpPr>
            <p:spPr bwMode="auto">
              <a:xfrm>
                <a:off x="549483" y="5094179"/>
                <a:ext cx="893125" cy="27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A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3" name="直線コネクタ 72"/>
            <p:cNvCxnSpPr>
              <a:endCxn id="105" idx="0"/>
            </p:cNvCxnSpPr>
            <p:nvPr/>
          </p:nvCxnSpPr>
          <p:spPr bwMode="auto">
            <a:xfrm flipH="1">
              <a:off x="5566613" y="4379101"/>
              <a:ext cx="877398" cy="8531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4" name="グループ化 73"/>
            <p:cNvGrpSpPr/>
            <p:nvPr/>
          </p:nvGrpSpPr>
          <p:grpSpPr>
            <a:xfrm>
              <a:off x="8096632" y="5333050"/>
              <a:ext cx="991964" cy="832895"/>
              <a:chOff x="2779588" y="6429265"/>
              <a:chExt cx="991964" cy="832895"/>
            </a:xfrm>
          </p:grpSpPr>
          <p:sp>
            <p:nvSpPr>
              <p:cNvPr id="102" name="Text Box 4"/>
              <p:cNvSpPr txBox="1">
                <a:spLocks noChangeArrowheads="1"/>
              </p:cNvSpPr>
              <p:nvPr/>
            </p:nvSpPr>
            <p:spPr bwMode="auto">
              <a:xfrm>
                <a:off x="2779588" y="6984912"/>
                <a:ext cx="991964" cy="27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Android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03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279" y="6429265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grpSp>
          <p:nvGrpSpPr>
            <p:cNvPr id="75" name="グループ化 74"/>
            <p:cNvGrpSpPr/>
            <p:nvPr/>
          </p:nvGrpSpPr>
          <p:grpSpPr>
            <a:xfrm>
              <a:off x="7913285" y="2523493"/>
              <a:ext cx="1080165" cy="631825"/>
              <a:chOff x="724823" y="4038635"/>
              <a:chExt cx="1080165" cy="631825"/>
            </a:xfrm>
          </p:grpSpPr>
          <p:pic>
            <p:nvPicPr>
              <p:cNvPr id="99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823" y="4038635"/>
                <a:ext cx="463549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598" y="4337647"/>
                <a:ext cx="738186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" name="Text Box 4"/>
              <p:cNvSpPr txBox="1">
                <a:spLocks noChangeArrowheads="1"/>
              </p:cNvSpPr>
              <p:nvPr/>
            </p:nvSpPr>
            <p:spPr bwMode="auto">
              <a:xfrm>
                <a:off x="911862" y="4076865"/>
                <a:ext cx="893126" cy="27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B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4878741" y="2243534"/>
              <a:ext cx="1745848" cy="1183029"/>
              <a:chOff x="404929" y="1958433"/>
              <a:chExt cx="1745848" cy="1183029"/>
            </a:xfrm>
          </p:grpSpPr>
          <p:sp>
            <p:nvSpPr>
              <p:cNvPr id="95" name="テキスト ボックス 94"/>
              <p:cNvSpPr txBox="1"/>
              <p:nvPr/>
            </p:nvSpPr>
            <p:spPr>
              <a:xfrm>
                <a:off x="732225" y="2184575"/>
                <a:ext cx="1418552" cy="27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VC1600</a:t>
                </a:r>
                <a:endParaRPr kumimoji="1"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96" name="Picture 14" descr="D:\共有\大川様\PPTネタ\本社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70" y="1958433"/>
                <a:ext cx="711201" cy="86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404929" y="2864213"/>
                <a:ext cx="1140511" cy="277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Head Office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98" name="Picture 4" descr="KX_VC1600黒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734" y="2480528"/>
                <a:ext cx="878774" cy="242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7" name="グループ化 76"/>
            <p:cNvGrpSpPr/>
            <p:nvPr/>
          </p:nvGrpSpPr>
          <p:grpSpPr>
            <a:xfrm>
              <a:off x="7477393" y="5020518"/>
              <a:ext cx="991964" cy="688752"/>
              <a:chOff x="1222103" y="6530876"/>
              <a:chExt cx="991964" cy="688752"/>
            </a:xfrm>
          </p:grpSpPr>
          <p:pic>
            <p:nvPicPr>
              <p:cNvPr id="93" name="Picture 11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2015" y="6530876"/>
                <a:ext cx="527949" cy="39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 Box 4"/>
              <p:cNvSpPr txBox="1">
                <a:spLocks noChangeArrowheads="1"/>
              </p:cNvSpPr>
              <p:nvPr/>
            </p:nvSpPr>
            <p:spPr bwMode="auto">
              <a:xfrm>
                <a:off x="1222103" y="6942380"/>
                <a:ext cx="991964" cy="277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Windows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8" name="直線コネクタ 77"/>
            <p:cNvCxnSpPr>
              <a:endCxn id="88" idx="1"/>
            </p:cNvCxnSpPr>
            <p:nvPr/>
          </p:nvCxnSpPr>
          <p:spPr bwMode="auto">
            <a:xfrm>
              <a:off x="6093487" y="3620310"/>
              <a:ext cx="1210849" cy="11903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線コネクタ 78"/>
            <p:cNvCxnSpPr>
              <a:endCxn id="100" idx="2"/>
            </p:cNvCxnSpPr>
            <p:nvPr/>
          </p:nvCxnSpPr>
          <p:spPr bwMode="auto">
            <a:xfrm flipV="1">
              <a:off x="6978868" y="3082908"/>
              <a:ext cx="1535276" cy="6754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コネクタ 79"/>
            <p:cNvCxnSpPr>
              <a:endCxn id="98" idx="2"/>
            </p:cNvCxnSpPr>
            <p:nvPr/>
          </p:nvCxnSpPr>
          <p:spPr bwMode="auto">
            <a:xfrm flipH="1" flipV="1">
              <a:off x="5857934" y="3008183"/>
              <a:ext cx="812362" cy="8261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1" name="グループ化 80"/>
            <p:cNvGrpSpPr/>
            <p:nvPr/>
          </p:nvGrpSpPr>
          <p:grpSpPr>
            <a:xfrm>
              <a:off x="5817247" y="3341700"/>
              <a:ext cx="1706101" cy="1074489"/>
              <a:chOff x="6010618" y="3820174"/>
              <a:chExt cx="1363262" cy="774054"/>
            </a:xfrm>
          </p:grpSpPr>
          <p:sp>
            <p:nvSpPr>
              <p:cNvPr id="9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8201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5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196688" y="4082371"/>
                <a:ext cx="1008113" cy="22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10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INTRANET</a:t>
                </a: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6600748" y="4441421"/>
              <a:ext cx="1448315" cy="1111954"/>
              <a:chOff x="6813408" y="4462687"/>
              <a:chExt cx="1448315" cy="1111954"/>
            </a:xfrm>
          </p:grpSpPr>
          <p:pic>
            <p:nvPicPr>
              <p:cNvPr id="83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6012" y="4701322"/>
                <a:ext cx="463550" cy="631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 Box 4"/>
              <p:cNvSpPr txBox="1">
                <a:spLocks noChangeArrowheads="1"/>
              </p:cNvSpPr>
              <p:nvPr/>
            </p:nvSpPr>
            <p:spPr bwMode="auto">
              <a:xfrm>
                <a:off x="6813408" y="5297392"/>
                <a:ext cx="1268784" cy="277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C</a:t>
                </a:r>
              </a:p>
            </p:txBody>
          </p:sp>
          <p:grpSp>
            <p:nvGrpSpPr>
              <p:cNvPr id="85" name="Group 41"/>
              <p:cNvGrpSpPr>
                <a:grpSpLocks/>
              </p:cNvGrpSpPr>
              <p:nvPr/>
            </p:nvGrpSpPr>
            <p:grpSpPr bwMode="auto">
              <a:xfrm>
                <a:off x="7504467" y="4711485"/>
                <a:ext cx="757256" cy="300040"/>
                <a:chOff x="1592" y="2795"/>
                <a:chExt cx="477" cy="189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88" name="Rectangle 42"/>
                <p:cNvSpPr>
                  <a:spLocks noChangeArrowheads="1"/>
                </p:cNvSpPr>
                <p:nvPr/>
              </p:nvSpPr>
              <p:spPr bwMode="auto">
                <a:xfrm>
                  <a:off x="1592" y="2795"/>
                  <a:ext cx="136" cy="13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14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Line 43"/>
                <p:cNvSpPr>
                  <a:spLocks noChangeShapeType="1"/>
                </p:cNvSpPr>
                <p:nvPr/>
              </p:nvSpPr>
              <p:spPr bwMode="auto">
                <a:xfrm>
                  <a:off x="2024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4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Line 44"/>
                <p:cNvSpPr>
                  <a:spLocks noChangeShapeType="1"/>
                </p:cNvSpPr>
                <p:nvPr/>
              </p:nvSpPr>
              <p:spPr bwMode="auto">
                <a:xfrm>
                  <a:off x="2069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4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6" name="Text Box 4"/>
              <p:cNvSpPr txBox="1">
                <a:spLocks noChangeArrowheads="1"/>
              </p:cNvSpPr>
              <p:nvPr/>
            </p:nvSpPr>
            <p:spPr bwMode="auto">
              <a:xfrm>
                <a:off x="7495708" y="4462687"/>
                <a:ext cx="683509" cy="277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Wi-Fi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87" name="Picture 70" descr="\\Teraoka-intel\network\mpcs_png\wave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398015" flipH="1">
                <a:off x="7697003" y="4767789"/>
                <a:ext cx="253019" cy="207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グループ化 109"/>
          <p:cNvGrpSpPr/>
          <p:nvPr/>
        </p:nvGrpSpPr>
        <p:grpSpPr>
          <a:xfrm>
            <a:off x="5052237" y="1962310"/>
            <a:ext cx="3854545" cy="3191208"/>
            <a:chOff x="438358" y="1953359"/>
            <a:chExt cx="3854545" cy="3191208"/>
          </a:xfrm>
        </p:grpSpPr>
        <p:sp>
          <p:nvSpPr>
            <p:cNvPr id="111" name="Text Box 4"/>
            <p:cNvSpPr txBox="1">
              <a:spLocks noChangeArrowheads="1"/>
            </p:cNvSpPr>
            <p:nvPr/>
          </p:nvSpPr>
          <p:spPr bwMode="auto">
            <a:xfrm>
              <a:off x="3317428" y="3995772"/>
              <a:ext cx="942084" cy="33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LTE/Wi-Fi/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WiMAX</a:t>
              </a:r>
              <a:endParaRPr lang="ja-JP" altLang="en-US" sz="8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12" name="グループ化 111"/>
            <p:cNvGrpSpPr/>
            <p:nvPr/>
          </p:nvGrpSpPr>
          <p:grpSpPr>
            <a:xfrm>
              <a:off x="2909858" y="4441031"/>
              <a:ext cx="734686" cy="698206"/>
              <a:chOff x="3434485" y="6353532"/>
              <a:chExt cx="991964" cy="853696"/>
            </a:xfrm>
          </p:grpSpPr>
          <p:pic>
            <p:nvPicPr>
              <p:cNvPr id="238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866" y="6394782"/>
                <a:ext cx="442704" cy="494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015" y="6353532"/>
                <a:ext cx="562641" cy="56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Text Box 4"/>
              <p:cNvSpPr txBox="1">
                <a:spLocks noChangeArrowheads="1"/>
              </p:cNvSpPr>
              <p:nvPr/>
            </p:nvSpPr>
            <p:spPr bwMode="auto">
              <a:xfrm>
                <a:off x="3434485" y="6943911"/>
                <a:ext cx="991964" cy="26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iOS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Rectangle 198"/>
            <p:cNvSpPr>
              <a:spLocks noChangeArrowheads="1"/>
            </p:cNvSpPr>
            <p:nvPr/>
          </p:nvSpPr>
          <p:spPr bwMode="auto">
            <a:xfrm>
              <a:off x="2715863" y="2632931"/>
              <a:ext cx="639612" cy="176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14" name="直線コネクタ 113"/>
            <p:cNvCxnSpPr>
              <a:stCxn id="196" idx="4"/>
              <a:endCxn id="234" idx="0"/>
            </p:cNvCxnSpPr>
            <p:nvPr/>
          </p:nvCxnSpPr>
          <p:spPr bwMode="auto">
            <a:xfrm>
              <a:off x="1536586" y="2772291"/>
              <a:ext cx="249894" cy="6844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直線コネクタ 114"/>
            <p:cNvCxnSpPr/>
            <p:nvPr/>
          </p:nvCxnSpPr>
          <p:spPr bwMode="auto">
            <a:xfrm flipV="1">
              <a:off x="3079738" y="2647237"/>
              <a:ext cx="640465" cy="2864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6" name="グループ化 115"/>
            <p:cNvGrpSpPr/>
            <p:nvPr/>
          </p:nvGrpSpPr>
          <p:grpSpPr>
            <a:xfrm>
              <a:off x="3473081" y="4474768"/>
              <a:ext cx="734686" cy="669799"/>
              <a:chOff x="4194941" y="6394782"/>
              <a:chExt cx="991964" cy="818963"/>
            </a:xfrm>
          </p:grpSpPr>
          <p:sp>
            <p:nvSpPr>
              <p:cNvPr id="236" name="Text Box 4"/>
              <p:cNvSpPr txBox="1">
                <a:spLocks noChangeArrowheads="1"/>
              </p:cNvSpPr>
              <p:nvPr/>
            </p:nvSpPr>
            <p:spPr bwMode="auto">
              <a:xfrm>
                <a:off x="4194941" y="6950428"/>
                <a:ext cx="991964" cy="26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Android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37" name="Picture 1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8632" y="6394782"/>
                <a:ext cx="373575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grpSp>
          <p:nvGrpSpPr>
            <p:cNvPr id="117" name="グループ化 116"/>
            <p:cNvGrpSpPr/>
            <p:nvPr/>
          </p:nvGrpSpPr>
          <p:grpSpPr>
            <a:xfrm>
              <a:off x="1781664" y="2825395"/>
              <a:ext cx="1204087" cy="1008513"/>
              <a:chOff x="1681561" y="2527974"/>
              <a:chExt cx="1625744" cy="1233108"/>
            </a:xfrm>
          </p:grpSpPr>
          <p:grpSp>
            <p:nvGrpSpPr>
              <p:cNvPr id="230" name="グループ化 229"/>
              <p:cNvGrpSpPr/>
              <p:nvPr/>
            </p:nvGrpSpPr>
            <p:grpSpPr>
              <a:xfrm>
                <a:off x="1683025" y="2838823"/>
                <a:ext cx="1624280" cy="922259"/>
                <a:chOff x="1683025" y="2825175"/>
                <a:chExt cx="1624280" cy="922259"/>
              </a:xfrm>
            </p:grpSpPr>
            <p:sp>
              <p:nvSpPr>
                <p:cNvPr id="23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683025" y="2825175"/>
                  <a:ext cx="1624280" cy="922259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rgbClr val="CCFF99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/>
                  <a:endParaRPr lang="ja-JP" altLang="en-US" sz="5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テキスト ボックス 127"/>
                <p:cNvSpPr txBox="1">
                  <a:spLocks noChangeArrowheads="1"/>
                </p:cNvSpPr>
                <p:nvPr/>
              </p:nvSpPr>
              <p:spPr bwMode="auto">
                <a:xfrm>
                  <a:off x="1763715" y="3138703"/>
                  <a:ext cx="1491080" cy="31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ja-JP" sz="1050" b="1" dirty="0" smtClean="0"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rPr>
                    <a:t>Internet</a:t>
                  </a:r>
                </a:p>
              </p:txBody>
            </p:sp>
          </p:grpSp>
          <p:grpSp>
            <p:nvGrpSpPr>
              <p:cNvPr id="231" name="グループ化 230"/>
              <p:cNvGrpSpPr/>
              <p:nvPr/>
            </p:nvGrpSpPr>
            <p:grpSpPr>
              <a:xfrm>
                <a:off x="1681561" y="2527974"/>
                <a:ext cx="955343" cy="613423"/>
                <a:chOff x="1681561" y="2527974"/>
                <a:chExt cx="955343" cy="613423"/>
              </a:xfrm>
            </p:grpSpPr>
            <p:pic>
              <p:nvPicPr>
                <p:cNvPr id="232" name="Picture 71" descr="\\Teraoka-intel\network\mpcs_png\kumo03.p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 bwMode="auto">
                <a:xfrm>
                  <a:off x="1681561" y="2527974"/>
                  <a:ext cx="955343" cy="613423"/>
                </a:xfrm>
                <a:prstGeom prst="rect">
                  <a:avLst/>
                </a:prstGeom>
                <a:ln>
                  <a:noFill/>
                </a:ln>
                <a:effectLst>
                  <a:softEdge rad="31750"/>
                </a:effectLst>
              </p:spPr>
            </p:pic>
            <p:pic>
              <p:nvPicPr>
                <p:cNvPr id="233" name="Picture 96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7771" y="2799319"/>
                  <a:ext cx="823966" cy="166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8" name="グループ化 117"/>
            <p:cNvGrpSpPr/>
            <p:nvPr/>
          </p:nvGrpSpPr>
          <p:grpSpPr>
            <a:xfrm>
              <a:off x="3199069" y="1953359"/>
              <a:ext cx="1093834" cy="1122194"/>
              <a:chOff x="-329862" y="1633811"/>
              <a:chExt cx="1476884" cy="1372097"/>
            </a:xfrm>
          </p:grpSpPr>
          <p:sp>
            <p:nvSpPr>
              <p:cNvPr id="226" name="テキスト ボックス 225"/>
              <p:cNvSpPr txBox="1"/>
              <p:nvPr/>
            </p:nvSpPr>
            <p:spPr>
              <a:xfrm>
                <a:off x="95424" y="1953347"/>
                <a:ext cx="1051598" cy="2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VC1600</a:t>
                </a:r>
                <a:endParaRPr kumimoji="1"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27" name="Picture 14" descr="D:\共有\大川様\PPTネタ\本社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862" y="1633811"/>
                <a:ext cx="711201" cy="867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" name="Text Box 4"/>
              <p:cNvSpPr txBox="1">
                <a:spLocks noChangeArrowheads="1"/>
              </p:cNvSpPr>
              <p:nvPr/>
            </p:nvSpPr>
            <p:spPr bwMode="auto">
              <a:xfrm>
                <a:off x="-261807" y="2742591"/>
                <a:ext cx="1164030" cy="26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Head Office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29" name="Picture 4" descr="KX_VC1600黒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526" y="2236713"/>
                <a:ext cx="878771" cy="242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9" name="グループ化 118"/>
            <p:cNvGrpSpPr/>
            <p:nvPr/>
          </p:nvGrpSpPr>
          <p:grpSpPr>
            <a:xfrm>
              <a:off x="2281444" y="4557874"/>
              <a:ext cx="834982" cy="551910"/>
              <a:chOff x="2586007" y="6496393"/>
              <a:chExt cx="1127383" cy="674820"/>
            </a:xfrm>
          </p:grpSpPr>
          <p:pic>
            <p:nvPicPr>
              <p:cNvPr id="224" name="Picture 113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368" y="6496393"/>
                <a:ext cx="527948" cy="39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" name="Text Box 4"/>
              <p:cNvSpPr txBox="1">
                <a:spLocks noChangeArrowheads="1"/>
              </p:cNvSpPr>
              <p:nvPr/>
            </p:nvSpPr>
            <p:spPr bwMode="auto">
              <a:xfrm>
                <a:off x="2586007" y="6907896"/>
                <a:ext cx="1127383" cy="26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Windows</a:t>
                </a:r>
                <a:endParaRPr lang="ja-JP" altLang="en-US" sz="8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0" name="グループ化 119"/>
            <p:cNvGrpSpPr/>
            <p:nvPr/>
          </p:nvGrpSpPr>
          <p:grpSpPr>
            <a:xfrm>
              <a:off x="500879" y="2107950"/>
              <a:ext cx="898568" cy="708362"/>
              <a:chOff x="809234" y="2501371"/>
              <a:chExt cx="1213235" cy="866114"/>
            </a:xfrm>
          </p:grpSpPr>
          <p:pic>
            <p:nvPicPr>
              <p:cNvPr id="221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507" y="2501371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282" y="2800383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3" name="Text Box 4"/>
              <p:cNvSpPr txBox="1">
                <a:spLocks noChangeArrowheads="1"/>
              </p:cNvSpPr>
              <p:nvPr/>
            </p:nvSpPr>
            <p:spPr bwMode="auto">
              <a:xfrm>
                <a:off x="809234" y="3104168"/>
                <a:ext cx="1059698" cy="26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A</a:t>
                </a:r>
                <a:endParaRPr lang="ja-JP" altLang="en-US" sz="105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1" name="直線コネクタ 120"/>
            <p:cNvCxnSpPr>
              <a:endCxn id="138" idx="0"/>
            </p:cNvCxnSpPr>
            <p:nvPr/>
          </p:nvCxnSpPr>
          <p:spPr bwMode="auto">
            <a:xfrm flipV="1">
              <a:off x="2749188" y="2923321"/>
              <a:ext cx="152691" cy="3078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2" name="グループ化 121"/>
            <p:cNvGrpSpPr/>
            <p:nvPr/>
          </p:nvGrpSpPr>
          <p:grpSpPr>
            <a:xfrm>
              <a:off x="2202368" y="3671078"/>
              <a:ext cx="692524" cy="782241"/>
              <a:chOff x="5265988" y="3275745"/>
              <a:chExt cx="935037" cy="956446"/>
            </a:xfrm>
          </p:grpSpPr>
          <p:sp>
            <p:nvSpPr>
              <p:cNvPr id="21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329431" y="3275745"/>
                <a:ext cx="809384" cy="45956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5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40"/>
              <p:cNvSpPr>
                <a:spLocks noChangeArrowheads="1"/>
              </p:cNvSpPr>
              <p:nvPr/>
            </p:nvSpPr>
            <p:spPr bwMode="auto">
              <a:xfrm>
                <a:off x="5265988" y="3377165"/>
                <a:ext cx="935037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ISP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216" name="Group 41"/>
              <p:cNvGrpSpPr>
                <a:grpSpLocks/>
              </p:cNvGrpSpPr>
              <p:nvPr/>
            </p:nvGrpSpPr>
            <p:grpSpPr bwMode="auto">
              <a:xfrm>
                <a:off x="5845402" y="3538385"/>
                <a:ext cx="215900" cy="287337"/>
                <a:chOff x="1979" y="2939"/>
                <a:chExt cx="136" cy="18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18" name="Rectangle 42"/>
                <p:cNvSpPr>
                  <a:spLocks noChangeArrowheads="1"/>
                </p:cNvSpPr>
                <p:nvPr/>
              </p:nvSpPr>
              <p:spPr bwMode="auto">
                <a:xfrm>
                  <a:off x="1979" y="2984"/>
                  <a:ext cx="136" cy="13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14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Line 43"/>
                <p:cNvSpPr>
                  <a:spLocks noChangeShapeType="1"/>
                </p:cNvSpPr>
                <p:nvPr/>
              </p:nvSpPr>
              <p:spPr bwMode="auto">
                <a:xfrm>
                  <a:off x="2024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4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Line 44"/>
                <p:cNvSpPr>
                  <a:spLocks noChangeShapeType="1"/>
                </p:cNvSpPr>
                <p:nvPr/>
              </p:nvSpPr>
              <p:spPr bwMode="auto">
                <a:xfrm>
                  <a:off x="2069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4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7" name="Picture 70" descr="\\Teraoka-intel\network\mpcs_png\wave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 flipV="1">
                <a:off x="5764053" y="3866265"/>
                <a:ext cx="402469" cy="329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" name="グループ化 122"/>
            <p:cNvGrpSpPr/>
            <p:nvPr/>
          </p:nvGrpSpPr>
          <p:grpSpPr>
            <a:xfrm>
              <a:off x="458996" y="4262230"/>
              <a:ext cx="1118616" cy="561905"/>
              <a:chOff x="761887" y="4455650"/>
              <a:chExt cx="1510341" cy="687041"/>
            </a:xfrm>
          </p:grpSpPr>
          <p:pic>
            <p:nvPicPr>
              <p:cNvPr id="211" name="Picture 6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792" y="4455650"/>
                <a:ext cx="587375" cy="433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2" name="Text Box 4"/>
              <p:cNvSpPr txBox="1">
                <a:spLocks noChangeArrowheads="1"/>
              </p:cNvSpPr>
              <p:nvPr/>
            </p:nvSpPr>
            <p:spPr bwMode="auto">
              <a:xfrm>
                <a:off x="761887" y="4879374"/>
                <a:ext cx="1510341" cy="263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Business Partner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1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5064" y="4606883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4" name="直線コネクタ 123"/>
            <p:cNvCxnSpPr>
              <a:stCxn id="195" idx="0"/>
              <a:endCxn id="222" idx="2"/>
            </p:cNvCxnSpPr>
            <p:nvPr/>
          </p:nvCxnSpPr>
          <p:spPr bwMode="auto">
            <a:xfrm flipH="1" flipV="1">
              <a:off x="1126082" y="2565475"/>
              <a:ext cx="411999" cy="1521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直線コネクタ 124"/>
            <p:cNvCxnSpPr>
              <a:stCxn id="189" idx="5"/>
              <a:endCxn id="234" idx="0"/>
            </p:cNvCxnSpPr>
            <p:nvPr/>
          </p:nvCxnSpPr>
          <p:spPr bwMode="auto">
            <a:xfrm flipV="1">
              <a:off x="1587565" y="3456767"/>
              <a:ext cx="198915" cy="7185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直線コネクタ 125"/>
            <p:cNvCxnSpPr>
              <a:stCxn id="213" idx="0"/>
              <a:endCxn id="189" idx="2"/>
            </p:cNvCxnSpPr>
            <p:nvPr/>
          </p:nvCxnSpPr>
          <p:spPr bwMode="auto">
            <a:xfrm flipV="1">
              <a:off x="1112437" y="4191073"/>
              <a:ext cx="437510" cy="1948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7" name="Group 35"/>
            <p:cNvGrpSpPr>
              <a:grpSpLocks/>
            </p:cNvGrpSpPr>
            <p:nvPr/>
          </p:nvGrpSpPr>
          <p:grpSpPr bwMode="auto">
            <a:xfrm>
              <a:off x="1415464" y="2650069"/>
              <a:ext cx="247953" cy="199176"/>
              <a:chOff x="2544" y="2112"/>
              <a:chExt cx="912" cy="528"/>
            </a:xfrm>
          </p:grpSpPr>
          <p:grpSp>
            <p:nvGrpSpPr>
              <p:cNvPr id="193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208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4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5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6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198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204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7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9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200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3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8" name="Group 35"/>
            <p:cNvGrpSpPr>
              <a:grpSpLocks/>
            </p:cNvGrpSpPr>
            <p:nvPr/>
          </p:nvGrpSpPr>
          <p:grpSpPr bwMode="auto">
            <a:xfrm>
              <a:off x="1406184" y="4100407"/>
              <a:ext cx="247953" cy="199176"/>
              <a:chOff x="2544" y="2112"/>
              <a:chExt cx="912" cy="528"/>
            </a:xfrm>
          </p:grpSpPr>
          <p:grpSp>
            <p:nvGrpSpPr>
              <p:cNvPr id="175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190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6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7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8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9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180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186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8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1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182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3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9" name="グループ化 128"/>
            <p:cNvGrpSpPr/>
            <p:nvPr/>
          </p:nvGrpSpPr>
          <p:grpSpPr>
            <a:xfrm>
              <a:off x="438358" y="3127249"/>
              <a:ext cx="939718" cy="783852"/>
              <a:chOff x="2483941" y="4110535"/>
              <a:chExt cx="1268796" cy="958414"/>
            </a:xfrm>
          </p:grpSpPr>
          <p:pic>
            <p:nvPicPr>
              <p:cNvPr id="172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339" y="4110535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" name="Text Box 4"/>
              <p:cNvSpPr txBox="1">
                <a:spLocks noChangeArrowheads="1"/>
              </p:cNvSpPr>
              <p:nvPr/>
            </p:nvSpPr>
            <p:spPr bwMode="auto">
              <a:xfrm>
                <a:off x="2483941" y="4692737"/>
                <a:ext cx="1268796" cy="37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B</a:t>
                </a:r>
              </a:p>
              <a:p>
                <a:pPr algn="ctr" eaLnBrk="1" hangingPunct="1"/>
                <a:r>
                  <a:rPr lang="ja-JP" altLang="en-US" sz="6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（</a:t>
                </a:r>
                <a:r>
                  <a:rPr lang="en-US" altLang="ja-JP" sz="6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Windows</a:t>
                </a:r>
                <a:r>
                  <a:rPr lang="ja-JP" altLang="en-US" sz="6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）</a:t>
                </a:r>
                <a:endParaRPr lang="ja-JP" altLang="en-US" sz="6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74" name="Picture 113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1308" y="4294678"/>
                <a:ext cx="490026" cy="36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0" name="Group 35"/>
            <p:cNvGrpSpPr>
              <a:grpSpLocks/>
            </p:cNvGrpSpPr>
            <p:nvPr/>
          </p:nvGrpSpPr>
          <p:grpSpPr bwMode="auto">
            <a:xfrm>
              <a:off x="1414059" y="3362819"/>
              <a:ext cx="247953" cy="199176"/>
              <a:chOff x="2544" y="2112"/>
              <a:chExt cx="912" cy="528"/>
            </a:xfrm>
          </p:grpSpPr>
          <p:grpSp>
            <p:nvGrpSpPr>
              <p:cNvPr id="154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169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5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6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58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159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165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161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cxnSp>
          <p:nvCxnSpPr>
            <p:cNvPr id="131" name="直線コネクタ 130"/>
            <p:cNvCxnSpPr>
              <a:stCxn id="169" idx="0"/>
              <a:endCxn id="174" idx="3"/>
            </p:cNvCxnSpPr>
            <p:nvPr/>
          </p:nvCxnSpPr>
          <p:spPr bwMode="auto">
            <a:xfrm flipH="1" flipV="1">
              <a:off x="1191876" y="3427113"/>
              <a:ext cx="227077" cy="63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直線コネクタ 131"/>
            <p:cNvCxnSpPr>
              <a:stCxn id="234" idx="0"/>
              <a:endCxn id="168" idx="2"/>
            </p:cNvCxnSpPr>
            <p:nvPr/>
          </p:nvCxnSpPr>
          <p:spPr bwMode="auto">
            <a:xfrm flipH="1" flipV="1">
              <a:off x="1557822" y="3453485"/>
              <a:ext cx="228658" cy="32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Rectangle 198"/>
            <p:cNvSpPr>
              <a:spLocks noChangeArrowheads="1"/>
            </p:cNvSpPr>
            <p:nvPr/>
          </p:nvSpPr>
          <p:spPr bwMode="auto">
            <a:xfrm>
              <a:off x="1220587" y="2490692"/>
              <a:ext cx="639615" cy="176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4" name="Rectangle 198"/>
            <p:cNvSpPr>
              <a:spLocks noChangeArrowheads="1"/>
            </p:cNvSpPr>
            <p:nvPr/>
          </p:nvSpPr>
          <p:spPr bwMode="auto">
            <a:xfrm>
              <a:off x="1228463" y="3221344"/>
              <a:ext cx="639615" cy="176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5" name="Rectangle 198"/>
            <p:cNvSpPr>
              <a:spLocks noChangeArrowheads="1"/>
            </p:cNvSpPr>
            <p:nvPr/>
          </p:nvSpPr>
          <p:spPr bwMode="auto">
            <a:xfrm>
              <a:off x="1196962" y="3953004"/>
              <a:ext cx="639615" cy="176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36" name="Group 36"/>
            <p:cNvGrpSpPr>
              <a:grpSpLocks/>
            </p:cNvGrpSpPr>
            <p:nvPr/>
          </p:nvGrpSpPr>
          <p:grpSpPr bwMode="auto">
            <a:xfrm>
              <a:off x="2741887" y="2846384"/>
              <a:ext cx="310312" cy="254760"/>
              <a:chOff x="1606" y="2195"/>
              <a:chExt cx="255" cy="179"/>
            </a:xfrm>
          </p:grpSpPr>
          <p:sp>
            <p:nvSpPr>
              <p:cNvPr id="151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2" name="円/楕円 212005"/>
              <p:cNvSpPr>
                <a:spLocks noChangeArrowheads="1"/>
              </p:cNvSpPr>
              <p:nvPr/>
            </p:nvSpPr>
            <p:spPr bwMode="auto">
              <a:xfrm>
                <a:off x="1606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図形 212007"/>
            <p:cNvSpPr>
              <a:spLocks/>
            </p:cNvSpPr>
            <p:nvPr/>
          </p:nvSpPr>
          <p:spPr bwMode="auto">
            <a:xfrm>
              <a:off x="2739362" y="2914659"/>
              <a:ext cx="306661" cy="92733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8" name="円/楕円 212008"/>
            <p:cNvSpPr>
              <a:spLocks noChangeArrowheads="1"/>
            </p:cNvSpPr>
            <p:nvPr/>
          </p:nvSpPr>
          <p:spPr bwMode="auto">
            <a:xfrm>
              <a:off x="2750950" y="2923321"/>
              <a:ext cx="301858" cy="165085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9" name="円/楕円 212009"/>
            <p:cNvSpPr>
              <a:spLocks noChangeArrowheads="1"/>
            </p:cNvSpPr>
            <p:nvPr/>
          </p:nvSpPr>
          <p:spPr bwMode="auto">
            <a:xfrm>
              <a:off x="2739362" y="2832117"/>
              <a:ext cx="305632" cy="165085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40" name="Group 43"/>
            <p:cNvGrpSpPr>
              <a:grpSpLocks/>
            </p:cNvGrpSpPr>
            <p:nvPr/>
          </p:nvGrpSpPr>
          <p:grpSpPr bwMode="auto">
            <a:xfrm>
              <a:off x="2799048" y="2855045"/>
              <a:ext cx="191063" cy="122285"/>
              <a:chOff x="1653" y="2201"/>
              <a:chExt cx="157" cy="86"/>
            </a:xfrm>
          </p:grpSpPr>
          <p:grpSp>
            <p:nvGrpSpPr>
              <p:cNvPr id="141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47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2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43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41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Connection Mode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48479" y="2717526"/>
            <a:ext cx="962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NAT Traversal Service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7454504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Call Type / Connection Mode Settings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34489"/>
              </p:ext>
            </p:extLst>
          </p:nvPr>
        </p:nvGraphicFramePr>
        <p:xfrm>
          <a:off x="5125214" y="1546038"/>
          <a:ext cx="3447286" cy="1146048"/>
        </p:xfrm>
        <a:graphic>
          <a:graphicData uri="http://schemas.openxmlformats.org/drawingml/2006/table">
            <a:tbl>
              <a:tblPr/>
              <a:tblGrid>
                <a:gridCol w="1003187"/>
                <a:gridCol w="2444099"/>
              </a:tblGrid>
              <a:tr h="0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u="none" strike="noStrike" dirty="0" smtClean="0"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H.323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t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ON / OFF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204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Priority for connection mode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Service Mode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 (SIP)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 (H.323)</a:t>
                      </a: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32" y="1400411"/>
            <a:ext cx="3936838" cy="232357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32698" y="897831"/>
            <a:ext cx="5370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Call Type Settings Menu (System settings (Admin. Menu))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2699" y="3805011"/>
            <a:ext cx="5370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Connection mode Settings Menu (System settings (Admin. Menu))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32661"/>
              </p:ext>
            </p:extLst>
          </p:nvPr>
        </p:nvGraphicFramePr>
        <p:xfrm>
          <a:off x="5125214" y="4198807"/>
          <a:ext cx="3447286" cy="670560"/>
        </p:xfrm>
        <a:graphic>
          <a:graphicData uri="http://schemas.openxmlformats.org/drawingml/2006/table">
            <a:tbl>
              <a:tblPr/>
              <a:tblGrid>
                <a:gridCol w="1003187"/>
                <a:gridCol w="2444099"/>
              </a:tblGrid>
              <a:tr h="0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Item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Setting Value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 Mode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</a:p>
                    <a:p>
                      <a:pPr algn="l" fontAlgn="t"/>
                      <a:r>
                        <a:rPr lang="en-US" altLang="ja-JP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Mode</a:t>
                      </a:r>
                    </a:p>
                    <a:p>
                      <a:pPr algn="l" fontAlgn="t"/>
                      <a:r>
                        <a:rPr lang="en-US" altLang="ja-JP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/ NAT Traversal Mode</a:t>
                      </a:r>
                      <a:endParaRPr lang="en-US" altLang="ja-JP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9" y="4084180"/>
            <a:ext cx="4086659" cy="2323573"/>
          </a:xfrm>
          <a:prstGeom prst="rect">
            <a:avLst/>
          </a:prstGeom>
        </p:spPr>
      </p:pic>
      <p:sp>
        <p:nvSpPr>
          <p:cNvPr id="11" name="テキスト ボックス 16"/>
          <p:cNvSpPr txBox="1"/>
          <p:nvPr/>
        </p:nvSpPr>
        <p:spPr>
          <a:xfrm>
            <a:off x="1541644" y="1968588"/>
            <a:ext cx="13320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600" b="1" dirty="0" smtClean="0"/>
              <a:t>Priority for connection mode</a:t>
            </a:r>
            <a:endParaRPr kumimoji="1" lang="ja-JP" altLang="en-US" sz="600" b="1" dirty="0"/>
          </a:p>
        </p:txBody>
      </p:sp>
      <p:sp>
        <p:nvSpPr>
          <p:cNvPr id="12" name="テキスト ボックス 16"/>
          <p:cNvSpPr txBox="1"/>
          <p:nvPr/>
        </p:nvSpPr>
        <p:spPr>
          <a:xfrm>
            <a:off x="1546052" y="170166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H.323</a:t>
            </a:r>
            <a:endParaRPr kumimoji="1" lang="ja-JP" altLang="en-US" sz="700" b="1" dirty="0"/>
          </a:p>
        </p:txBody>
      </p:sp>
      <p:sp>
        <p:nvSpPr>
          <p:cNvPr id="13" name="テキスト ボックス 16"/>
          <p:cNvSpPr txBox="1"/>
          <p:nvPr/>
        </p:nvSpPr>
        <p:spPr>
          <a:xfrm>
            <a:off x="1554077" y="1470828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SIP</a:t>
            </a:r>
            <a:endParaRPr kumimoji="1" lang="ja-JP" altLang="en-US" sz="700" b="1" dirty="0"/>
          </a:p>
        </p:txBody>
      </p:sp>
      <p:sp>
        <p:nvSpPr>
          <p:cNvPr id="14" name="テキスト ボックス 16"/>
          <p:cNvSpPr txBox="1"/>
          <p:nvPr/>
        </p:nvSpPr>
        <p:spPr>
          <a:xfrm>
            <a:off x="1598209" y="4149864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Connection mode</a:t>
            </a:r>
            <a:endParaRPr kumimoji="1" lang="ja-JP" alt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118183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1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192089" y="1294478"/>
            <a:ext cx="4750727" cy="499461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93716" y="1294478"/>
            <a:ext cx="3606638" cy="4994609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5904" y="3926146"/>
            <a:ext cx="1082042" cy="3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LTE/Wi-Fi/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WiMAX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599311" y="4436904"/>
            <a:ext cx="991964" cy="821125"/>
            <a:chOff x="2579773" y="6353532"/>
            <a:chExt cx="991964" cy="82112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155" y="6394782"/>
              <a:ext cx="442704" cy="49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303" y="6353532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579773" y="6943911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iOS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900353" y="2424033"/>
            <a:ext cx="443638" cy="268343"/>
            <a:chOff x="2544" y="2112"/>
            <a:chExt cx="912" cy="528"/>
          </a:xfrm>
        </p:grpSpPr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30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5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1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Rectangle 198"/>
          <p:cNvSpPr>
            <a:spLocks noChangeArrowheads="1"/>
          </p:cNvSpPr>
          <p:nvPr/>
        </p:nvSpPr>
        <p:spPr bwMode="auto">
          <a:xfrm>
            <a:off x="3970748" y="2234747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241223" y="4342725"/>
            <a:ext cx="1567242" cy="942519"/>
            <a:chOff x="-143538" y="3798368"/>
            <a:chExt cx="1567242" cy="942519"/>
          </a:xfrm>
        </p:grpSpPr>
        <p:pic>
          <p:nvPicPr>
            <p:cNvPr id="3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-143538" y="3798368"/>
              <a:ext cx="1567242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A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192.168.11.0/24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8" name="直線コネクタ 37"/>
          <p:cNvCxnSpPr>
            <a:stCxn id="92" idx="4"/>
            <a:endCxn id="49" idx="0"/>
          </p:cNvCxnSpPr>
          <p:nvPr/>
        </p:nvCxnSpPr>
        <p:spPr bwMode="auto">
          <a:xfrm>
            <a:off x="1692116" y="2664122"/>
            <a:ext cx="337404" cy="602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コネクタ 38"/>
          <p:cNvCxnSpPr>
            <a:endCxn id="36" idx="0"/>
          </p:cNvCxnSpPr>
          <p:nvPr/>
        </p:nvCxnSpPr>
        <p:spPr bwMode="auto">
          <a:xfrm flipH="1">
            <a:off x="5401873" y="4080140"/>
            <a:ext cx="582774" cy="8722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コネクタ 39"/>
          <p:cNvCxnSpPr>
            <a:stCxn id="30" idx="2"/>
          </p:cNvCxnSpPr>
          <p:nvPr/>
        </p:nvCxnSpPr>
        <p:spPr bwMode="auto">
          <a:xfrm>
            <a:off x="4342265" y="2610038"/>
            <a:ext cx="2041437" cy="14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グループ化 40"/>
          <p:cNvGrpSpPr/>
          <p:nvPr/>
        </p:nvGrpSpPr>
        <p:grpSpPr>
          <a:xfrm>
            <a:off x="2411000" y="4448019"/>
            <a:ext cx="991964" cy="786392"/>
            <a:chOff x="3340229" y="6394782"/>
            <a:chExt cx="991964" cy="786392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340229" y="6950428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Android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20" y="6394782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024482" y="2495124"/>
            <a:ext cx="1629198" cy="1233110"/>
            <a:chOff x="1683024" y="2527974"/>
            <a:chExt cx="1629198" cy="123311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1683024" y="2838825"/>
              <a:ext cx="1629198" cy="922259"/>
              <a:chOff x="1683024" y="2825177"/>
              <a:chExt cx="1629198" cy="922259"/>
            </a:xfrm>
          </p:grpSpPr>
          <p:sp>
            <p:nvSpPr>
              <p:cNvPr id="4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7"/>
                <a:ext cx="1624280" cy="9222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821142" y="3138703"/>
                <a:ext cx="14910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1800132" y="2527974"/>
              <a:ext cx="955343" cy="613423"/>
              <a:chOff x="1800132" y="2527974"/>
              <a:chExt cx="955343" cy="613423"/>
            </a:xfrm>
          </p:grpSpPr>
          <p:pic>
            <p:nvPicPr>
              <p:cNvPr id="47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1800132" y="2527974"/>
                <a:ext cx="955343" cy="613423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48" name="Picture 96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4051" y="2799319"/>
                <a:ext cx="823966" cy="16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" name="グループ化 50"/>
          <p:cNvGrpSpPr/>
          <p:nvPr/>
        </p:nvGrpSpPr>
        <p:grpSpPr>
          <a:xfrm>
            <a:off x="7406418" y="1462569"/>
            <a:ext cx="1640453" cy="1028636"/>
            <a:chOff x="232358" y="3712251"/>
            <a:chExt cx="1640453" cy="1028636"/>
          </a:xfrm>
        </p:grpSpPr>
        <p:pic>
          <p:nvPicPr>
            <p:cNvPr id="52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232358" y="3712251"/>
              <a:ext cx="1640453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B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192.168.12.0/24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5033274" y="1306763"/>
            <a:ext cx="1845958" cy="1133040"/>
            <a:chOff x="220207" y="1884679"/>
            <a:chExt cx="1845958" cy="1133040"/>
          </a:xfrm>
        </p:grpSpPr>
        <p:pic>
          <p:nvPicPr>
            <p:cNvPr id="56" name="Picture 14" descr="D:\共有\大川様\PPTネタ\本社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25" y="2150079"/>
              <a:ext cx="711200" cy="8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 descr="KX_VC1600黒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07" y="2619221"/>
              <a:ext cx="878774" cy="24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594223" y="2060295"/>
              <a:ext cx="1471942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192.168.1.0/24</a:t>
              </a: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419788" y="1884679"/>
              <a:ext cx="1317024" cy="24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Head Office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937485" y="4549630"/>
            <a:ext cx="991964" cy="642249"/>
            <a:chOff x="1866714" y="6496393"/>
            <a:chExt cx="991964" cy="642249"/>
          </a:xfrm>
        </p:grpSpPr>
        <p:pic>
          <p:nvPicPr>
            <p:cNvPr id="61" name="Picture 1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657" y="6496393"/>
              <a:ext cx="527948" cy="39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1866714" y="6907896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Windows PC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63" name="直線コネクタ 62"/>
          <p:cNvCxnSpPr>
            <a:stCxn id="189" idx="4"/>
            <a:endCxn id="135" idx="1"/>
          </p:cNvCxnSpPr>
          <p:nvPr/>
        </p:nvCxnSpPr>
        <p:spPr bwMode="auto">
          <a:xfrm>
            <a:off x="6755333" y="4180522"/>
            <a:ext cx="886933" cy="1452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グループ化 63"/>
          <p:cNvGrpSpPr/>
          <p:nvPr/>
        </p:nvGrpSpPr>
        <p:grpSpPr>
          <a:xfrm>
            <a:off x="7490963" y="3053221"/>
            <a:ext cx="1583379" cy="1201935"/>
            <a:chOff x="2482759" y="3734453"/>
            <a:chExt cx="1583379" cy="1201935"/>
          </a:xfrm>
        </p:grpSpPr>
        <p:pic>
          <p:nvPicPr>
            <p:cNvPr id="6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2588409" y="4705642"/>
              <a:ext cx="1176156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192.168.13.210</a:t>
              </a:r>
              <a:endPara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67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2482759" y="3734453"/>
              <a:ext cx="1583379" cy="53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Office C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192.168.13.0/24</a:t>
              </a:r>
              <a:endPara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69" name="直線コネクタ 68"/>
          <p:cNvCxnSpPr/>
          <p:nvPr/>
        </p:nvCxnSpPr>
        <p:spPr bwMode="auto">
          <a:xfrm flipV="1">
            <a:off x="7328270" y="2245628"/>
            <a:ext cx="262033" cy="813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線コネクタ 69"/>
          <p:cNvCxnSpPr/>
          <p:nvPr/>
        </p:nvCxnSpPr>
        <p:spPr bwMode="auto">
          <a:xfrm flipV="1">
            <a:off x="6238579" y="2611459"/>
            <a:ext cx="1" cy="367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グループ化 70"/>
          <p:cNvGrpSpPr/>
          <p:nvPr/>
        </p:nvGrpSpPr>
        <p:grpSpPr>
          <a:xfrm>
            <a:off x="5756987" y="3076201"/>
            <a:ext cx="1706101" cy="1074489"/>
            <a:chOff x="6010618" y="3820174"/>
            <a:chExt cx="1363262" cy="774054"/>
          </a:xfrm>
        </p:grpSpPr>
        <p:sp>
          <p:nvSpPr>
            <p:cNvPr id="72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8201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127"/>
            <p:cNvSpPr txBox="1">
              <a:spLocks noChangeArrowheads="1"/>
            </p:cNvSpPr>
            <p:nvPr/>
          </p:nvSpPr>
          <p:spPr bwMode="auto">
            <a:xfrm>
              <a:off x="6196688" y="4060628"/>
              <a:ext cx="1008113" cy="16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INTRANET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402740" y="1851834"/>
            <a:ext cx="1104212" cy="848932"/>
            <a:chOff x="918257" y="2501371"/>
            <a:chExt cx="1104212" cy="848932"/>
          </a:xfrm>
        </p:grpSpPr>
        <p:pic>
          <p:nvPicPr>
            <p:cNvPr id="7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07" y="2501371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2" y="2800383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918257" y="3104169"/>
              <a:ext cx="950673" cy="24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A</a:t>
              </a:r>
            </a:p>
          </p:txBody>
        </p:sp>
      </p:grpSp>
      <p:cxnSp>
        <p:nvCxnSpPr>
          <p:cNvPr id="78" name="直線コネクタ 77"/>
          <p:cNvCxnSpPr>
            <a:stCxn id="50" idx="3"/>
            <a:endCxn id="16" idx="3"/>
          </p:cNvCxnSpPr>
          <p:nvPr/>
        </p:nvCxnSpPr>
        <p:spPr bwMode="auto">
          <a:xfrm flipV="1">
            <a:off x="3653680" y="2655555"/>
            <a:ext cx="314714" cy="5793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9" name="グループ化 78"/>
          <p:cNvGrpSpPr/>
          <p:nvPr/>
        </p:nvGrpSpPr>
        <p:grpSpPr>
          <a:xfrm>
            <a:off x="1635052" y="3529143"/>
            <a:ext cx="935037" cy="956446"/>
            <a:chOff x="5265988" y="3275745"/>
            <a:chExt cx="935037" cy="956446"/>
          </a:xfrm>
        </p:grpSpPr>
        <p:sp>
          <p:nvSpPr>
            <p:cNvPr id="80" name="Cloud"/>
            <p:cNvSpPr>
              <a:spLocks noChangeAspect="1" noEditPoints="1" noChangeArrowheads="1"/>
            </p:cNvSpPr>
            <p:nvPr/>
          </p:nvSpPr>
          <p:spPr bwMode="auto">
            <a:xfrm>
              <a:off x="5329431" y="3275745"/>
              <a:ext cx="809384" cy="4595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Rectangle 40"/>
            <p:cNvSpPr>
              <a:spLocks noChangeArrowheads="1"/>
            </p:cNvSpPr>
            <p:nvPr/>
          </p:nvSpPr>
          <p:spPr bwMode="auto">
            <a:xfrm>
              <a:off x="5265988" y="3377165"/>
              <a:ext cx="93503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ISP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82" name="Group 41"/>
            <p:cNvGrpSpPr>
              <a:grpSpLocks/>
            </p:cNvGrpSpPr>
            <p:nvPr/>
          </p:nvGrpSpPr>
          <p:grpSpPr bwMode="auto">
            <a:xfrm>
              <a:off x="5845402" y="3538385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84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3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 flipV="1">
              <a:off x="5764053" y="3866265"/>
              <a:ext cx="402469" cy="32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7" name="直線コネクタ 86"/>
          <p:cNvCxnSpPr>
            <a:stCxn id="91" idx="0"/>
            <a:endCxn id="76" idx="2"/>
          </p:cNvCxnSpPr>
          <p:nvPr/>
        </p:nvCxnSpPr>
        <p:spPr bwMode="auto">
          <a:xfrm flipH="1" flipV="1">
            <a:off x="1137859" y="2411249"/>
            <a:ext cx="556276" cy="185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8" name="Group 35"/>
          <p:cNvGrpSpPr>
            <a:grpSpLocks/>
          </p:cNvGrpSpPr>
          <p:nvPr/>
        </p:nvGrpSpPr>
        <p:grpSpPr bwMode="auto">
          <a:xfrm>
            <a:off x="1528579" y="2514681"/>
            <a:ext cx="334783" cy="243533"/>
            <a:chOff x="2544" y="2112"/>
            <a:chExt cx="912" cy="528"/>
          </a:xfrm>
        </p:grpSpPr>
        <p:grpSp>
          <p:nvGrpSpPr>
            <p:cNvPr id="89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04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5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1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2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93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94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00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96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7" name="グループ化 106"/>
          <p:cNvGrpSpPr/>
          <p:nvPr/>
        </p:nvGrpSpPr>
        <p:grpSpPr>
          <a:xfrm>
            <a:off x="293716" y="2864199"/>
            <a:ext cx="1268796" cy="938170"/>
            <a:chOff x="2568357" y="4110535"/>
            <a:chExt cx="1268796" cy="938170"/>
          </a:xfrm>
        </p:grpSpPr>
        <p:pic>
          <p:nvPicPr>
            <p:cNvPr id="108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 Box 4"/>
            <p:cNvSpPr txBox="1">
              <a:spLocks noChangeArrowheads="1"/>
            </p:cNvSpPr>
            <p:nvPr/>
          </p:nvSpPr>
          <p:spPr bwMode="auto">
            <a:xfrm>
              <a:off x="2568357" y="4664071"/>
              <a:ext cx="1268796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B</a:t>
              </a:r>
            </a:p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(Windows PC)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10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35"/>
          <p:cNvGrpSpPr>
            <a:grpSpLocks/>
          </p:cNvGrpSpPr>
          <p:nvPr/>
        </p:nvGrpSpPr>
        <p:grpSpPr bwMode="auto">
          <a:xfrm>
            <a:off x="1526682" y="3152234"/>
            <a:ext cx="334783" cy="243533"/>
            <a:chOff x="2544" y="2112"/>
            <a:chExt cx="912" cy="528"/>
          </a:xfrm>
        </p:grpSpPr>
        <p:grpSp>
          <p:nvGrpSpPr>
            <p:cNvPr id="112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27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8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9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4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5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16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17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23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8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19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130" name="直線コネクタ 129"/>
          <p:cNvCxnSpPr>
            <a:stCxn id="127" idx="0"/>
            <a:endCxn id="110" idx="3"/>
          </p:cNvCxnSpPr>
          <p:nvPr/>
        </p:nvCxnSpPr>
        <p:spPr bwMode="auto">
          <a:xfrm flipH="1" flipV="1">
            <a:off x="1226693" y="3230847"/>
            <a:ext cx="306597" cy="7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線コネクタ 130"/>
          <p:cNvCxnSpPr>
            <a:stCxn id="49" idx="0"/>
            <a:endCxn id="126" idx="2"/>
          </p:cNvCxnSpPr>
          <p:nvPr/>
        </p:nvCxnSpPr>
        <p:spPr bwMode="auto">
          <a:xfrm flipH="1" flipV="1">
            <a:off x="1720789" y="3263092"/>
            <a:ext cx="308731" cy="40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Rectangle 198"/>
          <p:cNvSpPr>
            <a:spLocks noChangeArrowheads="1"/>
          </p:cNvSpPr>
          <p:nvPr/>
        </p:nvSpPr>
        <p:spPr bwMode="auto">
          <a:xfrm>
            <a:off x="1265459" y="2319811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3" name="Rectangle 198"/>
          <p:cNvSpPr>
            <a:spLocks noChangeArrowheads="1"/>
          </p:cNvSpPr>
          <p:nvPr/>
        </p:nvSpPr>
        <p:spPr bwMode="auto">
          <a:xfrm>
            <a:off x="1276092" y="2979253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34" name="グループ化 133"/>
          <p:cNvGrpSpPr/>
          <p:nvPr/>
        </p:nvGrpSpPr>
        <p:grpSpPr>
          <a:xfrm>
            <a:off x="7099657" y="4743373"/>
            <a:ext cx="1772354" cy="1287702"/>
            <a:chOff x="7325186" y="4415328"/>
            <a:chExt cx="1772354" cy="1287702"/>
          </a:xfrm>
        </p:grpSpPr>
        <p:pic>
          <p:nvPicPr>
            <p:cNvPr id="13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795" y="4988787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7325186" y="4415328"/>
              <a:ext cx="1772354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Office D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192.168.14.0/24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37" name="Group 41"/>
            <p:cNvGrpSpPr>
              <a:grpSpLocks/>
            </p:cNvGrpSpPr>
            <p:nvPr/>
          </p:nvGrpSpPr>
          <p:grpSpPr bwMode="auto">
            <a:xfrm>
              <a:off x="8118764" y="4940034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141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2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7902583" y="4761893"/>
              <a:ext cx="683507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Wi-Fi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004" y="5139450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98015" flipH="1">
              <a:off x="8298784" y="5055253"/>
              <a:ext cx="253019" cy="20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4" name="直線コネクタ 143"/>
          <p:cNvCxnSpPr>
            <a:stCxn id="208" idx="6"/>
            <a:endCxn id="65" idx="1"/>
          </p:cNvCxnSpPr>
          <p:nvPr/>
        </p:nvCxnSpPr>
        <p:spPr bwMode="auto">
          <a:xfrm flipV="1">
            <a:off x="7608289" y="3745216"/>
            <a:ext cx="160254" cy="34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 Box 4"/>
          <p:cNvSpPr txBox="1">
            <a:spLocks noChangeArrowheads="1"/>
          </p:cNvSpPr>
          <p:nvPr/>
        </p:nvSpPr>
        <p:spPr bwMode="auto">
          <a:xfrm>
            <a:off x="7642266" y="2415100"/>
            <a:ext cx="128290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6" name="Text Box 4"/>
          <p:cNvSpPr txBox="1">
            <a:spLocks noChangeArrowheads="1"/>
          </p:cNvSpPr>
          <p:nvPr/>
        </p:nvSpPr>
        <p:spPr bwMode="auto">
          <a:xfrm>
            <a:off x="4884293" y="5220203"/>
            <a:ext cx="1245379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7" name="Text Box 4"/>
          <p:cNvSpPr txBox="1">
            <a:spLocks noChangeArrowheads="1"/>
          </p:cNvSpPr>
          <p:nvPr/>
        </p:nvSpPr>
        <p:spPr bwMode="auto">
          <a:xfrm>
            <a:off x="5407290" y="2339224"/>
            <a:ext cx="1313378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48" name="Group 35"/>
          <p:cNvGrpSpPr>
            <a:grpSpLocks/>
          </p:cNvGrpSpPr>
          <p:nvPr/>
        </p:nvGrpSpPr>
        <p:grpSpPr bwMode="auto">
          <a:xfrm>
            <a:off x="6036740" y="3006271"/>
            <a:ext cx="443638" cy="268343"/>
            <a:chOff x="2544" y="2112"/>
            <a:chExt cx="912" cy="528"/>
          </a:xfrm>
        </p:grpSpPr>
        <p:grpSp>
          <p:nvGrpSpPr>
            <p:cNvPr id="149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64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5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6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0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1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2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53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54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60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5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56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67" name="Group 35"/>
          <p:cNvGrpSpPr>
            <a:grpSpLocks/>
          </p:cNvGrpSpPr>
          <p:nvPr/>
        </p:nvGrpSpPr>
        <p:grpSpPr bwMode="auto">
          <a:xfrm>
            <a:off x="5775749" y="3824503"/>
            <a:ext cx="443638" cy="268343"/>
            <a:chOff x="2544" y="2112"/>
            <a:chExt cx="912" cy="528"/>
          </a:xfrm>
        </p:grpSpPr>
        <p:grpSp>
          <p:nvGrpSpPr>
            <p:cNvPr id="168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83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4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5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9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0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1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72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73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79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4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75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86" name="Group 35"/>
          <p:cNvGrpSpPr>
            <a:grpSpLocks/>
          </p:cNvGrpSpPr>
          <p:nvPr/>
        </p:nvGrpSpPr>
        <p:grpSpPr bwMode="auto">
          <a:xfrm>
            <a:off x="6535946" y="3924885"/>
            <a:ext cx="443638" cy="268343"/>
            <a:chOff x="2544" y="2112"/>
            <a:chExt cx="912" cy="528"/>
          </a:xfrm>
        </p:grpSpPr>
        <p:grpSp>
          <p:nvGrpSpPr>
            <p:cNvPr id="187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02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3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4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8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9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0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91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92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98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3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94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5" name="Group 35"/>
          <p:cNvGrpSpPr>
            <a:grpSpLocks/>
          </p:cNvGrpSpPr>
          <p:nvPr/>
        </p:nvGrpSpPr>
        <p:grpSpPr bwMode="auto">
          <a:xfrm>
            <a:off x="7174866" y="3575339"/>
            <a:ext cx="443638" cy="268343"/>
            <a:chOff x="2544" y="2112"/>
            <a:chExt cx="912" cy="528"/>
          </a:xfrm>
        </p:grpSpPr>
        <p:grpSp>
          <p:nvGrpSpPr>
            <p:cNvPr id="206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21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2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3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7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8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9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10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11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17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2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13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24" name="Group 35"/>
          <p:cNvGrpSpPr>
            <a:grpSpLocks/>
          </p:cNvGrpSpPr>
          <p:nvPr/>
        </p:nvGrpSpPr>
        <p:grpSpPr bwMode="auto">
          <a:xfrm>
            <a:off x="6995114" y="2965613"/>
            <a:ext cx="443638" cy="268343"/>
            <a:chOff x="2544" y="2112"/>
            <a:chExt cx="912" cy="528"/>
          </a:xfrm>
        </p:grpSpPr>
        <p:grpSp>
          <p:nvGrpSpPr>
            <p:cNvPr id="225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40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1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2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6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7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8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29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30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36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1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32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43" name="Text Box 4"/>
          <p:cNvSpPr txBox="1">
            <a:spLocks noChangeArrowheads="1"/>
          </p:cNvSpPr>
          <p:nvPr/>
        </p:nvSpPr>
        <p:spPr bwMode="auto">
          <a:xfrm>
            <a:off x="7639764" y="5985519"/>
            <a:ext cx="149778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192.168.14.210</a:t>
            </a:r>
          </a:p>
        </p:txBody>
      </p:sp>
      <p:sp>
        <p:nvSpPr>
          <p:cNvPr id="244" name="Text Box 4"/>
          <p:cNvSpPr txBox="1">
            <a:spLocks noChangeArrowheads="1"/>
          </p:cNvSpPr>
          <p:nvPr/>
        </p:nvSpPr>
        <p:spPr bwMode="auto">
          <a:xfrm>
            <a:off x="5206951" y="2810302"/>
            <a:ext cx="1304082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192.168.1.253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5" name="Text Box 4"/>
          <p:cNvSpPr txBox="1">
            <a:spLocks noChangeArrowheads="1"/>
          </p:cNvSpPr>
          <p:nvPr/>
        </p:nvSpPr>
        <p:spPr bwMode="auto">
          <a:xfrm>
            <a:off x="3972454" y="2596472"/>
            <a:ext cx="1413575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en-US" altLang="ja-JP" sz="900" b="1" dirty="0" smtClean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6" name="Rectangle 198"/>
          <p:cNvSpPr>
            <a:spLocks noChangeArrowheads="1"/>
          </p:cNvSpPr>
          <p:nvPr/>
        </p:nvSpPr>
        <p:spPr bwMode="auto">
          <a:xfrm>
            <a:off x="4738339" y="2244412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4125816" y="3228052"/>
            <a:ext cx="178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toward Internet</a:t>
            </a:r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3537512" y="1736707"/>
            <a:ext cx="179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Conduct routing settings for INTRANET at router side.</a:t>
            </a:r>
          </a:p>
        </p:txBody>
      </p:sp>
      <p:cxnSp>
        <p:nvCxnSpPr>
          <p:cNvPr id="249" name="直線矢印コネクタ 248"/>
          <p:cNvCxnSpPr/>
          <p:nvPr/>
        </p:nvCxnSpPr>
        <p:spPr bwMode="auto">
          <a:xfrm flipH="1">
            <a:off x="4078611" y="2072608"/>
            <a:ext cx="113478" cy="3742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0" name="Text Box 4"/>
          <p:cNvSpPr txBox="1">
            <a:spLocks noChangeArrowheads="1"/>
          </p:cNvSpPr>
          <p:nvPr/>
        </p:nvSpPr>
        <p:spPr bwMode="auto">
          <a:xfrm>
            <a:off x="7210034" y="2805975"/>
            <a:ext cx="120956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1" name="Text Box 4"/>
          <p:cNvSpPr txBox="1">
            <a:spLocks noChangeArrowheads="1"/>
          </p:cNvSpPr>
          <p:nvPr/>
        </p:nvSpPr>
        <p:spPr bwMode="auto">
          <a:xfrm>
            <a:off x="6931269" y="3359982"/>
            <a:ext cx="1146889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192.168.13.254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2" name="Text Box 4"/>
          <p:cNvSpPr txBox="1">
            <a:spLocks noChangeArrowheads="1"/>
          </p:cNvSpPr>
          <p:nvPr/>
        </p:nvSpPr>
        <p:spPr bwMode="auto">
          <a:xfrm>
            <a:off x="6614442" y="4123956"/>
            <a:ext cx="1343952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3" name="Text Box 4"/>
          <p:cNvSpPr txBox="1">
            <a:spLocks noChangeArrowheads="1"/>
          </p:cNvSpPr>
          <p:nvPr/>
        </p:nvSpPr>
        <p:spPr bwMode="auto">
          <a:xfrm>
            <a:off x="4716869" y="3854023"/>
            <a:ext cx="1311562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54" name="直線コネクタ 253"/>
          <p:cNvCxnSpPr/>
          <p:nvPr/>
        </p:nvCxnSpPr>
        <p:spPr bwMode="auto">
          <a:xfrm flipH="1" flipV="1">
            <a:off x="5402943" y="2231172"/>
            <a:ext cx="2073" cy="3619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直線矢印コネクタ 254"/>
          <p:cNvCxnSpPr>
            <a:endCxn id="245" idx="2"/>
          </p:cNvCxnSpPr>
          <p:nvPr/>
        </p:nvCxnSpPr>
        <p:spPr bwMode="auto">
          <a:xfrm flipH="1" flipV="1">
            <a:off x="4679242" y="2827218"/>
            <a:ext cx="59097" cy="439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" name="正方形/長方形 255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1: </a:t>
            </a: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mode and IP mode)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9257" y="2361049"/>
            <a:ext cx="198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</a:t>
            </a: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(Easy Connection)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383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9" y="4609883"/>
            <a:ext cx="3191913" cy="182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123369"/>
              </p:ext>
            </p:extLst>
          </p:nvPr>
        </p:nvGraphicFramePr>
        <p:xfrm>
          <a:off x="446568" y="3269836"/>
          <a:ext cx="8378454" cy="1280160"/>
        </p:xfrm>
        <a:graphic>
          <a:graphicData uri="http://schemas.openxmlformats.org/drawingml/2006/table">
            <a:tbl>
              <a:tblPr/>
              <a:tblGrid>
                <a:gridCol w="574158"/>
                <a:gridCol w="1073888"/>
                <a:gridCol w="1148316"/>
                <a:gridCol w="1499191"/>
                <a:gridCol w="1169581"/>
                <a:gridCol w="2913320"/>
              </a:tblGrid>
              <a:tr h="184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endParaRPr kumimoji="1" lang="ja-JP" altLang="en-US" sz="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</a:t>
                      </a:r>
                      <a:r>
                        <a:rPr kumimoji="1" lang="en-US" altLang="ja-JP" sz="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mode</a:t>
                      </a:r>
                      <a:endParaRPr kumimoji="1" lang="en-US" altLang="ja-JP" sz="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Settings</a:t>
                      </a:r>
                      <a:endParaRPr kumimoji="1" lang="ja-JP" altLang="en-US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7281">
                <a:tc rowSpan="5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r>
                        <a:rPr kumimoji="1" lang="ja-JP" altLang="en-US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/ IP mode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 up for HDVC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Mask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Default Gateway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Primary DNS server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8.8.8.8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(Reference)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 up for HDVC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Secondary DNS server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8.8.4.4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(Reference)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51757" y="8302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n"/>
            </a:pPr>
            <a:r>
              <a:rPr lang="ja-JP" altLang="en-US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Configuration at each site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3023" y="29761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Settings at Head Office (VC 1300)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86440" y="4978122"/>
            <a:ext cx="3761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*The following routing settings are needed at Router side</a:t>
            </a:r>
            <a:endParaRPr kumimoji="1" lang="en-US" altLang="ja-JP" sz="1000" dirty="0" smtClean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68447"/>
              </p:ext>
            </p:extLst>
          </p:nvPr>
        </p:nvGraphicFramePr>
        <p:xfrm>
          <a:off x="4181232" y="5225518"/>
          <a:ext cx="4628824" cy="1066800"/>
        </p:xfrm>
        <a:graphic>
          <a:graphicData uri="http://schemas.openxmlformats.org/drawingml/2006/table">
            <a:tbl>
              <a:tblPr/>
              <a:tblGrid>
                <a:gridCol w="773565"/>
                <a:gridCol w="1180183"/>
                <a:gridCol w="1319029"/>
                <a:gridCol w="1356047"/>
              </a:tblGrid>
              <a:tr h="149032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Item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 Mask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Gateway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 rowSpan="4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Set Point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 vMerge="1"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192.168.12.0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 vMerge="1"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 vMerge="1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 bwMode="auto">
          <a:xfrm>
            <a:off x="1211385" y="4876797"/>
            <a:ext cx="2375877" cy="578339"/>
          </a:xfrm>
          <a:prstGeom prst="roundRect">
            <a:avLst>
              <a:gd name="adj" fmla="val 8559"/>
            </a:avLst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1207485" y="5673966"/>
            <a:ext cx="2375877" cy="363395"/>
          </a:xfrm>
          <a:prstGeom prst="roundRect">
            <a:avLst>
              <a:gd name="adj" fmla="val 8559"/>
            </a:avLst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1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5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54367"/>
              </p:ext>
            </p:extLst>
          </p:nvPr>
        </p:nvGraphicFramePr>
        <p:xfrm>
          <a:off x="410197" y="1119121"/>
          <a:ext cx="8451793" cy="1639824"/>
        </p:xfrm>
        <a:graphic>
          <a:graphicData uri="http://schemas.openxmlformats.org/drawingml/2006/table">
            <a:tbl>
              <a:tblPr/>
              <a:tblGrid>
                <a:gridCol w="230665"/>
                <a:gridCol w="922215"/>
                <a:gridCol w="711200"/>
                <a:gridCol w="422031"/>
                <a:gridCol w="851877"/>
                <a:gridCol w="934060"/>
                <a:gridCol w="934060"/>
                <a:gridCol w="934060"/>
                <a:gridCol w="934060"/>
                <a:gridCol w="15775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 mode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Address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</a:p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(HDVC)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 Mask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Gateway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89725"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Head 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/ IP mode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DHCP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recommended router </a:t>
                      </a:r>
                      <a:endParaRPr kumimoji="1" lang="ja-JP" altLang="en-US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192.168.1.201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 set up for HDVC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２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Office 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192.168.11.201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Office 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192.168.12.0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192.168.12.201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 Office C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192.168.13.210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 Office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192.168.14.210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角丸四角形 13"/>
          <p:cNvSpPr/>
          <p:nvPr/>
        </p:nvSpPr>
        <p:spPr bwMode="auto">
          <a:xfrm>
            <a:off x="2688264" y="5491995"/>
            <a:ext cx="360000" cy="144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2680449" y="4699933"/>
            <a:ext cx="360000" cy="144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984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192089" y="1294478"/>
            <a:ext cx="4750727" cy="499461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93716" y="1294478"/>
            <a:ext cx="3606638" cy="4994609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5904" y="3926146"/>
            <a:ext cx="1082042" cy="3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LTE/Wi-Fi/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WiMAX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599311" y="4436904"/>
            <a:ext cx="991964" cy="821125"/>
            <a:chOff x="2579773" y="6353532"/>
            <a:chExt cx="991964" cy="82112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155" y="6394782"/>
              <a:ext cx="442704" cy="49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303" y="6353532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579773" y="6943911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iOS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900353" y="2424033"/>
            <a:ext cx="443638" cy="268343"/>
            <a:chOff x="2544" y="2112"/>
            <a:chExt cx="912" cy="528"/>
          </a:xfrm>
        </p:grpSpPr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30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5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1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Rectangle 198"/>
          <p:cNvSpPr>
            <a:spLocks noChangeArrowheads="1"/>
          </p:cNvSpPr>
          <p:nvPr/>
        </p:nvSpPr>
        <p:spPr bwMode="auto">
          <a:xfrm>
            <a:off x="3970748" y="2234747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311558" y="4358355"/>
            <a:ext cx="1567242" cy="1028484"/>
            <a:chOff x="75282" y="3712403"/>
            <a:chExt cx="1567242" cy="1028484"/>
          </a:xfrm>
        </p:grpSpPr>
        <p:pic>
          <p:nvPicPr>
            <p:cNvPr id="3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75282" y="3712403"/>
              <a:ext cx="1567242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A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192.168.11.0/24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8" name="直線コネクタ 37"/>
          <p:cNvCxnSpPr>
            <a:stCxn id="93" idx="4"/>
            <a:endCxn id="49" idx="0"/>
          </p:cNvCxnSpPr>
          <p:nvPr/>
        </p:nvCxnSpPr>
        <p:spPr bwMode="auto">
          <a:xfrm>
            <a:off x="1692116" y="2664122"/>
            <a:ext cx="337404" cy="602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コネクタ 38"/>
          <p:cNvCxnSpPr>
            <a:stCxn id="171" idx="4"/>
            <a:endCxn id="36" idx="0"/>
          </p:cNvCxnSpPr>
          <p:nvPr/>
        </p:nvCxnSpPr>
        <p:spPr bwMode="auto">
          <a:xfrm flipH="1">
            <a:off x="5253388" y="4080140"/>
            <a:ext cx="741748" cy="9738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コネクタ 39"/>
          <p:cNvCxnSpPr>
            <a:stCxn id="30" idx="2"/>
            <a:endCxn id="58" idx="1"/>
          </p:cNvCxnSpPr>
          <p:nvPr/>
        </p:nvCxnSpPr>
        <p:spPr bwMode="auto">
          <a:xfrm flipV="1">
            <a:off x="4342265" y="2162582"/>
            <a:ext cx="691009" cy="447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グループ化 40"/>
          <p:cNvGrpSpPr/>
          <p:nvPr/>
        </p:nvGrpSpPr>
        <p:grpSpPr>
          <a:xfrm>
            <a:off x="2411000" y="4448019"/>
            <a:ext cx="991964" cy="786392"/>
            <a:chOff x="3340229" y="6394782"/>
            <a:chExt cx="991964" cy="786392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340229" y="6950428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Android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20" y="6394782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024482" y="2495124"/>
            <a:ext cx="1629198" cy="1233110"/>
            <a:chOff x="1683024" y="2527974"/>
            <a:chExt cx="1629198" cy="123311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1683024" y="2838825"/>
              <a:ext cx="1629198" cy="922259"/>
              <a:chOff x="1683024" y="2825177"/>
              <a:chExt cx="1629198" cy="922259"/>
            </a:xfrm>
          </p:grpSpPr>
          <p:sp>
            <p:nvSpPr>
              <p:cNvPr id="4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7"/>
                <a:ext cx="1624280" cy="9222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821142" y="3138703"/>
                <a:ext cx="14910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1800132" y="2527974"/>
              <a:ext cx="955343" cy="613423"/>
              <a:chOff x="1800132" y="2527974"/>
              <a:chExt cx="955343" cy="613423"/>
            </a:xfrm>
          </p:grpSpPr>
          <p:pic>
            <p:nvPicPr>
              <p:cNvPr id="47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1800132" y="2527974"/>
                <a:ext cx="955343" cy="613423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48" name="Picture 96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4051" y="2799319"/>
                <a:ext cx="823966" cy="16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" name="グループ化 50"/>
          <p:cNvGrpSpPr/>
          <p:nvPr/>
        </p:nvGrpSpPr>
        <p:grpSpPr>
          <a:xfrm>
            <a:off x="7406418" y="1462569"/>
            <a:ext cx="1640453" cy="1028636"/>
            <a:chOff x="232358" y="3712251"/>
            <a:chExt cx="1640453" cy="1028636"/>
          </a:xfrm>
        </p:grpSpPr>
        <p:pic>
          <p:nvPicPr>
            <p:cNvPr id="52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232358" y="3712251"/>
              <a:ext cx="1640453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B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192.168.12.0/24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308768" y="1292865"/>
            <a:ext cx="2443889" cy="1146938"/>
            <a:chOff x="-504299" y="1870781"/>
            <a:chExt cx="2443889" cy="1146938"/>
          </a:xfrm>
        </p:grpSpPr>
        <p:pic>
          <p:nvPicPr>
            <p:cNvPr id="56" name="Picture 14" descr="D:\共有\大川様\PPTネタ\本社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25" y="2150079"/>
              <a:ext cx="711200" cy="8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-504299" y="2079089"/>
              <a:ext cx="1199391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172.16.1.0/24</a:t>
              </a:r>
            </a:p>
          </p:txBody>
        </p:sp>
        <p:pic>
          <p:nvPicPr>
            <p:cNvPr id="58" name="Picture 4" descr="KX_VC1600黒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07" y="2619221"/>
              <a:ext cx="878774" cy="24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689541" y="2081768"/>
              <a:ext cx="1250049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192.168.1.0/24</a:t>
              </a: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267098" y="1870781"/>
              <a:ext cx="890890" cy="24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Head Office</a:t>
              </a: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937485" y="4549630"/>
            <a:ext cx="991964" cy="642249"/>
            <a:chOff x="1866714" y="6496393"/>
            <a:chExt cx="991964" cy="642249"/>
          </a:xfrm>
        </p:grpSpPr>
        <p:pic>
          <p:nvPicPr>
            <p:cNvPr id="62" name="Picture 1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657" y="6496393"/>
              <a:ext cx="527948" cy="39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1866714" y="6907896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Windows PC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64" name="直線コネクタ 63"/>
          <p:cNvCxnSpPr>
            <a:stCxn id="190" idx="4"/>
            <a:endCxn id="136" idx="1"/>
          </p:cNvCxnSpPr>
          <p:nvPr/>
        </p:nvCxnSpPr>
        <p:spPr bwMode="auto">
          <a:xfrm>
            <a:off x="6755333" y="4180522"/>
            <a:ext cx="886933" cy="1452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グループ化 64"/>
          <p:cNvGrpSpPr/>
          <p:nvPr/>
        </p:nvGrpSpPr>
        <p:grpSpPr>
          <a:xfrm>
            <a:off x="7571958" y="3053221"/>
            <a:ext cx="1627424" cy="1201935"/>
            <a:chOff x="2438714" y="3734453"/>
            <a:chExt cx="1627424" cy="1201935"/>
          </a:xfrm>
        </p:grpSpPr>
        <p:pic>
          <p:nvPicPr>
            <p:cNvPr id="6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2438714" y="4705642"/>
              <a:ext cx="1497781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192.168.13.210</a:t>
              </a:r>
              <a:endPara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68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482759" y="3734453"/>
              <a:ext cx="1583379" cy="52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Office C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192.168.13.0/24</a:t>
              </a:r>
              <a:endPara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70" name="直線コネクタ 69"/>
          <p:cNvCxnSpPr>
            <a:stCxn id="234" idx="4"/>
            <a:endCxn id="52" idx="1"/>
          </p:cNvCxnSpPr>
          <p:nvPr/>
        </p:nvCxnSpPr>
        <p:spPr bwMode="auto">
          <a:xfrm flipV="1">
            <a:off x="7328270" y="2175293"/>
            <a:ext cx="262033" cy="813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コネクタ 70"/>
          <p:cNvCxnSpPr>
            <a:stCxn id="153" idx="1"/>
            <a:endCxn id="58" idx="3"/>
          </p:cNvCxnSpPr>
          <p:nvPr/>
        </p:nvCxnSpPr>
        <p:spPr bwMode="auto">
          <a:xfrm flipH="1" flipV="1">
            <a:off x="5912048" y="2162582"/>
            <a:ext cx="188165" cy="8678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グループ化 71"/>
          <p:cNvGrpSpPr/>
          <p:nvPr/>
        </p:nvGrpSpPr>
        <p:grpSpPr>
          <a:xfrm>
            <a:off x="5756987" y="3076201"/>
            <a:ext cx="1706101" cy="1074489"/>
            <a:chOff x="6010618" y="3820174"/>
            <a:chExt cx="1363262" cy="774054"/>
          </a:xfrm>
        </p:grpSpPr>
        <p:sp>
          <p:nvSpPr>
            <p:cNvPr id="73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8201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4" name="テキスト ボックス 127"/>
            <p:cNvSpPr txBox="1">
              <a:spLocks noChangeArrowheads="1"/>
            </p:cNvSpPr>
            <p:nvPr/>
          </p:nvSpPr>
          <p:spPr bwMode="auto">
            <a:xfrm>
              <a:off x="6196688" y="4060628"/>
              <a:ext cx="1008113" cy="16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INTRANET</a:t>
              </a: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02740" y="1851834"/>
            <a:ext cx="1104212" cy="848932"/>
            <a:chOff x="918257" y="2501371"/>
            <a:chExt cx="1104212" cy="848932"/>
          </a:xfrm>
        </p:grpSpPr>
        <p:pic>
          <p:nvPicPr>
            <p:cNvPr id="7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07" y="2501371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2" y="2800383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918257" y="3104169"/>
              <a:ext cx="950673" cy="24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A</a:t>
              </a:r>
            </a:p>
          </p:txBody>
        </p:sp>
      </p:grpSp>
      <p:cxnSp>
        <p:nvCxnSpPr>
          <p:cNvPr id="79" name="直線コネクタ 78"/>
          <p:cNvCxnSpPr>
            <a:stCxn id="50" idx="3"/>
            <a:endCxn id="16" idx="3"/>
          </p:cNvCxnSpPr>
          <p:nvPr/>
        </p:nvCxnSpPr>
        <p:spPr bwMode="auto">
          <a:xfrm flipV="1">
            <a:off x="3653680" y="2655555"/>
            <a:ext cx="314714" cy="5793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グループ化 79"/>
          <p:cNvGrpSpPr/>
          <p:nvPr/>
        </p:nvGrpSpPr>
        <p:grpSpPr>
          <a:xfrm>
            <a:off x="1635052" y="3529143"/>
            <a:ext cx="935037" cy="956446"/>
            <a:chOff x="5265988" y="3275745"/>
            <a:chExt cx="935037" cy="956446"/>
          </a:xfrm>
        </p:grpSpPr>
        <p:sp>
          <p:nvSpPr>
            <p:cNvPr id="81" name="Cloud"/>
            <p:cNvSpPr>
              <a:spLocks noChangeAspect="1" noEditPoints="1" noChangeArrowheads="1"/>
            </p:cNvSpPr>
            <p:nvPr/>
          </p:nvSpPr>
          <p:spPr bwMode="auto">
            <a:xfrm>
              <a:off x="5329431" y="3275745"/>
              <a:ext cx="809384" cy="4595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2" name="Rectangle 40"/>
            <p:cNvSpPr>
              <a:spLocks noChangeArrowheads="1"/>
            </p:cNvSpPr>
            <p:nvPr/>
          </p:nvSpPr>
          <p:spPr bwMode="auto">
            <a:xfrm>
              <a:off x="5265988" y="3377165"/>
              <a:ext cx="93503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ISP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83" name="Group 41"/>
            <p:cNvGrpSpPr>
              <a:grpSpLocks/>
            </p:cNvGrpSpPr>
            <p:nvPr/>
          </p:nvGrpSpPr>
          <p:grpSpPr bwMode="auto">
            <a:xfrm>
              <a:off x="5845402" y="3538385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85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4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 flipV="1">
              <a:off x="5764053" y="3866265"/>
              <a:ext cx="402469" cy="32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8" name="直線コネクタ 87"/>
          <p:cNvCxnSpPr>
            <a:stCxn id="92" idx="0"/>
            <a:endCxn id="77" idx="2"/>
          </p:cNvCxnSpPr>
          <p:nvPr/>
        </p:nvCxnSpPr>
        <p:spPr bwMode="auto">
          <a:xfrm flipH="1" flipV="1">
            <a:off x="1137859" y="2411249"/>
            <a:ext cx="556276" cy="185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35"/>
          <p:cNvGrpSpPr>
            <a:grpSpLocks/>
          </p:cNvGrpSpPr>
          <p:nvPr/>
        </p:nvGrpSpPr>
        <p:grpSpPr bwMode="auto">
          <a:xfrm>
            <a:off x="1528579" y="2514681"/>
            <a:ext cx="334783" cy="243533"/>
            <a:chOff x="2544" y="2112"/>
            <a:chExt cx="912" cy="528"/>
          </a:xfrm>
        </p:grpSpPr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05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7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2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3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94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95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01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97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8" name="グループ化 107"/>
          <p:cNvGrpSpPr/>
          <p:nvPr/>
        </p:nvGrpSpPr>
        <p:grpSpPr>
          <a:xfrm>
            <a:off x="293716" y="2864199"/>
            <a:ext cx="1268796" cy="938170"/>
            <a:chOff x="2568357" y="4110535"/>
            <a:chExt cx="1268796" cy="938170"/>
          </a:xfrm>
        </p:grpSpPr>
        <p:pic>
          <p:nvPicPr>
            <p:cNvPr id="109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 Box 4"/>
            <p:cNvSpPr txBox="1">
              <a:spLocks noChangeArrowheads="1"/>
            </p:cNvSpPr>
            <p:nvPr/>
          </p:nvSpPr>
          <p:spPr bwMode="auto">
            <a:xfrm>
              <a:off x="2568357" y="4664071"/>
              <a:ext cx="1268796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B</a:t>
              </a:r>
            </a:p>
            <a:p>
              <a:pPr algn="ctr" eaLnBrk="1" hangingPunct="1"/>
              <a:r>
                <a:rPr lang="ja-JP" altLang="en-US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（</a:t>
              </a:r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Windows PC</a:t>
              </a:r>
              <a:r>
                <a:rPr lang="ja-JP" altLang="en-US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）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11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35"/>
          <p:cNvGrpSpPr>
            <a:grpSpLocks/>
          </p:cNvGrpSpPr>
          <p:nvPr/>
        </p:nvGrpSpPr>
        <p:grpSpPr bwMode="auto">
          <a:xfrm>
            <a:off x="1526682" y="3152234"/>
            <a:ext cx="334783" cy="243533"/>
            <a:chOff x="2544" y="2112"/>
            <a:chExt cx="912" cy="528"/>
          </a:xfrm>
        </p:grpSpPr>
        <p:grpSp>
          <p:nvGrpSpPr>
            <p:cNvPr id="113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28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9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0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5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6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17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18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24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9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20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131" name="直線コネクタ 130"/>
          <p:cNvCxnSpPr>
            <a:stCxn id="128" idx="0"/>
            <a:endCxn id="111" idx="3"/>
          </p:cNvCxnSpPr>
          <p:nvPr/>
        </p:nvCxnSpPr>
        <p:spPr bwMode="auto">
          <a:xfrm flipH="1" flipV="1">
            <a:off x="1226693" y="3230847"/>
            <a:ext cx="306597" cy="7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線コネクタ 131"/>
          <p:cNvCxnSpPr>
            <a:stCxn id="49" idx="0"/>
            <a:endCxn id="127" idx="2"/>
          </p:cNvCxnSpPr>
          <p:nvPr/>
        </p:nvCxnSpPr>
        <p:spPr bwMode="auto">
          <a:xfrm flipH="1" flipV="1">
            <a:off x="1720789" y="3263092"/>
            <a:ext cx="308731" cy="40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Rectangle 198"/>
          <p:cNvSpPr>
            <a:spLocks noChangeArrowheads="1"/>
          </p:cNvSpPr>
          <p:nvPr/>
        </p:nvSpPr>
        <p:spPr bwMode="auto">
          <a:xfrm>
            <a:off x="1265459" y="2319811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4" name="Rectangle 198"/>
          <p:cNvSpPr>
            <a:spLocks noChangeArrowheads="1"/>
          </p:cNvSpPr>
          <p:nvPr/>
        </p:nvSpPr>
        <p:spPr bwMode="auto">
          <a:xfrm>
            <a:off x="1276092" y="2979253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35" name="グループ化 134"/>
          <p:cNvGrpSpPr/>
          <p:nvPr/>
        </p:nvGrpSpPr>
        <p:grpSpPr>
          <a:xfrm>
            <a:off x="7287217" y="4712113"/>
            <a:ext cx="1772354" cy="1318962"/>
            <a:chOff x="7512746" y="4384068"/>
            <a:chExt cx="1772354" cy="1318962"/>
          </a:xfrm>
        </p:grpSpPr>
        <p:pic>
          <p:nvPicPr>
            <p:cNvPr id="13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795" y="4988787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7512746" y="4384068"/>
              <a:ext cx="1772354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Office D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192.168.14.0/24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38" name="Group 41"/>
            <p:cNvGrpSpPr>
              <a:grpSpLocks/>
            </p:cNvGrpSpPr>
            <p:nvPr/>
          </p:nvGrpSpPr>
          <p:grpSpPr bwMode="auto">
            <a:xfrm>
              <a:off x="8118764" y="4940034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142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4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7902583" y="4761893"/>
              <a:ext cx="683507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Wi-Fi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004" y="5139450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98015" flipH="1">
              <a:off x="8298784" y="5055253"/>
              <a:ext cx="253019" cy="20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5" name="直線コネクタ 144"/>
          <p:cNvCxnSpPr>
            <a:stCxn id="209" idx="6"/>
            <a:endCxn id="66" idx="1"/>
          </p:cNvCxnSpPr>
          <p:nvPr/>
        </p:nvCxnSpPr>
        <p:spPr bwMode="auto">
          <a:xfrm flipV="1">
            <a:off x="7608289" y="3745216"/>
            <a:ext cx="285294" cy="34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Text Box 4"/>
          <p:cNvSpPr txBox="1">
            <a:spLocks noChangeArrowheads="1"/>
          </p:cNvSpPr>
          <p:nvPr/>
        </p:nvSpPr>
        <p:spPr bwMode="auto">
          <a:xfrm>
            <a:off x="7822078" y="2383840"/>
            <a:ext cx="1120738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7" name="Text Box 4"/>
          <p:cNvSpPr txBox="1">
            <a:spLocks noChangeArrowheads="1"/>
          </p:cNvSpPr>
          <p:nvPr/>
        </p:nvSpPr>
        <p:spPr bwMode="auto">
          <a:xfrm>
            <a:off x="4273979" y="5321798"/>
            <a:ext cx="185569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8" name="Text Box 4"/>
          <p:cNvSpPr txBox="1">
            <a:spLocks noChangeArrowheads="1"/>
          </p:cNvSpPr>
          <p:nvPr/>
        </p:nvSpPr>
        <p:spPr bwMode="auto">
          <a:xfrm>
            <a:off x="5656827" y="1833303"/>
            <a:ext cx="1179687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49" name="Group 35"/>
          <p:cNvGrpSpPr>
            <a:grpSpLocks/>
          </p:cNvGrpSpPr>
          <p:nvPr/>
        </p:nvGrpSpPr>
        <p:grpSpPr bwMode="auto">
          <a:xfrm>
            <a:off x="6036740" y="3006271"/>
            <a:ext cx="443638" cy="268343"/>
            <a:chOff x="2544" y="2112"/>
            <a:chExt cx="912" cy="528"/>
          </a:xfrm>
        </p:grpSpPr>
        <p:grpSp>
          <p:nvGrpSpPr>
            <p:cNvPr id="150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65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6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7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2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3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54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55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61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6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57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68" name="Group 35"/>
          <p:cNvGrpSpPr>
            <a:grpSpLocks/>
          </p:cNvGrpSpPr>
          <p:nvPr/>
        </p:nvGrpSpPr>
        <p:grpSpPr bwMode="auto">
          <a:xfrm>
            <a:off x="5775749" y="3824503"/>
            <a:ext cx="443638" cy="268343"/>
            <a:chOff x="2544" y="2112"/>
            <a:chExt cx="912" cy="528"/>
          </a:xfrm>
        </p:grpSpPr>
        <p:grpSp>
          <p:nvGrpSpPr>
            <p:cNvPr id="169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84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5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6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0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1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2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74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80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5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76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87" name="Group 35"/>
          <p:cNvGrpSpPr>
            <a:grpSpLocks/>
          </p:cNvGrpSpPr>
          <p:nvPr/>
        </p:nvGrpSpPr>
        <p:grpSpPr bwMode="auto">
          <a:xfrm>
            <a:off x="6535946" y="3924885"/>
            <a:ext cx="443638" cy="268343"/>
            <a:chOff x="2544" y="2112"/>
            <a:chExt cx="912" cy="528"/>
          </a:xfrm>
        </p:grpSpPr>
        <p:grpSp>
          <p:nvGrpSpPr>
            <p:cNvPr id="188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03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4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5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9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0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1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92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93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99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95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6" name="Group 35"/>
          <p:cNvGrpSpPr>
            <a:grpSpLocks/>
          </p:cNvGrpSpPr>
          <p:nvPr/>
        </p:nvGrpSpPr>
        <p:grpSpPr bwMode="auto">
          <a:xfrm>
            <a:off x="7174866" y="3575339"/>
            <a:ext cx="443638" cy="268343"/>
            <a:chOff x="2544" y="2112"/>
            <a:chExt cx="912" cy="528"/>
          </a:xfrm>
        </p:grpSpPr>
        <p:grpSp>
          <p:nvGrpSpPr>
            <p:cNvPr id="207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22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3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4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8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9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0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11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12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18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3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14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25" name="Group 35"/>
          <p:cNvGrpSpPr>
            <a:grpSpLocks/>
          </p:cNvGrpSpPr>
          <p:nvPr/>
        </p:nvGrpSpPr>
        <p:grpSpPr bwMode="auto">
          <a:xfrm>
            <a:off x="6995114" y="2965613"/>
            <a:ext cx="443638" cy="268343"/>
            <a:chOff x="2544" y="2112"/>
            <a:chExt cx="912" cy="528"/>
          </a:xfrm>
        </p:grpSpPr>
        <p:grpSp>
          <p:nvGrpSpPr>
            <p:cNvPr id="226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41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2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3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7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8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9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30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31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37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33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44" name="Text Box 4"/>
          <p:cNvSpPr txBox="1">
            <a:spLocks noChangeArrowheads="1"/>
          </p:cNvSpPr>
          <p:nvPr/>
        </p:nvSpPr>
        <p:spPr bwMode="auto">
          <a:xfrm>
            <a:off x="7467834" y="6016779"/>
            <a:ext cx="149778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192.168.14.210</a:t>
            </a:r>
          </a:p>
        </p:txBody>
      </p:sp>
      <p:sp>
        <p:nvSpPr>
          <p:cNvPr id="245" name="Text Box 4"/>
          <p:cNvSpPr txBox="1">
            <a:spLocks noChangeArrowheads="1"/>
          </p:cNvSpPr>
          <p:nvPr/>
        </p:nvSpPr>
        <p:spPr bwMode="auto">
          <a:xfrm>
            <a:off x="5912048" y="2766469"/>
            <a:ext cx="1164386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6" name="Text Box 4"/>
          <p:cNvSpPr txBox="1">
            <a:spLocks noChangeArrowheads="1"/>
          </p:cNvSpPr>
          <p:nvPr/>
        </p:nvSpPr>
        <p:spPr bwMode="auto">
          <a:xfrm>
            <a:off x="3653680" y="2639004"/>
            <a:ext cx="185569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172.16.1.254</a:t>
            </a:r>
          </a:p>
        </p:txBody>
      </p:sp>
      <p:sp>
        <p:nvSpPr>
          <p:cNvPr id="247" name="Text Box 4"/>
          <p:cNvSpPr txBox="1">
            <a:spLocks noChangeArrowheads="1"/>
          </p:cNvSpPr>
          <p:nvPr/>
        </p:nvSpPr>
        <p:spPr bwMode="auto">
          <a:xfrm>
            <a:off x="4192088" y="1817672"/>
            <a:ext cx="1193481" cy="3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172.16.1.xxx</a:t>
            </a:r>
          </a:p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(DHCP)</a:t>
            </a:r>
          </a:p>
        </p:txBody>
      </p:sp>
      <p:sp>
        <p:nvSpPr>
          <p:cNvPr id="248" name="Rectangle 198"/>
          <p:cNvSpPr>
            <a:spLocks noChangeArrowheads="1"/>
          </p:cNvSpPr>
          <p:nvPr/>
        </p:nvSpPr>
        <p:spPr bwMode="auto">
          <a:xfrm>
            <a:off x="4585844" y="2249476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9" name="Rectangle 198"/>
          <p:cNvSpPr>
            <a:spLocks noChangeArrowheads="1"/>
          </p:cNvSpPr>
          <p:nvPr/>
        </p:nvSpPr>
        <p:spPr bwMode="auto">
          <a:xfrm>
            <a:off x="5756987" y="2251691"/>
            <a:ext cx="73725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3688176" y="3220237"/>
            <a:ext cx="237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for LAN 1 </a:t>
            </a:r>
            <a:r>
              <a:rPr kumimoji="1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only. Set up Default Gateway toward </a:t>
            </a:r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r>
              <a:rPr kumimoji="1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52" name="直線矢印コネクタ 251"/>
          <p:cNvCxnSpPr>
            <a:stCxn id="250" idx="0"/>
            <a:endCxn id="246" idx="2"/>
          </p:cNvCxnSpPr>
          <p:nvPr/>
        </p:nvCxnSpPr>
        <p:spPr bwMode="auto">
          <a:xfrm flipH="1" flipV="1">
            <a:off x="4581527" y="2869750"/>
            <a:ext cx="291989" cy="3504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3" name="Text Box 4"/>
          <p:cNvSpPr txBox="1">
            <a:spLocks noChangeArrowheads="1"/>
          </p:cNvSpPr>
          <p:nvPr/>
        </p:nvSpPr>
        <p:spPr bwMode="auto">
          <a:xfrm>
            <a:off x="7116132" y="2805975"/>
            <a:ext cx="1349342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4" name="Text Box 4"/>
          <p:cNvSpPr txBox="1">
            <a:spLocks noChangeArrowheads="1"/>
          </p:cNvSpPr>
          <p:nvPr/>
        </p:nvSpPr>
        <p:spPr bwMode="auto">
          <a:xfrm>
            <a:off x="6850422" y="3359982"/>
            <a:ext cx="120343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192.168.13.254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5" name="Text Box 4"/>
          <p:cNvSpPr txBox="1">
            <a:spLocks noChangeArrowheads="1"/>
          </p:cNvSpPr>
          <p:nvPr/>
        </p:nvSpPr>
        <p:spPr bwMode="auto">
          <a:xfrm>
            <a:off x="6333102" y="4123956"/>
            <a:ext cx="185569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6" name="Text Box 4"/>
          <p:cNvSpPr txBox="1">
            <a:spLocks noChangeArrowheads="1"/>
          </p:cNvSpPr>
          <p:nvPr/>
        </p:nvSpPr>
        <p:spPr bwMode="auto">
          <a:xfrm>
            <a:off x="4758862" y="3994693"/>
            <a:ext cx="123794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7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2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58" name="正方形/長方形 257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2: </a:t>
            </a: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mode and IP mode)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14839" y="2415754"/>
            <a:ext cx="162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</a:t>
            </a: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(Easy Connection)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4285563" y="5868580"/>
            <a:ext cx="322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Conduct routing settings for INTRANET by “Routing settings” of HDVC.</a:t>
            </a:r>
          </a:p>
        </p:txBody>
      </p:sp>
    </p:spTree>
    <p:extLst>
      <p:ext uri="{BB962C8B-B14F-4D97-AF65-F5344CB8AC3E}">
        <p14:creationId xmlns:p14="http://schemas.microsoft.com/office/powerpoint/2010/main" val="3140390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53383"/>
              </p:ext>
            </p:extLst>
          </p:nvPr>
        </p:nvGraphicFramePr>
        <p:xfrm>
          <a:off x="446568" y="3262021"/>
          <a:ext cx="8378454" cy="1706880"/>
        </p:xfrm>
        <a:graphic>
          <a:graphicData uri="http://schemas.openxmlformats.org/drawingml/2006/table">
            <a:tbl>
              <a:tblPr/>
              <a:tblGrid>
                <a:gridCol w="574158"/>
                <a:gridCol w="1073888"/>
                <a:gridCol w="1148316"/>
                <a:gridCol w="1499191"/>
                <a:gridCol w="1169581"/>
                <a:gridCol w="2913320"/>
              </a:tblGrid>
              <a:tr h="184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endParaRPr kumimoji="1" lang="ja-JP" altLang="en-US" sz="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</a:t>
                      </a:r>
                      <a:r>
                        <a:rPr kumimoji="1" lang="en-US" altLang="ja-JP" sz="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mode</a:t>
                      </a:r>
                      <a:endParaRPr kumimoji="1" lang="en-US" altLang="ja-JP" sz="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Settings</a:t>
                      </a:r>
                      <a:endParaRPr kumimoji="1" lang="ja-JP" altLang="en-US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7281">
                <a:tc rowSpan="5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r>
                        <a:rPr kumimoji="1" lang="ja-JP" altLang="en-US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</a:t>
                      </a:r>
                    </a:p>
                    <a:p>
                      <a:pPr algn="l"/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/ IP mode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(DHCP)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Assigned by DHCP server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Mask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Default Gateway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(DHCP)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Primary DNS server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Secondary DNS server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Address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Mask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51757" y="24245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ネットワーク構成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2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76802"/>
              </p:ext>
            </p:extLst>
          </p:nvPr>
        </p:nvGraphicFramePr>
        <p:xfrm>
          <a:off x="410197" y="1119121"/>
          <a:ext cx="8451793" cy="1639824"/>
        </p:xfrm>
        <a:graphic>
          <a:graphicData uri="http://schemas.openxmlformats.org/drawingml/2006/table">
            <a:tbl>
              <a:tblPr/>
              <a:tblGrid>
                <a:gridCol w="230665"/>
                <a:gridCol w="922215"/>
                <a:gridCol w="711200"/>
                <a:gridCol w="422031"/>
                <a:gridCol w="851877"/>
                <a:gridCol w="934060"/>
                <a:gridCol w="934060"/>
                <a:gridCol w="934060"/>
                <a:gridCol w="934060"/>
                <a:gridCol w="15775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 mode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Address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</a:p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(HDVC)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 Mask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Gateway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89725"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Head Office</a:t>
                      </a:r>
                    </a:p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(LAN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/ IP mode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DHCP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recommended router </a:t>
                      </a:r>
                      <a:endParaRPr kumimoji="1" lang="ja-JP" altLang="en-US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192.168.1.201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Office 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192.168.11.201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Office 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192.168.12.0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192.168.12.201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 Office C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192.168.13.210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50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 Office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192.168.14.210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351757" y="8302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n"/>
            </a:pPr>
            <a:r>
              <a:rPr lang="ja-JP" altLang="en-US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Configuration at each site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3023" y="29448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Settings at Head Office (VC 1600)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07925"/>
              </p:ext>
            </p:extLst>
          </p:nvPr>
        </p:nvGraphicFramePr>
        <p:xfrm>
          <a:off x="438325" y="5186443"/>
          <a:ext cx="8393060" cy="1066800"/>
        </p:xfrm>
        <a:graphic>
          <a:graphicData uri="http://schemas.openxmlformats.org/drawingml/2006/table">
            <a:tbl>
              <a:tblPr/>
              <a:tblGrid>
                <a:gridCol w="711071"/>
                <a:gridCol w="1084839"/>
                <a:gridCol w="1212468"/>
                <a:gridCol w="1246495"/>
                <a:gridCol w="4138187"/>
              </a:tblGrid>
              <a:tr h="149032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Routing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 Mask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Gateway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Router setting is required for INTRANET site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192.168.12.0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534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094" y="4219534"/>
            <a:ext cx="3715087" cy="2198220"/>
          </a:xfrm>
          <a:prstGeom prst="rect">
            <a:avLst/>
          </a:prstGeom>
        </p:spPr>
      </p:pic>
      <p:sp>
        <p:nvSpPr>
          <p:cNvPr id="53" name="テキスト ボックス 16"/>
          <p:cNvSpPr txBox="1"/>
          <p:nvPr/>
        </p:nvSpPr>
        <p:spPr>
          <a:xfrm>
            <a:off x="5993319" y="4299183"/>
            <a:ext cx="1152000" cy="14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Destination</a:t>
            </a:r>
            <a:endParaRPr kumimoji="1" lang="ja-JP" altLang="en-US" sz="700" b="1" dirty="0"/>
          </a:p>
        </p:txBody>
      </p:sp>
      <p:sp>
        <p:nvSpPr>
          <p:cNvPr id="54" name="テキスト ボックス 16"/>
          <p:cNvSpPr txBox="1"/>
          <p:nvPr/>
        </p:nvSpPr>
        <p:spPr>
          <a:xfrm>
            <a:off x="5981287" y="4542048"/>
            <a:ext cx="115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55" name="テキスト ボックス 16"/>
          <p:cNvSpPr txBox="1"/>
          <p:nvPr/>
        </p:nvSpPr>
        <p:spPr>
          <a:xfrm>
            <a:off x="5982199" y="4763518"/>
            <a:ext cx="115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Gateway</a:t>
            </a:r>
            <a:endParaRPr kumimoji="1" lang="ja-JP" altLang="en-US" sz="700" b="1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06" y="4320601"/>
            <a:ext cx="3530929" cy="20947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5" y="1701939"/>
            <a:ext cx="3648811" cy="20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4479" y="837151"/>
            <a:ext cx="5459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Choose Select Connection mode as “IP mode / NAT Traversal mode”.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2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10581" y="4621094"/>
            <a:ext cx="1188000" cy="144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192.168.1.201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702766" y="4818751"/>
            <a:ext cx="1188000" cy="144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1354" y="1247446"/>
            <a:ext cx="4290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Go to “Network settings”, then input necessary IP address for LAN 1. Choose “Auto” “Auto” as basic setting.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1354" y="3838126"/>
            <a:ext cx="4290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Press “Red button” (Next), then input necessary IP address for LAN 2. (KX-VC1600  only)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 bwMode="auto">
          <a:xfrm>
            <a:off x="4572000" y="1114150"/>
            <a:ext cx="0" cy="52728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角丸四角形 24"/>
          <p:cNvSpPr/>
          <p:nvPr/>
        </p:nvSpPr>
        <p:spPr bwMode="auto">
          <a:xfrm>
            <a:off x="2836989" y="1815627"/>
            <a:ext cx="360000" cy="144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2817459" y="2702637"/>
            <a:ext cx="360000" cy="1440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094" y="1687358"/>
            <a:ext cx="3645724" cy="2063065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5958274" y="1864768"/>
            <a:ext cx="2592000" cy="1440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962548" y="2052086"/>
            <a:ext cx="2592000" cy="1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62548" y="2257914"/>
            <a:ext cx="2592000" cy="1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192.168.13.0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962548" y="2441029"/>
            <a:ext cx="2592000" cy="1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707784" y="1243546"/>
            <a:ext cx="41429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“Routing settings” (Max.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50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sites can be registered)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716525" y="3843839"/>
            <a:ext cx="41429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“Routing settings” menu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角丸四角形 44"/>
          <p:cNvSpPr/>
          <p:nvPr/>
        </p:nvSpPr>
        <p:spPr bwMode="auto">
          <a:xfrm>
            <a:off x="5930698" y="4278068"/>
            <a:ext cx="2730519" cy="66076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77597" y="5228593"/>
            <a:ext cx="2172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remote site network segment among INTRANET.</a:t>
            </a:r>
            <a:endParaRPr kumimoji="1" lang="ja-JP" altLang="en-US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角丸四角形 47"/>
          <p:cNvSpPr/>
          <p:nvPr/>
        </p:nvSpPr>
        <p:spPr bwMode="auto">
          <a:xfrm>
            <a:off x="5910864" y="1841938"/>
            <a:ext cx="2683740" cy="78254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テキスト ボックス 16"/>
          <p:cNvSpPr txBox="1"/>
          <p:nvPr/>
        </p:nvSpPr>
        <p:spPr>
          <a:xfrm>
            <a:off x="1512012" y="4424765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LAN 2</a:t>
            </a:r>
            <a:endParaRPr kumimoji="1" lang="ja-JP" altLang="en-US" sz="700" b="1" dirty="0"/>
          </a:p>
        </p:txBody>
      </p:sp>
      <p:sp>
        <p:nvSpPr>
          <p:cNvPr id="47" name="テキスト ボックス 16"/>
          <p:cNvSpPr txBox="1"/>
          <p:nvPr/>
        </p:nvSpPr>
        <p:spPr>
          <a:xfrm>
            <a:off x="1504398" y="4637944"/>
            <a:ext cx="936000" cy="14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49" name="テキスト ボックス 16"/>
          <p:cNvSpPr txBox="1"/>
          <p:nvPr/>
        </p:nvSpPr>
        <p:spPr>
          <a:xfrm>
            <a:off x="1500382" y="4836112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50" name="テキスト ボックス 16"/>
          <p:cNvSpPr txBox="1"/>
          <p:nvPr/>
        </p:nvSpPr>
        <p:spPr>
          <a:xfrm>
            <a:off x="1498473" y="5084593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Router Settings</a:t>
            </a:r>
            <a:endParaRPr kumimoji="1" lang="ja-JP" altLang="en-US" sz="700" b="1" dirty="0"/>
          </a:p>
        </p:txBody>
      </p:sp>
      <p:sp>
        <p:nvSpPr>
          <p:cNvPr id="42" name="角丸四角形 41"/>
          <p:cNvSpPr/>
          <p:nvPr/>
        </p:nvSpPr>
        <p:spPr bwMode="auto">
          <a:xfrm>
            <a:off x="1512012" y="4394459"/>
            <a:ext cx="2665104" cy="63542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0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4192089" y="1294478"/>
            <a:ext cx="4750727" cy="4994610"/>
          </a:xfrm>
          <a:prstGeom prst="roundRect">
            <a:avLst>
              <a:gd name="adj" fmla="val 6098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93716" y="1294478"/>
            <a:ext cx="3606638" cy="4994609"/>
          </a:xfrm>
          <a:prstGeom prst="roundRect">
            <a:avLst>
              <a:gd name="adj" fmla="val 6098"/>
            </a:avLst>
          </a:prstGeom>
          <a:solidFill>
            <a:srgbClr val="FFCC66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77049" y="3926146"/>
            <a:ext cx="1082042" cy="3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LTE/Wi-Fi/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WiMAX</a:t>
            </a:r>
            <a:endParaRPr lang="ja-JP" altLang="en-US" sz="9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290456" y="4436904"/>
            <a:ext cx="991964" cy="821125"/>
            <a:chOff x="2579773" y="6353532"/>
            <a:chExt cx="991964" cy="82112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155" y="6394782"/>
              <a:ext cx="442704" cy="49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303" y="6353532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579773" y="6943911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iOS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900353" y="2424033"/>
            <a:ext cx="443638" cy="268343"/>
            <a:chOff x="2544" y="2112"/>
            <a:chExt cx="912" cy="528"/>
          </a:xfrm>
        </p:grpSpPr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30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5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1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Rectangle 198"/>
          <p:cNvSpPr>
            <a:spLocks noChangeArrowheads="1"/>
          </p:cNvSpPr>
          <p:nvPr/>
        </p:nvSpPr>
        <p:spPr bwMode="auto">
          <a:xfrm>
            <a:off x="3970748" y="2234747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335003" y="4303650"/>
            <a:ext cx="1567242" cy="989409"/>
            <a:chOff x="28392" y="3751478"/>
            <a:chExt cx="1567242" cy="989409"/>
          </a:xfrm>
        </p:grpSpPr>
        <p:pic>
          <p:nvPicPr>
            <p:cNvPr id="35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8392" y="3751478"/>
              <a:ext cx="1567242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A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192.168.11.0/24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38" name="直線コネクタ 37"/>
          <p:cNvCxnSpPr>
            <a:stCxn id="93" idx="4"/>
            <a:endCxn id="49" idx="0"/>
          </p:cNvCxnSpPr>
          <p:nvPr/>
        </p:nvCxnSpPr>
        <p:spPr bwMode="auto">
          <a:xfrm>
            <a:off x="1692116" y="2664122"/>
            <a:ext cx="337404" cy="602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コネクタ 38"/>
          <p:cNvCxnSpPr>
            <a:endCxn id="36" idx="0"/>
          </p:cNvCxnSpPr>
          <p:nvPr/>
        </p:nvCxnSpPr>
        <p:spPr bwMode="auto">
          <a:xfrm flipH="1">
            <a:off x="5323723" y="4369295"/>
            <a:ext cx="538558" cy="5909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コネクタ 39"/>
          <p:cNvCxnSpPr>
            <a:stCxn id="30" idx="2"/>
            <a:endCxn id="58" idx="1"/>
          </p:cNvCxnSpPr>
          <p:nvPr/>
        </p:nvCxnSpPr>
        <p:spPr bwMode="auto">
          <a:xfrm flipV="1">
            <a:off x="4342265" y="2162582"/>
            <a:ext cx="691009" cy="447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グループ化 40"/>
          <p:cNvGrpSpPr/>
          <p:nvPr/>
        </p:nvGrpSpPr>
        <p:grpSpPr>
          <a:xfrm>
            <a:off x="3102145" y="4448019"/>
            <a:ext cx="991964" cy="786392"/>
            <a:chOff x="3340229" y="6394782"/>
            <a:chExt cx="991964" cy="786392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340229" y="6950428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Android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4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20" y="6394782"/>
              <a:ext cx="373576" cy="54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44" name="グループ化 43"/>
          <p:cNvGrpSpPr/>
          <p:nvPr/>
        </p:nvGrpSpPr>
        <p:grpSpPr>
          <a:xfrm>
            <a:off x="2024482" y="2495124"/>
            <a:ext cx="1629198" cy="1233110"/>
            <a:chOff x="1683024" y="2527974"/>
            <a:chExt cx="1629198" cy="123311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1683024" y="2838825"/>
              <a:ext cx="1629198" cy="922259"/>
              <a:chOff x="1683024" y="2825177"/>
              <a:chExt cx="1629198" cy="922259"/>
            </a:xfrm>
          </p:grpSpPr>
          <p:sp>
            <p:nvSpPr>
              <p:cNvPr id="4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683024" y="2825177"/>
                <a:ext cx="1624280" cy="92225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CCFF99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1821142" y="3138703"/>
                <a:ext cx="14910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Internet</a:t>
                </a: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1800132" y="2527974"/>
              <a:ext cx="955343" cy="613423"/>
              <a:chOff x="1800132" y="2527974"/>
              <a:chExt cx="955343" cy="613423"/>
            </a:xfrm>
          </p:grpSpPr>
          <p:pic>
            <p:nvPicPr>
              <p:cNvPr id="47" name="Picture 71" descr="\\Teraoka-intel\network\mpcs_png\kumo03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1800132" y="2527974"/>
                <a:ext cx="955343" cy="613423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pic>
            <p:nvPicPr>
              <p:cNvPr id="48" name="Picture 96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4051" y="2799319"/>
                <a:ext cx="823966" cy="16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" name="グループ化 50"/>
          <p:cNvGrpSpPr/>
          <p:nvPr/>
        </p:nvGrpSpPr>
        <p:grpSpPr>
          <a:xfrm>
            <a:off x="7406419" y="1462569"/>
            <a:ext cx="1518752" cy="1028636"/>
            <a:chOff x="232359" y="3712251"/>
            <a:chExt cx="1518752" cy="1028636"/>
          </a:xfrm>
        </p:grpSpPr>
        <p:pic>
          <p:nvPicPr>
            <p:cNvPr id="52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43" y="4109062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8" y="4408074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232359" y="3712251"/>
              <a:ext cx="1518752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Branch Office B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192.168.12.0/24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242912" y="1285050"/>
            <a:ext cx="2723823" cy="1154753"/>
            <a:chOff x="-570155" y="1862966"/>
            <a:chExt cx="2723823" cy="1154753"/>
          </a:xfrm>
        </p:grpSpPr>
        <p:pic>
          <p:nvPicPr>
            <p:cNvPr id="56" name="Picture 14" descr="D:\共有\大川様\PPTネタ\本社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25" y="2150079"/>
              <a:ext cx="711200" cy="8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-570155" y="2079089"/>
              <a:ext cx="1359027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172.16.1.0/24</a:t>
              </a:r>
            </a:p>
          </p:txBody>
        </p:sp>
        <p:pic>
          <p:nvPicPr>
            <p:cNvPr id="58" name="Picture 4" descr="KX_VC1600黒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07" y="2619221"/>
              <a:ext cx="878774" cy="24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681726" y="2089583"/>
              <a:ext cx="1471942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192.168.1.0/24</a:t>
              </a: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185338" y="1862966"/>
              <a:ext cx="1060140" cy="24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Head Office</a:t>
              </a: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1628630" y="4549630"/>
            <a:ext cx="991964" cy="642249"/>
            <a:chOff x="1866714" y="6496393"/>
            <a:chExt cx="991964" cy="642249"/>
          </a:xfrm>
        </p:grpSpPr>
        <p:pic>
          <p:nvPicPr>
            <p:cNvPr id="62" name="Picture 1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657" y="6496393"/>
              <a:ext cx="527948" cy="39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1866714" y="6907896"/>
              <a:ext cx="991964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Windows PC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64" name="直線コネクタ 63"/>
          <p:cNvCxnSpPr>
            <a:stCxn id="190" idx="4"/>
            <a:endCxn id="136" idx="1"/>
          </p:cNvCxnSpPr>
          <p:nvPr/>
        </p:nvCxnSpPr>
        <p:spPr bwMode="auto">
          <a:xfrm>
            <a:off x="6755333" y="4180522"/>
            <a:ext cx="886933" cy="11970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グループ化 64"/>
          <p:cNvGrpSpPr/>
          <p:nvPr/>
        </p:nvGrpSpPr>
        <p:grpSpPr>
          <a:xfrm>
            <a:off x="7616003" y="3053221"/>
            <a:ext cx="1352141" cy="1233195"/>
            <a:chOff x="2482759" y="3734453"/>
            <a:chExt cx="1352141" cy="1233195"/>
          </a:xfrm>
        </p:grpSpPr>
        <p:pic>
          <p:nvPicPr>
            <p:cNvPr id="6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2587239" y="4736902"/>
              <a:ext cx="1247661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900" b="1" dirty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192.168.13.210</a:t>
              </a:r>
              <a:endPara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68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2482759" y="3734453"/>
              <a:ext cx="1309167" cy="52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Office C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192.168.13.0/24</a:t>
              </a:r>
              <a:endParaRPr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70" name="直線コネクタ 69"/>
          <p:cNvCxnSpPr>
            <a:stCxn id="234" idx="4"/>
            <a:endCxn id="52" idx="1"/>
          </p:cNvCxnSpPr>
          <p:nvPr/>
        </p:nvCxnSpPr>
        <p:spPr bwMode="auto">
          <a:xfrm flipV="1">
            <a:off x="7328270" y="2175293"/>
            <a:ext cx="262033" cy="813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コネクタ 70"/>
          <p:cNvCxnSpPr>
            <a:stCxn id="153" idx="1"/>
            <a:endCxn id="58" idx="3"/>
          </p:cNvCxnSpPr>
          <p:nvPr/>
        </p:nvCxnSpPr>
        <p:spPr bwMode="auto">
          <a:xfrm flipH="1" flipV="1">
            <a:off x="5912048" y="2162582"/>
            <a:ext cx="188165" cy="8678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グループ化 71"/>
          <p:cNvGrpSpPr/>
          <p:nvPr/>
        </p:nvGrpSpPr>
        <p:grpSpPr>
          <a:xfrm>
            <a:off x="5756987" y="3076201"/>
            <a:ext cx="1706101" cy="1074489"/>
            <a:chOff x="6010618" y="3820174"/>
            <a:chExt cx="1363262" cy="774054"/>
          </a:xfrm>
        </p:grpSpPr>
        <p:sp>
          <p:nvSpPr>
            <p:cNvPr id="73" name="Cloud"/>
            <p:cNvSpPr>
              <a:spLocks noChangeAspect="1" noEditPoints="1" noChangeArrowheads="1"/>
            </p:cNvSpPr>
            <p:nvPr/>
          </p:nvSpPr>
          <p:spPr bwMode="auto">
            <a:xfrm>
              <a:off x="6010618" y="3820174"/>
              <a:ext cx="1363262" cy="7740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4" name="テキスト ボックス 127"/>
            <p:cNvSpPr txBox="1">
              <a:spLocks noChangeArrowheads="1"/>
            </p:cNvSpPr>
            <p:nvPr/>
          </p:nvSpPr>
          <p:spPr bwMode="auto">
            <a:xfrm>
              <a:off x="6196688" y="4060628"/>
              <a:ext cx="1008113" cy="16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INTRANET</a:t>
              </a: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02740" y="1851834"/>
            <a:ext cx="1104212" cy="848932"/>
            <a:chOff x="918257" y="2501371"/>
            <a:chExt cx="1104212" cy="848932"/>
          </a:xfrm>
        </p:grpSpPr>
        <p:pic>
          <p:nvPicPr>
            <p:cNvPr id="7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07" y="2501371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2" y="2800383"/>
              <a:ext cx="738187" cy="26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918257" y="3104169"/>
              <a:ext cx="950673" cy="24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A</a:t>
              </a:r>
            </a:p>
          </p:txBody>
        </p:sp>
      </p:grpSp>
      <p:cxnSp>
        <p:nvCxnSpPr>
          <p:cNvPr id="79" name="直線コネクタ 78"/>
          <p:cNvCxnSpPr>
            <a:stCxn id="50" idx="3"/>
            <a:endCxn id="16" idx="3"/>
          </p:cNvCxnSpPr>
          <p:nvPr/>
        </p:nvCxnSpPr>
        <p:spPr bwMode="auto">
          <a:xfrm flipV="1">
            <a:off x="3653680" y="2655555"/>
            <a:ext cx="314714" cy="5793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グループ化 79"/>
          <p:cNvGrpSpPr/>
          <p:nvPr/>
        </p:nvGrpSpPr>
        <p:grpSpPr>
          <a:xfrm>
            <a:off x="2326197" y="3529143"/>
            <a:ext cx="935037" cy="956446"/>
            <a:chOff x="5265988" y="3275745"/>
            <a:chExt cx="935037" cy="956446"/>
          </a:xfrm>
        </p:grpSpPr>
        <p:sp>
          <p:nvSpPr>
            <p:cNvPr id="81" name="Cloud"/>
            <p:cNvSpPr>
              <a:spLocks noChangeAspect="1" noEditPoints="1" noChangeArrowheads="1"/>
            </p:cNvSpPr>
            <p:nvPr/>
          </p:nvSpPr>
          <p:spPr bwMode="auto">
            <a:xfrm>
              <a:off x="5329431" y="3275745"/>
              <a:ext cx="809384" cy="4595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2" name="Rectangle 40"/>
            <p:cNvSpPr>
              <a:spLocks noChangeArrowheads="1"/>
            </p:cNvSpPr>
            <p:nvPr/>
          </p:nvSpPr>
          <p:spPr bwMode="auto">
            <a:xfrm>
              <a:off x="5265988" y="3377165"/>
              <a:ext cx="93503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ISP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83" name="Group 41"/>
            <p:cNvGrpSpPr>
              <a:grpSpLocks/>
            </p:cNvGrpSpPr>
            <p:nvPr/>
          </p:nvGrpSpPr>
          <p:grpSpPr bwMode="auto">
            <a:xfrm>
              <a:off x="5845402" y="3538385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85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4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 flipV="1">
              <a:off x="5764053" y="3866265"/>
              <a:ext cx="402469" cy="32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8" name="直線コネクタ 87"/>
          <p:cNvCxnSpPr>
            <a:stCxn id="92" idx="0"/>
            <a:endCxn id="77" idx="2"/>
          </p:cNvCxnSpPr>
          <p:nvPr/>
        </p:nvCxnSpPr>
        <p:spPr bwMode="auto">
          <a:xfrm flipH="1" flipV="1">
            <a:off x="1137859" y="2411249"/>
            <a:ext cx="556276" cy="185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35"/>
          <p:cNvGrpSpPr>
            <a:grpSpLocks/>
          </p:cNvGrpSpPr>
          <p:nvPr/>
        </p:nvGrpSpPr>
        <p:grpSpPr bwMode="auto">
          <a:xfrm>
            <a:off x="1528579" y="2514681"/>
            <a:ext cx="334783" cy="243533"/>
            <a:chOff x="2544" y="2112"/>
            <a:chExt cx="912" cy="528"/>
          </a:xfrm>
        </p:grpSpPr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05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7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2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3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94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95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01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97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8" name="グループ化 107"/>
          <p:cNvGrpSpPr/>
          <p:nvPr/>
        </p:nvGrpSpPr>
        <p:grpSpPr>
          <a:xfrm>
            <a:off x="293716" y="2864199"/>
            <a:ext cx="1268796" cy="938170"/>
            <a:chOff x="2568357" y="4110535"/>
            <a:chExt cx="1268796" cy="938170"/>
          </a:xfrm>
        </p:grpSpPr>
        <p:pic>
          <p:nvPicPr>
            <p:cNvPr id="109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339" y="4110535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Text Box 4"/>
            <p:cNvSpPr txBox="1">
              <a:spLocks noChangeArrowheads="1"/>
            </p:cNvSpPr>
            <p:nvPr/>
          </p:nvSpPr>
          <p:spPr bwMode="auto">
            <a:xfrm>
              <a:off x="2568357" y="4664071"/>
              <a:ext cx="1268796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Site B</a:t>
              </a:r>
            </a:p>
            <a:p>
              <a:pPr algn="ctr" eaLnBrk="1" hangingPunct="1"/>
              <a:r>
                <a:rPr lang="en-US" altLang="ja-JP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9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Windows PC)</a:t>
              </a:r>
              <a:endParaRPr lang="ja-JP" altLang="en-US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11" name="Picture 1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08" y="4294678"/>
              <a:ext cx="490026" cy="36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35"/>
          <p:cNvGrpSpPr>
            <a:grpSpLocks/>
          </p:cNvGrpSpPr>
          <p:nvPr/>
        </p:nvGrpSpPr>
        <p:grpSpPr bwMode="auto">
          <a:xfrm>
            <a:off x="1526682" y="3152234"/>
            <a:ext cx="334783" cy="243533"/>
            <a:chOff x="2544" y="2112"/>
            <a:chExt cx="912" cy="528"/>
          </a:xfrm>
        </p:grpSpPr>
        <p:grpSp>
          <p:nvGrpSpPr>
            <p:cNvPr id="113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28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9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0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5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6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17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18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24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9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20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131" name="直線コネクタ 130"/>
          <p:cNvCxnSpPr>
            <a:stCxn id="128" idx="0"/>
            <a:endCxn id="111" idx="3"/>
          </p:cNvCxnSpPr>
          <p:nvPr/>
        </p:nvCxnSpPr>
        <p:spPr bwMode="auto">
          <a:xfrm flipH="1" flipV="1">
            <a:off x="1226693" y="3230847"/>
            <a:ext cx="306597" cy="7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線コネクタ 131"/>
          <p:cNvCxnSpPr>
            <a:stCxn id="49" idx="0"/>
            <a:endCxn id="127" idx="2"/>
          </p:cNvCxnSpPr>
          <p:nvPr/>
        </p:nvCxnSpPr>
        <p:spPr bwMode="auto">
          <a:xfrm flipH="1" flipV="1">
            <a:off x="1720789" y="3263092"/>
            <a:ext cx="308731" cy="40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Rectangle 198"/>
          <p:cNvSpPr>
            <a:spLocks noChangeArrowheads="1"/>
          </p:cNvSpPr>
          <p:nvPr/>
        </p:nvSpPr>
        <p:spPr bwMode="auto">
          <a:xfrm>
            <a:off x="1265459" y="2319811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4" name="Rectangle 198"/>
          <p:cNvSpPr>
            <a:spLocks noChangeArrowheads="1"/>
          </p:cNvSpPr>
          <p:nvPr/>
        </p:nvSpPr>
        <p:spPr bwMode="auto">
          <a:xfrm>
            <a:off x="1276092" y="2979253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35" name="グループ化 134"/>
          <p:cNvGrpSpPr/>
          <p:nvPr/>
        </p:nvGrpSpPr>
        <p:grpSpPr>
          <a:xfrm>
            <a:off x="7287217" y="4456921"/>
            <a:ext cx="1772354" cy="1318962"/>
            <a:chOff x="7512746" y="4384068"/>
            <a:chExt cx="1772354" cy="1318962"/>
          </a:xfrm>
        </p:grpSpPr>
        <p:pic>
          <p:nvPicPr>
            <p:cNvPr id="136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795" y="4988787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7512746" y="4384068"/>
              <a:ext cx="1772354" cy="38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0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Sales Office D</a:t>
              </a:r>
            </a:p>
            <a:p>
              <a:pPr algn="ctr" eaLnBrk="1" hangingPunct="1"/>
              <a:r>
                <a:rPr lang="en-US" altLang="ja-JP" sz="9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192.168.14.0/24</a:t>
              </a:r>
              <a:endParaRPr lang="ja-JP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38" name="Group 41"/>
            <p:cNvGrpSpPr>
              <a:grpSpLocks/>
            </p:cNvGrpSpPr>
            <p:nvPr/>
          </p:nvGrpSpPr>
          <p:grpSpPr bwMode="auto">
            <a:xfrm>
              <a:off x="8118764" y="4940034"/>
              <a:ext cx="215900" cy="287337"/>
              <a:chOff x="1979" y="2939"/>
              <a:chExt cx="136" cy="181"/>
            </a:xfrm>
            <a:solidFill>
              <a:schemeClr val="bg1">
                <a:lumMod val="75000"/>
              </a:schemeClr>
            </a:solidFill>
          </p:grpSpPr>
          <p:sp>
            <p:nvSpPr>
              <p:cNvPr id="142" name="Rectangle 42"/>
              <p:cNvSpPr>
                <a:spLocks noChangeArrowheads="1"/>
              </p:cNvSpPr>
              <p:nvPr/>
            </p:nvSpPr>
            <p:spPr bwMode="auto">
              <a:xfrm>
                <a:off x="1979" y="2984"/>
                <a:ext cx="136" cy="13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" name="Line 43"/>
              <p:cNvSpPr>
                <a:spLocks noChangeShapeType="1"/>
              </p:cNvSpPr>
              <p:nvPr/>
            </p:nvSpPr>
            <p:spPr bwMode="auto">
              <a:xfrm>
                <a:off x="2024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4" name="Line 44"/>
              <p:cNvSpPr>
                <a:spLocks noChangeShapeType="1"/>
              </p:cNvSpPr>
              <p:nvPr/>
            </p:nvSpPr>
            <p:spPr bwMode="auto">
              <a:xfrm>
                <a:off x="2069" y="2939"/>
                <a:ext cx="0" cy="45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9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7902583" y="4761893"/>
              <a:ext cx="683507" cy="230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Wi-Fi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004" y="5139450"/>
              <a:ext cx="562641" cy="56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70" descr="\\Teraoka-intel\network\mpcs_png\wav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98015" flipH="1">
              <a:off x="8298784" y="5055253"/>
              <a:ext cx="253019" cy="20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5" name="直線コネクタ 144"/>
          <p:cNvCxnSpPr>
            <a:stCxn id="209" idx="6"/>
            <a:endCxn id="66" idx="1"/>
          </p:cNvCxnSpPr>
          <p:nvPr/>
        </p:nvCxnSpPr>
        <p:spPr bwMode="auto">
          <a:xfrm flipV="1">
            <a:off x="7608289" y="3745216"/>
            <a:ext cx="285294" cy="34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Text Box 4"/>
          <p:cNvSpPr txBox="1">
            <a:spLocks noChangeArrowheads="1"/>
          </p:cNvSpPr>
          <p:nvPr/>
        </p:nvSpPr>
        <p:spPr bwMode="auto">
          <a:xfrm>
            <a:off x="7372091" y="2454175"/>
            <a:ext cx="1611683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7" name="Text Box 4"/>
          <p:cNvSpPr txBox="1">
            <a:spLocks noChangeArrowheads="1"/>
          </p:cNvSpPr>
          <p:nvPr/>
        </p:nvSpPr>
        <p:spPr bwMode="auto">
          <a:xfrm>
            <a:off x="4632528" y="5243563"/>
            <a:ext cx="1382036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8" name="Text Box 4"/>
          <p:cNvSpPr txBox="1">
            <a:spLocks noChangeArrowheads="1"/>
          </p:cNvSpPr>
          <p:nvPr/>
        </p:nvSpPr>
        <p:spPr bwMode="auto">
          <a:xfrm>
            <a:off x="5688087" y="1817673"/>
            <a:ext cx="1179687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192.168.1.201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49" name="Group 35"/>
          <p:cNvGrpSpPr>
            <a:grpSpLocks/>
          </p:cNvGrpSpPr>
          <p:nvPr/>
        </p:nvGrpSpPr>
        <p:grpSpPr bwMode="auto">
          <a:xfrm>
            <a:off x="6036740" y="3006271"/>
            <a:ext cx="443638" cy="268343"/>
            <a:chOff x="2544" y="2112"/>
            <a:chExt cx="912" cy="528"/>
          </a:xfrm>
        </p:grpSpPr>
        <p:grpSp>
          <p:nvGrpSpPr>
            <p:cNvPr id="150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65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6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7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2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3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54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55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61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6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57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68" name="Group 35"/>
          <p:cNvGrpSpPr>
            <a:grpSpLocks/>
          </p:cNvGrpSpPr>
          <p:nvPr/>
        </p:nvGrpSpPr>
        <p:grpSpPr bwMode="auto">
          <a:xfrm>
            <a:off x="5775749" y="3824503"/>
            <a:ext cx="443638" cy="268343"/>
            <a:chOff x="2544" y="2112"/>
            <a:chExt cx="912" cy="528"/>
          </a:xfrm>
        </p:grpSpPr>
        <p:grpSp>
          <p:nvGrpSpPr>
            <p:cNvPr id="169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184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5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6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0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1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2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73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74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80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5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76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87" name="Group 35"/>
          <p:cNvGrpSpPr>
            <a:grpSpLocks/>
          </p:cNvGrpSpPr>
          <p:nvPr/>
        </p:nvGrpSpPr>
        <p:grpSpPr bwMode="auto">
          <a:xfrm>
            <a:off x="6535946" y="3924885"/>
            <a:ext cx="443638" cy="268343"/>
            <a:chOff x="2544" y="2112"/>
            <a:chExt cx="912" cy="528"/>
          </a:xfrm>
        </p:grpSpPr>
        <p:grpSp>
          <p:nvGrpSpPr>
            <p:cNvPr id="188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03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4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5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9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0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1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92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193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199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195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6" name="Group 35"/>
          <p:cNvGrpSpPr>
            <a:grpSpLocks/>
          </p:cNvGrpSpPr>
          <p:nvPr/>
        </p:nvGrpSpPr>
        <p:grpSpPr bwMode="auto">
          <a:xfrm>
            <a:off x="7174866" y="3575339"/>
            <a:ext cx="443638" cy="268343"/>
            <a:chOff x="2544" y="2112"/>
            <a:chExt cx="912" cy="528"/>
          </a:xfrm>
        </p:grpSpPr>
        <p:grpSp>
          <p:nvGrpSpPr>
            <p:cNvPr id="207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22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3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4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8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9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0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11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12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18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3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14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25" name="Group 35"/>
          <p:cNvGrpSpPr>
            <a:grpSpLocks/>
          </p:cNvGrpSpPr>
          <p:nvPr/>
        </p:nvGrpSpPr>
        <p:grpSpPr bwMode="auto">
          <a:xfrm>
            <a:off x="6995114" y="2965613"/>
            <a:ext cx="443638" cy="268343"/>
            <a:chOff x="2544" y="2112"/>
            <a:chExt cx="912" cy="528"/>
          </a:xfrm>
        </p:grpSpPr>
        <p:grpSp>
          <p:nvGrpSpPr>
            <p:cNvPr id="226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41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2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3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7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8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9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30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31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37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33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44" name="Text Box 4"/>
          <p:cNvSpPr txBox="1">
            <a:spLocks noChangeArrowheads="1"/>
          </p:cNvSpPr>
          <p:nvPr/>
        </p:nvSpPr>
        <p:spPr bwMode="auto">
          <a:xfrm>
            <a:off x="7530355" y="5753772"/>
            <a:ext cx="1230698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192.168.14.210</a:t>
            </a:r>
          </a:p>
        </p:txBody>
      </p:sp>
      <p:sp>
        <p:nvSpPr>
          <p:cNvPr id="245" name="Text Box 4"/>
          <p:cNvSpPr txBox="1">
            <a:spLocks noChangeArrowheads="1"/>
          </p:cNvSpPr>
          <p:nvPr/>
        </p:nvSpPr>
        <p:spPr bwMode="auto">
          <a:xfrm>
            <a:off x="5956892" y="2766469"/>
            <a:ext cx="102576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6" name="Text Box 4"/>
          <p:cNvSpPr txBox="1">
            <a:spLocks noChangeArrowheads="1"/>
          </p:cNvSpPr>
          <p:nvPr/>
        </p:nvSpPr>
        <p:spPr bwMode="auto">
          <a:xfrm>
            <a:off x="3909935" y="2639004"/>
            <a:ext cx="132591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172.16.1.254</a:t>
            </a:r>
          </a:p>
        </p:txBody>
      </p:sp>
      <p:sp>
        <p:nvSpPr>
          <p:cNvPr id="247" name="Text Box 4"/>
          <p:cNvSpPr txBox="1">
            <a:spLocks noChangeArrowheads="1"/>
          </p:cNvSpPr>
          <p:nvPr/>
        </p:nvSpPr>
        <p:spPr bwMode="auto">
          <a:xfrm>
            <a:off x="4192088" y="1817672"/>
            <a:ext cx="119348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172.16.1.201</a:t>
            </a:r>
          </a:p>
        </p:txBody>
      </p:sp>
      <p:sp>
        <p:nvSpPr>
          <p:cNvPr id="248" name="Rectangle 198"/>
          <p:cNvSpPr>
            <a:spLocks noChangeArrowheads="1"/>
          </p:cNvSpPr>
          <p:nvPr/>
        </p:nvSpPr>
        <p:spPr bwMode="auto">
          <a:xfrm>
            <a:off x="4702863" y="2257291"/>
            <a:ext cx="67624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9" name="Rectangle 198"/>
          <p:cNvSpPr>
            <a:spLocks noChangeArrowheads="1"/>
          </p:cNvSpPr>
          <p:nvPr/>
        </p:nvSpPr>
        <p:spPr bwMode="auto">
          <a:xfrm>
            <a:off x="5733542" y="2243876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52" name="直線矢印コネクタ 251"/>
          <p:cNvCxnSpPr>
            <a:stCxn id="288" idx="0"/>
            <a:endCxn id="246" idx="2"/>
          </p:cNvCxnSpPr>
          <p:nvPr/>
        </p:nvCxnSpPr>
        <p:spPr bwMode="auto">
          <a:xfrm flipH="1" flipV="1">
            <a:off x="4572892" y="2869750"/>
            <a:ext cx="300624" cy="3504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3" name="Text Box 4"/>
          <p:cNvSpPr txBox="1">
            <a:spLocks noChangeArrowheads="1"/>
          </p:cNvSpPr>
          <p:nvPr/>
        </p:nvSpPr>
        <p:spPr bwMode="auto">
          <a:xfrm>
            <a:off x="7061427" y="2805975"/>
            <a:ext cx="1420164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4" name="Text Box 4"/>
          <p:cNvSpPr txBox="1">
            <a:spLocks noChangeArrowheads="1"/>
          </p:cNvSpPr>
          <p:nvPr/>
        </p:nvSpPr>
        <p:spPr bwMode="auto">
          <a:xfrm>
            <a:off x="6794871" y="3359982"/>
            <a:ext cx="1418899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192.168.13.254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5" name="Text Box 4"/>
          <p:cNvSpPr txBox="1">
            <a:spLocks noChangeArrowheads="1"/>
          </p:cNvSpPr>
          <p:nvPr/>
        </p:nvSpPr>
        <p:spPr bwMode="auto">
          <a:xfrm>
            <a:off x="6695348" y="4139586"/>
            <a:ext cx="1305888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6" name="Text Box 4"/>
          <p:cNvSpPr txBox="1">
            <a:spLocks noChangeArrowheads="1"/>
          </p:cNvSpPr>
          <p:nvPr/>
        </p:nvSpPr>
        <p:spPr bwMode="auto">
          <a:xfrm>
            <a:off x="4701434" y="3791503"/>
            <a:ext cx="1350441" cy="23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192.168.11.254</a:t>
            </a:r>
            <a:endParaRPr lang="ja-JP" altLang="en-US" sz="9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57" name="Group 35"/>
          <p:cNvGrpSpPr>
            <a:grpSpLocks/>
          </p:cNvGrpSpPr>
          <p:nvPr/>
        </p:nvGrpSpPr>
        <p:grpSpPr bwMode="auto">
          <a:xfrm>
            <a:off x="1526682" y="4054687"/>
            <a:ext cx="334783" cy="243533"/>
            <a:chOff x="2544" y="2112"/>
            <a:chExt cx="912" cy="528"/>
          </a:xfrm>
        </p:grpSpPr>
        <p:grpSp>
          <p:nvGrpSpPr>
            <p:cNvPr id="258" name="Group 36"/>
            <p:cNvGrpSpPr>
              <a:grpSpLocks/>
            </p:cNvGrpSpPr>
            <p:nvPr/>
          </p:nvGrpSpPr>
          <p:grpSpPr bwMode="auto">
            <a:xfrm>
              <a:off x="2562" y="2140"/>
              <a:ext cx="894" cy="500"/>
              <a:chOff x="1609" y="2195"/>
              <a:chExt cx="252" cy="179"/>
            </a:xfrm>
          </p:grpSpPr>
          <p:sp>
            <p:nvSpPr>
              <p:cNvPr id="273" name="図形 212004"/>
              <p:cNvSpPr>
                <a:spLocks/>
              </p:cNvSpPr>
              <p:nvPr/>
            </p:nvSpPr>
            <p:spPr bwMode="auto">
              <a:xfrm>
                <a:off x="1609" y="2252"/>
                <a:ext cx="252" cy="65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74" name="円/楕円 212005"/>
              <p:cNvSpPr>
                <a:spLocks noChangeArrowheads="1"/>
              </p:cNvSpPr>
              <p:nvPr/>
            </p:nvSpPr>
            <p:spPr bwMode="auto">
              <a:xfrm>
                <a:off x="1612" y="2259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75" name="円/楕円 212006"/>
              <p:cNvSpPr>
                <a:spLocks noChangeArrowheads="1"/>
              </p:cNvSpPr>
              <p:nvPr/>
            </p:nvSpPr>
            <p:spPr bwMode="auto">
              <a:xfrm>
                <a:off x="1612" y="2195"/>
                <a:ext cx="248" cy="11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9" name="図形 212007"/>
            <p:cNvSpPr>
              <a:spLocks/>
            </p:cNvSpPr>
            <p:nvPr/>
          </p:nvSpPr>
          <p:spPr bwMode="auto">
            <a:xfrm>
              <a:off x="2544" y="2274"/>
              <a:ext cx="894" cy="182"/>
            </a:xfrm>
            <a:custGeom>
              <a:avLst/>
              <a:gdLst>
                <a:gd name="T0" fmla="*/ 0 w 252"/>
                <a:gd name="T1" fmla="*/ 0 h 65"/>
                <a:gd name="T2" fmla="*/ 251 w 252"/>
                <a:gd name="T3" fmla="*/ 0 h 65"/>
                <a:gd name="T4" fmla="*/ 251 w 252"/>
                <a:gd name="T5" fmla="*/ 64 h 65"/>
                <a:gd name="T6" fmla="*/ 0 w 252"/>
                <a:gd name="T7" fmla="*/ 64 h 65"/>
                <a:gd name="T8" fmla="*/ 0 w 252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65"/>
                <a:gd name="T17" fmla="*/ 0 w 252"/>
                <a:gd name="T18" fmla="*/ 0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65">
                  <a:moveTo>
                    <a:pt x="0" y="0"/>
                  </a:moveTo>
                  <a:lnTo>
                    <a:pt x="251" y="0"/>
                  </a:lnTo>
                  <a:lnTo>
                    <a:pt x="25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0" name="円/楕円 212008"/>
            <p:cNvSpPr>
              <a:spLocks noChangeArrowheads="1"/>
            </p:cNvSpPr>
            <p:nvPr/>
          </p:nvSpPr>
          <p:spPr bwMode="auto">
            <a:xfrm>
              <a:off x="2555" y="2291"/>
              <a:ext cx="880" cy="324"/>
            </a:xfrm>
            <a:prstGeom prst="ellipse">
              <a:avLst/>
            </a:prstGeom>
            <a:solidFill>
              <a:srgbClr val="004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1" name="円/楕円 212009"/>
            <p:cNvSpPr>
              <a:spLocks noChangeArrowheads="1"/>
            </p:cNvSpPr>
            <p:nvPr/>
          </p:nvSpPr>
          <p:spPr bwMode="auto">
            <a:xfrm>
              <a:off x="2544" y="2112"/>
              <a:ext cx="891" cy="324"/>
            </a:xfrm>
            <a:prstGeom prst="ellipse">
              <a:avLst/>
            </a:prstGeom>
            <a:solidFill>
              <a:srgbClr val="55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kumimoji="0"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62" name="Group 43"/>
            <p:cNvGrpSpPr>
              <a:grpSpLocks/>
            </p:cNvGrpSpPr>
            <p:nvPr/>
          </p:nvGrpSpPr>
          <p:grpSpPr bwMode="auto">
            <a:xfrm>
              <a:off x="2718" y="2157"/>
              <a:ext cx="557" cy="240"/>
              <a:chOff x="1653" y="2201"/>
              <a:chExt cx="157" cy="86"/>
            </a:xfrm>
          </p:grpSpPr>
          <p:grpSp>
            <p:nvGrpSpPr>
              <p:cNvPr id="263" name="Group 44"/>
              <p:cNvGrpSpPr>
                <a:grpSpLocks/>
              </p:cNvGrpSpPr>
              <p:nvPr/>
            </p:nvGrpSpPr>
            <p:grpSpPr bwMode="auto">
              <a:xfrm>
                <a:off x="1653" y="2201"/>
                <a:ext cx="157" cy="86"/>
                <a:chOff x="1653" y="2201"/>
                <a:chExt cx="157" cy="86"/>
              </a:xfrm>
            </p:grpSpPr>
            <p:sp>
              <p:nvSpPr>
                <p:cNvPr id="269" name="図形 212012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図形 212013"/>
                <p:cNvSpPr>
                  <a:spLocks/>
                </p:cNvSpPr>
                <p:nvPr/>
              </p:nvSpPr>
              <p:spPr bwMode="auto">
                <a:xfrm>
                  <a:off x="1653" y="2201"/>
                  <a:ext cx="72" cy="34"/>
                </a:xfrm>
                <a:custGeom>
                  <a:avLst/>
                  <a:gdLst>
                    <a:gd name="T0" fmla="*/ 0 w 72"/>
                    <a:gd name="T1" fmla="*/ 6 h 34"/>
                    <a:gd name="T2" fmla="*/ 17 w 72"/>
                    <a:gd name="T3" fmla="*/ 0 h 34"/>
                    <a:gd name="T4" fmla="*/ 54 w 72"/>
                    <a:gd name="T5" fmla="*/ 18 h 34"/>
                    <a:gd name="T6" fmla="*/ 71 w 72"/>
                    <a:gd name="T7" fmla="*/ 12 h 34"/>
                    <a:gd name="T8" fmla="*/ 66 w 72"/>
                    <a:gd name="T9" fmla="*/ 33 h 34"/>
                    <a:gd name="T10" fmla="*/ 17 w 72"/>
                    <a:gd name="T11" fmla="*/ 33 h 34"/>
                    <a:gd name="T12" fmla="*/ 39 w 72"/>
                    <a:gd name="T13" fmla="*/ 27 h 34"/>
                    <a:gd name="T14" fmla="*/ 0 w 72"/>
                    <a:gd name="T15" fmla="*/ 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34"/>
                    <a:gd name="T26" fmla="*/ 0 w 72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34">
                      <a:moveTo>
                        <a:pt x="0" y="6"/>
                      </a:moveTo>
                      <a:lnTo>
                        <a:pt x="17" y="0"/>
                      </a:lnTo>
                      <a:lnTo>
                        <a:pt x="54" y="18"/>
                      </a:lnTo>
                      <a:lnTo>
                        <a:pt x="71" y="12"/>
                      </a:lnTo>
                      <a:lnTo>
                        <a:pt x="66" y="33"/>
                      </a:lnTo>
                      <a:lnTo>
                        <a:pt x="17" y="33"/>
                      </a:lnTo>
                      <a:lnTo>
                        <a:pt x="39" y="27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図形 212014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図形 212015"/>
                <p:cNvSpPr>
                  <a:spLocks/>
                </p:cNvSpPr>
                <p:nvPr/>
              </p:nvSpPr>
              <p:spPr bwMode="auto">
                <a:xfrm>
                  <a:off x="1736" y="2256"/>
                  <a:ext cx="74" cy="31"/>
                </a:xfrm>
                <a:custGeom>
                  <a:avLst/>
                  <a:gdLst>
                    <a:gd name="T0" fmla="*/ 73 w 74"/>
                    <a:gd name="T1" fmla="*/ 24 h 31"/>
                    <a:gd name="T2" fmla="*/ 56 w 74"/>
                    <a:gd name="T3" fmla="*/ 30 h 31"/>
                    <a:gd name="T4" fmla="*/ 17 w 74"/>
                    <a:gd name="T5" fmla="*/ 15 h 31"/>
                    <a:gd name="T6" fmla="*/ 0 w 74"/>
                    <a:gd name="T7" fmla="*/ 24 h 31"/>
                    <a:gd name="T8" fmla="*/ 5 w 74"/>
                    <a:gd name="T9" fmla="*/ 0 h 31"/>
                    <a:gd name="T10" fmla="*/ 56 w 74"/>
                    <a:gd name="T11" fmla="*/ 0 h 31"/>
                    <a:gd name="T12" fmla="*/ 36 w 74"/>
                    <a:gd name="T13" fmla="*/ 9 h 31"/>
                    <a:gd name="T14" fmla="*/ 73 w 74"/>
                    <a:gd name="T15" fmla="*/ 24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1"/>
                    <a:gd name="T26" fmla="*/ 0 w 74"/>
                    <a:gd name="T27" fmla="*/ 0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1">
                      <a:moveTo>
                        <a:pt x="73" y="24"/>
                      </a:moveTo>
                      <a:lnTo>
                        <a:pt x="56" y="30"/>
                      </a:lnTo>
                      <a:lnTo>
                        <a:pt x="17" y="15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56" y="0"/>
                      </a:lnTo>
                      <a:lnTo>
                        <a:pt x="36" y="9"/>
                      </a:lnTo>
                      <a:lnTo>
                        <a:pt x="73" y="2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4" name="Group 49"/>
              <p:cNvGrpSpPr>
                <a:grpSpLocks/>
              </p:cNvGrpSpPr>
              <p:nvPr/>
            </p:nvGrpSpPr>
            <p:grpSpPr bwMode="auto">
              <a:xfrm>
                <a:off x="1658" y="2201"/>
                <a:ext cx="147" cy="86"/>
                <a:chOff x="1658" y="2201"/>
                <a:chExt cx="147" cy="86"/>
              </a:xfrm>
            </p:grpSpPr>
            <p:sp>
              <p:nvSpPr>
                <p:cNvPr id="265" name="図形 212017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図形 212018"/>
                <p:cNvSpPr>
                  <a:spLocks/>
                </p:cNvSpPr>
                <p:nvPr/>
              </p:nvSpPr>
              <p:spPr bwMode="auto">
                <a:xfrm>
                  <a:off x="1731" y="2201"/>
                  <a:ext cx="74" cy="34"/>
                </a:xfrm>
                <a:custGeom>
                  <a:avLst/>
                  <a:gdLst>
                    <a:gd name="T0" fmla="*/ 0 w 74"/>
                    <a:gd name="T1" fmla="*/ 27 h 34"/>
                    <a:gd name="T2" fmla="*/ 17 w 74"/>
                    <a:gd name="T3" fmla="*/ 33 h 34"/>
                    <a:gd name="T4" fmla="*/ 53 w 74"/>
                    <a:gd name="T5" fmla="*/ 12 h 34"/>
                    <a:gd name="T6" fmla="*/ 73 w 74"/>
                    <a:gd name="T7" fmla="*/ 18 h 34"/>
                    <a:gd name="T8" fmla="*/ 66 w 74"/>
                    <a:gd name="T9" fmla="*/ 0 h 34"/>
                    <a:gd name="T10" fmla="*/ 17 w 74"/>
                    <a:gd name="T11" fmla="*/ 0 h 34"/>
                    <a:gd name="T12" fmla="*/ 41 w 74"/>
                    <a:gd name="T13" fmla="*/ 6 h 34"/>
                    <a:gd name="T14" fmla="*/ 0 w 74"/>
                    <a:gd name="T15" fmla="*/ 27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34"/>
                    <a:gd name="T26" fmla="*/ 0 w 74"/>
                    <a:gd name="T27" fmla="*/ 0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34">
                      <a:moveTo>
                        <a:pt x="0" y="27"/>
                      </a:moveTo>
                      <a:lnTo>
                        <a:pt x="17" y="33"/>
                      </a:lnTo>
                      <a:lnTo>
                        <a:pt x="53" y="12"/>
                      </a:lnTo>
                      <a:lnTo>
                        <a:pt x="73" y="18"/>
                      </a:lnTo>
                      <a:lnTo>
                        <a:pt x="66" y="0"/>
                      </a:lnTo>
                      <a:lnTo>
                        <a:pt x="17" y="0"/>
                      </a:lnTo>
                      <a:lnTo>
                        <a:pt x="41" y="6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図形 212019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図形 212020"/>
                <p:cNvSpPr>
                  <a:spLocks/>
                </p:cNvSpPr>
                <p:nvPr/>
              </p:nvSpPr>
              <p:spPr bwMode="auto">
                <a:xfrm>
                  <a:off x="1658" y="2249"/>
                  <a:ext cx="71" cy="38"/>
                </a:xfrm>
                <a:custGeom>
                  <a:avLst/>
                  <a:gdLst>
                    <a:gd name="T0" fmla="*/ 70 w 71"/>
                    <a:gd name="T1" fmla="*/ 7 h 38"/>
                    <a:gd name="T2" fmla="*/ 53 w 71"/>
                    <a:gd name="T3" fmla="*/ 0 h 38"/>
                    <a:gd name="T4" fmla="*/ 17 w 71"/>
                    <a:gd name="T5" fmla="*/ 22 h 38"/>
                    <a:gd name="T6" fmla="*/ 0 w 71"/>
                    <a:gd name="T7" fmla="*/ 16 h 38"/>
                    <a:gd name="T8" fmla="*/ 5 w 71"/>
                    <a:gd name="T9" fmla="*/ 37 h 38"/>
                    <a:gd name="T10" fmla="*/ 53 w 71"/>
                    <a:gd name="T11" fmla="*/ 37 h 38"/>
                    <a:gd name="T12" fmla="*/ 32 w 71"/>
                    <a:gd name="T13" fmla="*/ 31 h 38"/>
                    <a:gd name="T14" fmla="*/ 70 w 71"/>
                    <a:gd name="T15" fmla="*/ 7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1"/>
                    <a:gd name="T25" fmla="*/ 0 h 38"/>
                    <a:gd name="T26" fmla="*/ 0 w 71"/>
                    <a:gd name="T27" fmla="*/ 0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1" h="38">
                      <a:moveTo>
                        <a:pt x="70" y="7"/>
                      </a:moveTo>
                      <a:lnTo>
                        <a:pt x="53" y="0"/>
                      </a:lnTo>
                      <a:lnTo>
                        <a:pt x="17" y="22"/>
                      </a:lnTo>
                      <a:lnTo>
                        <a:pt x="0" y="16"/>
                      </a:lnTo>
                      <a:lnTo>
                        <a:pt x="5" y="37"/>
                      </a:lnTo>
                      <a:lnTo>
                        <a:pt x="53" y="37"/>
                      </a:lnTo>
                      <a:lnTo>
                        <a:pt x="32" y="31"/>
                      </a:lnTo>
                      <a:lnTo>
                        <a:pt x="70" y="7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9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276" name="直線コネクタ 275"/>
          <p:cNvCxnSpPr>
            <a:endCxn id="266" idx="5"/>
          </p:cNvCxnSpPr>
          <p:nvPr/>
        </p:nvCxnSpPr>
        <p:spPr bwMode="auto">
          <a:xfrm flipH="1">
            <a:off x="1714278" y="3345565"/>
            <a:ext cx="315242" cy="7298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7" name="Rectangle 198"/>
          <p:cNvSpPr>
            <a:spLocks noChangeArrowheads="1"/>
          </p:cNvSpPr>
          <p:nvPr/>
        </p:nvSpPr>
        <p:spPr bwMode="auto">
          <a:xfrm>
            <a:off x="1276092" y="3830976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Router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78" name="グループ化 277"/>
          <p:cNvGrpSpPr/>
          <p:nvPr/>
        </p:nvGrpSpPr>
        <p:grpSpPr>
          <a:xfrm>
            <a:off x="461186" y="3934432"/>
            <a:ext cx="1069534" cy="996496"/>
            <a:chOff x="477293" y="4111599"/>
            <a:chExt cx="1069534" cy="996496"/>
          </a:xfrm>
        </p:grpSpPr>
        <p:pic>
          <p:nvPicPr>
            <p:cNvPr id="279" name="Picture 12" descr="D:\共有\大川様\PPTネタ\支店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71" y="4111599"/>
              <a:ext cx="463550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0" name="グループ化 279"/>
            <p:cNvGrpSpPr/>
            <p:nvPr/>
          </p:nvGrpSpPr>
          <p:grpSpPr>
            <a:xfrm>
              <a:off x="477293" y="4231631"/>
              <a:ext cx="882473" cy="876464"/>
              <a:chOff x="6819757" y="4210614"/>
              <a:chExt cx="991784" cy="908503"/>
            </a:xfrm>
          </p:grpSpPr>
          <p:pic>
            <p:nvPicPr>
              <p:cNvPr id="282" name="Picture 63" descr="E:\Documents and Settings\yuko_narimatsu\デスクトップ\Panasonic\Ver_3.0_HDコム_ご説明資料\V3.0_商品研修資料_制作データ\各種素材\tasya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634" y="4210614"/>
                <a:ext cx="464668" cy="56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3" name="Rectangle 11"/>
              <p:cNvSpPr>
                <a:spLocks noChangeArrowheads="1"/>
              </p:cNvSpPr>
              <p:nvPr/>
            </p:nvSpPr>
            <p:spPr bwMode="auto">
              <a:xfrm>
                <a:off x="6819757" y="4768279"/>
                <a:ext cx="991784" cy="350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Other VC</a:t>
                </a:r>
              </a:p>
              <a:p>
                <a:pPr algn="ctr"/>
                <a:r>
                  <a:rPr lang="en-US" altLang="ja-JP" sz="9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(H.323)</a:t>
                </a:r>
                <a:endParaRPr lang="ja-JP" alt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81" name="直線コネクタ 280"/>
            <p:cNvCxnSpPr>
              <a:stCxn id="260" idx="2"/>
              <a:endCxn id="282" idx="3"/>
            </p:cNvCxnSpPr>
            <p:nvPr/>
          </p:nvCxnSpPr>
          <p:spPr bwMode="auto">
            <a:xfrm flipH="1">
              <a:off x="1171809" y="4389136"/>
              <a:ext cx="375018" cy="1142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4" name="Text Box 4"/>
          <p:cNvSpPr txBox="1">
            <a:spLocks noChangeArrowheads="1"/>
          </p:cNvSpPr>
          <p:nvPr/>
        </p:nvSpPr>
        <p:spPr bwMode="auto">
          <a:xfrm>
            <a:off x="2624930" y="1934117"/>
            <a:ext cx="1660633" cy="3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152.142.132.122</a:t>
            </a:r>
          </a:p>
          <a:p>
            <a:pPr algn="ctr" eaLnBrk="1" hangingPunct="1"/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(Static Public IP Address)</a:t>
            </a:r>
          </a:p>
        </p:txBody>
      </p:sp>
      <p:sp>
        <p:nvSpPr>
          <p:cNvPr id="285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3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86" name="正方形/長方形 285"/>
          <p:cNvSpPr/>
          <p:nvPr/>
        </p:nvSpPr>
        <p:spPr>
          <a:xfrm>
            <a:off x="295934" y="915331"/>
            <a:ext cx="862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3: </a:t>
            </a:r>
            <a:r>
              <a:rPr lang="en-US" altLang="ja-JP" sz="16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 LAN Interface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mode and IP mode 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with Static NAT setting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16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4285563" y="5868580"/>
            <a:ext cx="322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Conduct routing settings for INTRANET by “Routing settings” of HDVC.</a:t>
            </a:r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3688176" y="3220237"/>
            <a:ext cx="237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 up Default Gateway for LAN 1 </a:t>
            </a:r>
            <a:r>
              <a:rPr kumimoji="1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only. Set up Default Gateway toward </a:t>
            </a:r>
            <a:r>
              <a:rPr kumimoji="1"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</a:t>
            </a:r>
            <a:r>
              <a:rPr kumimoji="1" lang="en-US" altLang="ja-JP" sz="9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9" name="テキスト ボックス 288"/>
          <p:cNvSpPr txBox="1"/>
          <p:nvPr/>
        </p:nvSpPr>
        <p:spPr>
          <a:xfrm>
            <a:off x="2114839" y="2415754"/>
            <a:ext cx="162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</a:t>
            </a:r>
          </a:p>
          <a:p>
            <a:pPr algn="ctr"/>
            <a:r>
              <a:rPr kumimoji="1"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(Easy Connection)</a:t>
            </a:r>
            <a:endParaRPr kumimoji="1"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92" name="直線矢印コネクタ 291"/>
          <p:cNvCxnSpPr/>
          <p:nvPr/>
        </p:nvCxnSpPr>
        <p:spPr bwMode="auto">
          <a:xfrm>
            <a:off x="3653680" y="2281047"/>
            <a:ext cx="290112" cy="3503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00892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3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51757" y="24245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ネットワーク構成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5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20315"/>
              </p:ext>
            </p:extLst>
          </p:nvPr>
        </p:nvGraphicFramePr>
        <p:xfrm>
          <a:off x="410197" y="1119120"/>
          <a:ext cx="8451793" cy="2092225"/>
        </p:xfrm>
        <a:graphic>
          <a:graphicData uri="http://schemas.openxmlformats.org/drawingml/2006/table">
            <a:tbl>
              <a:tblPr/>
              <a:tblGrid>
                <a:gridCol w="230665"/>
                <a:gridCol w="922215"/>
                <a:gridCol w="711200"/>
                <a:gridCol w="422031"/>
                <a:gridCol w="851877"/>
                <a:gridCol w="961292"/>
                <a:gridCol w="906828"/>
                <a:gridCol w="934060"/>
                <a:gridCol w="934060"/>
                <a:gridCol w="1577565"/>
              </a:tblGrid>
              <a:tr h="450516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Site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 mode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Address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</a:p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(HDVC)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 Mask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Gateway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7255"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Head 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Internet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/ IP mode </a:t>
                      </a:r>
                      <a:r>
                        <a:rPr kumimoji="1" lang="en-US" altLang="ja-JP" sz="8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with Static NAT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152.142.132.122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0.0.0.0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Static Public IP is required.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recommended router </a:t>
                      </a:r>
                      <a:endParaRPr kumimoji="1" lang="ja-JP" altLang="en-US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43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192.168.1.201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25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Office 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192.168.11.201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25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Branch</a:t>
                      </a:r>
                      <a:r>
                        <a:rPr lang="en-US" altLang="ja-JP" sz="8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Office </a:t>
                      </a: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192.168.12.0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192.168.12.201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25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 Office C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192.168.13.210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255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 Office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192.168.14.210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351757" y="8302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n"/>
            </a:pPr>
            <a:r>
              <a:rPr lang="ja-JP" altLang="en-US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Configuration at each site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7296" y="34067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 of Router 1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87422"/>
              </p:ext>
            </p:extLst>
          </p:nvPr>
        </p:nvGraphicFramePr>
        <p:xfrm>
          <a:off x="407297" y="3730365"/>
          <a:ext cx="6900088" cy="1524000"/>
        </p:xfrm>
        <a:graphic>
          <a:graphicData uri="http://schemas.openxmlformats.org/drawingml/2006/table">
            <a:tbl>
              <a:tblPr/>
              <a:tblGrid>
                <a:gridCol w="6900088"/>
              </a:tblGrid>
              <a:tr h="201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04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The followings are use port information of HDVC and Port forward</a:t>
                      </a:r>
                      <a:r>
                        <a:rPr lang="en-US" altLang="ja-JP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settings are required accordingly.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UDP/5100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5135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Audio R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TP・RTCP</a:t>
                      </a:r>
                      <a:r>
                        <a:rPr lang="ja-JP" altLang="en-US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lang="en-US" altLang="ja-JP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UDP/5200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5235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 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RTP・RTCP</a:t>
                      </a:r>
                      <a:endParaRPr lang="en-US" altLang="ja-JP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UDP/5300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5335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Control</a:t>
                      </a:r>
                      <a:endParaRPr lang="ja-JP" alt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UDP/5400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5435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 Camera R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TP</a:t>
                      </a:r>
                      <a:r>
                        <a:rPr lang="ja-JP" altLang="en-US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・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RTCP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TCP/5800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5808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lang="en-US" altLang="ja-JP" sz="8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・</a:t>
                      </a: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UDP/5060</a:t>
                      </a:r>
                      <a:r>
                        <a:rPr kumimoji="1" lang="ja-JP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TCP/1720</a:t>
                      </a: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1" lang="en-US" altLang="ja-JP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TCP/5500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ja-JP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5519</a:t>
                      </a:r>
                      <a:r>
                        <a:rPr lang="ja-JP" alt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ja-JP" sz="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H.245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7916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968865"/>
              </p:ext>
            </p:extLst>
          </p:nvPr>
        </p:nvGraphicFramePr>
        <p:xfrm>
          <a:off x="446568" y="1151971"/>
          <a:ext cx="8378454" cy="1706880"/>
        </p:xfrm>
        <a:graphic>
          <a:graphicData uri="http://schemas.openxmlformats.org/drawingml/2006/table">
            <a:tbl>
              <a:tblPr/>
              <a:tblGrid>
                <a:gridCol w="574158"/>
                <a:gridCol w="1073888"/>
                <a:gridCol w="1148316"/>
                <a:gridCol w="1499191"/>
                <a:gridCol w="1169581"/>
                <a:gridCol w="2913320"/>
              </a:tblGrid>
              <a:tr h="184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endParaRPr kumimoji="1" lang="ja-JP" altLang="en-US" sz="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Connection</a:t>
                      </a:r>
                      <a:r>
                        <a:rPr kumimoji="1" lang="en-US" altLang="ja-JP" sz="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mode</a:t>
                      </a:r>
                      <a:endParaRPr kumimoji="1" lang="en-US" altLang="ja-JP" sz="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 Settings</a:t>
                      </a:r>
                      <a:endParaRPr kumimoji="1" lang="ja-JP" altLang="en-US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7281">
                <a:tc rowSpan="5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</a:t>
                      </a:r>
                      <a:r>
                        <a:rPr kumimoji="1" lang="ja-JP" altLang="en-US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</a:t>
                      </a:r>
                    </a:p>
                    <a:p>
                      <a:pPr algn="l"/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/ IP mode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(DHCP)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172.16.1.201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setting is required when Static NAT function is selected.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Mask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Default Gateway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172.16.1.254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(DHCP)</a:t>
                      </a: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Primary DNS server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8.8.8.8 (Reference)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Secondary DNS server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8.8.4.4 (Reference)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LAN2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Manual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</a:t>
                      </a:r>
                      <a:r>
                        <a:rPr kumimoji="1" lang="ja-JP" altLang="en-US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Address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</a:t>
                      </a:r>
                      <a:r>
                        <a:rPr kumimoji="1" lang="en-US" altLang="ja-JP" sz="8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M</a:t>
                      </a:r>
                      <a:endParaRPr kumimoji="1" lang="ja-JP" altLang="en-US" sz="800" b="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373023" y="8348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Settings at Head Office (VC 1600)</a:t>
            </a:r>
            <a:endParaRPr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2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03681"/>
              </p:ext>
            </p:extLst>
          </p:nvPr>
        </p:nvGraphicFramePr>
        <p:xfrm>
          <a:off x="438325" y="3084208"/>
          <a:ext cx="8393060" cy="1066800"/>
        </p:xfrm>
        <a:graphic>
          <a:graphicData uri="http://schemas.openxmlformats.org/drawingml/2006/table">
            <a:tbl>
              <a:tblPr/>
              <a:tblGrid>
                <a:gridCol w="711071"/>
                <a:gridCol w="1084839"/>
                <a:gridCol w="1212468"/>
                <a:gridCol w="1246495"/>
                <a:gridCol w="4138187"/>
              </a:tblGrid>
              <a:tr h="149032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Routing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Subnet Mask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Gateway Address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192.168.11.0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Router setting is required for INTRANET site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192.168.12.0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192.168.13.0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192.168.14.0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255.255.255.0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ja-JP" sz="8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192.168.1.253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3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84560"/>
              </p:ext>
            </p:extLst>
          </p:nvPr>
        </p:nvGraphicFramePr>
        <p:xfrm>
          <a:off x="442233" y="4557393"/>
          <a:ext cx="8393060" cy="792480"/>
        </p:xfrm>
        <a:graphic>
          <a:graphicData uri="http://schemas.openxmlformats.org/drawingml/2006/table">
            <a:tbl>
              <a:tblPr/>
              <a:tblGrid>
                <a:gridCol w="847305"/>
                <a:gridCol w="1062893"/>
                <a:gridCol w="1098180"/>
                <a:gridCol w="1519974"/>
                <a:gridCol w="3864708"/>
              </a:tblGrid>
              <a:tr h="149032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Settings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Use of Static NAT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WAN IP Address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Local IP Address Judgment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Static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YES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152.142.132.122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Local IP Address Judgment: Auto</a:t>
                      </a:r>
                      <a:endParaRPr lang="en-US" altLang="ja-JP" sz="800" kern="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800" kern="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*When HDVC is judged</a:t>
                      </a:r>
                      <a:r>
                        <a:rPr lang="en-US" altLang="ja-JP" sz="800" kern="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as Private IP Address such as </a:t>
                      </a:r>
                      <a:r>
                        <a:rPr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10.0.0.0/8,</a:t>
                      </a:r>
                      <a:r>
                        <a:rPr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172.16.0.0/12 and</a:t>
                      </a:r>
                      <a:r>
                        <a:rPr lang="ja-JP" altLang="en-US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192.168.0.0/16, it is regarded as the endpoint in intranet. In fact, </a:t>
                      </a:r>
                      <a:r>
                        <a:rPr lang="en-US" altLang="ja-JP" sz="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NAT operation is not performed. 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72290"/>
              </p:ext>
            </p:extLst>
          </p:nvPr>
        </p:nvGraphicFramePr>
        <p:xfrm>
          <a:off x="434417" y="5393658"/>
          <a:ext cx="8389155" cy="853440"/>
        </p:xfrm>
        <a:graphic>
          <a:graphicData uri="http://schemas.openxmlformats.org/drawingml/2006/table">
            <a:tbl>
              <a:tblPr/>
              <a:tblGrid>
                <a:gridCol w="1294257"/>
                <a:gridCol w="1294257"/>
                <a:gridCol w="1294257"/>
                <a:gridCol w="1294257"/>
                <a:gridCol w="3212127"/>
              </a:tblGrid>
              <a:tr h="149032"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Audio  RTP/RTPC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Video RTP/RTPC</a:t>
                      </a:r>
                      <a:endParaRPr kumimoji="1" lang="ja-JP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Camera Control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Sub Camera RTP/RTPC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5100~5135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5200~5235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5300~5335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5400~5435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Basically it will not be changed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BFCP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SIP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15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1pPr>
                      <a:lvl2pPr marL="433388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13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2pPr>
                      <a:lvl3pPr marL="866775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11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3pPr>
                      <a:lvl4pPr marL="1298575" algn="l" defTabSz="86677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4pPr>
                      <a:lvl5pPr marL="1731963" algn="l" defTabSz="866775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5pPr>
                      <a:lvl6pPr marL="21891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6pPr>
                      <a:lvl7pPr marL="26463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7pPr>
                      <a:lvl8pPr marL="31035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8pPr>
                      <a:lvl9pPr marL="3560763" defTabSz="8667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80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defRPr>
                      </a:lvl9pPr>
                    </a:lstStyle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H.245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744"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5800~5808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5060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5500~5519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0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4479" y="837151"/>
            <a:ext cx="5459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Choose Select Connection mode as “IP mode / NAT Traversal mode”.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3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1" y="1686954"/>
            <a:ext cx="3662794" cy="207769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81354" y="1247446"/>
            <a:ext cx="4290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Go to “Network settings”, then input necessary IP address for LAN 1. 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1354" y="3838126"/>
            <a:ext cx="42906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Press “Red button” (Next), then input necessary IP address for LAN 2. (KX-VC1600 only)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 bwMode="auto">
          <a:xfrm>
            <a:off x="4572000" y="1114150"/>
            <a:ext cx="0" cy="52728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正方形/長方形 28"/>
          <p:cNvSpPr/>
          <p:nvPr/>
        </p:nvSpPr>
        <p:spPr>
          <a:xfrm>
            <a:off x="2773116" y="2831386"/>
            <a:ext cx="1404000" cy="1846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8.8.8.8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77031" y="2397661"/>
            <a:ext cx="1404000" cy="1846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172.16.1.254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77031" y="2194471"/>
            <a:ext cx="1404000" cy="1846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777031" y="1983466"/>
            <a:ext cx="1404000" cy="1846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172.16.1.201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094" y="1687358"/>
            <a:ext cx="3645724" cy="2063065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5958274" y="1864768"/>
            <a:ext cx="2592000" cy="1440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962548" y="2052086"/>
            <a:ext cx="2592000" cy="1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192.168.12.0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62548" y="2257914"/>
            <a:ext cx="2592000" cy="1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192.168.13.0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962548" y="2441029"/>
            <a:ext cx="2592000" cy="14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192.168.14.0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r>
              <a:rPr lang="ja-JP" altLang="en-US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192.168.1.254</a:t>
            </a:r>
            <a:endParaRPr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707784" y="1243546"/>
            <a:ext cx="41429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“Routing settings” (Max.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50 </a:t>
            </a: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sites can be registered)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716525" y="3843839"/>
            <a:ext cx="41429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1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“Routing settings” menu</a:t>
            </a:r>
            <a:endParaRPr lang="ja-JP" altLang="en-US" sz="11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角丸四角形 47"/>
          <p:cNvSpPr/>
          <p:nvPr/>
        </p:nvSpPr>
        <p:spPr bwMode="auto">
          <a:xfrm>
            <a:off x="5910864" y="1841938"/>
            <a:ext cx="2683740" cy="78254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094" y="4219534"/>
            <a:ext cx="3715087" cy="2198220"/>
          </a:xfrm>
          <a:prstGeom prst="rect">
            <a:avLst/>
          </a:prstGeom>
        </p:spPr>
      </p:pic>
      <p:sp>
        <p:nvSpPr>
          <p:cNvPr id="35" name="テキスト ボックス 16"/>
          <p:cNvSpPr txBox="1"/>
          <p:nvPr/>
        </p:nvSpPr>
        <p:spPr>
          <a:xfrm>
            <a:off x="5993319" y="4299183"/>
            <a:ext cx="1152000" cy="14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Destination</a:t>
            </a:r>
            <a:endParaRPr kumimoji="1" lang="ja-JP" altLang="en-US" sz="700" b="1" dirty="0"/>
          </a:p>
        </p:txBody>
      </p:sp>
      <p:sp>
        <p:nvSpPr>
          <p:cNvPr id="47" name="テキスト ボックス 16"/>
          <p:cNvSpPr txBox="1"/>
          <p:nvPr/>
        </p:nvSpPr>
        <p:spPr>
          <a:xfrm>
            <a:off x="5981287" y="4542048"/>
            <a:ext cx="115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49" name="テキスト ボックス 16"/>
          <p:cNvSpPr txBox="1"/>
          <p:nvPr/>
        </p:nvSpPr>
        <p:spPr>
          <a:xfrm>
            <a:off x="5982199" y="4763518"/>
            <a:ext cx="115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Gateway</a:t>
            </a:r>
            <a:endParaRPr kumimoji="1" lang="ja-JP" altLang="en-US" sz="700" b="1" dirty="0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06" y="4320601"/>
            <a:ext cx="3530929" cy="2094791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2710581" y="4621094"/>
            <a:ext cx="1188000" cy="144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192.168.1.201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702766" y="4818751"/>
            <a:ext cx="1188000" cy="144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255.255.255.0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角丸四角形 52"/>
          <p:cNvSpPr/>
          <p:nvPr/>
        </p:nvSpPr>
        <p:spPr bwMode="auto">
          <a:xfrm>
            <a:off x="5930698" y="4278068"/>
            <a:ext cx="2730519" cy="66076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377597" y="5228593"/>
            <a:ext cx="2172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remote site network segment among INTRANET.</a:t>
            </a:r>
            <a:endParaRPr kumimoji="1" lang="ja-JP" altLang="en-US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テキスト ボックス 16"/>
          <p:cNvSpPr txBox="1"/>
          <p:nvPr/>
        </p:nvSpPr>
        <p:spPr>
          <a:xfrm>
            <a:off x="1512012" y="4424765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LAN 2</a:t>
            </a:r>
            <a:endParaRPr kumimoji="1" lang="ja-JP" altLang="en-US" sz="700" b="1" dirty="0"/>
          </a:p>
        </p:txBody>
      </p:sp>
      <p:sp>
        <p:nvSpPr>
          <p:cNvPr id="56" name="テキスト ボックス 16"/>
          <p:cNvSpPr txBox="1"/>
          <p:nvPr/>
        </p:nvSpPr>
        <p:spPr>
          <a:xfrm>
            <a:off x="1504398" y="4637944"/>
            <a:ext cx="936000" cy="14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57" name="テキスト ボックス 16"/>
          <p:cNvSpPr txBox="1"/>
          <p:nvPr/>
        </p:nvSpPr>
        <p:spPr>
          <a:xfrm>
            <a:off x="1500382" y="4836112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58" name="テキスト ボックス 16"/>
          <p:cNvSpPr txBox="1"/>
          <p:nvPr/>
        </p:nvSpPr>
        <p:spPr>
          <a:xfrm>
            <a:off x="1498473" y="5084593"/>
            <a:ext cx="93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Router Settings</a:t>
            </a:r>
            <a:endParaRPr kumimoji="1" lang="ja-JP" altLang="en-US" sz="700" b="1" dirty="0"/>
          </a:p>
        </p:txBody>
      </p:sp>
      <p:sp>
        <p:nvSpPr>
          <p:cNvPr id="59" name="角丸四角形 58"/>
          <p:cNvSpPr/>
          <p:nvPr/>
        </p:nvSpPr>
        <p:spPr bwMode="auto">
          <a:xfrm>
            <a:off x="1512012" y="4394459"/>
            <a:ext cx="2665104" cy="63542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テキスト ボックス 16"/>
          <p:cNvSpPr txBox="1"/>
          <p:nvPr/>
        </p:nvSpPr>
        <p:spPr>
          <a:xfrm>
            <a:off x="1558918" y="1789403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61" name="テキスト ボックス 16"/>
          <p:cNvSpPr txBox="1"/>
          <p:nvPr/>
        </p:nvSpPr>
        <p:spPr>
          <a:xfrm>
            <a:off x="1566934" y="2006799"/>
            <a:ext cx="1116000" cy="144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IP Address</a:t>
            </a:r>
            <a:endParaRPr kumimoji="1" lang="ja-JP" altLang="en-US" sz="7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547288" y="2216380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Subnet mask</a:t>
            </a:r>
            <a:endParaRPr kumimoji="1" lang="ja-JP" altLang="en-US" sz="700" b="1" dirty="0"/>
          </a:p>
        </p:txBody>
      </p:sp>
      <p:sp>
        <p:nvSpPr>
          <p:cNvPr id="63" name="テキスト ボックス 16"/>
          <p:cNvSpPr txBox="1"/>
          <p:nvPr/>
        </p:nvSpPr>
        <p:spPr>
          <a:xfrm>
            <a:off x="1554886" y="2425543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Default Gateway</a:t>
            </a:r>
            <a:endParaRPr kumimoji="1" lang="ja-JP" altLang="en-US" sz="700" b="1" dirty="0"/>
          </a:p>
        </p:txBody>
      </p:sp>
      <p:sp>
        <p:nvSpPr>
          <p:cNvPr id="64" name="テキスト ボックス 16"/>
          <p:cNvSpPr txBox="1"/>
          <p:nvPr/>
        </p:nvSpPr>
        <p:spPr>
          <a:xfrm>
            <a:off x="1562902" y="2627928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DNS Server</a:t>
            </a:r>
            <a:endParaRPr kumimoji="1" lang="ja-JP" altLang="en-US" sz="700" b="1" dirty="0"/>
          </a:p>
        </p:txBody>
      </p:sp>
      <p:sp>
        <p:nvSpPr>
          <p:cNvPr id="65" name="テキスト ボックス 16"/>
          <p:cNvSpPr txBox="1"/>
          <p:nvPr/>
        </p:nvSpPr>
        <p:spPr>
          <a:xfrm>
            <a:off x="1558886" y="2860335"/>
            <a:ext cx="1116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Primary DNS Server</a:t>
            </a:r>
            <a:endParaRPr kumimoji="1" lang="ja-JP" altLang="en-US" sz="700" b="1" dirty="0"/>
          </a:p>
        </p:txBody>
      </p:sp>
      <p:sp>
        <p:nvSpPr>
          <p:cNvPr id="66" name="テキスト ボックス 16"/>
          <p:cNvSpPr txBox="1"/>
          <p:nvPr/>
        </p:nvSpPr>
        <p:spPr>
          <a:xfrm>
            <a:off x="1554870" y="3046471"/>
            <a:ext cx="115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Secondary DNS Server</a:t>
            </a:r>
            <a:endParaRPr kumimoji="1" lang="ja-JP" altLang="en-US" sz="7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2777031" y="3022861"/>
            <a:ext cx="1404000" cy="1846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8.8.4.4</a:t>
            </a:r>
            <a:endParaRPr lang="en-US" altLang="ja-JP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1512012" y="1983466"/>
            <a:ext cx="2694723" cy="60156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1512012" y="2831385"/>
            <a:ext cx="2694723" cy="37614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44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oup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82054"/>
              </p:ext>
            </p:extLst>
          </p:nvPr>
        </p:nvGraphicFramePr>
        <p:xfrm>
          <a:off x="228600" y="1447800"/>
          <a:ext cx="8686800" cy="4871431"/>
        </p:xfrm>
        <a:graphic>
          <a:graphicData uri="http://schemas.openxmlformats.org/drawingml/2006/table">
            <a:tbl>
              <a:tblPr/>
              <a:tblGrid>
                <a:gridCol w="1236060"/>
                <a:gridCol w="1241488"/>
                <a:gridCol w="1234250"/>
                <a:gridCol w="1239678"/>
                <a:gridCol w="1042416"/>
                <a:gridCol w="955548"/>
                <a:gridCol w="1737360"/>
              </a:tblGrid>
              <a:tr h="37941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IP mode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NAT Traversal mode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35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Public IP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Direct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Static NAT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(Port Forward)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Internet VPN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Corporate Network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(WAN)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Intranet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(LAN)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NAT Traversal Service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(Easy Connection)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Available Protocol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 / H.323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 / H.323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 / H.323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 / H.323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 only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Internet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Static IP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(Public IP)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(Public IP)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(Public IP)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(Local IP)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Router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Configuration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(Port Forwarding)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(Little complicated)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Security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Mid.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Mid.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Interoperability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Cost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(Internet, Router, maintenance, etc.)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Little Costly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(Public IP)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Little Costly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(Public IP)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Relatively Costly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---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Relatively Reasonable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Remarks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Easiest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Most Common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Secure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ja-JP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 activation key is required. (License)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1" lang="en-US" altLang="ja-JP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Support Panasonic systems only.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3174855" y="6539275"/>
            <a:ext cx="464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ja-JP" alt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* </a:t>
            </a:r>
            <a:r>
              <a:rPr kumimoji="0" lang="en-US" altLang="ja-JP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Depends on Network environmental, some settings change are required.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228600" y="1447800"/>
            <a:ext cx="1225062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152400" y="1463675"/>
            <a:ext cx="1143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r" eaLnBrk="1" hangingPunct="1"/>
            <a:r>
              <a:rPr lang="en-US" altLang="ja-JP" sz="900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Connection</a:t>
            </a:r>
          </a:p>
          <a:p>
            <a:pPr algn="r" eaLnBrk="1" hangingPunct="1"/>
            <a:r>
              <a:rPr lang="en-US" altLang="ja-JP" sz="900" b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Type</a:t>
            </a:r>
            <a:endParaRPr lang="ja-JP" altLang="en-US" sz="900" b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457200" y="750270"/>
            <a:ext cx="8458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kumimoji="0" lang="en-US" altLang="ja-JP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The following diagram shows possible connection pattern of HDVC system.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kumimoji="0" lang="en-US" altLang="ja-JP" sz="1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There are 7 patterns and can be selected communication protocol such as SIP or H.323.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Connection Mode and Pattern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06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0244" y="1211785"/>
            <a:ext cx="4076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Settings (Page 1)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8226" y="9007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NAT Settings </a:t>
            </a:r>
            <a:r>
              <a:rPr lang="en-US" altLang="ja-JP" sz="14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(System settings (Admin. Menu))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400" kern="0" dirty="0" smtClean="0">
                <a:latin typeface="Arial Black" panose="020B0A04020102020204" pitchFamily="34" charset="0"/>
              </a:rPr>
              <a:t>Multi  Protocol / Dual Network Settings </a:t>
            </a:r>
            <a:r>
              <a:rPr lang="en-US" altLang="ja-JP" sz="2800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Example 3</a:t>
            </a:r>
            <a:endParaRPr lang="de-DE" altLang="ja-JP" sz="2800" kern="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7275" y="3805906"/>
            <a:ext cx="4076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Settings (Page 2)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6" y="4090983"/>
            <a:ext cx="4079626" cy="2330438"/>
          </a:xfrm>
          <a:prstGeom prst="rect">
            <a:avLst/>
          </a:prstGeom>
        </p:spPr>
      </p:pic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443172" y="4124136"/>
            <a:ext cx="3039140" cy="1699781"/>
          </a:xfrm>
          <a:prstGeom prst="roundRect">
            <a:avLst>
              <a:gd name="adj" fmla="val 6050"/>
            </a:avLst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5" name="テキスト ボックス 16"/>
          <p:cNvSpPr txBox="1"/>
          <p:nvPr/>
        </p:nvSpPr>
        <p:spPr>
          <a:xfrm>
            <a:off x="1471292" y="535588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Authentication ID</a:t>
            </a:r>
            <a:endParaRPr kumimoji="1" lang="ja-JP" altLang="en-US" sz="700" b="1" dirty="0"/>
          </a:p>
        </p:txBody>
      </p:sp>
      <p:sp>
        <p:nvSpPr>
          <p:cNvPr id="36" name="テキスト ボックス 16"/>
          <p:cNvSpPr txBox="1"/>
          <p:nvPr/>
        </p:nvSpPr>
        <p:spPr>
          <a:xfrm>
            <a:off x="1477215" y="4889802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H.323 Extension</a:t>
            </a:r>
            <a:endParaRPr kumimoji="1" lang="ja-JP" altLang="en-US" sz="700" b="1" dirty="0"/>
          </a:p>
        </p:txBody>
      </p:sp>
      <p:sp>
        <p:nvSpPr>
          <p:cNvPr id="37" name="テキスト ボックス 16"/>
          <p:cNvSpPr txBox="1"/>
          <p:nvPr/>
        </p:nvSpPr>
        <p:spPr>
          <a:xfrm>
            <a:off x="1474326" y="5606805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Authentication Password</a:t>
            </a:r>
            <a:endParaRPr kumimoji="1" lang="ja-JP" altLang="en-US" sz="700" b="1" dirty="0"/>
          </a:p>
        </p:txBody>
      </p:sp>
      <p:sp>
        <p:nvSpPr>
          <p:cNvPr id="38" name="テキスト ボックス 16"/>
          <p:cNvSpPr txBox="1"/>
          <p:nvPr/>
        </p:nvSpPr>
        <p:spPr>
          <a:xfrm>
            <a:off x="1481471" y="4646938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H.323 Name</a:t>
            </a:r>
            <a:endParaRPr kumimoji="1" lang="ja-JP" altLang="en-US" sz="7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65183" y="584014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H.460</a:t>
            </a:r>
            <a:endParaRPr kumimoji="1" lang="ja-JP" altLang="en-US" sz="700" b="1" dirty="0"/>
          </a:p>
        </p:txBody>
      </p:sp>
      <p:sp>
        <p:nvSpPr>
          <p:cNvPr id="40" name="テキスト ボックス 16"/>
          <p:cNvSpPr txBox="1"/>
          <p:nvPr/>
        </p:nvSpPr>
        <p:spPr>
          <a:xfrm>
            <a:off x="1473439" y="5147914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Authentication</a:t>
            </a:r>
            <a:endParaRPr kumimoji="1" lang="ja-JP" altLang="en-US" sz="700" b="1" dirty="0"/>
          </a:p>
        </p:txBody>
      </p:sp>
      <p:sp>
        <p:nvSpPr>
          <p:cNvPr id="41" name="テキスト ボックス 16"/>
          <p:cNvSpPr txBox="1"/>
          <p:nvPr/>
        </p:nvSpPr>
        <p:spPr>
          <a:xfrm>
            <a:off x="1481471" y="4415128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Gatekeeper Address</a:t>
            </a:r>
            <a:endParaRPr kumimoji="1" lang="ja-JP" altLang="en-US" sz="700" b="1" dirty="0"/>
          </a:p>
        </p:txBody>
      </p:sp>
      <p:sp>
        <p:nvSpPr>
          <p:cNvPr id="42" name="テキスト ボックス 16"/>
          <p:cNvSpPr txBox="1"/>
          <p:nvPr/>
        </p:nvSpPr>
        <p:spPr>
          <a:xfrm>
            <a:off x="1489247" y="4160232"/>
            <a:ext cx="1332000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Gatekeeper</a:t>
            </a:r>
            <a:endParaRPr kumimoji="1" lang="ja-JP" altLang="en-US" sz="700" b="1" dirty="0"/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4988972" y="4642338"/>
            <a:ext cx="3709500" cy="836247"/>
          </a:xfrm>
          <a:prstGeom prst="wedgeRoundRectCallout">
            <a:avLst>
              <a:gd name="adj1" fmla="val -64227"/>
              <a:gd name="adj2" fmla="val -6382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default port numbers that HDVC system uses. </a:t>
            </a:r>
          </a:p>
          <a:p>
            <a:r>
              <a:rPr lang="en-US" altLang="ja-JP" sz="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Basically, it is not necessary to change these port numbers</a:t>
            </a:r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ja-JP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conduct Port Forward settings based on these information at router side.</a:t>
            </a:r>
            <a:endParaRPr lang="en-US" altLang="ja-JP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44" y="1487430"/>
            <a:ext cx="4076910" cy="2314142"/>
          </a:xfrm>
          <a:prstGeom prst="rect">
            <a:avLst/>
          </a:prstGeom>
        </p:spPr>
      </p:pic>
      <p:sp>
        <p:nvSpPr>
          <p:cNvPr id="49" name="テキスト ボックス 16"/>
          <p:cNvSpPr txBox="1"/>
          <p:nvPr/>
        </p:nvSpPr>
        <p:spPr>
          <a:xfrm>
            <a:off x="1509551" y="2280363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Local Address Judgment</a:t>
            </a:r>
            <a:endParaRPr kumimoji="1" lang="ja-JP" altLang="en-US" sz="700" b="1" dirty="0"/>
          </a:p>
        </p:txBody>
      </p:sp>
      <p:sp>
        <p:nvSpPr>
          <p:cNvPr id="50" name="テキスト ボックス 16"/>
          <p:cNvSpPr txBox="1"/>
          <p:nvPr/>
        </p:nvSpPr>
        <p:spPr>
          <a:xfrm>
            <a:off x="1506984" y="2024270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WAN IP Address</a:t>
            </a:r>
            <a:endParaRPr kumimoji="1" lang="ja-JP" altLang="en-US" sz="700" b="1" dirty="0"/>
          </a:p>
        </p:txBody>
      </p:sp>
      <p:sp>
        <p:nvSpPr>
          <p:cNvPr id="51" name="テキスト ボックス 16"/>
          <p:cNvSpPr txBox="1"/>
          <p:nvPr/>
        </p:nvSpPr>
        <p:spPr>
          <a:xfrm>
            <a:off x="1499116" y="1781406"/>
            <a:ext cx="133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ja-JP" sz="700" b="1" dirty="0" smtClean="0"/>
              <a:t>Static NAT</a:t>
            </a:r>
            <a:endParaRPr kumimoji="1" lang="ja-JP" altLang="en-US" sz="700" b="1" dirty="0"/>
          </a:p>
        </p:txBody>
      </p:sp>
      <p:sp>
        <p:nvSpPr>
          <p:cNvPr id="52" name="正方形/長方形 51"/>
          <p:cNvSpPr/>
          <p:nvPr/>
        </p:nvSpPr>
        <p:spPr bwMode="auto">
          <a:xfrm>
            <a:off x="1453407" y="1523526"/>
            <a:ext cx="3024000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80626" y="1828055"/>
            <a:ext cx="1368000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lang="en-US" altLang="ja-JP" sz="6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Static</a:t>
            </a:r>
            <a:endParaRPr lang="en-US" altLang="ja-JP" sz="6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80626" y="2324158"/>
            <a:ext cx="1368000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kumimoji="1" lang="en-US" altLang="ja-JP" sz="6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Auto</a:t>
            </a:r>
            <a:endParaRPr lang="en-US" altLang="ja-JP" sz="6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72811" y="2081348"/>
            <a:ext cx="1368000" cy="10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fontAlgn="t"/>
            <a:r>
              <a:rPr kumimoji="1" lang="en-US" altLang="ja-JP" sz="6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152.142.132.122</a:t>
            </a:r>
            <a:endParaRPr lang="en-US" altLang="ja-JP" sz="5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1452502" y="1739526"/>
            <a:ext cx="3041364" cy="80655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996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28931" y="5536766"/>
            <a:ext cx="421212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Note: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05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can be used the administrator menu to hide the select local site screen.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05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can be used the administrator menu to disable the addition, editing, and deletion of local sites on the select local site screen.</a:t>
            </a:r>
            <a:endParaRPr lang="en-US" altLang="ja-JP" sz="10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Select Local Site Function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4813" y="911700"/>
            <a:ext cx="84883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667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667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667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667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66775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600" b="1" dirty="0" smtClean="0">
                <a:cs typeface="Arial" charset="0"/>
              </a:rPr>
              <a:t>Outline of Local Site Settings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same unit can be used in multiple meeting rooms without the need to change the network or connection mode settings.</a:t>
            </a:r>
          </a:p>
          <a:p>
            <a:pPr marL="571500" indent="-285750" eaLnBrk="1" hangingPunct="1">
              <a:spcBef>
                <a:spcPct val="50000"/>
              </a:spcBef>
              <a:buClrTx/>
              <a:buSzTx/>
            </a:pPr>
            <a:r>
              <a:rPr lang="en-US" altLang="ja-JP" sz="14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Up to 10 local sites can be registered.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4736136" y="2164099"/>
            <a:ext cx="4157038" cy="1500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 system will restart automatically when changing connection mode.</a:t>
            </a:r>
          </a:p>
          <a:p>
            <a:pPr marL="171450" indent="-171450" algn="l">
              <a:buFont typeface="Wingdings" panose="05000000000000000000" pitchFamily="2" charset="2"/>
              <a:buChar char="n"/>
            </a:pPr>
            <a:endParaRPr lang="en-US" altLang="ja-JP" sz="1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n"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 system operation after restarting will be different depends on setting of “Same setting after restart”.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lang="en-US" altLang="ja-JP" sz="105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</a:t>
            </a:r>
            <a:r>
              <a:rPr lang="en-US" altLang="ja-JP" sz="105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105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 contents will be remain right before restarting.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lang="en-US" altLang="ja-JP" sz="105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OFF</a:t>
            </a:r>
            <a:r>
              <a:rPr lang="en-US" altLang="ja-JP" sz="105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105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 contents back to default.</a:t>
            </a:r>
            <a:endParaRPr lang="ja-JP" altLang="en-US" sz="105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58" y="3962123"/>
            <a:ext cx="2663075" cy="15136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750417" y="3693834"/>
            <a:ext cx="4022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 menu of Select Local site (Admin. Menu))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7168" y="4604173"/>
            <a:ext cx="4022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 menu of Select Local site (to Add)</a:t>
            </a:r>
            <a:endParaRPr lang="ja-JP" altLang="en-US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4650171" y="2201780"/>
            <a:ext cx="0" cy="40907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50" y="4875047"/>
            <a:ext cx="2057037" cy="15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5" y="2076740"/>
            <a:ext cx="3360371" cy="24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42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8261" y="1221739"/>
            <a:ext cx="41889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1: </a:t>
            </a:r>
            <a:r>
              <a:rPr lang="en-US" altLang="ja-JP" sz="11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one HDVC in different meeting room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Easy to change network settings depends on meeting room.</a:t>
            </a:r>
            <a:endParaRPr lang="ja-JP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Line 52"/>
          <p:cNvSpPr>
            <a:spLocks noChangeShapeType="1"/>
          </p:cNvSpPr>
          <p:nvPr/>
        </p:nvSpPr>
        <p:spPr bwMode="auto">
          <a:xfrm>
            <a:off x="2682941" y="2236811"/>
            <a:ext cx="669849" cy="224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3266822" y="2733080"/>
            <a:ext cx="13129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(Remote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1520716" y="2291516"/>
            <a:ext cx="12381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(Local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443877" y="1901900"/>
            <a:ext cx="1152000" cy="43858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Meeting Room A</a:t>
            </a:r>
          </a:p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192.168.1.1/24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 flipV="1">
            <a:off x="2731942" y="2771661"/>
            <a:ext cx="620848" cy="3424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Line 59"/>
          <p:cNvSpPr>
            <a:spLocks noChangeShapeType="1"/>
          </p:cNvSpPr>
          <p:nvPr/>
        </p:nvSpPr>
        <p:spPr bwMode="auto">
          <a:xfrm>
            <a:off x="1928193" y="2494721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1864452" y="2601541"/>
            <a:ext cx="10988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Select Local Site</a:t>
            </a:r>
            <a:endParaRPr lang="ja-JP" altLang="en-US" sz="9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1520716" y="3360281"/>
            <a:ext cx="12381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(Local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41" y="1998249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41" y="3071846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28" y="2453056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418906" y="2993179"/>
            <a:ext cx="1152000" cy="43858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Meeting Room B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192.168.11.1/24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4567237" y="1344246"/>
            <a:ext cx="0" cy="5033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7776" y="833233"/>
            <a:ext cx="4239461" cy="3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Study of Select Local Site Function</a:t>
            </a:r>
            <a:endParaRPr kumimoji="1"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V="1">
            <a:off x="5939115" y="2145037"/>
            <a:ext cx="664314" cy="330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4797651" y="2762467"/>
            <a:ext cx="11883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(Local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6431498" y="2252497"/>
            <a:ext cx="138389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(Remote site A)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5962560" y="2703847"/>
            <a:ext cx="640870" cy="367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6267365" y="2354107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6431497" y="3304328"/>
            <a:ext cx="138389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(Remote site B)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4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63" y="2463449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44" y="1984944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83" y="3011332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Select Local Site Function</a:t>
            </a:r>
            <a:endParaRPr lang="de-DE" altLang="ja-JP" sz="2800" kern="0" dirty="0" smtClean="0">
              <a:latin typeface="Arial Black" panose="020B0A04020102020204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750761" y="1210024"/>
            <a:ext cx="41889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2: </a:t>
            </a:r>
            <a:r>
              <a:rPr lang="en-US" altLang="ja-JP" sz="11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Change Encryption Key depends on Remote site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Easy to make secure communication depends on remote site.</a:t>
            </a:r>
            <a:endParaRPr lang="ja-JP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7819330" y="1996081"/>
            <a:ext cx="1152000" cy="2308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Enc. Key: 1111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806988" y="3010098"/>
            <a:ext cx="1152000" cy="23083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Enc. Key: 2222</a:t>
            </a:r>
            <a:endParaRPr lang="en-US" altLang="ja-JP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6212660" y="2469890"/>
            <a:ext cx="12275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Select Local Site</a:t>
            </a:r>
            <a:endParaRPr lang="ja-JP" altLang="en-US" sz="9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946395" y="1843758"/>
            <a:ext cx="150055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IP mode</a:t>
            </a:r>
            <a:endParaRPr kumimoji="1" lang="ja-JP" altLang="en-US" sz="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708685" y="1839858"/>
            <a:ext cx="150055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NAT Traversal mode</a:t>
            </a:r>
            <a:endParaRPr kumimoji="1" lang="ja-JP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直線コネクタ 44"/>
          <p:cNvCxnSpPr/>
          <p:nvPr/>
        </p:nvCxnSpPr>
        <p:spPr bwMode="auto">
          <a:xfrm>
            <a:off x="378261" y="3857385"/>
            <a:ext cx="84140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66"/>
          <p:cNvSpPr>
            <a:spLocks noChangeShapeType="1"/>
          </p:cNvSpPr>
          <p:nvPr/>
        </p:nvSpPr>
        <p:spPr bwMode="auto">
          <a:xfrm flipV="1">
            <a:off x="1657027" y="4780636"/>
            <a:ext cx="77372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Line 70"/>
          <p:cNvSpPr>
            <a:spLocks noChangeShapeType="1"/>
          </p:cNvSpPr>
          <p:nvPr/>
        </p:nvSpPr>
        <p:spPr bwMode="auto">
          <a:xfrm>
            <a:off x="1657027" y="5542636"/>
            <a:ext cx="77372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4" name="Line 72"/>
          <p:cNvSpPr>
            <a:spLocks noChangeShapeType="1"/>
          </p:cNvSpPr>
          <p:nvPr/>
        </p:nvSpPr>
        <p:spPr bwMode="auto">
          <a:xfrm>
            <a:off x="1917660" y="5200711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6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28" y="4602287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9" y="5314036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14" y="5704599"/>
            <a:ext cx="469686" cy="36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418906" y="5595055"/>
            <a:ext cx="12381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(Local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2198346" y="4882907"/>
            <a:ext cx="15105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(Remote site A)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1857513" y="5307165"/>
            <a:ext cx="10961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Select Local Site</a:t>
            </a:r>
            <a:endParaRPr lang="ja-JP" altLang="en-US" sz="9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2290593" y="6067584"/>
            <a:ext cx="1312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Mobile for Windows (Remote site B)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540370" y="4625732"/>
            <a:ext cx="97023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IP mode</a:t>
            </a:r>
            <a:endParaRPr kumimoji="1" lang="ja-JP" altLang="en-US" sz="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227746" y="5690936"/>
            <a:ext cx="12818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NAT Traversal mode</a:t>
            </a:r>
            <a:endParaRPr kumimoji="1" lang="ja-JP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90831" y="3893834"/>
            <a:ext cx="4188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3: </a:t>
            </a:r>
            <a:r>
              <a:rPr lang="en-US" altLang="ja-JP" sz="11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IP mode and NAT Traversal mode depends on Remote site and use devices of Remote site.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4755516" y="3889934"/>
            <a:ext cx="4188976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Case 4: </a:t>
            </a:r>
            <a:r>
              <a:rPr lang="en-US" altLang="ja-JP" sz="11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Change Network setting depends on connection pattern and use protocol of Remote site.</a:t>
            </a:r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 flipV="1">
            <a:off x="6009688" y="4863761"/>
            <a:ext cx="642896" cy="465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6009687" y="5557867"/>
            <a:ext cx="77372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6387545" y="5176867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8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78" y="4617518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KX_VC1600黒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79" y="5329267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グループ化 79"/>
          <p:cNvGrpSpPr/>
          <p:nvPr/>
        </p:nvGrpSpPr>
        <p:grpSpPr>
          <a:xfrm>
            <a:off x="6750589" y="5608861"/>
            <a:ext cx="991784" cy="901953"/>
            <a:chOff x="6999746" y="4336264"/>
            <a:chExt cx="991784" cy="901953"/>
          </a:xfrm>
        </p:grpSpPr>
        <p:pic>
          <p:nvPicPr>
            <p:cNvPr id="81" name="Picture 63" descr="E:\Documents and Settings\yuko_narimatsu\デスクトップ\Panasonic\Ver_3.0_HDコム_ご説明資料\V3.0_商品研修資料_制作データ\各種素材\tasy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634" y="4336264"/>
              <a:ext cx="464668" cy="56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6999746" y="4887380"/>
              <a:ext cx="991784" cy="35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Other VC system</a:t>
              </a:r>
            </a:p>
            <a:p>
              <a:pPr algn="ctr"/>
              <a:r>
                <a:rPr lang="en-US" altLang="ja-JP" sz="9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(H.323)</a:t>
              </a:r>
              <a:endParaRPr lang="ja-JP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7853878" y="5625517"/>
            <a:ext cx="1070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mode, </a:t>
            </a:r>
            <a:r>
              <a:rPr kumimoji="1" lang="en-US" altLang="ja-JP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H.323</a:t>
            </a:r>
          </a:p>
          <a:p>
            <a:r>
              <a:rPr kumimoji="1" lang="en-US" altLang="ja-JP" sz="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and with </a:t>
            </a:r>
            <a:r>
              <a:rPr kumimoji="1" lang="en-US" altLang="ja-JP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NAT setting</a:t>
            </a:r>
            <a:endParaRPr kumimoji="1" lang="ja-JP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4794777" y="5616821"/>
            <a:ext cx="12381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(Local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5" name="Text Box 60"/>
          <p:cNvSpPr txBox="1">
            <a:spLocks noChangeArrowheads="1"/>
          </p:cNvSpPr>
          <p:nvPr/>
        </p:nvSpPr>
        <p:spPr bwMode="auto">
          <a:xfrm>
            <a:off x="6322087" y="5279630"/>
            <a:ext cx="1118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9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Select Local Site</a:t>
            </a:r>
            <a:endParaRPr lang="ja-JP" altLang="en-US" sz="9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6629063" y="4909929"/>
            <a:ext cx="13129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(Remote site)</a:t>
            </a:r>
            <a:endParaRPr lang="ja-JP" altLang="en-US" sz="9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860000" y="4494430"/>
            <a:ext cx="1070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mode, </a:t>
            </a:r>
            <a:endParaRPr kumimoji="1" lang="en-US" altLang="ja-JP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INTRANET</a:t>
            </a:r>
            <a:endParaRPr kumimoji="1" lang="ja-JP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9" name="直線コネクタ 88"/>
          <p:cNvCxnSpPr/>
          <p:nvPr/>
        </p:nvCxnSpPr>
        <p:spPr bwMode="auto">
          <a:xfrm>
            <a:off x="7573108" y="2607666"/>
            <a:ext cx="135143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直線コネクタ 89"/>
          <p:cNvCxnSpPr/>
          <p:nvPr/>
        </p:nvCxnSpPr>
        <p:spPr bwMode="auto">
          <a:xfrm>
            <a:off x="508533" y="2710377"/>
            <a:ext cx="1273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線コネクタ 90"/>
          <p:cNvCxnSpPr/>
          <p:nvPr/>
        </p:nvCxnSpPr>
        <p:spPr bwMode="auto">
          <a:xfrm>
            <a:off x="3227746" y="5429311"/>
            <a:ext cx="12192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コネクタ 91"/>
          <p:cNvCxnSpPr/>
          <p:nvPr/>
        </p:nvCxnSpPr>
        <p:spPr bwMode="auto">
          <a:xfrm>
            <a:off x="7635631" y="5395046"/>
            <a:ext cx="12889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45200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Panasonic Recommended Routers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57510"/>
              </p:ext>
            </p:extLst>
          </p:nvPr>
        </p:nvGraphicFramePr>
        <p:xfrm>
          <a:off x="253999" y="1616042"/>
          <a:ext cx="8569569" cy="3555462"/>
        </p:xfrm>
        <a:graphic>
          <a:graphicData uri="http://schemas.openxmlformats.org/drawingml/2006/table">
            <a:tbl>
              <a:tblPr/>
              <a:tblGrid>
                <a:gridCol w="2278186"/>
                <a:gridCol w="1628739"/>
                <a:gridCol w="1411626"/>
                <a:gridCol w="3251018"/>
              </a:tblGrid>
              <a:tr h="56674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Maker / Model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DRAM / flash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IOS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Feature Set/License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000"/>
                      </a:srgbClr>
                    </a:solidFill>
                  </a:tcPr>
                </a:tc>
              </a:tr>
              <a:tr h="4810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CISCO 1812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256MB/64MB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12.4(24)T2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ADVANCED IP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SECURITY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6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CISCO 892-K9</a:t>
                      </a:r>
                      <a:endParaRPr kumimoji="1" lang="ja-JP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256MB/64MB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15.0(1)M3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ADVANCED SECURITY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9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CISCO ISR 1841-SEC/K9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256MB/64MB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12.4(24)T2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ADVANCED SECURITY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CISCO ISR 2801-SEC/K9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256MB/64MB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12.4(24)T2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ADVANCED SECURITY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8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CISCO 1921</a:t>
                      </a:r>
                      <a:r>
                        <a:rPr kumimoji="1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-SEC/K9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256MB/64MB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15.0(1)M3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IP Base License + Security License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1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CISCO </a:t>
                      </a:r>
                      <a:r>
                        <a:rPr kumimoji="1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1941-SEC/K9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256MB/64MB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15.0(1)M3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IP Base License + Security License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7239000" y="1375225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000" b="1" dirty="0"/>
              <a:t>As of </a:t>
            </a:r>
            <a:r>
              <a:rPr lang="en-US" altLang="ja-JP" sz="1000" b="1" dirty="0" smtClean="0"/>
              <a:t>Nov. 2014</a:t>
            </a:r>
            <a:endParaRPr lang="en-US" altLang="ja-JP" sz="1000" b="1" dirty="0"/>
          </a:p>
        </p:txBody>
      </p:sp>
      <p:pic>
        <p:nvPicPr>
          <p:cNvPr id="6" name="Picture 2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135132"/>
            <a:ext cx="122396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75310"/>
            <a:ext cx="1995488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50"/>
          <p:cNvSpPr txBox="1">
            <a:spLocks noChangeArrowheads="1"/>
          </p:cNvSpPr>
          <p:nvPr/>
        </p:nvSpPr>
        <p:spPr bwMode="auto">
          <a:xfrm>
            <a:off x="1943100" y="5275915"/>
            <a:ext cx="14716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CISCO 1941</a:t>
            </a:r>
            <a:endParaRPr lang="en-US" altLang="ja-JP" sz="10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Text Box 251"/>
          <p:cNvSpPr txBox="1">
            <a:spLocks noChangeArrowheads="1"/>
          </p:cNvSpPr>
          <p:nvPr/>
        </p:nvSpPr>
        <p:spPr bwMode="auto">
          <a:xfrm>
            <a:off x="3659188" y="5256742"/>
            <a:ext cx="14716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CISCO 2951</a:t>
            </a:r>
            <a:endParaRPr lang="en-US" altLang="ja-JP" sz="10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Picture 26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538970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2"/>
          <p:cNvSpPr txBox="1">
            <a:spLocks noChangeArrowheads="1"/>
          </p:cNvSpPr>
          <p:nvPr/>
        </p:nvSpPr>
        <p:spPr bwMode="auto">
          <a:xfrm>
            <a:off x="444500" y="5278845"/>
            <a:ext cx="14716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CISCO 892</a:t>
            </a:r>
            <a:endParaRPr lang="en-US" altLang="ja-JP" sz="10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5138" y="845567"/>
            <a:ext cx="8464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15000"/>
              </a:spcBef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following routers are Panasonic recommended routers especially for center site of Multiple connection, MPCS server site and for VPN connection.</a:t>
            </a:r>
            <a:endParaRPr lang="en-US" altLang="ja-JP" sz="16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4" name="Text Box 257"/>
          <p:cNvSpPr txBox="1">
            <a:spLocks noChangeArrowheads="1"/>
          </p:cNvSpPr>
          <p:nvPr/>
        </p:nvSpPr>
        <p:spPr bwMode="auto">
          <a:xfrm>
            <a:off x="289169" y="6021059"/>
            <a:ext cx="8550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Note:</a:t>
            </a:r>
            <a:r>
              <a:rPr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case of CISCO routers, port 5100 cloud be used. If communication cannot be made, try to use alternative port instead of port 5100.</a:t>
            </a:r>
            <a:endParaRPr lang="ja-JP" altLang="en-US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863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Router Selection (Reference)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5138" y="845567"/>
            <a:ext cx="8464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15000"/>
              </a:spcBef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following is reference to select suitable router depends on use case.</a:t>
            </a:r>
            <a:endParaRPr lang="en-US" altLang="ja-JP" sz="16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3369" y="12885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In case of VPN connection in IP mode</a:t>
            </a:r>
            <a:endParaRPr lang="ja-JP" altLang="en-US" sz="14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78035"/>
              </p:ext>
            </p:extLst>
          </p:nvPr>
        </p:nvGraphicFramePr>
        <p:xfrm>
          <a:off x="468923" y="1627217"/>
          <a:ext cx="8253048" cy="1420784"/>
        </p:xfrm>
        <a:graphic>
          <a:graphicData uri="http://schemas.openxmlformats.org/drawingml/2006/table">
            <a:tbl>
              <a:tblPr/>
              <a:tblGrid>
                <a:gridCol w="2063262"/>
                <a:gridCol w="2063262"/>
                <a:gridCol w="2063262"/>
                <a:gridCol w="2063262"/>
              </a:tblGrid>
              <a:tr h="4049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 Settings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 (4 sites)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 (6 sites)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 (10 sites)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86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86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86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373369" y="315636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altLang="ja-JP" sz="1400" b="1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In case of NAT Traversal Service mode</a:t>
            </a:r>
            <a:endParaRPr lang="ja-JP" altLang="en-US" sz="1400" b="1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63917"/>
              </p:ext>
            </p:extLst>
          </p:nvPr>
        </p:nvGraphicFramePr>
        <p:xfrm>
          <a:off x="461109" y="3477406"/>
          <a:ext cx="8253046" cy="2907761"/>
        </p:xfrm>
        <a:graphic>
          <a:graphicData uri="http://schemas.openxmlformats.org/drawingml/2006/table">
            <a:tbl>
              <a:tblPr/>
              <a:tblGrid>
                <a:gridCol w="544556"/>
                <a:gridCol w="2495627"/>
                <a:gridCol w="1737621"/>
                <a:gridCol w="1737621"/>
                <a:gridCol w="1737621"/>
              </a:tblGrid>
              <a:tr h="371963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Max. Bandwidth Settings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VC1300 (4 sites)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 (6 sites)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VC1600 (10 sites)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22633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4M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lang="en-US" altLang="ja-JP" sz="12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mode / IP mode 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26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mode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2633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lang="en-US" altLang="ja-JP" sz="12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mode / IP mode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26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mode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2633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18M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ja-JP" sz="120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</a:t>
                      </a:r>
                      <a:r>
                        <a:rPr lang="en-US" altLang="ja-JP" sz="120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Traversal mode / IP mode</a:t>
                      </a:r>
                      <a:endParaRPr lang="en-US" altLang="ja-JP" sz="120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26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NAT Traversal mode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CISCO1941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8885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4763" y="850954"/>
            <a:ext cx="9144001" cy="10694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rIns="72000" anchor="ctr"/>
          <a:lstStyle/>
          <a:p>
            <a:pPr algn="ctr">
              <a:lnSpc>
                <a:spcPct val="110000"/>
              </a:lnSpc>
            </a:pPr>
            <a:r>
              <a:rPr lang="en-US" altLang="ja-JP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Network specification required for tenders</a:t>
            </a:r>
            <a:r>
              <a:rPr lang="ja-JP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IPv6</a:t>
            </a:r>
            <a:br>
              <a:rPr lang="en-US" altLang="ja-JP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IPv6 shall become necessary for VC system for tenders</a:t>
            </a:r>
            <a:r>
              <a:rPr lang="ja-JP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  <a:endParaRPr lang="ja-JP" altLang="en-US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74128"/>
              </p:ext>
            </p:extLst>
          </p:nvPr>
        </p:nvGraphicFramePr>
        <p:xfrm>
          <a:off x="542660" y="1881769"/>
          <a:ext cx="8049153" cy="1920240"/>
        </p:xfrm>
        <a:graphic>
          <a:graphicData uri="http://schemas.openxmlformats.org/drawingml/2006/table">
            <a:tbl>
              <a:tblPr firstRow="1" bandRow="1"/>
              <a:tblGrid>
                <a:gridCol w="1055923"/>
                <a:gridCol w="1398646"/>
                <a:gridCol w="1398646"/>
                <a:gridCol w="1398646"/>
                <a:gridCol w="1398646"/>
                <a:gridCol w="1398646"/>
              </a:tblGrid>
              <a:tr h="321207">
                <a:tc gridSpan="6"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IPv6</a:t>
                      </a:r>
                      <a:r>
                        <a:rPr kumimoji="1" lang="en-US" altLang="ja-JP" sz="18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supporting situation 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120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Panasonic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SONY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Polycom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CISCO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Lifesize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CODEC</a:t>
                      </a: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VC1600</a:t>
                      </a:r>
                      <a:br>
                        <a:rPr kumimoji="1" lang="en-US" altLang="ja-JP" sz="1600" b="1" dirty="0" smtClean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b="1" dirty="0" smtClean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VC1300</a:t>
                      </a:r>
                      <a:endParaRPr kumimoji="1" lang="ja-JP" altLang="en-US" sz="1600" b="1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XG100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XG77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XC1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Group700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Group500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Group300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SX80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SX20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C40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Room220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Team220</a:t>
                      </a:r>
                      <a:b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Express220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IPv6</a:t>
                      </a: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600" b="1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正方形/長方形 17"/>
          <p:cNvSpPr/>
          <p:nvPr/>
        </p:nvSpPr>
        <p:spPr bwMode="auto">
          <a:xfrm>
            <a:off x="1584101" y="2243072"/>
            <a:ext cx="1390918" cy="1558343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0" lang="ja-JP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17169" y="5081152"/>
            <a:ext cx="8533648" cy="601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rIns="72000" anchor="ctr"/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ja-JP" b="1" u="sng" dirty="0" smtClean="0">
                <a:solidFill>
                  <a:srgbClr val="0070C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support dual stack of IPv4 and IPv6.</a:t>
            </a:r>
            <a:endParaRPr lang="ja-JP" altLang="en-US" sz="1600" b="1" u="sng" dirty="0">
              <a:solidFill>
                <a:srgbClr val="0070C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549" y="3878687"/>
            <a:ext cx="794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All VCS supplier support IPv6 with their main model. </a:t>
            </a:r>
            <a:endParaRPr lang="ja-JP" altLang="en-US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7" y="4433330"/>
            <a:ext cx="1177337" cy="5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79513" y="430616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VC1600/VC1300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4019" y="4825298"/>
            <a:ext cx="202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Ver4.2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18964" y="4336926"/>
            <a:ext cx="498762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What is IPv6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？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ja-JP" sz="1400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Internet Protocol Version </a:t>
            </a:r>
            <a:r>
              <a:rPr lang="ja-JP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6</a:t>
            </a:r>
            <a:endParaRPr lang="en-US" altLang="ja-JP" sz="14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Technical solution for IP address depletion</a:t>
            </a:r>
            <a:endParaRPr lang="ja-JP" altLang="en-US" sz="14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2382592" y="4383440"/>
            <a:ext cx="991673" cy="692157"/>
          </a:xfrm>
          <a:prstGeom prst="ellipse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</a:t>
            </a:r>
            <a:br>
              <a:rPr kumimoji="0"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IPv6</a:t>
            </a:r>
            <a:endParaRPr kumimoji="0" lang="ja-JP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7168" y="5556577"/>
            <a:ext cx="872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Following service does not support IPv6.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NAT Traversal Service mode, ALM, Version up via network (firmware download)</a:t>
            </a:r>
            <a:b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These service work with IPv4, even if IPv6 is set.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IPv6 Support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27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8" name="Group 708"/>
          <p:cNvGrpSpPr>
            <a:grpSpLocks/>
          </p:cNvGrpSpPr>
          <p:nvPr/>
        </p:nvGrpSpPr>
        <p:grpSpPr bwMode="auto">
          <a:xfrm>
            <a:off x="76200" y="88566"/>
            <a:ext cx="733425" cy="488950"/>
            <a:chOff x="132" y="2044"/>
            <a:chExt cx="462" cy="308"/>
          </a:xfrm>
        </p:grpSpPr>
        <p:pic>
          <p:nvPicPr>
            <p:cNvPr id="29" name="Picture 709" descr="名称未設定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4518">
              <a:off x="132" y="2044"/>
              <a:ext cx="46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710"/>
            <p:cNvSpPr txBox="1">
              <a:spLocks noChangeArrowheads="1"/>
            </p:cNvSpPr>
            <p:nvPr/>
          </p:nvSpPr>
          <p:spPr bwMode="auto">
            <a:xfrm rot="-1192966">
              <a:off x="158" y="2081"/>
              <a:ext cx="43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defTabSz="1042988">
                <a:lnSpc>
                  <a:spcPct val="80000"/>
                </a:lnSpc>
                <a:defRPr/>
              </a:pPr>
              <a:r>
                <a:rPr kumimoji="1" lang="en-US" altLang="ja-JP" sz="1100" b="1">
                  <a:solidFill>
                    <a:schemeClr val="bg1"/>
                  </a:solidFill>
                  <a:ea typeface="ＭＳ Ｐゴシック" pitchFamily="50" charset="-128"/>
                </a:rPr>
                <a:t>This is new!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5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/>
          <p:cNvCxnSpPr/>
          <p:nvPr/>
        </p:nvCxnSpPr>
        <p:spPr bwMode="auto">
          <a:xfrm>
            <a:off x="2272592" y="3147968"/>
            <a:ext cx="0" cy="17998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テキスト ボックス 24"/>
          <p:cNvSpPr txBox="1"/>
          <p:nvPr/>
        </p:nvSpPr>
        <p:spPr>
          <a:xfrm>
            <a:off x="378474" y="841920"/>
            <a:ext cx="84435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While applying two mode, IP mode/inside and NAT Traversal mode/outside, by using dual network function, following encryption setting can be done.</a:t>
            </a:r>
            <a:b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mode(SIP)/inside : no encryption, NAT Traversal mode(SIP)/outside : encryption </a:t>
            </a:r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1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Static NAT(SIP) is treated same as IP mode.</a:t>
            </a:r>
          </a:p>
        </p:txBody>
      </p:sp>
      <p:cxnSp>
        <p:nvCxnSpPr>
          <p:cNvPr id="11" name="直線コネクタ 10"/>
          <p:cNvCxnSpPr>
            <a:stCxn id="25" idx="2"/>
          </p:cNvCxnSpPr>
          <p:nvPr/>
        </p:nvCxnSpPr>
        <p:spPr bwMode="auto">
          <a:xfrm>
            <a:off x="4600251" y="1749861"/>
            <a:ext cx="0" cy="38901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テキスト ボックス 27"/>
          <p:cNvSpPr txBox="1"/>
          <p:nvPr/>
        </p:nvSpPr>
        <p:spPr>
          <a:xfrm>
            <a:off x="321335" y="2034504"/>
            <a:ext cx="427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＜</a:t>
            </a:r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 far</a:t>
            </a:r>
            <a:r>
              <a:rPr lang="ja-JP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＞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38888" y="2031704"/>
            <a:ext cx="427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＜</a:t>
            </a:r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Ver4.2</a:t>
            </a:r>
            <a:r>
              <a:rPr lang="ja-JP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＞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473" y="5388760"/>
            <a:ext cx="4116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[Encryption for IP/NAT Traversal mode]</a:t>
            </a:r>
            <a:b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・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SIP)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On/Off</a:t>
            </a:r>
            <a:b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・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 key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SIP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:max.256</a:t>
            </a:r>
            <a:r>
              <a:rPr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character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44009" y="5358312"/>
            <a:ext cx="4273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[Encryption for IP/NAT Traversal mode]</a:t>
            </a:r>
            <a:b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・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SIP)</a:t>
            </a: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On/Off</a:t>
            </a:r>
            <a:b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Encryption(NAT Traversal mode) : On/Off</a:t>
            </a:r>
            <a:b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2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・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 key(SIP/NAT Traversal) : max.256 character</a:t>
            </a:r>
            <a:endParaRPr lang="ja-JP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1302" y="2311560"/>
            <a:ext cx="443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is essential to set encryption ON at all inside site, if encryption is set to ON due to NAT Traversal Service use.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50035" y="2328531"/>
            <a:ext cx="422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 is possible to set encryption ON for NAT Traversal mode and to set OFF for inside site.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17" y="3058732"/>
            <a:ext cx="1035235" cy="4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9487" y="3719347"/>
            <a:ext cx="1246903" cy="83256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45699" y="3915555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VPN</a:t>
            </a:r>
          </a:p>
        </p:txBody>
      </p:sp>
      <p:pic>
        <p:nvPicPr>
          <p:cNvPr id="49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76167" y="3775091"/>
            <a:ext cx="1380765" cy="6977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430350" y="3587593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HDVC connection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Service</a:t>
            </a:r>
            <a:endParaRPr lang="ja-JP" altLang="en-US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1" name="Picture 2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37" y="3932080"/>
            <a:ext cx="1176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682762" y="4124168"/>
            <a:ext cx="1330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303859" y="2927996"/>
            <a:ext cx="1885950" cy="2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VC1600</a:t>
            </a:r>
            <a:endParaRPr lang="ja-JP" altLang="en-US" sz="11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4" y="3419235"/>
            <a:ext cx="794550" cy="3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5" y="4551907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0" y="4551907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コネクタ 14"/>
          <p:cNvCxnSpPr/>
          <p:nvPr/>
        </p:nvCxnSpPr>
        <p:spPr bwMode="auto">
          <a:xfrm flipH="1">
            <a:off x="1555560" y="3419235"/>
            <a:ext cx="284720" cy="36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コネクタ 16"/>
          <p:cNvCxnSpPr/>
          <p:nvPr/>
        </p:nvCxnSpPr>
        <p:spPr bwMode="auto">
          <a:xfrm flipH="1" flipV="1">
            <a:off x="645699" y="3719347"/>
            <a:ext cx="245076" cy="212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コネクタ 18"/>
          <p:cNvCxnSpPr>
            <a:stCxn id="55" idx="0"/>
          </p:cNvCxnSpPr>
          <p:nvPr/>
        </p:nvCxnSpPr>
        <p:spPr bwMode="auto">
          <a:xfrm flipV="1">
            <a:off x="606055" y="4372755"/>
            <a:ext cx="284720" cy="179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コネクタ 56"/>
          <p:cNvCxnSpPr>
            <a:endCxn id="56" idx="0"/>
          </p:cNvCxnSpPr>
          <p:nvPr/>
        </p:nvCxnSpPr>
        <p:spPr bwMode="auto">
          <a:xfrm>
            <a:off x="1729217" y="4394563"/>
            <a:ext cx="111063" cy="157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コネクタ 57"/>
          <p:cNvCxnSpPr/>
          <p:nvPr/>
        </p:nvCxnSpPr>
        <p:spPr bwMode="auto">
          <a:xfrm>
            <a:off x="2572710" y="3354513"/>
            <a:ext cx="389431" cy="561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テキスト ボックス 21"/>
          <p:cNvSpPr txBox="1"/>
          <p:nvPr/>
        </p:nvSpPr>
        <p:spPr>
          <a:xfrm>
            <a:off x="107504" y="3246374"/>
            <a:ext cx="1838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 : ON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34855" y="3457737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704668" y="3455589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2" name="Cloud"/>
          <p:cNvSpPr>
            <a:spLocks noChangeAspect="1" noEditPoints="1" noChangeArrowheads="1"/>
          </p:cNvSpPr>
          <p:nvPr/>
        </p:nvSpPr>
        <p:spPr bwMode="auto">
          <a:xfrm>
            <a:off x="3100723" y="4346996"/>
            <a:ext cx="936625" cy="425497"/>
          </a:xfrm>
          <a:custGeom>
            <a:avLst/>
            <a:gdLst>
              <a:gd name="T0" fmla="*/ 125967 w 21600"/>
              <a:gd name="T1" fmla="*/ 6546852 h 21600"/>
              <a:gd name="T2" fmla="*/ 20307114 w 21600"/>
              <a:gd name="T3" fmla="*/ 13079768 h 21600"/>
              <a:gd name="T4" fmla="*/ 40580319 w 21600"/>
              <a:gd name="T5" fmla="*/ 6546852 h 21600"/>
              <a:gd name="T6" fmla="*/ 20307114 w 21600"/>
              <a:gd name="T7" fmla="*/ 7486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FF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Rectangle 40"/>
          <p:cNvSpPr>
            <a:spLocks noChangeArrowheads="1"/>
          </p:cNvSpPr>
          <p:nvPr/>
        </p:nvSpPr>
        <p:spPr bwMode="auto">
          <a:xfrm>
            <a:off x="3100723" y="4431182"/>
            <a:ext cx="93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</a:t>
            </a:r>
            <a:b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carrier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64" name="Group 41"/>
          <p:cNvGrpSpPr>
            <a:grpSpLocks/>
          </p:cNvGrpSpPr>
          <p:nvPr/>
        </p:nvGrpSpPr>
        <p:grpSpPr bwMode="auto">
          <a:xfrm>
            <a:off x="3743498" y="4660453"/>
            <a:ext cx="215900" cy="287337"/>
            <a:chOff x="1979" y="2939"/>
            <a:chExt cx="136" cy="181"/>
          </a:xfrm>
          <a:solidFill>
            <a:schemeClr val="bg1">
              <a:lumMod val="75000"/>
            </a:schemeClr>
          </a:solidFill>
        </p:grpSpPr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1979" y="298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2024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>
              <a:off x="2069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68" name="Picture 70" descr="\\Teraoka-intel\network\mpcs_png\wav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5516" flipH="1" flipV="1">
            <a:off x="3883159" y="4335932"/>
            <a:ext cx="40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15" y="3872996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77643" y="2957647"/>
            <a:ext cx="765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743498" y="2952814"/>
            <a:ext cx="80399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093177" y="3277095"/>
            <a:ext cx="1442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</a:t>
            </a:r>
            <a:r>
              <a:rPr lang="ja-JP" altLang="en-US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77" name="直線コネクタ 76"/>
          <p:cNvCxnSpPr/>
          <p:nvPr/>
        </p:nvCxnSpPr>
        <p:spPr bwMode="auto">
          <a:xfrm>
            <a:off x="6732590" y="3147028"/>
            <a:ext cx="0" cy="17998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8" name="図 7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15" y="3057792"/>
            <a:ext cx="1035235" cy="4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59485" y="3718407"/>
            <a:ext cx="1246903" cy="83256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5105697" y="3914615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VPN</a:t>
            </a:r>
          </a:p>
        </p:txBody>
      </p:sp>
      <p:pic>
        <p:nvPicPr>
          <p:cNvPr id="81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36165" y="3774151"/>
            <a:ext cx="1380765" cy="6977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3" name="Picture 2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35" y="3931140"/>
            <a:ext cx="1176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7142760" y="4123228"/>
            <a:ext cx="1330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5763857" y="2927056"/>
            <a:ext cx="1885950" cy="2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VC1600</a:t>
            </a:r>
            <a:endParaRPr lang="ja-JP" altLang="en-US" sz="11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22" y="3418295"/>
            <a:ext cx="794550" cy="3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33" y="4550967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58" y="4550967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直線コネクタ 89"/>
          <p:cNvCxnSpPr/>
          <p:nvPr/>
        </p:nvCxnSpPr>
        <p:spPr bwMode="auto">
          <a:xfrm flipH="1">
            <a:off x="6015558" y="3418295"/>
            <a:ext cx="284720" cy="36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線コネクタ 90"/>
          <p:cNvCxnSpPr/>
          <p:nvPr/>
        </p:nvCxnSpPr>
        <p:spPr bwMode="auto">
          <a:xfrm flipH="1" flipV="1">
            <a:off x="5105697" y="3718407"/>
            <a:ext cx="245076" cy="212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コネクタ 91"/>
          <p:cNvCxnSpPr>
            <a:stCxn id="88" idx="0"/>
          </p:cNvCxnSpPr>
          <p:nvPr/>
        </p:nvCxnSpPr>
        <p:spPr bwMode="auto">
          <a:xfrm flipV="1">
            <a:off x="5066053" y="4371815"/>
            <a:ext cx="284720" cy="179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直線コネクタ 92"/>
          <p:cNvCxnSpPr>
            <a:endCxn id="89" idx="0"/>
          </p:cNvCxnSpPr>
          <p:nvPr/>
        </p:nvCxnSpPr>
        <p:spPr bwMode="auto">
          <a:xfrm>
            <a:off x="6189215" y="4393623"/>
            <a:ext cx="111063" cy="157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線コネクタ 93"/>
          <p:cNvCxnSpPr/>
          <p:nvPr/>
        </p:nvCxnSpPr>
        <p:spPr bwMode="auto">
          <a:xfrm>
            <a:off x="7032708" y="3353573"/>
            <a:ext cx="389431" cy="561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テキスト ボックス 94"/>
          <p:cNvSpPr txBox="1"/>
          <p:nvPr/>
        </p:nvSpPr>
        <p:spPr>
          <a:xfrm>
            <a:off x="4572000" y="3204231"/>
            <a:ext cx="184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</a:t>
            </a:r>
            <a:r>
              <a:rPr lang="ja-JP" altLang="en-US" sz="11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OFF</a:t>
            </a:r>
            <a:endParaRPr lang="ja-JP" altLang="en-US" sz="11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694853" y="3456797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164666" y="3454649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0" name="Cloud"/>
          <p:cNvSpPr>
            <a:spLocks noChangeAspect="1" noEditPoints="1" noChangeArrowheads="1"/>
          </p:cNvSpPr>
          <p:nvPr/>
        </p:nvSpPr>
        <p:spPr bwMode="auto">
          <a:xfrm>
            <a:off x="7560721" y="4346056"/>
            <a:ext cx="936625" cy="425497"/>
          </a:xfrm>
          <a:custGeom>
            <a:avLst/>
            <a:gdLst>
              <a:gd name="T0" fmla="*/ 125967 w 21600"/>
              <a:gd name="T1" fmla="*/ 6546852 h 21600"/>
              <a:gd name="T2" fmla="*/ 20307114 w 21600"/>
              <a:gd name="T3" fmla="*/ 13079768 h 21600"/>
              <a:gd name="T4" fmla="*/ 40580319 w 21600"/>
              <a:gd name="T5" fmla="*/ 6546852 h 21600"/>
              <a:gd name="T6" fmla="*/ 20307114 w 21600"/>
              <a:gd name="T7" fmla="*/ 7486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FF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1" name="Rectangle 40"/>
          <p:cNvSpPr>
            <a:spLocks noChangeArrowheads="1"/>
          </p:cNvSpPr>
          <p:nvPr/>
        </p:nvSpPr>
        <p:spPr bwMode="auto">
          <a:xfrm>
            <a:off x="7560721" y="4420717"/>
            <a:ext cx="93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carrier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02" name="Group 41"/>
          <p:cNvGrpSpPr>
            <a:grpSpLocks/>
          </p:cNvGrpSpPr>
          <p:nvPr/>
        </p:nvGrpSpPr>
        <p:grpSpPr bwMode="auto">
          <a:xfrm>
            <a:off x="8203496" y="4659513"/>
            <a:ext cx="215900" cy="287337"/>
            <a:chOff x="1979" y="2939"/>
            <a:chExt cx="136" cy="181"/>
          </a:xfrm>
          <a:solidFill>
            <a:schemeClr val="bg1">
              <a:lumMod val="75000"/>
            </a:schemeClr>
          </a:solidFill>
        </p:grpSpPr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1979" y="298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2024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2069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06" name="Picture 70" descr="\\Teraoka-intel\network\mpcs_png\wav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5516" flipH="1" flipV="1">
            <a:off x="8343157" y="4334992"/>
            <a:ext cx="40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13" y="3872056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テキスト ボックス 107"/>
          <p:cNvSpPr txBox="1"/>
          <p:nvPr/>
        </p:nvSpPr>
        <p:spPr>
          <a:xfrm>
            <a:off x="4737641" y="2956707"/>
            <a:ext cx="765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8029034" y="2977632"/>
            <a:ext cx="8312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7452320" y="3232806"/>
            <a:ext cx="1699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Encryption</a:t>
            </a:r>
            <a:r>
              <a:rPr lang="ja-JP" altLang="en-US" sz="1100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ON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336" name="テキスト ボックス 14335"/>
          <p:cNvSpPr txBox="1"/>
          <p:nvPr/>
        </p:nvSpPr>
        <p:spPr>
          <a:xfrm>
            <a:off x="362856" y="4886098"/>
            <a:ext cx="320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Same as dual network with 1NIC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52488" y="6045671"/>
            <a:ext cx="409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It is impossible to set separately for IP mode and </a:t>
            </a:r>
            <a:b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NAT Traversal mode. 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803428" y="6175436"/>
            <a:ext cx="4168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It is possible to set separately for IP mode and NAT Traversal mode.</a:t>
            </a:r>
            <a:endParaRPr lang="ja-JP" altLang="en-US" sz="10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13" name="Picture 1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0" y="3937420"/>
            <a:ext cx="1144286" cy="2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7006530" y="3564271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HDVC connection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Service</a:t>
            </a:r>
            <a:endParaRPr lang="ja-JP" altLang="en-US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15" name="Picture 1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18370"/>
            <a:ext cx="1144286" cy="2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テキスト ボックス 115"/>
          <p:cNvSpPr txBox="1"/>
          <p:nvPr/>
        </p:nvSpPr>
        <p:spPr>
          <a:xfrm>
            <a:off x="4678189" y="4886306"/>
            <a:ext cx="320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Same as dual network with 1NIC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2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Encryption Improvement in SIP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pSp>
        <p:nvGrpSpPr>
          <p:cNvPr id="111" name="Group 708"/>
          <p:cNvGrpSpPr>
            <a:grpSpLocks/>
          </p:cNvGrpSpPr>
          <p:nvPr/>
        </p:nvGrpSpPr>
        <p:grpSpPr bwMode="auto">
          <a:xfrm>
            <a:off x="76200" y="88566"/>
            <a:ext cx="733425" cy="488950"/>
            <a:chOff x="132" y="2044"/>
            <a:chExt cx="462" cy="308"/>
          </a:xfrm>
        </p:grpSpPr>
        <p:pic>
          <p:nvPicPr>
            <p:cNvPr id="117" name="Picture 709" descr="名称未設定-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4518">
              <a:off x="132" y="2044"/>
              <a:ext cx="46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Text Box 710"/>
            <p:cNvSpPr txBox="1">
              <a:spLocks noChangeArrowheads="1"/>
            </p:cNvSpPr>
            <p:nvPr/>
          </p:nvSpPr>
          <p:spPr bwMode="auto">
            <a:xfrm rot="-1192966">
              <a:off x="158" y="2081"/>
              <a:ext cx="43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defTabSz="1042988">
                <a:lnSpc>
                  <a:spcPct val="80000"/>
                </a:lnSpc>
                <a:defRPr/>
              </a:pPr>
              <a:r>
                <a:rPr kumimoji="1" lang="en-US" altLang="ja-JP" sz="1100" b="1">
                  <a:solidFill>
                    <a:schemeClr val="bg1"/>
                  </a:solidFill>
                  <a:ea typeface="ＭＳ Ｐゴシック" pitchFamily="50" charset="-128"/>
                </a:rPr>
                <a:t>This is new!</a:t>
              </a:r>
            </a:p>
          </p:txBody>
        </p:sp>
      </p:grpSp>
      <p:sp>
        <p:nvSpPr>
          <p:cNvPr id="119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chatten"/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77108" y="2322786"/>
            <a:ext cx="622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Thank You !</a:t>
            </a:r>
            <a:endParaRPr kumimoji="1" lang="ja-JP" altLang="en-US" sz="72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19" y="449472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587205" y="5686073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6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98" name="表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53990"/>
              </p:ext>
            </p:extLst>
          </p:nvPr>
        </p:nvGraphicFramePr>
        <p:xfrm>
          <a:off x="234462" y="1670882"/>
          <a:ext cx="8690707" cy="4706473"/>
        </p:xfrm>
        <a:graphic>
          <a:graphicData uri="http://schemas.openxmlformats.org/drawingml/2006/table">
            <a:tbl>
              <a:tblPr/>
              <a:tblGrid>
                <a:gridCol w="1023815"/>
                <a:gridCol w="7666892"/>
              </a:tblGrid>
              <a:tr h="45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mode and NAT Traversal Service mode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6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Network</a:t>
                      </a:r>
                      <a:r>
                        <a:rPr kumimoji="1" lang="en-US" altLang="ja-JP" sz="110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Configuration</a:t>
                      </a:r>
                      <a:endParaRPr kumimoji="1" lang="en-US" altLang="ja-JP" sz="11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Network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INTRANET +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Calling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IP Address + Terminal ID (7</a:t>
                      </a:r>
                      <a:r>
                        <a:rPr kumimoji="1" lang="en-US" altLang="ja-JP" sz="1050" b="0" baseline="0" dirty="0" smtClean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digit numbers)</a:t>
                      </a:r>
                      <a:endParaRPr kumimoji="1" lang="en-US" altLang="ja-JP" sz="1050" b="0" dirty="0" smtClean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9" name="グループ化 98"/>
          <p:cNvGrpSpPr/>
          <p:nvPr/>
        </p:nvGrpSpPr>
        <p:grpSpPr>
          <a:xfrm>
            <a:off x="1348859" y="2307543"/>
            <a:ext cx="7464620" cy="3397925"/>
            <a:chOff x="458344" y="1924339"/>
            <a:chExt cx="8390568" cy="3658359"/>
          </a:xfrm>
        </p:grpSpPr>
        <p:sp>
          <p:nvSpPr>
            <p:cNvPr id="100" name="角丸四角形 99"/>
            <p:cNvSpPr/>
            <p:nvPr/>
          </p:nvSpPr>
          <p:spPr bwMode="auto">
            <a:xfrm>
              <a:off x="4678519" y="1924339"/>
              <a:ext cx="4034253" cy="3658359"/>
            </a:xfrm>
            <a:prstGeom prst="roundRect">
              <a:avLst>
                <a:gd name="adj" fmla="val 6098"/>
              </a:avLst>
            </a:prstGeom>
            <a:solidFill>
              <a:srgbClr val="FFFF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角丸四角形 100"/>
            <p:cNvSpPr/>
            <p:nvPr/>
          </p:nvSpPr>
          <p:spPr bwMode="auto">
            <a:xfrm>
              <a:off x="638697" y="1924339"/>
              <a:ext cx="3656624" cy="3658359"/>
            </a:xfrm>
            <a:prstGeom prst="roundRect">
              <a:avLst>
                <a:gd name="adj" fmla="val 6098"/>
              </a:avLst>
            </a:prstGeom>
            <a:solidFill>
              <a:srgbClr val="FFCC66">
                <a:alpha val="7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 Box 226"/>
            <p:cNvSpPr txBox="1">
              <a:spLocks noChangeArrowheads="1"/>
            </p:cNvSpPr>
            <p:nvPr/>
          </p:nvSpPr>
          <p:spPr bwMode="auto">
            <a:xfrm>
              <a:off x="5393825" y="1963183"/>
              <a:ext cx="2592388" cy="46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000" b="1" u="sng" dirty="0" smtClean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IP mode Group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8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Use IP address</a:t>
              </a:r>
              <a:endParaRPr lang="ja-JP" altLang="en-US" sz="8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3" name="Text Box 227"/>
            <p:cNvSpPr txBox="1">
              <a:spLocks noChangeArrowheads="1"/>
            </p:cNvSpPr>
            <p:nvPr/>
          </p:nvSpPr>
          <p:spPr bwMode="auto">
            <a:xfrm>
              <a:off x="1167954" y="1988137"/>
              <a:ext cx="2592388" cy="46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000" b="1" u="sng" dirty="0" smtClean="0">
                  <a:solidFill>
                    <a:srgbClr val="0000FF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NAT Traversal Service Group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ja-JP" sz="8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Use Terminal ID</a:t>
              </a:r>
              <a:endParaRPr lang="ja-JP" altLang="en-US" sz="8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3406527" y="4235427"/>
              <a:ext cx="1082042" cy="33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55" tIns="45677" rIns="91355" bIns="45677">
              <a:spAutoFit/>
            </a:bodyPr>
            <a:lstStyle>
              <a:lvl1pPr marL="457200" indent="-45720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7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LTE/Wi-Fi/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7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WiMAX</a:t>
              </a:r>
              <a:endParaRPr lang="ja-JP" altLang="en-US" sz="7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06" name="グループ化 105"/>
            <p:cNvGrpSpPr/>
            <p:nvPr/>
          </p:nvGrpSpPr>
          <p:grpSpPr>
            <a:xfrm>
              <a:off x="2826345" y="4746185"/>
              <a:ext cx="991964" cy="755190"/>
              <a:chOff x="2686184" y="6353532"/>
              <a:chExt cx="991964" cy="755190"/>
            </a:xfrm>
          </p:grpSpPr>
          <p:pic>
            <p:nvPicPr>
              <p:cNvPr id="26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155" y="6394782"/>
                <a:ext cx="442704" cy="494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303" y="6353532"/>
                <a:ext cx="562641" cy="56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5" name="Text Box 4"/>
              <p:cNvSpPr txBox="1">
                <a:spLocks noChangeArrowheads="1"/>
              </p:cNvSpPr>
              <p:nvPr/>
            </p:nvSpPr>
            <p:spPr bwMode="auto">
              <a:xfrm>
                <a:off x="2686184" y="6893429"/>
                <a:ext cx="991964" cy="215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iOS</a:t>
                </a:r>
                <a:endParaRPr lang="ja-JP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7" name="Group 35"/>
            <p:cNvGrpSpPr>
              <a:grpSpLocks/>
            </p:cNvGrpSpPr>
            <p:nvPr/>
          </p:nvGrpSpPr>
          <p:grpSpPr bwMode="auto">
            <a:xfrm>
              <a:off x="4245096" y="2733314"/>
              <a:ext cx="443638" cy="268343"/>
              <a:chOff x="2544" y="2112"/>
              <a:chExt cx="912" cy="528"/>
            </a:xfrm>
          </p:grpSpPr>
          <p:grpSp>
            <p:nvGrpSpPr>
              <p:cNvPr id="245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260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7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8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249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250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256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7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1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252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4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5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08" name="Rectangle 198"/>
            <p:cNvSpPr>
              <a:spLocks noChangeArrowheads="1"/>
            </p:cNvSpPr>
            <p:nvPr/>
          </p:nvSpPr>
          <p:spPr bwMode="auto">
            <a:xfrm>
              <a:off x="4024536" y="2544028"/>
              <a:ext cx="8636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09" name="グループ化 108"/>
            <p:cNvGrpSpPr/>
            <p:nvPr/>
          </p:nvGrpSpPr>
          <p:grpSpPr>
            <a:xfrm>
              <a:off x="4865763" y="4329929"/>
              <a:ext cx="1029780" cy="834662"/>
              <a:chOff x="356425" y="4109062"/>
              <a:chExt cx="1029780" cy="834662"/>
            </a:xfrm>
          </p:grpSpPr>
          <p:pic>
            <p:nvPicPr>
              <p:cNvPr id="242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43" y="4109062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18" y="4408074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4" name="Text Box 4"/>
              <p:cNvSpPr txBox="1">
                <a:spLocks noChangeArrowheads="1"/>
              </p:cNvSpPr>
              <p:nvPr/>
            </p:nvSpPr>
            <p:spPr bwMode="auto">
              <a:xfrm>
                <a:off x="356425" y="4711861"/>
                <a:ext cx="893124" cy="23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A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0" name="直線コネクタ 109"/>
            <p:cNvCxnSpPr>
              <a:stCxn id="192" idx="4"/>
              <a:endCxn id="238" idx="0"/>
            </p:cNvCxnSpPr>
            <p:nvPr/>
          </p:nvCxnSpPr>
          <p:spPr bwMode="auto">
            <a:xfrm>
              <a:off x="1856744" y="2973403"/>
              <a:ext cx="337404" cy="60298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直線コネクタ 110"/>
            <p:cNvCxnSpPr>
              <a:endCxn id="243" idx="0"/>
            </p:cNvCxnSpPr>
            <p:nvPr/>
          </p:nvCxnSpPr>
          <p:spPr bwMode="auto">
            <a:xfrm flipH="1">
              <a:off x="5526450" y="3698182"/>
              <a:ext cx="1111948" cy="9307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直線コネクタ 111"/>
            <p:cNvCxnSpPr>
              <a:stCxn id="260" idx="2"/>
              <a:endCxn id="230" idx="1"/>
            </p:cNvCxnSpPr>
            <p:nvPr/>
          </p:nvCxnSpPr>
          <p:spPr bwMode="auto">
            <a:xfrm flipV="1">
              <a:off x="4687008" y="2897791"/>
              <a:ext cx="535063" cy="215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3" name="グループ化 112"/>
            <p:cNvGrpSpPr/>
            <p:nvPr/>
          </p:nvGrpSpPr>
          <p:grpSpPr>
            <a:xfrm>
              <a:off x="3531623" y="4757300"/>
              <a:ext cx="991964" cy="737286"/>
              <a:chOff x="3340229" y="6394782"/>
              <a:chExt cx="991964" cy="737286"/>
            </a:xfrm>
          </p:grpSpPr>
          <p:sp>
            <p:nvSpPr>
              <p:cNvPr id="240" name="Text Box 4"/>
              <p:cNvSpPr txBox="1">
                <a:spLocks noChangeArrowheads="1"/>
              </p:cNvSpPr>
              <p:nvPr/>
            </p:nvSpPr>
            <p:spPr bwMode="auto">
              <a:xfrm>
                <a:off x="3340229" y="6916773"/>
                <a:ext cx="991964" cy="215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Android</a:t>
                </a:r>
                <a:endParaRPr lang="ja-JP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41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920" y="6394782"/>
                <a:ext cx="373576" cy="544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grpSp>
          <p:nvGrpSpPr>
            <p:cNvPr id="114" name="グループ化 113"/>
            <p:cNvGrpSpPr/>
            <p:nvPr/>
          </p:nvGrpSpPr>
          <p:grpSpPr>
            <a:xfrm>
              <a:off x="2189110" y="2804405"/>
              <a:ext cx="1629198" cy="1233110"/>
              <a:chOff x="1683024" y="2527974"/>
              <a:chExt cx="1629198" cy="1233110"/>
            </a:xfrm>
          </p:grpSpPr>
          <p:grpSp>
            <p:nvGrpSpPr>
              <p:cNvPr id="234" name="グループ化 233"/>
              <p:cNvGrpSpPr/>
              <p:nvPr/>
            </p:nvGrpSpPr>
            <p:grpSpPr>
              <a:xfrm>
                <a:off x="1683024" y="2838825"/>
                <a:ext cx="1629198" cy="922259"/>
                <a:chOff x="1683024" y="2825177"/>
                <a:chExt cx="1629198" cy="922259"/>
              </a:xfrm>
            </p:grpSpPr>
            <p:sp>
              <p:nvSpPr>
                <p:cNvPr id="23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683024" y="2825177"/>
                  <a:ext cx="1624280" cy="922259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rgbClr val="CCFF99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 algn="ctr"/>
                  <a:endParaRPr lang="ja-JP" altLang="en-US" sz="20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テキスト ボックス 127"/>
                <p:cNvSpPr txBox="1">
                  <a:spLocks noChangeArrowheads="1"/>
                </p:cNvSpPr>
                <p:nvPr/>
              </p:nvSpPr>
              <p:spPr bwMode="auto">
                <a:xfrm>
                  <a:off x="1821142" y="3138703"/>
                  <a:ext cx="1491080" cy="265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altLang="ja-JP" sz="1000" b="1" dirty="0" smtClean="0"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rPr>
                    <a:t>Internet</a:t>
                  </a:r>
                </a:p>
              </p:txBody>
            </p:sp>
          </p:grpSp>
          <p:grpSp>
            <p:nvGrpSpPr>
              <p:cNvPr id="235" name="グループ化 234"/>
              <p:cNvGrpSpPr/>
              <p:nvPr/>
            </p:nvGrpSpPr>
            <p:grpSpPr>
              <a:xfrm>
                <a:off x="2298912" y="2527974"/>
                <a:ext cx="955343" cy="613423"/>
                <a:chOff x="2298912" y="2527974"/>
                <a:chExt cx="955343" cy="613423"/>
              </a:xfrm>
            </p:grpSpPr>
            <p:pic>
              <p:nvPicPr>
                <p:cNvPr id="236" name="Picture 71" descr="\\Teraoka-intel\network\mpcs_png\kumo03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2298912" y="2527974"/>
                  <a:ext cx="955343" cy="613423"/>
                </a:xfrm>
                <a:prstGeom prst="rect">
                  <a:avLst/>
                </a:prstGeom>
                <a:ln>
                  <a:noFill/>
                </a:ln>
                <a:effectLst>
                  <a:softEdge rad="31750"/>
                </a:effectLst>
              </p:spPr>
            </p:pic>
            <p:pic>
              <p:nvPicPr>
                <p:cNvPr id="237" name="Picture 96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5121" y="2799319"/>
                  <a:ext cx="823966" cy="166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5" name="グループ化 114"/>
            <p:cNvGrpSpPr/>
            <p:nvPr/>
          </p:nvGrpSpPr>
          <p:grpSpPr>
            <a:xfrm>
              <a:off x="7385392" y="2359994"/>
              <a:ext cx="1029780" cy="834662"/>
              <a:chOff x="356425" y="4109062"/>
              <a:chExt cx="1029780" cy="834662"/>
            </a:xfrm>
          </p:grpSpPr>
          <p:pic>
            <p:nvPicPr>
              <p:cNvPr id="231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43" y="4109062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18" y="4408074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3" name="Text Box 4"/>
              <p:cNvSpPr txBox="1">
                <a:spLocks noChangeArrowheads="1"/>
              </p:cNvSpPr>
              <p:nvPr/>
            </p:nvSpPr>
            <p:spPr bwMode="auto">
              <a:xfrm>
                <a:off x="356425" y="4711861"/>
                <a:ext cx="893124" cy="23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B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" name="グループ化 115"/>
            <p:cNvGrpSpPr/>
            <p:nvPr/>
          </p:nvGrpSpPr>
          <p:grpSpPr>
            <a:xfrm>
              <a:off x="4713122" y="2254419"/>
              <a:ext cx="1798941" cy="1097396"/>
              <a:chOff x="281842" y="2150079"/>
              <a:chExt cx="1798941" cy="1097396"/>
            </a:xfrm>
          </p:grpSpPr>
          <p:sp>
            <p:nvSpPr>
              <p:cNvPr id="227" name="テキスト ボックス 226"/>
              <p:cNvSpPr txBox="1"/>
              <p:nvPr/>
            </p:nvSpPr>
            <p:spPr>
              <a:xfrm>
                <a:off x="662233" y="2453414"/>
                <a:ext cx="1418550" cy="231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VC1600</a:t>
                </a:r>
                <a:endParaRPr kumimoji="1"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28" name="Picture 14" descr="D:\共有\大川様\PPTネタ\本社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425" y="2150079"/>
                <a:ext cx="711200" cy="86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" name="Text Box 4"/>
              <p:cNvSpPr txBox="1">
                <a:spLocks noChangeArrowheads="1"/>
              </p:cNvSpPr>
              <p:nvPr/>
            </p:nvSpPr>
            <p:spPr bwMode="auto">
              <a:xfrm>
                <a:off x="281842" y="3015612"/>
                <a:ext cx="893124" cy="23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Head Office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30" name="Picture 4" descr="KX_VC1600黒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791" y="2672174"/>
                <a:ext cx="878774" cy="242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7" name="グループ化 116"/>
            <p:cNvGrpSpPr/>
            <p:nvPr/>
          </p:nvGrpSpPr>
          <p:grpSpPr>
            <a:xfrm>
              <a:off x="2058108" y="4858911"/>
              <a:ext cx="991964" cy="626797"/>
              <a:chOff x="1866714" y="6496393"/>
              <a:chExt cx="991964" cy="626797"/>
            </a:xfrm>
          </p:grpSpPr>
          <p:pic>
            <p:nvPicPr>
              <p:cNvPr id="225" name="Picture 113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2657" y="6496393"/>
                <a:ext cx="527948" cy="393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" name="Text Box 4"/>
              <p:cNvSpPr txBox="1">
                <a:spLocks noChangeArrowheads="1"/>
              </p:cNvSpPr>
              <p:nvPr/>
            </p:nvSpPr>
            <p:spPr bwMode="auto">
              <a:xfrm>
                <a:off x="1866714" y="6907896"/>
                <a:ext cx="991964" cy="21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Windows</a:t>
                </a:r>
                <a:endParaRPr lang="ja-JP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8" name="直線コネクタ 117"/>
            <p:cNvCxnSpPr>
              <a:endCxn id="141" idx="1"/>
            </p:cNvCxnSpPr>
            <p:nvPr/>
          </p:nvCxnSpPr>
          <p:spPr bwMode="auto">
            <a:xfrm>
              <a:off x="6514494" y="3471824"/>
              <a:ext cx="959880" cy="13756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9" name="グループ化 118"/>
            <p:cNvGrpSpPr/>
            <p:nvPr/>
          </p:nvGrpSpPr>
          <p:grpSpPr>
            <a:xfrm>
              <a:off x="7580116" y="3310516"/>
              <a:ext cx="1268796" cy="917948"/>
              <a:chOff x="2568357" y="4110535"/>
              <a:chExt cx="1268796" cy="917948"/>
            </a:xfrm>
          </p:grpSpPr>
          <p:pic>
            <p:nvPicPr>
              <p:cNvPr id="222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339" y="4110535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Text Box 4"/>
              <p:cNvSpPr txBox="1">
                <a:spLocks noChangeArrowheads="1"/>
              </p:cNvSpPr>
              <p:nvPr/>
            </p:nvSpPr>
            <p:spPr bwMode="auto">
              <a:xfrm>
                <a:off x="2568357" y="4664074"/>
                <a:ext cx="1268796" cy="36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C</a:t>
                </a:r>
              </a:p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(Windows)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24" name="Picture 113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1308" y="4294678"/>
                <a:ext cx="490026" cy="36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20" name="直線コネクタ 119"/>
            <p:cNvCxnSpPr/>
            <p:nvPr/>
          </p:nvCxnSpPr>
          <p:spPr bwMode="auto">
            <a:xfrm flipV="1">
              <a:off x="7269217" y="3001657"/>
              <a:ext cx="356529" cy="2966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線コネクタ 120"/>
            <p:cNvCxnSpPr>
              <a:endCxn id="230" idx="2"/>
            </p:cNvCxnSpPr>
            <p:nvPr/>
          </p:nvCxnSpPr>
          <p:spPr bwMode="auto">
            <a:xfrm flipH="1" flipV="1">
              <a:off x="5661458" y="3019068"/>
              <a:ext cx="976940" cy="67911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2" name="グループ化 121"/>
            <p:cNvGrpSpPr/>
            <p:nvPr/>
          </p:nvGrpSpPr>
          <p:grpSpPr>
            <a:xfrm>
              <a:off x="5774715" y="3160938"/>
              <a:ext cx="1706101" cy="1074489"/>
              <a:chOff x="6010618" y="3820174"/>
              <a:chExt cx="1363262" cy="774054"/>
            </a:xfrm>
          </p:grpSpPr>
          <p:sp>
            <p:nvSpPr>
              <p:cNvPr id="22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10618" y="3820174"/>
                <a:ext cx="1363262" cy="77405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chemeClr val="bg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2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1" name="テキスト ボックス 127"/>
              <p:cNvSpPr txBox="1">
                <a:spLocks noChangeArrowheads="1"/>
              </p:cNvSpPr>
              <p:nvPr/>
            </p:nvSpPr>
            <p:spPr bwMode="auto">
              <a:xfrm>
                <a:off x="6196688" y="4060628"/>
                <a:ext cx="1008113" cy="179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ja-JP" sz="9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INTRANET</a:t>
                </a:r>
              </a:p>
            </p:txBody>
          </p:sp>
        </p:grpSp>
        <p:grpSp>
          <p:nvGrpSpPr>
            <p:cNvPr id="123" name="グループ化 122"/>
            <p:cNvGrpSpPr/>
            <p:nvPr/>
          </p:nvGrpSpPr>
          <p:grpSpPr>
            <a:xfrm>
              <a:off x="567368" y="2161115"/>
              <a:ext cx="1104212" cy="834662"/>
              <a:chOff x="918257" y="2501371"/>
              <a:chExt cx="1104212" cy="834662"/>
            </a:xfrm>
          </p:grpSpPr>
          <p:pic>
            <p:nvPicPr>
              <p:cNvPr id="217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507" y="2501371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282" y="2800383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9" name="Text Box 4"/>
              <p:cNvSpPr txBox="1">
                <a:spLocks noChangeArrowheads="1"/>
              </p:cNvSpPr>
              <p:nvPr/>
            </p:nvSpPr>
            <p:spPr bwMode="auto">
              <a:xfrm>
                <a:off x="918257" y="3104170"/>
                <a:ext cx="950673" cy="23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A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4" name="直線コネクタ 123"/>
            <p:cNvCxnSpPr>
              <a:stCxn id="239" idx="3"/>
              <a:endCxn id="247" idx="2"/>
            </p:cNvCxnSpPr>
            <p:nvPr/>
          </p:nvCxnSpPr>
          <p:spPr bwMode="auto">
            <a:xfrm flipV="1">
              <a:off x="3818309" y="2906619"/>
              <a:ext cx="432138" cy="6547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5" name="グループ化 124"/>
            <p:cNvGrpSpPr/>
            <p:nvPr/>
          </p:nvGrpSpPr>
          <p:grpSpPr>
            <a:xfrm>
              <a:off x="2755675" y="3838424"/>
              <a:ext cx="935037" cy="956446"/>
              <a:chOff x="5265988" y="3275745"/>
              <a:chExt cx="935037" cy="956446"/>
            </a:xfrm>
          </p:grpSpPr>
          <p:sp>
            <p:nvSpPr>
              <p:cNvPr id="21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329431" y="3275745"/>
                <a:ext cx="809384" cy="45956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99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00FF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algn="ctr"/>
                <a:endParaRPr lang="ja-JP" altLang="en-US" sz="2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1" name="Rectangle 40"/>
              <p:cNvSpPr>
                <a:spLocks noChangeArrowheads="1"/>
              </p:cNvSpPr>
              <p:nvPr/>
            </p:nvSpPr>
            <p:spPr bwMode="auto">
              <a:xfrm>
                <a:off x="5265988" y="3377165"/>
                <a:ext cx="935037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ISP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212" name="Group 41"/>
              <p:cNvGrpSpPr>
                <a:grpSpLocks/>
              </p:cNvGrpSpPr>
              <p:nvPr/>
            </p:nvGrpSpPr>
            <p:grpSpPr bwMode="auto">
              <a:xfrm>
                <a:off x="5845402" y="3538385"/>
                <a:ext cx="215900" cy="287337"/>
                <a:chOff x="1979" y="2939"/>
                <a:chExt cx="136" cy="18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14" name="Rectangle 42"/>
                <p:cNvSpPr>
                  <a:spLocks noChangeArrowheads="1"/>
                </p:cNvSpPr>
                <p:nvPr/>
              </p:nvSpPr>
              <p:spPr bwMode="auto">
                <a:xfrm>
                  <a:off x="1979" y="2984"/>
                  <a:ext cx="136" cy="13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105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Line 43"/>
                <p:cNvSpPr>
                  <a:spLocks noChangeShapeType="1"/>
                </p:cNvSpPr>
                <p:nvPr/>
              </p:nvSpPr>
              <p:spPr bwMode="auto">
                <a:xfrm>
                  <a:off x="2024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05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Line 44"/>
                <p:cNvSpPr>
                  <a:spLocks noChangeShapeType="1"/>
                </p:cNvSpPr>
                <p:nvPr/>
              </p:nvSpPr>
              <p:spPr bwMode="auto">
                <a:xfrm>
                  <a:off x="2069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05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13" name="Picture 70" descr="\\Teraoka-intel\network\mpcs_png\wave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 flipV="1">
                <a:off x="5764053" y="3866265"/>
                <a:ext cx="402469" cy="329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" name="グループ化 125"/>
            <p:cNvGrpSpPr/>
            <p:nvPr/>
          </p:nvGrpSpPr>
          <p:grpSpPr>
            <a:xfrm>
              <a:off x="549520" y="4391100"/>
              <a:ext cx="1214072" cy="636476"/>
              <a:chOff x="909615" y="4455650"/>
              <a:chExt cx="1214072" cy="636476"/>
            </a:xfrm>
          </p:grpSpPr>
          <p:pic>
            <p:nvPicPr>
              <p:cNvPr id="207" name="Picture 6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792" y="4455650"/>
                <a:ext cx="587375" cy="433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" name="Text Box 4"/>
              <p:cNvSpPr txBox="1">
                <a:spLocks noChangeArrowheads="1"/>
              </p:cNvSpPr>
              <p:nvPr/>
            </p:nvSpPr>
            <p:spPr bwMode="auto">
              <a:xfrm>
                <a:off x="909615" y="4860263"/>
                <a:ext cx="1214072" cy="23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Business Partner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20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5064" y="4606883"/>
                <a:ext cx="738187" cy="260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7" name="直線コネクタ 126"/>
            <p:cNvCxnSpPr>
              <a:stCxn id="191" idx="0"/>
              <a:endCxn id="218" idx="2"/>
            </p:cNvCxnSpPr>
            <p:nvPr/>
          </p:nvCxnSpPr>
          <p:spPr bwMode="auto">
            <a:xfrm flipH="1" flipV="1">
              <a:off x="1302487" y="2720530"/>
              <a:ext cx="556276" cy="18599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直線コネクタ 127"/>
            <p:cNvCxnSpPr>
              <a:stCxn id="185" idx="5"/>
              <a:endCxn id="238" idx="0"/>
            </p:cNvCxnSpPr>
            <p:nvPr/>
          </p:nvCxnSpPr>
          <p:spPr bwMode="auto">
            <a:xfrm flipV="1">
              <a:off x="1925575" y="3576386"/>
              <a:ext cx="268573" cy="7084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直線コネクタ 128"/>
            <p:cNvCxnSpPr>
              <a:stCxn id="209" idx="0"/>
              <a:endCxn id="185" idx="2"/>
            </p:cNvCxnSpPr>
            <p:nvPr/>
          </p:nvCxnSpPr>
          <p:spPr bwMode="auto">
            <a:xfrm flipV="1">
              <a:off x="1284063" y="4304094"/>
              <a:ext cx="590721" cy="2382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0" name="Group 35"/>
            <p:cNvGrpSpPr>
              <a:grpSpLocks/>
            </p:cNvGrpSpPr>
            <p:nvPr/>
          </p:nvGrpSpPr>
          <p:grpSpPr bwMode="auto">
            <a:xfrm>
              <a:off x="1693207" y="2823962"/>
              <a:ext cx="334783" cy="243533"/>
              <a:chOff x="2544" y="2112"/>
              <a:chExt cx="912" cy="528"/>
            </a:xfrm>
          </p:grpSpPr>
          <p:grpSp>
            <p:nvGrpSpPr>
              <p:cNvPr id="189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204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0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1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2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93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194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200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3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5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196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7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8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9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31" name="Group 35"/>
            <p:cNvGrpSpPr>
              <a:grpSpLocks/>
            </p:cNvGrpSpPr>
            <p:nvPr/>
          </p:nvGrpSpPr>
          <p:grpSpPr bwMode="auto">
            <a:xfrm>
              <a:off x="1680677" y="4193236"/>
              <a:ext cx="334783" cy="243533"/>
              <a:chOff x="2544" y="2112"/>
              <a:chExt cx="912" cy="528"/>
            </a:xfrm>
          </p:grpSpPr>
          <p:grpSp>
            <p:nvGrpSpPr>
              <p:cNvPr id="171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186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2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3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75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176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182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3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7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178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9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0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1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32" name="グループ化 131"/>
            <p:cNvGrpSpPr/>
            <p:nvPr/>
          </p:nvGrpSpPr>
          <p:grpSpPr>
            <a:xfrm>
              <a:off x="458344" y="3173480"/>
              <a:ext cx="1268796" cy="917948"/>
              <a:chOff x="2568357" y="4110535"/>
              <a:chExt cx="1268796" cy="917948"/>
            </a:xfrm>
          </p:grpSpPr>
          <p:pic>
            <p:nvPicPr>
              <p:cNvPr id="168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339" y="4110535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" name="Text Box 4"/>
              <p:cNvSpPr txBox="1">
                <a:spLocks noChangeArrowheads="1"/>
              </p:cNvSpPr>
              <p:nvPr/>
            </p:nvSpPr>
            <p:spPr bwMode="auto">
              <a:xfrm>
                <a:off x="2568357" y="4664074"/>
                <a:ext cx="1268796" cy="36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B</a:t>
                </a:r>
              </a:p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(Windows)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70" name="Picture 113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1308" y="4294678"/>
                <a:ext cx="490026" cy="365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" name="Group 35"/>
            <p:cNvGrpSpPr>
              <a:grpSpLocks/>
            </p:cNvGrpSpPr>
            <p:nvPr/>
          </p:nvGrpSpPr>
          <p:grpSpPr bwMode="auto">
            <a:xfrm>
              <a:off x="1691310" y="3461515"/>
              <a:ext cx="334783" cy="243533"/>
              <a:chOff x="2544" y="2112"/>
              <a:chExt cx="912" cy="528"/>
            </a:xfrm>
          </p:grpSpPr>
          <p:grpSp>
            <p:nvGrpSpPr>
              <p:cNvPr id="150" name="Group 36"/>
              <p:cNvGrpSpPr>
                <a:grpSpLocks/>
              </p:cNvGrpSpPr>
              <p:nvPr/>
            </p:nvGrpSpPr>
            <p:grpSpPr bwMode="auto">
              <a:xfrm>
                <a:off x="2562" y="2140"/>
                <a:ext cx="894" cy="500"/>
                <a:chOff x="1609" y="2195"/>
                <a:chExt cx="252" cy="179"/>
              </a:xfrm>
            </p:grpSpPr>
            <p:sp>
              <p:nvSpPr>
                <p:cNvPr id="165" name="図形 212004"/>
                <p:cNvSpPr>
                  <a:spLocks/>
                </p:cNvSpPr>
                <p:nvPr/>
              </p:nvSpPr>
              <p:spPr bwMode="auto">
                <a:xfrm>
                  <a:off x="1609" y="2252"/>
                  <a:ext cx="252" cy="65"/>
                </a:xfrm>
                <a:custGeom>
                  <a:avLst/>
                  <a:gdLst>
                    <a:gd name="T0" fmla="*/ 0 w 252"/>
                    <a:gd name="T1" fmla="*/ 0 h 65"/>
                    <a:gd name="T2" fmla="*/ 251 w 252"/>
                    <a:gd name="T3" fmla="*/ 0 h 65"/>
                    <a:gd name="T4" fmla="*/ 251 w 252"/>
                    <a:gd name="T5" fmla="*/ 64 h 65"/>
                    <a:gd name="T6" fmla="*/ 0 w 252"/>
                    <a:gd name="T7" fmla="*/ 64 h 65"/>
                    <a:gd name="T8" fmla="*/ 0 w 25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65"/>
                    <a:gd name="T17" fmla="*/ 0 w 252"/>
                    <a:gd name="T18" fmla="*/ 0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65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円/楕円 212005"/>
                <p:cNvSpPr>
                  <a:spLocks noChangeArrowheads="1"/>
                </p:cNvSpPr>
                <p:nvPr/>
              </p:nvSpPr>
              <p:spPr bwMode="auto">
                <a:xfrm>
                  <a:off x="1612" y="2259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円/楕円 212006"/>
                <p:cNvSpPr>
                  <a:spLocks noChangeArrowheads="1"/>
                </p:cNvSpPr>
                <p:nvPr/>
              </p:nvSpPr>
              <p:spPr bwMode="auto">
                <a:xfrm>
                  <a:off x="1612" y="2195"/>
                  <a:ext cx="248" cy="11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kumimoji="0" lang="ja-JP" alt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1" name="図形 212007"/>
              <p:cNvSpPr>
                <a:spLocks/>
              </p:cNvSpPr>
              <p:nvPr/>
            </p:nvSpPr>
            <p:spPr bwMode="auto">
              <a:xfrm>
                <a:off x="2544" y="2274"/>
                <a:ext cx="894" cy="182"/>
              </a:xfrm>
              <a:custGeom>
                <a:avLst/>
                <a:gdLst>
                  <a:gd name="T0" fmla="*/ 0 w 252"/>
                  <a:gd name="T1" fmla="*/ 0 h 65"/>
                  <a:gd name="T2" fmla="*/ 251 w 252"/>
                  <a:gd name="T3" fmla="*/ 0 h 65"/>
                  <a:gd name="T4" fmla="*/ 251 w 252"/>
                  <a:gd name="T5" fmla="*/ 64 h 65"/>
                  <a:gd name="T6" fmla="*/ 0 w 252"/>
                  <a:gd name="T7" fmla="*/ 64 h 65"/>
                  <a:gd name="T8" fmla="*/ 0 w 25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65"/>
                  <a:gd name="T17" fmla="*/ 0 w 252"/>
                  <a:gd name="T18" fmla="*/ 0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65">
                    <a:moveTo>
                      <a:pt x="0" y="0"/>
                    </a:moveTo>
                    <a:lnTo>
                      <a:pt x="251" y="0"/>
                    </a:lnTo>
                    <a:lnTo>
                      <a:pt x="251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2" name="円/楕円 212008"/>
              <p:cNvSpPr>
                <a:spLocks noChangeArrowheads="1"/>
              </p:cNvSpPr>
              <p:nvPr/>
            </p:nvSpPr>
            <p:spPr bwMode="auto">
              <a:xfrm>
                <a:off x="2555" y="2291"/>
                <a:ext cx="880" cy="324"/>
              </a:xfrm>
              <a:prstGeom prst="ellipse">
                <a:avLst/>
              </a:prstGeom>
              <a:solidFill>
                <a:srgbClr val="004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" name="円/楕円 21200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891" cy="324"/>
              </a:xfrm>
              <a:prstGeom prst="ellipse">
                <a:avLst/>
              </a:prstGeom>
              <a:solidFill>
                <a:srgbClr val="55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kumimoji="0" lang="ja-JP" alt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54" name="Group 43"/>
              <p:cNvGrpSpPr>
                <a:grpSpLocks/>
              </p:cNvGrpSpPr>
              <p:nvPr/>
            </p:nvGrpSpPr>
            <p:grpSpPr bwMode="auto">
              <a:xfrm>
                <a:off x="2718" y="2157"/>
                <a:ext cx="557" cy="240"/>
                <a:chOff x="1653" y="2201"/>
                <a:chExt cx="157" cy="86"/>
              </a:xfrm>
            </p:grpSpPr>
            <p:grpSp>
              <p:nvGrpSpPr>
                <p:cNvPr id="155" name="Group 44"/>
                <p:cNvGrpSpPr>
                  <a:grpSpLocks/>
                </p:cNvGrpSpPr>
                <p:nvPr/>
              </p:nvGrpSpPr>
              <p:grpSpPr bwMode="auto">
                <a:xfrm>
                  <a:off x="1653" y="2201"/>
                  <a:ext cx="157" cy="86"/>
                  <a:chOff x="1653" y="2201"/>
                  <a:chExt cx="157" cy="86"/>
                </a:xfrm>
              </p:grpSpPr>
              <p:sp>
                <p:nvSpPr>
                  <p:cNvPr id="161" name="図形 212012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図形 212013"/>
                  <p:cNvSpPr>
                    <a:spLocks/>
                  </p:cNvSpPr>
                  <p:nvPr/>
                </p:nvSpPr>
                <p:spPr bwMode="auto">
                  <a:xfrm>
                    <a:off x="1653" y="2201"/>
                    <a:ext cx="72" cy="34"/>
                  </a:xfrm>
                  <a:custGeom>
                    <a:avLst/>
                    <a:gdLst>
                      <a:gd name="T0" fmla="*/ 0 w 72"/>
                      <a:gd name="T1" fmla="*/ 6 h 34"/>
                      <a:gd name="T2" fmla="*/ 17 w 72"/>
                      <a:gd name="T3" fmla="*/ 0 h 34"/>
                      <a:gd name="T4" fmla="*/ 54 w 72"/>
                      <a:gd name="T5" fmla="*/ 18 h 34"/>
                      <a:gd name="T6" fmla="*/ 71 w 72"/>
                      <a:gd name="T7" fmla="*/ 12 h 34"/>
                      <a:gd name="T8" fmla="*/ 66 w 72"/>
                      <a:gd name="T9" fmla="*/ 33 h 34"/>
                      <a:gd name="T10" fmla="*/ 17 w 72"/>
                      <a:gd name="T11" fmla="*/ 33 h 34"/>
                      <a:gd name="T12" fmla="*/ 39 w 72"/>
                      <a:gd name="T13" fmla="*/ 27 h 34"/>
                      <a:gd name="T14" fmla="*/ 0 w 72"/>
                      <a:gd name="T15" fmla="*/ 6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2"/>
                      <a:gd name="T25" fmla="*/ 0 h 34"/>
                      <a:gd name="T26" fmla="*/ 0 w 72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2" h="34">
                        <a:moveTo>
                          <a:pt x="0" y="6"/>
                        </a:moveTo>
                        <a:lnTo>
                          <a:pt x="17" y="0"/>
                        </a:lnTo>
                        <a:lnTo>
                          <a:pt x="54" y="18"/>
                        </a:lnTo>
                        <a:lnTo>
                          <a:pt x="71" y="12"/>
                        </a:lnTo>
                        <a:lnTo>
                          <a:pt x="66" y="33"/>
                        </a:lnTo>
                        <a:lnTo>
                          <a:pt x="17" y="33"/>
                        </a:lnTo>
                        <a:lnTo>
                          <a:pt x="39" y="27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図形 212014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図形 212015"/>
                  <p:cNvSpPr>
                    <a:spLocks/>
                  </p:cNvSpPr>
                  <p:nvPr/>
                </p:nvSpPr>
                <p:spPr bwMode="auto">
                  <a:xfrm>
                    <a:off x="1736" y="2256"/>
                    <a:ext cx="74" cy="31"/>
                  </a:xfrm>
                  <a:custGeom>
                    <a:avLst/>
                    <a:gdLst>
                      <a:gd name="T0" fmla="*/ 73 w 74"/>
                      <a:gd name="T1" fmla="*/ 24 h 31"/>
                      <a:gd name="T2" fmla="*/ 56 w 74"/>
                      <a:gd name="T3" fmla="*/ 30 h 31"/>
                      <a:gd name="T4" fmla="*/ 17 w 74"/>
                      <a:gd name="T5" fmla="*/ 15 h 31"/>
                      <a:gd name="T6" fmla="*/ 0 w 74"/>
                      <a:gd name="T7" fmla="*/ 24 h 31"/>
                      <a:gd name="T8" fmla="*/ 5 w 74"/>
                      <a:gd name="T9" fmla="*/ 0 h 31"/>
                      <a:gd name="T10" fmla="*/ 56 w 74"/>
                      <a:gd name="T11" fmla="*/ 0 h 31"/>
                      <a:gd name="T12" fmla="*/ 36 w 74"/>
                      <a:gd name="T13" fmla="*/ 9 h 31"/>
                      <a:gd name="T14" fmla="*/ 73 w 74"/>
                      <a:gd name="T15" fmla="*/ 24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1"/>
                      <a:gd name="T26" fmla="*/ 0 w 74"/>
                      <a:gd name="T27" fmla="*/ 0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1">
                        <a:moveTo>
                          <a:pt x="73" y="24"/>
                        </a:moveTo>
                        <a:lnTo>
                          <a:pt x="56" y="30"/>
                        </a:lnTo>
                        <a:lnTo>
                          <a:pt x="17" y="1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6" y="0"/>
                        </a:lnTo>
                        <a:lnTo>
                          <a:pt x="36" y="9"/>
                        </a:lnTo>
                        <a:lnTo>
                          <a:pt x="73" y="2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6" name="Group 49"/>
                <p:cNvGrpSpPr>
                  <a:grpSpLocks/>
                </p:cNvGrpSpPr>
                <p:nvPr/>
              </p:nvGrpSpPr>
              <p:grpSpPr bwMode="auto">
                <a:xfrm>
                  <a:off x="1658" y="2201"/>
                  <a:ext cx="147" cy="86"/>
                  <a:chOff x="1658" y="2201"/>
                  <a:chExt cx="147" cy="86"/>
                </a:xfrm>
              </p:grpSpPr>
              <p:sp>
                <p:nvSpPr>
                  <p:cNvPr id="157" name="図形 212017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図形 212018"/>
                  <p:cNvSpPr>
                    <a:spLocks/>
                  </p:cNvSpPr>
                  <p:nvPr/>
                </p:nvSpPr>
                <p:spPr bwMode="auto">
                  <a:xfrm>
                    <a:off x="1731" y="2201"/>
                    <a:ext cx="74" cy="34"/>
                  </a:xfrm>
                  <a:custGeom>
                    <a:avLst/>
                    <a:gdLst>
                      <a:gd name="T0" fmla="*/ 0 w 74"/>
                      <a:gd name="T1" fmla="*/ 27 h 34"/>
                      <a:gd name="T2" fmla="*/ 17 w 74"/>
                      <a:gd name="T3" fmla="*/ 33 h 34"/>
                      <a:gd name="T4" fmla="*/ 53 w 74"/>
                      <a:gd name="T5" fmla="*/ 12 h 34"/>
                      <a:gd name="T6" fmla="*/ 73 w 74"/>
                      <a:gd name="T7" fmla="*/ 18 h 34"/>
                      <a:gd name="T8" fmla="*/ 66 w 74"/>
                      <a:gd name="T9" fmla="*/ 0 h 34"/>
                      <a:gd name="T10" fmla="*/ 17 w 74"/>
                      <a:gd name="T11" fmla="*/ 0 h 34"/>
                      <a:gd name="T12" fmla="*/ 41 w 74"/>
                      <a:gd name="T13" fmla="*/ 6 h 34"/>
                      <a:gd name="T14" fmla="*/ 0 w 74"/>
                      <a:gd name="T15" fmla="*/ 27 h 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34"/>
                      <a:gd name="T26" fmla="*/ 0 w 74"/>
                      <a:gd name="T27" fmla="*/ 0 h 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34">
                        <a:moveTo>
                          <a:pt x="0" y="27"/>
                        </a:moveTo>
                        <a:lnTo>
                          <a:pt x="17" y="33"/>
                        </a:lnTo>
                        <a:lnTo>
                          <a:pt x="53" y="12"/>
                        </a:lnTo>
                        <a:lnTo>
                          <a:pt x="73" y="18"/>
                        </a:lnTo>
                        <a:lnTo>
                          <a:pt x="66" y="0"/>
                        </a:lnTo>
                        <a:lnTo>
                          <a:pt x="17" y="0"/>
                        </a:lnTo>
                        <a:lnTo>
                          <a:pt x="41" y="6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図形 212019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0" name="図形 212020"/>
                  <p:cNvSpPr>
                    <a:spLocks/>
                  </p:cNvSpPr>
                  <p:nvPr/>
                </p:nvSpPr>
                <p:spPr bwMode="auto">
                  <a:xfrm>
                    <a:off x="1658" y="2249"/>
                    <a:ext cx="71" cy="38"/>
                  </a:xfrm>
                  <a:custGeom>
                    <a:avLst/>
                    <a:gdLst>
                      <a:gd name="T0" fmla="*/ 70 w 71"/>
                      <a:gd name="T1" fmla="*/ 7 h 38"/>
                      <a:gd name="T2" fmla="*/ 53 w 71"/>
                      <a:gd name="T3" fmla="*/ 0 h 38"/>
                      <a:gd name="T4" fmla="*/ 17 w 71"/>
                      <a:gd name="T5" fmla="*/ 22 h 38"/>
                      <a:gd name="T6" fmla="*/ 0 w 71"/>
                      <a:gd name="T7" fmla="*/ 16 h 38"/>
                      <a:gd name="T8" fmla="*/ 5 w 71"/>
                      <a:gd name="T9" fmla="*/ 37 h 38"/>
                      <a:gd name="T10" fmla="*/ 53 w 71"/>
                      <a:gd name="T11" fmla="*/ 37 h 38"/>
                      <a:gd name="T12" fmla="*/ 32 w 71"/>
                      <a:gd name="T13" fmla="*/ 31 h 38"/>
                      <a:gd name="T14" fmla="*/ 70 w 71"/>
                      <a:gd name="T15" fmla="*/ 7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"/>
                      <a:gd name="T25" fmla="*/ 0 h 38"/>
                      <a:gd name="T26" fmla="*/ 0 w 71"/>
                      <a:gd name="T27" fmla="*/ 0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" h="38">
                        <a:moveTo>
                          <a:pt x="70" y="7"/>
                        </a:moveTo>
                        <a:lnTo>
                          <a:pt x="53" y="0"/>
                        </a:lnTo>
                        <a:lnTo>
                          <a:pt x="17" y="22"/>
                        </a:lnTo>
                        <a:lnTo>
                          <a:pt x="0" y="16"/>
                        </a:lnTo>
                        <a:lnTo>
                          <a:pt x="5" y="37"/>
                        </a:lnTo>
                        <a:lnTo>
                          <a:pt x="53" y="37"/>
                        </a:lnTo>
                        <a:lnTo>
                          <a:pt x="32" y="31"/>
                        </a:lnTo>
                        <a:lnTo>
                          <a:pt x="7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kumimoji="0" lang="ja-JP" altLang="en-US" sz="11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cxnSp>
          <p:nvCxnSpPr>
            <p:cNvPr id="134" name="直線コネクタ 133"/>
            <p:cNvCxnSpPr>
              <a:stCxn id="165" idx="0"/>
              <a:endCxn id="170" idx="3"/>
            </p:cNvCxnSpPr>
            <p:nvPr/>
          </p:nvCxnSpPr>
          <p:spPr bwMode="auto">
            <a:xfrm flipH="1" flipV="1">
              <a:off x="1391321" y="3540128"/>
              <a:ext cx="306597" cy="77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直線コネクタ 134"/>
            <p:cNvCxnSpPr>
              <a:stCxn id="238" idx="0"/>
              <a:endCxn id="164" idx="2"/>
            </p:cNvCxnSpPr>
            <p:nvPr/>
          </p:nvCxnSpPr>
          <p:spPr bwMode="auto">
            <a:xfrm flipH="1" flipV="1">
              <a:off x="1885417" y="3572373"/>
              <a:ext cx="308731" cy="40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Rectangle 198"/>
            <p:cNvSpPr>
              <a:spLocks noChangeArrowheads="1"/>
            </p:cNvSpPr>
            <p:nvPr/>
          </p:nvSpPr>
          <p:spPr bwMode="auto">
            <a:xfrm>
              <a:off x="1430087" y="2629092"/>
              <a:ext cx="8636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7" name="Rectangle 198"/>
            <p:cNvSpPr>
              <a:spLocks noChangeArrowheads="1"/>
            </p:cNvSpPr>
            <p:nvPr/>
          </p:nvSpPr>
          <p:spPr bwMode="auto">
            <a:xfrm>
              <a:off x="1440720" y="3288534"/>
              <a:ext cx="8636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8" name="Rectangle 198"/>
            <p:cNvSpPr>
              <a:spLocks noChangeArrowheads="1"/>
            </p:cNvSpPr>
            <p:nvPr/>
          </p:nvSpPr>
          <p:spPr bwMode="auto">
            <a:xfrm>
              <a:off x="1398188" y="4023639"/>
              <a:ext cx="863600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7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Router</a:t>
              </a:r>
              <a:endParaRPr lang="ja-JP" altLang="en-US" sz="7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39" name="グループ化 138"/>
            <p:cNvGrpSpPr/>
            <p:nvPr/>
          </p:nvGrpSpPr>
          <p:grpSpPr>
            <a:xfrm>
              <a:off x="7176062" y="4304674"/>
              <a:ext cx="1362162" cy="1187370"/>
              <a:chOff x="7569483" y="4761893"/>
              <a:chExt cx="1362162" cy="1187370"/>
            </a:xfrm>
          </p:grpSpPr>
          <p:pic>
            <p:nvPicPr>
              <p:cNvPr id="141" name="Picture 12" descr="D:\共有\大川様\PPTネタ\支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7795" y="4988787"/>
                <a:ext cx="463550" cy="63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Text Box 4"/>
              <p:cNvSpPr txBox="1">
                <a:spLocks noChangeArrowheads="1"/>
              </p:cNvSpPr>
              <p:nvPr/>
            </p:nvSpPr>
            <p:spPr bwMode="auto">
              <a:xfrm>
                <a:off x="7569483" y="5584854"/>
                <a:ext cx="1268797" cy="36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Site D</a:t>
                </a:r>
              </a:p>
              <a:p>
                <a:pPr algn="ctr" eaLnBrk="1" hangingPunct="1"/>
                <a:r>
                  <a:rPr lang="en-US" altLang="ja-JP" sz="800" b="1" dirty="0" smtClean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(Tablet PC)</a:t>
                </a:r>
                <a:endParaRPr lang="ja-JP" altLang="en-US" sz="800" b="1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143" name="Group 41"/>
              <p:cNvGrpSpPr>
                <a:grpSpLocks/>
              </p:cNvGrpSpPr>
              <p:nvPr/>
            </p:nvGrpSpPr>
            <p:grpSpPr bwMode="auto">
              <a:xfrm>
                <a:off x="8118764" y="4940034"/>
                <a:ext cx="215900" cy="287337"/>
                <a:chOff x="1979" y="2939"/>
                <a:chExt cx="136" cy="18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7" name="Rectangle 42"/>
                <p:cNvSpPr>
                  <a:spLocks noChangeArrowheads="1"/>
                </p:cNvSpPr>
                <p:nvPr/>
              </p:nvSpPr>
              <p:spPr bwMode="auto">
                <a:xfrm>
                  <a:off x="1979" y="2984"/>
                  <a:ext cx="136" cy="136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105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024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05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069" y="2939"/>
                  <a:ext cx="0" cy="45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1050" b="1" dirty="0"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7902583" y="4761893"/>
                <a:ext cx="683507" cy="21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55" tIns="45677" rIns="91355" bIns="45677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7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Wi-Fi</a:t>
                </a:r>
                <a:endParaRPr lang="ja-JP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4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004" y="5139450"/>
                <a:ext cx="562641" cy="563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70" descr="\\Teraoka-intel\network\mpcs_png\wave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398015" flipH="1">
                <a:off x="8298784" y="5055253"/>
                <a:ext cx="253019" cy="207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0" name="直線コネクタ 139"/>
            <p:cNvCxnSpPr>
              <a:stCxn id="220" idx="2"/>
              <a:endCxn id="222" idx="1"/>
            </p:cNvCxnSpPr>
            <p:nvPr/>
          </p:nvCxnSpPr>
          <p:spPr bwMode="auto">
            <a:xfrm flipV="1">
              <a:off x="7479394" y="3626429"/>
              <a:ext cx="292704" cy="717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" name="テキスト ボックス 103"/>
            <p:cNvSpPr txBox="1"/>
            <p:nvPr/>
          </p:nvSpPr>
          <p:spPr>
            <a:xfrm>
              <a:off x="2714318" y="2746056"/>
              <a:ext cx="1150372" cy="36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b="1" dirty="0" smtClean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NAT Traversal Service</a:t>
              </a:r>
              <a:endParaRPr kumimoji="1" lang="ja-JP" altLang="en-US" sz="8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66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Connection Mode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(Multi Protocols Support)</a:t>
            </a:r>
            <a:endParaRPr lang="de-DE" altLang="ja-JP" sz="1600" kern="0" dirty="0" smtClean="0">
              <a:latin typeface="Arial Black" panose="020B0A04020102020204" pitchFamily="34" charset="0"/>
            </a:endParaRPr>
          </a:p>
        </p:txBody>
      </p:sp>
      <p:sp>
        <p:nvSpPr>
          <p:cNvPr id="267" name="正方形/長方形 6"/>
          <p:cNvSpPr>
            <a:spLocks noChangeArrowheads="1"/>
          </p:cNvSpPr>
          <p:nvPr/>
        </p:nvSpPr>
        <p:spPr bwMode="auto">
          <a:xfrm>
            <a:off x="357188" y="842228"/>
            <a:ext cx="84976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12223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lnSpc>
                <a:spcPts val="2700"/>
              </a:lnSpc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HDVC support Multi Protocols Connection such as IP mode and NAT Traversal Service mode at same time.</a:t>
            </a:r>
          </a:p>
        </p:txBody>
      </p:sp>
    </p:spTree>
    <p:extLst>
      <p:ext uri="{BB962C8B-B14F-4D97-AF65-F5344CB8AC3E}">
        <p14:creationId xmlns:p14="http://schemas.microsoft.com/office/powerpoint/2010/main" val="32598898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Supported Bandwidth / Rate Control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000365"/>
            <a:ext cx="8229600" cy="131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ja-JP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Required IP </a:t>
            </a:r>
            <a:r>
              <a:rPr lang="en-US" altLang="ja-JP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altLang="ja-JP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(Both Audio and Video Transmission)</a:t>
            </a:r>
            <a:endParaRPr lang="en-US" altLang="ja-JP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2 points connection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256Kbps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connection : </a:t>
            </a:r>
            <a:r>
              <a:rPr lang="en-US" altLang="ja-JP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256kbps x </a:t>
            </a:r>
            <a:r>
              <a:rPr lang="en-US" altLang="ja-JP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connection site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81000" y="4476868"/>
            <a:ext cx="8458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2595" y="6142890"/>
            <a:ext cx="2956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Note: </a:t>
            </a:r>
            <a:r>
              <a:rPr kumimoji="1" lang="en-US" altLang="ja-JP" sz="1050" dirty="0" smtClean="0"/>
              <a:t>Above IP rate includes IP Header.</a:t>
            </a:r>
            <a:endParaRPr kumimoji="1" lang="ja-JP" altLang="en-US" sz="105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56622" y="2447320"/>
            <a:ext cx="3799734" cy="2265120"/>
            <a:chOff x="764" y="1615"/>
            <a:chExt cx="2736" cy="1631"/>
          </a:xfrm>
        </p:grpSpPr>
        <p:sp>
          <p:nvSpPr>
            <p:cNvPr id="10" name="Rectangle 81"/>
            <p:cNvSpPr>
              <a:spLocks noChangeArrowheads="1"/>
            </p:cNvSpPr>
            <p:nvPr/>
          </p:nvSpPr>
          <p:spPr bwMode="auto">
            <a:xfrm>
              <a:off x="1149" y="1770"/>
              <a:ext cx="1991" cy="1219"/>
            </a:xfrm>
            <a:prstGeom prst="rect">
              <a:avLst/>
            </a:prstGeom>
            <a:solidFill>
              <a:srgbClr val="E9E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endParaRPr kumimoji="1" lang="en-GB" altLang="ja-JP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2"/>
            <p:cNvSpPr>
              <a:spLocks/>
            </p:cNvSpPr>
            <p:nvPr/>
          </p:nvSpPr>
          <p:spPr bwMode="auto">
            <a:xfrm>
              <a:off x="1149" y="1964"/>
              <a:ext cx="1863" cy="528"/>
            </a:xfrm>
            <a:custGeom>
              <a:avLst/>
              <a:gdLst>
                <a:gd name="T0" fmla="*/ 2147483647 w 1844"/>
                <a:gd name="T1" fmla="*/ 2147483647 h 523"/>
                <a:gd name="T2" fmla="*/ 2147483647 w 1844"/>
                <a:gd name="T3" fmla="*/ 2147483647 h 523"/>
                <a:gd name="T4" fmla="*/ 2147483647 w 1844"/>
                <a:gd name="T5" fmla="*/ 2147483647 h 523"/>
                <a:gd name="T6" fmla="*/ 2147483647 w 1844"/>
                <a:gd name="T7" fmla="*/ 2147483647 h 523"/>
                <a:gd name="T8" fmla="*/ 2147483647 w 1844"/>
                <a:gd name="T9" fmla="*/ 2147483647 h 523"/>
                <a:gd name="T10" fmla="*/ 2147483647 w 1844"/>
                <a:gd name="T11" fmla="*/ 2147483647 h 523"/>
                <a:gd name="T12" fmla="*/ 2147483647 w 1844"/>
                <a:gd name="T13" fmla="*/ 0 h 523"/>
                <a:gd name="T14" fmla="*/ 2147483647 w 1844"/>
                <a:gd name="T15" fmla="*/ 2147483647 h 523"/>
                <a:gd name="T16" fmla="*/ 2147483647 w 1844"/>
                <a:gd name="T17" fmla="*/ 2147483647 h 523"/>
                <a:gd name="T18" fmla="*/ 2147483647 w 1844"/>
                <a:gd name="T19" fmla="*/ 2147483647 h 523"/>
                <a:gd name="T20" fmla="*/ 2147483647 w 1844"/>
                <a:gd name="T21" fmla="*/ 2147483647 h 523"/>
                <a:gd name="T22" fmla="*/ 2147483647 w 1844"/>
                <a:gd name="T23" fmla="*/ 2147483647 h 523"/>
                <a:gd name="T24" fmla="*/ 0 w 1844"/>
                <a:gd name="T25" fmla="*/ 2147483647 h 523"/>
                <a:gd name="T26" fmla="*/ 0 w 1844"/>
                <a:gd name="T27" fmla="*/ 2147483647 h 523"/>
                <a:gd name="T28" fmla="*/ 2147483647 w 1844"/>
                <a:gd name="T29" fmla="*/ 2147483647 h 523"/>
                <a:gd name="T30" fmla="*/ 2147483647 w 1844"/>
                <a:gd name="T31" fmla="*/ 2147483647 h 5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44"/>
                <a:gd name="T49" fmla="*/ 0 h 523"/>
                <a:gd name="T50" fmla="*/ 1844 w 1844"/>
                <a:gd name="T51" fmla="*/ 523 h 5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44" h="523">
                  <a:moveTo>
                    <a:pt x="512" y="353"/>
                  </a:moveTo>
                  <a:cubicBezTo>
                    <a:pt x="589" y="353"/>
                    <a:pt x="800" y="516"/>
                    <a:pt x="925" y="520"/>
                  </a:cubicBezTo>
                  <a:cubicBezTo>
                    <a:pt x="1049" y="523"/>
                    <a:pt x="1188" y="433"/>
                    <a:pt x="1320" y="381"/>
                  </a:cubicBezTo>
                  <a:cubicBezTo>
                    <a:pt x="1451" y="329"/>
                    <a:pt x="1521" y="381"/>
                    <a:pt x="1683" y="450"/>
                  </a:cubicBezTo>
                  <a:cubicBezTo>
                    <a:pt x="1749" y="478"/>
                    <a:pt x="1801" y="493"/>
                    <a:pt x="1844" y="499"/>
                  </a:cubicBezTo>
                  <a:cubicBezTo>
                    <a:pt x="1800" y="454"/>
                    <a:pt x="1723" y="366"/>
                    <a:pt x="1676" y="281"/>
                  </a:cubicBezTo>
                  <a:cubicBezTo>
                    <a:pt x="1621" y="180"/>
                    <a:pt x="1541" y="0"/>
                    <a:pt x="1430" y="0"/>
                  </a:cubicBezTo>
                  <a:cubicBezTo>
                    <a:pt x="1271" y="0"/>
                    <a:pt x="1195" y="194"/>
                    <a:pt x="1164" y="263"/>
                  </a:cubicBezTo>
                  <a:cubicBezTo>
                    <a:pt x="1133" y="333"/>
                    <a:pt x="1008" y="402"/>
                    <a:pt x="935" y="402"/>
                  </a:cubicBezTo>
                  <a:cubicBezTo>
                    <a:pt x="890" y="402"/>
                    <a:pt x="789" y="381"/>
                    <a:pt x="741" y="346"/>
                  </a:cubicBezTo>
                  <a:cubicBezTo>
                    <a:pt x="692" y="312"/>
                    <a:pt x="585" y="187"/>
                    <a:pt x="478" y="187"/>
                  </a:cubicBezTo>
                  <a:cubicBezTo>
                    <a:pt x="370" y="187"/>
                    <a:pt x="291" y="329"/>
                    <a:pt x="214" y="405"/>
                  </a:cubicBezTo>
                  <a:cubicBezTo>
                    <a:pt x="149" y="471"/>
                    <a:pt x="61" y="480"/>
                    <a:pt x="0" y="486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71" y="509"/>
                    <a:pt x="199" y="469"/>
                    <a:pt x="246" y="450"/>
                  </a:cubicBezTo>
                  <a:cubicBezTo>
                    <a:pt x="298" y="430"/>
                    <a:pt x="405" y="353"/>
                    <a:pt x="512" y="353"/>
                  </a:cubicBezTo>
                  <a:close/>
                </a:path>
              </a:pathLst>
            </a:custGeom>
            <a:solidFill>
              <a:srgbClr val="ECD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3"/>
            <p:cNvSpPr>
              <a:spLocks/>
            </p:cNvSpPr>
            <p:nvPr/>
          </p:nvSpPr>
          <p:spPr bwMode="auto">
            <a:xfrm>
              <a:off x="1149" y="2408"/>
              <a:ext cx="1991" cy="581"/>
            </a:xfrm>
            <a:custGeom>
              <a:avLst/>
              <a:gdLst>
                <a:gd name="T0" fmla="*/ 2147483647 w 1971"/>
                <a:gd name="T1" fmla="*/ 2147483647 h 575"/>
                <a:gd name="T2" fmla="*/ 2147483647 w 1971"/>
                <a:gd name="T3" fmla="*/ 0 h 575"/>
                <a:gd name="T4" fmla="*/ 2147483647 w 1971"/>
                <a:gd name="T5" fmla="*/ 2147483647 h 575"/>
                <a:gd name="T6" fmla="*/ 2147483647 w 1971"/>
                <a:gd name="T7" fmla="*/ 2147483647 h 575"/>
                <a:gd name="T8" fmla="*/ 2147483647 w 1971"/>
                <a:gd name="T9" fmla="*/ 2147483647 h 575"/>
                <a:gd name="T10" fmla="*/ 2147483647 w 1971"/>
                <a:gd name="T11" fmla="*/ 2147483647 h 575"/>
                <a:gd name="T12" fmla="*/ 0 w 1971"/>
                <a:gd name="T13" fmla="*/ 2147483647 h 575"/>
                <a:gd name="T14" fmla="*/ 0 w 1971"/>
                <a:gd name="T15" fmla="*/ 2147483647 h 575"/>
                <a:gd name="T16" fmla="*/ 2147483647 w 1971"/>
                <a:gd name="T17" fmla="*/ 2147483647 h 575"/>
                <a:gd name="T18" fmla="*/ 2147483647 w 1971"/>
                <a:gd name="T19" fmla="*/ 2147483647 h 575"/>
                <a:gd name="T20" fmla="*/ 2147483647 w 1971"/>
                <a:gd name="T21" fmla="*/ 2147483647 h 5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1"/>
                <a:gd name="T34" fmla="*/ 0 h 575"/>
                <a:gd name="T35" fmla="*/ 1971 w 1971"/>
                <a:gd name="T36" fmla="*/ 575 h 5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1" h="575">
                  <a:moveTo>
                    <a:pt x="1652" y="270"/>
                  </a:moveTo>
                  <a:cubicBezTo>
                    <a:pt x="1566" y="156"/>
                    <a:pt x="1503" y="0"/>
                    <a:pt x="1434" y="0"/>
                  </a:cubicBezTo>
                  <a:cubicBezTo>
                    <a:pt x="1316" y="0"/>
                    <a:pt x="1261" y="111"/>
                    <a:pt x="1146" y="295"/>
                  </a:cubicBezTo>
                  <a:cubicBezTo>
                    <a:pt x="1032" y="478"/>
                    <a:pt x="897" y="457"/>
                    <a:pt x="755" y="388"/>
                  </a:cubicBezTo>
                  <a:cubicBezTo>
                    <a:pt x="613" y="319"/>
                    <a:pt x="564" y="225"/>
                    <a:pt x="471" y="225"/>
                  </a:cubicBezTo>
                  <a:cubicBezTo>
                    <a:pt x="377" y="225"/>
                    <a:pt x="294" y="308"/>
                    <a:pt x="211" y="398"/>
                  </a:cubicBezTo>
                  <a:cubicBezTo>
                    <a:pt x="143" y="472"/>
                    <a:pt x="58" y="507"/>
                    <a:pt x="0" y="517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1971" y="575"/>
                    <a:pt x="1971" y="575"/>
                    <a:pt x="1971" y="575"/>
                  </a:cubicBezTo>
                  <a:cubicBezTo>
                    <a:pt x="1971" y="513"/>
                    <a:pt x="1971" y="513"/>
                    <a:pt x="1971" y="513"/>
                  </a:cubicBezTo>
                  <a:cubicBezTo>
                    <a:pt x="1814" y="515"/>
                    <a:pt x="1736" y="381"/>
                    <a:pt x="1652" y="270"/>
                  </a:cubicBezTo>
                  <a:close/>
                </a:path>
              </a:pathLst>
            </a:custGeom>
            <a:solidFill>
              <a:srgbClr val="EEE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84"/>
            <p:cNvSpPr>
              <a:spLocks/>
            </p:cNvSpPr>
            <p:nvPr/>
          </p:nvSpPr>
          <p:spPr bwMode="auto">
            <a:xfrm>
              <a:off x="1149" y="2296"/>
              <a:ext cx="1991" cy="635"/>
            </a:xfrm>
            <a:custGeom>
              <a:avLst/>
              <a:gdLst>
                <a:gd name="T0" fmla="*/ 2147483647 w 1971"/>
                <a:gd name="T1" fmla="*/ 2147483647 h 628"/>
                <a:gd name="T2" fmla="*/ 2147483647 w 1971"/>
                <a:gd name="T3" fmla="*/ 2147483647 h 628"/>
                <a:gd name="T4" fmla="*/ 2147483647 w 1971"/>
                <a:gd name="T5" fmla="*/ 2147483647 h 628"/>
                <a:gd name="T6" fmla="*/ 2147483647 w 1971"/>
                <a:gd name="T7" fmla="*/ 2147483647 h 628"/>
                <a:gd name="T8" fmla="*/ 2147483647 w 1971"/>
                <a:gd name="T9" fmla="*/ 2147483647 h 628"/>
                <a:gd name="T10" fmla="*/ 2147483647 w 1971"/>
                <a:gd name="T11" fmla="*/ 2147483647 h 628"/>
                <a:gd name="T12" fmla="*/ 2147483647 w 1971"/>
                <a:gd name="T13" fmla="*/ 2147483647 h 628"/>
                <a:gd name="T14" fmla="*/ 2147483647 w 1971"/>
                <a:gd name="T15" fmla="*/ 2147483647 h 628"/>
                <a:gd name="T16" fmla="*/ 0 w 1971"/>
                <a:gd name="T17" fmla="*/ 2147483647 h 628"/>
                <a:gd name="T18" fmla="*/ 0 w 1971"/>
                <a:gd name="T19" fmla="*/ 2147483647 h 628"/>
                <a:gd name="T20" fmla="*/ 2147483647 w 1971"/>
                <a:gd name="T21" fmla="*/ 2147483647 h 628"/>
                <a:gd name="T22" fmla="*/ 2147483647 w 1971"/>
                <a:gd name="T23" fmla="*/ 2147483647 h 628"/>
                <a:gd name="T24" fmla="*/ 2147483647 w 1971"/>
                <a:gd name="T25" fmla="*/ 2147483647 h 628"/>
                <a:gd name="T26" fmla="*/ 2147483647 w 1971"/>
                <a:gd name="T27" fmla="*/ 2147483647 h 628"/>
                <a:gd name="T28" fmla="*/ 2147483647 w 1971"/>
                <a:gd name="T29" fmla="*/ 2147483647 h 628"/>
                <a:gd name="T30" fmla="*/ 2147483647 w 1971"/>
                <a:gd name="T31" fmla="*/ 2147483647 h 628"/>
                <a:gd name="T32" fmla="*/ 2147483647 w 1971"/>
                <a:gd name="T33" fmla="*/ 2147483647 h 628"/>
                <a:gd name="T34" fmla="*/ 2147483647 w 1971"/>
                <a:gd name="T35" fmla="*/ 2147483647 h 628"/>
                <a:gd name="T36" fmla="*/ 2147483647 w 1971"/>
                <a:gd name="T37" fmla="*/ 2147483647 h 6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71"/>
                <a:gd name="T58" fmla="*/ 0 h 628"/>
                <a:gd name="T59" fmla="*/ 1971 w 1971"/>
                <a:gd name="T60" fmla="*/ 628 h 6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71" h="628">
                  <a:moveTo>
                    <a:pt x="1844" y="170"/>
                  </a:moveTo>
                  <a:cubicBezTo>
                    <a:pt x="1852" y="179"/>
                    <a:pt x="1858" y="185"/>
                    <a:pt x="1864" y="191"/>
                  </a:cubicBezTo>
                  <a:cubicBezTo>
                    <a:pt x="1858" y="185"/>
                    <a:pt x="1852" y="179"/>
                    <a:pt x="1844" y="170"/>
                  </a:cubicBezTo>
                  <a:cubicBezTo>
                    <a:pt x="1801" y="164"/>
                    <a:pt x="1749" y="149"/>
                    <a:pt x="1683" y="121"/>
                  </a:cubicBezTo>
                  <a:cubicBezTo>
                    <a:pt x="1521" y="52"/>
                    <a:pt x="1451" y="0"/>
                    <a:pt x="1320" y="52"/>
                  </a:cubicBezTo>
                  <a:cubicBezTo>
                    <a:pt x="1188" y="104"/>
                    <a:pt x="1049" y="194"/>
                    <a:pt x="925" y="191"/>
                  </a:cubicBezTo>
                  <a:cubicBezTo>
                    <a:pt x="800" y="187"/>
                    <a:pt x="589" y="24"/>
                    <a:pt x="512" y="24"/>
                  </a:cubicBezTo>
                  <a:cubicBezTo>
                    <a:pt x="405" y="24"/>
                    <a:pt x="298" y="101"/>
                    <a:pt x="246" y="121"/>
                  </a:cubicBezTo>
                  <a:cubicBezTo>
                    <a:pt x="199" y="140"/>
                    <a:pt x="71" y="180"/>
                    <a:pt x="0" y="187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58" y="618"/>
                    <a:pt x="143" y="583"/>
                    <a:pt x="211" y="509"/>
                  </a:cubicBezTo>
                  <a:cubicBezTo>
                    <a:pt x="294" y="419"/>
                    <a:pt x="377" y="336"/>
                    <a:pt x="471" y="336"/>
                  </a:cubicBezTo>
                  <a:cubicBezTo>
                    <a:pt x="564" y="336"/>
                    <a:pt x="613" y="430"/>
                    <a:pt x="755" y="499"/>
                  </a:cubicBezTo>
                  <a:cubicBezTo>
                    <a:pt x="897" y="568"/>
                    <a:pt x="1032" y="589"/>
                    <a:pt x="1146" y="406"/>
                  </a:cubicBezTo>
                  <a:cubicBezTo>
                    <a:pt x="1261" y="222"/>
                    <a:pt x="1316" y="111"/>
                    <a:pt x="1434" y="111"/>
                  </a:cubicBezTo>
                  <a:cubicBezTo>
                    <a:pt x="1503" y="111"/>
                    <a:pt x="1566" y="267"/>
                    <a:pt x="1652" y="381"/>
                  </a:cubicBezTo>
                  <a:cubicBezTo>
                    <a:pt x="1736" y="492"/>
                    <a:pt x="1814" y="626"/>
                    <a:pt x="1971" y="624"/>
                  </a:cubicBezTo>
                  <a:cubicBezTo>
                    <a:pt x="1971" y="160"/>
                    <a:pt x="1971" y="160"/>
                    <a:pt x="1971" y="160"/>
                  </a:cubicBezTo>
                  <a:cubicBezTo>
                    <a:pt x="1937" y="172"/>
                    <a:pt x="1898" y="178"/>
                    <a:pt x="1844" y="170"/>
                  </a:cubicBezTo>
                  <a:close/>
                </a:path>
              </a:pathLst>
            </a:custGeom>
            <a:solidFill>
              <a:srgbClr val="B1B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85"/>
            <p:cNvSpPr>
              <a:spLocks noChangeShapeType="1"/>
            </p:cNvSpPr>
            <p:nvPr/>
          </p:nvSpPr>
          <p:spPr bwMode="auto">
            <a:xfrm>
              <a:off x="1626" y="1767"/>
              <a:ext cx="0" cy="1231"/>
            </a:xfrm>
            <a:prstGeom prst="line">
              <a:avLst/>
            </a:prstGeom>
            <a:noFill/>
            <a:ln w="4826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2598" y="1758"/>
              <a:ext cx="0" cy="1231"/>
            </a:xfrm>
            <a:prstGeom prst="line">
              <a:avLst/>
            </a:prstGeom>
            <a:noFill/>
            <a:ln w="4826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87"/>
            <p:cNvSpPr>
              <a:spLocks noChangeShapeType="1"/>
            </p:cNvSpPr>
            <p:nvPr/>
          </p:nvSpPr>
          <p:spPr bwMode="auto">
            <a:xfrm>
              <a:off x="916" y="2283"/>
              <a:ext cx="2237" cy="0"/>
            </a:xfrm>
            <a:prstGeom prst="line">
              <a:avLst/>
            </a:prstGeom>
            <a:noFill/>
            <a:ln w="4826">
              <a:solidFill>
                <a:srgbClr val="E4788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auto">
            <a:xfrm>
              <a:off x="1123" y="2296"/>
              <a:ext cx="2035" cy="196"/>
            </a:xfrm>
            <a:custGeom>
              <a:avLst/>
              <a:gdLst>
                <a:gd name="T0" fmla="*/ 2147483647 w 2013"/>
                <a:gd name="T1" fmla="*/ 2147483647 h 194"/>
                <a:gd name="T2" fmla="*/ 2147483647 w 2013"/>
                <a:gd name="T3" fmla="*/ 2147483647 h 194"/>
                <a:gd name="T4" fmla="*/ 2147483647 w 2013"/>
                <a:gd name="T5" fmla="*/ 2147483647 h 194"/>
                <a:gd name="T6" fmla="*/ 2147483647 w 2013"/>
                <a:gd name="T7" fmla="*/ 2147483647 h 194"/>
                <a:gd name="T8" fmla="*/ 2147483647 w 2013"/>
                <a:gd name="T9" fmla="*/ 2147483647 h 194"/>
                <a:gd name="T10" fmla="*/ 2147483647 w 2013"/>
                <a:gd name="T11" fmla="*/ 2147483647 h 194"/>
                <a:gd name="T12" fmla="*/ 0 w 2013"/>
                <a:gd name="T13" fmla="*/ 2147483647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3"/>
                <a:gd name="T22" fmla="*/ 0 h 194"/>
                <a:gd name="T23" fmla="*/ 2013 w 2013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3" h="194">
                  <a:moveTo>
                    <a:pt x="2013" y="153"/>
                  </a:moveTo>
                  <a:cubicBezTo>
                    <a:pt x="1951" y="180"/>
                    <a:pt x="1871" y="191"/>
                    <a:pt x="1708" y="121"/>
                  </a:cubicBezTo>
                  <a:cubicBezTo>
                    <a:pt x="1546" y="52"/>
                    <a:pt x="1476" y="0"/>
                    <a:pt x="1345" y="52"/>
                  </a:cubicBezTo>
                  <a:cubicBezTo>
                    <a:pt x="1213" y="104"/>
                    <a:pt x="1074" y="194"/>
                    <a:pt x="950" y="191"/>
                  </a:cubicBezTo>
                  <a:cubicBezTo>
                    <a:pt x="825" y="187"/>
                    <a:pt x="614" y="24"/>
                    <a:pt x="537" y="24"/>
                  </a:cubicBezTo>
                  <a:cubicBezTo>
                    <a:pt x="430" y="24"/>
                    <a:pt x="323" y="101"/>
                    <a:pt x="271" y="121"/>
                  </a:cubicBezTo>
                  <a:cubicBezTo>
                    <a:pt x="219" y="142"/>
                    <a:pt x="63" y="191"/>
                    <a:pt x="0" y="187"/>
                  </a:cubicBezTo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auto">
            <a:xfrm>
              <a:off x="2285" y="1964"/>
              <a:ext cx="580" cy="321"/>
            </a:xfrm>
            <a:custGeom>
              <a:avLst/>
              <a:gdLst>
                <a:gd name="T0" fmla="*/ 0 w 574"/>
                <a:gd name="T1" fmla="*/ 2147483647 h 318"/>
                <a:gd name="T2" fmla="*/ 2147483647 w 574"/>
                <a:gd name="T3" fmla="*/ 2147483647 h 318"/>
                <a:gd name="T4" fmla="*/ 2147483647 w 574"/>
                <a:gd name="T5" fmla="*/ 0 h 318"/>
                <a:gd name="T6" fmla="*/ 2147483647 w 574"/>
                <a:gd name="T7" fmla="*/ 2147483647 h 318"/>
                <a:gd name="T8" fmla="*/ 2147483647 w 574"/>
                <a:gd name="T9" fmla="*/ 2147483647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318"/>
                <a:gd name="T17" fmla="*/ 574 w 574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318">
                  <a:moveTo>
                    <a:pt x="0" y="314"/>
                  </a:moveTo>
                  <a:cubicBezTo>
                    <a:pt x="17" y="298"/>
                    <a:pt x="31" y="281"/>
                    <a:pt x="39" y="263"/>
                  </a:cubicBezTo>
                  <a:cubicBezTo>
                    <a:pt x="70" y="194"/>
                    <a:pt x="146" y="0"/>
                    <a:pt x="305" y="0"/>
                  </a:cubicBezTo>
                  <a:cubicBezTo>
                    <a:pt x="416" y="0"/>
                    <a:pt x="496" y="180"/>
                    <a:pt x="551" y="281"/>
                  </a:cubicBezTo>
                  <a:cubicBezTo>
                    <a:pt x="558" y="293"/>
                    <a:pt x="566" y="305"/>
                    <a:pt x="574" y="318"/>
                  </a:cubicBezTo>
                </a:path>
              </a:pathLst>
            </a:custGeom>
            <a:noFill/>
            <a:ln w="14351" cap="flat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1446" y="2153"/>
              <a:ext cx="420" cy="135"/>
            </a:xfrm>
            <a:custGeom>
              <a:avLst/>
              <a:gdLst>
                <a:gd name="T0" fmla="*/ 0 w 414"/>
                <a:gd name="T1" fmla="*/ 2147483647 h 133"/>
                <a:gd name="T2" fmla="*/ 2147483647 w 414"/>
                <a:gd name="T3" fmla="*/ 0 h 133"/>
                <a:gd name="T4" fmla="*/ 2147483647 w 414"/>
                <a:gd name="T5" fmla="*/ 2147483647 h 133"/>
                <a:gd name="T6" fmla="*/ 0 60000 65536"/>
                <a:gd name="T7" fmla="*/ 0 60000 65536"/>
                <a:gd name="T8" fmla="*/ 0 60000 65536"/>
                <a:gd name="T9" fmla="*/ 0 w 414"/>
                <a:gd name="T10" fmla="*/ 0 h 133"/>
                <a:gd name="T11" fmla="*/ 414 w 414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4" h="133">
                  <a:moveTo>
                    <a:pt x="0" y="126"/>
                  </a:moveTo>
                  <a:cubicBezTo>
                    <a:pt x="53" y="62"/>
                    <a:pt x="112" y="0"/>
                    <a:pt x="183" y="0"/>
                  </a:cubicBezTo>
                  <a:cubicBezTo>
                    <a:pt x="270" y="0"/>
                    <a:pt x="358" y="83"/>
                    <a:pt x="414" y="133"/>
                  </a:cubicBezTo>
                </a:path>
              </a:pathLst>
            </a:custGeom>
            <a:noFill/>
            <a:ln w="14351" cap="flat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1149" y="1758"/>
              <a:ext cx="0" cy="12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>
              <a:off x="877" y="2989"/>
              <a:ext cx="2314" cy="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93"/>
            <p:cNvSpPr>
              <a:spLocks noChangeArrowheads="1"/>
            </p:cNvSpPr>
            <p:nvPr/>
          </p:nvSpPr>
          <p:spPr bwMode="auto">
            <a:xfrm>
              <a:off x="1587" y="3014"/>
              <a:ext cx="95" cy="8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endParaRPr kumimoji="1" lang="en-GB" altLang="ja-JP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94"/>
            <p:cNvSpPr>
              <a:spLocks noChangeArrowheads="1"/>
            </p:cNvSpPr>
            <p:nvPr/>
          </p:nvSpPr>
          <p:spPr bwMode="auto">
            <a:xfrm>
              <a:off x="2556" y="3014"/>
              <a:ext cx="95" cy="8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endParaRPr kumimoji="1" lang="en-GB" altLang="ja-JP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47"/>
            <p:cNvSpPr>
              <a:spLocks noChangeArrowheads="1"/>
            </p:cNvSpPr>
            <p:nvPr/>
          </p:nvSpPr>
          <p:spPr bwMode="auto">
            <a:xfrm>
              <a:off x="1229" y="3120"/>
              <a:ext cx="81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kumimoji="1" lang="en-GB" altLang="ja-JP" sz="600" dirty="0">
                  <a:latin typeface="Arial" panose="020B0604020202020204" pitchFamily="34" charset="0"/>
                  <a:cs typeface="Arial" panose="020B0604020202020204" pitchFamily="34" charset="0"/>
                </a:rPr>
                <a:t>Heavy traffic</a:t>
              </a:r>
              <a:endParaRPr kumimoji="1" lang="ja-JP" altLang="en-US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2139" y="3120"/>
              <a:ext cx="9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kumimoji="1" lang="en-GB" altLang="ja-JP" sz="600" dirty="0">
                  <a:latin typeface="Arial" panose="020B0604020202020204" pitchFamily="34" charset="0"/>
                  <a:cs typeface="Arial" panose="020B0604020202020204" pitchFamily="34" charset="0"/>
                </a:rPr>
                <a:t>Heavy traffic</a:t>
              </a:r>
              <a:endParaRPr kumimoji="1" lang="ja-JP" altLang="en-US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1376" y="2422"/>
              <a:ext cx="18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kumimoji="1" lang="en-US" altLang="ja-JP" sz="700" dirty="0">
                  <a:latin typeface="Arial" panose="020B0604020202020204" pitchFamily="34" charset="0"/>
                  <a:cs typeface="Arial" panose="020B0604020202020204" pitchFamily="34" charset="0"/>
                </a:rPr>
                <a:t>Automatic rate control depending on the effective bandwidth</a:t>
              </a:r>
              <a:endParaRPr kumimoji="1" lang="ja-JP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02"/>
            <p:cNvSpPr txBox="1">
              <a:spLocks noChangeArrowheads="1"/>
            </p:cNvSpPr>
            <p:nvPr/>
          </p:nvSpPr>
          <p:spPr bwMode="auto">
            <a:xfrm>
              <a:off x="764" y="2346"/>
              <a:ext cx="291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kumimoji="1" lang="en-US" altLang="ja-JP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Usable Bandwidth</a:t>
              </a:r>
              <a:endParaRPr kumimoji="1" lang="ja-JP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2376" y="1689"/>
              <a:ext cx="29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2742" y="1615"/>
              <a:ext cx="66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kumimoji="1"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  <a:t>Packet Loss</a:t>
              </a:r>
              <a:endParaRPr kumimoji="1" lang="ja-JP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>
              <a:off x="1226" y="1810"/>
              <a:ext cx="783" cy="163"/>
            </a:xfrm>
            <a:prstGeom prst="rect">
              <a:avLst/>
            </a:prstGeom>
            <a:solidFill>
              <a:srgbClr val="E4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kumimoji="1" lang="en-US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Without control</a:t>
              </a:r>
              <a:endParaRPr kumimoji="1" lang="ja-JP" altLang="en-US" sz="9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2008" y="1786"/>
              <a:ext cx="118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kumimoji="1"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Bandwidth is exceeded at peak communication.</a:t>
              </a:r>
              <a:endParaRPr kumimoji="1" lang="ja-JP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2"/>
            <p:cNvSpPr>
              <a:spLocks noChangeArrowheads="1"/>
            </p:cNvSpPr>
            <p:nvPr/>
          </p:nvSpPr>
          <p:spPr bwMode="auto">
            <a:xfrm>
              <a:off x="1946" y="2760"/>
              <a:ext cx="552" cy="163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kumimoji="1" lang="en-US" altLang="ja-JP" sz="900" b="1" dirty="0">
                  <a:solidFill>
                    <a:schemeClr val="bg1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With control</a:t>
              </a:r>
              <a:endParaRPr kumimoji="1" lang="ja-JP" altLang="en-US" sz="9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>
              <a:off x="2514" y="2731"/>
              <a:ext cx="98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kumimoji="1"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Transfer rate is </a:t>
              </a:r>
              <a:r>
                <a:rPr kumimoji="1" lang="en-US" altLang="ja-JP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adjusted </a:t>
              </a:r>
              <a:r>
                <a:rPr kumimoji="1"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to match </a:t>
              </a:r>
              <a:r>
                <a:rPr kumimoji="1" lang="en-US" altLang="ja-JP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traffic </a:t>
              </a:r>
              <a:r>
                <a:rPr kumimoji="1" lang="en-US" altLang="ja-JP" sz="800" dirty="0">
                  <a:latin typeface="Arial" panose="020B0604020202020204" pitchFamily="34" charset="0"/>
                  <a:cs typeface="Arial" panose="020B0604020202020204" pitchFamily="34" charset="0"/>
                </a:rPr>
                <a:t>condition.</a:t>
              </a:r>
              <a:endParaRPr kumimoji="1" lang="ja-JP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11"/>
            <p:cNvSpPr>
              <a:spLocks noChangeShapeType="1"/>
            </p:cNvSpPr>
            <p:nvPr/>
          </p:nvSpPr>
          <p:spPr bwMode="auto">
            <a:xfrm flipH="1">
              <a:off x="1688" y="1995"/>
              <a:ext cx="23" cy="249"/>
            </a:xfrm>
            <a:prstGeom prst="line">
              <a:avLst/>
            </a:prstGeom>
            <a:noFill/>
            <a:ln w="9525">
              <a:solidFill>
                <a:srgbClr val="E478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12"/>
            <p:cNvSpPr>
              <a:spLocks noChangeShapeType="1"/>
            </p:cNvSpPr>
            <p:nvPr/>
          </p:nvSpPr>
          <p:spPr bwMode="auto">
            <a:xfrm flipV="1">
              <a:off x="2330" y="2526"/>
              <a:ext cx="9" cy="231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039" y="2296"/>
              <a:ext cx="0" cy="68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l">
                <a:defRPr/>
              </a:pPr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122045" y="2421919"/>
            <a:ext cx="1504950" cy="26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355" tIns="45677" rIns="91355" bIns="45677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Rate Control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13555" y="4783773"/>
            <a:ext cx="342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/>
              <a:t>The generation of packet losses is prevented by a rate control function, and lost packets are restored by the combined use of Forward Error Correction (FEC) and Automatic Repeat </a:t>
            </a:r>
            <a:r>
              <a:rPr kumimoji="1" lang="en-US" altLang="ja-JP" sz="800" dirty="0" err="1" smtClean="0"/>
              <a:t>reQuwst</a:t>
            </a:r>
            <a:r>
              <a:rPr kumimoji="1" lang="en-US" altLang="ja-JP" sz="800" dirty="0" smtClean="0"/>
              <a:t> (ARQ). Image disruptions and audio interruptions are suppressed for both Intranet and Internet connections to ensure stable connection.</a:t>
            </a:r>
            <a:endParaRPr kumimoji="1" lang="ja-JP" altLang="en-US" sz="800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70732" y="4765528"/>
            <a:ext cx="4996986" cy="8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Maximum Supported IP rate</a:t>
            </a:r>
            <a:endParaRPr lang="en-US" altLang="ja-JP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ja-JP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Supported IP rate : 18Mbps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95300" y="3112969"/>
            <a:ext cx="46941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n"/>
            </a:pPr>
            <a:r>
              <a:rPr lang="ja-JP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AV-</a:t>
            </a:r>
            <a:r>
              <a:rPr lang="en-US" altLang="ja-JP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(Rate Control) works to control the rate up to </a:t>
            </a:r>
            <a:r>
              <a:rPr lang="en-US" altLang="ja-JP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256Kbps</a:t>
            </a:r>
            <a:endParaRPr lang="en-US" altLang="ja-JP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92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Max. Bandwidth Setting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580" y="2334218"/>
            <a:ext cx="4087393" cy="2264438"/>
          </a:xfrm>
          <a:prstGeom prst="rect">
            <a:avLst/>
          </a:prstGeo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52425" y="897061"/>
            <a:ext cx="8562975" cy="132250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Max. Bandwidth Setting (IP bit rate) &gt;</a:t>
            </a:r>
            <a:endParaRPr kumimoji="0" lang="ja-JP" altLang="en-US" sz="16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kumimoji="0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This is setting of Maximum value of IP packet (Video, Audio and QoS) that the HDVC send / receive  against to all destination.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kumimoji="0" lang="en-US" altLang="ja-JP" sz="14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HDVC will control based on this setting value to obtain high video and audio quality among available bandwidth of the network.</a:t>
            </a:r>
            <a:endParaRPr lang="ja-JP" altLang="en-US" sz="1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75468" y="3251042"/>
            <a:ext cx="1321488" cy="910537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95228" y="3249864"/>
            <a:ext cx="0" cy="911716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993008" y="3249864"/>
            <a:ext cx="1202509" cy="91171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18736" y="3919034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95519" y="3905442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6567" y="3924492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757107" y="2871457"/>
            <a:ext cx="3043016" cy="31298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AutoShape 39"/>
          <p:cNvSpPr>
            <a:spLocks noChangeArrowheads="1"/>
          </p:cNvSpPr>
          <p:nvPr/>
        </p:nvSpPr>
        <p:spPr bwMode="auto">
          <a:xfrm rot="-5400000">
            <a:off x="6295231" y="4598557"/>
            <a:ext cx="1266825" cy="1617662"/>
          </a:xfrm>
          <a:prstGeom prst="can">
            <a:avLst>
              <a:gd name="adj" fmla="val 319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7830285" y="5230440"/>
            <a:ext cx="12927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bit rate of line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4924425" y="4802550"/>
            <a:ext cx="1282700" cy="762000"/>
          </a:xfrm>
          <a:prstGeom prst="rightArrow">
            <a:avLst>
              <a:gd name="adj1" fmla="val 89111"/>
              <a:gd name="adj2" fmla="val 2679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Stream of HDVC</a:t>
            </a:r>
            <a:endParaRPr lang="ja-JP" altLang="en-US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4989513" y="6097950"/>
            <a:ext cx="2747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AutoShape 43"/>
          <p:cNvSpPr>
            <a:spLocks noChangeArrowheads="1"/>
          </p:cNvSpPr>
          <p:nvPr/>
        </p:nvSpPr>
        <p:spPr bwMode="auto">
          <a:xfrm>
            <a:off x="4924425" y="5609000"/>
            <a:ext cx="1282700" cy="412750"/>
          </a:xfrm>
          <a:prstGeom prst="rightArrow">
            <a:avLst>
              <a:gd name="adj1" fmla="val 89111"/>
              <a:gd name="adj2" fmla="val 49464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Other Stream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(ftp, etc.)</a:t>
            </a:r>
            <a:endParaRPr lang="en-US" altLang="ja-JP" sz="9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 flipH="1">
            <a:off x="5205765" y="4726350"/>
            <a:ext cx="2813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807325" y="465015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4933456" y="6166335"/>
            <a:ext cx="36611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u="sng" dirty="0" smtClean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=&gt; Enough bandwidth is required against Max. setting value.</a:t>
            </a:r>
            <a:endParaRPr lang="en-US" altLang="ja-JP" sz="1000" u="sng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AutoShape 48"/>
          <p:cNvSpPr>
            <a:spLocks/>
          </p:cNvSpPr>
          <p:nvPr/>
        </p:nvSpPr>
        <p:spPr bwMode="auto">
          <a:xfrm>
            <a:off x="6216650" y="4859700"/>
            <a:ext cx="325438" cy="685800"/>
          </a:xfrm>
          <a:prstGeom prst="rightBrace">
            <a:avLst>
              <a:gd name="adj1" fmla="val 175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611938" y="4929555"/>
            <a:ext cx="11255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 bit rate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8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*Try to reach up to Max. setting value.</a:t>
            </a:r>
            <a:endParaRPr kumimoji="0" lang="ja-JP" altLang="en-US" sz="8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Picture 4" descr="KX_VC1600黒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67" y="2961429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X_VC1600黒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68" y="4219767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KX_VC1600黒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68" y="4200717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KX_VC1600黒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0" y="4200717"/>
            <a:ext cx="1044999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62540" y="2428157"/>
            <a:ext cx="40062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1200" b="1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&lt; Max. Bandwidth of Base site = A + B + C &gt;</a:t>
            </a:r>
            <a:endParaRPr kumimoji="0" lang="en-US" altLang="ja-JP" sz="12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6346241" y="3343644"/>
            <a:ext cx="2519694" cy="714198"/>
          </a:xfrm>
          <a:prstGeom prst="wedgeRoundRectCallout">
            <a:avLst>
              <a:gd name="adj1" fmla="val -12148"/>
              <a:gd name="adj2" fmla="val -84542"/>
              <a:gd name="adj3" fmla="val 16667"/>
            </a:avLst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&lt; Max.</a:t>
            </a:r>
            <a:r>
              <a:rPr kumimoji="0" lang="en-US" altLang="ja-JP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Bandwidth Setting &gt; </a:t>
            </a:r>
          </a:p>
          <a:p>
            <a:pPr eaLnBrk="1" hangingPunct="1"/>
            <a:endParaRPr lang="en-US" altLang="ja-JP" sz="10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Available </a:t>
            </a:r>
            <a:r>
              <a:rPr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setting: 256kbps</a:t>
            </a:r>
            <a:r>
              <a:rPr lang="ja-JP" altLang="en-US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～ </a:t>
            </a:r>
            <a:r>
              <a:rPr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18Mbps</a:t>
            </a:r>
          </a:p>
          <a:p>
            <a:pPr eaLnBrk="1" hangingPunct="1"/>
            <a:r>
              <a:rPr lang="en-US" altLang="ja-JP" sz="1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(Default: 9Mbps</a:t>
            </a:r>
            <a:r>
              <a:rPr lang="en-US" altLang="ja-JP" sz="1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94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378473" y="848402"/>
            <a:ext cx="8662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addition to band setting for HDVC, band setting per site for each LAN interface(LAN1/LAN2) can be done, with this new function, communication band for connecting terminals can be controlled by base unit which has MCU.  </a:t>
            </a:r>
            <a:endParaRPr lang="en-US" altLang="ja-JP" sz="1400" dirty="0" smtClean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97" name="直線コネクタ 96"/>
          <p:cNvCxnSpPr/>
          <p:nvPr/>
        </p:nvCxnSpPr>
        <p:spPr bwMode="auto">
          <a:xfrm>
            <a:off x="4600252" y="1852863"/>
            <a:ext cx="1" cy="44835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テキスト ボックス 98"/>
          <p:cNvSpPr txBox="1"/>
          <p:nvPr/>
        </p:nvSpPr>
        <p:spPr>
          <a:xfrm>
            <a:off x="179512" y="2018462"/>
            <a:ext cx="427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＜</a:t>
            </a:r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 far</a:t>
            </a:r>
            <a:r>
              <a:rPr lang="ja-JP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＞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638888" y="2015662"/>
            <a:ext cx="427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＜</a:t>
            </a:r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Ver4.2</a:t>
            </a:r>
            <a:r>
              <a:rPr lang="ja-JP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＞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43062" y="2362036"/>
            <a:ext cx="4644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Band per site is determined as follows.</a:t>
            </a:r>
            <a:br>
              <a:rPr lang="en-US" altLang="ja-JP" sz="105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05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Max. band assigned to HDVC</a:t>
            </a:r>
            <a:r>
              <a:rPr lang="en-US" altLang="ja-JP" sz="105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÷</a:t>
            </a:r>
            <a:r>
              <a:rPr lang="en-US" altLang="ja-JP" sz="105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number connected to built-in MCU</a:t>
            </a:r>
            <a:endParaRPr lang="ja-JP" alt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4750035" y="2312489"/>
            <a:ext cx="4221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Band per site is determined with max. band per site set to HDVC, regardless of the terminal number connected to built-in MCU.  </a:t>
            </a:r>
            <a:endParaRPr lang="ja-JP" alt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直線コネクタ 115"/>
          <p:cNvCxnSpPr/>
          <p:nvPr/>
        </p:nvCxnSpPr>
        <p:spPr bwMode="auto">
          <a:xfrm>
            <a:off x="2272592" y="3234958"/>
            <a:ext cx="0" cy="17998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7" name="図 1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17" y="3145722"/>
            <a:ext cx="1035235" cy="4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9487" y="3806337"/>
            <a:ext cx="1246903" cy="83256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9" name="Text Box 4"/>
          <p:cNvSpPr txBox="1">
            <a:spLocks noChangeArrowheads="1"/>
          </p:cNvSpPr>
          <p:nvPr/>
        </p:nvSpPr>
        <p:spPr bwMode="auto">
          <a:xfrm>
            <a:off x="645699" y="4002545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VPN</a:t>
            </a:r>
          </a:p>
        </p:txBody>
      </p:sp>
      <p:pic>
        <p:nvPicPr>
          <p:cNvPr id="120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76167" y="3862081"/>
            <a:ext cx="1380765" cy="6977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2" name="Picture 2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37" y="4019070"/>
            <a:ext cx="1176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2682762" y="4211158"/>
            <a:ext cx="1330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124" name="Text Box 4"/>
          <p:cNvSpPr txBox="1">
            <a:spLocks noChangeArrowheads="1"/>
          </p:cNvSpPr>
          <p:nvPr/>
        </p:nvSpPr>
        <p:spPr bwMode="auto">
          <a:xfrm>
            <a:off x="1303859" y="3014986"/>
            <a:ext cx="1885950" cy="2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VC1600</a:t>
            </a:r>
            <a:endParaRPr lang="ja-JP" altLang="en-US" sz="11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125" name="図 1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4" y="3506225"/>
            <a:ext cx="794550" cy="3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5" y="4638897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0" y="4638897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直線コネクタ 127"/>
          <p:cNvCxnSpPr/>
          <p:nvPr/>
        </p:nvCxnSpPr>
        <p:spPr bwMode="auto">
          <a:xfrm flipH="1">
            <a:off x="1555560" y="3506225"/>
            <a:ext cx="284720" cy="36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線コネクタ 128"/>
          <p:cNvCxnSpPr/>
          <p:nvPr/>
        </p:nvCxnSpPr>
        <p:spPr bwMode="auto">
          <a:xfrm flipH="1" flipV="1">
            <a:off x="645699" y="3806337"/>
            <a:ext cx="245076" cy="212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線コネクタ 129"/>
          <p:cNvCxnSpPr>
            <a:stCxn id="126" idx="0"/>
          </p:cNvCxnSpPr>
          <p:nvPr/>
        </p:nvCxnSpPr>
        <p:spPr bwMode="auto">
          <a:xfrm flipV="1">
            <a:off x="606055" y="4459745"/>
            <a:ext cx="284720" cy="179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線コネクタ 130"/>
          <p:cNvCxnSpPr>
            <a:endCxn id="127" idx="0"/>
          </p:cNvCxnSpPr>
          <p:nvPr/>
        </p:nvCxnSpPr>
        <p:spPr bwMode="auto">
          <a:xfrm>
            <a:off x="1729217" y="4481553"/>
            <a:ext cx="111063" cy="157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直線コネクタ 131"/>
          <p:cNvCxnSpPr/>
          <p:nvPr/>
        </p:nvCxnSpPr>
        <p:spPr bwMode="auto">
          <a:xfrm>
            <a:off x="2572710" y="3441503"/>
            <a:ext cx="389431" cy="561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テキスト ボックス 133"/>
          <p:cNvSpPr txBox="1"/>
          <p:nvPr/>
        </p:nvSpPr>
        <p:spPr>
          <a:xfrm>
            <a:off x="2234855" y="3544727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1704668" y="3542579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6" name="Cloud"/>
          <p:cNvSpPr>
            <a:spLocks noChangeAspect="1" noEditPoints="1" noChangeArrowheads="1"/>
          </p:cNvSpPr>
          <p:nvPr/>
        </p:nvSpPr>
        <p:spPr bwMode="auto">
          <a:xfrm>
            <a:off x="3100723" y="4412325"/>
            <a:ext cx="936625" cy="425497"/>
          </a:xfrm>
          <a:custGeom>
            <a:avLst/>
            <a:gdLst>
              <a:gd name="T0" fmla="*/ 125967 w 21600"/>
              <a:gd name="T1" fmla="*/ 6546852 h 21600"/>
              <a:gd name="T2" fmla="*/ 20307114 w 21600"/>
              <a:gd name="T3" fmla="*/ 13079768 h 21600"/>
              <a:gd name="T4" fmla="*/ 40580319 w 21600"/>
              <a:gd name="T5" fmla="*/ 6546852 h 21600"/>
              <a:gd name="T6" fmla="*/ 20307114 w 21600"/>
              <a:gd name="T7" fmla="*/ 7486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FF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7" name="Rectangle 40"/>
          <p:cNvSpPr>
            <a:spLocks noChangeArrowheads="1"/>
          </p:cNvSpPr>
          <p:nvPr/>
        </p:nvSpPr>
        <p:spPr bwMode="auto">
          <a:xfrm>
            <a:off x="3100723" y="4480072"/>
            <a:ext cx="93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</a:t>
            </a:r>
            <a:b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carrier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38" name="Group 41"/>
          <p:cNvGrpSpPr>
            <a:grpSpLocks/>
          </p:cNvGrpSpPr>
          <p:nvPr/>
        </p:nvGrpSpPr>
        <p:grpSpPr bwMode="auto">
          <a:xfrm>
            <a:off x="3743498" y="4747443"/>
            <a:ext cx="215900" cy="287337"/>
            <a:chOff x="1979" y="2939"/>
            <a:chExt cx="136" cy="181"/>
          </a:xfrm>
          <a:solidFill>
            <a:schemeClr val="bg1">
              <a:lumMod val="75000"/>
            </a:schemeClr>
          </a:solidFill>
        </p:grpSpPr>
        <p:sp>
          <p:nvSpPr>
            <p:cNvPr id="139" name="Rectangle 42"/>
            <p:cNvSpPr>
              <a:spLocks noChangeArrowheads="1"/>
            </p:cNvSpPr>
            <p:nvPr/>
          </p:nvSpPr>
          <p:spPr bwMode="auto">
            <a:xfrm>
              <a:off x="1979" y="298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0" name="Line 43"/>
            <p:cNvSpPr>
              <a:spLocks noChangeShapeType="1"/>
            </p:cNvSpPr>
            <p:nvPr/>
          </p:nvSpPr>
          <p:spPr bwMode="auto">
            <a:xfrm>
              <a:off x="2024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1" name="Line 44"/>
            <p:cNvSpPr>
              <a:spLocks noChangeShapeType="1"/>
            </p:cNvSpPr>
            <p:nvPr/>
          </p:nvSpPr>
          <p:spPr bwMode="auto">
            <a:xfrm>
              <a:off x="2069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42" name="Picture 70" descr="\\Teraoka-intel\network\mpcs_png\wav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5516" flipH="1" flipV="1">
            <a:off x="3883159" y="4422922"/>
            <a:ext cx="40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15" y="3959986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テキスト ボックス 143"/>
          <p:cNvSpPr txBox="1"/>
          <p:nvPr/>
        </p:nvSpPr>
        <p:spPr>
          <a:xfrm>
            <a:off x="277643" y="3044637"/>
            <a:ext cx="765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3569036" y="3039804"/>
            <a:ext cx="8312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8" name="Text Box 4"/>
          <p:cNvSpPr txBox="1">
            <a:spLocks noChangeArrowheads="1"/>
          </p:cNvSpPr>
          <p:nvPr/>
        </p:nvSpPr>
        <p:spPr bwMode="auto">
          <a:xfrm>
            <a:off x="2547377" y="3050051"/>
            <a:ext cx="1093071" cy="4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Max. band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9Mbps</a:t>
            </a:r>
            <a:endParaRPr lang="ja-JP" altLang="en-US" sz="11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76" y="5057671"/>
            <a:ext cx="472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Basic band</a:t>
            </a:r>
            <a:r>
              <a:rPr lang="ja-JP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1.5Mbps/site</a:t>
            </a:r>
            <a:endParaRPr lang="en-US" altLang="ja-JP" sz="14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9Mbps÷</a:t>
            </a:r>
            <a:r>
              <a:rPr lang="ja-JP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Inside:3</a:t>
            </a:r>
            <a:r>
              <a:rPr lang="ja-JP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units</a:t>
            </a:r>
            <a:r>
              <a:rPr lang="ja-JP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＋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Outside:3</a:t>
            </a:r>
            <a:r>
              <a:rPr lang="ja-JP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units</a:t>
            </a:r>
            <a:r>
              <a:rPr lang="ja-JP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））</a:t>
            </a:r>
            <a:endParaRPr lang="ja-JP" altLang="en-US" sz="14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26" y="3543134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61" y="4396527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6667" y="5861411"/>
            <a:ext cx="4380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When the band of connecting terminals(including band at contact list/direct dial) is smaller than basic band, each terminals connect with its band.  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5" name="直線コネクタ 44"/>
          <p:cNvCxnSpPr/>
          <p:nvPr/>
        </p:nvCxnSpPr>
        <p:spPr bwMode="auto">
          <a:xfrm>
            <a:off x="6777967" y="3216372"/>
            <a:ext cx="0" cy="17998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92" y="3127136"/>
            <a:ext cx="1035235" cy="4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04862" y="3787751"/>
            <a:ext cx="1246903" cy="83256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151074" y="3983959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Intranet</a:t>
            </a:r>
            <a: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ja-JP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VPN</a:t>
            </a:r>
          </a:p>
        </p:txBody>
      </p:sp>
      <p:pic>
        <p:nvPicPr>
          <p:cNvPr id="49" name="Picture 71" descr="\\Teraoka-intel\network\mpcs_png\kumo0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81542" y="3843495"/>
            <a:ext cx="1380765" cy="6977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002400" y="3655997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HDVC connection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service</a:t>
            </a:r>
            <a:endParaRPr lang="ja-JP" altLang="en-US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1" name="Picture 2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12" y="4000484"/>
            <a:ext cx="1176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7188137" y="4192572"/>
            <a:ext cx="1330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Internet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809234" y="2996400"/>
            <a:ext cx="1885950" cy="2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VC1600</a:t>
            </a:r>
            <a:endParaRPr lang="ja-JP" altLang="en-US" sz="11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99" y="3487639"/>
            <a:ext cx="794550" cy="3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10" y="4620311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35" y="4620311"/>
            <a:ext cx="569440" cy="1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直線コネクタ 56"/>
          <p:cNvCxnSpPr/>
          <p:nvPr/>
        </p:nvCxnSpPr>
        <p:spPr bwMode="auto">
          <a:xfrm flipH="1">
            <a:off x="6060935" y="3487639"/>
            <a:ext cx="284720" cy="368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コネクタ 57"/>
          <p:cNvCxnSpPr/>
          <p:nvPr/>
        </p:nvCxnSpPr>
        <p:spPr bwMode="auto">
          <a:xfrm flipH="1" flipV="1">
            <a:off x="5151074" y="3787751"/>
            <a:ext cx="245076" cy="212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線コネクタ 58"/>
          <p:cNvCxnSpPr>
            <a:stCxn id="55" idx="0"/>
          </p:cNvCxnSpPr>
          <p:nvPr/>
        </p:nvCxnSpPr>
        <p:spPr bwMode="auto">
          <a:xfrm flipV="1">
            <a:off x="5111430" y="4441159"/>
            <a:ext cx="284720" cy="179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コネクタ 59"/>
          <p:cNvCxnSpPr>
            <a:endCxn id="56" idx="0"/>
          </p:cNvCxnSpPr>
          <p:nvPr/>
        </p:nvCxnSpPr>
        <p:spPr bwMode="auto">
          <a:xfrm>
            <a:off x="6234592" y="4462967"/>
            <a:ext cx="111063" cy="157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線コネクタ 60"/>
          <p:cNvCxnSpPr/>
          <p:nvPr/>
        </p:nvCxnSpPr>
        <p:spPr bwMode="auto">
          <a:xfrm>
            <a:off x="7078085" y="3422917"/>
            <a:ext cx="389431" cy="561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テキスト ボックス 61"/>
          <p:cNvSpPr txBox="1"/>
          <p:nvPr/>
        </p:nvSpPr>
        <p:spPr>
          <a:xfrm>
            <a:off x="6740230" y="3526141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10043" y="3523993"/>
            <a:ext cx="67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4" name="Cloud"/>
          <p:cNvSpPr>
            <a:spLocks noChangeAspect="1" noEditPoints="1" noChangeArrowheads="1"/>
          </p:cNvSpPr>
          <p:nvPr/>
        </p:nvSpPr>
        <p:spPr bwMode="auto">
          <a:xfrm>
            <a:off x="7606098" y="4415400"/>
            <a:ext cx="936625" cy="425497"/>
          </a:xfrm>
          <a:custGeom>
            <a:avLst/>
            <a:gdLst>
              <a:gd name="T0" fmla="*/ 125967 w 21600"/>
              <a:gd name="T1" fmla="*/ 6546852 h 21600"/>
              <a:gd name="T2" fmla="*/ 20307114 w 21600"/>
              <a:gd name="T3" fmla="*/ 13079768 h 21600"/>
              <a:gd name="T4" fmla="*/ 40580319 w 21600"/>
              <a:gd name="T5" fmla="*/ 6546852 h 21600"/>
              <a:gd name="T6" fmla="*/ 20307114 w 21600"/>
              <a:gd name="T7" fmla="*/ 7486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FF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7606098" y="4461486"/>
            <a:ext cx="93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</a:t>
            </a:r>
            <a:b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carier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66" name="Group 41"/>
          <p:cNvGrpSpPr>
            <a:grpSpLocks/>
          </p:cNvGrpSpPr>
          <p:nvPr/>
        </p:nvGrpSpPr>
        <p:grpSpPr bwMode="auto">
          <a:xfrm>
            <a:off x="8248873" y="4728857"/>
            <a:ext cx="215900" cy="287337"/>
            <a:chOff x="1979" y="2939"/>
            <a:chExt cx="136" cy="181"/>
          </a:xfrm>
          <a:solidFill>
            <a:schemeClr val="bg1">
              <a:lumMod val="75000"/>
            </a:schemeClr>
          </a:solidFill>
        </p:grpSpPr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1979" y="298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auto">
            <a:xfrm>
              <a:off x="2024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auto">
            <a:xfrm>
              <a:off x="2069" y="2939"/>
              <a:ext cx="0" cy="4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70" name="Picture 70" descr="\\Teraoka-intel\network\mpcs_png\wav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5516" flipH="1" flipV="1">
            <a:off x="8388534" y="4404336"/>
            <a:ext cx="40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90" y="3941400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>
            <a:off x="4783018" y="3026051"/>
            <a:ext cx="765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145823" y="3021218"/>
            <a:ext cx="8814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Outside</a:t>
            </a:r>
            <a:endParaRPr lang="ja-JP" altLang="en-US" sz="12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7052752" y="3031465"/>
            <a:ext cx="1093071" cy="4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Max. band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9Mbps</a:t>
            </a:r>
            <a:endParaRPr lang="ja-JP" altLang="en-US" sz="11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401" y="3524548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36" y="4377941"/>
            <a:ext cx="382352" cy="3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テキスト ボックス 76"/>
          <p:cNvSpPr txBox="1"/>
          <p:nvPr/>
        </p:nvSpPr>
        <p:spPr>
          <a:xfrm>
            <a:off x="4672739" y="5060538"/>
            <a:ext cx="207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LAN2</a:t>
            </a:r>
            <a:b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Max.1Mbps per site</a:t>
            </a:r>
            <a:endParaRPr lang="ja-JP" altLang="en-US" sz="14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792790" y="5057671"/>
            <a:ext cx="235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LAN1</a:t>
            </a:r>
            <a:b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Max.512kbps per site</a:t>
            </a:r>
            <a:endParaRPr lang="ja-JP" altLang="en-US" sz="1400" b="1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2064628"/>
            <a:ext cx="3044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 Below configuration is one example. 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2" name="Picture 1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50" y="4017769"/>
            <a:ext cx="1144286" cy="2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テキスト ボックス 84"/>
          <p:cNvSpPr txBox="1"/>
          <p:nvPr/>
        </p:nvSpPr>
        <p:spPr>
          <a:xfrm>
            <a:off x="5847789" y="2055111"/>
            <a:ext cx="3044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 Below configuration is one example. 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2483768" y="3663670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5" tIns="45677" rIns="91355" bIns="45677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HDVC connection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service</a:t>
            </a:r>
            <a:endParaRPr lang="ja-JP" altLang="en-US" sz="1000" b="1" dirty="0">
              <a:solidFill>
                <a:srgbClr val="000000"/>
              </a:solidFill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pic>
        <p:nvPicPr>
          <p:cNvPr id="88" name="Picture 1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46" y="4014185"/>
            <a:ext cx="1144286" cy="2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テキスト ボックス 88"/>
          <p:cNvSpPr txBox="1"/>
          <p:nvPr/>
        </p:nvSpPr>
        <p:spPr>
          <a:xfrm>
            <a:off x="4727683" y="5821306"/>
            <a:ext cx="4380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# When the band of connecting terminals(including band at contact list/direct dial) is smaller than band per site, each terminals connect with its band.  </a:t>
            </a:r>
            <a:endParaRPr lang="ja-JP" altLang="en-US" sz="1000" dirty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0" name="Rectangle 8"/>
          <p:cNvSpPr txBox="1">
            <a:spLocks noChangeArrowheads="1"/>
          </p:cNvSpPr>
          <p:nvPr/>
        </p:nvSpPr>
        <p:spPr bwMode="auto">
          <a:xfrm>
            <a:off x="1" y="43150"/>
            <a:ext cx="914399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2800" kern="0" dirty="0" smtClean="0">
                <a:latin typeface="Arial Black" panose="020B0A04020102020204" pitchFamily="34" charset="0"/>
              </a:rPr>
              <a:t>Max. Bandwidth Setting per site</a:t>
            </a:r>
            <a:endParaRPr lang="en-US" altLang="ja-JP" sz="1800" kern="0" dirty="0">
              <a:latin typeface="Arial Black" panose="020B0A04020102020204" pitchFamily="34" charset="0"/>
            </a:endParaRPr>
          </a:p>
        </p:txBody>
      </p:sp>
      <p:grpSp>
        <p:nvGrpSpPr>
          <p:cNvPr id="91" name="Group 708"/>
          <p:cNvGrpSpPr>
            <a:grpSpLocks/>
          </p:cNvGrpSpPr>
          <p:nvPr/>
        </p:nvGrpSpPr>
        <p:grpSpPr bwMode="auto">
          <a:xfrm>
            <a:off x="76200" y="88566"/>
            <a:ext cx="733425" cy="488950"/>
            <a:chOff x="132" y="2044"/>
            <a:chExt cx="462" cy="308"/>
          </a:xfrm>
        </p:grpSpPr>
        <p:pic>
          <p:nvPicPr>
            <p:cNvPr id="92" name="Picture 709" descr="名称未設定-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4518">
              <a:off x="132" y="2044"/>
              <a:ext cx="46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 Box 710"/>
            <p:cNvSpPr txBox="1">
              <a:spLocks noChangeArrowheads="1"/>
            </p:cNvSpPr>
            <p:nvPr/>
          </p:nvSpPr>
          <p:spPr bwMode="auto">
            <a:xfrm rot="-1192966">
              <a:off x="158" y="2081"/>
              <a:ext cx="43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defTabSz="1042988">
                <a:lnSpc>
                  <a:spcPct val="80000"/>
                </a:lnSpc>
                <a:defRPr/>
              </a:pPr>
              <a:r>
                <a:rPr kumimoji="1" lang="en-US" altLang="ja-JP" sz="1100" b="1">
                  <a:solidFill>
                    <a:schemeClr val="bg1"/>
                  </a:solidFill>
                  <a:ea typeface="ＭＳ Ｐゴシック" pitchFamily="50" charset="-128"/>
                </a:rPr>
                <a:t>This is new!</a:t>
              </a:r>
            </a:p>
          </p:txBody>
        </p:sp>
      </p:grpSp>
      <p:sp>
        <p:nvSpPr>
          <p:cNvPr id="9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22305</TotalTime>
  <Words>9527</Words>
  <Application>Microsoft Office PowerPoint</Application>
  <PresentationFormat>画面に合わせる (4:3)</PresentationFormat>
  <Paragraphs>2935</Paragraphs>
  <Slides>57</Slides>
  <Notes>56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58" baseType="lpstr">
      <vt:lpstr>1_Standarddesign</vt:lpstr>
      <vt:lpstr>PowerPoint プレゼンテーション</vt:lpstr>
      <vt:lpstr>History of Revision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Panasonic HD映像コミュニケーションシステム</dc:title>
  <dc:creator>伊藤 重樹&lt;itou.shigeki@jp.panasonic.com&gt;</dc:creator>
  <cp:lastModifiedBy>山口 剛史&lt;yamaguchi.take@jp.panasonic.com&gt;</cp:lastModifiedBy>
  <cp:revision>1415</cp:revision>
  <cp:lastPrinted>2005-03-15T07:48:11Z</cp:lastPrinted>
  <dcterms:created xsi:type="dcterms:W3CDTF">2004-11-16T16:03:16Z</dcterms:created>
  <dcterms:modified xsi:type="dcterms:W3CDTF">2015-07-28T01:47:50Z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